
<file path=[Content_Types].xml><?xml version="1.0" encoding="utf-8"?>
<Types xmlns="http://schemas.openxmlformats.org/package/2006/content-types">
  <Default Extension="xml" ContentType="application/xml"/>
  <Default Extension="wmf" ContentType="image/x-wmf"/>
  <Default Extension="jpeg" ContentType="image/jpeg"/>
  <Default Extension="rels" ContentType="application/vnd.openxmlformats-package.relationships+xml"/>
  <Default Extension="emf" ContentType="image/x-emf"/>
  <Default Extension="mp4" ContentType="video/unknown"/>
  <Default Extension="vml" ContentType="application/vnd.openxmlformats-officedocument.vmlDrawing"/>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embeddings/oleObject1.bin" ContentType="application/vnd.openxmlformats-officedocument.oleObject"/>
  <Override PartName="/ppt/notesSlides/notesSlide4.xml" ContentType="application/vnd.openxmlformats-officedocument.presentationml.notesSlide+xml"/>
  <Override PartName="/ppt/embeddings/oleObject2.bin" ContentType="application/vnd.openxmlformats-officedocument.oleObject"/>
  <Override PartName="/ppt/embeddings/Microsoft_Equation1.bin" ContentType="application/vnd.openxmlformats-officedocument.oleObject"/>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embeddings/oleObject3.bin" ContentType="application/vnd.openxmlformats-officedocument.oleObject"/>
  <Override PartName="/ppt/embeddings/oleObject4.bin" ContentType="application/vnd.openxmlformats-officedocument.oleObject"/>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77" r:id="rId1"/>
  </p:sldMasterIdLst>
  <p:notesMasterIdLst>
    <p:notesMasterId r:id="rId76"/>
  </p:notesMasterIdLst>
  <p:handoutMasterIdLst>
    <p:handoutMasterId r:id="rId77"/>
  </p:handoutMasterIdLst>
  <p:sldIdLst>
    <p:sldId id="590" r:id="rId2"/>
    <p:sldId id="476" r:id="rId3"/>
    <p:sldId id="479" r:id="rId4"/>
    <p:sldId id="494" r:id="rId5"/>
    <p:sldId id="495" r:id="rId6"/>
    <p:sldId id="481" r:id="rId7"/>
    <p:sldId id="482" r:id="rId8"/>
    <p:sldId id="483" r:id="rId9"/>
    <p:sldId id="484" r:id="rId10"/>
    <p:sldId id="589" r:id="rId11"/>
    <p:sldId id="490" r:id="rId12"/>
    <p:sldId id="491" r:id="rId13"/>
    <p:sldId id="492" r:id="rId14"/>
    <p:sldId id="493" r:id="rId15"/>
    <p:sldId id="635" r:id="rId16"/>
    <p:sldId id="636" r:id="rId17"/>
    <p:sldId id="637" r:id="rId18"/>
    <p:sldId id="638" r:id="rId19"/>
    <p:sldId id="691" r:id="rId20"/>
    <p:sldId id="497" r:id="rId21"/>
    <p:sldId id="498" r:id="rId22"/>
    <p:sldId id="499" r:id="rId23"/>
    <p:sldId id="500" r:id="rId24"/>
    <p:sldId id="640" r:id="rId25"/>
    <p:sldId id="641" r:id="rId26"/>
    <p:sldId id="642" r:id="rId27"/>
    <p:sldId id="643" r:id="rId28"/>
    <p:sldId id="644" r:id="rId29"/>
    <p:sldId id="645" r:id="rId30"/>
    <p:sldId id="646" r:id="rId31"/>
    <p:sldId id="647" r:id="rId32"/>
    <p:sldId id="648" r:id="rId33"/>
    <p:sldId id="649" r:id="rId34"/>
    <p:sldId id="650" r:id="rId35"/>
    <p:sldId id="651" r:id="rId36"/>
    <p:sldId id="652" r:id="rId37"/>
    <p:sldId id="653" r:id="rId38"/>
    <p:sldId id="654" r:id="rId39"/>
    <p:sldId id="655" r:id="rId40"/>
    <p:sldId id="656" r:id="rId41"/>
    <p:sldId id="657" r:id="rId42"/>
    <p:sldId id="658" r:id="rId43"/>
    <p:sldId id="659" r:id="rId44"/>
    <p:sldId id="660" r:id="rId45"/>
    <p:sldId id="661" r:id="rId46"/>
    <p:sldId id="662" r:id="rId47"/>
    <p:sldId id="663" r:id="rId48"/>
    <p:sldId id="664" r:id="rId49"/>
    <p:sldId id="675" r:id="rId50"/>
    <p:sldId id="676" r:id="rId51"/>
    <p:sldId id="677" r:id="rId52"/>
    <p:sldId id="678" r:id="rId53"/>
    <p:sldId id="679" r:id="rId54"/>
    <p:sldId id="680" r:id="rId55"/>
    <p:sldId id="681" r:id="rId56"/>
    <p:sldId id="682" r:id="rId57"/>
    <p:sldId id="665" r:id="rId58"/>
    <p:sldId id="666" r:id="rId59"/>
    <p:sldId id="667" r:id="rId60"/>
    <p:sldId id="668" r:id="rId61"/>
    <p:sldId id="669" r:id="rId62"/>
    <p:sldId id="670" r:id="rId63"/>
    <p:sldId id="671" r:id="rId64"/>
    <p:sldId id="672" r:id="rId65"/>
    <p:sldId id="673" r:id="rId66"/>
    <p:sldId id="674" r:id="rId67"/>
    <p:sldId id="683" r:id="rId68"/>
    <p:sldId id="684" r:id="rId69"/>
    <p:sldId id="685" r:id="rId70"/>
    <p:sldId id="686" r:id="rId71"/>
    <p:sldId id="687" r:id="rId72"/>
    <p:sldId id="688" r:id="rId73"/>
    <p:sldId id="689" r:id="rId74"/>
    <p:sldId id="690" r:id="rId75"/>
  </p:sldIdLst>
  <p:sldSz cx="9144000" cy="6858000" type="screen4x3"/>
  <p:notesSz cx="6858000" cy="9144000"/>
  <p:defaultTextStyle>
    <a:defPPr>
      <a:defRPr lang="en-GB"/>
    </a:defPPr>
    <a:lvl1pPr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1pPr>
    <a:lvl2pPr marL="4572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2pPr>
    <a:lvl3pPr marL="9144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3pPr>
    <a:lvl4pPr marL="13716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4pPr>
    <a:lvl5pPr marL="1828800" algn="l" rtl="0" eaLnBrk="0" fontAlgn="base" hangingPunct="0">
      <a:spcBef>
        <a:spcPct val="0"/>
      </a:spcBef>
      <a:spcAft>
        <a:spcPct val="0"/>
      </a:spcAft>
      <a:defRPr kern="1200">
        <a:solidFill>
          <a:schemeClr val="tx1"/>
        </a:solidFill>
        <a:latin typeface="Tahoma" charset="0"/>
        <a:ea typeface="ＭＳ Ｐゴシック" charset="0"/>
        <a:cs typeface="ＭＳ Ｐゴシック" charset="0"/>
      </a:defRPr>
    </a:lvl5pPr>
    <a:lvl6pPr marL="2286000" algn="l" defTabSz="457200" rtl="0" eaLnBrk="1" latinLnBrk="0" hangingPunct="1">
      <a:defRPr kern="1200">
        <a:solidFill>
          <a:schemeClr val="tx1"/>
        </a:solidFill>
        <a:latin typeface="Tahoma" charset="0"/>
        <a:ea typeface="ＭＳ Ｐゴシック" charset="0"/>
        <a:cs typeface="ＭＳ Ｐゴシック" charset="0"/>
      </a:defRPr>
    </a:lvl6pPr>
    <a:lvl7pPr marL="2743200" algn="l" defTabSz="457200" rtl="0" eaLnBrk="1" latinLnBrk="0" hangingPunct="1">
      <a:defRPr kern="1200">
        <a:solidFill>
          <a:schemeClr val="tx1"/>
        </a:solidFill>
        <a:latin typeface="Tahoma" charset="0"/>
        <a:ea typeface="ＭＳ Ｐゴシック" charset="0"/>
        <a:cs typeface="ＭＳ Ｐゴシック" charset="0"/>
      </a:defRPr>
    </a:lvl7pPr>
    <a:lvl8pPr marL="3200400" algn="l" defTabSz="457200" rtl="0" eaLnBrk="1" latinLnBrk="0" hangingPunct="1">
      <a:defRPr kern="1200">
        <a:solidFill>
          <a:schemeClr val="tx1"/>
        </a:solidFill>
        <a:latin typeface="Tahoma" charset="0"/>
        <a:ea typeface="ＭＳ Ｐゴシック" charset="0"/>
        <a:cs typeface="ＭＳ Ｐゴシック" charset="0"/>
      </a:defRPr>
    </a:lvl8pPr>
    <a:lvl9pPr marL="3657600" algn="l" defTabSz="457200" rtl="0" eaLnBrk="1" latinLnBrk="0" hangingPunct="1">
      <a:defRPr kern="1200">
        <a:solidFill>
          <a:schemeClr val="tx1"/>
        </a:solidFill>
        <a:latin typeface="Tahoma" charset="0"/>
        <a:ea typeface="ＭＳ Ｐゴシック" charset="0"/>
        <a:cs typeface="ＭＳ Ｐゴシック" charset="0"/>
      </a:defRPr>
    </a:lvl9pPr>
  </p:defaultTextStyle>
  <p:extLst>
    <p:ext uri="{521415D9-36F7-43E2-AB2F-B90AF26B5E84}">
      <p14:sectionLst xmlns:p14="http://schemas.microsoft.com/office/powerpoint/2010/main">
        <p14:section name="Non-QoS Multimedia Networking ALF &amp; ILP" id="{CE36E558-DCB8-594D-935B-DE2459D4C997}">
          <p14:sldIdLst>
            <p14:sldId id="590"/>
          </p14:sldIdLst>
        </p14:section>
        <p14:section name="Non-QoS Multimedia Networking RTP" id="{FB7179D1-C8A5-7D4E-A2DE-1A31BF9E891A}">
          <p14:sldIdLst>
            <p14:sldId id="476"/>
            <p14:sldId id="479"/>
            <p14:sldId id="494"/>
            <p14:sldId id="495"/>
            <p14:sldId id="481"/>
            <p14:sldId id="482"/>
            <p14:sldId id="483"/>
            <p14:sldId id="484"/>
            <p14:sldId id="589"/>
            <p14:sldId id="490"/>
            <p14:sldId id="491"/>
            <p14:sldId id="492"/>
            <p14:sldId id="493"/>
            <p14:sldId id="635"/>
            <p14:sldId id="636"/>
            <p14:sldId id="637"/>
            <p14:sldId id="638"/>
            <p14:sldId id="691"/>
            <p14:sldId id="497"/>
            <p14:sldId id="498"/>
            <p14:sldId id="499"/>
            <p14:sldId id="500"/>
          </p14:sldIdLst>
        </p14:section>
        <p14:section name="Adaptive Coding" id="{9A1C259D-63C5-7B4F-A8A3-73E8557AE80B}">
          <p14:sldIdLst>
            <p14:sldId id="640"/>
            <p14:sldId id="641"/>
            <p14:sldId id="642"/>
            <p14:sldId id="643"/>
          </p14:sldIdLst>
        </p14:section>
        <p14:section name="Quality" id="{359C91C2-99CC-A344-A644-02A17FBC5308}">
          <p14:sldIdLst>
            <p14:sldId id="644"/>
            <p14:sldId id="645"/>
            <p14:sldId id="646"/>
            <p14:sldId id="647"/>
            <p14:sldId id="648"/>
            <p14:sldId id="649"/>
          </p14:sldIdLst>
        </p14:section>
        <p14:section name="DASH" id="{81ECD6E2-28E9-7948-87A2-281F87A17157}">
          <p14:sldIdLst>
            <p14:sldId id="650"/>
            <p14:sldId id="651"/>
            <p14:sldId id="652"/>
            <p14:sldId id="653"/>
            <p14:sldId id="654"/>
            <p14:sldId id="655"/>
            <p14:sldId id="656"/>
            <p14:sldId id="657"/>
          </p14:sldIdLst>
        </p14:section>
        <p14:section name="Architectures" id="{0A37A127-78B4-3849-8CE6-4E3DB4397F74}">
          <p14:sldIdLst>
            <p14:sldId id="658"/>
            <p14:sldId id="659"/>
            <p14:sldId id="660"/>
            <p14:sldId id="661"/>
            <p14:sldId id="662"/>
            <p14:sldId id="663"/>
            <p14:sldId id="664"/>
          </p14:sldIdLst>
        </p14:section>
        <p14:section name="P2P: BitTorrent" id="{A439F5A8-8EAB-934F-97E1-3D328391B864}">
          <p14:sldIdLst>
            <p14:sldId id="675"/>
            <p14:sldId id="676"/>
            <p14:sldId id="677"/>
            <p14:sldId id="678"/>
            <p14:sldId id="679"/>
            <p14:sldId id="680"/>
            <p14:sldId id="681"/>
            <p14:sldId id="682"/>
          </p14:sldIdLst>
        </p14:section>
        <p14:section name="DHTs" id="{CF8E65F9-F49D-E34D-AB0D-DE8056B40E9C}">
          <p14:sldIdLst>
            <p14:sldId id="665"/>
            <p14:sldId id="666"/>
            <p14:sldId id="667"/>
            <p14:sldId id="668"/>
          </p14:sldIdLst>
        </p14:section>
        <p14:section name="DHTs: Chord" id="{E99BCF21-CBEF-6248-9BD2-AD38796DCA53}">
          <p14:sldIdLst>
            <p14:sldId id="669"/>
            <p14:sldId id="670"/>
            <p14:sldId id="671"/>
            <p14:sldId id="672"/>
            <p14:sldId id="673"/>
            <p14:sldId id="674"/>
          </p14:sldIdLst>
        </p14:section>
        <p14:section name="Non-QoS Multimedia Networking RTSP &amp; SIP" id="{6951E134-89B8-A845-804A-CB886B226437}">
          <p14:sldIdLst>
            <p14:sldId id="683"/>
            <p14:sldId id="684"/>
            <p14:sldId id="685"/>
            <p14:sldId id="686"/>
            <p14:sldId id="687"/>
            <p14:sldId id="688"/>
            <p14:sldId id="689"/>
          </p14:sldIdLst>
        </p14:section>
        <p14:section name="Summary" id="{A1BDD279-479C-0B49-8925-AD564796915E}">
          <p14:sldIdLst>
            <p14:sldId id="690"/>
          </p14:sldIdLst>
        </p14:section>
      </p14:sectionLst>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hiddenSlides="1"/>
  <p:clrMru>
    <a:srgbClr val="C19D06"/>
    <a:srgbClr val="A33D8B"/>
    <a:srgbClr val="FF3300"/>
    <a:srgbClr val="DDDDDD"/>
    <a:srgbClr val="EAEAEA"/>
    <a:srgbClr val="C0C0C0"/>
    <a:srgbClr val="FFFF00"/>
    <a:srgbClr val="0000FF"/>
    <a:srgbClr val="FF0000"/>
    <a:srgbClr val="969696"/>
  </p:clrMru>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60" autoAdjust="0"/>
    <p:restoredTop sz="87593" autoAdjust="0"/>
  </p:normalViewPr>
  <p:slideViewPr>
    <p:cSldViewPr>
      <p:cViewPr varScale="1">
        <p:scale>
          <a:sx n="111" d="100"/>
          <a:sy n="111" d="100"/>
        </p:scale>
        <p:origin x="-984" y="-112"/>
      </p:cViewPr>
      <p:guideLst>
        <p:guide orient="horz" pos="2160"/>
        <p:guide pos="2880"/>
      </p:guideLst>
    </p:cSldViewPr>
  </p:slideViewPr>
  <p:outlineViewPr>
    <p:cViewPr>
      <p:scale>
        <a:sx n="33" d="100"/>
        <a:sy n="33" d="100"/>
      </p:scale>
      <p:origin x="8" y="42792"/>
    </p:cViewPr>
  </p:outlineViewPr>
  <p:notesTextViewPr>
    <p:cViewPr>
      <p:scale>
        <a:sx n="100" d="100"/>
        <a:sy n="100" d="100"/>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80" Type="http://schemas.openxmlformats.org/officeDocument/2006/relationships/viewProps" Target="viewProps.xml"/><Relationship Id="rId81" Type="http://schemas.openxmlformats.org/officeDocument/2006/relationships/theme" Target="theme/theme1.xml"/><Relationship Id="rId82" Type="http://schemas.openxmlformats.org/officeDocument/2006/relationships/tableStyles" Target="tableStyles.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notesMaster" Target="notesMasters/notesMaster1.xml"/><Relationship Id="rId77" Type="http://schemas.openxmlformats.org/officeDocument/2006/relationships/handoutMaster" Target="handoutMasters/handoutMaster1.xml"/><Relationship Id="rId78" Type="http://schemas.openxmlformats.org/officeDocument/2006/relationships/printerSettings" Target="printerSettings/printerSettings1.bin"/><Relationship Id="rId79" Type="http://schemas.openxmlformats.org/officeDocument/2006/relationships/presProps" Target="presProps.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7.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8.emf"/><Relationship Id="rId2" Type="http://schemas.openxmlformats.org/officeDocument/2006/relationships/image" Target="../media/image9.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48.emf"/><Relationship Id="rId2" Type="http://schemas.openxmlformats.org/officeDocument/2006/relationships/image" Target="../media/image49.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0722"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200" smtClean="0">
                <a:latin typeface="Times New Roman" charset="0"/>
                <a:cs typeface="+mn-cs"/>
              </a:defRPr>
            </a:lvl1pPr>
          </a:lstStyle>
          <a:p>
            <a:pPr>
              <a:defRPr/>
            </a:pPr>
            <a:endParaRPr lang="en-GB"/>
          </a:p>
        </p:txBody>
      </p:sp>
      <p:sp>
        <p:nvSpPr>
          <p:cNvPr id="30723" name="Rectangle 3"/>
          <p:cNvSpPr>
            <a:spLocks noGrp="1" noChangeArrowheads="1"/>
          </p:cNvSpPr>
          <p:nvPr>
            <p:ph type="dt" sz="quarter"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200" smtClean="0">
                <a:latin typeface="Times New Roman" charset="0"/>
                <a:cs typeface="+mn-cs"/>
              </a:defRPr>
            </a:lvl1pPr>
          </a:lstStyle>
          <a:p>
            <a:pPr>
              <a:defRPr/>
            </a:pPr>
            <a:endParaRPr lang="en-GB"/>
          </a:p>
        </p:txBody>
      </p:sp>
      <p:sp>
        <p:nvSpPr>
          <p:cNvPr id="30724" name="Rectangle 4"/>
          <p:cNvSpPr>
            <a:spLocks noGrp="1" noChangeArrowheads="1"/>
          </p:cNvSpPr>
          <p:nvPr>
            <p:ph type="ftr" sz="quarter" idx="2"/>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smtClean="0">
                <a:latin typeface="Times New Roman" charset="0"/>
                <a:cs typeface="+mn-cs"/>
              </a:defRPr>
            </a:lvl1pPr>
          </a:lstStyle>
          <a:p>
            <a:pPr>
              <a:defRPr/>
            </a:pPr>
            <a:endParaRPr lang="en-GB"/>
          </a:p>
        </p:txBody>
      </p:sp>
      <p:sp>
        <p:nvSpPr>
          <p:cNvPr id="30725" name="Rectangle 5"/>
          <p:cNvSpPr>
            <a:spLocks noGrp="1" noChangeArrowheads="1"/>
          </p:cNvSpPr>
          <p:nvPr>
            <p:ph type="sldNum" sz="quarter" idx="3"/>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smtClean="0">
                <a:latin typeface="Times New Roman" charset="0"/>
                <a:cs typeface="+mn-cs"/>
              </a:defRPr>
            </a:lvl1pPr>
          </a:lstStyle>
          <a:p>
            <a:pPr>
              <a:defRPr/>
            </a:pPr>
            <a:fld id="{45D9A20B-537F-284C-B866-9242820ABC8F}" type="slidenum">
              <a:rPr lang="en-GB"/>
              <a:pPr>
                <a:defRPr/>
              </a:pPr>
              <a:t>‹#›</a:t>
            </a:fld>
            <a:endParaRPr lang="en-GB"/>
          </a:p>
        </p:txBody>
      </p:sp>
    </p:spTree>
    <p:extLst>
      <p:ext uri="{BB962C8B-B14F-4D97-AF65-F5344CB8AC3E}">
        <p14:creationId xmlns:p14="http://schemas.microsoft.com/office/powerpoint/2010/main" val="2174522110"/>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hdr" sz="quarter"/>
          </p:nvPr>
        </p:nvSpPr>
        <p:spPr bwMode="auto">
          <a:xfrm>
            <a:off x="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eaLnBrk="1" hangingPunct="1">
              <a:defRPr sz="1200" smtClean="0">
                <a:latin typeface="Times New Roman" charset="0"/>
                <a:cs typeface="+mn-cs"/>
              </a:defRPr>
            </a:lvl1pPr>
          </a:lstStyle>
          <a:p>
            <a:pPr>
              <a:defRPr/>
            </a:pPr>
            <a:endParaRPr lang="en-GB"/>
          </a:p>
        </p:txBody>
      </p:sp>
      <p:sp>
        <p:nvSpPr>
          <p:cNvPr id="13315" name="Rectangle 3"/>
          <p:cNvSpPr>
            <a:spLocks noGrp="1" noChangeArrowheads="1"/>
          </p:cNvSpPr>
          <p:nvPr>
            <p:ph type="dt" idx="1"/>
          </p:nvPr>
        </p:nvSpPr>
        <p:spPr bwMode="auto">
          <a:xfrm>
            <a:off x="3886200" y="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lvl1pPr algn="r" eaLnBrk="1" hangingPunct="1">
              <a:defRPr sz="1200" smtClean="0">
                <a:latin typeface="Times New Roman" charset="0"/>
                <a:cs typeface="+mn-cs"/>
              </a:defRPr>
            </a:lvl1pPr>
          </a:lstStyle>
          <a:p>
            <a:pPr>
              <a:defRPr/>
            </a:pPr>
            <a:endParaRPr lang="en-GB"/>
          </a:p>
        </p:txBody>
      </p:sp>
      <p:sp>
        <p:nvSpPr>
          <p:cNvPr id="13316"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sp>
      <p:sp>
        <p:nvSpPr>
          <p:cNvPr id="13317" name="Rectangle 5"/>
          <p:cNvSpPr>
            <a:spLocks noGrp="1" noChangeArrowheads="1"/>
          </p:cNvSpPr>
          <p:nvPr>
            <p:ph type="body" sz="quarter" idx="3"/>
          </p:nvPr>
        </p:nvSpPr>
        <p:spPr bwMode="auto">
          <a:xfrm>
            <a:off x="914400" y="4343400"/>
            <a:ext cx="5029200" cy="411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GB" noProof="0" smtClean="0"/>
              <a:t>Click to edit Master text styles</a:t>
            </a:r>
          </a:p>
          <a:p>
            <a:pPr lvl="1"/>
            <a:r>
              <a:rPr lang="en-GB" noProof="0" smtClean="0"/>
              <a:t>Second level</a:t>
            </a:r>
          </a:p>
          <a:p>
            <a:pPr lvl="2"/>
            <a:r>
              <a:rPr lang="en-GB" noProof="0" smtClean="0"/>
              <a:t>Third level</a:t>
            </a:r>
          </a:p>
          <a:p>
            <a:pPr lvl="3"/>
            <a:r>
              <a:rPr lang="en-GB" noProof="0" smtClean="0"/>
              <a:t>Fourth level</a:t>
            </a:r>
          </a:p>
          <a:p>
            <a:pPr lvl="4"/>
            <a:r>
              <a:rPr lang="en-GB" noProof="0" smtClean="0"/>
              <a:t>Fifth level</a:t>
            </a:r>
          </a:p>
        </p:txBody>
      </p:sp>
      <p:sp>
        <p:nvSpPr>
          <p:cNvPr id="13318" name="Rectangle 6"/>
          <p:cNvSpPr>
            <a:spLocks noGrp="1" noChangeArrowheads="1"/>
          </p:cNvSpPr>
          <p:nvPr>
            <p:ph type="ftr" sz="quarter" idx="4"/>
          </p:nvPr>
        </p:nvSpPr>
        <p:spPr bwMode="auto">
          <a:xfrm>
            <a:off x="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eaLnBrk="1" hangingPunct="1">
              <a:defRPr sz="1200" smtClean="0">
                <a:latin typeface="Times New Roman" charset="0"/>
                <a:cs typeface="+mn-cs"/>
              </a:defRPr>
            </a:lvl1pPr>
          </a:lstStyle>
          <a:p>
            <a:pPr>
              <a:defRPr/>
            </a:pPr>
            <a:endParaRPr lang="en-GB"/>
          </a:p>
        </p:txBody>
      </p:sp>
      <p:sp>
        <p:nvSpPr>
          <p:cNvPr id="13319" name="Rectangle 7"/>
          <p:cNvSpPr>
            <a:spLocks noGrp="1" noChangeArrowheads="1"/>
          </p:cNvSpPr>
          <p:nvPr>
            <p:ph type="sldNum" sz="quarter" idx="5"/>
          </p:nvPr>
        </p:nvSpPr>
        <p:spPr bwMode="auto">
          <a:xfrm>
            <a:off x="3886200" y="8686800"/>
            <a:ext cx="29718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val="1"/>
            </a:ext>
          </a:extLst>
        </p:spPr>
        <p:txBody>
          <a:bodyPr vert="horz" wrap="square" lIns="91440" tIns="45720" rIns="91440" bIns="45720" numCol="1" anchor="b" anchorCtr="0" compatLnSpc="1">
            <a:prstTxWarp prst="textNoShape">
              <a:avLst/>
            </a:prstTxWarp>
          </a:bodyPr>
          <a:lstStyle>
            <a:lvl1pPr algn="r" eaLnBrk="1" hangingPunct="1">
              <a:defRPr sz="1200" smtClean="0">
                <a:latin typeface="Times New Roman" charset="0"/>
                <a:cs typeface="+mn-cs"/>
              </a:defRPr>
            </a:lvl1pPr>
          </a:lstStyle>
          <a:p>
            <a:pPr>
              <a:defRPr/>
            </a:pPr>
            <a:fld id="{DD29E037-B1DD-4743-9384-70CA6E41B7CB}" type="slidenum">
              <a:rPr lang="en-GB"/>
              <a:pPr>
                <a:defRPr/>
              </a:pPr>
              <a:t>‹#›</a:t>
            </a:fld>
            <a:endParaRPr lang="en-GB"/>
          </a:p>
        </p:txBody>
      </p:sp>
    </p:spTree>
    <p:extLst>
      <p:ext uri="{BB962C8B-B14F-4D97-AF65-F5344CB8AC3E}">
        <p14:creationId xmlns:p14="http://schemas.microsoft.com/office/powerpoint/2010/main" val="4152146904"/>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charset="0"/>
        <a:ea typeface="ＭＳ Ｐゴシック" charset="0"/>
        <a:cs typeface="ＭＳ Ｐゴシック" charset="0"/>
      </a:defRPr>
    </a:lvl1pPr>
    <a:lvl2pPr marL="4572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2pPr>
    <a:lvl3pPr marL="9144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3pPr>
    <a:lvl4pPr marL="13716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4pPr>
    <a:lvl5pPr marL="1828800" algn="l" rtl="0" eaLnBrk="0" fontAlgn="base" hangingPunct="0">
      <a:spcBef>
        <a:spcPct val="30000"/>
      </a:spcBef>
      <a:spcAft>
        <a:spcPct val="0"/>
      </a:spcAft>
      <a:defRPr sz="1200" kern="1200">
        <a:solidFill>
          <a:schemeClr val="tx1"/>
        </a:solidFill>
        <a:latin typeface="Times New Roman" charset="0"/>
        <a:ea typeface="ＭＳ Ｐゴシック" charset="0"/>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6.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9.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3.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4.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4.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5.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6.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pPr>
              <a:defRPr/>
            </a:pPr>
            <a:fld id="{DD29E037-B1DD-4743-9384-70CA6E41B7CB}" type="slidenum">
              <a:rPr lang="en-GB" smtClean="0"/>
              <a:pPr>
                <a:defRPr/>
              </a:pPr>
              <a:t>1</a:t>
            </a:fld>
            <a:endParaRPr lang="en-GB"/>
          </a:p>
        </p:txBody>
      </p:sp>
    </p:spTree>
    <p:extLst>
      <p:ext uri="{BB962C8B-B14F-4D97-AF65-F5344CB8AC3E}">
        <p14:creationId xmlns:p14="http://schemas.microsoft.com/office/powerpoint/2010/main" val="4147950930"/>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A58AF431-B0B4-2D42-9BAD-7E48B7899D68}" type="slidenum">
              <a:rPr lang="en-US">
                <a:solidFill>
                  <a:srgbClr val="000000"/>
                </a:solidFill>
                <a:latin typeface="Arial" charset="0"/>
              </a:rPr>
              <a:pPr eaLnBrk="1" hangingPunct="1"/>
              <a:t>43</a:t>
            </a:fld>
            <a:endParaRPr lang="en-US">
              <a:solidFill>
                <a:srgbClr val="000000"/>
              </a:solidFill>
              <a:latin typeface="Arial" charset="0"/>
            </a:endParaRPr>
          </a:p>
        </p:txBody>
      </p:sp>
      <p:sp>
        <p:nvSpPr>
          <p:cNvPr id="8194" name="Rectangle 2"/>
          <p:cNvSpPr>
            <a:spLocks noGrp="1" noRot="1" noChangeAspect="1" noChangeArrowheads="1" noTextEdit="1"/>
          </p:cNvSpPr>
          <p:nvPr>
            <p:ph type="sldImg"/>
          </p:nvPr>
        </p:nvSpPr>
        <p:spPr>
          <a:xfrm>
            <a:off x="1144588" y="685800"/>
            <a:ext cx="4573587" cy="3429000"/>
          </a:xfrm>
          <a:ln/>
        </p:spPr>
      </p:sp>
      <p:sp>
        <p:nvSpPr>
          <p:cNvPr id="819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AE172578-393E-C045-B14E-AA1C25AD9A7C}" type="slidenum">
              <a:rPr lang="en-US">
                <a:solidFill>
                  <a:srgbClr val="000000"/>
                </a:solidFill>
                <a:latin typeface="Arial" charset="0"/>
              </a:rPr>
              <a:pPr eaLnBrk="1" hangingPunct="1"/>
              <a:t>44</a:t>
            </a:fld>
            <a:endParaRPr lang="en-US">
              <a:solidFill>
                <a:srgbClr val="000000"/>
              </a:solidFill>
              <a:latin typeface="Arial" charset="0"/>
            </a:endParaRPr>
          </a:p>
        </p:txBody>
      </p:sp>
      <p:sp>
        <p:nvSpPr>
          <p:cNvPr id="10242" name="Rectangle 2"/>
          <p:cNvSpPr>
            <a:spLocks noGrp="1" noRot="1" noChangeAspect="1" noChangeArrowheads="1" noTextEdit="1"/>
          </p:cNvSpPr>
          <p:nvPr>
            <p:ph type="sldImg"/>
          </p:nvPr>
        </p:nvSpPr>
        <p:spPr>
          <a:ln/>
        </p:spPr>
      </p:sp>
      <p:sp>
        <p:nvSpPr>
          <p:cNvPr id="102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nb-NO"/>
              <a:t>This infrastructure: providers pay a lot </a:t>
            </a:r>
            <a:r>
              <a:rPr lang="en-US"/>
              <a:t>–</a:t>
            </a:r>
            <a:r>
              <a:rPr lang="nb-NO"/>
              <a:t> big servers, high bandwidth</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Tahoma" charset="0"/>
                <a:ea typeface="ＭＳ Ｐゴシック" charset="0"/>
                <a:cs typeface="ＭＳ Ｐゴシック" charset="0"/>
              </a:defRPr>
            </a:lvl1pPr>
            <a:lvl2pPr marL="37931725" indent="-37474525" eaLnBrk="0" hangingPunct="0">
              <a:defRPr sz="2000">
                <a:solidFill>
                  <a:schemeClr val="tx1"/>
                </a:solidFill>
                <a:latin typeface="Tahoma" charset="0"/>
                <a:ea typeface="ＭＳ Ｐゴシック" charset="0"/>
              </a:defRPr>
            </a:lvl2pPr>
            <a:lvl3pPr eaLnBrk="0" hangingPunct="0">
              <a:defRPr sz="2000">
                <a:solidFill>
                  <a:schemeClr val="tx1"/>
                </a:solidFill>
                <a:latin typeface="Tahoma" charset="0"/>
                <a:ea typeface="ＭＳ Ｐゴシック" charset="0"/>
              </a:defRPr>
            </a:lvl3pPr>
            <a:lvl4pPr eaLnBrk="0" hangingPunct="0">
              <a:defRPr sz="2000">
                <a:solidFill>
                  <a:schemeClr val="tx1"/>
                </a:solidFill>
                <a:latin typeface="Tahoma" charset="0"/>
                <a:ea typeface="ＭＳ Ｐゴシック" charset="0"/>
              </a:defRPr>
            </a:lvl4pPr>
            <a:lvl5pPr eaLnBrk="0" hangingPunct="0">
              <a:defRPr sz="2000">
                <a:solidFill>
                  <a:schemeClr val="tx1"/>
                </a:solidFill>
                <a:latin typeface="Tahoma" charset="0"/>
                <a:ea typeface="ＭＳ Ｐゴシック" charset="0"/>
              </a:defRPr>
            </a:lvl5pPr>
            <a:lvl6pPr marL="457200" eaLnBrk="0" fontAlgn="base" hangingPunct="0">
              <a:spcBef>
                <a:spcPct val="20000"/>
              </a:spcBef>
              <a:spcAft>
                <a:spcPct val="0"/>
              </a:spcAft>
              <a:defRPr sz="2000">
                <a:solidFill>
                  <a:schemeClr val="tx1"/>
                </a:solidFill>
                <a:latin typeface="Tahoma" charset="0"/>
                <a:ea typeface="ＭＳ Ｐゴシック" charset="0"/>
              </a:defRPr>
            </a:lvl6pPr>
            <a:lvl7pPr marL="914400" eaLnBrk="0" fontAlgn="base" hangingPunct="0">
              <a:spcBef>
                <a:spcPct val="20000"/>
              </a:spcBef>
              <a:spcAft>
                <a:spcPct val="0"/>
              </a:spcAft>
              <a:defRPr sz="2000">
                <a:solidFill>
                  <a:schemeClr val="tx1"/>
                </a:solidFill>
                <a:latin typeface="Tahoma" charset="0"/>
                <a:ea typeface="ＭＳ Ｐゴシック" charset="0"/>
              </a:defRPr>
            </a:lvl7pPr>
            <a:lvl8pPr marL="1371600" eaLnBrk="0" fontAlgn="base" hangingPunct="0">
              <a:spcBef>
                <a:spcPct val="20000"/>
              </a:spcBef>
              <a:spcAft>
                <a:spcPct val="0"/>
              </a:spcAft>
              <a:defRPr sz="2000">
                <a:solidFill>
                  <a:schemeClr val="tx1"/>
                </a:solidFill>
                <a:latin typeface="Tahoma" charset="0"/>
                <a:ea typeface="ＭＳ Ｐゴシック" charset="0"/>
              </a:defRPr>
            </a:lvl8pPr>
            <a:lvl9pPr marL="1828800" eaLnBrk="0" fontAlgn="base" hangingPunct="0">
              <a:spcBef>
                <a:spcPct val="20000"/>
              </a:spcBef>
              <a:spcAft>
                <a:spcPct val="0"/>
              </a:spcAft>
              <a:defRPr sz="2000">
                <a:solidFill>
                  <a:schemeClr val="tx1"/>
                </a:solidFill>
                <a:latin typeface="Tahoma" charset="0"/>
                <a:ea typeface="ＭＳ Ｐゴシック" charset="0"/>
              </a:defRPr>
            </a:lvl9pPr>
          </a:lstStyle>
          <a:p>
            <a:pPr eaLnBrk="1" hangingPunct="1"/>
            <a:fld id="{5EF0D534-6844-D24D-822A-299F98BC8F77}" type="slidenum">
              <a:rPr lang="en-US" sz="1200">
                <a:solidFill>
                  <a:srgbClr val="000000"/>
                </a:solidFill>
                <a:latin typeface="Arial" charset="0"/>
              </a:rPr>
              <a:pPr eaLnBrk="1" hangingPunct="1"/>
              <a:t>45</a:t>
            </a:fld>
            <a:endParaRPr lang="en-US" sz="1200">
              <a:solidFill>
                <a:srgbClr val="000000"/>
              </a:solidFill>
              <a:latin typeface="Arial" charset="0"/>
            </a:endParaRPr>
          </a:p>
        </p:txBody>
      </p:sp>
      <p:sp>
        <p:nvSpPr>
          <p:cNvPr id="152579" name="Rectangle 2"/>
          <p:cNvSpPr>
            <a:spLocks noGrp="1" noRot="1" noChangeAspect="1" noChangeArrowheads="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ea typeface="ＭＳ Ｐゴシック" charset="0"/>
                <a:cs typeface="ＭＳ Ｐゴシック" charset="0"/>
              </a:rPr>
              <a:t>DONT FORGET: SHOW at board, effects of news rotation. SHOW </a:t>
            </a:r>
            <a:r>
              <a:rPr lang="en-US" dirty="0" err="1">
                <a:ea typeface="ＭＳ Ｐゴシック" charset="0"/>
                <a:cs typeface="ＭＳ Ｐゴシック" charset="0"/>
              </a:rPr>
              <a:t>Zipf</a:t>
            </a:r>
            <a:r>
              <a:rPr lang="en-US" dirty="0">
                <a:ea typeface="ＭＳ Ｐゴシック" charset="0"/>
                <a:cs typeface="ＭＳ Ｐゴシック" charset="0"/>
              </a:rPr>
              <a:t> </a:t>
            </a:r>
            <a:r>
              <a:rPr lang="en-US" dirty="0" err="1">
                <a:ea typeface="ＭＳ Ｐゴシック" charset="0"/>
                <a:cs typeface="ＭＳ Ｐゴシック" charset="0"/>
              </a:rPr>
              <a:t>vs</a:t>
            </a:r>
            <a:r>
              <a:rPr lang="en-US" dirty="0">
                <a:ea typeface="ＭＳ Ｐゴシック" charset="0"/>
                <a:cs typeface="ＭＳ Ｐゴシック" charset="0"/>
              </a:rPr>
              <a:t> Heavy Tailed</a:t>
            </a:r>
          </a:p>
          <a:p>
            <a:pPr eaLnBrk="1" hangingPunct="1"/>
            <a:r>
              <a:rPr lang="en-US" dirty="0">
                <a:ea typeface="ＭＳ Ｐゴシック" charset="0"/>
                <a:cs typeface="ＭＳ Ｐゴシック" charset="0"/>
              </a:rPr>
              <a:t>THE </a:t>
            </a:r>
            <a:r>
              <a:rPr lang="en-US" dirty="0" smtClean="0">
                <a:ea typeface="ＭＳ Ｐゴシック" charset="0"/>
                <a:cs typeface="ＭＳ Ｐゴシック" charset="0"/>
              </a:rPr>
              <a:t>END</a:t>
            </a:r>
          </a:p>
          <a:p>
            <a:pPr eaLnBrk="1" hangingPunct="1"/>
            <a:endParaRPr lang="en-US" dirty="0" smtClean="0">
              <a:ea typeface="ＭＳ Ｐゴシック" charset="0"/>
              <a:cs typeface="ＭＳ Ｐゴシック" charset="0"/>
            </a:endParaRPr>
          </a:p>
          <a:p>
            <a:pPr eaLnBrk="1" hangingPunct="1"/>
            <a:r>
              <a:rPr lang="en-US" dirty="0" smtClean="0">
                <a:ea typeface="ＭＳ Ｐゴシック" charset="0"/>
                <a:cs typeface="ＭＳ Ｐゴシック" charset="0"/>
              </a:rPr>
              <a:t>There is a Harvard</a:t>
            </a:r>
            <a:r>
              <a:rPr lang="en-US" baseline="0" dirty="0" smtClean="0">
                <a:ea typeface="ＭＳ Ｐゴシック" charset="0"/>
                <a:cs typeface="ＭＳ Ｐゴシック" charset="0"/>
              </a:rPr>
              <a:t> guy who has proven: if you have no idea about a product’s popularity, you will be able to find </a:t>
            </a:r>
            <a:r>
              <a:rPr lang="en-US" baseline="0" dirty="0" err="1" smtClean="0">
                <a:ea typeface="ＭＳ Ｐゴシック" charset="0"/>
                <a:cs typeface="ＭＳ Ｐゴシック" charset="0"/>
              </a:rPr>
              <a:t>Zipf</a:t>
            </a:r>
            <a:r>
              <a:rPr lang="en-US" baseline="0" dirty="0" smtClean="0">
                <a:ea typeface="ＭＳ Ｐゴシック" charset="0"/>
                <a:cs typeface="ＭＳ Ｐゴシック" charset="0"/>
              </a:rPr>
              <a:t>. It’s a no-clue distribution.</a:t>
            </a: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B3016D53-C104-0F45-814A-D649ED4777FD}" type="slidenum">
              <a:rPr lang="en-US">
                <a:solidFill>
                  <a:srgbClr val="000000"/>
                </a:solidFill>
              </a:rPr>
              <a:pPr/>
              <a:t>46</a:t>
            </a:fld>
            <a:endParaRPr lang="en-US">
              <a:solidFill>
                <a:srgbClr val="000000"/>
              </a:solidFill>
            </a:endParaRPr>
          </a:p>
        </p:txBody>
      </p:sp>
      <p:sp>
        <p:nvSpPr>
          <p:cNvPr id="58370" name="Rectangle 2"/>
          <p:cNvSpPr>
            <a:spLocks noGrp="1" noRot="1" noChangeAspect="1" noChangeArrowheads="1"/>
          </p:cNvSpPr>
          <p:nvPr>
            <p:ph type="sldImg"/>
          </p:nvPr>
        </p:nvSpPr>
        <p:spPr bwMode="auto">
          <a:xfrm>
            <a:off x="1143000" y="685800"/>
            <a:ext cx="4572000" cy="3429000"/>
          </a:xfrm>
          <a:prstGeom prst="rect">
            <a:avLst/>
          </a:prstGeom>
          <a:solidFill>
            <a:srgbClr val="FFFFFF"/>
          </a:solidFill>
          <a:ln>
            <a:solidFill>
              <a:srgbClr val="000000"/>
            </a:solidFill>
            <a:miter lim="800000"/>
            <a:headEnd/>
            <a:tailEnd/>
          </a:ln>
        </p:spPr>
      </p:sp>
      <p:sp>
        <p:nvSpPr>
          <p:cNvPr id="58371" name="Rectangle 3"/>
          <p:cNvSpPr>
            <a:spLocks noGrp="1" noChangeArrowheads="1"/>
          </p:cNvSpPr>
          <p:nvPr>
            <p:ph type="body" idx="1"/>
          </p:nvPr>
        </p:nvSpPr>
        <p:spPr bwMode="auto">
          <a:xfrm>
            <a:off x="914401" y="4343401"/>
            <a:ext cx="5029200" cy="4114800"/>
          </a:xfrm>
          <a:prstGeom prst="rect">
            <a:avLst/>
          </a:prstGeom>
          <a:solidFill>
            <a:srgbClr val="FFFFFF"/>
          </a:solidFill>
          <a:ln>
            <a:solidFill>
              <a:srgbClr val="000000"/>
            </a:solidFill>
            <a:miter lim="800000"/>
            <a:headEnd/>
            <a:tailEnd/>
          </a:ln>
        </p:spPr>
        <p:txBody>
          <a:bodyPr>
            <a:prstTxWarp prst="textNoShape">
              <a:avLst/>
            </a:prstTxWarp>
          </a:bodyPr>
          <a:lstStyle/>
          <a:p>
            <a:endParaRPr 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AD74F827-F5D8-BA45-B518-5CE1BE5F3E43}" type="slidenum">
              <a:rPr lang="en-US">
                <a:solidFill>
                  <a:srgbClr val="000000"/>
                </a:solidFill>
                <a:latin typeface="Arial" charset="0"/>
              </a:rPr>
              <a:pPr eaLnBrk="1" hangingPunct="1"/>
              <a:t>47</a:t>
            </a:fld>
            <a:endParaRPr lang="en-US">
              <a:solidFill>
                <a:srgbClr val="000000"/>
              </a:solidFill>
              <a:latin typeface="Arial" charset="0"/>
            </a:endParaRPr>
          </a:p>
        </p:txBody>
      </p:sp>
      <p:sp>
        <p:nvSpPr>
          <p:cNvPr id="12290" name="Rectangle 2"/>
          <p:cNvSpPr>
            <a:spLocks noGrp="1" noRot="1" noChangeAspect="1" noChangeArrowheads="1" noTextEdit="1"/>
          </p:cNvSpPr>
          <p:nvPr>
            <p:ph type="sldImg"/>
          </p:nvPr>
        </p:nvSpPr>
        <p:spPr>
          <a:xfrm>
            <a:off x="1144588" y="685800"/>
            <a:ext cx="4573587" cy="3429000"/>
          </a:xfrm>
          <a:ln/>
        </p:spPr>
      </p:sp>
      <p:sp>
        <p:nvSpPr>
          <p:cNvPr id="1229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solidFill>
                  <a:schemeClr val="folHlink"/>
                </a:solidFill>
              </a:rPr>
              <a:t>P2P</a:t>
            </a:r>
            <a:r>
              <a:rPr lang="en-US"/>
              <a:t> is an old idea, but now it has been popularized by systems like </a:t>
            </a:r>
            <a:r>
              <a:rPr lang="en-US" i="1"/>
              <a:t>Napster</a:t>
            </a:r>
            <a:r>
              <a:rPr lang="en-US"/>
              <a:t> and </a:t>
            </a:r>
            <a:r>
              <a:rPr lang="en-US" i="1"/>
              <a:t>Gnutella:</a:t>
            </a:r>
          </a:p>
          <a:p>
            <a:pPr eaLnBrk="1" hangingPunct="1">
              <a:buFontTx/>
              <a:buChar char="•"/>
            </a:pPr>
            <a:r>
              <a:rPr lang="en-US"/>
              <a:t>machines act as both server and client at the same time</a:t>
            </a:r>
          </a:p>
          <a:p>
            <a:pPr eaLnBrk="1" hangingPunct="1">
              <a:buFontTx/>
              <a:buChar char="•"/>
            </a:pPr>
            <a:r>
              <a:rPr lang="en-US"/>
              <a:t>share resources (data, CPU cycles, storage, bandwidth, …)</a:t>
            </a:r>
          </a:p>
          <a:p>
            <a:pPr eaLnBrk="1" hangingPunct="1">
              <a:buFontTx/>
              <a:buChar char="•"/>
            </a:pPr>
            <a:r>
              <a:rPr lang="en-US"/>
              <a:t>edge services (move data closer to clients, e.g., stored at other close by clients)</a:t>
            </a:r>
          </a:p>
          <a:p>
            <a:pPr eaLnBrk="1" hangingPunct="1"/>
            <a:endParaRPr lang="en-US"/>
          </a:p>
          <a:p>
            <a:pPr eaLnBrk="1" hangingPunct="1"/>
            <a:r>
              <a:rPr lang="en-US"/>
              <a:t>wastes resources</a:t>
            </a:r>
          </a:p>
          <a:p>
            <a:pPr eaLnBrk="1" hangingPunct="1"/>
            <a:r>
              <a:rPr lang="en-US"/>
              <a:t>providers save a lot</a:t>
            </a:r>
          </a:p>
          <a:p>
            <a:pPr eaLnBrk="1" hangingPunct="1"/>
            <a:r>
              <a:rPr lang="en-US"/>
              <a:t>funny enough – that’s not how it got popular</a:t>
            </a: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E767672B-FB00-D34B-9942-DA978E1CDDF5}" type="slidenum">
              <a:rPr lang="en-US">
                <a:solidFill>
                  <a:srgbClr val="000000"/>
                </a:solidFill>
                <a:latin typeface="Arial" charset="0"/>
              </a:rPr>
              <a:pPr eaLnBrk="1" hangingPunct="1"/>
              <a:t>48</a:t>
            </a:fld>
            <a:endParaRPr lang="en-US">
              <a:solidFill>
                <a:srgbClr val="000000"/>
              </a:solidFill>
              <a:latin typeface="Arial" charset="0"/>
            </a:endParaRPr>
          </a:p>
        </p:txBody>
      </p:sp>
      <p:sp>
        <p:nvSpPr>
          <p:cNvPr id="16386" name="Rectangle 2"/>
          <p:cNvSpPr>
            <a:spLocks noGrp="1" noRot="1" noChangeAspect="1" noChangeArrowheads="1" noTextEdit="1"/>
          </p:cNvSpPr>
          <p:nvPr>
            <p:ph type="sldImg"/>
          </p:nvPr>
        </p:nvSpPr>
        <p:spPr>
          <a:ln/>
        </p:spPr>
      </p:sp>
      <p:sp>
        <p:nvSpPr>
          <p:cNvPr id="1638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70BBAF6D-D7AB-AA4F-A848-4260E656469B}" type="slidenum">
              <a:rPr lang="en-US">
                <a:solidFill>
                  <a:srgbClr val="000000"/>
                </a:solidFill>
                <a:latin typeface="Arial" charset="0"/>
              </a:rPr>
              <a:pPr eaLnBrk="1" hangingPunct="1"/>
              <a:t>49</a:t>
            </a:fld>
            <a:endParaRPr lang="en-US">
              <a:solidFill>
                <a:srgbClr val="000000"/>
              </a:solidFill>
              <a:latin typeface="Arial" charset="0"/>
            </a:endParaRPr>
          </a:p>
        </p:txBody>
      </p:sp>
      <p:sp>
        <p:nvSpPr>
          <p:cNvPr id="73730" name="Rectangle 2"/>
          <p:cNvSpPr>
            <a:spLocks noGrp="1" noRot="1" noChangeAspect="1" noChangeArrowheads="1" noTextEdit="1"/>
          </p:cNvSpPr>
          <p:nvPr>
            <p:ph type="sldImg"/>
          </p:nvPr>
        </p:nvSpPr>
        <p:spPr>
          <a:ln/>
        </p:spPr>
      </p:sp>
      <p:sp>
        <p:nvSpPr>
          <p:cNvPr id="737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CA01D826-E6C4-3B46-9B0F-1449BFA53A91}" type="slidenum">
              <a:rPr lang="en-US">
                <a:solidFill>
                  <a:srgbClr val="000000"/>
                </a:solidFill>
                <a:latin typeface="Arial" charset="0"/>
              </a:rPr>
              <a:pPr eaLnBrk="1" hangingPunct="1"/>
              <a:t>50</a:t>
            </a:fld>
            <a:endParaRPr lang="en-US">
              <a:solidFill>
                <a:srgbClr val="000000"/>
              </a:solidFill>
              <a:latin typeface="Arial" charset="0"/>
            </a:endParaRPr>
          </a:p>
        </p:txBody>
      </p:sp>
      <p:sp>
        <p:nvSpPr>
          <p:cNvPr id="75778" name="Rectangle 2"/>
          <p:cNvSpPr>
            <a:spLocks noGrp="1" noRot="1" noChangeAspect="1" noChangeArrowheads="1" noTextEdit="1"/>
          </p:cNvSpPr>
          <p:nvPr>
            <p:ph type="sldImg"/>
          </p:nvPr>
        </p:nvSpPr>
        <p:spPr>
          <a:ln/>
        </p:spPr>
      </p:sp>
      <p:sp>
        <p:nvSpPr>
          <p:cNvPr id="7577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8A537735-7E67-F34F-A120-2FD74FB58AB1}" type="slidenum">
              <a:rPr lang="en-US">
                <a:solidFill>
                  <a:srgbClr val="000000"/>
                </a:solidFill>
                <a:latin typeface="Arial" charset="0"/>
              </a:rPr>
              <a:pPr eaLnBrk="1" hangingPunct="1"/>
              <a:t>51</a:t>
            </a:fld>
            <a:endParaRPr lang="en-US">
              <a:solidFill>
                <a:srgbClr val="000000"/>
              </a:solidFill>
              <a:latin typeface="Arial" charset="0"/>
            </a:endParaRPr>
          </a:p>
        </p:txBody>
      </p:sp>
      <p:sp>
        <p:nvSpPr>
          <p:cNvPr id="77826" name="Rectangle 2"/>
          <p:cNvSpPr>
            <a:spLocks noGrp="1" noRot="1" noChangeAspect="1" noChangeArrowheads="1" noTextEdit="1"/>
          </p:cNvSpPr>
          <p:nvPr>
            <p:ph type="sldImg"/>
          </p:nvPr>
        </p:nvSpPr>
        <p:spPr>
          <a:ln/>
        </p:spPr>
      </p:sp>
      <p:sp>
        <p:nvSpPr>
          <p:cNvPr id="7782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E05B62A8-7D76-0E49-BDCE-740422A165E7}" type="slidenum">
              <a:rPr lang="en-US">
                <a:solidFill>
                  <a:srgbClr val="000000"/>
                </a:solidFill>
                <a:latin typeface="Arial" charset="0"/>
              </a:rPr>
              <a:pPr eaLnBrk="1" hangingPunct="1"/>
              <a:t>52</a:t>
            </a:fld>
            <a:endParaRPr lang="en-US">
              <a:solidFill>
                <a:srgbClr val="000000"/>
              </a:solidFill>
              <a:latin typeface="Arial" charset="0"/>
            </a:endParaRPr>
          </a:p>
        </p:txBody>
      </p:sp>
      <p:sp>
        <p:nvSpPr>
          <p:cNvPr id="79874" name="Rectangle 2"/>
          <p:cNvSpPr>
            <a:spLocks noGrp="1" noRot="1" noChangeAspect="1" noChangeArrowheads="1" noTextEdit="1"/>
          </p:cNvSpPr>
          <p:nvPr>
            <p:ph type="sldImg"/>
          </p:nvPr>
        </p:nvSpPr>
        <p:spPr>
          <a:ln/>
        </p:spPr>
      </p:sp>
      <p:sp>
        <p:nvSpPr>
          <p:cNvPr id="798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Slide Image Placeholder 1"/>
          <p:cNvSpPr>
            <a:spLocks noGrp="1" noRot="1" noChangeAspect="1"/>
          </p:cNvSpPr>
          <p:nvPr>
            <p:ph type="sldImg"/>
          </p:nvPr>
        </p:nvSpPr>
        <p:spPr>
          <a:ln/>
        </p:spPr>
      </p:sp>
      <p:sp>
        <p:nvSpPr>
          <p:cNvPr id="36866"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Last of MBZ: 1 for MPEG-2 extensions, MBZ(2) split into AN and N: AN==1 if N indicates new picture start or not !!!!</a:t>
            </a:r>
          </a:p>
          <a:p>
            <a:r>
              <a:rPr lang="en-US">
                <a:ea typeface="ＭＳ Ｐゴシック" charset="0"/>
                <a:cs typeface="ＭＳ Ｐゴシック" charset="0"/>
              </a:rPr>
              <a:t>FBV: full_pel_backward_vector --- </a:t>
            </a:r>
            <a:r>
              <a:rPr lang="en-US" b="1">
                <a:ea typeface="ＭＳ Ｐゴシック" charset="0"/>
                <a:cs typeface="ＭＳ Ｐゴシック" charset="0"/>
              </a:rPr>
              <a:t>full_pel_forward_vector sets the precision (l=full pel, 0=half pel), and forward_f _code sets the range.</a:t>
            </a:r>
            <a:endParaRPr lang="en-US">
              <a:ea typeface="ＭＳ Ｐゴシック" charset="0"/>
              <a:cs typeface="ＭＳ Ｐゴシック" charset="0"/>
            </a:endParaRPr>
          </a:p>
          <a:p>
            <a:r>
              <a:rPr lang="en-US">
                <a:ea typeface="ＭＳ Ｐゴシック" charset="0"/>
                <a:cs typeface="ＭＳ Ｐゴシック" charset="0"/>
              </a:rPr>
              <a:t>BFC: backward_f_code</a:t>
            </a:r>
          </a:p>
          <a:p>
            <a:r>
              <a:rPr lang="en-US">
                <a:ea typeface="ＭＳ Ｐゴシック" charset="0"/>
                <a:cs typeface="ＭＳ Ｐゴシック" charset="0"/>
              </a:rPr>
              <a:t>FFV: full_pel_forward_vector</a:t>
            </a:r>
          </a:p>
          <a:p>
            <a:r>
              <a:rPr lang="en-US">
                <a:ea typeface="ＭＳ Ｐゴシック" charset="0"/>
                <a:cs typeface="ＭＳ Ｐゴシック" charset="0"/>
              </a:rPr>
              <a:t>FFC: forward_f_code</a:t>
            </a:r>
          </a:p>
        </p:txBody>
      </p:sp>
      <p:sp>
        <p:nvSpPr>
          <p:cNvPr id="36867"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fld id="{D99CB414-451D-4542-B5B3-1B7D9561244D}" type="slidenum">
              <a:rPr lang="en-GB" sz="1200" b="0">
                <a:latin typeface="Times New Roman" charset="0"/>
              </a:rPr>
              <a:pPr/>
              <a:t>13</a:t>
            </a:fld>
            <a:endParaRPr lang="en-GB" sz="1200" b="0">
              <a:latin typeface="Times New Roman"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4892F6B8-3EE5-AD4A-AF37-006A981AE17A}" type="slidenum">
              <a:rPr lang="en-US">
                <a:solidFill>
                  <a:srgbClr val="000000"/>
                </a:solidFill>
                <a:latin typeface="Arial" charset="0"/>
              </a:rPr>
              <a:pPr eaLnBrk="1" hangingPunct="1"/>
              <a:t>53</a:t>
            </a:fld>
            <a:endParaRPr lang="en-US">
              <a:solidFill>
                <a:srgbClr val="000000"/>
              </a:solidFill>
              <a:latin typeface="Arial" charset="0"/>
            </a:endParaRPr>
          </a:p>
        </p:txBody>
      </p:sp>
      <p:sp>
        <p:nvSpPr>
          <p:cNvPr id="81922" name="Rectangle 2"/>
          <p:cNvSpPr>
            <a:spLocks noGrp="1" noRot="1" noChangeAspect="1" noChangeArrowheads="1" noTextEdit="1"/>
          </p:cNvSpPr>
          <p:nvPr>
            <p:ph type="sldImg"/>
          </p:nvPr>
        </p:nvSpPr>
        <p:spPr>
          <a:ln/>
        </p:spPr>
      </p:sp>
      <p:sp>
        <p:nvSpPr>
          <p:cNvPr id="819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3E1F994A-1DC2-D048-9DA0-3E0297197A64}" type="slidenum">
              <a:rPr lang="en-US">
                <a:solidFill>
                  <a:srgbClr val="000000"/>
                </a:solidFill>
                <a:latin typeface="Arial" charset="0"/>
              </a:rPr>
              <a:pPr eaLnBrk="1" hangingPunct="1"/>
              <a:t>54</a:t>
            </a:fld>
            <a:endParaRPr lang="en-US">
              <a:solidFill>
                <a:srgbClr val="000000"/>
              </a:solidFill>
              <a:latin typeface="Arial" charset="0"/>
            </a:endParaRPr>
          </a:p>
        </p:txBody>
      </p:sp>
      <p:sp>
        <p:nvSpPr>
          <p:cNvPr id="83970" name="Rectangle 2"/>
          <p:cNvSpPr>
            <a:spLocks noGrp="1" noRot="1" noChangeAspect="1" noChangeArrowheads="1" noTextEdit="1"/>
          </p:cNvSpPr>
          <p:nvPr>
            <p:ph type="sldImg"/>
          </p:nvPr>
        </p:nvSpPr>
        <p:spPr>
          <a:ln/>
        </p:spPr>
      </p:sp>
      <p:sp>
        <p:nvSpPr>
          <p:cNvPr id="839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C99DF568-00EF-8B4C-85C4-C67895BAEBA4}" type="slidenum">
              <a:rPr lang="en-US">
                <a:solidFill>
                  <a:srgbClr val="000000"/>
                </a:solidFill>
                <a:latin typeface="Arial" charset="0"/>
              </a:rPr>
              <a:pPr eaLnBrk="1" hangingPunct="1"/>
              <a:t>55</a:t>
            </a:fld>
            <a:endParaRPr lang="en-US">
              <a:solidFill>
                <a:srgbClr val="000000"/>
              </a:solidFill>
              <a:latin typeface="Arial" charset="0"/>
            </a:endParaRPr>
          </a:p>
        </p:txBody>
      </p:sp>
      <p:sp>
        <p:nvSpPr>
          <p:cNvPr id="86018" name="Rectangle 2"/>
          <p:cNvSpPr>
            <a:spLocks noGrp="1" noRot="1" noChangeAspect="1" noChangeArrowheads="1" noTextEdit="1"/>
          </p:cNvSpPr>
          <p:nvPr>
            <p:ph type="sldImg"/>
          </p:nvPr>
        </p:nvSpPr>
        <p:spPr>
          <a:ln/>
        </p:spPr>
      </p:sp>
      <p:sp>
        <p:nvSpPr>
          <p:cNvPr id="8601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B4FCBEA7-1C18-0944-8B6D-E8A6E85BAD12}" type="slidenum">
              <a:rPr lang="en-US">
                <a:solidFill>
                  <a:srgbClr val="000000"/>
                </a:solidFill>
                <a:latin typeface="Arial" charset="0"/>
              </a:rPr>
              <a:pPr eaLnBrk="1" hangingPunct="1"/>
              <a:t>56</a:t>
            </a:fld>
            <a:endParaRPr lang="en-US">
              <a:solidFill>
                <a:srgbClr val="000000"/>
              </a:solidFill>
              <a:latin typeface="Arial" charset="0"/>
            </a:endParaRPr>
          </a:p>
        </p:txBody>
      </p:sp>
      <p:sp>
        <p:nvSpPr>
          <p:cNvPr id="88066" name="Rectangle 2"/>
          <p:cNvSpPr>
            <a:spLocks noGrp="1" noRot="1" noChangeAspect="1" noChangeArrowheads="1" noTextEdit="1"/>
          </p:cNvSpPr>
          <p:nvPr>
            <p:ph type="sldImg"/>
          </p:nvPr>
        </p:nvSpPr>
        <p:spPr>
          <a:ln/>
        </p:spPr>
      </p:sp>
      <p:sp>
        <p:nvSpPr>
          <p:cNvPr id="8806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9F85A1E9-17A8-F740-BABC-1B49E57BE284}" type="slidenum">
              <a:rPr lang="en-US">
                <a:solidFill>
                  <a:srgbClr val="000000"/>
                </a:solidFill>
                <a:latin typeface="Arial" charset="0"/>
              </a:rPr>
              <a:pPr eaLnBrk="1" hangingPunct="1"/>
              <a:t>57</a:t>
            </a:fld>
            <a:endParaRPr lang="en-US">
              <a:solidFill>
                <a:srgbClr val="000000"/>
              </a:solidFill>
              <a:latin typeface="Arial" charset="0"/>
            </a:endParaRPr>
          </a:p>
        </p:txBody>
      </p:sp>
      <p:sp>
        <p:nvSpPr>
          <p:cNvPr id="99330" name="Rectangle 2"/>
          <p:cNvSpPr>
            <a:spLocks noGrp="1" noRot="1" noChangeAspect="1" noChangeArrowheads="1" noTextEdit="1"/>
          </p:cNvSpPr>
          <p:nvPr>
            <p:ph type="sldImg"/>
          </p:nvPr>
        </p:nvSpPr>
        <p:spPr>
          <a:ln/>
        </p:spPr>
      </p:sp>
      <p:sp>
        <p:nvSpPr>
          <p:cNvPr id="9933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E5F30ED9-0549-2546-97F7-CF7AA40AAF45}" type="slidenum">
              <a:rPr lang="en-US">
                <a:solidFill>
                  <a:srgbClr val="000000"/>
                </a:solidFill>
                <a:latin typeface="Arial" charset="0"/>
              </a:rPr>
              <a:pPr eaLnBrk="1" hangingPunct="1"/>
              <a:t>59</a:t>
            </a:fld>
            <a:endParaRPr lang="en-US">
              <a:solidFill>
                <a:srgbClr val="000000"/>
              </a:solidFill>
              <a:latin typeface="Arial" charset="0"/>
            </a:endParaRPr>
          </a:p>
        </p:txBody>
      </p:sp>
      <p:sp>
        <p:nvSpPr>
          <p:cNvPr id="102402" name="Rectangle 2"/>
          <p:cNvSpPr>
            <a:spLocks noGrp="1" noRot="1" noChangeAspect="1" noChangeArrowheads="1" noTextEdit="1"/>
          </p:cNvSpPr>
          <p:nvPr>
            <p:ph type="sldImg"/>
          </p:nvPr>
        </p:nvSpPr>
        <p:spPr>
          <a:xfrm>
            <a:off x="1150938" y="690563"/>
            <a:ext cx="4559300" cy="3419475"/>
          </a:xfrm>
          <a:ln/>
        </p:spPr>
      </p:sp>
      <p:sp>
        <p:nvSpPr>
          <p:cNvPr id="102403" name="Rectangle 3"/>
          <p:cNvSpPr>
            <a:spLocks noGrp="1" noChangeArrowheads="1"/>
          </p:cNvSpPr>
          <p:nvPr>
            <p:ph type="body" idx="1"/>
          </p:nvPr>
        </p:nvSpPr>
        <p:spPr>
          <a:xfrm>
            <a:off x="913646" y="4343695"/>
            <a:ext cx="5030708" cy="4113916"/>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F3583854-362D-2E45-A181-5D2ABA70804C}" type="slidenum">
              <a:rPr lang="en-US">
                <a:solidFill>
                  <a:srgbClr val="000000"/>
                </a:solidFill>
                <a:latin typeface="Arial" charset="0"/>
              </a:rPr>
              <a:pPr eaLnBrk="1" hangingPunct="1"/>
              <a:t>61</a:t>
            </a:fld>
            <a:endParaRPr lang="en-US">
              <a:solidFill>
                <a:srgbClr val="000000"/>
              </a:solidFill>
              <a:latin typeface="Arial" charset="0"/>
            </a:endParaRPr>
          </a:p>
        </p:txBody>
      </p:sp>
      <p:sp>
        <p:nvSpPr>
          <p:cNvPr id="105474" name="Rectangle 2"/>
          <p:cNvSpPr>
            <a:spLocks noGrp="1" noRot="1" noChangeAspect="1" noChangeArrowheads="1" noTextEdit="1"/>
          </p:cNvSpPr>
          <p:nvPr>
            <p:ph type="sldImg"/>
          </p:nvPr>
        </p:nvSpPr>
        <p:spPr>
          <a:ln/>
        </p:spPr>
      </p:sp>
      <p:sp>
        <p:nvSpPr>
          <p:cNvPr id="10547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2A1CF864-3F79-D346-BBFD-973BD4157B3F}" type="slidenum">
              <a:rPr lang="en-US">
                <a:solidFill>
                  <a:srgbClr val="000000"/>
                </a:solidFill>
                <a:latin typeface="Arial" charset="0"/>
              </a:rPr>
              <a:pPr eaLnBrk="1" hangingPunct="1"/>
              <a:t>62</a:t>
            </a:fld>
            <a:endParaRPr lang="en-US">
              <a:solidFill>
                <a:srgbClr val="000000"/>
              </a:solidFill>
              <a:latin typeface="Arial" charset="0"/>
            </a:endParaRPr>
          </a:p>
        </p:txBody>
      </p:sp>
      <p:sp>
        <p:nvSpPr>
          <p:cNvPr id="107522" name="Rectangle 2"/>
          <p:cNvSpPr>
            <a:spLocks noGrp="1" noRot="1" noChangeAspect="1" noChangeArrowheads="1" noTextEdit="1"/>
          </p:cNvSpPr>
          <p:nvPr>
            <p:ph type="sldImg"/>
          </p:nvPr>
        </p:nvSpPr>
        <p:spPr>
          <a:ln/>
        </p:spPr>
      </p:sp>
      <p:sp>
        <p:nvSpPr>
          <p:cNvPr id="10752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15E868D8-AAC2-294E-9C2E-DCB9C05B9004}" type="slidenum">
              <a:rPr lang="en-US">
                <a:solidFill>
                  <a:srgbClr val="000000"/>
                </a:solidFill>
                <a:latin typeface="Arial" charset="0"/>
              </a:rPr>
              <a:pPr eaLnBrk="1" hangingPunct="1"/>
              <a:t>63</a:t>
            </a:fld>
            <a:endParaRPr lang="en-US">
              <a:solidFill>
                <a:srgbClr val="000000"/>
              </a:solidFill>
              <a:latin typeface="Arial" charset="0"/>
            </a:endParaRPr>
          </a:p>
        </p:txBody>
      </p:sp>
      <p:sp>
        <p:nvSpPr>
          <p:cNvPr id="109570" name="Rectangle 2"/>
          <p:cNvSpPr>
            <a:spLocks noGrp="1" noRot="1" noChangeAspect="1" noChangeArrowheads="1" noTextEdit="1"/>
          </p:cNvSpPr>
          <p:nvPr>
            <p:ph type="sldImg"/>
          </p:nvPr>
        </p:nvSpPr>
        <p:spPr>
          <a:ln/>
        </p:spPr>
      </p:sp>
      <p:sp>
        <p:nvSpPr>
          <p:cNvPr id="109571"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87246A41-551E-1843-B0F9-913E9922660E}" type="slidenum">
              <a:rPr lang="en-US">
                <a:solidFill>
                  <a:srgbClr val="000000"/>
                </a:solidFill>
                <a:latin typeface="Arial" charset="0"/>
              </a:rPr>
              <a:pPr eaLnBrk="1" hangingPunct="1"/>
              <a:t>64</a:t>
            </a:fld>
            <a:endParaRPr lang="en-US">
              <a:solidFill>
                <a:srgbClr val="000000"/>
              </a:solidFill>
              <a:latin typeface="Arial"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N8: Look for biggest known routing node smaller than 54</a:t>
            </a:r>
          </a:p>
          <a:p>
            <a:pPr eaLnBrk="1" hangingPunct="1"/>
            <a:r>
              <a:rPr lang="en-US"/>
              <a:t>N42: Biggest routing node smaller than 54: N(K(42+8))=N(K50)=N51</a:t>
            </a:r>
          </a:p>
          <a:p>
            <a:pPr eaLnBrk="1" hangingPunct="1"/>
            <a:r>
              <a:rPr lang="en-US"/>
              <a:t>N51: Biggest routing node smaller than N54: N(K(51+2))=N(K53)=N56</a:t>
            </a:r>
          </a:p>
          <a:p>
            <a:pPr eaLnBrk="1" hangingPunct="1"/>
            <a:r>
              <a:rPr lang="en-US"/>
              <a:t>N56: answer</a:t>
            </a: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DD29E037-B1DD-4743-9384-70CA6E41B7CB}" type="slidenum">
              <a:rPr lang="en-GB" smtClean="0"/>
              <a:pPr>
                <a:defRPr/>
              </a:pPr>
              <a:t>17</a:t>
            </a:fld>
            <a:endParaRPr lang="en-GB"/>
          </a:p>
        </p:txBody>
      </p:sp>
    </p:spTree>
    <p:extLst>
      <p:ext uri="{BB962C8B-B14F-4D97-AF65-F5344CB8AC3E}">
        <p14:creationId xmlns:p14="http://schemas.microsoft.com/office/powerpoint/2010/main" val="4238363031"/>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87246A41-551E-1843-B0F9-913E9922660E}" type="slidenum">
              <a:rPr lang="en-US">
                <a:solidFill>
                  <a:srgbClr val="000000"/>
                </a:solidFill>
                <a:latin typeface="Arial" charset="0"/>
              </a:rPr>
              <a:pPr eaLnBrk="1" hangingPunct="1"/>
              <a:t>65</a:t>
            </a:fld>
            <a:endParaRPr lang="en-US">
              <a:solidFill>
                <a:srgbClr val="000000"/>
              </a:solidFill>
              <a:latin typeface="Arial" charset="0"/>
            </a:endParaRPr>
          </a:p>
        </p:txBody>
      </p:sp>
      <p:sp>
        <p:nvSpPr>
          <p:cNvPr id="115714" name="Rectangle 2"/>
          <p:cNvSpPr>
            <a:spLocks noGrp="1" noRot="1" noChangeAspect="1" noChangeArrowheads="1" noTextEdit="1"/>
          </p:cNvSpPr>
          <p:nvPr>
            <p:ph type="sldImg"/>
          </p:nvPr>
        </p:nvSpPr>
        <p:spPr>
          <a:ln/>
        </p:spPr>
      </p:sp>
      <p:sp>
        <p:nvSpPr>
          <p:cNvPr id="11571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t>N8: Look for biggest known routing node smaller than 54</a:t>
            </a:r>
          </a:p>
          <a:p>
            <a:pPr eaLnBrk="1" hangingPunct="1"/>
            <a:r>
              <a:rPr lang="en-US"/>
              <a:t>N42: Biggest routing node smaller than 54: N(K(42+8))=N(K50)=N51</a:t>
            </a:r>
          </a:p>
          <a:p>
            <a:pPr eaLnBrk="1" hangingPunct="1"/>
            <a:r>
              <a:rPr lang="en-US"/>
              <a:t>N51: Biggest routing node smaller than N54: N(K(51+2))=N(K53)=N56</a:t>
            </a:r>
          </a:p>
          <a:p>
            <a:pPr eaLnBrk="1" hangingPunct="1"/>
            <a:r>
              <a:rPr lang="en-US"/>
              <a:t>N56: answer</a:t>
            </a: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F3667C89-98ED-4F48-90B8-CA28E220D917}" type="slidenum">
              <a:rPr lang="en-US">
                <a:solidFill>
                  <a:srgbClr val="000000"/>
                </a:solidFill>
                <a:latin typeface="Arial" charset="0"/>
              </a:rPr>
              <a:pPr eaLnBrk="1" hangingPunct="1"/>
              <a:t>66</a:t>
            </a:fld>
            <a:endParaRPr lang="en-US">
              <a:solidFill>
                <a:srgbClr val="000000"/>
              </a:solidFill>
              <a:latin typeface="Arial"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Slide Image Placeholder 1"/>
          <p:cNvSpPr>
            <a:spLocks noGrp="1" noRot="1" noChangeAspect="1"/>
          </p:cNvSpPr>
          <p:nvPr>
            <p:ph type="sldImg"/>
          </p:nvPr>
        </p:nvSpPr>
        <p:spPr>
          <a:ln/>
        </p:spPr>
      </p:sp>
      <p:sp>
        <p:nvSpPr>
          <p:cNvPr id="51202"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QUICKTIME EXAMPLE ON BLACKBOARD</a:t>
            </a:r>
          </a:p>
        </p:txBody>
      </p:sp>
      <p:sp>
        <p:nvSpPr>
          <p:cNvPr id="51203"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fld id="{EBFE1B6F-7EC4-134B-980B-65A103F7344D}" type="slidenum">
              <a:rPr lang="en-GB" sz="1200" b="0">
                <a:solidFill>
                  <a:srgbClr val="000000"/>
                </a:solidFill>
                <a:latin typeface="Times New Roman" charset="0"/>
              </a:rPr>
              <a:pPr/>
              <a:t>69</a:t>
            </a:fld>
            <a:endParaRPr lang="en-GB" sz="1200" b="0">
              <a:solidFill>
                <a:srgbClr val="000000"/>
              </a:solidFill>
              <a:latin typeface="Times New Roman"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ln/>
        </p:spPr>
      </p:sp>
      <p:sp>
        <p:nvSpPr>
          <p:cNvPr id="583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100 Trying	180 Ringing	181 Call Is Being Forwarded	182 Queued</a:t>
            </a:r>
          </a:p>
          <a:p>
            <a:r>
              <a:rPr lang="en-US">
                <a:ea typeface="ＭＳ Ｐゴシック" charset="0"/>
                <a:cs typeface="ＭＳ Ｐゴシック" charset="0"/>
              </a:rPr>
              <a:t>200 OK</a:t>
            </a:r>
          </a:p>
          <a:p>
            <a:r>
              <a:rPr lang="en-US">
                <a:ea typeface="ＭＳ Ｐゴシック" charset="0"/>
                <a:cs typeface="ＭＳ Ｐゴシック" charset="0"/>
              </a:rPr>
              <a:t>300 Multiple Choices	301 Moved Permanently	302 Moved Temporarily</a:t>
            </a:r>
          </a:p>
          <a:p>
            <a:r>
              <a:rPr lang="en-US">
                <a:ea typeface="ＭＳ Ｐゴシック" charset="0"/>
                <a:cs typeface="ＭＳ Ｐゴシック" charset="0"/>
              </a:rPr>
              <a:t>305 Use Proxy	380 Alternative Service</a:t>
            </a:r>
          </a:p>
        </p:txBody>
      </p:sp>
      <p:sp>
        <p:nvSpPr>
          <p:cNvPr id="583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fld id="{C5183DA3-11A7-CB44-ADE0-ADC89DEDEBEE}" type="slidenum">
              <a:rPr lang="en-GB" sz="1200" b="0">
                <a:solidFill>
                  <a:srgbClr val="000000"/>
                </a:solidFill>
                <a:latin typeface="Times New Roman" charset="0"/>
              </a:rPr>
              <a:pPr/>
              <a:t>72</a:t>
            </a:fld>
            <a:endParaRPr lang="en-GB" sz="1200" b="0">
              <a:solidFill>
                <a:srgbClr val="000000"/>
              </a:solidFill>
              <a:latin typeface="Times New Roman" charset="0"/>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Slide Image Placeholder 1"/>
          <p:cNvSpPr>
            <a:spLocks noGrp="1" noRot="1" noChangeAspect="1"/>
          </p:cNvSpPr>
          <p:nvPr>
            <p:ph type="sldImg"/>
          </p:nvPr>
        </p:nvSpPr>
        <p:spPr>
          <a:ln/>
        </p:spPr>
      </p:sp>
      <p:sp>
        <p:nvSpPr>
          <p:cNvPr id="58370"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ea typeface="ＭＳ Ｐゴシック" charset="0"/>
                <a:cs typeface="ＭＳ Ｐゴシック" charset="0"/>
              </a:rPr>
              <a:t>100 Trying	180 Ringing	181 Call Is Being Forwarded	182 Queued</a:t>
            </a:r>
          </a:p>
          <a:p>
            <a:r>
              <a:rPr lang="en-US">
                <a:ea typeface="ＭＳ Ｐゴシック" charset="0"/>
                <a:cs typeface="ＭＳ Ｐゴシック" charset="0"/>
              </a:rPr>
              <a:t>200 OK</a:t>
            </a:r>
          </a:p>
          <a:p>
            <a:r>
              <a:rPr lang="en-US">
                <a:ea typeface="ＭＳ Ｐゴシック" charset="0"/>
                <a:cs typeface="ＭＳ Ｐゴシック" charset="0"/>
              </a:rPr>
              <a:t>300 Multiple Choices	301 Moved Permanently	302 Moved Temporarily</a:t>
            </a:r>
          </a:p>
          <a:p>
            <a:r>
              <a:rPr lang="en-US">
                <a:ea typeface="ＭＳ Ｐゴシック" charset="0"/>
                <a:cs typeface="ＭＳ Ｐゴシック" charset="0"/>
              </a:rPr>
              <a:t>305 Use Proxy	380 Alternative Service</a:t>
            </a:r>
          </a:p>
        </p:txBody>
      </p:sp>
      <p:sp>
        <p:nvSpPr>
          <p:cNvPr id="58371"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fld id="{C5183DA3-11A7-CB44-ADE0-ADC89DEDEBEE}" type="slidenum">
              <a:rPr lang="en-GB" sz="1200" b="0">
                <a:solidFill>
                  <a:srgbClr val="000000"/>
                </a:solidFill>
                <a:latin typeface="Times New Roman" charset="0"/>
              </a:rPr>
              <a:pPr/>
              <a:t>73</a:t>
            </a:fld>
            <a:endParaRPr lang="en-GB" sz="1200" b="0">
              <a:solidFill>
                <a:srgbClr val="000000"/>
              </a:solidFill>
              <a:latin typeface="Times New Roman" charset="0"/>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F3667C89-98ED-4F48-90B8-CA28E220D917}" type="slidenum">
              <a:rPr lang="en-US">
                <a:solidFill>
                  <a:srgbClr val="000000"/>
                </a:solidFill>
                <a:latin typeface="Arial" charset="0"/>
              </a:rPr>
              <a:pPr eaLnBrk="1" hangingPunct="1"/>
              <a:t>74</a:t>
            </a:fld>
            <a:endParaRPr lang="en-US">
              <a:solidFill>
                <a:srgbClr val="000000"/>
              </a:solidFill>
              <a:latin typeface="Arial" charset="0"/>
            </a:endParaRPr>
          </a:p>
        </p:txBody>
      </p:sp>
      <p:sp>
        <p:nvSpPr>
          <p:cNvPr id="121858" name="Rectangle 2"/>
          <p:cNvSpPr>
            <a:spLocks noGrp="1" noRot="1" noChangeAspect="1" noChangeArrowheads="1" noTextEdit="1"/>
          </p:cNvSpPr>
          <p:nvPr>
            <p:ph type="sldImg"/>
          </p:nvPr>
        </p:nvSpPr>
        <p:spPr>
          <a:ln/>
        </p:spPr>
      </p:sp>
      <p:sp>
        <p:nvSpPr>
          <p:cNvPr id="1218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r_t+1 is the new sending rate</a:t>
            </a:r>
          </a:p>
          <a:p>
            <a:r>
              <a:rPr lang="en-US" dirty="0" smtClean="0"/>
              <a:t>if b &gt;&gt; </a:t>
            </a:r>
            <a:r>
              <a:rPr lang="en-US" dirty="0" err="1" smtClean="0"/>
              <a:t>r_t</a:t>
            </a:r>
            <a:r>
              <a:rPr lang="en-US" dirty="0" smtClean="0"/>
              <a:t>:</a:t>
            </a:r>
            <a:r>
              <a:rPr lang="en-US" baseline="0" dirty="0" smtClean="0"/>
              <a:t> AIR grows close to 1 ---- if b &gt; </a:t>
            </a:r>
            <a:r>
              <a:rPr lang="en-US" baseline="0" dirty="0" err="1" smtClean="0"/>
              <a:t>r_t</a:t>
            </a:r>
            <a:r>
              <a:rPr lang="en-US" baseline="0" dirty="0" smtClean="0"/>
              <a:t>: AIR grows less ---- if b &lt; </a:t>
            </a:r>
            <a:r>
              <a:rPr lang="en-US" baseline="0" dirty="0" err="1" smtClean="0"/>
              <a:t>r_t</a:t>
            </a:r>
            <a:r>
              <a:rPr lang="en-US" baseline="0" dirty="0" smtClean="0"/>
              <a:t>: (</a:t>
            </a:r>
            <a:r>
              <a:rPr lang="en-US" baseline="0" dirty="0" err="1" smtClean="0"/>
              <a:t>r_t</a:t>
            </a:r>
            <a:r>
              <a:rPr lang="en-US" baseline="0" dirty="0" smtClean="0"/>
              <a:t>/b&gt;1) and AIR shrinks ---- if b &lt;&lt; </a:t>
            </a:r>
            <a:r>
              <a:rPr lang="en-US" baseline="0" dirty="0" err="1" smtClean="0"/>
              <a:t>r_t</a:t>
            </a:r>
            <a:r>
              <a:rPr lang="en-US" baseline="0" dirty="0" smtClean="0"/>
              <a:t>: AIR shrinks very rapidly</a:t>
            </a:r>
          </a:p>
          <a:p>
            <a:r>
              <a:rPr lang="en-US" baseline="0" dirty="0" smtClean="0"/>
              <a:t>model TCP: linear increase, multiplicative decrease</a:t>
            </a:r>
          </a:p>
          <a:p>
            <a:r>
              <a:rPr lang="en-US" baseline="0" dirty="0" smtClean="0"/>
              <a:t>less: TCP drops only once even if multiple losses occur in an RTT, therefore LDA takes a guess how much it should drop for an infrequently reported number </a:t>
            </a:r>
            <a:r>
              <a:rPr lang="en-US" baseline="0" smtClean="0"/>
              <a:t>of losses</a:t>
            </a:r>
            <a:endParaRPr lang="en-US" dirty="0"/>
          </a:p>
        </p:txBody>
      </p:sp>
      <p:sp>
        <p:nvSpPr>
          <p:cNvPr id="4" name="Slide Number Placeholder 3"/>
          <p:cNvSpPr>
            <a:spLocks noGrp="1"/>
          </p:cNvSpPr>
          <p:nvPr>
            <p:ph type="sldNum" sz="quarter" idx="10"/>
          </p:nvPr>
        </p:nvSpPr>
        <p:spPr/>
        <p:txBody>
          <a:bodyPr/>
          <a:lstStyle/>
          <a:p>
            <a:pPr>
              <a:defRPr/>
            </a:pPr>
            <a:fld id="{DD29E037-B1DD-4743-9384-70CA6E41B7CB}" type="slidenum">
              <a:rPr lang="en-GB" smtClean="0"/>
              <a:pPr>
                <a:defRPr/>
              </a:pPr>
              <a:t>18</a:t>
            </a:fld>
            <a:endParaRPr lang="en-GB"/>
          </a:p>
        </p:txBody>
      </p:sp>
    </p:spTree>
    <p:extLst>
      <p:ext uri="{BB962C8B-B14F-4D97-AF65-F5344CB8AC3E}">
        <p14:creationId xmlns:p14="http://schemas.microsoft.com/office/powerpoint/2010/main" val="325004896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smtClean="0"/>
              <a:t>bbc</a:t>
            </a:r>
            <a:r>
              <a:rPr lang="en-US" dirty="0" smtClean="0"/>
              <a:t> earth blue</a:t>
            </a:r>
            <a:r>
              <a:rPr lang="en-US" baseline="0" dirty="0" smtClean="0"/>
              <a:t> ray</a:t>
            </a:r>
          </a:p>
          <a:p>
            <a:r>
              <a:rPr lang="en-US" dirty="0" smtClean="0"/>
              <a:t>blurred</a:t>
            </a:r>
            <a:r>
              <a:rPr lang="en-US" baseline="0" dirty="0" smtClean="0"/>
              <a:t> -&gt; </a:t>
            </a:r>
            <a:r>
              <a:rPr lang="en-US" baseline="0" dirty="0" err="1" smtClean="0"/>
              <a:t>slørete</a:t>
            </a:r>
            <a:r>
              <a:rPr lang="en-US" baseline="0" dirty="0" smtClean="0"/>
              <a:t>, </a:t>
            </a:r>
            <a:r>
              <a:rPr lang="en-US" baseline="0" dirty="0" err="1" smtClean="0"/>
              <a:t>diffust</a:t>
            </a:r>
            <a:endParaRPr lang="en-US" baseline="0" dirty="0" smtClean="0"/>
          </a:p>
          <a:p>
            <a:r>
              <a:rPr lang="en-US" baseline="0" dirty="0" smtClean="0"/>
              <a:t>noisy / blocky -&gt; </a:t>
            </a:r>
            <a:r>
              <a:rPr lang="en-US" baseline="0" dirty="0" err="1" smtClean="0"/>
              <a:t>støyete</a:t>
            </a:r>
            <a:r>
              <a:rPr lang="en-US" baseline="0" dirty="0" smtClean="0"/>
              <a:t>, </a:t>
            </a:r>
            <a:r>
              <a:rPr lang="en-US" baseline="0" dirty="0" err="1" smtClean="0"/>
              <a:t>klossete</a:t>
            </a:r>
            <a:endParaRPr lang="en-US" baseline="0" dirty="0" smtClean="0"/>
          </a:p>
          <a:p>
            <a:endParaRPr lang="en-US" dirty="0"/>
          </a:p>
        </p:txBody>
      </p:sp>
      <p:sp>
        <p:nvSpPr>
          <p:cNvPr id="4" name="Slide Number Placeholder 3"/>
          <p:cNvSpPr>
            <a:spLocks noGrp="1"/>
          </p:cNvSpPr>
          <p:nvPr>
            <p:ph type="sldNum" sz="quarter" idx="10"/>
          </p:nvPr>
        </p:nvSpPr>
        <p:spPr/>
        <p:txBody>
          <a:bodyPr/>
          <a:lstStyle/>
          <a:p>
            <a:fld id="{3CF941A7-BE41-7A47-99B4-0F63FD7F89CD}" type="slidenum">
              <a:rPr lang="en-US">
                <a:solidFill>
                  <a:srgbClr val="000000"/>
                </a:solidFill>
              </a:rPr>
              <a:pPr/>
              <a:t>32</a:t>
            </a:fld>
            <a:endParaRPr lang="en-US">
              <a:solidFill>
                <a:srgbClr val="000000"/>
              </a:solidFill>
            </a:endParaRPr>
          </a:p>
        </p:txBody>
      </p:sp>
    </p:spTree>
    <p:extLst>
      <p:ext uri="{BB962C8B-B14F-4D97-AF65-F5344CB8AC3E}">
        <p14:creationId xmlns:p14="http://schemas.microsoft.com/office/powerpoint/2010/main" val="12368924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ASK ABOUT RELATION</a:t>
            </a:r>
            <a:r>
              <a:rPr lang="en-US" baseline="0" dirty="0" smtClean="0"/>
              <a:t> BETWEEN TCP AND HTTP !!!</a:t>
            </a:r>
            <a:endParaRPr lang="en-US" dirty="0"/>
          </a:p>
        </p:txBody>
      </p:sp>
      <p:sp>
        <p:nvSpPr>
          <p:cNvPr id="4" name="Slide Number Placeholder 3"/>
          <p:cNvSpPr>
            <a:spLocks noGrp="1"/>
          </p:cNvSpPr>
          <p:nvPr>
            <p:ph type="sldNum" sz="quarter" idx="10"/>
          </p:nvPr>
        </p:nvSpPr>
        <p:spPr/>
        <p:txBody>
          <a:bodyPr/>
          <a:lstStyle/>
          <a:p>
            <a:pPr>
              <a:defRPr/>
            </a:pPr>
            <a:fld id="{BC774890-FD30-F34D-9AA7-DCA0C7C45C0B}" type="slidenum">
              <a:rPr lang="en-GB">
                <a:solidFill>
                  <a:srgbClr val="000000"/>
                </a:solidFill>
              </a:rPr>
              <a:pPr>
                <a:defRPr/>
              </a:pPr>
              <a:t>34</a:t>
            </a:fld>
            <a:endParaRPr lang="en-GB">
              <a:solidFill>
                <a:srgbClr val="000000"/>
              </a:solidFill>
            </a:endParaRPr>
          </a:p>
        </p:txBody>
      </p:sp>
    </p:spTree>
    <p:extLst>
      <p:ext uri="{BB962C8B-B14F-4D97-AF65-F5344CB8AC3E}">
        <p14:creationId xmlns:p14="http://schemas.microsoft.com/office/powerpoint/2010/main" val="368304208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 To reproduce the behavior of a real 3G network,  we developed a throttling module for Apache that uses bandwidth logs to perform dynamic bandwidth shaping. Every run got identical and realistic reception rates. As input to the traffic shaping module, we used bandwidth logs collected from real 3G network streaming sessions.</a:t>
            </a:r>
          </a:p>
          <a:p>
            <a:r>
              <a:rPr lang="en-US" dirty="0" smtClean="0"/>
              <a:t>- For every test performed, </a:t>
            </a:r>
            <a:r>
              <a:rPr lang="en-US" dirty="0" err="1" smtClean="0"/>
              <a:t>tcpdump</a:t>
            </a:r>
            <a:r>
              <a:rPr lang="en-US" dirty="0" smtClean="0"/>
              <a:t> logged every segment requested by the different media players. These requests tell us which qualities were used at every point in the streaming sessions, enabling us to plot the quality level as a function of time and bandwidth.</a:t>
            </a:r>
            <a:endParaRPr lang="en-US" dirty="0"/>
          </a:p>
        </p:txBody>
      </p:sp>
      <p:sp>
        <p:nvSpPr>
          <p:cNvPr id="4" name="Slide Number Placeholder 3"/>
          <p:cNvSpPr>
            <a:spLocks noGrp="1"/>
          </p:cNvSpPr>
          <p:nvPr>
            <p:ph type="sldNum" sz="quarter" idx="10"/>
          </p:nvPr>
        </p:nvSpPr>
        <p:spPr/>
        <p:txBody>
          <a:bodyPr/>
          <a:lstStyle/>
          <a:p>
            <a:fld id="{41A64571-F312-F943-A546-DF89DB81AAEF}" type="slidenum">
              <a:rPr lang="en-US">
                <a:solidFill>
                  <a:srgbClr val="000000"/>
                </a:solidFill>
              </a:rPr>
              <a:pPr/>
              <a:t>40</a:t>
            </a:fld>
            <a:endParaRPr lang="en-US">
              <a:solidFill>
                <a:srgbClr val="000000"/>
              </a:solidFill>
            </a:endParaRPr>
          </a:p>
        </p:txBody>
      </p:sp>
    </p:spTree>
    <p:extLst>
      <p:ext uri="{BB962C8B-B14F-4D97-AF65-F5344CB8AC3E}">
        <p14:creationId xmlns:p14="http://schemas.microsoft.com/office/powerpoint/2010/main" val="7452694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Adobe: Does not make any effort to maintain stable quality. The chosen quality seems to be based on current download rate, regardless of the buffer fullness. High average quality, but buffer </a:t>
            </a:r>
            <a:r>
              <a:rPr lang="en-US" dirty="0" err="1"/>
              <a:t>underruns</a:t>
            </a:r>
            <a:r>
              <a:rPr lang="en-US" dirty="0"/>
              <a:t> are frequent due to the aggressive scheduler.</a:t>
            </a:r>
          </a:p>
          <a:p>
            <a:r>
              <a:rPr lang="en-US" dirty="0"/>
              <a:t>- Apple: Maintains stable quality, but is too conservative in upgrading the quality. Few buffer </a:t>
            </a:r>
            <a:r>
              <a:rPr lang="en-US" dirty="0" err="1"/>
              <a:t>underruns</a:t>
            </a:r>
            <a:r>
              <a:rPr lang="en-US" dirty="0"/>
              <a:t>, but low average quality.</a:t>
            </a:r>
          </a:p>
          <a:p>
            <a:r>
              <a:rPr lang="en-US" dirty="0"/>
              <a:t>- Microsoft: Stable quality, few buffer </a:t>
            </a:r>
            <a:r>
              <a:rPr lang="en-US" dirty="0" err="1"/>
              <a:t>underruns</a:t>
            </a:r>
            <a:r>
              <a:rPr lang="en-US" dirty="0"/>
              <a:t> and OK average quality. Always used about 65% of the available bandwidth, which is why the average quality is not higher. This may be a design choice because it was meant to run as a plugin in a browser, where consuming all available bandwidth may not be desirable.</a:t>
            </a:r>
          </a:p>
          <a:p>
            <a:r>
              <a:rPr lang="en-US" dirty="0"/>
              <a:t>- </a:t>
            </a:r>
            <a:r>
              <a:rPr lang="en-US" dirty="0" err="1"/>
              <a:t>Netview</a:t>
            </a:r>
            <a:r>
              <a:rPr lang="en-US" dirty="0"/>
              <a:t>: Similar to Microsoft's performance in behavior, but even fewer </a:t>
            </a:r>
            <a:r>
              <a:rPr lang="en-US" dirty="0" err="1"/>
              <a:t>underruns</a:t>
            </a:r>
            <a:r>
              <a:rPr lang="en-US" dirty="0"/>
              <a:t> and higher average quality. Tries to maximize the download rate, and has a larger buffer that Microsoft, which probably explains the difference in performance</a:t>
            </a:r>
          </a:p>
        </p:txBody>
      </p:sp>
      <p:sp>
        <p:nvSpPr>
          <p:cNvPr id="4" name="Slide Number Placeholder 3"/>
          <p:cNvSpPr>
            <a:spLocks noGrp="1"/>
          </p:cNvSpPr>
          <p:nvPr>
            <p:ph type="sldNum" sz="quarter" idx="10"/>
          </p:nvPr>
        </p:nvSpPr>
        <p:spPr/>
        <p:txBody>
          <a:bodyPr/>
          <a:lstStyle/>
          <a:p>
            <a:fld id="{41A64571-F312-F943-A546-DF89DB81AAEF}" type="slidenum">
              <a:rPr lang="en-US">
                <a:solidFill>
                  <a:srgbClr val="000000"/>
                </a:solidFill>
              </a:rPr>
              <a:pPr/>
              <a:t>41</a:t>
            </a:fld>
            <a:endParaRPr lang="en-US">
              <a:solidFill>
                <a:srgbClr val="000000"/>
              </a:solidFill>
            </a:endParaRPr>
          </a:p>
        </p:txBody>
      </p:sp>
    </p:spTree>
    <p:extLst>
      <p:ext uri="{BB962C8B-B14F-4D97-AF65-F5344CB8AC3E}">
        <p14:creationId xmlns:p14="http://schemas.microsoft.com/office/powerpoint/2010/main" val="30533216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15988" eaLnBrk="0" hangingPunct="0">
              <a:defRPr sz="1200">
                <a:solidFill>
                  <a:schemeClr val="tx1"/>
                </a:solidFill>
                <a:latin typeface="Tahoma" charset="0"/>
                <a:ea typeface="ＭＳ Ｐゴシック" charset="0"/>
                <a:cs typeface="ＭＳ Ｐゴシック" charset="0"/>
              </a:defRPr>
            </a:lvl1pPr>
            <a:lvl2pPr marL="742950" indent="-285750" defTabSz="915988" eaLnBrk="0" hangingPunct="0">
              <a:defRPr sz="1200">
                <a:solidFill>
                  <a:schemeClr val="tx1"/>
                </a:solidFill>
                <a:latin typeface="Tahoma" charset="0"/>
                <a:ea typeface="ＭＳ Ｐゴシック" charset="0"/>
              </a:defRPr>
            </a:lvl2pPr>
            <a:lvl3pPr marL="1143000" indent="-228600" defTabSz="915988" eaLnBrk="0" hangingPunct="0">
              <a:defRPr sz="1200">
                <a:solidFill>
                  <a:schemeClr val="tx1"/>
                </a:solidFill>
                <a:latin typeface="Tahoma" charset="0"/>
                <a:ea typeface="ＭＳ Ｐゴシック" charset="0"/>
              </a:defRPr>
            </a:lvl3pPr>
            <a:lvl4pPr marL="1600200" indent="-228600" defTabSz="915988" eaLnBrk="0" hangingPunct="0">
              <a:defRPr sz="1200">
                <a:solidFill>
                  <a:schemeClr val="tx1"/>
                </a:solidFill>
                <a:latin typeface="Tahoma" charset="0"/>
                <a:ea typeface="ＭＳ Ｐゴシック" charset="0"/>
              </a:defRPr>
            </a:lvl4pPr>
            <a:lvl5pPr marL="2057400" indent="-228600" defTabSz="915988" eaLnBrk="0" hangingPunct="0">
              <a:defRPr sz="1200">
                <a:solidFill>
                  <a:schemeClr val="tx1"/>
                </a:solidFill>
                <a:latin typeface="Tahoma" charset="0"/>
                <a:ea typeface="ＭＳ Ｐゴシック" charset="0"/>
              </a:defRPr>
            </a:lvl5pPr>
            <a:lvl6pPr marL="25146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defTabSz="915988"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fld id="{63190650-1C5E-2343-8400-FCA24C52912F}" type="slidenum">
              <a:rPr lang="en-US">
                <a:solidFill>
                  <a:srgbClr val="000000"/>
                </a:solidFill>
                <a:latin typeface="Arial" charset="0"/>
              </a:rPr>
              <a:pPr eaLnBrk="1" hangingPunct="1"/>
              <a:t>42</a:t>
            </a:fld>
            <a:endParaRPr lang="en-US">
              <a:solidFill>
                <a:srgbClr val="000000"/>
              </a:solidFill>
              <a:latin typeface="Arial" charset="0"/>
            </a:endParaRPr>
          </a:p>
        </p:txBody>
      </p:sp>
      <p:sp>
        <p:nvSpPr>
          <p:cNvPr id="6146" name="Rectangle 2"/>
          <p:cNvSpPr>
            <a:spLocks noGrp="1" noRot="1" noChangeAspect="1" noChangeArrowheads="1" noTextEdit="1"/>
          </p:cNvSpPr>
          <p:nvPr>
            <p:ph type="sldImg"/>
          </p:nvPr>
        </p:nvSpPr>
        <p:spPr>
          <a:ln/>
        </p:spPr>
      </p:sp>
      <p:sp>
        <p:nvSpPr>
          <p:cNvPr id="6147"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nb-NO"/>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image" Target="../media/image1.png"/><Relationship Id="rId3"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515084" name="Rectangle 12"/>
          <p:cNvSpPr>
            <a:spLocks noGrp="1" noChangeArrowheads="1"/>
          </p:cNvSpPr>
          <p:nvPr>
            <p:ph type="ctrTitle"/>
          </p:nvPr>
        </p:nvSpPr>
        <p:spPr>
          <a:xfrm>
            <a:off x="638175" y="1708150"/>
            <a:ext cx="7772400" cy="1462088"/>
          </a:xfrm>
        </p:spPr>
        <p:txBody>
          <a:bodyPr rIns="91440"/>
          <a:lstStyle>
            <a:lvl1pPr algn="ctr">
              <a:defRPr/>
            </a:lvl1pPr>
          </a:lstStyle>
          <a:p>
            <a:r>
              <a:rPr lang="nb-NO" smtClean="0"/>
              <a:t>Click to edit Master title style</a:t>
            </a:r>
            <a:endParaRPr lang="en-US"/>
          </a:p>
        </p:txBody>
      </p:sp>
      <p:sp>
        <p:nvSpPr>
          <p:cNvPr id="515085" name="Rectangle 13"/>
          <p:cNvSpPr>
            <a:spLocks noGrp="1" noChangeArrowheads="1"/>
          </p:cNvSpPr>
          <p:nvPr>
            <p:ph type="subTitle" idx="1"/>
          </p:nvPr>
        </p:nvSpPr>
        <p:spPr>
          <a:xfrm>
            <a:off x="1371600" y="3886200"/>
            <a:ext cx="6400800" cy="1752600"/>
          </a:xfrm>
        </p:spPr>
        <p:txBody>
          <a:bodyPr rIns="91440"/>
          <a:lstStyle>
            <a:lvl1pPr marL="0" indent="0" algn="ctr">
              <a:buFont typeface="Wingdings" charset="2"/>
              <a:buNone/>
              <a:defRPr/>
            </a:lvl1pPr>
          </a:lstStyle>
          <a:p>
            <a:r>
              <a:rPr lang="nb-NO" smtClean="0"/>
              <a:t>Click to edit Master subtitle style</a:t>
            </a:r>
            <a:endParaRPr lang="en-US"/>
          </a:p>
        </p:txBody>
      </p:sp>
      <p:sp>
        <p:nvSpPr>
          <p:cNvPr id="9" name="Text Box 11"/>
          <p:cNvSpPr txBox="1">
            <a:spLocks noChangeArrowheads="1"/>
          </p:cNvSpPr>
          <p:nvPr/>
        </p:nvSpPr>
        <p:spPr bwMode="auto">
          <a:xfrm>
            <a:off x="1725613" y="6654800"/>
            <a:ext cx="5113337" cy="210112"/>
          </a:xfrm>
          <a:prstGeom prst="rect">
            <a:avLst/>
          </a:prstGeom>
          <a:noFill/>
          <a:ln w="9525">
            <a:noFill/>
            <a:miter lim="800000"/>
            <a:headEnd/>
            <a:tailEnd/>
          </a:ln>
          <a:effectLst/>
        </p:spPr>
        <p:txBody>
          <a:bodyPr tIns="25200">
            <a:prstTxWarp prst="textNoShape">
              <a:avLst/>
            </a:prstTxWarp>
            <a:spAutoFit/>
          </a:bodyPr>
          <a:lstStyle/>
          <a:p>
            <a:pPr algn="ctr" defTabSz="914400" eaLnBrk="0" fontAlgn="base" hangingPunct="0">
              <a:spcBef>
                <a:spcPct val="50000"/>
              </a:spcBef>
              <a:spcAft>
                <a:spcPct val="0"/>
              </a:spcAft>
            </a:pPr>
            <a:r>
              <a:rPr lang="en-US" sz="900" dirty="0" smtClean="0">
                <a:solidFill>
                  <a:srgbClr val="000000"/>
                </a:solidFill>
                <a:latin typeface="Arial" charset="0"/>
              </a:rPr>
              <a:t>INF3190</a:t>
            </a:r>
            <a:r>
              <a:rPr lang="en-US" sz="900" baseline="0" dirty="0" smtClean="0">
                <a:solidFill>
                  <a:srgbClr val="000000"/>
                </a:solidFill>
                <a:latin typeface="Arial" charset="0"/>
              </a:rPr>
              <a:t> – Data Communication</a:t>
            </a:r>
            <a:endParaRPr lang="en-US" sz="900" dirty="0">
              <a:solidFill>
                <a:srgbClr val="000000"/>
              </a:solidFill>
              <a:latin typeface="Arial" charset="0"/>
            </a:endParaRPr>
          </a:p>
        </p:txBody>
      </p:sp>
      <p:pic>
        <p:nvPicPr>
          <p:cNvPr id="10" name="Picture 31"/>
          <p:cNvPicPr>
            <a:picLocks noChangeAspect="1" noChangeArrowheads="1"/>
          </p:cNvPicPr>
          <p:nvPr/>
        </p:nvPicPr>
        <p:blipFill>
          <a:blip r:embed="rId2"/>
          <a:srcRect/>
          <a:stretch>
            <a:fillRect/>
          </a:stretch>
        </p:blipFill>
        <p:spPr bwMode="auto">
          <a:xfrm>
            <a:off x="7142163" y="6665913"/>
            <a:ext cx="1966912" cy="168275"/>
          </a:xfrm>
          <a:prstGeom prst="rect">
            <a:avLst/>
          </a:prstGeom>
          <a:noFill/>
          <a:ln w="9525">
            <a:noFill/>
            <a:round/>
            <a:headEnd/>
            <a:tailEnd/>
          </a:ln>
          <a:effectLst/>
        </p:spPr>
      </p:pic>
      <p:pic>
        <p:nvPicPr>
          <p:cNvPr id="11" name="Picture 38" descr="Picture2"/>
          <p:cNvPicPr>
            <a:picLocks noChangeAspect="1" noChangeArrowheads="1"/>
          </p:cNvPicPr>
          <p:nvPr/>
        </p:nvPicPr>
        <p:blipFill>
          <a:blip r:embed="rId3"/>
          <a:srcRect r="67514"/>
          <a:stretch>
            <a:fillRect/>
          </a:stretch>
        </p:blipFill>
        <p:spPr bwMode="auto">
          <a:xfrm>
            <a:off x="15875" y="6572250"/>
            <a:ext cx="294735" cy="274638"/>
          </a:xfrm>
          <a:prstGeom prst="rect">
            <a:avLst/>
          </a:prstGeom>
          <a:noFill/>
          <a:ln w="9525">
            <a:noFill/>
            <a:miter lim="800000"/>
            <a:headEnd/>
            <a:tailEnd/>
          </a:ln>
        </p:spPr>
      </p:pic>
      <p:sp>
        <p:nvSpPr>
          <p:cNvPr id="12" name="Rectangle 21"/>
          <p:cNvSpPr>
            <a:spLocks noChangeArrowheads="1"/>
          </p:cNvSpPr>
          <p:nvPr/>
        </p:nvSpPr>
        <p:spPr bwMode="gray">
          <a:xfrm flipV="1">
            <a:off x="311150" y="6588125"/>
            <a:ext cx="8821738" cy="46038"/>
          </a:xfrm>
          <a:prstGeom prst="rect">
            <a:avLst/>
          </a:prstGeom>
          <a:gradFill rotWithShape="0">
            <a:gsLst>
              <a:gs pos="0">
                <a:schemeClr val="bg2"/>
              </a:gs>
              <a:gs pos="100000">
                <a:srgbClr val="C0C0C0"/>
              </a:gs>
            </a:gsLst>
            <a:lin ang="0" scaled="1"/>
          </a:gradFill>
          <a:ln w="9525">
            <a:noFill/>
            <a:miter lim="800000"/>
            <a:headEnd/>
            <a:tailEnd/>
          </a:ln>
          <a:effectLst/>
        </p:spPr>
        <p:txBody>
          <a:bodyPr rot="10800000" wrap="none" anchor="ctr">
            <a:prstTxWarp prst="textNoShape">
              <a:avLst/>
            </a:prstTxWarp>
          </a:bodyPr>
          <a:lstStyle/>
          <a:p>
            <a:pPr algn="ctr" defTabSz="914400" fontAlgn="base">
              <a:spcBef>
                <a:spcPct val="0"/>
              </a:spcBef>
              <a:spcAft>
                <a:spcPct val="0"/>
              </a:spcAft>
            </a:pPr>
            <a:endParaRPr kumimoji="1" lang="en-US" sz="2400">
              <a:solidFill>
                <a:srgbClr val="000000"/>
              </a:solidFill>
            </a:endParaRPr>
          </a:p>
        </p:txBody>
      </p:sp>
      <p:sp>
        <p:nvSpPr>
          <p:cNvPr id="13" name="Text Box 39"/>
          <p:cNvSpPr txBox="1">
            <a:spLocks noChangeArrowheads="1"/>
          </p:cNvSpPr>
          <p:nvPr/>
        </p:nvSpPr>
        <p:spPr bwMode="auto">
          <a:xfrm>
            <a:off x="246063" y="6630988"/>
            <a:ext cx="1492250" cy="223837"/>
          </a:xfrm>
          <a:prstGeom prst="rect">
            <a:avLst/>
          </a:prstGeom>
          <a:noFill/>
          <a:ln w="9525">
            <a:noFill/>
            <a:miter lim="800000"/>
            <a:headEnd/>
            <a:tailEnd/>
          </a:ln>
          <a:effectLst/>
        </p:spPr>
        <p:txBody>
          <a:bodyPr tIns="25200">
            <a:prstTxWarp prst="textNoShape">
              <a:avLst/>
            </a:prstTxWarp>
            <a:spAutoFit/>
          </a:bodyPr>
          <a:lstStyle/>
          <a:p>
            <a:pPr defTabSz="914400" eaLnBrk="0" fontAlgn="base" hangingPunct="0">
              <a:spcBef>
                <a:spcPct val="50000"/>
              </a:spcBef>
              <a:spcAft>
                <a:spcPct val="0"/>
              </a:spcAft>
            </a:pPr>
            <a:r>
              <a:rPr lang="en-US" sz="1000" b="1">
                <a:solidFill>
                  <a:srgbClr val="000000"/>
                </a:solidFill>
              </a:rPr>
              <a:t>University of Oslo</a:t>
            </a:r>
          </a:p>
        </p:txBody>
      </p:sp>
    </p:spTree>
  </p:cSld>
  <p:clrMapOvr>
    <a:masterClrMapping/>
  </p:clrMapOvr>
  <p:timing>
    <p:tnLst>
      <p:par>
        <p:cTn xmlns:p14="http://schemas.microsoft.com/office/powerpoint/2010/mai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Eurostile"/>
                <a:cs typeface="Eurostile"/>
              </a:defRPr>
            </a:lvl1pPr>
          </a:lstStyle>
          <a:p>
            <a:r>
              <a:rPr lang="nb-NO" dirty="0" err="1" smtClean="0"/>
              <a:t>Click</a:t>
            </a:r>
            <a:r>
              <a:rPr lang="nb-NO" dirty="0" smtClean="0"/>
              <a:t> to </a:t>
            </a:r>
            <a:r>
              <a:rPr lang="nb-NO" dirty="0" err="1" smtClean="0"/>
              <a:t>edit</a:t>
            </a:r>
            <a:r>
              <a:rPr lang="nb-NO" dirty="0" smtClean="0"/>
              <a:t> Master </a:t>
            </a:r>
            <a:r>
              <a:rPr lang="nb-NO" dirty="0" err="1" smtClean="0"/>
              <a:t>title</a:t>
            </a:r>
            <a:r>
              <a:rPr lang="nb-NO" dirty="0" smtClean="0"/>
              <a:t> style</a:t>
            </a:r>
            <a:endParaRPr lang="en-US" dirty="0"/>
          </a:p>
        </p:txBody>
      </p:sp>
    </p:spTree>
    <p:extLst>
      <p:ext uri="{BB962C8B-B14F-4D97-AF65-F5344CB8AC3E}">
        <p14:creationId xmlns:p14="http://schemas.microsoft.com/office/powerpoint/2010/main" val="240657678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Eurostile"/>
                <a:cs typeface="Eurostile"/>
              </a:defRPr>
            </a:lvl1pPr>
          </a:lstStyle>
          <a:p>
            <a:r>
              <a:rPr lang="nb-NO" dirty="0" err="1" smtClean="0"/>
              <a:t>Click</a:t>
            </a:r>
            <a:r>
              <a:rPr lang="nb-NO" dirty="0" smtClean="0"/>
              <a:t> to </a:t>
            </a:r>
            <a:r>
              <a:rPr lang="nb-NO" dirty="0" err="1" smtClean="0"/>
              <a:t>edit</a:t>
            </a:r>
            <a:r>
              <a:rPr lang="nb-NO" dirty="0" smtClean="0"/>
              <a:t> Master </a:t>
            </a:r>
            <a:r>
              <a:rPr lang="nb-NO" dirty="0" err="1" smtClean="0"/>
              <a:t>title</a:t>
            </a:r>
            <a:r>
              <a:rPr lang="nb-NO" dirty="0" smtClean="0"/>
              <a:t> style</a:t>
            </a:r>
            <a:endParaRPr lang="nb-NO" dirty="0"/>
          </a:p>
        </p:txBody>
      </p:sp>
      <p:sp>
        <p:nvSpPr>
          <p:cNvPr id="3" name="Content Placeholder 2"/>
          <p:cNvSpPr>
            <a:spLocks noGrp="1"/>
          </p:cNvSpPr>
          <p:nvPr>
            <p:ph sz="half" idx="1"/>
          </p:nvPr>
        </p:nvSpPr>
        <p:spPr>
          <a:xfrm>
            <a:off x="323528" y="980728"/>
            <a:ext cx="4176464" cy="5400600"/>
          </a:xfrm>
        </p:spPr>
        <p:txBody>
          <a:bodyPr/>
          <a:lstStyle>
            <a:lvl1pPr>
              <a:defRPr sz="2800">
                <a:latin typeface="Eurostile"/>
                <a:cs typeface="Eurostile"/>
              </a:defRPr>
            </a:lvl1pPr>
            <a:lvl2pPr>
              <a:defRPr sz="2400">
                <a:latin typeface="Eurostile"/>
                <a:cs typeface="Eurostile"/>
              </a:defRPr>
            </a:lvl2pPr>
            <a:lvl3pPr>
              <a:defRPr sz="2000">
                <a:latin typeface="Eurostile"/>
                <a:cs typeface="Eurostile"/>
              </a:defRPr>
            </a:lvl3pPr>
            <a:lvl4pPr>
              <a:defRPr sz="1800">
                <a:latin typeface="Eurostile"/>
                <a:cs typeface="Eurostile"/>
              </a:defRPr>
            </a:lvl4pPr>
            <a:lvl5pPr>
              <a:defRPr sz="1800">
                <a:latin typeface="Eurostile"/>
                <a:cs typeface="Eurostile"/>
              </a:defRPr>
            </a:lvl5pPr>
            <a:lvl6pPr>
              <a:defRPr sz="1800"/>
            </a:lvl6pPr>
            <a:lvl7pPr>
              <a:defRPr sz="1800"/>
            </a:lvl7pPr>
            <a:lvl8pPr>
              <a:defRPr sz="1800"/>
            </a:lvl8pPr>
            <a:lvl9pPr>
              <a:defRPr sz="1800"/>
            </a:lvl9pPr>
          </a:lstStyle>
          <a:p>
            <a:pPr lvl="0"/>
            <a:r>
              <a:rPr lang="nb-NO" dirty="0" err="1" smtClean="0"/>
              <a:t>Click</a:t>
            </a:r>
            <a:r>
              <a:rPr lang="nb-NO" dirty="0" smtClean="0"/>
              <a:t> to </a:t>
            </a:r>
            <a:r>
              <a:rPr lang="nb-NO" dirty="0" err="1" smtClean="0"/>
              <a:t>edit</a:t>
            </a:r>
            <a:r>
              <a:rPr lang="nb-NO" dirty="0" smtClean="0"/>
              <a:t> Master </a:t>
            </a:r>
            <a:r>
              <a:rPr lang="nb-NO" dirty="0" err="1" smtClean="0"/>
              <a:t>text</a:t>
            </a:r>
            <a:r>
              <a:rPr lang="nb-NO" dirty="0" smtClean="0"/>
              <a:t> styles</a:t>
            </a:r>
          </a:p>
          <a:p>
            <a:pPr lvl="1"/>
            <a:r>
              <a:rPr lang="nb-NO" dirty="0" smtClean="0"/>
              <a:t>Second </a:t>
            </a:r>
            <a:r>
              <a:rPr lang="nb-NO" dirty="0" err="1" smtClean="0"/>
              <a:t>level</a:t>
            </a:r>
            <a:endParaRPr lang="nb-NO" dirty="0" smtClean="0"/>
          </a:p>
          <a:p>
            <a:pPr lvl="2"/>
            <a:r>
              <a:rPr lang="nb-NO" dirty="0" smtClean="0"/>
              <a:t>Third </a:t>
            </a:r>
            <a:r>
              <a:rPr lang="nb-NO" dirty="0" err="1" smtClean="0"/>
              <a:t>level</a:t>
            </a:r>
            <a:endParaRPr lang="nb-NO" dirty="0" smtClean="0"/>
          </a:p>
          <a:p>
            <a:pPr lvl="3"/>
            <a:r>
              <a:rPr lang="nb-NO" dirty="0" err="1" smtClean="0"/>
              <a:t>Fourth</a:t>
            </a:r>
            <a:r>
              <a:rPr lang="nb-NO" dirty="0" smtClean="0"/>
              <a:t> </a:t>
            </a:r>
            <a:r>
              <a:rPr lang="nb-NO" dirty="0" err="1" smtClean="0"/>
              <a:t>level</a:t>
            </a:r>
            <a:endParaRPr lang="nb-NO" dirty="0" smtClean="0"/>
          </a:p>
          <a:p>
            <a:pPr lvl="4"/>
            <a:r>
              <a:rPr lang="nb-NO" dirty="0" smtClean="0"/>
              <a:t>Fifth </a:t>
            </a:r>
            <a:r>
              <a:rPr lang="nb-NO" dirty="0" err="1" smtClean="0"/>
              <a:t>level</a:t>
            </a:r>
            <a:endParaRPr lang="nb-NO" dirty="0"/>
          </a:p>
        </p:txBody>
      </p:sp>
      <p:sp>
        <p:nvSpPr>
          <p:cNvPr id="4" name="Content Placeholder 3"/>
          <p:cNvSpPr>
            <a:spLocks noGrp="1"/>
          </p:cNvSpPr>
          <p:nvPr>
            <p:ph sz="half" idx="2"/>
          </p:nvPr>
        </p:nvSpPr>
        <p:spPr>
          <a:xfrm>
            <a:off x="4788024" y="980728"/>
            <a:ext cx="4131940" cy="5400600"/>
          </a:xfrm>
        </p:spPr>
        <p:txBody>
          <a:bodyPr/>
          <a:lstStyle>
            <a:lvl1pPr>
              <a:defRPr sz="2800">
                <a:latin typeface="Eurostile"/>
                <a:cs typeface="Eurostile"/>
              </a:defRPr>
            </a:lvl1pPr>
            <a:lvl2pPr>
              <a:defRPr sz="2400">
                <a:latin typeface="Eurostile"/>
                <a:cs typeface="Eurostile"/>
              </a:defRPr>
            </a:lvl2pPr>
            <a:lvl3pPr>
              <a:defRPr sz="2000">
                <a:latin typeface="Eurostile"/>
                <a:cs typeface="Eurostile"/>
              </a:defRPr>
            </a:lvl3pPr>
            <a:lvl4pPr>
              <a:defRPr sz="1800">
                <a:latin typeface="Eurostile"/>
                <a:cs typeface="Eurostile"/>
              </a:defRPr>
            </a:lvl4pPr>
            <a:lvl5pPr>
              <a:defRPr sz="1800">
                <a:latin typeface="Eurostile"/>
                <a:cs typeface="Eurostile"/>
              </a:defRPr>
            </a:lvl5pPr>
            <a:lvl6pPr>
              <a:defRPr sz="1800"/>
            </a:lvl6pPr>
            <a:lvl7pPr>
              <a:defRPr sz="1800"/>
            </a:lvl7pPr>
            <a:lvl8pPr>
              <a:defRPr sz="1800"/>
            </a:lvl8pPr>
            <a:lvl9pPr>
              <a:defRPr sz="1800"/>
            </a:lvl9pPr>
          </a:lstStyle>
          <a:p>
            <a:pPr lvl="0"/>
            <a:r>
              <a:rPr lang="nb-NO" dirty="0" err="1" smtClean="0"/>
              <a:t>Click</a:t>
            </a:r>
            <a:r>
              <a:rPr lang="nb-NO" dirty="0" smtClean="0"/>
              <a:t> to </a:t>
            </a:r>
            <a:r>
              <a:rPr lang="nb-NO" dirty="0" err="1" smtClean="0"/>
              <a:t>edit</a:t>
            </a:r>
            <a:r>
              <a:rPr lang="nb-NO" dirty="0" smtClean="0"/>
              <a:t> Master </a:t>
            </a:r>
            <a:r>
              <a:rPr lang="nb-NO" dirty="0" err="1" smtClean="0"/>
              <a:t>text</a:t>
            </a:r>
            <a:r>
              <a:rPr lang="nb-NO" dirty="0" smtClean="0"/>
              <a:t> styles</a:t>
            </a:r>
          </a:p>
          <a:p>
            <a:pPr lvl="1"/>
            <a:r>
              <a:rPr lang="nb-NO" dirty="0" smtClean="0"/>
              <a:t>Second </a:t>
            </a:r>
            <a:r>
              <a:rPr lang="nb-NO" dirty="0" err="1" smtClean="0"/>
              <a:t>level</a:t>
            </a:r>
            <a:endParaRPr lang="nb-NO" dirty="0" smtClean="0"/>
          </a:p>
          <a:p>
            <a:pPr lvl="2"/>
            <a:r>
              <a:rPr lang="nb-NO" dirty="0" smtClean="0"/>
              <a:t>Third </a:t>
            </a:r>
            <a:r>
              <a:rPr lang="nb-NO" dirty="0" err="1" smtClean="0"/>
              <a:t>level</a:t>
            </a:r>
            <a:endParaRPr lang="nb-NO" dirty="0" smtClean="0"/>
          </a:p>
          <a:p>
            <a:pPr lvl="3"/>
            <a:r>
              <a:rPr lang="nb-NO" dirty="0" err="1" smtClean="0"/>
              <a:t>Fourth</a:t>
            </a:r>
            <a:r>
              <a:rPr lang="nb-NO" dirty="0" smtClean="0"/>
              <a:t> </a:t>
            </a:r>
            <a:r>
              <a:rPr lang="nb-NO" dirty="0" err="1" smtClean="0"/>
              <a:t>level</a:t>
            </a:r>
            <a:endParaRPr lang="nb-NO" dirty="0" smtClean="0"/>
          </a:p>
          <a:p>
            <a:pPr lvl="4"/>
            <a:r>
              <a:rPr lang="nb-NO" dirty="0" smtClean="0"/>
              <a:t>Fifth </a:t>
            </a:r>
            <a:r>
              <a:rPr lang="nb-NO" dirty="0" err="1" smtClean="0"/>
              <a:t>level</a:t>
            </a:r>
            <a:endParaRPr lang="nb-NO" dirty="0"/>
          </a:p>
        </p:txBody>
      </p:sp>
      <p:sp>
        <p:nvSpPr>
          <p:cNvPr id="5" name="Slide Number Placeholder 8"/>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800">
                <a:solidFill>
                  <a:schemeClr val="tx1">
                    <a:tint val="75000"/>
                  </a:schemeClr>
                </a:solidFill>
              </a:defRPr>
            </a:lvl1pPr>
          </a:lstStyle>
          <a:p>
            <a:pPr>
              <a:defRPr/>
            </a:pPr>
            <a:fld id="{CDA37B57-12BB-EE40-B12F-0758C29EA9A3}" type="slidenum">
              <a:rPr lang="nb-NO"/>
              <a:pPr>
                <a:defRPr/>
              </a:pPr>
              <a:t>‹#›</a:t>
            </a:fld>
            <a:endParaRPr lang="nb-NO" dirty="0"/>
          </a:p>
        </p:txBody>
      </p:sp>
    </p:spTree>
    <p:extLst>
      <p:ext uri="{BB962C8B-B14F-4D97-AF65-F5344CB8AC3E}">
        <p14:creationId xmlns:p14="http://schemas.microsoft.com/office/powerpoint/2010/main" val="96472481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nb-NO" smtClean="0"/>
              <a:t>Click to edit Master title style</a:t>
            </a:r>
            <a:endParaRPr lang="nb-NO"/>
          </a:p>
        </p:txBody>
      </p:sp>
      <p:sp>
        <p:nvSpPr>
          <p:cNvPr id="3" name="Slide Number Placeholder 8"/>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800">
                <a:solidFill>
                  <a:schemeClr val="tx1">
                    <a:tint val="75000"/>
                  </a:schemeClr>
                </a:solidFill>
              </a:defRPr>
            </a:lvl1pPr>
          </a:lstStyle>
          <a:p>
            <a:pPr>
              <a:defRPr/>
            </a:pPr>
            <a:fld id="{CDA37B57-12BB-EE40-B12F-0758C29EA9A3}" type="slidenum">
              <a:rPr lang="nb-NO"/>
              <a:pPr>
                <a:defRPr/>
              </a:pPr>
              <a:t>‹#›</a:t>
            </a:fld>
            <a:endParaRPr lang="nb-NO" dirty="0"/>
          </a:p>
        </p:txBody>
      </p:sp>
    </p:spTree>
    <p:extLst>
      <p:ext uri="{BB962C8B-B14F-4D97-AF65-F5344CB8AC3E}">
        <p14:creationId xmlns:p14="http://schemas.microsoft.com/office/powerpoint/2010/main" val="27217856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Eurostile"/>
                <a:cs typeface="Eurostile"/>
              </a:defRPr>
            </a:lvl1pPr>
          </a:lstStyle>
          <a:p>
            <a:r>
              <a:rPr lang="nb-NO" dirty="0" err="1" smtClean="0"/>
              <a:t>Click</a:t>
            </a:r>
            <a:r>
              <a:rPr lang="nb-NO" dirty="0" smtClean="0"/>
              <a:t> to </a:t>
            </a:r>
            <a:r>
              <a:rPr lang="nb-NO" dirty="0" err="1" smtClean="0"/>
              <a:t>edit</a:t>
            </a:r>
            <a:r>
              <a:rPr lang="nb-NO" dirty="0" smtClean="0"/>
              <a:t> Master </a:t>
            </a:r>
            <a:r>
              <a:rPr lang="nb-NO" dirty="0" err="1" smtClean="0"/>
              <a:t>title</a:t>
            </a:r>
            <a:r>
              <a:rPr lang="nb-NO" dirty="0" smtClean="0"/>
              <a:t> style</a:t>
            </a:r>
            <a:endParaRPr lang="en-US" dirty="0"/>
          </a:p>
        </p:txBody>
      </p:sp>
      <p:sp>
        <p:nvSpPr>
          <p:cNvPr id="3" name="Content Placeholder 2"/>
          <p:cNvSpPr>
            <a:spLocks noGrp="1"/>
          </p:cNvSpPr>
          <p:nvPr>
            <p:ph idx="1"/>
          </p:nvPr>
        </p:nvSpPr>
        <p:spPr/>
        <p:txBody>
          <a:bodyPr/>
          <a:lstStyle>
            <a:lvl1pPr>
              <a:defRPr>
                <a:latin typeface="Eurostile"/>
                <a:cs typeface="Eurostile"/>
              </a:defRPr>
            </a:lvl1pPr>
            <a:lvl2pPr>
              <a:defRPr>
                <a:latin typeface="Eurostile"/>
                <a:cs typeface="Eurostile"/>
              </a:defRPr>
            </a:lvl2pPr>
            <a:lvl3pPr>
              <a:defRPr>
                <a:latin typeface="Eurostile"/>
                <a:cs typeface="Eurostile"/>
              </a:defRPr>
            </a:lvl3pPr>
            <a:lvl4pPr>
              <a:defRPr>
                <a:latin typeface="Eurostile"/>
                <a:cs typeface="Eurostile"/>
              </a:defRPr>
            </a:lvl4pPr>
            <a:lvl5pPr>
              <a:defRPr>
                <a:latin typeface="Eurostile"/>
                <a:cs typeface="Eurostile"/>
              </a:defRPr>
            </a:lvl5pPr>
          </a:lstStyle>
          <a:p>
            <a:pPr lvl="0"/>
            <a:r>
              <a:rPr lang="nb-NO" dirty="0" err="1" smtClean="0"/>
              <a:t>Click</a:t>
            </a:r>
            <a:r>
              <a:rPr lang="nb-NO" dirty="0" smtClean="0"/>
              <a:t> to </a:t>
            </a:r>
            <a:r>
              <a:rPr lang="nb-NO" dirty="0" err="1" smtClean="0"/>
              <a:t>edit</a:t>
            </a:r>
            <a:r>
              <a:rPr lang="nb-NO" dirty="0" smtClean="0"/>
              <a:t> Master </a:t>
            </a:r>
            <a:r>
              <a:rPr lang="nb-NO" dirty="0" err="1" smtClean="0"/>
              <a:t>text</a:t>
            </a:r>
            <a:r>
              <a:rPr lang="nb-NO" dirty="0" smtClean="0"/>
              <a:t> styles</a:t>
            </a:r>
          </a:p>
          <a:p>
            <a:pPr lvl="1"/>
            <a:r>
              <a:rPr lang="nb-NO" dirty="0" smtClean="0"/>
              <a:t>Second </a:t>
            </a:r>
            <a:r>
              <a:rPr lang="nb-NO" dirty="0" err="1" smtClean="0"/>
              <a:t>level</a:t>
            </a:r>
            <a:endParaRPr lang="nb-NO" dirty="0" smtClean="0"/>
          </a:p>
          <a:p>
            <a:pPr lvl="2"/>
            <a:r>
              <a:rPr lang="nb-NO" dirty="0" smtClean="0"/>
              <a:t>Third </a:t>
            </a:r>
            <a:r>
              <a:rPr lang="nb-NO" dirty="0" err="1" smtClean="0"/>
              <a:t>level</a:t>
            </a:r>
            <a:endParaRPr lang="nb-NO" dirty="0" smtClean="0"/>
          </a:p>
          <a:p>
            <a:pPr lvl="3"/>
            <a:r>
              <a:rPr lang="nb-NO" dirty="0" err="1" smtClean="0"/>
              <a:t>Fourth</a:t>
            </a:r>
            <a:r>
              <a:rPr lang="nb-NO" dirty="0" smtClean="0"/>
              <a:t> </a:t>
            </a:r>
            <a:r>
              <a:rPr lang="nb-NO" dirty="0" err="1" smtClean="0"/>
              <a:t>level</a:t>
            </a:r>
            <a:endParaRPr lang="nb-NO" dirty="0" smtClean="0"/>
          </a:p>
          <a:p>
            <a:pPr lvl="4"/>
            <a:r>
              <a:rPr lang="nb-NO" dirty="0" smtClean="0"/>
              <a:t>Fifth </a:t>
            </a:r>
            <a:r>
              <a:rPr lang="nb-NO" dirty="0" err="1" smtClean="0"/>
              <a:t>level</a:t>
            </a:r>
            <a:endParaRPr lang="en-US" dirty="0"/>
          </a:p>
        </p:txBody>
      </p:sp>
    </p:spTree>
    <p:extLst>
      <p:ext uri="{BB962C8B-B14F-4D97-AF65-F5344CB8AC3E}">
        <p14:creationId xmlns:p14="http://schemas.microsoft.com/office/powerpoint/2010/main" val="149741198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objOverTx">
  <p:cSld name="Title and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312738" y="127000"/>
            <a:ext cx="8797925" cy="561975"/>
          </a:xfrm>
        </p:spPr>
        <p:txBody>
          <a:bodyPr/>
          <a:lstStyle/>
          <a:p>
            <a:r>
              <a:rPr lang="nb-NO" smtClean="0"/>
              <a:t>Click to edit Master title style</a:t>
            </a:r>
            <a:endParaRPr lang="en-US"/>
          </a:p>
        </p:txBody>
      </p:sp>
      <p:sp>
        <p:nvSpPr>
          <p:cNvPr id="3" name="Content Placeholder 2"/>
          <p:cNvSpPr>
            <a:spLocks noGrp="1"/>
          </p:cNvSpPr>
          <p:nvPr>
            <p:ph sz="half" idx="1"/>
          </p:nvPr>
        </p:nvSpPr>
        <p:spPr>
          <a:xfrm>
            <a:off x="152400" y="885825"/>
            <a:ext cx="8839200" cy="2698750"/>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
        <p:nvSpPr>
          <p:cNvPr id="4" name="Text Placeholder 3"/>
          <p:cNvSpPr>
            <a:spLocks noGrp="1"/>
          </p:cNvSpPr>
          <p:nvPr>
            <p:ph type="body" sz="half" idx="2"/>
          </p:nvPr>
        </p:nvSpPr>
        <p:spPr>
          <a:xfrm>
            <a:off x="152400" y="3736975"/>
            <a:ext cx="8839200" cy="2700338"/>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Tree>
    <p:extLst>
      <p:ext uri="{BB962C8B-B14F-4D97-AF65-F5344CB8AC3E}">
        <p14:creationId xmlns:p14="http://schemas.microsoft.com/office/powerpoint/2010/main" val="30920559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xOverObj">
  <p:cSld name="Title and Text over Content">
    <p:spTree>
      <p:nvGrpSpPr>
        <p:cNvPr id="1" name=""/>
        <p:cNvGrpSpPr/>
        <p:nvPr/>
      </p:nvGrpSpPr>
      <p:grpSpPr>
        <a:xfrm>
          <a:off x="0" y="0"/>
          <a:ext cx="0" cy="0"/>
          <a:chOff x="0" y="0"/>
          <a:chExt cx="0" cy="0"/>
        </a:xfrm>
      </p:grpSpPr>
      <p:sp>
        <p:nvSpPr>
          <p:cNvPr id="2" name="Title 1"/>
          <p:cNvSpPr>
            <a:spLocks noGrp="1"/>
          </p:cNvSpPr>
          <p:nvPr>
            <p:ph type="title"/>
          </p:nvPr>
        </p:nvSpPr>
        <p:spPr>
          <a:xfrm>
            <a:off x="312738" y="127000"/>
            <a:ext cx="8797925" cy="561975"/>
          </a:xfrm>
        </p:spPr>
        <p:txBody>
          <a:bodyPr/>
          <a:lstStyle/>
          <a:p>
            <a:r>
              <a:rPr lang="nb-NO" smtClean="0"/>
              <a:t>Click to edit Master title style</a:t>
            </a:r>
            <a:endParaRPr lang="en-US"/>
          </a:p>
        </p:txBody>
      </p:sp>
      <p:sp>
        <p:nvSpPr>
          <p:cNvPr id="3" name="Text Placeholder 2"/>
          <p:cNvSpPr>
            <a:spLocks noGrp="1"/>
          </p:cNvSpPr>
          <p:nvPr>
            <p:ph type="body" sz="half" idx="1"/>
          </p:nvPr>
        </p:nvSpPr>
        <p:spPr>
          <a:xfrm>
            <a:off x="152400" y="885825"/>
            <a:ext cx="8839200" cy="2698750"/>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
        <p:nvSpPr>
          <p:cNvPr id="4" name="Content Placeholder 3"/>
          <p:cNvSpPr>
            <a:spLocks noGrp="1"/>
          </p:cNvSpPr>
          <p:nvPr>
            <p:ph sz="half" idx="2"/>
          </p:nvPr>
        </p:nvSpPr>
        <p:spPr>
          <a:xfrm>
            <a:off x="152400" y="3736975"/>
            <a:ext cx="8839200" cy="2700338"/>
          </a:xfrm>
        </p:spPr>
        <p:txBody>
          <a:bodyPr/>
          <a:lstStyle/>
          <a:p>
            <a:pPr lvl="0"/>
            <a:r>
              <a:rPr lang="nb-NO" smtClean="0"/>
              <a:t>Click to edit Master text styles</a:t>
            </a:r>
          </a:p>
          <a:p>
            <a:pPr lvl="1"/>
            <a:r>
              <a:rPr lang="nb-NO" smtClean="0"/>
              <a:t>Second level</a:t>
            </a:r>
          </a:p>
          <a:p>
            <a:pPr lvl="2"/>
            <a:r>
              <a:rPr lang="nb-NO" smtClean="0"/>
              <a:t>Third level</a:t>
            </a:r>
          </a:p>
          <a:p>
            <a:pPr lvl="3"/>
            <a:r>
              <a:rPr lang="nb-NO" smtClean="0"/>
              <a:t>Fourth level</a:t>
            </a:r>
          </a:p>
          <a:p>
            <a:pPr lvl="4"/>
            <a:r>
              <a:rPr lang="nb-NO" smtClean="0"/>
              <a:t>Fifth level</a:t>
            </a:r>
            <a:endParaRPr lang="en-US"/>
          </a:p>
        </p:txBody>
      </p:sp>
    </p:spTree>
    <p:extLst>
      <p:ext uri="{BB962C8B-B14F-4D97-AF65-F5344CB8AC3E}">
        <p14:creationId xmlns:p14="http://schemas.microsoft.com/office/powerpoint/2010/main" val="291290392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theme" Target="../theme/theme1.xml"/><Relationship Id="rId9" Type="http://schemas.openxmlformats.org/officeDocument/2006/relationships/image" Target="../media/image1.png"/><Relationship Id="rId10" Type="http://schemas.openxmlformats.org/officeDocument/2006/relationships/image" Target="../media/image2.png"/><Relationship Id="rId1" Type="http://schemas.openxmlformats.org/officeDocument/2006/relationships/slideLayout" Target="../slideLayouts/slideLayout1.xml"/><Relationship Id="rId2" Type="http://schemas.openxmlformats.org/officeDocument/2006/relationships/slideLayout" Target="../slideLayouts/slideLayout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14056" name="Rectangle 8"/>
          <p:cNvSpPr>
            <a:spLocks noGrp="1" noChangeArrowheads="1"/>
          </p:cNvSpPr>
          <p:nvPr>
            <p:ph type="title"/>
          </p:nvPr>
        </p:nvSpPr>
        <p:spPr bwMode="auto">
          <a:xfrm>
            <a:off x="312738" y="127000"/>
            <a:ext cx="8797925" cy="561975"/>
          </a:xfrm>
          <a:prstGeom prst="rect">
            <a:avLst/>
          </a:prstGeom>
          <a:noFill/>
          <a:ln w="9525">
            <a:noFill/>
            <a:miter lim="800000"/>
            <a:headEnd/>
            <a:tailEnd/>
          </a:ln>
          <a:effectLst/>
        </p:spPr>
        <p:txBody>
          <a:bodyPr vert="horz" wrap="square" lIns="91440" tIns="45720" rIns="36000" bIns="45720" numCol="1" anchor="b" anchorCtr="0" compatLnSpc="1">
            <a:prstTxWarp prst="textNoShape">
              <a:avLst/>
            </a:prstTxWarp>
          </a:bodyPr>
          <a:lstStyle/>
          <a:p>
            <a:pPr lvl="0"/>
            <a:r>
              <a:rPr lang="nb-NO" dirty="0" err="1" smtClean="0"/>
              <a:t>Click</a:t>
            </a:r>
            <a:r>
              <a:rPr lang="nb-NO" dirty="0" smtClean="0"/>
              <a:t> to </a:t>
            </a:r>
            <a:r>
              <a:rPr lang="nb-NO" dirty="0" err="1" smtClean="0"/>
              <a:t>edit</a:t>
            </a:r>
            <a:r>
              <a:rPr lang="nb-NO" dirty="0" smtClean="0"/>
              <a:t> Master </a:t>
            </a:r>
            <a:r>
              <a:rPr lang="nb-NO" dirty="0" err="1" smtClean="0"/>
              <a:t>title</a:t>
            </a:r>
            <a:r>
              <a:rPr lang="nb-NO" dirty="0" smtClean="0"/>
              <a:t> style</a:t>
            </a:r>
            <a:endParaRPr lang="en-US" dirty="0"/>
          </a:p>
        </p:txBody>
      </p:sp>
      <p:sp>
        <p:nvSpPr>
          <p:cNvPr id="514057" name="Rectangle 9"/>
          <p:cNvSpPr>
            <a:spLocks noGrp="1" noChangeArrowheads="1"/>
          </p:cNvSpPr>
          <p:nvPr>
            <p:ph type="body" idx="1"/>
          </p:nvPr>
        </p:nvSpPr>
        <p:spPr bwMode="auto">
          <a:xfrm>
            <a:off x="107504" y="866775"/>
            <a:ext cx="8928992" cy="5648325"/>
          </a:xfrm>
          <a:prstGeom prst="rect">
            <a:avLst/>
          </a:prstGeom>
          <a:noFill/>
          <a:ln w="9525">
            <a:noFill/>
            <a:miter lim="800000"/>
            <a:headEnd/>
            <a:tailEnd/>
          </a:ln>
          <a:effectLst/>
        </p:spPr>
        <p:txBody>
          <a:bodyPr vert="horz" wrap="square" lIns="91440" tIns="45720" rIns="54000" bIns="45720" numCol="1" anchor="t" anchorCtr="0" compatLnSpc="1">
            <a:prstTxWarp prst="textNoShape">
              <a:avLst/>
            </a:prstTxWarp>
          </a:bodyPr>
          <a:lstStyle/>
          <a:p>
            <a:pPr lvl="0"/>
            <a:r>
              <a:rPr lang="nb-NO" dirty="0" err="1" smtClean="0"/>
              <a:t>Click</a:t>
            </a:r>
            <a:r>
              <a:rPr lang="nb-NO" dirty="0" smtClean="0"/>
              <a:t> to </a:t>
            </a:r>
            <a:r>
              <a:rPr lang="nb-NO" dirty="0" err="1" smtClean="0"/>
              <a:t>edit</a:t>
            </a:r>
            <a:r>
              <a:rPr lang="nb-NO" dirty="0" smtClean="0"/>
              <a:t> Master </a:t>
            </a:r>
            <a:r>
              <a:rPr lang="nb-NO" dirty="0" err="1" smtClean="0"/>
              <a:t>text</a:t>
            </a:r>
            <a:r>
              <a:rPr lang="nb-NO" dirty="0" smtClean="0"/>
              <a:t> styles</a:t>
            </a:r>
          </a:p>
          <a:p>
            <a:pPr lvl="1"/>
            <a:r>
              <a:rPr lang="nb-NO" dirty="0" smtClean="0"/>
              <a:t>Second </a:t>
            </a:r>
            <a:r>
              <a:rPr lang="nb-NO" dirty="0" err="1" smtClean="0"/>
              <a:t>level</a:t>
            </a:r>
            <a:endParaRPr lang="nb-NO" dirty="0" smtClean="0"/>
          </a:p>
          <a:p>
            <a:pPr lvl="2"/>
            <a:r>
              <a:rPr lang="nb-NO" dirty="0" smtClean="0"/>
              <a:t>Third </a:t>
            </a:r>
            <a:r>
              <a:rPr lang="nb-NO" dirty="0" err="1" smtClean="0"/>
              <a:t>level</a:t>
            </a:r>
            <a:endParaRPr lang="nb-NO" dirty="0" smtClean="0"/>
          </a:p>
          <a:p>
            <a:pPr lvl="3"/>
            <a:r>
              <a:rPr lang="nb-NO" dirty="0" err="1" smtClean="0"/>
              <a:t>Fourth</a:t>
            </a:r>
            <a:r>
              <a:rPr lang="nb-NO" dirty="0" smtClean="0"/>
              <a:t> </a:t>
            </a:r>
            <a:r>
              <a:rPr lang="nb-NO" dirty="0" err="1" smtClean="0"/>
              <a:t>level</a:t>
            </a:r>
            <a:endParaRPr lang="nb-NO" dirty="0" smtClean="0"/>
          </a:p>
          <a:p>
            <a:pPr lvl="4"/>
            <a:r>
              <a:rPr lang="nb-NO" dirty="0" smtClean="0"/>
              <a:t>Fifth </a:t>
            </a:r>
            <a:r>
              <a:rPr lang="nb-NO" dirty="0" err="1" smtClean="0"/>
              <a:t>level</a:t>
            </a:r>
            <a:endParaRPr lang="en-US" dirty="0"/>
          </a:p>
        </p:txBody>
      </p:sp>
      <p:sp>
        <p:nvSpPr>
          <p:cNvPr id="514059" name="Text Box 11"/>
          <p:cNvSpPr txBox="1">
            <a:spLocks noChangeArrowheads="1"/>
          </p:cNvSpPr>
          <p:nvPr/>
        </p:nvSpPr>
        <p:spPr bwMode="auto">
          <a:xfrm>
            <a:off x="1725613" y="6654800"/>
            <a:ext cx="5113337" cy="210112"/>
          </a:xfrm>
          <a:prstGeom prst="rect">
            <a:avLst/>
          </a:prstGeom>
          <a:noFill/>
          <a:ln w="9525">
            <a:noFill/>
            <a:miter lim="800000"/>
            <a:headEnd/>
            <a:tailEnd/>
          </a:ln>
          <a:effectLst/>
        </p:spPr>
        <p:txBody>
          <a:bodyPr tIns="25200">
            <a:prstTxWarp prst="textNoShape">
              <a:avLst/>
            </a:prstTxWarp>
            <a:spAutoFit/>
          </a:bodyPr>
          <a:lstStyle/>
          <a:p>
            <a:pPr algn="ctr" defTabSz="914400" eaLnBrk="0" fontAlgn="base" hangingPunct="0">
              <a:spcBef>
                <a:spcPct val="50000"/>
              </a:spcBef>
              <a:spcAft>
                <a:spcPct val="0"/>
              </a:spcAft>
            </a:pPr>
            <a:r>
              <a:rPr lang="en-US" sz="900" dirty="0" smtClean="0">
                <a:solidFill>
                  <a:srgbClr val="000000"/>
                </a:solidFill>
                <a:latin typeface="Arial" charset="0"/>
              </a:rPr>
              <a:t>INF3190</a:t>
            </a:r>
            <a:r>
              <a:rPr lang="en-US" sz="900" baseline="0" dirty="0" smtClean="0">
                <a:solidFill>
                  <a:srgbClr val="000000"/>
                </a:solidFill>
                <a:latin typeface="Arial" charset="0"/>
              </a:rPr>
              <a:t> – Data Communication</a:t>
            </a:r>
            <a:endParaRPr lang="en-US" sz="900" dirty="0">
              <a:solidFill>
                <a:srgbClr val="000000"/>
              </a:solidFill>
              <a:latin typeface="Arial" charset="0"/>
            </a:endParaRPr>
          </a:p>
        </p:txBody>
      </p:sp>
      <p:pic>
        <p:nvPicPr>
          <p:cNvPr id="514079" name="Picture 31"/>
          <p:cNvPicPr>
            <a:picLocks noChangeAspect="1" noChangeArrowheads="1"/>
          </p:cNvPicPr>
          <p:nvPr/>
        </p:nvPicPr>
        <p:blipFill>
          <a:blip r:embed="rId9"/>
          <a:srcRect/>
          <a:stretch>
            <a:fillRect/>
          </a:stretch>
        </p:blipFill>
        <p:spPr bwMode="auto">
          <a:xfrm>
            <a:off x="7142163" y="6665913"/>
            <a:ext cx="1966912" cy="168275"/>
          </a:xfrm>
          <a:prstGeom prst="rect">
            <a:avLst/>
          </a:prstGeom>
          <a:noFill/>
          <a:ln w="9525">
            <a:noFill/>
            <a:round/>
            <a:headEnd/>
            <a:tailEnd/>
          </a:ln>
          <a:effectLst/>
        </p:spPr>
      </p:pic>
      <p:pic>
        <p:nvPicPr>
          <p:cNvPr id="514086" name="Picture 38" descr="Picture2"/>
          <p:cNvPicPr>
            <a:picLocks noChangeAspect="1" noChangeArrowheads="1"/>
          </p:cNvPicPr>
          <p:nvPr/>
        </p:nvPicPr>
        <p:blipFill>
          <a:blip r:embed="rId10"/>
          <a:srcRect r="67514"/>
          <a:stretch>
            <a:fillRect/>
          </a:stretch>
        </p:blipFill>
        <p:spPr bwMode="auto">
          <a:xfrm>
            <a:off x="15875" y="6572250"/>
            <a:ext cx="294735" cy="274638"/>
          </a:xfrm>
          <a:prstGeom prst="rect">
            <a:avLst/>
          </a:prstGeom>
          <a:noFill/>
          <a:ln w="9525">
            <a:noFill/>
            <a:miter lim="800000"/>
            <a:headEnd/>
            <a:tailEnd/>
          </a:ln>
        </p:spPr>
      </p:pic>
      <p:sp>
        <p:nvSpPr>
          <p:cNvPr id="514069" name="Rectangle 21"/>
          <p:cNvSpPr>
            <a:spLocks noChangeArrowheads="1"/>
          </p:cNvSpPr>
          <p:nvPr/>
        </p:nvSpPr>
        <p:spPr bwMode="gray">
          <a:xfrm flipV="1">
            <a:off x="311150" y="6588125"/>
            <a:ext cx="8821738" cy="46038"/>
          </a:xfrm>
          <a:prstGeom prst="rect">
            <a:avLst/>
          </a:prstGeom>
          <a:gradFill rotWithShape="0">
            <a:gsLst>
              <a:gs pos="0">
                <a:schemeClr val="bg2"/>
              </a:gs>
              <a:gs pos="100000">
                <a:srgbClr val="C0C0C0"/>
              </a:gs>
            </a:gsLst>
            <a:lin ang="0" scaled="1"/>
          </a:gradFill>
          <a:ln w="9525">
            <a:noFill/>
            <a:miter lim="800000"/>
            <a:headEnd/>
            <a:tailEnd/>
          </a:ln>
          <a:effectLst/>
        </p:spPr>
        <p:txBody>
          <a:bodyPr rot="10800000" wrap="none" anchor="ctr">
            <a:prstTxWarp prst="textNoShape">
              <a:avLst/>
            </a:prstTxWarp>
          </a:bodyPr>
          <a:lstStyle/>
          <a:p>
            <a:pPr algn="ctr" defTabSz="914400" fontAlgn="base">
              <a:spcBef>
                <a:spcPct val="0"/>
              </a:spcBef>
              <a:spcAft>
                <a:spcPct val="0"/>
              </a:spcAft>
            </a:pPr>
            <a:endParaRPr kumimoji="1" lang="en-US" sz="2400">
              <a:solidFill>
                <a:srgbClr val="000000"/>
              </a:solidFill>
            </a:endParaRPr>
          </a:p>
        </p:txBody>
      </p:sp>
      <p:sp>
        <p:nvSpPr>
          <p:cNvPr id="514087" name="Text Box 39"/>
          <p:cNvSpPr txBox="1">
            <a:spLocks noChangeArrowheads="1"/>
          </p:cNvSpPr>
          <p:nvPr/>
        </p:nvSpPr>
        <p:spPr bwMode="auto">
          <a:xfrm>
            <a:off x="246063" y="6630988"/>
            <a:ext cx="1492250" cy="223837"/>
          </a:xfrm>
          <a:prstGeom prst="rect">
            <a:avLst/>
          </a:prstGeom>
          <a:noFill/>
          <a:ln w="9525">
            <a:noFill/>
            <a:miter lim="800000"/>
            <a:headEnd/>
            <a:tailEnd/>
          </a:ln>
          <a:effectLst/>
        </p:spPr>
        <p:txBody>
          <a:bodyPr tIns="25200">
            <a:prstTxWarp prst="textNoShape">
              <a:avLst/>
            </a:prstTxWarp>
            <a:spAutoFit/>
          </a:bodyPr>
          <a:lstStyle/>
          <a:p>
            <a:pPr defTabSz="914400" eaLnBrk="0" fontAlgn="base" hangingPunct="0">
              <a:spcBef>
                <a:spcPct val="50000"/>
              </a:spcBef>
              <a:spcAft>
                <a:spcPct val="0"/>
              </a:spcAft>
            </a:pPr>
            <a:r>
              <a:rPr lang="en-US" sz="1000" b="1">
                <a:solidFill>
                  <a:srgbClr val="000000"/>
                </a:solidFill>
              </a:rPr>
              <a:t>University of Oslo</a:t>
            </a:r>
          </a:p>
        </p:txBody>
      </p:sp>
    </p:spTree>
  </p:cSld>
  <p:clrMap bg1="lt1" tx1="dk1" bg2="lt2" tx2="dk2" accent1="accent1" accent2="accent2" accent3="accent3" accent4="accent4" accent5="accent5" accent6="accent6" hlink="hlink" folHlink="folHlink"/>
  <p:sldLayoutIdLst>
    <p:sldLayoutId id="2147483678" r:id="rId1"/>
    <p:sldLayoutId id="2147483680" r:id="rId2"/>
    <p:sldLayoutId id="2147483682" r:id="rId3"/>
    <p:sldLayoutId id="2147483683" r:id="rId4"/>
    <p:sldLayoutId id="2147483684" r:id="rId5"/>
    <p:sldLayoutId id="2147483685" r:id="rId6"/>
    <p:sldLayoutId id="2147483686" r:id="rId7"/>
  </p:sldLayoutIdLst>
  <p:timing>
    <p:tnLst>
      <p:par>
        <p:cTn xmlns:p14="http://schemas.microsoft.com/office/powerpoint/2010/main" id="1" dur="indefinite" restart="never" nodeType="tmRoot"/>
      </p:par>
    </p:tnLst>
  </p:timing>
  <p:txStyles>
    <p:titleStyle>
      <a:lvl1pPr algn="l" rtl="0" eaLnBrk="1" fontAlgn="base" hangingPunct="1">
        <a:lnSpc>
          <a:spcPct val="80000"/>
        </a:lnSpc>
        <a:spcBef>
          <a:spcPct val="0"/>
        </a:spcBef>
        <a:spcAft>
          <a:spcPct val="0"/>
        </a:spcAft>
        <a:defRPr sz="3600">
          <a:solidFill>
            <a:schemeClr val="tx1"/>
          </a:solidFill>
          <a:latin typeface="Eurostile"/>
          <a:ea typeface="+mj-ea"/>
          <a:cs typeface="Eurostile"/>
        </a:defRPr>
      </a:lvl1pPr>
      <a:lvl2pPr algn="l" rtl="0" eaLnBrk="1" fontAlgn="base" hangingPunct="1">
        <a:lnSpc>
          <a:spcPct val="80000"/>
        </a:lnSpc>
        <a:spcBef>
          <a:spcPct val="0"/>
        </a:spcBef>
        <a:spcAft>
          <a:spcPct val="0"/>
        </a:spcAft>
        <a:defRPr sz="3600">
          <a:solidFill>
            <a:schemeClr val="tx1"/>
          </a:solidFill>
          <a:latin typeface="Tahoma" charset="0"/>
        </a:defRPr>
      </a:lvl2pPr>
      <a:lvl3pPr algn="l" rtl="0" eaLnBrk="1" fontAlgn="base" hangingPunct="1">
        <a:lnSpc>
          <a:spcPct val="80000"/>
        </a:lnSpc>
        <a:spcBef>
          <a:spcPct val="0"/>
        </a:spcBef>
        <a:spcAft>
          <a:spcPct val="0"/>
        </a:spcAft>
        <a:defRPr sz="3600">
          <a:solidFill>
            <a:schemeClr val="tx1"/>
          </a:solidFill>
          <a:latin typeface="Tahoma" charset="0"/>
        </a:defRPr>
      </a:lvl3pPr>
      <a:lvl4pPr algn="l" rtl="0" eaLnBrk="1" fontAlgn="base" hangingPunct="1">
        <a:lnSpc>
          <a:spcPct val="80000"/>
        </a:lnSpc>
        <a:spcBef>
          <a:spcPct val="0"/>
        </a:spcBef>
        <a:spcAft>
          <a:spcPct val="0"/>
        </a:spcAft>
        <a:defRPr sz="3600">
          <a:solidFill>
            <a:schemeClr val="tx1"/>
          </a:solidFill>
          <a:latin typeface="Tahoma" charset="0"/>
        </a:defRPr>
      </a:lvl4pPr>
      <a:lvl5pPr algn="l" rtl="0" eaLnBrk="1" fontAlgn="base" hangingPunct="1">
        <a:lnSpc>
          <a:spcPct val="80000"/>
        </a:lnSpc>
        <a:spcBef>
          <a:spcPct val="0"/>
        </a:spcBef>
        <a:spcAft>
          <a:spcPct val="0"/>
        </a:spcAft>
        <a:defRPr sz="3600">
          <a:solidFill>
            <a:schemeClr val="tx1"/>
          </a:solidFill>
          <a:latin typeface="Tahoma" charset="0"/>
        </a:defRPr>
      </a:lvl5pPr>
      <a:lvl6pPr marL="457200" algn="l" rtl="0" eaLnBrk="1" fontAlgn="base" hangingPunct="1">
        <a:lnSpc>
          <a:spcPct val="80000"/>
        </a:lnSpc>
        <a:spcBef>
          <a:spcPct val="0"/>
        </a:spcBef>
        <a:spcAft>
          <a:spcPct val="0"/>
        </a:spcAft>
        <a:defRPr sz="3600">
          <a:solidFill>
            <a:schemeClr val="tx1"/>
          </a:solidFill>
          <a:latin typeface="Tahoma" charset="0"/>
        </a:defRPr>
      </a:lvl6pPr>
      <a:lvl7pPr marL="914400" algn="l" rtl="0" eaLnBrk="1" fontAlgn="base" hangingPunct="1">
        <a:lnSpc>
          <a:spcPct val="80000"/>
        </a:lnSpc>
        <a:spcBef>
          <a:spcPct val="0"/>
        </a:spcBef>
        <a:spcAft>
          <a:spcPct val="0"/>
        </a:spcAft>
        <a:defRPr sz="3600">
          <a:solidFill>
            <a:schemeClr val="tx1"/>
          </a:solidFill>
          <a:latin typeface="Tahoma" charset="0"/>
        </a:defRPr>
      </a:lvl7pPr>
      <a:lvl8pPr marL="1371600" algn="l" rtl="0" eaLnBrk="1" fontAlgn="base" hangingPunct="1">
        <a:lnSpc>
          <a:spcPct val="80000"/>
        </a:lnSpc>
        <a:spcBef>
          <a:spcPct val="0"/>
        </a:spcBef>
        <a:spcAft>
          <a:spcPct val="0"/>
        </a:spcAft>
        <a:defRPr sz="3600">
          <a:solidFill>
            <a:schemeClr val="tx1"/>
          </a:solidFill>
          <a:latin typeface="Tahoma" charset="0"/>
        </a:defRPr>
      </a:lvl8pPr>
      <a:lvl9pPr marL="1828800" algn="l" rtl="0" eaLnBrk="1" fontAlgn="base" hangingPunct="1">
        <a:lnSpc>
          <a:spcPct val="80000"/>
        </a:lnSpc>
        <a:spcBef>
          <a:spcPct val="0"/>
        </a:spcBef>
        <a:spcAft>
          <a:spcPct val="0"/>
        </a:spcAft>
        <a:defRPr sz="3600">
          <a:solidFill>
            <a:schemeClr val="tx1"/>
          </a:solidFill>
          <a:latin typeface="Tahoma" charset="0"/>
        </a:defRPr>
      </a:lvl9pPr>
    </p:titleStyle>
    <p:bodyStyle>
      <a:lvl1pPr marL="342900" indent="-342900" algn="l" rtl="0" eaLnBrk="1" fontAlgn="base" hangingPunct="1">
        <a:spcBef>
          <a:spcPct val="20000"/>
        </a:spcBef>
        <a:spcAft>
          <a:spcPct val="0"/>
        </a:spcAft>
        <a:buClr>
          <a:srgbClr val="FF6600"/>
        </a:buClr>
        <a:buSzPct val="120000"/>
        <a:buFont typeface="Wingdings" charset="2"/>
        <a:buChar char="§"/>
        <a:defRPr sz="2800">
          <a:solidFill>
            <a:schemeClr val="tx1"/>
          </a:solidFill>
          <a:latin typeface="Eurostile"/>
          <a:ea typeface="+mn-ea"/>
          <a:cs typeface="Eurostile"/>
        </a:defRPr>
      </a:lvl1pPr>
      <a:lvl2pPr marL="742950" indent="-285750" algn="l" rtl="0" eaLnBrk="1" fontAlgn="base" hangingPunct="1">
        <a:spcBef>
          <a:spcPct val="20000"/>
        </a:spcBef>
        <a:spcAft>
          <a:spcPct val="0"/>
        </a:spcAft>
        <a:buClr>
          <a:srgbClr val="FF6600"/>
        </a:buClr>
        <a:buFont typeface="Tahoma" charset="0"/>
        <a:buChar char="−"/>
        <a:defRPr sz="2400">
          <a:solidFill>
            <a:schemeClr val="tx1"/>
          </a:solidFill>
          <a:latin typeface="Eurostile"/>
          <a:ea typeface="ＭＳ Ｐゴシック" charset="-128"/>
          <a:cs typeface="Eurostile"/>
        </a:defRPr>
      </a:lvl2pPr>
      <a:lvl3pPr marL="1143000" indent="-228600" algn="l" rtl="0" eaLnBrk="1" fontAlgn="base" hangingPunct="1">
        <a:spcBef>
          <a:spcPct val="20000"/>
        </a:spcBef>
        <a:spcAft>
          <a:spcPct val="0"/>
        </a:spcAft>
        <a:buClr>
          <a:srgbClr val="FF6600"/>
        </a:buClr>
        <a:buChar char="•"/>
        <a:defRPr sz="2000">
          <a:solidFill>
            <a:schemeClr val="tx1"/>
          </a:solidFill>
          <a:latin typeface="Eurostile"/>
          <a:ea typeface="ＭＳ Ｐゴシック" charset="-128"/>
          <a:cs typeface="Eurostile"/>
        </a:defRPr>
      </a:lvl3pPr>
      <a:lvl4pPr marL="1600200" indent="-228600" algn="l" rtl="0" eaLnBrk="1" fontAlgn="base" hangingPunct="1">
        <a:spcBef>
          <a:spcPct val="20000"/>
        </a:spcBef>
        <a:spcAft>
          <a:spcPct val="0"/>
        </a:spcAft>
        <a:buClr>
          <a:srgbClr val="FF6600"/>
        </a:buClr>
        <a:buFont typeface="Wingdings" charset="2"/>
        <a:buChar char="§"/>
        <a:defRPr sz="1900">
          <a:solidFill>
            <a:schemeClr val="tx1"/>
          </a:solidFill>
          <a:latin typeface="Eurostile"/>
          <a:ea typeface="ＭＳ Ｐゴシック" charset="-128"/>
          <a:cs typeface="Eurostile"/>
        </a:defRPr>
      </a:lvl4pPr>
      <a:lvl5pPr marL="20574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Eurostile"/>
          <a:ea typeface="ＭＳ Ｐゴシック" charset="-128"/>
          <a:cs typeface="Eurostile"/>
        </a:defRPr>
      </a:lvl5pPr>
      <a:lvl6pPr marL="25146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6pPr>
      <a:lvl7pPr marL="29718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7pPr>
      <a:lvl8pPr marL="34290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8pPr>
      <a:lvl9pPr marL="38862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hyperlink" Target="mailto:griff@ifi.uio.no" TargetMode="Externa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3.png"/><Relationship Id="rId4" Type="http://schemas.openxmlformats.org/officeDocument/2006/relationships/image" Target="../media/image5.png"/><Relationship Id="rId5" Type="http://schemas.openxmlformats.org/officeDocument/2006/relationships/image" Target="../media/image6.png"/><Relationship Id="rId1" Type="http://schemas.openxmlformats.org/officeDocument/2006/relationships/slideLayout" Target="../slideLayouts/slideLayout3.xml"/><Relationship Id="rId2" Type="http://schemas.openxmlformats.org/officeDocument/2006/relationships/notesSlide" Target="../notesSlides/notesSlide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3.xml"/><Relationship Id="rId4" Type="http://schemas.openxmlformats.org/officeDocument/2006/relationships/oleObject" Target="../embeddings/oleObject1.bin"/><Relationship Id="rId5" Type="http://schemas.openxmlformats.org/officeDocument/2006/relationships/image" Target="../media/image7.emf"/><Relationship Id="rId1" Type="http://schemas.openxmlformats.org/officeDocument/2006/relationships/vmlDrawing" Target="../drawings/vmlDrawing1.vml"/><Relationship Id="rId2"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notesSlide" Target="../notesSlides/notesSlide4.xml"/><Relationship Id="rId4" Type="http://schemas.openxmlformats.org/officeDocument/2006/relationships/oleObject" Target="../embeddings/oleObject2.bin"/><Relationship Id="rId5" Type="http://schemas.openxmlformats.org/officeDocument/2006/relationships/image" Target="../media/image8.emf"/><Relationship Id="rId6" Type="http://schemas.openxmlformats.org/officeDocument/2006/relationships/oleObject" Target="../embeddings/Microsoft_Equation1.bin"/><Relationship Id="rId7" Type="http://schemas.openxmlformats.org/officeDocument/2006/relationships/image" Target="../media/image9.emf"/><Relationship Id="rId1" Type="http://schemas.openxmlformats.org/officeDocument/2006/relationships/vmlDrawing" Target="../drawings/vmlDrawing2.vml"/><Relationship Id="rId2"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w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11.png"/><Relationship Id="rId4" Type="http://schemas.openxmlformats.org/officeDocument/2006/relationships/image" Target="../media/image3.png"/><Relationship Id="rId1" Type="http://schemas.openxmlformats.org/officeDocument/2006/relationships/slideLayout" Target="../slideLayouts/slideLayout5.xml"/><Relationship Id="rId2" Type="http://schemas.openxmlformats.org/officeDocument/2006/relationships/image" Target="../media/image10.pn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3" Type="http://schemas.openxmlformats.org/officeDocument/2006/relationships/image" Target="../media/image13.png"/><Relationship Id="rId4" Type="http://schemas.openxmlformats.org/officeDocument/2006/relationships/image" Target="../media/image14.png"/><Relationship Id="rId5" Type="http://schemas.openxmlformats.org/officeDocument/2006/relationships/image" Target="../media/image15.png"/><Relationship Id="rId1" Type="http://schemas.openxmlformats.org/officeDocument/2006/relationships/slideLayout" Target="../slideLayouts/slideLayout2.xml"/><Relationship Id="rId2" Type="http://schemas.openxmlformats.org/officeDocument/2006/relationships/image" Target="../media/image12.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microsoft.com/office/2007/relationships/media" Target="file://localhost/Users/griff/GIT/course/inf507x/inf5071/H10/Animation_480x320-25_PAT3.mp4" TargetMode="External"/><Relationship Id="rId4" Type="http://schemas.openxmlformats.org/officeDocument/2006/relationships/video" Target="file://localhost/Users/griff/GIT/course/inf507x/inf5071/H10/Animation_480x320-25_PAT3.mp4" TargetMode="External"/><Relationship Id="rId5" Type="http://schemas.openxmlformats.org/officeDocument/2006/relationships/slideLayout" Target="../slideLayouts/slideLayout5.xml"/><Relationship Id="rId6" Type="http://schemas.openxmlformats.org/officeDocument/2006/relationships/image" Target="../media/image16.png"/><Relationship Id="rId1" Type="http://schemas.microsoft.com/office/2007/relationships/media" Target="file://localhost/Users/griff/GIT/course/inf507x/inf5071/H10/Animation_480x320-25_PAT0.mp4" TargetMode="External"/><Relationship Id="rId2" Type="http://schemas.openxmlformats.org/officeDocument/2006/relationships/video" Target="file://localhost/Users/griff/GIT/course/inf507x/inf5071/H10/Animation_480x320-25_PAT0.mp4"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7.png"/></Relationships>
</file>

<file path=ppt/slides/_rels/slide32.xml.rels><?xml version="1.0" encoding="UTF-8" standalone="yes"?>
<Relationships xmlns="http://schemas.openxmlformats.org/package/2006/relationships"><Relationship Id="rId11" Type="http://schemas.openxmlformats.org/officeDocument/2006/relationships/image" Target="../media/image20.png"/><Relationship Id="rId12" Type="http://schemas.openxmlformats.org/officeDocument/2006/relationships/image" Target="../media/image21.png"/><Relationship Id="rId1" Type="http://schemas.microsoft.com/office/2007/relationships/media" Target="../media/media1.mp4"/><Relationship Id="rId2" Type="http://schemas.openxmlformats.org/officeDocument/2006/relationships/video" Target="../media/media1.mp4"/><Relationship Id="rId3" Type="http://schemas.microsoft.com/office/2007/relationships/media" Target="../media/media2.mp4"/><Relationship Id="rId4" Type="http://schemas.openxmlformats.org/officeDocument/2006/relationships/video" Target="../media/media2.mp4"/><Relationship Id="rId5" Type="http://schemas.microsoft.com/office/2007/relationships/media" Target="../media/media3.mp4"/><Relationship Id="rId6" Type="http://schemas.openxmlformats.org/officeDocument/2006/relationships/video" Target="../media/media3.mp4"/><Relationship Id="rId7" Type="http://schemas.openxmlformats.org/officeDocument/2006/relationships/slideLayout" Target="../slideLayouts/slideLayout2.xml"/><Relationship Id="rId8" Type="http://schemas.openxmlformats.org/officeDocument/2006/relationships/notesSlide" Target="../notesSlides/notesSlide5.xml"/><Relationship Id="rId9" Type="http://schemas.openxmlformats.org/officeDocument/2006/relationships/image" Target="../media/image18.emf"/><Relationship Id="rId10" Type="http://schemas.openxmlformats.org/officeDocument/2006/relationships/image" Target="../media/image19.png"/></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2.png"/></Relationships>
</file>

<file path=ppt/slides/_rels/slide36.xml.rels><?xml version="1.0" encoding="UTF-8" standalone="yes"?>
<Relationships xmlns="http://schemas.openxmlformats.org/package/2006/relationships"><Relationship Id="rId3" Type="http://schemas.openxmlformats.org/officeDocument/2006/relationships/image" Target="../media/image24.wmf"/><Relationship Id="rId4" Type="http://schemas.openxmlformats.org/officeDocument/2006/relationships/image" Target="../media/image25.png"/><Relationship Id="rId5" Type="http://schemas.openxmlformats.org/officeDocument/2006/relationships/image" Target="../media/image26.wmf"/><Relationship Id="rId6" Type="http://schemas.openxmlformats.org/officeDocument/2006/relationships/image" Target="../media/image27.jpeg"/><Relationship Id="rId7" Type="http://schemas.openxmlformats.org/officeDocument/2006/relationships/image" Target="../media/image28.jpeg"/><Relationship Id="rId8" Type="http://schemas.openxmlformats.org/officeDocument/2006/relationships/image" Target="../media/image29.jpeg"/><Relationship Id="rId9" Type="http://schemas.openxmlformats.org/officeDocument/2006/relationships/image" Target="../media/image30.jpeg"/><Relationship Id="rId1" Type="http://schemas.openxmlformats.org/officeDocument/2006/relationships/slideLayout" Target="../slideLayouts/slideLayout2.xml"/><Relationship Id="rId2" Type="http://schemas.openxmlformats.org/officeDocument/2006/relationships/image" Target="../media/image23.wmf"/></Relationships>
</file>

<file path=ppt/slides/_rels/slide37.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5" Type="http://schemas.openxmlformats.org/officeDocument/2006/relationships/image" Target="../media/image34.png"/><Relationship Id="rId1" Type="http://schemas.openxmlformats.org/officeDocument/2006/relationships/slideLayout" Target="../slideLayouts/slideLayout5.xml"/><Relationship Id="rId2" Type="http://schemas.openxmlformats.org/officeDocument/2006/relationships/image" Target="../media/image31.jpeg"/></Relationships>
</file>

<file path=ppt/slides/_rels/slide38.xml.rels><?xml version="1.0" encoding="UTF-8" standalone="yes"?>
<Relationships xmlns="http://schemas.openxmlformats.org/package/2006/relationships"><Relationship Id="rId3" Type="http://schemas.openxmlformats.org/officeDocument/2006/relationships/image" Target="../media/image32.png"/><Relationship Id="rId4" Type="http://schemas.openxmlformats.org/officeDocument/2006/relationships/image" Target="../media/image33.png"/><Relationship Id="rId5" Type="http://schemas.openxmlformats.org/officeDocument/2006/relationships/image" Target="../media/image34.png"/><Relationship Id="rId1" Type="http://schemas.openxmlformats.org/officeDocument/2006/relationships/slideLayout" Target="../slideLayouts/slideLayout5.xml"/><Relationship Id="rId2" Type="http://schemas.openxmlformats.org/officeDocument/2006/relationships/image" Target="../media/image31.jpeg"/></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35.jpeg"/><Relationship Id="rId3" Type="http://schemas.openxmlformats.org/officeDocument/2006/relationships/image" Target="../media/image36.emf"/></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image" Target="../media/image37.png"/><Relationship Id="rId4" Type="http://schemas.openxmlformats.org/officeDocument/2006/relationships/image" Target="../media/image38.png"/><Relationship Id="rId5" Type="http://schemas.openxmlformats.org/officeDocument/2006/relationships/image" Target="../media/image39.png"/><Relationship Id="rId6" Type="http://schemas.openxmlformats.org/officeDocument/2006/relationships/image" Target="../media/image40.png"/><Relationship Id="rId1" Type="http://schemas.openxmlformats.org/officeDocument/2006/relationships/slideLayout" Target="../slideLayouts/slideLayout5.xml"/><Relationship Id="rId2" Type="http://schemas.openxmlformats.org/officeDocument/2006/relationships/notesSlide" Target="../notesSlides/notesSlide7.xml"/></Relationships>
</file>

<file path=ppt/slides/_rels/slide41.xml.rels><?xml version="1.0" encoding="UTF-8" standalone="yes"?>
<Relationships xmlns="http://schemas.openxmlformats.org/package/2006/relationships"><Relationship Id="rId3" Type="http://schemas.openxmlformats.org/officeDocument/2006/relationships/image" Target="../media/image41.jpeg"/><Relationship Id="rId4" Type="http://schemas.openxmlformats.org/officeDocument/2006/relationships/image" Target="../media/image42.emf"/><Relationship Id="rId5" Type="http://schemas.openxmlformats.org/officeDocument/2006/relationships/image" Target="../media/image43.jpeg"/><Relationship Id="rId6" Type="http://schemas.openxmlformats.org/officeDocument/2006/relationships/image" Target="../media/image44.emf"/><Relationship Id="rId7" Type="http://schemas.openxmlformats.org/officeDocument/2006/relationships/image" Target="../media/image45.jpeg"/><Relationship Id="rId8" Type="http://schemas.openxmlformats.org/officeDocument/2006/relationships/image" Target="../media/image46.emf"/><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9.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 Id="rId3" Type="http://schemas.openxmlformats.org/officeDocument/2006/relationships/image" Target="../media/image47.emf"/></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 Id="rId3" Type="http://schemas.openxmlformats.org/officeDocument/2006/relationships/image" Target="../media/image47.emf"/></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12.xml"/><Relationship Id="rId4" Type="http://schemas.openxmlformats.org/officeDocument/2006/relationships/oleObject" Target="../embeddings/oleObject3.bin"/><Relationship Id="rId5" Type="http://schemas.openxmlformats.org/officeDocument/2006/relationships/image" Target="../media/image48.emf"/><Relationship Id="rId6" Type="http://schemas.openxmlformats.org/officeDocument/2006/relationships/image" Target="../media/image50.emf"/><Relationship Id="rId7" Type="http://schemas.openxmlformats.org/officeDocument/2006/relationships/oleObject" Target="../embeddings/oleObject4.bin"/><Relationship Id="rId8" Type="http://schemas.openxmlformats.org/officeDocument/2006/relationships/image" Target="../media/image49.emf"/><Relationship Id="rId1" Type="http://schemas.openxmlformats.org/officeDocument/2006/relationships/vmlDrawing" Target="../drawings/vmlDrawing3.vml"/><Relationship Id="rId2"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image" Target="../media/image51.emf"/><Relationship Id="rId4" Type="http://schemas.openxmlformats.org/officeDocument/2006/relationships/image" Target="../media/image52.emf"/><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4.xml"/><Relationship Id="rId3" Type="http://schemas.openxmlformats.org/officeDocument/2006/relationships/image" Target="../media/image47.emf"/></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6.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0.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1.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4.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4.wmf"/></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6.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image" Target="../media/image53.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9.xml"/><Relationship Id="rId3" Type="http://schemas.openxmlformats.org/officeDocument/2006/relationships/image" Target="../media/image54.png"/></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0.xml"/><Relationship Id="rId3" Type="http://schemas.openxmlformats.org/officeDocument/2006/relationships/image" Target="../media/image54.png"/></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wmf"/></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5.wmf"/><Relationship Id="rId3" Type="http://schemas.openxmlformats.org/officeDocument/2006/relationships/image" Target="../media/image56.gif"/></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2.xml.rels><?xml version="1.0" encoding="UTF-8" standalone="yes"?>
<Relationships xmlns="http://schemas.openxmlformats.org/package/2006/relationships"><Relationship Id="rId3" Type="http://schemas.openxmlformats.org/officeDocument/2006/relationships/image" Target="../media/image57.png"/><Relationship Id="rId4" Type="http://schemas.openxmlformats.org/officeDocument/2006/relationships/image" Target="../media/image58.png"/><Relationship Id="rId5" Type="http://schemas.openxmlformats.org/officeDocument/2006/relationships/image" Target="../media/image59.png"/><Relationship Id="rId6" Type="http://schemas.openxmlformats.org/officeDocument/2006/relationships/image" Target="../media/image60.png"/><Relationship Id="rId1" Type="http://schemas.openxmlformats.org/officeDocument/2006/relationships/slideLayout" Target="../slideLayouts/slideLayout6.xml"/><Relationship Id="rId2" Type="http://schemas.openxmlformats.org/officeDocument/2006/relationships/notesSlide" Target="../notesSlides/notesSlide33.xml"/></Relationships>
</file>

<file path=ppt/slides/_rels/slide73.xml.rels><?xml version="1.0" encoding="UTF-8" standalone="yes"?>
<Relationships xmlns="http://schemas.openxmlformats.org/package/2006/relationships"><Relationship Id="rId3" Type="http://schemas.openxmlformats.org/officeDocument/2006/relationships/image" Target="../media/image57.png"/><Relationship Id="rId4" Type="http://schemas.openxmlformats.org/officeDocument/2006/relationships/image" Target="../media/image58.png"/><Relationship Id="rId5" Type="http://schemas.openxmlformats.org/officeDocument/2006/relationships/image" Target="../media/image59.png"/><Relationship Id="rId6" Type="http://schemas.openxmlformats.org/officeDocument/2006/relationships/image" Target="../media/image60.png"/><Relationship Id="rId1" Type="http://schemas.openxmlformats.org/officeDocument/2006/relationships/slideLayout" Target="../slideLayouts/slideLayout6.xml"/><Relationship Id="rId2" Type="http://schemas.openxmlformats.org/officeDocument/2006/relationships/notesSlide" Target="../notesSlides/notesSlide34.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5.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wmf"/></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image" Target="../media/image4.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4370" name="Rectangle 2"/>
          <p:cNvSpPr>
            <a:spLocks noGrp="1" noChangeArrowheads="1"/>
          </p:cNvSpPr>
          <p:nvPr>
            <p:ph type="ctrTitle"/>
          </p:nvPr>
        </p:nvSpPr>
        <p:spPr/>
        <p:txBody>
          <a:bodyPr/>
          <a:lstStyle/>
          <a:p>
            <a:pPr eaLnBrk="1" hangingPunct="1">
              <a:lnSpc>
                <a:spcPct val="100000"/>
              </a:lnSpc>
              <a:defRPr/>
            </a:pPr>
            <a:r>
              <a:rPr lang="en-US" dirty="0" smtClean="0">
                <a:cs typeface="+mj-cs"/>
              </a:rPr>
              <a:t>INF3190 – Data Communication</a:t>
            </a:r>
            <a:br>
              <a:rPr lang="en-US" dirty="0" smtClean="0">
                <a:cs typeface="+mj-cs"/>
              </a:rPr>
            </a:br>
            <a:r>
              <a:rPr lang="en-US" dirty="0" smtClean="0">
                <a:cs typeface="+mj-cs"/>
              </a:rPr>
              <a:t>Multimedia Protocols</a:t>
            </a:r>
          </a:p>
        </p:txBody>
      </p:sp>
      <p:sp>
        <p:nvSpPr>
          <p:cNvPr id="314371" name="Rectangle 3"/>
          <p:cNvSpPr>
            <a:spLocks noGrp="1" noChangeArrowheads="1"/>
          </p:cNvSpPr>
          <p:nvPr>
            <p:ph type="subTitle" idx="1"/>
          </p:nvPr>
        </p:nvSpPr>
        <p:spPr/>
        <p:txBody>
          <a:bodyPr/>
          <a:lstStyle/>
          <a:p>
            <a:pPr eaLnBrk="1" hangingPunct="1">
              <a:defRPr/>
            </a:pPr>
            <a:r>
              <a:rPr lang="en-US" sz="2000" dirty="0" smtClean="0">
                <a:cs typeface="+mn-cs"/>
              </a:rPr>
              <a:t>Carsten Griwodz</a:t>
            </a:r>
          </a:p>
          <a:p>
            <a:pPr eaLnBrk="1" hangingPunct="1">
              <a:defRPr/>
            </a:pPr>
            <a:r>
              <a:rPr lang="en-US" sz="2000" dirty="0" smtClean="0">
                <a:cs typeface="+mn-cs"/>
              </a:rPr>
              <a:t>Email: </a:t>
            </a:r>
            <a:r>
              <a:rPr lang="en-US" sz="2000" dirty="0" smtClean="0">
                <a:cs typeface="+mn-cs"/>
                <a:hlinkClick r:id="rId3"/>
              </a:rPr>
              <a:t>griff@ifi.uio.no</a:t>
            </a:r>
            <a:endParaRPr lang="en-US" sz="2000" dirty="0" smtClean="0">
              <a:cs typeface="+mn-cs"/>
            </a:endParaRPr>
          </a:p>
          <a:p>
            <a:pPr>
              <a:defRPr/>
            </a:pPr>
            <a:endParaRPr lang="en-US" dirty="0" smtClean="0"/>
          </a:p>
        </p:txBody>
      </p:sp>
    </p:spTree>
    <p:extLst>
      <p:ext uri="{BB962C8B-B14F-4D97-AF65-F5344CB8AC3E}">
        <p14:creationId xmlns:p14="http://schemas.microsoft.com/office/powerpoint/2010/main" val="3939662291"/>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1" name="Rectangle 2"/>
          <p:cNvSpPr>
            <a:spLocks noGrp="1" noChangeArrowheads="1"/>
          </p:cNvSpPr>
          <p:nvPr>
            <p:ph type="title"/>
          </p:nvPr>
        </p:nvSpPr>
        <p:spPr/>
        <p:txBody>
          <a:bodyPr/>
          <a:lstStyle/>
          <a:p>
            <a:r>
              <a:rPr lang="en-US" dirty="0">
                <a:ea typeface="ＭＳ Ｐゴシック" charset="0"/>
              </a:rPr>
              <a:t>RTP Profile for MPEG-1 Video Payload</a:t>
            </a:r>
          </a:p>
        </p:txBody>
      </p:sp>
      <p:sp>
        <p:nvSpPr>
          <p:cNvPr id="10242" name="Rectangle 3"/>
          <p:cNvSpPr>
            <a:spLocks noGrp="1" noChangeArrowheads="1"/>
          </p:cNvSpPr>
          <p:nvPr>
            <p:ph idx="1"/>
          </p:nvPr>
        </p:nvSpPr>
        <p:spPr>
          <a:xfrm>
            <a:off x="107504" y="866775"/>
            <a:ext cx="8928992" cy="1770137"/>
          </a:xfrm>
        </p:spPr>
        <p:txBody>
          <a:bodyPr/>
          <a:lstStyle/>
          <a:p>
            <a:pPr marL="0" indent="0" eaLnBrk="1" hangingPunct="1">
              <a:lnSpc>
                <a:spcPct val="90000"/>
              </a:lnSpc>
              <a:buNone/>
            </a:pPr>
            <a:r>
              <a:rPr lang="en-US" sz="2400" dirty="0">
                <a:ea typeface="ＭＳ Ｐゴシック" charset="0"/>
              </a:rPr>
              <a:t>International Standard: Moving Pictures Expert Group</a:t>
            </a:r>
          </a:p>
          <a:p>
            <a:pPr>
              <a:lnSpc>
                <a:spcPct val="90000"/>
              </a:lnSpc>
            </a:pPr>
            <a:r>
              <a:rPr lang="en-US" sz="2400" dirty="0">
                <a:ea typeface="ＭＳ Ｐゴシック" charset="0"/>
              </a:rPr>
              <a:t>Compression of audio and video for playback (1.5 Mbit/s)</a:t>
            </a:r>
          </a:p>
          <a:p>
            <a:pPr>
              <a:lnSpc>
                <a:spcPct val="90000"/>
              </a:lnSpc>
            </a:pPr>
            <a:r>
              <a:rPr lang="en-US" sz="2400" dirty="0">
                <a:ea typeface="ＭＳ Ｐゴシック" charset="0"/>
              </a:rPr>
              <a:t>Real-time decoding</a:t>
            </a:r>
          </a:p>
          <a:p>
            <a:pPr marL="0" indent="0" eaLnBrk="1" hangingPunct="1">
              <a:lnSpc>
                <a:spcPct val="90000"/>
              </a:lnSpc>
              <a:buNone/>
            </a:pPr>
            <a:r>
              <a:rPr lang="en-US" sz="2400" dirty="0">
                <a:ea typeface="ＭＳ Ｐゴシック" charset="0"/>
              </a:rPr>
              <a:t>Sequence of I-, P-, and B-Frames</a:t>
            </a:r>
          </a:p>
        </p:txBody>
      </p:sp>
      <p:sp>
        <p:nvSpPr>
          <p:cNvPr id="1571844" name="Rectangle 4"/>
          <p:cNvSpPr>
            <a:spLocks noChangeArrowheads="1"/>
          </p:cNvSpPr>
          <p:nvPr/>
        </p:nvSpPr>
        <p:spPr bwMode="auto">
          <a:xfrm>
            <a:off x="1019175" y="4916488"/>
            <a:ext cx="509588" cy="808037"/>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sp>
        <p:nvSpPr>
          <p:cNvPr id="1571845" name="Rectangle 5"/>
          <p:cNvSpPr>
            <a:spLocks noChangeArrowheads="1"/>
          </p:cNvSpPr>
          <p:nvPr/>
        </p:nvSpPr>
        <p:spPr bwMode="auto">
          <a:xfrm>
            <a:off x="7332663" y="5170488"/>
            <a:ext cx="509587"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1571846" name="Rectangle 6"/>
          <p:cNvSpPr>
            <a:spLocks noChangeArrowheads="1"/>
          </p:cNvSpPr>
          <p:nvPr/>
        </p:nvSpPr>
        <p:spPr bwMode="auto">
          <a:xfrm>
            <a:off x="4187825" y="5165725"/>
            <a:ext cx="509588"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1571847" name="Rectangle 7"/>
          <p:cNvSpPr>
            <a:spLocks noChangeArrowheads="1"/>
          </p:cNvSpPr>
          <p:nvPr/>
        </p:nvSpPr>
        <p:spPr bwMode="auto">
          <a:xfrm>
            <a:off x="1830388" y="5367338"/>
            <a:ext cx="509587"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48" name="Freeform 8"/>
          <p:cNvSpPr>
            <a:spLocks/>
          </p:cNvSpPr>
          <p:nvPr/>
        </p:nvSpPr>
        <p:spPr bwMode="auto">
          <a:xfrm>
            <a:off x="1282700" y="5618163"/>
            <a:ext cx="825500"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49" name="Freeform 9"/>
          <p:cNvSpPr>
            <a:spLocks/>
          </p:cNvSpPr>
          <p:nvPr/>
        </p:nvSpPr>
        <p:spPr bwMode="auto">
          <a:xfrm>
            <a:off x="2125663" y="5626100"/>
            <a:ext cx="228600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0" name="Rectangle 10"/>
          <p:cNvSpPr>
            <a:spLocks noChangeArrowheads="1"/>
          </p:cNvSpPr>
          <p:nvPr/>
        </p:nvSpPr>
        <p:spPr bwMode="auto">
          <a:xfrm>
            <a:off x="2625725" y="5380038"/>
            <a:ext cx="509588"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51" name="Freeform 11"/>
          <p:cNvSpPr>
            <a:spLocks/>
          </p:cNvSpPr>
          <p:nvPr/>
        </p:nvSpPr>
        <p:spPr bwMode="auto">
          <a:xfrm>
            <a:off x="2868613" y="5657850"/>
            <a:ext cx="1538287" cy="411163"/>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2" name="Freeform 12"/>
          <p:cNvSpPr>
            <a:spLocks/>
          </p:cNvSpPr>
          <p:nvPr/>
        </p:nvSpPr>
        <p:spPr bwMode="auto">
          <a:xfrm>
            <a:off x="1303338" y="5640388"/>
            <a:ext cx="1528762" cy="436562"/>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3" name="Rectangle 13"/>
          <p:cNvSpPr>
            <a:spLocks noChangeArrowheads="1"/>
          </p:cNvSpPr>
          <p:nvPr/>
        </p:nvSpPr>
        <p:spPr bwMode="auto">
          <a:xfrm>
            <a:off x="3392488" y="5373688"/>
            <a:ext cx="509587"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54" name="Freeform 14"/>
          <p:cNvSpPr>
            <a:spLocks/>
          </p:cNvSpPr>
          <p:nvPr/>
        </p:nvSpPr>
        <p:spPr bwMode="auto">
          <a:xfrm>
            <a:off x="3619500" y="5626100"/>
            <a:ext cx="755650" cy="303213"/>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5" name="Freeform 15"/>
          <p:cNvSpPr>
            <a:spLocks/>
          </p:cNvSpPr>
          <p:nvPr/>
        </p:nvSpPr>
        <p:spPr bwMode="auto">
          <a:xfrm>
            <a:off x="1258888" y="5651500"/>
            <a:ext cx="2298700" cy="458788"/>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6" name="Rectangle 16"/>
          <p:cNvSpPr>
            <a:spLocks noChangeArrowheads="1"/>
          </p:cNvSpPr>
          <p:nvPr/>
        </p:nvSpPr>
        <p:spPr bwMode="auto">
          <a:xfrm>
            <a:off x="4972050" y="5370513"/>
            <a:ext cx="509588"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57" name="Freeform 17"/>
          <p:cNvSpPr>
            <a:spLocks/>
          </p:cNvSpPr>
          <p:nvPr/>
        </p:nvSpPr>
        <p:spPr bwMode="auto">
          <a:xfrm>
            <a:off x="4478338" y="5630863"/>
            <a:ext cx="825500"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8" name="Freeform 18"/>
          <p:cNvSpPr>
            <a:spLocks/>
          </p:cNvSpPr>
          <p:nvPr/>
        </p:nvSpPr>
        <p:spPr bwMode="auto">
          <a:xfrm>
            <a:off x="5321300" y="5638800"/>
            <a:ext cx="228600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59" name="Rectangle 19"/>
          <p:cNvSpPr>
            <a:spLocks noChangeArrowheads="1"/>
          </p:cNvSpPr>
          <p:nvPr/>
        </p:nvSpPr>
        <p:spPr bwMode="auto">
          <a:xfrm>
            <a:off x="5767388" y="5383213"/>
            <a:ext cx="509587"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60" name="Freeform 20"/>
          <p:cNvSpPr>
            <a:spLocks/>
          </p:cNvSpPr>
          <p:nvPr/>
        </p:nvSpPr>
        <p:spPr bwMode="auto">
          <a:xfrm>
            <a:off x="6064250" y="5670550"/>
            <a:ext cx="1538288" cy="411163"/>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1" name="Freeform 21"/>
          <p:cNvSpPr>
            <a:spLocks/>
          </p:cNvSpPr>
          <p:nvPr/>
        </p:nvSpPr>
        <p:spPr bwMode="auto">
          <a:xfrm>
            <a:off x="4498975" y="5653088"/>
            <a:ext cx="1528763" cy="436562"/>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2" name="Rectangle 22"/>
          <p:cNvSpPr>
            <a:spLocks noChangeArrowheads="1"/>
          </p:cNvSpPr>
          <p:nvPr/>
        </p:nvSpPr>
        <p:spPr bwMode="auto">
          <a:xfrm>
            <a:off x="6534150" y="5376863"/>
            <a:ext cx="509588" cy="350837"/>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1571863" name="Freeform 23"/>
          <p:cNvSpPr>
            <a:spLocks/>
          </p:cNvSpPr>
          <p:nvPr/>
        </p:nvSpPr>
        <p:spPr bwMode="auto">
          <a:xfrm>
            <a:off x="6815138" y="5638800"/>
            <a:ext cx="755650" cy="303213"/>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4" name="Freeform 24"/>
          <p:cNvSpPr>
            <a:spLocks/>
          </p:cNvSpPr>
          <p:nvPr/>
        </p:nvSpPr>
        <p:spPr bwMode="auto">
          <a:xfrm>
            <a:off x="4454525" y="5664200"/>
            <a:ext cx="2298700" cy="458788"/>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5" name="Freeform 25"/>
          <p:cNvSpPr>
            <a:spLocks/>
          </p:cNvSpPr>
          <p:nvPr/>
        </p:nvSpPr>
        <p:spPr bwMode="auto">
          <a:xfrm>
            <a:off x="1308100" y="5494338"/>
            <a:ext cx="3146425" cy="696912"/>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6" name="Freeform 26"/>
          <p:cNvSpPr>
            <a:spLocks/>
          </p:cNvSpPr>
          <p:nvPr/>
        </p:nvSpPr>
        <p:spPr bwMode="auto">
          <a:xfrm>
            <a:off x="4468813" y="5497513"/>
            <a:ext cx="3146425" cy="696912"/>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571867" name="Rectangle 27"/>
          <p:cNvSpPr>
            <a:spLocks noChangeArrowheads="1"/>
          </p:cNvSpPr>
          <p:nvPr/>
        </p:nvSpPr>
        <p:spPr bwMode="auto">
          <a:xfrm>
            <a:off x="1042988"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68" name="Rectangle 28"/>
          <p:cNvSpPr>
            <a:spLocks noChangeArrowheads="1"/>
          </p:cNvSpPr>
          <p:nvPr/>
        </p:nvSpPr>
        <p:spPr bwMode="auto">
          <a:xfrm>
            <a:off x="4211638"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69" name="Rectangle 29"/>
          <p:cNvSpPr>
            <a:spLocks noChangeArrowheads="1"/>
          </p:cNvSpPr>
          <p:nvPr/>
        </p:nvSpPr>
        <p:spPr bwMode="auto">
          <a:xfrm>
            <a:off x="7380288"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0" name="Rectangle 30"/>
          <p:cNvSpPr>
            <a:spLocks noChangeArrowheads="1"/>
          </p:cNvSpPr>
          <p:nvPr/>
        </p:nvSpPr>
        <p:spPr bwMode="auto">
          <a:xfrm>
            <a:off x="6588125"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1" name="Rectangle 31"/>
          <p:cNvSpPr>
            <a:spLocks noChangeArrowheads="1"/>
          </p:cNvSpPr>
          <p:nvPr/>
        </p:nvSpPr>
        <p:spPr bwMode="auto">
          <a:xfrm>
            <a:off x="5795963"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2" name="Rectangle 32"/>
          <p:cNvSpPr>
            <a:spLocks noChangeArrowheads="1"/>
          </p:cNvSpPr>
          <p:nvPr/>
        </p:nvSpPr>
        <p:spPr bwMode="auto">
          <a:xfrm>
            <a:off x="5003800"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3" name="Rectangle 33"/>
          <p:cNvSpPr>
            <a:spLocks noChangeArrowheads="1"/>
          </p:cNvSpPr>
          <p:nvPr/>
        </p:nvSpPr>
        <p:spPr bwMode="auto">
          <a:xfrm>
            <a:off x="3419475"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4" name="Rectangle 34"/>
          <p:cNvSpPr>
            <a:spLocks noChangeArrowheads="1"/>
          </p:cNvSpPr>
          <p:nvPr/>
        </p:nvSpPr>
        <p:spPr bwMode="auto">
          <a:xfrm>
            <a:off x="2627313" y="2924175"/>
            <a:ext cx="509587"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5" name="Rectangle 35"/>
          <p:cNvSpPr>
            <a:spLocks noChangeArrowheads="1"/>
          </p:cNvSpPr>
          <p:nvPr/>
        </p:nvSpPr>
        <p:spPr bwMode="auto">
          <a:xfrm>
            <a:off x="1835150" y="2924175"/>
            <a:ext cx="509588" cy="1598613"/>
          </a:xfrm>
          <a:prstGeom prst="rect">
            <a:avLst/>
          </a:prstGeom>
          <a:solidFill>
            <a:srgbClr val="00FFFF"/>
          </a:solidFill>
          <a:ln w="9525">
            <a:miter lim="800000"/>
            <a:headEnd/>
            <a:tailEnd/>
          </a:ln>
          <a:scene3d>
            <a:camera prst="legacyObliqueTopRight"/>
            <a:lightRig rig="legacyFlat3" dir="b"/>
          </a:scene3d>
          <a:sp3d extrusionH="430200" prstMaterial="legacyMatte">
            <a:bevelT w="13500" h="13500" prst="angle"/>
            <a:bevelB w="13500" h="13500" prst="angle"/>
            <a:extrusionClr>
              <a:srgbClr val="00FFFF"/>
            </a:extrusionClr>
          </a:sp3d>
        </p:spPr>
        <p:txBody>
          <a:bodyPr wrap="none" rIns="54000" anchor="ctr">
            <a:flatTx/>
          </a:bodyPr>
          <a:lstStyle/>
          <a:p>
            <a:endParaRPr lang="en-US"/>
          </a:p>
        </p:txBody>
      </p:sp>
      <p:sp>
        <p:nvSpPr>
          <p:cNvPr id="1571876" name="Line 36"/>
          <p:cNvSpPr>
            <a:spLocks noChangeShapeType="1"/>
          </p:cNvSpPr>
          <p:nvPr/>
        </p:nvSpPr>
        <p:spPr bwMode="auto">
          <a:xfrm>
            <a:off x="1331913" y="3716338"/>
            <a:ext cx="0" cy="1081087"/>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2" name="Group 37"/>
          <p:cNvGrpSpPr>
            <a:grpSpLocks/>
          </p:cNvGrpSpPr>
          <p:nvPr/>
        </p:nvGrpSpPr>
        <p:grpSpPr bwMode="auto">
          <a:xfrm>
            <a:off x="1331913" y="3716338"/>
            <a:ext cx="3168650" cy="1368425"/>
            <a:chOff x="839" y="2341"/>
            <a:chExt cx="1996" cy="862"/>
          </a:xfrm>
        </p:grpSpPr>
        <p:sp>
          <p:nvSpPr>
            <p:cNvPr id="10316" name="Line 38"/>
            <p:cNvSpPr>
              <a:spLocks noChangeShapeType="1"/>
            </p:cNvSpPr>
            <p:nvPr/>
          </p:nvSpPr>
          <p:spPr bwMode="auto">
            <a:xfrm>
              <a:off x="2835" y="2341"/>
              <a:ext cx="0"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7" name="Line 39"/>
            <p:cNvSpPr>
              <a:spLocks noChangeShapeType="1"/>
            </p:cNvSpPr>
            <p:nvPr/>
          </p:nvSpPr>
          <p:spPr bwMode="auto">
            <a:xfrm>
              <a:off x="839" y="2341"/>
              <a:ext cx="1996"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3" name="Group 40"/>
          <p:cNvGrpSpPr>
            <a:grpSpLocks/>
          </p:cNvGrpSpPr>
          <p:nvPr/>
        </p:nvGrpSpPr>
        <p:grpSpPr bwMode="auto">
          <a:xfrm>
            <a:off x="4500563" y="3716338"/>
            <a:ext cx="3168650" cy="1368425"/>
            <a:chOff x="2835" y="2341"/>
            <a:chExt cx="1996" cy="862"/>
          </a:xfrm>
        </p:grpSpPr>
        <p:sp>
          <p:nvSpPr>
            <p:cNvPr id="10314" name="Line 41"/>
            <p:cNvSpPr>
              <a:spLocks noChangeShapeType="1"/>
            </p:cNvSpPr>
            <p:nvPr/>
          </p:nvSpPr>
          <p:spPr bwMode="auto">
            <a:xfrm>
              <a:off x="4830" y="2341"/>
              <a:ext cx="0"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5" name="Line 42"/>
            <p:cNvSpPr>
              <a:spLocks noChangeShapeType="1"/>
            </p:cNvSpPr>
            <p:nvPr/>
          </p:nvSpPr>
          <p:spPr bwMode="auto">
            <a:xfrm>
              <a:off x="2835" y="2341"/>
              <a:ext cx="1996" cy="862"/>
            </a:xfrm>
            <a:prstGeom prst="line">
              <a:avLst/>
            </a:prstGeom>
            <a:noFill/>
            <a:ln w="571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4" name="Group 43"/>
          <p:cNvGrpSpPr>
            <a:grpSpLocks/>
          </p:cNvGrpSpPr>
          <p:nvPr/>
        </p:nvGrpSpPr>
        <p:grpSpPr bwMode="auto">
          <a:xfrm>
            <a:off x="1331913" y="3716338"/>
            <a:ext cx="3168650" cy="1584325"/>
            <a:chOff x="839" y="2341"/>
            <a:chExt cx="1996" cy="998"/>
          </a:xfrm>
        </p:grpSpPr>
        <p:sp>
          <p:nvSpPr>
            <p:cNvPr id="10311" name="Line 44"/>
            <p:cNvSpPr>
              <a:spLocks noChangeShapeType="1"/>
            </p:cNvSpPr>
            <p:nvPr/>
          </p:nvSpPr>
          <p:spPr bwMode="auto">
            <a:xfrm>
              <a:off x="1338"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2" name="Line 45"/>
            <p:cNvSpPr>
              <a:spLocks noChangeShapeType="1"/>
            </p:cNvSpPr>
            <p:nvPr/>
          </p:nvSpPr>
          <p:spPr bwMode="auto">
            <a:xfrm>
              <a:off x="839"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3" name="Line 46"/>
            <p:cNvSpPr>
              <a:spLocks noChangeShapeType="1"/>
            </p:cNvSpPr>
            <p:nvPr/>
          </p:nvSpPr>
          <p:spPr bwMode="auto">
            <a:xfrm flipH="1">
              <a:off x="1338"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 name="Group 47"/>
          <p:cNvGrpSpPr>
            <a:grpSpLocks/>
          </p:cNvGrpSpPr>
          <p:nvPr/>
        </p:nvGrpSpPr>
        <p:grpSpPr bwMode="auto">
          <a:xfrm>
            <a:off x="4500563" y="3716338"/>
            <a:ext cx="3168650" cy="1584325"/>
            <a:chOff x="2835" y="2341"/>
            <a:chExt cx="1996" cy="998"/>
          </a:xfrm>
        </p:grpSpPr>
        <p:sp>
          <p:nvSpPr>
            <p:cNvPr id="10308" name="Line 48"/>
            <p:cNvSpPr>
              <a:spLocks noChangeShapeType="1"/>
            </p:cNvSpPr>
            <p:nvPr/>
          </p:nvSpPr>
          <p:spPr bwMode="auto">
            <a:xfrm>
              <a:off x="3334"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9" name="Line 49"/>
            <p:cNvSpPr>
              <a:spLocks noChangeShapeType="1"/>
            </p:cNvSpPr>
            <p:nvPr/>
          </p:nvSpPr>
          <p:spPr bwMode="auto">
            <a:xfrm>
              <a:off x="2835"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10" name="Line 50"/>
            <p:cNvSpPr>
              <a:spLocks noChangeShapeType="1"/>
            </p:cNvSpPr>
            <p:nvPr/>
          </p:nvSpPr>
          <p:spPr bwMode="auto">
            <a:xfrm flipH="1">
              <a:off x="3334"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6" name="Group 51"/>
          <p:cNvGrpSpPr>
            <a:grpSpLocks/>
          </p:cNvGrpSpPr>
          <p:nvPr/>
        </p:nvGrpSpPr>
        <p:grpSpPr bwMode="auto">
          <a:xfrm>
            <a:off x="1331913" y="3716338"/>
            <a:ext cx="3168650" cy="1584325"/>
            <a:chOff x="839" y="2341"/>
            <a:chExt cx="1996" cy="998"/>
          </a:xfrm>
        </p:grpSpPr>
        <p:sp>
          <p:nvSpPr>
            <p:cNvPr id="10305" name="Line 52"/>
            <p:cNvSpPr>
              <a:spLocks noChangeShapeType="1"/>
            </p:cNvSpPr>
            <p:nvPr/>
          </p:nvSpPr>
          <p:spPr bwMode="auto">
            <a:xfrm>
              <a:off x="1837"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6" name="Line 53"/>
            <p:cNvSpPr>
              <a:spLocks noChangeShapeType="1"/>
            </p:cNvSpPr>
            <p:nvPr/>
          </p:nvSpPr>
          <p:spPr bwMode="auto">
            <a:xfrm>
              <a:off x="839"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7" name="Line 54"/>
            <p:cNvSpPr>
              <a:spLocks noChangeShapeType="1"/>
            </p:cNvSpPr>
            <p:nvPr/>
          </p:nvSpPr>
          <p:spPr bwMode="auto">
            <a:xfrm flipH="1">
              <a:off x="1837"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7" name="Group 55"/>
          <p:cNvGrpSpPr>
            <a:grpSpLocks/>
          </p:cNvGrpSpPr>
          <p:nvPr/>
        </p:nvGrpSpPr>
        <p:grpSpPr bwMode="auto">
          <a:xfrm>
            <a:off x="4500563" y="3716338"/>
            <a:ext cx="3168650" cy="1584325"/>
            <a:chOff x="2835" y="2341"/>
            <a:chExt cx="1996" cy="998"/>
          </a:xfrm>
        </p:grpSpPr>
        <p:sp>
          <p:nvSpPr>
            <p:cNvPr id="10302" name="Line 56"/>
            <p:cNvSpPr>
              <a:spLocks noChangeShapeType="1"/>
            </p:cNvSpPr>
            <p:nvPr/>
          </p:nvSpPr>
          <p:spPr bwMode="auto">
            <a:xfrm>
              <a:off x="3833"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3" name="Line 57"/>
            <p:cNvSpPr>
              <a:spLocks noChangeShapeType="1"/>
            </p:cNvSpPr>
            <p:nvPr/>
          </p:nvSpPr>
          <p:spPr bwMode="auto">
            <a:xfrm>
              <a:off x="2835"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4" name="Line 58"/>
            <p:cNvSpPr>
              <a:spLocks noChangeShapeType="1"/>
            </p:cNvSpPr>
            <p:nvPr/>
          </p:nvSpPr>
          <p:spPr bwMode="auto">
            <a:xfrm flipH="1">
              <a:off x="3833" y="2341"/>
              <a:ext cx="998"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8" name="Group 59"/>
          <p:cNvGrpSpPr>
            <a:grpSpLocks/>
          </p:cNvGrpSpPr>
          <p:nvPr/>
        </p:nvGrpSpPr>
        <p:grpSpPr bwMode="auto">
          <a:xfrm>
            <a:off x="1331913" y="3716338"/>
            <a:ext cx="3168650" cy="1584325"/>
            <a:chOff x="839" y="2341"/>
            <a:chExt cx="1996" cy="998"/>
          </a:xfrm>
        </p:grpSpPr>
        <p:sp>
          <p:nvSpPr>
            <p:cNvPr id="10299" name="Line 60"/>
            <p:cNvSpPr>
              <a:spLocks noChangeShapeType="1"/>
            </p:cNvSpPr>
            <p:nvPr/>
          </p:nvSpPr>
          <p:spPr bwMode="auto">
            <a:xfrm>
              <a:off x="2336"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0" name="Line 61"/>
            <p:cNvSpPr>
              <a:spLocks noChangeShapeType="1"/>
            </p:cNvSpPr>
            <p:nvPr/>
          </p:nvSpPr>
          <p:spPr bwMode="auto">
            <a:xfrm>
              <a:off x="839"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301" name="Line 62"/>
            <p:cNvSpPr>
              <a:spLocks noChangeShapeType="1"/>
            </p:cNvSpPr>
            <p:nvPr/>
          </p:nvSpPr>
          <p:spPr bwMode="auto">
            <a:xfrm flipH="1">
              <a:off x="2336"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9" name="Group 63"/>
          <p:cNvGrpSpPr>
            <a:grpSpLocks/>
          </p:cNvGrpSpPr>
          <p:nvPr/>
        </p:nvGrpSpPr>
        <p:grpSpPr bwMode="auto">
          <a:xfrm>
            <a:off x="4500563" y="3716338"/>
            <a:ext cx="3168650" cy="1584325"/>
            <a:chOff x="2835" y="2341"/>
            <a:chExt cx="1996" cy="998"/>
          </a:xfrm>
        </p:grpSpPr>
        <p:sp>
          <p:nvSpPr>
            <p:cNvPr id="10296" name="Line 64"/>
            <p:cNvSpPr>
              <a:spLocks noChangeShapeType="1"/>
            </p:cNvSpPr>
            <p:nvPr/>
          </p:nvSpPr>
          <p:spPr bwMode="auto">
            <a:xfrm>
              <a:off x="4332" y="2341"/>
              <a:ext cx="0"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97" name="Line 65"/>
            <p:cNvSpPr>
              <a:spLocks noChangeShapeType="1"/>
            </p:cNvSpPr>
            <p:nvPr/>
          </p:nvSpPr>
          <p:spPr bwMode="auto">
            <a:xfrm>
              <a:off x="2835" y="2341"/>
              <a:ext cx="1497"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10298" name="Line 66"/>
            <p:cNvSpPr>
              <a:spLocks noChangeShapeType="1"/>
            </p:cNvSpPr>
            <p:nvPr/>
          </p:nvSpPr>
          <p:spPr bwMode="auto">
            <a:xfrm flipH="1">
              <a:off x="4332" y="2341"/>
              <a:ext cx="499" cy="998"/>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1571907" name="Text Box 67"/>
          <p:cNvSpPr txBox="1">
            <a:spLocks noChangeArrowheads="1"/>
          </p:cNvSpPr>
          <p:nvPr/>
        </p:nvSpPr>
        <p:spPr bwMode="auto">
          <a:xfrm>
            <a:off x="395288" y="2997200"/>
            <a:ext cx="1522412" cy="650875"/>
          </a:xfrm>
          <a:prstGeom prst="rect">
            <a:avLst/>
          </a:prstGeom>
          <a:solidFill>
            <a:schemeClr val="bg1"/>
          </a:solidFill>
          <a:ln w="9525">
            <a:solidFill>
              <a:schemeClr val="tx1"/>
            </a:solidFill>
            <a:miter lim="800000"/>
            <a:headEnd/>
            <a:tailEnd/>
          </a:ln>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r>
              <a:rPr lang="en-US" sz="1800" b="0"/>
              <a:t>I-Frames</a:t>
            </a:r>
          </a:p>
          <a:p>
            <a:r>
              <a:rPr lang="en-US" sz="1800" b="0"/>
              <a:t>“intra-coded”</a:t>
            </a:r>
          </a:p>
        </p:txBody>
      </p:sp>
      <p:sp>
        <p:nvSpPr>
          <p:cNvPr id="1571908" name="Text Box 68"/>
          <p:cNvSpPr txBox="1">
            <a:spLocks noChangeArrowheads="1"/>
          </p:cNvSpPr>
          <p:nvPr/>
        </p:nvSpPr>
        <p:spPr bwMode="auto">
          <a:xfrm>
            <a:off x="6659563" y="2997200"/>
            <a:ext cx="1846262" cy="650875"/>
          </a:xfrm>
          <a:prstGeom prst="rect">
            <a:avLst/>
          </a:prstGeom>
          <a:solidFill>
            <a:schemeClr val="bg1"/>
          </a:solidFill>
          <a:ln w="9525">
            <a:solidFill>
              <a:schemeClr val="tx1"/>
            </a:solidFill>
            <a:miter lim="800000"/>
            <a:headEnd/>
            <a:tailEnd/>
          </a:ln>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a:r>
              <a:rPr lang="en-US" sz="1800" b="0"/>
              <a:t>P-Frames</a:t>
            </a:r>
          </a:p>
          <a:p>
            <a:pPr algn="ctr"/>
            <a:r>
              <a:rPr lang="en-US" sz="1800" b="0"/>
              <a:t>predictive coded</a:t>
            </a:r>
          </a:p>
        </p:txBody>
      </p:sp>
      <p:sp>
        <p:nvSpPr>
          <p:cNvPr id="1571909" name="Text Box 69"/>
          <p:cNvSpPr txBox="1">
            <a:spLocks noChangeArrowheads="1"/>
          </p:cNvSpPr>
          <p:nvPr/>
        </p:nvSpPr>
        <p:spPr bwMode="auto">
          <a:xfrm>
            <a:off x="2627313" y="2781300"/>
            <a:ext cx="1662112" cy="925513"/>
          </a:xfrm>
          <a:prstGeom prst="rect">
            <a:avLst/>
          </a:prstGeom>
          <a:solidFill>
            <a:schemeClr val="bg1"/>
          </a:solidFill>
          <a:ln w="9525">
            <a:solidFill>
              <a:schemeClr val="tx1"/>
            </a:solidFill>
            <a:miter lim="800000"/>
            <a:headEnd/>
            <a:tailEnd/>
          </a:ln>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a:r>
              <a:rPr lang="en-US" sz="1800" b="0"/>
              <a:t>B-Frames</a:t>
            </a:r>
          </a:p>
          <a:p>
            <a:pPr algn="ctr"/>
            <a:r>
              <a:rPr lang="en-US" sz="1800" b="0"/>
              <a:t>bi-directionally</a:t>
            </a:r>
          </a:p>
          <a:p>
            <a:pPr algn="ctr"/>
            <a:r>
              <a:rPr lang="en-US" sz="1800" b="0"/>
              <a:t>coded</a:t>
            </a:r>
          </a:p>
        </p:txBody>
      </p:sp>
      <p:cxnSp>
        <p:nvCxnSpPr>
          <p:cNvPr id="1571910" name="AutoShape 70"/>
          <p:cNvCxnSpPr>
            <a:cxnSpLocks noChangeShapeType="1"/>
            <a:stCxn id="1571907" idx="2"/>
            <a:endCxn id="1571844" idx="0"/>
          </p:cNvCxnSpPr>
          <p:nvPr/>
        </p:nvCxnSpPr>
        <p:spPr bwMode="auto">
          <a:xfrm>
            <a:off x="1157288" y="3648075"/>
            <a:ext cx="117475" cy="1268413"/>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1" name="AutoShape 71"/>
          <p:cNvCxnSpPr>
            <a:cxnSpLocks noChangeShapeType="1"/>
            <a:stCxn id="1571908" idx="2"/>
            <a:endCxn id="1571846" idx="0"/>
          </p:cNvCxnSpPr>
          <p:nvPr/>
        </p:nvCxnSpPr>
        <p:spPr bwMode="auto">
          <a:xfrm flipH="1">
            <a:off x="4443413" y="3648075"/>
            <a:ext cx="3140075" cy="151765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2" name="AutoShape 72"/>
          <p:cNvCxnSpPr>
            <a:cxnSpLocks noChangeShapeType="1"/>
            <a:stCxn id="1571908" idx="2"/>
            <a:endCxn id="1571845" idx="0"/>
          </p:cNvCxnSpPr>
          <p:nvPr/>
        </p:nvCxnSpPr>
        <p:spPr bwMode="auto">
          <a:xfrm>
            <a:off x="7583488" y="3648075"/>
            <a:ext cx="4762" cy="1522413"/>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3" name="AutoShape 73"/>
          <p:cNvCxnSpPr>
            <a:cxnSpLocks noChangeShapeType="1"/>
            <a:stCxn id="1571909" idx="2"/>
            <a:endCxn id="1571847" idx="0"/>
          </p:cNvCxnSpPr>
          <p:nvPr/>
        </p:nvCxnSpPr>
        <p:spPr bwMode="auto">
          <a:xfrm flipH="1">
            <a:off x="2085975" y="3706813"/>
            <a:ext cx="1373188" cy="1660525"/>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4" name="AutoShape 74"/>
          <p:cNvCxnSpPr>
            <a:cxnSpLocks noChangeShapeType="1"/>
            <a:stCxn id="1571909" idx="2"/>
            <a:endCxn id="1571850" idx="0"/>
          </p:cNvCxnSpPr>
          <p:nvPr/>
        </p:nvCxnSpPr>
        <p:spPr bwMode="auto">
          <a:xfrm flipH="1">
            <a:off x="2881313" y="3706813"/>
            <a:ext cx="577850" cy="1673225"/>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5" name="AutoShape 75"/>
          <p:cNvCxnSpPr>
            <a:cxnSpLocks noChangeShapeType="1"/>
            <a:stCxn id="1571909" idx="2"/>
            <a:endCxn id="1571853" idx="0"/>
          </p:cNvCxnSpPr>
          <p:nvPr/>
        </p:nvCxnSpPr>
        <p:spPr bwMode="auto">
          <a:xfrm>
            <a:off x="3459163" y="3706813"/>
            <a:ext cx="188912" cy="1666875"/>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6" name="AutoShape 76"/>
          <p:cNvCxnSpPr>
            <a:cxnSpLocks noChangeShapeType="1"/>
            <a:stCxn id="1571909" idx="2"/>
            <a:endCxn id="1571856" idx="0"/>
          </p:cNvCxnSpPr>
          <p:nvPr/>
        </p:nvCxnSpPr>
        <p:spPr bwMode="auto">
          <a:xfrm>
            <a:off x="3459163" y="3706813"/>
            <a:ext cx="1768475" cy="166370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7" name="AutoShape 77"/>
          <p:cNvCxnSpPr>
            <a:cxnSpLocks noChangeShapeType="1"/>
            <a:stCxn id="1571909" idx="2"/>
            <a:endCxn id="1571859" idx="0"/>
          </p:cNvCxnSpPr>
          <p:nvPr/>
        </p:nvCxnSpPr>
        <p:spPr bwMode="auto">
          <a:xfrm>
            <a:off x="3459163" y="3706813"/>
            <a:ext cx="2563812" cy="167640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cxnSp>
        <p:nvCxnSpPr>
          <p:cNvPr id="1571918" name="AutoShape 78"/>
          <p:cNvCxnSpPr>
            <a:cxnSpLocks noChangeShapeType="1"/>
            <a:stCxn id="1571909" idx="2"/>
            <a:endCxn id="1571862" idx="0"/>
          </p:cNvCxnSpPr>
          <p:nvPr/>
        </p:nvCxnSpPr>
        <p:spPr bwMode="auto">
          <a:xfrm>
            <a:off x="3459163" y="3706813"/>
            <a:ext cx="3330575" cy="1670050"/>
          </a:xfrm>
          <a:prstGeom prst="straightConnector1">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16604947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7186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7187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7187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718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7186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7187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7187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71870"/>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71869"/>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1571876"/>
                                        </p:tgtEl>
                                        <p:attrNameLst>
                                          <p:attrName>style.visibility</p:attrName>
                                        </p:attrNameLst>
                                      </p:cBhvr>
                                      <p:to>
                                        <p:strVal val="visible"/>
                                      </p:to>
                                    </p:set>
                                    <p:animEffect transition="in" filter="wipe(up)">
                                      <p:cBhvr>
                                        <p:cTn id="27" dur="500"/>
                                        <p:tgtEl>
                                          <p:spTgt spid="1571876"/>
                                        </p:tgtEl>
                                      </p:cBhvr>
                                    </p:animEffect>
                                  </p:childTnLst>
                                </p:cTn>
                              </p:par>
                            </p:childTnLst>
                          </p:cTn>
                        </p:par>
                        <p:par>
                          <p:cTn id="28" fill="hold" nodeType="afterGroup">
                            <p:stCondLst>
                              <p:cond delay="500"/>
                            </p:stCondLst>
                            <p:childTnLst>
                              <p:par>
                                <p:cTn id="29" presetID="1" presetClass="entr" presetSubtype="0" fill="hold" grpId="0" nodeType="afterEffect">
                                  <p:stCondLst>
                                    <p:cond delay="0"/>
                                  </p:stCondLst>
                                  <p:childTnLst>
                                    <p:set>
                                      <p:cBhvr>
                                        <p:cTn id="30" dur="1" fill="hold">
                                          <p:stCondLst>
                                            <p:cond delay="0"/>
                                          </p:stCondLst>
                                        </p:cTn>
                                        <p:tgtEl>
                                          <p:spTgt spid="1571844"/>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571907"/>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571910"/>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1571876"/>
                                        </p:tgtEl>
                                        <p:attrNameLst>
                                          <p:attrName>style.visibility</p:attrName>
                                        </p:attrNameLst>
                                      </p:cBhvr>
                                      <p:to>
                                        <p:strVal val="hidden"/>
                                      </p:to>
                                    </p:set>
                                  </p:childTnLst>
                                </p:cTn>
                              </p:par>
                              <p:par>
                                <p:cTn id="39" presetID="22" presetClass="entr" presetSubtype="1" fill="hold" nodeType="withEffect">
                                  <p:stCondLst>
                                    <p:cond delay="0"/>
                                  </p:stCondLst>
                                  <p:childTnLst>
                                    <p:set>
                                      <p:cBhvr>
                                        <p:cTn id="40" dur="1" fill="hold">
                                          <p:stCondLst>
                                            <p:cond delay="0"/>
                                          </p:stCondLst>
                                        </p:cTn>
                                        <p:tgtEl>
                                          <p:spTgt spid="2"/>
                                        </p:tgtEl>
                                        <p:attrNameLst>
                                          <p:attrName>style.visibility</p:attrName>
                                        </p:attrNameLst>
                                      </p:cBhvr>
                                      <p:to>
                                        <p:strVal val="visible"/>
                                      </p:to>
                                    </p:set>
                                    <p:animEffect transition="in" filter="wipe(up)">
                                      <p:cBhvr>
                                        <p:cTn id="41" dur="500"/>
                                        <p:tgtEl>
                                          <p:spTgt spid="2"/>
                                        </p:tgtEl>
                                      </p:cBhvr>
                                    </p:animEffect>
                                  </p:childTnLst>
                                </p:cTn>
                              </p:par>
                            </p:childTnLst>
                          </p:cTn>
                        </p:par>
                        <p:par>
                          <p:cTn id="42" fill="hold" nodeType="afterGroup">
                            <p:stCondLst>
                              <p:cond delay="500"/>
                            </p:stCondLst>
                            <p:childTnLst>
                              <p:par>
                                <p:cTn id="43" presetID="1" presetClass="entr" presetSubtype="0" fill="hold" grpId="0" nodeType="afterEffect">
                                  <p:stCondLst>
                                    <p:cond delay="0"/>
                                  </p:stCondLst>
                                  <p:childTnLst>
                                    <p:set>
                                      <p:cBhvr>
                                        <p:cTn id="44" dur="1" fill="hold">
                                          <p:stCondLst>
                                            <p:cond delay="0"/>
                                          </p:stCondLst>
                                        </p:cTn>
                                        <p:tgtEl>
                                          <p:spTgt spid="1571846"/>
                                        </p:tgtEl>
                                        <p:attrNameLst>
                                          <p:attrName>style.visibility</p:attrName>
                                        </p:attrNameLst>
                                      </p:cBhvr>
                                      <p:to>
                                        <p:strVal val="visible"/>
                                      </p:to>
                                    </p:set>
                                  </p:childTnLst>
                                </p:cTn>
                              </p:par>
                              <p:par>
                                <p:cTn id="45" presetID="22" presetClass="entr" presetSubtype="1" fill="hold" nodeType="with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wipe(up)">
                                      <p:cBhvr>
                                        <p:cTn id="47" dur="500"/>
                                        <p:tgtEl>
                                          <p:spTgt spid="3"/>
                                        </p:tgtEl>
                                      </p:cBhvr>
                                    </p:animEffect>
                                  </p:childTnLst>
                                </p:cTn>
                              </p:par>
                            </p:childTnLst>
                          </p:cTn>
                        </p:par>
                        <p:par>
                          <p:cTn id="48" fill="hold" nodeType="afterGroup">
                            <p:stCondLst>
                              <p:cond delay="1000"/>
                            </p:stCondLst>
                            <p:childTnLst>
                              <p:par>
                                <p:cTn id="49" presetID="1" presetClass="entr" presetSubtype="0" fill="hold" grpId="0" nodeType="afterEffect">
                                  <p:stCondLst>
                                    <p:cond delay="0"/>
                                  </p:stCondLst>
                                  <p:childTnLst>
                                    <p:set>
                                      <p:cBhvr>
                                        <p:cTn id="50" dur="1" fill="hold">
                                          <p:stCondLst>
                                            <p:cond delay="0"/>
                                          </p:stCondLst>
                                        </p:cTn>
                                        <p:tgtEl>
                                          <p:spTgt spid="157184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571908"/>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1571912"/>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1571911"/>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1" presetClass="exit" presetSubtype="0" fill="hold" nodeType="clickEffect">
                                  <p:stCondLst>
                                    <p:cond delay="0"/>
                                  </p:stCondLst>
                                  <p:childTnLst>
                                    <p:set>
                                      <p:cBhvr>
                                        <p:cTn id="60" dur="1" fill="hold">
                                          <p:stCondLst>
                                            <p:cond delay="0"/>
                                          </p:stCondLst>
                                        </p:cTn>
                                        <p:tgtEl>
                                          <p:spTgt spid="2"/>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3"/>
                                        </p:tgtEl>
                                        <p:attrNameLst>
                                          <p:attrName>style.visibility</p:attrName>
                                        </p:attrNameLst>
                                      </p:cBhvr>
                                      <p:to>
                                        <p:strVal val="hidden"/>
                                      </p:to>
                                    </p:set>
                                  </p:childTnLst>
                                </p:cTn>
                              </p:par>
                              <p:par>
                                <p:cTn id="63" presetID="1" presetClass="entr" presetSubtype="0" fill="hold" grpId="0" nodeType="withEffect">
                                  <p:stCondLst>
                                    <p:cond delay="0"/>
                                  </p:stCondLst>
                                  <p:childTnLst>
                                    <p:set>
                                      <p:cBhvr>
                                        <p:cTn id="64" dur="1" fill="hold">
                                          <p:stCondLst>
                                            <p:cond delay="0"/>
                                          </p:stCondLst>
                                        </p:cTn>
                                        <p:tgtEl>
                                          <p:spTgt spid="157186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571866"/>
                                        </p:tgtEl>
                                        <p:attrNameLst>
                                          <p:attrName>style.visibility</p:attrName>
                                        </p:attrNameLst>
                                      </p:cBhvr>
                                      <p:to>
                                        <p:strVal val="visible"/>
                                      </p:to>
                                    </p:set>
                                  </p:childTnLst>
                                </p:cTn>
                              </p:par>
                              <p:par>
                                <p:cTn id="67" presetID="22" presetClass="entr" presetSubtype="1" fill="hold" nodeType="withEffect">
                                  <p:stCondLst>
                                    <p:cond delay="0"/>
                                  </p:stCondLst>
                                  <p:childTnLst>
                                    <p:set>
                                      <p:cBhvr>
                                        <p:cTn id="68" dur="1" fill="hold">
                                          <p:stCondLst>
                                            <p:cond delay="0"/>
                                          </p:stCondLst>
                                        </p:cTn>
                                        <p:tgtEl>
                                          <p:spTgt spid="4"/>
                                        </p:tgtEl>
                                        <p:attrNameLst>
                                          <p:attrName>style.visibility</p:attrName>
                                        </p:attrNameLst>
                                      </p:cBhvr>
                                      <p:to>
                                        <p:strVal val="visible"/>
                                      </p:to>
                                    </p:set>
                                    <p:animEffect transition="in" filter="wipe(up)">
                                      <p:cBhvr>
                                        <p:cTn id="69" dur="500"/>
                                        <p:tgtEl>
                                          <p:spTgt spid="4"/>
                                        </p:tgtEl>
                                      </p:cBhvr>
                                    </p:animEffect>
                                  </p:childTnLst>
                                </p:cTn>
                              </p:par>
                            </p:childTnLst>
                          </p:cTn>
                        </p:par>
                        <p:par>
                          <p:cTn id="70" fill="hold" nodeType="afterGroup">
                            <p:stCondLst>
                              <p:cond delay="500"/>
                            </p:stCondLst>
                            <p:childTnLst>
                              <p:par>
                                <p:cTn id="71" presetID="1" presetClass="entr" presetSubtype="0" fill="hold" grpId="0" nodeType="afterEffect">
                                  <p:stCondLst>
                                    <p:cond delay="0"/>
                                  </p:stCondLst>
                                  <p:childTnLst>
                                    <p:set>
                                      <p:cBhvr>
                                        <p:cTn id="72" dur="1" fill="hold">
                                          <p:stCondLst>
                                            <p:cond delay="0"/>
                                          </p:stCondLst>
                                        </p:cTn>
                                        <p:tgtEl>
                                          <p:spTgt spid="1571847"/>
                                        </p:tgtEl>
                                        <p:attrNameLst>
                                          <p:attrName>style.visibility</p:attrName>
                                        </p:attrNameLst>
                                      </p:cBhvr>
                                      <p:to>
                                        <p:strVal val="visible"/>
                                      </p:to>
                                    </p:set>
                                  </p:childTnLst>
                                </p:cTn>
                              </p:par>
                              <p:par>
                                <p:cTn id="73" presetID="22" presetClass="entr" presetSubtype="1" fill="hold" nodeType="withEffect">
                                  <p:stCondLst>
                                    <p:cond delay="0"/>
                                  </p:stCondLst>
                                  <p:childTnLst>
                                    <p:set>
                                      <p:cBhvr>
                                        <p:cTn id="74" dur="1" fill="hold">
                                          <p:stCondLst>
                                            <p:cond delay="0"/>
                                          </p:stCondLst>
                                        </p:cTn>
                                        <p:tgtEl>
                                          <p:spTgt spid="6"/>
                                        </p:tgtEl>
                                        <p:attrNameLst>
                                          <p:attrName>style.visibility</p:attrName>
                                        </p:attrNameLst>
                                      </p:cBhvr>
                                      <p:to>
                                        <p:strVal val="visible"/>
                                      </p:to>
                                    </p:set>
                                    <p:animEffect transition="in" filter="wipe(up)">
                                      <p:cBhvr>
                                        <p:cTn id="75" dur="500"/>
                                        <p:tgtEl>
                                          <p:spTgt spid="6"/>
                                        </p:tgtEl>
                                      </p:cBhvr>
                                    </p:animEffect>
                                  </p:childTnLst>
                                </p:cTn>
                              </p:par>
                            </p:childTnLst>
                          </p:cTn>
                        </p:par>
                        <p:par>
                          <p:cTn id="76" fill="hold" nodeType="afterGroup">
                            <p:stCondLst>
                              <p:cond delay="1000"/>
                            </p:stCondLst>
                            <p:childTnLst>
                              <p:par>
                                <p:cTn id="77" presetID="1" presetClass="entr" presetSubtype="0" fill="hold" grpId="0" nodeType="afterEffect">
                                  <p:stCondLst>
                                    <p:cond delay="0"/>
                                  </p:stCondLst>
                                  <p:childTnLst>
                                    <p:set>
                                      <p:cBhvr>
                                        <p:cTn id="78" dur="1" fill="hold">
                                          <p:stCondLst>
                                            <p:cond delay="0"/>
                                          </p:stCondLst>
                                        </p:cTn>
                                        <p:tgtEl>
                                          <p:spTgt spid="1571850"/>
                                        </p:tgtEl>
                                        <p:attrNameLst>
                                          <p:attrName>style.visibility</p:attrName>
                                        </p:attrNameLst>
                                      </p:cBhvr>
                                      <p:to>
                                        <p:strVal val="visible"/>
                                      </p:to>
                                    </p:set>
                                  </p:childTnLst>
                                </p:cTn>
                              </p:par>
                              <p:par>
                                <p:cTn id="79" presetID="22" presetClass="entr" presetSubtype="1" fill="hold" nodeType="withEffect">
                                  <p:stCondLst>
                                    <p:cond delay="0"/>
                                  </p:stCondLst>
                                  <p:childTnLst>
                                    <p:set>
                                      <p:cBhvr>
                                        <p:cTn id="80" dur="1" fill="hold">
                                          <p:stCondLst>
                                            <p:cond delay="0"/>
                                          </p:stCondLst>
                                        </p:cTn>
                                        <p:tgtEl>
                                          <p:spTgt spid="8"/>
                                        </p:tgtEl>
                                        <p:attrNameLst>
                                          <p:attrName>style.visibility</p:attrName>
                                        </p:attrNameLst>
                                      </p:cBhvr>
                                      <p:to>
                                        <p:strVal val="visible"/>
                                      </p:to>
                                    </p:set>
                                    <p:animEffect transition="in" filter="wipe(up)">
                                      <p:cBhvr>
                                        <p:cTn id="81" dur="500"/>
                                        <p:tgtEl>
                                          <p:spTgt spid="8"/>
                                        </p:tgtEl>
                                      </p:cBhvr>
                                    </p:animEffect>
                                  </p:childTnLst>
                                </p:cTn>
                              </p:par>
                            </p:childTnLst>
                          </p:cTn>
                        </p:par>
                        <p:par>
                          <p:cTn id="82" fill="hold" nodeType="afterGroup">
                            <p:stCondLst>
                              <p:cond delay="1500"/>
                            </p:stCondLst>
                            <p:childTnLst>
                              <p:par>
                                <p:cTn id="83" presetID="1" presetClass="entr" presetSubtype="0" fill="hold" grpId="0" nodeType="afterEffect">
                                  <p:stCondLst>
                                    <p:cond delay="0"/>
                                  </p:stCondLst>
                                  <p:childTnLst>
                                    <p:set>
                                      <p:cBhvr>
                                        <p:cTn id="84" dur="1" fill="hold">
                                          <p:stCondLst>
                                            <p:cond delay="0"/>
                                          </p:stCondLst>
                                        </p:cTn>
                                        <p:tgtEl>
                                          <p:spTgt spid="1571853"/>
                                        </p:tgtEl>
                                        <p:attrNameLst>
                                          <p:attrName>style.visibility</p:attrName>
                                        </p:attrNameLst>
                                      </p:cBhvr>
                                      <p:to>
                                        <p:strVal val="visible"/>
                                      </p:to>
                                    </p:set>
                                  </p:childTnLst>
                                </p:cTn>
                              </p:par>
                              <p:par>
                                <p:cTn id="85" presetID="22" presetClass="entr" presetSubtype="1" fill="hold" nodeType="withEffect">
                                  <p:stCondLst>
                                    <p:cond delay="0"/>
                                  </p:stCondLst>
                                  <p:childTnLst>
                                    <p:set>
                                      <p:cBhvr>
                                        <p:cTn id="86" dur="1" fill="hold">
                                          <p:stCondLst>
                                            <p:cond delay="0"/>
                                          </p:stCondLst>
                                        </p:cTn>
                                        <p:tgtEl>
                                          <p:spTgt spid="5"/>
                                        </p:tgtEl>
                                        <p:attrNameLst>
                                          <p:attrName>style.visibility</p:attrName>
                                        </p:attrNameLst>
                                      </p:cBhvr>
                                      <p:to>
                                        <p:strVal val="visible"/>
                                      </p:to>
                                    </p:set>
                                    <p:animEffect transition="in" filter="wipe(up)">
                                      <p:cBhvr>
                                        <p:cTn id="87" dur="500"/>
                                        <p:tgtEl>
                                          <p:spTgt spid="5"/>
                                        </p:tgtEl>
                                      </p:cBhvr>
                                    </p:animEffect>
                                  </p:childTnLst>
                                </p:cTn>
                              </p:par>
                            </p:childTnLst>
                          </p:cTn>
                        </p:par>
                        <p:par>
                          <p:cTn id="88" fill="hold" nodeType="afterGroup">
                            <p:stCondLst>
                              <p:cond delay="2000"/>
                            </p:stCondLst>
                            <p:childTnLst>
                              <p:par>
                                <p:cTn id="89" presetID="1" presetClass="entr" presetSubtype="0" fill="hold" grpId="0" nodeType="afterEffect">
                                  <p:stCondLst>
                                    <p:cond delay="0"/>
                                  </p:stCondLst>
                                  <p:childTnLst>
                                    <p:set>
                                      <p:cBhvr>
                                        <p:cTn id="90" dur="1" fill="hold">
                                          <p:stCondLst>
                                            <p:cond delay="0"/>
                                          </p:stCondLst>
                                        </p:cTn>
                                        <p:tgtEl>
                                          <p:spTgt spid="1571856"/>
                                        </p:tgtEl>
                                        <p:attrNameLst>
                                          <p:attrName>style.visibility</p:attrName>
                                        </p:attrNameLst>
                                      </p:cBhvr>
                                      <p:to>
                                        <p:strVal val="visible"/>
                                      </p:to>
                                    </p:set>
                                  </p:childTnLst>
                                </p:cTn>
                              </p:par>
                              <p:par>
                                <p:cTn id="91" presetID="22" presetClass="entr" presetSubtype="1" fill="hold" nodeType="withEffect">
                                  <p:stCondLst>
                                    <p:cond delay="0"/>
                                  </p:stCondLst>
                                  <p:childTnLst>
                                    <p:set>
                                      <p:cBhvr>
                                        <p:cTn id="92" dur="1" fill="hold">
                                          <p:stCondLst>
                                            <p:cond delay="0"/>
                                          </p:stCondLst>
                                        </p:cTn>
                                        <p:tgtEl>
                                          <p:spTgt spid="7"/>
                                        </p:tgtEl>
                                        <p:attrNameLst>
                                          <p:attrName>style.visibility</p:attrName>
                                        </p:attrNameLst>
                                      </p:cBhvr>
                                      <p:to>
                                        <p:strVal val="visible"/>
                                      </p:to>
                                    </p:set>
                                    <p:animEffect transition="in" filter="wipe(up)">
                                      <p:cBhvr>
                                        <p:cTn id="93" dur="500"/>
                                        <p:tgtEl>
                                          <p:spTgt spid="7"/>
                                        </p:tgtEl>
                                      </p:cBhvr>
                                    </p:animEffect>
                                  </p:childTnLst>
                                </p:cTn>
                              </p:par>
                            </p:childTnLst>
                          </p:cTn>
                        </p:par>
                        <p:par>
                          <p:cTn id="94" fill="hold" nodeType="afterGroup">
                            <p:stCondLst>
                              <p:cond delay="2500"/>
                            </p:stCondLst>
                            <p:childTnLst>
                              <p:par>
                                <p:cTn id="95" presetID="1" presetClass="entr" presetSubtype="0" fill="hold" grpId="0" nodeType="afterEffect">
                                  <p:stCondLst>
                                    <p:cond delay="0"/>
                                  </p:stCondLst>
                                  <p:childTnLst>
                                    <p:set>
                                      <p:cBhvr>
                                        <p:cTn id="96" dur="1" fill="hold">
                                          <p:stCondLst>
                                            <p:cond delay="0"/>
                                          </p:stCondLst>
                                        </p:cTn>
                                        <p:tgtEl>
                                          <p:spTgt spid="1571859"/>
                                        </p:tgtEl>
                                        <p:attrNameLst>
                                          <p:attrName>style.visibility</p:attrName>
                                        </p:attrNameLst>
                                      </p:cBhvr>
                                      <p:to>
                                        <p:strVal val="visible"/>
                                      </p:to>
                                    </p:set>
                                  </p:childTnLst>
                                </p:cTn>
                              </p:par>
                              <p:par>
                                <p:cTn id="97" presetID="22" presetClass="entr" presetSubtype="1" fill="hold" nodeType="withEffect">
                                  <p:stCondLst>
                                    <p:cond delay="0"/>
                                  </p:stCondLst>
                                  <p:childTnLst>
                                    <p:set>
                                      <p:cBhvr>
                                        <p:cTn id="98" dur="1" fill="hold">
                                          <p:stCondLst>
                                            <p:cond delay="0"/>
                                          </p:stCondLst>
                                        </p:cTn>
                                        <p:tgtEl>
                                          <p:spTgt spid="9"/>
                                        </p:tgtEl>
                                        <p:attrNameLst>
                                          <p:attrName>style.visibility</p:attrName>
                                        </p:attrNameLst>
                                      </p:cBhvr>
                                      <p:to>
                                        <p:strVal val="visible"/>
                                      </p:to>
                                    </p:set>
                                    <p:animEffect transition="in" filter="wipe(up)">
                                      <p:cBhvr>
                                        <p:cTn id="99" dur="500"/>
                                        <p:tgtEl>
                                          <p:spTgt spid="9"/>
                                        </p:tgtEl>
                                      </p:cBhvr>
                                    </p:animEffect>
                                  </p:childTnLst>
                                </p:cTn>
                              </p:par>
                            </p:childTnLst>
                          </p:cTn>
                        </p:par>
                        <p:par>
                          <p:cTn id="100" fill="hold" nodeType="afterGroup">
                            <p:stCondLst>
                              <p:cond delay="3000"/>
                            </p:stCondLst>
                            <p:childTnLst>
                              <p:par>
                                <p:cTn id="101" presetID="1" presetClass="entr" presetSubtype="0" fill="hold" grpId="0" nodeType="afterEffect">
                                  <p:stCondLst>
                                    <p:cond delay="0"/>
                                  </p:stCondLst>
                                  <p:childTnLst>
                                    <p:set>
                                      <p:cBhvr>
                                        <p:cTn id="102" dur="1" fill="hold">
                                          <p:stCondLst>
                                            <p:cond delay="0"/>
                                          </p:stCondLst>
                                        </p:cTn>
                                        <p:tgtEl>
                                          <p:spTgt spid="157186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1571909"/>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1571913"/>
                                        </p:tgtEl>
                                        <p:attrNameLst>
                                          <p:attrName>style.visibility</p:attrName>
                                        </p:attrNameLst>
                                      </p:cBhvr>
                                      <p:to>
                                        <p:strVal val="visible"/>
                                      </p:to>
                                    </p:set>
                                  </p:childTnLst>
                                </p:cTn>
                              </p:par>
                              <p:par>
                                <p:cTn id="107" presetID="1" presetClass="entr" presetSubtype="0" fill="hold" nodeType="withEffect">
                                  <p:stCondLst>
                                    <p:cond delay="0"/>
                                  </p:stCondLst>
                                  <p:childTnLst>
                                    <p:set>
                                      <p:cBhvr>
                                        <p:cTn id="108" dur="1" fill="hold">
                                          <p:stCondLst>
                                            <p:cond delay="0"/>
                                          </p:stCondLst>
                                        </p:cTn>
                                        <p:tgtEl>
                                          <p:spTgt spid="1571914"/>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1571915"/>
                                        </p:tgtEl>
                                        <p:attrNameLst>
                                          <p:attrName>style.visibility</p:attrName>
                                        </p:attrNameLst>
                                      </p:cBhvr>
                                      <p:to>
                                        <p:strVal val="visible"/>
                                      </p:to>
                                    </p:set>
                                  </p:childTnLst>
                                </p:cTn>
                              </p:par>
                              <p:par>
                                <p:cTn id="111" presetID="1" presetClass="entr" presetSubtype="0" fill="hold" nodeType="withEffect">
                                  <p:stCondLst>
                                    <p:cond delay="0"/>
                                  </p:stCondLst>
                                  <p:childTnLst>
                                    <p:set>
                                      <p:cBhvr>
                                        <p:cTn id="112" dur="1" fill="hold">
                                          <p:stCondLst>
                                            <p:cond delay="0"/>
                                          </p:stCondLst>
                                        </p:cTn>
                                        <p:tgtEl>
                                          <p:spTgt spid="1571916"/>
                                        </p:tgtEl>
                                        <p:attrNameLst>
                                          <p:attrName>style.visibility</p:attrName>
                                        </p:attrNameLst>
                                      </p:cBhvr>
                                      <p:to>
                                        <p:strVal val="visible"/>
                                      </p:to>
                                    </p:set>
                                  </p:childTnLst>
                                </p:cTn>
                              </p:par>
                              <p:par>
                                <p:cTn id="113" presetID="1" presetClass="entr" presetSubtype="0" fill="hold" nodeType="withEffect">
                                  <p:stCondLst>
                                    <p:cond delay="0"/>
                                  </p:stCondLst>
                                  <p:childTnLst>
                                    <p:set>
                                      <p:cBhvr>
                                        <p:cTn id="114" dur="1" fill="hold">
                                          <p:stCondLst>
                                            <p:cond delay="0"/>
                                          </p:stCondLst>
                                        </p:cTn>
                                        <p:tgtEl>
                                          <p:spTgt spid="1571917"/>
                                        </p:tgtEl>
                                        <p:attrNameLst>
                                          <p:attrName>style.visibility</p:attrName>
                                        </p:attrNameLst>
                                      </p:cBhvr>
                                      <p:to>
                                        <p:strVal val="visible"/>
                                      </p:to>
                                    </p:set>
                                  </p:childTnLst>
                                </p:cTn>
                              </p:par>
                              <p:par>
                                <p:cTn id="115" presetID="1" presetClass="entr" presetSubtype="0" fill="hold" nodeType="withEffect">
                                  <p:stCondLst>
                                    <p:cond delay="0"/>
                                  </p:stCondLst>
                                  <p:childTnLst>
                                    <p:set>
                                      <p:cBhvr>
                                        <p:cTn id="116" dur="1" fill="hold">
                                          <p:stCondLst>
                                            <p:cond delay="0"/>
                                          </p:stCondLst>
                                        </p:cTn>
                                        <p:tgtEl>
                                          <p:spTgt spid="157191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1" presetClass="exit" presetSubtype="0" fill="hold" nodeType="clickEffect">
                                  <p:stCondLst>
                                    <p:cond delay="0"/>
                                  </p:stCondLst>
                                  <p:childTnLst>
                                    <p:set>
                                      <p:cBhvr>
                                        <p:cTn id="120" dur="1" fill="hold">
                                          <p:stCondLst>
                                            <p:cond delay="0"/>
                                          </p:stCondLst>
                                        </p:cTn>
                                        <p:tgtEl>
                                          <p:spTgt spid="4"/>
                                        </p:tgtEl>
                                        <p:attrNameLst>
                                          <p:attrName>style.visibility</p:attrName>
                                        </p:attrNameLst>
                                      </p:cBhvr>
                                      <p:to>
                                        <p:strVal val="hidden"/>
                                      </p:to>
                                    </p:set>
                                  </p:childTnLst>
                                </p:cTn>
                              </p:par>
                              <p:par>
                                <p:cTn id="121" presetID="1" presetClass="exit" presetSubtype="0" fill="hold" nodeType="withEffect">
                                  <p:stCondLst>
                                    <p:cond delay="0"/>
                                  </p:stCondLst>
                                  <p:childTnLst>
                                    <p:set>
                                      <p:cBhvr>
                                        <p:cTn id="122" dur="1" fill="hold">
                                          <p:stCondLst>
                                            <p:cond delay="0"/>
                                          </p:stCondLst>
                                        </p:cTn>
                                        <p:tgtEl>
                                          <p:spTgt spid="6"/>
                                        </p:tgtEl>
                                        <p:attrNameLst>
                                          <p:attrName>style.visibility</p:attrName>
                                        </p:attrNameLst>
                                      </p:cBhvr>
                                      <p:to>
                                        <p:strVal val="hidden"/>
                                      </p:to>
                                    </p:set>
                                  </p:childTnLst>
                                </p:cTn>
                              </p:par>
                              <p:par>
                                <p:cTn id="123" presetID="1" presetClass="exit" presetSubtype="0" fill="hold" nodeType="withEffect">
                                  <p:stCondLst>
                                    <p:cond delay="0"/>
                                  </p:stCondLst>
                                  <p:childTnLst>
                                    <p:set>
                                      <p:cBhvr>
                                        <p:cTn id="124" dur="1" fill="hold">
                                          <p:stCondLst>
                                            <p:cond delay="0"/>
                                          </p:stCondLst>
                                        </p:cTn>
                                        <p:tgtEl>
                                          <p:spTgt spid="8"/>
                                        </p:tgtEl>
                                        <p:attrNameLst>
                                          <p:attrName>style.visibility</p:attrName>
                                        </p:attrNameLst>
                                      </p:cBhvr>
                                      <p:to>
                                        <p:strVal val="hidden"/>
                                      </p:to>
                                    </p:set>
                                  </p:childTnLst>
                                </p:cTn>
                              </p:par>
                              <p:par>
                                <p:cTn id="125" presetID="1" presetClass="exit" presetSubtype="0" fill="hold" nodeType="withEffect">
                                  <p:stCondLst>
                                    <p:cond delay="0"/>
                                  </p:stCondLst>
                                  <p:childTnLst>
                                    <p:set>
                                      <p:cBhvr>
                                        <p:cTn id="126" dur="1" fill="hold">
                                          <p:stCondLst>
                                            <p:cond delay="0"/>
                                          </p:stCondLst>
                                        </p:cTn>
                                        <p:tgtEl>
                                          <p:spTgt spid="5"/>
                                        </p:tgtEl>
                                        <p:attrNameLst>
                                          <p:attrName>style.visibility</p:attrName>
                                        </p:attrNameLst>
                                      </p:cBhvr>
                                      <p:to>
                                        <p:strVal val="hidden"/>
                                      </p:to>
                                    </p:set>
                                  </p:childTnLst>
                                </p:cTn>
                              </p:par>
                              <p:par>
                                <p:cTn id="127" presetID="1" presetClass="exit" presetSubtype="0" fill="hold" nodeType="withEffect">
                                  <p:stCondLst>
                                    <p:cond delay="0"/>
                                  </p:stCondLst>
                                  <p:childTnLst>
                                    <p:set>
                                      <p:cBhvr>
                                        <p:cTn id="128" dur="1" fill="hold">
                                          <p:stCondLst>
                                            <p:cond delay="0"/>
                                          </p:stCondLst>
                                        </p:cTn>
                                        <p:tgtEl>
                                          <p:spTgt spid="7"/>
                                        </p:tgtEl>
                                        <p:attrNameLst>
                                          <p:attrName>style.visibility</p:attrName>
                                        </p:attrNameLst>
                                      </p:cBhvr>
                                      <p:to>
                                        <p:strVal val="hidden"/>
                                      </p:to>
                                    </p:set>
                                  </p:childTnLst>
                                </p:cTn>
                              </p:par>
                              <p:par>
                                <p:cTn id="129" presetID="1" presetClass="exit" presetSubtype="0" fill="hold" nodeType="withEffect">
                                  <p:stCondLst>
                                    <p:cond delay="0"/>
                                  </p:stCondLst>
                                  <p:childTnLst>
                                    <p:set>
                                      <p:cBhvr>
                                        <p:cTn id="130" dur="1" fill="hold">
                                          <p:stCondLst>
                                            <p:cond delay="0"/>
                                          </p:stCondLst>
                                        </p:cTn>
                                        <p:tgtEl>
                                          <p:spTgt spid="9"/>
                                        </p:tgtEl>
                                        <p:attrNameLst>
                                          <p:attrName>style.visibility</p:attrName>
                                        </p:attrNameLst>
                                      </p:cBhvr>
                                      <p:to>
                                        <p:strVal val="hidden"/>
                                      </p:to>
                                    </p:set>
                                  </p:childTnLst>
                                </p:cTn>
                              </p:par>
                              <p:par>
                                <p:cTn id="131" presetID="1" presetClass="entr" presetSubtype="0" fill="hold" grpId="0" nodeType="withEffect">
                                  <p:stCondLst>
                                    <p:cond delay="0"/>
                                  </p:stCondLst>
                                  <p:childTnLst>
                                    <p:set>
                                      <p:cBhvr>
                                        <p:cTn id="132" dur="1" fill="hold">
                                          <p:stCondLst>
                                            <p:cond delay="0"/>
                                          </p:stCondLst>
                                        </p:cTn>
                                        <p:tgtEl>
                                          <p:spTgt spid="1571848"/>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571849"/>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1571851"/>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571852"/>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571854"/>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571855"/>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571857"/>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571858"/>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571860"/>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1571861"/>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1571863"/>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1571864"/>
                                        </p:tgtEl>
                                        <p:attrNameLst>
                                          <p:attrName>style.visibility</p:attrName>
                                        </p:attrNameLst>
                                      </p:cBhvr>
                                      <p:to>
                                        <p:strVal val="visible"/>
                                      </p:to>
                                    </p:set>
                                  </p:childTnLst>
                                </p:cTn>
                              </p:par>
                              <p:par>
                                <p:cTn id="155" presetID="1" presetClass="exit" presetSubtype="0" fill="hold" grpId="1" nodeType="withEffect">
                                  <p:stCondLst>
                                    <p:cond delay="0"/>
                                  </p:stCondLst>
                                  <p:childTnLst>
                                    <p:set>
                                      <p:cBhvr>
                                        <p:cTn id="156" dur="1" fill="hold">
                                          <p:stCondLst>
                                            <p:cond delay="0"/>
                                          </p:stCondLst>
                                        </p:cTn>
                                        <p:tgtEl>
                                          <p:spTgt spid="1571867"/>
                                        </p:tgtEl>
                                        <p:attrNameLst>
                                          <p:attrName>style.visibility</p:attrName>
                                        </p:attrNameLst>
                                      </p:cBhvr>
                                      <p:to>
                                        <p:strVal val="hidden"/>
                                      </p:to>
                                    </p:set>
                                  </p:childTnLst>
                                </p:cTn>
                              </p:par>
                              <p:par>
                                <p:cTn id="157" presetID="1" presetClass="exit" presetSubtype="0" fill="hold" grpId="1" nodeType="withEffect">
                                  <p:stCondLst>
                                    <p:cond delay="0"/>
                                  </p:stCondLst>
                                  <p:childTnLst>
                                    <p:set>
                                      <p:cBhvr>
                                        <p:cTn id="158" dur="1" fill="hold">
                                          <p:stCondLst>
                                            <p:cond delay="0"/>
                                          </p:stCondLst>
                                        </p:cTn>
                                        <p:tgtEl>
                                          <p:spTgt spid="1571875"/>
                                        </p:tgtEl>
                                        <p:attrNameLst>
                                          <p:attrName>style.visibility</p:attrName>
                                        </p:attrNameLst>
                                      </p:cBhvr>
                                      <p:to>
                                        <p:strVal val="hidden"/>
                                      </p:to>
                                    </p:set>
                                  </p:childTnLst>
                                </p:cTn>
                              </p:par>
                              <p:par>
                                <p:cTn id="159" presetID="1" presetClass="exit" presetSubtype="0" fill="hold" grpId="1" nodeType="withEffect">
                                  <p:stCondLst>
                                    <p:cond delay="0"/>
                                  </p:stCondLst>
                                  <p:childTnLst>
                                    <p:set>
                                      <p:cBhvr>
                                        <p:cTn id="160" dur="1" fill="hold">
                                          <p:stCondLst>
                                            <p:cond delay="0"/>
                                          </p:stCondLst>
                                        </p:cTn>
                                        <p:tgtEl>
                                          <p:spTgt spid="1571874"/>
                                        </p:tgtEl>
                                        <p:attrNameLst>
                                          <p:attrName>style.visibility</p:attrName>
                                        </p:attrNameLst>
                                      </p:cBhvr>
                                      <p:to>
                                        <p:strVal val="hidden"/>
                                      </p:to>
                                    </p:set>
                                  </p:childTnLst>
                                </p:cTn>
                              </p:par>
                              <p:par>
                                <p:cTn id="161" presetID="1" presetClass="exit" presetSubtype="0" fill="hold" grpId="1" nodeType="withEffect">
                                  <p:stCondLst>
                                    <p:cond delay="0"/>
                                  </p:stCondLst>
                                  <p:childTnLst>
                                    <p:set>
                                      <p:cBhvr>
                                        <p:cTn id="162" dur="1" fill="hold">
                                          <p:stCondLst>
                                            <p:cond delay="0"/>
                                          </p:stCondLst>
                                        </p:cTn>
                                        <p:tgtEl>
                                          <p:spTgt spid="1571873"/>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1571868"/>
                                        </p:tgtEl>
                                        <p:attrNameLst>
                                          <p:attrName>style.visibility</p:attrName>
                                        </p:attrNameLst>
                                      </p:cBhvr>
                                      <p:to>
                                        <p:strVal val="hidden"/>
                                      </p:to>
                                    </p:set>
                                  </p:childTnLst>
                                </p:cTn>
                              </p:par>
                              <p:par>
                                <p:cTn id="165" presetID="1" presetClass="exit" presetSubtype="0" fill="hold" grpId="1" nodeType="withEffect">
                                  <p:stCondLst>
                                    <p:cond delay="0"/>
                                  </p:stCondLst>
                                  <p:childTnLst>
                                    <p:set>
                                      <p:cBhvr>
                                        <p:cTn id="166" dur="1" fill="hold">
                                          <p:stCondLst>
                                            <p:cond delay="0"/>
                                          </p:stCondLst>
                                        </p:cTn>
                                        <p:tgtEl>
                                          <p:spTgt spid="1571872"/>
                                        </p:tgtEl>
                                        <p:attrNameLst>
                                          <p:attrName>style.visibility</p:attrName>
                                        </p:attrNameLst>
                                      </p:cBhvr>
                                      <p:to>
                                        <p:strVal val="hidden"/>
                                      </p:to>
                                    </p:set>
                                  </p:childTnLst>
                                </p:cTn>
                              </p:par>
                              <p:par>
                                <p:cTn id="167" presetID="1" presetClass="exit" presetSubtype="0" fill="hold" grpId="1" nodeType="withEffect">
                                  <p:stCondLst>
                                    <p:cond delay="0"/>
                                  </p:stCondLst>
                                  <p:childTnLst>
                                    <p:set>
                                      <p:cBhvr>
                                        <p:cTn id="168" dur="1" fill="hold">
                                          <p:stCondLst>
                                            <p:cond delay="0"/>
                                          </p:stCondLst>
                                        </p:cTn>
                                        <p:tgtEl>
                                          <p:spTgt spid="1571871"/>
                                        </p:tgtEl>
                                        <p:attrNameLst>
                                          <p:attrName>style.visibility</p:attrName>
                                        </p:attrNameLst>
                                      </p:cBhvr>
                                      <p:to>
                                        <p:strVal val="hidden"/>
                                      </p:to>
                                    </p:set>
                                  </p:childTnLst>
                                </p:cTn>
                              </p:par>
                              <p:par>
                                <p:cTn id="169" presetID="1" presetClass="exit" presetSubtype="0" fill="hold" grpId="1" nodeType="withEffect">
                                  <p:stCondLst>
                                    <p:cond delay="0"/>
                                  </p:stCondLst>
                                  <p:childTnLst>
                                    <p:set>
                                      <p:cBhvr>
                                        <p:cTn id="170" dur="1" fill="hold">
                                          <p:stCondLst>
                                            <p:cond delay="0"/>
                                          </p:stCondLst>
                                        </p:cTn>
                                        <p:tgtEl>
                                          <p:spTgt spid="1571870"/>
                                        </p:tgtEl>
                                        <p:attrNameLst>
                                          <p:attrName>style.visibility</p:attrName>
                                        </p:attrNameLst>
                                      </p:cBhvr>
                                      <p:to>
                                        <p:strVal val="hidden"/>
                                      </p:to>
                                    </p:set>
                                  </p:childTnLst>
                                </p:cTn>
                              </p:par>
                              <p:par>
                                <p:cTn id="171" presetID="1" presetClass="exit" presetSubtype="0" fill="hold" grpId="1" nodeType="withEffect">
                                  <p:stCondLst>
                                    <p:cond delay="0"/>
                                  </p:stCondLst>
                                  <p:childTnLst>
                                    <p:set>
                                      <p:cBhvr>
                                        <p:cTn id="172" dur="1" fill="hold">
                                          <p:stCondLst>
                                            <p:cond delay="0"/>
                                          </p:stCondLst>
                                        </p:cTn>
                                        <p:tgtEl>
                                          <p:spTgt spid="157186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1844" grpId="0" animBg="1"/>
      <p:bldP spid="1571845" grpId="0" animBg="1"/>
      <p:bldP spid="1571846" grpId="0" animBg="1"/>
      <p:bldP spid="1571847" grpId="0" animBg="1"/>
      <p:bldP spid="1571848" grpId="0" animBg="1"/>
      <p:bldP spid="1571849" grpId="0" animBg="1"/>
      <p:bldP spid="1571850" grpId="0" animBg="1"/>
      <p:bldP spid="1571851" grpId="0" animBg="1"/>
      <p:bldP spid="1571852" grpId="0" animBg="1"/>
      <p:bldP spid="1571853" grpId="0" animBg="1"/>
      <p:bldP spid="1571854" grpId="0" animBg="1"/>
      <p:bldP spid="1571855" grpId="0" animBg="1"/>
      <p:bldP spid="1571856" grpId="0" animBg="1"/>
      <p:bldP spid="1571857" grpId="0" animBg="1"/>
      <p:bldP spid="1571858" grpId="0" animBg="1"/>
      <p:bldP spid="1571859" grpId="0" animBg="1"/>
      <p:bldP spid="1571860" grpId="0" animBg="1"/>
      <p:bldP spid="1571861" grpId="0" animBg="1"/>
      <p:bldP spid="1571862" grpId="0" animBg="1"/>
      <p:bldP spid="1571863" grpId="0" animBg="1"/>
      <p:bldP spid="1571864" grpId="0" animBg="1"/>
      <p:bldP spid="1571865" grpId="0" animBg="1"/>
      <p:bldP spid="1571866" grpId="0" animBg="1"/>
      <p:bldP spid="1571867" grpId="0" animBg="1"/>
      <p:bldP spid="1571867" grpId="1" animBg="1"/>
      <p:bldP spid="1571868" grpId="0" animBg="1"/>
      <p:bldP spid="1571868" grpId="1" animBg="1"/>
      <p:bldP spid="1571869" grpId="0" animBg="1"/>
      <p:bldP spid="1571869" grpId="1" animBg="1"/>
      <p:bldP spid="1571870" grpId="0" animBg="1"/>
      <p:bldP spid="1571870" grpId="1" animBg="1"/>
      <p:bldP spid="1571871" grpId="0" animBg="1"/>
      <p:bldP spid="1571871" grpId="1" animBg="1"/>
      <p:bldP spid="1571872" grpId="0" animBg="1"/>
      <p:bldP spid="1571872" grpId="1" animBg="1"/>
      <p:bldP spid="1571873" grpId="0" animBg="1"/>
      <p:bldP spid="1571873" grpId="1" animBg="1"/>
      <p:bldP spid="1571874" grpId="0" animBg="1"/>
      <p:bldP spid="1571874" grpId="1" animBg="1"/>
      <p:bldP spid="1571875" grpId="0" animBg="1"/>
      <p:bldP spid="1571875" grpId="1" animBg="1"/>
      <p:bldP spid="1571876" grpId="0" animBg="1"/>
      <p:bldP spid="1571876" grpId="1" animBg="1"/>
      <p:bldP spid="1571907" grpId="0" animBg="1"/>
      <p:bldP spid="1571908" grpId="0" animBg="1"/>
      <p:bldP spid="1571909"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ectangle 61"/>
          <p:cNvSpPr>
            <a:spLocks noChangeArrowheads="1"/>
          </p:cNvSpPr>
          <p:nvPr/>
        </p:nvSpPr>
        <p:spPr bwMode="auto">
          <a:xfrm>
            <a:off x="683568" y="4509120"/>
            <a:ext cx="144462" cy="854075"/>
          </a:xfrm>
          <a:prstGeom prst="rect">
            <a:avLst/>
          </a:prstGeom>
          <a:solidFill>
            <a:srgbClr val="FFCF01"/>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C19D06"/>
            </a:extrusionClr>
          </a:sp3d>
        </p:spPr>
        <p:txBody>
          <a:bodyPr wrap="none" rIns="54000" anchor="ctr">
            <a:flatTx/>
          </a:bodyPr>
          <a:lstStyle/>
          <a:p>
            <a:endParaRPr lang="en-US"/>
          </a:p>
        </p:txBody>
      </p:sp>
      <p:sp>
        <p:nvSpPr>
          <p:cNvPr id="33793" name="Rectangle 2"/>
          <p:cNvSpPr>
            <a:spLocks noGrp="1" noChangeArrowheads="1"/>
          </p:cNvSpPr>
          <p:nvPr>
            <p:ph type="title"/>
          </p:nvPr>
        </p:nvSpPr>
        <p:spPr/>
        <p:txBody>
          <a:bodyPr/>
          <a:lstStyle/>
          <a:p>
            <a:pPr eaLnBrk="1" hangingPunct="1"/>
            <a:r>
              <a:rPr lang="en-US" dirty="0">
                <a:latin typeface="Eurostile"/>
                <a:ea typeface="ＭＳ Ｐゴシック" charset="0"/>
                <a:cs typeface="Eurostile"/>
              </a:rPr>
              <a:t>RTP Profile for </a:t>
            </a:r>
            <a:r>
              <a:rPr lang="en-US" dirty="0" smtClean="0">
                <a:latin typeface="Eurostile"/>
                <a:ea typeface="ＭＳ Ｐゴシック" charset="0"/>
                <a:cs typeface="Eurostile"/>
              </a:rPr>
              <a:t>MPEG-1 </a:t>
            </a:r>
            <a:r>
              <a:rPr lang="en-US" dirty="0">
                <a:latin typeface="Eurostile"/>
                <a:ea typeface="ＭＳ Ｐゴシック" charset="0"/>
                <a:cs typeface="Eurostile"/>
              </a:rPr>
              <a:t>Video Payload</a:t>
            </a:r>
          </a:p>
        </p:txBody>
      </p:sp>
      <p:sp>
        <p:nvSpPr>
          <p:cNvPr id="33794" name="Rectangle 3"/>
          <p:cNvSpPr>
            <a:spLocks noChangeArrowheads="1"/>
          </p:cNvSpPr>
          <p:nvPr/>
        </p:nvSpPr>
        <p:spPr bwMode="auto">
          <a:xfrm>
            <a:off x="1116013" y="1412875"/>
            <a:ext cx="509587" cy="808038"/>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sp>
        <p:nvSpPr>
          <p:cNvPr id="33795" name="Rectangle 4"/>
          <p:cNvSpPr>
            <a:spLocks noChangeArrowheads="1"/>
          </p:cNvSpPr>
          <p:nvPr/>
        </p:nvSpPr>
        <p:spPr bwMode="auto">
          <a:xfrm>
            <a:off x="7429500" y="1666875"/>
            <a:ext cx="509588"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796" name="Rectangle 5"/>
          <p:cNvSpPr>
            <a:spLocks noChangeArrowheads="1"/>
          </p:cNvSpPr>
          <p:nvPr/>
        </p:nvSpPr>
        <p:spPr bwMode="auto">
          <a:xfrm>
            <a:off x="4284663" y="1662113"/>
            <a:ext cx="509587" cy="561975"/>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grpSp>
        <p:nvGrpSpPr>
          <p:cNvPr id="33797" name="Group 6"/>
          <p:cNvGrpSpPr>
            <a:grpSpLocks/>
          </p:cNvGrpSpPr>
          <p:nvPr/>
        </p:nvGrpSpPr>
        <p:grpSpPr bwMode="auto">
          <a:xfrm>
            <a:off x="1379538" y="1863725"/>
            <a:ext cx="3128962" cy="788988"/>
            <a:chOff x="942" y="2041"/>
            <a:chExt cx="1971" cy="497"/>
          </a:xfrm>
        </p:grpSpPr>
        <p:sp>
          <p:nvSpPr>
            <p:cNvPr id="33883" name="Rectangle 7"/>
            <p:cNvSpPr>
              <a:spLocks noChangeArrowheads="1"/>
            </p:cNvSpPr>
            <p:nvPr/>
          </p:nvSpPr>
          <p:spPr bwMode="auto">
            <a:xfrm>
              <a:off x="1287" y="204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84" name="Freeform 8"/>
            <p:cNvSpPr>
              <a:spLocks/>
            </p:cNvSpPr>
            <p:nvPr/>
          </p:nvSpPr>
          <p:spPr bwMode="auto">
            <a:xfrm>
              <a:off x="942" y="2199"/>
              <a:ext cx="520" cy="222"/>
            </a:xfrm>
            <a:custGeom>
              <a:avLst/>
              <a:gdLst>
                <a:gd name="T0" fmla="*/ 520 w 520"/>
                <a:gd name="T1" fmla="*/ 0 h 222"/>
                <a:gd name="T2" fmla="*/ 199 w 520"/>
                <a:gd name="T3" fmla="*/ 216 h 222"/>
                <a:gd name="T4" fmla="*/ 0 w 520"/>
                <a:gd name="T5" fmla="*/ 39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85" name="Freeform 9"/>
            <p:cNvSpPr>
              <a:spLocks/>
            </p:cNvSpPr>
            <p:nvPr/>
          </p:nvSpPr>
          <p:spPr bwMode="auto">
            <a:xfrm>
              <a:off x="1473" y="2204"/>
              <a:ext cx="1440" cy="334"/>
            </a:xfrm>
            <a:custGeom>
              <a:avLst/>
              <a:gdLst>
                <a:gd name="T0" fmla="*/ 0 w 1440"/>
                <a:gd name="T1" fmla="*/ 0 h 334"/>
                <a:gd name="T2" fmla="*/ 1108 w 1440"/>
                <a:gd name="T3" fmla="*/ 327 h 334"/>
                <a:gd name="T4" fmla="*/ 1440 w 1440"/>
                <a:gd name="T5" fmla="*/ 45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798" name="Group 10"/>
          <p:cNvGrpSpPr>
            <a:grpSpLocks/>
          </p:cNvGrpSpPr>
          <p:nvPr/>
        </p:nvGrpSpPr>
        <p:grpSpPr bwMode="auto">
          <a:xfrm>
            <a:off x="1400175" y="1876425"/>
            <a:ext cx="3103563" cy="696913"/>
            <a:chOff x="955" y="2049"/>
            <a:chExt cx="1955" cy="439"/>
          </a:xfrm>
        </p:grpSpPr>
        <p:sp>
          <p:nvSpPr>
            <p:cNvPr id="33880" name="Rectangle 11"/>
            <p:cNvSpPr>
              <a:spLocks noChangeArrowheads="1"/>
            </p:cNvSpPr>
            <p:nvPr/>
          </p:nvSpPr>
          <p:spPr bwMode="auto">
            <a:xfrm>
              <a:off x="1788" y="2049"/>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81" name="Freeform 12"/>
            <p:cNvSpPr>
              <a:spLocks/>
            </p:cNvSpPr>
            <p:nvPr/>
          </p:nvSpPr>
          <p:spPr bwMode="auto">
            <a:xfrm>
              <a:off x="1941" y="2224"/>
              <a:ext cx="969" cy="259"/>
            </a:xfrm>
            <a:custGeom>
              <a:avLst/>
              <a:gdLst>
                <a:gd name="T0" fmla="*/ 0 w 969"/>
                <a:gd name="T1" fmla="*/ 0 h 259"/>
                <a:gd name="T2" fmla="*/ 640 w 969"/>
                <a:gd name="T3" fmla="*/ 252 h 259"/>
                <a:gd name="T4" fmla="*/ 969 w 969"/>
                <a:gd name="T5" fmla="*/ 44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82" name="Freeform 13"/>
            <p:cNvSpPr>
              <a:spLocks/>
            </p:cNvSpPr>
            <p:nvPr/>
          </p:nvSpPr>
          <p:spPr bwMode="auto">
            <a:xfrm>
              <a:off x="955" y="2213"/>
              <a:ext cx="963" cy="275"/>
            </a:xfrm>
            <a:custGeom>
              <a:avLst/>
              <a:gdLst>
                <a:gd name="T0" fmla="*/ 963 w 963"/>
                <a:gd name="T1" fmla="*/ 0 h 275"/>
                <a:gd name="T2" fmla="*/ 186 w 963"/>
                <a:gd name="T3" fmla="*/ 268 h 275"/>
                <a:gd name="T4" fmla="*/ 0 w 963"/>
                <a:gd name="T5" fmla="*/ 39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799" name="Group 14"/>
          <p:cNvGrpSpPr>
            <a:grpSpLocks/>
          </p:cNvGrpSpPr>
          <p:nvPr/>
        </p:nvGrpSpPr>
        <p:grpSpPr bwMode="auto">
          <a:xfrm>
            <a:off x="1355725" y="1870075"/>
            <a:ext cx="3116263" cy="736600"/>
            <a:chOff x="927" y="2045"/>
            <a:chExt cx="1963" cy="464"/>
          </a:xfrm>
        </p:grpSpPr>
        <p:sp>
          <p:nvSpPr>
            <p:cNvPr id="33877" name="Rectangle 15"/>
            <p:cNvSpPr>
              <a:spLocks noChangeArrowheads="1"/>
            </p:cNvSpPr>
            <p:nvPr/>
          </p:nvSpPr>
          <p:spPr bwMode="auto">
            <a:xfrm>
              <a:off x="2271" y="2045"/>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78" name="Freeform 16"/>
            <p:cNvSpPr>
              <a:spLocks/>
            </p:cNvSpPr>
            <p:nvPr/>
          </p:nvSpPr>
          <p:spPr bwMode="auto">
            <a:xfrm>
              <a:off x="2414" y="2204"/>
              <a:ext cx="476" cy="191"/>
            </a:xfrm>
            <a:custGeom>
              <a:avLst/>
              <a:gdLst>
                <a:gd name="T0" fmla="*/ 0 w 1440"/>
                <a:gd name="T1" fmla="*/ 0 h 346"/>
                <a:gd name="T2" fmla="*/ 15 w 1440"/>
                <a:gd name="T3" fmla="*/ 57 h 346"/>
                <a:gd name="T4" fmla="*/ 52 w 1440"/>
                <a:gd name="T5" fmla="*/ 8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79" name="Freeform 17"/>
            <p:cNvSpPr>
              <a:spLocks/>
            </p:cNvSpPr>
            <p:nvPr/>
          </p:nvSpPr>
          <p:spPr bwMode="auto">
            <a:xfrm>
              <a:off x="927" y="2220"/>
              <a:ext cx="1448" cy="289"/>
            </a:xfrm>
            <a:custGeom>
              <a:avLst/>
              <a:gdLst>
                <a:gd name="T0" fmla="*/ 1448 w 1448"/>
                <a:gd name="T1" fmla="*/ 0 h 289"/>
                <a:gd name="T2" fmla="*/ 236 w 1448"/>
                <a:gd name="T3" fmla="*/ 283 h 289"/>
                <a:gd name="T4" fmla="*/ 31 w 1448"/>
                <a:gd name="T5" fmla="*/ 39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800" name="Group 18"/>
          <p:cNvGrpSpPr>
            <a:grpSpLocks/>
          </p:cNvGrpSpPr>
          <p:nvPr/>
        </p:nvGrpSpPr>
        <p:grpSpPr bwMode="auto">
          <a:xfrm>
            <a:off x="4575175" y="1866900"/>
            <a:ext cx="3128963" cy="798513"/>
            <a:chOff x="2955" y="2043"/>
            <a:chExt cx="1971" cy="503"/>
          </a:xfrm>
        </p:grpSpPr>
        <p:sp>
          <p:nvSpPr>
            <p:cNvPr id="33874" name="Rectangle 19"/>
            <p:cNvSpPr>
              <a:spLocks noChangeArrowheads="1"/>
            </p:cNvSpPr>
            <p:nvPr/>
          </p:nvSpPr>
          <p:spPr bwMode="auto">
            <a:xfrm>
              <a:off x="3266" y="2043"/>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75" name="Freeform 20"/>
            <p:cNvSpPr>
              <a:spLocks/>
            </p:cNvSpPr>
            <p:nvPr/>
          </p:nvSpPr>
          <p:spPr bwMode="auto">
            <a:xfrm>
              <a:off x="2955" y="2207"/>
              <a:ext cx="520" cy="222"/>
            </a:xfrm>
            <a:custGeom>
              <a:avLst/>
              <a:gdLst>
                <a:gd name="T0" fmla="*/ 520 w 520"/>
                <a:gd name="T1" fmla="*/ 0 h 222"/>
                <a:gd name="T2" fmla="*/ 199 w 520"/>
                <a:gd name="T3" fmla="*/ 216 h 222"/>
                <a:gd name="T4" fmla="*/ 0 w 520"/>
                <a:gd name="T5" fmla="*/ 39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76" name="Freeform 21"/>
            <p:cNvSpPr>
              <a:spLocks/>
            </p:cNvSpPr>
            <p:nvPr/>
          </p:nvSpPr>
          <p:spPr bwMode="auto">
            <a:xfrm>
              <a:off x="3486" y="2212"/>
              <a:ext cx="1440" cy="334"/>
            </a:xfrm>
            <a:custGeom>
              <a:avLst/>
              <a:gdLst>
                <a:gd name="T0" fmla="*/ 0 w 1440"/>
                <a:gd name="T1" fmla="*/ 0 h 334"/>
                <a:gd name="T2" fmla="*/ 1108 w 1440"/>
                <a:gd name="T3" fmla="*/ 327 h 334"/>
                <a:gd name="T4" fmla="*/ 1440 w 1440"/>
                <a:gd name="T5" fmla="*/ 45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801" name="Group 22"/>
          <p:cNvGrpSpPr>
            <a:grpSpLocks/>
          </p:cNvGrpSpPr>
          <p:nvPr/>
        </p:nvGrpSpPr>
        <p:grpSpPr bwMode="auto">
          <a:xfrm>
            <a:off x="4595813" y="1879600"/>
            <a:ext cx="3103562" cy="706438"/>
            <a:chOff x="2968" y="2051"/>
            <a:chExt cx="1955" cy="445"/>
          </a:xfrm>
        </p:grpSpPr>
        <p:sp>
          <p:nvSpPr>
            <p:cNvPr id="33871" name="Rectangle 23"/>
            <p:cNvSpPr>
              <a:spLocks noChangeArrowheads="1"/>
            </p:cNvSpPr>
            <p:nvPr/>
          </p:nvSpPr>
          <p:spPr bwMode="auto">
            <a:xfrm>
              <a:off x="3767" y="205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72" name="Freeform 24"/>
            <p:cNvSpPr>
              <a:spLocks/>
            </p:cNvSpPr>
            <p:nvPr/>
          </p:nvSpPr>
          <p:spPr bwMode="auto">
            <a:xfrm>
              <a:off x="3954" y="2232"/>
              <a:ext cx="969" cy="259"/>
            </a:xfrm>
            <a:custGeom>
              <a:avLst/>
              <a:gdLst>
                <a:gd name="T0" fmla="*/ 0 w 969"/>
                <a:gd name="T1" fmla="*/ 0 h 259"/>
                <a:gd name="T2" fmla="*/ 640 w 969"/>
                <a:gd name="T3" fmla="*/ 252 h 259"/>
                <a:gd name="T4" fmla="*/ 969 w 969"/>
                <a:gd name="T5" fmla="*/ 44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73" name="Freeform 25"/>
            <p:cNvSpPr>
              <a:spLocks/>
            </p:cNvSpPr>
            <p:nvPr/>
          </p:nvSpPr>
          <p:spPr bwMode="auto">
            <a:xfrm>
              <a:off x="2968" y="2221"/>
              <a:ext cx="963" cy="275"/>
            </a:xfrm>
            <a:custGeom>
              <a:avLst/>
              <a:gdLst>
                <a:gd name="T0" fmla="*/ 963 w 963"/>
                <a:gd name="T1" fmla="*/ 0 h 275"/>
                <a:gd name="T2" fmla="*/ 186 w 963"/>
                <a:gd name="T3" fmla="*/ 268 h 275"/>
                <a:gd name="T4" fmla="*/ 0 w 963"/>
                <a:gd name="T5" fmla="*/ 39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grpSp>
        <p:nvGrpSpPr>
          <p:cNvPr id="33802" name="Group 26"/>
          <p:cNvGrpSpPr>
            <a:grpSpLocks/>
          </p:cNvGrpSpPr>
          <p:nvPr/>
        </p:nvGrpSpPr>
        <p:grpSpPr bwMode="auto">
          <a:xfrm>
            <a:off x="4551363" y="1873250"/>
            <a:ext cx="3116262" cy="746125"/>
            <a:chOff x="2940" y="2047"/>
            <a:chExt cx="1963" cy="470"/>
          </a:xfrm>
        </p:grpSpPr>
        <p:sp>
          <p:nvSpPr>
            <p:cNvPr id="33868" name="Rectangle 27"/>
            <p:cNvSpPr>
              <a:spLocks noChangeArrowheads="1"/>
            </p:cNvSpPr>
            <p:nvPr/>
          </p:nvSpPr>
          <p:spPr bwMode="auto">
            <a:xfrm>
              <a:off x="4250" y="2047"/>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9" name="Freeform 28"/>
            <p:cNvSpPr>
              <a:spLocks/>
            </p:cNvSpPr>
            <p:nvPr/>
          </p:nvSpPr>
          <p:spPr bwMode="auto">
            <a:xfrm>
              <a:off x="4427" y="2212"/>
              <a:ext cx="476" cy="191"/>
            </a:xfrm>
            <a:custGeom>
              <a:avLst/>
              <a:gdLst>
                <a:gd name="T0" fmla="*/ 0 w 1440"/>
                <a:gd name="T1" fmla="*/ 0 h 346"/>
                <a:gd name="T2" fmla="*/ 15 w 1440"/>
                <a:gd name="T3" fmla="*/ 57 h 346"/>
                <a:gd name="T4" fmla="*/ 52 w 1440"/>
                <a:gd name="T5" fmla="*/ 8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70" name="Freeform 29"/>
            <p:cNvSpPr>
              <a:spLocks/>
            </p:cNvSpPr>
            <p:nvPr/>
          </p:nvSpPr>
          <p:spPr bwMode="auto">
            <a:xfrm>
              <a:off x="2940" y="2228"/>
              <a:ext cx="1448" cy="289"/>
            </a:xfrm>
            <a:custGeom>
              <a:avLst/>
              <a:gdLst>
                <a:gd name="T0" fmla="*/ 1448 w 1448"/>
                <a:gd name="T1" fmla="*/ 0 h 289"/>
                <a:gd name="T2" fmla="*/ 236 w 1448"/>
                <a:gd name="T3" fmla="*/ 283 h 289"/>
                <a:gd name="T4" fmla="*/ 31 w 1448"/>
                <a:gd name="T5" fmla="*/ 39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2540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sp>
        <p:nvSpPr>
          <p:cNvPr id="33803" name="Freeform 30"/>
          <p:cNvSpPr>
            <a:spLocks/>
          </p:cNvSpPr>
          <p:nvPr/>
        </p:nvSpPr>
        <p:spPr bwMode="auto">
          <a:xfrm>
            <a:off x="1404938" y="1990725"/>
            <a:ext cx="3146425" cy="696913"/>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33804" name="Freeform 31"/>
          <p:cNvSpPr>
            <a:spLocks/>
          </p:cNvSpPr>
          <p:nvPr/>
        </p:nvSpPr>
        <p:spPr bwMode="auto">
          <a:xfrm>
            <a:off x="4565650" y="1993900"/>
            <a:ext cx="3146425" cy="696913"/>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nvGrpSpPr>
          <p:cNvPr id="8" name="Group 32"/>
          <p:cNvGrpSpPr>
            <a:grpSpLocks/>
          </p:cNvGrpSpPr>
          <p:nvPr/>
        </p:nvGrpSpPr>
        <p:grpSpPr bwMode="auto">
          <a:xfrm>
            <a:off x="1139825" y="3060700"/>
            <a:ext cx="6845300" cy="817563"/>
            <a:chOff x="718" y="1928"/>
            <a:chExt cx="4312" cy="515"/>
          </a:xfrm>
        </p:grpSpPr>
        <p:sp>
          <p:nvSpPr>
            <p:cNvPr id="33859" name="Rectangle 33"/>
            <p:cNvSpPr>
              <a:spLocks noChangeArrowheads="1"/>
            </p:cNvSpPr>
            <p:nvPr/>
          </p:nvSpPr>
          <p:spPr bwMode="auto">
            <a:xfrm>
              <a:off x="718" y="1928"/>
              <a:ext cx="321" cy="509"/>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sp>
          <p:nvSpPr>
            <p:cNvPr id="33860" name="Rectangle 34"/>
            <p:cNvSpPr>
              <a:spLocks noChangeArrowheads="1"/>
            </p:cNvSpPr>
            <p:nvPr/>
          </p:nvSpPr>
          <p:spPr bwMode="auto">
            <a:xfrm>
              <a:off x="3213" y="2085"/>
              <a:ext cx="321" cy="354"/>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861" name="Rectangle 35"/>
            <p:cNvSpPr>
              <a:spLocks noChangeArrowheads="1"/>
            </p:cNvSpPr>
            <p:nvPr/>
          </p:nvSpPr>
          <p:spPr bwMode="auto">
            <a:xfrm>
              <a:off x="1217" y="2085"/>
              <a:ext cx="321" cy="354"/>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862" name="Rectangle 36"/>
            <p:cNvSpPr>
              <a:spLocks noChangeArrowheads="1"/>
            </p:cNvSpPr>
            <p:nvPr/>
          </p:nvSpPr>
          <p:spPr bwMode="auto">
            <a:xfrm>
              <a:off x="2714" y="222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3" name="Rectangle 37"/>
            <p:cNvSpPr>
              <a:spLocks noChangeArrowheads="1"/>
            </p:cNvSpPr>
            <p:nvPr/>
          </p:nvSpPr>
          <p:spPr bwMode="auto">
            <a:xfrm>
              <a:off x="1730" y="2220"/>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4" name="Rectangle 38"/>
            <p:cNvSpPr>
              <a:spLocks noChangeArrowheads="1"/>
            </p:cNvSpPr>
            <p:nvPr/>
          </p:nvSpPr>
          <p:spPr bwMode="auto">
            <a:xfrm>
              <a:off x="2213" y="2216"/>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5" name="Rectangle 39"/>
            <p:cNvSpPr>
              <a:spLocks noChangeArrowheads="1"/>
            </p:cNvSpPr>
            <p:nvPr/>
          </p:nvSpPr>
          <p:spPr bwMode="auto">
            <a:xfrm>
              <a:off x="4709" y="222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6" name="Rectangle 40"/>
            <p:cNvSpPr>
              <a:spLocks noChangeArrowheads="1"/>
            </p:cNvSpPr>
            <p:nvPr/>
          </p:nvSpPr>
          <p:spPr bwMode="auto">
            <a:xfrm>
              <a:off x="3709" y="2222"/>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67" name="Rectangle 41"/>
            <p:cNvSpPr>
              <a:spLocks noChangeArrowheads="1"/>
            </p:cNvSpPr>
            <p:nvPr/>
          </p:nvSpPr>
          <p:spPr bwMode="auto">
            <a:xfrm>
              <a:off x="4205" y="2221"/>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grpSp>
      <p:sp>
        <p:nvSpPr>
          <p:cNvPr id="1612842" name="Freeform 42"/>
          <p:cNvSpPr>
            <a:spLocks/>
          </p:cNvSpPr>
          <p:nvPr/>
        </p:nvSpPr>
        <p:spPr bwMode="auto">
          <a:xfrm>
            <a:off x="2292350" y="3813175"/>
            <a:ext cx="2265363"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3" name="Freeform 43"/>
          <p:cNvSpPr>
            <a:spLocks/>
          </p:cNvSpPr>
          <p:nvPr/>
        </p:nvSpPr>
        <p:spPr bwMode="auto">
          <a:xfrm flipH="1">
            <a:off x="1427163" y="3813175"/>
            <a:ext cx="316865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4" name="Freeform 44"/>
          <p:cNvSpPr>
            <a:spLocks/>
          </p:cNvSpPr>
          <p:nvPr/>
        </p:nvSpPr>
        <p:spPr bwMode="auto">
          <a:xfrm flipH="1">
            <a:off x="2219325" y="3802063"/>
            <a:ext cx="769938" cy="411162"/>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5" name="Freeform 45"/>
          <p:cNvSpPr>
            <a:spLocks/>
          </p:cNvSpPr>
          <p:nvPr/>
        </p:nvSpPr>
        <p:spPr bwMode="auto">
          <a:xfrm>
            <a:off x="1423988" y="3784600"/>
            <a:ext cx="1528762" cy="436563"/>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6" name="Freeform 46"/>
          <p:cNvSpPr>
            <a:spLocks/>
          </p:cNvSpPr>
          <p:nvPr/>
        </p:nvSpPr>
        <p:spPr bwMode="auto">
          <a:xfrm flipH="1">
            <a:off x="2219325" y="3770313"/>
            <a:ext cx="1520825" cy="303212"/>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7" name="Freeform 47"/>
          <p:cNvSpPr>
            <a:spLocks/>
          </p:cNvSpPr>
          <p:nvPr/>
        </p:nvSpPr>
        <p:spPr bwMode="auto">
          <a:xfrm>
            <a:off x="1379538" y="3795713"/>
            <a:ext cx="2298700" cy="458787"/>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8" name="Freeform 48"/>
          <p:cNvSpPr>
            <a:spLocks/>
          </p:cNvSpPr>
          <p:nvPr/>
        </p:nvSpPr>
        <p:spPr bwMode="auto">
          <a:xfrm>
            <a:off x="5387975" y="3813175"/>
            <a:ext cx="2265363" cy="352425"/>
          </a:xfrm>
          <a:custGeom>
            <a:avLst/>
            <a:gdLst>
              <a:gd name="T0" fmla="*/ 2147483647 w 520"/>
              <a:gd name="T1" fmla="*/ 0 h 222"/>
              <a:gd name="T2" fmla="*/ 2147483647 w 520"/>
              <a:gd name="T3" fmla="*/ 2147483647 h 222"/>
              <a:gd name="T4" fmla="*/ 0 w 520"/>
              <a:gd name="T5" fmla="*/ 2147483647 h 222"/>
              <a:gd name="T6" fmla="*/ 0 60000 65536"/>
              <a:gd name="T7" fmla="*/ 0 60000 65536"/>
              <a:gd name="T8" fmla="*/ 0 60000 65536"/>
              <a:gd name="T9" fmla="*/ 0 w 520"/>
              <a:gd name="T10" fmla="*/ 0 h 222"/>
              <a:gd name="T11" fmla="*/ 520 w 520"/>
              <a:gd name="T12" fmla="*/ 222 h 222"/>
            </a:gdLst>
            <a:ahLst/>
            <a:cxnLst>
              <a:cxn ang="T6">
                <a:pos x="T0" y="T1"/>
              </a:cxn>
              <a:cxn ang="T7">
                <a:pos x="T2" y="T3"/>
              </a:cxn>
              <a:cxn ang="T8">
                <a:pos x="T4" y="T5"/>
              </a:cxn>
            </a:cxnLst>
            <a:rect l="T9" t="T10" r="T11" b="T12"/>
            <a:pathLst>
              <a:path w="520" h="222">
                <a:moveTo>
                  <a:pt x="520" y="0"/>
                </a:moveTo>
                <a:cubicBezTo>
                  <a:pt x="403" y="105"/>
                  <a:pt x="286" y="210"/>
                  <a:pt x="199" y="216"/>
                </a:cubicBezTo>
                <a:cubicBezTo>
                  <a:pt x="112" y="222"/>
                  <a:pt x="56" y="130"/>
                  <a:pt x="0"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49" name="Freeform 49"/>
          <p:cNvSpPr>
            <a:spLocks/>
          </p:cNvSpPr>
          <p:nvPr/>
        </p:nvSpPr>
        <p:spPr bwMode="auto">
          <a:xfrm flipH="1">
            <a:off x="2219325" y="3813175"/>
            <a:ext cx="5543550" cy="530225"/>
          </a:xfrm>
          <a:custGeom>
            <a:avLst/>
            <a:gdLst>
              <a:gd name="T0" fmla="*/ 0 w 1440"/>
              <a:gd name="T1" fmla="*/ 0 h 334"/>
              <a:gd name="T2" fmla="*/ 2147483647 w 1440"/>
              <a:gd name="T3" fmla="*/ 2147483647 h 334"/>
              <a:gd name="T4" fmla="*/ 2147483647 w 1440"/>
              <a:gd name="T5" fmla="*/ 2147483647 h 334"/>
              <a:gd name="T6" fmla="*/ 0 60000 65536"/>
              <a:gd name="T7" fmla="*/ 0 60000 65536"/>
              <a:gd name="T8" fmla="*/ 0 60000 65536"/>
              <a:gd name="T9" fmla="*/ 0 w 1440"/>
              <a:gd name="T10" fmla="*/ 0 h 334"/>
              <a:gd name="T11" fmla="*/ 1440 w 1440"/>
              <a:gd name="T12" fmla="*/ 334 h 334"/>
            </a:gdLst>
            <a:ahLst/>
            <a:cxnLst>
              <a:cxn ang="T6">
                <a:pos x="T0" y="T1"/>
              </a:cxn>
              <a:cxn ang="T7">
                <a:pos x="T2" y="T3"/>
              </a:cxn>
              <a:cxn ang="T8">
                <a:pos x="T4" y="T5"/>
              </a:cxn>
            </a:cxnLst>
            <a:rect l="T9" t="T10" r="T11" b="T12"/>
            <a:pathLst>
              <a:path w="1440" h="334">
                <a:moveTo>
                  <a:pt x="0" y="0"/>
                </a:moveTo>
                <a:cubicBezTo>
                  <a:pt x="185" y="54"/>
                  <a:pt x="868" y="320"/>
                  <a:pt x="1108" y="327"/>
                </a:cubicBezTo>
                <a:cubicBezTo>
                  <a:pt x="1348" y="334"/>
                  <a:pt x="1371" y="104"/>
                  <a:pt x="1440" y="45"/>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0" name="Freeform 50"/>
          <p:cNvSpPr>
            <a:spLocks/>
          </p:cNvSpPr>
          <p:nvPr/>
        </p:nvSpPr>
        <p:spPr bwMode="auto">
          <a:xfrm flipH="1">
            <a:off x="5435600" y="3789363"/>
            <a:ext cx="725488" cy="411162"/>
          </a:xfrm>
          <a:custGeom>
            <a:avLst/>
            <a:gdLst>
              <a:gd name="T0" fmla="*/ 0 w 969"/>
              <a:gd name="T1" fmla="*/ 0 h 259"/>
              <a:gd name="T2" fmla="*/ 2147483647 w 969"/>
              <a:gd name="T3" fmla="*/ 2147483647 h 259"/>
              <a:gd name="T4" fmla="*/ 2147483647 w 969"/>
              <a:gd name="T5" fmla="*/ 2147483647 h 259"/>
              <a:gd name="T6" fmla="*/ 0 60000 65536"/>
              <a:gd name="T7" fmla="*/ 0 60000 65536"/>
              <a:gd name="T8" fmla="*/ 0 60000 65536"/>
              <a:gd name="T9" fmla="*/ 0 w 969"/>
              <a:gd name="T10" fmla="*/ 0 h 259"/>
              <a:gd name="T11" fmla="*/ 969 w 969"/>
              <a:gd name="T12" fmla="*/ 259 h 259"/>
            </a:gdLst>
            <a:ahLst/>
            <a:cxnLst>
              <a:cxn ang="T6">
                <a:pos x="T0" y="T1"/>
              </a:cxn>
              <a:cxn ang="T7">
                <a:pos x="T2" y="T3"/>
              </a:cxn>
              <a:cxn ang="T8">
                <a:pos x="T4" y="T5"/>
              </a:cxn>
            </a:cxnLst>
            <a:rect l="T9" t="T10" r="T11" b="T12"/>
            <a:pathLst>
              <a:path w="969" h="259">
                <a:moveTo>
                  <a:pt x="0" y="0"/>
                </a:moveTo>
                <a:cubicBezTo>
                  <a:pt x="107" y="42"/>
                  <a:pt x="479" y="245"/>
                  <a:pt x="640" y="252"/>
                </a:cubicBezTo>
                <a:cubicBezTo>
                  <a:pt x="801" y="259"/>
                  <a:pt x="901" y="87"/>
                  <a:pt x="969" y="44"/>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1" name="Freeform 51"/>
          <p:cNvSpPr>
            <a:spLocks/>
          </p:cNvSpPr>
          <p:nvPr/>
        </p:nvSpPr>
        <p:spPr bwMode="auto">
          <a:xfrm>
            <a:off x="2363788" y="3797300"/>
            <a:ext cx="3784600" cy="436563"/>
          </a:xfrm>
          <a:custGeom>
            <a:avLst/>
            <a:gdLst>
              <a:gd name="T0" fmla="*/ 2147483647 w 963"/>
              <a:gd name="T1" fmla="*/ 0 h 275"/>
              <a:gd name="T2" fmla="*/ 2147483647 w 963"/>
              <a:gd name="T3" fmla="*/ 2147483647 h 275"/>
              <a:gd name="T4" fmla="*/ 0 w 963"/>
              <a:gd name="T5" fmla="*/ 2147483647 h 275"/>
              <a:gd name="T6" fmla="*/ 0 60000 65536"/>
              <a:gd name="T7" fmla="*/ 0 60000 65536"/>
              <a:gd name="T8" fmla="*/ 0 60000 65536"/>
              <a:gd name="T9" fmla="*/ 0 w 963"/>
              <a:gd name="T10" fmla="*/ 0 h 275"/>
              <a:gd name="T11" fmla="*/ 963 w 963"/>
              <a:gd name="T12" fmla="*/ 275 h 275"/>
            </a:gdLst>
            <a:ahLst/>
            <a:cxnLst>
              <a:cxn ang="T6">
                <a:pos x="T0" y="T1"/>
              </a:cxn>
              <a:cxn ang="T7">
                <a:pos x="T2" y="T3"/>
              </a:cxn>
              <a:cxn ang="T8">
                <a:pos x="T4" y="T5"/>
              </a:cxn>
            </a:cxnLst>
            <a:rect l="T9" t="T10" r="T11" b="T12"/>
            <a:pathLst>
              <a:path w="963" h="275">
                <a:moveTo>
                  <a:pt x="963" y="0"/>
                </a:moveTo>
                <a:cubicBezTo>
                  <a:pt x="834" y="45"/>
                  <a:pt x="347" y="261"/>
                  <a:pt x="186" y="268"/>
                </a:cubicBezTo>
                <a:cubicBezTo>
                  <a:pt x="25" y="275"/>
                  <a:pt x="39" y="87"/>
                  <a:pt x="0"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2" name="Freeform 52"/>
          <p:cNvSpPr>
            <a:spLocks/>
          </p:cNvSpPr>
          <p:nvPr/>
        </p:nvSpPr>
        <p:spPr bwMode="auto">
          <a:xfrm flipH="1">
            <a:off x="5387975" y="3787775"/>
            <a:ext cx="1568450" cy="303213"/>
          </a:xfrm>
          <a:custGeom>
            <a:avLst/>
            <a:gdLst>
              <a:gd name="T0" fmla="*/ 0 w 1440"/>
              <a:gd name="T1" fmla="*/ 0 h 346"/>
              <a:gd name="T2" fmla="*/ 2147483647 w 1440"/>
              <a:gd name="T3" fmla="*/ 2147483647 h 346"/>
              <a:gd name="T4" fmla="*/ 2147483647 w 1440"/>
              <a:gd name="T5" fmla="*/ 2147483647 h 346"/>
              <a:gd name="T6" fmla="*/ 0 60000 65536"/>
              <a:gd name="T7" fmla="*/ 0 60000 65536"/>
              <a:gd name="T8" fmla="*/ 0 60000 65536"/>
              <a:gd name="T9" fmla="*/ 0 w 1440"/>
              <a:gd name="T10" fmla="*/ 0 h 346"/>
              <a:gd name="T11" fmla="*/ 1440 w 1440"/>
              <a:gd name="T12" fmla="*/ 346 h 346"/>
            </a:gdLst>
            <a:ahLst/>
            <a:cxnLst>
              <a:cxn ang="T6">
                <a:pos x="T0" y="T1"/>
              </a:cxn>
              <a:cxn ang="T7">
                <a:pos x="T2" y="T3"/>
              </a:cxn>
              <a:cxn ang="T8">
                <a:pos x="T4" y="T5"/>
              </a:cxn>
            </a:cxnLst>
            <a:rect l="T9" t="T10" r="T11" b="T12"/>
            <a:pathLst>
              <a:path w="1440" h="346">
                <a:moveTo>
                  <a:pt x="0" y="0"/>
                </a:moveTo>
                <a:cubicBezTo>
                  <a:pt x="79" y="165"/>
                  <a:pt x="159" y="330"/>
                  <a:pt x="399" y="338"/>
                </a:cubicBezTo>
                <a:cubicBezTo>
                  <a:pt x="639" y="346"/>
                  <a:pt x="1039" y="195"/>
                  <a:pt x="1440" y="45"/>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3" name="Freeform 53"/>
          <p:cNvSpPr>
            <a:spLocks/>
          </p:cNvSpPr>
          <p:nvPr/>
        </p:nvSpPr>
        <p:spPr bwMode="auto">
          <a:xfrm>
            <a:off x="2147888" y="3813175"/>
            <a:ext cx="4746625" cy="458788"/>
          </a:xfrm>
          <a:custGeom>
            <a:avLst/>
            <a:gdLst>
              <a:gd name="T0" fmla="*/ 2147483647 w 1448"/>
              <a:gd name="T1" fmla="*/ 0 h 289"/>
              <a:gd name="T2" fmla="*/ 2147483647 w 1448"/>
              <a:gd name="T3" fmla="*/ 2147483647 h 289"/>
              <a:gd name="T4" fmla="*/ 2147483647 w 1448"/>
              <a:gd name="T5" fmla="*/ 2147483647 h 289"/>
              <a:gd name="T6" fmla="*/ 0 60000 65536"/>
              <a:gd name="T7" fmla="*/ 0 60000 65536"/>
              <a:gd name="T8" fmla="*/ 0 60000 65536"/>
              <a:gd name="T9" fmla="*/ 0 w 1448"/>
              <a:gd name="T10" fmla="*/ 0 h 289"/>
              <a:gd name="T11" fmla="*/ 1448 w 1448"/>
              <a:gd name="T12" fmla="*/ 289 h 289"/>
            </a:gdLst>
            <a:ahLst/>
            <a:cxnLst>
              <a:cxn ang="T6">
                <a:pos x="T0" y="T1"/>
              </a:cxn>
              <a:cxn ang="T7">
                <a:pos x="T2" y="T3"/>
              </a:cxn>
              <a:cxn ang="T8">
                <a:pos x="T4" y="T5"/>
              </a:cxn>
            </a:cxnLst>
            <a:rect l="T9" t="T10" r="T11" b="T12"/>
            <a:pathLst>
              <a:path w="1448" h="289">
                <a:moveTo>
                  <a:pt x="1448" y="0"/>
                </a:moveTo>
                <a:cubicBezTo>
                  <a:pt x="1246" y="47"/>
                  <a:pt x="472" y="277"/>
                  <a:pt x="236" y="283"/>
                </a:cubicBezTo>
                <a:cubicBezTo>
                  <a:pt x="0" y="289"/>
                  <a:pt x="74" y="90"/>
                  <a:pt x="31" y="39"/>
                </a:cubicBezTo>
              </a:path>
            </a:pathLst>
          </a:custGeom>
          <a:noFill/>
          <a:ln w="6350">
            <a:solidFill>
              <a:srgbClr val="33CC33"/>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4" name="Freeform 54"/>
          <p:cNvSpPr>
            <a:spLocks/>
          </p:cNvSpPr>
          <p:nvPr/>
        </p:nvSpPr>
        <p:spPr bwMode="auto">
          <a:xfrm>
            <a:off x="1428750" y="3638550"/>
            <a:ext cx="790575" cy="696913"/>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sp>
        <p:nvSpPr>
          <p:cNvPr id="1612855" name="Freeform 55"/>
          <p:cNvSpPr>
            <a:spLocks/>
          </p:cNvSpPr>
          <p:nvPr/>
        </p:nvSpPr>
        <p:spPr bwMode="auto">
          <a:xfrm>
            <a:off x="2219325" y="3670300"/>
            <a:ext cx="3146425" cy="696913"/>
          </a:xfrm>
          <a:custGeom>
            <a:avLst/>
            <a:gdLst>
              <a:gd name="T0" fmla="*/ 2147483647 w 1982"/>
              <a:gd name="T1" fmla="*/ 0 h 439"/>
              <a:gd name="T2" fmla="*/ 2147483647 w 1982"/>
              <a:gd name="T3" fmla="*/ 2147483647 h 439"/>
              <a:gd name="T4" fmla="*/ 0 w 1982"/>
              <a:gd name="T5" fmla="*/ 2147483647 h 439"/>
              <a:gd name="T6" fmla="*/ 0 60000 65536"/>
              <a:gd name="T7" fmla="*/ 0 60000 65536"/>
              <a:gd name="T8" fmla="*/ 0 60000 65536"/>
              <a:gd name="T9" fmla="*/ 0 w 1982"/>
              <a:gd name="T10" fmla="*/ 0 h 439"/>
              <a:gd name="T11" fmla="*/ 1982 w 1982"/>
              <a:gd name="T12" fmla="*/ 439 h 439"/>
            </a:gdLst>
            <a:ahLst/>
            <a:cxnLst>
              <a:cxn ang="T6">
                <a:pos x="T0" y="T1"/>
              </a:cxn>
              <a:cxn ang="T7">
                <a:pos x="T2" y="T3"/>
              </a:cxn>
              <a:cxn ang="T8">
                <a:pos x="T4" y="T5"/>
              </a:cxn>
            </a:cxnLst>
            <a:rect l="T9" t="T10" r="T11" b="T12"/>
            <a:pathLst>
              <a:path w="1982" h="439">
                <a:moveTo>
                  <a:pt x="1982" y="0"/>
                </a:moveTo>
                <a:cubicBezTo>
                  <a:pt x="1626" y="218"/>
                  <a:pt x="1271" y="437"/>
                  <a:pt x="941" y="438"/>
                </a:cubicBezTo>
                <a:cubicBezTo>
                  <a:pt x="611" y="439"/>
                  <a:pt x="157" y="78"/>
                  <a:pt x="0" y="6"/>
                </a:cubicBezTo>
              </a:path>
            </a:pathLst>
          </a:custGeom>
          <a:noFill/>
          <a:ln w="25400">
            <a:solidFill>
              <a:schemeClr val="tx1"/>
            </a:solidFill>
            <a:round/>
            <a:headEnd/>
            <a:tailEnd type="triangle" w="lg" len="lg"/>
          </a:ln>
          <a:extLst>
            <a:ext uri="{909E8E84-426E-40dd-AFC4-6F175D3DCCD1}">
              <a14:hiddenFill xmlns:a14="http://schemas.microsoft.com/office/drawing/2010/main">
                <a:solidFill>
                  <a:srgbClr val="FFFFFF"/>
                </a:solidFill>
              </a14:hiddenFill>
            </a:ext>
          </a:extLst>
        </p:spPr>
        <p:txBody>
          <a:bodyPr rIns="54000"/>
          <a:lstStyle/>
          <a:p>
            <a:endParaRPr lang="en-US"/>
          </a:p>
        </p:txBody>
      </p:sp>
      <p:grpSp>
        <p:nvGrpSpPr>
          <p:cNvPr id="9" name="Group 56"/>
          <p:cNvGrpSpPr>
            <a:grpSpLocks/>
          </p:cNvGrpSpPr>
          <p:nvPr/>
        </p:nvGrpSpPr>
        <p:grpSpPr bwMode="auto">
          <a:xfrm>
            <a:off x="2147888" y="2228850"/>
            <a:ext cx="5616575" cy="1223963"/>
            <a:chOff x="1353" y="1404"/>
            <a:chExt cx="3538" cy="771"/>
          </a:xfrm>
        </p:grpSpPr>
        <p:sp>
          <p:nvSpPr>
            <p:cNvPr id="33855" name="Freeform 57"/>
            <p:cNvSpPr>
              <a:spLocks/>
            </p:cNvSpPr>
            <p:nvPr/>
          </p:nvSpPr>
          <p:spPr bwMode="auto">
            <a:xfrm>
              <a:off x="1398" y="1404"/>
              <a:ext cx="1452" cy="635"/>
            </a:xfrm>
            <a:custGeom>
              <a:avLst/>
              <a:gdLst>
                <a:gd name="T0" fmla="*/ 1452 w 1452"/>
                <a:gd name="T1" fmla="*/ 0 h 635"/>
                <a:gd name="T2" fmla="*/ 1447 w 1452"/>
                <a:gd name="T3" fmla="*/ 407 h 635"/>
                <a:gd name="T4" fmla="*/ 0 w 1452"/>
                <a:gd name="T5" fmla="*/ 635 h 635"/>
                <a:gd name="T6" fmla="*/ 0 60000 65536"/>
                <a:gd name="T7" fmla="*/ 0 60000 65536"/>
                <a:gd name="T8" fmla="*/ 0 60000 65536"/>
                <a:gd name="T9" fmla="*/ 0 w 1452"/>
                <a:gd name="T10" fmla="*/ 0 h 635"/>
                <a:gd name="T11" fmla="*/ 1452 w 1452"/>
                <a:gd name="T12" fmla="*/ 635 h 635"/>
              </a:gdLst>
              <a:ahLst/>
              <a:cxnLst>
                <a:cxn ang="T6">
                  <a:pos x="T0" y="T1"/>
                </a:cxn>
                <a:cxn ang="T7">
                  <a:pos x="T2" y="T3"/>
                </a:cxn>
                <a:cxn ang="T8">
                  <a:pos x="T4" y="T5"/>
                </a:cxn>
              </a:cxnLst>
              <a:rect l="T9" t="T10" r="T11" b="T12"/>
              <a:pathLst>
                <a:path w="1452" h="635">
                  <a:moveTo>
                    <a:pt x="1452" y="0"/>
                  </a:moveTo>
                  <a:lnTo>
                    <a:pt x="1447" y="407"/>
                  </a:lnTo>
                  <a:lnTo>
                    <a:pt x="0" y="635"/>
                  </a:lnTo>
                </a:path>
              </a:pathLst>
            </a:custGeom>
            <a:noFill/>
            <a:ln w="9525">
              <a:solidFill>
                <a:schemeClr val="tx1"/>
              </a:solidFill>
              <a:prstDash val="dash"/>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56" name="Freeform 58"/>
            <p:cNvSpPr>
              <a:spLocks/>
            </p:cNvSpPr>
            <p:nvPr/>
          </p:nvSpPr>
          <p:spPr bwMode="auto">
            <a:xfrm>
              <a:off x="3394" y="1404"/>
              <a:ext cx="1452" cy="635"/>
            </a:xfrm>
            <a:custGeom>
              <a:avLst/>
              <a:gdLst>
                <a:gd name="T0" fmla="*/ 1452 w 1452"/>
                <a:gd name="T1" fmla="*/ 0 h 635"/>
                <a:gd name="T2" fmla="*/ 1447 w 1452"/>
                <a:gd name="T3" fmla="*/ 407 h 635"/>
                <a:gd name="T4" fmla="*/ 0 w 1452"/>
                <a:gd name="T5" fmla="*/ 635 h 635"/>
                <a:gd name="T6" fmla="*/ 0 60000 65536"/>
                <a:gd name="T7" fmla="*/ 0 60000 65536"/>
                <a:gd name="T8" fmla="*/ 0 60000 65536"/>
                <a:gd name="T9" fmla="*/ 0 w 1452"/>
                <a:gd name="T10" fmla="*/ 0 h 635"/>
                <a:gd name="T11" fmla="*/ 1452 w 1452"/>
                <a:gd name="T12" fmla="*/ 635 h 635"/>
              </a:gdLst>
              <a:ahLst/>
              <a:cxnLst>
                <a:cxn ang="T6">
                  <a:pos x="T0" y="T1"/>
                </a:cxn>
                <a:cxn ang="T7">
                  <a:pos x="T2" y="T3"/>
                </a:cxn>
                <a:cxn ang="T8">
                  <a:pos x="T4" y="T5"/>
                </a:cxn>
              </a:cxnLst>
              <a:rect l="T9" t="T10" r="T11" b="T12"/>
              <a:pathLst>
                <a:path w="1452" h="635">
                  <a:moveTo>
                    <a:pt x="1452" y="0"/>
                  </a:moveTo>
                  <a:lnTo>
                    <a:pt x="1447" y="407"/>
                  </a:lnTo>
                  <a:lnTo>
                    <a:pt x="0" y="635"/>
                  </a:lnTo>
                </a:path>
              </a:pathLst>
            </a:custGeom>
            <a:noFill/>
            <a:ln w="9525">
              <a:solidFill>
                <a:schemeClr val="tx1"/>
              </a:solidFill>
              <a:prstDash val="dash"/>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33857" name="Line 59"/>
            <p:cNvSpPr>
              <a:spLocks noChangeShapeType="1"/>
            </p:cNvSpPr>
            <p:nvPr/>
          </p:nvSpPr>
          <p:spPr bwMode="auto">
            <a:xfrm>
              <a:off x="1353" y="1404"/>
              <a:ext cx="544" cy="771"/>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58" name="Line 60"/>
            <p:cNvSpPr>
              <a:spLocks noChangeShapeType="1"/>
            </p:cNvSpPr>
            <p:nvPr/>
          </p:nvSpPr>
          <p:spPr bwMode="auto">
            <a:xfrm>
              <a:off x="4347" y="1404"/>
              <a:ext cx="544" cy="771"/>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1612861" name="Rectangle 61"/>
          <p:cNvSpPr>
            <a:spLocks noChangeArrowheads="1"/>
          </p:cNvSpPr>
          <p:nvPr/>
        </p:nvSpPr>
        <p:spPr bwMode="auto">
          <a:xfrm>
            <a:off x="827088" y="4510088"/>
            <a:ext cx="144462" cy="854075"/>
          </a:xfrm>
          <a:prstGeom prst="rect">
            <a:avLst/>
          </a:prstGeom>
          <a:solidFill>
            <a:srgbClr val="00FF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00FF00"/>
            </a:extrusionClr>
          </a:sp3d>
        </p:spPr>
        <p:txBody>
          <a:bodyPr wrap="none" rIns="54000" anchor="ctr">
            <a:flatTx/>
          </a:bodyPr>
          <a:lstStyle/>
          <a:p>
            <a:endParaRPr lang="en-US"/>
          </a:p>
        </p:txBody>
      </p:sp>
      <p:grpSp>
        <p:nvGrpSpPr>
          <p:cNvPr id="10" name="Group 62"/>
          <p:cNvGrpSpPr>
            <a:grpSpLocks/>
          </p:cNvGrpSpPr>
          <p:nvPr/>
        </p:nvGrpSpPr>
        <p:grpSpPr bwMode="auto">
          <a:xfrm>
            <a:off x="969963" y="4510088"/>
            <a:ext cx="6480175" cy="854075"/>
            <a:chOff x="611" y="2841"/>
            <a:chExt cx="4082" cy="538"/>
          </a:xfrm>
        </p:grpSpPr>
        <p:sp>
          <p:nvSpPr>
            <p:cNvPr id="33846" name="Rectangle 63"/>
            <p:cNvSpPr>
              <a:spLocks noChangeArrowheads="1"/>
            </p:cNvSpPr>
            <p:nvPr/>
          </p:nvSpPr>
          <p:spPr bwMode="auto">
            <a:xfrm>
              <a:off x="1609"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47" name="Rectangle 64"/>
            <p:cNvSpPr>
              <a:spLocks noChangeArrowheads="1"/>
            </p:cNvSpPr>
            <p:nvPr/>
          </p:nvSpPr>
          <p:spPr bwMode="auto">
            <a:xfrm>
              <a:off x="2153"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48" name="Rectangle 65"/>
            <p:cNvSpPr>
              <a:spLocks noChangeArrowheads="1"/>
            </p:cNvSpPr>
            <p:nvPr/>
          </p:nvSpPr>
          <p:spPr bwMode="auto">
            <a:xfrm>
              <a:off x="4648"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49" name="Rectangle 66"/>
            <p:cNvSpPr>
              <a:spLocks noChangeArrowheads="1"/>
            </p:cNvSpPr>
            <p:nvPr/>
          </p:nvSpPr>
          <p:spPr bwMode="auto">
            <a:xfrm>
              <a:off x="4149"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0" name="Rectangle 67"/>
            <p:cNvSpPr>
              <a:spLocks noChangeArrowheads="1"/>
            </p:cNvSpPr>
            <p:nvPr/>
          </p:nvSpPr>
          <p:spPr bwMode="auto">
            <a:xfrm>
              <a:off x="3650"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1" name="Rectangle 68"/>
            <p:cNvSpPr>
              <a:spLocks noChangeArrowheads="1"/>
            </p:cNvSpPr>
            <p:nvPr/>
          </p:nvSpPr>
          <p:spPr bwMode="auto">
            <a:xfrm>
              <a:off x="2652" y="3158"/>
              <a:ext cx="45" cy="221"/>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2" name="Rectangle 69"/>
            <p:cNvSpPr>
              <a:spLocks noChangeArrowheads="1"/>
            </p:cNvSpPr>
            <p:nvPr/>
          </p:nvSpPr>
          <p:spPr bwMode="auto">
            <a:xfrm>
              <a:off x="3152" y="3022"/>
              <a:ext cx="45" cy="357"/>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3" name="Rectangle 70"/>
            <p:cNvSpPr>
              <a:spLocks noChangeArrowheads="1"/>
            </p:cNvSpPr>
            <p:nvPr/>
          </p:nvSpPr>
          <p:spPr bwMode="auto">
            <a:xfrm>
              <a:off x="1110" y="3022"/>
              <a:ext cx="45" cy="357"/>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sp>
          <p:nvSpPr>
            <p:cNvPr id="33854" name="Rectangle 71"/>
            <p:cNvSpPr>
              <a:spLocks noChangeArrowheads="1"/>
            </p:cNvSpPr>
            <p:nvPr/>
          </p:nvSpPr>
          <p:spPr bwMode="auto">
            <a:xfrm>
              <a:off x="611" y="2841"/>
              <a:ext cx="46" cy="538"/>
            </a:xfrm>
            <a:prstGeom prst="rect">
              <a:avLst/>
            </a:prstGeom>
            <a:solidFill>
              <a:schemeClr val="tx2"/>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tx2"/>
              </a:extrusionClr>
            </a:sp3d>
          </p:spPr>
          <p:txBody>
            <a:bodyPr wrap="none" rIns="54000" anchor="ctr">
              <a:flatTx/>
            </a:bodyPr>
            <a:lstStyle/>
            <a:p>
              <a:endParaRPr lang="en-US"/>
            </a:p>
          </p:txBody>
        </p:sp>
      </p:grpSp>
      <p:grpSp>
        <p:nvGrpSpPr>
          <p:cNvPr id="11" name="Group 72"/>
          <p:cNvGrpSpPr>
            <a:grpSpLocks/>
          </p:cNvGrpSpPr>
          <p:nvPr/>
        </p:nvGrpSpPr>
        <p:grpSpPr bwMode="auto">
          <a:xfrm>
            <a:off x="1042988" y="4510088"/>
            <a:ext cx="6918325" cy="863600"/>
            <a:chOff x="657" y="2841"/>
            <a:chExt cx="4358" cy="544"/>
          </a:xfrm>
        </p:grpSpPr>
        <p:sp>
          <p:nvSpPr>
            <p:cNvPr id="33837" name="Rectangle 73"/>
            <p:cNvSpPr>
              <a:spLocks noChangeArrowheads="1"/>
            </p:cNvSpPr>
            <p:nvPr/>
          </p:nvSpPr>
          <p:spPr bwMode="auto">
            <a:xfrm>
              <a:off x="1655"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38" name="Rectangle 74"/>
            <p:cNvSpPr>
              <a:spLocks noChangeArrowheads="1"/>
            </p:cNvSpPr>
            <p:nvPr/>
          </p:nvSpPr>
          <p:spPr bwMode="auto">
            <a:xfrm>
              <a:off x="2199"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39" name="Rectangle 75"/>
            <p:cNvSpPr>
              <a:spLocks noChangeArrowheads="1"/>
            </p:cNvSpPr>
            <p:nvPr/>
          </p:nvSpPr>
          <p:spPr bwMode="auto">
            <a:xfrm>
              <a:off x="4694"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40" name="Rectangle 76"/>
            <p:cNvSpPr>
              <a:spLocks noChangeArrowheads="1"/>
            </p:cNvSpPr>
            <p:nvPr/>
          </p:nvSpPr>
          <p:spPr bwMode="auto">
            <a:xfrm>
              <a:off x="4195"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41" name="Rectangle 77"/>
            <p:cNvSpPr>
              <a:spLocks noChangeArrowheads="1"/>
            </p:cNvSpPr>
            <p:nvPr/>
          </p:nvSpPr>
          <p:spPr bwMode="auto">
            <a:xfrm>
              <a:off x="3696"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42" name="Rectangle 78"/>
            <p:cNvSpPr>
              <a:spLocks noChangeArrowheads="1"/>
            </p:cNvSpPr>
            <p:nvPr/>
          </p:nvSpPr>
          <p:spPr bwMode="auto">
            <a:xfrm>
              <a:off x="2698" y="3158"/>
              <a:ext cx="321" cy="221"/>
            </a:xfrm>
            <a:prstGeom prst="rect">
              <a:avLst/>
            </a:prstGeom>
            <a:solidFill>
              <a:srgbClr val="99CC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99CC00"/>
              </a:extrusionClr>
            </a:sp3d>
          </p:spPr>
          <p:txBody>
            <a:bodyPr wrap="none" rIns="54000" anchor="ctr">
              <a:flatTx/>
            </a:bodyPr>
            <a:lstStyle/>
            <a:p>
              <a:endParaRPr lang="en-US"/>
            </a:p>
          </p:txBody>
        </p:sp>
        <p:sp>
          <p:nvSpPr>
            <p:cNvPr id="33843" name="Rectangle 79"/>
            <p:cNvSpPr>
              <a:spLocks noChangeArrowheads="1"/>
            </p:cNvSpPr>
            <p:nvPr/>
          </p:nvSpPr>
          <p:spPr bwMode="auto">
            <a:xfrm>
              <a:off x="3197" y="3022"/>
              <a:ext cx="321" cy="354"/>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844" name="Rectangle 80"/>
            <p:cNvSpPr>
              <a:spLocks noChangeArrowheads="1"/>
            </p:cNvSpPr>
            <p:nvPr/>
          </p:nvSpPr>
          <p:spPr bwMode="auto">
            <a:xfrm>
              <a:off x="1156" y="3022"/>
              <a:ext cx="321" cy="354"/>
            </a:xfrm>
            <a:prstGeom prst="rect">
              <a:avLst/>
            </a:prstGeom>
            <a:solidFill>
              <a:schemeClr val="accent1"/>
            </a:solidFill>
            <a:ln w="9525">
              <a:miter lim="800000"/>
              <a:headEnd/>
              <a:tailEnd/>
            </a:ln>
            <a:scene3d>
              <a:camera prst="legacyObliqueTopRight"/>
              <a:lightRig rig="legacyFlat3" dir="b"/>
            </a:scene3d>
            <a:sp3d extrusionH="125400" prstMaterial="legacyMatte">
              <a:bevelT w="13500" h="13500" prst="angle"/>
              <a:bevelB w="13500" h="13500" prst="angle"/>
              <a:extrusionClr>
                <a:schemeClr val="accent1"/>
              </a:extrusionClr>
            </a:sp3d>
          </p:spPr>
          <p:txBody>
            <a:bodyPr wrap="none" rIns="54000" anchor="ctr">
              <a:flatTx/>
            </a:bodyPr>
            <a:lstStyle/>
            <a:p>
              <a:endParaRPr lang="en-US"/>
            </a:p>
          </p:txBody>
        </p:sp>
        <p:sp>
          <p:nvSpPr>
            <p:cNvPr id="33845" name="Rectangle 81"/>
            <p:cNvSpPr>
              <a:spLocks noChangeArrowheads="1"/>
            </p:cNvSpPr>
            <p:nvPr/>
          </p:nvSpPr>
          <p:spPr bwMode="auto">
            <a:xfrm>
              <a:off x="657" y="2841"/>
              <a:ext cx="317" cy="544"/>
            </a:xfrm>
            <a:prstGeom prst="rect">
              <a:avLst/>
            </a:prstGeom>
            <a:solidFill>
              <a:srgbClr val="FF6600"/>
            </a:solidFill>
            <a:ln w="9525">
              <a:miter lim="800000"/>
              <a:headEnd/>
              <a:tailEnd/>
            </a:ln>
            <a:scene3d>
              <a:camera prst="legacyObliqueTopRight"/>
              <a:lightRig rig="legacyFlat3" dir="b"/>
            </a:scene3d>
            <a:sp3d extrusionH="125400" prstMaterial="legacyMatte">
              <a:bevelT w="13500" h="13500" prst="angle"/>
              <a:bevelB w="13500" h="13500" prst="angle"/>
              <a:extrusionClr>
                <a:srgbClr val="FF6600"/>
              </a:extrusionClr>
            </a:sp3d>
          </p:spPr>
          <p:txBody>
            <a:bodyPr wrap="none" rIns="54000" anchor="ctr">
              <a:flatTx/>
            </a:bodyPr>
            <a:lstStyle/>
            <a:p>
              <a:endParaRPr lang="en-US"/>
            </a:p>
          </p:txBody>
        </p:sp>
      </p:grpSp>
      <p:sp>
        <p:nvSpPr>
          <p:cNvPr id="1612882" name="Text Box 82"/>
          <p:cNvSpPr txBox="1">
            <a:spLocks noChangeArrowheads="1"/>
          </p:cNvSpPr>
          <p:nvPr/>
        </p:nvSpPr>
        <p:spPr bwMode="auto">
          <a:xfrm>
            <a:off x="3995738" y="5876925"/>
            <a:ext cx="34750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r>
              <a:rPr lang="en-US" sz="1800" b="0" dirty="0"/>
              <a:t>Picture headers (frame headers)</a:t>
            </a:r>
          </a:p>
        </p:txBody>
      </p:sp>
      <p:sp>
        <p:nvSpPr>
          <p:cNvPr id="1612883" name="Text Box 83"/>
          <p:cNvSpPr txBox="1">
            <a:spLocks noChangeArrowheads="1"/>
          </p:cNvSpPr>
          <p:nvPr/>
        </p:nvSpPr>
        <p:spPr bwMode="auto">
          <a:xfrm>
            <a:off x="1187450" y="5805488"/>
            <a:ext cx="139382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r>
              <a:rPr lang="en-US" sz="1800" b="0"/>
              <a:t>GOP header</a:t>
            </a:r>
          </a:p>
        </p:txBody>
      </p:sp>
      <p:sp>
        <p:nvSpPr>
          <p:cNvPr id="1612884" name="Line 84"/>
          <p:cNvSpPr>
            <a:spLocks noChangeShapeType="1"/>
          </p:cNvSpPr>
          <p:nvPr/>
        </p:nvSpPr>
        <p:spPr bwMode="auto">
          <a:xfrm flipH="1" flipV="1">
            <a:off x="900113" y="5229225"/>
            <a:ext cx="576262" cy="647700"/>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nvGrpSpPr>
          <p:cNvPr id="12" name="Group 85"/>
          <p:cNvGrpSpPr>
            <a:grpSpLocks/>
          </p:cNvGrpSpPr>
          <p:nvPr/>
        </p:nvGrpSpPr>
        <p:grpSpPr bwMode="auto">
          <a:xfrm>
            <a:off x="1042988" y="5084763"/>
            <a:ext cx="6337300" cy="865187"/>
            <a:chOff x="657" y="3203"/>
            <a:chExt cx="3992" cy="545"/>
          </a:xfrm>
        </p:grpSpPr>
        <p:sp>
          <p:nvSpPr>
            <p:cNvPr id="33828" name="Line 86"/>
            <p:cNvSpPr>
              <a:spLocks noChangeShapeType="1"/>
            </p:cNvSpPr>
            <p:nvPr/>
          </p:nvSpPr>
          <p:spPr bwMode="auto">
            <a:xfrm flipH="1" flipV="1">
              <a:off x="657" y="3203"/>
              <a:ext cx="2042" cy="545"/>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29" name="Line 87"/>
            <p:cNvSpPr>
              <a:spLocks noChangeShapeType="1"/>
            </p:cNvSpPr>
            <p:nvPr/>
          </p:nvSpPr>
          <p:spPr bwMode="auto">
            <a:xfrm flipH="1" flipV="1">
              <a:off x="1156" y="3294"/>
              <a:ext cx="1633" cy="454"/>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0" name="Line 88"/>
            <p:cNvSpPr>
              <a:spLocks noChangeShapeType="1"/>
            </p:cNvSpPr>
            <p:nvPr/>
          </p:nvSpPr>
          <p:spPr bwMode="auto">
            <a:xfrm flipV="1">
              <a:off x="3379" y="3339"/>
              <a:ext cx="1270"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1" name="Line 89"/>
            <p:cNvSpPr>
              <a:spLocks noChangeShapeType="1"/>
            </p:cNvSpPr>
            <p:nvPr/>
          </p:nvSpPr>
          <p:spPr bwMode="auto">
            <a:xfrm flipV="1">
              <a:off x="3334" y="3339"/>
              <a:ext cx="816"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2" name="Line 90"/>
            <p:cNvSpPr>
              <a:spLocks noChangeShapeType="1"/>
            </p:cNvSpPr>
            <p:nvPr/>
          </p:nvSpPr>
          <p:spPr bwMode="auto">
            <a:xfrm flipV="1">
              <a:off x="3243" y="3339"/>
              <a:ext cx="408"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3" name="Line 91"/>
            <p:cNvSpPr>
              <a:spLocks noChangeShapeType="1"/>
            </p:cNvSpPr>
            <p:nvPr/>
          </p:nvSpPr>
          <p:spPr bwMode="auto">
            <a:xfrm flipH="1" flipV="1">
              <a:off x="3152" y="3249"/>
              <a:ext cx="46" cy="49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4" name="Line 92"/>
            <p:cNvSpPr>
              <a:spLocks noChangeShapeType="1"/>
            </p:cNvSpPr>
            <p:nvPr/>
          </p:nvSpPr>
          <p:spPr bwMode="auto">
            <a:xfrm flipH="1" flipV="1">
              <a:off x="2699" y="3339"/>
              <a:ext cx="408"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5" name="Line 93"/>
            <p:cNvSpPr>
              <a:spLocks noChangeShapeType="1"/>
            </p:cNvSpPr>
            <p:nvPr/>
          </p:nvSpPr>
          <p:spPr bwMode="auto">
            <a:xfrm flipH="1" flipV="1">
              <a:off x="2200" y="3339"/>
              <a:ext cx="816"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
          <p:nvSpPr>
            <p:cNvPr id="33836" name="Line 94"/>
            <p:cNvSpPr>
              <a:spLocks noChangeShapeType="1"/>
            </p:cNvSpPr>
            <p:nvPr/>
          </p:nvSpPr>
          <p:spPr bwMode="auto">
            <a:xfrm flipH="1" flipV="1">
              <a:off x="1655" y="3339"/>
              <a:ext cx="1225" cy="409"/>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grpSp>
      <p:sp>
        <p:nvSpPr>
          <p:cNvPr id="2" name="TextBox 1"/>
          <p:cNvSpPr txBox="1"/>
          <p:nvPr/>
        </p:nvSpPr>
        <p:spPr>
          <a:xfrm>
            <a:off x="2883723" y="620688"/>
            <a:ext cx="6224781" cy="646331"/>
          </a:xfrm>
          <a:prstGeom prst="rect">
            <a:avLst/>
          </a:prstGeom>
          <a:noFill/>
          <a:ln>
            <a:noFill/>
          </a:ln>
          <a:effectLst>
            <a:outerShdw blurRad="50800" dist="38100" dir="2700000" algn="tl" rotWithShape="0">
              <a:prstClr val="black">
                <a:alpha val="40000"/>
              </a:prstClr>
            </a:outerShdw>
          </a:effectLst>
        </p:spPr>
        <p:txBody>
          <a:bodyPr wrap="none" rtlCol="0">
            <a:spAutoFit/>
          </a:bodyPr>
          <a:lstStyle/>
          <a:p>
            <a:pPr algn="r"/>
            <a:r>
              <a:rPr lang="en-US" dirty="0" smtClean="0">
                <a:latin typeface="Eurostile"/>
                <a:cs typeface="Eurostile"/>
              </a:rPr>
              <a:t>Note: MPEG-4 profile for RTP exists, but is much more complex</a:t>
            </a:r>
          </a:p>
          <a:p>
            <a:pPr algn="r"/>
            <a:r>
              <a:rPr lang="en-US" dirty="0" smtClean="0">
                <a:latin typeface="Eurostile"/>
                <a:cs typeface="Eurostile"/>
              </a:rPr>
              <a:t>due to H.264’s 16-way dependencies.</a:t>
            </a:r>
          </a:p>
        </p:txBody>
      </p:sp>
      <p:sp>
        <p:nvSpPr>
          <p:cNvPr id="97" name="Text Box 83"/>
          <p:cNvSpPr txBox="1">
            <a:spLocks noChangeArrowheads="1"/>
          </p:cNvSpPr>
          <p:nvPr/>
        </p:nvSpPr>
        <p:spPr bwMode="auto">
          <a:xfrm>
            <a:off x="683568" y="6093296"/>
            <a:ext cx="235821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r>
              <a:rPr lang="en-US" sz="1400" b="0" dirty="0" smtClean="0"/>
              <a:t>sequence header (optional)</a:t>
            </a:r>
            <a:endParaRPr lang="en-US" sz="1400" b="0" dirty="0"/>
          </a:p>
        </p:txBody>
      </p:sp>
      <p:sp>
        <p:nvSpPr>
          <p:cNvPr id="98" name="Line 84"/>
          <p:cNvSpPr>
            <a:spLocks noChangeShapeType="1"/>
          </p:cNvSpPr>
          <p:nvPr/>
        </p:nvSpPr>
        <p:spPr bwMode="auto">
          <a:xfrm flipH="1" flipV="1">
            <a:off x="755576" y="5229199"/>
            <a:ext cx="144016" cy="936104"/>
          </a:xfrm>
          <a:prstGeom prst="line">
            <a:avLst/>
          </a:prstGeom>
          <a:noFill/>
          <a:ln w="9525">
            <a:solidFill>
              <a:schemeClr val="tx1"/>
            </a:solidFill>
            <a:prstDash val="dash"/>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p>
        </p:txBody>
      </p:sp>
    </p:spTree>
    <p:extLst>
      <p:ext uri="{BB962C8B-B14F-4D97-AF65-F5344CB8AC3E}">
        <p14:creationId xmlns:p14="http://schemas.microsoft.com/office/powerpoint/2010/main" val="385374978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3"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1+#ppt_w/2"/>
                                          </p:val>
                                        </p:tav>
                                        <p:tav tm="100000">
                                          <p:val>
                                            <p:strVal val="#ppt_x"/>
                                          </p:val>
                                        </p:tav>
                                      </p:tavLst>
                                    </p:anim>
                                    <p:anim calcmode="lin" valueType="num">
                                      <p:cBhvr additive="base">
                                        <p:cTn id="14" dur="500" fill="hold"/>
                                        <p:tgtEl>
                                          <p:spTgt spid="2"/>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2" fill="hold" grpId="0" nodeType="clickEffect">
                                  <p:stCondLst>
                                    <p:cond delay="0"/>
                                  </p:stCondLst>
                                  <p:childTnLst>
                                    <p:set>
                                      <p:cBhvr>
                                        <p:cTn id="18" dur="1" fill="hold">
                                          <p:stCondLst>
                                            <p:cond delay="0"/>
                                          </p:stCondLst>
                                        </p:cTn>
                                        <p:tgtEl>
                                          <p:spTgt spid="1612854"/>
                                        </p:tgtEl>
                                        <p:attrNameLst>
                                          <p:attrName>style.visibility</p:attrName>
                                        </p:attrNameLst>
                                      </p:cBhvr>
                                      <p:to>
                                        <p:strVal val="visible"/>
                                      </p:to>
                                    </p:set>
                                    <p:animEffect transition="in" filter="wipe(right)">
                                      <p:cBhvr>
                                        <p:cTn id="19" dur="500"/>
                                        <p:tgtEl>
                                          <p:spTgt spid="1612854"/>
                                        </p:tgtEl>
                                      </p:cBhvr>
                                    </p:animEffect>
                                  </p:childTnLst>
                                </p:cTn>
                              </p:par>
                            </p:childTnLst>
                          </p:cTn>
                        </p:par>
                        <p:par>
                          <p:cTn id="20" fill="hold">
                            <p:stCondLst>
                              <p:cond delay="500"/>
                            </p:stCondLst>
                            <p:childTnLst>
                              <p:par>
                                <p:cTn id="21" presetID="22" presetClass="entr" presetSubtype="2" fill="hold" grpId="0" nodeType="afterEffect">
                                  <p:stCondLst>
                                    <p:cond delay="0"/>
                                  </p:stCondLst>
                                  <p:childTnLst>
                                    <p:set>
                                      <p:cBhvr>
                                        <p:cTn id="22" dur="1" fill="hold">
                                          <p:stCondLst>
                                            <p:cond delay="0"/>
                                          </p:stCondLst>
                                        </p:cTn>
                                        <p:tgtEl>
                                          <p:spTgt spid="1612855"/>
                                        </p:tgtEl>
                                        <p:attrNameLst>
                                          <p:attrName>style.visibility</p:attrName>
                                        </p:attrNameLst>
                                      </p:cBhvr>
                                      <p:to>
                                        <p:strVal val="visible"/>
                                      </p:to>
                                    </p:set>
                                    <p:animEffect transition="in" filter="wipe(right)">
                                      <p:cBhvr>
                                        <p:cTn id="23" dur="500"/>
                                        <p:tgtEl>
                                          <p:spTgt spid="1612855"/>
                                        </p:tgtEl>
                                      </p:cBhvr>
                                    </p:animEffect>
                                  </p:childTnLst>
                                </p:cTn>
                              </p:par>
                            </p:childTnLst>
                          </p:cTn>
                        </p:par>
                        <p:par>
                          <p:cTn id="24" fill="hold">
                            <p:stCondLst>
                              <p:cond delay="1000"/>
                            </p:stCondLst>
                            <p:childTnLst>
                              <p:par>
                                <p:cTn id="25" presetID="22" presetClass="entr" presetSubtype="2" fill="hold" grpId="0" nodeType="afterEffect">
                                  <p:stCondLst>
                                    <p:cond delay="0"/>
                                  </p:stCondLst>
                                  <p:childTnLst>
                                    <p:set>
                                      <p:cBhvr>
                                        <p:cTn id="26" dur="1" fill="hold">
                                          <p:stCondLst>
                                            <p:cond delay="0"/>
                                          </p:stCondLst>
                                        </p:cTn>
                                        <p:tgtEl>
                                          <p:spTgt spid="1612845"/>
                                        </p:tgtEl>
                                        <p:attrNameLst>
                                          <p:attrName>style.visibility</p:attrName>
                                        </p:attrNameLst>
                                      </p:cBhvr>
                                      <p:to>
                                        <p:strVal val="visible"/>
                                      </p:to>
                                    </p:set>
                                    <p:animEffect transition="in" filter="wipe(right)">
                                      <p:cBhvr>
                                        <p:cTn id="27" dur="500"/>
                                        <p:tgtEl>
                                          <p:spTgt spid="1612845"/>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612844"/>
                                        </p:tgtEl>
                                        <p:attrNameLst>
                                          <p:attrName>style.visibility</p:attrName>
                                        </p:attrNameLst>
                                      </p:cBhvr>
                                      <p:to>
                                        <p:strVal val="visible"/>
                                      </p:to>
                                    </p:set>
                                    <p:animEffect transition="in" filter="wipe(right)">
                                      <p:cBhvr>
                                        <p:cTn id="30" dur="500"/>
                                        <p:tgtEl>
                                          <p:spTgt spid="1612844"/>
                                        </p:tgtEl>
                                      </p:cBhvr>
                                    </p:animEffect>
                                  </p:childTnLst>
                                </p:cTn>
                              </p:par>
                            </p:childTnLst>
                          </p:cTn>
                        </p:par>
                        <p:par>
                          <p:cTn id="31" fill="hold">
                            <p:stCondLst>
                              <p:cond delay="1500"/>
                            </p:stCondLst>
                            <p:childTnLst>
                              <p:par>
                                <p:cTn id="32" presetID="22" presetClass="entr" presetSubtype="2" fill="hold" grpId="0" nodeType="afterEffect">
                                  <p:stCondLst>
                                    <p:cond delay="0"/>
                                  </p:stCondLst>
                                  <p:childTnLst>
                                    <p:set>
                                      <p:cBhvr>
                                        <p:cTn id="33" dur="1" fill="hold">
                                          <p:stCondLst>
                                            <p:cond delay="0"/>
                                          </p:stCondLst>
                                        </p:cTn>
                                        <p:tgtEl>
                                          <p:spTgt spid="1612847"/>
                                        </p:tgtEl>
                                        <p:attrNameLst>
                                          <p:attrName>style.visibility</p:attrName>
                                        </p:attrNameLst>
                                      </p:cBhvr>
                                      <p:to>
                                        <p:strVal val="visible"/>
                                      </p:to>
                                    </p:set>
                                    <p:animEffect transition="in" filter="wipe(right)">
                                      <p:cBhvr>
                                        <p:cTn id="34" dur="500"/>
                                        <p:tgtEl>
                                          <p:spTgt spid="1612847"/>
                                        </p:tgtEl>
                                      </p:cBhvr>
                                    </p:animEffect>
                                  </p:childTnLst>
                                </p:cTn>
                              </p:par>
                              <p:par>
                                <p:cTn id="35" presetID="22" presetClass="entr" presetSubtype="2" fill="hold" grpId="0" nodeType="withEffect">
                                  <p:stCondLst>
                                    <p:cond delay="0"/>
                                  </p:stCondLst>
                                  <p:childTnLst>
                                    <p:set>
                                      <p:cBhvr>
                                        <p:cTn id="36" dur="1" fill="hold">
                                          <p:stCondLst>
                                            <p:cond delay="0"/>
                                          </p:stCondLst>
                                        </p:cTn>
                                        <p:tgtEl>
                                          <p:spTgt spid="1612846"/>
                                        </p:tgtEl>
                                        <p:attrNameLst>
                                          <p:attrName>style.visibility</p:attrName>
                                        </p:attrNameLst>
                                      </p:cBhvr>
                                      <p:to>
                                        <p:strVal val="visible"/>
                                      </p:to>
                                    </p:set>
                                    <p:animEffect transition="in" filter="wipe(right)">
                                      <p:cBhvr>
                                        <p:cTn id="37" dur="500"/>
                                        <p:tgtEl>
                                          <p:spTgt spid="1612846"/>
                                        </p:tgtEl>
                                      </p:cBhvr>
                                    </p:animEffect>
                                  </p:childTnLst>
                                </p:cTn>
                              </p:par>
                            </p:childTnLst>
                          </p:cTn>
                        </p:par>
                        <p:par>
                          <p:cTn id="38" fill="hold">
                            <p:stCondLst>
                              <p:cond delay="2000"/>
                            </p:stCondLst>
                            <p:childTnLst>
                              <p:par>
                                <p:cTn id="39" presetID="22" presetClass="entr" presetSubtype="2" fill="hold" grpId="0" nodeType="afterEffect">
                                  <p:stCondLst>
                                    <p:cond delay="0"/>
                                  </p:stCondLst>
                                  <p:childTnLst>
                                    <p:set>
                                      <p:cBhvr>
                                        <p:cTn id="40" dur="1" fill="hold">
                                          <p:stCondLst>
                                            <p:cond delay="0"/>
                                          </p:stCondLst>
                                        </p:cTn>
                                        <p:tgtEl>
                                          <p:spTgt spid="1612843"/>
                                        </p:tgtEl>
                                        <p:attrNameLst>
                                          <p:attrName>style.visibility</p:attrName>
                                        </p:attrNameLst>
                                      </p:cBhvr>
                                      <p:to>
                                        <p:strVal val="visible"/>
                                      </p:to>
                                    </p:set>
                                    <p:animEffect transition="in" filter="wipe(right)">
                                      <p:cBhvr>
                                        <p:cTn id="41" dur="500"/>
                                        <p:tgtEl>
                                          <p:spTgt spid="1612843"/>
                                        </p:tgtEl>
                                      </p:cBhvr>
                                    </p:animEffect>
                                  </p:childTnLst>
                                </p:cTn>
                              </p:par>
                              <p:par>
                                <p:cTn id="42" presetID="22" presetClass="entr" presetSubtype="2" fill="hold" grpId="0" nodeType="withEffect">
                                  <p:stCondLst>
                                    <p:cond delay="0"/>
                                  </p:stCondLst>
                                  <p:childTnLst>
                                    <p:set>
                                      <p:cBhvr>
                                        <p:cTn id="43" dur="1" fill="hold">
                                          <p:stCondLst>
                                            <p:cond delay="0"/>
                                          </p:stCondLst>
                                        </p:cTn>
                                        <p:tgtEl>
                                          <p:spTgt spid="1612842"/>
                                        </p:tgtEl>
                                        <p:attrNameLst>
                                          <p:attrName>style.visibility</p:attrName>
                                        </p:attrNameLst>
                                      </p:cBhvr>
                                      <p:to>
                                        <p:strVal val="visible"/>
                                      </p:to>
                                    </p:set>
                                    <p:animEffect transition="in" filter="wipe(right)">
                                      <p:cBhvr>
                                        <p:cTn id="44" dur="500"/>
                                        <p:tgtEl>
                                          <p:spTgt spid="1612842"/>
                                        </p:tgtEl>
                                      </p:cBhvr>
                                    </p:animEffect>
                                  </p:childTnLst>
                                </p:cTn>
                              </p:par>
                            </p:childTnLst>
                          </p:cTn>
                        </p:par>
                        <p:par>
                          <p:cTn id="45" fill="hold">
                            <p:stCondLst>
                              <p:cond delay="2500"/>
                            </p:stCondLst>
                            <p:childTnLst>
                              <p:par>
                                <p:cTn id="46" presetID="22" presetClass="entr" presetSubtype="2" fill="hold" grpId="0" nodeType="afterEffect">
                                  <p:stCondLst>
                                    <p:cond delay="0"/>
                                  </p:stCondLst>
                                  <p:childTnLst>
                                    <p:set>
                                      <p:cBhvr>
                                        <p:cTn id="47" dur="1" fill="hold">
                                          <p:stCondLst>
                                            <p:cond delay="0"/>
                                          </p:stCondLst>
                                        </p:cTn>
                                        <p:tgtEl>
                                          <p:spTgt spid="1612851"/>
                                        </p:tgtEl>
                                        <p:attrNameLst>
                                          <p:attrName>style.visibility</p:attrName>
                                        </p:attrNameLst>
                                      </p:cBhvr>
                                      <p:to>
                                        <p:strVal val="visible"/>
                                      </p:to>
                                    </p:set>
                                    <p:animEffect transition="in" filter="wipe(right)">
                                      <p:cBhvr>
                                        <p:cTn id="48" dur="500"/>
                                        <p:tgtEl>
                                          <p:spTgt spid="1612851"/>
                                        </p:tgtEl>
                                      </p:cBhvr>
                                    </p:animEffect>
                                  </p:childTnLst>
                                </p:cTn>
                              </p:par>
                              <p:par>
                                <p:cTn id="49" presetID="22" presetClass="entr" presetSubtype="2" fill="hold" grpId="0" nodeType="withEffect">
                                  <p:stCondLst>
                                    <p:cond delay="0"/>
                                  </p:stCondLst>
                                  <p:childTnLst>
                                    <p:set>
                                      <p:cBhvr>
                                        <p:cTn id="50" dur="1" fill="hold">
                                          <p:stCondLst>
                                            <p:cond delay="0"/>
                                          </p:stCondLst>
                                        </p:cTn>
                                        <p:tgtEl>
                                          <p:spTgt spid="1612850"/>
                                        </p:tgtEl>
                                        <p:attrNameLst>
                                          <p:attrName>style.visibility</p:attrName>
                                        </p:attrNameLst>
                                      </p:cBhvr>
                                      <p:to>
                                        <p:strVal val="visible"/>
                                      </p:to>
                                    </p:set>
                                    <p:animEffect transition="in" filter="wipe(right)">
                                      <p:cBhvr>
                                        <p:cTn id="51" dur="500"/>
                                        <p:tgtEl>
                                          <p:spTgt spid="1612850"/>
                                        </p:tgtEl>
                                      </p:cBhvr>
                                    </p:animEffect>
                                  </p:childTnLst>
                                </p:cTn>
                              </p:par>
                            </p:childTnLst>
                          </p:cTn>
                        </p:par>
                        <p:par>
                          <p:cTn id="52" fill="hold">
                            <p:stCondLst>
                              <p:cond delay="3000"/>
                            </p:stCondLst>
                            <p:childTnLst>
                              <p:par>
                                <p:cTn id="53" presetID="22" presetClass="entr" presetSubtype="2" fill="hold" grpId="0" nodeType="afterEffect">
                                  <p:stCondLst>
                                    <p:cond delay="0"/>
                                  </p:stCondLst>
                                  <p:childTnLst>
                                    <p:set>
                                      <p:cBhvr>
                                        <p:cTn id="54" dur="1" fill="hold">
                                          <p:stCondLst>
                                            <p:cond delay="0"/>
                                          </p:stCondLst>
                                        </p:cTn>
                                        <p:tgtEl>
                                          <p:spTgt spid="1612853"/>
                                        </p:tgtEl>
                                        <p:attrNameLst>
                                          <p:attrName>style.visibility</p:attrName>
                                        </p:attrNameLst>
                                      </p:cBhvr>
                                      <p:to>
                                        <p:strVal val="visible"/>
                                      </p:to>
                                    </p:set>
                                    <p:animEffect transition="in" filter="wipe(right)">
                                      <p:cBhvr>
                                        <p:cTn id="55" dur="500"/>
                                        <p:tgtEl>
                                          <p:spTgt spid="1612853"/>
                                        </p:tgtEl>
                                      </p:cBhvr>
                                    </p:animEffect>
                                  </p:childTnLst>
                                </p:cTn>
                              </p:par>
                              <p:par>
                                <p:cTn id="56" presetID="22" presetClass="entr" presetSubtype="2" fill="hold" grpId="0" nodeType="withEffect">
                                  <p:stCondLst>
                                    <p:cond delay="0"/>
                                  </p:stCondLst>
                                  <p:childTnLst>
                                    <p:set>
                                      <p:cBhvr>
                                        <p:cTn id="57" dur="1" fill="hold">
                                          <p:stCondLst>
                                            <p:cond delay="0"/>
                                          </p:stCondLst>
                                        </p:cTn>
                                        <p:tgtEl>
                                          <p:spTgt spid="1612852"/>
                                        </p:tgtEl>
                                        <p:attrNameLst>
                                          <p:attrName>style.visibility</p:attrName>
                                        </p:attrNameLst>
                                      </p:cBhvr>
                                      <p:to>
                                        <p:strVal val="visible"/>
                                      </p:to>
                                    </p:set>
                                    <p:animEffect transition="in" filter="wipe(right)">
                                      <p:cBhvr>
                                        <p:cTn id="58" dur="500"/>
                                        <p:tgtEl>
                                          <p:spTgt spid="1612852"/>
                                        </p:tgtEl>
                                      </p:cBhvr>
                                    </p:animEffect>
                                  </p:childTnLst>
                                </p:cTn>
                              </p:par>
                            </p:childTnLst>
                          </p:cTn>
                        </p:par>
                        <p:par>
                          <p:cTn id="59" fill="hold">
                            <p:stCondLst>
                              <p:cond delay="3500"/>
                            </p:stCondLst>
                            <p:childTnLst>
                              <p:par>
                                <p:cTn id="60" presetID="22" presetClass="entr" presetSubtype="2" fill="hold" grpId="0" nodeType="afterEffect">
                                  <p:stCondLst>
                                    <p:cond delay="0"/>
                                  </p:stCondLst>
                                  <p:childTnLst>
                                    <p:set>
                                      <p:cBhvr>
                                        <p:cTn id="61" dur="1" fill="hold">
                                          <p:stCondLst>
                                            <p:cond delay="0"/>
                                          </p:stCondLst>
                                        </p:cTn>
                                        <p:tgtEl>
                                          <p:spTgt spid="1612848"/>
                                        </p:tgtEl>
                                        <p:attrNameLst>
                                          <p:attrName>style.visibility</p:attrName>
                                        </p:attrNameLst>
                                      </p:cBhvr>
                                      <p:to>
                                        <p:strVal val="visible"/>
                                      </p:to>
                                    </p:set>
                                    <p:animEffect transition="in" filter="wipe(right)">
                                      <p:cBhvr>
                                        <p:cTn id="62" dur="500"/>
                                        <p:tgtEl>
                                          <p:spTgt spid="1612848"/>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1612849"/>
                                        </p:tgtEl>
                                        <p:attrNameLst>
                                          <p:attrName>style.visibility</p:attrName>
                                        </p:attrNameLst>
                                      </p:cBhvr>
                                      <p:to>
                                        <p:strVal val="visible"/>
                                      </p:to>
                                    </p:set>
                                    <p:animEffect transition="in" filter="wipe(right)">
                                      <p:cBhvr>
                                        <p:cTn id="65" dur="500"/>
                                        <p:tgtEl>
                                          <p:spTgt spid="1612849"/>
                                        </p:tgtEl>
                                      </p:cBhvr>
                                    </p:animEffec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nodeType="clickEffect">
                                  <p:stCondLst>
                                    <p:cond delay="0"/>
                                  </p:stCondLst>
                                  <p:childTnLst>
                                    <p:set>
                                      <p:cBhvr>
                                        <p:cTn id="69" dur="1" fill="hold">
                                          <p:stCondLst>
                                            <p:cond delay="0"/>
                                          </p:stCondLst>
                                        </p:cTn>
                                        <p:tgtEl>
                                          <p:spTgt spid="11"/>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10"/>
                                        </p:tgtEl>
                                        <p:attrNameLst>
                                          <p:attrName>style.visibility</p:attrName>
                                        </p:attrNameLst>
                                      </p:cBhvr>
                                      <p:to>
                                        <p:strVal val="visible"/>
                                      </p:to>
                                    </p:set>
                                  </p:childTnLst>
                                </p:cTn>
                              </p:par>
                              <p:par>
                                <p:cTn id="74" presetID="1" presetClass="entr" presetSubtype="0" fill="hold" nodeType="withEffect">
                                  <p:stCondLst>
                                    <p:cond delay="0"/>
                                  </p:stCondLst>
                                  <p:childTnLst>
                                    <p:set>
                                      <p:cBhvr>
                                        <p:cTn id="75" dur="1" fill="hold">
                                          <p:stCondLst>
                                            <p:cond delay="0"/>
                                          </p:stCondLst>
                                        </p:cTn>
                                        <p:tgtEl>
                                          <p:spTgt spid="12"/>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1612882"/>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grpId="0" nodeType="clickEffect">
                                  <p:stCondLst>
                                    <p:cond delay="0"/>
                                  </p:stCondLst>
                                  <p:childTnLst>
                                    <p:set>
                                      <p:cBhvr>
                                        <p:cTn id="81" dur="1" fill="hold">
                                          <p:stCondLst>
                                            <p:cond delay="0"/>
                                          </p:stCondLst>
                                        </p:cTn>
                                        <p:tgtEl>
                                          <p:spTgt spid="1612861"/>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1612884"/>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612883"/>
                                        </p:tgtEl>
                                        <p:attrNameLst>
                                          <p:attrName>style.visibility</p:attrName>
                                        </p:attrNameLst>
                                      </p:cBhvr>
                                      <p:to>
                                        <p:strVal val="visible"/>
                                      </p:to>
                                    </p:set>
                                  </p:childTnLst>
                                </p:cTn>
                              </p:par>
                            </p:childTnLst>
                          </p:cTn>
                        </p:par>
                      </p:childTnLst>
                    </p:cTn>
                  </p:par>
                  <p:par>
                    <p:cTn id="86" fill="hold">
                      <p:stCondLst>
                        <p:cond delay="indefinite"/>
                      </p:stCondLst>
                      <p:childTnLst>
                        <p:par>
                          <p:cTn id="87" fill="hold">
                            <p:stCondLst>
                              <p:cond delay="0"/>
                            </p:stCondLst>
                            <p:childTnLst>
                              <p:par>
                                <p:cTn id="88" presetID="1" presetClass="entr" presetSubtype="0" fill="hold" grpId="0" nodeType="clickEffect">
                                  <p:stCondLst>
                                    <p:cond delay="0"/>
                                  </p:stCondLst>
                                  <p:childTnLst>
                                    <p:set>
                                      <p:cBhvr>
                                        <p:cTn id="89" dur="1" fill="hold">
                                          <p:stCondLst>
                                            <p:cond delay="0"/>
                                          </p:stCondLst>
                                        </p:cTn>
                                        <p:tgtEl>
                                          <p:spTgt spid="96"/>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98"/>
                                        </p:tgtEl>
                                        <p:attrNameLst>
                                          <p:attrName>style.visibility</p:attrName>
                                        </p:attrNameLst>
                                      </p:cBhvr>
                                      <p:to>
                                        <p:strVal val="visible"/>
                                      </p:to>
                                    </p:set>
                                  </p:childTnLst>
                                </p:cTn>
                              </p:par>
                              <p:par>
                                <p:cTn id="92" presetID="1" presetClass="entr" presetSubtype="0" fill="hold" grpId="0" nodeType="withEffect">
                                  <p:stCondLst>
                                    <p:cond delay="0"/>
                                  </p:stCondLst>
                                  <p:childTnLst>
                                    <p:set>
                                      <p:cBhvr>
                                        <p:cTn id="93"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1612842" grpId="0" animBg="1"/>
      <p:bldP spid="1612843" grpId="0" animBg="1"/>
      <p:bldP spid="1612844" grpId="0" animBg="1"/>
      <p:bldP spid="1612845" grpId="0" animBg="1"/>
      <p:bldP spid="1612846" grpId="0" animBg="1"/>
      <p:bldP spid="1612847" grpId="0" animBg="1"/>
      <p:bldP spid="1612848" grpId="0" animBg="1"/>
      <p:bldP spid="1612849" grpId="0" animBg="1"/>
      <p:bldP spid="1612850" grpId="0" animBg="1"/>
      <p:bldP spid="1612851" grpId="0" animBg="1"/>
      <p:bldP spid="1612852" grpId="0" animBg="1"/>
      <p:bldP spid="1612853" grpId="0" animBg="1"/>
      <p:bldP spid="1612854" grpId="0" animBg="1"/>
      <p:bldP spid="1612855" grpId="0" animBg="1"/>
      <p:bldP spid="1612861" grpId="0" animBg="1"/>
      <p:bldP spid="1612882" grpId="0"/>
      <p:bldP spid="1612883" grpId="0"/>
      <p:bldP spid="1612884" grpId="0" animBg="1"/>
      <p:bldP spid="2" grpId="0"/>
      <p:bldP spid="97" grpId="0"/>
      <p:bldP spid="9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Rectangle 2"/>
          <p:cNvSpPr>
            <a:spLocks noGrp="1" noChangeArrowheads="1"/>
          </p:cNvSpPr>
          <p:nvPr>
            <p:ph type="title"/>
          </p:nvPr>
        </p:nvSpPr>
        <p:spPr/>
        <p:txBody>
          <a:bodyPr/>
          <a:lstStyle/>
          <a:p>
            <a:pPr eaLnBrk="1" hangingPunct="1"/>
            <a:r>
              <a:rPr lang="en-US" dirty="0">
                <a:latin typeface="Eurostile"/>
                <a:ea typeface="ＭＳ Ｐゴシック" charset="0"/>
                <a:cs typeface="Eurostile"/>
              </a:rPr>
              <a:t>RTP Profile for </a:t>
            </a:r>
            <a:r>
              <a:rPr lang="en-US" dirty="0" smtClean="0">
                <a:latin typeface="Eurostile"/>
                <a:ea typeface="ＭＳ Ｐゴシック" charset="0"/>
                <a:cs typeface="Eurostile"/>
              </a:rPr>
              <a:t>MPEG-1 </a:t>
            </a:r>
            <a:r>
              <a:rPr lang="en-US" dirty="0">
                <a:latin typeface="Eurostile"/>
                <a:ea typeface="ＭＳ Ｐゴシック" charset="0"/>
                <a:cs typeface="Eurostile"/>
              </a:rPr>
              <a:t>Video Payload</a:t>
            </a:r>
          </a:p>
        </p:txBody>
      </p:sp>
      <p:sp>
        <p:nvSpPr>
          <p:cNvPr id="34818" name="Rectangle 3"/>
          <p:cNvSpPr>
            <a:spLocks noGrp="1" noChangeArrowheads="1"/>
          </p:cNvSpPr>
          <p:nvPr>
            <p:ph idx="1"/>
          </p:nvPr>
        </p:nvSpPr>
        <p:spPr/>
        <p:txBody>
          <a:bodyPr/>
          <a:lstStyle/>
          <a:p>
            <a:pPr eaLnBrk="1" hangingPunct="1"/>
            <a:r>
              <a:rPr lang="en-US" sz="2000" dirty="0">
                <a:latin typeface="Eurostile"/>
                <a:ea typeface="ＭＳ Ｐゴシック" charset="0"/>
                <a:cs typeface="Eurostile"/>
              </a:rPr>
              <a:t>Fragmentation rules</a:t>
            </a:r>
          </a:p>
          <a:p>
            <a:pPr lvl="1" eaLnBrk="1" hangingPunct="1"/>
            <a:r>
              <a:rPr lang="en-US" sz="1800" dirty="0">
                <a:latin typeface="Eurostile"/>
                <a:ea typeface="ＭＳ Ｐゴシック" charset="0"/>
                <a:cs typeface="Eurostile"/>
              </a:rPr>
              <a:t>Video sequence header</a:t>
            </a:r>
          </a:p>
          <a:p>
            <a:pPr lvl="2" eaLnBrk="1" hangingPunct="1"/>
            <a:r>
              <a:rPr lang="en-US" sz="1600" dirty="0">
                <a:latin typeface="Eurostile"/>
                <a:ea typeface="ＭＳ Ｐゴシック" charset="0"/>
                <a:cs typeface="Eurostile"/>
              </a:rPr>
              <a:t>if present, starts at the beginning of an RTP packet</a:t>
            </a:r>
          </a:p>
          <a:p>
            <a:pPr lvl="1" eaLnBrk="1" hangingPunct="1"/>
            <a:r>
              <a:rPr lang="en-US" sz="1800" dirty="0">
                <a:latin typeface="Eurostile"/>
                <a:ea typeface="ＭＳ Ｐゴシック" charset="0"/>
                <a:cs typeface="Eurostile"/>
              </a:rPr>
              <a:t>GOP sequence header</a:t>
            </a:r>
          </a:p>
          <a:p>
            <a:pPr lvl="2" eaLnBrk="1" hangingPunct="1"/>
            <a:r>
              <a:rPr lang="en-US" sz="1600" dirty="0">
                <a:latin typeface="Eurostile"/>
                <a:ea typeface="ＭＳ Ｐゴシック" charset="0"/>
                <a:cs typeface="Eurostile"/>
              </a:rPr>
              <a:t>Either at beginning of RTP packet</a:t>
            </a:r>
          </a:p>
          <a:p>
            <a:pPr lvl="2" eaLnBrk="1" hangingPunct="1"/>
            <a:r>
              <a:rPr lang="en-US" sz="1600" dirty="0">
                <a:latin typeface="Eurostile"/>
                <a:ea typeface="ＭＳ Ｐゴシック" charset="0"/>
                <a:cs typeface="Eurostile"/>
              </a:rPr>
              <a:t>Or following video sequence header</a:t>
            </a:r>
          </a:p>
          <a:p>
            <a:pPr lvl="1" eaLnBrk="1" hangingPunct="1"/>
            <a:r>
              <a:rPr lang="en-US" sz="1800" dirty="0">
                <a:latin typeface="Eurostile"/>
                <a:ea typeface="ＭＳ Ｐゴシック" charset="0"/>
                <a:cs typeface="Eurostile"/>
              </a:rPr>
              <a:t>Picture header</a:t>
            </a:r>
          </a:p>
          <a:p>
            <a:pPr lvl="2" eaLnBrk="1" hangingPunct="1"/>
            <a:r>
              <a:rPr lang="en-US" sz="1600" dirty="0">
                <a:latin typeface="Eurostile"/>
                <a:ea typeface="ＭＳ Ｐゴシック" charset="0"/>
                <a:cs typeface="Eurostile"/>
              </a:rPr>
              <a:t>Either at beginning of RTP packet</a:t>
            </a:r>
          </a:p>
          <a:p>
            <a:pPr lvl="2" eaLnBrk="1" hangingPunct="1"/>
            <a:r>
              <a:rPr lang="en-US" sz="1600" dirty="0">
                <a:latin typeface="Eurostile"/>
                <a:ea typeface="ＭＳ Ｐゴシック" charset="0"/>
                <a:cs typeface="Eurostile"/>
              </a:rPr>
              <a:t>Following GOP header</a:t>
            </a:r>
          </a:p>
          <a:p>
            <a:pPr lvl="1" eaLnBrk="1" hangingPunct="1"/>
            <a:r>
              <a:rPr lang="en-US" sz="1800" dirty="0">
                <a:latin typeface="Eurostile"/>
                <a:ea typeface="ＭＳ Ｐゴシック" charset="0"/>
                <a:cs typeface="Eurostile"/>
              </a:rPr>
              <a:t>No header can span packets</a:t>
            </a:r>
          </a:p>
          <a:p>
            <a:pPr lvl="1" eaLnBrk="1" hangingPunct="1"/>
            <a:endParaRPr lang="en-US" sz="1800" dirty="0">
              <a:latin typeface="Eurostile"/>
              <a:ea typeface="ＭＳ Ｐゴシック" charset="0"/>
              <a:cs typeface="Eurostile"/>
            </a:endParaRPr>
          </a:p>
          <a:p>
            <a:pPr eaLnBrk="1" hangingPunct="1"/>
            <a:r>
              <a:rPr lang="en-US" sz="2000" dirty="0">
                <a:latin typeface="Eurostile"/>
                <a:ea typeface="ＭＳ Ｐゴシック" charset="0"/>
                <a:cs typeface="Eurostile"/>
              </a:rPr>
              <a:t>Marker Bit</a:t>
            </a:r>
          </a:p>
          <a:p>
            <a:pPr lvl="1" eaLnBrk="1" hangingPunct="1"/>
            <a:r>
              <a:rPr lang="en-US" sz="1800" dirty="0">
                <a:latin typeface="Eurostile"/>
                <a:ea typeface="ＭＳ Ｐゴシック" charset="0"/>
                <a:cs typeface="Eurostile"/>
              </a:rPr>
              <a:t>Set to 1 if packet is end of picture</a:t>
            </a:r>
          </a:p>
        </p:txBody>
      </p:sp>
    </p:spTree>
    <p:extLst>
      <p:ext uri="{BB962C8B-B14F-4D97-AF65-F5344CB8AC3E}">
        <p14:creationId xmlns:p14="http://schemas.microsoft.com/office/powerpoint/2010/main" val="3791955914"/>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Rectangle 25"/>
          <p:cNvSpPr>
            <a:spLocks noGrp="1" noChangeArrowheads="1"/>
          </p:cNvSpPr>
          <p:nvPr>
            <p:ph type="title"/>
          </p:nvPr>
        </p:nvSpPr>
        <p:spPr/>
        <p:txBody>
          <a:bodyPr rIns="132080"/>
          <a:lstStyle/>
          <a:p>
            <a:pPr eaLnBrk="1" hangingPunct="1"/>
            <a:r>
              <a:rPr lang="en-US" dirty="0">
                <a:latin typeface="Eurostile"/>
                <a:ea typeface="ＭＳ Ｐゴシック" charset="0"/>
                <a:cs typeface="Eurostile"/>
              </a:rPr>
              <a:t>RTP Profile for </a:t>
            </a:r>
            <a:r>
              <a:rPr lang="en-US" dirty="0" smtClean="0">
                <a:latin typeface="Eurostile"/>
                <a:ea typeface="ＭＳ Ｐゴシック" charset="0"/>
                <a:cs typeface="Eurostile"/>
              </a:rPr>
              <a:t>MPEG-1 </a:t>
            </a:r>
            <a:r>
              <a:rPr lang="en-US" dirty="0">
                <a:latin typeface="Eurostile"/>
                <a:ea typeface="ＭＳ Ｐゴシック" charset="0"/>
                <a:cs typeface="Eurostile"/>
              </a:rPr>
              <a:t>Video Payload</a:t>
            </a:r>
          </a:p>
        </p:txBody>
      </p:sp>
      <p:sp>
        <p:nvSpPr>
          <p:cNvPr id="35842" name="Rectangle 26"/>
          <p:cNvSpPr>
            <a:spLocks noGrp="1" noChangeArrowheads="1"/>
          </p:cNvSpPr>
          <p:nvPr>
            <p:ph sz="half" idx="1"/>
          </p:nvPr>
        </p:nvSpPr>
        <p:spPr>
          <a:xfrm>
            <a:off x="323528" y="2708920"/>
            <a:ext cx="4176464" cy="3528392"/>
          </a:xfrm>
        </p:spPr>
        <p:txBody>
          <a:bodyPr rIns="132080"/>
          <a:lstStyle/>
          <a:p>
            <a:pPr eaLnBrk="1" hangingPunct="1">
              <a:lnSpc>
                <a:spcPct val="80000"/>
              </a:lnSpc>
            </a:pPr>
            <a:r>
              <a:rPr lang="en-US" sz="1800" dirty="0">
                <a:latin typeface="Eurostile"/>
                <a:ea typeface="ＭＳ Ｐゴシック" charset="0"/>
                <a:cs typeface="Eurostile"/>
              </a:rPr>
              <a:t>MPEG-1 Video specific payload header</a:t>
            </a:r>
          </a:p>
          <a:p>
            <a:pPr eaLnBrk="1" hangingPunct="1">
              <a:lnSpc>
                <a:spcPct val="80000"/>
              </a:lnSpc>
            </a:pPr>
            <a:endParaRPr lang="en-US" sz="1800" dirty="0">
              <a:latin typeface="Eurostile"/>
              <a:ea typeface="ＭＳ Ｐゴシック" charset="0"/>
              <a:cs typeface="Eurostile"/>
            </a:endParaRPr>
          </a:p>
          <a:p>
            <a:pPr eaLnBrk="1" hangingPunct="1">
              <a:lnSpc>
                <a:spcPct val="80000"/>
              </a:lnSpc>
            </a:pPr>
            <a:r>
              <a:rPr lang="en-US" sz="1800" dirty="0" smtClean="0">
                <a:latin typeface="Eurostile"/>
                <a:ea typeface="ＭＳ Ｐゴシック" charset="0"/>
                <a:cs typeface="Eurostile"/>
              </a:rPr>
              <a:t>TR</a:t>
            </a:r>
          </a:p>
          <a:p>
            <a:pPr marL="782638" lvl="1" eaLnBrk="1" hangingPunct="1">
              <a:lnSpc>
                <a:spcPct val="80000"/>
              </a:lnSpc>
            </a:pPr>
            <a:r>
              <a:rPr lang="en-US" sz="1600" dirty="0" smtClean="0">
                <a:latin typeface="Eurostile"/>
                <a:ea typeface="ＭＳ Ｐゴシック" charset="0"/>
                <a:cs typeface="Eurostile"/>
              </a:rPr>
              <a:t>Temporal reference</a:t>
            </a:r>
          </a:p>
          <a:p>
            <a:pPr marL="782638" lvl="1" eaLnBrk="1" hangingPunct="1">
              <a:lnSpc>
                <a:spcPct val="80000"/>
              </a:lnSpc>
            </a:pPr>
            <a:r>
              <a:rPr lang="en-US" sz="1600" dirty="0" smtClean="0">
                <a:latin typeface="Eurostile"/>
                <a:ea typeface="ＭＳ Ｐゴシック" charset="0"/>
                <a:cs typeface="Eurostile"/>
              </a:rPr>
              <a:t>The same number for all packets of one frame</a:t>
            </a:r>
          </a:p>
          <a:p>
            <a:pPr marL="782638" lvl="1" eaLnBrk="1" hangingPunct="1">
              <a:lnSpc>
                <a:spcPct val="80000"/>
              </a:lnSpc>
            </a:pPr>
            <a:r>
              <a:rPr lang="en-US" sz="1600" dirty="0" smtClean="0">
                <a:latin typeface="Eurostile"/>
                <a:ea typeface="ＭＳ Ｐゴシック" charset="0"/>
                <a:cs typeface="Eurostile"/>
              </a:rPr>
              <a:t>For ordering inside an MPEG GOP</a:t>
            </a:r>
          </a:p>
          <a:p>
            <a:pPr eaLnBrk="1" hangingPunct="1">
              <a:lnSpc>
                <a:spcPct val="80000"/>
              </a:lnSpc>
            </a:pPr>
            <a:r>
              <a:rPr lang="en-US" sz="1800" dirty="0" smtClean="0">
                <a:latin typeface="Eurostile"/>
                <a:ea typeface="ＭＳ Ｐゴシック" charset="0"/>
                <a:cs typeface="Eurostile"/>
              </a:rPr>
              <a:t>MBZ</a:t>
            </a:r>
            <a:endParaRPr lang="en-US" sz="1800" dirty="0">
              <a:latin typeface="Eurostile"/>
              <a:ea typeface="ＭＳ Ｐゴシック" charset="0"/>
              <a:cs typeface="Eurostile"/>
            </a:endParaRPr>
          </a:p>
          <a:p>
            <a:pPr marL="782638" lvl="1" eaLnBrk="1" hangingPunct="1">
              <a:lnSpc>
                <a:spcPct val="80000"/>
              </a:lnSpc>
            </a:pPr>
            <a:r>
              <a:rPr lang="en-US" sz="1600" dirty="0">
                <a:latin typeface="Eurostile"/>
                <a:ea typeface="ＭＳ Ｐゴシック" charset="0"/>
                <a:cs typeface="Eurostile"/>
              </a:rPr>
              <a:t>Must be zero</a:t>
            </a:r>
          </a:p>
          <a:p>
            <a:pPr eaLnBrk="1" hangingPunct="1">
              <a:lnSpc>
                <a:spcPct val="80000"/>
              </a:lnSpc>
            </a:pPr>
            <a:r>
              <a:rPr lang="en-US" sz="1800" dirty="0" smtClean="0">
                <a:latin typeface="Eurostile"/>
                <a:ea typeface="ＭＳ Ｐゴシック" charset="0"/>
                <a:cs typeface="Eurostile"/>
              </a:rPr>
              <a:t>S</a:t>
            </a:r>
            <a:endParaRPr lang="en-US" sz="1800" dirty="0">
              <a:latin typeface="Eurostile"/>
              <a:ea typeface="ＭＳ Ｐゴシック" charset="0"/>
              <a:cs typeface="Eurostile"/>
            </a:endParaRPr>
          </a:p>
          <a:p>
            <a:pPr marL="782638" lvl="1" eaLnBrk="1" hangingPunct="1">
              <a:lnSpc>
                <a:spcPct val="80000"/>
              </a:lnSpc>
            </a:pPr>
            <a:r>
              <a:rPr lang="en-US" sz="1600" dirty="0">
                <a:latin typeface="Eurostile"/>
                <a:ea typeface="ＭＳ Ｐゴシック" charset="0"/>
                <a:cs typeface="Eurostile"/>
              </a:rPr>
              <a:t>1 if sequence header is in this packet</a:t>
            </a:r>
          </a:p>
        </p:txBody>
      </p:sp>
      <p:sp>
        <p:nvSpPr>
          <p:cNvPr id="2" name="Content Placeholder 1"/>
          <p:cNvSpPr>
            <a:spLocks noGrp="1"/>
          </p:cNvSpPr>
          <p:nvPr>
            <p:ph sz="half" idx="2"/>
          </p:nvPr>
        </p:nvSpPr>
        <p:spPr>
          <a:xfrm>
            <a:off x="4788024" y="2708920"/>
            <a:ext cx="4131940" cy="3528392"/>
          </a:xfrm>
        </p:spPr>
        <p:txBody>
          <a:bodyPr/>
          <a:lstStyle/>
          <a:p>
            <a:r>
              <a:rPr lang="en-US" sz="1800" dirty="0"/>
              <a:t>B</a:t>
            </a:r>
          </a:p>
          <a:p>
            <a:pPr lvl="1"/>
            <a:r>
              <a:rPr lang="en-US" sz="1600" dirty="0"/>
              <a:t>1 if payload starts with new slice</a:t>
            </a:r>
          </a:p>
          <a:p>
            <a:r>
              <a:rPr lang="en-US" sz="1800" dirty="0"/>
              <a:t>E</a:t>
            </a:r>
          </a:p>
          <a:p>
            <a:pPr lvl="1"/>
            <a:r>
              <a:rPr lang="en-US" sz="1600" dirty="0"/>
              <a:t>1 if last byte of payload is end of slice</a:t>
            </a:r>
          </a:p>
          <a:p>
            <a:r>
              <a:rPr lang="en-US" sz="1800" dirty="0"/>
              <a:t>P</a:t>
            </a:r>
          </a:p>
          <a:p>
            <a:pPr lvl="1"/>
            <a:r>
              <a:rPr lang="en-US" sz="1600" dirty="0"/>
              <a:t>3 bits that indicate picture type</a:t>
            </a:r>
            <a:br>
              <a:rPr lang="en-US" sz="1600" dirty="0"/>
            </a:br>
            <a:r>
              <a:rPr lang="en-US" sz="1600" dirty="0"/>
              <a:t>(I, P, B or D)</a:t>
            </a:r>
          </a:p>
          <a:p>
            <a:r>
              <a:rPr lang="en-US" sz="1800" dirty="0"/>
              <a:t>FBV, BFC, FFV, FFC</a:t>
            </a:r>
          </a:p>
          <a:p>
            <a:pPr lvl="1"/>
            <a:r>
              <a:rPr lang="en-US" sz="1600" dirty="0"/>
              <a:t>Indicate how a P or B frame is related to other I and P frames</a:t>
            </a:r>
            <a:br>
              <a:rPr lang="en-US" sz="1600" dirty="0"/>
            </a:br>
            <a:r>
              <a:rPr lang="en-US" sz="1600" dirty="0"/>
              <a:t>(copied from last frame header)</a:t>
            </a:r>
          </a:p>
          <a:p>
            <a:endParaRPr lang="en-US" sz="1800" dirty="0"/>
          </a:p>
          <a:p>
            <a:endParaRPr lang="en-US" sz="1800" dirty="0"/>
          </a:p>
        </p:txBody>
      </p:sp>
      <p:sp>
        <p:nvSpPr>
          <p:cNvPr id="35843" name="Rectangle 28"/>
          <p:cNvSpPr>
            <a:spLocks/>
          </p:cNvSpPr>
          <p:nvPr/>
        </p:nvSpPr>
        <p:spPr bwMode="auto">
          <a:xfrm>
            <a:off x="4506913" y="3900141"/>
            <a:ext cx="1587" cy="11112"/>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5844" name="Rectangle 29"/>
          <p:cNvSpPr>
            <a:spLocks/>
          </p:cNvSpPr>
          <p:nvPr/>
        </p:nvSpPr>
        <p:spPr bwMode="auto">
          <a:xfrm>
            <a:off x="5041900" y="4638675"/>
            <a:ext cx="11113" cy="1588"/>
          </a:xfrm>
          <a:prstGeom prst="rect">
            <a:avLst/>
          </a:pr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grpSp>
        <p:nvGrpSpPr>
          <p:cNvPr id="35845" name="Group 30"/>
          <p:cNvGrpSpPr>
            <a:grpSpLocks/>
          </p:cNvGrpSpPr>
          <p:nvPr/>
        </p:nvGrpSpPr>
        <p:grpSpPr bwMode="auto">
          <a:xfrm>
            <a:off x="3132138" y="980728"/>
            <a:ext cx="2390775" cy="414338"/>
            <a:chOff x="0" y="0"/>
            <a:chExt cx="1506" cy="261"/>
          </a:xfrm>
        </p:grpSpPr>
        <p:sp>
          <p:nvSpPr>
            <p:cNvPr id="35855" name="AutoShape 31"/>
            <p:cNvSpPr>
              <a:spLocks/>
            </p:cNvSpPr>
            <p:nvPr/>
          </p:nvSpPr>
          <p:spPr bwMode="auto">
            <a:xfrm>
              <a:off x="0" y="0"/>
              <a:ext cx="1499" cy="248"/>
            </a:xfrm>
            <a:custGeom>
              <a:avLst/>
              <a:gdLst>
                <a:gd name="T0" fmla="*/ 0 w 21600"/>
                <a:gd name="T1" fmla="*/ 0 h 21600"/>
                <a:gd name="T2" fmla="*/ 21600 w 21600"/>
                <a:gd name="T3" fmla="*/ 0 h 21600"/>
                <a:gd name="T4" fmla="*/ 21600 w 21600"/>
                <a:gd name="T5" fmla="*/ 21600 h 21600"/>
                <a:gd name="T6" fmla="*/ 19424 w 21600"/>
                <a:gd name="T7" fmla="*/ 13152 h 21600"/>
                <a:gd name="T8" fmla="*/ 18185 w 21600"/>
                <a:gd name="T9" fmla="*/ 19161 h 21600"/>
                <a:gd name="T10" fmla="*/ 12407 w 21600"/>
                <a:gd name="T11" fmla="*/ 13761 h 21600"/>
                <a:gd name="T12" fmla="*/ 10332 w 21600"/>
                <a:gd name="T13" fmla="*/ 19771 h 21600"/>
                <a:gd name="T14" fmla="*/ 8372 w 21600"/>
                <a:gd name="T15" fmla="*/ 14371 h 21600"/>
                <a:gd name="T16" fmla="*/ 5072 w 21600"/>
                <a:gd name="T17" fmla="*/ 16810 h 21600"/>
                <a:gd name="T18" fmla="*/ 3617 w 21600"/>
                <a:gd name="T19" fmla="*/ 12542 h 21600"/>
                <a:gd name="T20" fmla="*/ 1355 w 21600"/>
                <a:gd name="T21" fmla="*/ 17332 h 21600"/>
                <a:gd name="T22" fmla="*/ 115 w 21600"/>
                <a:gd name="T23" fmla="*/ 12542 h 21600"/>
                <a:gd name="T24" fmla="*/ 0 w 21600"/>
                <a:gd name="T25" fmla="*/ 0 h 21600"/>
                <a:gd name="T26" fmla="*/ 0 w 21600"/>
                <a:gd name="T27" fmla="*/ 0 h 21600"/>
                <a:gd name="T28" fmla="*/ 0 w 21600"/>
                <a:gd name="T29" fmla="*/ 0 h 21600"/>
                <a:gd name="T30" fmla="*/ 21600 w 21600"/>
                <a:gd name="T31"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T28" t="T29" r="T30" b="T31"/>
              <a:pathLst>
                <a:path w="21600" h="21600">
                  <a:moveTo>
                    <a:pt x="0" y="0"/>
                  </a:moveTo>
                  <a:lnTo>
                    <a:pt x="21600" y="0"/>
                  </a:lnTo>
                  <a:lnTo>
                    <a:pt x="21600" y="21600"/>
                  </a:lnTo>
                  <a:lnTo>
                    <a:pt x="19424" y="13152"/>
                  </a:lnTo>
                  <a:lnTo>
                    <a:pt x="18185" y="19161"/>
                  </a:lnTo>
                  <a:lnTo>
                    <a:pt x="12407" y="13761"/>
                  </a:lnTo>
                  <a:lnTo>
                    <a:pt x="10332" y="19771"/>
                  </a:lnTo>
                  <a:lnTo>
                    <a:pt x="8372" y="14371"/>
                  </a:lnTo>
                  <a:lnTo>
                    <a:pt x="5072" y="16810"/>
                  </a:lnTo>
                  <a:lnTo>
                    <a:pt x="3617" y="12542"/>
                  </a:lnTo>
                  <a:lnTo>
                    <a:pt x="1355" y="17332"/>
                  </a:lnTo>
                  <a:lnTo>
                    <a:pt x="115" y="12542"/>
                  </a:lnTo>
                  <a:lnTo>
                    <a:pt x="0" y="0"/>
                  </a:lnTo>
                  <a:close/>
                  <a:moveTo>
                    <a:pt x="0" y="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5856" name="AutoShape 32"/>
            <p:cNvSpPr>
              <a:spLocks/>
            </p:cNvSpPr>
            <p:nvPr/>
          </p:nvSpPr>
          <p:spPr bwMode="auto">
            <a:xfrm>
              <a:off x="0" y="0"/>
              <a:ext cx="1506" cy="261"/>
            </a:xfrm>
            <a:custGeom>
              <a:avLst/>
              <a:gdLst>
                <a:gd name="T0" fmla="*/ 21600 w 21600"/>
                <a:gd name="T1" fmla="*/ 0 h 21600"/>
                <a:gd name="T2" fmla="*/ 21600 w 21600"/>
                <a:gd name="T3" fmla="*/ 20524 h 21600"/>
                <a:gd name="T4" fmla="*/ 21600 w 21600"/>
                <a:gd name="T5" fmla="*/ 21600 h 21600"/>
                <a:gd name="T6" fmla="*/ 21500 w 21600"/>
                <a:gd name="T7" fmla="*/ 21103 h 21600"/>
                <a:gd name="T8" fmla="*/ 19334 w 21600"/>
                <a:gd name="T9" fmla="*/ 13076 h 21600"/>
                <a:gd name="T10" fmla="*/ 19334 w 21600"/>
                <a:gd name="T11" fmla="*/ 12497 h 21600"/>
                <a:gd name="T12" fmla="*/ 19434 w 21600"/>
                <a:gd name="T13" fmla="*/ 13076 h 21600"/>
                <a:gd name="T14" fmla="*/ 18201 w 21600"/>
                <a:gd name="T15" fmla="*/ 18786 h 21600"/>
                <a:gd name="T16" fmla="*/ 18100 w 21600"/>
                <a:gd name="T17" fmla="*/ 18786 h 21600"/>
                <a:gd name="T18" fmla="*/ 12349 w 21600"/>
                <a:gd name="T19" fmla="*/ 13655 h 21600"/>
                <a:gd name="T20" fmla="*/ 12349 w 21600"/>
                <a:gd name="T21" fmla="*/ 13076 h 21600"/>
                <a:gd name="T22" fmla="*/ 12349 w 21600"/>
                <a:gd name="T23" fmla="*/ 13655 h 21600"/>
                <a:gd name="T24" fmla="*/ 10284 w 21600"/>
                <a:gd name="T25" fmla="*/ 19366 h 21600"/>
                <a:gd name="T26" fmla="*/ 8333 w 21600"/>
                <a:gd name="T27" fmla="*/ 14234 h 21600"/>
                <a:gd name="T28" fmla="*/ 8333 w 21600"/>
                <a:gd name="T29" fmla="*/ 13655 h 21600"/>
                <a:gd name="T30" fmla="*/ 8333 w 21600"/>
                <a:gd name="T31" fmla="*/ 14234 h 21600"/>
                <a:gd name="T32" fmla="*/ 5049 w 21600"/>
                <a:gd name="T33" fmla="*/ 16469 h 21600"/>
                <a:gd name="T34" fmla="*/ 3600 w 21600"/>
                <a:gd name="T35" fmla="*/ 12497 h 21600"/>
                <a:gd name="T36" fmla="*/ 3600 w 21600"/>
                <a:gd name="T37" fmla="*/ 11917 h 21600"/>
                <a:gd name="T38" fmla="*/ 3600 w 21600"/>
                <a:gd name="T39" fmla="*/ 12497 h 21600"/>
                <a:gd name="T40" fmla="*/ 1348 w 21600"/>
                <a:gd name="T41" fmla="*/ 17048 h 21600"/>
                <a:gd name="T42" fmla="*/ 115 w 21600"/>
                <a:gd name="T43" fmla="*/ 12497 h 21600"/>
                <a:gd name="T44" fmla="*/ 115 w 21600"/>
                <a:gd name="T45" fmla="*/ 11917 h 21600"/>
                <a:gd name="T46" fmla="*/ 0 w 21600"/>
                <a:gd name="T47" fmla="*/ 0 h 21600"/>
                <a:gd name="T48" fmla="*/ 115 w 21600"/>
                <a:gd name="T49" fmla="*/ 0 h 21600"/>
                <a:gd name="T50" fmla="*/ 215 w 21600"/>
                <a:gd name="T51" fmla="*/ 11917 h 21600"/>
                <a:gd name="T52" fmla="*/ 115 w 21600"/>
                <a:gd name="T53" fmla="*/ 11917 h 21600"/>
                <a:gd name="T54" fmla="*/ 215 w 21600"/>
                <a:gd name="T55" fmla="*/ 11917 h 21600"/>
                <a:gd name="T56" fmla="*/ 1449 w 21600"/>
                <a:gd name="T57" fmla="*/ 16469 h 21600"/>
                <a:gd name="T58" fmla="*/ 1348 w 21600"/>
                <a:gd name="T59" fmla="*/ 17048 h 21600"/>
                <a:gd name="T60" fmla="*/ 1348 w 21600"/>
                <a:gd name="T61" fmla="*/ 16469 h 21600"/>
                <a:gd name="T62" fmla="*/ 3600 w 21600"/>
                <a:gd name="T63" fmla="*/ 11917 h 21600"/>
                <a:gd name="T64" fmla="*/ 5049 w 21600"/>
                <a:gd name="T65" fmla="*/ 15972 h 21600"/>
                <a:gd name="T66" fmla="*/ 5049 w 21600"/>
                <a:gd name="T67" fmla="*/ 16469 h 21600"/>
                <a:gd name="T68" fmla="*/ 5049 w 21600"/>
                <a:gd name="T69" fmla="*/ 15972 h 21600"/>
                <a:gd name="T70" fmla="*/ 8333 w 21600"/>
                <a:gd name="T71" fmla="*/ 13655 h 21600"/>
                <a:gd name="T72" fmla="*/ 10284 w 21600"/>
                <a:gd name="T73" fmla="*/ 18786 h 21600"/>
                <a:gd name="T74" fmla="*/ 10284 w 21600"/>
                <a:gd name="T75" fmla="*/ 19366 h 21600"/>
                <a:gd name="T76" fmla="*/ 10284 w 21600"/>
                <a:gd name="T77" fmla="*/ 18786 h 21600"/>
                <a:gd name="T78" fmla="*/ 12349 w 21600"/>
                <a:gd name="T79" fmla="*/ 13076 h 21600"/>
                <a:gd name="T80" fmla="*/ 18100 w 21600"/>
                <a:gd name="T81" fmla="*/ 18207 h 21600"/>
                <a:gd name="T82" fmla="*/ 18100 w 21600"/>
                <a:gd name="T83" fmla="*/ 18786 h 21600"/>
                <a:gd name="T84" fmla="*/ 18100 w 21600"/>
                <a:gd name="T85" fmla="*/ 18207 h 21600"/>
                <a:gd name="T86" fmla="*/ 19334 w 21600"/>
                <a:gd name="T87" fmla="*/ 12497 h 21600"/>
                <a:gd name="T88" fmla="*/ 19434 w 21600"/>
                <a:gd name="T89" fmla="*/ 12497 h 21600"/>
                <a:gd name="T90" fmla="*/ 21600 w 21600"/>
                <a:gd name="T91" fmla="*/ 20524 h 21600"/>
                <a:gd name="T92" fmla="*/ 21500 w 21600"/>
                <a:gd name="T93" fmla="*/ 21103 h 21600"/>
                <a:gd name="T94" fmla="*/ 21500 w 21600"/>
                <a:gd name="T95" fmla="*/ 20524 h 21600"/>
                <a:gd name="T96" fmla="*/ 21500 w 21600"/>
                <a:gd name="T97" fmla="*/ 0 h 21600"/>
                <a:gd name="T98" fmla="*/ 21600 w 21600"/>
                <a:gd name="T99" fmla="*/ 0 h 21600"/>
                <a:gd name="T100" fmla="*/ 21600 w 21600"/>
                <a:gd name="T101" fmla="*/ 0 h 21600"/>
                <a:gd name="T102" fmla="*/ 0 w 21600"/>
                <a:gd name="T103" fmla="*/ 0 h 21600"/>
                <a:gd name="T104" fmla="*/ 21600 w 21600"/>
                <a:gd name="T105"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T102" t="T103" r="T104" b="T105"/>
              <a:pathLst>
                <a:path w="21600" h="21600">
                  <a:moveTo>
                    <a:pt x="21600" y="0"/>
                  </a:moveTo>
                  <a:lnTo>
                    <a:pt x="21600" y="20524"/>
                  </a:lnTo>
                  <a:lnTo>
                    <a:pt x="21600" y="21600"/>
                  </a:lnTo>
                  <a:lnTo>
                    <a:pt x="21500" y="21103"/>
                  </a:lnTo>
                  <a:lnTo>
                    <a:pt x="19334" y="13076"/>
                  </a:lnTo>
                  <a:lnTo>
                    <a:pt x="19334" y="12497"/>
                  </a:lnTo>
                  <a:lnTo>
                    <a:pt x="19434" y="13076"/>
                  </a:lnTo>
                  <a:lnTo>
                    <a:pt x="18201" y="18786"/>
                  </a:lnTo>
                  <a:lnTo>
                    <a:pt x="18100" y="18786"/>
                  </a:lnTo>
                  <a:lnTo>
                    <a:pt x="12349" y="13655"/>
                  </a:lnTo>
                  <a:lnTo>
                    <a:pt x="12349" y="13076"/>
                  </a:lnTo>
                  <a:lnTo>
                    <a:pt x="12349" y="13655"/>
                  </a:lnTo>
                  <a:lnTo>
                    <a:pt x="10284" y="19366"/>
                  </a:lnTo>
                  <a:lnTo>
                    <a:pt x="8333" y="14234"/>
                  </a:lnTo>
                  <a:lnTo>
                    <a:pt x="8333" y="13655"/>
                  </a:lnTo>
                  <a:lnTo>
                    <a:pt x="8333" y="14234"/>
                  </a:lnTo>
                  <a:lnTo>
                    <a:pt x="5049" y="16469"/>
                  </a:lnTo>
                  <a:lnTo>
                    <a:pt x="3600" y="12497"/>
                  </a:lnTo>
                  <a:lnTo>
                    <a:pt x="3600" y="11917"/>
                  </a:lnTo>
                  <a:lnTo>
                    <a:pt x="3600" y="12497"/>
                  </a:lnTo>
                  <a:lnTo>
                    <a:pt x="1348" y="17048"/>
                  </a:lnTo>
                  <a:lnTo>
                    <a:pt x="115" y="12497"/>
                  </a:lnTo>
                  <a:lnTo>
                    <a:pt x="115" y="11917"/>
                  </a:lnTo>
                  <a:lnTo>
                    <a:pt x="0" y="0"/>
                  </a:lnTo>
                  <a:lnTo>
                    <a:pt x="115" y="0"/>
                  </a:lnTo>
                  <a:lnTo>
                    <a:pt x="215" y="11917"/>
                  </a:lnTo>
                  <a:lnTo>
                    <a:pt x="115" y="11917"/>
                  </a:lnTo>
                  <a:lnTo>
                    <a:pt x="215" y="11917"/>
                  </a:lnTo>
                  <a:lnTo>
                    <a:pt x="1449" y="16469"/>
                  </a:lnTo>
                  <a:lnTo>
                    <a:pt x="1348" y="17048"/>
                  </a:lnTo>
                  <a:lnTo>
                    <a:pt x="1348" y="16469"/>
                  </a:lnTo>
                  <a:lnTo>
                    <a:pt x="3600" y="11917"/>
                  </a:lnTo>
                  <a:lnTo>
                    <a:pt x="5049" y="15972"/>
                  </a:lnTo>
                  <a:lnTo>
                    <a:pt x="5049" y="16469"/>
                  </a:lnTo>
                  <a:lnTo>
                    <a:pt x="5049" y="15972"/>
                  </a:lnTo>
                  <a:lnTo>
                    <a:pt x="8333" y="13655"/>
                  </a:lnTo>
                  <a:lnTo>
                    <a:pt x="10284" y="18786"/>
                  </a:lnTo>
                  <a:lnTo>
                    <a:pt x="10284" y="19366"/>
                  </a:lnTo>
                  <a:lnTo>
                    <a:pt x="10284" y="18786"/>
                  </a:lnTo>
                  <a:lnTo>
                    <a:pt x="12349" y="13076"/>
                  </a:lnTo>
                  <a:lnTo>
                    <a:pt x="18100" y="18207"/>
                  </a:lnTo>
                  <a:lnTo>
                    <a:pt x="18100" y="18786"/>
                  </a:lnTo>
                  <a:lnTo>
                    <a:pt x="18100" y="18207"/>
                  </a:lnTo>
                  <a:lnTo>
                    <a:pt x="19334" y="12497"/>
                  </a:lnTo>
                  <a:lnTo>
                    <a:pt x="19434" y="12497"/>
                  </a:lnTo>
                  <a:lnTo>
                    <a:pt x="21600" y="20524"/>
                  </a:lnTo>
                  <a:lnTo>
                    <a:pt x="21500" y="21103"/>
                  </a:lnTo>
                  <a:lnTo>
                    <a:pt x="21500" y="20524"/>
                  </a:lnTo>
                  <a:lnTo>
                    <a:pt x="21500" y="0"/>
                  </a:lnTo>
                  <a:lnTo>
                    <a:pt x="21600" y="0"/>
                  </a:lnTo>
                  <a:close/>
                  <a:moveTo>
                    <a:pt x="21600" y="0"/>
                  </a:moveTo>
                </a:path>
              </a:pathLst>
            </a:custGeom>
            <a:blipFill dpi="0" rotWithShape="0">
              <a:blip r:embed="rId5"/>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5857" name="Rectangle 33"/>
            <p:cNvSpPr>
              <a:spLocks/>
            </p:cNvSpPr>
            <p:nvPr/>
          </p:nvSpPr>
          <p:spPr bwMode="auto">
            <a:xfrm>
              <a:off x="86" y="7"/>
              <a:ext cx="1144"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MPEG Video Profile</a:t>
              </a:r>
            </a:p>
          </p:txBody>
        </p:sp>
      </p:grpSp>
      <p:grpSp>
        <p:nvGrpSpPr>
          <p:cNvPr id="35846" name="Group 34"/>
          <p:cNvGrpSpPr>
            <a:grpSpLocks/>
          </p:cNvGrpSpPr>
          <p:nvPr/>
        </p:nvGrpSpPr>
        <p:grpSpPr bwMode="auto">
          <a:xfrm>
            <a:off x="852488" y="1320453"/>
            <a:ext cx="6132512" cy="1000125"/>
            <a:chOff x="0" y="0"/>
            <a:chExt cx="3863" cy="630"/>
          </a:xfrm>
        </p:grpSpPr>
        <p:sp>
          <p:nvSpPr>
            <p:cNvPr id="35848" name="Rectangle 35"/>
            <p:cNvSpPr>
              <a:spLocks/>
            </p:cNvSpPr>
            <p:nvPr/>
          </p:nvSpPr>
          <p:spPr bwMode="auto">
            <a:xfrm>
              <a:off x="0" y="0"/>
              <a:ext cx="324"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a:t>
              </a:r>
            </a:p>
          </p:txBody>
        </p:sp>
        <p:sp>
          <p:nvSpPr>
            <p:cNvPr id="35849" name="Rectangle 36"/>
            <p:cNvSpPr>
              <a:spLocks/>
            </p:cNvSpPr>
            <p:nvPr/>
          </p:nvSpPr>
          <p:spPr bwMode="auto">
            <a:xfrm>
              <a:off x="352" y="0"/>
              <a:ext cx="3387"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0                   1                   2                   3</a:t>
              </a:r>
            </a:p>
          </p:txBody>
        </p:sp>
        <p:sp>
          <p:nvSpPr>
            <p:cNvPr id="35850" name="Rectangle 37"/>
            <p:cNvSpPr>
              <a:spLocks/>
            </p:cNvSpPr>
            <p:nvPr/>
          </p:nvSpPr>
          <p:spPr bwMode="auto">
            <a:xfrm>
              <a:off x="0" y="110"/>
              <a:ext cx="3810"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0 1 2 3 4 5 6 7 8 9 0 1 2 3 4 5 6 7 8 9 0 1 2 3 4 5 6 7 8 9 0 1</a:t>
              </a:r>
            </a:p>
          </p:txBody>
        </p:sp>
        <p:sp>
          <p:nvSpPr>
            <p:cNvPr id="35851" name="Rectangle 38"/>
            <p:cNvSpPr>
              <a:spLocks/>
            </p:cNvSpPr>
            <p:nvPr/>
          </p:nvSpPr>
          <p:spPr bwMode="auto">
            <a:xfrm>
              <a:off x="0" y="220"/>
              <a:ext cx="3863"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a:t>
              </a:r>
            </a:p>
          </p:txBody>
        </p:sp>
        <p:sp>
          <p:nvSpPr>
            <p:cNvPr id="35852" name="Rectangle 39"/>
            <p:cNvSpPr>
              <a:spLocks/>
            </p:cNvSpPr>
            <p:nvPr/>
          </p:nvSpPr>
          <p:spPr bwMode="auto">
            <a:xfrm>
              <a:off x="0" y="330"/>
              <a:ext cx="3863"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   MBZ     |      TR           |MBZ|S|B|E|  P  | | BFC | | FFC |</a:t>
              </a:r>
            </a:p>
          </p:txBody>
        </p:sp>
        <p:sp>
          <p:nvSpPr>
            <p:cNvPr id="35853" name="Rectangle 40"/>
            <p:cNvSpPr>
              <a:spLocks/>
            </p:cNvSpPr>
            <p:nvPr/>
          </p:nvSpPr>
          <p:spPr bwMode="auto">
            <a:xfrm>
              <a:off x="0" y="440"/>
              <a:ext cx="3863"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a:t>
              </a:r>
            </a:p>
          </p:txBody>
        </p:sp>
        <p:sp>
          <p:nvSpPr>
            <p:cNvPr id="35854" name="Rectangle 41"/>
            <p:cNvSpPr>
              <a:spLocks/>
            </p:cNvSpPr>
            <p:nvPr/>
          </p:nvSpPr>
          <p:spPr bwMode="auto">
            <a:xfrm>
              <a:off x="0" y="526"/>
              <a:ext cx="3546" cy="1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100">
                  <a:latin typeface="Courier" charset="0"/>
                  <a:cs typeface="Courier" charset="0"/>
                  <a:sym typeface="Courier" charset="0"/>
                </a:rPr>
                <a:t>                                                        FBV     FFV</a:t>
              </a:r>
            </a:p>
          </p:txBody>
        </p:sp>
      </p:grpSp>
    </p:spTree>
    <p:extLst>
      <p:ext uri="{BB962C8B-B14F-4D97-AF65-F5344CB8AC3E}">
        <p14:creationId xmlns:p14="http://schemas.microsoft.com/office/powerpoint/2010/main" val="26562091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25"/>
          <p:cNvSpPr>
            <a:spLocks noGrp="1" noChangeArrowheads="1"/>
          </p:cNvSpPr>
          <p:nvPr>
            <p:ph type="title"/>
          </p:nvPr>
        </p:nvSpPr>
        <p:spPr/>
        <p:txBody>
          <a:bodyPr rIns="132080"/>
          <a:lstStyle/>
          <a:p>
            <a:pPr eaLnBrk="1" hangingPunct="1"/>
            <a:r>
              <a:rPr lang="en-US" dirty="0" smtClean="0">
                <a:latin typeface="Eurostile"/>
                <a:ea typeface="ＭＳ Ｐゴシック" charset="0"/>
                <a:cs typeface="Eurostile"/>
              </a:rPr>
              <a:t>RTP-enabled </a:t>
            </a:r>
            <a:r>
              <a:rPr lang="en-US" dirty="0">
                <a:latin typeface="Eurostile"/>
                <a:ea typeface="ＭＳ Ｐゴシック" charset="0"/>
                <a:cs typeface="Eurostile"/>
              </a:rPr>
              <a:t>Quality Adaptation</a:t>
            </a:r>
          </a:p>
        </p:txBody>
      </p:sp>
      <p:sp>
        <p:nvSpPr>
          <p:cNvPr id="37890" name="Rectangle 26"/>
          <p:cNvSpPr>
            <a:spLocks noGrp="1" noChangeArrowheads="1"/>
          </p:cNvSpPr>
          <p:nvPr>
            <p:ph idx="1"/>
          </p:nvPr>
        </p:nvSpPr>
        <p:spPr>
          <a:xfrm>
            <a:off x="539552" y="4437311"/>
            <a:ext cx="8199438" cy="2016025"/>
          </a:xfrm>
        </p:spPr>
        <p:txBody>
          <a:bodyPr rIns="132080"/>
          <a:lstStyle/>
          <a:p>
            <a:pPr eaLnBrk="1" hangingPunct="1"/>
            <a:r>
              <a:rPr lang="en-US" sz="2000" dirty="0">
                <a:latin typeface="Eurostile"/>
                <a:ea typeface="ＭＳ Ｐゴシック" charset="0"/>
                <a:cs typeface="Eurostile"/>
              </a:rPr>
              <a:t>Component interoperations for control of quality</a:t>
            </a:r>
          </a:p>
          <a:p>
            <a:pPr eaLnBrk="1" hangingPunct="1"/>
            <a:r>
              <a:rPr lang="en-US" sz="2000" dirty="0">
                <a:latin typeface="Eurostile"/>
                <a:ea typeface="ＭＳ Ｐゴシック" charset="0"/>
                <a:cs typeface="Eurostile"/>
              </a:rPr>
              <a:t>Evaluation of sender and receiver reports</a:t>
            </a:r>
          </a:p>
          <a:p>
            <a:pPr eaLnBrk="1" hangingPunct="1"/>
            <a:r>
              <a:rPr lang="en-US" sz="2000" dirty="0">
                <a:latin typeface="Eurostile"/>
                <a:ea typeface="ＭＳ Ｐゴシック" charset="0"/>
                <a:cs typeface="Eurostile"/>
              </a:rPr>
              <a:t>Modification of encoding schemes and parameters</a:t>
            </a:r>
          </a:p>
          <a:p>
            <a:pPr eaLnBrk="1" hangingPunct="1"/>
            <a:r>
              <a:rPr lang="en-US" sz="2000" dirty="0">
                <a:latin typeface="Eurostile"/>
                <a:ea typeface="ＭＳ Ｐゴシック" charset="0"/>
                <a:cs typeface="Eurostile"/>
              </a:rPr>
              <a:t>Adaptation of transmission rates</a:t>
            </a:r>
          </a:p>
          <a:p>
            <a:pPr eaLnBrk="1" hangingPunct="1"/>
            <a:r>
              <a:rPr lang="en-US" sz="2000" dirty="0">
                <a:latin typeface="Eurostile"/>
                <a:ea typeface="ＭＳ Ｐゴシック" charset="0"/>
                <a:cs typeface="Eurostile"/>
              </a:rPr>
              <a:t>Hook for possible retransmissions (outside RTP)</a:t>
            </a:r>
          </a:p>
        </p:txBody>
      </p:sp>
      <p:grpSp>
        <p:nvGrpSpPr>
          <p:cNvPr id="5" name="Group 4"/>
          <p:cNvGrpSpPr/>
          <p:nvPr/>
        </p:nvGrpSpPr>
        <p:grpSpPr>
          <a:xfrm>
            <a:off x="2771800" y="3717032"/>
            <a:ext cx="3672408" cy="461665"/>
            <a:chOff x="2843808" y="764704"/>
            <a:chExt cx="3672408" cy="461665"/>
          </a:xfrm>
        </p:grpSpPr>
        <p:cxnSp>
          <p:nvCxnSpPr>
            <p:cNvPr id="186" name="Straight Arrow Connector 185"/>
            <p:cNvCxnSpPr/>
            <p:nvPr/>
          </p:nvCxnSpPr>
          <p:spPr bwMode="auto">
            <a:xfrm>
              <a:off x="2843808" y="1196752"/>
              <a:ext cx="3672408" cy="0"/>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sp>
          <p:nvSpPr>
            <p:cNvPr id="4" name="TextBox 3"/>
            <p:cNvSpPr txBox="1"/>
            <p:nvPr/>
          </p:nvSpPr>
          <p:spPr>
            <a:xfrm>
              <a:off x="3419872" y="764704"/>
              <a:ext cx="2336998" cy="461665"/>
            </a:xfrm>
            <a:prstGeom prst="rect">
              <a:avLst/>
            </a:prstGeom>
            <a:noFill/>
            <a:ln>
              <a:noFill/>
            </a:ln>
            <a:effectLst/>
          </p:spPr>
          <p:txBody>
            <a:bodyPr wrap="none" rtlCol="0">
              <a:spAutoFit/>
            </a:bodyPr>
            <a:lstStyle/>
            <a:p>
              <a:r>
                <a:rPr lang="en-US" sz="2400" dirty="0" smtClean="0">
                  <a:latin typeface="Eurostile"/>
                  <a:cs typeface="Eurostile"/>
                </a:rPr>
                <a:t>one-way example</a:t>
              </a:r>
            </a:p>
          </p:txBody>
        </p:sp>
      </p:grpSp>
      <p:grpSp>
        <p:nvGrpSpPr>
          <p:cNvPr id="34" name="Group 33"/>
          <p:cNvGrpSpPr/>
          <p:nvPr/>
        </p:nvGrpSpPr>
        <p:grpSpPr>
          <a:xfrm>
            <a:off x="1143000" y="1066800"/>
            <a:ext cx="6858000" cy="2590800"/>
            <a:chOff x="1143000" y="1066800"/>
            <a:chExt cx="6858000" cy="2590800"/>
          </a:xfrm>
        </p:grpSpPr>
        <p:sp>
          <p:nvSpPr>
            <p:cNvPr id="35" name="Rectangle 34"/>
            <p:cNvSpPr/>
            <p:nvPr/>
          </p:nvSpPr>
          <p:spPr bwMode="auto">
            <a:xfrm>
              <a:off x="4876800" y="106680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36" name="Rectangle 35"/>
            <p:cNvSpPr/>
            <p:nvPr/>
          </p:nvSpPr>
          <p:spPr bwMode="auto">
            <a:xfrm>
              <a:off x="1143000" y="106680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37" name="Rectangle 36"/>
            <p:cNvSpPr/>
            <p:nvPr/>
          </p:nvSpPr>
          <p:spPr bwMode="auto">
            <a:xfrm>
              <a:off x="1143000" y="304800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38" name="Rectangle 37"/>
            <p:cNvSpPr/>
            <p:nvPr/>
          </p:nvSpPr>
          <p:spPr bwMode="auto">
            <a:xfrm>
              <a:off x="4876800" y="304800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9" name="TextBox 38"/>
            <p:cNvSpPr txBox="1"/>
            <p:nvPr/>
          </p:nvSpPr>
          <p:spPr>
            <a:xfrm>
              <a:off x="1143000" y="3048000"/>
              <a:ext cx="523138" cy="271869"/>
            </a:xfrm>
            <a:prstGeom prst="rect">
              <a:avLst/>
            </a:prstGeom>
            <a:noFill/>
          </p:spPr>
          <p:txBody>
            <a:bodyPr wrap="none" rtlCol="0">
              <a:spAutoFit/>
            </a:bodyPr>
            <a:lstStyle/>
            <a:p>
              <a:r>
                <a:rPr lang="en-US" dirty="0" smtClean="0"/>
                <a:t>UDP</a:t>
              </a:r>
              <a:endParaRPr lang="en-US" dirty="0"/>
            </a:p>
          </p:txBody>
        </p:sp>
        <p:sp>
          <p:nvSpPr>
            <p:cNvPr id="40" name="TextBox 39"/>
            <p:cNvSpPr txBox="1"/>
            <p:nvPr/>
          </p:nvSpPr>
          <p:spPr>
            <a:xfrm>
              <a:off x="7467600" y="3048000"/>
              <a:ext cx="523138" cy="271869"/>
            </a:xfrm>
            <a:prstGeom prst="rect">
              <a:avLst/>
            </a:prstGeom>
            <a:noFill/>
          </p:spPr>
          <p:txBody>
            <a:bodyPr wrap="none" rtlCol="0">
              <a:spAutoFit/>
            </a:bodyPr>
            <a:lstStyle/>
            <a:p>
              <a:r>
                <a:rPr lang="en-US" dirty="0" smtClean="0"/>
                <a:t>UDP</a:t>
              </a:r>
              <a:endParaRPr lang="en-US" dirty="0"/>
            </a:p>
          </p:txBody>
        </p:sp>
        <p:sp>
          <p:nvSpPr>
            <p:cNvPr id="41" name="Rectangle 40"/>
            <p:cNvSpPr/>
            <p:nvPr/>
          </p:nvSpPr>
          <p:spPr bwMode="auto">
            <a:xfrm>
              <a:off x="1295400" y="228600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42" name="Rectangle 41"/>
            <p:cNvSpPr/>
            <p:nvPr/>
          </p:nvSpPr>
          <p:spPr bwMode="auto">
            <a:xfrm>
              <a:off x="3124200" y="228600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43" name="Rectangle 42"/>
            <p:cNvSpPr/>
            <p:nvPr/>
          </p:nvSpPr>
          <p:spPr bwMode="auto">
            <a:xfrm>
              <a:off x="5029200" y="228600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44" name="Rectangle 43"/>
            <p:cNvSpPr/>
            <p:nvPr/>
          </p:nvSpPr>
          <p:spPr bwMode="auto">
            <a:xfrm>
              <a:off x="6248400" y="228600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45" name="Rectangle 44"/>
            <p:cNvSpPr/>
            <p:nvPr/>
          </p:nvSpPr>
          <p:spPr bwMode="auto">
            <a:xfrm>
              <a:off x="1447800" y="144780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46" name="Rectangle 45"/>
            <p:cNvSpPr/>
            <p:nvPr/>
          </p:nvSpPr>
          <p:spPr bwMode="auto">
            <a:xfrm>
              <a:off x="5334000" y="144780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47" name="Rectangle 46"/>
            <p:cNvSpPr/>
            <p:nvPr/>
          </p:nvSpPr>
          <p:spPr bwMode="auto">
            <a:xfrm>
              <a:off x="6629400" y="144780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48" name="Rectangle 47"/>
            <p:cNvSpPr/>
            <p:nvPr/>
          </p:nvSpPr>
          <p:spPr bwMode="auto">
            <a:xfrm>
              <a:off x="2971800" y="144780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cxnSp>
          <p:nvCxnSpPr>
            <p:cNvPr id="49" name="Straight Arrow Connector 48"/>
            <p:cNvCxnSpPr/>
            <p:nvPr/>
          </p:nvCxnSpPr>
          <p:spPr bwMode="auto">
            <a:xfrm>
              <a:off x="4267200" y="3503612"/>
              <a:ext cx="6096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50" name="Straight Arrow Connector 49"/>
            <p:cNvCxnSpPr/>
            <p:nvPr/>
          </p:nvCxnSpPr>
          <p:spPr bwMode="auto">
            <a:xfrm rot="16200000" flipH="1">
              <a:off x="2134394" y="289480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51" name="Straight Arrow Connector 50"/>
            <p:cNvCxnSpPr/>
            <p:nvPr/>
          </p:nvCxnSpPr>
          <p:spPr bwMode="auto">
            <a:xfrm rot="5400000">
              <a:off x="1866900" y="2095500"/>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52" name="Straight Arrow Connector 51"/>
            <p:cNvCxnSpPr/>
            <p:nvPr/>
          </p:nvCxnSpPr>
          <p:spPr bwMode="auto">
            <a:xfrm flipH="1">
              <a:off x="4267200" y="3200400"/>
              <a:ext cx="609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53" name="Straight Arrow Connector 52"/>
            <p:cNvCxnSpPr/>
            <p:nvPr/>
          </p:nvCxnSpPr>
          <p:spPr bwMode="auto">
            <a:xfrm rot="5400000" flipH="1" flipV="1">
              <a:off x="3429794" y="289480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54" name="Straight Arrow Connector 53"/>
            <p:cNvCxnSpPr/>
            <p:nvPr/>
          </p:nvCxnSpPr>
          <p:spPr bwMode="auto">
            <a:xfrm rot="10800000">
              <a:off x="2362200" y="1905000"/>
              <a:ext cx="1219200" cy="381000"/>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55" name="Straight Arrow Connector 54"/>
            <p:cNvCxnSpPr>
              <a:stCxn id="41" idx="3"/>
              <a:endCxn id="42" idx="1"/>
            </p:cNvCxnSpPr>
            <p:nvPr/>
          </p:nvCxnSpPr>
          <p:spPr bwMode="auto">
            <a:xfrm>
              <a:off x="2895600" y="251460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56" name="Straight Arrow Connector 55"/>
            <p:cNvCxnSpPr/>
            <p:nvPr/>
          </p:nvCxnSpPr>
          <p:spPr bwMode="auto">
            <a:xfrm rot="5400000" flipH="1" flipV="1">
              <a:off x="7009606" y="289480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57" name="Straight Arrow Connector 56"/>
            <p:cNvCxnSpPr/>
            <p:nvPr/>
          </p:nvCxnSpPr>
          <p:spPr bwMode="auto">
            <a:xfrm rot="5400000" flipH="1" flipV="1">
              <a:off x="6973094" y="2094706"/>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58" name="Straight Arrow Connector 57"/>
            <p:cNvCxnSpPr/>
            <p:nvPr/>
          </p:nvCxnSpPr>
          <p:spPr bwMode="auto">
            <a:xfrm rot="16200000" flipH="1">
              <a:off x="5410994" y="289480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59" name="Straight Arrow Connector 58"/>
            <p:cNvCxnSpPr>
              <a:endCxn id="43" idx="0"/>
            </p:cNvCxnSpPr>
            <p:nvPr/>
          </p:nvCxnSpPr>
          <p:spPr bwMode="auto">
            <a:xfrm rot="10800000" flipV="1">
              <a:off x="5524500" y="1905794"/>
              <a:ext cx="1256506" cy="380206"/>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60" name="Straight Arrow Connector 59"/>
            <p:cNvCxnSpPr>
              <a:stCxn id="44" idx="1"/>
              <a:endCxn id="43" idx="3"/>
            </p:cNvCxnSpPr>
            <p:nvPr/>
          </p:nvCxnSpPr>
          <p:spPr bwMode="auto">
            <a:xfrm rot="10800000">
              <a:off x="6019800" y="251460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grpSp>
    </p:spTree>
    <p:extLst>
      <p:ext uri="{BB962C8B-B14F-4D97-AF65-F5344CB8AC3E}">
        <p14:creationId xmlns:p14="http://schemas.microsoft.com/office/powerpoint/2010/main" val="32365873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63" name="Rectangle 18"/>
          <p:cNvSpPr>
            <a:spLocks noGrp="1" noChangeArrowheads="1"/>
          </p:cNvSpPr>
          <p:nvPr>
            <p:ph type="body" idx="4294967295"/>
          </p:nvPr>
        </p:nvSpPr>
        <p:spPr>
          <a:xfrm>
            <a:off x="395536" y="3863975"/>
            <a:ext cx="8352928" cy="2994025"/>
          </a:xfrm>
        </p:spPr>
        <p:txBody>
          <a:bodyPr rIns="57200"/>
          <a:lstStyle/>
          <a:p>
            <a:pPr marL="0" indent="0" eaLnBrk="1" hangingPunct="1">
              <a:buNone/>
            </a:pPr>
            <a:r>
              <a:rPr lang="en-US" sz="2400" dirty="0" smtClean="0"/>
              <a:t>Application level framing idea</a:t>
            </a:r>
          </a:p>
          <a:p>
            <a:pPr lvl="1"/>
            <a:r>
              <a:rPr lang="en-US" sz="2000" dirty="0" smtClean="0"/>
              <a:t>application knows best how to adapt</a:t>
            </a:r>
          </a:p>
          <a:p>
            <a:pPr lvl="1"/>
            <a:r>
              <a:rPr lang="en-US" sz="2000" dirty="0" smtClean="0"/>
              <a:t>protocol (i.e. RTP) provides information about the network</a:t>
            </a:r>
          </a:p>
          <a:p>
            <a:pPr marL="0" indent="0" eaLnBrk="1" hangingPunct="1">
              <a:buNone/>
            </a:pPr>
            <a:r>
              <a:rPr lang="en-US" sz="2400" dirty="0" smtClean="0"/>
              <a:t>Application can</a:t>
            </a:r>
          </a:p>
          <a:p>
            <a:pPr lvl="1"/>
            <a:r>
              <a:rPr lang="en-US" sz="2000" dirty="0" smtClean="0"/>
              <a:t>evaluate sender and receiver reports</a:t>
            </a:r>
          </a:p>
          <a:p>
            <a:pPr lvl="1"/>
            <a:r>
              <a:rPr lang="en-US" sz="2000" dirty="0" smtClean="0"/>
              <a:t>modify encoding schemes and parameters</a:t>
            </a:r>
          </a:p>
          <a:p>
            <a:pPr lvl="1"/>
            <a:r>
              <a:rPr lang="en-US" sz="2000" dirty="0" smtClean="0"/>
              <a:t>adapt its transmission rates</a:t>
            </a:r>
            <a:endParaRPr lang="en-US" sz="2000" dirty="0"/>
          </a:p>
        </p:txBody>
      </p:sp>
      <p:grpSp>
        <p:nvGrpSpPr>
          <p:cNvPr id="2" name="Group 1"/>
          <p:cNvGrpSpPr/>
          <p:nvPr/>
        </p:nvGrpSpPr>
        <p:grpSpPr>
          <a:xfrm>
            <a:off x="1143000" y="1066800"/>
            <a:ext cx="6858000" cy="2590800"/>
            <a:chOff x="1143000" y="1066800"/>
            <a:chExt cx="6858000" cy="2590800"/>
          </a:xfrm>
        </p:grpSpPr>
        <p:sp>
          <p:nvSpPr>
            <p:cNvPr id="88" name="Rectangle 87"/>
            <p:cNvSpPr/>
            <p:nvPr/>
          </p:nvSpPr>
          <p:spPr bwMode="auto">
            <a:xfrm>
              <a:off x="4876800" y="106680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87" name="Rectangle 86"/>
            <p:cNvSpPr/>
            <p:nvPr/>
          </p:nvSpPr>
          <p:spPr bwMode="auto">
            <a:xfrm>
              <a:off x="1143000" y="106680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1" name="Rectangle 20"/>
            <p:cNvSpPr/>
            <p:nvPr/>
          </p:nvSpPr>
          <p:spPr bwMode="auto">
            <a:xfrm>
              <a:off x="1143000" y="304800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2" name="Rectangle 21"/>
            <p:cNvSpPr/>
            <p:nvPr/>
          </p:nvSpPr>
          <p:spPr bwMode="auto">
            <a:xfrm>
              <a:off x="4876800" y="304800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3" name="TextBox 22"/>
            <p:cNvSpPr txBox="1"/>
            <p:nvPr/>
          </p:nvSpPr>
          <p:spPr>
            <a:xfrm>
              <a:off x="1143000" y="3048000"/>
              <a:ext cx="523138" cy="271869"/>
            </a:xfrm>
            <a:prstGeom prst="rect">
              <a:avLst/>
            </a:prstGeom>
            <a:noFill/>
          </p:spPr>
          <p:txBody>
            <a:bodyPr wrap="none" rtlCol="0">
              <a:spAutoFit/>
            </a:bodyPr>
            <a:lstStyle/>
            <a:p>
              <a:r>
                <a:rPr lang="en-US" dirty="0" smtClean="0"/>
                <a:t>UDP</a:t>
              </a:r>
              <a:endParaRPr lang="en-US" dirty="0"/>
            </a:p>
          </p:txBody>
        </p:sp>
        <p:sp>
          <p:nvSpPr>
            <p:cNvPr id="24" name="TextBox 23"/>
            <p:cNvSpPr txBox="1"/>
            <p:nvPr/>
          </p:nvSpPr>
          <p:spPr>
            <a:xfrm>
              <a:off x="7467600" y="3048000"/>
              <a:ext cx="523138" cy="271869"/>
            </a:xfrm>
            <a:prstGeom prst="rect">
              <a:avLst/>
            </a:prstGeom>
            <a:noFill/>
          </p:spPr>
          <p:txBody>
            <a:bodyPr wrap="none" rtlCol="0">
              <a:spAutoFit/>
            </a:bodyPr>
            <a:lstStyle/>
            <a:p>
              <a:r>
                <a:rPr lang="en-US" dirty="0" smtClean="0"/>
                <a:t>UDP</a:t>
              </a:r>
              <a:endParaRPr lang="en-US" dirty="0"/>
            </a:p>
          </p:txBody>
        </p:sp>
        <p:sp>
          <p:nvSpPr>
            <p:cNvPr id="25" name="Rectangle 24"/>
            <p:cNvSpPr/>
            <p:nvPr/>
          </p:nvSpPr>
          <p:spPr bwMode="auto">
            <a:xfrm>
              <a:off x="1295400" y="228600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27" name="Rectangle 26"/>
            <p:cNvSpPr/>
            <p:nvPr/>
          </p:nvSpPr>
          <p:spPr bwMode="auto">
            <a:xfrm>
              <a:off x="3124200" y="228600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28" name="Rectangle 27"/>
            <p:cNvSpPr/>
            <p:nvPr/>
          </p:nvSpPr>
          <p:spPr bwMode="auto">
            <a:xfrm>
              <a:off x="5029200" y="228600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29" name="Rectangle 28"/>
            <p:cNvSpPr/>
            <p:nvPr/>
          </p:nvSpPr>
          <p:spPr bwMode="auto">
            <a:xfrm>
              <a:off x="6248400" y="228600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0" name="Rectangle 29"/>
            <p:cNvSpPr/>
            <p:nvPr/>
          </p:nvSpPr>
          <p:spPr bwMode="auto">
            <a:xfrm>
              <a:off x="1447800" y="144780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1" name="Rectangle 30"/>
            <p:cNvSpPr/>
            <p:nvPr/>
          </p:nvSpPr>
          <p:spPr bwMode="auto">
            <a:xfrm>
              <a:off x="5334000" y="144780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2" name="Rectangle 31"/>
            <p:cNvSpPr/>
            <p:nvPr/>
          </p:nvSpPr>
          <p:spPr bwMode="auto">
            <a:xfrm>
              <a:off x="6629400" y="144780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3" name="Rectangle 32"/>
            <p:cNvSpPr/>
            <p:nvPr/>
          </p:nvSpPr>
          <p:spPr bwMode="auto">
            <a:xfrm>
              <a:off x="2971800" y="144780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cxnSp>
          <p:nvCxnSpPr>
            <p:cNvPr id="54" name="Straight Arrow Connector 53"/>
            <p:cNvCxnSpPr/>
            <p:nvPr/>
          </p:nvCxnSpPr>
          <p:spPr bwMode="auto">
            <a:xfrm>
              <a:off x="4267200" y="3503612"/>
              <a:ext cx="6096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60" name="Straight Arrow Connector 59"/>
            <p:cNvCxnSpPr/>
            <p:nvPr/>
          </p:nvCxnSpPr>
          <p:spPr bwMode="auto">
            <a:xfrm rot="16200000" flipH="1">
              <a:off x="2134394" y="289480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61" name="Straight Arrow Connector 60"/>
            <p:cNvCxnSpPr/>
            <p:nvPr/>
          </p:nvCxnSpPr>
          <p:spPr bwMode="auto">
            <a:xfrm rot="5400000">
              <a:off x="1866900" y="2095500"/>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64" name="Straight Arrow Connector 63"/>
            <p:cNvCxnSpPr/>
            <p:nvPr/>
          </p:nvCxnSpPr>
          <p:spPr bwMode="auto">
            <a:xfrm flipH="1">
              <a:off x="4267200" y="3200400"/>
              <a:ext cx="609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65" name="Straight Arrow Connector 64"/>
            <p:cNvCxnSpPr/>
            <p:nvPr/>
          </p:nvCxnSpPr>
          <p:spPr bwMode="auto">
            <a:xfrm rot="5400000" flipH="1" flipV="1">
              <a:off x="3429794" y="289480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66" name="Straight Arrow Connector 65"/>
            <p:cNvCxnSpPr/>
            <p:nvPr/>
          </p:nvCxnSpPr>
          <p:spPr bwMode="auto">
            <a:xfrm rot="10800000">
              <a:off x="2362200" y="1905000"/>
              <a:ext cx="1219200" cy="381000"/>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68" name="Straight Arrow Connector 67"/>
            <p:cNvCxnSpPr>
              <a:stCxn id="25" idx="3"/>
              <a:endCxn id="27" idx="1"/>
            </p:cNvCxnSpPr>
            <p:nvPr/>
          </p:nvCxnSpPr>
          <p:spPr bwMode="auto">
            <a:xfrm>
              <a:off x="2895600" y="251460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71" name="Straight Arrow Connector 70"/>
            <p:cNvCxnSpPr/>
            <p:nvPr/>
          </p:nvCxnSpPr>
          <p:spPr bwMode="auto">
            <a:xfrm rot="5400000" flipH="1" flipV="1">
              <a:off x="7009606" y="289480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72" name="Straight Arrow Connector 71"/>
            <p:cNvCxnSpPr/>
            <p:nvPr/>
          </p:nvCxnSpPr>
          <p:spPr bwMode="auto">
            <a:xfrm rot="5400000" flipH="1" flipV="1">
              <a:off x="6973094" y="2094706"/>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75" name="Straight Arrow Connector 74"/>
            <p:cNvCxnSpPr/>
            <p:nvPr/>
          </p:nvCxnSpPr>
          <p:spPr bwMode="auto">
            <a:xfrm rot="16200000" flipH="1">
              <a:off x="5410994" y="289480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76" name="Straight Arrow Connector 75"/>
            <p:cNvCxnSpPr>
              <a:endCxn id="28" idx="0"/>
            </p:cNvCxnSpPr>
            <p:nvPr/>
          </p:nvCxnSpPr>
          <p:spPr bwMode="auto">
            <a:xfrm rot="10800000" flipV="1">
              <a:off x="5524500" y="1905794"/>
              <a:ext cx="1256506" cy="380206"/>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83" name="Straight Arrow Connector 82"/>
            <p:cNvCxnSpPr>
              <a:stCxn id="29" idx="1"/>
              <a:endCxn id="28" idx="3"/>
            </p:cNvCxnSpPr>
            <p:nvPr/>
          </p:nvCxnSpPr>
          <p:spPr bwMode="auto">
            <a:xfrm rot="10800000">
              <a:off x="6019800" y="251460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grpSp>
      <p:sp>
        <p:nvSpPr>
          <p:cNvPr id="34" name="Rectangle 25"/>
          <p:cNvSpPr>
            <a:spLocks noGrp="1" noChangeArrowheads="1"/>
          </p:cNvSpPr>
          <p:nvPr>
            <p:ph type="title"/>
          </p:nvPr>
        </p:nvSpPr>
        <p:spPr>
          <a:xfrm>
            <a:off x="312738" y="127000"/>
            <a:ext cx="8797925" cy="561975"/>
          </a:xfrm>
        </p:spPr>
        <p:txBody>
          <a:bodyPr rIns="132080"/>
          <a:lstStyle/>
          <a:p>
            <a:pPr eaLnBrk="1" hangingPunct="1"/>
            <a:r>
              <a:rPr lang="en-US" dirty="0" smtClean="0">
                <a:latin typeface="Eurostile"/>
                <a:ea typeface="ＭＳ Ｐゴシック" charset="0"/>
                <a:cs typeface="Eurostile"/>
              </a:rPr>
              <a:t>RTP-enabled </a:t>
            </a:r>
            <a:r>
              <a:rPr lang="en-US" dirty="0">
                <a:latin typeface="Eurostile"/>
                <a:ea typeface="ＭＳ Ｐゴシック" charset="0"/>
                <a:cs typeface="Eurostile"/>
              </a:rPr>
              <a:t>Quality Adaptation</a:t>
            </a:r>
          </a:p>
        </p:txBody>
      </p:sp>
    </p:spTree>
    <p:extLst>
      <p:ext uri="{BB962C8B-B14F-4D97-AF65-F5344CB8AC3E}">
        <p14:creationId xmlns:p14="http://schemas.microsoft.com/office/powerpoint/2010/main" val="22890693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6" name="Rectangle 17"/>
          <p:cNvSpPr>
            <a:spLocks noGrp="1" noChangeArrowheads="1"/>
          </p:cNvSpPr>
          <p:nvPr>
            <p:ph type="title"/>
          </p:nvPr>
        </p:nvSpPr>
        <p:spPr/>
        <p:txBody>
          <a:bodyPr rIns="33900"/>
          <a:lstStyle/>
          <a:p>
            <a:pPr marL="52388" indent="0" eaLnBrk="1" hangingPunct="1"/>
            <a:r>
              <a:rPr lang="en-US" dirty="0" smtClean="0"/>
              <a:t>Loss-Delay Adjustment Algorithm</a:t>
            </a:r>
            <a:endParaRPr lang="en-US" dirty="0"/>
          </a:p>
        </p:txBody>
      </p:sp>
      <p:sp>
        <p:nvSpPr>
          <p:cNvPr id="50187" name="Rectangle 18"/>
          <p:cNvSpPr>
            <a:spLocks noGrp="1" noChangeArrowheads="1"/>
          </p:cNvSpPr>
          <p:nvPr>
            <p:ph type="body" idx="4294967295"/>
          </p:nvPr>
        </p:nvSpPr>
        <p:spPr>
          <a:xfrm>
            <a:off x="0" y="866775"/>
            <a:ext cx="9144000" cy="1800225"/>
          </a:xfrm>
        </p:spPr>
        <p:txBody>
          <a:bodyPr rIns="57200"/>
          <a:lstStyle/>
          <a:p>
            <a:pPr marL="0" indent="0" eaLnBrk="1" hangingPunct="1">
              <a:buNone/>
            </a:pPr>
            <a:r>
              <a:rPr lang="en-US" dirty="0" smtClean="0"/>
              <a:t>LDA</a:t>
            </a:r>
          </a:p>
          <a:p>
            <a:pPr lvl="1" eaLnBrk="1" hangingPunct="1"/>
            <a:r>
              <a:rPr lang="en-US" dirty="0" smtClean="0"/>
              <a:t>An algorithm to stream with RTP in a TCP-friendly way</a:t>
            </a:r>
          </a:p>
          <a:p>
            <a:pPr lvl="1" eaLnBrk="1" hangingPunct="1"/>
            <a:r>
              <a:rPr lang="en-US" dirty="0" smtClean="0"/>
              <a:t>use RTCP receiver reports (RR)</a:t>
            </a:r>
          </a:p>
          <a:p>
            <a:pPr lvl="2" eaLnBrk="1" hangingPunct="1"/>
            <a:r>
              <a:rPr lang="en-US" dirty="0" smtClean="0"/>
              <a:t>RTCP sends RR periodically</a:t>
            </a:r>
            <a:endParaRPr lang="en-US" dirty="0"/>
          </a:p>
        </p:txBody>
      </p:sp>
      <p:sp>
        <p:nvSpPr>
          <p:cNvPr id="21" name="Rectangle 20"/>
          <p:cNvSpPr/>
          <p:nvPr/>
        </p:nvSpPr>
        <p:spPr bwMode="auto">
          <a:xfrm>
            <a:off x="4724400" y="306896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2" name="Rectangle 21"/>
          <p:cNvSpPr/>
          <p:nvPr/>
        </p:nvSpPr>
        <p:spPr bwMode="auto">
          <a:xfrm>
            <a:off x="990600" y="3068960"/>
            <a:ext cx="3124200" cy="17526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Application</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3" name="Rectangle 22"/>
          <p:cNvSpPr/>
          <p:nvPr/>
        </p:nvSpPr>
        <p:spPr bwMode="auto">
          <a:xfrm>
            <a:off x="990600" y="505016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4" name="Rectangle 23"/>
          <p:cNvSpPr/>
          <p:nvPr/>
        </p:nvSpPr>
        <p:spPr bwMode="auto">
          <a:xfrm>
            <a:off x="4724400" y="5050160"/>
            <a:ext cx="3124200" cy="609600"/>
          </a:xfrm>
          <a:prstGeom prst="rect">
            <a:avLst/>
          </a:prstGeom>
          <a:solidFill>
            <a:srgbClr val="00E4A8"/>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5" name="TextBox 24"/>
          <p:cNvSpPr txBox="1"/>
          <p:nvPr/>
        </p:nvSpPr>
        <p:spPr>
          <a:xfrm>
            <a:off x="990600" y="5050160"/>
            <a:ext cx="523138" cy="271869"/>
          </a:xfrm>
          <a:prstGeom prst="rect">
            <a:avLst/>
          </a:prstGeom>
          <a:noFill/>
        </p:spPr>
        <p:txBody>
          <a:bodyPr wrap="none" rtlCol="0">
            <a:spAutoFit/>
          </a:bodyPr>
          <a:lstStyle/>
          <a:p>
            <a:r>
              <a:rPr lang="en-US" dirty="0" smtClean="0"/>
              <a:t>UDP</a:t>
            </a:r>
            <a:endParaRPr lang="en-US" dirty="0"/>
          </a:p>
        </p:txBody>
      </p:sp>
      <p:sp>
        <p:nvSpPr>
          <p:cNvPr id="26" name="TextBox 25"/>
          <p:cNvSpPr txBox="1"/>
          <p:nvPr/>
        </p:nvSpPr>
        <p:spPr>
          <a:xfrm>
            <a:off x="7315200" y="5050160"/>
            <a:ext cx="523138" cy="271869"/>
          </a:xfrm>
          <a:prstGeom prst="rect">
            <a:avLst/>
          </a:prstGeom>
          <a:noFill/>
        </p:spPr>
        <p:txBody>
          <a:bodyPr wrap="none" rtlCol="0">
            <a:spAutoFit/>
          </a:bodyPr>
          <a:lstStyle/>
          <a:p>
            <a:r>
              <a:rPr lang="en-US" dirty="0" smtClean="0"/>
              <a:t>UDP</a:t>
            </a:r>
            <a:endParaRPr lang="en-US" dirty="0"/>
          </a:p>
        </p:txBody>
      </p:sp>
      <p:sp>
        <p:nvSpPr>
          <p:cNvPr id="27" name="Rectangle 26"/>
          <p:cNvSpPr/>
          <p:nvPr/>
        </p:nvSpPr>
        <p:spPr bwMode="auto">
          <a:xfrm>
            <a:off x="1143000" y="428816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28" name="Rectangle 27"/>
          <p:cNvSpPr/>
          <p:nvPr/>
        </p:nvSpPr>
        <p:spPr bwMode="auto">
          <a:xfrm>
            <a:off x="2971800" y="428816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29" name="Rectangle 28"/>
          <p:cNvSpPr/>
          <p:nvPr/>
        </p:nvSpPr>
        <p:spPr bwMode="auto">
          <a:xfrm>
            <a:off x="4876800" y="4288160"/>
            <a:ext cx="990600" cy="457200"/>
          </a:xfrm>
          <a:prstGeom prst="rect">
            <a:avLst/>
          </a:prstGeom>
          <a:solidFill>
            <a:srgbClr val="3366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rgbClr val="FFFFFF"/>
                </a:solidFill>
                <a:effectLst/>
                <a:latin typeface="Tahoma" charset="0"/>
                <a:ea typeface="ヒラギノ角ゴ ProN W3" charset="-128"/>
                <a:cs typeface="ヒラギノ角ゴ ProN W3" charset="-128"/>
                <a:sym typeface="Tahoma" charset="0"/>
              </a:rPr>
              <a:t>RTCP</a:t>
            </a:r>
            <a:endParaRPr kumimoji="0" lang="en-US" sz="1600" b="1" i="0" u="none" strike="noStrike" cap="none" normalizeH="0" baseline="0" dirty="0">
              <a:ln>
                <a:noFill/>
              </a:ln>
              <a:solidFill>
                <a:srgbClr val="FFFFFF"/>
              </a:solidFill>
              <a:effectLst/>
              <a:latin typeface="Tahoma" charset="0"/>
              <a:ea typeface="ヒラギノ角ゴ ProN W3" charset="-128"/>
              <a:cs typeface="ヒラギノ角ゴ ProN W3" charset="-128"/>
              <a:sym typeface="Tahoma" charset="0"/>
            </a:endParaRPr>
          </a:p>
        </p:txBody>
      </p:sp>
      <p:sp>
        <p:nvSpPr>
          <p:cNvPr id="30" name="Rectangle 29"/>
          <p:cNvSpPr/>
          <p:nvPr/>
        </p:nvSpPr>
        <p:spPr bwMode="auto">
          <a:xfrm>
            <a:off x="6096000" y="4288160"/>
            <a:ext cx="1600200" cy="457200"/>
          </a:xfrm>
          <a:prstGeom prst="rect">
            <a:avLst/>
          </a:prstGeom>
          <a:solidFill>
            <a:srgbClr val="0000FF"/>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RTP</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1" name="Rectangle 30"/>
          <p:cNvSpPr/>
          <p:nvPr/>
        </p:nvSpPr>
        <p:spPr bwMode="auto">
          <a:xfrm>
            <a:off x="1295400" y="344996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2" name="Rectangle 31"/>
          <p:cNvSpPr/>
          <p:nvPr/>
        </p:nvSpPr>
        <p:spPr bwMode="auto">
          <a:xfrm>
            <a:off x="5181600" y="3449960"/>
            <a:ext cx="1143000" cy="457200"/>
          </a:xfrm>
          <a:prstGeom prst="rect">
            <a:avLst/>
          </a:prstGeom>
          <a:solidFill>
            <a:srgbClr val="FF00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Encoding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3" name="Rectangle 32"/>
          <p:cNvSpPr/>
          <p:nvPr/>
        </p:nvSpPr>
        <p:spPr bwMode="auto">
          <a:xfrm>
            <a:off x="6477000" y="344996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sp>
        <p:nvSpPr>
          <p:cNvPr id="34" name="Rectangle 33"/>
          <p:cNvSpPr/>
          <p:nvPr/>
        </p:nvSpPr>
        <p:spPr bwMode="auto">
          <a:xfrm>
            <a:off x="2819400" y="3449960"/>
            <a:ext cx="1143000" cy="457200"/>
          </a:xfrm>
          <a:prstGeom prst="rect">
            <a:avLst/>
          </a:prstGeom>
          <a:solidFill>
            <a:srgbClr val="FF6600"/>
          </a:solidFill>
          <a:ln w="12700" cap="flat" cmpd="sng" algn="ctr">
            <a:solidFill>
              <a:srgbClr val="000000"/>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lang="en-US" sz="1600" b="1" dirty="0" smtClean="0">
                <a:solidFill>
                  <a:schemeClr val="bg1"/>
                </a:solidFill>
              </a:rPr>
              <a:t>De</a:t>
            </a:r>
            <a:r>
              <a:rPr kumimoji="0" lang="en-US" sz="1600" b="1" i="0" u="none" strike="noStrike" cap="none" normalizeH="0" baseline="0" dirty="0" smtClean="0">
                <a:ln>
                  <a:noFill/>
                </a:ln>
                <a:solidFill>
                  <a:schemeClr val="bg1"/>
                </a:solidFill>
                <a:effectLst/>
                <a:latin typeface="Tahoma" charset="0"/>
                <a:ea typeface="ヒラギノ角ゴ ProN W3" charset="-128"/>
                <a:cs typeface="ヒラギノ角ゴ ProN W3" charset="-128"/>
                <a:sym typeface="Tahoma" charset="0"/>
              </a:rPr>
              <a:t>coding</a:t>
            </a:r>
            <a:endParaRPr kumimoji="0" lang="en-US" sz="1600" b="1" i="0" u="none" strike="noStrike" cap="none" normalizeH="0" baseline="0" dirty="0">
              <a:ln>
                <a:noFill/>
              </a:ln>
              <a:solidFill>
                <a:schemeClr val="bg1"/>
              </a:solidFill>
              <a:effectLst/>
              <a:latin typeface="Tahoma" charset="0"/>
              <a:ea typeface="ヒラギノ角ゴ ProN W3" charset="-128"/>
              <a:cs typeface="ヒラギノ角ゴ ProN W3" charset="-128"/>
              <a:sym typeface="Tahoma" charset="0"/>
            </a:endParaRPr>
          </a:p>
        </p:txBody>
      </p:sp>
      <p:cxnSp>
        <p:nvCxnSpPr>
          <p:cNvPr id="35" name="Straight Arrow Connector 34"/>
          <p:cNvCxnSpPr/>
          <p:nvPr/>
        </p:nvCxnSpPr>
        <p:spPr bwMode="auto">
          <a:xfrm>
            <a:off x="4114800" y="5505772"/>
            <a:ext cx="6096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36" name="Straight Arrow Connector 35"/>
          <p:cNvCxnSpPr/>
          <p:nvPr/>
        </p:nvCxnSpPr>
        <p:spPr bwMode="auto">
          <a:xfrm rot="16200000" flipH="1">
            <a:off x="1981994" y="489696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37" name="Straight Arrow Connector 36"/>
          <p:cNvCxnSpPr/>
          <p:nvPr/>
        </p:nvCxnSpPr>
        <p:spPr bwMode="auto">
          <a:xfrm rot="5400000">
            <a:off x="1714500" y="4097660"/>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38" name="Straight Arrow Connector 37"/>
          <p:cNvCxnSpPr/>
          <p:nvPr/>
        </p:nvCxnSpPr>
        <p:spPr bwMode="auto">
          <a:xfrm flipH="1">
            <a:off x="4114800" y="5202560"/>
            <a:ext cx="609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39" name="Straight Arrow Connector 38"/>
          <p:cNvCxnSpPr/>
          <p:nvPr/>
        </p:nvCxnSpPr>
        <p:spPr bwMode="auto">
          <a:xfrm rot="5400000" flipH="1" flipV="1">
            <a:off x="3277394" y="489696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0" name="Straight Arrow Connector 39"/>
          <p:cNvCxnSpPr/>
          <p:nvPr/>
        </p:nvCxnSpPr>
        <p:spPr bwMode="auto">
          <a:xfrm rot="10800000">
            <a:off x="2209800" y="3907160"/>
            <a:ext cx="1219200" cy="381000"/>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1" name="Straight Arrow Connector 40"/>
          <p:cNvCxnSpPr>
            <a:stCxn id="27" idx="3"/>
            <a:endCxn id="28" idx="1"/>
          </p:cNvCxnSpPr>
          <p:nvPr/>
        </p:nvCxnSpPr>
        <p:spPr bwMode="auto">
          <a:xfrm>
            <a:off x="2743200" y="451676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2" name="Straight Arrow Connector 41"/>
          <p:cNvCxnSpPr/>
          <p:nvPr/>
        </p:nvCxnSpPr>
        <p:spPr bwMode="auto">
          <a:xfrm rot="5400000" flipH="1" flipV="1">
            <a:off x="6857206" y="4896966"/>
            <a:ext cx="3048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43" name="Straight Arrow Connector 42"/>
          <p:cNvCxnSpPr/>
          <p:nvPr/>
        </p:nvCxnSpPr>
        <p:spPr bwMode="auto">
          <a:xfrm rot="5400000" flipH="1" flipV="1">
            <a:off x="6820694" y="4096866"/>
            <a:ext cx="381000" cy="1588"/>
          </a:xfrm>
          <a:prstGeom prst="straightConnector1">
            <a:avLst/>
          </a:prstGeom>
          <a:solidFill>
            <a:srgbClr val="00E4A8"/>
          </a:solidFill>
          <a:ln w="76200" cap="flat" cmpd="sng" algn="ctr">
            <a:solidFill>
              <a:srgbClr val="FF0000"/>
            </a:solidFill>
            <a:prstDash val="solid"/>
            <a:round/>
            <a:headEnd type="none" w="med" len="med"/>
            <a:tailEnd type="arrow" w="med" len="sm"/>
          </a:ln>
          <a:effectLst/>
        </p:spPr>
      </p:cxnSp>
      <p:cxnSp>
        <p:nvCxnSpPr>
          <p:cNvPr id="44" name="Straight Arrow Connector 43"/>
          <p:cNvCxnSpPr/>
          <p:nvPr/>
        </p:nvCxnSpPr>
        <p:spPr bwMode="auto">
          <a:xfrm rot="16200000" flipH="1">
            <a:off x="5258594" y="4896966"/>
            <a:ext cx="3048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5" name="Straight Arrow Connector 44"/>
          <p:cNvCxnSpPr>
            <a:endCxn id="29" idx="0"/>
          </p:cNvCxnSpPr>
          <p:nvPr/>
        </p:nvCxnSpPr>
        <p:spPr bwMode="auto">
          <a:xfrm rot="10800000" flipV="1">
            <a:off x="5372100" y="3907954"/>
            <a:ext cx="1256506" cy="380206"/>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cxnSp>
        <p:nvCxnSpPr>
          <p:cNvPr id="46" name="Straight Arrow Connector 45"/>
          <p:cNvCxnSpPr>
            <a:stCxn id="30" idx="1"/>
            <a:endCxn id="29" idx="3"/>
          </p:cNvCxnSpPr>
          <p:nvPr/>
        </p:nvCxnSpPr>
        <p:spPr bwMode="auto">
          <a:xfrm rot="10800000">
            <a:off x="5867400" y="4516760"/>
            <a:ext cx="228600" cy="1588"/>
          </a:xfrm>
          <a:prstGeom prst="straightConnector1">
            <a:avLst/>
          </a:prstGeom>
          <a:solidFill>
            <a:srgbClr val="00E4A8"/>
          </a:solidFill>
          <a:ln w="28575" cap="flat" cmpd="sng" algn="ctr">
            <a:solidFill>
              <a:srgbClr val="FF6600"/>
            </a:solidFill>
            <a:prstDash val="solid"/>
            <a:round/>
            <a:headEnd type="none" w="med" len="med"/>
            <a:tailEnd type="arrow" w="med" len="sm"/>
          </a:ln>
          <a:effectLst/>
        </p:spPr>
      </p:cxnSp>
      <p:sp>
        <p:nvSpPr>
          <p:cNvPr id="47" name="Rectangle 46"/>
          <p:cNvSpPr/>
          <p:nvPr/>
        </p:nvSpPr>
        <p:spPr bwMode="auto">
          <a:xfrm>
            <a:off x="1828800" y="314516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48" name="Rectangle 47"/>
          <p:cNvSpPr/>
          <p:nvPr/>
        </p:nvSpPr>
        <p:spPr bwMode="auto">
          <a:xfrm>
            <a:off x="1823120" y="3149352"/>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49" name="Rectangle 48"/>
          <p:cNvSpPr/>
          <p:nvPr/>
        </p:nvSpPr>
        <p:spPr bwMode="auto">
          <a:xfrm>
            <a:off x="6660232" y="3221360"/>
            <a:ext cx="228600" cy="152400"/>
          </a:xfrm>
          <a:prstGeom prst="rect">
            <a:avLst/>
          </a:prstGeom>
          <a:solidFill>
            <a:srgbClr val="FF66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50" name="Rectangle 49"/>
          <p:cNvSpPr/>
          <p:nvPr/>
        </p:nvSpPr>
        <p:spPr bwMode="auto">
          <a:xfrm>
            <a:off x="6660232" y="3221360"/>
            <a:ext cx="228600" cy="152400"/>
          </a:xfrm>
          <a:prstGeom prst="rect">
            <a:avLst/>
          </a:prstGeom>
          <a:solidFill>
            <a:srgbClr val="FF66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51" name="TextBox 50"/>
          <p:cNvSpPr txBox="1"/>
          <p:nvPr/>
        </p:nvSpPr>
        <p:spPr>
          <a:xfrm>
            <a:off x="5499940" y="5949280"/>
            <a:ext cx="3608564" cy="576064"/>
          </a:xfrm>
          <a:prstGeom prst="rect">
            <a:avLst/>
          </a:prstGeom>
          <a:solidFill>
            <a:srgbClr val="FFFFFF"/>
          </a:solidFill>
          <a:ln>
            <a:solidFill>
              <a:srgbClr val="000000"/>
            </a:solidFill>
          </a:ln>
          <a:effectLst>
            <a:outerShdw blurRad="50800" dist="38100" dir="2700000" algn="tl" rotWithShape="0">
              <a:prstClr val="black">
                <a:alpha val="40000"/>
              </a:prstClr>
            </a:outerShdw>
          </a:effectLst>
        </p:spPr>
        <p:txBody>
          <a:bodyPr wrap="square" rtlCol="0">
            <a:noAutofit/>
          </a:bodyPr>
          <a:lstStyle/>
          <a:p>
            <a:r>
              <a:rPr lang="en-US" sz="1000" dirty="0"/>
              <a:t>“The Loss-Delay Based Adjustment Algorithm: A TCP-Friendly Adaptation </a:t>
            </a:r>
            <a:r>
              <a:rPr lang="en-US" sz="1000" dirty="0" smtClean="0"/>
              <a:t>Scheme ”,</a:t>
            </a:r>
          </a:p>
          <a:p>
            <a:r>
              <a:rPr lang="en-US" sz="1000" dirty="0" smtClean="0"/>
              <a:t>D. </a:t>
            </a:r>
            <a:r>
              <a:rPr lang="en-US" sz="1000" dirty="0" err="1" smtClean="0"/>
              <a:t>Sisalem</a:t>
            </a:r>
            <a:r>
              <a:rPr lang="en-US" sz="1000" dirty="0" smtClean="0"/>
              <a:t>, H. </a:t>
            </a:r>
            <a:r>
              <a:rPr lang="en-US" sz="1000" dirty="0" err="1" smtClean="0"/>
              <a:t>Schulzrinne</a:t>
            </a:r>
            <a:r>
              <a:rPr lang="en-US" sz="1000" dirty="0" smtClean="0"/>
              <a:t>, NOSSDAV 1998</a:t>
            </a:r>
            <a:endParaRPr lang="en-US" sz="1000" dirty="0"/>
          </a:p>
        </p:txBody>
      </p:sp>
    </p:spTree>
    <p:extLst>
      <p:ext uri="{BB962C8B-B14F-4D97-AF65-F5344CB8AC3E}">
        <p14:creationId xmlns:p14="http://schemas.microsoft.com/office/powerpoint/2010/main" val="2566442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1" nodeType="withEffect">
                                  <p:stCondLst>
                                    <p:cond delay="0"/>
                                  </p:stCondLst>
                                  <p:childTnLst>
                                    <p:set>
                                      <p:cBhvr>
                                        <p:cTn id="8" dur="1" fill="hold">
                                          <p:stCondLst>
                                            <p:cond delay="0"/>
                                          </p:stCondLst>
                                        </p:cTn>
                                        <p:tgtEl>
                                          <p:spTgt spid="48"/>
                                        </p:tgtEl>
                                        <p:attrNameLst>
                                          <p:attrName>style.visibility</p:attrName>
                                        </p:attrNameLst>
                                      </p:cBhvr>
                                      <p:to>
                                        <p:strVal val="visible"/>
                                      </p:to>
                                    </p:set>
                                  </p:childTnLst>
                                </p:cTn>
                              </p:par>
                            </p:childTnLst>
                          </p:cTn>
                        </p:par>
                        <p:par>
                          <p:cTn id="9" fill="hold">
                            <p:stCondLst>
                              <p:cond delay="0"/>
                            </p:stCondLst>
                            <p:childTnLst>
                              <p:par>
                                <p:cTn id="10" presetID="0" presetClass="path" presetSubtype="0" repeatCount="indefinite" accel="50000" decel="50000" fill="hold" grpId="0" nodeType="afterEffect">
                                  <p:stCondLst>
                                    <p:cond delay="0"/>
                                  </p:stCondLst>
                                  <p:childTnLst>
                                    <p:animMotion origin="layout" path="M 0 0 C -0.00712 0.06869 -0.01406 0.13737 -0.00729 0.18733 C -0.00052 0.23728 -0.02552 0.27798 0.04063 0.29926 C 0.10677 0.32054 0.30712 0.31383 0.38976 0.31475 C 0.4724 0.31568 0.50834 0.32562 0.53611 0.30504 C 0.56389 0.28446 0.55226 0.22988 0.55643 0.19126 C 0.56059 0.15264 0.55972 0.105 0.56077 0.07354 C 0.56181 0.04209 0.56198 0.02197 0.56233 0.00208 " pathEditMode="relative" ptsTypes="aaaaaaaA">
                                      <p:cBhvr>
                                        <p:cTn id="11" dur="1000" fill="hold"/>
                                        <p:tgtEl>
                                          <p:spTgt spid="47"/>
                                        </p:tgtEl>
                                        <p:attrNameLst>
                                          <p:attrName>ppt_x</p:attrName>
                                          <p:attrName>ppt_y</p:attrName>
                                        </p:attrNameLst>
                                      </p:cBhvr>
                                    </p:animMotion>
                                  </p:childTnLst>
                                </p:cTn>
                              </p:par>
                              <p:par>
                                <p:cTn id="12" presetID="0" presetClass="path" presetSubtype="0" repeatCount="indefinite" accel="50000" decel="50000" fill="hold" grpId="0" nodeType="withEffect">
                                  <p:stCondLst>
                                    <p:cond delay="500"/>
                                  </p:stCondLst>
                                  <p:childTnLst>
                                    <p:animMotion origin="layout" path="M 0 0 C -0.00712 0.06869 -0.01406 0.13737 -0.00729 0.18733 C -0.00052 0.23728 -0.02552 0.27798 0.04063 0.29926 C 0.10677 0.32054 0.30712 0.31383 0.38976 0.31475 C 0.4724 0.31568 0.50834 0.32562 0.53611 0.30504 C 0.56389 0.28446 0.55226 0.22988 0.55643 0.19126 C 0.56059 0.15264 0.55972 0.105 0.56077 0.07354 C 0.56181 0.04209 0.56198 0.02197 0.56233 0.00208 " pathEditMode="relative" ptsTypes="aaaaaaaA">
                                      <p:cBhvr>
                                        <p:cTn id="13" dur="1000" fill="hold"/>
                                        <p:tgtEl>
                                          <p:spTgt spid="48"/>
                                        </p:tgtEl>
                                        <p:attrNameLst>
                                          <p:attrName>ppt_x</p:attrName>
                                          <p:attrName>ppt_y</p:attrName>
                                        </p:attrNameLst>
                                      </p:cBhvr>
                                    </p:animMotion>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50187">
                                            <p:txEl>
                                              <p:pRg st="2" end="2"/>
                                            </p:txEl>
                                          </p:spTgt>
                                        </p:tgtEl>
                                        <p:attrNameLst>
                                          <p:attrName>style.visibility</p:attrName>
                                        </p:attrNameLst>
                                      </p:cBhvr>
                                      <p:to>
                                        <p:strVal val="visible"/>
                                      </p:to>
                                    </p:set>
                                  </p:childTnLst>
                                </p:cTn>
                              </p:par>
                              <p:par>
                                <p:cTn id="18" presetID="1" presetClass="entr" presetSubtype="0" fill="hold" nodeType="withEffect">
                                  <p:stCondLst>
                                    <p:cond delay="0"/>
                                  </p:stCondLst>
                                  <p:childTnLst>
                                    <p:set>
                                      <p:cBhvr>
                                        <p:cTn id="19" dur="1" fill="hold">
                                          <p:stCondLst>
                                            <p:cond delay="0"/>
                                          </p:stCondLst>
                                        </p:cTn>
                                        <p:tgtEl>
                                          <p:spTgt spid="50187">
                                            <p:txEl>
                                              <p:pRg st="3" end="3"/>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1" nodeType="clickEffect">
                                  <p:stCondLst>
                                    <p:cond delay="0"/>
                                  </p:stCondLst>
                                  <p:childTnLst>
                                    <p:set>
                                      <p:cBhvr>
                                        <p:cTn id="23" dur="1" fill="hold">
                                          <p:stCondLst>
                                            <p:cond delay="0"/>
                                          </p:stCondLst>
                                        </p:cTn>
                                        <p:tgtEl>
                                          <p:spTgt spid="49"/>
                                        </p:tgtEl>
                                        <p:attrNameLst>
                                          <p:attrName>style.visibility</p:attrName>
                                        </p:attrNameLst>
                                      </p:cBhvr>
                                      <p:to>
                                        <p:strVal val="visible"/>
                                      </p:to>
                                    </p:set>
                                  </p:childTnLst>
                                </p:cTn>
                              </p:par>
                            </p:childTnLst>
                          </p:cTn>
                        </p:par>
                        <p:par>
                          <p:cTn id="24" fill="hold">
                            <p:stCondLst>
                              <p:cond delay="0"/>
                            </p:stCondLst>
                            <p:childTnLst>
                              <p:par>
                                <p:cTn id="25" presetID="0" presetClass="path" presetSubtype="0" accel="50000" decel="50000" fill="hold" grpId="0" nodeType="afterEffect">
                                  <p:stCondLst>
                                    <p:cond delay="0"/>
                                  </p:stCondLst>
                                  <p:childTnLst>
                                    <p:animMotion origin="layout" path="M 3.61111E-6 -3.38575E-6 C 0.01232 0.02313 0.02482 0.04626 3.61111E-6 0.07331 C -0.02483 0.10037 -0.12344 0.12743 -0.14931 0.16212 C -0.17518 0.19681 -0.12032 0.26064 -0.15504 0.28192 C -0.18976 0.30319 -0.32153 0.30551 -0.35799 0.28955 C -0.39445 0.27359 -0.34879 0.22433 -0.37396 0.18548 C -0.39914 0.14663 -0.48334 0.08788 -0.50869 0.05597 C -0.53403 0.02405 -0.53021 0.00902 -0.52622 -0.00578 " pathEditMode="relative" ptsTypes="aaaaaaaA">
                                      <p:cBhvr>
                                        <p:cTn id="26" dur="1000" fill="hold"/>
                                        <p:tgtEl>
                                          <p:spTgt spid="49"/>
                                        </p:tgtEl>
                                        <p:attrNameLst>
                                          <p:attrName>ppt_x</p:attrName>
                                          <p:attrName>ppt_y</p:attrName>
                                        </p:attrNameLst>
                                      </p:cBhvr>
                                    </p:animMotion>
                                  </p:childTnLst>
                                </p:cTn>
                              </p:par>
                            </p:childTnLst>
                          </p:cTn>
                        </p:par>
                        <p:par>
                          <p:cTn id="27" fill="hold">
                            <p:stCondLst>
                              <p:cond delay="1000"/>
                            </p:stCondLst>
                            <p:childTnLst>
                              <p:par>
                                <p:cTn id="28" presetID="1" presetClass="exit" presetSubtype="0" fill="hold" grpId="2" nodeType="afterEffect">
                                  <p:stCondLst>
                                    <p:cond delay="0"/>
                                  </p:stCondLst>
                                  <p:childTnLst>
                                    <p:set>
                                      <p:cBhvr>
                                        <p:cTn id="29" dur="1" fill="hold">
                                          <p:stCondLst>
                                            <p:cond delay="0"/>
                                          </p:stCondLst>
                                        </p:cTn>
                                        <p:tgtEl>
                                          <p:spTgt spid="49"/>
                                        </p:tgtEl>
                                        <p:attrNameLst>
                                          <p:attrName>style.visibility</p:attrName>
                                        </p:attrNameLst>
                                      </p:cBhvr>
                                      <p:to>
                                        <p:strVal val="hidden"/>
                                      </p:to>
                                    </p:set>
                                  </p:childTnLst>
                                </p:cTn>
                              </p:par>
                              <p:par>
                                <p:cTn id="30" presetID="9" presetClass="emph" presetSubtype="0" grpId="2" nodeType="withEffect">
                                  <p:stCondLst>
                                    <p:cond delay="0"/>
                                  </p:stCondLst>
                                  <p:childTnLst>
                                    <p:set>
                                      <p:cBhvr rctx="PPT">
                                        <p:cTn id="31" dur="indefinite"/>
                                        <p:tgtEl>
                                          <p:spTgt spid="48"/>
                                        </p:tgtEl>
                                        <p:attrNameLst>
                                          <p:attrName>style.opacity</p:attrName>
                                        </p:attrNameLst>
                                      </p:cBhvr>
                                      <p:to>
                                        <p:strVal val="0"/>
                                      </p:to>
                                    </p:set>
                                    <p:animEffect filter="image" prLst="opacity: 0">
                                      <p:cBhvr rctx="IE">
                                        <p:cTn id="32" dur="indefinite"/>
                                        <p:tgtEl>
                                          <p:spTgt spid="48"/>
                                        </p:tgtEl>
                                      </p:cBhvr>
                                    </p:animEffec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1" nodeType="clickEffect">
                                  <p:stCondLst>
                                    <p:cond delay="0"/>
                                  </p:stCondLst>
                                  <p:childTnLst>
                                    <p:set>
                                      <p:cBhvr>
                                        <p:cTn id="36" dur="1" fill="hold">
                                          <p:stCondLst>
                                            <p:cond delay="0"/>
                                          </p:stCondLst>
                                        </p:cTn>
                                        <p:tgtEl>
                                          <p:spTgt spid="50"/>
                                        </p:tgtEl>
                                        <p:attrNameLst>
                                          <p:attrName>style.visibility</p:attrName>
                                        </p:attrNameLst>
                                      </p:cBhvr>
                                      <p:to>
                                        <p:strVal val="visible"/>
                                      </p:to>
                                    </p:set>
                                  </p:childTnLst>
                                </p:cTn>
                              </p:par>
                            </p:childTnLst>
                          </p:cTn>
                        </p:par>
                        <p:par>
                          <p:cTn id="37" fill="hold">
                            <p:stCondLst>
                              <p:cond delay="0"/>
                            </p:stCondLst>
                            <p:childTnLst>
                              <p:par>
                                <p:cTn id="38" presetID="0" presetClass="path" presetSubtype="0" accel="50000" decel="50000" fill="hold" grpId="0" nodeType="afterEffect">
                                  <p:stCondLst>
                                    <p:cond delay="0"/>
                                  </p:stCondLst>
                                  <p:childTnLst>
                                    <p:animMotion origin="layout" path="M 3.61111E-6 -3.38575E-6 C 0.01232 0.02313 0.02482 0.04626 3.61111E-6 0.07331 C -0.02483 0.10037 -0.12344 0.12743 -0.14931 0.16212 C -0.17518 0.19681 -0.12032 0.26064 -0.15504 0.28192 C -0.18976 0.30319 -0.32153 0.30551 -0.35799 0.28955 C -0.39445 0.27359 -0.34879 0.22433 -0.37396 0.18548 C -0.39914 0.14663 -0.48334 0.08788 -0.50869 0.05597 C -0.53403 0.02405 -0.53021 0.00902 -0.52622 -0.00578 " pathEditMode="relative" ptsTypes="aaaaaaaA">
                                      <p:cBhvr>
                                        <p:cTn id="39" dur="1000" fill="hold"/>
                                        <p:tgtEl>
                                          <p:spTgt spid="50"/>
                                        </p:tgtEl>
                                        <p:attrNameLst>
                                          <p:attrName>ppt_x</p:attrName>
                                          <p:attrName>ppt_y</p:attrName>
                                        </p:attrNameLst>
                                      </p:cBhvr>
                                    </p:animMotion>
                                  </p:childTnLst>
                                </p:cTn>
                              </p:par>
                            </p:childTnLst>
                          </p:cTn>
                        </p:par>
                        <p:par>
                          <p:cTn id="40" fill="hold">
                            <p:stCondLst>
                              <p:cond delay="1000"/>
                            </p:stCondLst>
                            <p:childTnLst>
                              <p:par>
                                <p:cTn id="41" presetID="1" presetClass="exit" presetSubtype="0" fill="hold" grpId="2" nodeType="afterEffect">
                                  <p:stCondLst>
                                    <p:cond delay="0"/>
                                  </p:stCondLst>
                                  <p:childTnLst>
                                    <p:set>
                                      <p:cBhvr>
                                        <p:cTn id="42" dur="1" fill="hold">
                                          <p:stCondLst>
                                            <p:cond delay="0"/>
                                          </p:stCondLst>
                                        </p:cTn>
                                        <p:tgtEl>
                                          <p:spTgt spid="50"/>
                                        </p:tgtEl>
                                        <p:attrNameLst>
                                          <p:attrName>style.visibility</p:attrName>
                                        </p:attrNameLst>
                                      </p:cBhvr>
                                      <p:to>
                                        <p:strVal val="hidden"/>
                                      </p:to>
                                    </p:set>
                                  </p:childTnLst>
                                </p:cTn>
                              </p:par>
                              <p:par>
                                <p:cTn id="43" presetID="9" presetClass="emph" presetSubtype="0" grpId="3" nodeType="withEffect">
                                  <p:stCondLst>
                                    <p:cond delay="0"/>
                                  </p:stCondLst>
                                  <p:childTnLst>
                                    <p:set>
                                      <p:cBhvr rctx="PPT">
                                        <p:cTn id="44" dur="indefinite"/>
                                        <p:tgtEl>
                                          <p:spTgt spid="48"/>
                                        </p:tgtEl>
                                        <p:attrNameLst>
                                          <p:attrName>style.opacity</p:attrName>
                                        </p:attrNameLst>
                                      </p:cBhvr>
                                      <p:to>
                                        <p:strVal val="1"/>
                                      </p:to>
                                    </p:set>
                                    <p:animEffect filter="image" prLst="opacity: 1">
                                      <p:cBhvr rctx="IE">
                                        <p:cTn id="45" dur="indefinite"/>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7" grpId="1" animBg="1"/>
      <p:bldP spid="48" grpId="0" animBg="1"/>
      <p:bldP spid="48" grpId="1" animBg="1"/>
      <p:bldP spid="48" grpId="2" animBg="1"/>
      <p:bldP spid="48" grpId="3" animBg="1"/>
      <p:bldP spid="49" grpId="0" animBg="1"/>
      <p:bldP spid="49" grpId="1" animBg="1"/>
      <p:bldP spid="49" grpId="2" animBg="1"/>
      <p:bldP spid="50" grpId="0" animBg="1"/>
      <p:bldP spid="50" grpId="1" animBg="1"/>
      <p:bldP spid="50" grpId="2"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bwMode="auto">
          <a:xfrm>
            <a:off x="381000" y="4648200"/>
            <a:ext cx="2362200" cy="5334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Sender</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50186" name="Rectangle 17"/>
          <p:cNvSpPr>
            <a:spLocks noGrp="1" noChangeArrowheads="1"/>
          </p:cNvSpPr>
          <p:nvPr>
            <p:ph type="title"/>
          </p:nvPr>
        </p:nvSpPr>
        <p:spPr/>
        <p:txBody>
          <a:bodyPr rIns="33900"/>
          <a:lstStyle/>
          <a:p>
            <a:pPr marL="52388" indent="0" eaLnBrk="1" hangingPunct="1"/>
            <a:r>
              <a:rPr lang="en-US" dirty="0" smtClean="0"/>
              <a:t>Loss-Delay Adjustment Algorithm</a:t>
            </a:r>
            <a:endParaRPr lang="en-US" dirty="0"/>
          </a:p>
        </p:txBody>
      </p:sp>
      <p:sp>
        <p:nvSpPr>
          <p:cNvPr id="50187" name="Rectangle 18"/>
          <p:cNvSpPr>
            <a:spLocks noGrp="1" noChangeArrowheads="1"/>
          </p:cNvSpPr>
          <p:nvPr>
            <p:ph type="body" idx="1"/>
          </p:nvPr>
        </p:nvSpPr>
        <p:spPr>
          <a:xfrm>
            <a:off x="0" y="866775"/>
            <a:ext cx="9144000" cy="2181225"/>
          </a:xfrm>
        </p:spPr>
        <p:txBody>
          <a:bodyPr rIns="57200"/>
          <a:lstStyle/>
          <a:p>
            <a:pPr marL="0" indent="0" eaLnBrk="1" hangingPunct="1">
              <a:buNone/>
            </a:pPr>
            <a:r>
              <a:rPr lang="en-US" dirty="0" smtClean="0"/>
              <a:t>LDA</a:t>
            </a:r>
          </a:p>
          <a:p>
            <a:pPr lvl="1" eaLnBrk="1" hangingPunct="1"/>
            <a:r>
              <a:rPr lang="en-US" dirty="0" smtClean="0"/>
              <a:t>An algorithm to stream with RTP in a TCP-friendly way</a:t>
            </a:r>
          </a:p>
          <a:p>
            <a:pPr lvl="1" eaLnBrk="1" hangingPunct="1"/>
            <a:r>
              <a:rPr lang="en-US" dirty="0" smtClean="0"/>
              <a:t>use RTCP receiver reports (RR)</a:t>
            </a:r>
          </a:p>
          <a:p>
            <a:pPr lvl="2" eaLnBrk="1" hangingPunct="1"/>
            <a:r>
              <a:rPr lang="en-US" dirty="0" smtClean="0"/>
              <a:t>RTCP sends RR periodically</a:t>
            </a:r>
          </a:p>
          <a:p>
            <a:pPr lvl="1" eaLnBrk="1" hangingPunct="1"/>
            <a:r>
              <a:rPr lang="en-US" dirty="0" smtClean="0"/>
              <a:t>works like TCP's AIMD</a:t>
            </a:r>
          </a:p>
          <a:p>
            <a:pPr lvl="2" eaLnBrk="1" hangingPunct="1"/>
            <a:r>
              <a:rPr lang="en-US" dirty="0" smtClean="0"/>
              <a:t>but RRs are rare</a:t>
            </a:r>
          </a:p>
          <a:p>
            <a:pPr lvl="3"/>
            <a:r>
              <a:rPr lang="en-US" dirty="0" smtClean="0"/>
              <a:t>max 5% of RTP BW, max ¾ of this RR, equally shared among receivers</a:t>
            </a:r>
          </a:p>
          <a:p>
            <a:pPr lvl="2" eaLnBrk="1" hangingPunct="1"/>
            <a:r>
              <a:rPr lang="en-US" dirty="0" smtClean="0"/>
              <a:t>can't adapt every time</a:t>
            </a:r>
          </a:p>
          <a:p>
            <a:pPr lvl="1" eaLnBrk="1" hangingPunct="1"/>
            <a:r>
              <a:rPr lang="en-US" dirty="0" smtClean="0"/>
              <a:t>step one: estimate the bottleneck bandwidth </a:t>
            </a:r>
            <a:r>
              <a:rPr lang="en-US" i="1" dirty="0" smtClean="0">
                <a:latin typeface="Times New Roman"/>
                <a:cs typeface="Times New Roman"/>
              </a:rPr>
              <a:t>b</a:t>
            </a:r>
          </a:p>
          <a:p>
            <a:pPr lvl="1" eaLnBrk="1" hangingPunct="1"/>
            <a:endParaRPr lang="en-US" dirty="0" smtClean="0"/>
          </a:p>
          <a:p>
            <a:pPr lvl="1" eaLnBrk="1" hangingPunct="1"/>
            <a:r>
              <a:rPr lang="en-US" dirty="0" smtClean="0"/>
              <a:t>use packet size and gap sizes</a:t>
            </a:r>
          </a:p>
        </p:txBody>
      </p:sp>
      <p:grpSp>
        <p:nvGrpSpPr>
          <p:cNvPr id="38" name="Group 37"/>
          <p:cNvGrpSpPr/>
          <p:nvPr/>
        </p:nvGrpSpPr>
        <p:grpSpPr>
          <a:xfrm>
            <a:off x="914400" y="4953000"/>
            <a:ext cx="1371600" cy="152400"/>
            <a:chOff x="914400" y="4953000"/>
            <a:chExt cx="1371600" cy="152400"/>
          </a:xfrm>
        </p:grpSpPr>
        <p:sp>
          <p:nvSpPr>
            <p:cNvPr id="23" name="Rectangle 22"/>
            <p:cNvSpPr/>
            <p:nvPr/>
          </p:nvSpPr>
          <p:spPr bwMode="auto">
            <a:xfrm>
              <a:off x="9144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4" name="Rectangle 23"/>
            <p:cNvSpPr/>
            <p:nvPr/>
          </p:nvSpPr>
          <p:spPr bwMode="auto">
            <a:xfrm>
              <a:off x="11430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5" name="Rectangle 24"/>
            <p:cNvSpPr/>
            <p:nvPr/>
          </p:nvSpPr>
          <p:spPr bwMode="auto">
            <a:xfrm>
              <a:off x="13716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6" name="Rectangle 25"/>
            <p:cNvSpPr/>
            <p:nvPr/>
          </p:nvSpPr>
          <p:spPr bwMode="auto">
            <a:xfrm>
              <a:off x="16002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7" name="Rectangle 26"/>
            <p:cNvSpPr/>
            <p:nvPr/>
          </p:nvSpPr>
          <p:spPr bwMode="auto">
            <a:xfrm>
              <a:off x="18288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28" name="Rectangle 27"/>
            <p:cNvSpPr/>
            <p:nvPr/>
          </p:nvSpPr>
          <p:spPr bwMode="auto">
            <a:xfrm>
              <a:off x="2057400" y="49530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pSp>
      <p:sp>
        <p:nvSpPr>
          <p:cNvPr id="30" name="Rectangle 29"/>
          <p:cNvSpPr/>
          <p:nvPr/>
        </p:nvSpPr>
        <p:spPr bwMode="auto">
          <a:xfrm>
            <a:off x="6172200" y="5334000"/>
            <a:ext cx="2362200" cy="533400"/>
          </a:xfrm>
          <a:prstGeom prst="rect">
            <a:avLst/>
          </a:prstGeom>
          <a:solidFill>
            <a:srgbClr val="FFFF00"/>
          </a:solidFill>
          <a:ln w="12700" cap="flat" cmpd="sng" algn="ctr">
            <a:solidFill>
              <a:srgbClr val="FFFF00"/>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60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Receiver</a:t>
            </a:r>
            <a:endParaRPr kumimoji="0" lang="en-US" sz="160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grpSp>
        <p:nvGrpSpPr>
          <p:cNvPr id="37" name="Group 36"/>
          <p:cNvGrpSpPr/>
          <p:nvPr/>
        </p:nvGrpSpPr>
        <p:grpSpPr>
          <a:xfrm>
            <a:off x="6400800" y="5638800"/>
            <a:ext cx="1905000" cy="152400"/>
            <a:chOff x="6400800" y="5638800"/>
            <a:chExt cx="1905000" cy="152400"/>
          </a:xfrm>
        </p:grpSpPr>
        <p:sp>
          <p:nvSpPr>
            <p:cNvPr id="31" name="Rectangle 30"/>
            <p:cNvSpPr/>
            <p:nvPr/>
          </p:nvSpPr>
          <p:spPr bwMode="auto">
            <a:xfrm>
              <a:off x="64008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2" name="Rectangle 31"/>
            <p:cNvSpPr/>
            <p:nvPr/>
          </p:nvSpPr>
          <p:spPr bwMode="auto">
            <a:xfrm>
              <a:off x="67056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3" name="Rectangle 32"/>
            <p:cNvSpPr/>
            <p:nvPr/>
          </p:nvSpPr>
          <p:spPr bwMode="auto">
            <a:xfrm>
              <a:off x="70866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4" name="Rectangle 33"/>
            <p:cNvSpPr/>
            <p:nvPr/>
          </p:nvSpPr>
          <p:spPr bwMode="auto">
            <a:xfrm>
              <a:off x="73914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5" name="Rectangle 34"/>
            <p:cNvSpPr/>
            <p:nvPr/>
          </p:nvSpPr>
          <p:spPr bwMode="auto">
            <a:xfrm>
              <a:off x="78486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sp>
          <p:nvSpPr>
            <p:cNvPr id="36" name="Rectangle 35"/>
            <p:cNvSpPr/>
            <p:nvPr/>
          </p:nvSpPr>
          <p:spPr bwMode="auto">
            <a:xfrm>
              <a:off x="8077200" y="5638800"/>
              <a:ext cx="228600" cy="152400"/>
            </a:xfrm>
            <a:prstGeom prst="rect">
              <a:avLst/>
            </a:prstGeom>
            <a:solidFill>
              <a:srgbClr val="FF0000"/>
            </a:solidFill>
            <a:ln w="28575"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pSp>
      <p:grpSp>
        <p:nvGrpSpPr>
          <p:cNvPr id="61" name="Group 60"/>
          <p:cNvGrpSpPr/>
          <p:nvPr/>
        </p:nvGrpSpPr>
        <p:grpSpPr>
          <a:xfrm>
            <a:off x="5029200" y="5791200"/>
            <a:ext cx="3048000" cy="533400"/>
            <a:chOff x="5029200" y="5791200"/>
            <a:chExt cx="3048000" cy="533400"/>
          </a:xfrm>
        </p:grpSpPr>
        <p:cxnSp>
          <p:nvCxnSpPr>
            <p:cNvPr id="40" name="Straight Arrow Connector 39"/>
            <p:cNvCxnSpPr/>
            <p:nvPr/>
          </p:nvCxnSpPr>
          <p:spPr bwMode="auto">
            <a:xfrm flipV="1">
              <a:off x="5029200" y="5791200"/>
              <a:ext cx="1600200" cy="533400"/>
            </a:xfrm>
            <a:prstGeom prst="curvedConnector3">
              <a:avLst>
                <a:gd name="adj1" fmla="val 100313"/>
              </a:avLst>
            </a:prstGeom>
            <a:solidFill>
              <a:srgbClr val="00E4A8"/>
            </a:solidFill>
            <a:ln w="28575" cap="flat" cmpd="sng" algn="ctr">
              <a:solidFill>
                <a:schemeClr val="tx1"/>
              </a:solidFill>
              <a:prstDash val="solid"/>
              <a:round/>
              <a:headEnd type="none" w="med" len="med"/>
              <a:tailEnd type="arrow"/>
            </a:ln>
            <a:effectLst/>
          </p:spPr>
        </p:cxnSp>
        <p:cxnSp>
          <p:nvCxnSpPr>
            <p:cNvPr id="42" name="Straight Arrow Connector 39"/>
            <p:cNvCxnSpPr/>
            <p:nvPr/>
          </p:nvCxnSpPr>
          <p:spPr bwMode="auto">
            <a:xfrm flipV="1">
              <a:off x="5029200" y="5791200"/>
              <a:ext cx="1981200" cy="533400"/>
            </a:xfrm>
            <a:prstGeom prst="curvedConnector3">
              <a:avLst>
                <a:gd name="adj1" fmla="val 100940"/>
              </a:avLst>
            </a:prstGeom>
            <a:solidFill>
              <a:srgbClr val="00E4A8"/>
            </a:solidFill>
            <a:ln w="28575" cap="flat" cmpd="sng" algn="ctr">
              <a:solidFill>
                <a:schemeClr val="tx1"/>
              </a:solidFill>
              <a:prstDash val="solid"/>
              <a:round/>
              <a:headEnd type="none" w="med" len="med"/>
              <a:tailEnd type="arrow"/>
            </a:ln>
            <a:effectLst/>
          </p:spPr>
        </p:cxnSp>
        <p:cxnSp>
          <p:nvCxnSpPr>
            <p:cNvPr id="46" name="Straight Arrow Connector 39"/>
            <p:cNvCxnSpPr/>
            <p:nvPr/>
          </p:nvCxnSpPr>
          <p:spPr bwMode="auto">
            <a:xfrm flipV="1">
              <a:off x="5029200" y="5867400"/>
              <a:ext cx="2362200" cy="457200"/>
            </a:xfrm>
            <a:prstGeom prst="curvedConnector3">
              <a:avLst>
                <a:gd name="adj1" fmla="val 100672"/>
              </a:avLst>
            </a:prstGeom>
            <a:solidFill>
              <a:srgbClr val="00E4A8"/>
            </a:solidFill>
            <a:ln w="28575" cap="flat" cmpd="sng" algn="ctr">
              <a:solidFill>
                <a:schemeClr val="tx1"/>
              </a:solidFill>
              <a:prstDash val="solid"/>
              <a:round/>
              <a:headEnd type="none" w="med" len="med"/>
              <a:tailEnd type="arrow"/>
            </a:ln>
            <a:effectLst/>
          </p:spPr>
        </p:cxnSp>
        <p:cxnSp>
          <p:nvCxnSpPr>
            <p:cNvPr id="50" name="Straight Arrow Connector 39"/>
            <p:cNvCxnSpPr/>
            <p:nvPr/>
          </p:nvCxnSpPr>
          <p:spPr bwMode="auto">
            <a:xfrm flipV="1">
              <a:off x="5029200" y="5791200"/>
              <a:ext cx="2743200" cy="533400"/>
            </a:xfrm>
            <a:prstGeom prst="curvedConnector3">
              <a:avLst>
                <a:gd name="adj1" fmla="val 100431"/>
              </a:avLst>
            </a:prstGeom>
            <a:solidFill>
              <a:srgbClr val="00E4A8"/>
            </a:solidFill>
            <a:ln w="28575" cap="flat" cmpd="sng" algn="ctr">
              <a:solidFill>
                <a:schemeClr val="tx1"/>
              </a:solidFill>
              <a:prstDash val="solid"/>
              <a:round/>
              <a:headEnd type="none" w="med" len="med"/>
              <a:tailEnd type="arrow"/>
            </a:ln>
            <a:effectLst/>
          </p:spPr>
        </p:cxnSp>
        <p:cxnSp>
          <p:nvCxnSpPr>
            <p:cNvPr id="54" name="Straight Arrow Connector 39"/>
            <p:cNvCxnSpPr/>
            <p:nvPr/>
          </p:nvCxnSpPr>
          <p:spPr bwMode="auto">
            <a:xfrm flipV="1">
              <a:off x="5029200" y="5867400"/>
              <a:ext cx="3048000" cy="457200"/>
            </a:xfrm>
            <a:prstGeom prst="curvedConnector3">
              <a:avLst>
                <a:gd name="adj1" fmla="val 100969"/>
              </a:avLst>
            </a:prstGeom>
            <a:solidFill>
              <a:srgbClr val="00E4A8"/>
            </a:solidFill>
            <a:ln w="28575" cap="flat" cmpd="sng" algn="ctr">
              <a:solidFill>
                <a:schemeClr val="tx1"/>
              </a:solidFill>
              <a:prstDash val="solid"/>
              <a:round/>
              <a:headEnd type="none" w="med" len="med"/>
              <a:tailEnd type="arrow"/>
            </a:ln>
            <a:effectLst>
              <a:outerShdw blurRad="50800" dist="76200" dir="2700000" algn="tl" rotWithShape="0">
                <a:srgbClr val="000000">
                  <a:alpha val="43000"/>
                </a:srgbClr>
              </a:outerShdw>
            </a:effectLst>
          </p:spPr>
        </p:cxnSp>
      </p:grpSp>
      <p:grpSp>
        <p:nvGrpSpPr>
          <p:cNvPr id="64" name="Group 63"/>
          <p:cNvGrpSpPr/>
          <p:nvPr/>
        </p:nvGrpSpPr>
        <p:grpSpPr>
          <a:xfrm>
            <a:off x="1835696" y="5661248"/>
            <a:ext cx="3384376" cy="990600"/>
            <a:chOff x="2131169" y="5715000"/>
            <a:chExt cx="3384376" cy="990600"/>
          </a:xfrm>
        </p:grpSpPr>
        <p:sp>
          <p:nvSpPr>
            <p:cNvPr id="63" name="Rectangle 62"/>
            <p:cNvSpPr/>
            <p:nvPr/>
          </p:nvSpPr>
          <p:spPr bwMode="auto">
            <a:xfrm>
              <a:off x="2131169" y="5715000"/>
              <a:ext cx="3384376" cy="990600"/>
            </a:xfrm>
            <a:prstGeom prst="rect">
              <a:avLst/>
            </a:prstGeom>
            <a:solidFill>
              <a:schemeClr val="bg1"/>
            </a:solidFill>
            <a:ln w="12700"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aphicFrame>
          <p:nvGraphicFramePr>
            <p:cNvPr id="62" name="Object 61"/>
            <p:cNvGraphicFramePr>
              <a:graphicFrameLocks noChangeAspect="1"/>
            </p:cNvGraphicFramePr>
            <p:nvPr>
              <p:extLst>
                <p:ext uri="{D42A27DB-BD31-4B8C-83A1-F6EECF244321}">
                  <p14:modId xmlns:p14="http://schemas.microsoft.com/office/powerpoint/2010/main" val="2568571266"/>
                </p:ext>
              </p:extLst>
            </p:nvPr>
          </p:nvGraphicFramePr>
          <p:xfrm>
            <a:off x="2249115" y="5732240"/>
            <a:ext cx="3195638" cy="865187"/>
          </p:xfrm>
          <a:graphic>
            <a:graphicData uri="http://schemas.openxmlformats.org/presentationml/2006/ole">
              <mc:AlternateContent xmlns:mc="http://schemas.openxmlformats.org/markup-compatibility/2006">
                <mc:Choice xmlns:v="urn:schemas-microsoft-com:vml" Requires="v">
                  <p:oleObj spid="_x0000_s4271" name="Equation" r:id="rId4" imgW="1689100" imgH="457200" progId="Equation.3">
                    <p:embed/>
                  </p:oleObj>
                </mc:Choice>
                <mc:Fallback>
                  <p:oleObj name="Equation" r:id="rId4" imgW="1689100" imgH="457200" progId="Equation.3">
                    <p:embed/>
                    <p:pic>
                      <p:nvPicPr>
                        <p:cNvPr id="0" name=""/>
                        <p:cNvPicPr>
                          <a:picLocks noChangeAspect="1" noChangeArrowheads="1"/>
                        </p:cNvPicPr>
                        <p:nvPr/>
                      </p:nvPicPr>
                      <p:blipFill>
                        <a:blip r:embed="rId5"/>
                        <a:srcRect/>
                        <a:stretch>
                          <a:fillRect/>
                        </a:stretch>
                      </p:blipFill>
                      <p:spPr bwMode="auto">
                        <a:xfrm>
                          <a:off x="2249115" y="5732240"/>
                          <a:ext cx="3195638" cy="8651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spTree>
    <p:extLst>
      <p:ext uri="{BB962C8B-B14F-4D97-AF65-F5344CB8AC3E}">
        <p14:creationId xmlns:p14="http://schemas.microsoft.com/office/powerpoint/2010/main" val="85234094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1" nodeType="clickEffect">
                                  <p:stCondLst>
                                    <p:cond delay="0"/>
                                  </p:stCondLst>
                                  <p:childTnLst>
                                    <p:set>
                                      <p:cBhvr>
                                        <p:cTn id="6" dur="1" fill="hold">
                                          <p:stCondLst>
                                            <p:cond delay="0"/>
                                          </p:stCondLst>
                                        </p:cTn>
                                        <p:tgtEl>
                                          <p:spTgt spid="50187">
                                            <p:txEl>
                                              <p:pRg st="8" end="8"/>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 presetClass="exit" presetSubtype="2" accel="50000" decel="50000" fill="hold" nodeType="clickEffect">
                                  <p:stCondLst>
                                    <p:cond delay="0"/>
                                  </p:stCondLst>
                                  <p:childTnLst>
                                    <p:anim calcmode="lin" valueType="num">
                                      <p:cBhvr additive="base">
                                        <p:cTn id="16" dur="500"/>
                                        <p:tgtEl>
                                          <p:spTgt spid="38"/>
                                        </p:tgtEl>
                                        <p:attrNameLst>
                                          <p:attrName>ppt_x</p:attrName>
                                        </p:attrNameLst>
                                      </p:cBhvr>
                                      <p:tavLst>
                                        <p:tav tm="0">
                                          <p:val>
                                            <p:strVal val="ppt_x"/>
                                          </p:val>
                                        </p:tav>
                                        <p:tav tm="100000">
                                          <p:val>
                                            <p:strVal val="1+ppt_w/2"/>
                                          </p:val>
                                        </p:tav>
                                      </p:tavLst>
                                    </p:anim>
                                    <p:anim calcmode="lin" valueType="num">
                                      <p:cBhvr additive="base">
                                        <p:cTn id="17" dur="500"/>
                                        <p:tgtEl>
                                          <p:spTgt spid="38"/>
                                        </p:tgtEl>
                                        <p:attrNameLst>
                                          <p:attrName>ppt_y</p:attrName>
                                        </p:attrNameLst>
                                      </p:cBhvr>
                                      <p:tavLst>
                                        <p:tav tm="0">
                                          <p:val>
                                            <p:strVal val="ppt_y"/>
                                          </p:val>
                                        </p:tav>
                                        <p:tav tm="100000">
                                          <p:val>
                                            <p:strVal val="ppt_y"/>
                                          </p:val>
                                        </p:tav>
                                      </p:tavLst>
                                    </p:anim>
                                    <p:set>
                                      <p:cBhvr>
                                        <p:cTn id="18" dur="1" fill="hold">
                                          <p:stCondLst>
                                            <p:cond delay="499"/>
                                          </p:stCondLst>
                                        </p:cTn>
                                        <p:tgtEl>
                                          <p:spTgt spid="38"/>
                                        </p:tgtEl>
                                        <p:attrNameLst>
                                          <p:attrName>style.visibility</p:attrName>
                                        </p:attrNameLst>
                                      </p:cBhvr>
                                      <p:to>
                                        <p:strVal val="hidden"/>
                                      </p:to>
                                    </p:set>
                                  </p:childTnLst>
                                </p:cTn>
                              </p:par>
                            </p:childTnLst>
                          </p:cTn>
                        </p:par>
                        <p:par>
                          <p:cTn id="19" fill="hold">
                            <p:stCondLst>
                              <p:cond delay="500"/>
                            </p:stCondLst>
                            <p:childTnLst>
                              <p:par>
                                <p:cTn id="20" presetID="2" presetClass="entr" presetSubtype="8" accel="50000" decel="50000" fill="hold" nodeType="afterEffect">
                                  <p:stCondLst>
                                    <p:cond delay="1000"/>
                                  </p:stCondLst>
                                  <p:childTnLst>
                                    <p:set>
                                      <p:cBhvr>
                                        <p:cTn id="21" dur="1" fill="hold">
                                          <p:stCondLst>
                                            <p:cond delay="0"/>
                                          </p:stCondLst>
                                        </p:cTn>
                                        <p:tgtEl>
                                          <p:spTgt spid="37"/>
                                        </p:tgtEl>
                                        <p:attrNameLst>
                                          <p:attrName>style.visibility</p:attrName>
                                        </p:attrNameLst>
                                      </p:cBhvr>
                                      <p:to>
                                        <p:strVal val="visible"/>
                                      </p:to>
                                    </p:set>
                                    <p:anim calcmode="lin" valueType="num">
                                      <p:cBhvr additive="base">
                                        <p:cTn id="22" dur="500" fill="hold"/>
                                        <p:tgtEl>
                                          <p:spTgt spid="37"/>
                                        </p:tgtEl>
                                        <p:attrNameLst>
                                          <p:attrName>ppt_x</p:attrName>
                                        </p:attrNameLst>
                                      </p:cBhvr>
                                      <p:tavLst>
                                        <p:tav tm="0">
                                          <p:val>
                                            <p:strVal val="0-#ppt_w/2"/>
                                          </p:val>
                                        </p:tav>
                                        <p:tav tm="100000">
                                          <p:val>
                                            <p:strVal val="#ppt_x"/>
                                          </p:val>
                                        </p:tav>
                                      </p:tavLst>
                                    </p:anim>
                                    <p:anim calcmode="lin" valueType="num">
                                      <p:cBhvr additive="base">
                                        <p:cTn id="23"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50187">
                                            <p:txEl>
                                              <p:pRg st="10" end="10"/>
                                            </p:txEl>
                                          </p:spTgt>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61"/>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50187" grpId="0" build="p" bldLvl="2"/>
      <p:bldP spid="50187" grpId="1" build="p" bldLvl="2"/>
      <p:bldP spid="30"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6" name="Rectangle 17"/>
          <p:cNvSpPr>
            <a:spLocks noGrp="1" noChangeArrowheads="1"/>
          </p:cNvSpPr>
          <p:nvPr>
            <p:ph type="title"/>
          </p:nvPr>
        </p:nvSpPr>
        <p:spPr/>
        <p:txBody>
          <a:bodyPr rIns="33900"/>
          <a:lstStyle/>
          <a:p>
            <a:pPr marL="52388" indent="0" eaLnBrk="1" hangingPunct="1"/>
            <a:r>
              <a:rPr lang="en-US" dirty="0" smtClean="0"/>
              <a:t>Loss-Delay Adjustment Algorithm</a:t>
            </a:r>
            <a:endParaRPr lang="en-US" dirty="0"/>
          </a:p>
        </p:txBody>
      </p:sp>
      <p:sp>
        <p:nvSpPr>
          <p:cNvPr id="50187" name="Rectangle 18"/>
          <p:cNvSpPr>
            <a:spLocks noGrp="1" noChangeArrowheads="1"/>
          </p:cNvSpPr>
          <p:nvPr>
            <p:ph type="body" idx="1"/>
          </p:nvPr>
        </p:nvSpPr>
        <p:spPr>
          <a:xfrm>
            <a:off x="0" y="866775"/>
            <a:ext cx="9144000" cy="5686425"/>
          </a:xfrm>
        </p:spPr>
        <p:txBody>
          <a:bodyPr rIns="57200"/>
          <a:lstStyle/>
          <a:p>
            <a:pPr marL="0" indent="0" eaLnBrk="1" hangingPunct="1">
              <a:buNone/>
            </a:pPr>
            <a:r>
              <a:rPr lang="en-US" dirty="0" smtClean="0"/>
              <a:t>LDA</a:t>
            </a:r>
          </a:p>
          <a:p>
            <a:pPr lvl="1" eaLnBrk="1" hangingPunct="1"/>
            <a:r>
              <a:rPr lang="en-US" dirty="0" smtClean="0"/>
              <a:t>An algorithm to stream with RTP in a TCP-friendly way</a:t>
            </a:r>
          </a:p>
          <a:p>
            <a:pPr lvl="1" eaLnBrk="1" hangingPunct="1"/>
            <a:r>
              <a:rPr lang="en-US" dirty="0" smtClean="0"/>
              <a:t>use RTCP receiver reports (RR)</a:t>
            </a:r>
          </a:p>
          <a:p>
            <a:pPr lvl="2" eaLnBrk="1" hangingPunct="1"/>
            <a:r>
              <a:rPr lang="en-US" dirty="0" smtClean="0"/>
              <a:t>RTCP sends RR periodically</a:t>
            </a:r>
          </a:p>
          <a:p>
            <a:pPr lvl="1" eaLnBrk="1" hangingPunct="1"/>
            <a:r>
              <a:rPr lang="en-US" dirty="0" smtClean="0"/>
              <a:t>works like TCP's AIMD</a:t>
            </a:r>
          </a:p>
          <a:p>
            <a:pPr lvl="2" eaLnBrk="1" hangingPunct="1"/>
            <a:r>
              <a:rPr lang="en-US" dirty="0" smtClean="0"/>
              <a:t>but </a:t>
            </a:r>
            <a:r>
              <a:rPr lang="en-US" dirty="0" err="1" smtClean="0"/>
              <a:t>RRs</a:t>
            </a:r>
            <a:r>
              <a:rPr lang="en-US" dirty="0" smtClean="0"/>
              <a:t> are rare</a:t>
            </a:r>
          </a:p>
          <a:p>
            <a:pPr lvl="2" eaLnBrk="1" hangingPunct="1"/>
            <a:r>
              <a:rPr lang="en-US" dirty="0" smtClean="0"/>
              <a:t>can't adapt every time</a:t>
            </a:r>
          </a:p>
          <a:p>
            <a:pPr lvl="1" eaLnBrk="1" hangingPunct="1"/>
            <a:r>
              <a:rPr lang="en-US" dirty="0" smtClean="0"/>
              <a:t>no loss:</a:t>
            </a:r>
          </a:p>
          <a:p>
            <a:pPr lvl="2" eaLnBrk="1" hangingPunct="1"/>
            <a:r>
              <a:rPr lang="en-US" dirty="0" smtClean="0"/>
              <a:t>use "AIR" – additive increase </a:t>
            </a:r>
            <a:r>
              <a:rPr lang="en-US" i="1" dirty="0" smtClean="0">
                <a:solidFill>
                  <a:srgbClr val="FF0000"/>
                </a:solidFill>
              </a:rPr>
              <a:t>rate</a:t>
            </a:r>
          </a:p>
          <a:p>
            <a:pPr lvl="2" eaLnBrk="1" hangingPunct="1"/>
            <a:r>
              <a:rPr lang="en-US" dirty="0" smtClean="0"/>
              <a:t>but never more than 1 packet/RTT</a:t>
            </a:r>
          </a:p>
          <a:p>
            <a:pPr lvl="1" eaLnBrk="1" hangingPunct="1"/>
            <a:r>
              <a:rPr lang="en-US" dirty="0" smtClean="0"/>
              <a:t>loss:</a:t>
            </a:r>
          </a:p>
          <a:p>
            <a:pPr lvl="2" eaLnBrk="1" hangingPunct="1"/>
            <a:r>
              <a:rPr lang="en-US" dirty="0" smtClean="0"/>
              <a:t>RTCP counts losses,</a:t>
            </a:r>
            <a:br>
              <a:rPr lang="en-US" dirty="0" smtClean="0"/>
            </a:br>
            <a:r>
              <a:rPr lang="en-US" i="1" dirty="0" smtClean="0">
                <a:latin typeface="Times New Roman"/>
                <a:cs typeface="Times New Roman"/>
              </a:rPr>
              <a:t>l </a:t>
            </a:r>
            <a:r>
              <a:rPr lang="en-US" dirty="0" smtClean="0"/>
              <a:t>is </a:t>
            </a:r>
            <a:r>
              <a:rPr lang="en-US" i="1" dirty="0" smtClean="0">
                <a:solidFill>
                  <a:srgbClr val="FF0000"/>
                </a:solidFill>
              </a:rPr>
              <a:t>fraction</a:t>
            </a:r>
            <a:r>
              <a:rPr lang="en-US" dirty="0" smtClean="0">
                <a:solidFill>
                  <a:srgbClr val="FF0000"/>
                </a:solidFill>
              </a:rPr>
              <a:t> </a:t>
            </a:r>
            <a:r>
              <a:rPr lang="en-US" dirty="0" smtClean="0"/>
              <a:t>of lost packets</a:t>
            </a:r>
          </a:p>
          <a:p>
            <a:pPr lvl="2" eaLnBrk="1" hangingPunct="1"/>
            <a:r>
              <a:rPr lang="en-US" i="1" dirty="0" smtClean="0">
                <a:solidFill>
                  <a:srgbClr val="FF0000"/>
                </a:solidFill>
              </a:rPr>
              <a:t>guess </a:t>
            </a:r>
            <a:r>
              <a:rPr lang="en-US" dirty="0" smtClean="0"/>
              <a:t>3 of those losses in one RTT</a:t>
            </a:r>
          </a:p>
          <a:p>
            <a:pPr lvl="1" eaLnBrk="1" hangingPunct="1">
              <a:buNone/>
            </a:pPr>
            <a:endParaRPr lang="en-US" i="1" dirty="0" smtClean="0">
              <a:solidFill>
                <a:srgbClr val="FF0000"/>
              </a:solidFill>
            </a:endParaRPr>
          </a:p>
        </p:txBody>
      </p:sp>
      <p:grpSp>
        <p:nvGrpSpPr>
          <p:cNvPr id="29" name="Group 28"/>
          <p:cNvGrpSpPr/>
          <p:nvPr/>
        </p:nvGrpSpPr>
        <p:grpSpPr>
          <a:xfrm>
            <a:off x="5334000" y="5562600"/>
            <a:ext cx="3657600" cy="762000"/>
            <a:chOff x="5257800" y="5562600"/>
            <a:chExt cx="3657600" cy="762000"/>
          </a:xfrm>
        </p:grpSpPr>
        <p:sp>
          <p:nvSpPr>
            <p:cNvPr id="28" name="Rectangle 27"/>
            <p:cNvSpPr/>
            <p:nvPr/>
          </p:nvSpPr>
          <p:spPr bwMode="auto">
            <a:xfrm>
              <a:off x="5257800" y="5562600"/>
              <a:ext cx="3657600" cy="762000"/>
            </a:xfrm>
            <a:prstGeom prst="rect">
              <a:avLst/>
            </a:prstGeom>
            <a:solidFill>
              <a:schemeClr val="bg1"/>
            </a:solidFill>
            <a:ln w="12700"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aphicFrame>
          <p:nvGraphicFramePr>
            <p:cNvPr id="24" name="Object 23"/>
            <p:cNvGraphicFramePr>
              <a:graphicFrameLocks noChangeAspect="1"/>
            </p:cNvGraphicFramePr>
            <p:nvPr>
              <p:extLst>
                <p:ext uri="{D42A27DB-BD31-4B8C-83A1-F6EECF244321}">
                  <p14:modId xmlns:p14="http://schemas.microsoft.com/office/powerpoint/2010/main" val="3347084576"/>
                </p:ext>
              </p:extLst>
            </p:nvPr>
          </p:nvGraphicFramePr>
          <p:xfrm>
            <a:off x="5678488" y="5749925"/>
            <a:ext cx="2335212" cy="477838"/>
          </p:xfrm>
          <a:graphic>
            <a:graphicData uri="http://schemas.openxmlformats.org/presentationml/2006/ole">
              <mc:AlternateContent xmlns:mc="http://schemas.openxmlformats.org/markup-compatibility/2006">
                <mc:Choice xmlns:v="urn:schemas-microsoft-com:vml" Requires="v">
                  <p:oleObj spid="_x0000_s5457" name="Equation" r:id="rId4" imgW="1054100" imgH="215900" progId="Equation.3">
                    <p:embed/>
                  </p:oleObj>
                </mc:Choice>
                <mc:Fallback>
                  <p:oleObj name="Equation" r:id="rId4" imgW="1054100" imgH="215900" progId="Equation.3">
                    <p:embed/>
                    <p:pic>
                      <p:nvPicPr>
                        <p:cNvPr id="0" name=""/>
                        <p:cNvPicPr>
                          <a:picLocks noChangeAspect="1" noChangeArrowheads="1"/>
                        </p:cNvPicPr>
                        <p:nvPr/>
                      </p:nvPicPr>
                      <p:blipFill>
                        <a:blip r:embed="rId5"/>
                        <a:srcRect/>
                        <a:stretch>
                          <a:fillRect/>
                        </a:stretch>
                      </p:blipFill>
                      <p:spPr bwMode="auto">
                        <a:xfrm>
                          <a:off x="5678488" y="5749925"/>
                          <a:ext cx="2335212" cy="47783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pSp>
      <p:grpSp>
        <p:nvGrpSpPr>
          <p:cNvPr id="27" name="Group 26"/>
          <p:cNvGrpSpPr/>
          <p:nvPr/>
        </p:nvGrpSpPr>
        <p:grpSpPr>
          <a:xfrm>
            <a:off x="5334000" y="2438400"/>
            <a:ext cx="3733800" cy="2971800"/>
            <a:chOff x="5257800" y="2743200"/>
            <a:chExt cx="3733800" cy="2971800"/>
          </a:xfrm>
        </p:grpSpPr>
        <p:sp>
          <p:nvSpPr>
            <p:cNvPr id="26" name="Rectangle 25"/>
            <p:cNvSpPr/>
            <p:nvPr/>
          </p:nvSpPr>
          <p:spPr bwMode="auto">
            <a:xfrm>
              <a:off x="5257800" y="2743200"/>
              <a:ext cx="3733800" cy="2971800"/>
            </a:xfrm>
            <a:prstGeom prst="rect">
              <a:avLst/>
            </a:prstGeom>
            <a:solidFill>
              <a:schemeClr val="bg1"/>
            </a:solidFill>
            <a:ln w="12700" cap="flat" cmpd="sng" algn="ctr">
              <a:solidFill>
                <a:srgbClr val="000000"/>
              </a:solidFill>
              <a:prstDash val="solid"/>
              <a:round/>
              <a:headEnd type="none" w="med" len="med"/>
              <a:tailEnd type="none" w="med" len="med"/>
            </a:ln>
            <a:effectLst>
              <a:outerShdw blurRad="50800" dist="76200" dir="2700000" algn="tl" rotWithShape="0">
                <a:srgbClr val="000000">
                  <a:alpha val="43000"/>
                </a:srgbClr>
              </a:outerShdw>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endParaRPr kumimoji="0" lang="en-US" sz="1400" b="0" i="0" u="none" strike="noStrike" cap="none" normalizeH="0" baseline="0">
                <a:ln>
                  <a:noFill/>
                </a:ln>
                <a:solidFill>
                  <a:srgbClr val="000000"/>
                </a:solidFill>
                <a:effectLst/>
                <a:latin typeface="Tahoma" charset="0"/>
                <a:ea typeface="ヒラギノ角ゴ ProN W3" charset="-128"/>
                <a:cs typeface="ヒラギノ角ゴ ProN W3" charset="-128"/>
                <a:sym typeface="Tahoma" charset="0"/>
              </a:endParaRPr>
            </a:p>
          </p:txBody>
        </p:sp>
        <p:graphicFrame>
          <p:nvGraphicFramePr>
            <p:cNvPr id="21" name="Object 20"/>
            <p:cNvGraphicFramePr>
              <a:graphicFrameLocks noChangeAspect="1"/>
            </p:cNvGraphicFramePr>
            <p:nvPr>
              <p:extLst>
                <p:ext uri="{D42A27DB-BD31-4B8C-83A1-F6EECF244321}">
                  <p14:modId xmlns:p14="http://schemas.microsoft.com/office/powerpoint/2010/main" val="3684994253"/>
                </p:ext>
              </p:extLst>
            </p:nvPr>
          </p:nvGraphicFramePr>
          <p:xfrm>
            <a:off x="5656263" y="3459163"/>
            <a:ext cx="3017837" cy="1619250"/>
          </p:xfrm>
          <a:graphic>
            <a:graphicData uri="http://schemas.openxmlformats.org/presentationml/2006/ole">
              <mc:AlternateContent xmlns:mc="http://schemas.openxmlformats.org/markup-compatibility/2006">
                <mc:Choice xmlns:v="urn:schemas-microsoft-com:vml" Requires="v">
                  <p:oleObj spid="_x0000_s5458" name="Equation" r:id="rId6" imgW="1231900" imgH="660400" progId="Equation.3">
                    <p:embed/>
                  </p:oleObj>
                </mc:Choice>
                <mc:Fallback>
                  <p:oleObj name="Equation" r:id="rId6" imgW="1231900" imgH="660400" progId="Equation.3">
                    <p:embed/>
                    <p:pic>
                      <p:nvPicPr>
                        <p:cNvPr id="0" name=""/>
                        <p:cNvPicPr>
                          <a:picLocks noChangeAspect="1" noChangeArrowheads="1"/>
                        </p:cNvPicPr>
                        <p:nvPr/>
                      </p:nvPicPr>
                      <p:blipFill>
                        <a:blip r:embed="rId7"/>
                        <a:srcRect/>
                        <a:stretch>
                          <a:fillRect/>
                        </a:stretch>
                      </p:blipFill>
                      <p:spPr bwMode="auto">
                        <a:xfrm>
                          <a:off x="5656263" y="3459163"/>
                          <a:ext cx="3017837" cy="1619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3" name="Line Callout 1 22"/>
            <p:cNvSpPr/>
            <p:nvPr/>
          </p:nvSpPr>
          <p:spPr bwMode="auto">
            <a:xfrm flipH="1">
              <a:off x="6248400" y="2895600"/>
              <a:ext cx="1600200" cy="304800"/>
            </a:xfrm>
            <a:prstGeom prst="borderCallout1">
              <a:avLst>
                <a:gd name="adj1" fmla="val 43020"/>
                <a:gd name="adj2" fmla="val -2169"/>
                <a:gd name="adj3" fmla="val 252589"/>
                <a:gd name="adj4" fmla="val -24279"/>
              </a:avLst>
            </a:prstGeom>
            <a:solidFill>
              <a:schemeClr val="bg1"/>
            </a:solidFill>
            <a:ln w="12700" cap="flat" cmpd="sng" algn="ctr">
              <a:solidFill>
                <a:srgbClr val="000000"/>
              </a:solidFill>
              <a:prstDash val="solid"/>
              <a:round/>
              <a:headEnd type="none" w="med" len="med"/>
              <a:tailEnd type="stealth" w="lg" len="lg"/>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800" b="0" i="0" u="none" strike="noStrike" cap="none" normalizeH="0" baseline="0" dirty="0" smtClean="0">
                  <a:ln>
                    <a:noFill/>
                  </a:ln>
                  <a:solidFill>
                    <a:srgbClr val="000000"/>
                  </a:solidFill>
                  <a:effectLst/>
                  <a:latin typeface="Tahoma" charset="0"/>
                  <a:ea typeface="ヒラギノ角ゴ ProN W3" charset="-128"/>
                  <a:cs typeface="ヒラギノ角ゴ ProN W3" charset="-128"/>
                  <a:sym typeface="Tahoma" charset="0"/>
                </a:rPr>
                <a:t>current rate</a:t>
              </a:r>
              <a:endParaRPr kumimoji="0" lang="en-US" sz="18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sp>
          <p:nvSpPr>
            <p:cNvPr id="25" name="Line Callout 1 24"/>
            <p:cNvSpPr/>
            <p:nvPr/>
          </p:nvSpPr>
          <p:spPr bwMode="auto">
            <a:xfrm flipH="1">
              <a:off x="6934200" y="5257800"/>
              <a:ext cx="1600200" cy="304800"/>
            </a:xfrm>
            <a:prstGeom prst="borderCallout1">
              <a:avLst>
                <a:gd name="adj1" fmla="val 22573"/>
                <a:gd name="adj2" fmla="val 104533"/>
                <a:gd name="adj3" fmla="val -57476"/>
                <a:gd name="adj4" fmla="val 156314"/>
              </a:avLst>
            </a:prstGeom>
            <a:solidFill>
              <a:schemeClr val="bg1"/>
            </a:solidFill>
            <a:ln w="12700" cap="flat" cmpd="sng" algn="ctr">
              <a:solidFill>
                <a:srgbClr val="000000"/>
              </a:solidFill>
              <a:prstDash val="solid"/>
              <a:round/>
              <a:headEnd type="none" w="med" len="med"/>
              <a:tailEnd type="stealth" w="lg" len="lg"/>
            </a:ln>
            <a:effectLst/>
          </p:spPr>
          <p:txBody>
            <a:bodyPr vert="horz" wrap="square" lIns="91440" tIns="45720" rIns="91440" bIns="45720" numCol="1" rtlCol="0" anchor="t" anchorCtr="0" compatLnSpc="1">
              <a:prstTxWarp prst="textNoShape">
                <a:avLst/>
              </a:prstTxWarp>
            </a:bodyPr>
            <a:lstStyle/>
            <a:p>
              <a:pPr marL="0" marR="0" indent="0" algn="ctr" defTabSz="914400" rtl="0" eaLnBrk="1" fontAlgn="base" latinLnBrk="0" hangingPunct="1">
                <a:lnSpc>
                  <a:spcPct val="80000"/>
                </a:lnSpc>
                <a:spcBef>
                  <a:spcPts val="338"/>
                </a:spcBef>
                <a:spcAft>
                  <a:spcPct val="0"/>
                </a:spcAft>
                <a:buClrTx/>
                <a:buSzTx/>
                <a:buFontTx/>
                <a:buNone/>
                <a:tabLst/>
              </a:pPr>
              <a:r>
                <a:rPr kumimoji="0" lang="en-US" sz="1800" b="0" i="0" u="none" strike="noStrike" cap="none" normalizeH="0" baseline="0" smtClean="0">
                  <a:ln>
                    <a:noFill/>
                  </a:ln>
                  <a:solidFill>
                    <a:srgbClr val="000000"/>
                  </a:solidFill>
                  <a:effectLst/>
                  <a:latin typeface="Tahoma" charset="0"/>
                  <a:ea typeface="ヒラギノ角ゴ ProN W3" charset="-128"/>
                  <a:cs typeface="ヒラギノ角ゴ ProN W3" charset="-128"/>
                  <a:sym typeface="Tahoma" charset="0"/>
                </a:rPr>
                <a:t>new rate</a:t>
              </a:r>
              <a:endParaRPr kumimoji="0" lang="en-US" sz="1800" b="0" i="0" u="none" strike="noStrike" cap="none" normalizeH="0" baseline="0" dirty="0">
                <a:ln>
                  <a:noFill/>
                </a:ln>
                <a:solidFill>
                  <a:srgbClr val="000000"/>
                </a:solidFill>
                <a:effectLst/>
                <a:latin typeface="Tahoma" charset="0"/>
                <a:ea typeface="ヒラギノ角ゴ ProN W3" charset="-128"/>
                <a:cs typeface="ヒラギノ角ゴ ProN W3" charset="-128"/>
                <a:sym typeface="Tahoma" charset="0"/>
              </a:endParaRPr>
            </a:p>
          </p:txBody>
        </p:sp>
      </p:grpSp>
    </p:spTree>
    <p:extLst>
      <p:ext uri="{BB962C8B-B14F-4D97-AF65-F5344CB8AC3E}">
        <p14:creationId xmlns:p14="http://schemas.microsoft.com/office/powerpoint/2010/main" val="49195615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187">
                                            <p:txEl>
                                              <p:pRg st="7" end="7"/>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0187">
                                            <p:txEl>
                                              <p:pRg st="8" end="8"/>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0187">
                                            <p:txEl>
                                              <p:pRg st="9" end="9"/>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0187">
                                            <p:txEl>
                                              <p:pRg st="10" end="1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0187">
                                            <p:txEl>
                                              <p:pRg st="11" end="11"/>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0187">
                                            <p:txEl>
                                              <p:pRg st="12" end="12"/>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7" grpId="0" build="p" bldLvl="2"/>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2"/>
          <p:cNvSpPr>
            <a:spLocks noGrp="1" noChangeArrowheads="1"/>
          </p:cNvSpPr>
          <p:nvPr>
            <p:ph type="title"/>
          </p:nvPr>
        </p:nvSpPr>
        <p:spPr/>
        <p:txBody>
          <a:bodyPr/>
          <a:lstStyle/>
          <a:p>
            <a:pPr eaLnBrk="1" hangingPunct="1"/>
            <a:r>
              <a:rPr lang="en-US" dirty="0">
                <a:latin typeface="Eurostile"/>
                <a:ea typeface="ＭＳ Ｐゴシック" charset="0"/>
                <a:cs typeface="Eurostile"/>
              </a:rPr>
              <a:t>RTP </a:t>
            </a:r>
            <a:r>
              <a:rPr lang="en-US" dirty="0" smtClean="0">
                <a:latin typeface="Eurostile"/>
                <a:ea typeface="ＭＳ Ｐゴシック" charset="0"/>
                <a:cs typeface="Eurostile"/>
              </a:rPr>
              <a:t>Mixer</a:t>
            </a:r>
            <a:endParaRPr lang="en-US" dirty="0">
              <a:latin typeface="Eurostile"/>
              <a:ea typeface="ＭＳ Ｐゴシック" charset="0"/>
              <a:cs typeface="Eurostile"/>
            </a:endParaRPr>
          </a:p>
        </p:txBody>
      </p:sp>
      <p:pic>
        <p:nvPicPr>
          <p:cNvPr id="26626" name="Picture 3"/>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827088" y="2822575"/>
            <a:ext cx="7129462" cy="2965450"/>
          </a:xfrm>
          <a:noFill/>
        </p:spPr>
      </p:pic>
      <p:sp>
        <p:nvSpPr>
          <p:cNvPr id="1589253" name="AutoShape 5"/>
          <p:cNvSpPr>
            <a:spLocks/>
          </p:cNvSpPr>
          <p:nvPr/>
        </p:nvSpPr>
        <p:spPr bwMode="auto">
          <a:xfrm flipH="1">
            <a:off x="2555875" y="5229225"/>
            <a:ext cx="6194425" cy="1160463"/>
          </a:xfrm>
          <a:prstGeom prst="borderCallout2">
            <a:avLst>
              <a:gd name="adj1" fmla="val 9847"/>
              <a:gd name="adj2" fmla="val 101227"/>
              <a:gd name="adj3" fmla="val 9847"/>
              <a:gd name="adj4" fmla="val 101227"/>
              <a:gd name="adj5" fmla="val -45282"/>
              <a:gd name="adj6" fmla="val 102662"/>
            </a:avLst>
          </a:prstGeom>
          <a:solidFill>
            <a:schemeClr val="accent2"/>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2000" b="0"/>
              <a:t>Several 32 bit CSRC</a:t>
            </a:r>
          </a:p>
          <a:p>
            <a:pPr marL="342900" indent="-342900" eaLnBrk="1" hangingPunct="1">
              <a:lnSpc>
                <a:spcPct val="80000"/>
              </a:lnSpc>
              <a:spcBef>
                <a:spcPct val="20000"/>
              </a:spcBef>
              <a:buClr>
                <a:schemeClr val="folHlink"/>
              </a:buClr>
              <a:buSzPct val="85000"/>
              <a:buFont typeface="Wingdings" charset="0"/>
              <a:buNone/>
            </a:pPr>
            <a:r>
              <a:rPr lang="nb-NO" sz="2000" b="0"/>
              <a:t>Contribution source identifier, the number is indicated by CC</a:t>
            </a:r>
          </a:p>
          <a:p>
            <a:pPr marL="342900" indent="-342900" eaLnBrk="1" hangingPunct="1">
              <a:lnSpc>
                <a:spcPct val="80000"/>
              </a:lnSpc>
              <a:spcBef>
                <a:spcPct val="20000"/>
              </a:spcBef>
              <a:buClr>
                <a:schemeClr val="folHlink"/>
              </a:buClr>
              <a:buSzPct val="85000"/>
              <a:buFont typeface="Wingdings" charset="0"/>
              <a:buNone/>
            </a:pPr>
            <a:r>
              <a:rPr lang="nb-NO" sz="2000" b="0"/>
              <a:t>A mixer copies the original sources’ SSRCs here</a:t>
            </a:r>
            <a:endParaRPr lang="en-US" sz="2000" b="0"/>
          </a:p>
        </p:txBody>
      </p:sp>
      <p:sp>
        <p:nvSpPr>
          <p:cNvPr id="26629" name="Rectangle 6"/>
          <p:cNvSpPr>
            <a:spLocks noChangeArrowheads="1"/>
          </p:cNvSpPr>
          <p:nvPr/>
        </p:nvSpPr>
        <p:spPr bwMode="auto">
          <a:xfrm>
            <a:off x="4659313" y="3259138"/>
            <a:ext cx="2819400"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56" name="Rectangle 8"/>
          <p:cNvSpPr>
            <a:spLocks noChangeArrowheads="1"/>
          </p:cNvSpPr>
          <p:nvPr/>
        </p:nvSpPr>
        <p:spPr bwMode="auto">
          <a:xfrm>
            <a:off x="1782763" y="3616325"/>
            <a:ext cx="5699125" cy="246063"/>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57" name="AutoShape 9"/>
          <p:cNvSpPr>
            <a:spLocks/>
          </p:cNvSpPr>
          <p:nvPr/>
        </p:nvSpPr>
        <p:spPr bwMode="auto">
          <a:xfrm>
            <a:off x="1547813" y="1916113"/>
            <a:ext cx="6096000" cy="871537"/>
          </a:xfrm>
          <a:prstGeom prst="borderCallout3">
            <a:avLst>
              <a:gd name="adj1" fmla="val 13116"/>
              <a:gd name="adj2" fmla="val -1250"/>
              <a:gd name="adj3" fmla="val 13116"/>
              <a:gd name="adj4" fmla="val -3722"/>
              <a:gd name="adj5" fmla="val 95444"/>
              <a:gd name="adj6" fmla="val -3722"/>
              <a:gd name="adj7" fmla="val 253370"/>
              <a:gd name="adj8" fmla="val 14505"/>
            </a:avLst>
          </a:prstGeom>
          <a:solidFill>
            <a:schemeClr val="accent1"/>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en-US" sz="2000" b="0" dirty="0"/>
              <a:t>32 bit SSRC</a:t>
            </a:r>
          </a:p>
          <a:p>
            <a:pPr marL="342900" indent="-342900" eaLnBrk="1" hangingPunct="1">
              <a:lnSpc>
                <a:spcPct val="80000"/>
              </a:lnSpc>
              <a:spcBef>
                <a:spcPct val="20000"/>
              </a:spcBef>
              <a:buClr>
                <a:schemeClr val="folHlink"/>
              </a:buClr>
              <a:buSzPct val="85000"/>
              <a:buFont typeface="Wingdings" charset="0"/>
              <a:buNone/>
            </a:pPr>
            <a:r>
              <a:rPr lang="en-US" sz="2000" b="0" dirty="0"/>
              <a:t>Synchronization source identifier, a random number identifying </a:t>
            </a:r>
            <a:r>
              <a:rPr lang="en-US" sz="2000" dirty="0" smtClean="0"/>
              <a:t>one stream of one </a:t>
            </a:r>
            <a:r>
              <a:rPr lang="en-US" sz="2000" b="0" dirty="0" smtClean="0"/>
              <a:t>sender uniquely</a:t>
            </a:r>
            <a:endParaRPr lang="en-US" sz="2000" b="0" dirty="0"/>
          </a:p>
        </p:txBody>
      </p:sp>
      <p:sp>
        <p:nvSpPr>
          <p:cNvPr id="1589258" name="Rectangle 10"/>
          <p:cNvSpPr>
            <a:spLocks noChangeArrowheads="1"/>
          </p:cNvSpPr>
          <p:nvPr/>
        </p:nvSpPr>
        <p:spPr bwMode="auto">
          <a:xfrm>
            <a:off x="1776413" y="3983038"/>
            <a:ext cx="5699125"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59" name="Rectangle 11"/>
          <p:cNvSpPr>
            <a:spLocks noChangeArrowheads="1"/>
          </p:cNvSpPr>
          <p:nvPr/>
        </p:nvSpPr>
        <p:spPr bwMode="auto">
          <a:xfrm>
            <a:off x="1795463" y="4332288"/>
            <a:ext cx="5699125" cy="431800"/>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60" name="Rectangle 12"/>
          <p:cNvSpPr>
            <a:spLocks noChangeArrowheads="1"/>
          </p:cNvSpPr>
          <p:nvPr/>
        </p:nvSpPr>
        <p:spPr bwMode="auto">
          <a:xfrm>
            <a:off x="1785938" y="4864100"/>
            <a:ext cx="5699125" cy="246063"/>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Tree>
    <p:extLst>
      <p:ext uri="{BB962C8B-B14F-4D97-AF65-F5344CB8AC3E}">
        <p14:creationId xmlns:p14="http://schemas.microsoft.com/office/powerpoint/2010/main" val="1509802514"/>
      </p:ext>
    </p:extLst>
  </p:cSld>
  <p:clrMapOvr>
    <a:masterClrMapping/>
  </p:clrMapOvr>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ctrTitle"/>
          </p:nvPr>
        </p:nvSpPr>
        <p:spPr/>
        <p:txBody>
          <a:bodyPr/>
          <a:lstStyle/>
          <a:p>
            <a:pPr eaLnBrk="1" hangingPunct="1"/>
            <a:r>
              <a:rPr lang="en-US" sz="4800">
                <a:latin typeface="Eurostile"/>
                <a:ea typeface="ＭＳ Ｐゴシック" charset="0"/>
                <a:cs typeface="Eurostile"/>
              </a:rPr>
              <a:t>Non-QoS</a:t>
            </a:r>
            <a:br>
              <a:rPr lang="en-US" sz="4800">
                <a:latin typeface="Eurostile"/>
                <a:ea typeface="ＭＳ Ｐゴシック" charset="0"/>
                <a:cs typeface="Eurostile"/>
              </a:rPr>
            </a:br>
            <a:r>
              <a:rPr lang="en-US" sz="4800">
                <a:latin typeface="Eurostile"/>
                <a:ea typeface="ＭＳ Ｐゴシック" charset="0"/>
                <a:cs typeface="Eurostile"/>
              </a:rPr>
              <a:t>Multimedia Networking</a:t>
            </a:r>
          </a:p>
        </p:txBody>
      </p:sp>
      <p:sp>
        <p:nvSpPr>
          <p:cNvPr id="19458" name="Rectangle 3"/>
          <p:cNvSpPr>
            <a:spLocks noGrp="1" noChangeArrowheads="1"/>
          </p:cNvSpPr>
          <p:nvPr>
            <p:ph type="subTitle" idx="1"/>
          </p:nvPr>
        </p:nvSpPr>
        <p:spPr/>
        <p:txBody>
          <a:bodyPr/>
          <a:lstStyle/>
          <a:p>
            <a:pPr eaLnBrk="1" hangingPunct="1">
              <a:buFont typeface="Wingdings" charset="0"/>
              <a:buNone/>
            </a:pPr>
            <a:r>
              <a:rPr lang="en-US" dirty="0">
                <a:latin typeface="Eurostile"/>
                <a:ea typeface="ＭＳ Ｐゴシック" charset="0"/>
                <a:cs typeface="Eurostile"/>
              </a:rPr>
              <a:t>RTP – Real-Time </a:t>
            </a:r>
            <a:r>
              <a:rPr lang="en-US" dirty="0" smtClean="0">
                <a:latin typeface="Eurostile"/>
                <a:ea typeface="ＭＳ Ｐゴシック" charset="0"/>
                <a:cs typeface="Eurostile"/>
              </a:rPr>
              <a:t>Transport Protocol</a:t>
            </a:r>
            <a:endParaRPr lang="en-US" dirty="0">
              <a:latin typeface="Eurostile"/>
              <a:ea typeface="ＭＳ Ｐゴシック" charset="0"/>
              <a:cs typeface="Eurostile"/>
            </a:endParaRPr>
          </a:p>
        </p:txBody>
      </p:sp>
    </p:spTree>
    <p:extLst>
      <p:ext uri="{BB962C8B-B14F-4D97-AF65-F5344CB8AC3E}">
        <p14:creationId xmlns:p14="http://schemas.microsoft.com/office/powerpoint/2010/main" val="1995119025"/>
      </p:ext>
    </p:extLst>
  </p:cSld>
  <p:clrMapOvr>
    <a:masterClrMapping/>
  </p:clrMapOvr>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Mixer</a:t>
            </a:r>
          </a:p>
        </p:txBody>
      </p:sp>
      <p:sp>
        <p:nvSpPr>
          <p:cNvPr id="41986" name="Rectangle 3"/>
          <p:cNvSpPr>
            <a:spLocks noGrp="1" noChangeArrowheads="1"/>
          </p:cNvSpPr>
          <p:nvPr>
            <p:ph idx="1"/>
          </p:nvPr>
        </p:nvSpPr>
        <p:spPr/>
        <p:txBody>
          <a:bodyPr/>
          <a:lstStyle/>
          <a:p>
            <a:pPr marL="0" indent="0" eaLnBrk="1" hangingPunct="1">
              <a:buNone/>
            </a:pPr>
            <a:r>
              <a:rPr lang="en-US" sz="2400" dirty="0" smtClean="0">
                <a:latin typeface="Eurostile"/>
                <a:ea typeface="ＭＳ Ｐゴシック" charset="0"/>
                <a:cs typeface="Eurostile"/>
              </a:rPr>
              <a:t>Mixer idea</a:t>
            </a:r>
          </a:p>
          <a:p>
            <a:r>
              <a:rPr lang="en-US" sz="2000" dirty="0" smtClean="0">
                <a:ea typeface="ＭＳ Ｐゴシック" charset="0"/>
              </a:rPr>
              <a:t>If everybody in a large conference talks at the same time, understanding anything is anyway impossible</a:t>
            </a:r>
          </a:p>
          <a:p>
            <a:r>
              <a:rPr lang="en-US" sz="2000" dirty="0" smtClean="0">
                <a:latin typeface="Eurostile"/>
                <a:ea typeface="ＭＳ Ｐゴシック" charset="0"/>
                <a:cs typeface="Eurostile"/>
              </a:rPr>
              <a:t>Implement mixing of several senders in conference bridges</a:t>
            </a:r>
          </a:p>
          <a:p>
            <a:r>
              <a:rPr lang="en-US" sz="2000" dirty="0" smtClean="0">
                <a:ea typeface="ＭＳ Ｐゴシック" charset="0"/>
              </a:rPr>
              <a:t>Reduce bandwidth in large conferences by mixing several speakers into one stream</a:t>
            </a:r>
          </a:p>
          <a:p>
            <a:endParaRPr lang="en-US" sz="2400" dirty="0" smtClean="0">
              <a:latin typeface="Eurostile"/>
              <a:ea typeface="ＭＳ Ｐゴシック" charset="0"/>
              <a:cs typeface="Eurostile"/>
            </a:endParaRPr>
          </a:p>
          <a:p>
            <a:pPr marL="0" indent="0" eaLnBrk="1" hangingPunct="1">
              <a:buNone/>
            </a:pPr>
            <a:r>
              <a:rPr lang="en-US" sz="2400" dirty="0" smtClean="0">
                <a:ea typeface="ＭＳ Ｐゴシック" charset="0"/>
              </a:rPr>
              <a:t>Mixer tasks</a:t>
            </a:r>
            <a:endParaRPr lang="en-US" sz="2400" dirty="0">
              <a:latin typeface="Eurostile"/>
              <a:ea typeface="ＭＳ Ｐゴシック" charset="0"/>
              <a:cs typeface="Eurostile"/>
            </a:endParaRPr>
          </a:p>
          <a:p>
            <a:r>
              <a:rPr lang="en-US" sz="2000" dirty="0" smtClean="0">
                <a:latin typeface="Eurostile"/>
                <a:ea typeface="ＭＳ Ｐゴシック" charset="0"/>
                <a:cs typeface="Eurostile"/>
              </a:rPr>
              <a:t>Reconstruct </a:t>
            </a:r>
            <a:r>
              <a:rPr lang="en-US" sz="2000" dirty="0">
                <a:latin typeface="Eurostile"/>
                <a:ea typeface="ＭＳ Ｐゴシック" charset="0"/>
                <a:cs typeface="Eurostile"/>
              </a:rPr>
              <a:t>constant spacing generated by </a:t>
            </a:r>
            <a:r>
              <a:rPr lang="en-US" sz="2000" dirty="0" smtClean="0">
                <a:latin typeface="Eurostile"/>
                <a:ea typeface="ＭＳ Ｐゴシック" charset="0"/>
                <a:cs typeface="Eurostile"/>
              </a:rPr>
              <a:t>sender (jitter reduction)</a:t>
            </a:r>
            <a:endParaRPr lang="en-US" sz="2000" dirty="0">
              <a:latin typeface="Eurostile"/>
              <a:ea typeface="ＭＳ Ｐゴシック" charset="0"/>
              <a:cs typeface="Eurostile"/>
            </a:endParaRPr>
          </a:p>
          <a:p>
            <a:r>
              <a:rPr lang="en-US" sz="2000" dirty="0" smtClean="0">
                <a:latin typeface="Eurostile"/>
                <a:ea typeface="ＭＳ Ｐゴシック" charset="0"/>
                <a:cs typeface="Eurostile"/>
              </a:rPr>
              <a:t>Translate </a:t>
            </a:r>
            <a:r>
              <a:rPr lang="en-US" sz="2000" dirty="0">
                <a:latin typeface="Eurostile"/>
                <a:ea typeface="ＭＳ Ｐゴシック" charset="0"/>
                <a:cs typeface="Eurostile"/>
              </a:rPr>
              <a:t>audio encoding to a lower-bandwidth</a:t>
            </a:r>
          </a:p>
          <a:p>
            <a:r>
              <a:rPr lang="en-US" sz="2000" dirty="0" smtClean="0">
                <a:latin typeface="Eurostile"/>
                <a:ea typeface="ＭＳ Ｐゴシック" charset="0"/>
                <a:cs typeface="Eurostile"/>
              </a:rPr>
              <a:t>Mix </a:t>
            </a:r>
            <a:r>
              <a:rPr lang="en-US" sz="2000" dirty="0">
                <a:latin typeface="Eurostile"/>
                <a:ea typeface="ＭＳ Ｐゴシック" charset="0"/>
                <a:cs typeface="Eurostile"/>
              </a:rPr>
              <a:t>reconstructed audio streams into a single stream</a:t>
            </a:r>
          </a:p>
          <a:p>
            <a:r>
              <a:rPr lang="en-US" sz="2000" dirty="0" smtClean="0">
                <a:latin typeface="Eurostile"/>
                <a:ea typeface="ＭＳ Ｐゴシック" charset="0"/>
                <a:cs typeface="Eurostile"/>
              </a:rPr>
              <a:t>Resynchronize </a:t>
            </a:r>
            <a:r>
              <a:rPr lang="en-US" sz="2000" dirty="0">
                <a:latin typeface="Eurostile"/>
                <a:ea typeface="ＭＳ Ｐゴシック" charset="0"/>
                <a:cs typeface="Eurostile"/>
              </a:rPr>
              <a:t>incoming audio packets</a:t>
            </a:r>
          </a:p>
          <a:p>
            <a:pPr lvl="1"/>
            <a:r>
              <a:rPr lang="en-US" sz="1800" dirty="0">
                <a:latin typeface="Eurostile"/>
                <a:ea typeface="ＭＳ Ｐゴシック" charset="0"/>
                <a:cs typeface="Eurostile"/>
              </a:rPr>
              <a:t>New synchronization source value (SSRC) stored in packet</a:t>
            </a:r>
          </a:p>
          <a:p>
            <a:pPr lvl="1"/>
            <a:r>
              <a:rPr lang="en-US" sz="1800" dirty="0">
                <a:latin typeface="Eurostile"/>
                <a:ea typeface="ＭＳ Ｐゴシック" charset="0"/>
                <a:cs typeface="Eurostile"/>
              </a:rPr>
              <a:t>Incoming SSRCs are copied into the contributing synchronization source list (CSRC)</a:t>
            </a:r>
          </a:p>
          <a:p>
            <a:r>
              <a:rPr lang="en-US" sz="2000" dirty="0" smtClean="0">
                <a:latin typeface="Eurostile"/>
                <a:ea typeface="ＭＳ Ｐゴシック" charset="0"/>
                <a:cs typeface="Eurostile"/>
              </a:rPr>
              <a:t>Forward </a:t>
            </a:r>
            <a:r>
              <a:rPr lang="en-US" sz="2000" dirty="0">
                <a:latin typeface="Eurostile"/>
                <a:ea typeface="ＭＳ Ｐゴシック" charset="0"/>
                <a:cs typeface="Eurostile"/>
              </a:rPr>
              <a:t>the mixed packet </a:t>
            </a:r>
            <a:r>
              <a:rPr lang="en-US" sz="2000" dirty="0" smtClean="0">
                <a:latin typeface="Eurostile"/>
                <a:ea typeface="ＭＳ Ｐゴシック" charset="0"/>
                <a:cs typeface="Eurostile"/>
              </a:rPr>
              <a:t>stream</a:t>
            </a:r>
            <a:endParaRPr lang="en-US" sz="2000" dirty="0">
              <a:latin typeface="Eurostile"/>
              <a:ea typeface="ＭＳ Ｐゴシック" charset="0"/>
              <a:cs typeface="Eurostile"/>
            </a:endParaRPr>
          </a:p>
        </p:txBody>
      </p:sp>
    </p:spTree>
    <p:extLst>
      <p:ext uri="{BB962C8B-B14F-4D97-AF65-F5344CB8AC3E}">
        <p14:creationId xmlns:p14="http://schemas.microsoft.com/office/powerpoint/2010/main" val="947726534"/>
      </p:ext>
    </p:extLst>
  </p:cSld>
  <p:clrMapOvr>
    <a:masterClrMapping/>
  </p:clrMapOvr>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Rectangle 25"/>
          <p:cNvSpPr>
            <a:spLocks noGrp="1" noChangeArrowheads="1"/>
          </p:cNvSpPr>
          <p:nvPr>
            <p:ph type="title"/>
          </p:nvPr>
        </p:nvSpPr>
        <p:spPr/>
        <p:txBody>
          <a:bodyPr rIns="132080"/>
          <a:lstStyle/>
          <a:p>
            <a:pPr eaLnBrk="1" hangingPunct="1"/>
            <a:r>
              <a:rPr lang="en-US">
                <a:latin typeface="Eurostile"/>
                <a:ea typeface="ＭＳ Ｐゴシック" charset="0"/>
                <a:cs typeface="Eurostile"/>
              </a:rPr>
              <a:t>RTP Translator</a:t>
            </a:r>
          </a:p>
        </p:txBody>
      </p:sp>
      <p:sp>
        <p:nvSpPr>
          <p:cNvPr id="43010" name="Rectangle 26"/>
          <p:cNvSpPr>
            <a:spLocks noGrp="1" noChangeArrowheads="1"/>
          </p:cNvSpPr>
          <p:nvPr>
            <p:ph idx="1"/>
          </p:nvPr>
        </p:nvSpPr>
        <p:spPr>
          <a:xfrm>
            <a:off x="755650" y="3068960"/>
            <a:ext cx="8199438" cy="3087836"/>
          </a:xfrm>
        </p:spPr>
        <p:txBody>
          <a:bodyPr rIns="132080"/>
          <a:lstStyle/>
          <a:p>
            <a:pPr marL="0" indent="0" eaLnBrk="1" hangingPunct="1">
              <a:buNone/>
            </a:pPr>
            <a:r>
              <a:rPr lang="en-US" sz="2400" dirty="0">
                <a:latin typeface="Eurostile"/>
                <a:ea typeface="ＭＳ Ｐゴシック" charset="0"/>
                <a:cs typeface="Eurostile"/>
              </a:rPr>
              <a:t>Translation between protocols</a:t>
            </a:r>
          </a:p>
          <a:p>
            <a:pPr marL="382588"/>
            <a:r>
              <a:rPr lang="en-US" sz="2400" dirty="0">
                <a:latin typeface="Eurostile"/>
                <a:ea typeface="ＭＳ Ｐゴシック" charset="0"/>
                <a:cs typeface="Eurostile"/>
              </a:rPr>
              <a:t>e.g., between </a:t>
            </a:r>
            <a:r>
              <a:rPr lang="en-US" sz="2400" dirty="0" smtClean="0">
                <a:latin typeface="Eurostile"/>
                <a:ea typeface="ＭＳ Ｐゴシック" charset="0"/>
                <a:cs typeface="Eurostile"/>
              </a:rPr>
              <a:t>IPv4 </a:t>
            </a:r>
            <a:r>
              <a:rPr lang="en-US" sz="2400" dirty="0">
                <a:latin typeface="Eurostile"/>
                <a:ea typeface="ＭＳ Ｐゴシック" charset="0"/>
                <a:cs typeface="Eurostile"/>
              </a:rPr>
              <a:t>and </a:t>
            </a:r>
            <a:r>
              <a:rPr lang="en-US" sz="2400" dirty="0" smtClean="0">
                <a:latin typeface="Eurostile"/>
                <a:ea typeface="ＭＳ Ｐゴシック" charset="0"/>
                <a:cs typeface="Eurostile"/>
              </a:rPr>
              <a:t>IPv6</a:t>
            </a:r>
            <a:endParaRPr lang="en-US" sz="2400" dirty="0">
              <a:latin typeface="Eurostile"/>
              <a:ea typeface="ＭＳ Ｐゴシック" charset="0"/>
              <a:cs typeface="Eurostile"/>
            </a:endParaRPr>
          </a:p>
          <a:p>
            <a:pPr marL="0" indent="0" eaLnBrk="1" hangingPunct="1">
              <a:buNone/>
            </a:pPr>
            <a:r>
              <a:rPr lang="en-US" sz="2400" dirty="0" smtClean="0">
                <a:latin typeface="Eurostile"/>
                <a:ea typeface="ＭＳ Ｐゴシック" charset="0"/>
                <a:cs typeface="Eurostile"/>
              </a:rPr>
              <a:t>Translation </a:t>
            </a:r>
            <a:r>
              <a:rPr lang="en-US" sz="2400" dirty="0">
                <a:latin typeface="Eurostile"/>
                <a:ea typeface="ＭＳ Ｐゴシック" charset="0"/>
                <a:cs typeface="Eurostile"/>
              </a:rPr>
              <a:t>between encoding of </a:t>
            </a:r>
            <a:r>
              <a:rPr lang="en-US" sz="2400" dirty="0" smtClean="0">
                <a:latin typeface="Eurostile"/>
                <a:ea typeface="ＭＳ Ｐゴシック" charset="0"/>
                <a:cs typeface="Eurostile"/>
              </a:rPr>
              <a:t>data</a:t>
            </a:r>
            <a:endParaRPr lang="en-US" sz="2400" dirty="0">
              <a:latin typeface="Eurostile"/>
              <a:ea typeface="ＭＳ Ｐゴシック" charset="0"/>
              <a:cs typeface="Eurostile"/>
            </a:endParaRPr>
          </a:p>
          <a:p>
            <a:pPr marL="382588"/>
            <a:r>
              <a:rPr lang="en-US" sz="2400" dirty="0">
                <a:latin typeface="Eurostile"/>
                <a:ea typeface="ＭＳ Ｐゴシック" charset="0"/>
                <a:cs typeface="Eurostile"/>
              </a:rPr>
              <a:t>e.g. </a:t>
            </a:r>
            <a:r>
              <a:rPr lang="en-US" sz="2400" dirty="0" smtClean="0">
                <a:latin typeface="Eurostile"/>
                <a:ea typeface="ＭＳ Ｐゴシック" charset="0"/>
                <a:cs typeface="Eurostile"/>
              </a:rPr>
              <a:t>HEVC to H.264</a:t>
            </a:r>
          </a:p>
          <a:p>
            <a:pPr marL="382588"/>
            <a:r>
              <a:rPr lang="en-US" sz="2400" dirty="0" smtClean="0">
                <a:latin typeface="Eurostile"/>
                <a:ea typeface="ＭＳ Ｐゴシック" charset="0"/>
                <a:cs typeface="Eurostile"/>
              </a:rPr>
              <a:t>for </a:t>
            </a:r>
            <a:r>
              <a:rPr lang="en-US" sz="2400" dirty="0">
                <a:latin typeface="Eurostile"/>
                <a:ea typeface="ＭＳ Ｐゴシック" charset="0"/>
                <a:cs typeface="Eurostile"/>
              </a:rPr>
              <a:t>reduction of bandwidth without adapting sources</a:t>
            </a:r>
          </a:p>
          <a:p>
            <a:pPr marL="0" indent="0" eaLnBrk="1" hangingPunct="1">
              <a:buNone/>
            </a:pPr>
            <a:r>
              <a:rPr lang="en-US" sz="2400" dirty="0" smtClean="0">
                <a:latin typeface="Eurostile"/>
                <a:ea typeface="ＭＳ Ｐゴシック" charset="0"/>
                <a:cs typeface="Eurostile"/>
              </a:rPr>
              <a:t>No </a:t>
            </a:r>
            <a:r>
              <a:rPr lang="en-US" sz="2400" dirty="0">
                <a:latin typeface="Eurostile"/>
                <a:ea typeface="ＭＳ Ｐゴシック" charset="0"/>
                <a:cs typeface="Eurostile"/>
              </a:rPr>
              <a:t>resynchronization in translators	</a:t>
            </a:r>
          </a:p>
          <a:p>
            <a:pPr marL="382588"/>
            <a:r>
              <a:rPr lang="en-US" sz="2400" dirty="0">
                <a:latin typeface="Eurostile"/>
                <a:ea typeface="ＭＳ Ｐゴシック" charset="0"/>
                <a:cs typeface="Eurostile"/>
              </a:rPr>
              <a:t>SSRC and CSRC remain unchanged</a:t>
            </a:r>
          </a:p>
        </p:txBody>
      </p:sp>
      <p:grpSp>
        <p:nvGrpSpPr>
          <p:cNvPr id="43011" name="Group 27"/>
          <p:cNvGrpSpPr>
            <a:grpSpLocks/>
          </p:cNvGrpSpPr>
          <p:nvPr/>
        </p:nvGrpSpPr>
        <p:grpSpPr bwMode="auto">
          <a:xfrm>
            <a:off x="2057400" y="980728"/>
            <a:ext cx="5595938" cy="1901825"/>
            <a:chOff x="0" y="0"/>
            <a:chExt cx="3525" cy="1198"/>
          </a:xfrm>
        </p:grpSpPr>
        <p:sp>
          <p:nvSpPr>
            <p:cNvPr id="43012" name="Rectangle 28"/>
            <p:cNvSpPr>
              <a:spLocks/>
            </p:cNvSpPr>
            <p:nvPr/>
          </p:nvSpPr>
          <p:spPr bwMode="auto">
            <a:xfrm>
              <a:off x="2816" y="0"/>
              <a:ext cx="709" cy="384"/>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3" name="Rectangle 29"/>
            <p:cNvSpPr>
              <a:spLocks/>
            </p:cNvSpPr>
            <p:nvPr/>
          </p:nvSpPr>
          <p:spPr bwMode="auto">
            <a:xfrm>
              <a:off x="2816" y="573"/>
              <a:ext cx="709" cy="385"/>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4" name="AutoShape 30"/>
            <p:cNvSpPr>
              <a:spLocks/>
            </p:cNvSpPr>
            <p:nvPr/>
          </p:nvSpPr>
          <p:spPr bwMode="auto">
            <a:xfrm>
              <a:off x="1798" y="573"/>
              <a:ext cx="616" cy="385"/>
            </a:xfrm>
            <a:custGeom>
              <a:avLst/>
              <a:gdLst>
                <a:gd name="T0" fmla="*/ 0 w 21600"/>
                <a:gd name="T1" fmla="*/ 21600 h 21600"/>
                <a:gd name="T2" fmla="*/ 10800 w 21600"/>
                <a:gd name="T3" fmla="*/ 0 h 21600"/>
                <a:gd name="T4" fmla="*/ 21600 w 21600"/>
                <a:gd name="T5" fmla="*/ 21600 h 21600"/>
                <a:gd name="T6" fmla="*/ 0 w 21600"/>
                <a:gd name="T7" fmla="*/ 21600 h 21600"/>
                <a:gd name="T8" fmla="*/ 0 w 21600"/>
                <a:gd name="T9" fmla="*/ 21600 h 21600"/>
                <a:gd name="T10" fmla="*/ 0 w 21600"/>
                <a:gd name="T11" fmla="*/ 0 h 21600"/>
                <a:gd name="T12" fmla="*/ 21600 w 21600"/>
                <a:gd name="T13" fmla="*/ 21600 h 21600"/>
              </a:gdLst>
              <a:ahLst/>
              <a:cxnLst>
                <a:cxn ang="0">
                  <a:pos x="T0" y="T1"/>
                </a:cxn>
                <a:cxn ang="0">
                  <a:pos x="T2" y="T3"/>
                </a:cxn>
                <a:cxn ang="0">
                  <a:pos x="T4" y="T5"/>
                </a:cxn>
                <a:cxn ang="0">
                  <a:pos x="T6" y="T7"/>
                </a:cxn>
                <a:cxn ang="0">
                  <a:pos x="T8" y="T9"/>
                </a:cxn>
              </a:cxnLst>
              <a:rect l="T10" t="T11" r="T12" b="T13"/>
              <a:pathLst>
                <a:path w="21600" h="21600">
                  <a:moveTo>
                    <a:pt x="0" y="21600"/>
                  </a:moveTo>
                  <a:lnTo>
                    <a:pt x="10800" y="0"/>
                  </a:lnTo>
                  <a:lnTo>
                    <a:pt x="21600" y="21600"/>
                  </a:lnTo>
                  <a:lnTo>
                    <a:pt x="0" y="21600"/>
                  </a:lnTo>
                  <a:close/>
                  <a:moveTo>
                    <a:pt x="0" y="21600"/>
                  </a:moveTo>
                </a:path>
              </a:pathLst>
            </a:cu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5" name="AutoShape 31"/>
            <p:cNvSpPr>
              <a:spLocks/>
            </p:cNvSpPr>
            <p:nvPr/>
          </p:nvSpPr>
          <p:spPr bwMode="auto">
            <a:xfrm>
              <a:off x="953" y="560"/>
              <a:ext cx="86" cy="40"/>
            </a:xfrm>
            <a:custGeom>
              <a:avLst/>
              <a:gdLst>
                <a:gd name="T0" fmla="*/ 0 w 21600"/>
                <a:gd name="T1" fmla="*/ 7020 h 21600"/>
                <a:gd name="T2" fmla="*/ 0 w 21600"/>
                <a:gd name="T3" fmla="*/ 0 h 21600"/>
                <a:gd name="T4" fmla="*/ 16074 w 21600"/>
                <a:gd name="T5" fmla="*/ 7020 h 21600"/>
                <a:gd name="T6" fmla="*/ 21600 w 21600"/>
                <a:gd name="T7" fmla="*/ 7020 h 21600"/>
                <a:gd name="T8" fmla="*/ 16074 w 21600"/>
                <a:gd name="T9" fmla="*/ 10800 h 21600"/>
                <a:gd name="T10" fmla="*/ 0 w 21600"/>
                <a:gd name="T11" fmla="*/ 21600 h 21600"/>
                <a:gd name="T12" fmla="*/ 0 w 21600"/>
                <a:gd name="T13" fmla="*/ 17820 h 21600"/>
                <a:gd name="T14" fmla="*/ 16074 w 21600"/>
                <a:gd name="T15" fmla="*/ 7020 h 21600"/>
                <a:gd name="T16" fmla="*/ 16074 w 21600"/>
                <a:gd name="T17" fmla="*/ 10800 h 21600"/>
                <a:gd name="T18" fmla="*/ 0 w 21600"/>
                <a:gd name="T19" fmla="*/ 3240 h 21600"/>
                <a:gd name="T20" fmla="*/ 0 w 21600"/>
                <a:gd name="T21" fmla="*/ 0 h 21600"/>
                <a:gd name="T22" fmla="*/ 1758 w 21600"/>
                <a:gd name="T23" fmla="*/ 0 h 21600"/>
                <a:gd name="T24" fmla="*/ 1758 w 21600"/>
                <a:gd name="T25" fmla="*/ 7020 h 21600"/>
                <a:gd name="T26" fmla="*/ 0 w 21600"/>
                <a:gd name="T27" fmla="*/ 7020 h 21600"/>
                <a:gd name="T28" fmla="*/ 0 w 21600"/>
                <a:gd name="T29" fmla="*/ 7020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0" y="7020"/>
                  </a:moveTo>
                  <a:lnTo>
                    <a:pt x="0" y="0"/>
                  </a:lnTo>
                  <a:lnTo>
                    <a:pt x="16074" y="7020"/>
                  </a:lnTo>
                  <a:lnTo>
                    <a:pt x="21600" y="7020"/>
                  </a:lnTo>
                  <a:lnTo>
                    <a:pt x="16074" y="10800"/>
                  </a:lnTo>
                  <a:lnTo>
                    <a:pt x="0" y="21600"/>
                  </a:lnTo>
                  <a:lnTo>
                    <a:pt x="0" y="17820"/>
                  </a:lnTo>
                  <a:lnTo>
                    <a:pt x="16074" y="7020"/>
                  </a:lnTo>
                  <a:lnTo>
                    <a:pt x="16074" y="10800"/>
                  </a:lnTo>
                  <a:lnTo>
                    <a:pt x="0" y="3240"/>
                  </a:lnTo>
                  <a:lnTo>
                    <a:pt x="0" y="0"/>
                  </a:lnTo>
                  <a:lnTo>
                    <a:pt x="1758" y="0"/>
                  </a:lnTo>
                  <a:lnTo>
                    <a:pt x="1758" y="7020"/>
                  </a:lnTo>
                  <a:lnTo>
                    <a:pt x="0" y="7020"/>
                  </a:lnTo>
                  <a:close/>
                  <a:moveTo>
                    <a:pt x="0" y="702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6" name="Line 32"/>
            <p:cNvSpPr>
              <a:spLocks noChangeShapeType="1"/>
            </p:cNvSpPr>
            <p:nvPr/>
          </p:nvSpPr>
          <p:spPr bwMode="auto">
            <a:xfrm>
              <a:off x="953" y="573"/>
              <a:ext cx="7" cy="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43017" name="AutoShape 33"/>
            <p:cNvSpPr>
              <a:spLocks/>
            </p:cNvSpPr>
            <p:nvPr/>
          </p:nvSpPr>
          <p:spPr bwMode="auto">
            <a:xfrm>
              <a:off x="953" y="560"/>
              <a:ext cx="64" cy="33"/>
            </a:xfrm>
            <a:custGeom>
              <a:avLst/>
              <a:gdLst>
                <a:gd name="T0" fmla="*/ 0 w 21600"/>
                <a:gd name="T1" fmla="*/ 8509 h 21600"/>
                <a:gd name="T2" fmla="*/ 0 w 21600"/>
                <a:gd name="T3" fmla="*/ 0 h 21600"/>
                <a:gd name="T4" fmla="*/ 21600 w 21600"/>
                <a:gd name="T5" fmla="*/ 8509 h 21600"/>
                <a:gd name="T6" fmla="*/ 0 w 21600"/>
                <a:gd name="T7" fmla="*/ 21600 h 21600"/>
                <a:gd name="T8" fmla="*/ 0 w 21600"/>
                <a:gd name="T9" fmla="*/ 8509 h 21600"/>
                <a:gd name="T10" fmla="*/ 0 w 21600"/>
                <a:gd name="T11" fmla="*/ 8509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8509"/>
                  </a:moveTo>
                  <a:lnTo>
                    <a:pt x="0" y="0"/>
                  </a:lnTo>
                  <a:lnTo>
                    <a:pt x="21600" y="8509"/>
                  </a:lnTo>
                  <a:lnTo>
                    <a:pt x="0" y="21600"/>
                  </a:lnTo>
                  <a:lnTo>
                    <a:pt x="0" y="8509"/>
                  </a:lnTo>
                  <a:close/>
                  <a:moveTo>
                    <a:pt x="0" y="8509"/>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8" name="Rectangle 34"/>
            <p:cNvSpPr>
              <a:spLocks/>
            </p:cNvSpPr>
            <p:nvPr/>
          </p:nvSpPr>
          <p:spPr bwMode="auto">
            <a:xfrm>
              <a:off x="523" y="573"/>
              <a:ext cx="423" cy="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19" name="AutoShape 35"/>
            <p:cNvSpPr>
              <a:spLocks/>
            </p:cNvSpPr>
            <p:nvPr/>
          </p:nvSpPr>
          <p:spPr bwMode="auto">
            <a:xfrm>
              <a:off x="2737" y="748"/>
              <a:ext cx="64" cy="41"/>
            </a:xfrm>
            <a:custGeom>
              <a:avLst/>
              <a:gdLst>
                <a:gd name="T0" fmla="*/ 0 w 21600"/>
                <a:gd name="T1" fmla="*/ 11063 h 21600"/>
                <a:gd name="T2" fmla="*/ 0 w 21600"/>
                <a:gd name="T3" fmla="*/ 0 h 21600"/>
                <a:gd name="T4" fmla="*/ 21600 w 21600"/>
                <a:gd name="T5" fmla="*/ 11063 h 21600"/>
                <a:gd name="T6" fmla="*/ 21600 w 21600"/>
                <a:gd name="T7" fmla="*/ 14224 h 21600"/>
                <a:gd name="T8" fmla="*/ 0 w 21600"/>
                <a:gd name="T9" fmla="*/ 21600 h 21600"/>
                <a:gd name="T10" fmla="*/ 0 w 21600"/>
                <a:gd name="T11" fmla="*/ 17912 h 21600"/>
                <a:gd name="T12" fmla="*/ 21600 w 21600"/>
                <a:gd name="T13" fmla="*/ 11063 h 21600"/>
                <a:gd name="T14" fmla="*/ 21600 w 21600"/>
                <a:gd name="T15" fmla="*/ 14224 h 21600"/>
                <a:gd name="T16" fmla="*/ 0 w 21600"/>
                <a:gd name="T17" fmla="*/ 3688 h 21600"/>
                <a:gd name="T18" fmla="*/ 0 w 21600"/>
                <a:gd name="T19" fmla="*/ 0 h 21600"/>
                <a:gd name="T20" fmla="*/ 2363 w 21600"/>
                <a:gd name="T21" fmla="*/ 0 h 21600"/>
                <a:gd name="T22" fmla="*/ 2363 w 21600"/>
                <a:gd name="T23" fmla="*/ 11063 h 21600"/>
                <a:gd name="T24" fmla="*/ 0 w 21600"/>
                <a:gd name="T25" fmla="*/ 11063 h 21600"/>
                <a:gd name="T26" fmla="*/ 0 w 21600"/>
                <a:gd name="T27" fmla="*/ 11063 h 21600"/>
                <a:gd name="T28" fmla="*/ 0 w 21600"/>
                <a:gd name="T29" fmla="*/ 0 h 21600"/>
                <a:gd name="T30" fmla="*/ 21600 w 21600"/>
                <a:gd name="T31"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T28" t="T29" r="T30" b="T31"/>
              <a:pathLst>
                <a:path w="21600" h="21600">
                  <a:moveTo>
                    <a:pt x="0" y="11063"/>
                  </a:moveTo>
                  <a:lnTo>
                    <a:pt x="0" y="0"/>
                  </a:lnTo>
                  <a:lnTo>
                    <a:pt x="21600" y="11063"/>
                  </a:lnTo>
                  <a:lnTo>
                    <a:pt x="21600" y="14224"/>
                  </a:lnTo>
                  <a:lnTo>
                    <a:pt x="0" y="21600"/>
                  </a:lnTo>
                  <a:lnTo>
                    <a:pt x="0" y="17912"/>
                  </a:lnTo>
                  <a:lnTo>
                    <a:pt x="21600" y="11063"/>
                  </a:lnTo>
                  <a:lnTo>
                    <a:pt x="21600" y="14224"/>
                  </a:lnTo>
                  <a:lnTo>
                    <a:pt x="0" y="3688"/>
                  </a:lnTo>
                  <a:lnTo>
                    <a:pt x="0" y="0"/>
                  </a:lnTo>
                  <a:lnTo>
                    <a:pt x="2363" y="0"/>
                  </a:lnTo>
                  <a:lnTo>
                    <a:pt x="2363" y="11063"/>
                  </a:lnTo>
                  <a:lnTo>
                    <a:pt x="0" y="11063"/>
                  </a:lnTo>
                  <a:close/>
                  <a:moveTo>
                    <a:pt x="0" y="11063"/>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0" name="Line 36"/>
            <p:cNvSpPr>
              <a:spLocks noChangeShapeType="1"/>
            </p:cNvSpPr>
            <p:nvPr/>
          </p:nvSpPr>
          <p:spPr bwMode="auto">
            <a:xfrm>
              <a:off x="2737" y="769"/>
              <a:ext cx="7" cy="13"/>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43021" name="AutoShape 37"/>
            <p:cNvSpPr>
              <a:spLocks/>
            </p:cNvSpPr>
            <p:nvPr/>
          </p:nvSpPr>
          <p:spPr bwMode="auto">
            <a:xfrm>
              <a:off x="2737" y="748"/>
              <a:ext cx="64" cy="34"/>
            </a:xfrm>
            <a:custGeom>
              <a:avLst/>
              <a:gdLst>
                <a:gd name="T0" fmla="*/ 0 w 21600"/>
                <a:gd name="T1" fmla="*/ 13341 h 21600"/>
                <a:gd name="T2" fmla="*/ 0 w 21600"/>
                <a:gd name="T3" fmla="*/ 0 h 21600"/>
                <a:gd name="T4" fmla="*/ 21600 w 21600"/>
                <a:gd name="T5" fmla="*/ 13341 h 21600"/>
                <a:gd name="T6" fmla="*/ 0 w 21600"/>
                <a:gd name="T7" fmla="*/ 21600 h 21600"/>
                <a:gd name="T8" fmla="*/ 0 w 21600"/>
                <a:gd name="T9" fmla="*/ 13341 h 21600"/>
                <a:gd name="T10" fmla="*/ 0 w 21600"/>
                <a:gd name="T11" fmla="*/ 13341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13341"/>
                  </a:moveTo>
                  <a:lnTo>
                    <a:pt x="0" y="0"/>
                  </a:lnTo>
                  <a:lnTo>
                    <a:pt x="21600" y="13341"/>
                  </a:lnTo>
                  <a:lnTo>
                    <a:pt x="0" y="21600"/>
                  </a:lnTo>
                  <a:lnTo>
                    <a:pt x="0" y="13341"/>
                  </a:lnTo>
                  <a:close/>
                  <a:moveTo>
                    <a:pt x="0" y="13341"/>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2" name="Rectangle 38"/>
            <p:cNvSpPr>
              <a:spLocks/>
            </p:cNvSpPr>
            <p:nvPr/>
          </p:nvSpPr>
          <p:spPr bwMode="auto">
            <a:xfrm>
              <a:off x="2264" y="769"/>
              <a:ext cx="473" cy="6"/>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3" name="AutoShape 39"/>
            <p:cNvSpPr>
              <a:spLocks/>
            </p:cNvSpPr>
            <p:nvPr/>
          </p:nvSpPr>
          <p:spPr bwMode="auto">
            <a:xfrm>
              <a:off x="881" y="378"/>
              <a:ext cx="609" cy="384"/>
            </a:xfrm>
            <a:custGeom>
              <a:avLst/>
              <a:gdLst>
                <a:gd name="T0" fmla="*/ 0 w 21600"/>
                <a:gd name="T1" fmla="*/ 21600 h 21600"/>
                <a:gd name="T2" fmla="*/ 10924 w 21600"/>
                <a:gd name="T3" fmla="*/ 0 h 21600"/>
                <a:gd name="T4" fmla="*/ 21600 w 21600"/>
                <a:gd name="T5" fmla="*/ 21600 h 21600"/>
                <a:gd name="T6" fmla="*/ 0 w 21600"/>
                <a:gd name="T7" fmla="*/ 21600 h 21600"/>
                <a:gd name="T8" fmla="*/ 0 w 21600"/>
                <a:gd name="T9" fmla="*/ 21600 h 21600"/>
                <a:gd name="T10" fmla="*/ 0 w 21600"/>
                <a:gd name="T11" fmla="*/ 0 h 21600"/>
                <a:gd name="T12" fmla="*/ 21600 w 21600"/>
                <a:gd name="T13" fmla="*/ 21600 h 21600"/>
              </a:gdLst>
              <a:ahLst/>
              <a:cxnLst>
                <a:cxn ang="0">
                  <a:pos x="T0" y="T1"/>
                </a:cxn>
                <a:cxn ang="0">
                  <a:pos x="T2" y="T3"/>
                </a:cxn>
                <a:cxn ang="0">
                  <a:pos x="T4" y="T5"/>
                </a:cxn>
                <a:cxn ang="0">
                  <a:pos x="T6" y="T7"/>
                </a:cxn>
                <a:cxn ang="0">
                  <a:pos x="T8" y="T9"/>
                </a:cxn>
              </a:cxnLst>
              <a:rect l="T10" t="T11" r="T12" b="T13"/>
              <a:pathLst>
                <a:path w="21600" h="21600">
                  <a:moveTo>
                    <a:pt x="0" y="21600"/>
                  </a:moveTo>
                  <a:lnTo>
                    <a:pt x="10924" y="0"/>
                  </a:lnTo>
                  <a:lnTo>
                    <a:pt x="21600" y="21600"/>
                  </a:lnTo>
                  <a:lnTo>
                    <a:pt x="0" y="21600"/>
                  </a:lnTo>
                  <a:close/>
                  <a:moveTo>
                    <a:pt x="0" y="21600"/>
                  </a:moveTo>
                </a:path>
              </a:pathLst>
            </a:custGeom>
            <a:blipFill dpi="0" rotWithShape="0">
              <a:blip r:embed="rId3"/>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4" name="Rectangle 40"/>
            <p:cNvSpPr>
              <a:spLocks/>
            </p:cNvSpPr>
            <p:nvPr/>
          </p:nvSpPr>
          <p:spPr bwMode="auto">
            <a:xfrm>
              <a:off x="1347" y="580"/>
              <a:ext cx="236" cy="7"/>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5" name="AutoShape 41"/>
            <p:cNvSpPr>
              <a:spLocks/>
            </p:cNvSpPr>
            <p:nvPr/>
          </p:nvSpPr>
          <p:spPr bwMode="auto">
            <a:xfrm>
              <a:off x="1870" y="722"/>
              <a:ext cx="86" cy="53"/>
            </a:xfrm>
            <a:custGeom>
              <a:avLst/>
              <a:gdLst>
                <a:gd name="T0" fmla="*/ 1758 w 21600"/>
                <a:gd name="T1" fmla="*/ 5298 h 21600"/>
                <a:gd name="T2" fmla="*/ 3516 w 21600"/>
                <a:gd name="T3" fmla="*/ 0 h 21600"/>
                <a:gd name="T4" fmla="*/ 16074 w 21600"/>
                <a:gd name="T5" fmla="*/ 19155 h 21600"/>
                <a:gd name="T6" fmla="*/ 21600 w 21600"/>
                <a:gd name="T7" fmla="*/ 21600 h 21600"/>
                <a:gd name="T8" fmla="*/ 16074 w 21600"/>
                <a:gd name="T9" fmla="*/ 21600 h 21600"/>
                <a:gd name="T10" fmla="*/ 0 w 21600"/>
                <a:gd name="T11" fmla="*/ 16302 h 21600"/>
                <a:gd name="T12" fmla="*/ 0 w 21600"/>
                <a:gd name="T13" fmla="*/ 13449 h 21600"/>
                <a:gd name="T14" fmla="*/ 16074 w 21600"/>
                <a:gd name="T15" fmla="*/ 19155 h 21600"/>
                <a:gd name="T16" fmla="*/ 16074 w 21600"/>
                <a:gd name="T17" fmla="*/ 21600 h 21600"/>
                <a:gd name="T18" fmla="*/ 3516 w 21600"/>
                <a:gd name="T19" fmla="*/ 2445 h 21600"/>
                <a:gd name="T20" fmla="*/ 3516 w 21600"/>
                <a:gd name="T21" fmla="*/ 0 h 21600"/>
                <a:gd name="T22" fmla="*/ 5274 w 21600"/>
                <a:gd name="T23" fmla="*/ 0 h 21600"/>
                <a:gd name="T24" fmla="*/ 3516 w 21600"/>
                <a:gd name="T25" fmla="*/ 5298 h 21600"/>
                <a:gd name="T26" fmla="*/ 1758 w 21600"/>
                <a:gd name="T27" fmla="*/ 5298 h 21600"/>
                <a:gd name="T28" fmla="*/ 1758 w 21600"/>
                <a:gd name="T29" fmla="*/ 5298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1758" y="5298"/>
                  </a:moveTo>
                  <a:lnTo>
                    <a:pt x="3516" y="0"/>
                  </a:lnTo>
                  <a:lnTo>
                    <a:pt x="16074" y="19155"/>
                  </a:lnTo>
                  <a:lnTo>
                    <a:pt x="21600" y="21600"/>
                  </a:lnTo>
                  <a:lnTo>
                    <a:pt x="16074" y="21600"/>
                  </a:lnTo>
                  <a:lnTo>
                    <a:pt x="0" y="16302"/>
                  </a:lnTo>
                  <a:lnTo>
                    <a:pt x="0" y="13449"/>
                  </a:lnTo>
                  <a:lnTo>
                    <a:pt x="16074" y="19155"/>
                  </a:lnTo>
                  <a:lnTo>
                    <a:pt x="16074" y="21600"/>
                  </a:lnTo>
                  <a:lnTo>
                    <a:pt x="3516" y="2445"/>
                  </a:lnTo>
                  <a:lnTo>
                    <a:pt x="3516" y="0"/>
                  </a:lnTo>
                  <a:lnTo>
                    <a:pt x="5274" y="0"/>
                  </a:lnTo>
                  <a:lnTo>
                    <a:pt x="3516" y="5298"/>
                  </a:lnTo>
                  <a:lnTo>
                    <a:pt x="1758" y="5298"/>
                  </a:lnTo>
                  <a:close/>
                  <a:moveTo>
                    <a:pt x="1758" y="5298"/>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6" name="AutoShape 42"/>
            <p:cNvSpPr>
              <a:spLocks/>
            </p:cNvSpPr>
            <p:nvPr/>
          </p:nvSpPr>
          <p:spPr bwMode="auto">
            <a:xfrm>
              <a:off x="1870" y="735"/>
              <a:ext cx="14" cy="20"/>
            </a:xfrm>
            <a:custGeom>
              <a:avLst/>
              <a:gdLst>
                <a:gd name="T0" fmla="*/ 0 w 21600"/>
                <a:gd name="T1" fmla="*/ 21600 h 21600"/>
                <a:gd name="T2" fmla="*/ 10800 w 21600"/>
                <a:gd name="T3" fmla="*/ 0 h 21600"/>
                <a:gd name="T4" fmla="*/ 21600 w 21600"/>
                <a:gd name="T5" fmla="*/ 0 h 21600"/>
                <a:gd name="T6" fmla="*/ 10800 w 21600"/>
                <a:gd name="T7" fmla="*/ 21600 h 21600"/>
                <a:gd name="T8" fmla="*/ 0 w 21600"/>
                <a:gd name="T9" fmla="*/ 21600 h 21600"/>
                <a:gd name="T10" fmla="*/ 0 w 21600"/>
                <a:gd name="T11" fmla="*/ 2160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21600"/>
                  </a:moveTo>
                  <a:lnTo>
                    <a:pt x="10800" y="0"/>
                  </a:lnTo>
                  <a:lnTo>
                    <a:pt x="21600" y="0"/>
                  </a:lnTo>
                  <a:lnTo>
                    <a:pt x="10800" y="21600"/>
                  </a:lnTo>
                  <a:lnTo>
                    <a:pt x="0" y="21600"/>
                  </a:lnTo>
                  <a:close/>
                  <a:moveTo>
                    <a:pt x="0" y="2160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7" name="AutoShape 43"/>
            <p:cNvSpPr>
              <a:spLocks/>
            </p:cNvSpPr>
            <p:nvPr/>
          </p:nvSpPr>
          <p:spPr bwMode="auto">
            <a:xfrm>
              <a:off x="1870" y="722"/>
              <a:ext cx="64" cy="47"/>
            </a:xfrm>
            <a:custGeom>
              <a:avLst/>
              <a:gdLst>
                <a:gd name="T0" fmla="*/ 2363 w 21600"/>
                <a:gd name="T1" fmla="*/ 5974 h 21600"/>
                <a:gd name="T2" fmla="*/ 4725 w 21600"/>
                <a:gd name="T3" fmla="*/ 0 h 21600"/>
                <a:gd name="T4" fmla="*/ 21600 w 21600"/>
                <a:gd name="T5" fmla="*/ 21600 h 21600"/>
                <a:gd name="T6" fmla="*/ 0 w 21600"/>
                <a:gd name="T7" fmla="*/ 15166 h 21600"/>
                <a:gd name="T8" fmla="*/ 2363 w 21600"/>
                <a:gd name="T9" fmla="*/ 5974 h 21600"/>
                <a:gd name="T10" fmla="*/ 2363 w 21600"/>
                <a:gd name="T11" fmla="*/ 5974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363" y="5974"/>
                  </a:moveTo>
                  <a:lnTo>
                    <a:pt x="4725" y="0"/>
                  </a:lnTo>
                  <a:lnTo>
                    <a:pt x="21600" y="21600"/>
                  </a:lnTo>
                  <a:lnTo>
                    <a:pt x="0" y="15166"/>
                  </a:lnTo>
                  <a:lnTo>
                    <a:pt x="2363" y="5974"/>
                  </a:lnTo>
                  <a:close/>
                  <a:moveTo>
                    <a:pt x="2363" y="5974"/>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8" name="AutoShape 44"/>
            <p:cNvSpPr>
              <a:spLocks/>
            </p:cNvSpPr>
            <p:nvPr/>
          </p:nvSpPr>
          <p:spPr bwMode="auto">
            <a:xfrm>
              <a:off x="1583" y="580"/>
              <a:ext cx="294" cy="162"/>
            </a:xfrm>
            <a:custGeom>
              <a:avLst/>
              <a:gdLst>
                <a:gd name="T0" fmla="*/ 0 w 21600"/>
                <a:gd name="T1" fmla="*/ 0 h 21600"/>
                <a:gd name="T2" fmla="*/ 0 w 21600"/>
                <a:gd name="T3" fmla="*/ 933 h 21600"/>
                <a:gd name="T4" fmla="*/ 21600 w 21600"/>
                <a:gd name="T5" fmla="*/ 21600 h 21600"/>
                <a:gd name="T6" fmla="*/ 21600 w 21600"/>
                <a:gd name="T7" fmla="*/ 20667 h 21600"/>
                <a:gd name="T8" fmla="*/ 0 w 21600"/>
                <a:gd name="T9" fmla="*/ 0 h 21600"/>
                <a:gd name="T10" fmla="*/ 0 w 21600"/>
                <a:gd name="T11" fmla="*/ 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0"/>
                  </a:moveTo>
                  <a:lnTo>
                    <a:pt x="0" y="933"/>
                  </a:lnTo>
                  <a:lnTo>
                    <a:pt x="21600" y="21600"/>
                  </a:lnTo>
                  <a:lnTo>
                    <a:pt x="21600" y="20667"/>
                  </a:lnTo>
                  <a:lnTo>
                    <a:pt x="0" y="0"/>
                  </a:lnTo>
                  <a:close/>
                  <a:moveTo>
                    <a:pt x="0" y="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29" name="AutoShape 45"/>
            <p:cNvSpPr>
              <a:spLocks/>
            </p:cNvSpPr>
            <p:nvPr/>
          </p:nvSpPr>
          <p:spPr bwMode="auto">
            <a:xfrm>
              <a:off x="2737" y="189"/>
              <a:ext cx="79" cy="54"/>
            </a:xfrm>
            <a:custGeom>
              <a:avLst/>
              <a:gdLst>
                <a:gd name="T0" fmla="*/ 1914 w 21600"/>
                <a:gd name="T1" fmla="*/ 10800 h 21600"/>
                <a:gd name="T2" fmla="*/ 0 w 21600"/>
                <a:gd name="T3" fmla="*/ 5200 h 21600"/>
                <a:gd name="T4" fmla="*/ 17499 w 21600"/>
                <a:gd name="T5" fmla="*/ 2800 h 21600"/>
                <a:gd name="T6" fmla="*/ 21600 w 21600"/>
                <a:gd name="T7" fmla="*/ 0 h 21600"/>
                <a:gd name="T8" fmla="*/ 17499 w 21600"/>
                <a:gd name="T9" fmla="*/ 5200 h 21600"/>
                <a:gd name="T10" fmla="*/ 3828 w 21600"/>
                <a:gd name="T11" fmla="*/ 21600 h 21600"/>
                <a:gd name="T12" fmla="*/ 3828 w 21600"/>
                <a:gd name="T13" fmla="*/ 18800 h 21600"/>
                <a:gd name="T14" fmla="*/ 17499 w 21600"/>
                <a:gd name="T15" fmla="*/ 2800 h 21600"/>
                <a:gd name="T16" fmla="*/ 17499 w 21600"/>
                <a:gd name="T17" fmla="*/ 5200 h 21600"/>
                <a:gd name="T18" fmla="*/ 0 w 21600"/>
                <a:gd name="T19" fmla="*/ 8000 h 21600"/>
                <a:gd name="T20" fmla="*/ 0 w 21600"/>
                <a:gd name="T21" fmla="*/ 5200 h 21600"/>
                <a:gd name="T22" fmla="*/ 1914 w 21600"/>
                <a:gd name="T23" fmla="*/ 5200 h 21600"/>
                <a:gd name="T24" fmla="*/ 3828 w 21600"/>
                <a:gd name="T25" fmla="*/ 10800 h 21600"/>
                <a:gd name="T26" fmla="*/ 1914 w 21600"/>
                <a:gd name="T27" fmla="*/ 10800 h 21600"/>
                <a:gd name="T28" fmla="*/ 1914 w 21600"/>
                <a:gd name="T29" fmla="*/ 10800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1914" y="10800"/>
                  </a:moveTo>
                  <a:lnTo>
                    <a:pt x="0" y="5200"/>
                  </a:lnTo>
                  <a:lnTo>
                    <a:pt x="17499" y="2800"/>
                  </a:lnTo>
                  <a:lnTo>
                    <a:pt x="21600" y="0"/>
                  </a:lnTo>
                  <a:lnTo>
                    <a:pt x="17499" y="5200"/>
                  </a:lnTo>
                  <a:lnTo>
                    <a:pt x="3828" y="21600"/>
                  </a:lnTo>
                  <a:lnTo>
                    <a:pt x="3828" y="18800"/>
                  </a:lnTo>
                  <a:lnTo>
                    <a:pt x="17499" y="2800"/>
                  </a:lnTo>
                  <a:lnTo>
                    <a:pt x="17499" y="5200"/>
                  </a:lnTo>
                  <a:lnTo>
                    <a:pt x="0" y="8000"/>
                  </a:lnTo>
                  <a:lnTo>
                    <a:pt x="0" y="5200"/>
                  </a:lnTo>
                  <a:lnTo>
                    <a:pt x="1914" y="5200"/>
                  </a:lnTo>
                  <a:lnTo>
                    <a:pt x="3828" y="10800"/>
                  </a:lnTo>
                  <a:lnTo>
                    <a:pt x="1914" y="10800"/>
                  </a:lnTo>
                  <a:close/>
                  <a:moveTo>
                    <a:pt x="1914" y="1080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30" name="AutoShape 46"/>
            <p:cNvSpPr>
              <a:spLocks/>
            </p:cNvSpPr>
            <p:nvPr/>
          </p:nvSpPr>
          <p:spPr bwMode="auto">
            <a:xfrm>
              <a:off x="2744" y="216"/>
              <a:ext cx="14" cy="20"/>
            </a:xfrm>
            <a:custGeom>
              <a:avLst/>
              <a:gdLst>
                <a:gd name="T0" fmla="*/ 10800 w 21600"/>
                <a:gd name="T1" fmla="*/ 21600 h 21600"/>
                <a:gd name="T2" fmla="*/ 0 w 21600"/>
                <a:gd name="T3" fmla="*/ 0 h 21600"/>
                <a:gd name="T4" fmla="*/ 10800 w 21600"/>
                <a:gd name="T5" fmla="*/ 0 h 21600"/>
                <a:gd name="T6" fmla="*/ 21600 w 21600"/>
                <a:gd name="T7" fmla="*/ 21600 h 21600"/>
                <a:gd name="T8" fmla="*/ 10800 w 21600"/>
                <a:gd name="T9" fmla="*/ 21600 h 21600"/>
                <a:gd name="T10" fmla="*/ 10800 w 21600"/>
                <a:gd name="T11" fmla="*/ 2160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10800" y="21600"/>
                  </a:moveTo>
                  <a:lnTo>
                    <a:pt x="0" y="0"/>
                  </a:lnTo>
                  <a:lnTo>
                    <a:pt x="10800" y="0"/>
                  </a:lnTo>
                  <a:lnTo>
                    <a:pt x="21600" y="21600"/>
                  </a:lnTo>
                  <a:lnTo>
                    <a:pt x="10800" y="21600"/>
                  </a:lnTo>
                  <a:close/>
                  <a:moveTo>
                    <a:pt x="10800" y="2160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31" name="AutoShape 47"/>
            <p:cNvSpPr>
              <a:spLocks/>
            </p:cNvSpPr>
            <p:nvPr/>
          </p:nvSpPr>
          <p:spPr bwMode="auto">
            <a:xfrm>
              <a:off x="2737" y="196"/>
              <a:ext cx="64" cy="40"/>
            </a:xfrm>
            <a:custGeom>
              <a:avLst/>
              <a:gdLst>
                <a:gd name="T0" fmla="*/ 2363 w 21600"/>
                <a:gd name="T1" fmla="*/ 10800 h 21600"/>
                <a:gd name="T2" fmla="*/ 0 w 21600"/>
                <a:gd name="T3" fmla="*/ 3240 h 21600"/>
                <a:gd name="T4" fmla="*/ 21600 w 21600"/>
                <a:gd name="T5" fmla="*/ 0 h 21600"/>
                <a:gd name="T6" fmla="*/ 4725 w 21600"/>
                <a:gd name="T7" fmla="*/ 21600 h 21600"/>
                <a:gd name="T8" fmla="*/ 2363 w 21600"/>
                <a:gd name="T9" fmla="*/ 10800 h 21600"/>
                <a:gd name="T10" fmla="*/ 2363 w 21600"/>
                <a:gd name="T11" fmla="*/ 10800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363" y="10800"/>
                  </a:moveTo>
                  <a:lnTo>
                    <a:pt x="0" y="3240"/>
                  </a:lnTo>
                  <a:lnTo>
                    <a:pt x="21600" y="0"/>
                  </a:lnTo>
                  <a:lnTo>
                    <a:pt x="4725" y="21600"/>
                  </a:lnTo>
                  <a:lnTo>
                    <a:pt x="2363" y="10800"/>
                  </a:lnTo>
                  <a:close/>
                  <a:moveTo>
                    <a:pt x="2363" y="10800"/>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32" name="AutoShape 48"/>
            <p:cNvSpPr>
              <a:spLocks/>
            </p:cNvSpPr>
            <p:nvPr/>
          </p:nvSpPr>
          <p:spPr bwMode="auto">
            <a:xfrm>
              <a:off x="1583" y="216"/>
              <a:ext cx="1154" cy="371"/>
            </a:xfrm>
            <a:custGeom>
              <a:avLst/>
              <a:gdLst>
                <a:gd name="T0" fmla="*/ 0 w 21600"/>
                <a:gd name="T1" fmla="*/ 21192 h 21600"/>
                <a:gd name="T2" fmla="*/ 0 w 21600"/>
                <a:gd name="T3" fmla="*/ 21600 h 21600"/>
                <a:gd name="T4" fmla="*/ 21600 w 21600"/>
                <a:gd name="T5" fmla="*/ 408 h 21600"/>
                <a:gd name="T6" fmla="*/ 21600 w 21600"/>
                <a:gd name="T7" fmla="*/ 0 h 21600"/>
                <a:gd name="T8" fmla="*/ 0 w 21600"/>
                <a:gd name="T9" fmla="*/ 21192 h 21600"/>
                <a:gd name="T10" fmla="*/ 0 w 21600"/>
                <a:gd name="T11" fmla="*/ 21192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21192"/>
                  </a:moveTo>
                  <a:lnTo>
                    <a:pt x="0" y="21600"/>
                  </a:lnTo>
                  <a:lnTo>
                    <a:pt x="21600" y="408"/>
                  </a:lnTo>
                  <a:lnTo>
                    <a:pt x="21600" y="0"/>
                  </a:lnTo>
                  <a:lnTo>
                    <a:pt x="0" y="21192"/>
                  </a:lnTo>
                  <a:close/>
                  <a:moveTo>
                    <a:pt x="0" y="21192"/>
                  </a:moveTo>
                </a:path>
              </a:pathLst>
            </a:custGeom>
            <a:blipFill dpi="0" rotWithShape="0">
              <a:blip r:embed="rId4"/>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43033" name="Rectangle 49"/>
            <p:cNvSpPr>
              <a:spLocks/>
            </p:cNvSpPr>
            <p:nvPr/>
          </p:nvSpPr>
          <p:spPr bwMode="auto">
            <a:xfrm>
              <a:off x="666" y="459"/>
              <a:ext cx="208"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ATM</a:t>
              </a:r>
            </a:p>
          </p:txBody>
        </p:sp>
        <p:sp>
          <p:nvSpPr>
            <p:cNvPr id="43034" name="Rectangle 50"/>
            <p:cNvSpPr>
              <a:spLocks/>
            </p:cNvSpPr>
            <p:nvPr/>
          </p:nvSpPr>
          <p:spPr bwMode="auto">
            <a:xfrm>
              <a:off x="1361" y="465"/>
              <a:ext cx="21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UDP</a:t>
              </a:r>
            </a:p>
          </p:txBody>
        </p:sp>
        <p:sp>
          <p:nvSpPr>
            <p:cNvPr id="43035" name="Rectangle 51"/>
            <p:cNvSpPr>
              <a:spLocks/>
            </p:cNvSpPr>
            <p:nvPr/>
          </p:nvSpPr>
          <p:spPr bwMode="auto">
            <a:xfrm>
              <a:off x="989" y="782"/>
              <a:ext cx="397"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Protocol</a:t>
              </a:r>
            </a:p>
          </p:txBody>
        </p:sp>
        <p:sp>
          <p:nvSpPr>
            <p:cNvPr id="43036" name="Rectangle 52"/>
            <p:cNvSpPr>
              <a:spLocks/>
            </p:cNvSpPr>
            <p:nvPr/>
          </p:nvSpPr>
          <p:spPr bwMode="auto">
            <a:xfrm>
              <a:off x="946" y="890"/>
              <a:ext cx="4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Translator</a:t>
              </a:r>
            </a:p>
          </p:txBody>
        </p:sp>
        <p:sp>
          <p:nvSpPr>
            <p:cNvPr id="43037" name="Rectangle 53"/>
            <p:cNvSpPr>
              <a:spLocks/>
            </p:cNvSpPr>
            <p:nvPr/>
          </p:nvSpPr>
          <p:spPr bwMode="auto">
            <a:xfrm>
              <a:off x="22" y="465"/>
              <a:ext cx="29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MPEG</a:t>
              </a:r>
            </a:p>
          </p:txBody>
        </p:sp>
        <p:sp>
          <p:nvSpPr>
            <p:cNvPr id="43038" name="Rectangle 54"/>
            <p:cNvSpPr>
              <a:spLocks/>
            </p:cNvSpPr>
            <p:nvPr/>
          </p:nvSpPr>
          <p:spPr bwMode="auto">
            <a:xfrm>
              <a:off x="0" y="580"/>
              <a:ext cx="333"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Source</a:t>
              </a:r>
            </a:p>
          </p:txBody>
        </p:sp>
        <p:sp>
          <p:nvSpPr>
            <p:cNvPr id="43039" name="Rectangle 55"/>
            <p:cNvSpPr>
              <a:spLocks/>
            </p:cNvSpPr>
            <p:nvPr/>
          </p:nvSpPr>
          <p:spPr bwMode="auto">
            <a:xfrm>
              <a:off x="3023" y="81"/>
              <a:ext cx="29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MPEG</a:t>
              </a:r>
            </a:p>
          </p:txBody>
        </p:sp>
        <p:sp>
          <p:nvSpPr>
            <p:cNvPr id="43040" name="Rectangle 56"/>
            <p:cNvSpPr>
              <a:spLocks/>
            </p:cNvSpPr>
            <p:nvPr/>
          </p:nvSpPr>
          <p:spPr bwMode="auto">
            <a:xfrm>
              <a:off x="3066" y="196"/>
              <a:ext cx="21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Sink</a:t>
              </a:r>
            </a:p>
          </p:txBody>
        </p:sp>
        <p:sp>
          <p:nvSpPr>
            <p:cNvPr id="43041" name="Rectangle 57"/>
            <p:cNvSpPr>
              <a:spLocks/>
            </p:cNvSpPr>
            <p:nvPr/>
          </p:nvSpPr>
          <p:spPr bwMode="auto">
            <a:xfrm>
              <a:off x="3038" y="654"/>
              <a:ext cx="264"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H.263</a:t>
              </a:r>
            </a:p>
          </p:txBody>
        </p:sp>
        <p:sp>
          <p:nvSpPr>
            <p:cNvPr id="43042" name="Rectangle 58"/>
            <p:cNvSpPr>
              <a:spLocks/>
            </p:cNvSpPr>
            <p:nvPr/>
          </p:nvSpPr>
          <p:spPr bwMode="auto">
            <a:xfrm>
              <a:off x="3066" y="769"/>
              <a:ext cx="210"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Sink</a:t>
              </a:r>
            </a:p>
          </p:txBody>
        </p:sp>
        <p:sp>
          <p:nvSpPr>
            <p:cNvPr id="43043" name="Rectangle 59"/>
            <p:cNvSpPr>
              <a:spLocks/>
            </p:cNvSpPr>
            <p:nvPr/>
          </p:nvSpPr>
          <p:spPr bwMode="auto">
            <a:xfrm>
              <a:off x="1970" y="978"/>
              <a:ext cx="306"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Profile</a:t>
              </a:r>
            </a:p>
          </p:txBody>
        </p:sp>
        <p:sp>
          <p:nvSpPr>
            <p:cNvPr id="43044" name="Rectangle 60"/>
            <p:cNvSpPr>
              <a:spLocks/>
            </p:cNvSpPr>
            <p:nvPr/>
          </p:nvSpPr>
          <p:spPr bwMode="auto">
            <a:xfrm>
              <a:off x="1877" y="1086"/>
              <a:ext cx="472" cy="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200">
                  <a:latin typeface="Helvetica" charset="0"/>
                  <a:cs typeface="Helvetica" charset="0"/>
                  <a:sym typeface="Helvetica" charset="0"/>
                </a:rPr>
                <a:t>Translator</a:t>
              </a:r>
            </a:p>
          </p:txBody>
        </p:sp>
      </p:grpSp>
    </p:spTree>
    <p:extLst>
      <p:ext uri="{BB962C8B-B14F-4D97-AF65-F5344CB8AC3E}">
        <p14:creationId xmlns:p14="http://schemas.microsoft.com/office/powerpoint/2010/main" val="12249227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2"/>
          <p:cNvSpPr>
            <a:spLocks noGrp="1" noChangeArrowheads="1"/>
          </p:cNvSpPr>
          <p:nvPr>
            <p:ph type="title"/>
          </p:nvPr>
        </p:nvSpPr>
        <p:spPr/>
        <p:txBody>
          <a:bodyPr/>
          <a:lstStyle/>
          <a:p>
            <a:pPr eaLnBrk="1" hangingPunct="1"/>
            <a:r>
              <a:rPr lang="en-US" dirty="0">
                <a:latin typeface="Eurostile"/>
                <a:ea typeface="ＭＳ Ｐゴシック" charset="0"/>
                <a:cs typeface="Eurostile"/>
              </a:rPr>
              <a:t>RTP</a:t>
            </a:r>
            <a:r>
              <a:rPr lang="en-US" b="1" dirty="0">
                <a:latin typeface="Eurostile"/>
                <a:ea typeface="ＭＳ Ｐゴシック" charset="0"/>
                <a:cs typeface="Eurostile"/>
              </a:rPr>
              <a:t> </a:t>
            </a:r>
            <a:r>
              <a:rPr lang="en-US" dirty="0" smtClean="0">
                <a:ea typeface="ＭＳ Ｐゴシック" charset="0"/>
              </a:rPr>
              <a:t>S</a:t>
            </a:r>
            <a:r>
              <a:rPr lang="en-US" dirty="0" smtClean="0">
                <a:latin typeface="Eurostile"/>
                <a:ea typeface="ＭＳ Ｐゴシック" charset="0"/>
                <a:cs typeface="Eurostile"/>
              </a:rPr>
              <a:t>ource Identifiers</a:t>
            </a:r>
            <a:endParaRPr lang="en-US" dirty="0">
              <a:latin typeface="Eurostile"/>
              <a:ea typeface="ＭＳ Ｐゴシック" charset="0"/>
              <a:cs typeface="Eurostile"/>
            </a:endParaRPr>
          </a:p>
        </p:txBody>
      </p:sp>
      <p:sp>
        <p:nvSpPr>
          <p:cNvPr id="44034" name="Rectangle 3"/>
          <p:cNvSpPr>
            <a:spLocks noChangeArrowheads="1"/>
          </p:cNvSpPr>
          <p:nvPr/>
        </p:nvSpPr>
        <p:spPr bwMode="auto">
          <a:xfrm>
            <a:off x="884238" y="2084388"/>
            <a:ext cx="1185862" cy="458787"/>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S1</a:t>
            </a:r>
            <a:endParaRPr lang="en-US" sz="2000" b="0"/>
          </a:p>
        </p:txBody>
      </p:sp>
      <p:sp>
        <p:nvSpPr>
          <p:cNvPr id="44035" name="Rectangle 4"/>
          <p:cNvSpPr>
            <a:spLocks noChangeArrowheads="1"/>
          </p:cNvSpPr>
          <p:nvPr/>
        </p:nvSpPr>
        <p:spPr bwMode="auto">
          <a:xfrm>
            <a:off x="5168900" y="2084388"/>
            <a:ext cx="1185863" cy="458787"/>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S3</a:t>
            </a:r>
            <a:endParaRPr lang="en-US" sz="2000" b="0"/>
          </a:p>
        </p:txBody>
      </p:sp>
      <p:sp>
        <p:nvSpPr>
          <p:cNvPr id="44036" name="Rectangle 5"/>
          <p:cNvSpPr>
            <a:spLocks noChangeArrowheads="1"/>
          </p:cNvSpPr>
          <p:nvPr/>
        </p:nvSpPr>
        <p:spPr bwMode="auto">
          <a:xfrm>
            <a:off x="884238" y="4710113"/>
            <a:ext cx="1185862" cy="458787"/>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S2</a:t>
            </a:r>
            <a:endParaRPr lang="en-US" sz="2000" b="0"/>
          </a:p>
        </p:txBody>
      </p:sp>
      <p:sp>
        <p:nvSpPr>
          <p:cNvPr id="44037" name="Rectangle 6"/>
          <p:cNvSpPr>
            <a:spLocks noChangeArrowheads="1"/>
          </p:cNvSpPr>
          <p:nvPr/>
        </p:nvSpPr>
        <p:spPr bwMode="auto">
          <a:xfrm>
            <a:off x="3052763" y="4710113"/>
            <a:ext cx="1185862" cy="458787"/>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S4</a:t>
            </a:r>
            <a:endParaRPr lang="en-US" sz="2000" b="0"/>
          </a:p>
        </p:txBody>
      </p:sp>
      <p:sp>
        <p:nvSpPr>
          <p:cNvPr id="44038" name="Oval 7"/>
          <p:cNvSpPr>
            <a:spLocks noChangeArrowheads="1"/>
          </p:cNvSpPr>
          <p:nvPr/>
        </p:nvSpPr>
        <p:spPr bwMode="auto">
          <a:xfrm>
            <a:off x="885825" y="3397250"/>
            <a:ext cx="1184275" cy="457200"/>
          </a:xfrm>
          <a:prstGeom prst="ellipse">
            <a:avLst/>
          </a:prstGeom>
          <a:solidFill>
            <a:srgbClr val="C0C0C0"/>
          </a:solidFill>
          <a:ln w="9525">
            <a:solidFill>
              <a:schemeClr val="tx1"/>
            </a:solidFill>
            <a:round/>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M1</a:t>
            </a:r>
            <a:endParaRPr lang="en-US" sz="2000" b="0"/>
          </a:p>
        </p:txBody>
      </p:sp>
      <p:sp>
        <p:nvSpPr>
          <p:cNvPr id="44039" name="Oval 8"/>
          <p:cNvSpPr>
            <a:spLocks noChangeArrowheads="1"/>
          </p:cNvSpPr>
          <p:nvPr/>
        </p:nvSpPr>
        <p:spPr bwMode="auto">
          <a:xfrm>
            <a:off x="5233988" y="3398838"/>
            <a:ext cx="1184275" cy="457200"/>
          </a:xfrm>
          <a:prstGeom prst="ellipse">
            <a:avLst/>
          </a:prstGeom>
          <a:solidFill>
            <a:srgbClr val="C0C0C0"/>
          </a:solidFill>
          <a:ln w="9525">
            <a:solidFill>
              <a:schemeClr val="tx1"/>
            </a:solidFill>
            <a:round/>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M2</a:t>
            </a:r>
            <a:endParaRPr lang="en-US" sz="2000" b="0"/>
          </a:p>
        </p:txBody>
      </p:sp>
      <p:sp>
        <p:nvSpPr>
          <p:cNvPr id="44040" name="AutoShape 9"/>
          <p:cNvSpPr>
            <a:spLocks noChangeArrowheads="1"/>
          </p:cNvSpPr>
          <p:nvPr/>
        </p:nvSpPr>
        <p:spPr bwMode="auto">
          <a:xfrm>
            <a:off x="3068638" y="3406775"/>
            <a:ext cx="1193800" cy="439738"/>
          </a:xfrm>
          <a:prstGeom prst="flowChartExtra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T1</a:t>
            </a:r>
            <a:endParaRPr lang="en-US" sz="2000" b="0"/>
          </a:p>
        </p:txBody>
      </p:sp>
      <p:sp>
        <p:nvSpPr>
          <p:cNvPr id="44041" name="Rectangle 10"/>
          <p:cNvSpPr>
            <a:spLocks noChangeArrowheads="1"/>
          </p:cNvSpPr>
          <p:nvPr/>
        </p:nvSpPr>
        <p:spPr bwMode="auto">
          <a:xfrm>
            <a:off x="7389813" y="3397250"/>
            <a:ext cx="1185862" cy="458788"/>
          </a:xfrm>
          <a:prstGeom prst="rect">
            <a:avLst/>
          </a:prstGeom>
          <a:solidFill>
            <a:srgbClr val="C0C0C0"/>
          </a:solidFill>
          <a:ln w="9525">
            <a:solidFill>
              <a:schemeClr val="tx1"/>
            </a:solidFill>
            <a:miter lim="800000"/>
            <a:headEnd/>
            <a:tailEnd/>
          </a:ln>
        </p:spPr>
        <p:txBody>
          <a:bodyPr wrap="none"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R1</a:t>
            </a:r>
            <a:endParaRPr lang="en-US" sz="2000" b="0"/>
          </a:p>
        </p:txBody>
      </p:sp>
      <p:sp>
        <p:nvSpPr>
          <p:cNvPr id="44042" name="Line 11"/>
          <p:cNvSpPr>
            <a:spLocks noChangeShapeType="1"/>
          </p:cNvSpPr>
          <p:nvPr/>
        </p:nvSpPr>
        <p:spPr bwMode="auto">
          <a:xfrm>
            <a:off x="1477963" y="2555875"/>
            <a:ext cx="0" cy="838200"/>
          </a:xfrm>
          <a:prstGeom prst="line">
            <a:avLst/>
          </a:prstGeom>
          <a:noFill/>
          <a:ln w="38100">
            <a:solidFill>
              <a:schemeClr va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43" name="Line 12"/>
          <p:cNvSpPr>
            <a:spLocks noChangeShapeType="1"/>
          </p:cNvSpPr>
          <p:nvPr/>
        </p:nvSpPr>
        <p:spPr bwMode="auto">
          <a:xfrm flipV="1">
            <a:off x="1477963" y="3843338"/>
            <a:ext cx="0" cy="838200"/>
          </a:xfrm>
          <a:prstGeom prst="line">
            <a:avLst/>
          </a:prstGeom>
          <a:noFill/>
          <a:ln w="38100">
            <a:solidFill>
              <a:schemeClr val="accent1"/>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grpSp>
        <p:nvGrpSpPr>
          <p:cNvPr id="44044" name="Group 13"/>
          <p:cNvGrpSpPr>
            <a:grpSpLocks/>
          </p:cNvGrpSpPr>
          <p:nvPr/>
        </p:nvGrpSpPr>
        <p:grpSpPr bwMode="auto">
          <a:xfrm rot="5400000" flipV="1">
            <a:off x="2718594" y="3013869"/>
            <a:ext cx="34925" cy="1296987"/>
            <a:chOff x="1519" y="1026"/>
            <a:chExt cx="0" cy="680"/>
          </a:xfrm>
        </p:grpSpPr>
        <p:sp>
          <p:nvSpPr>
            <p:cNvPr id="44075" name="Line 14"/>
            <p:cNvSpPr>
              <a:spLocks noChangeShapeType="1"/>
            </p:cNvSpPr>
            <p:nvPr/>
          </p:nvSpPr>
          <p:spPr bwMode="auto">
            <a:xfrm>
              <a:off x="1519" y="1525"/>
              <a:ext cx="0" cy="181"/>
            </a:xfrm>
            <a:prstGeom prst="line">
              <a:avLst/>
            </a:prstGeom>
            <a:noFill/>
            <a:ln w="38100">
              <a:solidFill>
                <a:schemeClr va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6" name="Line 15"/>
            <p:cNvSpPr>
              <a:spLocks noChangeShapeType="1"/>
            </p:cNvSpPr>
            <p:nvPr/>
          </p:nvSpPr>
          <p:spPr bwMode="auto">
            <a:xfrm flipH="1">
              <a:off x="1519" y="1344"/>
              <a:ext cx="0" cy="175"/>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7" name="Line 16"/>
            <p:cNvSpPr>
              <a:spLocks noChangeShapeType="1"/>
            </p:cNvSpPr>
            <p:nvPr/>
          </p:nvSpPr>
          <p:spPr bwMode="auto">
            <a:xfrm>
              <a:off x="1519" y="1185"/>
              <a:ext cx="0" cy="181"/>
            </a:xfrm>
            <a:prstGeom prst="line">
              <a:avLst/>
            </a:prstGeom>
            <a:noFill/>
            <a:ln w="38100">
              <a:solidFill>
                <a:schemeClr val="hlink"/>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8" name="Line 17"/>
            <p:cNvSpPr>
              <a:spLocks noChangeShapeType="1"/>
            </p:cNvSpPr>
            <p:nvPr/>
          </p:nvSpPr>
          <p:spPr bwMode="auto">
            <a:xfrm flipH="1">
              <a:off x="1519" y="1026"/>
              <a:ext cx="0" cy="175"/>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grpSp>
      <p:grpSp>
        <p:nvGrpSpPr>
          <p:cNvPr id="44045" name="Group 18"/>
          <p:cNvGrpSpPr>
            <a:grpSpLocks/>
          </p:cNvGrpSpPr>
          <p:nvPr/>
        </p:nvGrpSpPr>
        <p:grpSpPr bwMode="auto">
          <a:xfrm rot="5400000" flipV="1">
            <a:off x="4590256" y="2977357"/>
            <a:ext cx="34925" cy="1296988"/>
            <a:chOff x="1519" y="1026"/>
            <a:chExt cx="0" cy="680"/>
          </a:xfrm>
        </p:grpSpPr>
        <p:sp>
          <p:nvSpPr>
            <p:cNvPr id="44071" name="Line 19"/>
            <p:cNvSpPr>
              <a:spLocks noChangeShapeType="1"/>
            </p:cNvSpPr>
            <p:nvPr/>
          </p:nvSpPr>
          <p:spPr bwMode="auto">
            <a:xfrm>
              <a:off x="1519" y="1525"/>
              <a:ext cx="0" cy="181"/>
            </a:xfrm>
            <a:prstGeom prst="line">
              <a:avLst/>
            </a:prstGeom>
            <a:noFill/>
            <a:ln w="38100">
              <a:solidFill>
                <a:schemeClr va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2" name="Line 20"/>
            <p:cNvSpPr>
              <a:spLocks noChangeShapeType="1"/>
            </p:cNvSpPr>
            <p:nvPr/>
          </p:nvSpPr>
          <p:spPr bwMode="auto">
            <a:xfrm flipH="1">
              <a:off x="1519" y="1344"/>
              <a:ext cx="0" cy="175"/>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3" name="Line 21"/>
            <p:cNvSpPr>
              <a:spLocks noChangeShapeType="1"/>
            </p:cNvSpPr>
            <p:nvPr/>
          </p:nvSpPr>
          <p:spPr bwMode="auto">
            <a:xfrm>
              <a:off x="1519" y="1185"/>
              <a:ext cx="0" cy="181"/>
            </a:xfrm>
            <a:prstGeom prst="line">
              <a:avLst/>
            </a:prstGeom>
            <a:noFill/>
            <a:ln w="38100">
              <a:solidFill>
                <a:schemeClr val="hlink"/>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4" name="Line 22"/>
            <p:cNvSpPr>
              <a:spLocks noChangeShapeType="1"/>
            </p:cNvSpPr>
            <p:nvPr/>
          </p:nvSpPr>
          <p:spPr bwMode="auto">
            <a:xfrm flipH="1">
              <a:off x="1519" y="1026"/>
              <a:ext cx="0" cy="175"/>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grpSp>
      <p:sp>
        <p:nvSpPr>
          <p:cNvPr id="44046" name="Line 23"/>
          <p:cNvSpPr>
            <a:spLocks noChangeShapeType="1"/>
          </p:cNvSpPr>
          <p:nvPr/>
        </p:nvSpPr>
        <p:spPr bwMode="auto">
          <a:xfrm flipV="1">
            <a:off x="3671888" y="3824288"/>
            <a:ext cx="0" cy="838200"/>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47" name="Line 24"/>
          <p:cNvSpPr>
            <a:spLocks noChangeShapeType="1"/>
          </p:cNvSpPr>
          <p:nvPr/>
        </p:nvSpPr>
        <p:spPr bwMode="auto">
          <a:xfrm flipV="1">
            <a:off x="4032250" y="3681413"/>
            <a:ext cx="1187450" cy="0"/>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48" name="Line 25"/>
          <p:cNvSpPr>
            <a:spLocks noChangeShapeType="1"/>
          </p:cNvSpPr>
          <p:nvPr/>
        </p:nvSpPr>
        <p:spPr bwMode="auto">
          <a:xfrm>
            <a:off x="5832475" y="2565400"/>
            <a:ext cx="0" cy="838200"/>
          </a:xfrm>
          <a:prstGeom prst="line">
            <a:avLst/>
          </a:prstGeom>
          <a:noFill/>
          <a:ln w="38100">
            <a:solidFill>
              <a:schemeClr val="accent2"/>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grpSp>
        <p:nvGrpSpPr>
          <p:cNvPr id="44049" name="Group 26"/>
          <p:cNvGrpSpPr>
            <a:grpSpLocks/>
          </p:cNvGrpSpPr>
          <p:nvPr/>
        </p:nvGrpSpPr>
        <p:grpSpPr bwMode="auto">
          <a:xfrm flipV="1">
            <a:off x="6443663" y="3608388"/>
            <a:ext cx="936625" cy="36512"/>
            <a:chOff x="3244" y="3022"/>
            <a:chExt cx="1610" cy="0"/>
          </a:xfrm>
        </p:grpSpPr>
        <p:sp>
          <p:nvSpPr>
            <p:cNvPr id="44063" name="Line 27"/>
            <p:cNvSpPr>
              <a:spLocks noChangeShapeType="1"/>
            </p:cNvSpPr>
            <p:nvPr/>
          </p:nvSpPr>
          <p:spPr bwMode="auto">
            <a:xfrm rot="5400000" flipV="1">
              <a:off x="3952" y="2913"/>
              <a:ext cx="0" cy="217"/>
            </a:xfrm>
            <a:prstGeom prst="line">
              <a:avLst/>
            </a:prstGeom>
            <a:noFill/>
            <a:ln w="38100">
              <a:solidFill>
                <a:schemeClr val="accent2"/>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4" name="Line 28"/>
            <p:cNvSpPr>
              <a:spLocks noChangeShapeType="1"/>
            </p:cNvSpPr>
            <p:nvPr/>
          </p:nvSpPr>
          <p:spPr bwMode="auto">
            <a:xfrm rot="5400000" flipH="1" flipV="1">
              <a:off x="3731" y="2917"/>
              <a:ext cx="0" cy="210"/>
            </a:xfrm>
            <a:prstGeom prst="line">
              <a:avLst/>
            </a:prstGeom>
            <a:noFill/>
            <a:ln w="38100">
              <a:solidFill>
                <a:schemeClr val="tx2"/>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5" name="Line 29"/>
            <p:cNvSpPr>
              <a:spLocks noChangeShapeType="1"/>
            </p:cNvSpPr>
            <p:nvPr/>
          </p:nvSpPr>
          <p:spPr bwMode="auto">
            <a:xfrm rot="5400000" flipV="1">
              <a:off x="3543" y="2913"/>
              <a:ext cx="0" cy="217"/>
            </a:xfrm>
            <a:prstGeom prst="line">
              <a:avLst/>
            </a:prstGeom>
            <a:noFill/>
            <a:ln w="38100">
              <a:solidFill>
                <a:schemeClr val="hlink"/>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6" name="Line 30"/>
            <p:cNvSpPr>
              <a:spLocks noChangeShapeType="1"/>
            </p:cNvSpPr>
            <p:nvPr/>
          </p:nvSpPr>
          <p:spPr bwMode="auto">
            <a:xfrm rot="5400000" flipH="1" flipV="1">
              <a:off x="3349" y="2917"/>
              <a:ext cx="0" cy="210"/>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7" name="Line 31"/>
            <p:cNvSpPr>
              <a:spLocks noChangeShapeType="1"/>
            </p:cNvSpPr>
            <p:nvPr/>
          </p:nvSpPr>
          <p:spPr bwMode="auto">
            <a:xfrm rot="5400000" flipV="1">
              <a:off x="4746" y="2913"/>
              <a:ext cx="0" cy="217"/>
            </a:xfrm>
            <a:prstGeom prst="line">
              <a:avLst/>
            </a:prstGeom>
            <a:noFill/>
            <a:ln w="38100">
              <a:solidFill>
                <a:schemeClr val="accent2"/>
              </a:solidFill>
              <a:round/>
              <a:headEnd/>
              <a:tailEnd type="triangl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8" name="Line 32"/>
            <p:cNvSpPr>
              <a:spLocks noChangeShapeType="1"/>
            </p:cNvSpPr>
            <p:nvPr/>
          </p:nvSpPr>
          <p:spPr bwMode="auto">
            <a:xfrm rot="5400000" flipH="1" flipV="1">
              <a:off x="4525" y="2917"/>
              <a:ext cx="0" cy="210"/>
            </a:xfrm>
            <a:prstGeom prst="line">
              <a:avLst/>
            </a:prstGeom>
            <a:noFill/>
            <a:ln w="38100">
              <a:solidFill>
                <a:schemeClr val="tx2"/>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69" name="Line 33"/>
            <p:cNvSpPr>
              <a:spLocks noChangeShapeType="1"/>
            </p:cNvSpPr>
            <p:nvPr/>
          </p:nvSpPr>
          <p:spPr bwMode="auto">
            <a:xfrm rot="5400000" flipV="1">
              <a:off x="4337" y="2913"/>
              <a:ext cx="0" cy="217"/>
            </a:xfrm>
            <a:prstGeom prst="line">
              <a:avLst/>
            </a:prstGeom>
            <a:noFill/>
            <a:ln w="38100">
              <a:solidFill>
                <a:schemeClr val="hlink"/>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sp>
          <p:nvSpPr>
            <p:cNvPr id="44070" name="Line 34"/>
            <p:cNvSpPr>
              <a:spLocks noChangeShapeType="1"/>
            </p:cNvSpPr>
            <p:nvPr/>
          </p:nvSpPr>
          <p:spPr bwMode="auto">
            <a:xfrm rot="5400000" flipH="1" flipV="1">
              <a:off x="4143" y="2917"/>
              <a:ext cx="0" cy="210"/>
            </a:xfrm>
            <a:prstGeom prst="line">
              <a:avLst/>
            </a:prstGeom>
            <a:noFill/>
            <a:ln w="38100">
              <a:solidFill>
                <a:schemeClr val="accent1"/>
              </a:solidFill>
              <a:round/>
              <a:headEnd/>
              <a:tailEnd type="none" w="lg" len="lg"/>
            </a:ln>
            <a:extLst>
              <a:ext uri="{909E8E84-426E-40dd-AFC4-6F175D3DCCD1}">
                <a14:hiddenFill xmlns:a14="http://schemas.microsoft.com/office/drawing/2010/main">
                  <a:noFill/>
                </a14:hiddenFill>
              </a:ext>
            </a:extLst>
          </p:spPr>
          <p:txBody>
            <a:bodyPr wrap="none" rIns="54000" anchor="ctr"/>
            <a:lstStyle/>
            <a:p>
              <a:endParaRPr lang="en-US"/>
            </a:p>
          </p:txBody>
        </p:sp>
      </p:grpSp>
      <p:sp>
        <p:nvSpPr>
          <p:cNvPr id="1622051" name="Text Box 35"/>
          <p:cNvSpPr txBox="1">
            <a:spLocks noChangeArrowheads="1"/>
          </p:cNvSpPr>
          <p:nvPr/>
        </p:nvSpPr>
        <p:spPr bwMode="auto">
          <a:xfrm>
            <a:off x="719138" y="2816225"/>
            <a:ext cx="6413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S1:10</a:t>
            </a:r>
            <a:endParaRPr lang="en-US" sz="1400" b="0"/>
          </a:p>
        </p:txBody>
      </p:sp>
      <p:sp>
        <p:nvSpPr>
          <p:cNvPr id="1622052" name="Text Box 36"/>
          <p:cNvSpPr txBox="1">
            <a:spLocks noChangeArrowheads="1"/>
          </p:cNvSpPr>
          <p:nvPr/>
        </p:nvSpPr>
        <p:spPr bwMode="auto">
          <a:xfrm>
            <a:off x="827088" y="4149725"/>
            <a:ext cx="534987"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S2:1</a:t>
            </a:r>
            <a:endParaRPr lang="en-US" sz="1400" b="0"/>
          </a:p>
        </p:txBody>
      </p:sp>
      <p:sp>
        <p:nvSpPr>
          <p:cNvPr id="1622053" name="Text Box 37"/>
          <p:cNvSpPr txBox="1">
            <a:spLocks noChangeArrowheads="1"/>
          </p:cNvSpPr>
          <p:nvPr/>
        </p:nvSpPr>
        <p:spPr bwMode="auto">
          <a:xfrm>
            <a:off x="2087563" y="3284538"/>
            <a:ext cx="122396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M1:33 (10,1)</a:t>
            </a:r>
            <a:endParaRPr lang="en-US" sz="1400" b="0"/>
          </a:p>
        </p:txBody>
      </p:sp>
      <p:sp>
        <p:nvSpPr>
          <p:cNvPr id="1622054" name="Text Box 38"/>
          <p:cNvSpPr txBox="1">
            <a:spLocks noChangeArrowheads="1"/>
          </p:cNvSpPr>
          <p:nvPr/>
        </p:nvSpPr>
        <p:spPr bwMode="auto">
          <a:xfrm>
            <a:off x="3959225" y="3249613"/>
            <a:ext cx="122396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M1:33 (10,1)</a:t>
            </a:r>
            <a:endParaRPr lang="en-US" sz="1400" b="0"/>
          </a:p>
        </p:txBody>
      </p:sp>
      <p:sp>
        <p:nvSpPr>
          <p:cNvPr id="1622055" name="Text Box 39"/>
          <p:cNvSpPr txBox="1">
            <a:spLocks noChangeArrowheads="1"/>
          </p:cNvSpPr>
          <p:nvPr/>
        </p:nvSpPr>
        <p:spPr bwMode="auto">
          <a:xfrm>
            <a:off x="4427538" y="3789363"/>
            <a:ext cx="6413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S4:13</a:t>
            </a:r>
            <a:endParaRPr lang="en-US" sz="1400" b="0"/>
          </a:p>
        </p:txBody>
      </p:sp>
      <p:sp>
        <p:nvSpPr>
          <p:cNvPr id="1622056" name="Text Box 40"/>
          <p:cNvSpPr txBox="1">
            <a:spLocks noChangeArrowheads="1"/>
          </p:cNvSpPr>
          <p:nvPr/>
        </p:nvSpPr>
        <p:spPr bwMode="auto">
          <a:xfrm>
            <a:off x="2951163" y="4184650"/>
            <a:ext cx="6413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S4:13</a:t>
            </a:r>
            <a:endParaRPr lang="en-US" sz="1400" b="0"/>
          </a:p>
        </p:txBody>
      </p:sp>
      <p:sp>
        <p:nvSpPr>
          <p:cNvPr id="1622057" name="Text Box 41"/>
          <p:cNvSpPr txBox="1">
            <a:spLocks noChangeArrowheads="1"/>
          </p:cNvSpPr>
          <p:nvPr/>
        </p:nvSpPr>
        <p:spPr bwMode="auto">
          <a:xfrm>
            <a:off x="5111750" y="2781300"/>
            <a:ext cx="6413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S3:19</a:t>
            </a:r>
            <a:endParaRPr lang="en-US" sz="1400" b="0"/>
          </a:p>
        </p:txBody>
      </p:sp>
      <p:sp>
        <p:nvSpPr>
          <p:cNvPr id="1622058" name="Text Box 42"/>
          <p:cNvSpPr txBox="1">
            <a:spLocks noChangeArrowheads="1"/>
          </p:cNvSpPr>
          <p:nvPr/>
        </p:nvSpPr>
        <p:spPr bwMode="auto">
          <a:xfrm>
            <a:off x="6156325" y="3860800"/>
            <a:ext cx="1620838"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50000"/>
              </a:spcBef>
              <a:buClr>
                <a:schemeClr val="folHlink"/>
              </a:buClr>
              <a:buSzPct val="85000"/>
              <a:buFont typeface="Wingdings" charset="0"/>
              <a:buNone/>
            </a:pPr>
            <a:r>
              <a:rPr lang="nb-NO" sz="1400" b="0"/>
              <a:t>M2:17 (19,13,33)</a:t>
            </a:r>
            <a:endParaRPr lang="en-US" sz="1400" b="0"/>
          </a:p>
        </p:txBody>
      </p:sp>
      <p:sp>
        <p:nvSpPr>
          <p:cNvPr id="1622059" name="AutoShape 43"/>
          <p:cNvSpPr>
            <a:spLocks/>
          </p:cNvSpPr>
          <p:nvPr/>
        </p:nvSpPr>
        <p:spPr bwMode="auto">
          <a:xfrm>
            <a:off x="1476375" y="1412875"/>
            <a:ext cx="3308350" cy="401638"/>
          </a:xfrm>
          <a:prstGeom prst="borderCallout1">
            <a:avLst>
              <a:gd name="adj1" fmla="val 28458"/>
              <a:gd name="adj2" fmla="val -2306"/>
              <a:gd name="adj3" fmla="val 348616"/>
              <a:gd name="adj4" fmla="val -7917"/>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SSRC chosen by sender S1</a:t>
            </a:r>
            <a:endParaRPr lang="en-US" sz="2000" b="0"/>
          </a:p>
        </p:txBody>
      </p:sp>
      <p:sp>
        <p:nvSpPr>
          <p:cNvPr id="1622060" name="AutoShape 44"/>
          <p:cNvSpPr>
            <a:spLocks/>
          </p:cNvSpPr>
          <p:nvPr/>
        </p:nvSpPr>
        <p:spPr bwMode="auto">
          <a:xfrm>
            <a:off x="4932363" y="4724400"/>
            <a:ext cx="4111625" cy="401638"/>
          </a:xfrm>
          <a:prstGeom prst="borderCallout1">
            <a:avLst>
              <a:gd name="adj1" fmla="val 28458"/>
              <a:gd name="adj2" fmla="val -1852"/>
              <a:gd name="adj3" fmla="val -168380"/>
              <a:gd name="adj4" fmla="val -4981"/>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Translators keep SSRCs and CSRCs</a:t>
            </a:r>
            <a:endParaRPr lang="en-US" sz="2000" b="0"/>
          </a:p>
        </p:txBody>
      </p:sp>
      <p:sp>
        <p:nvSpPr>
          <p:cNvPr id="1622061" name="AutoShape 45"/>
          <p:cNvSpPr>
            <a:spLocks/>
          </p:cNvSpPr>
          <p:nvPr/>
        </p:nvSpPr>
        <p:spPr bwMode="auto">
          <a:xfrm>
            <a:off x="5364163" y="1484313"/>
            <a:ext cx="3308350" cy="401637"/>
          </a:xfrm>
          <a:prstGeom prst="borderCallout1">
            <a:avLst>
              <a:gd name="adj1" fmla="val 28458"/>
              <a:gd name="adj2" fmla="val -2306"/>
              <a:gd name="adj3" fmla="val 451778"/>
              <a:gd name="adj4" fmla="val -82630"/>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SSRC chosen by mixer M1</a:t>
            </a:r>
            <a:endParaRPr lang="en-US" sz="2000" b="0"/>
          </a:p>
        </p:txBody>
      </p:sp>
      <p:sp>
        <p:nvSpPr>
          <p:cNvPr id="1622062" name="AutoShape 46"/>
          <p:cNvSpPr>
            <a:spLocks/>
          </p:cNvSpPr>
          <p:nvPr/>
        </p:nvSpPr>
        <p:spPr bwMode="auto">
          <a:xfrm>
            <a:off x="3132138" y="5373688"/>
            <a:ext cx="4392612" cy="401637"/>
          </a:xfrm>
          <a:prstGeom prst="borderCallout1">
            <a:avLst>
              <a:gd name="adj1" fmla="val 28458"/>
              <a:gd name="adj2" fmla="val -1736"/>
              <a:gd name="adj3" fmla="val -464426"/>
              <a:gd name="adj4" fmla="val -3287"/>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CSRCs from mixed sources S1 and S2</a:t>
            </a:r>
            <a:endParaRPr lang="en-US" sz="2000" b="0"/>
          </a:p>
        </p:txBody>
      </p:sp>
      <p:sp>
        <p:nvSpPr>
          <p:cNvPr id="1622063" name="AutoShape 47"/>
          <p:cNvSpPr>
            <a:spLocks/>
          </p:cNvSpPr>
          <p:nvPr/>
        </p:nvSpPr>
        <p:spPr bwMode="auto">
          <a:xfrm>
            <a:off x="323850" y="5889625"/>
            <a:ext cx="6443663" cy="401638"/>
          </a:xfrm>
          <a:prstGeom prst="borderCallout1">
            <a:avLst>
              <a:gd name="adj1" fmla="val 28458"/>
              <a:gd name="adj2" fmla="val 101181"/>
              <a:gd name="adj3" fmla="val -431620"/>
              <a:gd name="adj4" fmla="val 106037"/>
            </a:avLst>
          </a:prstGeom>
          <a:solidFill>
            <a:schemeClr val="bg1"/>
          </a:solidFill>
          <a:ln w="19050">
            <a:solidFill>
              <a:schemeClr val="tx1"/>
            </a:solidFill>
            <a:miter lim="800000"/>
            <a:headEnd/>
            <a:tailEnd/>
          </a:ln>
        </p:spPr>
        <p:txBody>
          <a:bodyPr rIns="54000" anchor="ctr"/>
          <a:lstStyle/>
          <a:p>
            <a:pPr marL="342900" indent="-342900" algn="ctr" eaLnBrk="1" hangingPunct="1">
              <a:lnSpc>
                <a:spcPct val="80000"/>
              </a:lnSpc>
              <a:spcBef>
                <a:spcPct val="20000"/>
              </a:spcBef>
              <a:buClr>
                <a:schemeClr val="folHlink"/>
              </a:buClr>
              <a:buSzPct val="85000"/>
              <a:buFont typeface="Wingdings" charset="0"/>
              <a:buNone/>
            </a:pPr>
            <a:r>
              <a:rPr lang="nb-NO" sz="2000" b="0"/>
              <a:t>CSRCs contain previous SSRCs, but not previous CSRCs</a:t>
            </a:r>
            <a:endParaRPr lang="en-US" sz="2000" b="0"/>
          </a:p>
        </p:txBody>
      </p:sp>
    </p:spTree>
    <p:extLst>
      <p:ext uri="{BB962C8B-B14F-4D97-AF65-F5344CB8AC3E}">
        <p14:creationId xmlns:p14="http://schemas.microsoft.com/office/powerpoint/2010/main" val="34799934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2205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2205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62205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2205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62205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62205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62206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622062"/>
                                        </p:tgtEl>
                                        <p:attrNameLst>
                                          <p:attrName>style.visibility</p:attrName>
                                        </p:attrNameLst>
                                      </p:cBhvr>
                                      <p:to>
                                        <p:strVal val="visible"/>
                                      </p:to>
                                    </p:set>
                                  </p:childTnLst>
                                </p:cTn>
                              </p:par>
                              <p:par>
                                <p:cTn id="23" presetID="1" presetClass="exit" presetSubtype="0" fill="hold" grpId="1" nodeType="withEffect">
                                  <p:stCondLst>
                                    <p:cond delay="0"/>
                                  </p:stCondLst>
                                  <p:childTnLst>
                                    <p:set>
                                      <p:cBhvr>
                                        <p:cTn id="24" dur="1" fill="hold">
                                          <p:stCondLst>
                                            <p:cond delay="0"/>
                                          </p:stCondLst>
                                        </p:cTn>
                                        <p:tgtEl>
                                          <p:spTgt spid="1622059"/>
                                        </p:tgtEl>
                                        <p:attrNameLst>
                                          <p:attrName>style.visibility</p:attrName>
                                        </p:attrNameLst>
                                      </p:cBhvr>
                                      <p:to>
                                        <p:strVal val="hidden"/>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622054"/>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62205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622060"/>
                                        </p:tgtEl>
                                        <p:attrNameLst>
                                          <p:attrName>style.visibility</p:attrName>
                                        </p:attrNameLst>
                                      </p:cBhvr>
                                      <p:to>
                                        <p:strVal val="visible"/>
                                      </p:to>
                                    </p:set>
                                  </p:childTnLst>
                                </p:cTn>
                              </p:par>
                              <p:par>
                                <p:cTn id="33" presetID="1" presetClass="exit" presetSubtype="0" fill="hold" grpId="1" nodeType="withEffect">
                                  <p:stCondLst>
                                    <p:cond delay="0"/>
                                  </p:stCondLst>
                                  <p:childTnLst>
                                    <p:set>
                                      <p:cBhvr>
                                        <p:cTn id="34" dur="1" fill="hold">
                                          <p:stCondLst>
                                            <p:cond delay="0"/>
                                          </p:stCondLst>
                                        </p:cTn>
                                        <p:tgtEl>
                                          <p:spTgt spid="1622061"/>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1622062"/>
                                        </p:tgtEl>
                                        <p:attrNameLst>
                                          <p:attrName>style.visibility</p:attrName>
                                        </p:attrNameLst>
                                      </p:cBhvr>
                                      <p:to>
                                        <p:strVal val="hidden"/>
                                      </p:to>
                                    </p:set>
                                  </p:childTnLst>
                                </p:cTn>
                              </p:par>
                            </p:childTnLst>
                          </p:cTn>
                        </p:par>
                      </p:childTnLst>
                    </p:cTn>
                  </p:par>
                  <p:par>
                    <p:cTn id="37" fill="hold" nodeType="clickPar">
                      <p:stCondLst>
                        <p:cond delay="indefinite"/>
                      </p:stCondLst>
                      <p:childTnLst>
                        <p:par>
                          <p:cTn id="38" fill="hold" nodeType="withGroup">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1622058"/>
                                        </p:tgtEl>
                                        <p:attrNameLst>
                                          <p:attrName>style.visibility</p:attrName>
                                        </p:attrNameLst>
                                      </p:cBhvr>
                                      <p:to>
                                        <p:strVal val="visible"/>
                                      </p:to>
                                    </p:set>
                                  </p:childTnLst>
                                </p:cTn>
                              </p:par>
                              <p:par>
                                <p:cTn id="41" presetID="1" presetClass="exit" presetSubtype="0" fill="hold" grpId="1" nodeType="withEffect">
                                  <p:stCondLst>
                                    <p:cond delay="0"/>
                                  </p:stCondLst>
                                  <p:childTnLst>
                                    <p:set>
                                      <p:cBhvr>
                                        <p:cTn id="42" dur="1" fill="hold">
                                          <p:stCondLst>
                                            <p:cond delay="0"/>
                                          </p:stCondLst>
                                        </p:cTn>
                                        <p:tgtEl>
                                          <p:spTgt spid="1622060"/>
                                        </p:tgtEl>
                                        <p:attrNameLst>
                                          <p:attrName>style.visibility</p:attrName>
                                        </p:attrNameLst>
                                      </p:cBhvr>
                                      <p:to>
                                        <p:strVal val="hidden"/>
                                      </p:to>
                                    </p:set>
                                  </p:childTnLst>
                                </p:cTn>
                              </p:par>
                              <p:par>
                                <p:cTn id="43" presetID="1" presetClass="entr" presetSubtype="0" fill="hold" grpId="0" nodeType="withEffect">
                                  <p:stCondLst>
                                    <p:cond delay="0"/>
                                  </p:stCondLst>
                                  <p:childTnLst>
                                    <p:set>
                                      <p:cBhvr>
                                        <p:cTn id="44" dur="1" fill="hold">
                                          <p:stCondLst>
                                            <p:cond delay="0"/>
                                          </p:stCondLst>
                                        </p:cTn>
                                        <p:tgtEl>
                                          <p:spTgt spid="16220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2051" grpId="0"/>
      <p:bldP spid="1622052" grpId="0"/>
      <p:bldP spid="1622053" grpId="0"/>
      <p:bldP spid="1622054" grpId="0"/>
      <p:bldP spid="1622055" grpId="0"/>
      <p:bldP spid="1622056" grpId="0"/>
      <p:bldP spid="1622057" grpId="0"/>
      <p:bldP spid="1622058" grpId="0"/>
      <p:bldP spid="1622059" grpId="0" animBg="1"/>
      <p:bldP spid="1622059" grpId="1" animBg="1"/>
      <p:bldP spid="1622060" grpId="0" animBg="1"/>
      <p:bldP spid="1622060" grpId="1" animBg="1"/>
      <p:bldP spid="1622061" grpId="0" animBg="1"/>
      <p:bldP spid="1622061" grpId="1" animBg="1"/>
      <p:bldP spid="1622062" grpId="0" animBg="1"/>
      <p:bldP spid="1622062" grpId="1" animBg="1"/>
      <p:bldP spid="1622063"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Protocol Development</a:t>
            </a:r>
          </a:p>
        </p:txBody>
      </p:sp>
      <p:sp>
        <p:nvSpPr>
          <p:cNvPr id="45058" name="Rectangle 3"/>
          <p:cNvSpPr>
            <a:spLocks noGrp="1" noChangeArrowheads="1"/>
          </p:cNvSpPr>
          <p:nvPr>
            <p:ph idx="1"/>
          </p:nvPr>
        </p:nvSpPr>
        <p:spPr/>
        <p:txBody>
          <a:bodyPr/>
          <a:lstStyle/>
          <a:p>
            <a:pPr eaLnBrk="1" hangingPunct="1"/>
            <a:r>
              <a:rPr lang="en-US" dirty="0" smtClean="0">
                <a:latin typeface="Eurostile"/>
                <a:ea typeface="ＭＳ Ｐゴシック" charset="0"/>
                <a:cs typeface="Eurostile"/>
              </a:rPr>
              <a:t>Changes </a:t>
            </a:r>
            <a:r>
              <a:rPr lang="en-US" dirty="0">
                <a:latin typeface="Eurostile"/>
                <a:ea typeface="ＭＳ Ｐゴシック" charset="0"/>
                <a:cs typeface="Eurostile"/>
              </a:rPr>
              <a:t>and extensions to RTP</a:t>
            </a:r>
          </a:p>
          <a:p>
            <a:pPr lvl="1" eaLnBrk="1" hangingPunct="1"/>
            <a:r>
              <a:rPr lang="en-US" dirty="0">
                <a:latin typeface="Eurostile"/>
                <a:ea typeface="ＭＳ Ｐゴシック" charset="0"/>
                <a:cs typeface="Eurostile"/>
              </a:rPr>
              <a:t>Scalability to very large multicast groups</a:t>
            </a:r>
          </a:p>
          <a:p>
            <a:pPr lvl="1" eaLnBrk="1" hangingPunct="1"/>
            <a:r>
              <a:rPr lang="en-US" dirty="0">
                <a:latin typeface="Eurostile"/>
                <a:ea typeface="ＭＳ Ｐゴシック" charset="0"/>
                <a:cs typeface="Eurostile"/>
              </a:rPr>
              <a:t>Congestion Control</a:t>
            </a:r>
          </a:p>
          <a:p>
            <a:pPr lvl="1" eaLnBrk="1" hangingPunct="1"/>
            <a:r>
              <a:rPr lang="en-US" dirty="0">
                <a:latin typeface="Eurostile"/>
                <a:ea typeface="ＭＳ Ｐゴシック" charset="0"/>
                <a:cs typeface="Eurostile"/>
              </a:rPr>
              <a:t>Algorithms to calculate RTCP packet rate</a:t>
            </a:r>
          </a:p>
          <a:p>
            <a:pPr lvl="1" eaLnBrk="1" hangingPunct="1"/>
            <a:r>
              <a:rPr lang="en-US" dirty="0">
                <a:latin typeface="Eurostile"/>
                <a:ea typeface="ＭＳ Ｐゴシック" charset="0"/>
                <a:cs typeface="Eurostile"/>
              </a:rPr>
              <a:t>Several profile and payload formats</a:t>
            </a:r>
          </a:p>
          <a:p>
            <a:pPr lvl="1" eaLnBrk="1" hangingPunct="1"/>
            <a:r>
              <a:rPr lang="en-US" dirty="0" smtClean="0">
                <a:latin typeface="Eurostile"/>
                <a:ea typeface="ＭＳ Ｐゴシック" charset="0"/>
                <a:cs typeface="Eurostile"/>
              </a:rPr>
              <a:t>Efficient </a:t>
            </a:r>
            <a:r>
              <a:rPr lang="en-US" dirty="0" err="1" smtClean="0">
                <a:latin typeface="Eurostile"/>
                <a:ea typeface="ＭＳ Ｐゴシック" charset="0"/>
                <a:cs typeface="Eurostile"/>
              </a:rPr>
              <a:t>packetization</a:t>
            </a:r>
            <a:r>
              <a:rPr lang="en-US" dirty="0" smtClean="0">
                <a:latin typeface="Eurostile"/>
                <a:ea typeface="ＭＳ Ｐゴシック" charset="0"/>
                <a:cs typeface="Eurostile"/>
              </a:rPr>
              <a:t> of Audio / Video</a:t>
            </a:r>
          </a:p>
          <a:p>
            <a:pPr lvl="1" eaLnBrk="1" hangingPunct="1"/>
            <a:r>
              <a:rPr lang="en-US" dirty="0" smtClean="0">
                <a:latin typeface="Eurostile"/>
                <a:ea typeface="ＭＳ Ｐゴシック" charset="0"/>
                <a:cs typeface="Eurostile"/>
              </a:rPr>
              <a:t>Loss </a:t>
            </a:r>
            <a:r>
              <a:rPr lang="en-US" dirty="0">
                <a:latin typeface="Eurostile"/>
                <a:ea typeface="ＭＳ Ｐゴシック" charset="0"/>
                <a:cs typeface="Eurostile"/>
              </a:rPr>
              <a:t>/ error </a:t>
            </a:r>
            <a:r>
              <a:rPr lang="en-US" dirty="0" smtClean="0">
                <a:latin typeface="Eurostile"/>
                <a:ea typeface="ＭＳ Ｐゴシック" charset="0"/>
                <a:cs typeface="Eurostile"/>
              </a:rPr>
              <a:t>recovery</a:t>
            </a:r>
          </a:p>
          <a:p>
            <a:pPr lvl="1" eaLnBrk="1" hangingPunct="1"/>
            <a:r>
              <a:rPr lang="en-US" dirty="0" smtClean="0">
                <a:ea typeface="ＭＳ Ｐゴシック" charset="0"/>
              </a:rPr>
              <a:t>circuit breakers </a:t>
            </a:r>
            <a:r>
              <a:rPr lang="mr-IN" dirty="0" smtClean="0">
                <a:ea typeface="ＭＳ Ｐゴシック" charset="0"/>
              </a:rPr>
              <a:t>–</a:t>
            </a:r>
            <a:r>
              <a:rPr lang="en-US" dirty="0" smtClean="0">
                <a:ea typeface="ＭＳ Ｐゴシック" charset="0"/>
              </a:rPr>
              <a:t> worst case </a:t>
            </a:r>
            <a:r>
              <a:rPr lang="en-US" dirty="0" err="1" smtClean="0">
                <a:ea typeface="ＭＳ Ｐゴシック" charset="0"/>
              </a:rPr>
              <a:t>behaviour</a:t>
            </a:r>
            <a:r>
              <a:rPr lang="en-US" dirty="0" smtClean="0">
                <a:ea typeface="ＭＳ Ｐゴシック" charset="0"/>
              </a:rPr>
              <a:t> for RTP</a:t>
            </a:r>
          </a:p>
          <a:p>
            <a:pPr lvl="1" eaLnBrk="1" hangingPunct="1"/>
            <a:r>
              <a:rPr lang="en-US" dirty="0" err="1" smtClean="0">
                <a:latin typeface="Eurostile"/>
                <a:ea typeface="ＭＳ Ｐゴシック" charset="0"/>
                <a:cs typeface="Eurostile"/>
              </a:rPr>
              <a:t>rmcat</a:t>
            </a:r>
            <a:r>
              <a:rPr lang="en-US" dirty="0" smtClean="0">
                <a:latin typeface="Eurostile"/>
                <a:ea typeface="ＭＳ Ｐゴシック" charset="0"/>
                <a:cs typeface="Eurostile"/>
              </a:rPr>
              <a:t> </a:t>
            </a:r>
            <a:r>
              <a:rPr lang="mr-IN" dirty="0" smtClean="0">
                <a:latin typeface="Eurostile"/>
                <a:ea typeface="ＭＳ Ｐゴシック" charset="0"/>
                <a:cs typeface="Eurostile"/>
              </a:rPr>
              <a:t>–</a:t>
            </a:r>
            <a:r>
              <a:rPr lang="en-US" dirty="0" smtClean="0">
                <a:latin typeface="Eurostile"/>
                <a:ea typeface="ＭＳ Ｐゴシック" charset="0"/>
                <a:cs typeface="Eurostile"/>
              </a:rPr>
              <a:t> congestion control activity for </a:t>
            </a:r>
            <a:r>
              <a:rPr lang="en-US" dirty="0" err="1" smtClean="0">
                <a:latin typeface="Eurostile"/>
                <a:ea typeface="ＭＳ Ｐゴシック" charset="0"/>
                <a:cs typeface="Eurostile"/>
              </a:rPr>
              <a:t>webrtc</a:t>
            </a:r>
            <a:endParaRPr lang="en-US" dirty="0" smtClean="0">
              <a:latin typeface="Eurostile"/>
              <a:ea typeface="ＭＳ Ｐゴシック" charset="0"/>
              <a:cs typeface="Eurostile"/>
            </a:endParaRPr>
          </a:p>
          <a:p>
            <a:pPr lvl="1" eaLnBrk="1" hangingPunct="1"/>
            <a:endParaRPr lang="en-US" dirty="0">
              <a:ea typeface="ＭＳ Ｐゴシック" charset="0"/>
            </a:endParaRPr>
          </a:p>
        </p:txBody>
      </p:sp>
    </p:spTree>
    <p:extLst>
      <p:ext uri="{BB962C8B-B14F-4D97-AF65-F5344CB8AC3E}">
        <p14:creationId xmlns:p14="http://schemas.microsoft.com/office/powerpoint/2010/main" val="1509691203"/>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ChangeArrowheads="1"/>
          </p:cNvSpPr>
          <p:nvPr>
            <p:ph type="ctrTitle"/>
          </p:nvPr>
        </p:nvSpPr>
        <p:spPr/>
        <p:txBody>
          <a:bodyPr/>
          <a:lstStyle/>
          <a:p>
            <a:pPr eaLnBrk="1" hangingPunct="1"/>
            <a:r>
              <a:rPr lang="en-US" sz="4800" dirty="0" smtClean="0">
                <a:ea typeface="ＭＳ Ｐゴシック" charset="0"/>
              </a:rPr>
              <a:t>Coding for adaptation</a:t>
            </a:r>
            <a:br>
              <a:rPr lang="en-US" sz="4800" dirty="0" smtClean="0">
                <a:ea typeface="ＭＳ Ｐゴシック" charset="0"/>
              </a:rPr>
            </a:br>
            <a:endParaRPr lang="en-US" sz="4800" dirty="0">
              <a:latin typeface="Eurostile"/>
              <a:ea typeface="ＭＳ Ｐゴシック" charset="0"/>
              <a:cs typeface="Eurostile"/>
            </a:endParaRPr>
          </a:p>
        </p:txBody>
      </p:sp>
      <p:sp>
        <p:nvSpPr>
          <p:cNvPr id="2" name="Subtitle 1"/>
          <p:cNvSpPr>
            <a:spLocks noGrp="1"/>
          </p:cNvSpPr>
          <p:nvPr>
            <p:ph type="subTitle" idx="1"/>
          </p:nvPr>
        </p:nvSpPr>
        <p:spPr/>
        <p:txBody>
          <a:bodyPr/>
          <a:lstStyle/>
          <a:p>
            <a:r>
              <a:rPr lang="en-US" sz="3200" dirty="0" smtClean="0">
                <a:ea typeface="ＭＳ Ｐゴシック" charset="0"/>
              </a:rPr>
              <a:t>Adapt audiovisual quality to your bandwidth share</a:t>
            </a:r>
            <a:endParaRPr lang="en-US" sz="3200" dirty="0"/>
          </a:p>
        </p:txBody>
      </p:sp>
    </p:spTree>
    <p:extLst>
      <p:ext uri="{BB962C8B-B14F-4D97-AF65-F5344CB8AC3E}">
        <p14:creationId xmlns:p14="http://schemas.microsoft.com/office/powerpoint/2010/main" val="1006011047"/>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4" name="Rectangle 17"/>
          <p:cNvSpPr>
            <a:spLocks noGrp="1" noChangeArrowheads="1"/>
          </p:cNvSpPr>
          <p:nvPr>
            <p:ph type="title"/>
          </p:nvPr>
        </p:nvSpPr>
        <p:spPr/>
        <p:txBody>
          <a:bodyPr rIns="33900"/>
          <a:lstStyle/>
          <a:p>
            <a:pPr marL="52388"/>
            <a:r>
              <a:rPr lang="en-US" dirty="0"/>
              <a:t>Coding for Adaptive Streaming: MPEG-1</a:t>
            </a:r>
          </a:p>
        </p:txBody>
      </p:sp>
      <p:sp>
        <p:nvSpPr>
          <p:cNvPr id="57355" name="Rectangle 18"/>
          <p:cNvSpPr>
            <a:spLocks noGrp="1" noChangeArrowheads="1"/>
          </p:cNvSpPr>
          <p:nvPr>
            <p:ph type="body" idx="1"/>
          </p:nvPr>
        </p:nvSpPr>
        <p:spPr>
          <a:xfrm>
            <a:off x="755650" y="1341439"/>
            <a:ext cx="8199438" cy="2087562"/>
          </a:xfrm>
        </p:spPr>
        <p:txBody>
          <a:bodyPr rIns="57200"/>
          <a:lstStyle/>
          <a:p>
            <a:pPr marL="0" indent="0" eaLnBrk="1" hangingPunct="1">
              <a:buNone/>
            </a:pPr>
            <a:r>
              <a:rPr lang="en-US" sz="2400" dirty="0"/>
              <a:t>Frames can be dropped</a:t>
            </a:r>
          </a:p>
          <a:p>
            <a:pPr marL="782638" lvl="1" eaLnBrk="1" hangingPunct="1"/>
            <a:r>
              <a:rPr lang="en-US" sz="2000" dirty="0"/>
              <a:t>In a controlled manner</a:t>
            </a:r>
          </a:p>
          <a:p>
            <a:pPr marL="782638" lvl="1" eaLnBrk="1" hangingPunct="1"/>
            <a:r>
              <a:rPr lang="en-US" sz="2000" dirty="0"/>
              <a:t>Frame dropping does not violate </a:t>
            </a:r>
            <a:r>
              <a:rPr lang="en-US" sz="2000" dirty="0" err="1"/>
              <a:t>dependancies</a:t>
            </a:r>
            <a:endParaRPr lang="en-US" sz="2000" dirty="0"/>
          </a:p>
          <a:p>
            <a:pPr marL="782638" lvl="1" eaLnBrk="1" hangingPunct="1"/>
            <a:r>
              <a:rPr lang="en-US" sz="2000" dirty="0"/>
              <a:t>Example: B-frame dropping in MPEG-1</a:t>
            </a:r>
          </a:p>
        </p:txBody>
      </p:sp>
      <p:sp>
        <p:nvSpPr>
          <p:cNvPr id="57356" name="Rectangle 19"/>
          <p:cNvSpPr>
            <a:spLocks/>
          </p:cNvSpPr>
          <p:nvPr/>
        </p:nvSpPr>
        <p:spPr bwMode="auto">
          <a:xfrm>
            <a:off x="1116013" y="3900488"/>
            <a:ext cx="509587" cy="808037"/>
          </a:xfrm>
          <a:prstGeom prst="rect">
            <a:avLst/>
          </a:prstGeom>
          <a:solidFill>
            <a:srgbClr val="FF6600"/>
          </a:solidFill>
          <a:ln w="254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7357" name="Rectangle 20"/>
          <p:cNvSpPr>
            <a:spLocks/>
          </p:cNvSpPr>
          <p:nvPr/>
        </p:nvSpPr>
        <p:spPr bwMode="auto">
          <a:xfrm>
            <a:off x="7429500" y="4154488"/>
            <a:ext cx="509588" cy="561975"/>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7358" name="Rectangle 21"/>
          <p:cNvSpPr>
            <a:spLocks/>
          </p:cNvSpPr>
          <p:nvPr/>
        </p:nvSpPr>
        <p:spPr bwMode="auto">
          <a:xfrm>
            <a:off x="4284663" y="4149725"/>
            <a:ext cx="509587" cy="561975"/>
          </a:xfrm>
          <a:prstGeom prst="rect">
            <a:avLst/>
          </a:prstGeom>
          <a:solidFill>
            <a:schemeClr val="accent1"/>
          </a:solidFill>
          <a:ln w="254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grpSp>
        <p:nvGrpSpPr>
          <p:cNvPr id="6" name="Group 22"/>
          <p:cNvGrpSpPr>
            <a:grpSpLocks/>
          </p:cNvGrpSpPr>
          <p:nvPr/>
        </p:nvGrpSpPr>
        <p:grpSpPr bwMode="auto">
          <a:xfrm>
            <a:off x="1379538" y="4351338"/>
            <a:ext cx="3128962" cy="777875"/>
            <a:chOff x="0" y="0"/>
            <a:chExt cx="1971" cy="490"/>
          </a:xfrm>
        </p:grpSpPr>
        <p:sp>
          <p:nvSpPr>
            <p:cNvPr id="57382" name="Rectangle 23"/>
            <p:cNvSpPr>
              <a:spLocks/>
            </p:cNvSpPr>
            <p:nvPr/>
          </p:nvSpPr>
          <p:spPr bwMode="auto">
            <a:xfrm>
              <a:off x="345"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83" name="AutoShape 24"/>
            <p:cNvSpPr>
              <a:spLocks/>
            </p:cNvSpPr>
            <p:nvPr/>
          </p:nvSpPr>
          <p:spPr bwMode="auto">
            <a:xfrm>
              <a:off x="0" y="158"/>
              <a:ext cx="520" cy="216"/>
            </a:xfrm>
            <a:custGeom>
              <a:avLst/>
              <a:gdLst>
                <a:gd name="T0" fmla="*/ 0 w 21600"/>
                <a:gd name="T1" fmla="*/ 0 h 21043"/>
                <a:gd name="T2" fmla="*/ 21600 w 21600"/>
                <a:gd name="T3" fmla="*/ 21043 h 21043"/>
              </a:gdLst>
              <a:ahLst/>
              <a:cxnLst/>
              <a:rect l="T0" t="T1" r="T2" b="T3"/>
              <a:pathLst>
                <a:path w="21600" h="21043">
                  <a:moveTo>
                    <a:pt x="21600" y="0"/>
                  </a:moveTo>
                  <a:cubicBezTo>
                    <a:pt x="16740" y="10216"/>
                    <a:pt x="11880" y="20432"/>
                    <a:pt x="8266" y="21016"/>
                  </a:cubicBezTo>
                  <a:cubicBezTo>
                    <a:pt x="4652" y="21600"/>
                    <a:pt x="2326" y="12649"/>
                    <a:pt x="0" y="3795"/>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84" name="AutoShape 25"/>
            <p:cNvSpPr>
              <a:spLocks/>
            </p:cNvSpPr>
            <p:nvPr/>
          </p:nvSpPr>
          <p:spPr bwMode="auto">
            <a:xfrm>
              <a:off x="531" y="162"/>
              <a:ext cx="1440" cy="328"/>
            </a:xfrm>
            <a:custGeom>
              <a:avLst/>
              <a:gdLst>
                <a:gd name="T0" fmla="*/ 0 w 21600"/>
                <a:gd name="T1" fmla="*/ 0 h 21157"/>
                <a:gd name="T2" fmla="*/ 21600 w 21600"/>
                <a:gd name="T3" fmla="*/ 21157 h 21157"/>
              </a:gdLst>
              <a:ahLst/>
              <a:cxnLst/>
              <a:rect l="T0" t="T1" r="T2" b="T3"/>
              <a:pathLst>
                <a:path w="21600" h="21157">
                  <a:moveTo>
                    <a:pt x="0" y="0"/>
                  </a:moveTo>
                  <a:cubicBezTo>
                    <a:pt x="2775" y="3492"/>
                    <a:pt x="13020" y="20695"/>
                    <a:pt x="16620" y="21147"/>
                  </a:cubicBezTo>
                  <a:cubicBezTo>
                    <a:pt x="20220" y="21600"/>
                    <a:pt x="20565" y="6726"/>
                    <a:pt x="21600" y="2910"/>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7" name="Group 26"/>
          <p:cNvGrpSpPr>
            <a:grpSpLocks/>
          </p:cNvGrpSpPr>
          <p:nvPr/>
        </p:nvGrpSpPr>
        <p:grpSpPr bwMode="auto">
          <a:xfrm>
            <a:off x="1400175" y="4364038"/>
            <a:ext cx="3103563" cy="685800"/>
            <a:chOff x="0" y="0"/>
            <a:chExt cx="1955" cy="432"/>
          </a:xfrm>
        </p:grpSpPr>
        <p:sp>
          <p:nvSpPr>
            <p:cNvPr id="57379" name="Rectangle 27"/>
            <p:cNvSpPr>
              <a:spLocks/>
            </p:cNvSpPr>
            <p:nvPr/>
          </p:nvSpPr>
          <p:spPr bwMode="auto">
            <a:xfrm>
              <a:off x="833"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80" name="AutoShape 28"/>
            <p:cNvSpPr>
              <a:spLocks/>
            </p:cNvSpPr>
            <p:nvPr/>
          </p:nvSpPr>
          <p:spPr bwMode="auto">
            <a:xfrm>
              <a:off x="986" y="174"/>
              <a:ext cx="969" cy="253"/>
            </a:xfrm>
            <a:custGeom>
              <a:avLst/>
              <a:gdLst>
                <a:gd name="T0" fmla="*/ 0 w 21600"/>
                <a:gd name="T1" fmla="*/ 0 h 21034"/>
                <a:gd name="T2" fmla="*/ 21600 w 21600"/>
                <a:gd name="T3" fmla="*/ 21034 h 21034"/>
              </a:gdLst>
              <a:ahLst/>
              <a:cxnLst/>
              <a:rect l="T0" t="T1" r="T2" b="T3"/>
              <a:pathLst>
                <a:path w="21600" h="21034">
                  <a:moveTo>
                    <a:pt x="0" y="0"/>
                  </a:moveTo>
                  <a:cubicBezTo>
                    <a:pt x="2385" y="3503"/>
                    <a:pt x="10677" y="20432"/>
                    <a:pt x="14266" y="21016"/>
                  </a:cubicBezTo>
                  <a:cubicBezTo>
                    <a:pt x="17855" y="21600"/>
                    <a:pt x="20084" y="7256"/>
                    <a:pt x="21600" y="3669"/>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81" name="AutoShape 29"/>
            <p:cNvSpPr>
              <a:spLocks/>
            </p:cNvSpPr>
            <p:nvPr/>
          </p:nvSpPr>
          <p:spPr bwMode="auto">
            <a:xfrm>
              <a:off x="0" y="164"/>
              <a:ext cx="963" cy="268"/>
            </a:xfrm>
            <a:custGeom>
              <a:avLst/>
              <a:gdLst>
                <a:gd name="T0" fmla="*/ 0 w 21600"/>
                <a:gd name="T1" fmla="*/ 0 h 21065"/>
                <a:gd name="T2" fmla="*/ 21600 w 21600"/>
                <a:gd name="T3" fmla="*/ 21065 h 21065"/>
              </a:gdLst>
              <a:ahLst/>
              <a:cxnLst/>
              <a:rect l="T0" t="T1" r="T2" b="T3"/>
              <a:pathLst>
                <a:path w="21600" h="21065">
                  <a:moveTo>
                    <a:pt x="21600" y="0"/>
                  </a:moveTo>
                  <a:cubicBezTo>
                    <a:pt x="18707" y="3535"/>
                    <a:pt x="7783" y="20500"/>
                    <a:pt x="4172" y="21050"/>
                  </a:cubicBezTo>
                  <a:cubicBezTo>
                    <a:pt x="561" y="21600"/>
                    <a:pt x="875" y="6833"/>
                    <a:pt x="0" y="3063"/>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8" name="Group 30"/>
          <p:cNvGrpSpPr>
            <a:grpSpLocks/>
          </p:cNvGrpSpPr>
          <p:nvPr/>
        </p:nvGrpSpPr>
        <p:grpSpPr bwMode="auto">
          <a:xfrm>
            <a:off x="1404938" y="4357688"/>
            <a:ext cx="3067050" cy="727075"/>
            <a:chOff x="0" y="0"/>
            <a:chExt cx="1932" cy="458"/>
          </a:xfrm>
        </p:grpSpPr>
        <p:sp>
          <p:nvSpPr>
            <p:cNvPr id="57376" name="Rectangle 31"/>
            <p:cNvSpPr>
              <a:spLocks/>
            </p:cNvSpPr>
            <p:nvPr/>
          </p:nvSpPr>
          <p:spPr bwMode="auto">
            <a:xfrm>
              <a:off x="1313"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77" name="AutoShape 32"/>
            <p:cNvSpPr>
              <a:spLocks/>
            </p:cNvSpPr>
            <p:nvPr/>
          </p:nvSpPr>
          <p:spPr bwMode="auto">
            <a:xfrm>
              <a:off x="1456" y="159"/>
              <a:ext cx="476" cy="186"/>
            </a:xfrm>
            <a:custGeom>
              <a:avLst/>
              <a:gdLst>
                <a:gd name="T0" fmla="*/ 0 w 21600"/>
                <a:gd name="T1" fmla="*/ 0 h 21120"/>
                <a:gd name="T2" fmla="*/ 21600 w 21600"/>
                <a:gd name="T3" fmla="*/ 21120 h 21120"/>
              </a:gdLst>
              <a:ahLst/>
              <a:cxnLst/>
              <a:rect l="T0" t="T1" r="T2" b="T3"/>
              <a:pathLst>
                <a:path w="21600" h="21120">
                  <a:moveTo>
                    <a:pt x="0" y="0"/>
                  </a:moveTo>
                  <a:cubicBezTo>
                    <a:pt x="1185" y="10301"/>
                    <a:pt x="2385" y="20601"/>
                    <a:pt x="5985" y="21101"/>
                  </a:cubicBezTo>
                  <a:cubicBezTo>
                    <a:pt x="9585" y="21600"/>
                    <a:pt x="15585" y="12173"/>
                    <a:pt x="21600" y="2809"/>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78" name="AutoShape 33"/>
            <p:cNvSpPr>
              <a:spLocks/>
            </p:cNvSpPr>
            <p:nvPr/>
          </p:nvSpPr>
          <p:spPr bwMode="auto">
            <a:xfrm>
              <a:off x="0" y="175"/>
              <a:ext cx="1417" cy="283"/>
            </a:xfrm>
            <a:custGeom>
              <a:avLst/>
              <a:gdLst>
                <a:gd name="T0" fmla="*/ 0 w 21138"/>
                <a:gd name="T1" fmla="*/ 0 h 21161"/>
                <a:gd name="T2" fmla="*/ 21138 w 21138"/>
                <a:gd name="T3" fmla="*/ 21161 h 21161"/>
              </a:gdLst>
              <a:ahLst/>
              <a:cxnLst/>
              <a:rect l="T0" t="T1" r="T2" b="T3"/>
              <a:pathLst>
                <a:path w="21138" h="21161">
                  <a:moveTo>
                    <a:pt x="21138" y="0"/>
                  </a:moveTo>
                  <a:cubicBezTo>
                    <a:pt x="18125" y="3513"/>
                    <a:pt x="6579" y="20703"/>
                    <a:pt x="3058" y="21152"/>
                  </a:cubicBezTo>
                  <a:cubicBezTo>
                    <a:pt x="-462" y="21600"/>
                    <a:pt x="642" y="6727"/>
                    <a:pt x="0" y="2915"/>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9" name="Group 34"/>
          <p:cNvGrpSpPr>
            <a:grpSpLocks/>
          </p:cNvGrpSpPr>
          <p:nvPr/>
        </p:nvGrpSpPr>
        <p:grpSpPr bwMode="auto">
          <a:xfrm>
            <a:off x="4575175" y="4354513"/>
            <a:ext cx="3128963" cy="787400"/>
            <a:chOff x="0" y="0"/>
            <a:chExt cx="1971" cy="496"/>
          </a:xfrm>
        </p:grpSpPr>
        <p:sp>
          <p:nvSpPr>
            <p:cNvPr id="57373" name="Rectangle 35"/>
            <p:cNvSpPr>
              <a:spLocks/>
            </p:cNvSpPr>
            <p:nvPr/>
          </p:nvSpPr>
          <p:spPr bwMode="auto">
            <a:xfrm>
              <a:off x="311"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74" name="AutoShape 36"/>
            <p:cNvSpPr>
              <a:spLocks/>
            </p:cNvSpPr>
            <p:nvPr/>
          </p:nvSpPr>
          <p:spPr bwMode="auto">
            <a:xfrm>
              <a:off x="0" y="164"/>
              <a:ext cx="520" cy="216"/>
            </a:xfrm>
            <a:custGeom>
              <a:avLst/>
              <a:gdLst>
                <a:gd name="T0" fmla="*/ 0 w 21600"/>
                <a:gd name="T1" fmla="*/ 0 h 21043"/>
                <a:gd name="T2" fmla="*/ 21600 w 21600"/>
                <a:gd name="T3" fmla="*/ 21043 h 21043"/>
              </a:gdLst>
              <a:ahLst/>
              <a:cxnLst/>
              <a:rect l="T0" t="T1" r="T2" b="T3"/>
              <a:pathLst>
                <a:path w="21600" h="21043">
                  <a:moveTo>
                    <a:pt x="21600" y="0"/>
                  </a:moveTo>
                  <a:cubicBezTo>
                    <a:pt x="16740" y="10216"/>
                    <a:pt x="11880" y="20432"/>
                    <a:pt x="8266" y="21016"/>
                  </a:cubicBezTo>
                  <a:cubicBezTo>
                    <a:pt x="4652" y="21600"/>
                    <a:pt x="2326" y="12649"/>
                    <a:pt x="0" y="3795"/>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75" name="AutoShape 37"/>
            <p:cNvSpPr>
              <a:spLocks/>
            </p:cNvSpPr>
            <p:nvPr/>
          </p:nvSpPr>
          <p:spPr bwMode="auto">
            <a:xfrm>
              <a:off x="531" y="168"/>
              <a:ext cx="1440" cy="328"/>
            </a:xfrm>
            <a:custGeom>
              <a:avLst/>
              <a:gdLst>
                <a:gd name="T0" fmla="*/ 0 w 21600"/>
                <a:gd name="T1" fmla="*/ 0 h 21157"/>
                <a:gd name="T2" fmla="*/ 21600 w 21600"/>
                <a:gd name="T3" fmla="*/ 21157 h 21157"/>
              </a:gdLst>
              <a:ahLst/>
              <a:cxnLst/>
              <a:rect l="T0" t="T1" r="T2" b="T3"/>
              <a:pathLst>
                <a:path w="21600" h="21157">
                  <a:moveTo>
                    <a:pt x="0" y="0"/>
                  </a:moveTo>
                  <a:cubicBezTo>
                    <a:pt x="2775" y="3492"/>
                    <a:pt x="13020" y="20695"/>
                    <a:pt x="16620" y="21147"/>
                  </a:cubicBezTo>
                  <a:cubicBezTo>
                    <a:pt x="20220" y="21600"/>
                    <a:pt x="20565" y="6726"/>
                    <a:pt x="21600" y="2910"/>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10" name="Group 38"/>
          <p:cNvGrpSpPr>
            <a:grpSpLocks/>
          </p:cNvGrpSpPr>
          <p:nvPr/>
        </p:nvGrpSpPr>
        <p:grpSpPr bwMode="auto">
          <a:xfrm>
            <a:off x="4595813" y="4367213"/>
            <a:ext cx="3103562" cy="695325"/>
            <a:chOff x="0" y="0"/>
            <a:chExt cx="1955" cy="438"/>
          </a:xfrm>
        </p:grpSpPr>
        <p:sp>
          <p:nvSpPr>
            <p:cNvPr id="57370" name="Rectangle 39"/>
            <p:cNvSpPr>
              <a:spLocks/>
            </p:cNvSpPr>
            <p:nvPr/>
          </p:nvSpPr>
          <p:spPr bwMode="auto">
            <a:xfrm>
              <a:off x="799"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71" name="AutoShape 40"/>
            <p:cNvSpPr>
              <a:spLocks/>
            </p:cNvSpPr>
            <p:nvPr/>
          </p:nvSpPr>
          <p:spPr bwMode="auto">
            <a:xfrm>
              <a:off x="986" y="180"/>
              <a:ext cx="969" cy="253"/>
            </a:xfrm>
            <a:custGeom>
              <a:avLst/>
              <a:gdLst>
                <a:gd name="T0" fmla="*/ 0 w 21600"/>
                <a:gd name="T1" fmla="*/ 0 h 21034"/>
                <a:gd name="T2" fmla="*/ 21600 w 21600"/>
                <a:gd name="T3" fmla="*/ 21034 h 21034"/>
              </a:gdLst>
              <a:ahLst/>
              <a:cxnLst/>
              <a:rect l="T0" t="T1" r="T2" b="T3"/>
              <a:pathLst>
                <a:path w="21600" h="21034">
                  <a:moveTo>
                    <a:pt x="0" y="0"/>
                  </a:moveTo>
                  <a:cubicBezTo>
                    <a:pt x="2385" y="3503"/>
                    <a:pt x="10677" y="20432"/>
                    <a:pt x="14266" y="21016"/>
                  </a:cubicBezTo>
                  <a:cubicBezTo>
                    <a:pt x="17855" y="21600"/>
                    <a:pt x="20084" y="7256"/>
                    <a:pt x="21600" y="3669"/>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72" name="AutoShape 41"/>
            <p:cNvSpPr>
              <a:spLocks/>
            </p:cNvSpPr>
            <p:nvPr/>
          </p:nvSpPr>
          <p:spPr bwMode="auto">
            <a:xfrm>
              <a:off x="0" y="170"/>
              <a:ext cx="963" cy="268"/>
            </a:xfrm>
            <a:custGeom>
              <a:avLst/>
              <a:gdLst>
                <a:gd name="T0" fmla="*/ 0 w 21600"/>
                <a:gd name="T1" fmla="*/ 0 h 21065"/>
                <a:gd name="T2" fmla="*/ 21600 w 21600"/>
                <a:gd name="T3" fmla="*/ 21065 h 21065"/>
              </a:gdLst>
              <a:ahLst/>
              <a:cxnLst/>
              <a:rect l="T0" t="T1" r="T2" b="T3"/>
              <a:pathLst>
                <a:path w="21600" h="21065">
                  <a:moveTo>
                    <a:pt x="21600" y="0"/>
                  </a:moveTo>
                  <a:cubicBezTo>
                    <a:pt x="18707" y="3535"/>
                    <a:pt x="7783" y="20500"/>
                    <a:pt x="4172" y="21050"/>
                  </a:cubicBezTo>
                  <a:cubicBezTo>
                    <a:pt x="561" y="21600"/>
                    <a:pt x="875" y="6833"/>
                    <a:pt x="0" y="3063"/>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grpSp>
        <p:nvGrpSpPr>
          <p:cNvPr id="11" name="Group 42"/>
          <p:cNvGrpSpPr>
            <a:grpSpLocks/>
          </p:cNvGrpSpPr>
          <p:nvPr/>
        </p:nvGrpSpPr>
        <p:grpSpPr bwMode="auto">
          <a:xfrm>
            <a:off x="4600575" y="4360863"/>
            <a:ext cx="3067050" cy="736600"/>
            <a:chOff x="0" y="0"/>
            <a:chExt cx="1932" cy="464"/>
          </a:xfrm>
        </p:grpSpPr>
        <p:sp>
          <p:nvSpPr>
            <p:cNvPr id="57367" name="Rectangle 43"/>
            <p:cNvSpPr>
              <a:spLocks/>
            </p:cNvSpPr>
            <p:nvPr/>
          </p:nvSpPr>
          <p:spPr bwMode="auto">
            <a:xfrm>
              <a:off x="1279" y="0"/>
              <a:ext cx="321" cy="221"/>
            </a:xfrm>
            <a:prstGeom prst="rect">
              <a:avLst/>
            </a:prstGeom>
            <a:solidFill>
              <a:srgbClr val="99CC00"/>
            </a:solidFill>
            <a:ln w="25400">
              <a:solidFill>
                <a:srgbClr val="33CC33"/>
              </a:solidFill>
              <a:miter lim="800000"/>
              <a:headEnd/>
              <a:tailEnd/>
            </a:ln>
          </p:spPr>
          <p:txBody>
            <a:bodyPr lIns="0" tIns="0" rIns="0" bIns="0">
              <a:prstTxWarp prst="textNoShape">
                <a:avLst/>
              </a:prstTxWarp>
            </a:bodyPr>
            <a:lstStyle/>
            <a:p>
              <a:endParaRPr lang="en-US">
                <a:solidFill>
                  <a:srgbClr val="000000"/>
                </a:solidFill>
              </a:endParaRPr>
            </a:p>
          </p:txBody>
        </p:sp>
        <p:sp>
          <p:nvSpPr>
            <p:cNvPr id="57368" name="AutoShape 44"/>
            <p:cNvSpPr>
              <a:spLocks/>
            </p:cNvSpPr>
            <p:nvPr/>
          </p:nvSpPr>
          <p:spPr bwMode="auto">
            <a:xfrm>
              <a:off x="1456" y="165"/>
              <a:ext cx="476" cy="186"/>
            </a:xfrm>
            <a:custGeom>
              <a:avLst/>
              <a:gdLst>
                <a:gd name="T0" fmla="*/ 0 w 21600"/>
                <a:gd name="T1" fmla="*/ 0 h 21120"/>
                <a:gd name="T2" fmla="*/ 21600 w 21600"/>
                <a:gd name="T3" fmla="*/ 21120 h 21120"/>
              </a:gdLst>
              <a:ahLst/>
              <a:cxnLst/>
              <a:rect l="T0" t="T1" r="T2" b="T3"/>
              <a:pathLst>
                <a:path w="21600" h="21120">
                  <a:moveTo>
                    <a:pt x="0" y="0"/>
                  </a:moveTo>
                  <a:cubicBezTo>
                    <a:pt x="1185" y="10301"/>
                    <a:pt x="2385" y="20601"/>
                    <a:pt x="5985" y="21101"/>
                  </a:cubicBezTo>
                  <a:cubicBezTo>
                    <a:pt x="9585" y="21600"/>
                    <a:pt x="15585" y="12173"/>
                    <a:pt x="21600" y="2809"/>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69" name="AutoShape 45"/>
            <p:cNvSpPr>
              <a:spLocks/>
            </p:cNvSpPr>
            <p:nvPr/>
          </p:nvSpPr>
          <p:spPr bwMode="auto">
            <a:xfrm>
              <a:off x="0" y="181"/>
              <a:ext cx="1417" cy="283"/>
            </a:xfrm>
            <a:custGeom>
              <a:avLst/>
              <a:gdLst>
                <a:gd name="T0" fmla="*/ 0 w 21138"/>
                <a:gd name="T1" fmla="*/ 0 h 21161"/>
                <a:gd name="T2" fmla="*/ 21138 w 21138"/>
                <a:gd name="T3" fmla="*/ 21161 h 21161"/>
              </a:gdLst>
              <a:ahLst/>
              <a:cxnLst/>
              <a:rect l="T0" t="T1" r="T2" b="T3"/>
              <a:pathLst>
                <a:path w="21138" h="21161">
                  <a:moveTo>
                    <a:pt x="21138" y="0"/>
                  </a:moveTo>
                  <a:cubicBezTo>
                    <a:pt x="18125" y="3513"/>
                    <a:pt x="6579" y="20703"/>
                    <a:pt x="3058" y="21152"/>
                  </a:cubicBezTo>
                  <a:cubicBezTo>
                    <a:pt x="-462" y="21600"/>
                    <a:pt x="642" y="6727"/>
                    <a:pt x="0" y="2915"/>
                  </a:cubicBezTo>
                </a:path>
              </a:pathLst>
            </a:custGeom>
            <a:noFill/>
            <a:ln w="25400">
              <a:solidFill>
                <a:srgbClr val="33CC33"/>
              </a:solidFill>
              <a:miter lim="800000"/>
              <a:headEnd/>
              <a:tailEnd type="triangle" w="lg" len="lg"/>
            </a:ln>
          </p:spPr>
          <p:txBody>
            <a:bodyPr lIns="0" tIns="0" rIns="0" bIns="0">
              <a:prstTxWarp prst="textNoShape">
                <a:avLst/>
              </a:prstTxWarp>
            </a:bodyPr>
            <a:lstStyle/>
            <a:p>
              <a:endParaRPr lang="en-US">
                <a:solidFill>
                  <a:srgbClr val="000000"/>
                </a:solidFill>
              </a:endParaRPr>
            </a:p>
          </p:txBody>
        </p:sp>
      </p:grpSp>
      <p:sp>
        <p:nvSpPr>
          <p:cNvPr id="57365" name="AutoShape 46"/>
          <p:cNvSpPr>
            <a:spLocks/>
          </p:cNvSpPr>
          <p:nvPr/>
        </p:nvSpPr>
        <p:spPr bwMode="auto">
          <a:xfrm>
            <a:off x="1404938" y="4478338"/>
            <a:ext cx="3146425" cy="695325"/>
          </a:xfrm>
          <a:custGeom>
            <a:avLst/>
            <a:gdLst>
              <a:gd name="T0" fmla="*/ 0 w 21600"/>
              <a:gd name="T1" fmla="*/ 0 h 21551"/>
              <a:gd name="T2" fmla="*/ 21600 w 21600"/>
              <a:gd name="T3" fmla="*/ 21551 h 21551"/>
            </a:gdLst>
            <a:ahLst/>
            <a:cxnLst/>
            <a:rect l="T0" t="T1" r="T2" b="T3"/>
            <a:pathLst>
              <a:path w="21600" h="21551">
                <a:moveTo>
                  <a:pt x="21600" y="0"/>
                </a:moveTo>
                <a:cubicBezTo>
                  <a:pt x="17720" y="10726"/>
                  <a:pt x="13851" y="21502"/>
                  <a:pt x="10255" y="21551"/>
                </a:cubicBezTo>
                <a:cubicBezTo>
                  <a:pt x="6659" y="21600"/>
                  <a:pt x="1711" y="3838"/>
                  <a:pt x="0" y="295"/>
                </a:cubicBezTo>
              </a:path>
            </a:pathLst>
          </a:custGeom>
          <a:noFill/>
          <a:ln w="25400">
            <a:solidFill>
              <a:schemeClr val="tx1"/>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
        <p:nvSpPr>
          <p:cNvPr id="57366" name="AutoShape 47"/>
          <p:cNvSpPr>
            <a:spLocks/>
          </p:cNvSpPr>
          <p:nvPr/>
        </p:nvSpPr>
        <p:spPr bwMode="auto">
          <a:xfrm>
            <a:off x="4565650" y="4481513"/>
            <a:ext cx="3146425" cy="695325"/>
          </a:xfrm>
          <a:custGeom>
            <a:avLst/>
            <a:gdLst>
              <a:gd name="T0" fmla="*/ 0 w 21600"/>
              <a:gd name="T1" fmla="*/ 0 h 21551"/>
              <a:gd name="T2" fmla="*/ 21600 w 21600"/>
              <a:gd name="T3" fmla="*/ 21551 h 21551"/>
            </a:gdLst>
            <a:ahLst/>
            <a:cxnLst/>
            <a:rect l="T0" t="T1" r="T2" b="T3"/>
            <a:pathLst>
              <a:path w="21600" h="21551">
                <a:moveTo>
                  <a:pt x="21600" y="0"/>
                </a:moveTo>
                <a:cubicBezTo>
                  <a:pt x="17720" y="10726"/>
                  <a:pt x="13851" y="21502"/>
                  <a:pt x="10255" y="21551"/>
                </a:cubicBezTo>
                <a:cubicBezTo>
                  <a:pt x="6659" y="21600"/>
                  <a:pt x="1711" y="3838"/>
                  <a:pt x="0" y="295"/>
                </a:cubicBezTo>
              </a:path>
            </a:pathLst>
          </a:custGeom>
          <a:noFill/>
          <a:ln w="25400">
            <a:solidFill>
              <a:schemeClr val="tx1"/>
            </a:solidFill>
            <a:miter lim="800000"/>
            <a:headEnd/>
            <a:tailEnd type="triangle" w="lg" len="lg"/>
          </a:ln>
        </p:spPr>
        <p:txBody>
          <a:bodyPr lIns="0" tIns="0" rIns="0" bIns="0">
            <a:prstTxWarp prst="textNoShape">
              <a:avLst/>
            </a:prstTxWarp>
          </a:bodyPr>
          <a:lstStyle/>
          <a:p>
            <a:endParaRPr lang="en-US">
              <a:solidFill>
                <a:srgbClr val="000000"/>
              </a:solidFill>
            </a:endParaRPr>
          </a:p>
        </p:txBody>
      </p:sp>
    </p:spTree>
    <p:extLst>
      <p:ext uri="{BB962C8B-B14F-4D97-AF65-F5344CB8AC3E}">
        <p14:creationId xmlns:p14="http://schemas.microsoft.com/office/powerpoint/2010/main" val="264602192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499"/>
                                          </p:stCondLst>
                                        </p:cTn>
                                        <p:tgtEl>
                                          <p:spTgt spid="6"/>
                                        </p:tgtEl>
                                        <p:attrNameLst>
                                          <p:attrName>style.visibility</p:attrName>
                                        </p:attrNameLst>
                                      </p:cBhvr>
                                      <p:to>
                                        <p:strVal val="hidden"/>
                                      </p:to>
                                    </p:set>
                                  </p:childTnLst>
                                </p:cTn>
                              </p:par>
                            </p:childTnLst>
                          </p:cTn>
                        </p:par>
                        <p:par>
                          <p:cTn id="7" fill="hold">
                            <p:stCondLst>
                              <p:cond delay="500"/>
                            </p:stCondLst>
                            <p:childTnLst>
                              <p:par>
                                <p:cTn id="8" presetID="1" presetClass="exit" presetSubtype="0" fill="hold" nodeType="afterEffect">
                                  <p:stCondLst>
                                    <p:cond delay="1"/>
                                  </p:stCondLst>
                                  <p:childTnLst>
                                    <p:set>
                                      <p:cBhvr>
                                        <p:cTn id="9" dur="1" fill="hold">
                                          <p:stCondLst>
                                            <p:cond delay="499"/>
                                          </p:stCondLst>
                                        </p:cTn>
                                        <p:tgtEl>
                                          <p:spTgt spid="8"/>
                                        </p:tgtEl>
                                        <p:attrNameLst>
                                          <p:attrName>style.visibility</p:attrName>
                                        </p:attrNameLst>
                                      </p:cBhvr>
                                      <p:to>
                                        <p:strVal val="hidden"/>
                                      </p:to>
                                    </p:set>
                                  </p:childTnLst>
                                </p:cTn>
                              </p:par>
                            </p:childTnLst>
                          </p:cTn>
                        </p:par>
                        <p:par>
                          <p:cTn id="10" fill="hold">
                            <p:stCondLst>
                              <p:cond delay="1001"/>
                            </p:stCondLst>
                            <p:childTnLst>
                              <p:par>
                                <p:cTn id="11" presetID="1" presetClass="exit" presetSubtype="0" fill="hold" nodeType="afterEffect">
                                  <p:stCondLst>
                                    <p:cond delay="1"/>
                                  </p:stCondLst>
                                  <p:childTnLst>
                                    <p:set>
                                      <p:cBhvr>
                                        <p:cTn id="12" dur="1" fill="hold">
                                          <p:stCondLst>
                                            <p:cond delay="499"/>
                                          </p:stCondLst>
                                        </p:cTn>
                                        <p:tgtEl>
                                          <p:spTgt spid="9"/>
                                        </p:tgtEl>
                                        <p:attrNameLst>
                                          <p:attrName>style.visibility</p:attrName>
                                        </p:attrNameLst>
                                      </p:cBhvr>
                                      <p:to>
                                        <p:strVal val="hidden"/>
                                      </p:to>
                                    </p:set>
                                  </p:childTnLst>
                                </p:cTn>
                              </p:par>
                            </p:childTnLst>
                          </p:cTn>
                        </p:par>
                        <p:par>
                          <p:cTn id="13" fill="hold">
                            <p:stCondLst>
                              <p:cond delay="1502"/>
                            </p:stCondLst>
                            <p:childTnLst>
                              <p:par>
                                <p:cTn id="14" presetID="1" presetClass="exit" presetSubtype="0" fill="hold" nodeType="afterEffect">
                                  <p:stCondLst>
                                    <p:cond delay="1"/>
                                  </p:stCondLst>
                                  <p:childTnLst>
                                    <p:set>
                                      <p:cBhvr>
                                        <p:cTn id="15" dur="1" fill="hold">
                                          <p:stCondLst>
                                            <p:cond delay="499"/>
                                          </p:stCondLst>
                                        </p:cTn>
                                        <p:tgtEl>
                                          <p:spTgt spid="11"/>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499"/>
                                          </p:stCondLst>
                                        </p:cTn>
                                        <p:tgtEl>
                                          <p:spTgt spid="7"/>
                                        </p:tgtEl>
                                        <p:attrNameLst>
                                          <p:attrName>style.visibility</p:attrName>
                                        </p:attrNameLst>
                                      </p:cBhvr>
                                      <p:to>
                                        <p:strVal val="hidden"/>
                                      </p:to>
                                    </p:set>
                                  </p:childTnLst>
                                </p:cTn>
                              </p:par>
                            </p:childTnLst>
                          </p:cTn>
                        </p:par>
                        <p:par>
                          <p:cTn id="20" fill="hold">
                            <p:stCondLst>
                              <p:cond delay="500"/>
                            </p:stCondLst>
                            <p:childTnLst>
                              <p:par>
                                <p:cTn id="21" presetID="1" presetClass="exit" presetSubtype="0" fill="hold" nodeType="afterEffect">
                                  <p:stCondLst>
                                    <p:cond delay="1"/>
                                  </p:stCondLst>
                                  <p:childTnLst>
                                    <p:set>
                                      <p:cBhvr>
                                        <p:cTn id="22" dur="1" fill="hold">
                                          <p:stCondLst>
                                            <p:cond delay="4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8" name="Rectangle 17"/>
          <p:cNvSpPr>
            <a:spLocks noGrp="1" noChangeArrowheads="1"/>
          </p:cNvSpPr>
          <p:nvPr>
            <p:ph type="title"/>
          </p:nvPr>
        </p:nvSpPr>
        <p:spPr/>
        <p:txBody>
          <a:bodyPr rIns="33900"/>
          <a:lstStyle/>
          <a:p>
            <a:pPr marL="52388" indent="0" eaLnBrk="1" hangingPunct="1"/>
            <a:r>
              <a:rPr lang="en-US" dirty="0"/>
              <a:t>Coding ...: </a:t>
            </a:r>
            <a:r>
              <a:rPr lang="en-US" dirty="0" smtClean="0"/>
              <a:t>H.264 SVC extensions</a:t>
            </a:r>
            <a:endParaRPr lang="en-US" dirty="0"/>
          </a:p>
        </p:txBody>
      </p:sp>
      <p:sp>
        <p:nvSpPr>
          <p:cNvPr id="19484" name="Rectangle 28"/>
          <p:cNvSpPr>
            <a:spLocks/>
          </p:cNvSpPr>
          <p:nvPr/>
        </p:nvSpPr>
        <p:spPr bwMode="auto">
          <a:xfrm>
            <a:off x="990600" y="36271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85" name="Rectangle 29"/>
          <p:cNvSpPr>
            <a:spLocks/>
          </p:cNvSpPr>
          <p:nvPr/>
        </p:nvSpPr>
        <p:spPr bwMode="auto">
          <a:xfrm>
            <a:off x="990600" y="30810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86" name="Rectangle 30"/>
          <p:cNvSpPr>
            <a:spLocks/>
          </p:cNvSpPr>
          <p:nvPr/>
        </p:nvSpPr>
        <p:spPr bwMode="auto">
          <a:xfrm>
            <a:off x="990600" y="25349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87" name="Rectangle 31"/>
          <p:cNvSpPr>
            <a:spLocks/>
          </p:cNvSpPr>
          <p:nvPr/>
        </p:nvSpPr>
        <p:spPr bwMode="auto">
          <a:xfrm>
            <a:off x="990600" y="19888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89" name="Rectangle 33"/>
          <p:cNvSpPr>
            <a:spLocks/>
          </p:cNvSpPr>
          <p:nvPr/>
        </p:nvSpPr>
        <p:spPr bwMode="auto">
          <a:xfrm>
            <a:off x="4241800" y="36779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0" name="Rectangle 34"/>
          <p:cNvSpPr>
            <a:spLocks/>
          </p:cNvSpPr>
          <p:nvPr/>
        </p:nvSpPr>
        <p:spPr bwMode="auto">
          <a:xfrm>
            <a:off x="4241800" y="31318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1" name="Rectangle 35"/>
          <p:cNvSpPr>
            <a:spLocks/>
          </p:cNvSpPr>
          <p:nvPr/>
        </p:nvSpPr>
        <p:spPr bwMode="auto">
          <a:xfrm>
            <a:off x="4241800" y="25857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2" name="Rectangle 36"/>
          <p:cNvSpPr>
            <a:spLocks/>
          </p:cNvSpPr>
          <p:nvPr/>
        </p:nvSpPr>
        <p:spPr bwMode="auto">
          <a:xfrm>
            <a:off x="4241800" y="205234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4" name="Rectangle 38"/>
          <p:cNvSpPr>
            <a:spLocks/>
          </p:cNvSpPr>
          <p:nvPr/>
        </p:nvSpPr>
        <p:spPr bwMode="auto">
          <a:xfrm>
            <a:off x="7493000" y="36779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5" name="Rectangle 39"/>
          <p:cNvSpPr>
            <a:spLocks/>
          </p:cNvSpPr>
          <p:nvPr/>
        </p:nvSpPr>
        <p:spPr bwMode="auto">
          <a:xfrm>
            <a:off x="7493000" y="31318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6" name="Rectangle 40"/>
          <p:cNvSpPr>
            <a:spLocks/>
          </p:cNvSpPr>
          <p:nvPr/>
        </p:nvSpPr>
        <p:spPr bwMode="auto">
          <a:xfrm>
            <a:off x="7493000" y="25857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7" name="Rectangle 41"/>
          <p:cNvSpPr>
            <a:spLocks/>
          </p:cNvSpPr>
          <p:nvPr/>
        </p:nvSpPr>
        <p:spPr bwMode="auto">
          <a:xfrm>
            <a:off x="7493000" y="205234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499" name="Rectangle 43"/>
          <p:cNvSpPr>
            <a:spLocks/>
          </p:cNvSpPr>
          <p:nvPr/>
        </p:nvSpPr>
        <p:spPr bwMode="auto">
          <a:xfrm>
            <a:off x="18034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0" name="Rectangle 44"/>
          <p:cNvSpPr>
            <a:spLocks/>
          </p:cNvSpPr>
          <p:nvPr/>
        </p:nvSpPr>
        <p:spPr bwMode="auto">
          <a:xfrm>
            <a:off x="18034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1" name="Rectangle 45"/>
          <p:cNvSpPr>
            <a:spLocks/>
          </p:cNvSpPr>
          <p:nvPr/>
        </p:nvSpPr>
        <p:spPr bwMode="auto">
          <a:xfrm>
            <a:off x="18034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2" name="Rectangle 46"/>
          <p:cNvSpPr>
            <a:spLocks/>
          </p:cNvSpPr>
          <p:nvPr/>
        </p:nvSpPr>
        <p:spPr bwMode="auto">
          <a:xfrm>
            <a:off x="18034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4" name="Rectangle 48"/>
          <p:cNvSpPr>
            <a:spLocks/>
          </p:cNvSpPr>
          <p:nvPr/>
        </p:nvSpPr>
        <p:spPr bwMode="auto">
          <a:xfrm>
            <a:off x="26162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5" name="Rectangle 49"/>
          <p:cNvSpPr>
            <a:spLocks/>
          </p:cNvSpPr>
          <p:nvPr/>
        </p:nvSpPr>
        <p:spPr bwMode="auto">
          <a:xfrm>
            <a:off x="26162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6" name="Rectangle 50"/>
          <p:cNvSpPr>
            <a:spLocks/>
          </p:cNvSpPr>
          <p:nvPr/>
        </p:nvSpPr>
        <p:spPr bwMode="auto">
          <a:xfrm>
            <a:off x="26162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7" name="Rectangle 51"/>
          <p:cNvSpPr>
            <a:spLocks/>
          </p:cNvSpPr>
          <p:nvPr/>
        </p:nvSpPr>
        <p:spPr bwMode="auto">
          <a:xfrm>
            <a:off x="26162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09" name="Rectangle 53"/>
          <p:cNvSpPr>
            <a:spLocks/>
          </p:cNvSpPr>
          <p:nvPr/>
        </p:nvSpPr>
        <p:spPr bwMode="auto">
          <a:xfrm>
            <a:off x="34290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0" name="Rectangle 54"/>
          <p:cNvSpPr>
            <a:spLocks/>
          </p:cNvSpPr>
          <p:nvPr/>
        </p:nvSpPr>
        <p:spPr bwMode="auto">
          <a:xfrm>
            <a:off x="34290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1" name="Rectangle 55"/>
          <p:cNvSpPr>
            <a:spLocks/>
          </p:cNvSpPr>
          <p:nvPr/>
        </p:nvSpPr>
        <p:spPr bwMode="auto">
          <a:xfrm>
            <a:off x="34290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2" name="Rectangle 56"/>
          <p:cNvSpPr>
            <a:spLocks/>
          </p:cNvSpPr>
          <p:nvPr/>
        </p:nvSpPr>
        <p:spPr bwMode="auto">
          <a:xfrm>
            <a:off x="34290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4" name="Rectangle 58"/>
          <p:cNvSpPr>
            <a:spLocks/>
          </p:cNvSpPr>
          <p:nvPr/>
        </p:nvSpPr>
        <p:spPr bwMode="auto">
          <a:xfrm>
            <a:off x="50546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5" name="Rectangle 59"/>
          <p:cNvSpPr>
            <a:spLocks/>
          </p:cNvSpPr>
          <p:nvPr/>
        </p:nvSpPr>
        <p:spPr bwMode="auto">
          <a:xfrm>
            <a:off x="50546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6" name="Rectangle 60"/>
          <p:cNvSpPr>
            <a:spLocks/>
          </p:cNvSpPr>
          <p:nvPr/>
        </p:nvSpPr>
        <p:spPr bwMode="auto">
          <a:xfrm>
            <a:off x="50546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7" name="Rectangle 61"/>
          <p:cNvSpPr>
            <a:spLocks/>
          </p:cNvSpPr>
          <p:nvPr/>
        </p:nvSpPr>
        <p:spPr bwMode="auto">
          <a:xfrm>
            <a:off x="50546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19" name="Rectangle 63"/>
          <p:cNvSpPr>
            <a:spLocks/>
          </p:cNvSpPr>
          <p:nvPr/>
        </p:nvSpPr>
        <p:spPr bwMode="auto">
          <a:xfrm>
            <a:off x="58674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0" name="Rectangle 64"/>
          <p:cNvSpPr>
            <a:spLocks/>
          </p:cNvSpPr>
          <p:nvPr/>
        </p:nvSpPr>
        <p:spPr bwMode="auto">
          <a:xfrm>
            <a:off x="58674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1" name="Rectangle 65"/>
          <p:cNvSpPr>
            <a:spLocks/>
          </p:cNvSpPr>
          <p:nvPr/>
        </p:nvSpPr>
        <p:spPr bwMode="auto">
          <a:xfrm>
            <a:off x="58674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2" name="Rectangle 66"/>
          <p:cNvSpPr>
            <a:spLocks/>
          </p:cNvSpPr>
          <p:nvPr/>
        </p:nvSpPr>
        <p:spPr bwMode="auto">
          <a:xfrm>
            <a:off x="58674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4" name="Rectangle 68"/>
          <p:cNvSpPr>
            <a:spLocks/>
          </p:cNvSpPr>
          <p:nvPr/>
        </p:nvSpPr>
        <p:spPr bwMode="auto">
          <a:xfrm>
            <a:off x="6680200" y="37668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5" name="Rectangle 69"/>
          <p:cNvSpPr>
            <a:spLocks/>
          </p:cNvSpPr>
          <p:nvPr/>
        </p:nvSpPr>
        <p:spPr bwMode="auto">
          <a:xfrm>
            <a:off x="6680200" y="322074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6" name="Rectangle 70"/>
          <p:cNvSpPr>
            <a:spLocks/>
          </p:cNvSpPr>
          <p:nvPr/>
        </p:nvSpPr>
        <p:spPr bwMode="auto">
          <a:xfrm>
            <a:off x="6680200" y="26873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9527" name="Rectangle 71"/>
          <p:cNvSpPr>
            <a:spLocks/>
          </p:cNvSpPr>
          <p:nvPr/>
        </p:nvSpPr>
        <p:spPr bwMode="auto">
          <a:xfrm>
            <a:off x="6680200" y="214124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75" name="Straight Arrow Connector 74"/>
          <p:cNvCxnSpPr>
            <a:cxnSpLocks noChangeShapeType="1"/>
          </p:cNvCxnSpPr>
          <p:nvPr/>
        </p:nvCxnSpPr>
        <p:spPr bwMode="auto">
          <a:xfrm rot="5400000">
            <a:off x="2870200" y="2204741"/>
            <a:ext cx="3175" cy="3251200"/>
          </a:xfrm>
          <a:prstGeom prst="curvedConnector3">
            <a:avLst>
              <a:gd name="adj1" fmla="val 29391940"/>
            </a:avLst>
          </a:prstGeom>
          <a:noFill/>
          <a:ln w="28575">
            <a:solidFill>
              <a:srgbClr val="000000"/>
            </a:solidFill>
            <a:round/>
            <a:headEnd/>
            <a:tailEnd type="stealth" w="lg" len="med"/>
          </a:ln>
        </p:spPr>
      </p:cxnSp>
      <p:cxnSp>
        <p:nvCxnSpPr>
          <p:cNvPr id="81" name="Straight Arrow Connector 80"/>
          <p:cNvCxnSpPr>
            <a:cxnSpLocks noChangeShapeType="1"/>
          </p:cNvCxnSpPr>
          <p:nvPr/>
        </p:nvCxnSpPr>
        <p:spPr bwMode="auto">
          <a:xfrm rot="5400000">
            <a:off x="6121400" y="2204741"/>
            <a:ext cx="3175" cy="3251200"/>
          </a:xfrm>
          <a:prstGeom prst="curvedConnector3">
            <a:avLst>
              <a:gd name="adj1" fmla="val 31534319"/>
            </a:avLst>
          </a:prstGeom>
          <a:noFill/>
          <a:ln w="28575">
            <a:solidFill>
              <a:srgbClr val="000000"/>
            </a:solidFill>
            <a:round/>
            <a:headEnd/>
            <a:tailEnd type="arrow" w="med" len="med"/>
          </a:ln>
        </p:spPr>
      </p:cxnSp>
      <p:cxnSp>
        <p:nvCxnSpPr>
          <p:cNvPr id="85" name="Straight Arrow Connector 84"/>
          <p:cNvCxnSpPr>
            <a:cxnSpLocks noChangeShapeType="1"/>
          </p:cNvCxnSpPr>
          <p:nvPr/>
        </p:nvCxnSpPr>
        <p:spPr bwMode="auto">
          <a:xfrm rot="5400000">
            <a:off x="1073151" y="3455690"/>
            <a:ext cx="342900" cy="3175"/>
          </a:xfrm>
          <a:prstGeom prst="straightConnector1">
            <a:avLst/>
          </a:prstGeom>
          <a:noFill/>
          <a:ln w="28575">
            <a:solidFill>
              <a:srgbClr val="000000"/>
            </a:solidFill>
            <a:round/>
            <a:headEnd/>
            <a:tailEnd type="arrow" w="med" len="med"/>
          </a:ln>
        </p:spPr>
      </p:cxnSp>
      <p:cxnSp>
        <p:nvCxnSpPr>
          <p:cNvPr id="86" name="Straight Arrow Connector 85"/>
          <p:cNvCxnSpPr>
            <a:cxnSpLocks noChangeShapeType="1"/>
          </p:cNvCxnSpPr>
          <p:nvPr/>
        </p:nvCxnSpPr>
        <p:spPr bwMode="auto">
          <a:xfrm rot="5400000">
            <a:off x="1073151" y="2909590"/>
            <a:ext cx="342900" cy="3175"/>
          </a:xfrm>
          <a:prstGeom prst="straightConnector1">
            <a:avLst/>
          </a:prstGeom>
          <a:noFill/>
          <a:ln w="28575">
            <a:solidFill>
              <a:srgbClr val="000000"/>
            </a:solidFill>
            <a:round/>
            <a:headEnd/>
            <a:tailEnd type="arrow" w="med" len="med"/>
          </a:ln>
        </p:spPr>
      </p:cxnSp>
      <p:cxnSp>
        <p:nvCxnSpPr>
          <p:cNvPr id="89" name="Straight Arrow Connector 88"/>
          <p:cNvCxnSpPr>
            <a:cxnSpLocks noChangeShapeType="1"/>
          </p:cNvCxnSpPr>
          <p:nvPr/>
        </p:nvCxnSpPr>
        <p:spPr bwMode="auto">
          <a:xfrm rot="5400000">
            <a:off x="1073151" y="2363490"/>
            <a:ext cx="342900" cy="3175"/>
          </a:xfrm>
          <a:prstGeom prst="straightConnector1">
            <a:avLst/>
          </a:prstGeom>
          <a:noFill/>
          <a:ln w="28575">
            <a:solidFill>
              <a:srgbClr val="000000"/>
            </a:solidFill>
            <a:round/>
            <a:headEnd/>
            <a:tailEnd type="arrow" w="med" len="med"/>
          </a:ln>
        </p:spPr>
      </p:cxnSp>
      <p:cxnSp>
        <p:nvCxnSpPr>
          <p:cNvPr id="92" name="Straight Arrow Connector 91"/>
          <p:cNvCxnSpPr>
            <a:cxnSpLocks noChangeShapeType="1"/>
          </p:cNvCxnSpPr>
          <p:nvPr/>
        </p:nvCxnSpPr>
        <p:spPr bwMode="auto">
          <a:xfrm rot="5400000">
            <a:off x="4298951" y="2388890"/>
            <a:ext cx="393700" cy="3175"/>
          </a:xfrm>
          <a:prstGeom prst="straightConnector1">
            <a:avLst/>
          </a:prstGeom>
          <a:noFill/>
          <a:ln w="28575">
            <a:solidFill>
              <a:srgbClr val="000000"/>
            </a:solidFill>
            <a:round/>
            <a:headEnd/>
            <a:tailEnd type="arrow" w="med" len="med"/>
          </a:ln>
        </p:spPr>
      </p:cxnSp>
      <p:cxnSp>
        <p:nvCxnSpPr>
          <p:cNvPr id="95" name="Straight Arrow Connector 94"/>
          <p:cNvCxnSpPr>
            <a:cxnSpLocks noChangeShapeType="1"/>
          </p:cNvCxnSpPr>
          <p:nvPr/>
        </p:nvCxnSpPr>
        <p:spPr bwMode="auto">
          <a:xfrm rot="5400000">
            <a:off x="4298951" y="2934990"/>
            <a:ext cx="393700" cy="3175"/>
          </a:xfrm>
          <a:prstGeom prst="straightConnector1">
            <a:avLst/>
          </a:prstGeom>
          <a:noFill/>
          <a:ln w="28575">
            <a:solidFill>
              <a:srgbClr val="000000"/>
            </a:solidFill>
            <a:round/>
            <a:headEnd/>
            <a:tailEnd type="arrow" w="med" len="med"/>
          </a:ln>
        </p:spPr>
      </p:cxnSp>
      <p:cxnSp>
        <p:nvCxnSpPr>
          <p:cNvPr id="98" name="Straight Arrow Connector 97"/>
          <p:cNvCxnSpPr>
            <a:cxnSpLocks noChangeShapeType="1"/>
          </p:cNvCxnSpPr>
          <p:nvPr/>
        </p:nvCxnSpPr>
        <p:spPr bwMode="auto">
          <a:xfrm rot="5400000">
            <a:off x="4298951" y="3481090"/>
            <a:ext cx="393700" cy="3175"/>
          </a:xfrm>
          <a:prstGeom prst="straightConnector1">
            <a:avLst/>
          </a:prstGeom>
          <a:noFill/>
          <a:ln w="28575">
            <a:solidFill>
              <a:srgbClr val="000000"/>
            </a:solidFill>
            <a:round/>
            <a:headEnd/>
            <a:tailEnd type="arrow" w="med" len="med"/>
          </a:ln>
        </p:spPr>
      </p:cxnSp>
      <p:cxnSp>
        <p:nvCxnSpPr>
          <p:cNvPr id="101" name="Straight Arrow Connector 100"/>
          <p:cNvCxnSpPr>
            <a:cxnSpLocks noChangeShapeType="1"/>
          </p:cNvCxnSpPr>
          <p:nvPr/>
        </p:nvCxnSpPr>
        <p:spPr bwMode="auto">
          <a:xfrm rot="5400000">
            <a:off x="7550151" y="2388890"/>
            <a:ext cx="393700" cy="3175"/>
          </a:xfrm>
          <a:prstGeom prst="straightConnector1">
            <a:avLst/>
          </a:prstGeom>
          <a:noFill/>
          <a:ln w="28575">
            <a:solidFill>
              <a:srgbClr val="000000"/>
            </a:solidFill>
            <a:round/>
            <a:headEnd/>
            <a:tailEnd type="arrow" w="med" len="med"/>
          </a:ln>
        </p:spPr>
      </p:cxnSp>
      <p:cxnSp>
        <p:nvCxnSpPr>
          <p:cNvPr id="104" name="Straight Arrow Connector 103"/>
          <p:cNvCxnSpPr>
            <a:cxnSpLocks noChangeShapeType="1"/>
          </p:cNvCxnSpPr>
          <p:nvPr/>
        </p:nvCxnSpPr>
        <p:spPr bwMode="auto">
          <a:xfrm rot="5400000">
            <a:off x="7550151" y="2934990"/>
            <a:ext cx="393700" cy="3175"/>
          </a:xfrm>
          <a:prstGeom prst="straightConnector1">
            <a:avLst/>
          </a:prstGeom>
          <a:noFill/>
          <a:ln w="28575">
            <a:solidFill>
              <a:srgbClr val="000000"/>
            </a:solidFill>
            <a:round/>
            <a:headEnd/>
            <a:tailEnd type="arrow" w="med" len="med"/>
          </a:ln>
        </p:spPr>
      </p:cxnSp>
      <p:cxnSp>
        <p:nvCxnSpPr>
          <p:cNvPr id="107" name="Straight Arrow Connector 106"/>
          <p:cNvCxnSpPr>
            <a:cxnSpLocks noChangeShapeType="1"/>
          </p:cNvCxnSpPr>
          <p:nvPr/>
        </p:nvCxnSpPr>
        <p:spPr bwMode="auto">
          <a:xfrm rot="5400000">
            <a:off x="7550151" y="3481090"/>
            <a:ext cx="393700" cy="3175"/>
          </a:xfrm>
          <a:prstGeom prst="straightConnector1">
            <a:avLst/>
          </a:prstGeom>
          <a:noFill/>
          <a:ln w="28575">
            <a:solidFill>
              <a:srgbClr val="000000"/>
            </a:solidFill>
            <a:round/>
            <a:headEnd/>
            <a:tailEnd type="arrow" w="med" len="med"/>
          </a:ln>
        </p:spPr>
      </p:cxnSp>
      <p:cxnSp>
        <p:nvCxnSpPr>
          <p:cNvPr id="129" name="Straight Arrow Connector 109"/>
          <p:cNvCxnSpPr>
            <a:cxnSpLocks noChangeShapeType="1"/>
          </p:cNvCxnSpPr>
          <p:nvPr/>
        </p:nvCxnSpPr>
        <p:spPr bwMode="auto">
          <a:xfrm rot="5400000">
            <a:off x="2057400" y="3017541"/>
            <a:ext cx="3175" cy="1625600"/>
          </a:xfrm>
          <a:prstGeom prst="curvedConnector3">
            <a:avLst>
              <a:gd name="adj1" fmla="val 8679685"/>
            </a:avLst>
          </a:prstGeom>
          <a:noFill/>
          <a:ln w="28575">
            <a:solidFill>
              <a:schemeClr val="accent1"/>
            </a:solidFill>
            <a:round/>
            <a:headEnd/>
            <a:tailEnd type="arrow" w="med" len="med"/>
          </a:ln>
        </p:spPr>
      </p:cxnSp>
      <p:cxnSp>
        <p:nvCxnSpPr>
          <p:cNvPr id="140" name="Straight Arrow Connector 109"/>
          <p:cNvCxnSpPr>
            <a:cxnSpLocks noChangeShapeType="1"/>
          </p:cNvCxnSpPr>
          <p:nvPr/>
        </p:nvCxnSpPr>
        <p:spPr bwMode="auto">
          <a:xfrm rot="5400000">
            <a:off x="2463800" y="2611141"/>
            <a:ext cx="3175" cy="2438400"/>
          </a:xfrm>
          <a:prstGeom prst="curvedConnector3">
            <a:avLst>
              <a:gd name="adj1" fmla="val 11178803"/>
            </a:avLst>
          </a:prstGeom>
          <a:noFill/>
          <a:ln w="28575">
            <a:solidFill>
              <a:schemeClr val="accent1"/>
            </a:solidFill>
            <a:round/>
            <a:headEnd/>
            <a:tailEnd type="arrow" w="med" len="med"/>
          </a:ln>
        </p:spPr>
      </p:cxnSp>
      <p:cxnSp>
        <p:nvCxnSpPr>
          <p:cNvPr id="147" name="Straight Arrow Connector 109"/>
          <p:cNvCxnSpPr>
            <a:cxnSpLocks noChangeShapeType="1"/>
            <a:stCxn id="19499" idx="2"/>
            <a:endCxn id="19484" idx="2"/>
          </p:cNvCxnSpPr>
          <p:nvPr/>
        </p:nvCxnSpPr>
        <p:spPr bwMode="auto">
          <a:xfrm rot="5400000">
            <a:off x="1651000" y="3423940"/>
            <a:ext cx="1588" cy="812800"/>
          </a:xfrm>
          <a:prstGeom prst="curvedConnector3">
            <a:avLst>
              <a:gd name="adj1" fmla="val 14395466"/>
            </a:avLst>
          </a:prstGeom>
          <a:noFill/>
          <a:ln w="28575">
            <a:solidFill>
              <a:schemeClr val="accent1"/>
            </a:solidFill>
            <a:round/>
            <a:headEnd/>
            <a:tailEnd type="arrow" w="med" len="med"/>
          </a:ln>
        </p:spPr>
      </p:cxnSp>
      <p:cxnSp>
        <p:nvCxnSpPr>
          <p:cNvPr id="157" name="Straight Arrow Connector 156"/>
          <p:cNvCxnSpPr>
            <a:cxnSpLocks noChangeShapeType="1"/>
          </p:cNvCxnSpPr>
          <p:nvPr/>
        </p:nvCxnSpPr>
        <p:spPr bwMode="auto">
          <a:xfrm rot="5400000">
            <a:off x="1816101" y="3525540"/>
            <a:ext cx="482600" cy="3175"/>
          </a:xfrm>
          <a:prstGeom prst="straightConnector1">
            <a:avLst/>
          </a:prstGeom>
          <a:noFill/>
          <a:ln w="28575">
            <a:solidFill>
              <a:schemeClr val="accent1"/>
            </a:solidFill>
            <a:round/>
            <a:headEnd/>
            <a:tailEnd type="arrow" w="med" len="med"/>
          </a:ln>
        </p:spPr>
      </p:cxnSp>
      <p:cxnSp>
        <p:nvCxnSpPr>
          <p:cNvPr id="160" name="Straight Arrow Connector 159"/>
          <p:cNvCxnSpPr>
            <a:cxnSpLocks noChangeShapeType="1"/>
          </p:cNvCxnSpPr>
          <p:nvPr/>
        </p:nvCxnSpPr>
        <p:spPr bwMode="auto">
          <a:xfrm rot="5400000">
            <a:off x="1816101" y="2979440"/>
            <a:ext cx="482600" cy="3175"/>
          </a:xfrm>
          <a:prstGeom prst="straightConnector1">
            <a:avLst/>
          </a:prstGeom>
          <a:noFill/>
          <a:ln w="28575">
            <a:solidFill>
              <a:schemeClr val="accent1"/>
            </a:solidFill>
            <a:round/>
            <a:headEnd/>
            <a:tailEnd type="arrow" w="med" len="med"/>
          </a:ln>
        </p:spPr>
      </p:cxnSp>
      <p:cxnSp>
        <p:nvCxnSpPr>
          <p:cNvPr id="163" name="Straight Arrow Connector 162"/>
          <p:cNvCxnSpPr>
            <a:cxnSpLocks noChangeShapeType="1"/>
          </p:cNvCxnSpPr>
          <p:nvPr/>
        </p:nvCxnSpPr>
        <p:spPr bwMode="auto">
          <a:xfrm rot="5400000">
            <a:off x="2628901" y="2979440"/>
            <a:ext cx="482600" cy="3175"/>
          </a:xfrm>
          <a:prstGeom prst="straightConnector1">
            <a:avLst/>
          </a:prstGeom>
          <a:noFill/>
          <a:ln w="28575">
            <a:solidFill>
              <a:schemeClr val="accent1"/>
            </a:solidFill>
            <a:round/>
            <a:headEnd/>
            <a:tailEnd type="arrow" w="med" len="med"/>
          </a:ln>
        </p:spPr>
      </p:cxnSp>
      <p:cxnSp>
        <p:nvCxnSpPr>
          <p:cNvPr id="166" name="Straight Arrow Connector 165"/>
          <p:cNvCxnSpPr>
            <a:cxnSpLocks noChangeShapeType="1"/>
          </p:cNvCxnSpPr>
          <p:nvPr/>
        </p:nvCxnSpPr>
        <p:spPr bwMode="auto">
          <a:xfrm rot="5400000">
            <a:off x="2628901" y="3525540"/>
            <a:ext cx="482600" cy="3175"/>
          </a:xfrm>
          <a:prstGeom prst="straightConnector1">
            <a:avLst/>
          </a:prstGeom>
          <a:noFill/>
          <a:ln w="28575">
            <a:solidFill>
              <a:schemeClr val="accent1"/>
            </a:solidFill>
            <a:round/>
            <a:headEnd/>
            <a:tailEnd type="arrow" w="med" len="med"/>
          </a:ln>
        </p:spPr>
      </p:cxnSp>
      <p:cxnSp>
        <p:nvCxnSpPr>
          <p:cNvPr id="169" name="Straight Arrow Connector 168"/>
          <p:cNvCxnSpPr>
            <a:cxnSpLocks noChangeShapeType="1"/>
          </p:cNvCxnSpPr>
          <p:nvPr/>
        </p:nvCxnSpPr>
        <p:spPr bwMode="auto">
          <a:xfrm rot="5400000">
            <a:off x="1809751" y="2439690"/>
            <a:ext cx="495300" cy="3175"/>
          </a:xfrm>
          <a:prstGeom prst="straightConnector1">
            <a:avLst/>
          </a:prstGeom>
          <a:noFill/>
          <a:ln w="28575">
            <a:solidFill>
              <a:schemeClr val="accent1"/>
            </a:solidFill>
            <a:round/>
            <a:headEnd/>
            <a:tailEnd type="arrow" w="med" len="med"/>
          </a:ln>
        </p:spPr>
      </p:cxnSp>
      <p:cxnSp>
        <p:nvCxnSpPr>
          <p:cNvPr id="172" name="Straight Arrow Connector 171"/>
          <p:cNvCxnSpPr>
            <a:cxnSpLocks noChangeShapeType="1"/>
          </p:cNvCxnSpPr>
          <p:nvPr/>
        </p:nvCxnSpPr>
        <p:spPr bwMode="auto">
          <a:xfrm rot="5400000">
            <a:off x="2622551" y="2439690"/>
            <a:ext cx="495300" cy="3175"/>
          </a:xfrm>
          <a:prstGeom prst="straightConnector1">
            <a:avLst/>
          </a:prstGeom>
          <a:noFill/>
          <a:ln w="28575">
            <a:solidFill>
              <a:schemeClr val="accent1"/>
            </a:solidFill>
            <a:round/>
            <a:headEnd/>
            <a:tailEnd type="arrow" w="med" len="med"/>
          </a:ln>
        </p:spPr>
      </p:cxnSp>
      <p:cxnSp>
        <p:nvCxnSpPr>
          <p:cNvPr id="175" name="Straight Arrow Connector 174"/>
          <p:cNvCxnSpPr>
            <a:cxnSpLocks noChangeShapeType="1"/>
          </p:cNvCxnSpPr>
          <p:nvPr/>
        </p:nvCxnSpPr>
        <p:spPr bwMode="auto">
          <a:xfrm rot="5400000">
            <a:off x="3435351" y="2439690"/>
            <a:ext cx="495300" cy="3175"/>
          </a:xfrm>
          <a:prstGeom prst="straightConnector1">
            <a:avLst/>
          </a:prstGeom>
          <a:noFill/>
          <a:ln w="28575">
            <a:solidFill>
              <a:schemeClr val="accent1"/>
            </a:solidFill>
            <a:round/>
            <a:headEnd/>
            <a:tailEnd type="arrow" w="med" len="med"/>
          </a:ln>
        </p:spPr>
      </p:cxnSp>
      <p:cxnSp>
        <p:nvCxnSpPr>
          <p:cNvPr id="178" name="Straight Arrow Connector 177"/>
          <p:cNvCxnSpPr>
            <a:cxnSpLocks noChangeShapeType="1"/>
          </p:cNvCxnSpPr>
          <p:nvPr/>
        </p:nvCxnSpPr>
        <p:spPr bwMode="auto">
          <a:xfrm rot="5400000">
            <a:off x="3441701" y="3525540"/>
            <a:ext cx="482600" cy="3175"/>
          </a:xfrm>
          <a:prstGeom prst="straightConnector1">
            <a:avLst/>
          </a:prstGeom>
          <a:noFill/>
          <a:ln w="28575">
            <a:solidFill>
              <a:schemeClr val="accent1"/>
            </a:solidFill>
            <a:round/>
            <a:headEnd/>
            <a:tailEnd type="arrow" w="med" len="med"/>
          </a:ln>
        </p:spPr>
      </p:cxnSp>
      <p:cxnSp>
        <p:nvCxnSpPr>
          <p:cNvPr id="181" name="Straight Arrow Connector 180"/>
          <p:cNvCxnSpPr>
            <a:cxnSpLocks noChangeShapeType="1"/>
          </p:cNvCxnSpPr>
          <p:nvPr/>
        </p:nvCxnSpPr>
        <p:spPr bwMode="auto">
          <a:xfrm rot="5400000">
            <a:off x="3441701" y="2979440"/>
            <a:ext cx="482600" cy="3175"/>
          </a:xfrm>
          <a:prstGeom prst="straightConnector1">
            <a:avLst/>
          </a:prstGeom>
          <a:noFill/>
          <a:ln w="28575">
            <a:solidFill>
              <a:schemeClr val="accent1"/>
            </a:solidFill>
            <a:round/>
            <a:headEnd/>
            <a:tailEnd type="arrow" w="med" len="med"/>
          </a:ln>
        </p:spPr>
      </p:cxnSp>
      <p:cxnSp>
        <p:nvCxnSpPr>
          <p:cNvPr id="184" name="Straight Arrow Connector 183"/>
          <p:cNvCxnSpPr>
            <a:cxnSpLocks noChangeShapeType="1"/>
          </p:cNvCxnSpPr>
          <p:nvPr/>
        </p:nvCxnSpPr>
        <p:spPr bwMode="auto">
          <a:xfrm rot="5400000">
            <a:off x="5067301" y="3525540"/>
            <a:ext cx="482600" cy="3175"/>
          </a:xfrm>
          <a:prstGeom prst="straightConnector1">
            <a:avLst/>
          </a:prstGeom>
          <a:noFill/>
          <a:ln w="28575">
            <a:solidFill>
              <a:schemeClr val="accent1"/>
            </a:solidFill>
            <a:round/>
            <a:headEnd/>
            <a:tailEnd type="arrow" w="med" len="med"/>
          </a:ln>
        </p:spPr>
      </p:cxnSp>
      <p:cxnSp>
        <p:nvCxnSpPr>
          <p:cNvPr id="185" name="Straight Arrow Connector 184"/>
          <p:cNvCxnSpPr>
            <a:cxnSpLocks noChangeShapeType="1"/>
          </p:cNvCxnSpPr>
          <p:nvPr/>
        </p:nvCxnSpPr>
        <p:spPr bwMode="auto">
          <a:xfrm rot="5400000">
            <a:off x="5067301" y="2979440"/>
            <a:ext cx="482600" cy="3175"/>
          </a:xfrm>
          <a:prstGeom prst="straightConnector1">
            <a:avLst/>
          </a:prstGeom>
          <a:noFill/>
          <a:ln w="28575">
            <a:solidFill>
              <a:schemeClr val="accent1"/>
            </a:solidFill>
            <a:round/>
            <a:headEnd/>
            <a:tailEnd type="arrow" w="med" len="med"/>
          </a:ln>
        </p:spPr>
      </p:cxnSp>
      <p:cxnSp>
        <p:nvCxnSpPr>
          <p:cNvPr id="186" name="Straight Arrow Connector 185"/>
          <p:cNvCxnSpPr>
            <a:cxnSpLocks noChangeShapeType="1"/>
          </p:cNvCxnSpPr>
          <p:nvPr/>
        </p:nvCxnSpPr>
        <p:spPr bwMode="auto">
          <a:xfrm rot="5400000">
            <a:off x="5880101" y="2979440"/>
            <a:ext cx="482600" cy="3175"/>
          </a:xfrm>
          <a:prstGeom prst="straightConnector1">
            <a:avLst/>
          </a:prstGeom>
          <a:noFill/>
          <a:ln w="28575">
            <a:solidFill>
              <a:schemeClr val="accent1"/>
            </a:solidFill>
            <a:round/>
            <a:headEnd/>
            <a:tailEnd type="arrow" w="med" len="med"/>
          </a:ln>
        </p:spPr>
      </p:cxnSp>
      <p:cxnSp>
        <p:nvCxnSpPr>
          <p:cNvPr id="187" name="Straight Arrow Connector 186"/>
          <p:cNvCxnSpPr>
            <a:cxnSpLocks noChangeShapeType="1"/>
          </p:cNvCxnSpPr>
          <p:nvPr/>
        </p:nvCxnSpPr>
        <p:spPr bwMode="auto">
          <a:xfrm rot="5400000">
            <a:off x="5880101" y="3525540"/>
            <a:ext cx="482600" cy="3175"/>
          </a:xfrm>
          <a:prstGeom prst="straightConnector1">
            <a:avLst/>
          </a:prstGeom>
          <a:noFill/>
          <a:ln w="28575">
            <a:solidFill>
              <a:schemeClr val="accent1"/>
            </a:solidFill>
            <a:round/>
            <a:headEnd/>
            <a:tailEnd type="arrow" w="med" len="med"/>
          </a:ln>
        </p:spPr>
      </p:cxnSp>
      <p:cxnSp>
        <p:nvCxnSpPr>
          <p:cNvPr id="188" name="Straight Arrow Connector 187"/>
          <p:cNvCxnSpPr>
            <a:cxnSpLocks noChangeShapeType="1"/>
          </p:cNvCxnSpPr>
          <p:nvPr/>
        </p:nvCxnSpPr>
        <p:spPr bwMode="auto">
          <a:xfrm rot="5400000">
            <a:off x="5060951" y="2439690"/>
            <a:ext cx="495300" cy="3175"/>
          </a:xfrm>
          <a:prstGeom prst="straightConnector1">
            <a:avLst/>
          </a:prstGeom>
          <a:noFill/>
          <a:ln w="28575">
            <a:solidFill>
              <a:schemeClr val="accent1"/>
            </a:solidFill>
            <a:round/>
            <a:headEnd/>
            <a:tailEnd type="arrow" w="med" len="med"/>
          </a:ln>
        </p:spPr>
      </p:cxnSp>
      <p:cxnSp>
        <p:nvCxnSpPr>
          <p:cNvPr id="189" name="Straight Arrow Connector 188"/>
          <p:cNvCxnSpPr>
            <a:cxnSpLocks noChangeShapeType="1"/>
          </p:cNvCxnSpPr>
          <p:nvPr/>
        </p:nvCxnSpPr>
        <p:spPr bwMode="auto">
          <a:xfrm rot="5400000">
            <a:off x="5873751" y="2439690"/>
            <a:ext cx="495300" cy="3175"/>
          </a:xfrm>
          <a:prstGeom prst="straightConnector1">
            <a:avLst/>
          </a:prstGeom>
          <a:noFill/>
          <a:ln w="28575">
            <a:solidFill>
              <a:schemeClr val="accent1"/>
            </a:solidFill>
            <a:round/>
            <a:headEnd/>
            <a:tailEnd type="arrow" w="med" len="med"/>
          </a:ln>
        </p:spPr>
      </p:cxnSp>
      <p:cxnSp>
        <p:nvCxnSpPr>
          <p:cNvPr id="190" name="Straight Arrow Connector 189"/>
          <p:cNvCxnSpPr>
            <a:cxnSpLocks noChangeShapeType="1"/>
          </p:cNvCxnSpPr>
          <p:nvPr/>
        </p:nvCxnSpPr>
        <p:spPr bwMode="auto">
          <a:xfrm rot="5400000">
            <a:off x="6686551" y="2439690"/>
            <a:ext cx="495300" cy="3175"/>
          </a:xfrm>
          <a:prstGeom prst="straightConnector1">
            <a:avLst/>
          </a:prstGeom>
          <a:noFill/>
          <a:ln w="28575">
            <a:solidFill>
              <a:schemeClr val="accent1"/>
            </a:solidFill>
            <a:round/>
            <a:headEnd/>
            <a:tailEnd type="arrow" w="med" len="med"/>
          </a:ln>
        </p:spPr>
      </p:cxnSp>
      <p:cxnSp>
        <p:nvCxnSpPr>
          <p:cNvPr id="191" name="Straight Arrow Connector 190"/>
          <p:cNvCxnSpPr>
            <a:cxnSpLocks noChangeShapeType="1"/>
          </p:cNvCxnSpPr>
          <p:nvPr/>
        </p:nvCxnSpPr>
        <p:spPr bwMode="auto">
          <a:xfrm rot="5400000">
            <a:off x="6692901" y="3525540"/>
            <a:ext cx="482600" cy="3175"/>
          </a:xfrm>
          <a:prstGeom prst="straightConnector1">
            <a:avLst/>
          </a:prstGeom>
          <a:noFill/>
          <a:ln w="28575">
            <a:solidFill>
              <a:schemeClr val="accent1"/>
            </a:solidFill>
            <a:round/>
            <a:headEnd/>
            <a:tailEnd type="arrow" w="med" len="med"/>
          </a:ln>
        </p:spPr>
      </p:cxnSp>
      <p:cxnSp>
        <p:nvCxnSpPr>
          <p:cNvPr id="192" name="Straight Arrow Connector 191"/>
          <p:cNvCxnSpPr>
            <a:cxnSpLocks noChangeShapeType="1"/>
          </p:cNvCxnSpPr>
          <p:nvPr/>
        </p:nvCxnSpPr>
        <p:spPr bwMode="auto">
          <a:xfrm rot="5400000">
            <a:off x="6692901" y="2979440"/>
            <a:ext cx="482600" cy="3175"/>
          </a:xfrm>
          <a:prstGeom prst="straightConnector1">
            <a:avLst/>
          </a:prstGeom>
          <a:noFill/>
          <a:ln w="28575">
            <a:solidFill>
              <a:schemeClr val="accent1"/>
            </a:solidFill>
            <a:round/>
            <a:headEnd/>
            <a:tailEnd type="arrow" w="med" len="med"/>
          </a:ln>
        </p:spPr>
      </p:cxnSp>
      <p:cxnSp>
        <p:nvCxnSpPr>
          <p:cNvPr id="223" name="Straight Arrow Connector 109"/>
          <p:cNvCxnSpPr>
            <a:cxnSpLocks noChangeShapeType="1"/>
          </p:cNvCxnSpPr>
          <p:nvPr/>
        </p:nvCxnSpPr>
        <p:spPr bwMode="auto">
          <a:xfrm rot="5400000">
            <a:off x="5715000" y="2611141"/>
            <a:ext cx="3175" cy="2438400"/>
          </a:xfrm>
          <a:prstGeom prst="curvedConnector3">
            <a:avLst>
              <a:gd name="adj1" fmla="val 9395055"/>
            </a:avLst>
          </a:prstGeom>
          <a:noFill/>
          <a:ln w="28575">
            <a:solidFill>
              <a:schemeClr val="accent1"/>
            </a:solidFill>
            <a:round/>
            <a:headEnd/>
            <a:tailEnd type="arrow" w="med" len="med"/>
          </a:ln>
        </p:spPr>
      </p:cxnSp>
      <p:cxnSp>
        <p:nvCxnSpPr>
          <p:cNvPr id="226" name="Straight Arrow Connector 109"/>
          <p:cNvCxnSpPr>
            <a:cxnSpLocks noChangeShapeType="1"/>
          </p:cNvCxnSpPr>
          <p:nvPr/>
        </p:nvCxnSpPr>
        <p:spPr bwMode="auto">
          <a:xfrm rot="5400000">
            <a:off x="5308600" y="3017541"/>
            <a:ext cx="3175" cy="1625600"/>
          </a:xfrm>
          <a:prstGeom prst="curvedConnector3">
            <a:avLst>
              <a:gd name="adj1" fmla="val 7609165"/>
            </a:avLst>
          </a:prstGeom>
          <a:noFill/>
          <a:ln w="28575">
            <a:solidFill>
              <a:schemeClr val="accent1"/>
            </a:solidFill>
            <a:round/>
            <a:headEnd/>
            <a:tailEnd type="arrow" w="med" len="med"/>
          </a:ln>
        </p:spPr>
      </p:cxnSp>
      <p:cxnSp>
        <p:nvCxnSpPr>
          <p:cNvPr id="229" name="Straight Arrow Connector 109"/>
          <p:cNvCxnSpPr>
            <a:cxnSpLocks noChangeShapeType="1"/>
          </p:cNvCxnSpPr>
          <p:nvPr/>
        </p:nvCxnSpPr>
        <p:spPr bwMode="auto">
          <a:xfrm rot="5400000">
            <a:off x="4902200" y="3423941"/>
            <a:ext cx="3175" cy="812800"/>
          </a:xfrm>
          <a:prstGeom prst="curvedConnector3">
            <a:avLst>
              <a:gd name="adj1" fmla="val 5824472"/>
            </a:avLst>
          </a:prstGeom>
          <a:noFill/>
          <a:ln w="28575">
            <a:solidFill>
              <a:schemeClr val="accent1"/>
            </a:solidFill>
            <a:round/>
            <a:headEnd/>
            <a:tailEnd type="arrow" w="med" len="med"/>
          </a:ln>
        </p:spPr>
      </p:cxnSp>
      <p:cxnSp>
        <p:nvCxnSpPr>
          <p:cNvPr id="233" name="Straight Arrow Connector 232"/>
          <p:cNvCxnSpPr>
            <a:cxnSpLocks noChangeShapeType="1"/>
          </p:cNvCxnSpPr>
          <p:nvPr/>
        </p:nvCxnSpPr>
        <p:spPr bwMode="auto">
          <a:xfrm rot="5400000">
            <a:off x="1555750" y="3227090"/>
            <a:ext cx="444500" cy="558800"/>
          </a:xfrm>
          <a:prstGeom prst="straightConnector1">
            <a:avLst/>
          </a:prstGeom>
          <a:noFill/>
          <a:ln w="28575">
            <a:solidFill>
              <a:schemeClr val="accent1"/>
            </a:solidFill>
            <a:round/>
            <a:headEnd/>
            <a:tailEnd type="arrow" w="med" len="med"/>
          </a:ln>
        </p:spPr>
      </p:cxnSp>
      <p:cxnSp>
        <p:nvCxnSpPr>
          <p:cNvPr id="236" name="Straight Arrow Connector 235"/>
          <p:cNvCxnSpPr>
            <a:cxnSpLocks noChangeShapeType="1"/>
          </p:cNvCxnSpPr>
          <p:nvPr/>
        </p:nvCxnSpPr>
        <p:spPr bwMode="auto">
          <a:xfrm rot="5400000">
            <a:off x="1962150" y="2820690"/>
            <a:ext cx="444500" cy="1371600"/>
          </a:xfrm>
          <a:prstGeom prst="straightConnector1">
            <a:avLst/>
          </a:prstGeom>
          <a:noFill/>
          <a:ln w="28575">
            <a:solidFill>
              <a:schemeClr val="accent1"/>
            </a:solidFill>
            <a:round/>
            <a:headEnd/>
            <a:tailEnd type="arrow" w="med" len="med"/>
          </a:ln>
        </p:spPr>
      </p:cxnSp>
      <p:cxnSp>
        <p:nvCxnSpPr>
          <p:cNvPr id="239" name="Straight Arrow Connector 238"/>
          <p:cNvCxnSpPr>
            <a:cxnSpLocks noChangeShapeType="1"/>
          </p:cNvCxnSpPr>
          <p:nvPr/>
        </p:nvCxnSpPr>
        <p:spPr bwMode="auto">
          <a:xfrm rot="5400000">
            <a:off x="2368550" y="2414290"/>
            <a:ext cx="444500" cy="2184400"/>
          </a:xfrm>
          <a:prstGeom prst="straightConnector1">
            <a:avLst/>
          </a:prstGeom>
          <a:noFill/>
          <a:ln w="28575">
            <a:solidFill>
              <a:schemeClr val="accent1"/>
            </a:solidFill>
            <a:round/>
            <a:headEnd/>
            <a:tailEnd type="arrow" w="med" len="med"/>
          </a:ln>
        </p:spPr>
      </p:cxnSp>
      <p:cxnSp>
        <p:nvCxnSpPr>
          <p:cNvPr id="242" name="Straight Arrow Connector 241"/>
          <p:cNvCxnSpPr>
            <a:cxnSpLocks noChangeShapeType="1"/>
          </p:cNvCxnSpPr>
          <p:nvPr/>
        </p:nvCxnSpPr>
        <p:spPr bwMode="auto">
          <a:xfrm rot="5400000">
            <a:off x="5607050" y="2426990"/>
            <a:ext cx="469900" cy="2184400"/>
          </a:xfrm>
          <a:prstGeom prst="straightConnector1">
            <a:avLst/>
          </a:prstGeom>
          <a:noFill/>
          <a:ln w="28575">
            <a:solidFill>
              <a:schemeClr val="accent1"/>
            </a:solidFill>
            <a:round/>
            <a:headEnd/>
            <a:tailEnd type="arrow" w="med" len="med"/>
          </a:ln>
        </p:spPr>
      </p:cxnSp>
      <p:cxnSp>
        <p:nvCxnSpPr>
          <p:cNvPr id="245" name="Straight Arrow Connector 244"/>
          <p:cNvCxnSpPr>
            <a:cxnSpLocks noChangeShapeType="1"/>
          </p:cNvCxnSpPr>
          <p:nvPr/>
        </p:nvCxnSpPr>
        <p:spPr bwMode="auto">
          <a:xfrm rot="5400000">
            <a:off x="5200650" y="2833390"/>
            <a:ext cx="469900" cy="1371600"/>
          </a:xfrm>
          <a:prstGeom prst="straightConnector1">
            <a:avLst/>
          </a:prstGeom>
          <a:noFill/>
          <a:ln w="28575">
            <a:solidFill>
              <a:schemeClr val="accent1"/>
            </a:solidFill>
            <a:round/>
            <a:headEnd/>
            <a:tailEnd type="arrow" w="med" len="med"/>
          </a:ln>
        </p:spPr>
      </p:cxnSp>
      <p:cxnSp>
        <p:nvCxnSpPr>
          <p:cNvPr id="248" name="Straight Arrow Connector 247"/>
          <p:cNvCxnSpPr>
            <a:cxnSpLocks noChangeShapeType="1"/>
          </p:cNvCxnSpPr>
          <p:nvPr/>
        </p:nvCxnSpPr>
        <p:spPr bwMode="auto">
          <a:xfrm rot="5400000">
            <a:off x="4794250" y="3239790"/>
            <a:ext cx="469900" cy="558800"/>
          </a:xfrm>
          <a:prstGeom prst="straightConnector1">
            <a:avLst/>
          </a:prstGeom>
          <a:noFill/>
          <a:ln w="28575">
            <a:solidFill>
              <a:schemeClr val="accent1"/>
            </a:solidFill>
            <a:round/>
            <a:headEnd/>
            <a:tailEnd type="arrow" w="med" len="med"/>
          </a:ln>
        </p:spPr>
      </p:cxnSp>
      <p:cxnSp>
        <p:nvCxnSpPr>
          <p:cNvPr id="251" name="Straight Arrow Connector 250"/>
          <p:cNvCxnSpPr>
            <a:cxnSpLocks noChangeShapeType="1"/>
          </p:cNvCxnSpPr>
          <p:nvPr/>
        </p:nvCxnSpPr>
        <p:spPr bwMode="auto">
          <a:xfrm rot="5400000">
            <a:off x="4794250" y="2693690"/>
            <a:ext cx="469900" cy="558800"/>
          </a:xfrm>
          <a:prstGeom prst="straightConnector1">
            <a:avLst/>
          </a:prstGeom>
          <a:noFill/>
          <a:ln w="28575">
            <a:solidFill>
              <a:schemeClr val="accent1"/>
            </a:solidFill>
            <a:round/>
            <a:headEnd/>
            <a:tailEnd type="arrow" w="med" len="med"/>
          </a:ln>
        </p:spPr>
      </p:cxnSp>
      <p:cxnSp>
        <p:nvCxnSpPr>
          <p:cNvPr id="254" name="Straight Arrow Connector 253"/>
          <p:cNvCxnSpPr>
            <a:cxnSpLocks noChangeShapeType="1"/>
          </p:cNvCxnSpPr>
          <p:nvPr/>
        </p:nvCxnSpPr>
        <p:spPr bwMode="auto">
          <a:xfrm rot="5400000">
            <a:off x="5200650" y="2287290"/>
            <a:ext cx="469900" cy="1371600"/>
          </a:xfrm>
          <a:prstGeom prst="straightConnector1">
            <a:avLst/>
          </a:prstGeom>
          <a:noFill/>
          <a:ln w="28575">
            <a:solidFill>
              <a:schemeClr val="accent1"/>
            </a:solidFill>
            <a:round/>
            <a:headEnd/>
            <a:tailEnd type="arrow" w="med" len="med"/>
          </a:ln>
        </p:spPr>
      </p:cxnSp>
      <p:cxnSp>
        <p:nvCxnSpPr>
          <p:cNvPr id="257" name="Straight Arrow Connector 256"/>
          <p:cNvCxnSpPr>
            <a:cxnSpLocks noChangeShapeType="1"/>
          </p:cNvCxnSpPr>
          <p:nvPr/>
        </p:nvCxnSpPr>
        <p:spPr bwMode="auto">
          <a:xfrm rot="5400000">
            <a:off x="5607050" y="1880890"/>
            <a:ext cx="469900" cy="2184400"/>
          </a:xfrm>
          <a:prstGeom prst="straightConnector1">
            <a:avLst/>
          </a:prstGeom>
          <a:noFill/>
          <a:ln w="28575">
            <a:solidFill>
              <a:schemeClr val="accent1"/>
            </a:solidFill>
            <a:round/>
            <a:headEnd/>
            <a:tailEnd type="arrow" w="med" len="med"/>
          </a:ln>
        </p:spPr>
      </p:cxnSp>
      <p:cxnSp>
        <p:nvCxnSpPr>
          <p:cNvPr id="260" name="Straight Arrow Connector 259"/>
          <p:cNvCxnSpPr>
            <a:cxnSpLocks noChangeShapeType="1"/>
          </p:cNvCxnSpPr>
          <p:nvPr/>
        </p:nvCxnSpPr>
        <p:spPr bwMode="auto">
          <a:xfrm rot="5400000">
            <a:off x="5607050" y="1334790"/>
            <a:ext cx="469900" cy="2184400"/>
          </a:xfrm>
          <a:prstGeom prst="straightConnector1">
            <a:avLst/>
          </a:prstGeom>
          <a:noFill/>
          <a:ln w="28575">
            <a:solidFill>
              <a:schemeClr val="accent1"/>
            </a:solidFill>
            <a:round/>
            <a:headEnd/>
            <a:tailEnd type="arrow" w="med" len="med"/>
          </a:ln>
        </p:spPr>
      </p:cxnSp>
      <p:cxnSp>
        <p:nvCxnSpPr>
          <p:cNvPr id="263" name="Straight Arrow Connector 262"/>
          <p:cNvCxnSpPr>
            <a:cxnSpLocks noChangeShapeType="1"/>
          </p:cNvCxnSpPr>
          <p:nvPr/>
        </p:nvCxnSpPr>
        <p:spPr bwMode="auto">
          <a:xfrm rot="5400000">
            <a:off x="5200650" y="1741190"/>
            <a:ext cx="469900" cy="1371600"/>
          </a:xfrm>
          <a:prstGeom prst="straightConnector1">
            <a:avLst/>
          </a:prstGeom>
          <a:noFill/>
          <a:ln w="28575">
            <a:solidFill>
              <a:schemeClr val="accent1"/>
            </a:solidFill>
            <a:round/>
            <a:headEnd/>
            <a:tailEnd type="arrow" w="med" len="med"/>
          </a:ln>
        </p:spPr>
      </p:cxnSp>
      <p:cxnSp>
        <p:nvCxnSpPr>
          <p:cNvPr id="266" name="Straight Arrow Connector 265"/>
          <p:cNvCxnSpPr>
            <a:cxnSpLocks noChangeShapeType="1"/>
          </p:cNvCxnSpPr>
          <p:nvPr/>
        </p:nvCxnSpPr>
        <p:spPr bwMode="auto">
          <a:xfrm rot="5400000">
            <a:off x="4794250" y="2147590"/>
            <a:ext cx="469900" cy="558800"/>
          </a:xfrm>
          <a:prstGeom prst="straightConnector1">
            <a:avLst/>
          </a:prstGeom>
          <a:noFill/>
          <a:ln w="28575">
            <a:solidFill>
              <a:schemeClr val="accent1"/>
            </a:solidFill>
            <a:round/>
            <a:headEnd/>
            <a:tailEnd type="arrow" w="med" len="med"/>
          </a:ln>
        </p:spPr>
      </p:cxnSp>
      <p:cxnSp>
        <p:nvCxnSpPr>
          <p:cNvPr id="269" name="Straight Arrow Connector 268"/>
          <p:cNvCxnSpPr>
            <a:cxnSpLocks noChangeShapeType="1"/>
          </p:cNvCxnSpPr>
          <p:nvPr/>
        </p:nvCxnSpPr>
        <p:spPr bwMode="auto">
          <a:xfrm rot="5400000">
            <a:off x="2368550" y="1868190"/>
            <a:ext cx="444500" cy="2184400"/>
          </a:xfrm>
          <a:prstGeom prst="straightConnector1">
            <a:avLst/>
          </a:prstGeom>
          <a:noFill/>
          <a:ln w="28575">
            <a:solidFill>
              <a:schemeClr val="accent1"/>
            </a:solidFill>
            <a:round/>
            <a:headEnd/>
            <a:tailEnd type="arrow" w="med" len="med"/>
          </a:ln>
        </p:spPr>
      </p:cxnSp>
      <p:cxnSp>
        <p:nvCxnSpPr>
          <p:cNvPr id="272" name="Straight Arrow Connector 271"/>
          <p:cNvCxnSpPr>
            <a:cxnSpLocks noChangeShapeType="1"/>
          </p:cNvCxnSpPr>
          <p:nvPr/>
        </p:nvCxnSpPr>
        <p:spPr bwMode="auto">
          <a:xfrm rot="5400000">
            <a:off x="1962150" y="2274590"/>
            <a:ext cx="444500" cy="1371600"/>
          </a:xfrm>
          <a:prstGeom prst="straightConnector1">
            <a:avLst/>
          </a:prstGeom>
          <a:noFill/>
          <a:ln w="28575">
            <a:solidFill>
              <a:schemeClr val="accent1"/>
            </a:solidFill>
            <a:round/>
            <a:headEnd/>
            <a:tailEnd type="arrow" w="med" len="med"/>
          </a:ln>
        </p:spPr>
      </p:cxnSp>
      <p:cxnSp>
        <p:nvCxnSpPr>
          <p:cNvPr id="275" name="Straight Arrow Connector 274"/>
          <p:cNvCxnSpPr>
            <a:cxnSpLocks noChangeShapeType="1"/>
          </p:cNvCxnSpPr>
          <p:nvPr/>
        </p:nvCxnSpPr>
        <p:spPr bwMode="auto">
          <a:xfrm rot="5400000">
            <a:off x="1555750" y="2680990"/>
            <a:ext cx="444500" cy="558800"/>
          </a:xfrm>
          <a:prstGeom prst="straightConnector1">
            <a:avLst/>
          </a:prstGeom>
          <a:noFill/>
          <a:ln w="28575">
            <a:solidFill>
              <a:schemeClr val="accent1"/>
            </a:solidFill>
            <a:round/>
            <a:headEnd/>
            <a:tailEnd type="arrow" w="med" len="med"/>
          </a:ln>
        </p:spPr>
      </p:cxnSp>
      <p:cxnSp>
        <p:nvCxnSpPr>
          <p:cNvPr id="279" name="Straight Arrow Connector 278"/>
          <p:cNvCxnSpPr>
            <a:cxnSpLocks noChangeShapeType="1"/>
          </p:cNvCxnSpPr>
          <p:nvPr/>
        </p:nvCxnSpPr>
        <p:spPr bwMode="auto">
          <a:xfrm rot="5400000">
            <a:off x="1555750" y="2134890"/>
            <a:ext cx="444500" cy="558800"/>
          </a:xfrm>
          <a:prstGeom prst="straightConnector1">
            <a:avLst/>
          </a:prstGeom>
          <a:noFill/>
          <a:ln w="28575">
            <a:solidFill>
              <a:schemeClr val="accent1"/>
            </a:solidFill>
            <a:round/>
            <a:headEnd/>
            <a:tailEnd type="arrow" w="med" len="med"/>
          </a:ln>
        </p:spPr>
      </p:cxnSp>
      <p:cxnSp>
        <p:nvCxnSpPr>
          <p:cNvPr id="282" name="Straight Arrow Connector 281"/>
          <p:cNvCxnSpPr>
            <a:cxnSpLocks noChangeShapeType="1"/>
          </p:cNvCxnSpPr>
          <p:nvPr/>
        </p:nvCxnSpPr>
        <p:spPr bwMode="auto">
          <a:xfrm rot="5400000">
            <a:off x="1962150" y="1728490"/>
            <a:ext cx="444500" cy="1371600"/>
          </a:xfrm>
          <a:prstGeom prst="straightConnector1">
            <a:avLst/>
          </a:prstGeom>
          <a:noFill/>
          <a:ln w="28575">
            <a:solidFill>
              <a:schemeClr val="accent1"/>
            </a:solidFill>
            <a:round/>
            <a:headEnd/>
            <a:tailEnd type="arrow" w="med" len="med"/>
          </a:ln>
        </p:spPr>
      </p:cxnSp>
      <p:cxnSp>
        <p:nvCxnSpPr>
          <p:cNvPr id="285" name="Straight Arrow Connector 284"/>
          <p:cNvCxnSpPr>
            <a:cxnSpLocks noChangeShapeType="1"/>
          </p:cNvCxnSpPr>
          <p:nvPr/>
        </p:nvCxnSpPr>
        <p:spPr bwMode="auto">
          <a:xfrm rot="5400000">
            <a:off x="2368550" y="1322090"/>
            <a:ext cx="444500" cy="2184400"/>
          </a:xfrm>
          <a:prstGeom prst="straightConnector1">
            <a:avLst/>
          </a:prstGeom>
          <a:noFill/>
          <a:ln w="28575">
            <a:solidFill>
              <a:schemeClr val="accent1"/>
            </a:solidFill>
            <a:round/>
            <a:headEnd/>
            <a:tailEnd type="arrow" w="med" len="med"/>
          </a:ln>
        </p:spPr>
      </p:cxnSp>
      <p:sp>
        <p:nvSpPr>
          <p:cNvPr id="102" name="Rectangle 18"/>
          <p:cNvSpPr txBox="1">
            <a:spLocks noChangeArrowheads="1"/>
          </p:cNvSpPr>
          <p:nvPr/>
        </p:nvSpPr>
        <p:spPr bwMode="auto">
          <a:xfrm>
            <a:off x="467544" y="908720"/>
            <a:ext cx="8199438" cy="1080120"/>
          </a:xfrm>
          <a:prstGeom prst="rect">
            <a:avLst/>
          </a:prstGeom>
          <a:noFill/>
          <a:ln w="9525">
            <a:noFill/>
            <a:miter lim="800000"/>
            <a:headEnd/>
            <a:tailEnd/>
          </a:ln>
          <a:effectLst/>
        </p:spPr>
        <p:txBody>
          <a:bodyPr vert="horz" wrap="square" lIns="91440" tIns="45720" rIns="57200" bIns="45720" numCol="1" anchor="t" anchorCtr="0" compatLnSpc="1">
            <a:prstTxWarp prst="textNoShape">
              <a:avLst/>
            </a:prstTxWarp>
          </a:bodyPr>
          <a:lstStyle>
            <a:lvl1pPr marL="342900" indent="-342900" algn="l" rtl="0" eaLnBrk="1" fontAlgn="base" hangingPunct="1">
              <a:spcBef>
                <a:spcPct val="20000"/>
              </a:spcBef>
              <a:spcAft>
                <a:spcPct val="0"/>
              </a:spcAft>
              <a:buClr>
                <a:srgbClr val="FF6600"/>
              </a:buClr>
              <a:buSzPct val="120000"/>
              <a:buFont typeface="Wingdings" charset="2"/>
              <a:buChar char="§"/>
              <a:defRPr sz="2800">
                <a:solidFill>
                  <a:schemeClr val="tx1"/>
                </a:solidFill>
                <a:latin typeface="Eurostile"/>
                <a:ea typeface="+mn-ea"/>
                <a:cs typeface="Eurostile"/>
              </a:defRPr>
            </a:lvl1pPr>
            <a:lvl2pPr marL="742950" indent="-285750" algn="l" rtl="0" eaLnBrk="1" fontAlgn="base" hangingPunct="1">
              <a:spcBef>
                <a:spcPct val="20000"/>
              </a:spcBef>
              <a:spcAft>
                <a:spcPct val="0"/>
              </a:spcAft>
              <a:buClr>
                <a:srgbClr val="FF6600"/>
              </a:buClr>
              <a:buFont typeface="Tahoma" charset="0"/>
              <a:buChar char="−"/>
              <a:defRPr sz="2400">
                <a:solidFill>
                  <a:schemeClr val="tx1"/>
                </a:solidFill>
                <a:latin typeface="Eurostile"/>
                <a:ea typeface="ＭＳ Ｐゴシック" charset="-128"/>
                <a:cs typeface="Eurostile"/>
              </a:defRPr>
            </a:lvl2pPr>
            <a:lvl3pPr marL="1143000" indent="-228600" algn="l" rtl="0" eaLnBrk="1" fontAlgn="base" hangingPunct="1">
              <a:spcBef>
                <a:spcPct val="20000"/>
              </a:spcBef>
              <a:spcAft>
                <a:spcPct val="0"/>
              </a:spcAft>
              <a:buClr>
                <a:srgbClr val="FF6600"/>
              </a:buClr>
              <a:buChar char="•"/>
              <a:defRPr sz="2000">
                <a:solidFill>
                  <a:schemeClr val="tx1"/>
                </a:solidFill>
                <a:latin typeface="Eurostile"/>
                <a:ea typeface="ＭＳ Ｐゴシック" charset="-128"/>
                <a:cs typeface="Eurostile"/>
              </a:defRPr>
            </a:lvl3pPr>
            <a:lvl4pPr marL="1600200" indent="-228600" algn="l" rtl="0" eaLnBrk="1" fontAlgn="base" hangingPunct="1">
              <a:spcBef>
                <a:spcPct val="20000"/>
              </a:spcBef>
              <a:spcAft>
                <a:spcPct val="0"/>
              </a:spcAft>
              <a:buClr>
                <a:srgbClr val="FF6600"/>
              </a:buClr>
              <a:buFont typeface="Wingdings" charset="2"/>
              <a:buChar char="§"/>
              <a:defRPr sz="1900">
                <a:solidFill>
                  <a:schemeClr val="tx1"/>
                </a:solidFill>
                <a:latin typeface="Eurostile"/>
                <a:ea typeface="ＭＳ Ｐゴシック" charset="-128"/>
                <a:cs typeface="Eurostile"/>
              </a:defRPr>
            </a:lvl4pPr>
            <a:lvl5pPr marL="20574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Eurostile"/>
                <a:ea typeface="ＭＳ Ｐゴシック" charset="-128"/>
                <a:cs typeface="Eurostile"/>
              </a:defRPr>
            </a:lvl5pPr>
            <a:lvl6pPr marL="25146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6pPr>
            <a:lvl7pPr marL="29718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7pPr>
            <a:lvl8pPr marL="34290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8pPr>
            <a:lvl9pPr marL="3886200" indent="-228600" algn="l" rtl="0" eaLnBrk="1" fontAlgn="base" hangingPunct="1">
              <a:spcBef>
                <a:spcPct val="20000"/>
              </a:spcBef>
              <a:spcAft>
                <a:spcPct val="0"/>
              </a:spcAft>
              <a:buClr>
                <a:schemeClr val="tx2"/>
              </a:buClr>
              <a:buSzPct val="50000"/>
              <a:buFont typeface="Wingdings" charset="2"/>
              <a:buChar char="q"/>
              <a:defRPr>
                <a:solidFill>
                  <a:schemeClr val="tx1"/>
                </a:solidFill>
                <a:latin typeface="+mn-lt"/>
                <a:ea typeface="ＭＳ Ｐゴシック" charset="-128"/>
              </a:defRPr>
            </a:lvl9pPr>
          </a:lstStyle>
          <a:p>
            <a:pPr marL="0" indent="0">
              <a:buFont typeface="Wingdings" charset="2"/>
              <a:buNone/>
            </a:pPr>
            <a:r>
              <a:rPr lang="en-US" sz="2400" dirty="0" smtClean="0">
                <a:solidFill>
                  <a:srgbClr val="000000"/>
                </a:solidFill>
              </a:rPr>
              <a:t>H.264: most common codec for MPEG-4</a:t>
            </a:r>
          </a:p>
          <a:p>
            <a:pPr marL="0" indent="0">
              <a:buFont typeface="Wingdings" charset="2"/>
              <a:buNone/>
            </a:pPr>
            <a:r>
              <a:rPr lang="en-US" sz="2400" dirty="0" smtClean="0">
                <a:solidFill>
                  <a:srgbClr val="000000"/>
                </a:solidFill>
              </a:rPr>
              <a:t>SVC: Scalable Video Codec</a:t>
            </a:r>
            <a:endParaRPr lang="en-US" sz="2000" dirty="0">
              <a:solidFill>
                <a:srgbClr val="000000"/>
              </a:solidFill>
            </a:endParaRPr>
          </a:p>
        </p:txBody>
      </p:sp>
      <p:sp>
        <p:nvSpPr>
          <p:cNvPr id="105" name="TextBox 104"/>
          <p:cNvSpPr txBox="1"/>
          <p:nvPr/>
        </p:nvSpPr>
        <p:spPr>
          <a:xfrm>
            <a:off x="3321470" y="5373216"/>
            <a:ext cx="5715026" cy="1107996"/>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b="1" i="1" dirty="0" smtClean="0">
                <a:solidFill>
                  <a:srgbClr val="000000"/>
                </a:solidFill>
                <a:latin typeface="Eurostile"/>
                <a:cs typeface="Eurostile"/>
              </a:rPr>
              <a:t>Simplified</a:t>
            </a:r>
            <a:r>
              <a:rPr lang="en-US" sz="2400" dirty="0" smtClean="0">
                <a:solidFill>
                  <a:srgbClr val="000000"/>
                </a:solidFill>
                <a:latin typeface="Eurostile"/>
                <a:cs typeface="Eurostile"/>
              </a:rPr>
              <a:t> representation of H.264/SVC</a:t>
            </a:r>
          </a:p>
          <a:p>
            <a:pPr marL="342900" indent="-342900">
              <a:buFont typeface="Arial"/>
              <a:buChar char="•"/>
            </a:pPr>
            <a:r>
              <a:rPr lang="en-US" sz="1400" dirty="0" smtClean="0">
                <a:solidFill>
                  <a:srgbClr val="000000"/>
                </a:solidFill>
                <a:latin typeface="Eurostile"/>
                <a:cs typeface="Eurostile"/>
              </a:rPr>
              <a:t>the H.264 motion vectors of a frame can point to 16 different frames</a:t>
            </a:r>
          </a:p>
          <a:p>
            <a:pPr marL="342900" indent="-342900">
              <a:buFont typeface="Arial"/>
              <a:buChar char="•"/>
            </a:pPr>
            <a:r>
              <a:rPr lang="en-US" sz="1400" dirty="0" smtClean="0">
                <a:solidFill>
                  <a:srgbClr val="000000"/>
                </a:solidFill>
                <a:latin typeface="Eurostile"/>
                <a:cs typeface="Eurostile"/>
              </a:rPr>
              <a:t>motion vectors in H.264 can cross I-frames</a:t>
            </a:r>
          </a:p>
          <a:p>
            <a:pPr marL="342900" indent="-342900">
              <a:buFont typeface="Arial"/>
              <a:buChar char="•"/>
            </a:pPr>
            <a:r>
              <a:rPr lang="en-US" sz="1400" dirty="0" smtClean="0">
                <a:solidFill>
                  <a:srgbClr val="000000"/>
                </a:solidFill>
                <a:latin typeface="Eurostile"/>
                <a:cs typeface="Eurostile"/>
              </a:rPr>
              <a:t>...</a:t>
            </a:r>
          </a:p>
        </p:txBody>
      </p:sp>
    </p:spTree>
    <p:extLst>
      <p:ext uri="{BB962C8B-B14F-4D97-AF65-F5344CB8AC3E}">
        <p14:creationId xmlns:p14="http://schemas.microsoft.com/office/powerpoint/2010/main" val="79509389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484"/>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19485"/>
                                        </p:tgtEl>
                                        <p:attrNameLst>
                                          <p:attrName>style.visibility</p:attrName>
                                        </p:attrNameLst>
                                      </p:cBhvr>
                                      <p:to>
                                        <p:strVal val="visible"/>
                                      </p:to>
                                    </p:set>
                                  </p:childTnLst>
                                </p:cTn>
                              </p:par>
                            </p:childTnLst>
                          </p:cTn>
                        </p:par>
                        <p:par>
                          <p:cTn id="10" fill="hold">
                            <p:stCondLst>
                              <p:cond delay="0"/>
                            </p:stCondLst>
                            <p:childTnLst>
                              <p:par>
                                <p:cTn id="11" presetID="1" presetClass="entr" presetSubtype="0" fill="hold" grpId="0" nodeType="afterEffect">
                                  <p:stCondLst>
                                    <p:cond delay="0"/>
                                  </p:stCondLst>
                                  <p:childTnLst>
                                    <p:set>
                                      <p:cBhvr>
                                        <p:cTn id="12" dur="1" fill="hold">
                                          <p:stCondLst>
                                            <p:cond delay="0"/>
                                          </p:stCondLst>
                                        </p:cTn>
                                        <p:tgtEl>
                                          <p:spTgt spid="19486"/>
                                        </p:tgtEl>
                                        <p:attrNameLst>
                                          <p:attrName>style.visibility</p:attrName>
                                        </p:attrNameLst>
                                      </p:cBhvr>
                                      <p:to>
                                        <p:strVal val="visible"/>
                                      </p:to>
                                    </p:set>
                                  </p:childTnLst>
                                </p:cTn>
                              </p:par>
                            </p:childTnLst>
                          </p:cTn>
                        </p:par>
                        <p:par>
                          <p:cTn id="13" fill="hold">
                            <p:stCondLst>
                              <p:cond delay="0"/>
                            </p:stCondLst>
                            <p:childTnLst>
                              <p:par>
                                <p:cTn id="14" presetID="1" presetClass="entr" presetSubtype="0" fill="hold" grpId="0" nodeType="afterEffect">
                                  <p:stCondLst>
                                    <p:cond delay="0"/>
                                  </p:stCondLst>
                                  <p:childTnLst>
                                    <p:set>
                                      <p:cBhvr>
                                        <p:cTn id="15" dur="1" fill="hold">
                                          <p:stCondLst>
                                            <p:cond delay="0"/>
                                          </p:stCondLst>
                                        </p:cTn>
                                        <p:tgtEl>
                                          <p:spTgt spid="19487"/>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89"/>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85"/>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86"/>
                                        </p:tgtEl>
                                        <p:attrNameLst>
                                          <p:attrName>style.visibility</p:attrName>
                                        </p:attrNameLst>
                                      </p:cBhvr>
                                      <p:to>
                                        <p:strVal val="visible"/>
                                      </p:to>
                                    </p:se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948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01"/>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98"/>
                                        </p:tgtEl>
                                        <p:attrNameLst>
                                          <p:attrName>style.visibility</p:attrName>
                                        </p:attrNameLst>
                                      </p:cBhvr>
                                      <p:to>
                                        <p:strVal val="visible"/>
                                      </p:to>
                                    </p:set>
                                  </p:childTnLst>
                                </p:cTn>
                              </p:par>
                              <p:par>
                                <p:cTn id="32" presetID="1" presetClass="entr" presetSubtype="0" fill="hold" nodeType="withEffect">
                                  <p:stCondLst>
                                    <p:cond delay="0"/>
                                  </p:stCondLst>
                                  <p:childTnLst>
                                    <p:set>
                                      <p:cBhvr>
                                        <p:cTn id="33" dur="1" fill="hold">
                                          <p:stCondLst>
                                            <p:cond delay="0"/>
                                          </p:stCondLst>
                                        </p:cTn>
                                        <p:tgtEl>
                                          <p:spTgt spid="92"/>
                                        </p:tgtEl>
                                        <p:attrNameLst>
                                          <p:attrName>style.visibility</p:attrName>
                                        </p:attrNameLst>
                                      </p:cBhvr>
                                      <p:to>
                                        <p:strVal val="visible"/>
                                      </p:to>
                                    </p:set>
                                  </p:childTnLst>
                                </p:cTn>
                              </p:par>
                              <p:par>
                                <p:cTn id="34" presetID="1" presetClass="entr" presetSubtype="0" fill="hold" nodeType="withEffect">
                                  <p:stCondLst>
                                    <p:cond delay="0"/>
                                  </p:stCondLst>
                                  <p:childTnLst>
                                    <p:set>
                                      <p:cBhvr>
                                        <p:cTn id="35" dur="1" fill="hold">
                                          <p:stCondLst>
                                            <p:cond delay="0"/>
                                          </p:stCondLst>
                                        </p:cTn>
                                        <p:tgtEl>
                                          <p:spTgt spid="95"/>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9497"/>
                                        </p:tgtEl>
                                        <p:attrNameLst>
                                          <p:attrName>style.visibility</p:attrName>
                                        </p:attrNameLst>
                                      </p:cBhvr>
                                      <p:to>
                                        <p:strVal val="visible"/>
                                      </p:to>
                                    </p:set>
                                  </p:childTnLst>
                                </p:cTn>
                              </p:par>
                              <p:par>
                                <p:cTn id="38" presetID="1" presetClass="entr" presetSubtype="0" fill="hold" grpId="0" nodeType="withEffect">
                                  <p:stCondLst>
                                    <p:cond delay="0"/>
                                  </p:stCondLst>
                                  <p:childTnLst>
                                    <p:set>
                                      <p:cBhvr>
                                        <p:cTn id="39" dur="1" fill="hold">
                                          <p:stCondLst>
                                            <p:cond delay="0"/>
                                          </p:stCondLst>
                                        </p:cTn>
                                        <p:tgtEl>
                                          <p:spTgt spid="19496"/>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9490"/>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9491"/>
                                        </p:tgtEl>
                                        <p:attrNameLst>
                                          <p:attrName>style.visibility</p:attrName>
                                        </p:attrNameLst>
                                      </p:cBhvr>
                                      <p:to>
                                        <p:strVal val="visible"/>
                                      </p:to>
                                    </p:set>
                                  </p:childTnLst>
                                </p:cTn>
                              </p:par>
                              <p:par>
                                <p:cTn id="44" presetID="1" presetClass="entr" presetSubtype="0" fill="hold" grpId="0" nodeType="withEffect">
                                  <p:stCondLst>
                                    <p:cond delay="0"/>
                                  </p:stCondLst>
                                  <p:childTnLst>
                                    <p:set>
                                      <p:cBhvr>
                                        <p:cTn id="45" dur="1" fill="hold">
                                          <p:stCondLst>
                                            <p:cond delay="0"/>
                                          </p:stCondLst>
                                        </p:cTn>
                                        <p:tgtEl>
                                          <p:spTgt spid="19495"/>
                                        </p:tgtEl>
                                        <p:attrNameLst>
                                          <p:attrName>style.visibility</p:attrName>
                                        </p:attrNameLst>
                                      </p:cBhvr>
                                      <p:to>
                                        <p:strVal val="visible"/>
                                      </p:to>
                                    </p:set>
                                  </p:childTnLst>
                                </p:cTn>
                              </p:par>
                              <p:par>
                                <p:cTn id="46" presetID="1" presetClass="entr" presetSubtype="0" fill="hold" nodeType="withEffect">
                                  <p:stCondLst>
                                    <p:cond delay="0"/>
                                  </p:stCondLst>
                                  <p:childTnLst>
                                    <p:set>
                                      <p:cBhvr>
                                        <p:cTn id="47" dur="1" fill="hold">
                                          <p:stCondLst>
                                            <p:cond delay="0"/>
                                          </p:stCondLst>
                                        </p:cTn>
                                        <p:tgtEl>
                                          <p:spTgt spid="107"/>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492"/>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104"/>
                                        </p:tgtEl>
                                        <p:attrNameLst>
                                          <p:attrName>style.visibility</p:attrName>
                                        </p:attrNameLst>
                                      </p:cBhvr>
                                      <p:to>
                                        <p:strVal val="visible"/>
                                      </p:to>
                                    </p:set>
                                  </p:childTnLst>
                                </p:cTn>
                              </p:par>
                              <p:par>
                                <p:cTn id="52" presetID="1" presetClass="entr" presetSubtype="0" fill="hold" grpId="0" nodeType="withEffect">
                                  <p:stCondLst>
                                    <p:cond delay="0"/>
                                  </p:stCondLst>
                                  <p:childTnLst>
                                    <p:set>
                                      <p:cBhvr>
                                        <p:cTn id="53" dur="1" fill="hold">
                                          <p:stCondLst>
                                            <p:cond delay="0"/>
                                          </p:stCondLst>
                                        </p:cTn>
                                        <p:tgtEl>
                                          <p:spTgt spid="1949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75"/>
                                        </p:tgtEl>
                                        <p:attrNameLst>
                                          <p:attrName>style.visibility</p:attrName>
                                        </p:attrNameLst>
                                      </p:cBhvr>
                                      <p:to>
                                        <p:strVal val="visible"/>
                                      </p:to>
                                    </p:set>
                                    <p:animEffect transition="in" filter="wipe(right)">
                                      <p:cBhvr>
                                        <p:cTn id="58" dur="500"/>
                                        <p:tgtEl>
                                          <p:spTgt spid="75"/>
                                        </p:tgtEl>
                                      </p:cBhvr>
                                    </p:animEffect>
                                  </p:childTnLst>
                                </p:cTn>
                              </p:par>
                              <p:par>
                                <p:cTn id="59" presetID="22" presetClass="entr" presetSubtype="2" fill="hold" nodeType="withEffect">
                                  <p:stCondLst>
                                    <p:cond delay="0"/>
                                  </p:stCondLst>
                                  <p:childTnLst>
                                    <p:set>
                                      <p:cBhvr>
                                        <p:cTn id="60" dur="1" fill="hold">
                                          <p:stCondLst>
                                            <p:cond delay="0"/>
                                          </p:stCondLst>
                                        </p:cTn>
                                        <p:tgtEl>
                                          <p:spTgt spid="81"/>
                                        </p:tgtEl>
                                        <p:attrNameLst>
                                          <p:attrName>style.visibility</p:attrName>
                                        </p:attrNameLst>
                                      </p:cBhvr>
                                      <p:to>
                                        <p:strVal val="visible"/>
                                      </p:to>
                                    </p:set>
                                    <p:animEffect transition="in" filter="wipe(right)">
                                      <p:cBhvr>
                                        <p:cTn id="61" dur="500"/>
                                        <p:tgtEl>
                                          <p:spTgt spid="81"/>
                                        </p:tgtEl>
                                      </p:cBhvr>
                                    </p:animEffec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19504"/>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166"/>
                                        </p:tgtEl>
                                        <p:attrNameLst>
                                          <p:attrName>style.visibility</p:attrName>
                                        </p:attrNameLst>
                                      </p:cBhvr>
                                      <p:to>
                                        <p:strVal val="visible"/>
                                      </p:to>
                                    </p:set>
                                  </p:childTnLst>
                                </p:cTn>
                              </p:par>
                              <p:par>
                                <p:cTn id="68" presetID="1" presetClass="entr" presetSubtype="0" fill="hold" nodeType="withEffect">
                                  <p:stCondLst>
                                    <p:cond delay="0"/>
                                  </p:stCondLst>
                                  <p:childTnLst>
                                    <p:set>
                                      <p:cBhvr>
                                        <p:cTn id="69" dur="1" fill="hold">
                                          <p:stCondLst>
                                            <p:cond delay="0"/>
                                          </p:stCondLst>
                                        </p:cTn>
                                        <p:tgtEl>
                                          <p:spTgt spid="172"/>
                                        </p:tgtEl>
                                        <p:attrNameLst>
                                          <p:attrName>style.visibility</p:attrName>
                                        </p:attrNameLst>
                                      </p:cBhvr>
                                      <p:to>
                                        <p:strVal val="visible"/>
                                      </p:to>
                                    </p:set>
                                  </p:childTnLst>
                                </p:cTn>
                              </p:par>
                              <p:par>
                                <p:cTn id="70" presetID="1" presetClass="entr" presetSubtype="0" fill="hold" grpId="0" nodeType="withEffect">
                                  <p:stCondLst>
                                    <p:cond delay="0"/>
                                  </p:stCondLst>
                                  <p:childTnLst>
                                    <p:set>
                                      <p:cBhvr>
                                        <p:cTn id="71" dur="1" fill="hold">
                                          <p:stCondLst>
                                            <p:cond delay="0"/>
                                          </p:stCondLst>
                                        </p:cTn>
                                        <p:tgtEl>
                                          <p:spTgt spid="19506"/>
                                        </p:tgtEl>
                                        <p:attrNameLst>
                                          <p:attrName>style.visibility</p:attrName>
                                        </p:attrNameLst>
                                      </p:cBhvr>
                                      <p:to>
                                        <p:strVal val="visible"/>
                                      </p:to>
                                    </p:set>
                                  </p:childTnLst>
                                </p:cTn>
                              </p:par>
                              <p:par>
                                <p:cTn id="72" presetID="1" presetClass="entr" presetSubtype="0" fill="hold" grpId="0" nodeType="withEffect">
                                  <p:stCondLst>
                                    <p:cond delay="0"/>
                                  </p:stCondLst>
                                  <p:childTnLst>
                                    <p:set>
                                      <p:cBhvr>
                                        <p:cTn id="73" dur="1" fill="hold">
                                          <p:stCondLst>
                                            <p:cond delay="0"/>
                                          </p:stCondLst>
                                        </p:cTn>
                                        <p:tgtEl>
                                          <p:spTgt spid="19507"/>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19505"/>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19520"/>
                                        </p:tgtEl>
                                        <p:attrNameLst>
                                          <p:attrName>style.visibility</p:attrName>
                                        </p:attrNameLst>
                                      </p:cBhvr>
                                      <p:to>
                                        <p:strVal val="visible"/>
                                      </p:to>
                                    </p:set>
                                  </p:childTnLst>
                                </p:cTn>
                              </p:par>
                              <p:par>
                                <p:cTn id="78" presetID="1" presetClass="entr" presetSubtype="0" fill="hold" grpId="0" nodeType="withEffect">
                                  <p:stCondLst>
                                    <p:cond delay="0"/>
                                  </p:stCondLst>
                                  <p:childTnLst>
                                    <p:set>
                                      <p:cBhvr>
                                        <p:cTn id="79" dur="1" fill="hold">
                                          <p:stCondLst>
                                            <p:cond delay="0"/>
                                          </p:stCondLst>
                                        </p:cTn>
                                        <p:tgtEl>
                                          <p:spTgt spid="19522"/>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19519"/>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19521"/>
                                        </p:tgtEl>
                                        <p:attrNameLst>
                                          <p:attrName>style.visibility</p:attrName>
                                        </p:attrNameLst>
                                      </p:cBhvr>
                                      <p:to>
                                        <p:strVal val="visible"/>
                                      </p:to>
                                    </p:set>
                                  </p:childTnLst>
                                </p:cTn>
                              </p:par>
                              <p:par>
                                <p:cTn id="84" presetID="1" presetClass="entr" presetSubtype="0" fill="hold" nodeType="withEffect">
                                  <p:stCondLst>
                                    <p:cond delay="0"/>
                                  </p:stCondLst>
                                  <p:childTnLst>
                                    <p:set>
                                      <p:cBhvr>
                                        <p:cTn id="85" dur="1" fill="hold">
                                          <p:stCondLst>
                                            <p:cond delay="0"/>
                                          </p:stCondLst>
                                        </p:cTn>
                                        <p:tgtEl>
                                          <p:spTgt spid="187"/>
                                        </p:tgtEl>
                                        <p:attrNameLst>
                                          <p:attrName>style.visibility</p:attrName>
                                        </p:attrNameLst>
                                      </p:cBhvr>
                                      <p:to>
                                        <p:strVal val="visible"/>
                                      </p:to>
                                    </p:set>
                                  </p:childTnLst>
                                </p:cTn>
                              </p:par>
                              <p:par>
                                <p:cTn id="86" presetID="1" presetClass="entr" presetSubtype="0" fill="hold" nodeType="withEffect">
                                  <p:stCondLst>
                                    <p:cond delay="0"/>
                                  </p:stCondLst>
                                  <p:childTnLst>
                                    <p:set>
                                      <p:cBhvr>
                                        <p:cTn id="87" dur="1" fill="hold">
                                          <p:stCondLst>
                                            <p:cond delay="0"/>
                                          </p:stCondLst>
                                        </p:cTn>
                                        <p:tgtEl>
                                          <p:spTgt spid="186"/>
                                        </p:tgtEl>
                                        <p:attrNameLst>
                                          <p:attrName>style.visibility</p:attrName>
                                        </p:attrNameLst>
                                      </p:cBhvr>
                                      <p:to>
                                        <p:strVal val="visible"/>
                                      </p:to>
                                    </p:set>
                                  </p:childTnLst>
                                </p:cTn>
                              </p:par>
                              <p:par>
                                <p:cTn id="88" presetID="1" presetClass="entr" presetSubtype="0" fill="hold" nodeType="withEffect">
                                  <p:stCondLst>
                                    <p:cond delay="0"/>
                                  </p:stCondLst>
                                  <p:childTnLst>
                                    <p:set>
                                      <p:cBhvr>
                                        <p:cTn id="89" dur="1" fill="hold">
                                          <p:stCondLst>
                                            <p:cond delay="0"/>
                                          </p:stCondLst>
                                        </p:cTn>
                                        <p:tgtEl>
                                          <p:spTgt spid="189"/>
                                        </p:tgtEl>
                                        <p:attrNameLst>
                                          <p:attrName>style.visibility</p:attrName>
                                        </p:attrNameLst>
                                      </p:cBhvr>
                                      <p:to>
                                        <p:strVal val="visible"/>
                                      </p:to>
                                    </p:set>
                                  </p:childTnLst>
                                </p:cTn>
                              </p:par>
                              <p:par>
                                <p:cTn id="90" presetID="1" presetClass="entr" presetSubtype="0" fill="hold" nodeType="withEffect">
                                  <p:stCondLst>
                                    <p:cond delay="0"/>
                                  </p:stCondLst>
                                  <p:childTnLst>
                                    <p:set>
                                      <p:cBhvr>
                                        <p:cTn id="91" dur="1" fill="hold">
                                          <p:stCondLst>
                                            <p:cond delay="0"/>
                                          </p:stCondLst>
                                        </p:cTn>
                                        <p:tgtEl>
                                          <p:spTgt spid="163"/>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22" presetClass="entr" presetSubtype="2" fill="hold" nodeType="clickEffect">
                                  <p:stCondLst>
                                    <p:cond delay="0"/>
                                  </p:stCondLst>
                                  <p:childTnLst>
                                    <p:set>
                                      <p:cBhvr>
                                        <p:cTn id="95" dur="1" fill="hold">
                                          <p:stCondLst>
                                            <p:cond delay="0"/>
                                          </p:stCondLst>
                                        </p:cTn>
                                        <p:tgtEl>
                                          <p:spTgt spid="129"/>
                                        </p:tgtEl>
                                        <p:attrNameLst>
                                          <p:attrName>style.visibility</p:attrName>
                                        </p:attrNameLst>
                                      </p:cBhvr>
                                      <p:to>
                                        <p:strVal val="visible"/>
                                      </p:to>
                                    </p:set>
                                    <p:animEffect transition="in" filter="wipe(right)">
                                      <p:cBhvr>
                                        <p:cTn id="96" dur="500"/>
                                        <p:tgtEl>
                                          <p:spTgt spid="129"/>
                                        </p:tgtEl>
                                      </p:cBhvr>
                                    </p:animEffect>
                                  </p:childTnLst>
                                </p:cTn>
                              </p:par>
                              <p:par>
                                <p:cTn id="97" presetID="22" presetClass="entr" presetSubtype="2" fill="hold" nodeType="withEffect">
                                  <p:stCondLst>
                                    <p:cond delay="0"/>
                                  </p:stCondLst>
                                  <p:childTnLst>
                                    <p:set>
                                      <p:cBhvr>
                                        <p:cTn id="98" dur="1" fill="hold">
                                          <p:stCondLst>
                                            <p:cond delay="0"/>
                                          </p:stCondLst>
                                        </p:cTn>
                                        <p:tgtEl>
                                          <p:spTgt spid="282"/>
                                        </p:tgtEl>
                                        <p:attrNameLst>
                                          <p:attrName>style.visibility</p:attrName>
                                        </p:attrNameLst>
                                      </p:cBhvr>
                                      <p:to>
                                        <p:strVal val="visible"/>
                                      </p:to>
                                    </p:set>
                                    <p:animEffect transition="in" filter="wipe(right)">
                                      <p:cBhvr>
                                        <p:cTn id="99" dur="500"/>
                                        <p:tgtEl>
                                          <p:spTgt spid="282"/>
                                        </p:tgtEl>
                                      </p:cBhvr>
                                    </p:animEffect>
                                  </p:childTnLst>
                                </p:cTn>
                              </p:par>
                              <p:par>
                                <p:cTn id="100" presetID="22" presetClass="entr" presetSubtype="2" fill="hold" nodeType="withEffect">
                                  <p:stCondLst>
                                    <p:cond delay="0"/>
                                  </p:stCondLst>
                                  <p:childTnLst>
                                    <p:set>
                                      <p:cBhvr>
                                        <p:cTn id="101" dur="1" fill="hold">
                                          <p:stCondLst>
                                            <p:cond delay="0"/>
                                          </p:stCondLst>
                                        </p:cTn>
                                        <p:tgtEl>
                                          <p:spTgt spid="236"/>
                                        </p:tgtEl>
                                        <p:attrNameLst>
                                          <p:attrName>style.visibility</p:attrName>
                                        </p:attrNameLst>
                                      </p:cBhvr>
                                      <p:to>
                                        <p:strVal val="visible"/>
                                      </p:to>
                                    </p:set>
                                    <p:animEffect transition="in" filter="wipe(right)">
                                      <p:cBhvr>
                                        <p:cTn id="102" dur="500"/>
                                        <p:tgtEl>
                                          <p:spTgt spid="236"/>
                                        </p:tgtEl>
                                      </p:cBhvr>
                                    </p:animEffect>
                                  </p:childTnLst>
                                </p:cTn>
                              </p:par>
                              <p:par>
                                <p:cTn id="103" presetID="22" presetClass="entr" presetSubtype="2" fill="hold" nodeType="withEffect">
                                  <p:stCondLst>
                                    <p:cond delay="0"/>
                                  </p:stCondLst>
                                  <p:childTnLst>
                                    <p:set>
                                      <p:cBhvr>
                                        <p:cTn id="104" dur="1" fill="hold">
                                          <p:stCondLst>
                                            <p:cond delay="0"/>
                                          </p:stCondLst>
                                        </p:cTn>
                                        <p:tgtEl>
                                          <p:spTgt spid="272"/>
                                        </p:tgtEl>
                                        <p:attrNameLst>
                                          <p:attrName>style.visibility</p:attrName>
                                        </p:attrNameLst>
                                      </p:cBhvr>
                                      <p:to>
                                        <p:strVal val="visible"/>
                                      </p:to>
                                    </p:set>
                                    <p:animEffect transition="in" filter="wipe(right)">
                                      <p:cBhvr>
                                        <p:cTn id="105" dur="500"/>
                                        <p:tgtEl>
                                          <p:spTgt spid="272"/>
                                        </p:tgtEl>
                                      </p:cBhvr>
                                    </p:animEffect>
                                  </p:childTnLst>
                                </p:cTn>
                              </p:par>
                              <p:par>
                                <p:cTn id="106" presetID="22" presetClass="entr" presetSubtype="2" fill="hold" nodeType="withEffect">
                                  <p:stCondLst>
                                    <p:cond delay="0"/>
                                  </p:stCondLst>
                                  <p:childTnLst>
                                    <p:set>
                                      <p:cBhvr>
                                        <p:cTn id="107" dur="1" fill="hold">
                                          <p:stCondLst>
                                            <p:cond delay="0"/>
                                          </p:stCondLst>
                                        </p:cTn>
                                        <p:tgtEl>
                                          <p:spTgt spid="263"/>
                                        </p:tgtEl>
                                        <p:attrNameLst>
                                          <p:attrName>style.visibility</p:attrName>
                                        </p:attrNameLst>
                                      </p:cBhvr>
                                      <p:to>
                                        <p:strVal val="visible"/>
                                      </p:to>
                                    </p:set>
                                    <p:animEffect transition="in" filter="wipe(right)">
                                      <p:cBhvr>
                                        <p:cTn id="108" dur="500"/>
                                        <p:tgtEl>
                                          <p:spTgt spid="263"/>
                                        </p:tgtEl>
                                      </p:cBhvr>
                                    </p:animEffect>
                                  </p:childTnLst>
                                </p:cTn>
                              </p:par>
                              <p:par>
                                <p:cTn id="109" presetID="22" presetClass="entr" presetSubtype="2" fill="hold" nodeType="withEffect">
                                  <p:stCondLst>
                                    <p:cond delay="0"/>
                                  </p:stCondLst>
                                  <p:childTnLst>
                                    <p:set>
                                      <p:cBhvr>
                                        <p:cTn id="110" dur="1" fill="hold">
                                          <p:stCondLst>
                                            <p:cond delay="0"/>
                                          </p:stCondLst>
                                        </p:cTn>
                                        <p:tgtEl>
                                          <p:spTgt spid="254"/>
                                        </p:tgtEl>
                                        <p:attrNameLst>
                                          <p:attrName>style.visibility</p:attrName>
                                        </p:attrNameLst>
                                      </p:cBhvr>
                                      <p:to>
                                        <p:strVal val="visible"/>
                                      </p:to>
                                    </p:set>
                                    <p:animEffect transition="in" filter="wipe(right)">
                                      <p:cBhvr>
                                        <p:cTn id="111" dur="500"/>
                                        <p:tgtEl>
                                          <p:spTgt spid="254"/>
                                        </p:tgtEl>
                                      </p:cBhvr>
                                    </p:animEffect>
                                  </p:childTnLst>
                                </p:cTn>
                              </p:par>
                              <p:par>
                                <p:cTn id="112" presetID="22" presetClass="entr" presetSubtype="2" fill="hold" nodeType="withEffect">
                                  <p:stCondLst>
                                    <p:cond delay="0"/>
                                  </p:stCondLst>
                                  <p:childTnLst>
                                    <p:set>
                                      <p:cBhvr>
                                        <p:cTn id="113" dur="1" fill="hold">
                                          <p:stCondLst>
                                            <p:cond delay="0"/>
                                          </p:stCondLst>
                                        </p:cTn>
                                        <p:tgtEl>
                                          <p:spTgt spid="245"/>
                                        </p:tgtEl>
                                        <p:attrNameLst>
                                          <p:attrName>style.visibility</p:attrName>
                                        </p:attrNameLst>
                                      </p:cBhvr>
                                      <p:to>
                                        <p:strVal val="visible"/>
                                      </p:to>
                                    </p:set>
                                    <p:animEffect transition="in" filter="wipe(right)">
                                      <p:cBhvr>
                                        <p:cTn id="114" dur="500"/>
                                        <p:tgtEl>
                                          <p:spTgt spid="245"/>
                                        </p:tgtEl>
                                      </p:cBhvr>
                                    </p:animEffect>
                                  </p:childTnLst>
                                </p:cTn>
                              </p:par>
                              <p:par>
                                <p:cTn id="115" presetID="22" presetClass="entr" presetSubtype="2" fill="hold" nodeType="withEffect">
                                  <p:stCondLst>
                                    <p:cond delay="0"/>
                                  </p:stCondLst>
                                  <p:childTnLst>
                                    <p:set>
                                      <p:cBhvr>
                                        <p:cTn id="116" dur="1" fill="hold">
                                          <p:stCondLst>
                                            <p:cond delay="0"/>
                                          </p:stCondLst>
                                        </p:cTn>
                                        <p:tgtEl>
                                          <p:spTgt spid="226"/>
                                        </p:tgtEl>
                                        <p:attrNameLst>
                                          <p:attrName>style.visibility</p:attrName>
                                        </p:attrNameLst>
                                      </p:cBhvr>
                                      <p:to>
                                        <p:strVal val="visible"/>
                                      </p:to>
                                    </p:set>
                                    <p:animEffect transition="in" filter="wipe(right)">
                                      <p:cBhvr>
                                        <p:cTn id="117" dur="500"/>
                                        <p:tgtEl>
                                          <p:spTgt spid="226"/>
                                        </p:tgtEl>
                                      </p:cBhvr>
                                    </p:animEffect>
                                  </p:childTnLst>
                                </p:cTn>
                              </p:par>
                            </p:childTnLst>
                          </p:cTn>
                        </p:par>
                      </p:childTnLst>
                    </p:cTn>
                  </p:par>
                  <p:par>
                    <p:cTn id="118" fill="hold">
                      <p:stCondLst>
                        <p:cond delay="indefinite"/>
                      </p:stCondLst>
                      <p:childTnLst>
                        <p:par>
                          <p:cTn id="119" fill="hold">
                            <p:stCondLst>
                              <p:cond delay="0"/>
                            </p:stCondLst>
                            <p:childTnLst>
                              <p:par>
                                <p:cTn id="120" presetID="1" presetClass="entr" presetSubtype="0" fill="hold" grpId="0" nodeType="clickEffect">
                                  <p:stCondLst>
                                    <p:cond delay="0"/>
                                  </p:stCondLst>
                                  <p:childTnLst>
                                    <p:set>
                                      <p:cBhvr>
                                        <p:cTn id="121" dur="1" fill="hold">
                                          <p:stCondLst>
                                            <p:cond delay="0"/>
                                          </p:stCondLst>
                                        </p:cTn>
                                        <p:tgtEl>
                                          <p:spTgt spid="19501"/>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1949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19515"/>
                                        </p:tgtEl>
                                        <p:attrNameLst>
                                          <p:attrName>style.visibility</p:attrName>
                                        </p:attrNameLst>
                                      </p:cBhvr>
                                      <p:to>
                                        <p:strVal val="visible"/>
                                      </p:to>
                                    </p:set>
                                  </p:childTnLst>
                                </p:cTn>
                              </p:par>
                              <p:par>
                                <p:cTn id="126" presetID="1" presetClass="entr" presetSubtype="0" fill="hold" grpId="0" nodeType="withEffect">
                                  <p:stCondLst>
                                    <p:cond delay="0"/>
                                  </p:stCondLst>
                                  <p:childTnLst>
                                    <p:set>
                                      <p:cBhvr>
                                        <p:cTn id="127" dur="1" fill="hold">
                                          <p:stCondLst>
                                            <p:cond delay="0"/>
                                          </p:stCondLst>
                                        </p:cTn>
                                        <p:tgtEl>
                                          <p:spTgt spid="19526"/>
                                        </p:tgtEl>
                                        <p:attrNameLst>
                                          <p:attrName>style.visibility</p:attrName>
                                        </p:attrNameLst>
                                      </p:cBhvr>
                                      <p:to>
                                        <p:strVal val="visible"/>
                                      </p:to>
                                    </p:set>
                                  </p:childTnLst>
                                </p:cTn>
                              </p:par>
                              <p:par>
                                <p:cTn id="128" presetID="1" presetClass="entr" presetSubtype="0" fill="hold" grpId="0" nodeType="withEffect">
                                  <p:stCondLst>
                                    <p:cond delay="0"/>
                                  </p:stCondLst>
                                  <p:childTnLst>
                                    <p:set>
                                      <p:cBhvr>
                                        <p:cTn id="129" dur="1" fill="hold">
                                          <p:stCondLst>
                                            <p:cond delay="0"/>
                                          </p:stCondLst>
                                        </p:cTn>
                                        <p:tgtEl>
                                          <p:spTgt spid="19511"/>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19514"/>
                                        </p:tgtEl>
                                        <p:attrNameLst>
                                          <p:attrName>style.visibility</p:attrName>
                                        </p:attrNameLst>
                                      </p:cBhvr>
                                      <p:to>
                                        <p:strVal val="visible"/>
                                      </p:to>
                                    </p:set>
                                  </p:childTnLst>
                                </p:cTn>
                              </p:par>
                              <p:par>
                                <p:cTn id="132" presetID="1" presetClass="entr" presetSubtype="0" fill="hold" grpId="0" nodeType="withEffect">
                                  <p:stCondLst>
                                    <p:cond delay="0"/>
                                  </p:stCondLst>
                                  <p:childTnLst>
                                    <p:set>
                                      <p:cBhvr>
                                        <p:cTn id="133" dur="1" fill="hold">
                                          <p:stCondLst>
                                            <p:cond delay="0"/>
                                          </p:stCondLst>
                                        </p:cTn>
                                        <p:tgtEl>
                                          <p:spTgt spid="19527"/>
                                        </p:tgtEl>
                                        <p:attrNameLst>
                                          <p:attrName>style.visibility</p:attrName>
                                        </p:attrNameLst>
                                      </p:cBhvr>
                                      <p:to>
                                        <p:strVal val="visible"/>
                                      </p:to>
                                    </p:set>
                                  </p:childTnLst>
                                </p:cTn>
                              </p:par>
                              <p:par>
                                <p:cTn id="134" presetID="1" presetClass="entr" presetSubtype="0" fill="hold" grpId="0" nodeType="withEffect">
                                  <p:stCondLst>
                                    <p:cond delay="0"/>
                                  </p:stCondLst>
                                  <p:childTnLst>
                                    <p:set>
                                      <p:cBhvr>
                                        <p:cTn id="135" dur="1" fill="hold">
                                          <p:stCondLst>
                                            <p:cond delay="0"/>
                                          </p:stCondLst>
                                        </p:cTn>
                                        <p:tgtEl>
                                          <p:spTgt spid="19500"/>
                                        </p:tgtEl>
                                        <p:attrNameLst>
                                          <p:attrName>style.visibility</p:attrName>
                                        </p:attrNameLst>
                                      </p:cBhvr>
                                      <p:to>
                                        <p:strVal val="visible"/>
                                      </p:to>
                                    </p:set>
                                  </p:childTnLst>
                                </p:cTn>
                              </p:par>
                              <p:par>
                                <p:cTn id="136" presetID="1" presetClass="entr" presetSubtype="0" fill="hold" grpId="0" nodeType="withEffect">
                                  <p:stCondLst>
                                    <p:cond delay="0"/>
                                  </p:stCondLst>
                                  <p:childTnLst>
                                    <p:set>
                                      <p:cBhvr>
                                        <p:cTn id="137" dur="1" fill="hold">
                                          <p:stCondLst>
                                            <p:cond delay="0"/>
                                          </p:stCondLst>
                                        </p:cTn>
                                        <p:tgtEl>
                                          <p:spTgt spid="19502"/>
                                        </p:tgtEl>
                                        <p:attrNameLst>
                                          <p:attrName>style.visibility</p:attrName>
                                        </p:attrNameLst>
                                      </p:cBhvr>
                                      <p:to>
                                        <p:strVal val="visible"/>
                                      </p:to>
                                    </p:set>
                                  </p:childTnLst>
                                </p:cTn>
                              </p:par>
                              <p:par>
                                <p:cTn id="138" presetID="1" presetClass="entr" presetSubtype="0" fill="hold" grpId="0" nodeType="withEffect">
                                  <p:stCondLst>
                                    <p:cond delay="0"/>
                                  </p:stCondLst>
                                  <p:childTnLst>
                                    <p:set>
                                      <p:cBhvr>
                                        <p:cTn id="139" dur="1" fill="hold">
                                          <p:stCondLst>
                                            <p:cond delay="0"/>
                                          </p:stCondLst>
                                        </p:cTn>
                                        <p:tgtEl>
                                          <p:spTgt spid="19524"/>
                                        </p:tgtEl>
                                        <p:attrNameLst>
                                          <p:attrName>style.visibility</p:attrName>
                                        </p:attrNameLst>
                                      </p:cBhvr>
                                      <p:to>
                                        <p:strVal val="visible"/>
                                      </p:to>
                                    </p:set>
                                  </p:childTnLst>
                                </p:cTn>
                              </p:par>
                              <p:par>
                                <p:cTn id="140" presetID="1" presetClass="entr" presetSubtype="0" fill="hold" grpId="0" nodeType="withEffect">
                                  <p:stCondLst>
                                    <p:cond delay="0"/>
                                  </p:stCondLst>
                                  <p:childTnLst>
                                    <p:set>
                                      <p:cBhvr>
                                        <p:cTn id="141" dur="1" fill="hold">
                                          <p:stCondLst>
                                            <p:cond delay="0"/>
                                          </p:stCondLst>
                                        </p:cTn>
                                        <p:tgtEl>
                                          <p:spTgt spid="19517"/>
                                        </p:tgtEl>
                                        <p:attrNameLst>
                                          <p:attrName>style.visibility</p:attrName>
                                        </p:attrNameLst>
                                      </p:cBhvr>
                                      <p:to>
                                        <p:strVal val="visible"/>
                                      </p:to>
                                    </p:set>
                                  </p:childTnLst>
                                </p:cTn>
                              </p:par>
                              <p:par>
                                <p:cTn id="142" presetID="1" presetClass="entr" presetSubtype="0" fill="hold" grpId="0" nodeType="withEffect">
                                  <p:stCondLst>
                                    <p:cond delay="0"/>
                                  </p:stCondLst>
                                  <p:childTnLst>
                                    <p:set>
                                      <p:cBhvr>
                                        <p:cTn id="143" dur="1" fill="hold">
                                          <p:stCondLst>
                                            <p:cond delay="0"/>
                                          </p:stCondLst>
                                        </p:cTn>
                                        <p:tgtEl>
                                          <p:spTgt spid="19525"/>
                                        </p:tgtEl>
                                        <p:attrNameLst>
                                          <p:attrName>style.visibility</p:attrName>
                                        </p:attrNameLst>
                                      </p:cBhvr>
                                      <p:to>
                                        <p:strVal val="visible"/>
                                      </p:to>
                                    </p:set>
                                  </p:childTnLst>
                                </p:cTn>
                              </p:par>
                              <p:par>
                                <p:cTn id="144" presetID="1" presetClass="entr" presetSubtype="0" fill="hold" grpId="0" nodeType="withEffect">
                                  <p:stCondLst>
                                    <p:cond delay="0"/>
                                  </p:stCondLst>
                                  <p:childTnLst>
                                    <p:set>
                                      <p:cBhvr>
                                        <p:cTn id="145" dur="1" fill="hold">
                                          <p:stCondLst>
                                            <p:cond delay="0"/>
                                          </p:stCondLst>
                                        </p:cTn>
                                        <p:tgtEl>
                                          <p:spTgt spid="19516"/>
                                        </p:tgtEl>
                                        <p:attrNameLst>
                                          <p:attrName>style.visibility</p:attrName>
                                        </p:attrNameLst>
                                      </p:cBhvr>
                                      <p:to>
                                        <p:strVal val="visible"/>
                                      </p:to>
                                    </p:set>
                                  </p:childTnLst>
                                </p:cTn>
                              </p:par>
                              <p:par>
                                <p:cTn id="146" presetID="1" presetClass="entr" presetSubtype="0" fill="hold" grpId="0" nodeType="withEffect">
                                  <p:stCondLst>
                                    <p:cond delay="0"/>
                                  </p:stCondLst>
                                  <p:childTnLst>
                                    <p:set>
                                      <p:cBhvr>
                                        <p:cTn id="147" dur="1" fill="hold">
                                          <p:stCondLst>
                                            <p:cond delay="0"/>
                                          </p:stCondLst>
                                        </p:cTn>
                                        <p:tgtEl>
                                          <p:spTgt spid="19510"/>
                                        </p:tgtEl>
                                        <p:attrNameLst>
                                          <p:attrName>style.visibility</p:attrName>
                                        </p:attrNameLst>
                                      </p:cBhvr>
                                      <p:to>
                                        <p:strVal val="visible"/>
                                      </p:to>
                                    </p:set>
                                  </p:childTnLst>
                                </p:cTn>
                              </p:par>
                              <p:par>
                                <p:cTn id="148" presetID="1" presetClass="entr" presetSubtype="0" fill="hold" grpId="0" nodeType="withEffect">
                                  <p:stCondLst>
                                    <p:cond delay="0"/>
                                  </p:stCondLst>
                                  <p:childTnLst>
                                    <p:set>
                                      <p:cBhvr>
                                        <p:cTn id="149" dur="1" fill="hold">
                                          <p:stCondLst>
                                            <p:cond delay="0"/>
                                          </p:stCondLst>
                                        </p:cTn>
                                        <p:tgtEl>
                                          <p:spTgt spid="19512"/>
                                        </p:tgtEl>
                                        <p:attrNameLst>
                                          <p:attrName>style.visibility</p:attrName>
                                        </p:attrNameLst>
                                      </p:cBhvr>
                                      <p:to>
                                        <p:strVal val="visible"/>
                                      </p:to>
                                    </p:set>
                                  </p:childTnLst>
                                </p:cTn>
                              </p:par>
                              <p:par>
                                <p:cTn id="150" presetID="1" presetClass="entr" presetSubtype="0" fill="hold" grpId="0" nodeType="withEffect">
                                  <p:stCondLst>
                                    <p:cond delay="0"/>
                                  </p:stCondLst>
                                  <p:childTnLst>
                                    <p:set>
                                      <p:cBhvr>
                                        <p:cTn id="151" dur="1" fill="hold">
                                          <p:stCondLst>
                                            <p:cond delay="0"/>
                                          </p:stCondLst>
                                        </p:cTn>
                                        <p:tgtEl>
                                          <p:spTgt spid="19509"/>
                                        </p:tgtEl>
                                        <p:attrNameLst>
                                          <p:attrName>style.visibility</p:attrName>
                                        </p:attrNameLst>
                                      </p:cBhvr>
                                      <p:to>
                                        <p:strVal val="visible"/>
                                      </p:to>
                                    </p:set>
                                  </p:childTnLst>
                                </p:cTn>
                              </p:par>
                              <p:par>
                                <p:cTn id="152" presetID="1" presetClass="entr" presetSubtype="0" fill="hold" nodeType="withEffect">
                                  <p:stCondLst>
                                    <p:cond delay="0"/>
                                  </p:stCondLst>
                                  <p:childTnLst>
                                    <p:set>
                                      <p:cBhvr>
                                        <p:cTn id="153" dur="1" fill="hold">
                                          <p:stCondLst>
                                            <p:cond delay="0"/>
                                          </p:stCondLst>
                                        </p:cTn>
                                        <p:tgtEl>
                                          <p:spTgt spid="192"/>
                                        </p:tgtEl>
                                        <p:attrNameLst>
                                          <p:attrName>style.visibility</p:attrName>
                                        </p:attrNameLst>
                                      </p:cBhvr>
                                      <p:to>
                                        <p:strVal val="visible"/>
                                      </p:to>
                                    </p:set>
                                  </p:childTnLst>
                                </p:cTn>
                              </p:par>
                              <p:par>
                                <p:cTn id="154" presetID="1" presetClass="entr" presetSubtype="0" fill="hold" nodeType="withEffect">
                                  <p:stCondLst>
                                    <p:cond delay="0"/>
                                  </p:stCondLst>
                                  <p:childTnLst>
                                    <p:set>
                                      <p:cBhvr>
                                        <p:cTn id="155" dur="1" fill="hold">
                                          <p:stCondLst>
                                            <p:cond delay="0"/>
                                          </p:stCondLst>
                                        </p:cTn>
                                        <p:tgtEl>
                                          <p:spTgt spid="175"/>
                                        </p:tgtEl>
                                        <p:attrNameLst>
                                          <p:attrName>style.visibility</p:attrName>
                                        </p:attrNameLst>
                                      </p:cBhvr>
                                      <p:to>
                                        <p:strVal val="visible"/>
                                      </p:to>
                                    </p:set>
                                  </p:childTnLst>
                                </p:cTn>
                              </p:par>
                              <p:par>
                                <p:cTn id="156" presetID="1" presetClass="entr" presetSubtype="0" fill="hold" nodeType="withEffect">
                                  <p:stCondLst>
                                    <p:cond delay="0"/>
                                  </p:stCondLst>
                                  <p:childTnLst>
                                    <p:set>
                                      <p:cBhvr>
                                        <p:cTn id="157" dur="1" fill="hold">
                                          <p:stCondLst>
                                            <p:cond delay="0"/>
                                          </p:stCondLst>
                                        </p:cTn>
                                        <p:tgtEl>
                                          <p:spTgt spid="190"/>
                                        </p:tgtEl>
                                        <p:attrNameLst>
                                          <p:attrName>style.visibility</p:attrName>
                                        </p:attrNameLst>
                                      </p:cBhvr>
                                      <p:to>
                                        <p:strVal val="visible"/>
                                      </p:to>
                                    </p:set>
                                  </p:childTnLst>
                                </p:cTn>
                              </p:par>
                              <p:par>
                                <p:cTn id="158" presetID="1" presetClass="entr" presetSubtype="0" fill="hold" nodeType="withEffect">
                                  <p:stCondLst>
                                    <p:cond delay="0"/>
                                  </p:stCondLst>
                                  <p:childTnLst>
                                    <p:set>
                                      <p:cBhvr>
                                        <p:cTn id="159" dur="1" fill="hold">
                                          <p:stCondLst>
                                            <p:cond delay="0"/>
                                          </p:stCondLst>
                                        </p:cTn>
                                        <p:tgtEl>
                                          <p:spTgt spid="181"/>
                                        </p:tgtEl>
                                        <p:attrNameLst>
                                          <p:attrName>style.visibility</p:attrName>
                                        </p:attrNameLst>
                                      </p:cBhvr>
                                      <p:to>
                                        <p:strVal val="visible"/>
                                      </p:to>
                                    </p:set>
                                  </p:childTnLst>
                                </p:cTn>
                              </p:par>
                              <p:par>
                                <p:cTn id="160" presetID="1" presetClass="entr" presetSubtype="0" fill="hold" nodeType="withEffect">
                                  <p:stCondLst>
                                    <p:cond delay="0"/>
                                  </p:stCondLst>
                                  <p:childTnLst>
                                    <p:set>
                                      <p:cBhvr>
                                        <p:cTn id="161" dur="1" fill="hold">
                                          <p:stCondLst>
                                            <p:cond delay="0"/>
                                          </p:stCondLst>
                                        </p:cTn>
                                        <p:tgtEl>
                                          <p:spTgt spid="184"/>
                                        </p:tgtEl>
                                        <p:attrNameLst>
                                          <p:attrName>style.visibility</p:attrName>
                                        </p:attrNameLst>
                                      </p:cBhvr>
                                      <p:to>
                                        <p:strVal val="visible"/>
                                      </p:to>
                                    </p:set>
                                  </p:childTnLst>
                                </p:cTn>
                              </p:par>
                              <p:par>
                                <p:cTn id="162" presetID="1" presetClass="entr" presetSubtype="0" fill="hold" nodeType="withEffect">
                                  <p:stCondLst>
                                    <p:cond delay="0"/>
                                  </p:stCondLst>
                                  <p:childTnLst>
                                    <p:set>
                                      <p:cBhvr>
                                        <p:cTn id="163" dur="1" fill="hold">
                                          <p:stCondLst>
                                            <p:cond delay="0"/>
                                          </p:stCondLst>
                                        </p:cTn>
                                        <p:tgtEl>
                                          <p:spTgt spid="160"/>
                                        </p:tgtEl>
                                        <p:attrNameLst>
                                          <p:attrName>style.visibility</p:attrName>
                                        </p:attrNameLst>
                                      </p:cBhvr>
                                      <p:to>
                                        <p:strVal val="visible"/>
                                      </p:to>
                                    </p:set>
                                  </p:childTnLst>
                                </p:cTn>
                              </p:par>
                              <p:par>
                                <p:cTn id="164" presetID="1" presetClass="entr" presetSubtype="0" fill="hold" nodeType="withEffect">
                                  <p:stCondLst>
                                    <p:cond delay="0"/>
                                  </p:stCondLst>
                                  <p:childTnLst>
                                    <p:set>
                                      <p:cBhvr>
                                        <p:cTn id="165" dur="1" fill="hold">
                                          <p:stCondLst>
                                            <p:cond delay="0"/>
                                          </p:stCondLst>
                                        </p:cTn>
                                        <p:tgtEl>
                                          <p:spTgt spid="169"/>
                                        </p:tgtEl>
                                        <p:attrNameLst>
                                          <p:attrName>style.visibility</p:attrName>
                                        </p:attrNameLst>
                                      </p:cBhvr>
                                      <p:to>
                                        <p:strVal val="visible"/>
                                      </p:to>
                                    </p:set>
                                  </p:childTnLst>
                                </p:cTn>
                              </p:par>
                              <p:par>
                                <p:cTn id="166" presetID="1" presetClass="entr" presetSubtype="0" fill="hold" nodeType="withEffect">
                                  <p:stCondLst>
                                    <p:cond delay="0"/>
                                  </p:stCondLst>
                                  <p:childTnLst>
                                    <p:set>
                                      <p:cBhvr>
                                        <p:cTn id="167" dur="1" fill="hold">
                                          <p:stCondLst>
                                            <p:cond delay="0"/>
                                          </p:stCondLst>
                                        </p:cTn>
                                        <p:tgtEl>
                                          <p:spTgt spid="157"/>
                                        </p:tgtEl>
                                        <p:attrNameLst>
                                          <p:attrName>style.visibility</p:attrName>
                                        </p:attrNameLst>
                                      </p:cBhvr>
                                      <p:to>
                                        <p:strVal val="visible"/>
                                      </p:to>
                                    </p:set>
                                  </p:childTnLst>
                                </p:cTn>
                              </p:par>
                              <p:par>
                                <p:cTn id="168" presetID="1" presetClass="entr" presetSubtype="0" fill="hold" nodeType="withEffect">
                                  <p:stCondLst>
                                    <p:cond delay="0"/>
                                  </p:stCondLst>
                                  <p:childTnLst>
                                    <p:set>
                                      <p:cBhvr>
                                        <p:cTn id="169" dur="1" fill="hold">
                                          <p:stCondLst>
                                            <p:cond delay="0"/>
                                          </p:stCondLst>
                                        </p:cTn>
                                        <p:tgtEl>
                                          <p:spTgt spid="188"/>
                                        </p:tgtEl>
                                        <p:attrNameLst>
                                          <p:attrName>style.visibility</p:attrName>
                                        </p:attrNameLst>
                                      </p:cBhvr>
                                      <p:to>
                                        <p:strVal val="visible"/>
                                      </p:to>
                                    </p:set>
                                  </p:childTnLst>
                                </p:cTn>
                              </p:par>
                              <p:par>
                                <p:cTn id="170" presetID="1" presetClass="entr" presetSubtype="0" fill="hold" nodeType="withEffect">
                                  <p:stCondLst>
                                    <p:cond delay="0"/>
                                  </p:stCondLst>
                                  <p:childTnLst>
                                    <p:set>
                                      <p:cBhvr>
                                        <p:cTn id="171" dur="1" fill="hold">
                                          <p:stCondLst>
                                            <p:cond delay="0"/>
                                          </p:stCondLst>
                                        </p:cTn>
                                        <p:tgtEl>
                                          <p:spTgt spid="178"/>
                                        </p:tgtEl>
                                        <p:attrNameLst>
                                          <p:attrName>style.visibility</p:attrName>
                                        </p:attrNameLst>
                                      </p:cBhvr>
                                      <p:to>
                                        <p:strVal val="visible"/>
                                      </p:to>
                                    </p:set>
                                  </p:childTnLst>
                                </p:cTn>
                              </p:par>
                              <p:par>
                                <p:cTn id="172" presetID="1" presetClass="entr" presetSubtype="0" fill="hold" nodeType="withEffect">
                                  <p:stCondLst>
                                    <p:cond delay="0"/>
                                  </p:stCondLst>
                                  <p:childTnLst>
                                    <p:set>
                                      <p:cBhvr>
                                        <p:cTn id="173" dur="1" fill="hold">
                                          <p:stCondLst>
                                            <p:cond delay="0"/>
                                          </p:stCondLst>
                                        </p:cTn>
                                        <p:tgtEl>
                                          <p:spTgt spid="191"/>
                                        </p:tgtEl>
                                        <p:attrNameLst>
                                          <p:attrName>style.visibility</p:attrName>
                                        </p:attrNameLst>
                                      </p:cBhvr>
                                      <p:to>
                                        <p:strVal val="visible"/>
                                      </p:to>
                                    </p:set>
                                  </p:childTnLst>
                                </p:cTn>
                              </p:par>
                              <p:par>
                                <p:cTn id="174" presetID="1" presetClass="entr" presetSubtype="0" fill="hold" nodeType="withEffect">
                                  <p:stCondLst>
                                    <p:cond delay="0"/>
                                  </p:stCondLst>
                                  <p:childTnLst>
                                    <p:set>
                                      <p:cBhvr>
                                        <p:cTn id="175" dur="1" fill="hold">
                                          <p:stCondLst>
                                            <p:cond delay="0"/>
                                          </p:stCondLst>
                                        </p:cTn>
                                        <p:tgtEl>
                                          <p:spTgt spid="185"/>
                                        </p:tgtEl>
                                        <p:attrNameLst>
                                          <p:attrName>style.visibility</p:attrName>
                                        </p:attrNameLst>
                                      </p:cBhvr>
                                      <p:to>
                                        <p:strVal val="visible"/>
                                      </p:to>
                                    </p:set>
                                  </p:childTnLst>
                                </p:cTn>
                              </p:par>
                              <p:par>
                                <p:cTn id="176" presetID="22" presetClass="entr" presetSubtype="2" fill="hold" nodeType="withEffect">
                                  <p:stCondLst>
                                    <p:cond delay="0"/>
                                  </p:stCondLst>
                                  <p:childTnLst>
                                    <p:set>
                                      <p:cBhvr>
                                        <p:cTn id="177" dur="1" fill="hold">
                                          <p:stCondLst>
                                            <p:cond delay="0"/>
                                          </p:stCondLst>
                                        </p:cTn>
                                        <p:tgtEl>
                                          <p:spTgt spid="140"/>
                                        </p:tgtEl>
                                        <p:attrNameLst>
                                          <p:attrName>style.visibility</p:attrName>
                                        </p:attrNameLst>
                                      </p:cBhvr>
                                      <p:to>
                                        <p:strVal val="visible"/>
                                      </p:to>
                                    </p:set>
                                    <p:animEffect transition="in" filter="wipe(right)">
                                      <p:cBhvr>
                                        <p:cTn id="178" dur="500"/>
                                        <p:tgtEl>
                                          <p:spTgt spid="140"/>
                                        </p:tgtEl>
                                      </p:cBhvr>
                                    </p:animEffect>
                                  </p:childTnLst>
                                </p:cTn>
                              </p:par>
                              <p:par>
                                <p:cTn id="179" presetID="22" presetClass="entr" presetSubtype="2" fill="hold" nodeType="withEffect">
                                  <p:stCondLst>
                                    <p:cond delay="0"/>
                                  </p:stCondLst>
                                  <p:childTnLst>
                                    <p:set>
                                      <p:cBhvr>
                                        <p:cTn id="180" dur="1" fill="hold">
                                          <p:stCondLst>
                                            <p:cond delay="0"/>
                                          </p:stCondLst>
                                        </p:cTn>
                                        <p:tgtEl>
                                          <p:spTgt spid="239"/>
                                        </p:tgtEl>
                                        <p:attrNameLst>
                                          <p:attrName>style.visibility</p:attrName>
                                        </p:attrNameLst>
                                      </p:cBhvr>
                                      <p:to>
                                        <p:strVal val="visible"/>
                                      </p:to>
                                    </p:set>
                                    <p:animEffect transition="in" filter="wipe(right)">
                                      <p:cBhvr>
                                        <p:cTn id="181" dur="500"/>
                                        <p:tgtEl>
                                          <p:spTgt spid="239"/>
                                        </p:tgtEl>
                                      </p:cBhvr>
                                    </p:animEffect>
                                  </p:childTnLst>
                                </p:cTn>
                              </p:par>
                              <p:par>
                                <p:cTn id="182" presetID="22" presetClass="entr" presetSubtype="2" fill="hold" nodeType="withEffect">
                                  <p:stCondLst>
                                    <p:cond delay="0"/>
                                  </p:stCondLst>
                                  <p:childTnLst>
                                    <p:set>
                                      <p:cBhvr>
                                        <p:cTn id="183" dur="1" fill="hold">
                                          <p:stCondLst>
                                            <p:cond delay="0"/>
                                          </p:stCondLst>
                                        </p:cTn>
                                        <p:tgtEl>
                                          <p:spTgt spid="242"/>
                                        </p:tgtEl>
                                        <p:attrNameLst>
                                          <p:attrName>style.visibility</p:attrName>
                                        </p:attrNameLst>
                                      </p:cBhvr>
                                      <p:to>
                                        <p:strVal val="visible"/>
                                      </p:to>
                                    </p:set>
                                    <p:animEffect transition="in" filter="wipe(right)">
                                      <p:cBhvr>
                                        <p:cTn id="184" dur="500"/>
                                        <p:tgtEl>
                                          <p:spTgt spid="242"/>
                                        </p:tgtEl>
                                      </p:cBhvr>
                                    </p:animEffect>
                                  </p:childTnLst>
                                </p:cTn>
                              </p:par>
                              <p:par>
                                <p:cTn id="185" presetID="22" presetClass="entr" presetSubtype="2" fill="hold" nodeType="withEffect">
                                  <p:stCondLst>
                                    <p:cond delay="0"/>
                                  </p:stCondLst>
                                  <p:childTnLst>
                                    <p:set>
                                      <p:cBhvr>
                                        <p:cTn id="186" dur="1" fill="hold">
                                          <p:stCondLst>
                                            <p:cond delay="0"/>
                                          </p:stCondLst>
                                        </p:cTn>
                                        <p:tgtEl>
                                          <p:spTgt spid="260"/>
                                        </p:tgtEl>
                                        <p:attrNameLst>
                                          <p:attrName>style.visibility</p:attrName>
                                        </p:attrNameLst>
                                      </p:cBhvr>
                                      <p:to>
                                        <p:strVal val="visible"/>
                                      </p:to>
                                    </p:set>
                                    <p:animEffect transition="in" filter="wipe(right)">
                                      <p:cBhvr>
                                        <p:cTn id="187" dur="500"/>
                                        <p:tgtEl>
                                          <p:spTgt spid="260"/>
                                        </p:tgtEl>
                                      </p:cBhvr>
                                    </p:animEffect>
                                  </p:childTnLst>
                                </p:cTn>
                              </p:par>
                              <p:par>
                                <p:cTn id="188" presetID="22" presetClass="entr" presetSubtype="2" fill="hold" nodeType="withEffect">
                                  <p:stCondLst>
                                    <p:cond delay="0"/>
                                  </p:stCondLst>
                                  <p:childTnLst>
                                    <p:set>
                                      <p:cBhvr>
                                        <p:cTn id="189" dur="1" fill="hold">
                                          <p:stCondLst>
                                            <p:cond delay="0"/>
                                          </p:stCondLst>
                                        </p:cTn>
                                        <p:tgtEl>
                                          <p:spTgt spid="266"/>
                                        </p:tgtEl>
                                        <p:attrNameLst>
                                          <p:attrName>style.visibility</p:attrName>
                                        </p:attrNameLst>
                                      </p:cBhvr>
                                      <p:to>
                                        <p:strVal val="visible"/>
                                      </p:to>
                                    </p:set>
                                    <p:animEffect transition="in" filter="wipe(right)">
                                      <p:cBhvr>
                                        <p:cTn id="190" dur="500"/>
                                        <p:tgtEl>
                                          <p:spTgt spid="266"/>
                                        </p:tgtEl>
                                      </p:cBhvr>
                                    </p:animEffect>
                                  </p:childTnLst>
                                </p:cTn>
                              </p:par>
                              <p:par>
                                <p:cTn id="191" presetID="22" presetClass="entr" presetSubtype="2" fill="hold" nodeType="withEffect">
                                  <p:stCondLst>
                                    <p:cond delay="0"/>
                                  </p:stCondLst>
                                  <p:childTnLst>
                                    <p:set>
                                      <p:cBhvr>
                                        <p:cTn id="192" dur="1" fill="hold">
                                          <p:stCondLst>
                                            <p:cond delay="0"/>
                                          </p:stCondLst>
                                        </p:cTn>
                                        <p:tgtEl>
                                          <p:spTgt spid="275"/>
                                        </p:tgtEl>
                                        <p:attrNameLst>
                                          <p:attrName>style.visibility</p:attrName>
                                        </p:attrNameLst>
                                      </p:cBhvr>
                                      <p:to>
                                        <p:strVal val="visible"/>
                                      </p:to>
                                    </p:set>
                                    <p:animEffect transition="in" filter="wipe(right)">
                                      <p:cBhvr>
                                        <p:cTn id="193" dur="500"/>
                                        <p:tgtEl>
                                          <p:spTgt spid="275"/>
                                        </p:tgtEl>
                                      </p:cBhvr>
                                    </p:animEffect>
                                  </p:childTnLst>
                                </p:cTn>
                              </p:par>
                              <p:par>
                                <p:cTn id="194" presetID="22" presetClass="entr" presetSubtype="2" fill="hold" nodeType="withEffect">
                                  <p:stCondLst>
                                    <p:cond delay="0"/>
                                  </p:stCondLst>
                                  <p:childTnLst>
                                    <p:set>
                                      <p:cBhvr>
                                        <p:cTn id="195" dur="1" fill="hold">
                                          <p:stCondLst>
                                            <p:cond delay="0"/>
                                          </p:stCondLst>
                                        </p:cTn>
                                        <p:tgtEl>
                                          <p:spTgt spid="279"/>
                                        </p:tgtEl>
                                        <p:attrNameLst>
                                          <p:attrName>style.visibility</p:attrName>
                                        </p:attrNameLst>
                                      </p:cBhvr>
                                      <p:to>
                                        <p:strVal val="visible"/>
                                      </p:to>
                                    </p:set>
                                    <p:animEffect transition="in" filter="wipe(right)">
                                      <p:cBhvr>
                                        <p:cTn id="196" dur="500"/>
                                        <p:tgtEl>
                                          <p:spTgt spid="279"/>
                                        </p:tgtEl>
                                      </p:cBhvr>
                                    </p:animEffect>
                                  </p:childTnLst>
                                </p:cTn>
                              </p:par>
                              <p:par>
                                <p:cTn id="197" presetID="22" presetClass="entr" presetSubtype="2" fill="hold" nodeType="withEffect">
                                  <p:stCondLst>
                                    <p:cond delay="0"/>
                                  </p:stCondLst>
                                  <p:childTnLst>
                                    <p:set>
                                      <p:cBhvr>
                                        <p:cTn id="198" dur="1" fill="hold">
                                          <p:stCondLst>
                                            <p:cond delay="0"/>
                                          </p:stCondLst>
                                        </p:cTn>
                                        <p:tgtEl>
                                          <p:spTgt spid="285"/>
                                        </p:tgtEl>
                                        <p:attrNameLst>
                                          <p:attrName>style.visibility</p:attrName>
                                        </p:attrNameLst>
                                      </p:cBhvr>
                                      <p:to>
                                        <p:strVal val="visible"/>
                                      </p:to>
                                    </p:set>
                                    <p:animEffect transition="in" filter="wipe(right)">
                                      <p:cBhvr>
                                        <p:cTn id="199" dur="500"/>
                                        <p:tgtEl>
                                          <p:spTgt spid="285"/>
                                        </p:tgtEl>
                                      </p:cBhvr>
                                    </p:animEffect>
                                  </p:childTnLst>
                                </p:cTn>
                              </p:par>
                              <p:par>
                                <p:cTn id="200" presetID="22" presetClass="entr" presetSubtype="2" fill="hold" nodeType="withEffect">
                                  <p:stCondLst>
                                    <p:cond delay="0"/>
                                  </p:stCondLst>
                                  <p:childTnLst>
                                    <p:set>
                                      <p:cBhvr>
                                        <p:cTn id="201" dur="1" fill="hold">
                                          <p:stCondLst>
                                            <p:cond delay="0"/>
                                          </p:stCondLst>
                                        </p:cTn>
                                        <p:tgtEl>
                                          <p:spTgt spid="269"/>
                                        </p:tgtEl>
                                        <p:attrNameLst>
                                          <p:attrName>style.visibility</p:attrName>
                                        </p:attrNameLst>
                                      </p:cBhvr>
                                      <p:to>
                                        <p:strVal val="visible"/>
                                      </p:to>
                                    </p:set>
                                    <p:animEffect transition="in" filter="wipe(right)">
                                      <p:cBhvr>
                                        <p:cTn id="202" dur="500"/>
                                        <p:tgtEl>
                                          <p:spTgt spid="269"/>
                                        </p:tgtEl>
                                      </p:cBhvr>
                                    </p:animEffect>
                                  </p:childTnLst>
                                </p:cTn>
                              </p:par>
                              <p:par>
                                <p:cTn id="203" presetID="22" presetClass="entr" presetSubtype="2" fill="hold" nodeType="withEffect">
                                  <p:stCondLst>
                                    <p:cond delay="0"/>
                                  </p:stCondLst>
                                  <p:childTnLst>
                                    <p:set>
                                      <p:cBhvr>
                                        <p:cTn id="204" dur="1" fill="hold">
                                          <p:stCondLst>
                                            <p:cond delay="0"/>
                                          </p:stCondLst>
                                        </p:cTn>
                                        <p:tgtEl>
                                          <p:spTgt spid="248"/>
                                        </p:tgtEl>
                                        <p:attrNameLst>
                                          <p:attrName>style.visibility</p:attrName>
                                        </p:attrNameLst>
                                      </p:cBhvr>
                                      <p:to>
                                        <p:strVal val="visible"/>
                                      </p:to>
                                    </p:set>
                                    <p:animEffect transition="in" filter="wipe(right)">
                                      <p:cBhvr>
                                        <p:cTn id="205" dur="500"/>
                                        <p:tgtEl>
                                          <p:spTgt spid="248"/>
                                        </p:tgtEl>
                                      </p:cBhvr>
                                    </p:animEffect>
                                  </p:childTnLst>
                                </p:cTn>
                              </p:par>
                              <p:par>
                                <p:cTn id="206" presetID="22" presetClass="entr" presetSubtype="2" fill="hold" nodeType="withEffect">
                                  <p:stCondLst>
                                    <p:cond delay="0"/>
                                  </p:stCondLst>
                                  <p:childTnLst>
                                    <p:set>
                                      <p:cBhvr>
                                        <p:cTn id="207" dur="1" fill="hold">
                                          <p:stCondLst>
                                            <p:cond delay="0"/>
                                          </p:stCondLst>
                                        </p:cTn>
                                        <p:tgtEl>
                                          <p:spTgt spid="251"/>
                                        </p:tgtEl>
                                        <p:attrNameLst>
                                          <p:attrName>style.visibility</p:attrName>
                                        </p:attrNameLst>
                                      </p:cBhvr>
                                      <p:to>
                                        <p:strVal val="visible"/>
                                      </p:to>
                                    </p:set>
                                    <p:animEffect transition="in" filter="wipe(right)">
                                      <p:cBhvr>
                                        <p:cTn id="208" dur="500"/>
                                        <p:tgtEl>
                                          <p:spTgt spid="251"/>
                                        </p:tgtEl>
                                      </p:cBhvr>
                                    </p:animEffect>
                                  </p:childTnLst>
                                </p:cTn>
                              </p:par>
                              <p:par>
                                <p:cTn id="209" presetID="22" presetClass="entr" presetSubtype="2" fill="hold" nodeType="withEffect">
                                  <p:stCondLst>
                                    <p:cond delay="0"/>
                                  </p:stCondLst>
                                  <p:childTnLst>
                                    <p:set>
                                      <p:cBhvr>
                                        <p:cTn id="210" dur="1" fill="hold">
                                          <p:stCondLst>
                                            <p:cond delay="0"/>
                                          </p:stCondLst>
                                        </p:cTn>
                                        <p:tgtEl>
                                          <p:spTgt spid="223"/>
                                        </p:tgtEl>
                                        <p:attrNameLst>
                                          <p:attrName>style.visibility</p:attrName>
                                        </p:attrNameLst>
                                      </p:cBhvr>
                                      <p:to>
                                        <p:strVal val="visible"/>
                                      </p:to>
                                    </p:set>
                                    <p:animEffect transition="in" filter="wipe(right)">
                                      <p:cBhvr>
                                        <p:cTn id="211" dur="500"/>
                                        <p:tgtEl>
                                          <p:spTgt spid="223"/>
                                        </p:tgtEl>
                                      </p:cBhvr>
                                    </p:animEffect>
                                  </p:childTnLst>
                                </p:cTn>
                              </p:par>
                              <p:par>
                                <p:cTn id="212" presetID="22" presetClass="entr" presetSubtype="2" fill="hold" nodeType="withEffect">
                                  <p:stCondLst>
                                    <p:cond delay="0"/>
                                  </p:stCondLst>
                                  <p:childTnLst>
                                    <p:set>
                                      <p:cBhvr>
                                        <p:cTn id="213" dur="1" fill="hold">
                                          <p:stCondLst>
                                            <p:cond delay="0"/>
                                          </p:stCondLst>
                                        </p:cTn>
                                        <p:tgtEl>
                                          <p:spTgt spid="147"/>
                                        </p:tgtEl>
                                        <p:attrNameLst>
                                          <p:attrName>style.visibility</p:attrName>
                                        </p:attrNameLst>
                                      </p:cBhvr>
                                      <p:to>
                                        <p:strVal val="visible"/>
                                      </p:to>
                                    </p:set>
                                    <p:animEffect transition="in" filter="wipe(right)">
                                      <p:cBhvr>
                                        <p:cTn id="214" dur="500"/>
                                        <p:tgtEl>
                                          <p:spTgt spid="147"/>
                                        </p:tgtEl>
                                      </p:cBhvr>
                                    </p:animEffect>
                                  </p:childTnLst>
                                </p:cTn>
                              </p:par>
                              <p:par>
                                <p:cTn id="215" presetID="22" presetClass="entr" presetSubtype="2" fill="hold" nodeType="withEffect">
                                  <p:stCondLst>
                                    <p:cond delay="0"/>
                                  </p:stCondLst>
                                  <p:childTnLst>
                                    <p:set>
                                      <p:cBhvr>
                                        <p:cTn id="216" dur="1" fill="hold">
                                          <p:stCondLst>
                                            <p:cond delay="0"/>
                                          </p:stCondLst>
                                        </p:cTn>
                                        <p:tgtEl>
                                          <p:spTgt spid="257"/>
                                        </p:tgtEl>
                                        <p:attrNameLst>
                                          <p:attrName>style.visibility</p:attrName>
                                        </p:attrNameLst>
                                      </p:cBhvr>
                                      <p:to>
                                        <p:strVal val="visible"/>
                                      </p:to>
                                    </p:set>
                                    <p:animEffect transition="in" filter="wipe(right)">
                                      <p:cBhvr>
                                        <p:cTn id="217" dur="500"/>
                                        <p:tgtEl>
                                          <p:spTgt spid="257"/>
                                        </p:tgtEl>
                                      </p:cBhvr>
                                    </p:animEffect>
                                  </p:childTnLst>
                                </p:cTn>
                              </p:par>
                              <p:par>
                                <p:cTn id="218" presetID="22" presetClass="entr" presetSubtype="2" fill="hold" nodeType="withEffect">
                                  <p:stCondLst>
                                    <p:cond delay="0"/>
                                  </p:stCondLst>
                                  <p:childTnLst>
                                    <p:set>
                                      <p:cBhvr>
                                        <p:cTn id="219" dur="1" fill="hold">
                                          <p:stCondLst>
                                            <p:cond delay="0"/>
                                          </p:stCondLst>
                                        </p:cTn>
                                        <p:tgtEl>
                                          <p:spTgt spid="229"/>
                                        </p:tgtEl>
                                        <p:attrNameLst>
                                          <p:attrName>style.visibility</p:attrName>
                                        </p:attrNameLst>
                                      </p:cBhvr>
                                      <p:to>
                                        <p:strVal val="visible"/>
                                      </p:to>
                                    </p:set>
                                    <p:animEffect transition="in" filter="wipe(right)">
                                      <p:cBhvr>
                                        <p:cTn id="220" dur="500"/>
                                        <p:tgtEl>
                                          <p:spTgt spid="229"/>
                                        </p:tgtEl>
                                      </p:cBhvr>
                                    </p:animEffect>
                                  </p:childTnLst>
                                </p:cTn>
                              </p:par>
                              <p:par>
                                <p:cTn id="221" presetID="22" presetClass="entr" presetSubtype="2" fill="hold" nodeType="withEffect">
                                  <p:stCondLst>
                                    <p:cond delay="0"/>
                                  </p:stCondLst>
                                  <p:childTnLst>
                                    <p:set>
                                      <p:cBhvr>
                                        <p:cTn id="222" dur="1" fill="hold">
                                          <p:stCondLst>
                                            <p:cond delay="0"/>
                                          </p:stCondLst>
                                        </p:cTn>
                                        <p:tgtEl>
                                          <p:spTgt spid="233"/>
                                        </p:tgtEl>
                                        <p:attrNameLst>
                                          <p:attrName>style.visibility</p:attrName>
                                        </p:attrNameLst>
                                      </p:cBhvr>
                                      <p:to>
                                        <p:strVal val="visible"/>
                                      </p:to>
                                    </p:set>
                                    <p:animEffect transition="in" filter="wipe(right)">
                                      <p:cBhvr>
                                        <p:cTn id="223" dur="500"/>
                                        <p:tgtEl>
                                          <p:spTgt spid="233"/>
                                        </p:tgtEl>
                                      </p:cBhvr>
                                    </p:animEffect>
                                  </p:childTnLst>
                                </p:cTn>
                              </p:par>
                            </p:childTnLst>
                          </p:cTn>
                        </p:par>
                      </p:childTnLst>
                    </p:cTn>
                  </p:par>
                  <p:par>
                    <p:cTn id="224" fill="hold">
                      <p:stCondLst>
                        <p:cond delay="indefinite"/>
                      </p:stCondLst>
                      <p:childTnLst>
                        <p:par>
                          <p:cTn id="225" fill="hold">
                            <p:stCondLst>
                              <p:cond delay="0"/>
                            </p:stCondLst>
                            <p:childTnLst>
                              <p:par>
                                <p:cTn id="226" presetID="1" presetClass="entr" presetSubtype="0" fill="hold" grpId="0" nodeType="clickEffect">
                                  <p:stCondLst>
                                    <p:cond delay="0"/>
                                  </p:stCondLst>
                                  <p:childTnLst>
                                    <p:set>
                                      <p:cBhvr>
                                        <p:cTn id="227" dur="1" fill="hold">
                                          <p:stCondLst>
                                            <p:cond delay="0"/>
                                          </p:stCondLst>
                                        </p:cTn>
                                        <p:tgtEl>
                                          <p:spTgt spid="10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84" grpId="0" animBg="1"/>
      <p:bldP spid="19485" grpId="0" animBg="1"/>
      <p:bldP spid="19486" grpId="0" animBg="1"/>
      <p:bldP spid="19487" grpId="0" animBg="1"/>
      <p:bldP spid="19489" grpId="0" animBg="1"/>
      <p:bldP spid="19490" grpId="0" animBg="1"/>
      <p:bldP spid="19491" grpId="0" animBg="1"/>
      <p:bldP spid="19492" grpId="0" animBg="1"/>
      <p:bldP spid="19494" grpId="0" animBg="1"/>
      <p:bldP spid="19495" grpId="0" animBg="1"/>
      <p:bldP spid="19496" grpId="0" animBg="1"/>
      <p:bldP spid="19497" grpId="0" animBg="1"/>
      <p:bldP spid="19499" grpId="0" animBg="1"/>
      <p:bldP spid="19500" grpId="0" animBg="1"/>
      <p:bldP spid="19501" grpId="0" animBg="1"/>
      <p:bldP spid="19502" grpId="0" animBg="1"/>
      <p:bldP spid="19504" grpId="0" animBg="1"/>
      <p:bldP spid="19505" grpId="0" animBg="1"/>
      <p:bldP spid="19506" grpId="0" animBg="1"/>
      <p:bldP spid="19507" grpId="0" animBg="1"/>
      <p:bldP spid="19509" grpId="0" animBg="1"/>
      <p:bldP spid="19510" grpId="0" animBg="1"/>
      <p:bldP spid="19511" grpId="0" animBg="1"/>
      <p:bldP spid="19512" grpId="0" animBg="1"/>
      <p:bldP spid="19514" grpId="0" animBg="1"/>
      <p:bldP spid="19515" grpId="0" animBg="1"/>
      <p:bldP spid="19516" grpId="0" animBg="1"/>
      <p:bldP spid="19517" grpId="0" animBg="1"/>
      <p:bldP spid="19519" grpId="0" animBg="1"/>
      <p:bldP spid="19520" grpId="0" animBg="1"/>
      <p:bldP spid="19521" grpId="0" animBg="1"/>
      <p:bldP spid="19522" grpId="0" animBg="1"/>
      <p:bldP spid="19524" grpId="0" animBg="1"/>
      <p:bldP spid="19525" grpId="0" animBg="1"/>
      <p:bldP spid="19526" grpId="0" animBg="1"/>
      <p:bldP spid="19527" grpId="0" animBg="1"/>
      <p:bldP spid="10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402" name="Rectangle 17"/>
          <p:cNvSpPr>
            <a:spLocks noGrp="1" noChangeArrowheads="1"/>
          </p:cNvSpPr>
          <p:nvPr>
            <p:ph type="title"/>
          </p:nvPr>
        </p:nvSpPr>
        <p:spPr/>
        <p:txBody>
          <a:bodyPr rIns="33900"/>
          <a:lstStyle/>
          <a:p>
            <a:pPr marL="52388"/>
            <a:r>
              <a:rPr lang="en-US" dirty="0"/>
              <a:t>Coding ...: H.264 SVC extensions</a:t>
            </a:r>
          </a:p>
        </p:txBody>
      </p:sp>
      <p:sp>
        <p:nvSpPr>
          <p:cNvPr id="59403" name="Rectangle 28"/>
          <p:cNvSpPr>
            <a:spLocks/>
          </p:cNvSpPr>
          <p:nvPr/>
        </p:nvSpPr>
        <p:spPr bwMode="auto">
          <a:xfrm>
            <a:off x="990600" y="36271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4" name="Rectangle 29"/>
          <p:cNvSpPr>
            <a:spLocks/>
          </p:cNvSpPr>
          <p:nvPr/>
        </p:nvSpPr>
        <p:spPr bwMode="auto">
          <a:xfrm>
            <a:off x="990600" y="30810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5" name="Rectangle 30"/>
          <p:cNvSpPr>
            <a:spLocks/>
          </p:cNvSpPr>
          <p:nvPr/>
        </p:nvSpPr>
        <p:spPr bwMode="auto">
          <a:xfrm>
            <a:off x="990600" y="253494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6" name="Rectangle 33"/>
          <p:cNvSpPr>
            <a:spLocks/>
          </p:cNvSpPr>
          <p:nvPr/>
        </p:nvSpPr>
        <p:spPr bwMode="auto">
          <a:xfrm>
            <a:off x="4241800" y="36779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7" name="Rectangle 34"/>
          <p:cNvSpPr>
            <a:spLocks/>
          </p:cNvSpPr>
          <p:nvPr/>
        </p:nvSpPr>
        <p:spPr bwMode="auto">
          <a:xfrm>
            <a:off x="4241800" y="31318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8" name="Rectangle 35"/>
          <p:cNvSpPr>
            <a:spLocks/>
          </p:cNvSpPr>
          <p:nvPr/>
        </p:nvSpPr>
        <p:spPr bwMode="auto">
          <a:xfrm>
            <a:off x="4241800" y="25857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09" name="Rectangle 38"/>
          <p:cNvSpPr>
            <a:spLocks/>
          </p:cNvSpPr>
          <p:nvPr/>
        </p:nvSpPr>
        <p:spPr bwMode="auto">
          <a:xfrm>
            <a:off x="7493000" y="36779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10" name="Rectangle 39"/>
          <p:cNvSpPr>
            <a:spLocks/>
          </p:cNvSpPr>
          <p:nvPr/>
        </p:nvSpPr>
        <p:spPr bwMode="auto">
          <a:xfrm>
            <a:off x="7493000" y="31318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59411" name="Rectangle 40"/>
          <p:cNvSpPr>
            <a:spLocks/>
          </p:cNvSpPr>
          <p:nvPr/>
        </p:nvSpPr>
        <p:spPr bwMode="auto">
          <a:xfrm>
            <a:off x="7493000" y="258574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12" name="Straight Arrow Connector 74"/>
          <p:cNvCxnSpPr>
            <a:cxnSpLocks noChangeShapeType="1"/>
          </p:cNvCxnSpPr>
          <p:nvPr/>
        </p:nvCxnSpPr>
        <p:spPr bwMode="auto">
          <a:xfrm rot="5400000">
            <a:off x="2870200" y="2204741"/>
            <a:ext cx="3175" cy="3251200"/>
          </a:xfrm>
          <a:prstGeom prst="curvedConnector3">
            <a:avLst>
              <a:gd name="adj1" fmla="val 29391940"/>
            </a:avLst>
          </a:prstGeom>
          <a:noFill/>
          <a:ln w="28575">
            <a:solidFill>
              <a:srgbClr val="000000"/>
            </a:solidFill>
            <a:round/>
            <a:headEnd/>
            <a:tailEnd type="stealth" w="lg" len="med"/>
          </a:ln>
        </p:spPr>
      </p:cxnSp>
      <p:cxnSp>
        <p:nvCxnSpPr>
          <p:cNvPr id="59413" name="Straight Arrow Connector 80"/>
          <p:cNvCxnSpPr>
            <a:cxnSpLocks noChangeShapeType="1"/>
          </p:cNvCxnSpPr>
          <p:nvPr/>
        </p:nvCxnSpPr>
        <p:spPr bwMode="auto">
          <a:xfrm rot="5400000">
            <a:off x="6121400" y="2204741"/>
            <a:ext cx="3175" cy="3251200"/>
          </a:xfrm>
          <a:prstGeom prst="curvedConnector3">
            <a:avLst>
              <a:gd name="adj1" fmla="val 31534319"/>
            </a:avLst>
          </a:prstGeom>
          <a:noFill/>
          <a:ln w="28575">
            <a:solidFill>
              <a:srgbClr val="000000"/>
            </a:solidFill>
            <a:round/>
            <a:headEnd/>
            <a:tailEnd type="arrow" w="med" len="med"/>
          </a:ln>
        </p:spPr>
      </p:cxnSp>
      <p:cxnSp>
        <p:nvCxnSpPr>
          <p:cNvPr id="59414" name="Straight Arrow Connector 84"/>
          <p:cNvCxnSpPr>
            <a:cxnSpLocks noChangeShapeType="1"/>
          </p:cNvCxnSpPr>
          <p:nvPr/>
        </p:nvCxnSpPr>
        <p:spPr bwMode="auto">
          <a:xfrm rot="5400000">
            <a:off x="1073151" y="3455690"/>
            <a:ext cx="342900" cy="3175"/>
          </a:xfrm>
          <a:prstGeom prst="straightConnector1">
            <a:avLst/>
          </a:prstGeom>
          <a:noFill/>
          <a:ln w="28575">
            <a:solidFill>
              <a:srgbClr val="000000"/>
            </a:solidFill>
            <a:round/>
            <a:headEnd/>
            <a:tailEnd type="arrow" w="med" len="med"/>
          </a:ln>
        </p:spPr>
      </p:cxnSp>
      <p:cxnSp>
        <p:nvCxnSpPr>
          <p:cNvPr id="59415" name="Straight Arrow Connector 85"/>
          <p:cNvCxnSpPr>
            <a:cxnSpLocks noChangeShapeType="1"/>
          </p:cNvCxnSpPr>
          <p:nvPr/>
        </p:nvCxnSpPr>
        <p:spPr bwMode="auto">
          <a:xfrm rot="5400000">
            <a:off x="1073151" y="2909590"/>
            <a:ext cx="342900" cy="3175"/>
          </a:xfrm>
          <a:prstGeom prst="straightConnector1">
            <a:avLst/>
          </a:prstGeom>
          <a:noFill/>
          <a:ln w="28575">
            <a:solidFill>
              <a:srgbClr val="000000"/>
            </a:solidFill>
            <a:round/>
            <a:headEnd/>
            <a:tailEnd type="arrow" w="med" len="med"/>
          </a:ln>
        </p:spPr>
      </p:cxnSp>
      <p:grpSp>
        <p:nvGrpSpPr>
          <p:cNvPr id="6" name="Group 107"/>
          <p:cNvGrpSpPr>
            <a:grpSpLocks/>
          </p:cNvGrpSpPr>
          <p:nvPr/>
        </p:nvGrpSpPr>
        <p:grpSpPr bwMode="auto">
          <a:xfrm>
            <a:off x="990600" y="1988840"/>
            <a:ext cx="508000" cy="547688"/>
            <a:chOff x="990600" y="2362200"/>
            <a:chExt cx="508000" cy="546894"/>
          </a:xfrm>
        </p:grpSpPr>
        <p:sp>
          <p:nvSpPr>
            <p:cNvPr id="59517"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8" name="Straight Arrow Connector 88"/>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7" name="Group 111"/>
          <p:cNvGrpSpPr>
            <a:grpSpLocks/>
          </p:cNvGrpSpPr>
          <p:nvPr/>
        </p:nvGrpSpPr>
        <p:grpSpPr bwMode="auto">
          <a:xfrm>
            <a:off x="4241800" y="2052340"/>
            <a:ext cx="508000" cy="534988"/>
            <a:chOff x="4241800" y="2425700"/>
            <a:chExt cx="508000" cy="534194"/>
          </a:xfrm>
        </p:grpSpPr>
        <p:sp>
          <p:nvSpPr>
            <p:cNvPr id="59515" name="Rectangle 36"/>
            <p:cNvSpPr>
              <a:spLocks/>
            </p:cNvSpPr>
            <p:nvPr/>
          </p:nvSpPr>
          <p:spPr bwMode="auto">
            <a:xfrm>
              <a:off x="42418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6" name="Straight Arrow Connector 91"/>
            <p:cNvCxnSpPr>
              <a:cxnSpLocks noChangeShapeType="1"/>
            </p:cNvCxnSpPr>
            <p:nvPr/>
          </p:nvCxnSpPr>
          <p:spPr bwMode="auto">
            <a:xfrm rot="5400000">
              <a:off x="4298950" y="2762250"/>
              <a:ext cx="393700" cy="1588"/>
            </a:xfrm>
            <a:prstGeom prst="straightConnector1">
              <a:avLst/>
            </a:prstGeom>
            <a:noFill/>
            <a:ln w="28575">
              <a:solidFill>
                <a:srgbClr val="000000"/>
              </a:solidFill>
              <a:round/>
              <a:headEnd/>
              <a:tailEnd type="arrow" w="med" len="med"/>
            </a:ln>
          </p:spPr>
        </p:cxnSp>
      </p:grpSp>
      <p:cxnSp>
        <p:nvCxnSpPr>
          <p:cNvPr id="59418" name="Straight Arrow Connector 94"/>
          <p:cNvCxnSpPr>
            <a:cxnSpLocks noChangeShapeType="1"/>
          </p:cNvCxnSpPr>
          <p:nvPr/>
        </p:nvCxnSpPr>
        <p:spPr bwMode="auto">
          <a:xfrm rot="5400000">
            <a:off x="4298951" y="2934990"/>
            <a:ext cx="393700" cy="3175"/>
          </a:xfrm>
          <a:prstGeom prst="straightConnector1">
            <a:avLst/>
          </a:prstGeom>
          <a:noFill/>
          <a:ln w="28575">
            <a:solidFill>
              <a:srgbClr val="000000"/>
            </a:solidFill>
            <a:round/>
            <a:headEnd/>
            <a:tailEnd type="arrow" w="med" len="med"/>
          </a:ln>
        </p:spPr>
      </p:cxnSp>
      <p:cxnSp>
        <p:nvCxnSpPr>
          <p:cNvPr id="59419" name="Straight Arrow Connector 97"/>
          <p:cNvCxnSpPr>
            <a:cxnSpLocks noChangeShapeType="1"/>
          </p:cNvCxnSpPr>
          <p:nvPr/>
        </p:nvCxnSpPr>
        <p:spPr bwMode="auto">
          <a:xfrm rot="5400000">
            <a:off x="4298951" y="3481090"/>
            <a:ext cx="393700" cy="3175"/>
          </a:xfrm>
          <a:prstGeom prst="straightConnector1">
            <a:avLst/>
          </a:prstGeom>
          <a:noFill/>
          <a:ln w="28575">
            <a:solidFill>
              <a:srgbClr val="000000"/>
            </a:solidFill>
            <a:round/>
            <a:headEnd/>
            <a:tailEnd type="arrow" w="med" len="med"/>
          </a:ln>
        </p:spPr>
      </p:cxnSp>
      <p:grpSp>
        <p:nvGrpSpPr>
          <p:cNvPr id="8" name="Group 115"/>
          <p:cNvGrpSpPr>
            <a:grpSpLocks/>
          </p:cNvGrpSpPr>
          <p:nvPr/>
        </p:nvGrpSpPr>
        <p:grpSpPr bwMode="auto">
          <a:xfrm>
            <a:off x="7493000" y="2052340"/>
            <a:ext cx="508000" cy="534988"/>
            <a:chOff x="7493000" y="2425700"/>
            <a:chExt cx="508000" cy="534194"/>
          </a:xfrm>
        </p:grpSpPr>
        <p:sp>
          <p:nvSpPr>
            <p:cNvPr id="59513"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4" name="Straight Arrow Connector 100"/>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59421" name="Straight Arrow Connector 103"/>
          <p:cNvCxnSpPr>
            <a:cxnSpLocks noChangeShapeType="1"/>
          </p:cNvCxnSpPr>
          <p:nvPr/>
        </p:nvCxnSpPr>
        <p:spPr bwMode="auto">
          <a:xfrm rot="5400000">
            <a:off x="7550151" y="2934990"/>
            <a:ext cx="393700" cy="3175"/>
          </a:xfrm>
          <a:prstGeom prst="straightConnector1">
            <a:avLst/>
          </a:prstGeom>
          <a:noFill/>
          <a:ln w="28575">
            <a:solidFill>
              <a:srgbClr val="000000"/>
            </a:solidFill>
            <a:round/>
            <a:headEnd/>
            <a:tailEnd type="arrow" w="med" len="med"/>
          </a:ln>
        </p:spPr>
      </p:cxnSp>
      <p:cxnSp>
        <p:nvCxnSpPr>
          <p:cNvPr id="59422" name="Straight Arrow Connector 106"/>
          <p:cNvCxnSpPr>
            <a:cxnSpLocks noChangeShapeType="1"/>
          </p:cNvCxnSpPr>
          <p:nvPr/>
        </p:nvCxnSpPr>
        <p:spPr bwMode="auto">
          <a:xfrm rot="5400000">
            <a:off x="7550151" y="3481090"/>
            <a:ext cx="393700" cy="3175"/>
          </a:xfrm>
          <a:prstGeom prst="straightConnector1">
            <a:avLst/>
          </a:prstGeom>
          <a:noFill/>
          <a:ln w="28575">
            <a:solidFill>
              <a:srgbClr val="000000"/>
            </a:solidFill>
            <a:round/>
            <a:headEnd/>
            <a:tailEnd type="arrow" w="med" len="med"/>
          </a:ln>
        </p:spPr>
      </p:cxnSp>
      <p:grpSp>
        <p:nvGrpSpPr>
          <p:cNvPr id="59423" name="Group 130"/>
          <p:cNvGrpSpPr>
            <a:grpSpLocks/>
          </p:cNvGrpSpPr>
          <p:nvPr/>
        </p:nvGrpSpPr>
        <p:grpSpPr bwMode="auto">
          <a:xfrm>
            <a:off x="1246188" y="3766840"/>
            <a:ext cx="1878012" cy="65088"/>
            <a:chOff x="1245394" y="4140200"/>
            <a:chExt cx="1878806" cy="64294"/>
          </a:xfrm>
        </p:grpSpPr>
        <p:sp>
          <p:nvSpPr>
            <p:cNvPr id="59511"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2"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10" name="Group 131"/>
          <p:cNvGrpSpPr>
            <a:grpSpLocks/>
          </p:cNvGrpSpPr>
          <p:nvPr/>
        </p:nvGrpSpPr>
        <p:grpSpPr bwMode="auto">
          <a:xfrm>
            <a:off x="1246188" y="3766840"/>
            <a:ext cx="2690812" cy="65088"/>
            <a:chOff x="1245394" y="4140200"/>
            <a:chExt cx="2691606" cy="64294"/>
          </a:xfrm>
        </p:grpSpPr>
        <p:sp>
          <p:nvSpPr>
            <p:cNvPr id="59509"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10"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11" name="Group 129"/>
          <p:cNvGrpSpPr>
            <a:grpSpLocks/>
          </p:cNvGrpSpPr>
          <p:nvPr/>
        </p:nvGrpSpPr>
        <p:grpSpPr bwMode="auto">
          <a:xfrm>
            <a:off x="1246188" y="3766840"/>
            <a:ext cx="1065212" cy="65088"/>
            <a:chOff x="1245394" y="4140200"/>
            <a:chExt cx="1066006" cy="64294"/>
          </a:xfrm>
        </p:grpSpPr>
        <p:sp>
          <p:nvSpPr>
            <p:cNvPr id="59507"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08"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12" name="Group 134"/>
          <p:cNvGrpSpPr>
            <a:grpSpLocks/>
          </p:cNvGrpSpPr>
          <p:nvPr/>
        </p:nvGrpSpPr>
        <p:grpSpPr bwMode="auto">
          <a:xfrm>
            <a:off x="4497388" y="3766840"/>
            <a:ext cx="2690812" cy="65088"/>
            <a:chOff x="4496594" y="4140200"/>
            <a:chExt cx="2691606" cy="64294"/>
          </a:xfrm>
        </p:grpSpPr>
        <p:sp>
          <p:nvSpPr>
            <p:cNvPr id="59505"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06" name="Straight Arrow Connector 109"/>
            <p:cNvCxnSpPr>
              <a:cxnSpLocks noChangeShapeType="1"/>
            </p:cNvCxnSpPr>
            <p:nvPr/>
          </p:nvCxnSpPr>
          <p:spPr bwMode="auto">
            <a:xfrm rot="5400000">
              <a:off x="5715000" y="2984500"/>
              <a:ext cx="1588" cy="2438400"/>
            </a:xfrm>
            <a:prstGeom prst="curvedConnector3">
              <a:avLst>
                <a:gd name="adj1" fmla="val 17216418"/>
              </a:avLst>
            </a:prstGeom>
            <a:noFill/>
            <a:ln w="28575">
              <a:solidFill>
                <a:schemeClr val="accent1"/>
              </a:solidFill>
              <a:round/>
              <a:headEnd/>
              <a:tailEnd type="arrow" w="med" len="med"/>
            </a:ln>
          </p:spPr>
        </p:cxnSp>
      </p:grpSp>
      <p:grpSp>
        <p:nvGrpSpPr>
          <p:cNvPr id="59427" name="Group 133"/>
          <p:cNvGrpSpPr>
            <a:grpSpLocks/>
          </p:cNvGrpSpPr>
          <p:nvPr/>
        </p:nvGrpSpPr>
        <p:grpSpPr bwMode="auto">
          <a:xfrm>
            <a:off x="4497388" y="3766840"/>
            <a:ext cx="1878012" cy="65088"/>
            <a:chOff x="4496594" y="4140200"/>
            <a:chExt cx="1878806" cy="64294"/>
          </a:xfrm>
        </p:grpSpPr>
        <p:sp>
          <p:nvSpPr>
            <p:cNvPr id="59503"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04"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14" name="Group 132"/>
          <p:cNvGrpSpPr>
            <a:grpSpLocks/>
          </p:cNvGrpSpPr>
          <p:nvPr/>
        </p:nvGrpSpPr>
        <p:grpSpPr bwMode="auto">
          <a:xfrm>
            <a:off x="4497388" y="3766840"/>
            <a:ext cx="1065212" cy="65088"/>
            <a:chOff x="4496594" y="4140200"/>
            <a:chExt cx="1066006" cy="64294"/>
          </a:xfrm>
        </p:grpSpPr>
        <p:sp>
          <p:nvSpPr>
            <p:cNvPr id="59501"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502"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15" name="Group 122"/>
          <p:cNvGrpSpPr>
            <a:grpSpLocks/>
          </p:cNvGrpSpPr>
          <p:nvPr/>
        </p:nvGrpSpPr>
        <p:grpSpPr bwMode="auto">
          <a:xfrm>
            <a:off x="1498600" y="3220740"/>
            <a:ext cx="812800" cy="547688"/>
            <a:chOff x="1498600" y="3594100"/>
            <a:chExt cx="812800" cy="546894"/>
          </a:xfrm>
        </p:grpSpPr>
        <p:sp>
          <p:nvSpPr>
            <p:cNvPr id="59498"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99" name="Straight Arrow Connector 156"/>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59500" name="Straight Arrow Connector 232"/>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59430" name="Group 123"/>
          <p:cNvGrpSpPr>
            <a:grpSpLocks/>
          </p:cNvGrpSpPr>
          <p:nvPr/>
        </p:nvGrpSpPr>
        <p:grpSpPr bwMode="auto">
          <a:xfrm>
            <a:off x="1498600" y="3220740"/>
            <a:ext cx="1625600" cy="547688"/>
            <a:chOff x="1498600" y="3594100"/>
            <a:chExt cx="1625600" cy="546894"/>
          </a:xfrm>
        </p:grpSpPr>
        <p:sp>
          <p:nvSpPr>
            <p:cNvPr id="59495"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96" name="Straight Arrow Connector 165"/>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59497" name="Straight Arrow Connector 23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17" name="Group 124"/>
          <p:cNvGrpSpPr>
            <a:grpSpLocks/>
          </p:cNvGrpSpPr>
          <p:nvPr/>
        </p:nvGrpSpPr>
        <p:grpSpPr bwMode="auto">
          <a:xfrm>
            <a:off x="1498600" y="3220740"/>
            <a:ext cx="2438400" cy="547688"/>
            <a:chOff x="1498600" y="3594100"/>
            <a:chExt cx="2438400" cy="546894"/>
          </a:xfrm>
        </p:grpSpPr>
        <p:sp>
          <p:nvSpPr>
            <p:cNvPr id="59492" name="Rectangle 54"/>
            <p:cNvSpPr>
              <a:spLocks/>
            </p:cNvSpPr>
            <p:nvPr/>
          </p:nvSpPr>
          <p:spPr bwMode="auto">
            <a:xfrm>
              <a:off x="34290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93" name="Straight Arrow Connector 177"/>
            <p:cNvCxnSpPr>
              <a:cxnSpLocks noChangeShapeType="1"/>
            </p:cNvCxnSpPr>
            <p:nvPr/>
          </p:nvCxnSpPr>
          <p:spPr bwMode="auto">
            <a:xfrm rot="5400000">
              <a:off x="3441700" y="3898900"/>
              <a:ext cx="482600" cy="1588"/>
            </a:xfrm>
            <a:prstGeom prst="straightConnector1">
              <a:avLst/>
            </a:prstGeom>
            <a:noFill/>
            <a:ln w="28575">
              <a:solidFill>
                <a:schemeClr val="accent1"/>
              </a:solidFill>
              <a:round/>
              <a:headEnd/>
              <a:tailEnd type="arrow" w="med" len="med"/>
            </a:ln>
          </p:spPr>
        </p:cxnSp>
        <p:cxnSp>
          <p:nvCxnSpPr>
            <p:cNvPr id="59494" name="Straight Arrow Connector 238"/>
            <p:cNvCxnSpPr>
              <a:cxnSpLocks noChangeShapeType="1"/>
            </p:cNvCxnSpPr>
            <p:nvPr/>
          </p:nvCxnSpPr>
          <p:spPr bwMode="auto">
            <a:xfrm rot="5400000">
              <a:off x="2368550" y="2787650"/>
              <a:ext cx="444500" cy="2184400"/>
            </a:xfrm>
            <a:prstGeom prst="straightConnector1">
              <a:avLst/>
            </a:prstGeom>
            <a:noFill/>
            <a:ln w="28575">
              <a:solidFill>
                <a:schemeClr val="accent1"/>
              </a:solidFill>
              <a:round/>
              <a:headEnd/>
              <a:tailEnd type="arrow" w="med" len="med"/>
            </a:ln>
          </p:spPr>
        </p:cxnSp>
      </p:grpSp>
      <p:grpSp>
        <p:nvGrpSpPr>
          <p:cNvPr id="18" name="Group 127"/>
          <p:cNvGrpSpPr>
            <a:grpSpLocks/>
          </p:cNvGrpSpPr>
          <p:nvPr/>
        </p:nvGrpSpPr>
        <p:grpSpPr bwMode="auto">
          <a:xfrm>
            <a:off x="4749800" y="3220740"/>
            <a:ext cx="2438400" cy="547688"/>
            <a:chOff x="4749800" y="3594100"/>
            <a:chExt cx="2438400" cy="546894"/>
          </a:xfrm>
        </p:grpSpPr>
        <p:sp>
          <p:nvSpPr>
            <p:cNvPr id="59489" name="Rectangle 69"/>
            <p:cNvSpPr>
              <a:spLocks/>
            </p:cNvSpPr>
            <p:nvPr/>
          </p:nvSpPr>
          <p:spPr bwMode="auto">
            <a:xfrm>
              <a:off x="6680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90" name="Straight Arrow Connector 190"/>
            <p:cNvCxnSpPr>
              <a:cxnSpLocks noChangeShapeType="1"/>
            </p:cNvCxnSpPr>
            <p:nvPr/>
          </p:nvCxnSpPr>
          <p:spPr bwMode="auto">
            <a:xfrm rot="5400000">
              <a:off x="6692900" y="3898900"/>
              <a:ext cx="482600" cy="1588"/>
            </a:xfrm>
            <a:prstGeom prst="straightConnector1">
              <a:avLst/>
            </a:prstGeom>
            <a:noFill/>
            <a:ln w="28575">
              <a:solidFill>
                <a:schemeClr val="accent1"/>
              </a:solidFill>
              <a:round/>
              <a:headEnd/>
              <a:tailEnd type="arrow" w="med" len="med"/>
            </a:ln>
          </p:spPr>
        </p:cxnSp>
        <p:cxnSp>
          <p:nvCxnSpPr>
            <p:cNvPr id="59491" name="Straight Arrow Connector 241"/>
            <p:cNvCxnSpPr>
              <a:cxnSpLocks noChangeShapeType="1"/>
            </p:cNvCxnSpPr>
            <p:nvPr/>
          </p:nvCxnSpPr>
          <p:spPr bwMode="auto">
            <a:xfrm rot="5400000">
              <a:off x="5607050" y="2800350"/>
              <a:ext cx="469900" cy="2184400"/>
            </a:xfrm>
            <a:prstGeom prst="straightConnector1">
              <a:avLst/>
            </a:prstGeom>
            <a:noFill/>
            <a:ln w="28575">
              <a:solidFill>
                <a:schemeClr val="accent1"/>
              </a:solidFill>
              <a:round/>
              <a:headEnd/>
              <a:tailEnd type="arrow" w="med" len="med"/>
            </a:ln>
          </p:spPr>
        </p:cxnSp>
      </p:grpSp>
      <p:grpSp>
        <p:nvGrpSpPr>
          <p:cNvPr id="59433" name="Group 126"/>
          <p:cNvGrpSpPr>
            <a:grpSpLocks/>
          </p:cNvGrpSpPr>
          <p:nvPr/>
        </p:nvGrpSpPr>
        <p:grpSpPr bwMode="auto">
          <a:xfrm>
            <a:off x="4749800" y="3220740"/>
            <a:ext cx="1625600" cy="547688"/>
            <a:chOff x="4749800" y="3594100"/>
            <a:chExt cx="1625600" cy="546894"/>
          </a:xfrm>
        </p:grpSpPr>
        <p:sp>
          <p:nvSpPr>
            <p:cNvPr id="59486"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87" name="Straight Arrow Connector 186"/>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59488" name="Straight Arrow Connector 244"/>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20" name="Group 125"/>
          <p:cNvGrpSpPr>
            <a:grpSpLocks/>
          </p:cNvGrpSpPr>
          <p:nvPr/>
        </p:nvGrpSpPr>
        <p:grpSpPr bwMode="auto">
          <a:xfrm>
            <a:off x="4749800" y="3220740"/>
            <a:ext cx="812800" cy="547688"/>
            <a:chOff x="4749800" y="3594100"/>
            <a:chExt cx="812800" cy="546894"/>
          </a:xfrm>
        </p:grpSpPr>
        <p:sp>
          <p:nvSpPr>
            <p:cNvPr id="59483" name="Rectangle 59"/>
            <p:cNvSpPr>
              <a:spLocks/>
            </p:cNvSpPr>
            <p:nvPr/>
          </p:nvSpPr>
          <p:spPr bwMode="auto">
            <a:xfrm>
              <a:off x="50546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84" name="Straight Arrow Connector 183"/>
            <p:cNvCxnSpPr>
              <a:cxnSpLocks noChangeShapeType="1"/>
            </p:cNvCxnSpPr>
            <p:nvPr/>
          </p:nvCxnSpPr>
          <p:spPr bwMode="auto">
            <a:xfrm rot="5400000">
              <a:off x="5067300" y="3898900"/>
              <a:ext cx="482600" cy="1588"/>
            </a:xfrm>
            <a:prstGeom prst="straightConnector1">
              <a:avLst/>
            </a:prstGeom>
            <a:noFill/>
            <a:ln w="28575">
              <a:solidFill>
                <a:schemeClr val="accent1"/>
              </a:solidFill>
              <a:round/>
              <a:headEnd/>
              <a:tailEnd type="arrow" w="med" len="med"/>
            </a:ln>
          </p:spPr>
        </p:cxnSp>
        <p:cxnSp>
          <p:nvCxnSpPr>
            <p:cNvPr id="59485" name="Straight Arrow Connector 247"/>
            <p:cNvCxnSpPr>
              <a:cxnSpLocks noChangeShapeType="1"/>
            </p:cNvCxnSpPr>
            <p:nvPr/>
          </p:nvCxnSpPr>
          <p:spPr bwMode="auto">
            <a:xfrm rot="5400000">
              <a:off x="4794250" y="3613150"/>
              <a:ext cx="469900" cy="558800"/>
            </a:xfrm>
            <a:prstGeom prst="straightConnector1">
              <a:avLst/>
            </a:prstGeom>
            <a:noFill/>
            <a:ln w="28575">
              <a:solidFill>
                <a:schemeClr val="accent1"/>
              </a:solidFill>
              <a:round/>
              <a:headEnd/>
              <a:tailEnd type="arrow" w="med" len="med"/>
            </a:ln>
          </p:spPr>
        </p:cxnSp>
      </p:grpSp>
      <p:grpSp>
        <p:nvGrpSpPr>
          <p:cNvPr id="21" name="Group 119"/>
          <p:cNvGrpSpPr>
            <a:grpSpLocks/>
          </p:cNvGrpSpPr>
          <p:nvPr/>
        </p:nvGrpSpPr>
        <p:grpSpPr bwMode="auto">
          <a:xfrm>
            <a:off x="4749800" y="2687340"/>
            <a:ext cx="812800" cy="534988"/>
            <a:chOff x="4749800" y="3060700"/>
            <a:chExt cx="812800" cy="534194"/>
          </a:xfrm>
        </p:grpSpPr>
        <p:sp>
          <p:nvSpPr>
            <p:cNvPr id="59480" name="Rectangle 60"/>
            <p:cNvSpPr>
              <a:spLocks/>
            </p:cNvSpPr>
            <p:nvPr/>
          </p:nvSpPr>
          <p:spPr bwMode="auto">
            <a:xfrm>
              <a:off x="50546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81" name="Straight Arrow Connector 184"/>
            <p:cNvCxnSpPr>
              <a:cxnSpLocks noChangeShapeType="1"/>
            </p:cNvCxnSpPr>
            <p:nvPr/>
          </p:nvCxnSpPr>
          <p:spPr bwMode="auto">
            <a:xfrm rot="5400000">
              <a:off x="5067300" y="3352800"/>
              <a:ext cx="482600" cy="1588"/>
            </a:xfrm>
            <a:prstGeom prst="straightConnector1">
              <a:avLst/>
            </a:prstGeom>
            <a:noFill/>
            <a:ln w="28575">
              <a:solidFill>
                <a:schemeClr val="accent1"/>
              </a:solidFill>
              <a:round/>
              <a:headEnd/>
              <a:tailEnd type="arrow" w="med" len="med"/>
            </a:ln>
          </p:spPr>
        </p:cxnSp>
        <p:cxnSp>
          <p:nvCxnSpPr>
            <p:cNvPr id="59482" name="Straight Arrow Connector 250"/>
            <p:cNvCxnSpPr>
              <a:cxnSpLocks noChangeShapeType="1"/>
            </p:cNvCxnSpPr>
            <p:nvPr/>
          </p:nvCxnSpPr>
          <p:spPr bwMode="auto">
            <a:xfrm rot="5400000">
              <a:off x="4794250" y="3067050"/>
              <a:ext cx="469900" cy="558800"/>
            </a:xfrm>
            <a:prstGeom prst="straightConnector1">
              <a:avLst/>
            </a:prstGeom>
            <a:noFill/>
            <a:ln w="28575">
              <a:solidFill>
                <a:schemeClr val="accent1"/>
              </a:solidFill>
              <a:round/>
              <a:headEnd/>
              <a:tailEnd type="arrow" w="med" len="med"/>
            </a:ln>
          </p:spPr>
        </p:cxnSp>
      </p:grpSp>
      <p:grpSp>
        <p:nvGrpSpPr>
          <p:cNvPr id="22" name="Group 120"/>
          <p:cNvGrpSpPr>
            <a:grpSpLocks/>
          </p:cNvGrpSpPr>
          <p:nvPr/>
        </p:nvGrpSpPr>
        <p:grpSpPr bwMode="auto">
          <a:xfrm>
            <a:off x="4749800" y="2687340"/>
            <a:ext cx="1625600" cy="534988"/>
            <a:chOff x="4749800" y="3060700"/>
            <a:chExt cx="1625600" cy="534194"/>
          </a:xfrm>
        </p:grpSpPr>
        <p:sp>
          <p:nvSpPr>
            <p:cNvPr id="59477" name="Rectangle 65"/>
            <p:cNvSpPr>
              <a:spLocks/>
            </p:cNvSpPr>
            <p:nvPr/>
          </p:nvSpPr>
          <p:spPr bwMode="auto">
            <a:xfrm>
              <a:off x="5867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78" name="Straight Arrow Connector 185"/>
            <p:cNvCxnSpPr>
              <a:cxnSpLocks noChangeShapeType="1"/>
            </p:cNvCxnSpPr>
            <p:nvPr/>
          </p:nvCxnSpPr>
          <p:spPr bwMode="auto">
            <a:xfrm rot="5400000">
              <a:off x="5880100" y="3352800"/>
              <a:ext cx="482600" cy="1588"/>
            </a:xfrm>
            <a:prstGeom prst="straightConnector1">
              <a:avLst/>
            </a:prstGeom>
            <a:noFill/>
            <a:ln w="28575">
              <a:solidFill>
                <a:schemeClr val="accent1"/>
              </a:solidFill>
              <a:round/>
              <a:headEnd/>
              <a:tailEnd type="arrow" w="med" len="med"/>
            </a:ln>
          </p:spPr>
        </p:cxnSp>
        <p:cxnSp>
          <p:nvCxnSpPr>
            <p:cNvPr id="59479" name="Straight Arrow Connector 253"/>
            <p:cNvCxnSpPr>
              <a:cxnSpLocks noChangeShapeType="1"/>
            </p:cNvCxnSpPr>
            <p:nvPr/>
          </p:nvCxnSpPr>
          <p:spPr bwMode="auto">
            <a:xfrm rot="5400000">
              <a:off x="5200650" y="2660650"/>
              <a:ext cx="469900" cy="1371600"/>
            </a:xfrm>
            <a:prstGeom prst="straightConnector1">
              <a:avLst/>
            </a:prstGeom>
            <a:noFill/>
            <a:ln w="28575">
              <a:solidFill>
                <a:schemeClr val="accent1"/>
              </a:solidFill>
              <a:round/>
              <a:headEnd/>
              <a:tailEnd type="arrow" w="med" len="med"/>
            </a:ln>
          </p:spPr>
        </p:cxnSp>
      </p:grpSp>
      <p:grpSp>
        <p:nvGrpSpPr>
          <p:cNvPr id="23" name="Group 121"/>
          <p:cNvGrpSpPr>
            <a:grpSpLocks/>
          </p:cNvGrpSpPr>
          <p:nvPr/>
        </p:nvGrpSpPr>
        <p:grpSpPr bwMode="auto">
          <a:xfrm>
            <a:off x="4749800" y="2687340"/>
            <a:ext cx="2438400" cy="534988"/>
            <a:chOff x="4749800" y="3060700"/>
            <a:chExt cx="2438400" cy="534194"/>
          </a:xfrm>
        </p:grpSpPr>
        <p:sp>
          <p:nvSpPr>
            <p:cNvPr id="59474" name="Rectangle 70"/>
            <p:cNvSpPr>
              <a:spLocks/>
            </p:cNvSpPr>
            <p:nvPr/>
          </p:nvSpPr>
          <p:spPr bwMode="auto">
            <a:xfrm>
              <a:off x="6680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75" name="Straight Arrow Connector 191"/>
            <p:cNvCxnSpPr>
              <a:cxnSpLocks noChangeShapeType="1"/>
            </p:cNvCxnSpPr>
            <p:nvPr/>
          </p:nvCxnSpPr>
          <p:spPr bwMode="auto">
            <a:xfrm rot="5400000">
              <a:off x="6692900" y="3352800"/>
              <a:ext cx="482600" cy="1588"/>
            </a:xfrm>
            <a:prstGeom prst="straightConnector1">
              <a:avLst/>
            </a:prstGeom>
            <a:noFill/>
            <a:ln w="28575">
              <a:solidFill>
                <a:schemeClr val="accent1"/>
              </a:solidFill>
              <a:round/>
              <a:headEnd/>
              <a:tailEnd type="arrow" w="med" len="med"/>
            </a:ln>
          </p:spPr>
        </p:cxnSp>
        <p:cxnSp>
          <p:nvCxnSpPr>
            <p:cNvPr id="59476" name="Straight Arrow Connector 256"/>
            <p:cNvCxnSpPr>
              <a:cxnSpLocks noChangeShapeType="1"/>
            </p:cNvCxnSpPr>
            <p:nvPr/>
          </p:nvCxnSpPr>
          <p:spPr bwMode="auto">
            <a:xfrm rot="5400000">
              <a:off x="5607050" y="2254250"/>
              <a:ext cx="469900" cy="2184400"/>
            </a:xfrm>
            <a:prstGeom prst="straightConnector1">
              <a:avLst/>
            </a:prstGeom>
            <a:noFill/>
            <a:ln w="28575">
              <a:solidFill>
                <a:schemeClr val="accent1"/>
              </a:solidFill>
              <a:round/>
              <a:headEnd/>
              <a:tailEnd type="arrow" w="med" len="med"/>
            </a:ln>
          </p:spPr>
        </p:cxnSp>
      </p:grpSp>
      <p:grpSp>
        <p:nvGrpSpPr>
          <p:cNvPr id="24" name="Group 114"/>
          <p:cNvGrpSpPr>
            <a:grpSpLocks/>
          </p:cNvGrpSpPr>
          <p:nvPr/>
        </p:nvGrpSpPr>
        <p:grpSpPr bwMode="auto">
          <a:xfrm>
            <a:off x="4749800" y="2141240"/>
            <a:ext cx="2438400" cy="547688"/>
            <a:chOff x="4749800" y="2514600"/>
            <a:chExt cx="2438400" cy="546894"/>
          </a:xfrm>
        </p:grpSpPr>
        <p:sp>
          <p:nvSpPr>
            <p:cNvPr id="59471" name="Rectangle 71"/>
            <p:cNvSpPr>
              <a:spLocks/>
            </p:cNvSpPr>
            <p:nvPr/>
          </p:nvSpPr>
          <p:spPr bwMode="auto">
            <a:xfrm>
              <a:off x="6680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72" name="Straight Arrow Connector 189"/>
            <p:cNvCxnSpPr>
              <a:cxnSpLocks noChangeShapeType="1"/>
            </p:cNvCxnSpPr>
            <p:nvPr/>
          </p:nvCxnSpPr>
          <p:spPr bwMode="auto">
            <a:xfrm rot="5400000">
              <a:off x="6686550" y="2813050"/>
              <a:ext cx="495300" cy="1588"/>
            </a:xfrm>
            <a:prstGeom prst="straightConnector1">
              <a:avLst/>
            </a:prstGeom>
            <a:noFill/>
            <a:ln w="28575">
              <a:solidFill>
                <a:schemeClr val="accent1"/>
              </a:solidFill>
              <a:round/>
              <a:headEnd/>
              <a:tailEnd type="arrow" w="med" len="med"/>
            </a:ln>
          </p:spPr>
        </p:cxnSp>
        <p:cxnSp>
          <p:nvCxnSpPr>
            <p:cNvPr id="59473" name="Straight Arrow Connector 259"/>
            <p:cNvCxnSpPr>
              <a:cxnSpLocks noChangeShapeType="1"/>
            </p:cNvCxnSpPr>
            <p:nvPr/>
          </p:nvCxnSpPr>
          <p:spPr bwMode="auto">
            <a:xfrm rot="5400000">
              <a:off x="5607050" y="1708150"/>
              <a:ext cx="469900" cy="2184400"/>
            </a:xfrm>
            <a:prstGeom prst="straightConnector1">
              <a:avLst/>
            </a:prstGeom>
            <a:noFill/>
            <a:ln w="28575">
              <a:solidFill>
                <a:schemeClr val="accent1"/>
              </a:solidFill>
              <a:round/>
              <a:headEnd/>
              <a:tailEnd type="arrow" w="med" len="med"/>
            </a:ln>
          </p:spPr>
        </p:cxnSp>
      </p:grpSp>
      <p:grpSp>
        <p:nvGrpSpPr>
          <p:cNvPr id="25" name="Group 113"/>
          <p:cNvGrpSpPr>
            <a:grpSpLocks/>
          </p:cNvGrpSpPr>
          <p:nvPr/>
        </p:nvGrpSpPr>
        <p:grpSpPr bwMode="auto">
          <a:xfrm>
            <a:off x="4749800" y="2141240"/>
            <a:ext cx="1625600" cy="547688"/>
            <a:chOff x="4749800" y="2514600"/>
            <a:chExt cx="1625600" cy="546894"/>
          </a:xfrm>
        </p:grpSpPr>
        <p:sp>
          <p:nvSpPr>
            <p:cNvPr id="59468" name="Rectangle 66"/>
            <p:cNvSpPr>
              <a:spLocks/>
            </p:cNvSpPr>
            <p:nvPr/>
          </p:nvSpPr>
          <p:spPr bwMode="auto">
            <a:xfrm>
              <a:off x="5867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69" name="Straight Arrow Connector 188"/>
            <p:cNvCxnSpPr>
              <a:cxnSpLocks noChangeShapeType="1"/>
            </p:cNvCxnSpPr>
            <p:nvPr/>
          </p:nvCxnSpPr>
          <p:spPr bwMode="auto">
            <a:xfrm rot="5400000">
              <a:off x="5873750" y="2813050"/>
              <a:ext cx="495300" cy="1588"/>
            </a:xfrm>
            <a:prstGeom prst="straightConnector1">
              <a:avLst/>
            </a:prstGeom>
            <a:noFill/>
            <a:ln w="28575">
              <a:solidFill>
                <a:schemeClr val="accent1"/>
              </a:solidFill>
              <a:round/>
              <a:headEnd/>
              <a:tailEnd type="arrow" w="med" len="med"/>
            </a:ln>
          </p:spPr>
        </p:cxnSp>
        <p:cxnSp>
          <p:nvCxnSpPr>
            <p:cNvPr id="59470" name="Straight Arrow Connector 262"/>
            <p:cNvCxnSpPr>
              <a:cxnSpLocks noChangeShapeType="1"/>
            </p:cNvCxnSpPr>
            <p:nvPr/>
          </p:nvCxnSpPr>
          <p:spPr bwMode="auto">
            <a:xfrm rot="5400000">
              <a:off x="5200650" y="2114550"/>
              <a:ext cx="469900" cy="1371600"/>
            </a:xfrm>
            <a:prstGeom prst="straightConnector1">
              <a:avLst/>
            </a:prstGeom>
            <a:noFill/>
            <a:ln w="28575">
              <a:solidFill>
                <a:schemeClr val="accent1"/>
              </a:solidFill>
              <a:round/>
              <a:headEnd/>
              <a:tailEnd type="arrow" w="med" len="med"/>
            </a:ln>
          </p:spPr>
        </p:cxnSp>
      </p:grpSp>
      <p:grpSp>
        <p:nvGrpSpPr>
          <p:cNvPr id="26" name="Group 112"/>
          <p:cNvGrpSpPr>
            <a:grpSpLocks/>
          </p:cNvGrpSpPr>
          <p:nvPr/>
        </p:nvGrpSpPr>
        <p:grpSpPr bwMode="auto">
          <a:xfrm>
            <a:off x="4749800" y="2141240"/>
            <a:ext cx="812800" cy="547688"/>
            <a:chOff x="4749800" y="2514600"/>
            <a:chExt cx="812800" cy="546894"/>
          </a:xfrm>
        </p:grpSpPr>
        <p:sp>
          <p:nvSpPr>
            <p:cNvPr id="59465" name="Rectangle 61"/>
            <p:cNvSpPr>
              <a:spLocks/>
            </p:cNvSpPr>
            <p:nvPr/>
          </p:nvSpPr>
          <p:spPr bwMode="auto">
            <a:xfrm>
              <a:off x="50546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66" name="Straight Arrow Connector 187"/>
            <p:cNvCxnSpPr>
              <a:cxnSpLocks noChangeShapeType="1"/>
            </p:cNvCxnSpPr>
            <p:nvPr/>
          </p:nvCxnSpPr>
          <p:spPr bwMode="auto">
            <a:xfrm rot="5400000">
              <a:off x="5060950" y="2813050"/>
              <a:ext cx="495300" cy="1588"/>
            </a:xfrm>
            <a:prstGeom prst="straightConnector1">
              <a:avLst/>
            </a:prstGeom>
            <a:noFill/>
            <a:ln w="28575">
              <a:solidFill>
                <a:schemeClr val="accent1"/>
              </a:solidFill>
              <a:round/>
              <a:headEnd/>
              <a:tailEnd type="arrow" w="med" len="med"/>
            </a:ln>
          </p:spPr>
        </p:cxnSp>
        <p:cxnSp>
          <p:nvCxnSpPr>
            <p:cNvPr id="59467" name="Straight Arrow Connector 265"/>
            <p:cNvCxnSpPr>
              <a:cxnSpLocks noChangeShapeType="1"/>
            </p:cNvCxnSpPr>
            <p:nvPr/>
          </p:nvCxnSpPr>
          <p:spPr bwMode="auto">
            <a:xfrm rot="5400000">
              <a:off x="4794250" y="2520950"/>
              <a:ext cx="469900" cy="558800"/>
            </a:xfrm>
            <a:prstGeom prst="straightConnector1">
              <a:avLst/>
            </a:prstGeom>
            <a:noFill/>
            <a:ln w="28575">
              <a:solidFill>
                <a:schemeClr val="accent1"/>
              </a:solidFill>
              <a:round/>
              <a:headEnd/>
              <a:tailEnd type="arrow" w="med" len="med"/>
            </a:ln>
          </p:spPr>
        </p:cxnSp>
      </p:grpSp>
      <p:grpSp>
        <p:nvGrpSpPr>
          <p:cNvPr id="27" name="Group 118"/>
          <p:cNvGrpSpPr>
            <a:grpSpLocks/>
          </p:cNvGrpSpPr>
          <p:nvPr/>
        </p:nvGrpSpPr>
        <p:grpSpPr bwMode="auto">
          <a:xfrm>
            <a:off x="1498600" y="2687340"/>
            <a:ext cx="2438400" cy="534988"/>
            <a:chOff x="1498600" y="3060700"/>
            <a:chExt cx="2438400" cy="534194"/>
          </a:xfrm>
        </p:grpSpPr>
        <p:sp>
          <p:nvSpPr>
            <p:cNvPr id="59462" name="Rectangle 55"/>
            <p:cNvSpPr>
              <a:spLocks/>
            </p:cNvSpPr>
            <p:nvPr/>
          </p:nvSpPr>
          <p:spPr bwMode="auto">
            <a:xfrm>
              <a:off x="34290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63" name="Straight Arrow Connector 180"/>
            <p:cNvCxnSpPr>
              <a:cxnSpLocks noChangeShapeType="1"/>
            </p:cNvCxnSpPr>
            <p:nvPr/>
          </p:nvCxnSpPr>
          <p:spPr bwMode="auto">
            <a:xfrm rot="5400000">
              <a:off x="3441700" y="3352800"/>
              <a:ext cx="482600" cy="1588"/>
            </a:xfrm>
            <a:prstGeom prst="straightConnector1">
              <a:avLst/>
            </a:prstGeom>
            <a:noFill/>
            <a:ln w="28575">
              <a:solidFill>
                <a:schemeClr val="accent1"/>
              </a:solidFill>
              <a:round/>
              <a:headEnd/>
              <a:tailEnd type="arrow" w="med" len="med"/>
            </a:ln>
          </p:spPr>
        </p:cxnSp>
        <p:cxnSp>
          <p:nvCxnSpPr>
            <p:cNvPr id="59464" name="Straight Arrow Connector 268"/>
            <p:cNvCxnSpPr>
              <a:cxnSpLocks noChangeShapeType="1"/>
            </p:cNvCxnSpPr>
            <p:nvPr/>
          </p:nvCxnSpPr>
          <p:spPr bwMode="auto">
            <a:xfrm rot="5400000">
              <a:off x="2368550" y="2241550"/>
              <a:ext cx="444500" cy="2184400"/>
            </a:xfrm>
            <a:prstGeom prst="straightConnector1">
              <a:avLst/>
            </a:prstGeom>
            <a:noFill/>
            <a:ln w="28575">
              <a:solidFill>
                <a:schemeClr val="accent1"/>
              </a:solidFill>
              <a:round/>
              <a:headEnd/>
              <a:tailEnd type="arrow" w="med" len="med"/>
            </a:ln>
          </p:spPr>
        </p:cxnSp>
      </p:grpSp>
      <p:grpSp>
        <p:nvGrpSpPr>
          <p:cNvPr id="28" name="Group 117"/>
          <p:cNvGrpSpPr>
            <a:grpSpLocks/>
          </p:cNvGrpSpPr>
          <p:nvPr/>
        </p:nvGrpSpPr>
        <p:grpSpPr bwMode="auto">
          <a:xfrm>
            <a:off x="1498600" y="2687340"/>
            <a:ext cx="1625600" cy="534988"/>
            <a:chOff x="1498600" y="3060700"/>
            <a:chExt cx="1625600" cy="534194"/>
          </a:xfrm>
        </p:grpSpPr>
        <p:sp>
          <p:nvSpPr>
            <p:cNvPr id="59459"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60" name="Straight Arrow Connector 162"/>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59461" name="Straight Arrow Connector 271"/>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29" name="Group 116"/>
          <p:cNvGrpSpPr>
            <a:grpSpLocks/>
          </p:cNvGrpSpPr>
          <p:nvPr/>
        </p:nvGrpSpPr>
        <p:grpSpPr bwMode="auto">
          <a:xfrm>
            <a:off x="1498600" y="2687340"/>
            <a:ext cx="812800" cy="534988"/>
            <a:chOff x="1498600" y="3060700"/>
            <a:chExt cx="812800" cy="534194"/>
          </a:xfrm>
        </p:grpSpPr>
        <p:sp>
          <p:nvSpPr>
            <p:cNvPr id="59456"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57" name="Straight Arrow Connector 159"/>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59458" name="Straight Arrow Connector 274"/>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30" name="Group 108"/>
          <p:cNvGrpSpPr>
            <a:grpSpLocks/>
          </p:cNvGrpSpPr>
          <p:nvPr/>
        </p:nvGrpSpPr>
        <p:grpSpPr bwMode="auto">
          <a:xfrm>
            <a:off x="1498600" y="2141240"/>
            <a:ext cx="812800" cy="547688"/>
            <a:chOff x="1498600" y="2514600"/>
            <a:chExt cx="812800" cy="546894"/>
          </a:xfrm>
        </p:grpSpPr>
        <p:sp>
          <p:nvSpPr>
            <p:cNvPr id="59453"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54" name="Straight Arrow Connector 168"/>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59455" name="Straight Arrow Connector 278"/>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31" name="Group 109"/>
          <p:cNvGrpSpPr>
            <a:grpSpLocks/>
          </p:cNvGrpSpPr>
          <p:nvPr/>
        </p:nvGrpSpPr>
        <p:grpSpPr bwMode="auto">
          <a:xfrm>
            <a:off x="1498600" y="2141240"/>
            <a:ext cx="1625600" cy="547688"/>
            <a:chOff x="1498600" y="2514600"/>
            <a:chExt cx="1625600" cy="546894"/>
          </a:xfrm>
        </p:grpSpPr>
        <p:sp>
          <p:nvSpPr>
            <p:cNvPr id="59450"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51" name="Straight Arrow Connector 171"/>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59452" name="Straight Arrow Connector 281"/>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nvGrpSpPr>
          <p:cNvPr id="64" name="Group 110"/>
          <p:cNvGrpSpPr>
            <a:grpSpLocks/>
          </p:cNvGrpSpPr>
          <p:nvPr/>
        </p:nvGrpSpPr>
        <p:grpSpPr bwMode="auto">
          <a:xfrm>
            <a:off x="1498600" y="2141240"/>
            <a:ext cx="2438400" cy="547688"/>
            <a:chOff x="1498600" y="2514600"/>
            <a:chExt cx="2438400" cy="546894"/>
          </a:xfrm>
        </p:grpSpPr>
        <p:sp>
          <p:nvSpPr>
            <p:cNvPr id="59447" name="Rectangle 56"/>
            <p:cNvSpPr>
              <a:spLocks/>
            </p:cNvSpPr>
            <p:nvPr/>
          </p:nvSpPr>
          <p:spPr bwMode="auto">
            <a:xfrm>
              <a:off x="34290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448" name="Straight Arrow Connector 174"/>
            <p:cNvCxnSpPr>
              <a:cxnSpLocks noChangeShapeType="1"/>
            </p:cNvCxnSpPr>
            <p:nvPr/>
          </p:nvCxnSpPr>
          <p:spPr bwMode="auto">
            <a:xfrm rot="5400000">
              <a:off x="3435350" y="2813050"/>
              <a:ext cx="495300" cy="1588"/>
            </a:xfrm>
            <a:prstGeom prst="straightConnector1">
              <a:avLst/>
            </a:prstGeom>
            <a:noFill/>
            <a:ln w="28575">
              <a:solidFill>
                <a:schemeClr val="accent1"/>
              </a:solidFill>
              <a:round/>
              <a:headEnd/>
              <a:tailEnd type="arrow" w="med" len="med"/>
            </a:ln>
          </p:spPr>
        </p:cxnSp>
        <p:cxnSp>
          <p:nvCxnSpPr>
            <p:cNvPr id="59449" name="Straight Arrow Connector 284"/>
            <p:cNvCxnSpPr>
              <a:cxnSpLocks noChangeShapeType="1"/>
            </p:cNvCxnSpPr>
            <p:nvPr/>
          </p:nvCxnSpPr>
          <p:spPr bwMode="auto">
            <a:xfrm rot="5400000">
              <a:off x="2368550" y="1695450"/>
              <a:ext cx="444500" cy="2184400"/>
            </a:xfrm>
            <a:prstGeom prst="straightConnector1">
              <a:avLst/>
            </a:prstGeom>
            <a:noFill/>
            <a:ln w="28575">
              <a:solidFill>
                <a:schemeClr val="accent1"/>
              </a:solidFill>
              <a:round/>
              <a:headEnd/>
              <a:tailEnd type="arrow" w="med" len="med"/>
            </a:ln>
          </p:spPr>
        </p:cxnSp>
      </p:grpSp>
      <p:sp>
        <p:nvSpPr>
          <p:cNvPr id="129" name="TextBox 128"/>
          <p:cNvSpPr txBox="1"/>
          <p:nvPr/>
        </p:nvSpPr>
        <p:spPr>
          <a:xfrm>
            <a:off x="3321470" y="5373216"/>
            <a:ext cx="5715026" cy="1107996"/>
          </a:xfrm>
          <a:prstGeom prst="rect">
            <a:avLst/>
          </a:prstGeom>
          <a:solidFill>
            <a:schemeClr val="bg1"/>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b="1" i="1" dirty="0" smtClean="0">
                <a:solidFill>
                  <a:srgbClr val="000000"/>
                </a:solidFill>
                <a:latin typeface="Eurostile"/>
                <a:cs typeface="Eurostile"/>
              </a:rPr>
              <a:t>Simplified</a:t>
            </a:r>
            <a:r>
              <a:rPr lang="en-US" sz="2400" dirty="0" smtClean="0">
                <a:solidFill>
                  <a:srgbClr val="000000"/>
                </a:solidFill>
                <a:latin typeface="Eurostile"/>
                <a:cs typeface="Eurostile"/>
              </a:rPr>
              <a:t> representation of H.264/SVC</a:t>
            </a:r>
          </a:p>
          <a:p>
            <a:pPr marL="342900" indent="-342900">
              <a:buFont typeface="Arial"/>
              <a:buChar char="•"/>
            </a:pPr>
            <a:r>
              <a:rPr lang="en-US" sz="1400" dirty="0" smtClean="0">
                <a:solidFill>
                  <a:srgbClr val="000000"/>
                </a:solidFill>
                <a:latin typeface="Eurostile"/>
                <a:cs typeface="Eurostile"/>
              </a:rPr>
              <a:t>the H.264 motion vectors of a frame can point to 16 different frames</a:t>
            </a:r>
          </a:p>
          <a:p>
            <a:pPr marL="342900" indent="-342900">
              <a:buFont typeface="Arial"/>
              <a:buChar char="•"/>
            </a:pPr>
            <a:r>
              <a:rPr lang="en-US" sz="1400" dirty="0" smtClean="0">
                <a:solidFill>
                  <a:srgbClr val="000000"/>
                </a:solidFill>
                <a:latin typeface="Eurostile"/>
                <a:cs typeface="Eurostile"/>
              </a:rPr>
              <a:t>motion vectors in H.264 can cross I-frames</a:t>
            </a:r>
          </a:p>
          <a:p>
            <a:pPr marL="342900" indent="-342900">
              <a:buFont typeface="Arial"/>
              <a:buChar char="•"/>
            </a:pPr>
            <a:r>
              <a:rPr lang="en-US" sz="1400" dirty="0" smtClean="0">
                <a:solidFill>
                  <a:srgbClr val="000000"/>
                </a:solidFill>
                <a:latin typeface="Eurostile"/>
                <a:cs typeface="Eurostile"/>
              </a:rPr>
              <a:t>...</a:t>
            </a:r>
          </a:p>
        </p:txBody>
      </p:sp>
    </p:spTree>
    <p:extLst>
      <p:ext uri="{BB962C8B-B14F-4D97-AF65-F5344CB8AC3E}">
        <p14:creationId xmlns:p14="http://schemas.microsoft.com/office/powerpoint/2010/main" val="426057487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par>
                          <p:cTn id="8" fill="hold">
                            <p:stCondLst>
                              <p:cond delay="500"/>
                            </p:stCondLst>
                            <p:childTnLst>
                              <p:par>
                                <p:cTn id="9" presetID="9" presetClass="exit" presetSubtype="0" fill="hold" nodeType="afterEffect">
                                  <p:stCondLst>
                                    <p:cond delay="0"/>
                                  </p:stCondLst>
                                  <p:childTnLst>
                                    <p:animEffect transition="out" filter="dissolve">
                                      <p:cBhvr>
                                        <p:cTn id="10" dur="500"/>
                                        <p:tgtEl>
                                          <p:spTgt spid="30"/>
                                        </p:tgtEl>
                                      </p:cBhvr>
                                    </p:animEffect>
                                    <p:set>
                                      <p:cBhvr>
                                        <p:cTn id="11" dur="1" fill="hold">
                                          <p:stCondLst>
                                            <p:cond delay="499"/>
                                          </p:stCondLst>
                                        </p:cTn>
                                        <p:tgtEl>
                                          <p:spTgt spid="30"/>
                                        </p:tgtEl>
                                        <p:attrNameLst>
                                          <p:attrName>style.visibility</p:attrName>
                                        </p:attrNameLst>
                                      </p:cBhvr>
                                      <p:to>
                                        <p:strVal val="hidden"/>
                                      </p:to>
                                    </p:set>
                                  </p:childTnLst>
                                </p:cTn>
                              </p:par>
                            </p:childTnLst>
                          </p:cTn>
                        </p:par>
                        <p:par>
                          <p:cTn id="12" fill="hold">
                            <p:stCondLst>
                              <p:cond delay="1000"/>
                            </p:stCondLst>
                            <p:childTnLst>
                              <p:par>
                                <p:cTn id="13" presetID="9" presetClass="exit" presetSubtype="0" fill="hold" nodeType="afterEffect">
                                  <p:stCondLst>
                                    <p:cond delay="0"/>
                                  </p:stCondLst>
                                  <p:childTnLst>
                                    <p:animEffect transition="out" filter="dissolve">
                                      <p:cBhvr>
                                        <p:cTn id="14" dur="500"/>
                                        <p:tgtEl>
                                          <p:spTgt spid="31"/>
                                        </p:tgtEl>
                                      </p:cBhvr>
                                    </p:animEffect>
                                    <p:set>
                                      <p:cBhvr>
                                        <p:cTn id="15" dur="1" fill="hold">
                                          <p:stCondLst>
                                            <p:cond delay="499"/>
                                          </p:stCondLst>
                                        </p:cTn>
                                        <p:tgtEl>
                                          <p:spTgt spid="31"/>
                                        </p:tgtEl>
                                        <p:attrNameLst>
                                          <p:attrName>style.visibility</p:attrName>
                                        </p:attrNameLst>
                                      </p:cBhvr>
                                      <p:to>
                                        <p:strVal val="hidden"/>
                                      </p:to>
                                    </p:set>
                                  </p:childTnLst>
                                </p:cTn>
                              </p:par>
                            </p:childTnLst>
                          </p:cTn>
                        </p:par>
                        <p:par>
                          <p:cTn id="16" fill="hold">
                            <p:stCondLst>
                              <p:cond delay="1500"/>
                            </p:stCondLst>
                            <p:childTnLst>
                              <p:par>
                                <p:cTn id="17" presetID="9" presetClass="exit" presetSubtype="0" fill="hold" nodeType="afterEffect">
                                  <p:stCondLst>
                                    <p:cond delay="0"/>
                                  </p:stCondLst>
                                  <p:childTnLst>
                                    <p:animEffect transition="out" filter="dissolve">
                                      <p:cBhvr>
                                        <p:cTn id="18" dur="500"/>
                                        <p:tgtEl>
                                          <p:spTgt spid="64"/>
                                        </p:tgtEl>
                                      </p:cBhvr>
                                    </p:animEffect>
                                    <p:set>
                                      <p:cBhvr>
                                        <p:cTn id="19" dur="1" fill="hold">
                                          <p:stCondLst>
                                            <p:cond delay="499"/>
                                          </p:stCondLst>
                                        </p:cTn>
                                        <p:tgtEl>
                                          <p:spTgt spid="64"/>
                                        </p:tgtEl>
                                        <p:attrNameLst>
                                          <p:attrName>style.visibility</p:attrName>
                                        </p:attrNameLst>
                                      </p:cBhvr>
                                      <p:to>
                                        <p:strVal val="hidden"/>
                                      </p:to>
                                    </p:set>
                                  </p:childTnLst>
                                </p:cTn>
                              </p:par>
                            </p:childTnLst>
                          </p:cTn>
                        </p:par>
                        <p:par>
                          <p:cTn id="20" fill="hold">
                            <p:stCondLst>
                              <p:cond delay="2000"/>
                            </p:stCondLst>
                            <p:childTnLst>
                              <p:par>
                                <p:cTn id="21" presetID="9" presetClass="exit" presetSubtype="0" fill="hold" nodeType="afterEffect">
                                  <p:stCondLst>
                                    <p:cond delay="0"/>
                                  </p:stCondLst>
                                  <p:childTnLst>
                                    <p:animEffect transition="out" filter="dissolve">
                                      <p:cBhvr>
                                        <p:cTn id="22" dur="500"/>
                                        <p:tgtEl>
                                          <p:spTgt spid="7"/>
                                        </p:tgtEl>
                                      </p:cBhvr>
                                    </p:animEffect>
                                    <p:set>
                                      <p:cBhvr>
                                        <p:cTn id="23" dur="1" fill="hold">
                                          <p:stCondLst>
                                            <p:cond delay="499"/>
                                          </p:stCondLst>
                                        </p:cTn>
                                        <p:tgtEl>
                                          <p:spTgt spid="7"/>
                                        </p:tgtEl>
                                        <p:attrNameLst>
                                          <p:attrName>style.visibility</p:attrName>
                                        </p:attrNameLst>
                                      </p:cBhvr>
                                      <p:to>
                                        <p:strVal val="hidden"/>
                                      </p:to>
                                    </p:set>
                                  </p:childTnLst>
                                </p:cTn>
                              </p:par>
                            </p:childTnLst>
                          </p:cTn>
                        </p:par>
                        <p:par>
                          <p:cTn id="24" fill="hold">
                            <p:stCondLst>
                              <p:cond delay="2500"/>
                            </p:stCondLst>
                            <p:childTnLst>
                              <p:par>
                                <p:cTn id="25" presetID="9" presetClass="exit" presetSubtype="0" fill="hold" nodeType="afterEffect">
                                  <p:stCondLst>
                                    <p:cond delay="0"/>
                                  </p:stCondLst>
                                  <p:childTnLst>
                                    <p:animEffect transition="out" filter="dissolve">
                                      <p:cBhvr>
                                        <p:cTn id="26" dur="500"/>
                                        <p:tgtEl>
                                          <p:spTgt spid="26"/>
                                        </p:tgtEl>
                                      </p:cBhvr>
                                    </p:animEffect>
                                    <p:set>
                                      <p:cBhvr>
                                        <p:cTn id="27" dur="1" fill="hold">
                                          <p:stCondLst>
                                            <p:cond delay="499"/>
                                          </p:stCondLst>
                                        </p:cTn>
                                        <p:tgtEl>
                                          <p:spTgt spid="26"/>
                                        </p:tgtEl>
                                        <p:attrNameLst>
                                          <p:attrName>style.visibility</p:attrName>
                                        </p:attrNameLst>
                                      </p:cBhvr>
                                      <p:to>
                                        <p:strVal val="hidden"/>
                                      </p:to>
                                    </p:set>
                                  </p:childTnLst>
                                </p:cTn>
                              </p:par>
                            </p:childTnLst>
                          </p:cTn>
                        </p:par>
                        <p:par>
                          <p:cTn id="28" fill="hold">
                            <p:stCondLst>
                              <p:cond delay="3000"/>
                            </p:stCondLst>
                            <p:childTnLst>
                              <p:par>
                                <p:cTn id="29" presetID="9" presetClass="exit" presetSubtype="0" fill="hold" nodeType="afterEffect">
                                  <p:stCondLst>
                                    <p:cond delay="0"/>
                                  </p:stCondLst>
                                  <p:childTnLst>
                                    <p:animEffect transition="out" filter="dissolve">
                                      <p:cBhvr>
                                        <p:cTn id="30" dur="500"/>
                                        <p:tgtEl>
                                          <p:spTgt spid="25"/>
                                        </p:tgtEl>
                                      </p:cBhvr>
                                    </p:animEffect>
                                    <p:set>
                                      <p:cBhvr>
                                        <p:cTn id="31" dur="1" fill="hold">
                                          <p:stCondLst>
                                            <p:cond delay="499"/>
                                          </p:stCondLst>
                                        </p:cTn>
                                        <p:tgtEl>
                                          <p:spTgt spid="25"/>
                                        </p:tgtEl>
                                        <p:attrNameLst>
                                          <p:attrName>style.visibility</p:attrName>
                                        </p:attrNameLst>
                                      </p:cBhvr>
                                      <p:to>
                                        <p:strVal val="hidden"/>
                                      </p:to>
                                    </p:set>
                                  </p:childTnLst>
                                </p:cTn>
                              </p:par>
                            </p:childTnLst>
                          </p:cTn>
                        </p:par>
                        <p:par>
                          <p:cTn id="32" fill="hold">
                            <p:stCondLst>
                              <p:cond delay="3500"/>
                            </p:stCondLst>
                            <p:childTnLst>
                              <p:par>
                                <p:cTn id="33" presetID="9" presetClass="exit" presetSubtype="0" fill="hold" nodeType="afterEffect">
                                  <p:stCondLst>
                                    <p:cond delay="0"/>
                                  </p:stCondLst>
                                  <p:childTnLst>
                                    <p:animEffect transition="out" filter="dissolve">
                                      <p:cBhvr>
                                        <p:cTn id="34" dur="500"/>
                                        <p:tgtEl>
                                          <p:spTgt spid="24"/>
                                        </p:tgtEl>
                                      </p:cBhvr>
                                    </p:animEffect>
                                    <p:set>
                                      <p:cBhvr>
                                        <p:cTn id="35" dur="1" fill="hold">
                                          <p:stCondLst>
                                            <p:cond delay="499"/>
                                          </p:stCondLst>
                                        </p:cTn>
                                        <p:tgtEl>
                                          <p:spTgt spid="24"/>
                                        </p:tgtEl>
                                        <p:attrNameLst>
                                          <p:attrName>style.visibility</p:attrName>
                                        </p:attrNameLst>
                                      </p:cBhvr>
                                      <p:to>
                                        <p:strVal val="hidden"/>
                                      </p:to>
                                    </p:set>
                                  </p:childTnLst>
                                </p:cTn>
                              </p:par>
                            </p:childTnLst>
                          </p:cTn>
                        </p:par>
                        <p:par>
                          <p:cTn id="36" fill="hold">
                            <p:stCondLst>
                              <p:cond delay="4000"/>
                            </p:stCondLst>
                            <p:childTnLst>
                              <p:par>
                                <p:cTn id="37" presetID="9" presetClass="exit" presetSubtype="0" fill="hold" nodeType="afterEffect">
                                  <p:stCondLst>
                                    <p:cond delay="0"/>
                                  </p:stCondLst>
                                  <p:childTnLst>
                                    <p:animEffect transition="out" filter="dissolve">
                                      <p:cBhvr>
                                        <p:cTn id="38" dur="500"/>
                                        <p:tgtEl>
                                          <p:spTgt spid="8"/>
                                        </p:tgtEl>
                                      </p:cBhvr>
                                    </p:animEffect>
                                    <p:set>
                                      <p:cBhvr>
                                        <p:cTn id="39" dur="1" fill="hold">
                                          <p:stCondLst>
                                            <p:cond delay="499"/>
                                          </p:stCondLst>
                                        </p:cTn>
                                        <p:tgtEl>
                                          <p:spTgt spid="8"/>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28"/>
                                        </p:tgtEl>
                                      </p:cBhvr>
                                    </p:animEffect>
                                    <p:set>
                                      <p:cBhvr>
                                        <p:cTn id="44" dur="1" fill="hold">
                                          <p:stCondLst>
                                            <p:cond delay="499"/>
                                          </p:stCondLst>
                                        </p:cTn>
                                        <p:tgtEl>
                                          <p:spTgt spid="28"/>
                                        </p:tgtEl>
                                        <p:attrNameLst>
                                          <p:attrName>style.visibility</p:attrName>
                                        </p:attrNameLst>
                                      </p:cBhvr>
                                      <p:to>
                                        <p:strVal val="hidden"/>
                                      </p:to>
                                    </p:set>
                                  </p:childTnLst>
                                </p:cTn>
                              </p:par>
                            </p:childTnLst>
                          </p:cTn>
                        </p:par>
                        <p:par>
                          <p:cTn id="45" fill="hold">
                            <p:stCondLst>
                              <p:cond delay="500"/>
                            </p:stCondLst>
                            <p:childTnLst>
                              <p:par>
                                <p:cTn id="46" presetID="9" presetClass="exit" presetSubtype="0" fill="hold" nodeType="afterEffect">
                                  <p:stCondLst>
                                    <p:cond delay="0"/>
                                  </p:stCondLst>
                                  <p:childTnLst>
                                    <p:animEffect transition="out" filter="dissolve">
                                      <p:cBhvr>
                                        <p:cTn id="47" dur="500"/>
                                        <p:tgtEl>
                                          <p:spTgt spid="22"/>
                                        </p:tgtEl>
                                      </p:cBhvr>
                                    </p:animEffect>
                                    <p:set>
                                      <p:cBhvr>
                                        <p:cTn id="48" dur="1" fill="hold">
                                          <p:stCondLst>
                                            <p:cond delay="499"/>
                                          </p:stCondLst>
                                        </p:cTn>
                                        <p:tgtEl>
                                          <p:spTgt spid="22"/>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nodeType="clickEffect">
                                  <p:stCondLst>
                                    <p:cond delay="0"/>
                                  </p:stCondLst>
                                  <p:childTnLst>
                                    <p:animEffect transition="out" filter="dissolve">
                                      <p:cBhvr>
                                        <p:cTn id="52" dur="500"/>
                                        <p:tgtEl>
                                          <p:spTgt spid="29"/>
                                        </p:tgtEl>
                                      </p:cBhvr>
                                    </p:animEffect>
                                    <p:set>
                                      <p:cBhvr>
                                        <p:cTn id="53" dur="1" fill="hold">
                                          <p:stCondLst>
                                            <p:cond delay="499"/>
                                          </p:stCondLst>
                                        </p:cTn>
                                        <p:tgtEl>
                                          <p:spTgt spid="29"/>
                                        </p:tgtEl>
                                        <p:attrNameLst>
                                          <p:attrName>style.visibility</p:attrName>
                                        </p:attrNameLst>
                                      </p:cBhvr>
                                      <p:to>
                                        <p:strVal val="hidden"/>
                                      </p:to>
                                    </p:set>
                                  </p:childTnLst>
                                </p:cTn>
                              </p:par>
                            </p:childTnLst>
                          </p:cTn>
                        </p:par>
                        <p:par>
                          <p:cTn id="54" fill="hold">
                            <p:stCondLst>
                              <p:cond delay="500"/>
                            </p:stCondLst>
                            <p:childTnLst>
                              <p:par>
                                <p:cTn id="55" presetID="9" presetClass="exit" presetSubtype="0" fill="hold" nodeType="afterEffect">
                                  <p:stCondLst>
                                    <p:cond delay="0"/>
                                  </p:stCondLst>
                                  <p:childTnLst>
                                    <p:animEffect transition="out" filter="dissolve">
                                      <p:cBhvr>
                                        <p:cTn id="56" dur="500"/>
                                        <p:tgtEl>
                                          <p:spTgt spid="27"/>
                                        </p:tgtEl>
                                      </p:cBhvr>
                                    </p:animEffect>
                                    <p:set>
                                      <p:cBhvr>
                                        <p:cTn id="57" dur="1" fill="hold">
                                          <p:stCondLst>
                                            <p:cond delay="499"/>
                                          </p:stCondLst>
                                        </p:cTn>
                                        <p:tgtEl>
                                          <p:spTgt spid="27"/>
                                        </p:tgtEl>
                                        <p:attrNameLst>
                                          <p:attrName>style.visibility</p:attrName>
                                        </p:attrNameLst>
                                      </p:cBhvr>
                                      <p:to>
                                        <p:strVal val="hidden"/>
                                      </p:to>
                                    </p:set>
                                  </p:childTnLst>
                                </p:cTn>
                              </p:par>
                            </p:childTnLst>
                          </p:cTn>
                        </p:par>
                        <p:par>
                          <p:cTn id="58" fill="hold">
                            <p:stCondLst>
                              <p:cond delay="1000"/>
                            </p:stCondLst>
                            <p:childTnLst>
                              <p:par>
                                <p:cTn id="59" presetID="9" presetClass="exit" presetSubtype="0" fill="hold" nodeType="afterEffect">
                                  <p:stCondLst>
                                    <p:cond delay="0"/>
                                  </p:stCondLst>
                                  <p:childTnLst>
                                    <p:animEffect transition="out" filter="dissolve">
                                      <p:cBhvr>
                                        <p:cTn id="60" dur="500"/>
                                        <p:tgtEl>
                                          <p:spTgt spid="21"/>
                                        </p:tgtEl>
                                      </p:cBhvr>
                                    </p:animEffect>
                                    <p:set>
                                      <p:cBhvr>
                                        <p:cTn id="61" dur="1" fill="hold">
                                          <p:stCondLst>
                                            <p:cond delay="499"/>
                                          </p:stCondLst>
                                        </p:cTn>
                                        <p:tgtEl>
                                          <p:spTgt spid="21"/>
                                        </p:tgtEl>
                                        <p:attrNameLst>
                                          <p:attrName>style.visibility</p:attrName>
                                        </p:attrNameLst>
                                      </p:cBhvr>
                                      <p:to>
                                        <p:strVal val="hidden"/>
                                      </p:to>
                                    </p:set>
                                  </p:childTnLst>
                                </p:cTn>
                              </p:par>
                            </p:childTnLst>
                          </p:cTn>
                        </p:par>
                        <p:par>
                          <p:cTn id="62" fill="hold">
                            <p:stCondLst>
                              <p:cond delay="1500"/>
                            </p:stCondLst>
                            <p:childTnLst>
                              <p:par>
                                <p:cTn id="63" presetID="9" presetClass="exit" presetSubtype="0" fill="hold" nodeType="afterEffect">
                                  <p:stCondLst>
                                    <p:cond delay="0"/>
                                  </p:stCondLst>
                                  <p:childTnLst>
                                    <p:animEffect transition="out" filter="dissolve">
                                      <p:cBhvr>
                                        <p:cTn id="64" dur="500"/>
                                        <p:tgtEl>
                                          <p:spTgt spid="23"/>
                                        </p:tgtEl>
                                      </p:cBhvr>
                                    </p:animEffect>
                                    <p:set>
                                      <p:cBhvr>
                                        <p:cTn id="65" dur="1" fill="hold">
                                          <p:stCondLst>
                                            <p:cond delay="499"/>
                                          </p:stCondLst>
                                        </p:cTn>
                                        <p:tgtEl>
                                          <p:spTgt spid="23"/>
                                        </p:tgtEl>
                                        <p:attrNameLst>
                                          <p:attrName>style.visibility</p:attrName>
                                        </p:attrNameLst>
                                      </p:cBhvr>
                                      <p:to>
                                        <p:strVal val="hidden"/>
                                      </p:to>
                                    </p:set>
                                  </p:childTnLst>
                                </p:cTn>
                              </p:par>
                            </p:childTnLst>
                          </p:cTn>
                        </p:par>
                        <p:par>
                          <p:cTn id="66" fill="hold">
                            <p:stCondLst>
                              <p:cond delay="2000"/>
                            </p:stCondLst>
                            <p:childTnLst>
                              <p:par>
                                <p:cTn id="67" presetID="9" presetClass="exit" presetSubtype="0" fill="hold" nodeType="afterEffect">
                                  <p:stCondLst>
                                    <p:cond delay="0"/>
                                  </p:stCondLst>
                                  <p:childTnLst>
                                    <p:animEffect transition="out" filter="dissolve">
                                      <p:cBhvr>
                                        <p:cTn id="68" dur="500"/>
                                        <p:tgtEl>
                                          <p:spTgt spid="15"/>
                                        </p:tgtEl>
                                      </p:cBhvr>
                                    </p:animEffect>
                                    <p:set>
                                      <p:cBhvr>
                                        <p:cTn id="69" dur="1" fill="hold">
                                          <p:stCondLst>
                                            <p:cond delay="499"/>
                                          </p:stCondLst>
                                        </p:cTn>
                                        <p:tgtEl>
                                          <p:spTgt spid="15"/>
                                        </p:tgtEl>
                                        <p:attrNameLst>
                                          <p:attrName>style.visibility</p:attrName>
                                        </p:attrNameLst>
                                      </p:cBhvr>
                                      <p:to>
                                        <p:strVal val="hidden"/>
                                      </p:to>
                                    </p:set>
                                  </p:childTnLst>
                                </p:cTn>
                              </p:par>
                            </p:childTnLst>
                          </p:cTn>
                        </p:par>
                        <p:par>
                          <p:cTn id="70" fill="hold">
                            <p:stCondLst>
                              <p:cond delay="2500"/>
                            </p:stCondLst>
                            <p:childTnLst>
                              <p:par>
                                <p:cTn id="71" presetID="9" presetClass="exit" presetSubtype="0" fill="hold" nodeType="afterEffect">
                                  <p:stCondLst>
                                    <p:cond delay="0"/>
                                  </p:stCondLst>
                                  <p:childTnLst>
                                    <p:animEffect transition="out" filter="dissolve">
                                      <p:cBhvr>
                                        <p:cTn id="72" dur="500"/>
                                        <p:tgtEl>
                                          <p:spTgt spid="17"/>
                                        </p:tgtEl>
                                      </p:cBhvr>
                                    </p:animEffect>
                                    <p:set>
                                      <p:cBhvr>
                                        <p:cTn id="73" dur="1" fill="hold">
                                          <p:stCondLst>
                                            <p:cond delay="499"/>
                                          </p:stCondLst>
                                        </p:cTn>
                                        <p:tgtEl>
                                          <p:spTgt spid="17"/>
                                        </p:tgtEl>
                                        <p:attrNameLst>
                                          <p:attrName>style.visibility</p:attrName>
                                        </p:attrNameLst>
                                      </p:cBhvr>
                                      <p:to>
                                        <p:strVal val="hidden"/>
                                      </p:to>
                                    </p:set>
                                  </p:childTnLst>
                                </p:cTn>
                              </p:par>
                            </p:childTnLst>
                          </p:cTn>
                        </p:par>
                        <p:par>
                          <p:cTn id="74" fill="hold">
                            <p:stCondLst>
                              <p:cond delay="3000"/>
                            </p:stCondLst>
                            <p:childTnLst>
                              <p:par>
                                <p:cTn id="75" presetID="9" presetClass="exit" presetSubtype="0" fill="hold" nodeType="afterEffect">
                                  <p:stCondLst>
                                    <p:cond delay="0"/>
                                  </p:stCondLst>
                                  <p:childTnLst>
                                    <p:animEffect transition="out" filter="dissolve">
                                      <p:cBhvr>
                                        <p:cTn id="76" dur="500"/>
                                        <p:tgtEl>
                                          <p:spTgt spid="20"/>
                                        </p:tgtEl>
                                      </p:cBhvr>
                                    </p:animEffect>
                                    <p:set>
                                      <p:cBhvr>
                                        <p:cTn id="77" dur="1" fill="hold">
                                          <p:stCondLst>
                                            <p:cond delay="499"/>
                                          </p:stCondLst>
                                        </p:cTn>
                                        <p:tgtEl>
                                          <p:spTgt spid="20"/>
                                        </p:tgtEl>
                                        <p:attrNameLst>
                                          <p:attrName>style.visibility</p:attrName>
                                        </p:attrNameLst>
                                      </p:cBhvr>
                                      <p:to>
                                        <p:strVal val="hidden"/>
                                      </p:to>
                                    </p:set>
                                  </p:childTnLst>
                                </p:cTn>
                              </p:par>
                            </p:childTnLst>
                          </p:cTn>
                        </p:par>
                        <p:par>
                          <p:cTn id="78" fill="hold">
                            <p:stCondLst>
                              <p:cond delay="3500"/>
                            </p:stCondLst>
                            <p:childTnLst>
                              <p:par>
                                <p:cTn id="79" presetID="9" presetClass="exit" presetSubtype="0" fill="hold" nodeType="afterEffect">
                                  <p:stCondLst>
                                    <p:cond delay="0"/>
                                  </p:stCondLst>
                                  <p:childTnLst>
                                    <p:animEffect transition="out" filter="dissolve">
                                      <p:cBhvr>
                                        <p:cTn id="80" dur="500"/>
                                        <p:tgtEl>
                                          <p:spTgt spid="18"/>
                                        </p:tgtEl>
                                      </p:cBhvr>
                                    </p:animEffect>
                                    <p:set>
                                      <p:cBhvr>
                                        <p:cTn id="81" dur="1" fill="hold">
                                          <p:stCondLst>
                                            <p:cond delay="499"/>
                                          </p:stCondLst>
                                        </p:cTn>
                                        <p:tgtEl>
                                          <p:spTgt spid="18"/>
                                        </p:tgtEl>
                                        <p:attrNameLst>
                                          <p:attrName>style.visibility</p:attrName>
                                        </p:attrNameLst>
                                      </p:cBhvr>
                                      <p:to>
                                        <p:strVal val="hidden"/>
                                      </p:to>
                                    </p:set>
                                  </p:childTnLst>
                                </p:cTn>
                              </p:par>
                            </p:childTnLst>
                          </p:cTn>
                        </p:par>
                        <p:par>
                          <p:cTn id="82" fill="hold">
                            <p:stCondLst>
                              <p:cond delay="4000"/>
                            </p:stCondLst>
                            <p:childTnLst>
                              <p:par>
                                <p:cTn id="83" presetID="9" presetClass="exit" presetSubtype="0" fill="hold" nodeType="afterEffect">
                                  <p:stCondLst>
                                    <p:cond delay="0"/>
                                  </p:stCondLst>
                                  <p:childTnLst>
                                    <p:animEffect transition="out" filter="dissolve">
                                      <p:cBhvr>
                                        <p:cTn id="84" dur="500"/>
                                        <p:tgtEl>
                                          <p:spTgt spid="11"/>
                                        </p:tgtEl>
                                      </p:cBhvr>
                                    </p:animEffect>
                                    <p:set>
                                      <p:cBhvr>
                                        <p:cTn id="85" dur="1" fill="hold">
                                          <p:stCondLst>
                                            <p:cond delay="499"/>
                                          </p:stCondLst>
                                        </p:cTn>
                                        <p:tgtEl>
                                          <p:spTgt spid="11"/>
                                        </p:tgtEl>
                                        <p:attrNameLst>
                                          <p:attrName>style.visibility</p:attrName>
                                        </p:attrNameLst>
                                      </p:cBhvr>
                                      <p:to>
                                        <p:strVal val="hidden"/>
                                      </p:to>
                                    </p:set>
                                  </p:childTnLst>
                                </p:cTn>
                              </p:par>
                            </p:childTnLst>
                          </p:cTn>
                        </p:par>
                        <p:par>
                          <p:cTn id="86" fill="hold">
                            <p:stCondLst>
                              <p:cond delay="4500"/>
                            </p:stCondLst>
                            <p:childTnLst>
                              <p:par>
                                <p:cTn id="87" presetID="9" presetClass="exit" presetSubtype="0" fill="hold" nodeType="afterEffect">
                                  <p:stCondLst>
                                    <p:cond delay="0"/>
                                  </p:stCondLst>
                                  <p:childTnLst>
                                    <p:animEffect transition="out" filter="dissolve">
                                      <p:cBhvr>
                                        <p:cTn id="88" dur="500"/>
                                        <p:tgtEl>
                                          <p:spTgt spid="10"/>
                                        </p:tgtEl>
                                      </p:cBhvr>
                                    </p:animEffect>
                                    <p:set>
                                      <p:cBhvr>
                                        <p:cTn id="89" dur="1" fill="hold">
                                          <p:stCondLst>
                                            <p:cond delay="499"/>
                                          </p:stCondLst>
                                        </p:cTn>
                                        <p:tgtEl>
                                          <p:spTgt spid="10"/>
                                        </p:tgtEl>
                                        <p:attrNameLst>
                                          <p:attrName>style.visibility</p:attrName>
                                        </p:attrNameLst>
                                      </p:cBhvr>
                                      <p:to>
                                        <p:strVal val="hidden"/>
                                      </p:to>
                                    </p:set>
                                  </p:childTnLst>
                                </p:cTn>
                              </p:par>
                            </p:childTnLst>
                          </p:cTn>
                        </p:par>
                        <p:par>
                          <p:cTn id="90" fill="hold">
                            <p:stCondLst>
                              <p:cond delay="5000"/>
                            </p:stCondLst>
                            <p:childTnLst>
                              <p:par>
                                <p:cTn id="91" presetID="9" presetClass="exit" presetSubtype="0" fill="hold" nodeType="afterEffect">
                                  <p:stCondLst>
                                    <p:cond delay="0"/>
                                  </p:stCondLst>
                                  <p:childTnLst>
                                    <p:animEffect transition="out" filter="dissolve">
                                      <p:cBhvr>
                                        <p:cTn id="92" dur="500"/>
                                        <p:tgtEl>
                                          <p:spTgt spid="14"/>
                                        </p:tgtEl>
                                      </p:cBhvr>
                                    </p:animEffect>
                                    <p:set>
                                      <p:cBhvr>
                                        <p:cTn id="93" dur="1" fill="hold">
                                          <p:stCondLst>
                                            <p:cond delay="499"/>
                                          </p:stCondLst>
                                        </p:cTn>
                                        <p:tgtEl>
                                          <p:spTgt spid="14"/>
                                        </p:tgtEl>
                                        <p:attrNameLst>
                                          <p:attrName>style.visibility</p:attrName>
                                        </p:attrNameLst>
                                      </p:cBhvr>
                                      <p:to>
                                        <p:strVal val="hidden"/>
                                      </p:to>
                                    </p:set>
                                  </p:childTnLst>
                                </p:cTn>
                              </p:par>
                            </p:childTnLst>
                          </p:cTn>
                        </p:par>
                        <p:par>
                          <p:cTn id="94" fill="hold">
                            <p:stCondLst>
                              <p:cond delay="5500"/>
                            </p:stCondLst>
                            <p:childTnLst>
                              <p:par>
                                <p:cTn id="95" presetID="9" presetClass="exit" presetSubtype="0" fill="hold" nodeType="afterEffect">
                                  <p:stCondLst>
                                    <p:cond delay="0"/>
                                  </p:stCondLst>
                                  <p:childTnLst>
                                    <p:animEffect transition="out" filter="dissolve">
                                      <p:cBhvr>
                                        <p:cTn id="96" dur="500"/>
                                        <p:tgtEl>
                                          <p:spTgt spid="12"/>
                                        </p:tgtEl>
                                      </p:cBhvr>
                                    </p:animEffect>
                                    <p:set>
                                      <p:cBhvr>
                                        <p:cTn id="97"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to change quality?</a:t>
            </a:r>
            <a:endParaRPr lang="en-US" dirty="0"/>
          </a:p>
        </p:txBody>
      </p:sp>
      <p:grpSp>
        <p:nvGrpSpPr>
          <p:cNvPr id="352" name="Group 351"/>
          <p:cNvGrpSpPr/>
          <p:nvPr/>
        </p:nvGrpSpPr>
        <p:grpSpPr>
          <a:xfrm>
            <a:off x="323528" y="836712"/>
            <a:ext cx="5669632" cy="1570856"/>
            <a:chOff x="323528" y="836712"/>
            <a:chExt cx="5669632" cy="1570856"/>
          </a:xfrm>
        </p:grpSpPr>
        <p:sp>
          <p:nvSpPr>
            <p:cNvPr id="5" name="Rectangle 28"/>
            <p:cNvSpPr>
              <a:spLocks/>
            </p:cNvSpPr>
            <p:nvPr/>
          </p:nvSpPr>
          <p:spPr bwMode="auto">
            <a:xfrm>
              <a:off x="323528" y="2233028"/>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6" name="Rectangle 29"/>
            <p:cNvSpPr>
              <a:spLocks/>
            </p:cNvSpPr>
            <p:nvPr/>
          </p:nvSpPr>
          <p:spPr bwMode="auto">
            <a:xfrm>
              <a:off x="323528" y="1767589"/>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 name="Rectangle 30"/>
            <p:cNvSpPr>
              <a:spLocks/>
            </p:cNvSpPr>
            <p:nvPr/>
          </p:nvSpPr>
          <p:spPr bwMode="auto">
            <a:xfrm>
              <a:off x="323528" y="1302151"/>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8" name="Rectangle 33"/>
            <p:cNvSpPr>
              <a:spLocks/>
            </p:cNvSpPr>
            <p:nvPr/>
          </p:nvSpPr>
          <p:spPr bwMode="auto">
            <a:xfrm>
              <a:off x="2952923" y="2276325"/>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9" name="Rectangle 34"/>
            <p:cNvSpPr>
              <a:spLocks/>
            </p:cNvSpPr>
            <p:nvPr/>
          </p:nvSpPr>
          <p:spPr bwMode="auto">
            <a:xfrm>
              <a:off x="2952923" y="1810886"/>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1" name="Rectangle 38"/>
            <p:cNvSpPr>
              <a:spLocks/>
            </p:cNvSpPr>
            <p:nvPr/>
          </p:nvSpPr>
          <p:spPr bwMode="auto">
            <a:xfrm>
              <a:off x="5582317" y="2276325"/>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 name="Rectangle 39"/>
            <p:cNvSpPr>
              <a:spLocks/>
            </p:cNvSpPr>
            <p:nvPr/>
          </p:nvSpPr>
          <p:spPr bwMode="auto">
            <a:xfrm>
              <a:off x="5582317" y="1810886"/>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3" name="Rectangle 40"/>
            <p:cNvSpPr>
              <a:spLocks/>
            </p:cNvSpPr>
            <p:nvPr/>
          </p:nvSpPr>
          <p:spPr bwMode="auto">
            <a:xfrm>
              <a:off x="5582317" y="1345447"/>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6" name="Straight Arrow Connector 84"/>
            <p:cNvCxnSpPr>
              <a:cxnSpLocks noChangeShapeType="1"/>
            </p:cNvCxnSpPr>
            <p:nvPr/>
          </p:nvCxnSpPr>
          <p:spPr bwMode="auto">
            <a:xfrm rot="5400000">
              <a:off x="382824" y="2086971"/>
              <a:ext cx="292252" cy="2568"/>
            </a:xfrm>
            <a:prstGeom prst="straightConnector1">
              <a:avLst/>
            </a:prstGeom>
            <a:noFill/>
            <a:ln w="28575">
              <a:solidFill>
                <a:srgbClr val="000000"/>
              </a:solidFill>
              <a:round/>
              <a:headEnd/>
              <a:tailEnd type="arrow" w="med" len="med"/>
            </a:ln>
          </p:spPr>
        </p:cxnSp>
        <p:cxnSp>
          <p:nvCxnSpPr>
            <p:cNvPr id="17" name="Straight Arrow Connector 85"/>
            <p:cNvCxnSpPr>
              <a:cxnSpLocks noChangeShapeType="1"/>
            </p:cNvCxnSpPr>
            <p:nvPr/>
          </p:nvCxnSpPr>
          <p:spPr bwMode="auto">
            <a:xfrm rot="5400000">
              <a:off x="382824" y="1621532"/>
              <a:ext cx="292252" cy="2568"/>
            </a:xfrm>
            <a:prstGeom prst="straightConnector1">
              <a:avLst/>
            </a:prstGeom>
            <a:noFill/>
            <a:ln w="28575">
              <a:solidFill>
                <a:srgbClr val="000000"/>
              </a:solidFill>
              <a:round/>
              <a:headEnd/>
              <a:tailEnd type="arrow" w="med" len="med"/>
            </a:ln>
          </p:spPr>
        </p:cxnSp>
        <p:grpSp>
          <p:nvGrpSpPr>
            <p:cNvPr id="18" name="Group 107"/>
            <p:cNvGrpSpPr>
              <a:grpSpLocks/>
            </p:cNvGrpSpPr>
            <p:nvPr/>
          </p:nvGrpSpPr>
          <p:grpSpPr bwMode="auto">
            <a:xfrm>
              <a:off x="323528" y="836712"/>
              <a:ext cx="410843" cy="466792"/>
              <a:chOff x="990600" y="2362200"/>
              <a:chExt cx="508000" cy="546894"/>
            </a:xfrm>
          </p:grpSpPr>
          <p:sp>
            <p:nvSpPr>
              <p:cNvPr id="19"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0" name="Straight Arrow Connector 88"/>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cxnSp>
          <p:nvCxnSpPr>
            <p:cNvPr id="25" name="Straight Arrow Connector 97"/>
            <p:cNvCxnSpPr>
              <a:cxnSpLocks noChangeShapeType="1"/>
            </p:cNvCxnSpPr>
            <p:nvPr/>
          </p:nvCxnSpPr>
          <p:spPr bwMode="auto">
            <a:xfrm rot="5400000">
              <a:off x="2990570" y="2108619"/>
              <a:ext cx="335549" cy="2568"/>
            </a:xfrm>
            <a:prstGeom prst="straightConnector1">
              <a:avLst/>
            </a:prstGeom>
            <a:noFill/>
            <a:ln w="28575">
              <a:solidFill>
                <a:srgbClr val="000000"/>
              </a:solidFill>
              <a:round/>
              <a:headEnd/>
              <a:tailEnd type="arrow" w="med" len="med"/>
            </a:ln>
          </p:spPr>
        </p:cxnSp>
        <p:grpSp>
          <p:nvGrpSpPr>
            <p:cNvPr id="26" name="Group 115"/>
            <p:cNvGrpSpPr>
              <a:grpSpLocks/>
            </p:cNvGrpSpPr>
            <p:nvPr/>
          </p:nvGrpSpPr>
          <p:grpSpPr bwMode="auto">
            <a:xfrm>
              <a:off x="5582317" y="890833"/>
              <a:ext cx="410843" cy="455968"/>
              <a:chOff x="7493000" y="2425700"/>
              <a:chExt cx="508000" cy="534194"/>
            </a:xfrm>
          </p:grpSpPr>
          <p:sp>
            <p:nvSpPr>
              <p:cNvPr id="27"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8" name="Straight Arrow Connector 100"/>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29" name="Straight Arrow Connector 103"/>
            <p:cNvCxnSpPr>
              <a:cxnSpLocks noChangeShapeType="1"/>
            </p:cNvCxnSpPr>
            <p:nvPr/>
          </p:nvCxnSpPr>
          <p:spPr bwMode="auto">
            <a:xfrm rot="5400000">
              <a:off x="5619965" y="1643181"/>
              <a:ext cx="335549" cy="2568"/>
            </a:xfrm>
            <a:prstGeom prst="straightConnector1">
              <a:avLst/>
            </a:prstGeom>
            <a:noFill/>
            <a:ln w="28575">
              <a:solidFill>
                <a:srgbClr val="000000"/>
              </a:solidFill>
              <a:round/>
              <a:headEnd/>
              <a:tailEnd type="arrow" w="med" len="med"/>
            </a:ln>
          </p:spPr>
        </p:cxnSp>
        <p:cxnSp>
          <p:nvCxnSpPr>
            <p:cNvPr id="30" name="Straight Arrow Connector 106"/>
            <p:cNvCxnSpPr>
              <a:cxnSpLocks noChangeShapeType="1"/>
            </p:cNvCxnSpPr>
            <p:nvPr/>
          </p:nvCxnSpPr>
          <p:spPr bwMode="auto">
            <a:xfrm rot="5400000">
              <a:off x="5619965" y="2108619"/>
              <a:ext cx="335549" cy="2568"/>
            </a:xfrm>
            <a:prstGeom prst="straightConnector1">
              <a:avLst/>
            </a:prstGeom>
            <a:noFill/>
            <a:ln w="28575">
              <a:solidFill>
                <a:srgbClr val="000000"/>
              </a:solidFill>
              <a:round/>
              <a:headEnd/>
              <a:tailEnd type="arrow" w="med" len="med"/>
            </a:ln>
          </p:spPr>
        </p:cxnSp>
        <p:grpSp>
          <p:nvGrpSpPr>
            <p:cNvPr id="31" name="Group 130"/>
            <p:cNvGrpSpPr>
              <a:grpSpLocks/>
            </p:cNvGrpSpPr>
            <p:nvPr/>
          </p:nvGrpSpPr>
          <p:grpSpPr bwMode="auto">
            <a:xfrm>
              <a:off x="530234" y="2352094"/>
              <a:ext cx="1518834" cy="55474"/>
              <a:chOff x="1245394" y="4140200"/>
              <a:chExt cx="1878806" cy="64294"/>
            </a:xfrm>
          </p:grpSpPr>
          <p:sp>
            <p:nvSpPr>
              <p:cNvPr id="32"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3"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34" name="Group 131"/>
            <p:cNvGrpSpPr>
              <a:grpSpLocks/>
            </p:cNvGrpSpPr>
            <p:nvPr/>
          </p:nvGrpSpPr>
          <p:grpSpPr bwMode="auto">
            <a:xfrm>
              <a:off x="530234" y="2352094"/>
              <a:ext cx="2176183" cy="55474"/>
              <a:chOff x="1245394" y="4140200"/>
              <a:chExt cx="2691606" cy="64294"/>
            </a:xfrm>
          </p:grpSpPr>
          <p:sp>
            <p:nvSpPr>
              <p:cNvPr id="35"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6"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37" name="Group 129"/>
            <p:cNvGrpSpPr>
              <a:grpSpLocks/>
            </p:cNvGrpSpPr>
            <p:nvPr/>
          </p:nvGrpSpPr>
          <p:grpSpPr bwMode="auto">
            <a:xfrm>
              <a:off x="530234" y="2352094"/>
              <a:ext cx="861486" cy="55474"/>
              <a:chOff x="1245394" y="4140200"/>
              <a:chExt cx="1066006" cy="64294"/>
            </a:xfrm>
          </p:grpSpPr>
          <p:sp>
            <p:nvSpPr>
              <p:cNvPr id="38"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9"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40" name="Group 134"/>
            <p:cNvGrpSpPr>
              <a:grpSpLocks/>
            </p:cNvGrpSpPr>
            <p:nvPr/>
          </p:nvGrpSpPr>
          <p:grpSpPr bwMode="auto">
            <a:xfrm>
              <a:off x="3159628" y="2352094"/>
              <a:ext cx="2176183" cy="55474"/>
              <a:chOff x="4496594" y="4140200"/>
              <a:chExt cx="2691606" cy="64294"/>
            </a:xfrm>
          </p:grpSpPr>
          <p:sp>
            <p:nvSpPr>
              <p:cNvPr id="41"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2" name="Straight Arrow Connector 109"/>
              <p:cNvCxnSpPr>
                <a:cxnSpLocks noChangeShapeType="1"/>
              </p:cNvCxnSpPr>
              <p:nvPr/>
            </p:nvCxnSpPr>
            <p:spPr bwMode="auto">
              <a:xfrm rot="5400000">
                <a:off x="5715000" y="2984500"/>
                <a:ext cx="1588" cy="2438400"/>
              </a:xfrm>
              <a:prstGeom prst="curvedConnector3">
                <a:avLst>
                  <a:gd name="adj1" fmla="val 17216418"/>
                </a:avLst>
              </a:prstGeom>
              <a:noFill/>
              <a:ln w="28575">
                <a:solidFill>
                  <a:schemeClr val="accent1"/>
                </a:solidFill>
                <a:round/>
                <a:headEnd/>
                <a:tailEnd type="arrow" w="med" len="med"/>
              </a:ln>
            </p:spPr>
          </p:cxnSp>
        </p:grpSp>
        <p:grpSp>
          <p:nvGrpSpPr>
            <p:cNvPr id="43" name="Group 133"/>
            <p:cNvGrpSpPr>
              <a:grpSpLocks/>
            </p:cNvGrpSpPr>
            <p:nvPr/>
          </p:nvGrpSpPr>
          <p:grpSpPr bwMode="auto">
            <a:xfrm>
              <a:off x="3159628" y="2352094"/>
              <a:ext cx="1518834" cy="55474"/>
              <a:chOff x="4496594" y="4140200"/>
              <a:chExt cx="1878806" cy="64294"/>
            </a:xfrm>
          </p:grpSpPr>
          <p:sp>
            <p:nvSpPr>
              <p:cNvPr id="44"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5"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46" name="Group 132"/>
            <p:cNvGrpSpPr>
              <a:grpSpLocks/>
            </p:cNvGrpSpPr>
            <p:nvPr/>
          </p:nvGrpSpPr>
          <p:grpSpPr bwMode="auto">
            <a:xfrm>
              <a:off x="3159628" y="2352094"/>
              <a:ext cx="861486" cy="55474"/>
              <a:chOff x="4496594" y="4140200"/>
              <a:chExt cx="1066006" cy="64294"/>
            </a:xfrm>
          </p:grpSpPr>
          <p:sp>
            <p:nvSpPr>
              <p:cNvPr id="47"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8"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49" name="Group 122"/>
            <p:cNvGrpSpPr>
              <a:grpSpLocks/>
            </p:cNvGrpSpPr>
            <p:nvPr/>
          </p:nvGrpSpPr>
          <p:grpSpPr bwMode="auto">
            <a:xfrm>
              <a:off x="734371" y="1886655"/>
              <a:ext cx="657349" cy="466792"/>
              <a:chOff x="1498600" y="3594100"/>
              <a:chExt cx="812800" cy="546894"/>
            </a:xfrm>
          </p:grpSpPr>
          <p:sp>
            <p:nvSpPr>
              <p:cNvPr id="50"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1" name="Straight Arrow Connector 156"/>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52" name="Straight Arrow Connector 232"/>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53" name="Group 123"/>
            <p:cNvGrpSpPr>
              <a:grpSpLocks/>
            </p:cNvGrpSpPr>
            <p:nvPr/>
          </p:nvGrpSpPr>
          <p:grpSpPr bwMode="auto">
            <a:xfrm>
              <a:off x="734371" y="1886655"/>
              <a:ext cx="1314697" cy="466792"/>
              <a:chOff x="1498600" y="3594100"/>
              <a:chExt cx="1625600" cy="546894"/>
            </a:xfrm>
          </p:grpSpPr>
          <p:sp>
            <p:nvSpPr>
              <p:cNvPr id="54"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5" name="Straight Arrow Connector 165"/>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56" name="Straight Arrow Connector 23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57" name="Group 124"/>
            <p:cNvGrpSpPr>
              <a:grpSpLocks/>
            </p:cNvGrpSpPr>
            <p:nvPr/>
          </p:nvGrpSpPr>
          <p:grpSpPr bwMode="auto">
            <a:xfrm>
              <a:off x="734371" y="1886655"/>
              <a:ext cx="1972046" cy="466792"/>
              <a:chOff x="1498600" y="3594100"/>
              <a:chExt cx="2438400" cy="546894"/>
            </a:xfrm>
          </p:grpSpPr>
          <p:sp>
            <p:nvSpPr>
              <p:cNvPr id="58" name="Rectangle 54"/>
              <p:cNvSpPr>
                <a:spLocks/>
              </p:cNvSpPr>
              <p:nvPr/>
            </p:nvSpPr>
            <p:spPr bwMode="auto">
              <a:xfrm>
                <a:off x="34290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9" name="Straight Arrow Connector 177"/>
              <p:cNvCxnSpPr>
                <a:cxnSpLocks noChangeShapeType="1"/>
              </p:cNvCxnSpPr>
              <p:nvPr/>
            </p:nvCxnSpPr>
            <p:spPr bwMode="auto">
              <a:xfrm rot="5400000">
                <a:off x="3441700" y="3898900"/>
                <a:ext cx="482600" cy="1588"/>
              </a:xfrm>
              <a:prstGeom prst="straightConnector1">
                <a:avLst/>
              </a:prstGeom>
              <a:noFill/>
              <a:ln w="28575">
                <a:solidFill>
                  <a:schemeClr val="accent1"/>
                </a:solidFill>
                <a:round/>
                <a:headEnd/>
                <a:tailEnd type="arrow" w="med" len="med"/>
              </a:ln>
            </p:spPr>
          </p:cxnSp>
          <p:cxnSp>
            <p:nvCxnSpPr>
              <p:cNvPr id="60" name="Straight Arrow Connector 238"/>
              <p:cNvCxnSpPr>
                <a:cxnSpLocks noChangeShapeType="1"/>
              </p:cNvCxnSpPr>
              <p:nvPr/>
            </p:nvCxnSpPr>
            <p:spPr bwMode="auto">
              <a:xfrm rot="5400000">
                <a:off x="2368550" y="2787650"/>
                <a:ext cx="444500" cy="2184400"/>
              </a:xfrm>
              <a:prstGeom prst="straightConnector1">
                <a:avLst/>
              </a:prstGeom>
              <a:noFill/>
              <a:ln w="28575">
                <a:solidFill>
                  <a:schemeClr val="accent1"/>
                </a:solidFill>
                <a:round/>
                <a:headEnd/>
                <a:tailEnd type="arrow" w="med" len="med"/>
              </a:ln>
            </p:spPr>
          </p:cxnSp>
        </p:grpSp>
        <p:grpSp>
          <p:nvGrpSpPr>
            <p:cNvPr id="61" name="Group 127"/>
            <p:cNvGrpSpPr>
              <a:grpSpLocks/>
            </p:cNvGrpSpPr>
            <p:nvPr/>
          </p:nvGrpSpPr>
          <p:grpSpPr bwMode="auto">
            <a:xfrm>
              <a:off x="3363765" y="1886655"/>
              <a:ext cx="1972046" cy="466792"/>
              <a:chOff x="4749800" y="3594100"/>
              <a:chExt cx="2438400" cy="546894"/>
            </a:xfrm>
          </p:grpSpPr>
          <p:sp>
            <p:nvSpPr>
              <p:cNvPr id="62" name="Rectangle 69"/>
              <p:cNvSpPr>
                <a:spLocks/>
              </p:cNvSpPr>
              <p:nvPr/>
            </p:nvSpPr>
            <p:spPr bwMode="auto">
              <a:xfrm>
                <a:off x="6680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3" name="Straight Arrow Connector 190"/>
              <p:cNvCxnSpPr>
                <a:cxnSpLocks noChangeShapeType="1"/>
              </p:cNvCxnSpPr>
              <p:nvPr/>
            </p:nvCxnSpPr>
            <p:spPr bwMode="auto">
              <a:xfrm rot="5400000">
                <a:off x="6692900" y="3898900"/>
                <a:ext cx="482600" cy="1588"/>
              </a:xfrm>
              <a:prstGeom prst="straightConnector1">
                <a:avLst/>
              </a:prstGeom>
              <a:noFill/>
              <a:ln w="28575">
                <a:solidFill>
                  <a:schemeClr val="accent1"/>
                </a:solidFill>
                <a:round/>
                <a:headEnd/>
                <a:tailEnd type="arrow" w="med" len="med"/>
              </a:ln>
            </p:spPr>
          </p:cxnSp>
          <p:cxnSp>
            <p:nvCxnSpPr>
              <p:cNvPr id="64" name="Straight Arrow Connector 241"/>
              <p:cNvCxnSpPr>
                <a:cxnSpLocks noChangeShapeType="1"/>
              </p:cNvCxnSpPr>
              <p:nvPr/>
            </p:nvCxnSpPr>
            <p:spPr bwMode="auto">
              <a:xfrm rot="5400000">
                <a:off x="5607050" y="2800350"/>
                <a:ext cx="469900" cy="2184400"/>
              </a:xfrm>
              <a:prstGeom prst="straightConnector1">
                <a:avLst/>
              </a:prstGeom>
              <a:noFill/>
              <a:ln w="28575">
                <a:solidFill>
                  <a:schemeClr val="accent1"/>
                </a:solidFill>
                <a:round/>
                <a:headEnd/>
                <a:tailEnd type="arrow" w="med" len="med"/>
              </a:ln>
            </p:spPr>
          </p:cxnSp>
        </p:grpSp>
        <p:grpSp>
          <p:nvGrpSpPr>
            <p:cNvPr id="65" name="Group 126"/>
            <p:cNvGrpSpPr>
              <a:grpSpLocks/>
            </p:cNvGrpSpPr>
            <p:nvPr/>
          </p:nvGrpSpPr>
          <p:grpSpPr bwMode="auto">
            <a:xfrm>
              <a:off x="3363765" y="1886655"/>
              <a:ext cx="1314697" cy="466792"/>
              <a:chOff x="4749800" y="3594100"/>
              <a:chExt cx="1625600" cy="546894"/>
            </a:xfrm>
          </p:grpSpPr>
          <p:sp>
            <p:nvSpPr>
              <p:cNvPr id="66"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7" name="Straight Arrow Connector 186"/>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68" name="Straight Arrow Connector 244"/>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69" name="Group 125"/>
            <p:cNvGrpSpPr>
              <a:grpSpLocks/>
            </p:cNvGrpSpPr>
            <p:nvPr/>
          </p:nvGrpSpPr>
          <p:grpSpPr bwMode="auto">
            <a:xfrm>
              <a:off x="3363765" y="1886655"/>
              <a:ext cx="657349" cy="466792"/>
              <a:chOff x="4749800" y="3594100"/>
              <a:chExt cx="812800" cy="546894"/>
            </a:xfrm>
          </p:grpSpPr>
          <p:sp>
            <p:nvSpPr>
              <p:cNvPr id="70" name="Rectangle 59"/>
              <p:cNvSpPr>
                <a:spLocks/>
              </p:cNvSpPr>
              <p:nvPr/>
            </p:nvSpPr>
            <p:spPr bwMode="auto">
              <a:xfrm>
                <a:off x="50546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71" name="Straight Arrow Connector 183"/>
              <p:cNvCxnSpPr>
                <a:cxnSpLocks noChangeShapeType="1"/>
              </p:cNvCxnSpPr>
              <p:nvPr/>
            </p:nvCxnSpPr>
            <p:spPr bwMode="auto">
              <a:xfrm rot="5400000">
                <a:off x="5067300" y="3898900"/>
                <a:ext cx="482600" cy="1588"/>
              </a:xfrm>
              <a:prstGeom prst="straightConnector1">
                <a:avLst/>
              </a:prstGeom>
              <a:noFill/>
              <a:ln w="28575">
                <a:solidFill>
                  <a:schemeClr val="accent1"/>
                </a:solidFill>
                <a:round/>
                <a:headEnd/>
                <a:tailEnd type="arrow" w="med" len="med"/>
              </a:ln>
            </p:spPr>
          </p:cxnSp>
          <p:cxnSp>
            <p:nvCxnSpPr>
              <p:cNvPr id="72" name="Straight Arrow Connector 247"/>
              <p:cNvCxnSpPr>
                <a:cxnSpLocks noChangeShapeType="1"/>
              </p:cNvCxnSpPr>
              <p:nvPr/>
            </p:nvCxnSpPr>
            <p:spPr bwMode="auto">
              <a:xfrm rot="5400000">
                <a:off x="4794250" y="3613150"/>
                <a:ext cx="469900" cy="558800"/>
              </a:xfrm>
              <a:prstGeom prst="straightConnector1">
                <a:avLst/>
              </a:prstGeom>
              <a:noFill/>
              <a:ln w="28575">
                <a:solidFill>
                  <a:schemeClr val="accent1"/>
                </a:solidFill>
                <a:round/>
                <a:headEnd/>
                <a:tailEnd type="arrow" w="med" len="med"/>
              </a:ln>
            </p:spPr>
          </p:cxnSp>
        </p:grpSp>
        <p:grpSp>
          <p:nvGrpSpPr>
            <p:cNvPr id="97" name="Group 118"/>
            <p:cNvGrpSpPr>
              <a:grpSpLocks/>
            </p:cNvGrpSpPr>
            <p:nvPr/>
          </p:nvGrpSpPr>
          <p:grpSpPr bwMode="auto">
            <a:xfrm>
              <a:off x="734371" y="1432041"/>
              <a:ext cx="1972046" cy="455968"/>
              <a:chOff x="1498600" y="3060700"/>
              <a:chExt cx="2438400" cy="534194"/>
            </a:xfrm>
          </p:grpSpPr>
          <p:sp>
            <p:nvSpPr>
              <p:cNvPr id="98" name="Rectangle 55"/>
              <p:cNvSpPr>
                <a:spLocks/>
              </p:cNvSpPr>
              <p:nvPr/>
            </p:nvSpPr>
            <p:spPr bwMode="auto">
              <a:xfrm>
                <a:off x="34290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99" name="Straight Arrow Connector 180"/>
              <p:cNvCxnSpPr>
                <a:cxnSpLocks noChangeShapeType="1"/>
              </p:cNvCxnSpPr>
              <p:nvPr/>
            </p:nvCxnSpPr>
            <p:spPr bwMode="auto">
              <a:xfrm rot="5400000">
                <a:off x="3441700" y="3352800"/>
                <a:ext cx="482600" cy="1588"/>
              </a:xfrm>
              <a:prstGeom prst="straightConnector1">
                <a:avLst/>
              </a:prstGeom>
              <a:noFill/>
              <a:ln w="28575">
                <a:solidFill>
                  <a:schemeClr val="accent1"/>
                </a:solidFill>
                <a:round/>
                <a:headEnd/>
                <a:tailEnd type="arrow" w="med" len="med"/>
              </a:ln>
            </p:spPr>
          </p:cxnSp>
          <p:cxnSp>
            <p:nvCxnSpPr>
              <p:cNvPr id="100" name="Straight Arrow Connector 268"/>
              <p:cNvCxnSpPr>
                <a:cxnSpLocks noChangeShapeType="1"/>
              </p:cNvCxnSpPr>
              <p:nvPr/>
            </p:nvCxnSpPr>
            <p:spPr bwMode="auto">
              <a:xfrm rot="5400000">
                <a:off x="2368550" y="2241550"/>
                <a:ext cx="444500" cy="2184400"/>
              </a:xfrm>
              <a:prstGeom prst="straightConnector1">
                <a:avLst/>
              </a:prstGeom>
              <a:noFill/>
              <a:ln w="28575">
                <a:solidFill>
                  <a:schemeClr val="accent1"/>
                </a:solidFill>
                <a:round/>
                <a:headEnd/>
                <a:tailEnd type="arrow" w="med" len="med"/>
              </a:ln>
            </p:spPr>
          </p:cxnSp>
        </p:grpSp>
        <p:grpSp>
          <p:nvGrpSpPr>
            <p:cNvPr id="101" name="Group 117"/>
            <p:cNvGrpSpPr>
              <a:grpSpLocks/>
            </p:cNvGrpSpPr>
            <p:nvPr/>
          </p:nvGrpSpPr>
          <p:grpSpPr bwMode="auto">
            <a:xfrm>
              <a:off x="734371" y="1432041"/>
              <a:ext cx="1314697" cy="455968"/>
              <a:chOff x="1498600" y="3060700"/>
              <a:chExt cx="1625600" cy="534194"/>
            </a:xfrm>
          </p:grpSpPr>
          <p:sp>
            <p:nvSpPr>
              <p:cNvPr id="102"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03" name="Straight Arrow Connector 162"/>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104" name="Straight Arrow Connector 271"/>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105" name="Group 116"/>
            <p:cNvGrpSpPr>
              <a:grpSpLocks/>
            </p:cNvGrpSpPr>
            <p:nvPr/>
          </p:nvGrpSpPr>
          <p:grpSpPr bwMode="auto">
            <a:xfrm>
              <a:off x="734371" y="1432041"/>
              <a:ext cx="657349" cy="455968"/>
              <a:chOff x="1498600" y="3060700"/>
              <a:chExt cx="812800" cy="534194"/>
            </a:xfrm>
          </p:grpSpPr>
          <p:sp>
            <p:nvSpPr>
              <p:cNvPr id="106"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07" name="Straight Arrow Connector 159"/>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108" name="Straight Arrow Connector 274"/>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109" name="Group 108"/>
            <p:cNvGrpSpPr>
              <a:grpSpLocks/>
            </p:cNvGrpSpPr>
            <p:nvPr/>
          </p:nvGrpSpPr>
          <p:grpSpPr bwMode="auto">
            <a:xfrm>
              <a:off x="734371" y="966602"/>
              <a:ext cx="657349" cy="466792"/>
              <a:chOff x="1498600" y="2514600"/>
              <a:chExt cx="812800" cy="546894"/>
            </a:xfrm>
          </p:grpSpPr>
          <p:sp>
            <p:nvSpPr>
              <p:cNvPr id="110"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1" name="Straight Arrow Connector 168"/>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112" name="Straight Arrow Connector 278"/>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113" name="Group 109"/>
            <p:cNvGrpSpPr>
              <a:grpSpLocks/>
            </p:cNvGrpSpPr>
            <p:nvPr/>
          </p:nvGrpSpPr>
          <p:grpSpPr bwMode="auto">
            <a:xfrm>
              <a:off x="734371" y="966602"/>
              <a:ext cx="1314697" cy="466792"/>
              <a:chOff x="1498600" y="2514600"/>
              <a:chExt cx="1625600" cy="546894"/>
            </a:xfrm>
          </p:grpSpPr>
          <p:sp>
            <p:nvSpPr>
              <p:cNvPr id="114"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5" name="Straight Arrow Connector 171"/>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116" name="Straight Arrow Connector 281"/>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nvGrpSpPr>
            <p:cNvPr id="117" name="Group 110"/>
            <p:cNvGrpSpPr>
              <a:grpSpLocks/>
            </p:cNvGrpSpPr>
            <p:nvPr/>
          </p:nvGrpSpPr>
          <p:grpSpPr bwMode="auto">
            <a:xfrm>
              <a:off x="734371" y="966602"/>
              <a:ext cx="1972046" cy="466792"/>
              <a:chOff x="1498600" y="2514600"/>
              <a:chExt cx="2438400" cy="546894"/>
            </a:xfrm>
          </p:grpSpPr>
          <p:sp>
            <p:nvSpPr>
              <p:cNvPr id="118" name="Rectangle 56"/>
              <p:cNvSpPr>
                <a:spLocks/>
              </p:cNvSpPr>
              <p:nvPr/>
            </p:nvSpPr>
            <p:spPr bwMode="auto">
              <a:xfrm>
                <a:off x="34290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9" name="Straight Arrow Connector 174"/>
              <p:cNvCxnSpPr>
                <a:cxnSpLocks noChangeShapeType="1"/>
              </p:cNvCxnSpPr>
              <p:nvPr/>
            </p:nvCxnSpPr>
            <p:spPr bwMode="auto">
              <a:xfrm rot="5400000">
                <a:off x="3435350" y="2813050"/>
                <a:ext cx="495300" cy="1588"/>
              </a:xfrm>
              <a:prstGeom prst="straightConnector1">
                <a:avLst/>
              </a:prstGeom>
              <a:noFill/>
              <a:ln w="28575">
                <a:solidFill>
                  <a:schemeClr val="accent1"/>
                </a:solidFill>
                <a:round/>
                <a:headEnd/>
                <a:tailEnd type="arrow" w="med" len="med"/>
              </a:ln>
            </p:spPr>
          </p:cxnSp>
          <p:cxnSp>
            <p:nvCxnSpPr>
              <p:cNvPr id="120" name="Straight Arrow Connector 284"/>
              <p:cNvCxnSpPr>
                <a:cxnSpLocks noChangeShapeType="1"/>
              </p:cNvCxnSpPr>
              <p:nvPr/>
            </p:nvCxnSpPr>
            <p:spPr bwMode="auto">
              <a:xfrm rot="5400000">
                <a:off x="2368550" y="1695450"/>
                <a:ext cx="444500" cy="2184400"/>
              </a:xfrm>
              <a:prstGeom prst="straightConnector1">
                <a:avLst/>
              </a:prstGeom>
              <a:noFill/>
              <a:ln w="28575">
                <a:solidFill>
                  <a:schemeClr val="accent1"/>
                </a:solidFill>
                <a:round/>
                <a:headEnd/>
                <a:tailEnd type="arrow" w="med" len="med"/>
              </a:ln>
            </p:spPr>
          </p:cxnSp>
        </p:grpSp>
      </p:grpSp>
      <p:grpSp>
        <p:nvGrpSpPr>
          <p:cNvPr id="353" name="Group 352"/>
          <p:cNvGrpSpPr/>
          <p:nvPr/>
        </p:nvGrpSpPr>
        <p:grpSpPr>
          <a:xfrm>
            <a:off x="2987824" y="2780928"/>
            <a:ext cx="5669632" cy="1570856"/>
            <a:chOff x="2987824" y="2780928"/>
            <a:chExt cx="5669632" cy="1570856"/>
          </a:xfrm>
        </p:grpSpPr>
        <p:sp>
          <p:nvSpPr>
            <p:cNvPr id="123" name="Rectangle 28"/>
            <p:cNvSpPr>
              <a:spLocks/>
            </p:cNvSpPr>
            <p:nvPr/>
          </p:nvSpPr>
          <p:spPr bwMode="auto">
            <a:xfrm>
              <a:off x="2987824" y="4177244"/>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4" name="Rectangle 29"/>
            <p:cNvSpPr>
              <a:spLocks/>
            </p:cNvSpPr>
            <p:nvPr/>
          </p:nvSpPr>
          <p:spPr bwMode="auto">
            <a:xfrm>
              <a:off x="2987824" y="3711805"/>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5" name="Rectangle 30"/>
            <p:cNvSpPr>
              <a:spLocks/>
            </p:cNvSpPr>
            <p:nvPr/>
          </p:nvSpPr>
          <p:spPr bwMode="auto">
            <a:xfrm>
              <a:off x="2987824" y="3246367"/>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6" name="Rectangle 33"/>
            <p:cNvSpPr>
              <a:spLocks/>
            </p:cNvSpPr>
            <p:nvPr/>
          </p:nvSpPr>
          <p:spPr bwMode="auto">
            <a:xfrm>
              <a:off x="5617219" y="4220541"/>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7" name="Rectangle 34"/>
            <p:cNvSpPr>
              <a:spLocks/>
            </p:cNvSpPr>
            <p:nvPr/>
          </p:nvSpPr>
          <p:spPr bwMode="auto">
            <a:xfrm>
              <a:off x="5617219" y="3755102"/>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8" name="Rectangle 35"/>
            <p:cNvSpPr>
              <a:spLocks/>
            </p:cNvSpPr>
            <p:nvPr/>
          </p:nvSpPr>
          <p:spPr bwMode="auto">
            <a:xfrm>
              <a:off x="5617219" y="3289663"/>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9" name="Rectangle 38"/>
            <p:cNvSpPr>
              <a:spLocks/>
            </p:cNvSpPr>
            <p:nvPr/>
          </p:nvSpPr>
          <p:spPr bwMode="auto">
            <a:xfrm>
              <a:off x="8246613" y="4220541"/>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30" name="Rectangle 39"/>
            <p:cNvSpPr>
              <a:spLocks/>
            </p:cNvSpPr>
            <p:nvPr/>
          </p:nvSpPr>
          <p:spPr bwMode="auto">
            <a:xfrm>
              <a:off x="8246613" y="3755102"/>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31" name="Rectangle 40"/>
            <p:cNvSpPr>
              <a:spLocks/>
            </p:cNvSpPr>
            <p:nvPr/>
          </p:nvSpPr>
          <p:spPr bwMode="auto">
            <a:xfrm>
              <a:off x="8246613" y="3289663"/>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2" name="Straight Arrow Connector 84"/>
            <p:cNvCxnSpPr>
              <a:cxnSpLocks noChangeShapeType="1"/>
            </p:cNvCxnSpPr>
            <p:nvPr/>
          </p:nvCxnSpPr>
          <p:spPr bwMode="auto">
            <a:xfrm rot="5400000">
              <a:off x="3047120" y="4031187"/>
              <a:ext cx="292252" cy="2568"/>
            </a:xfrm>
            <a:prstGeom prst="straightConnector1">
              <a:avLst/>
            </a:prstGeom>
            <a:noFill/>
            <a:ln w="28575">
              <a:solidFill>
                <a:srgbClr val="000000"/>
              </a:solidFill>
              <a:round/>
              <a:headEnd/>
              <a:tailEnd type="arrow" w="med" len="med"/>
            </a:ln>
          </p:spPr>
        </p:cxnSp>
        <p:cxnSp>
          <p:nvCxnSpPr>
            <p:cNvPr id="133" name="Straight Arrow Connector 85"/>
            <p:cNvCxnSpPr>
              <a:cxnSpLocks noChangeShapeType="1"/>
            </p:cNvCxnSpPr>
            <p:nvPr/>
          </p:nvCxnSpPr>
          <p:spPr bwMode="auto">
            <a:xfrm rot="5400000">
              <a:off x="3047120" y="3565748"/>
              <a:ext cx="292252" cy="2568"/>
            </a:xfrm>
            <a:prstGeom prst="straightConnector1">
              <a:avLst/>
            </a:prstGeom>
            <a:noFill/>
            <a:ln w="28575">
              <a:solidFill>
                <a:srgbClr val="000000"/>
              </a:solidFill>
              <a:round/>
              <a:headEnd/>
              <a:tailEnd type="arrow" w="med" len="med"/>
            </a:ln>
          </p:spPr>
        </p:cxnSp>
        <p:grpSp>
          <p:nvGrpSpPr>
            <p:cNvPr id="134" name="Group 107"/>
            <p:cNvGrpSpPr>
              <a:grpSpLocks/>
            </p:cNvGrpSpPr>
            <p:nvPr/>
          </p:nvGrpSpPr>
          <p:grpSpPr bwMode="auto">
            <a:xfrm>
              <a:off x="2987824" y="2780928"/>
              <a:ext cx="410843" cy="466792"/>
              <a:chOff x="990600" y="2362200"/>
              <a:chExt cx="508000" cy="546894"/>
            </a:xfrm>
          </p:grpSpPr>
          <p:sp>
            <p:nvSpPr>
              <p:cNvPr id="235"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36" name="Straight Arrow Connector 88"/>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135" name="Group 111"/>
            <p:cNvGrpSpPr>
              <a:grpSpLocks/>
            </p:cNvGrpSpPr>
            <p:nvPr/>
          </p:nvGrpSpPr>
          <p:grpSpPr bwMode="auto">
            <a:xfrm>
              <a:off x="5617219" y="2835049"/>
              <a:ext cx="410843" cy="455968"/>
              <a:chOff x="4241800" y="2425700"/>
              <a:chExt cx="508000" cy="534194"/>
            </a:xfrm>
          </p:grpSpPr>
          <p:sp>
            <p:nvSpPr>
              <p:cNvPr id="233" name="Rectangle 36"/>
              <p:cNvSpPr>
                <a:spLocks/>
              </p:cNvSpPr>
              <p:nvPr/>
            </p:nvSpPr>
            <p:spPr bwMode="auto">
              <a:xfrm>
                <a:off x="42418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34" name="Straight Arrow Connector 91"/>
              <p:cNvCxnSpPr>
                <a:cxnSpLocks noChangeShapeType="1"/>
              </p:cNvCxnSpPr>
              <p:nvPr/>
            </p:nvCxnSpPr>
            <p:spPr bwMode="auto">
              <a:xfrm rot="5400000">
                <a:off x="4298950" y="2762250"/>
                <a:ext cx="393700" cy="1588"/>
              </a:xfrm>
              <a:prstGeom prst="straightConnector1">
                <a:avLst/>
              </a:prstGeom>
              <a:noFill/>
              <a:ln w="28575">
                <a:solidFill>
                  <a:srgbClr val="000000"/>
                </a:solidFill>
                <a:round/>
                <a:headEnd/>
                <a:tailEnd type="arrow" w="med" len="med"/>
              </a:ln>
            </p:spPr>
          </p:cxnSp>
        </p:grpSp>
        <p:cxnSp>
          <p:nvCxnSpPr>
            <p:cNvPr id="136" name="Straight Arrow Connector 94"/>
            <p:cNvCxnSpPr>
              <a:cxnSpLocks noChangeShapeType="1"/>
            </p:cNvCxnSpPr>
            <p:nvPr/>
          </p:nvCxnSpPr>
          <p:spPr bwMode="auto">
            <a:xfrm rot="5400000">
              <a:off x="5654866" y="3587397"/>
              <a:ext cx="335549" cy="2568"/>
            </a:xfrm>
            <a:prstGeom prst="straightConnector1">
              <a:avLst/>
            </a:prstGeom>
            <a:noFill/>
            <a:ln w="28575">
              <a:solidFill>
                <a:srgbClr val="000000"/>
              </a:solidFill>
              <a:round/>
              <a:headEnd/>
              <a:tailEnd type="arrow" w="med" len="med"/>
            </a:ln>
          </p:spPr>
        </p:cxnSp>
        <p:cxnSp>
          <p:nvCxnSpPr>
            <p:cNvPr id="137" name="Straight Arrow Connector 97"/>
            <p:cNvCxnSpPr>
              <a:cxnSpLocks noChangeShapeType="1"/>
            </p:cNvCxnSpPr>
            <p:nvPr/>
          </p:nvCxnSpPr>
          <p:spPr bwMode="auto">
            <a:xfrm rot="5400000">
              <a:off x="5654866" y="4052835"/>
              <a:ext cx="335549" cy="2568"/>
            </a:xfrm>
            <a:prstGeom prst="straightConnector1">
              <a:avLst/>
            </a:prstGeom>
            <a:noFill/>
            <a:ln w="28575">
              <a:solidFill>
                <a:srgbClr val="000000"/>
              </a:solidFill>
              <a:round/>
              <a:headEnd/>
              <a:tailEnd type="arrow" w="med" len="med"/>
            </a:ln>
          </p:spPr>
        </p:cxnSp>
        <p:cxnSp>
          <p:nvCxnSpPr>
            <p:cNvPr id="139" name="Straight Arrow Connector 103"/>
            <p:cNvCxnSpPr>
              <a:cxnSpLocks noChangeShapeType="1"/>
            </p:cNvCxnSpPr>
            <p:nvPr/>
          </p:nvCxnSpPr>
          <p:spPr bwMode="auto">
            <a:xfrm rot="5400000">
              <a:off x="8284261" y="3587397"/>
              <a:ext cx="335549" cy="2568"/>
            </a:xfrm>
            <a:prstGeom prst="straightConnector1">
              <a:avLst/>
            </a:prstGeom>
            <a:noFill/>
            <a:ln w="28575">
              <a:solidFill>
                <a:srgbClr val="000000"/>
              </a:solidFill>
              <a:round/>
              <a:headEnd/>
              <a:tailEnd type="arrow" w="med" len="med"/>
            </a:ln>
          </p:spPr>
        </p:cxnSp>
        <p:cxnSp>
          <p:nvCxnSpPr>
            <p:cNvPr id="140" name="Straight Arrow Connector 106"/>
            <p:cNvCxnSpPr>
              <a:cxnSpLocks noChangeShapeType="1"/>
            </p:cNvCxnSpPr>
            <p:nvPr/>
          </p:nvCxnSpPr>
          <p:spPr bwMode="auto">
            <a:xfrm rot="5400000">
              <a:off x="8284261" y="4052835"/>
              <a:ext cx="335549" cy="2568"/>
            </a:xfrm>
            <a:prstGeom prst="straightConnector1">
              <a:avLst/>
            </a:prstGeom>
            <a:noFill/>
            <a:ln w="28575">
              <a:solidFill>
                <a:srgbClr val="000000"/>
              </a:solidFill>
              <a:round/>
              <a:headEnd/>
              <a:tailEnd type="arrow" w="med" len="med"/>
            </a:ln>
          </p:spPr>
        </p:cxnSp>
        <p:grpSp>
          <p:nvGrpSpPr>
            <p:cNvPr id="141" name="Group 130"/>
            <p:cNvGrpSpPr>
              <a:grpSpLocks/>
            </p:cNvGrpSpPr>
            <p:nvPr/>
          </p:nvGrpSpPr>
          <p:grpSpPr bwMode="auto">
            <a:xfrm>
              <a:off x="3194530" y="4296310"/>
              <a:ext cx="1518834" cy="55474"/>
              <a:chOff x="1245394" y="4140200"/>
              <a:chExt cx="1878806" cy="64294"/>
            </a:xfrm>
          </p:grpSpPr>
          <p:sp>
            <p:nvSpPr>
              <p:cNvPr id="229"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30"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142" name="Group 131"/>
            <p:cNvGrpSpPr>
              <a:grpSpLocks/>
            </p:cNvGrpSpPr>
            <p:nvPr/>
          </p:nvGrpSpPr>
          <p:grpSpPr bwMode="auto">
            <a:xfrm>
              <a:off x="3194530" y="4296310"/>
              <a:ext cx="2176183" cy="55474"/>
              <a:chOff x="1245394" y="4140200"/>
              <a:chExt cx="2691606" cy="64294"/>
            </a:xfrm>
          </p:grpSpPr>
          <p:sp>
            <p:nvSpPr>
              <p:cNvPr id="227"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8"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143" name="Group 129"/>
            <p:cNvGrpSpPr>
              <a:grpSpLocks/>
            </p:cNvGrpSpPr>
            <p:nvPr/>
          </p:nvGrpSpPr>
          <p:grpSpPr bwMode="auto">
            <a:xfrm>
              <a:off x="3194530" y="4296310"/>
              <a:ext cx="861486" cy="55474"/>
              <a:chOff x="1245394" y="4140200"/>
              <a:chExt cx="1066006" cy="64294"/>
            </a:xfrm>
          </p:grpSpPr>
          <p:sp>
            <p:nvSpPr>
              <p:cNvPr id="225"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6"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144" name="Group 134"/>
            <p:cNvGrpSpPr>
              <a:grpSpLocks/>
            </p:cNvGrpSpPr>
            <p:nvPr/>
          </p:nvGrpSpPr>
          <p:grpSpPr bwMode="auto">
            <a:xfrm>
              <a:off x="5823924" y="4296310"/>
              <a:ext cx="2176183" cy="55474"/>
              <a:chOff x="4496594" y="4140200"/>
              <a:chExt cx="2691606" cy="64294"/>
            </a:xfrm>
          </p:grpSpPr>
          <p:sp>
            <p:nvSpPr>
              <p:cNvPr id="223"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4" name="Straight Arrow Connector 109"/>
              <p:cNvCxnSpPr>
                <a:cxnSpLocks noChangeShapeType="1"/>
              </p:cNvCxnSpPr>
              <p:nvPr/>
            </p:nvCxnSpPr>
            <p:spPr bwMode="auto">
              <a:xfrm rot="5400000">
                <a:off x="5715000" y="2984500"/>
                <a:ext cx="1588" cy="2438400"/>
              </a:xfrm>
              <a:prstGeom prst="curvedConnector3">
                <a:avLst>
                  <a:gd name="adj1" fmla="val 17216418"/>
                </a:avLst>
              </a:prstGeom>
              <a:noFill/>
              <a:ln w="28575">
                <a:solidFill>
                  <a:schemeClr val="accent1"/>
                </a:solidFill>
                <a:round/>
                <a:headEnd/>
                <a:tailEnd type="arrow" w="med" len="med"/>
              </a:ln>
            </p:spPr>
          </p:cxnSp>
        </p:grpSp>
        <p:grpSp>
          <p:nvGrpSpPr>
            <p:cNvPr id="145" name="Group 133"/>
            <p:cNvGrpSpPr>
              <a:grpSpLocks/>
            </p:cNvGrpSpPr>
            <p:nvPr/>
          </p:nvGrpSpPr>
          <p:grpSpPr bwMode="auto">
            <a:xfrm>
              <a:off x="5823924" y="4296310"/>
              <a:ext cx="1518834" cy="55474"/>
              <a:chOff x="4496594" y="4140200"/>
              <a:chExt cx="1878806" cy="64294"/>
            </a:xfrm>
          </p:grpSpPr>
          <p:sp>
            <p:nvSpPr>
              <p:cNvPr id="221"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2"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146" name="Group 132"/>
            <p:cNvGrpSpPr>
              <a:grpSpLocks/>
            </p:cNvGrpSpPr>
            <p:nvPr/>
          </p:nvGrpSpPr>
          <p:grpSpPr bwMode="auto">
            <a:xfrm>
              <a:off x="5823924" y="4296310"/>
              <a:ext cx="861486" cy="55474"/>
              <a:chOff x="4496594" y="4140200"/>
              <a:chExt cx="1066006" cy="64294"/>
            </a:xfrm>
          </p:grpSpPr>
          <p:sp>
            <p:nvSpPr>
              <p:cNvPr id="219"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20"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147" name="Group 122"/>
            <p:cNvGrpSpPr>
              <a:grpSpLocks/>
            </p:cNvGrpSpPr>
            <p:nvPr/>
          </p:nvGrpSpPr>
          <p:grpSpPr bwMode="auto">
            <a:xfrm>
              <a:off x="3398667" y="3830871"/>
              <a:ext cx="657349" cy="466792"/>
              <a:chOff x="1498600" y="3594100"/>
              <a:chExt cx="812800" cy="546894"/>
            </a:xfrm>
          </p:grpSpPr>
          <p:sp>
            <p:nvSpPr>
              <p:cNvPr id="216"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17" name="Straight Arrow Connector 156"/>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218" name="Straight Arrow Connector 232"/>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148" name="Group 123"/>
            <p:cNvGrpSpPr>
              <a:grpSpLocks/>
            </p:cNvGrpSpPr>
            <p:nvPr/>
          </p:nvGrpSpPr>
          <p:grpSpPr bwMode="auto">
            <a:xfrm>
              <a:off x="3398667" y="3830871"/>
              <a:ext cx="1314697" cy="466792"/>
              <a:chOff x="1498600" y="3594100"/>
              <a:chExt cx="1625600" cy="546894"/>
            </a:xfrm>
          </p:grpSpPr>
          <p:sp>
            <p:nvSpPr>
              <p:cNvPr id="213"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14" name="Straight Arrow Connector 165"/>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215" name="Straight Arrow Connector 23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151" name="Group 126"/>
            <p:cNvGrpSpPr>
              <a:grpSpLocks/>
            </p:cNvGrpSpPr>
            <p:nvPr/>
          </p:nvGrpSpPr>
          <p:grpSpPr bwMode="auto">
            <a:xfrm>
              <a:off x="6028061" y="3830871"/>
              <a:ext cx="1314697" cy="466792"/>
              <a:chOff x="4749800" y="3594100"/>
              <a:chExt cx="1625600" cy="546894"/>
            </a:xfrm>
          </p:grpSpPr>
          <p:sp>
            <p:nvSpPr>
              <p:cNvPr id="204"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05" name="Straight Arrow Connector 186"/>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206" name="Straight Arrow Connector 244"/>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154" name="Group 120"/>
            <p:cNvGrpSpPr>
              <a:grpSpLocks/>
            </p:cNvGrpSpPr>
            <p:nvPr/>
          </p:nvGrpSpPr>
          <p:grpSpPr bwMode="auto">
            <a:xfrm>
              <a:off x="6028061" y="3376257"/>
              <a:ext cx="1314697" cy="455968"/>
              <a:chOff x="4749800" y="3060700"/>
              <a:chExt cx="1625600" cy="534194"/>
            </a:xfrm>
          </p:grpSpPr>
          <p:sp>
            <p:nvSpPr>
              <p:cNvPr id="195" name="Rectangle 65"/>
              <p:cNvSpPr>
                <a:spLocks/>
              </p:cNvSpPr>
              <p:nvPr/>
            </p:nvSpPr>
            <p:spPr bwMode="auto">
              <a:xfrm>
                <a:off x="5867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96" name="Straight Arrow Connector 185"/>
              <p:cNvCxnSpPr>
                <a:cxnSpLocks noChangeShapeType="1"/>
              </p:cNvCxnSpPr>
              <p:nvPr/>
            </p:nvCxnSpPr>
            <p:spPr bwMode="auto">
              <a:xfrm rot="5400000">
                <a:off x="5880100" y="3352800"/>
                <a:ext cx="482600" cy="1588"/>
              </a:xfrm>
              <a:prstGeom prst="straightConnector1">
                <a:avLst/>
              </a:prstGeom>
              <a:noFill/>
              <a:ln w="28575">
                <a:solidFill>
                  <a:schemeClr val="accent1"/>
                </a:solidFill>
                <a:round/>
                <a:headEnd/>
                <a:tailEnd type="arrow" w="med" len="med"/>
              </a:ln>
            </p:spPr>
          </p:cxnSp>
          <p:cxnSp>
            <p:nvCxnSpPr>
              <p:cNvPr id="197" name="Straight Arrow Connector 253"/>
              <p:cNvCxnSpPr>
                <a:cxnSpLocks noChangeShapeType="1"/>
              </p:cNvCxnSpPr>
              <p:nvPr/>
            </p:nvCxnSpPr>
            <p:spPr bwMode="auto">
              <a:xfrm rot="5400000">
                <a:off x="5200650" y="2660650"/>
                <a:ext cx="469900" cy="1371600"/>
              </a:xfrm>
              <a:prstGeom prst="straightConnector1">
                <a:avLst/>
              </a:prstGeom>
              <a:noFill/>
              <a:ln w="28575">
                <a:solidFill>
                  <a:schemeClr val="accent1"/>
                </a:solidFill>
                <a:round/>
                <a:headEnd/>
                <a:tailEnd type="arrow" w="med" len="med"/>
              </a:ln>
            </p:spPr>
          </p:cxnSp>
        </p:grpSp>
        <p:grpSp>
          <p:nvGrpSpPr>
            <p:cNvPr id="157" name="Group 113"/>
            <p:cNvGrpSpPr>
              <a:grpSpLocks/>
            </p:cNvGrpSpPr>
            <p:nvPr/>
          </p:nvGrpSpPr>
          <p:grpSpPr bwMode="auto">
            <a:xfrm>
              <a:off x="6028061" y="2910818"/>
              <a:ext cx="1314697" cy="466792"/>
              <a:chOff x="4749800" y="2514600"/>
              <a:chExt cx="1625600" cy="546894"/>
            </a:xfrm>
          </p:grpSpPr>
          <p:sp>
            <p:nvSpPr>
              <p:cNvPr id="186" name="Rectangle 66"/>
              <p:cNvSpPr>
                <a:spLocks/>
              </p:cNvSpPr>
              <p:nvPr/>
            </p:nvSpPr>
            <p:spPr bwMode="auto">
              <a:xfrm>
                <a:off x="5867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87" name="Straight Arrow Connector 188"/>
              <p:cNvCxnSpPr>
                <a:cxnSpLocks noChangeShapeType="1"/>
              </p:cNvCxnSpPr>
              <p:nvPr/>
            </p:nvCxnSpPr>
            <p:spPr bwMode="auto">
              <a:xfrm rot="5400000">
                <a:off x="5873750" y="2813050"/>
                <a:ext cx="495300" cy="1588"/>
              </a:xfrm>
              <a:prstGeom prst="straightConnector1">
                <a:avLst/>
              </a:prstGeom>
              <a:noFill/>
              <a:ln w="28575">
                <a:solidFill>
                  <a:schemeClr val="accent1"/>
                </a:solidFill>
                <a:round/>
                <a:headEnd/>
                <a:tailEnd type="arrow" w="med" len="med"/>
              </a:ln>
            </p:spPr>
          </p:cxnSp>
          <p:cxnSp>
            <p:nvCxnSpPr>
              <p:cNvPr id="188" name="Straight Arrow Connector 262"/>
              <p:cNvCxnSpPr>
                <a:cxnSpLocks noChangeShapeType="1"/>
              </p:cNvCxnSpPr>
              <p:nvPr/>
            </p:nvCxnSpPr>
            <p:spPr bwMode="auto">
              <a:xfrm rot="5400000">
                <a:off x="5200650" y="2114550"/>
                <a:ext cx="469900" cy="1371600"/>
              </a:xfrm>
              <a:prstGeom prst="straightConnector1">
                <a:avLst/>
              </a:prstGeom>
              <a:noFill/>
              <a:ln w="28575">
                <a:solidFill>
                  <a:schemeClr val="accent1"/>
                </a:solidFill>
                <a:round/>
                <a:headEnd/>
                <a:tailEnd type="arrow" w="med" len="med"/>
              </a:ln>
            </p:spPr>
          </p:cxnSp>
        </p:grpSp>
        <p:grpSp>
          <p:nvGrpSpPr>
            <p:cNvPr id="160" name="Group 117"/>
            <p:cNvGrpSpPr>
              <a:grpSpLocks/>
            </p:cNvGrpSpPr>
            <p:nvPr/>
          </p:nvGrpSpPr>
          <p:grpSpPr bwMode="auto">
            <a:xfrm>
              <a:off x="3398667" y="3376257"/>
              <a:ext cx="1314697" cy="455968"/>
              <a:chOff x="1498600" y="3060700"/>
              <a:chExt cx="1625600" cy="534194"/>
            </a:xfrm>
          </p:grpSpPr>
          <p:sp>
            <p:nvSpPr>
              <p:cNvPr id="177"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78" name="Straight Arrow Connector 162"/>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179" name="Straight Arrow Connector 271"/>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161" name="Group 116"/>
            <p:cNvGrpSpPr>
              <a:grpSpLocks/>
            </p:cNvGrpSpPr>
            <p:nvPr/>
          </p:nvGrpSpPr>
          <p:grpSpPr bwMode="auto">
            <a:xfrm>
              <a:off x="3398667" y="3376257"/>
              <a:ext cx="657349" cy="455968"/>
              <a:chOff x="1498600" y="3060700"/>
              <a:chExt cx="812800" cy="534194"/>
            </a:xfrm>
          </p:grpSpPr>
          <p:sp>
            <p:nvSpPr>
              <p:cNvPr id="174"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75" name="Straight Arrow Connector 159"/>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176" name="Straight Arrow Connector 274"/>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162" name="Group 161"/>
            <p:cNvGrpSpPr>
              <a:grpSpLocks/>
            </p:cNvGrpSpPr>
            <p:nvPr/>
          </p:nvGrpSpPr>
          <p:grpSpPr bwMode="auto">
            <a:xfrm>
              <a:off x="3398667" y="2910818"/>
              <a:ext cx="657349" cy="466792"/>
              <a:chOff x="1498600" y="2514600"/>
              <a:chExt cx="812800" cy="546894"/>
            </a:xfrm>
          </p:grpSpPr>
          <p:sp>
            <p:nvSpPr>
              <p:cNvPr id="171"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72" name="Straight Arrow Connector 168"/>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173" name="Straight Arrow Connector 278"/>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163" name="Group 109"/>
            <p:cNvGrpSpPr>
              <a:grpSpLocks/>
            </p:cNvGrpSpPr>
            <p:nvPr/>
          </p:nvGrpSpPr>
          <p:grpSpPr bwMode="auto">
            <a:xfrm>
              <a:off x="3398667" y="2910818"/>
              <a:ext cx="1314697" cy="466792"/>
              <a:chOff x="1498600" y="2514600"/>
              <a:chExt cx="1625600" cy="546894"/>
            </a:xfrm>
          </p:grpSpPr>
          <p:sp>
            <p:nvSpPr>
              <p:cNvPr id="168"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69" name="Straight Arrow Connector 171"/>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170" name="Straight Arrow Connector 281"/>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grpSp>
        <p:nvGrpSpPr>
          <p:cNvPr id="354" name="Group 353"/>
          <p:cNvGrpSpPr/>
          <p:nvPr/>
        </p:nvGrpSpPr>
        <p:grpSpPr>
          <a:xfrm>
            <a:off x="323528" y="4725144"/>
            <a:ext cx="5669632" cy="1570856"/>
            <a:chOff x="323528" y="4725144"/>
            <a:chExt cx="5669632" cy="1570856"/>
          </a:xfrm>
        </p:grpSpPr>
        <p:sp>
          <p:nvSpPr>
            <p:cNvPr id="238" name="Rectangle 28"/>
            <p:cNvSpPr>
              <a:spLocks/>
            </p:cNvSpPr>
            <p:nvPr/>
          </p:nvSpPr>
          <p:spPr bwMode="auto">
            <a:xfrm>
              <a:off x="323528" y="6121460"/>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39" name="Rectangle 29"/>
            <p:cNvSpPr>
              <a:spLocks/>
            </p:cNvSpPr>
            <p:nvPr/>
          </p:nvSpPr>
          <p:spPr bwMode="auto">
            <a:xfrm>
              <a:off x="323528" y="5656021"/>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0" name="Rectangle 30"/>
            <p:cNvSpPr>
              <a:spLocks/>
            </p:cNvSpPr>
            <p:nvPr/>
          </p:nvSpPr>
          <p:spPr bwMode="auto">
            <a:xfrm>
              <a:off x="323528" y="5190583"/>
              <a:ext cx="410843" cy="173186"/>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1" name="Rectangle 33"/>
            <p:cNvSpPr>
              <a:spLocks/>
            </p:cNvSpPr>
            <p:nvPr/>
          </p:nvSpPr>
          <p:spPr bwMode="auto">
            <a:xfrm>
              <a:off x="2952923" y="6164757"/>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2" name="Rectangle 34"/>
            <p:cNvSpPr>
              <a:spLocks/>
            </p:cNvSpPr>
            <p:nvPr/>
          </p:nvSpPr>
          <p:spPr bwMode="auto">
            <a:xfrm>
              <a:off x="2952923" y="5699318"/>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3" name="Rectangle 35"/>
            <p:cNvSpPr>
              <a:spLocks/>
            </p:cNvSpPr>
            <p:nvPr/>
          </p:nvSpPr>
          <p:spPr bwMode="auto">
            <a:xfrm>
              <a:off x="2952923" y="5233879"/>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4" name="Rectangle 38"/>
            <p:cNvSpPr>
              <a:spLocks/>
            </p:cNvSpPr>
            <p:nvPr/>
          </p:nvSpPr>
          <p:spPr bwMode="auto">
            <a:xfrm>
              <a:off x="5582317" y="6164757"/>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5" name="Rectangle 39"/>
            <p:cNvSpPr>
              <a:spLocks/>
            </p:cNvSpPr>
            <p:nvPr/>
          </p:nvSpPr>
          <p:spPr bwMode="auto">
            <a:xfrm>
              <a:off x="5582317" y="5699318"/>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246" name="Rectangle 40"/>
            <p:cNvSpPr>
              <a:spLocks/>
            </p:cNvSpPr>
            <p:nvPr/>
          </p:nvSpPr>
          <p:spPr bwMode="auto">
            <a:xfrm>
              <a:off x="5582317" y="5233879"/>
              <a:ext cx="410843" cy="12989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47" name="Straight Arrow Connector 84"/>
            <p:cNvCxnSpPr>
              <a:cxnSpLocks noChangeShapeType="1"/>
            </p:cNvCxnSpPr>
            <p:nvPr/>
          </p:nvCxnSpPr>
          <p:spPr bwMode="auto">
            <a:xfrm rot="5400000">
              <a:off x="382824" y="5975403"/>
              <a:ext cx="292252" cy="2568"/>
            </a:xfrm>
            <a:prstGeom prst="straightConnector1">
              <a:avLst/>
            </a:prstGeom>
            <a:noFill/>
            <a:ln w="28575">
              <a:solidFill>
                <a:srgbClr val="000000"/>
              </a:solidFill>
              <a:round/>
              <a:headEnd/>
              <a:tailEnd type="arrow" w="med" len="med"/>
            </a:ln>
          </p:spPr>
        </p:cxnSp>
        <p:cxnSp>
          <p:nvCxnSpPr>
            <p:cNvPr id="248" name="Straight Arrow Connector 85"/>
            <p:cNvCxnSpPr>
              <a:cxnSpLocks noChangeShapeType="1"/>
            </p:cNvCxnSpPr>
            <p:nvPr/>
          </p:nvCxnSpPr>
          <p:spPr bwMode="auto">
            <a:xfrm rot="5400000">
              <a:off x="382824" y="5509964"/>
              <a:ext cx="292252" cy="2568"/>
            </a:xfrm>
            <a:prstGeom prst="straightConnector1">
              <a:avLst/>
            </a:prstGeom>
            <a:noFill/>
            <a:ln w="28575">
              <a:solidFill>
                <a:srgbClr val="000000"/>
              </a:solidFill>
              <a:round/>
              <a:headEnd/>
              <a:tailEnd type="arrow" w="med" len="med"/>
            </a:ln>
          </p:spPr>
        </p:cxnSp>
        <p:grpSp>
          <p:nvGrpSpPr>
            <p:cNvPr id="249" name="Group 107"/>
            <p:cNvGrpSpPr>
              <a:grpSpLocks/>
            </p:cNvGrpSpPr>
            <p:nvPr/>
          </p:nvGrpSpPr>
          <p:grpSpPr bwMode="auto">
            <a:xfrm>
              <a:off x="323528" y="4725144"/>
              <a:ext cx="410843" cy="466792"/>
              <a:chOff x="990600" y="2362200"/>
              <a:chExt cx="508000" cy="546894"/>
            </a:xfrm>
          </p:grpSpPr>
          <p:sp>
            <p:nvSpPr>
              <p:cNvPr id="350"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51" name="Straight Arrow Connector 88"/>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250" name="Group 111"/>
            <p:cNvGrpSpPr>
              <a:grpSpLocks/>
            </p:cNvGrpSpPr>
            <p:nvPr/>
          </p:nvGrpSpPr>
          <p:grpSpPr bwMode="auto">
            <a:xfrm>
              <a:off x="2952923" y="4779265"/>
              <a:ext cx="410843" cy="455968"/>
              <a:chOff x="4241800" y="2425700"/>
              <a:chExt cx="508000" cy="534194"/>
            </a:xfrm>
          </p:grpSpPr>
          <p:sp>
            <p:nvSpPr>
              <p:cNvPr id="348" name="Rectangle 36"/>
              <p:cNvSpPr>
                <a:spLocks/>
              </p:cNvSpPr>
              <p:nvPr/>
            </p:nvSpPr>
            <p:spPr bwMode="auto">
              <a:xfrm>
                <a:off x="42418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49" name="Straight Arrow Connector 91"/>
              <p:cNvCxnSpPr>
                <a:cxnSpLocks noChangeShapeType="1"/>
              </p:cNvCxnSpPr>
              <p:nvPr/>
            </p:nvCxnSpPr>
            <p:spPr bwMode="auto">
              <a:xfrm rot="5400000">
                <a:off x="4298950" y="2762250"/>
                <a:ext cx="393700" cy="1588"/>
              </a:xfrm>
              <a:prstGeom prst="straightConnector1">
                <a:avLst/>
              </a:prstGeom>
              <a:noFill/>
              <a:ln w="28575">
                <a:solidFill>
                  <a:srgbClr val="000000"/>
                </a:solidFill>
                <a:round/>
                <a:headEnd/>
                <a:tailEnd type="arrow" w="med" len="med"/>
              </a:ln>
            </p:spPr>
          </p:cxnSp>
        </p:grpSp>
        <p:cxnSp>
          <p:nvCxnSpPr>
            <p:cNvPr id="251" name="Straight Arrow Connector 94"/>
            <p:cNvCxnSpPr>
              <a:cxnSpLocks noChangeShapeType="1"/>
            </p:cNvCxnSpPr>
            <p:nvPr/>
          </p:nvCxnSpPr>
          <p:spPr bwMode="auto">
            <a:xfrm rot="5400000">
              <a:off x="2990570" y="5531613"/>
              <a:ext cx="335549" cy="2568"/>
            </a:xfrm>
            <a:prstGeom prst="straightConnector1">
              <a:avLst/>
            </a:prstGeom>
            <a:noFill/>
            <a:ln w="28575">
              <a:solidFill>
                <a:srgbClr val="000000"/>
              </a:solidFill>
              <a:round/>
              <a:headEnd/>
              <a:tailEnd type="arrow" w="med" len="med"/>
            </a:ln>
          </p:spPr>
        </p:cxnSp>
        <p:cxnSp>
          <p:nvCxnSpPr>
            <p:cNvPr id="252" name="Straight Arrow Connector 97"/>
            <p:cNvCxnSpPr>
              <a:cxnSpLocks noChangeShapeType="1"/>
            </p:cNvCxnSpPr>
            <p:nvPr/>
          </p:nvCxnSpPr>
          <p:spPr bwMode="auto">
            <a:xfrm rot="5400000">
              <a:off x="2990570" y="5997051"/>
              <a:ext cx="335549" cy="2568"/>
            </a:xfrm>
            <a:prstGeom prst="straightConnector1">
              <a:avLst/>
            </a:prstGeom>
            <a:noFill/>
            <a:ln w="28575">
              <a:solidFill>
                <a:srgbClr val="000000"/>
              </a:solidFill>
              <a:round/>
              <a:headEnd/>
              <a:tailEnd type="arrow" w="med" len="med"/>
            </a:ln>
          </p:spPr>
        </p:cxnSp>
        <p:grpSp>
          <p:nvGrpSpPr>
            <p:cNvPr id="253" name="Group 115"/>
            <p:cNvGrpSpPr>
              <a:grpSpLocks/>
            </p:cNvGrpSpPr>
            <p:nvPr/>
          </p:nvGrpSpPr>
          <p:grpSpPr bwMode="auto">
            <a:xfrm>
              <a:off x="5582317" y="4779265"/>
              <a:ext cx="410843" cy="455968"/>
              <a:chOff x="7493000" y="2425700"/>
              <a:chExt cx="508000" cy="534194"/>
            </a:xfrm>
          </p:grpSpPr>
          <p:sp>
            <p:nvSpPr>
              <p:cNvPr id="346"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47" name="Straight Arrow Connector 100"/>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254" name="Straight Arrow Connector 103"/>
            <p:cNvCxnSpPr>
              <a:cxnSpLocks noChangeShapeType="1"/>
            </p:cNvCxnSpPr>
            <p:nvPr/>
          </p:nvCxnSpPr>
          <p:spPr bwMode="auto">
            <a:xfrm rot="5400000">
              <a:off x="5619965" y="5531613"/>
              <a:ext cx="335549" cy="2568"/>
            </a:xfrm>
            <a:prstGeom prst="straightConnector1">
              <a:avLst/>
            </a:prstGeom>
            <a:noFill/>
            <a:ln w="28575">
              <a:solidFill>
                <a:srgbClr val="000000"/>
              </a:solidFill>
              <a:round/>
              <a:headEnd/>
              <a:tailEnd type="arrow" w="med" len="med"/>
            </a:ln>
          </p:spPr>
        </p:cxnSp>
        <p:cxnSp>
          <p:nvCxnSpPr>
            <p:cNvPr id="255" name="Straight Arrow Connector 106"/>
            <p:cNvCxnSpPr>
              <a:cxnSpLocks noChangeShapeType="1"/>
            </p:cNvCxnSpPr>
            <p:nvPr/>
          </p:nvCxnSpPr>
          <p:spPr bwMode="auto">
            <a:xfrm rot="5400000">
              <a:off x="5619965" y="5997051"/>
              <a:ext cx="335549" cy="2568"/>
            </a:xfrm>
            <a:prstGeom prst="straightConnector1">
              <a:avLst/>
            </a:prstGeom>
            <a:noFill/>
            <a:ln w="28575">
              <a:solidFill>
                <a:srgbClr val="000000"/>
              </a:solidFill>
              <a:round/>
              <a:headEnd/>
              <a:tailEnd type="arrow" w="med" len="med"/>
            </a:ln>
          </p:spPr>
        </p:cxnSp>
        <p:grpSp>
          <p:nvGrpSpPr>
            <p:cNvPr id="256" name="Group 130"/>
            <p:cNvGrpSpPr>
              <a:grpSpLocks/>
            </p:cNvGrpSpPr>
            <p:nvPr/>
          </p:nvGrpSpPr>
          <p:grpSpPr bwMode="auto">
            <a:xfrm>
              <a:off x="530234" y="6240526"/>
              <a:ext cx="1518834" cy="55474"/>
              <a:chOff x="1245394" y="4140200"/>
              <a:chExt cx="1878806" cy="64294"/>
            </a:xfrm>
          </p:grpSpPr>
          <p:sp>
            <p:nvSpPr>
              <p:cNvPr id="344"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45"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258" name="Group 129"/>
            <p:cNvGrpSpPr>
              <a:grpSpLocks/>
            </p:cNvGrpSpPr>
            <p:nvPr/>
          </p:nvGrpSpPr>
          <p:grpSpPr bwMode="auto">
            <a:xfrm>
              <a:off x="530234" y="6240526"/>
              <a:ext cx="861486" cy="55474"/>
              <a:chOff x="1245394" y="4140200"/>
              <a:chExt cx="1066006" cy="64294"/>
            </a:xfrm>
          </p:grpSpPr>
          <p:sp>
            <p:nvSpPr>
              <p:cNvPr id="340"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41"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260" name="Group 133"/>
            <p:cNvGrpSpPr>
              <a:grpSpLocks/>
            </p:cNvGrpSpPr>
            <p:nvPr/>
          </p:nvGrpSpPr>
          <p:grpSpPr bwMode="auto">
            <a:xfrm>
              <a:off x="3159628" y="6240526"/>
              <a:ext cx="1518834" cy="55474"/>
              <a:chOff x="4496594" y="4140200"/>
              <a:chExt cx="1878806" cy="64294"/>
            </a:xfrm>
          </p:grpSpPr>
          <p:sp>
            <p:nvSpPr>
              <p:cNvPr id="336"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37"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262" name="Group 122"/>
            <p:cNvGrpSpPr>
              <a:grpSpLocks/>
            </p:cNvGrpSpPr>
            <p:nvPr/>
          </p:nvGrpSpPr>
          <p:grpSpPr bwMode="auto">
            <a:xfrm>
              <a:off x="734371" y="5775087"/>
              <a:ext cx="657349" cy="466792"/>
              <a:chOff x="1498600" y="3594100"/>
              <a:chExt cx="812800" cy="546894"/>
            </a:xfrm>
          </p:grpSpPr>
          <p:sp>
            <p:nvSpPr>
              <p:cNvPr id="331"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32" name="Straight Arrow Connector 156"/>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333" name="Straight Arrow Connector 232"/>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263" name="Group 123"/>
            <p:cNvGrpSpPr>
              <a:grpSpLocks/>
            </p:cNvGrpSpPr>
            <p:nvPr/>
          </p:nvGrpSpPr>
          <p:grpSpPr bwMode="auto">
            <a:xfrm>
              <a:off x="734371" y="5775087"/>
              <a:ext cx="1314697" cy="466792"/>
              <a:chOff x="1498600" y="3594100"/>
              <a:chExt cx="1625600" cy="546894"/>
            </a:xfrm>
          </p:grpSpPr>
          <p:sp>
            <p:nvSpPr>
              <p:cNvPr id="328"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29" name="Straight Arrow Connector 165"/>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330" name="Straight Arrow Connector 23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266" name="Group 126"/>
            <p:cNvGrpSpPr>
              <a:grpSpLocks/>
            </p:cNvGrpSpPr>
            <p:nvPr/>
          </p:nvGrpSpPr>
          <p:grpSpPr bwMode="auto">
            <a:xfrm>
              <a:off x="3363765" y="5775087"/>
              <a:ext cx="1314697" cy="466792"/>
              <a:chOff x="4749800" y="3594100"/>
              <a:chExt cx="1625600" cy="546894"/>
            </a:xfrm>
          </p:grpSpPr>
          <p:sp>
            <p:nvSpPr>
              <p:cNvPr id="319"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20" name="Straight Arrow Connector 186"/>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321" name="Straight Arrow Connector 244"/>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269" name="Group 120"/>
            <p:cNvGrpSpPr>
              <a:grpSpLocks/>
            </p:cNvGrpSpPr>
            <p:nvPr/>
          </p:nvGrpSpPr>
          <p:grpSpPr bwMode="auto">
            <a:xfrm>
              <a:off x="3363765" y="5320473"/>
              <a:ext cx="1314697" cy="455968"/>
              <a:chOff x="4749800" y="3060700"/>
              <a:chExt cx="1625600" cy="534194"/>
            </a:xfrm>
          </p:grpSpPr>
          <p:sp>
            <p:nvSpPr>
              <p:cNvPr id="310" name="Rectangle 65"/>
              <p:cNvSpPr>
                <a:spLocks/>
              </p:cNvSpPr>
              <p:nvPr/>
            </p:nvSpPr>
            <p:spPr bwMode="auto">
              <a:xfrm>
                <a:off x="5867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11" name="Straight Arrow Connector 185"/>
              <p:cNvCxnSpPr>
                <a:cxnSpLocks noChangeShapeType="1"/>
              </p:cNvCxnSpPr>
              <p:nvPr/>
            </p:nvCxnSpPr>
            <p:spPr bwMode="auto">
              <a:xfrm rot="5400000">
                <a:off x="5880100" y="3352800"/>
                <a:ext cx="482600" cy="1588"/>
              </a:xfrm>
              <a:prstGeom prst="straightConnector1">
                <a:avLst/>
              </a:prstGeom>
              <a:noFill/>
              <a:ln w="28575">
                <a:solidFill>
                  <a:schemeClr val="accent1"/>
                </a:solidFill>
                <a:round/>
                <a:headEnd/>
                <a:tailEnd type="arrow" w="med" len="med"/>
              </a:ln>
            </p:spPr>
          </p:cxnSp>
          <p:cxnSp>
            <p:nvCxnSpPr>
              <p:cNvPr id="312" name="Straight Arrow Connector 253"/>
              <p:cNvCxnSpPr>
                <a:cxnSpLocks noChangeShapeType="1"/>
              </p:cNvCxnSpPr>
              <p:nvPr/>
            </p:nvCxnSpPr>
            <p:spPr bwMode="auto">
              <a:xfrm rot="5400000">
                <a:off x="5200650" y="2660650"/>
                <a:ext cx="469900" cy="1371600"/>
              </a:xfrm>
              <a:prstGeom prst="straightConnector1">
                <a:avLst/>
              </a:prstGeom>
              <a:noFill/>
              <a:ln w="28575">
                <a:solidFill>
                  <a:schemeClr val="accent1"/>
                </a:solidFill>
                <a:round/>
                <a:headEnd/>
                <a:tailEnd type="arrow" w="med" len="med"/>
              </a:ln>
            </p:spPr>
          </p:cxnSp>
        </p:grpSp>
        <p:grpSp>
          <p:nvGrpSpPr>
            <p:cNvPr id="272" name="Group 113"/>
            <p:cNvGrpSpPr>
              <a:grpSpLocks/>
            </p:cNvGrpSpPr>
            <p:nvPr/>
          </p:nvGrpSpPr>
          <p:grpSpPr bwMode="auto">
            <a:xfrm>
              <a:off x="3363765" y="4855034"/>
              <a:ext cx="1314697" cy="466792"/>
              <a:chOff x="4749800" y="2514600"/>
              <a:chExt cx="1625600" cy="546894"/>
            </a:xfrm>
          </p:grpSpPr>
          <p:sp>
            <p:nvSpPr>
              <p:cNvPr id="301" name="Rectangle 66"/>
              <p:cNvSpPr>
                <a:spLocks/>
              </p:cNvSpPr>
              <p:nvPr/>
            </p:nvSpPr>
            <p:spPr bwMode="auto">
              <a:xfrm>
                <a:off x="5867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02" name="Straight Arrow Connector 188"/>
              <p:cNvCxnSpPr>
                <a:cxnSpLocks noChangeShapeType="1"/>
              </p:cNvCxnSpPr>
              <p:nvPr/>
            </p:nvCxnSpPr>
            <p:spPr bwMode="auto">
              <a:xfrm rot="5400000">
                <a:off x="5873750" y="2813050"/>
                <a:ext cx="495300" cy="1588"/>
              </a:xfrm>
              <a:prstGeom prst="straightConnector1">
                <a:avLst/>
              </a:prstGeom>
              <a:noFill/>
              <a:ln w="28575">
                <a:solidFill>
                  <a:schemeClr val="accent1"/>
                </a:solidFill>
                <a:round/>
                <a:headEnd/>
                <a:tailEnd type="arrow" w="med" len="med"/>
              </a:ln>
            </p:spPr>
          </p:cxnSp>
          <p:cxnSp>
            <p:nvCxnSpPr>
              <p:cNvPr id="303" name="Straight Arrow Connector 262"/>
              <p:cNvCxnSpPr>
                <a:cxnSpLocks noChangeShapeType="1"/>
              </p:cNvCxnSpPr>
              <p:nvPr/>
            </p:nvCxnSpPr>
            <p:spPr bwMode="auto">
              <a:xfrm rot="5400000">
                <a:off x="5200650" y="2114550"/>
                <a:ext cx="469900" cy="1371600"/>
              </a:xfrm>
              <a:prstGeom prst="straightConnector1">
                <a:avLst/>
              </a:prstGeom>
              <a:noFill/>
              <a:ln w="28575">
                <a:solidFill>
                  <a:schemeClr val="accent1"/>
                </a:solidFill>
                <a:round/>
                <a:headEnd/>
                <a:tailEnd type="arrow" w="med" len="med"/>
              </a:ln>
            </p:spPr>
          </p:cxnSp>
        </p:grpSp>
        <p:grpSp>
          <p:nvGrpSpPr>
            <p:cNvPr id="275" name="Group 117"/>
            <p:cNvGrpSpPr>
              <a:grpSpLocks/>
            </p:cNvGrpSpPr>
            <p:nvPr/>
          </p:nvGrpSpPr>
          <p:grpSpPr bwMode="auto">
            <a:xfrm>
              <a:off x="734371" y="5320473"/>
              <a:ext cx="1314697" cy="455968"/>
              <a:chOff x="1498600" y="3060700"/>
              <a:chExt cx="1625600" cy="534194"/>
            </a:xfrm>
          </p:grpSpPr>
          <p:sp>
            <p:nvSpPr>
              <p:cNvPr id="292"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93" name="Straight Arrow Connector 162"/>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294" name="Straight Arrow Connector 271"/>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276" name="Group 116"/>
            <p:cNvGrpSpPr>
              <a:grpSpLocks/>
            </p:cNvGrpSpPr>
            <p:nvPr/>
          </p:nvGrpSpPr>
          <p:grpSpPr bwMode="auto">
            <a:xfrm>
              <a:off x="734371" y="5320473"/>
              <a:ext cx="657349" cy="455968"/>
              <a:chOff x="1498600" y="3060700"/>
              <a:chExt cx="812800" cy="534194"/>
            </a:xfrm>
          </p:grpSpPr>
          <p:sp>
            <p:nvSpPr>
              <p:cNvPr id="289"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90" name="Straight Arrow Connector 159"/>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291" name="Straight Arrow Connector 274"/>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277" name="Group 276"/>
            <p:cNvGrpSpPr>
              <a:grpSpLocks/>
            </p:cNvGrpSpPr>
            <p:nvPr/>
          </p:nvGrpSpPr>
          <p:grpSpPr bwMode="auto">
            <a:xfrm>
              <a:off x="734371" y="4855034"/>
              <a:ext cx="657349" cy="466792"/>
              <a:chOff x="1498600" y="2514600"/>
              <a:chExt cx="812800" cy="546894"/>
            </a:xfrm>
          </p:grpSpPr>
          <p:sp>
            <p:nvSpPr>
              <p:cNvPr id="286"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87" name="Straight Arrow Connector 168"/>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288" name="Straight Arrow Connector 278"/>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278" name="Group 109"/>
            <p:cNvGrpSpPr>
              <a:grpSpLocks/>
            </p:cNvGrpSpPr>
            <p:nvPr/>
          </p:nvGrpSpPr>
          <p:grpSpPr bwMode="auto">
            <a:xfrm>
              <a:off x="734371" y="4855034"/>
              <a:ext cx="1314697" cy="466792"/>
              <a:chOff x="1498600" y="2514600"/>
              <a:chExt cx="1625600" cy="546894"/>
            </a:xfrm>
          </p:grpSpPr>
          <p:sp>
            <p:nvSpPr>
              <p:cNvPr id="283"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284" name="Straight Arrow Connector 171"/>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285" name="Straight Arrow Connector 281"/>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spTree>
    <p:extLst>
      <p:ext uri="{BB962C8B-B14F-4D97-AF65-F5344CB8AC3E}">
        <p14:creationId xmlns:p14="http://schemas.microsoft.com/office/powerpoint/2010/main" val="24097776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5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5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5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009181" y="3161147"/>
            <a:ext cx="2653791" cy="3134302"/>
            <a:chOff x="3009181" y="3161147"/>
            <a:chExt cx="2653791" cy="3134302"/>
          </a:xfrm>
        </p:grpSpPr>
        <p:pic>
          <p:nvPicPr>
            <p:cNvPr id="13" name="Picture 3"/>
            <p:cNvPicPr>
              <a:picLocks noChangeAspect="1" noChangeArrowheads="1"/>
            </p:cNvPicPr>
            <p:nvPr/>
          </p:nvPicPr>
          <p:blipFill>
            <a:blip r:embed="rId2"/>
            <a:srcRect/>
            <a:stretch>
              <a:fillRect/>
            </a:stretch>
          </p:blipFill>
          <p:spPr bwMode="auto">
            <a:xfrm>
              <a:off x="3032125" y="3685599"/>
              <a:ext cx="2600325" cy="2609850"/>
            </a:xfrm>
            <a:prstGeom prst="rect">
              <a:avLst/>
            </a:prstGeom>
            <a:noFill/>
            <a:ln w="12700">
              <a:noFill/>
              <a:miter lim="800000"/>
              <a:headEnd/>
              <a:tailEnd/>
            </a:ln>
          </p:spPr>
        </p:pic>
        <p:sp>
          <p:nvSpPr>
            <p:cNvPr id="15" name="TextBox 14"/>
            <p:cNvSpPr txBox="1"/>
            <p:nvPr/>
          </p:nvSpPr>
          <p:spPr>
            <a:xfrm>
              <a:off x="3009181" y="3161147"/>
              <a:ext cx="2653791" cy="461665"/>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r>
                <a:rPr lang="en-US" sz="2400" dirty="0" smtClean="0">
                  <a:solidFill>
                    <a:srgbClr val="000000"/>
                  </a:solidFill>
                </a:rPr>
                <a:t>PSNR = 24.9 dB</a:t>
              </a:r>
            </a:p>
          </p:txBody>
        </p:sp>
      </p:grpSp>
      <p:grpSp>
        <p:nvGrpSpPr>
          <p:cNvPr id="5" name="Group 4"/>
          <p:cNvGrpSpPr/>
          <p:nvPr/>
        </p:nvGrpSpPr>
        <p:grpSpPr>
          <a:xfrm>
            <a:off x="5829708" y="3161147"/>
            <a:ext cx="2653791" cy="3118427"/>
            <a:chOff x="5829708" y="3161147"/>
            <a:chExt cx="2653791" cy="3118427"/>
          </a:xfrm>
        </p:grpSpPr>
        <p:pic>
          <p:nvPicPr>
            <p:cNvPr id="12" name="Picture 2"/>
            <p:cNvPicPr>
              <a:picLocks noChangeAspect="1" noChangeArrowheads="1"/>
            </p:cNvPicPr>
            <p:nvPr/>
          </p:nvPicPr>
          <p:blipFill>
            <a:blip r:embed="rId3"/>
            <a:srcRect/>
            <a:stretch>
              <a:fillRect/>
            </a:stretch>
          </p:blipFill>
          <p:spPr bwMode="auto">
            <a:xfrm>
              <a:off x="5878513" y="3679249"/>
              <a:ext cx="2600325" cy="2600325"/>
            </a:xfrm>
            <a:prstGeom prst="rect">
              <a:avLst/>
            </a:prstGeom>
            <a:noFill/>
            <a:ln w="12700">
              <a:noFill/>
              <a:miter lim="800000"/>
              <a:headEnd/>
              <a:tailEnd/>
            </a:ln>
          </p:spPr>
        </p:pic>
        <p:sp>
          <p:nvSpPr>
            <p:cNvPr id="16" name="TextBox 15"/>
            <p:cNvSpPr txBox="1"/>
            <p:nvPr/>
          </p:nvSpPr>
          <p:spPr>
            <a:xfrm>
              <a:off x="5829708" y="3161147"/>
              <a:ext cx="2653791" cy="461665"/>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r>
                <a:rPr lang="en-US" sz="2400" dirty="0" smtClean="0">
                  <a:solidFill>
                    <a:srgbClr val="000000"/>
                  </a:solidFill>
                </a:rPr>
                <a:t>PSNR = 24.9 dB</a:t>
              </a:r>
            </a:p>
          </p:txBody>
        </p:sp>
      </p:grpSp>
      <p:grpSp>
        <p:nvGrpSpPr>
          <p:cNvPr id="3" name="Group 2"/>
          <p:cNvGrpSpPr/>
          <p:nvPr/>
        </p:nvGrpSpPr>
        <p:grpSpPr>
          <a:xfrm>
            <a:off x="124045" y="3161147"/>
            <a:ext cx="2653791" cy="3107315"/>
            <a:chOff x="124045" y="3161147"/>
            <a:chExt cx="2653791" cy="3107315"/>
          </a:xfrm>
        </p:grpSpPr>
        <p:pic>
          <p:nvPicPr>
            <p:cNvPr id="14" name="Picture 4"/>
            <p:cNvPicPr>
              <a:picLocks noChangeAspect="1" noChangeArrowheads="1"/>
            </p:cNvPicPr>
            <p:nvPr/>
          </p:nvPicPr>
          <p:blipFill>
            <a:blip r:embed="rId4"/>
            <a:srcRect/>
            <a:stretch>
              <a:fillRect/>
            </a:stretch>
          </p:blipFill>
          <p:spPr bwMode="auto">
            <a:xfrm>
              <a:off x="155575" y="3668137"/>
              <a:ext cx="2600325" cy="2600325"/>
            </a:xfrm>
            <a:prstGeom prst="rect">
              <a:avLst/>
            </a:prstGeom>
            <a:noFill/>
            <a:ln w="12700">
              <a:noFill/>
              <a:miter lim="800000"/>
              <a:headEnd/>
              <a:tailEnd/>
            </a:ln>
          </p:spPr>
        </p:pic>
        <p:sp>
          <p:nvSpPr>
            <p:cNvPr id="17" name="TextBox 16"/>
            <p:cNvSpPr txBox="1"/>
            <p:nvPr/>
          </p:nvSpPr>
          <p:spPr>
            <a:xfrm>
              <a:off x="124045" y="3161147"/>
              <a:ext cx="2653791" cy="461665"/>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r>
                <a:rPr lang="en-US" sz="2400" dirty="0" smtClean="0">
                  <a:solidFill>
                    <a:srgbClr val="000000"/>
                  </a:solidFill>
                </a:rPr>
                <a:t>PSNR = 24.9 dB</a:t>
              </a:r>
            </a:p>
          </p:txBody>
        </p:sp>
      </p:grpSp>
      <p:sp>
        <p:nvSpPr>
          <p:cNvPr id="19" name="TextBox 18"/>
          <p:cNvSpPr txBox="1"/>
          <p:nvPr/>
        </p:nvSpPr>
        <p:spPr>
          <a:xfrm>
            <a:off x="4283968" y="2348880"/>
            <a:ext cx="1536148" cy="461665"/>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pPr algn="ctr"/>
            <a:r>
              <a:rPr lang="en-US" sz="2400" dirty="0" smtClean="0">
                <a:solidFill>
                  <a:srgbClr val="000000"/>
                </a:solidFill>
              </a:rPr>
              <a:t>Reference</a:t>
            </a:r>
          </a:p>
        </p:txBody>
      </p:sp>
      <p:sp>
        <p:nvSpPr>
          <p:cNvPr id="20" name="TextBox 19"/>
          <p:cNvSpPr txBox="1"/>
          <p:nvPr/>
        </p:nvSpPr>
        <p:spPr>
          <a:xfrm>
            <a:off x="137560" y="2216577"/>
            <a:ext cx="1971964" cy="738664"/>
          </a:xfrm>
          <a:prstGeom prst="rect">
            <a:avLst/>
          </a:prstGeom>
          <a:noFill/>
          <a:ln>
            <a:solidFill>
              <a:schemeClr val="tx1"/>
            </a:solidFill>
          </a:ln>
          <a:effectLst/>
        </p:spPr>
        <p:txBody>
          <a:bodyPr wrap="none" rtlCol="0">
            <a:spAutoFit/>
          </a:bodyPr>
          <a:lstStyle/>
          <a:p>
            <a:r>
              <a:rPr lang="en-US" sz="1400" dirty="0" smtClean="0">
                <a:solidFill>
                  <a:srgbClr val="000000"/>
                </a:solidFill>
              </a:rPr>
              <a:t>Example from</a:t>
            </a:r>
          </a:p>
          <a:p>
            <a:r>
              <a:rPr lang="en-US" sz="1400" dirty="0" smtClean="0">
                <a:solidFill>
                  <a:srgbClr val="000000"/>
                </a:solidFill>
              </a:rPr>
              <a:t>Prof. </a:t>
            </a:r>
            <a:r>
              <a:rPr lang="en-US" sz="1400" dirty="0" err="1" smtClean="0">
                <a:solidFill>
                  <a:srgbClr val="000000"/>
                </a:solidFill>
              </a:rPr>
              <a:t>Touradj</a:t>
            </a:r>
            <a:r>
              <a:rPr lang="en-US" sz="1400" dirty="0" smtClean="0">
                <a:solidFill>
                  <a:srgbClr val="000000"/>
                </a:solidFill>
              </a:rPr>
              <a:t> </a:t>
            </a:r>
            <a:r>
              <a:rPr lang="en-US" sz="1400" dirty="0" err="1" smtClean="0">
                <a:solidFill>
                  <a:srgbClr val="000000"/>
                </a:solidFill>
              </a:rPr>
              <a:t>Ebrahimi</a:t>
            </a:r>
            <a:r>
              <a:rPr lang="en-US" sz="1400" dirty="0" smtClean="0">
                <a:solidFill>
                  <a:srgbClr val="000000"/>
                </a:solidFill>
              </a:rPr>
              <a:t>,</a:t>
            </a:r>
          </a:p>
          <a:p>
            <a:r>
              <a:rPr lang="en-US" sz="1400" dirty="0" smtClean="0">
                <a:solidFill>
                  <a:srgbClr val="000000"/>
                </a:solidFill>
              </a:rPr>
              <a:t>ACM MM'09 keynote</a:t>
            </a:r>
          </a:p>
        </p:txBody>
      </p:sp>
      <p:sp>
        <p:nvSpPr>
          <p:cNvPr id="2" name="Title 1"/>
          <p:cNvSpPr>
            <a:spLocks noGrp="1"/>
          </p:cNvSpPr>
          <p:nvPr>
            <p:ph type="title"/>
          </p:nvPr>
        </p:nvSpPr>
        <p:spPr/>
        <p:txBody>
          <a:bodyPr/>
          <a:lstStyle/>
          <a:p>
            <a:r>
              <a:rPr lang="en-US" dirty="0" smtClean="0"/>
              <a:t>The </a:t>
            </a:r>
            <a:r>
              <a:rPr lang="en-US" b="1" i="1" dirty="0" smtClean="0">
                <a:solidFill>
                  <a:srgbClr val="FF3300"/>
                </a:solidFill>
              </a:rPr>
              <a:t>BAD CHOICE: PSNR</a:t>
            </a:r>
            <a:endParaRPr lang="en-US" b="1" i="1" dirty="0">
              <a:solidFill>
                <a:srgbClr val="FF3300"/>
              </a:solidFill>
            </a:endParaRPr>
          </a:p>
        </p:txBody>
      </p:sp>
      <p:pic>
        <p:nvPicPr>
          <p:cNvPr id="11" name="Picture 4"/>
          <p:cNvPicPr>
            <a:picLocks noChangeAspect="1" noChangeArrowheads="1"/>
          </p:cNvPicPr>
          <p:nvPr/>
        </p:nvPicPr>
        <p:blipFill>
          <a:blip r:embed="rId5"/>
          <a:srcRect/>
          <a:stretch>
            <a:fillRect/>
          </a:stretch>
        </p:blipFill>
        <p:spPr bwMode="auto">
          <a:xfrm>
            <a:off x="5860107" y="295338"/>
            <a:ext cx="2600325" cy="2600325"/>
          </a:xfrm>
          <a:prstGeom prst="rect">
            <a:avLst/>
          </a:prstGeom>
          <a:noFill/>
          <a:ln w="12700">
            <a:noFill/>
            <a:miter lim="800000"/>
            <a:headEnd/>
            <a:tailEnd/>
          </a:ln>
        </p:spPr>
      </p:pic>
      <p:sp>
        <p:nvSpPr>
          <p:cNvPr id="18" name="TextBox 17"/>
          <p:cNvSpPr txBox="1"/>
          <p:nvPr/>
        </p:nvSpPr>
        <p:spPr>
          <a:xfrm>
            <a:off x="395536" y="692696"/>
            <a:ext cx="3758060" cy="954107"/>
          </a:xfrm>
          <a:prstGeom prst="rect">
            <a:avLst/>
          </a:prstGeom>
          <a:solidFill>
            <a:schemeClr val="bg1"/>
          </a:solidFill>
          <a:ln>
            <a:solidFill>
              <a:schemeClr val="tx1"/>
            </a:solidFill>
          </a:ln>
          <a:effectLst>
            <a:outerShdw blurRad="50800" dist="38100" dir="2700000" algn="tl" rotWithShape="0">
              <a:srgbClr val="000000">
                <a:alpha val="43000"/>
              </a:srgbClr>
            </a:outerShdw>
          </a:effectLst>
        </p:spPr>
        <p:txBody>
          <a:bodyPr wrap="none" rtlCol="0">
            <a:spAutoFit/>
          </a:bodyPr>
          <a:lstStyle/>
          <a:p>
            <a:r>
              <a:rPr lang="en-US" sz="2400" dirty="0" smtClean="0">
                <a:solidFill>
                  <a:srgbClr val="000000"/>
                </a:solidFill>
              </a:rPr>
              <a:t>Peak Signal-to-Noise Ratio</a:t>
            </a:r>
          </a:p>
          <a:p>
            <a:pPr marL="342900" indent="-342900">
              <a:buFont typeface="Arial"/>
              <a:buChar char="•"/>
            </a:pPr>
            <a:r>
              <a:rPr lang="en-US" sz="1600" dirty="0" smtClean="0">
                <a:solidFill>
                  <a:srgbClr val="000000"/>
                </a:solidFill>
              </a:rPr>
              <a:t>you find it everywhere</a:t>
            </a:r>
          </a:p>
          <a:p>
            <a:pPr marL="342900" indent="-342900">
              <a:buFont typeface="Arial"/>
              <a:buChar char="•"/>
            </a:pPr>
            <a:r>
              <a:rPr lang="en-US" sz="1600" dirty="0" smtClean="0">
                <a:solidFill>
                  <a:srgbClr val="000000"/>
                </a:solidFill>
              </a:rPr>
              <a:t>but it is really, really bad</a:t>
            </a:r>
          </a:p>
        </p:txBody>
      </p:sp>
    </p:spTree>
    <p:extLst>
      <p:ext uri="{BB962C8B-B14F-4D97-AF65-F5344CB8AC3E}">
        <p14:creationId xmlns:p14="http://schemas.microsoft.com/office/powerpoint/2010/main" val="296319835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35" presetClass="emph" presetSubtype="0" repeatCount="indefinite" fill="hold" grpId="0" nodeType="clickEffect">
                                  <p:stCondLst>
                                    <p:cond delay="0"/>
                                  </p:stCondLst>
                                  <p:childTnLst>
                                    <p:anim calcmode="discrete" valueType="str">
                                      <p:cBhvr>
                                        <p:cTn id="21" dur="1000" fill="hold"/>
                                        <p:tgtEl>
                                          <p:spTgt spid="2"/>
                                        </p:tgtEl>
                                        <p:attrNameLst>
                                          <p:attrName>style.visibility</p:attrName>
                                        </p:attrNameLst>
                                      </p:cBhvr>
                                      <p:tavLst>
                                        <p:tav tm="0">
                                          <p:val>
                                            <p:strVal val="hidden"/>
                                          </p:val>
                                        </p:tav>
                                        <p:tav tm="50000">
                                          <p:val>
                                            <p:strVal val="visible"/>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a:t>
            </a:r>
          </a:p>
        </p:txBody>
      </p:sp>
      <p:sp>
        <p:nvSpPr>
          <p:cNvPr id="22530" name="Rectangle 3"/>
          <p:cNvSpPr>
            <a:spLocks noGrp="1" noChangeArrowheads="1"/>
          </p:cNvSpPr>
          <p:nvPr>
            <p:ph idx="1"/>
          </p:nvPr>
        </p:nvSpPr>
        <p:spPr/>
        <p:txBody>
          <a:bodyPr/>
          <a:lstStyle/>
          <a:p>
            <a:pPr eaLnBrk="1" hangingPunct="1"/>
            <a:r>
              <a:rPr lang="en-US" sz="2000">
                <a:latin typeface="Eurostile"/>
                <a:ea typeface="ＭＳ Ｐゴシック" charset="0"/>
                <a:cs typeface="Eurostile"/>
              </a:rPr>
              <a:t>RTP services are</a:t>
            </a:r>
          </a:p>
          <a:p>
            <a:pPr lvl="1" eaLnBrk="1" hangingPunct="1"/>
            <a:r>
              <a:rPr lang="en-US" sz="1800">
                <a:latin typeface="Eurostile"/>
                <a:ea typeface="ＭＳ Ｐゴシック" charset="0"/>
                <a:cs typeface="Eurostile"/>
              </a:rPr>
              <a:t>sequencing</a:t>
            </a:r>
          </a:p>
          <a:p>
            <a:pPr lvl="1" eaLnBrk="1" hangingPunct="1"/>
            <a:r>
              <a:rPr lang="en-US" sz="1800">
                <a:latin typeface="Eurostile"/>
                <a:ea typeface="ＭＳ Ｐゴシック" charset="0"/>
                <a:cs typeface="Eurostile"/>
              </a:rPr>
              <a:t>synchronization</a:t>
            </a:r>
          </a:p>
          <a:p>
            <a:pPr lvl="1" eaLnBrk="1" hangingPunct="1"/>
            <a:r>
              <a:rPr lang="en-US" sz="1800">
                <a:latin typeface="Eurostile"/>
                <a:ea typeface="ＭＳ Ｐゴシック" charset="0"/>
                <a:cs typeface="Eurostile"/>
              </a:rPr>
              <a:t>payload identification</a:t>
            </a:r>
          </a:p>
          <a:p>
            <a:pPr lvl="1" eaLnBrk="1" hangingPunct="1"/>
            <a:r>
              <a:rPr lang="en-US" sz="1800">
                <a:latin typeface="Eurostile"/>
                <a:ea typeface="ＭＳ Ｐゴシック" charset="0"/>
                <a:cs typeface="Eurostile"/>
              </a:rPr>
              <a:t>QoS feedback and session information</a:t>
            </a:r>
            <a:br>
              <a:rPr lang="en-US" sz="1800">
                <a:latin typeface="Eurostile"/>
                <a:ea typeface="ＭＳ Ｐゴシック" charset="0"/>
                <a:cs typeface="Eurostile"/>
              </a:rPr>
            </a:br>
            <a:endParaRPr lang="en-US" sz="1800">
              <a:latin typeface="Eurostile"/>
              <a:ea typeface="ＭＳ Ｐゴシック" charset="0"/>
              <a:cs typeface="Eurostile"/>
            </a:endParaRPr>
          </a:p>
          <a:p>
            <a:pPr eaLnBrk="1" hangingPunct="1"/>
            <a:r>
              <a:rPr lang="en-US" sz="2000">
                <a:latin typeface="Eurostile"/>
                <a:ea typeface="ＭＳ Ｐゴシック" charset="0"/>
                <a:cs typeface="Eurostile"/>
              </a:rPr>
              <a:t>RTP supports</a:t>
            </a:r>
          </a:p>
          <a:p>
            <a:pPr lvl="1" eaLnBrk="1" hangingPunct="1"/>
            <a:r>
              <a:rPr lang="en-US" sz="1800">
                <a:latin typeface="Eurostile"/>
                <a:ea typeface="ＭＳ Ｐゴシック" charset="0"/>
                <a:cs typeface="Eurostile"/>
              </a:rPr>
              <a:t>multicast in a scalable way</a:t>
            </a:r>
          </a:p>
          <a:p>
            <a:pPr lvl="1" eaLnBrk="1" hangingPunct="1"/>
            <a:r>
              <a:rPr lang="en-US" sz="1800">
                <a:latin typeface="Eurostile"/>
                <a:ea typeface="ＭＳ Ｐゴシック" charset="0"/>
                <a:cs typeface="Eurostile"/>
              </a:rPr>
              <a:t>generic real-time media and changing codecs on the fly</a:t>
            </a:r>
          </a:p>
          <a:p>
            <a:pPr lvl="1" eaLnBrk="1" hangingPunct="1"/>
            <a:r>
              <a:rPr lang="en-US" sz="1800">
                <a:latin typeface="Eurostile"/>
                <a:ea typeface="ＭＳ Ｐゴシック" charset="0"/>
                <a:cs typeface="Eurostile"/>
              </a:rPr>
              <a:t>mixers and translators to adapt to bandwidth limitations</a:t>
            </a:r>
          </a:p>
          <a:p>
            <a:pPr lvl="1" eaLnBrk="1" hangingPunct="1"/>
            <a:r>
              <a:rPr lang="en-US" sz="1800">
                <a:latin typeface="Eurostile"/>
                <a:ea typeface="ＭＳ Ｐゴシック" charset="0"/>
                <a:cs typeface="Eurostile"/>
              </a:rPr>
              <a:t>encryption </a:t>
            </a:r>
            <a:br>
              <a:rPr lang="en-US" sz="1800">
                <a:latin typeface="Eurostile"/>
                <a:ea typeface="ＭＳ Ｐゴシック" charset="0"/>
                <a:cs typeface="Eurostile"/>
              </a:rPr>
            </a:br>
            <a:endParaRPr lang="en-US" sz="1800">
              <a:latin typeface="Eurostile"/>
              <a:ea typeface="ＭＳ Ｐゴシック" charset="0"/>
              <a:cs typeface="Eurostile"/>
            </a:endParaRPr>
          </a:p>
          <a:p>
            <a:pPr eaLnBrk="1" hangingPunct="1"/>
            <a:r>
              <a:rPr lang="en-US" sz="2000">
                <a:latin typeface="Eurostile"/>
                <a:ea typeface="ＭＳ Ｐゴシック" charset="0"/>
                <a:cs typeface="Eurostile"/>
              </a:rPr>
              <a:t>RTP is </a:t>
            </a:r>
            <a:r>
              <a:rPr lang="en-US" sz="2000" b="1">
                <a:latin typeface="Eurostile"/>
                <a:ea typeface="ＭＳ Ｐゴシック" charset="0"/>
                <a:cs typeface="Eurostile"/>
              </a:rPr>
              <a:t>not</a:t>
            </a:r>
            <a:r>
              <a:rPr lang="en-US" sz="2000">
                <a:latin typeface="Eurostile"/>
                <a:ea typeface="ＭＳ Ｐゴシック" charset="0"/>
                <a:cs typeface="Eurostile"/>
              </a:rPr>
              <a:t> designed for</a:t>
            </a:r>
          </a:p>
          <a:p>
            <a:pPr lvl="1" eaLnBrk="1" hangingPunct="1"/>
            <a:r>
              <a:rPr lang="en-US" sz="1800">
                <a:latin typeface="Eurostile"/>
                <a:ea typeface="ＭＳ Ｐゴシック" charset="0"/>
                <a:cs typeface="Eurostile"/>
              </a:rPr>
              <a:t>reliable delivery</a:t>
            </a:r>
          </a:p>
          <a:p>
            <a:pPr lvl="1" eaLnBrk="1" hangingPunct="1"/>
            <a:r>
              <a:rPr lang="en-US" sz="1800">
                <a:latin typeface="Eurostile"/>
                <a:ea typeface="ＭＳ Ｐゴシック" charset="0"/>
                <a:cs typeface="Eurostile"/>
              </a:rPr>
              <a:t>QoS provision or reservation</a:t>
            </a:r>
          </a:p>
        </p:txBody>
      </p:sp>
    </p:spTree>
    <p:extLst>
      <p:ext uri="{BB962C8B-B14F-4D97-AF65-F5344CB8AC3E}">
        <p14:creationId xmlns:p14="http://schemas.microsoft.com/office/powerpoint/2010/main" val="770878155"/>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Coding ...: hierarchical layer coding</a:t>
            </a:r>
            <a:endParaRPr lang="en-US" dirty="0"/>
          </a:p>
        </p:txBody>
      </p:sp>
      <p:grpSp>
        <p:nvGrpSpPr>
          <p:cNvPr id="3" name="Group 22"/>
          <p:cNvGrpSpPr>
            <a:grpSpLocks noChangeAspect="1"/>
          </p:cNvGrpSpPr>
          <p:nvPr/>
        </p:nvGrpSpPr>
        <p:grpSpPr bwMode="auto">
          <a:xfrm>
            <a:off x="304800" y="4343400"/>
            <a:ext cx="3657600" cy="1290638"/>
            <a:chOff x="990600" y="2362200"/>
            <a:chExt cx="7010400" cy="1842294"/>
          </a:xfrm>
        </p:grpSpPr>
        <p:sp>
          <p:nvSpPr>
            <p:cNvPr id="5" name="Rectangle 28"/>
            <p:cNvSpPr>
              <a:spLocks/>
            </p:cNvSpPr>
            <p:nvPr/>
          </p:nvSpPr>
          <p:spPr bwMode="auto">
            <a:xfrm>
              <a:off x="990600" y="40005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6" name="Rectangle 29"/>
            <p:cNvSpPr>
              <a:spLocks/>
            </p:cNvSpPr>
            <p:nvPr/>
          </p:nvSpPr>
          <p:spPr bwMode="auto">
            <a:xfrm>
              <a:off x="990600" y="34544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 name="Rectangle 30"/>
            <p:cNvSpPr>
              <a:spLocks/>
            </p:cNvSpPr>
            <p:nvPr/>
          </p:nvSpPr>
          <p:spPr bwMode="auto">
            <a:xfrm>
              <a:off x="990600" y="29083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8" name="Rectangle 33"/>
            <p:cNvSpPr>
              <a:spLocks/>
            </p:cNvSpPr>
            <p:nvPr/>
          </p:nvSpPr>
          <p:spPr bwMode="auto">
            <a:xfrm>
              <a:off x="4241800" y="40513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9" name="Rectangle 34"/>
            <p:cNvSpPr>
              <a:spLocks/>
            </p:cNvSpPr>
            <p:nvPr/>
          </p:nvSpPr>
          <p:spPr bwMode="auto">
            <a:xfrm>
              <a:off x="4241800" y="35052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0" name="Rectangle 35"/>
            <p:cNvSpPr>
              <a:spLocks/>
            </p:cNvSpPr>
            <p:nvPr/>
          </p:nvSpPr>
          <p:spPr bwMode="auto">
            <a:xfrm>
              <a:off x="4241800" y="29591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1" name="Rectangle 38"/>
            <p:cNvSpPr>
              <a:spLocks/>
            </p:cNvSpPr>
            <p:nvPr/>
          </p:nvSpPr>
          <p:spPr bwMode="auto">
            <a:xfrm>
              <a:off x="7493000" y="40513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2" name="Rectangle 39"/>
            <p:cNvSpPr>
              <a:spLocks/>
            </p:cNvSpPr>
            <p:nvPr/>
          </p:nvSpPr>
          <p:spPr bwMode="auto">
            <a:xfrm>
              <a:off x="7493000" y="35052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13" name="Rectangle 40"/>
            <p:cNvSpPr>
              <a:spLocks/>
            </p:cNvSpPr>
            <p:nvPr/>
          </p:nvSpPr>
          <p:spPr bwMode="auto">
            <a:xfrm>
              <a:off x="7493000" y="29591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 name="Straight Arrow Connector 74"/>
            <p:cNvCxnSpPr>
              <a:cxnSpLocks noChangeShapeType="1"/>
            </p:cNvCxnSpPr>
            <p:nvPr/>
          </p:nvCxnSpPr>
          <p:spPr bwMode="auto">
            <a:xfrm rot="5400000">
              <a:off x="2870200" y="2578100"/>
              <a:ext cx="1588" cy="3251200"/>
            </a:xfrm>
            <a:prstGeom prst="curvedConnector3">
              <a:avLst>
                <a:gd name="adj1" fmla="val 29391940"/>
              </a:avLst>
            </a:prstGeom>
            <a:noFill/>
            <a:ln w="28575">
              <a:solidFill>
                <a:srgbClr val="000000"/>
              </a:solidFill>
              <a:round/>
              <a:headEnd/>
              <a:tailEnd type="stealth" w="lg" len="med"/>
            </a:ln>
          </p:spPr>
        </p:cxnSp>
        <p:cxnSp>
          <p:nvCxnSpPr>
            <p:cNvPr id="15" name="Straight Arrow Connector 80"/>
            <p:cNvCxnSpPr>
              <a:cxnSpLocks noChangeShapeType="1"/>
            </p:cNvCxnSpPr>
            <p:nvPr/>
          </p:nvCxnSpPr>
          <p:spPr bwMode="auto">
            <a:xfrm rot="5400000">
              <a:off x="6121400" y="2578100"/>
              <a:ext cx="1588" cy="3251200"/>
            </a:xfrm>
            <a:prstGeom prst="curvedConnector3">
              <a:avLst>
                <a:gd name="adj1" fmla="val 31534319"/>
              </a:avLst>
            </a:prstGeom>
            <a:noFill/>
            <a:ln w="28575">
              <a:solidFill>
                <a:srgbClr val="000000"/>
              </a:solidFill>
              <a:round/>
              <a:headEnd/>
              <a:tailEnd type="arrow" w="med" len="med"/>
            </a:ln>
          </p:spPr>
        </p:cxnSp>
        <p:cxnSp>
          <p:nvCxnSpPr>
            <p:cNvPr id="16" name="Straight Arrow Connector 34"/>
            <p:cNvCxnSpPr>
              <a:cxnSpLocks noChangeShapeType="1"/>
            </p:cNvCxnSpPr>
            <p:nvPr/>
          </p:nvCxnSpPr>
          <p:spPr bwMode="auto">
            <a:xfrm rot="5400000">
              <a:off x="1073150" y="3829050"/>
              <a:ext cx="342900" cy="1588"/>
            </a:xfrm>
            <a:prstGeom prst="straightConnector1">
              <a:avLst/>
            </a:prstGeom>
            <a:noFill/>
            <a:ln w="28575">
              <a:solidFill>
                <a:srgbClr val="000000"/>
              </a:solidFill>
              <a:round/>
              <a:headEnd/>
              <a:tailEnd type="arrow" w="med" len="med"/>
            </a:ln>
          </p:spPr>
        </p:cxnSp>
        <p:cxnSp>
          <p:nvCxnSpPr>
            <p:cNvPr id="17" name="Straight Arrow Connector 35"/>
            <p:cNvCxnSpPr>
              <a:cxnSpLocks noChangeShapeType="1"/>
            </p:cNvCxnSpPr>
            <p:nvPr/>
          </p:nvCxnSpPr>
          <p:spPr bwMode="auto">
            <a:xfrm rot="5400000">
              <a:off x="1073150" y="3282950"/>
              <a:ext cx="342900" cy="1588"/>
            </a:xfrm>
            <a:prstGeom prst="straightConnector1">
              <a:avLst/>
            </a:prstGeom>
            <a:noFill/>
            <a:ln w="28575">
              <a:solidFill>
                <a:srgbClr val="000000"/>
              </a:solidFill>
              <a:round/>
              <a:headEnd/>
              <a:tailEnd type="arrow" w="med" len="med"/>
            </a:ln>
          </p:spPr>
        </p:cxnSp>
        <p:grpSp>
          <p:nvGrpSpPr>
            <p:cNvPr id="4" name="Group 107"/>
            <p:cNvGrpSpPr>
              <a:grpSpLocks/>
            </p:cNvGrpSpPr>
            <p:nvPr/>
          </p:nvGrpSpPr>
          <p:grpSpPr bwMode="auto">
            <a:xfrm>
              <a:off x="990600" y="2362200"/>
              <a:ext cx="508000" cy="546894"/>
              <a:chOff x="990600" y="2362200"/>
              <a:chExt cx="508000" cy="546894"/>
            </a:xfrm>
          </p:grpSpPr>
          <p:sp>
            <p:nvSpPr>
              <p:cNvPr id="71"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72" name="Straight Arrow Connector 90"/>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18" name="Group 111"/>
            <p:cNvGrpSpPr>
              <a:grpSpLocks/>
            </p:cNvGrpSpPr>
            <p:nvPr/>
          </p:nvGrpSpPr>
          <p:grpSpPr bwMode="auto">
            <a:xfrm>
              <a:off x="4241800" y="2425700"/>
              <a:ext cx="508000" cy="534194"/>
              <a:chOff x="4241800" y="2425700"/>
              <a:chExt cx="508000" cy="534194"/>
            </a:xfrm>
          </p:grpSpPr>
          <p:sp>
            <p:nvSpPr>
              <p:cNvPr id="69" name="Rectangle 36"/>
              <p:cNvSpPr>
                <a:spLocks/>
              </p:cNvSpPr>
              <p:nvPr/>
            </p:nvSpPr>
            <p:spPr bwMode="auto">
              <a:xfrm>
                <a:off x="42418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70" name="Straight Arrow Connector 88"/>
              <p:cNvCxnSpPr>
                <a:cxnSpLocks noChangeShapeType="1"/>
              </p:cNvCxnSpPr>
              <p:nvPr/>
            </p:nvCxnSpPr>
            <p:spPr bwMode="auto">
              <a:xfrm rot="5400000">
                <a:off x="4298950" y="2762250"/>
                <a:ext cx="393700" cy="1588"/>
              </a:xfrm>
              <a:prstGeom prst="straightConnector1">
                <a:avLst/>
              </a:prstGeom>
              <a:noFill/>
              <a:ln w="28575">
                <a:solidFill>
                  <a:srgbClr val="000000"/>
                </a:solidFill>
                <a:round/>
                <a:headEnd/>
                <a:tailEnd type="arrow" w="med" len="med"/>
              </a:ln>
            </p:spPr>
          </p:cxnSp>
        </p:grpSp>
        <p:cxnSp>
          <p:nvCxnSpPr>
            <p:cNvPr id="20" name="Straight Arrow Connector 38"/>
            <p:cNvCxnSpPr>
              <a:cxnSpLocks noChangeShapeType="1"/>
            </p:cNvCxnSpPr>
            <p:nvPr/>
          </p:nvCxnSpPr>
          <p:spPr bwMode="auto">
            <a:xfrm rot="5400000">
              <a:off x="4298950" y="3308350"/>
              <a:ext cx="393700" cy="1588"/>
            </a:xfrm>
            <a:prstGeom prst="straightConnector1">
              <a:avLst/>
            </a:prstGeom>
            <a:noFill/>
            <a:ln w="28575">
              <a:solidFill>
                <a:srgbClr val="000000"/>
              </a:solidFill>
              <a:round/>
              <a:headEnd/>
              <a:tailEnd type="arrow" w="med" len="med"/>
            </a:ln>
          </p:spPr>
        </p:cxnSp>
        <p:cxnSp>
          <p:nvCxnSpPr>
            <p:cNvPr id="21" name="Straight Arrow Connector 39"/>
            <p:cNvCxnSpPr>
              <a:cxnSpLocks noChangeShapeType="1"/>
            </p:cNvCxnSpPr>
            <p:nvPr/>
          </p:nvCxnSpPr>
          <p:spPr bwMode="auto">
            <a:xfrm rot="5400000">
              <a:off x="4298950" y="3854450"/>
              <a:ext cx="393700" cy="1588"/>
            </a:xfrm>
            <a:prstGeom prst="straightConnector1">
              <a:avLst/>
            </a:prstGeom>
            <a:noFill/>
            <a:ln w="28575">
              <a:solidFill>
                <a:srgbClr val="000000"/>
              </a:solidFill>
              <a:round/>
              <a:headEnd/>
              <a:tailEnd type="arrow" w="med" len="med"/>
            </a:ln>
          </p:spPr>
        </p:cxnSp>
        <p:grpSp>
          <p:nvGrpSpPr>
            <p:cNvPr id="19" name="Group 115"/>
            <p:cNvGrpSpPr>
              <a:grpSpLocks/>
            </p:cNvGrpSpPr>
            <p:nvPr/>
          </p:nvGrpSpPr>
          <p:grpSpPr bwMode="auto">
            <a:xfrm>
              <a:off x="7493000" y="2425700"/>
              <a:ext cx="508000" cy="534194"/>
              <a:chOff x="7493000" y="2425700"/>
              <a:chExt cx="508000" cy="534194"/>
            </a:xfrm>
          </p:grpSpPr>
          <p:sp>
            <p:nvSpPr>
              <p:cNvPr id="67"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8" name="Straight Arrow Connector 86"/>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23" name="Straight Arrow Connector 41"/>
            <p:cNvCxnSpPr>
              <a:cxnSpLocks noChangeShapeType="1"/>
            </p:cNvCxnSpPr>
            <p:nvPr/>
          </p:nvCxnSpPr>
          <p:spPr bwMode="auto">
            <a:xfrm rot="5400000">
              <a:off x="7550150" y="3308350"/>
              <a:ext cx="393700" cy="1588"/>
            </a:xfrm>
            <a:prstGeom prst="straightConnector1">
              <a:avLst/>
            </a:prstGeom>
            <a:noFill/>
            <a:ln w="28575">
              <a:solidFill>
                <a:srgbClr val="000000"/>
              </a:solidFill>
              <a:round/>
              <a:headEnd/>
              <a:tailEnd type="arrow" w="med" len="med"/>
            </a:ln>
          </p:spPr>
        </p:cxnSp>
        <p:cxnSp>
          <p:nvCxnSpPr>
            <p:cNvPr id="24" name="Straight Arrow Connector 42"/>
            <p:cNvCxnSpPr>
              <a:cxnSpLocks noChangeShapeType="1"/>
            </p:cNvCxnSpPr>
            <p:nvPr/>
          </p:nvCxnSpPr>
          <p:spPr bwMode="auto">
            <a:xfrm rot="5400000">
              <a:off x="7550150" y="3854450"/>
              <a:ext cx="393700" cy="1588"/>
            </a:xfrm>
            <a:prstGeom prst="straightConnector1">
              <a:avLst/>
            </a:prstGeom>
            <a:noFill/>
            <a:ln w="28575">
              <a:solidFill>
                <a:srgbClr val="000000"/>
              </a:solidFill>
              <a:round/>
              <a:headEnd/>
              <a:tailEnd type="arrow" w="med" len="med"/>
            </a:ln>
          </p:spPr>
        </p:cxnSp>
        <p:grpSp>
          <p:nvGrpSpPr>
            <p:cNvPr id="22" name="Group 130"/>
            <p:cNvGrpSpPr>
              <a:grpSpLocks/>
            </p:cNvGrpSpPr>
            <p:nvPr/>
          </p:nvGrpSpPr>
          <p:grpSpPr bwMode="auto">
            <a:xfrm>
              <a:off x="1245394" y="4140200"/>
              <a:ext cx="1878806" cy="64294"/>
              <a:chOff x="1245394" y="4140200"/>
              <a:chExt cx="1878806" cy="64294"/>
            </a:xfrm>
          </p:grpSpPr>
          <p:sp>
            <p:nvSpPr>
              <p:cNvPr id="65"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6"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25" name="Group 131"/>
            <p:cNvGrpSpPr>
              <a:grpSpLocks/>
            </p:cNvGrpSpPr>
            <p:nvPr/>
          </p:nvGrpSpPr>
          <p:grpSpPr bwMode="auto">
            <a:xfrm>
              <a:off x="1245394" y="4140200"/>
              <a:ext cx="2691606" cy="64294"/>
              <a:chOff x="1245394" y="4140200"/>
              <a:chExt cx="2691606" cy="64294"/>
            </a:xfrm>
          </p:grpSpPr>
          <p:sp>
            <p:nvSpPr>
              <p:cNvPr id="63"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4"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26" name="Group 129"/>
            <p:cNvGrpSpPr>
              <a:grpSpLocks/>
            </p:cNvGrpSpPr>
            <p:nvPr/>
          </p:nvGrpSpPr>
          <p:grpSpPr bwMode="auto">
            <a:xfrm>
              <a:off x="1245394" y="4140200"/>
              <a:ext cx="1066006" cy="64294"/>
              <a:chOff x="1245394" y="4140200"/>
              <a:chExt cx="1066006" cy="64294"/>
            </a:xfrm>
          </p:grpSpPr>
          <p:sp>
            <p:nvSpPr>
              <p:cNvPr id="61"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2"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27" name="Group 134"/>
            <p:cNvGrpSpPr>
              <a:grpSpLocks/>
            </p:cNvGrpSpPr>
            <p:nvPr/>
          </p:nvGrpSpPr>
          <p:grpSpPr bwMode="auto">
            <a:xfrm>
              <a:off x="4496594" y="4140200"/>
              <a:ext cx="2691606" cy="64294"/>
              <a:chOff x="4496594" y="4140200"/>
              <a:chExt cx="2691606" cy="64294"/>
            </a:xfrm>
          </p:grpSpPr>
          <p:sp>
            <p:nvSpPr>
              <p:cNvPr id="59"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60" name="Straight Arrow Connector 109"/>
              <p:cNvCxnSpPr>
                <a:cxnSpLocks noChangeShapeType="1"/>
              </p:cNvCxnSpPr>
              <p:nvPr/>
            </p:nvCxnSpPr>
            <p:spPr bwMode="auto">
              <a:xfrm rot="5400000">
                <a:off x="5715000" y="2984500"/>
                <a:ext cx="1588" cy="2438400"/>
              </a:xfrm>
              <a:prstGeom prst="curvedConnector3">
                <a:avLst>
                  <a:gd name="adj1" fmla="val 14395468"/>
                </a:avLst>
              </a:prstGeom>
              <a:noFill/>
              <a:ln w="28575">
                <a:solidFill>
                  <a:schemeClr val="accent1"/>
                </a:solidFill>
                <a:round/>
                <a:headEnd/>
                <a:tailEnd type="arrow" w="med" len="med"/>
              </a:ln>
            </p:spPr>
          </p:cxnSp>
        </p:grpSp>
        <p:grpSp>
          <p:nvGrpSpPr>
            <p:cNvPr id="28" name="Group 133"/>
            <p:cNvGrpSpPr>
              <a:grpSpLocks/>
            </p:cNvGrpSpPr>
            <p:nvPr/>
          </p:nvGrpSpPr>
          <p:grpSpPr bwMode="auto">
            <a:xfrm>
              <a:off x="4496594" y="4140200"/>
              <a:ext cx="1878806" cy="64294"/>
              <a:chOff x="4496594" y="4140200"/>
              <a:chExt cx="1878806" cy="64294"/>
            </a:xfrm>
          </p:grpSpPr>
          <p:sp>
            <p:nvSpPr>
              <p:cNvPr id="57"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8"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29" name="Group 132"/>
            <p:cNvGrpSpPr>
              <a:grpSpLocks/>
            </p:cNvGrpSpPr>
            <p:nvPr/>
          </p:nvGrpSpPr>
          <p:grpSpPr bwMode="auto">
            <a:xfrm>
              <a:off x="4496594" y="4140200"/>
              <a:ext cx="1066006" cy="64294"/>
              <a:chOff x="4496594" y="4140200"/>
              <a:chExt cx="1066006" cy="64294"/>
            </a:xfrm>
          </p:grpSpPr>
          <p:sp>
            <p:nvSpPr>
              <p:cNvPr id="55"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6"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30" name="Group 123"/>
            <p:cNvGrpSpPr>
              <a:grpSpLocks/>
            </p:cNvGrpSpPr>
            <p:nvPr/>
          </p:nvGrpSpPr>
          <p:grpSpPr bwMode="auto">
            <a:xfrm>
              <a:off x="1498600" y="3594100"/>
              <a:ext cx="1625600" cy="546894"/>
              <a:chOff x="1498600" y="3594100"/>
              <a:chExt cx="1625600" cy="546894"/>
            </a:xfrm>
          </p:grpSpPr>
          <p:sp>
            <p:nvSpPr>
              <p:cNvPr id="52"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3" name="Straight Arrow Connector 71"/>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54" name="Straight Arrow Connector 72"/>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31" name="Group 126"/>
            <p:cNvGrpSpPr>
              <a:grpSpLocks/>
            </p:cNvGrpSpPr>
            <p:nvPr/>
          </p:nvGrpSpPr>
          <p:grpSpPr bwMode="auto">
            <a:xfrm>
              <a:off x="4749800" y="3594100"/>
              <a:ext cx="1625600" cy="546894"/>
              <a:chOff x="4749800" y="3594100"/>
              <a:chExt cx="1625600" cy="546894"/>
            </a:xfrm>
          </p:grpSpPr>
          <p:sp>
            <p:nvSpPr>
              <p:cNvPr id="49" name="Rectangle 64"/>
              <p:cNvSpPr>
                <a:spLocks/>
              </p:cNvSpPr>
              <p:nvPr/>
            </p:nvSpPr>
            <p:spPr bwMode="auto">
              <a:xfrm>
                <a:off x="5867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50" name="Straight Arrow Connector 68"/>
              <p:cNvCxnSpPr>
                <a:cxnSpLocks noChangeShapeType="1"/>
              </p:cNvCxnSpPr>
              <p:nvPr/>
            </p:nvCxnSpPr>
            <p:spPr bwMode="auto">
              <a:xfrm rot="5400000">
                <a:off x="5880100" y="3898900"/>
                <a:ext cx="482600" cy="1588"/>
              </a:xfrm>
              <a:prstGeom prst="straightConnector1">
                <a:avLst/>
              </a:prstGeom>
              <a:noFill/>
              <a:ln w="28575">
                <a:solidFill>
                  <a:schemeClr val="accent1"/>
                </a:solidFill>
                <a:round/>
                <a:headEnd/>
                <a:tailEnd type="arrow" w="med" len="med"/>
              </a:ln>
            </p:spPr>
          </p:cxnSp>
          <p:cxnSp>
            <p:nvCxnSpPr>
              <p:cNvPr id="51" name="Straight Arrow Connector 69"/>
              <p:cNvCxnSpPr>
                <a:cxnSpLocks noChangeShapeType="1"/>
              </p:cNvCxnSpPr>
              <p:nvPr/>
            </p:nvCxnSpPr>
            <p:spPr bwMode="auto">
              <a:xfrm rot="5400000">
                <a:off x="5200650" y="3206750"/>
                <a:ext cx="469900" cy="1371600"/>
              </a:xfrm>
              <a:prstGeom prst="straightConnector1">
                <a:avLst/>
              </a:prstGeom>
              <a:noFill/>
              <a:ln w="28575">
                <a:solidFill>
                  <a:schemeClr val="accent1"/>
                </a:solidFill>
                <a:round/>
                <a:headEnd/>
                <a:tailEnd type="arrow" w="med" len="med"/>
              </a:ln>
            </p:spPr>
          </p:cxnSp>
        </p:grpSp>
        <p:grpSp>
          <p:nvGrpSpPr>
            <p:cNvPr id="32" name="Group 120"/>
            <p:cNvGrpSpPr>
              <a:grpSpLocks/>
            </p:cNvGrpSpPr>
            <p:nvPr/>
          </p:nvGrpSpPr>
          <p:grpSpPr bwMode="auto">
            <a:xfrm>
              <a:off x="4749800" y="3060700"/>
              <a:ext cx="1625600" cy="534194"/>
              <a:chOff x="4749800" y="3060700"/>
              <a:chExt cx="1625600" cy="534194"/>
            </a:xfrm>
          </p:grpSpPr>
          <p:sp>
            <p:nvSpPr>
              <p:cNvPr id="46" name="Rectangle 65"/>
              <p:cNvSpPr>
                <a:spLocks/>
              </p:cNvSpPr>
              <p:nvPr/>
            </p:nvSpPr>
            <p:spPr bwMode="auto">
              <a:xfrm>
                <a:off x="5867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7" name="Straight Arrow Connector 65"/>
              <p:cNvCxnSpPr>
                <a:cxnSpLocks noChangeShapeType="1"/>
              </p:cNvCxnSpPr>
              <p:nvPr/>
            </p:nvCxnSpPr>
            <p:spPr bwMode="auto">
              <a:xfrm rot="5400000">
                <a:off x="5880100" y="3352800"/>
                <a:ext cx="482600" cy="1588"/>
              </a:xfrm>
              <a:prstGeom prst="straightConnector1">
                <a:avLst/>
              </a:prstGeom>
              <a:noFill/>
              <a:ln w="28575">
                <a:solidFill>
                  <a:schemeClr val="accent1"/>
                </a:solidFill>
                <a:round/>
                <a:headEnd/>
                <a:tailEnd type="arrow" w="med" len="med"/>
              </a:ln>
            </p:spPr>
          </p:cxnSp>
          <p:cxnSp>
            <p:nvCxnSpPr>
              <p:cNvPr id="48" name="Straight Arrow Connector 66"/>
              <p:cNvCxnSpPr>
                <a:cxnSpLocks noChangeShapeType="1"/>
              </p:cNvCxnSpPr>
              <p:nvPr/>
            </p:nvCxnSpPr>
            <p:spPr bwMode="auto">
              <a:xfrm rot="5400000">
                <a:off x="5200650" y="2660650"/>
                <a:ext cx="469900" cy="1371600"/>
              </a:xfrm>
              <a:prstGeom prst="straightConnector1">
                <a:avLst/>
              </a:prstGeom>
              <a:noFill/>
              <a:ln w="28575">
                <a:solidFill>
                  <a:schemeClr val="accent1"/>
                </a:solidFill>
                <a:round/>
                <a:headEnd/>
                <a:tailEnd type="arrow" w="med" len="med"/>
              </a:ln>
            </p:spPr>
          </p:cxnSp>
        </p:grpSp>
        <p:grpSp>
          <p:nvGrpSpPr>
            <p:cNvPr id="33" name="Group 113"/>
            <p:cNvGrpSpPr>
              <a:grpSpLocks/>
            </p:cNvGrpSpPr>
            <p:nvPr/>
          </p:nvGrpSpPr>
          <p:grpSpPr bwMode="auto">
            <a:xfrm>
              <a:off x="4749800" y="2514600"/>
              <a:ext cx="1625600" cy="546894"/>
              <a:chOff x="4749800" y="2514600"/>
              <a:chExt cx="1625600" cy="546894"/>
            </a:xfrm>
          </p:grpSpPr>
          <p:sp>
            <p:nvSpPr>
              <p:cNvPr id="43" name="Rectangle 66"/>
              <p:cNvSpPr>
                <a:spLocks/>
              </p:cNvSpPr>
              <p:nvPr/>
            </p:nvSpPr>
            <p:spPr bwMode="auto">
              <a:xfrm>
                <a:off x="5867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4" name="Straight Arrow Connector 62"/>
              <p:cNvCxnSpPr>
                <a:cxnSpLocks noChangeShapeType="1"/>
              </p:cNvCxnSpPr>
              <p:nvPr/>
            </p:nvCxnSpPr>
            <p:spPr bwMode="auto">
              <a:xfrm rot="5400000">
                <a:off x="5873750" y="2813050"/>
                <a:ext cx="495300" cy="1588"/>
              </a:xfrm>
              <a:prstGeom prst="straightConnector1">
                <a:avLst/>
              </a:prstGeom>
              <a:noFill/>
              <a:ln w="28575">
                <a:solidFill>
                  <a:schemeClr val="accent1"/>
                </a:solidFill>
                <a:round/>
                <a:headEnd/>
                <a:tailEnd type="arrow" w="med" len="med"/>
              </a:ln>
            </p:spPr>
          </p:cxnSp>
          <p:cxnSp>
            <p:nvCxnSpPr>
              <p:cNvPr id="45" name="Straight Arrow Connector 63"/>
              <p:cNvCxnSpPr>
                <a:cxnSpLocks noChangeShapeType="1"/>
              </p:cNvCxnSpPr>
              <p:nvPr/>
            </p:nvCxnSpPr>
            <p:spPr bwMode="auto">
              <a:xfrm rot="5400000">
                <a:off x="5200650" y="2114550"/>
                <a:ext cx="469900" cy="1371600"/>
              </a:xfrm>
              <a:prstGeom prst="straightConnector1">
                <a:avLst/>
              </a:prstGeom>
              <a:noFill/>
              <a:ln w="28575">
                <a:solidFill>
                  <a:schemeClr val="accent1"/>
                </a:solidFill>
                <a:round/>
                <a:headEnd/>
                <a:tailEnd type="arrow" w="med" len="med"/>
              </a:ln>
            </p:spPr>
          </p:cxnSp>
        </p:grpSp>
        <p:grpSp>
          <p:nvGrpSpPr>
            <p:cNvPr id="34" name="Group 117"/>
            <p:cNvGrpSpPr>
              <a:grpSpLocks/>
            </p:cNvGrpSpPr>
            <p:nvPr/>
          </p:nvGrpSpPr>
          <p:grpSpPr bwMode="auto">
            <a:xfrm>
              <a:off x="1498600" y="3060700"/>
              <a:ext cx="1625600" cy="534194"/>
              <a:chOff x="1498600" y="3060700"/>
              <a:chExt cx="1625600" cy="534194"/>
            </a:xfrm>
          </p:grpSpPr>
          <p:sp>
            <p:nvSpPr>
              <p:cNvPr id="40"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41" name="Straight Arrow Connector 59"/>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42" name="Straight Arrow Connector 60"/>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35" name="Group 109"/>
            <p:cNvGrpSpPr>
              <a:grpSpLocks/>
            </p:cNvGrpSpPr>
            <p:nvPr/>
          </p:nvGrpSpPr>
          <p:grpSpPr bwMode="auto">
            <a:xfrm>
              <a:off x="1498600" y="2514600"/>
              <a:ext cx="1625600" cy="546894"/>
              <a:chOff x="1498600" y="2514600"/>
              <a:chExt cx="1625600" cy="546894"/>
            </a:xfrm>
          </p:grpSpPr>
          <p:sp>
            <p:nvSpPr>
              <p:cNvPr id="37"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38" name="Straight Arrow Connector 56"/>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39" name="Straight Arrow Connector 57"/>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grpSp>
        <p:nvGrpSpPr>
          <p:cNvPr id="36" name="Group 91"/>
          <p:cNvGrpSpPr>
            <a:grpSpLocks noChangeAspect="1"/>
          </p:cNvGrpSpPr>
          <p:nvPr/>
        </p:nvGrpSpPr>
        <p:grpSpPr bwMode="auto">
          <a:xfrm>
            <a:off x="4953000" y="4343400"/>
            <a:ext cx="3657600" cy="1290638"/>
            <a:chOff x="990600" y="2362200"/>
            <a:chExt cx="7010400" cy="1842294"/>
          </a:xfrm>
        </p:grpSpPr>
        <p:sp>
          <p:nvSpPr>
            <p:cNvPr id="74" name="Rectangle 28"/>
            <p:cNvSpPr>
              <a:spLocks/>
            </p:cNvSpPr>
            <p:nvPr/>
          </p:nvSpPr>
          <p:spPr bwMode="auto">
            <a:xfrm>
              <a:off x="990600" y="40005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5" name="Rectangle 29"/>
            <p:cNvSpPr>
              <a:spLocks/>
            </p:cNvSpPr>
            <p:nvPr/>
          </p:nvSpPr>
          <p:spPr bwMode="auto">
            <a:xfrm>
              <a:off x="990600" y="34544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6" name="Rectangle 30"/>
            <p:cNvSpPr>
              <a:spLocks/>
            </p:cNvSpPr>
            <p:nvPr/>
          </p:nvSpPr>
          <p:spPr bwMode="auto">
            <a:xfrm>
              <a:off x="990600" y="29083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7" name="Rectangle 33"/>
            <p:cNvSpPr>
              <a:spLocks/>
            </p:cNvSpPr>
            <p:nvPr/>
          </p:nvSpPr>
          <p:spPr bwMode="auto">
            <a:xfrm>
              <a:off x="4241800" y="40513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8" name="Rectangle 38"/>
            <p:cNvSpPr>
              <a:spLocks/>
            </p:cNvSpPr>
            <p:nvPr/>
          </p:nvSpPr>
          <p:spPr bwMode="auto">
            <a:xfrm>
              <a:off x="7493000" y="40513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79" name="Rectangle 39"/>
            <p:cNvSpPr>
              <a:spLocks/>
            </p:cNvSpPr>
            <p:nvPr/>
          </p:nvSpPr>
          <p:spPr bwMode="auto">
            <a:xfrm>
              <a:off x="7493000" y="35052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sp>
          <p:nvSpPr>
            <p:cNvPr id="80" name="Rectangle 40"/>
            <p:cNvSpPr>
              <a:spLocks/>
            </p:cNvSpPr>
            <p:nvPr/>
          </p:nvSpPr>
          <p:spPr bwMode="auto">
            <a:xfrm>
              <a:off x="7493000" y="2959100"/>
              <a:ext cx="508000" cy="1524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81" name="Straight Arrow Connector 74"/>
            <p:cNvCxnSpPr>
              <a:cxnSpLocks noChangeShapeType="1"/>
            </p:cNvCxnSpPr>
            <p:nvPr/>
          </p:nvCxnSpPr>
          <p:spPr bwMode="auto">
            <a:xfrm rot="5400000">
              <a:off x="2870200" y="2578100"/>
              <a:ext cx="1588" cy="3251200"/>
            </a:xfrm>
            <a:prstGeom prst="curvedConnector3">
              <a:avLst>
                <a:gd name="adj1" fmla="val 29391940"/>
              </a:avLst>
            </a:prstGeom>
            <a:noFill/>
            <a:ln w="28575">
              <a:solidFill>
                <a:srgbClr val="000000"/>
              </a:solidFill>
              <a:round/>
              <a:headEnd/>
              <a:tailEnd type="stealth" w="lg" len="med"/>
            </a:ln>
          </p:spPr>
        </p:cxnSp>
        <p:cxnSp>
          <p:nvCxnSpPr>
            <p:cNvPr id="82" name="Straight Arrow Connector 80"/>
            <p:cNvCxnSpPr>
              <a:cxnSpLocks noChangeShapeType="1"/>
            </p:cNvCxnSpPr>
            <p:nvPr/>
          </p:nvCxnSpPr>
          <p:spPr bwMode="auto">
            <a:xfrm rot="5400000">
              <a:off x="6121400" y="2578100"/>
              <a:ext cx="1588" cy="3251200"/>
            </a:xfrm>
            <a:prstGeom prst="curvedConnector3">
              <a:avLst>
                <a:gd name="adj1" fmla="val 31534319"/>
              </a:avLst>
            </a:prstGeom>
            <a:noFill/>
            <a:ln w="28575">
              <a:solidFill>
                <a:srgbClr val="000000"/>
              </a:solidFill>
              <a:round/>
              <a:headEnd/>
              <a:tailEnd type="arrow" w="med" len="med"/>
            </a:ln>
          </p:spPr>
        </p:cxnSp>
        <p:cxnSp>
          <p:nvCxnSpPr>
            <p:cNvPr id="83" name="Straight Arrow Connector 101"/>
            <p:cNvCxnSpPr>
              <a:cxnSpLocks noChangeShapeType="1"/>
            </p:cNvCxnSpPr>
            <p:nvPr/>
          </p:nvCxnSpPr>
          <p:spPr bwMode="auto">
            <a:xfrm rot="5400000">
              <a:off x="1073150" y="3829050"/>
              <a:ext cx="342900" cy="1588"/>
            </a:xfrm>
            <a:prstGeom prst="straightConnector1">
              <a:avLst/>
            </a:prstGeom>
            <a:noFill/>
            <a:ln w="28575">
              <a:solidFill>
                <a:srgbClr val="000000"/>
              </a:solidFill>
              <a:round/>
              <a:headEnd/>
              <a:tailEnd type="arrow" w="med" len="med"/>
            </a:ln>
          </p:spPr>
        </p:cxnSp>
        <p:cxnSp>
          <p:nvCxnSpPr>
            <p:cNvPr id="84" name="Straight Arrow Connector 102"/>
            <p:cNvCxnSpPr>
              <a:cxnSpLocks noChangeShapeType="1"/>
            </p:cNvCxnSpPr>
            <p:nvPr/>
          </p:nvCxnSpPr>
          <p:spPr bwMode="auto">
            <a:xfrm rot="5400000">
              <a:off x="1073150" y="3282950"/>
              <a:ext cx="342900" cy="1588"/>
            </a:xfrm>
            <a:prstGeom prst="straightConnector1">
              <a:avLst/>
            </a:prstGeom>
            <a:noFill/>
            <a:ln w="28575">
              <a:solidFill>
                <a:srgbClr val="000000"/>
              </a:solidFill>
              <a:round/>
              <a:headEnd/>
              <a:tailEnd type="arrow" w="med" len="med"/>
            </a:ln>
          </p:spPr>
        </p:cxnSp>
        <p:grpSp>
          <p:nvGrpSpPr>
            <p:cNvPr id="73" name="Group 107"/>
            <p:cNvGrpSpPr>
              <a:grpSpLocks/>
            </p:cNvGrpSpPr>
            <p:nvPr/>
          </p:nvGrpSpPr>
          <p:grpSpPr bwMode="auto">
            <a:xfrm>
              <a:off x="990600" y="2362200"/>
              <a:ext cx="508000" cy="546894"/>
              <a:chOff x="990600" y="2362200"/>
              <a:chExt cx="508000" cy="546894"/>
            </a:xfrm>
          </p:grpSpPr>
          <p:sp>
            <p:nvSpPr>
              <p:cNvPr id="145" name="Rectangle 31"/>
              <p:cNvSpPr>
                <a:spLocks/>
              </p:cNvSpPr>
              <p:nvPr/>
            </p:nvSpPr>
            <p:spPr bwMode="auto">
              <a:xfrm>
                <a:off x="990600" y="2362200"/>
                <a:ext cx="508000" cy="203200"/>
              </a:xfrm>
              <a:prstGeom prst="rect">
                <a:avLst/>
              </a:prstGeom>
              <a:solidFill>
                <a:srgbClr val="FF6600"/>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6" name="Straight Arrow Connector 164"/>
              <p:cNvCxnSpPr>
                <a:cxnSpLocks noChangeShapeType="1"/>
              </p:cNvCxnSpPr>
              <p:nvPr/>
            </p:nvCxnSpPr>
            <p:spPr bwMode="auto">
              <a:xfrm rot="5400000">
                <a:off x="1073150" y="2736850"/>
                <a:ext cx="342900" cy="1588"/>
              </a:xfrm>
              <a:prstGeom prst="straightConnector1">
                <a:avLst/>
              </a:prstGeom>
              <a:noFill/>
              <a:ln w="28575">
                <a:solidFill>
                  <a:srgbClr val="000000"/>
                </a:solidFill>
                <a:round/>
                <a:headEnd/>
                <a:tailEnd type="arrow" w="med" len="med"/>
              </a:ln>
            </p:spPr>
          </p:cxnSp>
        </p:grpSp>
        <p:grpSp>
          <p:nvGrpSpPr>
            <p:cNvPr id="85" name="Group 115"/>
            <p:cNvGrpSpPr>
              <a:grpSpLocks/>
            </p:cNvGrpSpPr>
            <p:nvPr/>
          </p:nvGrpSpPr>
          <p:grpSpPr bwMode="auto">
            <a:xfrm>
              <a:off x="7493000" y="2425700"/>
              <a:ext cx="508000" cy="534194"/>
              <a:chOff x="7493000" y="2425700"/>
              <a:chExt cx="508000" cy="534194"/>
            </a:xfrm>
          </p:grpSpPr>
          <p:sp>
            <p:nvSpPr>
              <p:cNvPr id="143" name="Rectangle 41"/>
              <p:cNvSpPr>
                <a:spLocks/>
              </p:cNvSpPr>
              <p:nvPr/>
            </p:nvSpPr>
            <p:spPr bwMode="auto">
              <a:xfrm>
                <a:off x="7493000" y="2425700"/>
                <a:ext cx="508000" cy="139700"/>
              </a:xfrm>
              <a:prstGeom prst="rect">
                <a:avLst/>
              </a:prstGeom>
              <a:solidFill>
                <a:srgbClr val="2EE4A7"/>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4" name="Straight Arrow Connector 162"/>
              <p:cNvCxnSpPr>
                <a:cxnSpLocks noChangeShapeType="1"/>
              </p:cNvCxnSpPr>
              <p:nvPr/>
            </p:nvCxnSpPr>
            <p:spPr bwMode="auto">
              <a:xfrm rot="5400000">
                <a:off x="7550150" y="2762250"/>
                <a:ext cx="393700" cy="1588"/>
              </a:xfrm>
              <a:prstGeom prst="straightConnector1">
                <a:avLst/>
              </a:prstGeom>
              <a:noFill/>
              <a:ln w="28575">
                <a:solidFill>
                  <a:srgbClr val="000000"/>
                </a:solidFill>
                <a:round/>
                <a:headEnd/>
                <a:tailEnd type="arrow" w="med" len="med"/>
              </a:ln>
            </p:spPr>
          </p:cxnSp>
        </p:grpSp>
        <p:cxnSp>
          <p:nvCxnSpPr>
            <p:cNvPr id="87" name="Straight Arrow Connector 105"/>
            <p:cNvCxnSpPr>
              <a:cxnSpLocks noChangeShapeType="1"/>
            </p:cNvCxnSpPr>
            <p:nvPr/>
          </p:nvCxnSpPr>
          <p:spPr bwMode="auto">
            <a:xfrm rot="5400000">
              <a:off x="7550150" y="3308350"/>
              <a:ext cx="393700" cy="1588"/>
            </a:xfrm>
            <a:prstGeom prst="straightConnector1">
              <a:avLst/>
            </a:prstGeom>
            <a:noFill/>
            <a:ln w="28575">
              <a:solidFill>
                <a:srgbClr val="000000"/>
              </a:solidFill>
              <a:round/>
              <a:headEnd/>
              <a:tailEnd type="arrow" w="med" len="med"/>
            </a:ln>
          </p:spPr>
        </p:cxnSp>
        <p:cxnSp>
          <p:nvCxnSpPr>
            <p:cNvPr id="88" name="Straight Arrow Connector 106"/>
            <p:cNvCxnSpPr>
              <a:cxnSpLocks noChangeShapeType="1"/>
            </p:cNvCxnSpPr>
            <p:nvPr/>
          </p:nvCxnSpPr>
          <p:spPr bwMode="auto">
            <a:xfrm rot="5400000">
              <a:off x="7550150" y="3854450"/>
              <a:ext cx="393700" cy="1588"/>
            </a:xfrm>
            <a:prstGeom prst="straightConnector1">
              <a:avLst/>
            </a:prstGeom>
            <a:noFill/>
            <a:ln w="28575">
              <a:solidFill>
                <a:srgbClr val="000000"/>
              </a:solidFill>
              <a:round/>
              <a:headEnd/>
              <a:tailEnd type="arrow" w="med" len="med"/>
            </a:ln>
          </p:spPr>
        </p:cxnSp>
        <p:grpSp>
          <p:nvGrpSpPr>
            <p:cNvPr id="86" name="Group 130"/>
            <p:cNvGrpSpPr>
              <a:grpSpLocks/>
            </p:cNvGrpSpPr>
            <p:nvPr/>
          </p:nvGrpSpPr>
          <p:grpSpPr bwMode="auto">
            <a:xfrm>
              <a:off x="1245394" y="4140200"/>
              <a:ext cx="1878806" cy="64294"/>
              <a:chOff x="1245394" y="4140200"/>
              <a:chExt cx="1878806" cy="64294"/>
            </a:xfrm>
          </p:grpSpPr>
          <p:sp>
            <p:nvSpPr>
              <p:cNvPr id="141" name="Rectangle 48"/>
              <p:cNvSpPr>
                <a:spLocks/>
              </p:cNvSpPr>
              <p:nvPr/>
            </p:nvSpPr>
            <p:spPr bwMode="auto">
              <a:xfrm>
                <a:off x="2616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2" name="Straight Arrow Connector 109"/>
              <p:cNvCxnSpPr>
                <a:cxnSpLocks noChangeShapeType="1"/>
              </p:cNvCxnSpPr>
              <p:nvPr/>
            </p:nvCxnSpPr>
            <p:spPr bwMode="auto">
              <a:xfrm rot="5400000">
                <a:off x="2057400" y="3390900"/>
                <a:ext cx="1588" cy="1625600"/>
              </a:xfrm>
              <a:prstGeom prst="curvedConnector3">
                <a:avLst>
                  <a:gd name="adj1" fmla="val 17966060"/>
                </a:avLst>
              </a:prstGeom>
              <a:noFill/>
              <a:ln w="28575">
                <a:solidFill>
                  <a:schemeClr val="accent1"/>
                </a:solidFill>
                <a:round/>
                <a:headEnd/>
                <a:tailEnd type="arrow" w="med" len="med"/>
              </a:ln>
            </p:spPr>
          </p:cxnSp>
        </p:grpSp>
        <p:grpSp>
          <p:nvGrpSpPr>
            <p:cNvPr id="89" name="Group 131"/>
            <p:cNvGrpSpPr>
              <a:grpSpLocks/>
            </p:cNvGrpSpPr>
            <p:nvPr/>
          </p:nvGrpSpPr>
          <p:grpSpPr bwMode="auto">
            <a:xfrm>
              <a:off x="1245394" y="4140200"/>
              <a:ext cx="2691606" cy="64294"/>
              <a:chOff x="1245394" y="4140200"/>
              <a:chExt cx="2691606" cy="64294"/>
            </a:xfrm>
          </p:grpSpPr>
          <p:sp>
            <p:nvSpPr>
              <p:cNvPr id="139" name="Rectangle 53"/>
              <p:cNvSpPr>
                <a:spLocks/>
              </p:cNvSpPr>
              <p:nvPr/>
            </p:nvSpPr>
            <p:spPr bwMode="auto">
              <a:xfrm>
                <a:off x="34290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40" name="Straight Arrow Connector 109"/>
              <p:cNvCxnSpPr>
                <a:cxnSpLocks noChangeShapeType="1"/>
              </p:cNvCxnSpPr>
              <p:nvPr/>
            </p:nvCxnSpPr>
            <p:spPr bwMode="auto">
              <a:xfrm rot="5400000">
                <a:off x="2463800" y="2984500"/>
                <a:ext cx="1588" cy="2438400"/>
              </a:xfrm>
              <a:prstGeom prst="curvedConnector3">
                <a:avLst>
                  <a:gd name="adj1" fmla="val 21536648"/>
                </a:avLst>
              </a:prstGeom>
              <a:noFill/>
              <a:ln w="28575">
                <a:solidFill>
                  <a:schemeClr val="accent1"/>
                </a:solidFill>
                <a:round/>
                <a:headEnd/>
                <a:tailEnd type="arrow" w="med" len="med"/>
              </a:ln>
            </p:spPr>
          </p:cxnSp>
        </p:grpSp>
        <p:grpSp>
          <p:nvGrpSpPr>
            <p:cNvPr id="90" name="Group 129"/>
            <p:cNvGrpSpPr>
              <a:grpSpLocks/>
            </p:cNvGrpSpPr>
            <p:nvPr/>
          </p:nvGrpSpPr>
          <p:grpSpPr bwMode="auto">
            <a:xfrm>
              <a:off x="1245394" y="4140200"/>
              <a:ext cx="1066006" cy="64294"/>
              <a:chOff x="1245394" y="4140200"/>
              <a:chExt cx="1066006" cy="64294"/>
            </a:xfrm>
          </p:grpSpPr>
          <p:sp>
            <p:nvSpPr>
              <p:cNvPr id="137" name="Rectangle 43"/>
              <p:cNvSpPr>
                <a:spLocks/>
              </p:cNvSpPr>
              <p:nvPr/>
            </p:nvSpPr>
            <p:spPr bwMode="auto">
              <a:xfrm>
                <a:off x="1803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8" name="Straight Arrow Connector 109"/>
              <p:cNvCxnSpPr>
                <a:cxnSpLocks noChangeShapeType="1"/>
              </p:cNvCxnSpPr>
              <p:nvPr/>
            </p:nvCxnSpPr>
            <p:spPr bwMode="auto">
              <a:xfrm rot="5400000">
                <a:off x="1651000" y="3797300"/>
                <a:ext cx="1588" cy="812800"/>
              </a:xfrm>
              <a:prstGeom prst="curvedConnector3">
                <a:avLst>
                  <a:gd name="adj1" fmla="val 14395468"/>
                </a:avLst>
              </a:prstGeom>
              <a:noFill/>
              <a:ln w="28575">
                <a:solidFill>
                  <a:schemeClr val="accent1"/>
                </a:solidFill>
                <a:round/>
                <a:headEnd/>
                <a:tailEnd type="arrow" w="med" len="med"/>
              </a:ln>
            </p:spPr>
          </p:cxnSp>
        </p:grpSp>
        <p:grpSp>
          <p:nvGrpSpPr>
            <p:cNvPr id="91" name="Group 134"/>
            <p:cNvGrpSpPr>
              <a:grpSpLocks/>
            </p:cNvGrpSpPr>
            <p:nvPr/>
          </p:nvGrpSpPr>
          <p:grpSpPr bwMode="auto">
            <a:xfrm>
              <a:off x="4496594" y="4140200"/>
              <a:ext cx="2691606" cy="64294"/>
              <a:chOff x="4496594" y="4140200"/>
              <a:chExt cx="2691606" cy="64294"/>
            </a:xfrm>
          </p:grpSpPr>
          <p:sp>
            <p:nvSpPr>
              <p:cNvPr id="135" name="Rectangle 68"/>
              <p:cNvSpPr>
                <a:spLocks/>
              </p:cNvSpPr>
              <p:nvPr/>
            </p:nvSpPr>
            <p:spPr bwMode="auto">
              <a:xfrm>
                <a:off x="66802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6" name="Straight Arrow Connector 109"/>
              <p:cNvCxnSpPr>
                <a:cxnSpLocks noChangeShapeType="1"/>
              </p:cNvCxnSpPr>
              <p:nvPr/>
            </p:nvCxnSpPr>
            <p:spPr bwMode="auto">
              <a:xfrm rot="5400000">
                <a:off x="5715000" y="2984500"/>
                <a:ext cx="1588" cy="2438400"/>
              </a:xfrm>
              <a:prstGeom prst="curvedConnector3">
                <a:avLst>
                  <a:gd name="adj1" fmla="val 14395468"/>
                </a:avLst>
              </a:prstGeom>
              <a:noFill/>
              <a:ln w="28575">
                <a:solidFill>
                  <a:schemeClr val="accent1"/>
                </a:solidFill>
                <a:round/>
                <a:headEnd/>
                <a:tailEnd type="arrow" w="med" len="med"/>
              </a:ln>
            </p:spPr>
          </p:cxnSp>
        </p:grpSp>
        <p:grpSp>
          <p:nvGrpSpPr>
            <p:cNvPr id="92" name="Group 133"/>
            <p:cNvGrpSpPr>
              <a:grpSpLocks/>
            </p:cNvGrpSpPr>
            <p:nvPr/>
          </p:nvGrpSpPr>
          <p:grpSpPr bwMode="auto">
            <a:xfrm>
              <a:off x="4496594" y="4140200"/>
              <a:ext cx="1878806" cy="64294"/>
              <a:chOff x="4496594" y="4140200"/>
              <a:chExt cx="1878806" cy="64294"/>
            </a:xfrm>
          </p:grpSpPr>
          <p:sp>
            <p:nvSpPr>
              <p:cNvPr id="133" name="Rectangle 63"/>
              <p:cNvSpPr>
                <a:spLocks/>
              </p:cNvSpPr>
              <p:nvPr/>
            </p:nvSpPr>
            <p:spPr bwMode="auto">
              <a:xfrm>
                <a:off x="58674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4" name="Straight Arrow Connector 109"/>
              <p:cNvCxnSpPr>
                <a:cxnSpLocks noChangeShapeType="1"/>
              </p:cNvCxnSpPr>
              <p:nvPr/>
            </p:nvCxnSpPr>
            <p:spPr bwMode="auto">
              <a:xfrm rot="5400000">
                <a:off x="5308600" y="3390900"/>
                <a:ext cx="1588" cy="1625600"/>
              </a:xfrm>
              <a:prstGeom prst="curvedConnector3">
                <a:avLst>
                  <a:gd name="adj1" fmla="val 14395468"/>
                </a:avLst>
              </a:prstGeom>
              <a:noFill/>
              <a:ln w="28575">
                <a:solidFill>
                  <a:schemeClr val="accent1"/>
                </a:solidFill>
                <a:round/>
                <a:headEnd/>
                <a:tailEnd type="arrow" w="med" len="med"/>
              </a:ln>
            </p:spPr>
          </p:cxnSp>
        </p:grpSp>
        <p:grpSp>
          <p:nvGrpSpPr>
            <p:cNvPr id="93" name="Group 132"/>
            <p:cNvGrpSpPr>
              <a:grpSpLocks/>
            </p:cNvGrpSpPr>
            <p:nvPr/>
          </p:nvGrpSpPr>
          <p:grpSpPr bwMode="auto">
            <a:xfrm>
              <a:off x="4496594" y="4140200"/>
              <a:ext cx="1066006" cy="64294"/>
              <a:chOff x="4496594" y="4140200"/>
              <a:chExt cx="1066006" cy="64294"/>
            </a:xfrm>
          </p:grpSpPr>
          <p:sp>
            <p:nvSpPr>
              <p:cNvPr id="131" name="Rectangle 58"/>
              <p:cNvSpPr>
                <a:spLocks/>
              </p:cNvSpPr>
              <p:nvPr/>
            </p:nvSpPr>
            <p:spPr bwMode="auto">
              <a:xfrm>
                <a:off x="5054600" y="41402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32" name="Straight Arrow Connector 109"/>
              <p:cNvCxnSpPr>
                <a:cxnSpLocks noChangeShapeType="1"/>
              </p:cNvCxnSpPr>
              <p:nvPr/>
            </p:nvCxnSpPr>
            <p:spPr bwMode="auto">
              <a:xfrm rot="5400000">
                <a:off x="4902200" y="3797300"/>
                <a:ext cx="1588" cy="812800"/>
              </a:xfrm>
              <a:prstGeom prst="curvedConnector3">
                <a:avLst>
                  <a:gd name="adj1" fmla="val 10824875"/>
                </a:avLst>
              </a:prstGeom>
              <a:noFill/>
              <a:ln w="28575">
                <a:solidFill>
                  <a:schemeClr val="accent1"/>
                </a:solidFill>
                <a:round/>
                <a:headEnd/>
                <a:tailEnd type="arrow" w="med" len="med"/>
              </a:ln>
            </p:spPr>
          </p:cxnSp>
        </p:grpSp>
        <p:grpSp>
          <p:nvGrpSpPr>
            <p:cNvPr id="94" name="Group 122"/>
            <p:cNvGrpSpPr>
              <a:grpSpLocks/>
            </p:cNvGrpSpPr>
            <p:nvPr/>
          </p:nvGrpSpPr>
          <p:grpSpPr bwMode="auto">
            <a:xfrm>
              <a:off x="1498600" y="3594100"/>
              <a:ext cx="812800" cy="546894"/>
              <a:chOff x="1498600" y="3594100"/>
              <a:chExt cx="812800" cy="546894"/>
            </a:xfrm>
          </p:grpSpPr>
          <p:sp>
            <p:nvSpPr>
              <p:cNvPr id="128" name="Rectangle 44"/>
              <p:cNvSpPr>
                <a:spLocks/>
              </p:cNvSpPr>
              <p:nvPr/>
            </p:nvSpPr>
            <p:spPr bwMode="auto">
              <a:xfrm>
                <a:off x="18034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29" name="Straight Arrow Connector 147"/>
              <p:cNvCxnSpPr>
                <a:cxnSpLocks noChangeShapeType="1"/>
              </p:cNvCxnSpPr>
              <p:nvPr/>
            </p:nvCxnSpPr>
            <p:spPr bwMode="auto">
              <a:xfrm rot="5400000">
                <a:off x="1816100" y="3898900"/>
                <a:ext cx="482600" cy="1588"/>
              </a:xfrm>
              <a:prstGeom prst="straightConnector1">
                <a:avLst/>
              </a:prstGeom>
              <a:noFill/>
              <a:ln w="28575">
                <a:solidFill>
                  <a:schemeClr val="accent1"/>
                </a:solidFill>
                <a:round/>
                <a:headEnd/>
                <a:tailEnd type="arrow" w="med" len="med"/>
              </a:ln>
            </p:spPr>
          </p:cxnSp>
          <p:cxnSp>
            <p:nvCxnSpPr>
              <p:cNvPr id="130" name="Straight Arrow Connector 148"/>
              <p:cNvCxnSpPr>
                <a:cxnSpLocks noChangeShapeType="1"/>
              </p:cNvCxnSpPr>
              <p:nvPr/>
            </p:nvCxnSpPr>
            <p:spPr bwMode="auto">
              <a:xfrm rot="5400000">
                <a:off x="1555750" y="3600450"/>
                <a:ext cx="444500" cy="558800"/>
              </a:xfrm>
              <a:prstGeom prst="straightConnector1">
                <a:avLst/>
              </a:prstGeom>
              <a:noFill/>
              <a:ln w="28575">
                <a:solidFill>
                  <a:schemeClr val="accent1"/>
                </a:solidFill>
                <a:round/>
                <a:headEnd/>
                <a:tailEnd type="arrow" w="med" len="med"/>
              </a:ln>
            </p:spPr>
          </p:cxnSp>
        </p:grpSp>
        <p:grpSp>
          <p:nvGrpSpPr>
            <p:cNvPr id="95" name="Group 123"/>
            <p:cNvGrpSpPr>
              <a:grpSpLocks/>
            </p:cNvGrpSpPr>
            <p:nvPr/>
          </p:nvGrpSpPr>
          <p:grpSpPr bwMode="auto">
            <a:xfrm>
              <a:off x="1498600" y="3594100"/>
              <a:ext cx="1625600" cy="546894"/>
              <a:chOff x="1498600" y="3594100"/>
              <a:chExt cx="1625600" cy="546894"/>
            </a:xfrm>
          </p:grpSpPr>
          <p:sp>
            <p:nvSpPr>
              <p:cNvPr id="125" name="Rectangle 49"/>
              <p:cNvSpPr>
                <a:spLocks/>
              </p:cNvSpPr>
              <p:nvPr/>
            </p:nvSpPr>
            <p:spPr bwMode="auto">
              <a:xfrm>
                <a:off x="26162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26" name="Straight Arrow Connector 144"/>
              <p:cNvCxnSpPr>
                <a:cxnSpLocks noChangeShapeType="1"/>
              </p:cNvCxnSpPr>
              <p:nvPr/>
            </p:nvCxnSpPr>
            <p:spPr bwMode="auto">
              <a:xfrm rot="5400000">
                <a:off x="2628900" y="3898900"/>
                <a:ext cx="482600" cy="1588"/>
              </a:xfrm>
              <a:prstGeom prst="straightConnector1">
                <a:avLst/>
              </a:prstGeom>
              <a:noFill/>
              <a:ln w="28575">
                <a:solidFill>
                  <a:schemeClr val="accent1"/>
                </a:solidFill>
                <a:round/>
                <a:headEnd/>
                <a:tailEnd type="arrow" w="med" len="med"/>
              </a:ln>
            </p:spPr>
          </p:cxnSp>
          <p:cxnSp>
            <p:nvCxnSpPr>
              <p:cNvPr id="127" name="Straight Arrow Connector 145"/>
              <p:cNvCxnSpPr>
                <a:cxnSpLocks noChangeShapeType="1"/>
              </p:cNvCxnSpPr>
              <p:nvPr/>
            </p:nvCxnSpPr>
            <p:spPr bwMode="auto">
              <a:xfrm rot="5400000">
                <a:off x="1962150" y="3194050"/>
                <a:ext cx="444500" cy="1371600"/>
              </a:xfrm>
              <a:prstGeom prst="straightConnector1">
                <a:avLst/>
              </a:prstGeom>
              <a:noFill/>
              <a:ln w="28575">
                <a:solidFill>
                  <a:schemeClr val="accent1"/>
                </a:solidFill>
                <a:round/>
                <a:headEnd/>
                <a:tailEnd type="arrow" w="med" len="med"/>
              </a:ln>
            </p:spPr>
          </p:cxnSp>
        </p:grpSp>
        <p:grpSp>
          <p:nvGrpSpPr>
            <p:cNvPr id="96" name="Group 124"/>
            <p:cNvGrpSpPr>
              <a:grpSpLocks/>
            </p:cNvGrpSpPr>
            <p:nvPr/>
          </p:nvGrpSpPr>
          <p:grpSpPr bwMode="auto">
            <a:xfrm>
              <a:off x="1498600" y="3594100"/>
              <a:ext cx="2438400" cy="546894"/>
              <a:chOff x="1498600" y="3594100"/>
              <a:chExt cx="2438400" cy="546894"/>
            </a:xfrm>
          </p:grpSpPr>
          <p:sp>
            <p:nvSpPr>
              <p:cNvPr id="122" name="Rectangle 54"/>
              <p:cNvSpPr>
                <a:spLocks/>
              </p:cNvSpPr>
              <p:nvPr/>
            </p:nvSpPr>
            <p:spPr bwMode="auto">
              <a:xfrm>
                <a:off x="3429000" y="3594100"/>
                <a:ext cx="508000" cy="635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23" name="Straight Arrow Connector 141"/>
              <p:cNvCxnSpPr>
                <a:cxnSpLocks noChangeShapeType="1"/>
              </p:cNvCxnSpPr>
              <p:nvPr/>
            </p:nvCxnSpPr>
            <p:spPr bwMode="auto">
              <a:xfrm rot="5400000">
                <a:off x="3441700" y="3898900"/>
                <a:ext cx="482600" cy="1588"/>
              </a:xfrm>
              <a:prstGeom prst="straightConnector1">
                <a:avLst/>
              </a:prstGeom>
              <a:noFill/>
              <a:ln w="28575">
                <a:solidFill>
                  <a:schemeClr val="accent1"/>
                </a:solidFill>
                <a:round/>
                <a:headEnd/>
                <a:tailEnd type="arrow" w="med" len="med"/>
              </a:ln>
            </p:spPr>
          </p:cxnSp>
          <p:cxnSp>
            <p:nvCxnSpPr>
              <p:cNvPr id="124" name="Straight Arrow Connector 142"/>
              <p:cNvCxnSpPr>
                <a:cxnSpLocks noChangeShapeType="1"/>
              </p:cNvCxnSpPr>
              <p:nvPr/>
            </p:nvCxnSpPr>
            <p:spPr bwMode="auto">
              <a:xfrm rot="5400000">
                <a:off x="2368550" y="2787650"/>
                <a:ext cx="444500" cy="2184400"/>
              </a:xfrm>
              <a:prstGeom prst="straightConnector1">
                <a:avLst/>
              </a:prstGeom>
              <a:noFill/>
              <a:ln w="28575">
                <a:solidFill>
                  <a:schemeClr val="accent1"/>
                </a:solidFill>
                <a:round/>
                <a:headEnd/>
                <a:tailEnd type="arrow" w="med" len="med"/>
              </a:ln>
            </p:spPr>
          </p:cxnSp>
        </p:grpSp>
        <p:grpSp>
          <p:nvGrpSpPr>
            <p:cNvPr id="97" name="Group 118"/>
            <p:cNvGrpSpPr>
              <a:grpSpLocks/>
            </p:cNvGrpSpPr>
            <p:nvPr/>
          </p:nvGrpSpPr>
          <p:grpSpPr bwMode="auto">
            <a:xfrm>
              <a:off x="1498600" y="3060700"/>
              <a:ext cx="2438400" cy="534194"/>
              <a:chOff x="1498600" y="3060700"/>
              <a:chExt cx="2438400" cy="534194"/>
            </a:xfrm>
          </p:grpSpPr>
          <p:sp>
            <p:nvSpPr>
              <p:cNvPr id="119" name="Rectangle 55"/>
              <p:cNvSpPr>
                <a:spLocks/>
              </p:cNvSpPr>
              <p:nvPr/>
            </p:nvSpPr>
            <p:spPr bwMode="auto">
              <a:xfrm>
                <a:off x="34290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20" name="Straight Arrow Connector 138"/>
              <p:cNvCxnSpPr>
                <a:cxnSpLocks noChangeShapeType="1"/>
              </p:cNvCxnSpPr>
              <p:nvPr/>
            </p:nvCxnSpPr>
            <p:spPr bwMode="auto">
              <a:xfrm rot="5400000">
                <a:off x="3441700" y="3352800"/>
                <a:ext cx="482600" cy="1588"/>
              </a:xfrm>
              <a:prstGeom prst="straightConnector1">
                <a:avLst/>
              </a:prstGeom>
              <a:noFill/>
              <a:ln w="28575">
                <a:solidFill>
                  <a:schemeClr val="accent1"/>
                </a:solidFill>
                <a:round/>
                <a:headEnd/>
                <a:tailEnd type="arrow" w="med" len="med"/>
              </a:ln>
            </p:spPr>
          </p:cxnSp>
          <p:cxnSp>
            <p:nvCxnSpPr>
              <p:cNvPr id="121" name="Straight Arrow Connector 139"/>
              <p:cNvCxnSpPr>
                <a:cxnSpLocks noChangeShapeType="1"/>
              </p:cNvCxnSpPr>
              <p:nvPr/>
            </p:nvCxnSpPr>
            <p:spPr bwMode="auto">
              <a:xfrm rot="5400000">
                <a:off x="2368550" y="2241550"/>
                <a:ext cx="444500" cy="2184400"/>
              </a:xfrm>
              <a:prstGeom prst="straightConnector1">
                <a:avLst/>
              </a:prstGeom>
              <a:noFill/>
              <a:ln w="28575">
                <a:solidFill>
                  <a:schemeClr val="accent1"/>
                </a:solidFill>
                <a:round/>
                <a:headEnd/>
                <a:tailEnd type="arrow" w="med" len="med"/>
              </a:ln>
            </p:spPr>
          </p:cxnSp>
        </p:grpSp>
        <p:grpSp>
          <p:nvGrpSpPr>
            <p:cNvPr id="98" name="Group 117"/>
            <p:cNvGrpSpPr>
              <a:grpSpLocks/>
            </p:cNvGrpSpPr>
            <p:nvPr/>
          </p:nvGrpSpPr>
          <p:grpSpPr bwMode="auto">
            <a:xfrm>
              <a:off x="1498600" y="3060700"/>
              <a:ext cx="1625600" cy="534194"/>
              <a:chOff x="1498600" y="3060700"/>
              <a:chExt cx="1625600" cy="534194"/>
            </a:xfrm>
          </p:grpSpPr>
          <p:sp>
            <p:nvSpPr>
              <p:cNvPr id="116" name="Rectangle 50"/>
              <p:cNvSpPr>
                <a:spLocks/>
              </p:cNvSpPr>
              <p:nvPr/>
            </p:nvSpPr>
            <p:spPr bwMode="auto">
              <a:xfrm>
                <a:off x="26162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7" name="Straight Arrow Connector 135"/>
              <p:cNvCxnSpPr>
                <a:cxnSpLocks noChangeShapeType="1"/>
              </p:cNvCxnSpPr>
              <p:nvPr/>
            </p:nvCxnSpPr>
            <p:spPr bwMode="auto">
              <a:xfrm rot="5400000">
                <a:off x="2628900" y="3352800"/>
                <a:ext cx="482600" cy="1588"/>
              </a:xfrm>
              <a:prstGeom prst="straightConnector1">
                <a:avLst/>
              </a:prstGeom>
              <a:noFill/>
              <a:ln w="28575">
                <a:solidFill>
                  <a:schemeClr val="accent1"/>
                </a:solidFill>
                <a:round/>
                <a:headEnd/>
                <a:tailEnd type="arrow" w="med" len="med"/>
              </a:ln>
            </p:spPr>
          </p:cxnSp>
          <p:cxnSp>
            <p:nvCxnSpPr>
              <p:cNvPr id="118" name="Straight Arrow Connector 136"/>
              <p:cNvCxnSpPr>
                <a:cxnSpLocks noChangeShapeType="1"/>
              </p:cNvCxnSpPr>
              <p:nvPr/>
            </p:nvCxnSpPr>
            <p:spPr bwMode="auto">
              <a:xfrm rot="5400000">
                <a:off x="1962150" y="2647950"/>
                <a:ext cx="444500" cy="1371600"/>
              </a:xfrm>
              <a:prstGeom prst="straightConnector1">
                <a:avLst/>
              </a:prstGeom>
              <a:noFill/>
              <a:ln w="28575">
                <a:solidFill>
                  <a:schemeClr val="accent1"/>
                </a:solidFill>
                <a:round/>
                <a:headEnd/>
                <a:tailEnd type="arrow" w="med" len="med"/>
              </a:ln>
            </p:spPr>
          </p:cxnSp>
        </p:grpSp>
        <p:grpSp>
          <p:nvGrpSpPr>
            <p:cNvPr id="99" name="Group 116"/>
            <p:cNvGrpSpPr>
              <a:grpSpLocks/>
            </p:cNvGrpSpPr>
            <p:nvPr/>
          </p:nvGrpSpPr>
          <p:grpSpPr bwMode="auto">
            <a:xfrm>
              <a:off x="1498600" y="3060700"/>
              <a:ext cx="812800" cy="534194"/>
              <a:chOff x="1498600" y="3060700"/>
              <a:chExt cx="812800" cy="534194"/>
            </a:xfrm>
          </p:grpSpPr>
          <p:sp>
            <p:nvSpPr>
              <p:cNvPr id="113" name="Rectangle 45"/>
              <p:cNvSpPr>
                <a:spLocks/>
              </p:cNvSpPr>
              <p:nvPr/>
            </p:nvSpPr>
            <p:spPr bwMode="auto">
              <a:xfrm>
                <a:off x="1803400" y="30607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4" name="Straight Arrow Connector 132"/>
              <p:cNvCxnSpPr>
                <a:cxnSpLocks noChangeShapeType="1"/>
              </p:cNvCxnSpPr>
              <p:nvPr/>
            </p:nvCxnSpPr>
            <p:spPr bwMode="auto">
              <a:xfrm rot="5400000">
                <a:off x="1816100" y="3352800"/>
                <a:ext cx="482600" cy="1588"/>
              </a:xfrm>
              <a:prstGeom prst="straightConnector1">
                <a:avLst/>
              </a:prstGeom>
              <a:noFill/>
              <a:ln w="28575">
                <a:solidFill>
                  <a:schemeClr val="accent1"/>
                </a:solidFill>
                <a:round/>
                <a:headEnd/>
                <a:tailEnd type="arrow" w="med" len="med"/>
              </a:ln>
            </p:spPr>
          </p:cxnSp>
          <p:cxnSp>
            <p:nvCxnSpPr>
              <p:cNvPr id="115" name="Straight Arrow Connector 133"/>
              <p:cNvCxnSpPr>
                <a:cxnSpLocks noChangeShapeType="1"/>
              </p:cNvCxnSpPr>
              <p:nvPr/>
            </p:nvCxnSpPr>
            <p:spPr bwMode="auto">
              <a:xfrm rot="5400000">
                <a:off x="1555750" y="3054350"/>
                <a:ext cx="444500" cy="558800"/>
              </a:xfrm>
              <a:prstGeom prst="straightConnector1">
                <a:avLst/>
              </a:prstGeom>
              <a:noFill/>
              <a:ln w="28575">
                <a:solidFill>
                  <a:schemeClr val="accent1"/>
                </a:solidFill>
                <a:round/>
                <a:headEnd/>
                <a:tailEnd type="arrow" w="med" len="med"/>
              </a:ln>
            </p:spPr>
          </p:cxnSp>
        </p:grpSp>
        <p:grpSp>
          <p:nvGrpSpPr>
            <p:cNvPr id="100" name="Group 108"/>
            <p:cNvGrpSpPr>
              <a:grpSpLocks/>
            </p:cNvGrpSpPr>
            <p:nvPr/>
          </p:nvGrpSpPr>
          <p:grpSpPr bwMode="auto">
            <a:xfrm>
              <a:off x="1498600" y="2514600"/>
              <a:ext cx="812800" cy="546894"/>
              <a:chOff x="1498600" y="2514600"/>
              <a:chExt cx="812800" cy="546894"/>
            </a:xfrm>
          </p:grpSpPr>
          <p:sp>
            <p:nvSpPr>
              <p:cNvPr id="110" name="Rectangle 46"/>
              <p:cNvSpPr>
                <a:spLocks/>
              </p:cNvSpPr>
              <p:nvPr/>
            </p:nvSpPr>
            <p:spPr bwMode="auto">
              <a:xfrm>
                <a:off x="18034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11" name="Straight Arrow Connector 129"/>
              <p:cNvCxnSpPr>
                <a:cxnSpLocks noChangeShapeType="1"/>
              </p:cNvCxnSpPr>
              <p:nvPr/>
            </p:nvCxnSpPr>
            <p:spPr bwMode="auto">
              <a:xfrm rot="5400000">
                <a:off x="1809750" y="2813050"/>
                <a:ext cx="495300" cy="1588"/>
              </a:xfrm>
              <a:prstGeom prst="straightConnector1">
                <a:avLst/>
              </a:prstGeom>
              <a:noFill/>
              <a:ln w="28575">
                <a:solidFill>
                  <a:schemeClr val="accent1"/>
                </a:solidFill>
                <a:round/>
                <a:headEnd/>
                <a:tailEnd type="arrow" w="med" len="med"/>
              </a:ln>
            </p:spPr>
          </p:cxnSp>
          <p:cxnSp>
            <p:nvCxnSpPr>
              <p:cNvPr id="112" name="Straight Arrow Connector 130"/>
              <p:cNvCxnSpPr>
                <a:cxnSpLocks noChangeShapeType="1"/>
              </p:cNvCxnSpPr>
              <p:nvPr/>
            </p:nvCxnSpPr>
            <p:spPr bwMode="auto">
              <a:xfrm rot="5400000">
                <a:off x="1555750" y="2508250"/>
                <a:ext cx="444500" cy="558800"/>
              </a:xfrm>
              <a:prstGeom prst="straightConnector1">
                <a:avLst/>
              </a:prstGeom>
              <a:noFill/>
              <a:ln w="28575">
                <a:solidFill>
                  <a:schemeClr val="accent1"/>
                </a:solidFill>
                <a:round/>
                <a:headEnd/>
                <a:tailEnd type="arrow" w="med" len="med"/>
              </a:ln>
            </p:spPr>
          </p:cxnSp>
        </p:grpSp>
        <p:grpSp>
          <p:nvGrpSpPr>
            <p:cNvPr id="101" name="Group 109"/>
            <p:cNvGrpSpPr>
              <a:grpSpLocks/>
            </p:cNvGrpSpPr>
            <p:nvPr/>
          </p:nvGrpSpPr>
          <p:grpSpPr bwMode="auto">
            <a:xfrm>
              <a:off x="1498600" y="2514600"/>
              <a:ext cx="1625600" cy="546894"/>
              <a:chOff x="1498600" y="2514600"/>
              <a:chExt cx="1625600" cy="546894"/>
            </a:xfrm>
          </p:grpSpPr>
          <p:sp>
            <p:nvSpPr>
              <p:cNvPr id="107" name="Rectangle 51"/>
              <p:cNvSpPr>
                <a:spLocks/>
              </p:cNvSpPr>
              <p:nvPr/>
            </p:nvSpPr>
            <p:spPr bwMode="auto">
              <a:xfrm>
                <a:off x="26162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08" name="Straight Arrow Connector 126"/>
              <p:cNvCxnSpPr>
                <a:cxnSpLocks noChangeShapeType="1"/>
              </p:cNvCxnSpPr>
              <p:nvPr/>
            </p:nvCxnSpPr>
            <p:spPr bwMode="auto">
              <a:xfrm rot="5400000">
                <a:off x="2622550" y="2813050"/>
                <a:ext cx="495300" cy="1588"/>
              </a:xfrm>
              <a:prstGeom prst="straightConnector1">
                <a:avLst/>
              </a:prstGeom>
              <a:noFill/>
              <a:ln w="28575">
                <a:solidFill>
                  <a:schemeClr val="accent1"/>
                </a:solidFill>
                <a:round/>
                <a:headEnd/>
                <a:tailEnd type="arrow" w="med" len="med"/>
              </a:ln>
            </p:spPr>
          </p:cxnSp>
          <p:cxnSp>
            <p:nvCxnSpPr>
              <p:cNvPr id="109" name="Straight Arrow Connector 127"/>
              <p:cNvCxnSpPr>
                <a:cxnSpLocks noChangeShapeType="1"/>
              </p:cNvCxnSpPr>
              <p:nvPr/>
            </p:nvCxnSpPr>
            <p:spPr bwMode="auto">
              <a:xfrm rot="5400000">
                <a:off x="1962150" y="2101850"/>
                <a:ext cx="444500" cy="1371600"/>
              </a:xfrm>
              <a:prstGeom prst="straightConnector1">
                <a:avLst/>
              </a:prstGeom>
              <a:noFill/>
              <a:ln w="28575">
                <a:solidFill>
                  <a:schemeClr val="accent1"/>
                </a:solidFill>
                <a:round/>
                <a:headEnd/>
                <a:tailEnd type="arrow" w="med" len="med"/>
              </a:ln>
            </p:spPr>
          </p:cxnSp>
        </p:grpSp>
        <p:grpSp>
          <p:nvGrpSpPr>
            <p:cNvPr id="102" name="Group 110"/>
            <p:cNvGrpSpPr>
              <a:grpSpLocks/>
            </p:cNvGrpSpPr>
            <p:nvPr/>
          </p:nvGrpSpPr>
          <p:grpSpPr bwMode="auto">
            <a:xfrm>
              <a:off x="1498600" y="2514600"/>
              <a:ext cx="2438400" cy="546894"/>
              <a:chOff x="1498600" y="2514600"/>
              <a:chExt cx="2438400" cy="546894"/>
            </a:xfrm>
          </p:grpSpPr>
          <p:sp>
            <p:nvSpPr>
              <p:cNvPr id="104" name="Rectangle 56"/>
              <p:cNvSpPr>
                <a:spLocks/>
              </p:cNvSpPr>
              <p:nvPr/>
            </p:nvSpPr>
            <p:spPr bwMode="auto">
              <a:xfrm>
                <a:off x="3429000" y="2514600"/>
                <a:ext cx="508000" cy="50800"/>
              </a:xfrm>
              <a:prstGeom prst="rect">
                <a:avLst/>
              </a:prstGeom>
              <a:solidFill>
                <a:srgbClr val="99CB03"/>
              </a:solidFill>
              <a:ln w="12700">
                <a:solidFill>
                  <a:schemeClr val="tx1"/>
                </a:solidFill>
                <a:miter lim="800000"/>
                <a:headEnd/>
                <a:tailEnd/>
              </a:ln>
            </p:spPr>
            <p:txBody>
              <a:bodyPr lIns="0" tIns="0" rIns="0" bIns="0">
                <a:prstTxWarp prst="textNoShape">
                  <a:avLst/>
                </a:prstTxWarp>
              </a:bodyPr>
              <a:lstStyle/>
              <a:p>
                <a:endParaRPr lang="en-US">
                  <a:solidFill>
                    <a:srgbClr val="000000"/>
                  </a:solidFill>
                </a:endParaRPr>
              </a:p>
            </p:txBody>
          </p:sp>
          <p:cxnSp>
            <p:nvCxnSpPr>
              <p:cNvPr id="105" name="Straight Arrow Connector 123"/>
              <p:cNvCxnSpPr>
                <a:cxnSpLocks noChangeShapeType="1"/>
              </p:cNvCxnSpPr>
              <p:nvPr/>
            </p:nvCxnSpPr>
            <p:spPr bwMode="auto">
              <a:xfrm rot="5400000">
                <a:off x="3435350" y="2813050"/>
                <a:ext cx="495300" cy="1588"/>
              </a:xfrm>
              <a:prstGeom prst="straightConnector1">
                <a:avLst/>
              </a:prstGeom>
              <a:noFill/>
              <a:ln w="28575">
                <a:solidFill>
                  <a:schemeClr val="accent1"/>
                </a:solidFill>
                <a:round/>
                <a:headEnd/>
                <a:tailEnd type="arrow" w="med" len="med"/>
              </a:ln>
            </p:spPr>
          </p:cxnSp>
          <p:cxnSp>
            <p:nvCxnSpPr>
              <p:cNvPr id="106" name="Straight Arrow Connector 124"/>
              <p:cNvCxnSpPr>
                <a:cxnSpLocks noChangeShapeType="1"/>
              </p:cNvCxnSpPr>
              <p:nvPr/>
            </p:nvCxnSpPr>
            <p:spPr bwMode="auto">
              <a:xfrm rot="5400000">
                <a:off x="2368550" y="1695450"/>
                <a:ext cx="444500" cy="2184400"/>
              </a:xfrm>
              <a:prstGeom prst="straightConnector1">
                <a:avLst/>
              </a:prstGeom>
              <a:noFill/>
              <a:ln w="28575">
                <a:solidFill>
                  <a:schemeClr val="accent1"/>
                </a:solidFill>
                <a:round/>
                <a:headEnd/>
                <a:tailEnd type="arrow" w="med" len="med"/>
              </a:ln>
            </p:spPr>
          </p:cxnSp>
        </p:grpSp>
      </p:grpSp>
      <p:pic>
        <p:nvPicPr>
          <p:cNvPr id="147" name="Animation_480x320-25_PAT0.mp4">
            <a:hlinkClick r:id="" action="ppaction://media"/>
          </p:cNvPr>
          <p:cNvPicPr/>
          <p:nvPr>
            <a:videoFile r:link="rId2"/>
            <p:extLst>
              <p:ext uri="{DAA4B4D4-6D71-4841-9C94-3DE7FCFB9230}">
                <p14:media xmlns:p14="http://schemas.microsoft.com/office/powerpoint/2010/main" r:link="rId1"/>
              </p:ext>
            </p:extLst>
          </p:nvPr>
        </p:nvPicPr>
        <p:blipFill>
          <a:blip r:embed="rId6"/>
          <a:stretch>
            <a:fillRect/>
          </a:stretch>
        </p:blipFill>
        <p:spPr>
          <a:xfrm>
            <a:off x="0" y="838200"/>
            <a:ext cx="4572000" cy="3048000"/>
          </a:xfrm>
          <a:prstGeom prst="rect">
            <a:avLst/>
          </a:prstGeom>
        </p:spPr>
      </p:pic>
      <p:pic>
        <p:nvPicPr>
          <p:cNvPr id="148" name="Animation_480x320-25_PAT3.mp4">
            <a:hlinkClick r:id="" action="ppaction://media"/>
          </p:cNvPr>
          <p:cNvPicPr/>
          <p:nvPr>
            <a:videoFile r:link="rId4"/>
            <p:extLst>
              <p:ext uri="{DAA4B4D4-6D71-4841-9C94-3DE7FCFB9230}">
                <p14:media xmlns:p14="http://schemas.microsoft.com/office/powerpoint/2010/main" r:link="rId3"/>
              </p:ext>
            </p:extLst>
          </p:nvPr>
        </p:nvPicPr>
        <p:blipFill>
          <a:blip r:embed="rId6"/>
          <a:stretch>
            <a:fillRect/>
          </a:stretch>
        </p:blipFill>
        <p:spPr>
          <a:xfrm>
            <a:off x="4572000" y="838200"/>
            <a:ext cx="4572000" cy="3048000"/>
          </a:xfrm>
          <a:prstGeom prst="rect">
            <a:avLst/>
          </a:prstGeom>
        </p:spPr>
      </p:pic>
    </p:spTree>
    <p:extLst>
      <p:ext uri="{BB962C8B-B14F-4D97-AF65-F5344CB8AC3E}">
        <p14:creationId xmlns:p14="http://schemas.microsoft.com/office/powerpoint/2010/main" val="16745858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8"/>
                                        </p:tgtEl>
                                        <p:attrNameLst>
                                          <p:attrName>style.visibility</p:attrName>
                                        </p:attrNameLst>
                                      </p:cBhvr>
                                      <p:to>
                                        <p:strVal val="visible"/>
                                      </p:to>
                                    </p:set>
                                  </p:childTnLst>
                                </p:cTn>
                              </p:par>
                              <p:par>
                                <p:cTn id="11" presetID="1" presetClass="mediacall" presetSubtype="0" fill="hold" nodeType="withEffect">
                                  <p:stCondLst>
                                    <p:cond delay="0"/>
                                  </p:stCondLst>
                                  <p:childTnLst>
                                    <p:cmd type="call" cmd="playFrom(0.0)">
                                      <p:cBhvr>
                                        <p:cTn id="12" dur="7680" fill="hold"/>
                                        <p:tgtEl>
                                          <p:spTgt spid="148"/>
                                        </p:tgtEl>
                                      </p:cBhvr>
                                    </p:cmd>
                                  </p:childTnLst>
                                </p:cTn>
                              </p:par>
                              <p:par>
                                <p:cTn id="13" presetID="1" presetClass="entr" presetSubtype="0" fill="hold" nodeType="withEffect">
                                  <p:stCondLst>
                                    <p:cond delay="0"/>
                                  </p:stCondLst>
                                  <p:childTnLst>
                                    <p:set>
                                      <p:cBhvr>
                                        <p:cTn id="14" dur="1" fill="hold">
                                          <p:stCondLst>
                                            <p:cond delay="0"/>
                                          </p:stCondLst>
                                        </p:cTn>
                                        <p:tgtEl>
                                          <p:spTgt spid="147"/>
                                        </p:tgtEl>
                                        <p:attrNameLst>
                                          <p:attrName>style.visibility</p:attrName>
                                        </p:attrNameLst>
                                      </p:cBhvr>
                                      <p:to>
                                        <p:strVal val="visible"/>
                                      </p:to>
                                    </p:set>
                                  </p:childTnLst>
                                </p:cTn>
                              </p:par>
                              <p:par>
                                <p:cTn id="15" presetID="1" presetClass="mediacall" presetSubtype="0" fill="hold" nodeType="withEffect">
                                  <p:stCondLst>
                                    <p:cond delay="0"/>
                                  </p:stCondLst>
                                  <p:childTnLst>
                                    <p:cmd type="call" cmd="playFrom(0.0)">
                                      <p:cBhvr>
                                        <p:cTn id="16" dur="7960" fill="hold"/>
                                        <p:tgtEl>
                                          <p:spTgt spid="14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 restart="whenNotActive" fill="hold" evtFilter="cancelBubble" nodeType="interactiveSeq">
                <p:stCondLst>
                  <p:cond evt="onClick" delay="0">
                    <p:tgtEl>
                      <p:spTgt spid="147"/>
                    </p:tgtEl>
                  </p:cond>
                </p:stCondLst>
                <p:endSync evt="end" delay="0">
                  <p:rtn val="all"/>
                </p:endSync>
                <p:childTnLst>
                  <p:par>
                    <p:cTn id="18" fill="hold">
                      <p:stCondLst>
                        <p:cond delay="0"/>
                      </p:stCondLst>
                      <p:childTnLst>
                        <p:par>
                          <p:cTn id="19" fill="hold">
                            <p:stCondLst>
                              <p:cond delay="0"/>
                            </p:stCondLst>
                            <p:childTnLst>
                              <p:par>
                                <p:cTn id="20" presetID="2" presetClass="mediacall" presetSubtype="0" fill="hold" nodeType="clickEffect">
                                  <p:stCondLst>
                                    <p:cond delay="0"/>
                                  </p:stCondLst>
                                  <p:childTnLst>
                                    <p:cmd type="call" cmd="togglePause">
                                      <p:cBhvr>
                                        <p:cTn id="21" dur="1" fill="hold"/>
                                        <p:tgtEl>
                                          <p:spTgt spid="147"/>
                                        </p:tgtEl>
                                      </p:cBhvr>
                                    </p:cmd>
                                  </p:childTnLst>
                                </p:cTn>
                              </p:par>
                            </p:childTnLst>
                          </p:cTn>
                        </p:par>
                      </p:childTnLst>
                    </p:cTn>
                  </p:par>
                </p:childTnLst>
              </p:cTn>
              <p:nextCondLst>
                <p:cond evt="onClick" delay="0">
                  <p:tgtEl>
                    <p:spTgt spid="147"/>
                  </p:tgtEl>
                </p:cond>
              </p:nextCondLst>
            </p:seq>
            <p:seq concurrent="1" nextAc="seek">
              <p:cTn id="22" restart="whenNotActive" fill="hold" evtFilter="cancelBubble" nodeType="interactiveSeq">
                <p:stCondLst>
                  <p:cond evt="onClick" delay="0">
                    <p:tgtEl>
                      <p:spTgt spid="148"/>
                    </p:tgtEl>
                  </p:cond>
                </p:stCondLst>
                <p:endSync evt="end" delay="0">
                  <p:rtn val="all"/>
                </p:endSync>
                <p:childTnLst>
                  <p:par>
                    <p:cTn id="23" fill="hold">
                      <p:stCondLst>
                        <p:cond delay="0"/>
                      </p:stCondLst>
                      <p:childTnLst>
                        <p:par>
                          <p:cTn id="24" fill="hold">
                            <p:stCondLst>
                              <p:cond delay="0"/>
                            </p:stCondLst>
                            <p:childTnLst>
                              <p:par>
                                <p:cTn id="25" presetID="2" presetClass="mediacall" presetSubtype="0" fill="hold" nodeType="clickEffect">
                                  <p:stCondLst>
                                    <p:cond delay="0"/>
                                  </p:stCondLst>
                                  <p:childTnLst>
                                    <p:cmd type="call" cmd="togglePause">
                                      <p:cBhvr>
                                        <p:cTn id="26" dur="1" fill="hold"/>
                                        <p:tgtEl>
                                          <p:spTgt spid="148"/>
                                        </p:tgtEl>
                                      </p:cBhvr>
                                    </p:cmd>
                                  </p:childTnLst>
                                </p:cTn>
                              </p:par>
                            </p:childTnLst>
                          </p:cTn>
                        </p:par>
                      </p:childTnLst>
                    </p:cTn>
                  </p:par>
                </p:childTnLst>
              </p:cTn>
              <p:nextCondLst>
                <p:cond evt="onClick" delay="0">
                  <p:tgtEl>
                    <p:spTgt spid="148"/>
                  </p:tgtEl>
                </p:cond>
              </p:nextCondLst>
            </p:seq>
            <p:video>
              <p:cMediaNode>
                <p:cTn id="27" repeatCount="indefinite" fill="hold" display="0">
                  <p:stCondLst>
                    <p:cond delay="indefinite"/>
                  </p:stCondLst>
                  <p:endCondLst>
                    <p:cond evt="onPrev" delay="0">
                      <p:tgtEl>
                        <p:sldTgt/>
                      </p:tgtEl>
                    </p:cond>
                  </p:endCondLst>
                </p:cTn>
                <p:tgtEl>
                  <p:spTgt spid="147"/>
                </p:tgtEl>
              </p:cMediaNode>
            </p:video>
            <p:video>
              <p:cMediaNode>
                <p:cTn id="28" repeatCount="indefinite" fill="hold" display="0">
                  <p:stCondLst>
                    <p:cond delay="indefinite"/>
                  </p:stCondLst>
                  <p:endCondLst>
                    <p:cond evt="onPrev" delay="0">
                      <p:tgtEl>
                        <p:sldTgt/>
                      </p:tgtEl>
                    </p:cond>
                  </p:endCondLst>
                </p:cTn>
                <p:tgtEl>
                  <p:spTgt spid="148"/>
                </p:tgtEl>
              </p:cMediaNode>
            </p:vide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9" name="Rectangle 1"/>
          <p:cNvSpPr>
            <a:spLocks noGrp="1" noChangeArrowheads="1"/>
          </p:cNvSpPr>
          <p:nvPr>
            <p:ph type="title"/>
          </p:nvPr>
        </p:nvSpPr>
        <p:spPr>
          <a:ln/>
        </p:spPr>
        <p:txBody>
          <a:bodyPr lIns="64291" tIns="32146" rIns="64291" bIns="32146"/>
          <a:lstStyle/>
          <a:p>
            <a:r>
              <a:rPr lang="en-US" dirty="0"/>
              <a:t>Coding ...: </a:t>
            </a:r>
            <a:r>
              <a:rPr lang="en-US" dirty="0" smtClean="0"/>
              <a:t>perception study</a:t>
            </a:r>
            <a:endParaRPr lang="en-US" dirty="0">
              <a:latin typeface="Eurostile"/>
              <a:cs typeface="Eurostile"/>
            </a:endParaRPr>
          </a:p>
        </p:txBody>
      </p:sp>
      <p:grpSp>
        <p:nvGrpSpPr>
          <p:cNvPr id="5" name="Group 4"/>
          <p:cNvGrpSpPr/>
          <p:nvPr/>
        </p:nvGrpSpPr>
        <p:grpSpPr>
          <a:xfrm>
            <a:off x="394449" y="1126455"/>
            <a:ext cx="3500438" cy="1893094"/>
            <a:chOff x="1903255" y="3117523"/>
            <a:chExt cx="3500438" cy="1893094"/>
          </a:xfrm>
          <a:effectLst>
            <a:outerShdw blurRad="50800" dist="38100" dir="2700000" algn="tl" rotWithShape="0">
              <a:prstClr val="black">
                <a:alpha val="40000"/>
              </a:prstClr>
            </a:outerShdw>
          </a:effectLst>
        </p:grpSpPr>
        <p:sp>
          <p:nvSpPr>
            <p:cNvPr id="12307" name="Rectangle 19"/>
            <p:cNvSpPr>
              <a:spLocks/>
            </p:cNvSpPr>
            <p:nvPr/>
          </p:nvSpPr>
          <p:spPr bwMode="auto">
            <a:xfrm>
              <a:off x="1903255" y="3117523"/>
              <a:ext cx="3500438" cy="1893094"/>
            </a:xfrm>
            <a:prstGeom prst="rect">
              <a:avLst/>
            </a:prstGeom>
            <a:solidFill>
              <a:srgbClr val="EBEBEB"/>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09" name="Rectangle 21"/>
            <p:cNvSpPr>
              <a:spLocks/>
            </p:cNvSpPr>
            <p:nvPr/>
          </p:nvSpPr>
          <p:spPr bwMode="auto">
            <a:xfrm>
              <a:off x="2287231" y="3510430"/>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0" name="Rectangle 22"/>
            <p:cNvSpPr>
              <a:spLocks/>
            </p:cNvSpPr>
            <p:nvPr/>
          </p:nvSpPr>
          <p:spPr bwMode="auto">
            <a:xfrm>
              <a:off x="2287231" y="3733672"/>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1" name="Rectangle 23"/>
            <p:cNvSpPr>
              <a:spLocks/>
            </p:cNvSpPr>
            <p:nvPr/>
          </p:nvSpPr>
          <p:spPr bwMode="auto">
            <a:xfrm>
              <a:off x="2287231"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2" name="Rectangle 24"/>
            <p:cNvSpPr>
              <a:spLocks/>
            </p:cNvSpPr>
            <p:nvPr/>
          </p:nvSpPr>
          <p:spPr bwMode="auto">
            <a:xfrm>
              <a:off x="2501544"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3" name="Rectangle 25"/>
            <p:cNvSpPr>
              <a:spLocks/>
            </p:cNvSpPr>
            <p:nvPr/>
          </p:nvSpPr>
          <p:spPr bwMode="auto">
            <a:xfrm>
              <a:off x="2715856" y="3510430"/>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4" name="Rectangle 26"/>
            <p:cNvSpPr>
              <a:spLocks/>
            </p:cNvSpPr>
            <p:nvPr/>
          </p:nvSpPr>
          <p:spPr bwMode="auto">
            <a:xfrm>
              <a:off x="2715856" y="3733672"/>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5" name="Rectangle 27"/>
            <p:cNvSpPr>
              <a:spLocks/>
            </p:cNvSpPr>
            <p:nvPr/>
          </p:nvSpPr>
          <p:spPr bwMode="auto">
            <a:xfrm>
              <a:off x="2715856"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6" name="Rectangle 28"/>
            <p:cNvSpPr>
              <a:spLocks/>
            </p:cNvSpPr>
            <p:nvPr/>
          </p:nvSpPr>
          <p:spPr bwMode="auto">
            <a:xfrm>
              <a:off x="2930169"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7" name="Rectangle 29"/>
            <p:cNvSpPr>
              <a:spLocks/>
            </p:cNvSpPr>
            <p:nvPr/>
          </p:nvSpPr>
          <p:spPr bwMode="auto">
            <a:xfrm>
              <a:off x="3144481" y="3510430"/>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8" name="Rectangle 30"/>
            <p:cNvSpPr>
              <a:spLocks/>
            </p:cNvSpPr>
            <p:nvPr/>
          </p:nvSpPr>
          <p:spPr bwMode="auto">
            <a:xfrm>
              <a:off x="3144481" y="3733672"/>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19" name="Rectangle 31"/>
            <p:cNvSpPr>
              <a:spLocks/>
            </p:cNvSpPr>
            <p:nvPr/>
          </p:nvSpPr>
          <p:spPr bwMode="auto">
            <a:xfrm>
              <a:off x="3144481"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0" name="Rectangle 32"/>
            <p:cNvSpPr>
              <a:spLocks/>
            </p:cNvSpPr>
            <p:nvPr/>
          </p:nvSpPr>
          <p:spPr bwMode="auto">
            <a:xfrm>
              <a:off x="3358794"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1" name="Rectangle 33"/>
            <p:cNvSpPr>
              <a:spLocks/>
            </p:cNvSpPr>
            <p:nvPr/>
          </p:nvSpPr>
          <p:spPr bwMode="auto">
            <a:xfrm>
              <a:off x="3573106" y="3510430"/>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2" name="Rectangle 34"/>
            <p:cNvSpPr>
              <a:spLocks/>
            </p:cNvSpPr>
            <p:nvPr/>
          </p:nvSpPr>
          <p:spPr bwMode="auto">
            <a:xfrm>
              <a:off x="3573106" y="3733672"/>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3" name="Rectangle 35"/>
            <p:cNvSpPr>
              <a:spLocks/>
            </p:cNvSpPr>
            <p:nvPr/>
          </p:nvSpPr>
          <p:spPr bwMode="auto">
            <a:xfrm>
              <a:off x="3573106"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4" name="Rectangle 36"/>
            <p:cNvSpPr>
              <a:spLocks/>
            </p:cNvSpPr>
            <p:nvPr/>
          </p:nvSpPr>
          <p:spPr bwMode="auto">
            <a:xfrm>
              <a:off x="3787419" y="3956914"/>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25" name="Line 37"/>
            <p:cNvSpPr>
              <a:spLocks noChangeShapeType="1"/>
            </p:cNvSpPr>
            <p:nvPr/>
          </p:nvSpPr>
          <p:spPr bwMode="auto">
            <a:xfrm>
              <a:off x="4178093" y="3519359"/>
              <a:ext cx="0" cy="625078"/>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26" name="Line 38"/>
            <p:cNvSpPr>
              <a:spLocks noChangeShapeType="1"/>
            </p:cNvSpPr>
            <p:nvPr/>
          </p:nvSpPr>
          <p:spPr bwMode="auto">
            <a:xfrm>
              <a:off x="4091028" y="4131043"/>
              <a:ext cx="80367" cy="0"/>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27" name="Line 39"/>
            <p:cNvSpPr>
              <a:spLocks noChangeShapeType="1"/>
            </p:cNvSpPr>
            <p:nvPr/>
          </p:nvSpPr>
          <p:spPr bwMode="auto">
            <a:xfrm>
              <a:off x="4099958" y="3523824"/>
              <a:ext cx="80367" cy="0"/>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28" name="Rectangle 40"/>
            <p:cNvSpPr>
              <a:spLocks/>
            </p:cNvSpPr>
            <p:nvPr/>
          </p:nvSpPr>
          <p:spPr bwMode="auto">
            <a:xfrm>
              <a:off x="4227206" y="3727406"/>
              <a:ext cx="1108213"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wrap="none" lIns="0" tIns="0" rIns="0" bIns="0" anchor="ctr">
              <a:spAutoFit/>
            </a:bodyPr>
            <a:lstStyle/>
            <a:p>
              <a:r>
                <a:rPr lang="en-US" sz="1300" b="1">
                  <a:solidFill>
                    <a:srgbClr val="595959"/>
                  </a:solidFill>
                  <a:latin typeface="Calibri" charset="0"/>
                  <a:cs typeface="Calibri" charset="0"/>
                  <a:sym typeface="Calibri" charset="0"/>
                </a:rPr>
                <a:t>Encoding Layers</a:t>
              </a:r>
            </a:p>
          </p:txBody>
        </p:sp>
        <p:sp>
          <p:nvSpPr>
            <p:cNvPr id="12329" name="Line 41"/>
            <p:cNvSpPr>
              <a:spLocks noChangeShapeType="1"/>
            </p:cNvSpPr>
            <p:nvPr/>
          </p:nvSpPr>
          <p:spPr bwMode="auto">
            <a:xfrm>
              <a:off x="2146589" y="3537219"/>
              <a:ext cx="0" cy="609451"/>
            </a:xfrm>
            <a:prstGeom prst="line">
              <a:avLst/>
            </a:prstGeom>
            <a:noFill/>
            <a:ln w="25400">
              <a:solidFill>
                <a:schemeClr val="tx1"/>
              </a:solidFill>
              <a:prstDash val="solid"/>
              <a:round/>
              <a:headEnd type="stealth" w="med" len="med"/>
              <a:tailEnd type="stealth"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30" name="Line 42"/>
            <p:cNvSpPr>
              <a:spLocks noChangeShapeType="1"/>
            </p:cNvSpPr>
            <p:nvPr/>
          </p:nvSpPr>
          <p:spPr bwMode="auto">
            <a:xfrm>
              <a:off x="2276070" y="4305172"/>
              <a:ext cx="1698873" cy="0"/>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31" name="Rectangle 43"/>
            <p:cNvSpPr>
              <a:spLocks/>
            </p:cNvSpPr>
            <p:nvPr/>
          </p:nvSpPr>
          <p:spPr bwMode="auto">
            <a:xfrm>
              <a:off x="2498196" y="4388203"/>
              <a:ext cx="1234225"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wrap="none" lIns="0" tIns="0" rIns="0" bIns="0" anchor="ctr">
              <a:spAutoFit/>
            </a:bodyPr>
            <a:lstStyle/>
            <a:p>
              <a:r>
                <a:rPr lang="en-US" sz="1300" b="1">
                  <a:solidFill>
                    <a:srgbClr val="595959"/>
                  </a:solidFill>
                  <a:latin typeface="Calibri" charset="0"/>
                  <a:cs typeface="Calibri" charset="0"/>
                  <a:sym typeface="Calibri" charset="0"/>
                </a:rPr>
                <a:t>Frames over Time</a:t>
              </a:r>
            </a:p>
          </p:txBody>
        </p:sp>
        <p:sp>
          <p:nvSpPr>
            <p:cNvPr id="12332" name="Line 44"/>
            <p:cNvSpPr>
              <a:spLocks noChangeShapeType="1"/>
            </p:cNvSpPr>
            <p:nvPr/>
          </p:nvSpPr>
          <p:spPr bwMode="auto">
            <a:xfrm>
              <a:off x="3970478" y="4224805"/>
              <a:ext cx="0" cy="80367"/>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33" name="Line 45"/>
            <p:cNvSpPr>
              <a:spLocks noChangeShapeType="1"/>
            </p:cNvSpPr>
            <p:nvPr/>
          </p:nvSpPr>
          <p:spPr bwMode="auto">
            <a:xfrm>
              <a:off x="2282767" y="4233734"/>
              <a:ext cx="0" cy="80367"/>
            </a:xfrm>
            <a:prstGeom prst="line">
              <a:avLst/>
            </a:prstGeom>
            <a:noFill/>
            <a:ln w="25400">
              <a:solidFill>
                <a:schemeClr val="tx1"/>
              </a:solidFill>
              <a:prstDash val="sysDot"/>
              <a:round/>
              <a:headEnd type="none" w="med" len="med"/>
              <a:tailEnd type="none"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grpSp>
      <p:grpSp>
        <p:nvGrpSpPr>
          <p:cNvPr id="6" name="Group 5"/>
          <p:cNvGrpSpPr/>
          <p:nvPr/>
        </p:nvGrpSpPr>
        <p:grpSpPr>
          <a:xfrm>
            <a:off x="4758447" y="1126454"/>
            <a:ext cx="3500438" cy="1893094"/>
            <a:chOff x="5475130" y="3117523"/>
            <a:chExt cx="3500438" cy="1893094"/>
          </a:xfrm>
          <a:effectLst>
            <a:outerShdw blurRad="50800" dist="38100" dir="2700000" algn="tl" rotWithShape="0">
              <a:prstClr val="black">
                <a:alpha val="40000"/>
              </a:prstClr>
            </a:outerShdw>
          </a:effectLst>
        </p:grpSpPr>
        <p:sp>
          <p:nvSpPr>
            <p:cNvPr id="12308" name="Rectangle 20"/>
            <p:cNvSpPr>
              <a:spLocks/>
            </p:cNvSpPr>
            <p:nvPr/>
          </p:nvSpPr>
          <p:spPr bwMode="auto">
            <a:xfrm>
              <a:off x="5475130" y="3117523"/>
              <a:ext cx="3500438" cy="1893094"/>
            </a:xfrm>
            <a:prstGeom prst="rect">
              <a:avLst/>
            </a:prstGeom>
            <a:solidFill>
              <a:srgbClr val="EBEBEB"/>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4" name="Rectangle 46"/>
            <p:cNvSpPr>
              <a:spLocks/>
            </p:cNvSpPr>
            <p:nvPr/>
          </p:nvSpPr>
          <p:spPr bwMode="auto">
            <a:xfrm>
              <a:off x="5796599" y="334969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5" name="Rectangle 47"/>
            <p:cNvSpPr>
              <a:spLocks/>
            </p:cNvSpPr>
            <p:nvPr/>
          </p:nvSpPr>
          <p:spPr bwMode="auto">
            <a:xfrm>
              <a:off x="5796599"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6" name="Rectangle 48"/>
            <p:cNvSpPr>
              <a:spLocks/>
            </p:cNvSpPr>
            <p:nvPr/>
          </p:nvSpPr>
          <p:spPr bwMode="auto">
            <a:xfrm>
              <a:off x="6010911"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7" name="Rectangle 49"/>
            <p:cNvSpPr>
              <a:spLocks/>
            </p:cNvSpPr>
            <p:nvPr/>
          </p:nvSpPr>
          <p:spPr bwMode="auto">
            <a:xfrm>
              <a:off x="6225224" y="334969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8" name="Rectangle 50"/>
            <p:cNvSpPr>
              <a:spLocks/>
            </p:cNvSpPr>
            <p:nvPr/>
          </p:nvSpPr>
          <p:spPr bwMode="auto">
            <a:xfrm>
              <a:off x="6225224"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39" name="Rectangle 51"/>
            <p:cNvSpPr>
              <a:spLocks/>
            </p:cNvSpPr>
            <p:nvPr/>
          </p:nvSpPr>
          <p:spPr bwMode="auto">
            <a:xfrm>
              <a:off x="6439536"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0" name="Rectangle 52"/>
            <p:cNvSpPr>
              <a:spLocks/>
            </p:cNvSpPr>
            <p:nvPr/>
          </p:nvSpPr>
          <p:spPr bwMode="auto">
            <a:xfrm>
              <a:off x="6653849" y="334969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1" name="Rectangle 53"/>
            <p:cNvSpPr>
              <a:spLocks/>
            </p:cNvSpPr>
            <p:nvPr/>
          </p:nvSpPr>
          <p:spPr bwMode="auto">
            <a:xfrm>
              <a:off x="6653849"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2" name="Rectangle 54"/>
            <p:cNvSpPr>
              <a:spLocks/>
            </p:cNvSpPr>
            <p:nvPr/>
          </p:nvSpPr>
          <p:spPr bwMode="auto">
            <a:xfrm>
              <a:off x="6868161"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3" name="Rectangle 55"/>
            <p:cNvSpPr>
              <a:spLocks/>
            </p:cNvSpPr>
            <p:nvPr/>
          </p:nvSpPr>
          <p:spPr bwMode="auto">
            <a:xfrm>
              <a:off x="7082474" y="334969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4" name="Rectangle 56"/>
            <p:cNvSpPr>
              <a:spLocks/>
            </p:cNvSpPr>
            <p:nvPr/>
          </p:nvSpPr>
          <p:spPr bwMode="auto">
            <a:xfrm>
              <a:off x="7082474"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5" name="Rectangle 57"/>
            <p:cNvSpPr>
              <a:spLocks/>
            </p:cNvSpPr>
            <p:nvPr/>
          </p:nvSpPr>
          <p:spPr bwMode="auto">
            <a:xfrm>
              <a:off x="7296786" y="357293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6" name="Rectangle 58"/>
            <p:cNvSpPr>
              <a:spLocks/>
            </p:cNvSpPr>
            <p:nvPr/>
          </p:nvSpPr>
          <p:spPr bwMode="auto">
            <a:xfrm>
              <a:off x="5805528" y="420694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7" name="Rectangle 59"/>
            <p:cNvSpPr>
              <a:spLocks/>
            </p:cNvSpPr>
            <p:nvPr/>
          </p:nvSpPr>
          <p:spPr bwMode="auto">
            <a:xfrm>
              <a:off x="5805528"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8" name="Rectangle 60"/>
            <p:cNvSpPr>
              <a:spLocks/>
            </p:cNvSpPr>
            <p:nvPr/>
          </p:nvSpPr>
          <p:spPr bwMode="auto">
            <a:xfrm>
              <a:off x="6019841"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49" name="Rectangle 61"/>
            <p:cNvSpPr>
              <a:spLocks/>
            </p:cNvSpPr>
            <p:nvPr/>
          </p:nvSpPr>
          <p:spPr bwMode="auto">
            <a:xfrm>
              <a:off x="6019841" y="420694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0" name="Rectangle 62"/>
            <p:cNvSpPr>
              <a:spLocks/>
            </p:cNvSpPr>
            <p:nvPr/>
          </p:nvSpPr>
          <p:spPr bwMode="auto">
            <a:xfrm>
              <a:off x="6234153"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1" name="Rectangle 63"/>
            <p:cNvSpPr>
              <a:spLocks/>
            </p:cNvSpPr>
            <p:nvPr/>
          </p:nvSpPr>
          <p:spPr bwMode="auto">
            <a:xfrm>
              <a:off x="6448466"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2" name="Rectangle 64"/>
            <p:cNvSpPr>
              <a:spLocks/>
            </p:cNvSpPr>
            <p:nvPr/>
          </p:nvSpPr>
          <p:spPr bwMode="auto">
            <a:xfrm>
              <a:off x="6662778" y="420694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3" name="Rectangle 65"/>
            <p:cNvSpPr>
              <a:spLocks/>
            </p:cNvSpPr>
            <p:nvPr/>
          </p:nvSpPr>
          <p:spPr bwMode="auto">
            <a:xfrm>
              <a:off x="6662778"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4" name="Rectangle 66"/>
            <p:cNvSpPr>
              <a:spLocks/>
            </p:cNvSpPr>
            <p:nvPr/>
          </p:nvSpPr>
          <p:spPr bwMode="auto">
            <a:xfrm>
              <a:off x="6877091"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5" name="Rectangle 67"/>
            <p:cNvSpPr>
              <a:spLocks/>
            </p:cNvSpPr>
            <p:nvPr/>
          </p:nvSpPr>
          <p:spPr bwMode="auto">
            <a:xfrm>
              <a:off x="6886020" y="4206945"/>
              <a:ext cx="178594" cy="178594"/>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6" name="Rectangle 68"/>
            <p:cNvSpPr>
              <a:spLocks/>
            </p:cNvSpPr>
            <p:nvPr/>
          </p:nvSpPr>
          <p:spPr bwMode="auto">
            <a:xfrm>
              <a:off x="7091403"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7" name="Rectangle 69"/>
            <p:cNvSpPr>
              <a:spLocks/>
            </p:cNvSpPr>
            <p:nvPr/>
          </p:nvSpPr>
          <p:spPr bwMode="auto">
            <a:xfrm>
              <a:off x="7305716" y="4430187"/>
              <a:ext cx="178594" cy="178594"/>
            </a:xfrm>
            <a:prstGeom prst="rect">
              <a:avLst/>
            </a:prstGeom>
            <a:solidFill>
              <a:srgbClr val="689CDF"/>
            </a:solidFill>
            <a:ln>
              <a:noFill/>
            </a:ln>
            <a:extLst>
              <a:ext uri="{91240B29-F687-4f45-9708-019B960494DF}">
                <a14:hiddenLine xmlns:a14="http://schemas.microsoft.com/office/drawing/2010/main" w="25400">
                  <a:solidFill>
                    <a:schemeClr val="tx1"/>
                  </a:solidFill>
                  <a:miter lim="800000"/>
                  <a:headEnd type="none" w="med" len="med"/>
                  <a:tailEnd type="none" w="med" len="med"/>
                </a14:hiddenLine>
              </a:ext>
            </a:extLst>
          </p:spPr>
          <p:txBody>
            <a:bodyPr lIns="0" tIns="0" rIns="0" bIns="0"/>
            <a:lstStyle/>
            <a:p>
              <a:endParaRPr lang="en-US" sz="3200" b="1">
                <a:solidFill>
                  <a:srgbClr val="595959"/>
                </a:solidFill>
                <a:ea typeface="ＭＳ Ｐゴシック" charset="-128"/>
                <a:cs typeface="ＭＳ Ｐゴシック" charset="-128"/>
              </a:endParaRPr>
            </a:p>
          </p:txBody>
        </p:sp>
        <p:sp>
          <p:nvSpPr>
            <p:cNvPr id="12358" name="Rectangle 70"/>
            <p:cNvSpPr>
              <a:spLocks/>
            </p:cNvSpPr>
            <p:nvPr/>
          </p:nvSpPr>
          <p:spPr bwMode="auto">
            <a:xfrm>
              <a:off x="7546817" y="3450586"/>
              <a:ext cx="1090042"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wrap="none" lIns="0" tIns="0" rIns="0" bIns="0" anchor="ctr">
              <a:spAutoFit/>
            </a:bodyPr>
            <a:lstStyle/>
            <a:p>
              <a:r>
                <a:rPr lang="en-US" sz="1300" b="1">
                  <a:solidFill>
                    <a:srgbClr val="595959"/>
                  </a:solidFill>
                  <a:latin typeface="Calibri" charset="0"/>
                  <a:cs typeface="Calibri" charset="0"/>
                  <a:sym typeface="Calibri" charset="0"/>
                </a:rPr>
                <a:t>High Frequency</a:t>
              </a:r>
            </a:p>
          </p:txBody>
        </p:sp>
        <p:sp>
          <p:nvSpPr>
            <p:cNvPr id="12359" name="Rectangle 71"/>
            <p:cNvSpPr>
              <a:spLocks/>
            </p:cNvSpPr>
            <p:nvPr/>
          </p:nvSpPr>
          <p:spPr bwMode="auto">
            <a:xfrm>
              <a:off x="7562444" y="4298906"/>
              <a:ext cx="1051570" cy="2000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type="none" w="med" len="med"/>
                  <a:tailEnd type="none" w="med" len="med"/>
                </a14:hiddenLine>
              </a:ext>
            </a:extLst>
          </p:spPr>
          <p:txBody>
            <a:bodyPr wrap="none" lIns="0" tIns="0" rIns="0" bIns="0" anchor="ctr">
              <a:spAutoFit/>
            </a:bodyPr>
            <a:lstStyle/>
            <a:p>
              <a:r>
                <a:rPr lang="en-US" sz="1300" b="1">
                  <a:solidFill>
                    <a:srgbClr val="595959"/>
                  </a:solidFill>
                  <a:latin typeface="Calibri" charset="0"/>
                  <a:cs typeface="Calibri" charset="0"/>
                  <a:sym typeface="Calibri" charset="0"/>
                </a:rPr>
                <a:t>Low Frequency</a:t>
              </a:r>
            </a:p>
          </p:txBody>
        </p:sp>
        <p:sp>
          <p:nvSpPr>
            <p:cNvPr id="12360" name="Line 72"/>
            <p:cNvSpPr>
              <a:spLocks noChangeShapeType="1"/>
            </p:cNvSpPr>
            <p:nvPr/>
          </p:nvSpPr>
          <p:spPr bwMode="auto">
            <a:xfrm>
              <a:off x="5806645" y="3841945"/>
              <a:ext cx="427508" cy="0"/>
            </a:xfrm>
            <a:prstGeom prst="line">
              <a:avLst/>
            </a:prstGeom>
            <a:noFill/>
            <a:ln w="25400">
              <a:solidFill>
                <a:schemeClr val="tx1"/>
              </a:solidFill>
              <a:prstDash val="solid"/>
              <a:round/>
              <a:headEnd type="stealth" w="med" len="med"/>
              <a:tailEnd type="stealth"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sp>
          <p:nvSpPr>
            <p:cNvPr id="12361" name="Line 73"/>
            <p:cNvSpPr>
              <a:spLocks noChangeShapeType="1"/>
            </p:cNvSpPr>
            <p:nvPr/>
          </p:nvSpPr>
          <p:spPr bwMode="auto">
            <a:xfrm>
              <a:off x="5806645" y="4725984"/>
              <a:ext cx="829344" cy="0"/>
            </a:xfrm>
            <a:prstGeom prst="line">
              <a:avLst/>
            </a:prstGeom>
            <a:noFill/>
            <a:ln w="25400">
              <a:solidFill>
                <a:schemeClr val="tx1"/>
              </a:solidFill>
              <a:prstDash val="solid"/>
              <a:round/>
              <a:headEnd type="stealth" w="med" len="med"/>
              <a:tailEnd type="stealth" w="med" len="med"/>
            </a:ln>
            <a:extLst>
              <a:ext uri="{909E8E84-426E-40dd-AFC4-6F175D3DCCD1}">
                <a14:hiddenFill xmlns:a14="http://schemas.microsoft.com/office/drawing/2010/main">
                  <a:noFill/>
                </a14:hiddenFill>
              </a:ext>
            </a:extLst>
          </p:spPr>
          <p:txBody>
            <a:bodyPr lIns="64291" tIns="32146" rIns="64291" bIns="32146"/>
            <a:lstStyle/>
            <a:p>
              <a:endParaRPr lang="en-US" sz="3200" b="1">
                <a:solidFill>
                  <a:srgbClr val="595959"/>
                </a:solidFill>
                <a:ea typeface="ＭＳ Ｐゴシック" charset="-128"/>
                <a:cs typeface="ＭＳ Ｐゴシック" charset="-128"/>
              </a:endParaRPr>
            </a:p>
          </p:txBody>
        </p:sp>
      </p:grpSp>
      <p:sp>
        <p:nvSpPr>
          <p:cNvPr id="83" name="Rectangle 82"/>
          <p:cNvSpPr/>
          <p:nvPr/>
        </p:nvSpPr>
        <p:spPr bwMode="auto">
          <a:xfrm>
            <a:off x="2441184" y="2745147"/>
            <a:ext cx="1318258" cy="394319"/>
          </a:xfrm>
          <a:prstGeom prst="rect">
            <a:avLst/>
          </a:prstGeom>
          <a:solidFill>
            <a:schemeClr val="bg1"/>
          </a:solidFill>
          <a:ln w="3175" cap="flat" cmpd="sng" algn="ctr">
            <a:solidFill>
              <a:srgbClr val="D9D9D9"/>
            </a:solid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dirty="0" smtClean="0">
                <a:solidFill>
                  <a:srgbClr val="595959"/>
                </a:solidFill>
                <a:latin typeface="Eurostile"/>
                <a:ea typeface="ＭＳ Ｐゴシック" charset="-128"/>
                <a:cs typeface="Eurostile"/>
              </a:rPr>
              <a:t>Amplitude</a:t>
            </a:r>
            <a:endParaRPr lang="en-US" dirty="0">
              <a:solidFill>
                <a:srgbClr val="595959"/>
              </a:solidFill>
              <a:latin typeface="Eurostile"/>
              <a:ea typeface="ＭＳ Ｐゴシック" charset="-128"/>
              <a:cs typeface="Eurostile"/>
            </a:endParaRPr>
          </a:p>
        </p:txBody>
      </p:sp>
      <p:sp>
        <p:nvSpPr>
          <p:cNvPr id="84" name="Rectangle 83"/>
          <p:cNvSpPr/>
          <p:nvPr/>
        </p:nvSpPr>
        <p:spPr bwMode="auto">
          <a:xfrm>
            <a:off x="6830820" y="2746649"/>
            <a:ext cx="1318258" cy="394319"/>
          </a:xfrm>
          <a:prstGeom prst="rect">
            <a:avLst/>
          </a:prstGeom>
          <a:solidFill>
            <a:schemeClr val="bg1"/>
          </a:solidFill>
          <a:ln w="3175" cap="flat" cmpd="sng" algn="ctr">
            <a:solidFill>
              <a:srgbClr val="D9D9D9"/>
            </a:solid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dirty="0" smtClean="0">
                <a:solidFill>
                  <a:srgbClr val="595959"/>
                </a:solidFill>
                <a:latin typeface="Eurostile"/>
                <a:ea typeface="ＭＳ Ｐゴシック" charset="-128"/>
                <a:cs typeface="Eurostile"/>
              </a:rPr>
              <a:t>Frequency</a:t>
            </a:r>
            <a:endParaRPr lang="en-US" dirty="0">
              <a:solidFill>
                <a:srgbClr val="595959"/>
              </a:solidFill>
              <a:latin typeface="Eurostile"/>
              <a:ea typeface="ＭＳ Ｐゴシック" charset="-128"/>
              <a:cs typeface="Eurostile"/>
            </a:endParaRPr>
          </a:p>
        </p:txBody>
      </p:sp>
      <p:sp>
        <p:nvSpPr>
          <p:cNvPr id="85" name="Rectangle 84"/>
          <p:cNvSpPr/>
          <p:nvPr/>
        </p:nvSpPr>
        <p:spPr bwMode="auto">
          <a:xfrm>
            <a:off x="678906" y="4001223"/>
            <a:ext cx="4541237" cy="1726040"/>
          </a:xfrm>
          <a:prstGeom prst="rect">
            <a:avLst/>
          </a:prstGeom>
          <a:solidFill>
            <a:schemeClr val="bg1"/>
          </a:solidFill>
          <a:ln w="3175" cap="flat" cmpd="sng" algn="ctr">
            <a:solidFill>
              <a:srgbClr val="D9D9D9"/>
            </a:solid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sz="2000" dirty="0" smtClean="0">
                <a:solidFill>
                  <a:srgbClr val="595959"/>
                </a:solidFill>
                <a:latin typeface="Eurostile"/>
                <a:ea typeface="ＭＳ Ｐゴシック" charset="-128"/>
                <a:cs typeface="Eurostile"/>
              </a:rPr>
              <a:t>Field study</a:t>
            </a:r>
          </a:p>
          <a:p>
            <a:pPr marL="342900" indent="-342900">
              <a:buFont typeface="Arial"/>
              <a:buChar char="•"/>
              <a:defRPr/>
            </a:pPr>
            <a:r>
              <a:rPr lang="en-US" sz="2000" dirty="0" smtClean="0">
                <a:solidFill>
                  <a:srgbClr val="595959"/>
                </a:solidFill>
                <a:latin typeface="Eurostile"/>
                <a:ea typeface="ＭＳ Ｐゴシック" charset="-128"/>
                <a:cs typeface="Eurostile"/>
              </a:rPr>
              <a:t>mobile devices, free seating, resolution 480x320@30fps, no sunlight, lounge chairs</a:t>
            </a:r>
          </a:p>
        </p:txBody>
      </p:sp>
      <p:pic>
        <p:nvPicPr>
          <p:cNvPr id="86" name="Picture 6"/>
          <p:cNvPicPr>
            <a:picLocks noChangeAspect="1" noChangeArrowheads="1"/>
          </p:cNvPicPr>
          <p:nvPr/>
        </p:nvPicPr>
        <p:blipFill rotWithShape="1">
          <a:blip r:embed="rId2">
            <a:extLst>
              <a:ext uri="{28A0092B-C50C-407E-A947-70E740481C1C}">
                <a14:useLocalDpi xmlns:a14="http://schemas.microsoft.com/office/drawing/2010/main" val="0"/>
              </a:ext>
            </a:extLst>
          </a:blip>
          <a:srcRect r="54973"/>
          <a:stretch/>
        </p:blipFill>
        <p:spPr bwMode="auto">
          <a:xfrm flipH="1">
            <a:off x="5872839" y="3958069"/>
            <a:ext cx="916702" cy="1919203"/>
          </a:xfrm>
          <a:prstGeom prst="rect">
            <a:avLst/>
          </a:prstGeom>
          <a:noFill/>
          <a:ln>
            <a:noFill/>
          </a:ln>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pic>
    </p:spTree>
    <p:extLst>
      <p:ext uri="{BB962C8B-B14F-4D97-AF65-F5344CB8AC3E}">
        <p14:creationId xmlns:p14="http://schemas.microsoft.com/office/powerpoint/2010/main" val="204555267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ltLang="zh-CN" dirty="0" smtClean="0">
                <a:latin typeface="Eurostile"/>
                <a:cs typeface="Eurostile"/>
              </a:rPr>
              <a:t>Blurriness, noise and motion flicker</a:t>
            </a:r>
            <a:endParaRPr lang="en-US" dirty="0">
              <a:latin typeface="Eurostile"/>
              <a:cs typeface="Eurostile"/>
            </a:endParaRPr>
          </a:p>
        </p:txBody>
      </p:sp>
      <p:pic>
        <p:nvPicPr>
          <p:cNvPr id="7" name="Picture 6" descr="qs_p_a-eps-converted-to.pdf"/>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4973962" y="3606327"/>
            <a:ext cx="3745651" cy="2913283"/>
          </a:xfrm>
          <a:prstGeom prst="rect">
            <a:avLst/>
          </a:prstGeom>
          <a:effectLst>
            <a:outerShdw blurRad="50800" dist="38100" dir="2700000" algn="tl" rotWithShape="0">
              <a:prstClr val="black">
                <a:alpha val="40000"/>
              </a:prstClr>
            </a:outerShdw>
          </a:effectLst>
        </p:spPr>
      </p:pic>
      <p:pic>
        <p:nvPicPr>
          <p:cNvPr id="3" name="elephants_480x320@25_Q10_SD-A4P1.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10"/>
          <a:stretch>
            <a:fillRect/>
          </a:stretch>
        </p:blipFill>
        <p:spPr>
          <a:xfrm>
            <a:off x="179511" y="661145"/>
            <a:ext cx="4212469" cy="2808312"/>
          </a:xfrm>
          <a:prstGeom prst="rect">
            <a:avLst/>
          </a:prstGeom>
          <a:effectLst>
            <a:outerShdw blurRad="127000" dist="38100" dir="2700000" sx="102000" sy="102000" algn="tl" rotWithShape="0">
              <a:prstClr val="black">
                <a:alpha val="40000"/>
              </a:prstClr>
            </a:outerShdw>
          </a:effectLst>
        </p:spPr>
      </p:pic>
      <p:pic>
        <p:nvPicPr>
          <p:cNvPr id="8" name="desert_480x320@30_Q24_QS-A36P10.mp4">
            <a:hlinkClick r:id="" action="ppaction://media"/>
          </p:cNvPr>
          <p:cNvPicPr>
            <a:picLocks noChangeAspect="1"/>
          </p:cNvPicPr>
          <p:nvPr>
            <a:videoFile r:link="rId4"/>
            <p:extLst>
              <p:ext uri="{DAA4B4D4-6D71-4841-9C94-3DE7FCFB9230}">
                <p14:media xmlns:p14="http://schemas.microsoft.com/office/powerpoint/2010/main" r:embed="rId3"/>
              </p:ext>
            </p:extLst>
          </p:nvPr>
        </p:nvPicPr>
        <p:blipFill>
          <a:blip r:embed="rId11"/>
          <a:stretch>
            <a:fillRect/>
          </a:stretch>
        </p:blipFill>
        <p:spPr>
          <a:xfrm>
            <a:off x="4644008" y="661145"/>
            <a:ext cx="4248472" cy="2832315"/>
          </a:xfrm>
          <a:prstGeom prst="rect">
            <a:avLst/>
          </a:prstGeom>
          <a:effectLst>
            <a:outerShdw blurRad="127000" dist="38100" dir="2700000" sx="102000" sy="102000" algn="tl" rotWithShape="0">
              <a:prstClr val="black">
                <a:alpha val="40000"/>
              </a:prstClr>
            </a:outerShdw>
          </a:effectLst>
        </p:spPr>
      </p:pic>
      <p:pic>
        <p:nvPicPr>
          <p:cNvPr id="9" name="RushFieldCuts_480x320@30_Q20_TS-A3P3.mp4">
            <a:hlinkClick r:id="" action="ppaction://media"/>
          </p:cNvPr>
          <p:cNvPicPr>
            <a:picLocks noChangeAspect="1"/>
          </p:cNvPicPr>
          <p:nvPr>
            <a:videoFile r:link="rId6"/>
            <p:extLst>
              <p:ext uri="{DAA4B4D4-6D71-4841-9C94-3DE7FCFB9230}">
                <p14:media xmlns:p14="http://schemas.microsoft.com/office/powerpoint/2010/main" r:embed="rId5"/>
              </p:ext>
            </p:extLst>
          </p:nvPr>
        </p:nvPicPr>
        <p:blipFill>
          <a:blip r:embed="rId12"/>
          <a:stretch>
            <a:fillRect/>
          </a:stretch>
        </p:blipFill>
        <p:spPr>
          <a:xfrm>
            <a:off x="179512" y="3685481"/>
            <a:ext cx="4259795" cy="2839863"/>
          </a:xfrm>
          <a:prstGeom prst="rect">
            <a:avLst/>
          </a:prstGeom>
          <a:effectLst>
            <a:outerShdw blurRad="127000" dist="38100" dir="2700000" sx="102000" sy="102000" algn="tl" rotWithShape="0">
              <a:prstClr val="black">
                <a:alpha val="40000"/>
              </a:prstClr>
            </a:outerShdw>
          </a:effectLst>
        </p:spPr>
      </p:pic>
      <p:sp>
        <p:nvSpPr>
          <p:cNvPr id="5" name="Line Callout 1 4"/>
          <p:cNvSpPr/>
          <p:nvPr/>
        </p:nvSpPr>
        <p:spPr>
          <a:xfrm>
            <a:off x="251520" y="2348880"/>
            <a:ext cx="2088232" cy="1080120"/>
          </a:xfrm>
          <a:prstGeom prst="borderCallout1">
            <a:avLst>
              <a:gd name="adj1" fmla="val -12520"/>
              <a:gd name="adj2" fmla="val 49900"/>
              <a:gd name="adj3" fmla="val -156419"/>
              <a:gd name="adj4" fmla="val 48369"/>
            </a:avLst>
          </a:prstGeom>
          <a:solidFill>
            <a:srgbClr val="E7BB01"/>
          </a:solidFill>
          <a:ln w="57150" cmpd="sng">
            <a:solidFill>
              <a:schemeClr val="accent6"/>
            </a:solidFill>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en-US" sz="2000" dirty="0" smtClean="0">
                <a:solidFill>
                  <a:srgbClr val="000000"/>
                </a:solidFill>
                <a:latin typeface="Eurostile"/>
                <a:cs typeface="Eurostile"/>
              </a:rPr>
              <a:t>change of H.264 compression strength</a:t>
            </a:r>
            <a:endParaRPr lang="en-US" sz="2000" dirty="0">
              <a:solidFill>
                <a:srgbClr val="000000"/>
              </a:solidFill>
              <a:latin typeface="Eurostile"/>
              <a:cs typeface="Eurostile"/>
            </a:endParaRPr>
          </a:p>
        </p:txBody>
      </p:sp>
      <p:sp>
        <p:nvSpPr>
          <p:cNvPr id="12" name="Line Callout 1 11"/>
          <p:cNvSpPr/>
          <p:nvPr/>
        </p:nvSpPr>
        <p:spPr>
          <a:xfrm>
            <a:off x="4716016" y="2636912"/>
            <a:ext cx="2088232" cy="720080"/>
          </a:xfrm>
          <a:prstGeom prst="borderCallout1">
            <a:avLst>
              <a:gd name="adj1" fmla="val -8768"/>
              <a:gd name="adj2" fmla="val 9783"/>
              <a:gd name="adj3" fmla="val -280247"/>
              <a:gd name="adj4" fmla="val -59686"/>
            </a:avLst>
          </a:prstGeom>
          <a:solidFill>
            <a:srgbClr val="E7BB01"/>
          </a:solidFill>
          <a:ln w="57150" cmpd="sng">
            <a:solidFill>
              <a:schemeClr val="accent6"/>
            </a:solidFill>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en-US" sz="2000" dirty="0" smtClean="0">
                <a:solidFill>
                  <a:srgbClr val="000000"/>
                </a:solidFill>
                <a:latin typeface="Eurostile"/>
                <a:cs typeface="Eurostile"/>
              </a:rPr>
              <a:t>change of resolution</a:t>
            </a:r>
            <a:endParaRPr lang="en-US" sz="2000" dirty="0">
              <a:solidFill>
                <a:srgbClr val="000000"/>
              </a:solidFill>
              <a:latin typeface="Eurostile"/>
              <a:cs typeface="Eurostile"/>
            </a:endParaRPr>
          </a:p>
        </p:txBody>
      </p:sp>
      <p:sp>
        <p:nvSpPr>
          <p:cNvPr id="13" name="Line Callout 1 12"/>
          <p:cNvSpPr/>
          <p:nvPr/>
        </p:nvSpPr>
        <p:spPr>
          <a:xfrm>
            <a:off x="2267744" y="5733256"/>
            <a:ext cx="2088232" cy="720080"/>
          </a:xfrm>
          <a:prstGeom prst="borderCallout1">
            <a:avLst>
              <a:gd name="adj1" fmla="val -16273"/>
              <a:gd name="adj2" fmla="val 93251"/>
              <a:gd name="adj3" fmla="val -704263"/>
              <a:gd name="adj4" fmla="val 121484"/>
            </a:avLst>
          </a:prstGeom>
          <a:solidFill>
            <a:srgbClr val="E7BB01"/>
          </a:solidFill>
          <a:ln w="57150" cmpd="sng">
            <a:solidFill>
              <a:schemeClr val="accent6"/>
            </a:solidFill>
          </a:ln>
          <a:effectLst>
            <a:outerShdw blurRad="50800" dist="38100" dir="2700000" algn="tl" rotWithShape="0">
              <a:prstClr val="black">
                <a:alpha val="40000"/>
              </a:prstClr>
            </a:outerShdw>
          </a:effectLst>
        </p:spPr>
        <p:txBody>
          <a:bodyPr vert="horz" wrap="square" lIns="91440" tIns="45720" rIns="91440" bIns="45720" numCol="1" rtlCol="0" anchor="t" anchorCtr="0" compatLnSpc="1">
            <a:prstTxWarp prst="textNoShape">
              <a:avLst/>
            </a:prstTxWarp>
          </a:bodyPr>
          <a:lstStyle/>
          <a:p>
            <a:pPr algn="ctr"/>
            <a:r>
              <a:rPr lang="en-US" sz="2000" dirty="0" smtClean="0">
                <a:solidFill>
                  <a:srgbClr val="000000"/>
                </a:solidFill>
                <a:latin typeface="Eurostile"/>
                <a:cs typeface="Eurostile"/>
              </a:rPr>
              <a:t>change of</a:t>
            </a:r>
            <a:br>
              <a:rPr lang="en-US" sz="2000" dirty="0" smtClean="0">
                <a:solidFill>
                  <a:srgbClr val="000000"/>
                </a:solidFill>
                <a:latin typeface="Eurostile"/>
                <a:cs typeface="Eurostile"/>
              </a:rPr>
            </a:br>
            <a:r>
              <a:rPr lang="en-US" sz="2000" dirty="0" smtClean="0">
                <a:solidFill>
                  <a:srgbClr val="000000"/>
                </a:solidFill>
                <a:latin typeface="Eurostile"/>
                <a:cs typeface="Eurostile"/>
              </a:rPr>
              <a:t>frame rate</a:t>
            </a:r>
            <a:endParaRPr lang="en-US" sz="2000" dirty="0">
              <a:solidFill>
                <a:srgbClr val="000000"/>
              </a:solidFill>
              <a:latin typeface="Eurostile"/>
              <a:cs typeface="Eurostile"/>
            </a:endParaRPr>
          </a:p>
        </p:txBody>
      </p:sp>
    </p:spTree>
    <p:extLst>
      <p:ext uri="{BB962C8B-B14F-4D97-AF65-F5344CB8AC3E}">
        <p14:creationId xmlns:p14="http://schemas.microsoft.com/office/powerpoint/2010/main" val="396548559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5"/>
                                        </p:tgtEl>
                                        <p:attrNameLst>
                                          <p:attrName>style.visibility</p:attrName>
                                        </p:attrNameLst>
                                      </p:cBhvr>
                                      <p:to>
                                        <p:strVal val="hidden"/>
                                      </p:to>
                                    </p:set>
                                  </p:childTnLst>
                                </p:cTn>
                              </p:par>
                              <p:par>
                                <p:cTn id="15" presetID="1" presetClass="mediacall" presetSubtype="0" fill="hold" nodeType="withEffect">
                                  <p:stCondLst>
                                    <p:cond delay="0"/>
                                  </p:stCondLst>
                                  <p:childTnLst>
                                    <p:cmd type="call" cmd="playFrom(0.0)">
                                      <p:cBhvr>
                                        <p:cTn id="16" dur="15560" fill="hold"/>
                                        <p:tgtEl>
                                          <p:spTgt spid="3"/>
                                        </p:tgtEl>
                                      </p:cBhvr>
                                    </p:cmd>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12"/>
                                        </p:tgtEl>
                                        <p:attrNameLst>
                                          <p:attrName>style.visibility</p:attrName>
                                        </p:attrNameLst>
                                      </p:cBhvr>
                                      <p:to>
                                        <p:strVal val="hidden"/>
                                      </p:to>
                                    </p:set>
                                  </p:childTnLst>
                                </p:cTn>
                              </p:par>
                              <p:par>
                                <p:cTn id="21" presetID="3" presetClass="mediacall" presetSubtype="0" fill="hold" nodeType="withEffect">
                                  <p:stCondLst>
                                    <p:cond delay="0"/>
                                  </p:stCondLst>
                                  <p:childTnLst>
                                    <p:cmd type="call" cmd="stop">
                                      <p:cBhvr>
                                        <p:cTn id="22" dur="1" fill="hold"/>
                                        <p:tgtEl>
                                          <p:spTgt spid="3"/>
                                        </p:tgtEl>
                                      </p:cBhvr>
                                    </p:cmd>
                                  </p:childTnLst>
                                </p:cTn>
                              </p:par>
                              <p:par>
                                <p:cTn id="23" presetID="1" presetClass="mediacall" presetSubtype="0" fill="hold" nodeType="withEffect">
                                  <p:stCondLst>
                                    <p:cond delay="0"/>
                                  </p:stCondLst>
                                  <p:childTnLst>
                                    <p:cmd type="call" cmd="playFrom(0.0)">
                                      <p:cBhvr>
                                        <p:cTn id="24" dur="13000" fill="hold"/>
                                        <p:tgtEl>
                                          <p:spTgt spid="8"/>
                                        </p:tgtEl>
                                      </p:cBhvr>
                                    </p:cmd>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grpId="1" nodeType="clickEffect">
                                  <p:stCondLst>
                                    <p:cond delay="0"/>
                                  </p:stCondLst>
                                  <p:childTnLst>
                                    <p:set>
                                      <p:cBhvr>
                                        <p:cTn id="28" dur="1" fill="hold">
                                          <p:stCondLst>
                                            <p:cond delay="0"/>
                                          </p:stCondLst>
                                        </p:cTn>
                                        <p:tgtEl>
                                          <p:spTgt spid="13"/>
                                        </p:tgtEl>
                                        <p:attrNameLst>
                                          <p:attrName>style.visibility</p:attrName>
                                        </p:attrNameLst>
                                      </p:cBhvr>
                                      <p:to>
                                        <p:strVal val="hidden"/>
                                      </p:to>
                                    </p:set>
                                  </p:childTnLst>
                                </p:cTn>
                              </p:par>
                              <p:par>
                                <p:cTn id="29" presetID="3" presetClass="mediacall" presetSubtype="0" fill="hold" nodeType="withEffect">
                                  <p:stCondLst>
                                    <p:cond delay="0"/>
                                  </p:stCondLst>
                                  <p:childTnLst>
                                    <p:cmd type="call" cmd="stop">
                                      <p:cBhvr>
                                        <p:cTn id="30" dur="1" fill="hold"/>
                                        <p:tgtEl>
                                          <p:spTgt spid="8"/>
                                        </p:tgtEl>
                                      </p:cBhvr>
                                    </p:cmd>
                                  </p:childTnLst>
                                </p:cTn>
                              </p:par>
                              <p:par>
                                <p:cTn id="31" presetID="1" presetClass="mediacall" presetSubtype="0" fill="hold" nodeType="withEffect">
                                  <p:stCondLst>
                                    <p:cond delay="0"/>
                                  </p:stCondLst>
                                  <p:childTnLst>
                                    <p:cmd type="call" cmd="playFrom(0.0)">
                                      <p:cBhvr>
                                        <p:cTn id="32" dur="13000" fill="hold"/>
                                        <p:tgtEl>
                                          <p:spTgt spid="9"/>
                                        </p:tgtEl>
                                      </p:cBhvr>
                                    </p:cmd>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childTnLst>
                                </p:cTn>
                              </p:par>
                              <p:par>
                                <p:cTn id="37" presetID="3" presetClass="mediacall" presetSubtype="0" fill="hold" nodeType="withEffect">
                                  <p:stCondLst>
                                    <p:cond delay="0"/>
                                  </p:stCondLst>
                                  <p:childTnLst>
                                    <p:cmd type="call" cmd="stop">
                                      <p:cBhvr>
                                        <p:cTn id="38" dur="1"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39" restart="whenNotActive" fill="hold" evtFilter="cancelBubble" nodeType="interactiveSeq">
                <p:stCondLst>
                  <p:cond evt="onClick" delay="0">
                    <p:tgtEl>
                      <p:spTgt spid="3"/>
                    </p:tgtEl>
                  </p:cond>
                </p:stCondLst>
                <p:endSync evt="end" delay="0">
                  <p:rtn val="all"/>
                </p:endSync>
                <p:childTnLst>
                  <p:par>
                    <p:cTn id="40" fill="hold">
                      <p:stCondLst>
                        <p:cond delay="0"/>
                      </p:stCondLst>
                      <p:childTnLst>
                        <p:par>
                          <p:cTn id="41" fill="hold">
                            <p:stCondLst>
                              <p:cond delay="0"/>
                            </p:stCondLst>
                            <p:childTnLst>
                              <p:par>
                                <p:cTn id="42" presetID="2" presetClass="mediacall" presetSubtype="0" fill="hold" nodeType="clickEffect">
                                  <p:stCondLst>
                                    <p:cond delay="0"/>
                                  </p:stCondLst>
                                  <p:childTnLst>
                                    <p:cmd type="call" cmd="togglePause">
                                      <p:cBhvr>
                                        <p:cTn id="43" dur="1" fill="hold"/>
                                        <p:tgtEl>
                                          <p:spTgt spid="3"/>
                                        </p:tgtEl>
                                      </p:cBhvr>
                                    </p:cmd>
                                  </p:childTnLst>
                                </p:cTn>
                              </p:par>
                            </p:childTnLst>
                          </p:cTn>
                        </p:par>
                      </p:childTnLst>
                    </p:cTn>
                  </p:par>
                </p:childTnLst>
              </p:cTn>
              <p:nextCondLst>
                <p:cond evt="onClick" delay="0">
                  <p:tgtEl>
                    <p:spTgt spid="3"/>
                  </p:tgtEl>
                </p:cond>
              </p:nextCondLst>
            </p:seq>
            <p:video>
              <p:cMediaNode vol="80000">
                <p:cTn id="44" fill="hold" display="0">
                  <p:stCondLst>
                    <p:cond delay="indefinite"/>
                  </p:stCondLst>
                </p:cTn>
                <p:tgtEl>
                  <p:spTgt spid="3"/>
                </p:tgtEl>
              </p:cMediaNode>
            </p:video>
            <p:seq concurrent="1" nextAc="seek">
              <p:cTn id="45" restart="whenNotActive" fill="hold" evtFilter="cancelBubble" nodeType="interactiveSeq">
                <p:stCondLst>
                  <p:cond evt="onClick" delay="0">
                    <p:tgtEl>
                      <p:spTgt spid="8"/>
                    </p:tgtEl>
                  </p:cond>
                </p:stCondLst>
                <p:endSync evt="end" delay="0">
                  <p:rtn val="all"/>
                </p:endSync>
                <p:childTnLst>
                  <p:par>
                    <p:cTn id="46" fill="hold">
                      <p:stCondLst>
                        <p:cond delay="0"/>
                      </p:stCondLst>
                      <p:childTnLst>
                        <p:par>
                          <p:cTn id="47" fill="hold">
                            <p:stCondLst>
                              <p:cond delay="0"/>
                            </p:stCondLst>
                            <p:childTnLst>
                              <p:par>
                                <p:cTn id="48" presetID="2" presetClass="mediacall" presetSubtype="0" fill="hold" nodeType="clickEffect">
                                  <p:stCondLst>
                                    <p:cond delay="0"/>
                                  </p:stCondLst>
                                  <p:childTnLst>
                                    <p:cmd type="call" cmd="togglePause">
                                      <p:cBhvr>
                                        <p:cTn id="49" dur="1" fill="hold"/>
                                        <p:tgtEl>
                                          <p:spTgt spid="8"/>
                                        </p:tgtEl>
                                      </p:cBhvr>
                                    </p:cmd>
                                  </p:childTnLst>
                                </p:cTn>
                              </p:par>
                            </p:childTnLst>
                          </p:cTn>
                        </p:par>
                      </p:childTnLst>
                    </p:cTn>
                  </p:par>
                </p:childTnLst>
              </p:cTn>
              <p:nextCondLst>
                <p:cond evt="onClick" delay="0">
                  <p:tgtEl>
                    <p:spTgt spid="8"/>
                  </p:tgtEl>
                </p:cond>
              </p:nextCondLst>
            </p:seq>
            <p:video>
              <p:cMediaNode vol="80000">
                <p:cTn id="50" fill="hold" display="0">
                  <p:stCondLst>
                    <p:cond delay="indefinite"/>
                  </p:stCondLst>
                </p:cTn>
                <p:tgtEl>
                  <p:spTgt spid="8"/>
                </p:tgtEl>
              </p:cMediaNode>
            </p:video>
            <p:seq concurrent="1" nextAc="seek">
              <p:cTn id="51" restart="whenNotActive" fill="hold" evtFilter="cancelBubble" nodeType="interactiveSeq">
                <p:stCondLst>
                  <p:cond evt="onClick" delay="0">
                    <p:tgtEl>
                      <p:spTgt spid="9"/>
                    </p:tgtEl>
                  </p:cond>
                </p:stCondLst>
                <p:endSync evt="end" delay="0">
                  <p:rtn val="all"/>
                </p:endSync>
                <p:childTnLst>
                  <p:par>
                    <p:cTn id="52" fill="hold">
                      <p:stCondLst>
                        <p:cond delay="0"/>
                      </p:stCondLst>
                      <p:childTnLst>
                        <p:par>
                          <p:cTn id="53" fill="hold">
                            <p:stCondLst>
                              <p:cond delay="0"/>
                            </p:stCondLst>
                            <p:childTnLst>
                              <p:par>
                                <p:cTn id="54" presetID="2" presetClass="mediacall" presetSubtype="0" fill="hold" nodeType="clickEffect">
                                  <p:stCondLst>
                                    <p:cond delay="0"/>
                                  </p:stCondLst>
                                  <p:childTnLst>
                                    <p:cmd type="call" cmd="togglePause">
                                      <p:cBhvr>
                                        <p:cTn id="55" dur="1" fill="hold"/>
                                        <p:tgtEl>
                                          <p:spTgt spid="9"/>
                                        </p:tgtEl>
                                      </p:cBhvr>
                                    </p:cmd>
                                  </p:childTnLst>
                                </p:cTn>
                              </p:par>
                            </p:childTnLst>
                          </p:cTn>
                        </p:par>
                      </p:childTnLst>
                    </p:cTn>
                  </p:par>
                </p:childTnLst>
              </p:cTn>
              <p:nextCondLst>
                <p:cond evt="onClick" delay="0">
                  <p:tgtEl>
                    <p:spTgt spid="9"/>
                  </p:tgtEl>
                </p:cond>
              </p:nextCondLst>
            </p:seq>
            <p:video>
              <p:cMediaNode vol="80000">
                <p:cTn id="56" fill="hold" display="0">
                  <p:stCondLst>
                    <p:cond delay="indefinite"/>
                  </p:stCondLst>
                </p:cTn>
                <p:tgtEl>
                  <p:spTgt spid="9"/>
                </p:tgtEl>
              </p:cMediaNode>
            </p:video>
          </p:childTnLst>
        </p:cTn>
      </p:par>
    </p:tnLst>
    <p:bldLst>
      <p:bldP spid="5" grpId="0" animBg="1"/>
      <p:bldP spid="5" grpId="1" animBg="1"/>
      <p:bldP spid="12" grpId="0" animBg="1"/>
      <p:bldP spid="12" grpId="1" animBg="1"/>
      <p:bldP spid="13" grpId="0" animBg="1"/>
      <p:bldP spid="13" grpId="1" animBg="1"/>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altLang="zh-CN" dirty="0">
                <a:latin typeface="Eurostile"/>
                <a:cs typeface="Eurostile"/>
              </a:rPr>
              <a:t>Blurriness, noise and motion </a:t>
            </a:r>
            <a:r>
              <a:rPr lang="en-US" altLang="zh-CN" dirty="0" smtClean="0">
                <a:latin typeface="Eurostile"/>
                <a:cs typeface="Eurostile"/>
              </a:rPr>
              <a:t>flicker</a:t>
            </a:r>
            <a:endParaRPr lang="en-US" dirty="0">
              <a:latin typeface="Eurostile"/>
              <a:cs typeface="Eurostile"/>
            </a:endParaRPr>
          </a:p>
        </p:txBody>
      </p:sp>
      <p:sp>
        <p:nvSpPr>
          <p:cNvPr id="25" name="Rectangle 24"/>
          <p:cNvSpPr/>
          <p:nvPr/>
        </p:nvSpPr>
        <p:spPr bwMode="auto">
          <a:xfrm>
            <a:off x="2804783" y="797561"/>
            <a:ext cx="3906524" cy="534815"/>
          </a:xfrm>
          <a:prstGeom prst="rect">
            <a:avLst/>
          </a:prstGeom>
          <a:solidFill>
            <a:schemeClr val="bg1"/>
          </a:solidFill>
          <a:ln w="3175" cap="flat" cmpd="sng" algn="ctr">
            <a:no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Three influential factors</a:t>
            </a:r>
            <a:endParaRPr lang="en-US" sz="2400" dirty="0">
              <a:solidFill>
                <a:srgbClr val="595959"/>
              </a:solidFill>
              <a:latin typeface="Eurostile"/>
              <a:ea typeface="ＭＳ Ｐゴシック" charset="-128"/>
              <a:cs typeface="Eurostile"/>
            </a:endParaRPr>
          </a:p>
        </p:txBody>
      </p:sp>
      <p:sp>
        <p:nvSpPr>
          <p:cNvPr id="26" name="Rectangle 25"/>
          <p:cNvSpPr/>
          <p:nvPr/>
        </p:nvSpPr>
        <p:spPr bwMode="auto">
          <a:xfrm>
            <a:off x="467164" y="1628018"/>
            <a:ext cx="3996391" cy="2161022"/>
          </a:xfrm>
          <a:prstGeom prst="rect">
            <a:avLst/>
          </a:prstGeom>
          <a:solidFill>
            <a:srgbClr val="FFE7CC"/>
          </a:solidFill>
          <a:ln w="3175" cap="flat" cmpd="sng" algn="ctr">
            <a:solidFill>
              <a:srgbClr val="D9D9D9"/>
            </a:solidFill>
            <a:prstDash val="solid"/>
            <a:round/>
            <a:headEnd type="none" w="med" len="med"/>
            <a:tailEnd type="none" w="med" len="med"/>
          </a:ln>
          <a:effectLst>
            <a:outerShdw blurRad="127000" dist="38100" dir="2700000" sx="102000" sy="102000" algn="tl" rotWithShape="0">
              <a:prstClr val="black">
                <a:alpha val="40000"/>
              </a:prst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Amplitude</a:t>
            </a:r>
          </a:p>
          <a:p>
            <a:pPr>
              <a:defRPr/>
            </a:pPr>
            <a:r>
              <a:rPr lang="en-US" sz="2000" b="1" dirty="0" smtClean="0">
                <a:solidFill>
                  <a:srgbClr val="595959"/>
                </a:solidFill>
                <a:latin typeface="Eurostile"/>
                <a:ea typeface="ＭＳ Ｐゴシック" charset="-128"/>
                <a:cs typeface="Eurostile"/>
              </a:rPr>
              <a:t>Most dominant effect</a:t>
            </a:r>
          </a:p>
          <a:p>
            <a:pPr>
              <a:defRPr/>
            </a:pPr>
            <a:r>
              <a:rPr lang="en-US" dirty="0" smtClean="0">
                <a:solidFill>
                  <a:srgbClr val="595959"/>
                </a:solidFill>
                <a:latin typeface="Eurostile"/>
                <a:ea typeface="ＭＳ Ｐゴシック" charset="-128"/>
                <a:cs typeface="Eurostile"/>
              </a:rPr>
              <a:t>Flicker is</a:t>
            </a:r>
          </a:p>
          <a:p>
            <a:pPr marL="285750" indent="-285750">
              <a:buFont typeface="Arial"/>
              <a:buChar char="•"/>
              <a:defRPr/>
            </a:pPr>
            <a:r>
              <a:rPr lang="en-US" dirty="0" smtClean="0">
                <a:solidFill>
                  <a:srgbClr val="595959"/>
                </a:solidFill>
                <a:latin typeface="Eurostile"/>
                <a:ea typeface="ＭＳ Ｐゴシック" charset="-128"/>
                <a:cs typeface="Eurostile"/>
              </a:rPr>
              <a:t>almost undetectable for amplitudes with H.264 quantization factors </a:t>
            </a:r>
            <a:r>
              <a:rPr lang="en-US" i="1" dirty="0" smtClean="0">
                <a:solidFill>
                  <a:srgbClr val="595959"/>
                </a:solidFill>
                <a:latin typeface="Times"/>
                <a:ea typeface="ＭＳ Ｐゴシック" charset="-128"/>
                <a:cs typeface="Times"/>
              </a:rPr>
              <a:t>&lt;8</a:t>
            </a:r>
          </a:p>
          <a:p>
            <a:pPr marL="285750" indent="-285750">
              <a:buFont typeface="Arial"/>
              <a:buChar char="•"/>
              <a:defRPr/>
            </a:pPr>
            <a:r>
              <a:rPr lang="en-US" dirty="0" smtClean="0">
                <a:solidFill>
                  <a:srgbClr val="595959"/>
                </a:solidFill>
                <a:latin typeface="Eurostile"/>
                <a:ea typeface="ＭＳ Ｐゴシック" charset="-128"/>
                <a:cs typeface="Eurostile"/>
              </a:rPr>
              <a:t>almost always detectable for larger amplitudes</a:t>
            </a:r>
            <a:endParaRPr lang="en-US" dirty="0">
              <a:solidFill>
                <a:srgbClr val="595959"/>
              </a:solidFill>
              <a:latin typeface="Eurostile"/>
              <a:ea typeface="ＭＳ Ｐゴシック" charset="-128"/>
              <a:cs typeface="Eurostile"/>
            </a:endParaRPr>
          </a:p>
        </p:txBody>
      </p:sp>
      <p:sp>
        <p:nvSpPr>
          <p:cNvPr id="9" name="Rectangle 8"/>
          <p:cNvSpPr/>
          <p:nvPr/>
        </p:nvSpPr>
        <p:spPr bwMode="auto">
          <a:xfrm>
            <a:off x="4890396" y="2813945"/>
            <a:ext cx="3601461" cy="2005022"/>
          </a:xfrm>
          <a:prstGeom prst="rect">
            <a:avLst/>
          </a:prstGeom>
          <a:solidFill>
            <a:srgbClr val="FFE7CC"/>
          </a:solidFill>
          <a:ln w="3175" cap="flat" cmpd="sng" algn="ctr">
            <a:solidFill>
              <a:srgbClr val="D9D9D9"/>
            </a:solidFill>
            <a:prstDash val="solid"/>
            <a:round/>
            <a:headEnd type="none" w="med" len="med"/>
            <a:tailEnd type="none" w="med" len="med"/>
          </a:ln>
          <a:effectLst>
            <a:outerShdw blurRad="127000" dist="38100" dir="2700000" sx="102000" sy="102000" algn="tl" rotWithShape="0">
              <a:prstClr val="black">
                <a:alpha val="40000"/>
              </a:prst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Frequency</a:t>
            </a:r>
          </a:p>
          <a:p>
            <a:pPr>
              <a:defRPr/>
            </a:pPr>
            <a:r>
              <a:rPr lang="en-US" sz="2000" b="1" dirty="0" smtClean="0">
                <a:solidFill>
                  <a:srgbClr val="595959"/>
                </a:solidFill>
                <a:latin typeface="Eurostile"/>
                <a:ea typeface="ＭＳ Ｐゴシック" charset="-128"/>
                <a:cs typeface="Eurostile"/>
              </a:rPr>
              <a:t>Major effect</a:t>
            </a:r>
          </a:p>
          <a:p>
            <a:pPr>
              <a:defRPr/>
            </a:pPr>
            <a:r>
              <a:rPr lang="en-US" dirty="0">
                <a:solidFill>
                  <a:srgbClr val="595959"/>
                </a:solidFill>
                <a:latin typeface="Eurostile"/>
                <a:ea typeface="ＭＳ Ｐゴシック" charset="-128"/>
                <a:cs typeface="Eurostile"/>
              </a:rPr>
              <a:t>A</a:t>
            </a:r>
            <a:r>
              <a:rPr lang="en-US" dirty="0" smtClean="0">
                <a:solidFill>
                  <a:srgbClr val="595959"/>
                </a:solidFill>
                <a:latin typeface="Eurostile"/>
                <a:ea typeface="ＭＳ Ｐゴシック" charset="-128"/>
                <a:cs typeface="Eurostile"/>
              </a:rPr>
              <a:t>cceptance </a:t>
            </a:r>
            <a:r>
              <a:rPr lang="en-US" dirty="0">
                <a:solidFill>
                  <a:srgbClr val="595959"/>
                </a:solidFill>
                <a:latin typeface="Eurostile"/>
                <a:ea typeface="ＭＳ Ｐゴシック" charset="-128"/>
                <a:cs typeface="Eurostile"/>
              </a:rPr>
              <a:t>thresholds compared to constant low quality video:</a:t>
            </a:r>
          </a:p>
          <a:p>
            <a:pPr>
              <a:defRPr/>
            </a:pPr>
            <a:r>
              <a:rPr lang="en-US" dirty="0">
                <a:solidFill>
                  <a:srgbClr val="595959"/>
                </a:solidFill>
                <a:latin typeface="Eurostile"/>
                <a:ea typeface="ＭＳ Ｐゴシック" charset="-128"/>
                <a:cs typeface="Eurostile"/>
              </a:rPr>
              <a:t>worse when above 1 Hz,</a:t>
            </a:r>
          </a:p>
          <a:p>
            <a:pPr>
              <a:defRPr/>
            </a:pPr>
            <a:r>
              <a:rPr lang="en-US" dirty="0">
                <a:solidFill>
                  <a:srgbClr val="595959"/>
                </a:solidFill>
                <a:latin typeface="Eurostile"/>
                <a:ea typeface="ＭＳ Ｐゴシック" charset="-128"/>
                <a:cs typeface="Eurostile"/>
              </a:rPr>
              <a:t>often better when below 0.5 Hz</a:t>
            </a:r>
          </a:p>
          <a:p>
            <a:pPr>
              <a:defRPr/>
            </a:pPr>
            <a:endParaRPr lang="en-US" dirty="0">
              <a:solidFill>
                <a:srgbClr val="595959"/>
              </a:solidFill>
              <a:latin typeface="Eurostile"/>
              <a:ea typeface="ＭＳ Ｐゴシック" charset="-128"/>
              <a:cs typeface="Eurostile"/>
            </a:endParaRPr>
          </a:p>
        </p:txBody>
      </p:sp>
      <p:sp>
        <p:nvSpPr>
          <p:cNvPr id="10" name="Rectangle 9"/>
          <p:cNvSpPr/>
          <p:nvPr/>
        </p:nvSpPr>
        <p:spPr bwMode="auto">
          <a:xfrm>
            <a:off x="473154" y="4049678"/>
            <a:ext cx="3987432" cy="2187634"/>
          </a:xfrm>
          <a:prstGeom prst="rect">
            <a:avLst/>
          </a:prstGeom>
          <a:solidFill>
            <a:srgbClr val="FFE7CC"/>
          </a:solidFill>
          <a:ln w="3175" cap="flat" cmpd="sng" algn="ctr">
            <a:solidFill>
              <a:srgbClr val="D9D9D9"/>
            </a:solidFill>
            <a:prstDash val="solid"/>
            <a:round/>
            <a:headEnd type="none" w="med" len="med"/>
            <a:tailEnd type="none" w="med" len="med"/>
          </a:ln>
          <a:effectLst>
            <a:outerShdw blurRad="127000" dist="38100" dir="2700000" sx="102000" sy="102000" algn="tl" rotWithShape="0">
              <a:prstClr val="black">
                <a:alpha val="40000"/>
              </a:prst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Content</a:t>
            </a:r>
          </a:p>
          <a:p>
            <a:pPr>
              <a:defRPr/>
            </a:pPr>
            <a:r>
              <a:rPr lang="en-US" sz="2000" b="1" dirty="0" smtClean="0">
                <a:solidFill>
                  <a:srgbClr val="595959"/>
                </a:solidFill>
                <a:latin typeface="Eurostile"/>
                <a:ea typeface="ＭＳ Ｐゴシック" charset="-128"/>
                <a:cs typeface="Eurostile"/>
              </a:rPr>
              <a:t>Minor effect – within the class</a:t>
            </a:r>
          </a:p>
          <a:p>
            <a:pPr>
              <a:defRPr/>
            </a:pPr>
            <a:r>
              <a:rPr lang="en-US" dirty="0" smtClean="0">
                <a:solidFill>
                  <a:srgbClr val="595959"/>
                </a:solidFill>
                <a:latin typeface="Eurostile"/>
                <a:ea typeface="ＭＳ Ｐゴシック" charset="-128"/>
                <a:cs typeface="Eurostile"/>
              </a:rPr>
              <a:t>But</a:t>
            </a:r>
          </a:p>
          <a:p>
            <a:pPr marL="285750" indent="-285750">
              <a:buFont typeface="Arial"/>
              <a:buChar char="•"/>
              <a:defRPr/>
            </a:pPr>
            <a:r>
              <a:rPr lang="en-US" dirty="0" smtClean="0">
                <a:solidFill>
                  <a:srgbClr val="595959"/>
                </a:solidFill>
                <a:latin typeface="Eurostile"/>
                <a:ea typeface="ＭＳ Ｐゴシック" charset="-128"/>
                <a:cs typeface="Eurostile"/>
              </a:rPr>
              <a:t>content </a:t>
            </a:r>
            <a:r>
              <a:rPr lang="en-US" dirty="0">
                <a:solidFill>
                  <a:srgbClr val="595959"/>
                </a:solidFill>
                <a:latin typeface="Eurostile"/>
                <a:ea typeface="ＭＳ Ｐゴシック" charset="-128"/>
                <a:cs typeface="Eurostile"/>
              </a:rPr>
              <a:t>can </a:t>
            </a:r>
            <a:r>
              <a:rPr lang="en-US" dirty="0" smtClean="0">
                <a:solidFill>
                  <a:srgbClr val="595959"/>
                </a:solidFill>
                <a:latin typeface="Eurostile"/>
                <a:ea typeface="ＭＳ Ｐゴシック" charset="-128"/>
                <a:cs typeface="Eurostile"/>
              </a:rPr>
              <a:t>influence flicker </a:t>
            </a:r>
            <a:r>
              <a:rPr lang="en-US" dirty="0">
                <a:solidFill>
                  <a:srgbClr val="595959"/>
                </a:solidFill>
                <a:latin typeface="Eurostile"/>
                <a:ea typeface="ＭＳ Ｐゴシック" charset="-128"/>
                <a:cs typeface="Eurostile"/>
              </a:rPr>
              <a:t>perception;</a:t>
            </a:r>
          </a:p>
          <a:p>
            <a:pPr marL="285750" indent="-285750">
              <a:buFont typeface="Arial"/>
              <a:buChar char="•"/>
              <a:defRPr/>
            </a:pPr>
            <a:r>
              <a:rPr lang="en-US" dirty="0">
                <a:solidFill>
                  <a:srgbClr val="595959"/>
                </a:solidFill>
                <a:latin typeface="Eurostile"/>
                <a:ea typeface="ＭＳ Ｐゴシック" charset="-128"/>
                <a:cs typeface="Eurostile"/>
              </a:rPr>
              <a:t>low interaction for noise flicker and stronger for blur </a:t>
            </a:r>
            <a:r>
              <a:rPr lang="en-US" dirty="0" smtClean="0">
                <a:solidFill>
                  <a:srgbClr val="595959"/>
                </a:solidFill>
                <a:latin typeface="Eurostile"/>
                <a:ea typeface="ＭＳ Ｐゴシック" charset="-128"/>
                <a:cs typeface="Eurostile"/>
              </a:rPr>
              <a:t>flicker</a:t>
            </a:r>
            <a:endParaRPr lang="en-US" dirty="0">
              <a:solidFill>
                <a:srgbClr val="595959"/>
              </a:solidFill>
              <a:latin typeface="Eurostile"/>
              <a:ea typeface="ＭＳ Ｐゴシック" charset="-128"/>
              <a:cs typeface="Eurostile"/>
            </a:endParaRPr>
          </a:p>
          <a:p>
            <a:pPr>
              <a:defRPr/>
            </a:pPr>
            <a:endParaRPr lang="en-US" dirty="0">
              <a:solidFill>
                <a:srgbClr val="595959"/>
              </a:solidFill>
              <a:latin typeface="Eurostile"/>
              <a:ea typeface="ＭＳ Ｐゴシック" charset="-128"/>
              <a:cs typeface="Eurostile"/>
            </a:endParaRPr>
          </a:p>
        </p:txBody>
      </p:sp>
      <p:sp>
        <p:nvSpPr>
          <p:cNvPr id="2" name="Oval 1"/>
          <p:cNvSpPr/>
          <p:nvPr/>
        </p:nvSpPr>
        <p:spPr>
          <a:xfrm>
            <a:off x="4644008" y="3861048"/>
            <a:ext cx="3528392" cy="1008112"/>
          </a:xfrm>
          <a:prstGeom prst="ellipse">
            <a:avLst/>
          </a:prstGeom>
          <a:ln w="38100" cmpd="sng">
            <a:solidFill>
              <a:srgbClr val="FF3300"/>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8" name="Rectangle 7"/>
          <p:cNvSpPr/>
          <p:nvPr/>
        </p:nvSpPr>
        <p:spPr bwMode="auto">
          <a:xfrm>
            <a:off x="5148064" y="4941168"/>
            <a:ext cx="3240360" cy="1368152"/>
          </a:xfrm>
          <a:prstGeom prst="rect">
            <a:avLst/>
          </a:prstGeom>
          <a:solidFill>
            <a:schemeClr val="bg1"/>
          </a:solidFill>
          <a:ln w="28575" cap="flat" cmpd="sng" algn="ctr">
            <a:solidFill>
              <a:srgbClr val="FF3300"/>
            </a:solidFill>
            <a:prstDash val="solid"/>
            <a:round/>
            <a:headEnd type="none" w="med" len="med"/>
            <a:tailEnd type="none" w="med" len="med"/>
          </a:ln>
          <a:effectLst>
            <a:outerShdw blurRad="127000" dist="38100" dir="2700000" sx="102000" sy="102000" algn="tl" rotWithShape="0">
              <a:srgbClr val="000000">
                <a:alpha val="43000"/>
              </a:srgbClr>
            </a:outerShdw>
          </a:effectLst>
        </p:spPr>
        <p:txBody>
          <a:bodyPr>
            <a:prstTxWarp prst="textNoShape">
              <a:avLst/>
            </a:prstTxWarp>
          </a:bodyPr>
          <a:lstStyle/>
          <a:p>
            <a:pPr>
              <a:defRPr/>
            </a:pPr>
            <a:r>
              <a:rPr lang="en-US" sz="2400" dirty="0" smtClean="0">
                <a:solidFill>
                  <a:srgbClr val="595959"/>
                </a:solidFill>
                <a:latin typeface="Eurostile"/>
                <a:ea typeface="ＭＳ Ｐゴシック" charset="-128"/>
                <a:cs typeface="Eurostile"/>
              </a:rPr>
              <a:t>Remember for later:</a:t>
            </a:r>
          </a:p>
          <a:p>
            <a:pPr marL="342900" indent="-342900">
              <a:buFont typeface="Arial"/>
              <a:buChar char="•"/>
              <a:defRPr/>
            </a:pPr>
            <a:r>
              <a:rPr lang="en-US" sz="2000" dirty="0" smtClean="0">
                <a:solidFill>
                  <a:srgbClr val="595959"/>
                </a:solidFill>
                <a:latin typeface="Eurostile"/>
                <a:ea typeface="ＭＳ Ｐゴシック" charset="-128"/>
                <a:cs typeface="Eurostile"/>
              </a:rPr>
              <a:t>change at most once a second, better every two seconds</a:t>
            </a:r>
            <a:endParaRPr lang="en-US" sz="2000" dirty="0">
              <a:solidFill>
                <a:srgbClr val="595959"/>
              </a:solidFill>
              <a:latin typeface="Eurostile"/>
              <a:ea typeface="ＭＳ Ｐゴシック" charset="-128"/>
              <a:cs typeface="Eurostile"/>
            </a:endParaRPr>
          </a:p>
        </p:txBody>
      </p:sp>
    </p:spTree>
    <p:extLst>
      <p:ext uri="{BB962C8B-B14F-4D97-AF65-F5344CB8AC3E}">
        <p14:creationId xmlns:p14="http://schemas.microsoft.com/office/powerpoint/2010/main" val="398819404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ctrTitle"/>
          </p:nvPr>
        </p:nvSpPr>
        <p:spPr/>
        <p:txBody>
          <a:bodyPr/>
          <a:lstStyle/>
          <a:p>
            <a:r>
              <a:rPr lang="en-US" dirty="0" smtClean="0"/>
              <a:t>Dynamic Adaptive Streaming over HTTP</a:t>
            </a:r>
            <a:endParaRPr lang="en-US" dirty="0"/>
          </a:p>
        </p:txBody>
      </p:sp>
      <p:sp>
        <p:nvSpPr>
          <p:cNvPr id="5" name="Subtitle 4"/>
          <p:cNvSpPr>
            <a:spLocks noGrp="1"/>
          </p:cNvSpPr>
          <p:nvPr>
            <p:ph type="subTitle" idx="1"/>
          </p:nvPr>
        </p:nvSpPr>
        <p:spPr/>
        <p:txBody>
          <a:bodyPr/>
          <a:lstStyle/>
          <a:p>
            <a:r>
              <a:rPr lang="en-US" sz="2400" dirty="0" smtClean="0"/>
              <a:t>The State-of-the-Art</a:t>
            </a:r>
            <a:endParaRPr lang="en-US" sz="2400" dirty="0"/>
          </a:p>
        </p:txBody>
      </p:sp>
    </p:spTree>
    <p:extLst>
      <p:ext uri="{BB962C8B-B14F-4D97-AF65-F5344CB8AC3E}">
        <p14:creationId xmlns:p14="http://schemas.microsoft.com/office/powerpoint/2010/main" val="292196542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dirty="0" smtClean="0"/>
              <a:t>Dynamic Adaptive Streaming over HTTP</a:t>
            </a:r>
            <a:endParaRPr lang="en-US" sz="3600" dirty="0"/>
          </a:p>
        </p:txBody>
      </p:sp>
      <p:sp>
        <p:nvSpPr>
          <p:cNvPr id="9" name="Content Placeholder 8"/>
          <p:cNvSpPr>
            <a:spLocks noGrp="1"/>
          </p:cNvSpPr>
          <p:nvPr>
            <p:ph idx="4294967295"/>
          </p:nvPr>
        </p:nvSpPr>
        <p:spPr>
          <a:xfrm>
            <a:off x="143767" y="981075"/>
            <a:ext cx="8748713" cy="685800"/>
          </a:xfrm>
        </p:spPr>
        <p:txBody>
          <a:bodyPr/>
          <a:lstStyle/>
          <a:p>
            <a:pPr marL="0" indent="0">
              <a:buNone/>
            </a:pPr>
            <a:r>
              <a:rPr lang="en-US" dirty="0" smtClean="0"/>
              <a:t>DASH and other adaptive HTTP streaming approaches</a:t>
            </a:r>
            <a:endParaRPr lang="en-US" dirty="0"/>
          </a:p>
        </p:txBody>
      </p:sp>
      <p:pic>
        <p:nvPicPr>
          <p:cNvPr id="7" name="Picture 2"/>
          <p:cNvPicPr>
            <a:picLocks noChangeAspect="1" noChangeArrowheads="1"/>
          </p:cNvPicPr>
          <p:nvPr/>
        </p:nvPicPr>
        <p:blipFill>
          <a:blip r:embed="rId2" cstate="print"/>
          <a:srcRect/>
          <a:stretch>
            <a:fillRect/>
          </a:stretch>
        </p:blipFill>
        <p:spPr bwMode="auto">
          <a:xfrm>
            <a:off x="107504" y="1844824"/>
            <a:ext cx="9023955" cy="3276600"/>
          </a:xfrm>
          <a:prstGeom prst="rect">
            <a:avLst/>
          </a:prstGeom>
          <a:noFill/>
          <a:ln w="9525">
            <a:noFill/>
            <a:miter lim="800000"/>
            <a:headEnd/>
            <a:tailEnd/>
          </a:ln>
        </p:spPr>
      </p:pic>
      <p:sp>
        <p:nvSpPr>
          <p:cNvPr id="8" name="TextBox 7"/>
          <p:cNvSpPr txBox="1"/>
          <p:nvPr/>
        </p:nvSpPr>
        <p:spPr>
          <a:xfrm>
            <a:off x="120016" y="5758825"/>
            <a:ext cx="1972415" cy="276999"/>
          </a:xfrm>
          <a:prstGeom prst="rect">
            <a:avLst/>
          </a:prstGeom>
          <a:noFill/>
        </p:spPr>
        <p:txBody>
          <a:bodyPr wrap="none" rtlCol="0">
            <a:spAutoFit/>
          </a:bodyPr>
          <a:lstStyle/>
          <a:p>
            <a:r>
              <a:rPr lang="en-US" sz="1200" dirty="0" err="1" smtClean="0">
                <a:solidFill>
                  <a:srgbClr val="000000"/>
                </a:solidFill>
              </a:rPr>
              <a:t>Ack</a:t>
            </a:r>
            <a:r>
              <a:rPr lang="en-US" sz="1200" dirty="0" smtClean="0">
                <a:solidFill>
                  <a:srgbClr val="000000"/>
                </a:solidFill>
              </a:rPr>
              <a:t> &amp; ©: Christopher Müller</a:t>
            </a:r>
            <a:endParaRPr lang="en-US" sz="1200" dirty="0">
              <a:solidFill>
                <a:srgbClr val="000000"/>
              </a:solidFill>
            </a:endParaRPr>
          </a:p>
        </p:txBody>
      </p:sp>
    </p:spTree>
    <p:extLst>
      <p:ext uri="{BB962C8B-B14F-4D97-AF65-F5344CB8AC3E}">
        <p14:creationId xmlns:p14="http://schemas.microsoft.com/office/powerpoint/2010/main" val="1786335480"/>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7"/>
          <p:cNvGrpSpPr>
            <a:grpSpLocks/>
          </p:cNvGrpSpPr>
          <p:nvPr/>
        </p:nvGrpSpPr>
        <p:grpSpPr bwMode="auto">
          <a:xfrm>
            <a:off x="5060950" y="3506788"/>
            <a:ext cx="3862388" cy="257175"/>
            <a:chOff x="3301" y="2321"/>
            <a:chExt cx="2433" cy="162"/>
          </a:xfrm>
        </p:grpSpPr>
        <p:sp>
          <p:nvSpPr>
            <p:cNvPr id="22632" name="Rectangle 137"/>
            <p:cNvSpPr>
              <a:spLocks noChangeArrowheads="1"/>
            </p:cNvSpPr>
            <p:nvPr/>
          </p:nvSpPr>
          <p:spPr bwMode="auto">
            <a:xfrm>
              <a:off x="4058"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3" name="Rectangle 138"/>
            <p:cNvSpPr>
              <a:spLocks noChangeArrowheads="1"/>
            </p:cNvSpPr>
            <p:nvPr/>
          </p:nvSpPr>
          <p:spPr bwMode="auto">
            <a:xfrm>
              <a:off x="4310"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4" name="Rectangle 139"/>
            <p:cNvSpPr>
              <a:spLocks noChangeArrowheads="1"/>
            </p:cNvSpPr>
            <p:nvPr/>
          </p:nvSpPr>
          <p:spPr bwMode="auto">
            <a:xfrm>
              <a:off x="4563"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5" name="Rectangle 140"/>
            <p:cNvSpPr>
              <a:spLocks noChangeArrowheads="1"/>
            </p:cNvSpPr>
            <p:nvPr/>
          </p:nvSpPr>
          <p:spPr bwMode="auto">
            <a:xfrm>
              <a:off x="4815"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6" name="Rectangle 141"/>
            <p:cNvSpPr>
              <a:spLocks noChangeArrowheads="1"/>
            </p:cNvSpPr>
            <p:nvPr/>
          </p:nvSpPr>
          <p:spPr bwMode="auto">
            <a:xfrm>
              <a:off x="5068"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7" name="Rectangle 142"/>
            <p:cNvSpPr>
              <a:spLocks noChangeArrowheads="1"/>
            </p:cNvSpPr>
            <p:nvPr/>
          </p:nvSpPr>
          <p:spPr bwMode="auto">
            <a:xfrm>
              <a:off x="5320"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8" name="Rectangle 143"/>
            <p:cNvSpPr>
              <a:spLocks noChangeArrowheads="1"/>
            </p:cNvSpPr>
            <p:nvPr/>
          </p:nvSpPr>
          <p:spPr bwMode="auto">
            <a:xfrm>
              <a:off x="5573" y="2321"/>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39" name="Rectangle 144"/>
            <p:cNvSpPr>
              <a:spLocks noChangeArrowheads="1"/>
            </p:cNvSpPr>
            <p:nvPr/>
          </p:nvSpPr>
          <p:spPr bwMode="auto">
            <a:xfrm>
              <a:off x="3301" y="2322"/>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40" name="Rectangle 145"/>
            <p:cNvSpPr>
              <a:spLocks noChangeArrowheads="1"/>
            </p:cNvSpPr>
            <p:nvPr/>
          </p:nvSpPr>
          <p:spPr bwMode="auto">
            <a:xfrm>
              <a:off x="3553" y="2322"/>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41" name="Rectangle 146"/>
            <p:cNvSpPr>
              <a:spLocks noChangeArrowheads="1"/>
            </p:cNvSpPr>
            <p:nvPr/>
          </p:nvSpPr>
          <p:spPr bwMode="auto">
            <a:xfrm>
              <a:off x="3805" y="2322"/>
              <a:ext cx="161" cy="161"/>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grpSp>
      <p:sp>
        <p:nvSpPr>
          <p:cNvPr id="22531" name="Rectangle 2"/>
          <p:cNvSpPr>
            <a:spLocks noGrp="1" noChangeArrowheads="1"/>
          </p:cNvSpPr>
          <p:nvPr>
            <p:ph type="title"/>
          </p:nvPr>
        </p:nvSpPr>
        <p:spPr/>
        <p:txBody>
          <a:bodyPr lIns="36000" tIns="36000" bIns="36000" anchor="ctr">
            <a:spAutoFit/>
          </a:bodyPr>
          <a:lstStyle/>
          <a:p>
            <a:r>
              <a:rPr lang="en-US" dirty="0"/>
              <a:t>Dynamic Adaptive Streaming over HTTP</a:t>
            </a:r>
          </a:p>
        </p:txBody>
      </p:sp>
      <p:grpSp>
        <p:nvGrpSpPr>
          <p:cNvPr id="3" name="Group 68"/>
          <p:cNvGrpSpPr>
            <a:grpSpLocks/>
          </p:cNvGrpSpPr>
          <p:nvPr/>
        </p:nvGrpSpPr>
        <p:grpSpPr bwMode="auto">
          <a:xfrm>
            <a:off x="5908675" y="919163"/>
            <a:ext cx="1422400" cy="695325"/>
            <a:chOff x="91" y="653"/>
            <a:chExt cx="896" cy="438"/>
          </a:xfrm>
        </p:grpSpPr>
        <p:pic>
          <p:nvPicPr>
            <p:cNvPr id="22630" name="Picture 4" descr="j0286877"/>
            <p:cNvPicPr>
              <a:picLocks noChangeAspect="1" noChangeArrowheads="1"/>
            </p:cNvPicPr>
            <p:nvPr/>
          </p:nvPicPr>
          <p:blipFill>
            <a:blip r:embed="rId2"/>
            <a:srcRect/>
            <a:stretch>
              <a:fillRect/>
            </a:stretch>
          </p:blipFill>
          <p:spPr bwMode="auto">
            <a:xfrm flipH="1">
              <a:off x="633" y="653"/>
              <a:ext cx="354" cy="438"/>
            </a:xfrm>
            <a:prstGeom prst="rect">
              <a:avLst/>
            </a:prstGeom>
            <a:noFill/>
            <a:ln w="9525">
              <a:noFill/>
              <a:miter lim="800000"/>
              <a:headEnd/>
              <a:tailEnd/>
            </a:ln>
          </p:spPr>
        </p:pic>
        <p:pic>
          <p:nvPicPr>
            <p:cNvPr id="22631" name="Picture 5" descr="j0078797"/>
            <p:cNvPicPr>
              <a:picLocks noChangeAspect="1" noChangeArrowheads="1"/>
            </p:cNvPicPr>
            <p:nvPr/>
          </p:nvPicPr>
          <p:blipFill>
            <a:blip r:embed="rId3"/>
            <a:srcRect/>
            <a:stretch>
              <a:fillRect/>
            </a:stretch>
          </p:blipFill>
          <p:spPr bwMode="auto">
            <a:xfrm>
              <a:off x="91" y="665"/>
              <a:ext cx="460" cy="412"/>
            </a:xfrm>
            <a:prstGeom prst="rect">
              <a:avLst/>
            </a:prstGeom>
            <a:noFill/>
            <a:ln w="9525">
              <a:noFill/>
              <a:miter lim="800000"/>
              <a:headEnd/>
              <a:tailEnd/>
            </a:ln>
          </p:spPr>
        </p:pic>
      </p:grpSp>
      <p:sp>
        <p:nvSpPr>
          <p:cNvPr id="135176" name="Rectangle 8"/>
          <p:cNvSpPr>
            <a:spLocks noChangeArrowheads="1"/>
          </p:cNvSpPr>
          <p:nvPr/>
        </p:nvSpPr>
        <p:spPr bwMode="auto">
          <a:xfrm>
            <a:off x="6965950" y="1385888"/>
            <a:ext cx="255588" cy="255587"/>
          </a:xfrm>
          <a:prstGeom prst="rect">
            <a:avLst/>
          </a:prstGeom>
          <a:solidFill>
            <a:srgbClr val="BC4D08"/>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198" name="Rectangle 30"/>
          <p:cNvSpPr>
            <a:spLocks noChangeArrowheads="1"/>
          </p:cNvSpPr>
          <p:nvPr/>
        </p:nvSpPr>
        <p:spPr bwMode="auto">
          <a:xfrm>
            <a:off x="6262688" y="3505200"/>
            <a:ext cx="255587"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199" name="Rectangle 31"/>
          <p:cNvSpPr>
            <a:spLocks noChangeArrowheads="1"/>
          </p:cNvSpPr>
          <p:nvPr/>
        </p:nvSpPr>
        <p:spPr bwMode="auto">
          <a:xfrm>
            <a:off x="6662738" y="3505200"/>
            <a:ext cx="255587"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0" name="Rectangle 32"/>
          <p:cNvSpPr>
            <a:spLocks noChangeArrowheads="1"/>
          </p:cNvSpPr>
          <p:nvPr/>
        </p:nvSpPr>
        <p:spPr bwMode="auto">
          <a:xfrm>
            <a:off x="7064375" y="350520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1" name="Rectangle 33"/>
          <p:cNvSpPr>
            <a:spLocks noChangeArrowheads="1"/>
          </p:cNvSpPr>
          <p:nvPr/>
        </p:nvSpPr>
        <p:spPr bwMode="auto">
          <a:xfrm>
            <a:off x="7464425" y="350520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2" name="Rectangle 34"/>
          <p:cNvSpPr>
            <a:spLocks noChangeArrowheads="1"/>
          </p:cNvSpPr>
          <p:nvPr/>
        </p:nvSpPr>
        <p:spPr bwMode="auto">
          <a:xfrm>
            <a:off x="7866063" y="3505200"/>
            <a:ext cx="255587"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3" name="Rectangle 35"/>
          <p:cNvSpPr>
            <a:spLocks noChangeArrowheads="1"/>
          </p:cNvSpPr>
          <p:nvPr/>
        </p:nvSpPr>
        <p:spPr bwMode="auto">
          <a:xfrm>
            <a:off x="8266113" y="3505200"/>
            <a:ext cx="255587"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4" name="Rectangle 36"/>
          <p:cNvSpPr>
            <a:spLocks noChangeArrowheads="1"/>
          </p:cNvSpPr>
          <p:nvPr/>
        </p:nvSpPr>
        <p:spPr bwMode="auto">
          <a:xfrm>
            <a:off x="8667750" y="350520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09" name="Rectangle 41"/>
          <p:cNvSpPr>
            <a:spLocks noChangeArrowheads="1"/>
          </p:cNvSpPr>
          <p:nvPr/>
        </p:nvSpPr>
        <p:spPr bwMode="auto">
          <a:xfrm>
            <a:off x="6932613" y="2706688"/>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grpSp>
        <p:nvGrpSpPr>
          <p:cNvPr id="4" name="Group 54"/>
          <p:cNvGrpSpPr>
            <a:grpSpLocks/>
          </p:cNvGrpSpPr>
          <p:nvPr/>
        </p:nvGrpSpPr>
        <p:grpSpPr bwMode="auto">
          <a:xfrm>
            <a:off x="5060950" y="3914775"/>
            <a:ext cx="3862388" cy="723900"/>
            <a:chOff x="3188" y="2466"/>
            <a:chExt cx="2433" cy="456"/>
          </a:xfrm>
        </p:grpSpPr>
        <p:sp>
          <p:nvSpPr>
            <p:cNvPr id="22600" name="Rectangle 9"/>
            <p:cNvSpPr>
              <a:spLocks noChangeArrowheads="1"/>
            </p:cNvSpPr>
            <p:nvPr/>
          </p:nvSpPr>
          <p:spPr bwMode="auto">
            <a:xfrm>
              <a:off x="3945"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1" name="Rectangle 10"/>
            <p:cNvSpPr>
              <a:spLocks noChangeArrowheads="1"/>
            </p:cNvSpPr>
            <p:nvPr/>
          </p:nvSpPr>
          <p:spPr bwMode="auto">
            <a:xfrm>
              <a:off x="4197"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2" name="Rectangle 11"/>
            <p:cNvSpPr>
              <a:spLocks noChangeArrowheads="1"/>
            </p:cNvSpPr>
            <p:nvPr/>
          </p:nvSpPr>
          <p:spPr bwMode="auto">
            <a:xfrm>
              <a:off x="4450"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3" name="Rectangle 12"/>
            <p:cNvSpPr>
              <a:spLocks noChangeArrowheads="1"/>
            </p:cNvSpPr>
            <p:nvPr/>
          </p:nvSpPr>
          <p:spPr bwMode="auto">
            <a:xfrm>
              <a:off x="4702"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4" name="Rectangle 13"/>
            <p:cNvSpPr>
              <a:spLocks noChangeArrowheads="1"/>
            </p:cNvSpPr>
            <p:nvPr/>
          </p:nvSpPr>
          <p:spPr bwMode="auto">
            <a:xfrm>
              <a:off x="4955"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5" name="Rectangle 14"/>
            <p:cNvSpPr>
              <a:spLocks noChangeArrowheads="1"/>
            </p:cNvSpPr>
            <p:nvPr/>
          </p:nvSpPr>
          <p:spPr bwMode="auto">
            <a:xfrm>
              <a:off x="5207"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6" name="Rectangle 15"/>
            <p:cNvSpPr>
              <a:spLocks noChangeArrowheads="1"/>
            </p:cNvSpPr>
            <p:nvPr/>
          </p:nvSpPr>
          <p:spPr bwMode="auto">
            <a:xfrm>
              <a:off x="5460" y="2466"/>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7" name="Rectangle 16"/>
            <p:cNvSpPr>
              <a:spLocks noChangeArrowheads="1"/>
            </p:cNvSpPr>
            <p:nvPr/>
          </p:nvSpPr>
          <p:spPr bwMode="auto">
            <a:xfrm>
              <a:off x="3945"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8" name="Rectangle 17"/>
            <p:cNvSpPr>
              <a:spLocks noChangeArrowheads="1"/>
            </p:cNvSpPr>
            <p:nvPr/>
          </p:nvSpPr>
          <p:spPr bwMode="auto">
            <a:xfrm>
              <a:off x="4197"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09" name="Rectangle 18"/>
            <p:cNvSpPr>
              <a:spLocks noChangeArrowheads="1"/>
            </p:cNvSpPr>
            <p:nvPr/>
          </p:nvSpPr>
          <p:spPr bwMode="auto">
            <a:xfrm>
              <a:off x="4450"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0" name="Rectangle 19"/>
            <p:cNvSpPr>
              <a:spLocks noChangeArrowheads="1"/>
            </p:cNvSpPr>
            <p:nvPr/>
          </p:nvSpPr>
          <p:spPr bwMode="auto">
            <a:xfrm>
              <a:off x="4702"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1" name="Rectangle 20"/>
            <p:cNvSpPr>
              <a:spLocks noChangeArrowheads="1"/>
            </p:cNvSpPr>
            <p:nvPr/>
          </p:nvSpPr>
          <p:spPr bwMode="auto">
            <a:xfrm>
              <a:off x="4955"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2" name="Rectangle 21"/>
            <p:cNvSpPr>
              <a:spLocks noChangeArrowheads="1"/>
            </p:cNvSpPr>
            <p:nvPr/>
          </p:nvSpPr>
          <p:spPr bwMode="auto">
            <a:xfrm>
              <a:off x="5207"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3" name="Rectangle 22"/>
            <p:cNvSpPr>
              <a:spLocks noChangeArrowheads="1"/>
            </p:cNvSpPr>
            <p:nvPr/>
          </p:nvSpPr>
          <p:spPr bwMode="auto">
            <a:xfrm>
              <a:off x="5460" y="2679"/>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4" name="Rectangle 23"/>
            <p:cNvSpPr>
              <a:spLocks noChangeArrowheads="1"/>
            </p:cNvSpPr>
            <p:nvPr/>
          </p:nvSpPr>
          <p:spPr bwMode="auto">
            <a:xfrm>
              <a:off x="3945"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5" name="Rectangle 24"/>
            <p:cNvSpPr>
              <a:spLocks noChangeArrowheads="1"/>
            </p:cNvSpPr>
            <p:nvPr/>
          </p:nvSpPr>
          <p:spPr bwMode="auto">
            <a:xfrm>
              <a:off x="4197"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6" name="Rectangle 25"/>
            <p:cNvSpPr>
              <a:spLocks noChangeArrowheads="1"/>
            </p:cNvSpPr>
            <p:nvPr/>
          </p:nvSpPr>
          <p:spPr bwMode="auto">
            <a:xfrm>
              <a:off x="4450"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7" name="Rectangle 26"/>
            <p:cNvSpPr>
              <a:spLocks noChangeArrowheads="1"/>
            </p:cNvSpPr>
            <p:nvPr/>
          </p:nvSpPr>
          <p:spPr bwMode="auto">
            <a:xfrm>
              <a:off x="4702"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8" name="Rectangle 27"/>
            <p:cNvSpPr>
              <a:spLocks noChangeArrowheads="1"/>
            </p:cNvSpPr>
            <p:nvPr/>
          </p:nvSpPr>
          <p:spPr bwMode="auto">
            <a:xfrm>
              <a:off x="4955"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19" name="Rectangle 28"/>
            <p:cNvSpPr>
              <a:spLocks noChangeArrowheads="1"/>
            </p:cNvSpPr>
            <p:nvPr/>
          </p:nvSpPr>
          <p:spPr bwMode="auto">
            <a:xfrm>
              <a:off x="5207"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0" name="Rectangle 29"/>
            <p:cNvSpPr>
              <a:spLocks noChangeArrowheads="1"/>
            </p:cNvSpPr>
            <p:nvPr/>
          </p:nvSpPr>
          <p:spPr bwMode="auto">
            <a:xfrm>
              <a:off x="5460" y="2863"/>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1" name="Rectangle 42"/>
            <p:cNvSpPr>
              <a:spLocks noChangeArrowheads="1"/>
            </p:cNvSpPr>
            <p:nvPr/>
          </p:nvSpPr>
          <p:spPr bwMode="auto">
            <a:xfrm>
              <a:off x="3188" y="2467"/>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2" name="Rectangle 43"/>
            <p:cNvSpPr>
              <a:spLocks noChangeArrowheads="1"/>
            </p:cNvSpPr>
            <p:nvPr/>
          </p:nvSpPr>
          <p:spPr bwMode="auto">
            <a:xfrm>
              <a:off x="3440" y="2467"/>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3" name="Rectangle 44"/>
            <p:cNvSpPr>
              <a:spLocks noChangeArrowheads="1"/>
            </p:cNvSpPr>
            <p:nvPr/>
          </p:nvSpPr>
          <p:spPr bwMode="auto">
            <a:xfrm>
              <a:off x="3692" y="2467"/>
              <a:ext cx="161" cy="115"/>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4" name="Rectangle 45"/>
            <p:cNvSpPr>
              <a:spLocks noChangeArrowheads="1"/>
            </p:cNvSpPr>
            <p:nvPr/>
          </p:nvSpPr>
          <p:spPr bwMode="auto">
            <a:xfrm>
              <a:off x="3188" y="2680"/>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5" name="Rectangle 46"/>
            <p:cNvSpPr>
              <a:spLocks noChangeArrowheads="1"/>
            </p:cNvSpPr>
            <p:nvPr/>
          </p:nvSpPr>
          <p:spPr bwMode="auto">
            <a:xfrm>
              <a:off x="3440" y="2680"/>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6" name="Rectangle 47"/>
            <p:cNvSpPr>
              <a:spLocks noChangeArrowheads="1"/>
            </p:cNvSpPr>
            <p:nvPr/>
          </p:nvSpPr>
          <p:spPr bwMode="auto">
            <a:xfrm>
              <a:off x="3692" y="2680"/>
              <a:ext cx="161" cy="86"/>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7" name="Rectangle 48"/>
            <p:cNvSpPr>
              <a:spLocks noChangeArrowheads="1"/>
            </p:cNvSpPr>
            <p:nvPr/>
          </p:nvSpPr>
          <p:spPr bwMode="auto">
            <a:xfrm>
              <a:off x="3188" y="2864"/>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8" name="Rectangle 49"/>
            <p:cNvSpPr>
              <a:spLocks noChangeArrowheads="1"/>
            </p:cNvSpPr>
            <p:nvPr/>
          </p:nvSpPr>
          <p:spPr bwMode="auto">
            <a:xfrm>
              <a:off x="3440" y="2864"/>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22629" name="Rectangle 50"/>
            <p:cNvSpPr>
              <a:spLocks noChangeArrowheads="1"/>
            </p:cNvSpPr>
            <p:nvPr/>
          </p:nvSpPr>
          <p:spPr bwMode="auto">
            <a:xfrm>
              <a:off x="3692" y="2864"/>
              <a:ext cx="161" cy="58"/>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grpSp>
      <p:sp>
        <p:nvSpPr>
          <p:cNvPr id="135219" name="Rectangle 51"/>
          <p:cNvSpPr>
            <a:spLocks noChangeArrowheads="1"/>
          </p:cNvSpPr>
          <p:nvPr/>
        </p:nvSpPr>
        <p:spPr bwMode="auto">
          <a:xfrm>
            <a:off x="5060950" y="3506788"/>
            <a:ext cx="255588"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20" name="Rectangle 52"/>
          <p:cNvSpPr>
            <a:spLocks noChangeArrowheads="1"/>
          </p:cNvSpPr>
          <p:nvPr/>
        </p:nvSpPr>
        <p:spPr bwMode="auto">
          <a:xfrm>
            <a:off x="5461000" y="3506788"/>
            <a:ext cx="255588"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21" name="Rectangle 53"/>
          <p:cNvSpPr>
            <a:spLocks noChangeArrowheads="1"/>
          </p:cNvSpPr>
          <p:nvPr/>
        </p:nvSpPr>
        <p:spPr bwMode="auto">
          <a:xfrm>
            <a:off x="5861050" y="3506788"/>
            <a:ext cx="255588"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4" name="Rectangle 86"/>
          <p:cNvSpPr>
            <a:spLocks noChangeArrowheads="1"/>
          </p:cNvSpPr>
          <p:nvPr/>
        </p:nvSpPr>
        <p:spPr bwMode="auto">
          <a:xfrm>
            <a:off x="6934200" y="2695575"/>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5" name="Rectangle 87"/>
          <p:cNvSpPr>
            <a:spLocks noChangeArrowheads="1"/>
          </p:cNvSpPr>
          <p:nvPr/>
        </p:nvSpPr>
        <p:spPr bwMode="auto">
          <a:xfrm>
            <a:off x="6923088" y="2697163"/>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6" name="Rectangle 88"/>
          <p:cNvSpPr>
            <a:spLocks noChangeArrowheads="1"/>
          </p:cNvSpPr>
          <p:nvPr/>
        </p:nvSpPr>
        <p:spPr bwMode="auto">
          <a:xfrm>
            <a:off x="6937375" y="268605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7" name="Rectangle 89"/>
          <p:cNvSpPr>
            <a:spLocks noChangeArrowheads="1"/>
          </p:cNvSpPr>
          <p:nvPr/>
        </p:nvSpPr>
        <p:spPr bwMode="auto">
          <a:xfrm>
            <a:off x="6926263" y="2700338"/>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8" name="Rectangle 90"/>
          <p:cNvSpPr>
            <a:spLocks noChangeArrowheads="1"/>
          </p:cNvSpPr>
          <p:nvPr/>
        </p:nvSpPr>
        <p:spPr bwMode="auto">
          <a:xfrm>
            <a:off x="6940550" y="2689225"/>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59" name="Rectangle 91"/>
          <p:cNvSpPr>
            <a:spLocks noChangeArrowheads="1"/>
          </p:cNvSpPr>
          <p:nvPr/>
        </p:nvSpPr>
        <p:spPr bwMode="auto">
          <a:xfrm>
            <a:off x="6942138" y="2703513"/>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0" name="Rectangle 92"/>
          <p:cNvSpPr>
            <a:spLocks noChangeArrowheads="1"/>
          </p:cNvSpPr>
          <p:nvPr/>
        </p:nvSpPr>
        <p:spPr bwMode="auto">
          <a:xfrm>
            <a:off x="6943725" y="2705100"/>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1" name="Rectangle 93"/>
          <p:cNvSpPr>
            <a:spLocks noChangeArrowheads="1"/>
          </p:cNvSpPr>
          <p:nvPr/>
        </p:nvSpPr>
        <p:spPr bwMode="auto">
          <a:xfrm>
            <a:off x="6932613" y="2706688"/>
            <a:ext cx="255587" cy="255587"/>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2" name="Rectangle 94"/>
          <p:cNvSpPr>
            <a:spLocks noChangeArrowheads="1"/>
          </p:cNvSpPr>
          <p:nvPr/>
        </p:nvSpPr>
        <p:spPr bwMode="auto">
          <a:xfrm>
            <a:off x="6946900" y="2695575"/>
            <a:ext cx="255588" cy="255588"/>
          </a:xfrm>
          <a:prstGeom prst="rect">
            <a:avLst/>
          </a:prstGeom>
          <a:solidFill>
            <a:srgbClr val="0033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pic>
        <p:nvPicPr>
          <p:cNvPr id="135175" name="Picture 9" descr="j0434845"/>
          <p:cNvPicPr>
            <a:picLocks noChangeAspect="1" noChangeArrowheads="1"/>
          </p:cNvPicPr>
          <p:nvPr/>
        </p:nvPicPr>
        <p:blipFill>
          <a:blip r:embed="rId4"/>
          <a:srcRect/>
          <a:stretch>
            <a:fillRect/>
          </a:stretch>
        </p:blipFill>
        <p:spPr bwMode="auto">
          <a:xfrm>
            <a:off x="6802438" y="2493963"/>
            <a:ext cx="574675" cy="574675"/>
          </a:xfrm>
          <a:prstGeom prst="rect">
            <a:avLst/>
          </a:prstGeom>
          <a:noFill/>
          <a:ln w="9525">
            <a:noFill/>
            <a:miter lim="800000"/>
            <a:headEnd/>
            <a:tailEnd/>
          </a:ln>
        </p:spPr>
      </p:pic>
      <p:sp>
        <p:nvSpPr>
          <p:cNvPr id="135265" name="Rectangle 97"/>
          <p:cNvSpPr>
            <a:spLocks noChangeArrowheads="1"/>
          </p:cNvSpPr>
          <p:nvPr/>
        </p:nvSpPr>
        <p:spPr bwMode="auto">
          <a:xfrm>
            <a:off x="6262688" y="3914775"/>
            <a:ext cx="255587"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6" name="Rectangle 98"/>
          <p:cNvSpPr>
            <a:spLocks noChangeArrowheads="1"/>
          </p:cNvSpPr>
          <p:nvPr/>
        </p:nvSpPr>
        <p:spPr bwMode="auto">
          <a:xfrm>
            <a:off x="6662738" y="3914775"/>
            <a:ext cx="255587"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7" name="Rectangle 99"/>
          <p:cNvSpPr>
            <a:spLocks noChangeArrowheads="1"/>
          </p:cNvSpPr>
          <p:nvPr/>
        </p:nvSpPr>
        <p:spPr bwMode="auto">
          <a:xfrm>
            <a:off x="7064375" y="3914775"/>
            <a:ext cx="255588"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8" name="Rectangle 100"/>
          <p:cNvSpPr>
            <a:spLocks noChangeArrowheads="1"/>
          </p:cNvSpPr>
          <p:nvPr/>
        </p:nvSpPr>
        <p:spPr bwMode="auto">
          <a:xfrm>
            <a:off x="7464425" y="3914775"/>
            <a:ext cx="255588"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69" name="Rectangle 101"/>
          <p:cNvSpPr>
            <a:spLocks noChangeArrowheads="1"/>
          </p:cNvSpPr>
          <p:nvPr/>
        </p:nvSpPr>
        <p:spPr bwMode="auto">
          <a:xfrm>
            <a:off x="7866063" y="3914775"/>
            <a:ext cx="255587"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0" name="Rectangle 102"/>
          <p:cNvSpPr>
            <a:spLocks noChangeArrowheads="1"/>
          </p:cNvSpPr>
          <p:nvPr/>
        </p:nvSpPr>
        <p:spPr bwMode="auto">
          <a:xfrm>
            <a:off x="8266113" y="3914775"/>
            <a:ext cx="255587"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1" name="Rectangle 103"/>
          <p:cNvSpPr>
            <a:spLocks noChangeArrowheads="1"/>
          </p:cNvSpPr>
          <p:nvPr/>
        </p:nvSpPr>
        <p:spPr bwMode="auto">
          <a:xfrm>
            <a:off x="8667750" y="3914775"/>
            <a:ext cx="255588" cy="182563"/>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2" name="Rectangle 104"/>
          <p:cNvSpPr>
            <a:spLocks noChangeArrowheads="1"/>
          </p:cNvSpPr>
          <p:nvPr/>
        </p:nvSpPr>
        <p:spPr bwMode="auto">
          <a:xfrm>
            <a:off x="6262688" y="4252913"/>
            <a:ext cx="255587"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3" name="Rectangle 105"/>
          <p:cNvSpPr>
            <a:spLocks noChangeArrowheads="1"/>
          </p:cNvSpPr>
          <p:nvPr/>
        </p:nvSpPr>
        <p:spPr bwMode="auto">
          <a:xfrm>
            <a:off x="6662738" y="4252913"/>
            <a:ext cx="255587"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4" name="Rectangle 106"/>
          <p:cNvSpPr>
            <a:spLocks noChangeArrowheads="1"/>
          </p:cNvSpPr>
          <p:nvPr/>
        </p:nvSpPr>
        <p:spPr bwMode="auto">
          <a:xfrm>
            <a:off x="7064375" y="4252913"/>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5" name="Rectangle 107"/>
          <p:cNvSpPr>
            <a:spLocks noChangeArrowheads="1"/>
          </p:cNvSpPr>
          <p:nvPr/>
        </p:nvSpPr>
        <p:spPr bwMode="auto">
          <a:xfrm>
            <a:off x="7464425" y="4252913"/>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6" name="Rectangle 108"/>
          <p:cNvSpPr>
            <a:spLocks noChangeArrowheads="1"/>
          </p:cNvSpPr>
          <p:nvPr/>
        </p:nvSpPr>
        <p:spPr bwMode="auto">
          <a:xfrm>
            <a:off x="7866063" y="4252913"/>
            <a:ext cx="255587"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7" name="Rectangle 109"/>
          <p:cNvSpPr>
            <a:spLocks noChangeArrowheads="1"/>
          </p:cNvSpPr>
          <p:nvPr/>
        </p:nvSpPr>
        <p:spPr bwMode="auto">
          <a:xfrm>
            <a:off x="8266113" y="4252913"/>
            <a:ext cx="255587"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8" name="Rectangle 110"/>
          <p:cNvSpPr>
            <a:spLocks noChangeArrowheads="1"/>
          </p:cNvSpPr>
          <p:nvPr/>
        </p:nvSpPr>
        <p:spPr bwMode="auto">
          <a:xfrm>
            <a:off x="8667750" y="4252913"/>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79" name="Rectangle 111"/>
          <p:cNvSpPr>
            <a:spLocks noChangeArrowheads="1"/>
          </p:cNvSpPr>
          <p:nvPr/>
        </p:nvSpPr>
        <p:spPr bwMode="auto">
          <a:xfrm>
            <a:off x="6262688" y="4545013"/>
            <a:ext cx="255587"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0" name="Rectangle 112"/>
          <p:cNvSpPr>
            <a:spLocks noChangeArrowheads="1"/>
          </p:cNvSpPr>
          <p:nvPr/>
        </p:nvSpPr>
        <p:spPr bwMode="auto">
          <a:xfrm>
            <a:off x="6662738" y="4545013"/>
            <a:ext cx="255587"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1" name="Rectangle 113"/>
          <p:cNvSpPr>
            <a:spLocks noChangeArrowheads="1"/>
          </p:cNvSpPr>
          <p:nvPr/>
        </p:nvSpPr>
        <p:spPr bwMode="auto">
          <a:xfrm>
            <a:off x="7064375" y="4545013"/>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2" name="Rectangle 114"/>
          <p:cNvSpPr>
            <a:spLocks noChangeArrowheads="1"/>
          </p:cNvSpPr>
          <p:nvPr/>
        </p:nvSpPr>
        <p:spPr bwMode="auto">
          <a:xfrm>
            <a:off x="7464425" y="4545013"/>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3" name="Rectangle 115"/>
          <p:cNvSpPr>
            <a:spLocks noChangeArrowheads="1"/>
          </p:cNvSpPr>
          <p:nvPr/>
        </p:nvSpPr>
        <p:spPr bwMode="auto">
          <a:xfrm>
            <a:off x="7866063" y="4545013"/>
            <a:ext cx="255587"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4" name="Rectangle 116"/>
          <p:cNvSpPr>
            <a:spLocks noChangeArrowheads="1"/>
          </p:cNvSpPr>
          <p:nvPr/>
        </p:nvSpPr>
        <p:spPr bwMode="auto">
          <a:xfrm>
            <a:off x="8266113" y="4545013"/>
            <a:ext cx="255587"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5" name="Rectangle 117"/>
          <p:cNvSpPr>
            <a:spLocks noChangeArrowheads="1"/>
          </p:cNvSpPr>
          <p:nvPr/>
        </p:nvSpPr>
        <p:spPr bwMode="auto">
          <a:xfrm>
            <a:off x="8667750" y="4545013"/>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6" name="Rectangle 118"/>
          <p:cNvSpPr>
            <a:spLocks noChangeArrowheads="1"/>
          </p:cNvSpPr>
          <p:nvPr/>
        </p:nvSpPr>
        <p:spPr bwMode="auto">
          <a:xfrm>
            <a:off x="5060950" y="3916363"/>
            <a:ext cx="255588" cy="182562"/>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7" name="Rectangle 119"/>
          <p:cNvSpPr>
            <a:spLocks noChangeArrowheads="1"/>
          </p:cNvSpPr>
          <p:nvPr/>
        </p:nvSpPr>
        <p:spPr bwMode="auto">
          <a:xfrm>
            <a:off x="5461000" y="3916363"/>
            <a:ext cx="255588" cy="182562"/>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8" name="Rectangle 120"/>
          <p:cNvSpPr>
            <a:spLocks noChangeArrowheads="1"/>
          </p:cNvSpPr>
          <p:nvPr/>
        </p:nvSpPr>
        <p:spPr bwMode="auto">
          <a:xfrm>
            <a:off x="5861050" y="3916363"/>
            <a:ext cx="255588" cy="182562"/>
          </a:xfrm>
          <a:prstGeom prst="rect">
            <a:avLst/>
          </a:prstGeom>
          <a:solidFill>
            <a:srgbClr val="0066CC"/>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89" name="Rectangle 121"/>
          <p:cNvSpPr>
            <a:spLocks noChangeArrowheads="1"/>
          </p:cNvSpPr>
          <p:nvPr/>
        </p:nvSpPr>
        <p:spPr bwMode="auto">
          <a:xfrm>
            <a:off x="5060950" y="4254500"/>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0" name="Rectangle 122"/>
          <p:cNvSpPr>
            <a:spLocks noChangeArrowheads="1"/>
          </p:cNvSpPr>
          <p:nvPr/>
        </p:nvSpPr>
        <p:spPr bwMode="auto">
          <a:xfrm>
            <a:off x="5461000" y="4254500"/>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1" name="Rectangle 123"/>
          <p:cNvSpPr>
            <a:spLocks noChangeArrowheads="1"/>
          </p:cNvSpPr>
          <p:nvPr/>
        </p:nvSpPr>
        <p:spPr bwMode="auto">
          <a:xfrm>
            <a:off x="5861050" y="4254500"/>
            <a:ext cx="255588" cy="136525"/>
          </a:xfrm>
          <a:prstGeom prst="rect">
            <a:avLst/>
          </a:prstGeom>
          <a:solidFill>
            <a:srgbClr val="0099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2" name="Rectangle 124"/>
          <p:cNvSpPr>
            <a:spLocks noChangeArrowheads="1"/>
          </p:cNvSpPr>
          <p:nvPr/>
        </p:nvSpPr>
        <p:spPr bwMode="auto">
          <a:xfrm>
            <a:off x="5060950" y="4546600"/>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3" name="Rectangle 125"/>
          <p:cNvSpPr>
            <a:spLocks noChangeArrowheads="1"/>
          </p:cNvSpPr>
          <p:nvPr/>
        </p:nvSpPr>
        <p:spPr bwMode="auto">
          <a:xfrm>
            <a:off x="5461000" y="4546600"/>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294" name="Rectangle 126"/>
          <p:cNvSpPr>
            <a:spLocks noChangeArrowheads="1"/>
          </p:cNvSpPr>
          <p:nvPr/>
        </p:nvSpPr>
        <p:spPr bwMode="auto">
          <a:xfrm>
            <a:off x="5861050" y="4546600"/>
            <a:ext cx="255588" cy="92075"/>
          </a:xfrm>
          <a:prstGeom prst="rect">
            <a:avLst/>
          </a:prstGeom>
          <a:solidFill>
            <a:srgbClr val="66CCFF"/>
          </a:solidFill>
          <a:ln w="9525">
            <a:noFill/>
            <a:miter lim="800000"/>
            <a:headEnd/>
            <a:tailEnd/>
          </a:ln>
        </p:spPr>
        <p:txBody>
          <a:bodyPr lIns="0" tIns="0" rIns="0" bIns="0" anchor="ctr">
            <a:prstTxWarp prst="textNoShape">
              <a:avLst/>
            </a:prstTxWarp>
            <a:spAutoFit/>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pic>
        <p:nvPicPr>
          <p:cNvPr id="135296" name="Picture 128" descr="j0432517"/>
          <p:cNvPicPr>
            <a:picLocks noChangeAspect="1" noChangeArrowheads="1"/>
          </p:cNvPicPr>
          <p:nvPr/>
        </p:nvPicPr>
        <p:blipFill>
          <a:blip r:embed="rId5"/>
          <a:srcRect/>
          <a:stretch>
            <a:fillRect/>
          </a:stretch>
        </p:blipFill>
        <p:spPr bwMode="auto">
          <a:xfrm>
            <a:off x="6696075" y="4842141"/>
            <a:ext cx="2019300" cy="1616075"/>
          </a:xfrm>
          <a:prstGeom prst="rect">
            <a:avLst/>
          </a:prstGeom>
          <a:noFill/>
          <a:ln w="9525">
            <a:noFill/>
            <a:miter lim="800000"/>
            <a:headEnd/>
            <a:tailEnd/>
          </a:ln>
        </p:spPr>
      </p:pic>
      <p:grpSp>
        <p:nvGrpSpPr>
          <p:cNvPr id="5" name="Group 153"/>
          <p:cNvGrpSpPr>
            <a:grpSpLocks/>
          </p:cNvGrpSpPr>
          <p:nvPr/>
        </p:nvGrpSpPr>
        <p:grpSpPr bwMode="auto">
          <a:xfrm>
            <a:off x="5010150" y="3117850"/>
            <a:ext cx="3889375" cy="204788"/>
            <a:chOff x="3156" y="1964"/>
            <a:chExt cx="2450" cy="129"/>
          </a:xfrm>
        </p:grpSpPr>
        <p:sp>
          <p:nvSpPr>
            <p:cNvPr id="22598" name="Line 148"/>
            <p:cNvSpPr>
              <a:spLocks noChangeShapeType="1"/>
            </p:cNvSpPr>
            <p:nvPr/>
          </p:nvSpPr>
          <p:spPr bwMode="auto">
            <a:xfrm flipV="1">
              <a:off x="3164" y="2093"/>
              <a:ext cx="2442" cy="0"/>
            </a:xfrm>
            <a:prstGeom prst="line">
              <a:avLst/>
            </a:prstGeom>
            <a:noFill/>
            <a:ln w="28575">
              <a:solidFill>
                <a:schemeClr val="tx1"/>
              </a:solidFill>
              <a:round/>
              <a:headEnd/>
              <a:tailEnd type="triangle" w="med" len="med"/>
            </a:ln>
          </p:spPr>
          <p:txBody>
            <a:bodyPr lIns="0" tIns="0" rIns="0" bIns="0">
              <a:prstTxWarp prst="textNoShape">
                <a:avLst/>
              </a:prstTxWarp>
              <a:spAutoFit/>
            </a:bodyPr>
            <a:lstStyle/>
            <a:p>
              <a:endParaRPr lang="en-US">
                <a:solidFill>
                  <a:srgbClr val="000000"/>
                </a:solidFill>
              </a:endParaRPr>
            </a:p>
          </p:txBody>
        </p:sp>
        <p:sp>
          <p:nvSpPr>
            <p:cNvPr id="22599" name="Text Box 149"/>
            <p:cNvSpPr txBox="1">
              <a:spLocks noChangeArrowheads="1"/>
            </p:cNvSpPr>
            <p:nvPr/>
          </p:nvSpPr>
          <p:spPr bwMode="auto">
            <a:xfrm>
              <a:off x="3156" y="1964"/>
              <a:ext cx="690" cy="100"/>
            </a:xfrm>
            <a:prstGeom prst="rect">
              <a:avLst/>
            </a:prstGeom>
            <a:noFill/>
            <a:ln w="9525">
              <a:noFill/>
              <a:miter lim="800000"/>
              <a:headEnd/>
              <a:tailEnd/>
            </a:ln>
          </p:spPr>
          <p:txBody>
            <a:bodyPr wrap="none" lIns="0" tIns="0" rIns="0" bIns="0">
              <a:prstTxWarp prst="textNoShape">
                <a:avLst/>
              </a:prstTxWarp>
              <a:spAutoFit/>
            </a:bodyPr>
            <a:lstStyle/>
            <a:p>
              <a:pPr eaLnBrk="1" hangingPunct="1">
                <a:lnSpc>
                  <a:spcPct val="65000"/>
                </a:lnSpc>
              </a:pPr>
              <a:r>
                <a:rPr lang="en-US" sz="1600">
                  <a:solidFill>
                    <a:srgbClr val="3333CC"/>
                  </a:solidFill>
                  <a:latin typeface="Arial" charset="0"/>
                  <a:ea typeface="ＭＳ Ｐゴシック" charset="-128"/>
                  <a:cs typeface="ＭＳ Ｐゴシック" charset="-128"/>
                </a:rPr>
                <a:t>playout time</a:t>
              </a:r>
            </a:p>
          </p:txBody>
        </p:sp>
      </p:grpSp>
      <p:grpSp>
        <p:nvGrpSpPr>
          <p:cNvPr id="6" name="Group 152"/>
          <p:cNvGrpSpPr>
            <a:grpSpLocks/>
          </p:cNvGrpSpPr>
          <p:nvPr/>
        </p:nvGrpSpPr>
        <p:grpSpPr bwMode="auto">
          <a:xfrm>
            <a:off x="4251325" y="3335338"/>
            <a:ext cx="641350" cy="1352550"/>
            <a:chOff x="2678" y="2101"/>
            <a:chExt cx="404" cy="852"/>
          </a:xfrm>
        </p:grpSpPr>
        <p:sp>
          <p:nvSpPr>
            <p:cNvPr id="22596" name="Line 150"/>
            <p:cNvSpPr>
              <a:spLocks noChangeShapeType="1"/>
            </p:cNvSpPr>
            <p:nvPr/>
          </p:nvSpPr>
          <p:spPr bwMode="auto">
            <a:xfrm flipV="1">
              <a:off x="3082" y="2101"/>
              <a:ext cx="0" cy="852"/>
            </a:xfrm>
            <a:prstGeom prst="line">
              <a:avLst/>
            </a:prstGeom>
            <a:noFill/>
            <a:ln w="28575">
              <a:solidFill>
                <a:schemeClr val="tx1"/>
              </a:solidFill>
              <a:round/>
              <a:headEnd/>
              <a:tailEnd type="triangle" w="med" len="med"/>
            </a:ln>
          </p:spPr>
          <p:txBody>
            <a:bodyPr lIns="0" tIns="0" rIns="0" bIns="0">
              <a:prstTxWarp prst="textNoShape">
                <a:avLst/>
              </a:prstTxWarp>
              <a:spAutoFit/>
            </a:bodyPr>
            <a:lstStyle/>
            <a:p>
              <a:endParaRPr lang="en-US">
                <a:solidFill>
                  <a:srgbClr val="000000"/>
                </a:solidFill>
              </a:endParaRPr>
            </a:p>
          </p:txBody>
        </p:sp>
        <p:sp>
          <p:nvSpPr>
            <p:cNvPr id="22597" name="Text Box 151"/>
            <p:cNvSpPr txBox="1">
              <a:spLocks noChangeArrowheads="1"/>
            </p:cNvSpPr>
            <p:nvPr/>
          </p:nvSpPr>
          <p:spPr bwMode="auto">
            <a:xfrm>
              <a:off x="2678" y="2839"/>
              <a:ext cx="369" cy="100"/>
            </a:xfrm>
            <a:prstGeom prst="rect">
              <a:avLst/>
            </a:prstGeom>
            <a:noFill/>
            <a:ln w="9525">
              <a:noFill/>
              <a:miter lim="800000"/>
              <a:headEnd/>
              <a:tailEnd/>
            </a:ln>
          </p:spPr>
          <p:txBody>
            <a:bodyPr wrap="none" lIns="0" tIns="0" rIns="0" bIns="0">
              <a:prstTxWarp prst="textNoShape">
                <a:avLst/>
              </a:prstTxWarp>
              <a:spAutoFit/>
            </a:bodyPr>
            <a:lstStyle/>
            <a:p>
              <a:pPr eaLnBrk="1" hangingPunct="1">
                <a:lnSpc>
                  <a:spcPct val="65000"/>
                </a:lnSpc>
              </a:pPr>
              <a:r>
                <a:rPr lang="en-US" sz="1600">
                  <a:solidFill>
                    <a:srgbClr val="3333CC"/>
                  </a:solidFill>
                  <a:latin typeface="Arial" charset="0"/>
                  <a:ea typeface="ＭＳ Ｐゴシック" charset="-128"/>
                  <a:cs typeface="ＭＳ Ｐゴシック" charset="-128"/>
                </a:rPr>
                <a:t>quality</a:t>
              </a:r>
            </a:p>
          </p:txBody>
        </p:sp>
      </p:grpSp>
      <p:sp>
        <p:nvSpPr>
          <p:cNvPr id="83056" name="Freeform 112"/>
          <p:cNvSpPr>
            <a:spLocks/>
          </p:cNvSpPr>
          <p:nvPr/>
        </p:nvSpPr>
        <p:spPr bwMode="auto">
          <a:xfrm>
            <a:off x="5110163" y="3641725"/>
            <a:ext cx="3697287" cy="981075"/>
          </a:xfrm>
          <a:custGeom>
            <a:avLst/>
            <a:gdLst>
              <a:gd name="T0" fmla="*/ 0 w 2329"/>
              <a:gd name="T1" fmla="*/ 1496972813 h 618"/>
              <a:gd name="T2" fmla="*/ 854332059 w 2329"/>
              <a:gd name="T3" fmla="*/ 1496972813 h 618"/>
              <a:gd name="T4" fmla="*/ 1194553901 w 2329"/>
              <a:gd name="T5" fmla="*/ 1134070313 h 618"/>
              <a:gd name="T6" fmla="*/ 1428927607 w 2329"/>
              <a:gd name="T7" fmla="*/ 1071067200 h 618"/>
              <a:gd name="T8" fmla="*/ 2147483647 w 2329"/>
              <a:gd name="T9" fmla="*/ 1071067200 h 618"/>
              <a:gd name="T10" fmla="*/ 2147483647 w 2329"/>
              <a:gd name="T11" fmla="*/ 899696575 h 618"/>
              <a:gd name="T12" fmla="*/ 2147483647 w 2329"/>
              <a:gd name="T13" fmla="*/ 622479388 h 618"/>
              <a:gd name="T14" fmla="*/ 2147483647 w 2329"/>
              <a:gd name="T15" fmla="*/ 579635938 h 618"/>
              <a:gd name="T16" fmla="*/ 2147483647 w 2329"/>
              <a:gd name="T17" fmla="*/ 579635938 h 618"/>
              <a:gd name="T18" fmla="*/ 2147483647 w 2329"/>
              <a:gd name="T19" fmla="*/ 430947513 h 618"/>
              <a:gd name="T20" fmla="*/ 2147483647 w 2329"/>
              <a:gd name="T21" fmla="*/ 68045013 h 618"/>
              <a:gd name="T22" fmla="*/ 2147483647 w 2329"/>
              <a:gd name="T23" fmla="*/ 25201563 h 618"/>
              <a:gd name="T24" fmla="*/ 2147483647 w 2329"/>
              <a:gd name="T25" fmla="*/ 25201563 h 61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329"/>
              <a:gd name="T40" fmla="*/ 0 h 618"/>
              <a:gd name="T41" fmla="*/ 2329 w 2329"/>
              <a:gd name="T42" fmla="*/ 618 h 61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329" h="618">
                <a:moveTo>
                  <a:pt x="0" y="594"/>
                </a:moveTo>
                <a:cubicBezTo>
                  <a:pt x="130" y="606"/>
                  <a:pt x="260" y="618"/>
                  <a:pt x="339" y="594"/>
                </a:cubicBezTo>
                <a:cubicBezTo>
                  <a:pt x="418" y="570"/>
                  <a:pt x="436" y="478"/>
                  <a:pt x="474" y="450"/>
                </a:cubicBezTo>
                <a:cubicBezTo>
                  <a:pt x="512" y="422"/>
                  <a:pt x="470" y="429"/>
                  <a:pt x="567" y="425"/>
                </a:cubicBezTo>
                <a:cubicBezTo>
                  <a:pt x="664" y="421"/>
                  <a:pt x="959" y="436"/>
                  <a:pt x="1059" y="425"/>
                </a:cubicBezTo>
                <a:cubicBezTo>
                  <a:pt x="1159" y="414"/>
                  <a:pt x="1135" y="387"/>
                  <a:pt x="1169" y="357"/>
                </a:cubicBezTo>
                <a:cubicBezTo>
                  <a:pt x="1203" y="327"/>
                  <a:pt x="1234" y="268"/>
                  <a:pt x="1262" y="247"/>
                </a:cubicBezTo>
                <a:cubicBezTo>
                  <a:pt x="1290" y="226"/>
                  <a:pt x="1283" y="233"/>
                  <a:pt x="1338" y="230"/>
                </a:cubicBezTo>
                <a:cubicBezTo>
                  <a:pt x="1393" y="227"/>
                  <a:pt x="1541" y="240"/>
                  <a:pt x="1592" y="230"/>
                </a:cubicBezTo>
                <a:cubicBezTo>
                  <a:pt x="1643" y="220"/>
                  <a:pt x="1622" y="205"/>
                  <a:pt x="1643" y="171"/>
                </a:cubicBezTo>
                <a:cubicBezTo>
                  <a:pt x="1664" y="137"/>
                  <a:pt x="1686" y="54"/>
                  <a:pt x="1719" y="27"/>
                </a:cubicBezTo>
                <a:cubicBezTo>
                  <a:pt x="1752" y="0"/>
                  <a:pt x="1736" y="13"/>
                  <a:pt x="1838" y="10"/>
                </a:cubicBezTo>
                <a:cubicBezTo>
                  <a:pt x="1940" y="7"/>
                  <a:pt x="2134" y="8"/>
                  <a:pt x="2329" y="10"/>
                </a:cubicBezTo>
              </a:path>
            </a:pathLst>
          </a:custGeom>
          <a:noFill/>
          <a:ln w="38100">
            <a:solidFill>
              <a:srgbClr val="FC0A04"/>
            </a:solidFill>
            <a:round/>
            <a:headEnd/>
            <a:tailEnd type="triangle" w="med" len="med"/>
          </a:ln>
        </p:spPr>
        <p:txBody>
          <a:bodyPr>
            <a:prstTxWarp prst="textNoShape">
              <a:avLst/>
            </a:prstTxWarp>
          </a:bodyPr>
          <a:lstStyle/>
          <a:p>
            <a:pPr eaLnBrk="1" hangingPunct="1">
              <a:lnSpc>
                <a:spcPts val="6600"/>
              </a:lnSpc>
            </a:pPr>
            <a:endParaRPr lang="en-US">
              <a:solidFill>
                <a:srgbClr val="333399"/>
              </a:solidFill>
              <a:latin typeface="Arial" charset="0"/>
              <a:ea typeface="ＭＳ Ｐゴシック" charset="-128"/>
              <a:cs typeface="ＭＳ Ｐゴシック" charset="-128"/>
            </a:endParaRPr>
          </a:p>
        </p:txBody>
      </p:sp>
      <p:sp>
        <p:nvSpPr>
          <p:cNvPr id="135171" name="Rectangle 3"/>
          <p:cNvSpPr>
            <a:spLocks noChangeArrowheads="1"/>
          </p:cNvSpPr>
          <p:nvPr/>
        </p:nvSpPr>
        <p:spPr bwMode="auto">
          <a:xfrm>
            <a:off x="251520" y="836712"/>
            <a:ext cx="4320480" cy="5616624"/>
          </a:xfrm>
          <a:prstGeom prst="rect">
            <a:avLst/>
          </a:prstGeom>
          <a:noFill/>
          <a:ln w="9525">
            <a:noFill/>
            <a:miter lim="800000"/>
            <a:headEnd/>
            <a:tailEnd/>
          </a:ln>
        </p:spPr>
        <p:txBody>
          <a:bodyPr lIns="0" tIns="0" rIns="0" bIns="0">
            <a:prstTxWarp prst="textNoShape">
              <a:avLst/>
            </a:prstTxWarp>
          </a:bodyPr>
          <a:lstStyle/>
          <a:p>
            <a:pPr eaLnBrk="1" hangingPunct="1">
              <a:lnSpc>
                <a:spcPct val="80000"/>
              </a:lnSpc>
              <a:spcBef>
                <a:spcPct val="20000"/>
              </a:spcBef>
              <a:buClr>
                <a:srgbClr val="FF6600"/>
              </a:buClr>
              <a:buSzPct val="120000"/>
            </a:pPr>
            <a:r>
              <a:rPr lang="en-US" sz="2400" kern="0" dirty="0">
                <a:solidFill>
                  <a:srgbClr val="000000"/>
                </a:solidFill>
                <a:latin typeface="Eurostile"/>
                <a:cs typeface="Eurostile"/>
              </a:rPr>
              <a:t>Divide video into segments at recording time</a:t>
            </a:r>
            <a:br>
              <a:rPr lang="en-US" sz="2400" kern="0" dirty="0">
                <a:solidFill>
                  <a:srgbClr val="000000"/>
                </a:solidFill>
                <a:latin typeface="Eurostile"/>
                <a:cs typeface="Eurostile"/>
              </a:rPr>
            </a:br>
            <a:r>
              <a:rPr lang="en-US" sz="2400" kern="0" dirty="0">
                <a:solidFill>
                  <a:srgbClr val="000000"/>
                </a:solidFill>
                <a:latin typeface="Eurostile"/>
                <a:cs typeface="Eurostile"/>
              </a:rPr>
              <a:t>or convert </a:t>
            </a:r>
            <a:r>
              <a:rPr lang="en-US" sz="2400" kern="0" dirty="0" smtClean="0">
                <a:solidFill>
                  <a:srgbClr val="000000"/>
                </a:solidFill>
                <a:latin typeface="Eurostile"/>
                <a:cs typeface="Eurostile"/>
              </a:rPr>
              <a:t>later</a:t>
            </a:r>
          </a:p>
          <a:p>
            <a:pPr eaLnBrk="1" hangingPunct="1">
              <a:lnSpc>
                <a:spcPct val="80000"/>
              </a:lnSpc>
              <a:spcBef>
                <a:spcPct val="20000"/>
              </a:spcBef>
              <a:buClr>
                <a:srgbClr val="FF6600"/>
              </a:buClr>
              <a:buSzPct val="120000"/>
            </a:pP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r>
              <a:rPr lang="en-US" sz="2400" b="1" i="1" kern="0" dirty="0" smtClean="0">
                <a:solidFill>
                  <a:srgbClr val="000000"/>
                </a:solidFill>
                <a:latin typeface="Eurostile"/>
                <a:cs typeface="Eurostile"/>
              </a:rPr>
              <a:t>Complete</a:t>
            </a:r>
            <a:r>
              <a:rPr lang="en-US" sz="2400" kern="0" dirty="0" smtClean="0">
                <a:solidFill>
                  <a:srgbClr val="000000"/>
                </a:solidFill>
                <a:latin typeface="Eurostile"/>
                <a:cs typeface="Eurostile"/>
              </a:rPr>
              <a:t> little movies</a:t>
            </a: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r>
              <a:rPr lang="en-US" sz="2400" kern="0" dirty="0">
                <a:solidFill>
                  <a:srgbClr val="000000"/>
                </a:solidFill>
                <a:latin typeface="Eurostile"/>
                <a:cs typeface="Eurostile"/>
              </a:rPr>
              <a:t>Choose the segment duration</a:t>
            </a:r>
          </a:p>
          <a:p>
            <a:pPr eaLnBrk="1" hangingPunct="1">
              <a:lnSpc>
                <a:spcPct val="80000"/>
              </a:lnSpc>
              <a:spcBef>
                <a:spcPct val="20000"/>
              </a:spcBef>
              <a:buClr>
                <a:srgbClr val="FF6600"/>
              </a:buClr>
              <a:buSzPct val="120000"/>
            </a:pP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r>
              <a:rPr lang="en-US" sz="2400" kern="0" dirty="0">
                <a:solidFill>
                  <a:srgbClr val="000000"/>
                </a:solidFill>
                <a:latin typeface="Eurostile"/>
                <a:cs typeface="Eurostile"/>
              </a:rPr>
              <a:t>Choose the number of </a:t>
            </a:r>
            <a:r>
              <a:rPr lang="en-US" sz="2400" kern="0" dirty="0" smtClean="0">
                <a:solidFill>
                  <a:srgbClr val="000000"/>
                </a:solidFill>
                <a:latin typeface="Eurostile"/>
                <a:cs typeface="Eurostile"/>
              </a:rPr>
              <a:t>quality layers</a:t>
            </a: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r>
              <a:rPr lang="en-US" sz="2400" kern="0" dirty="0">
                <a:solidFill>
                  <a:srgbClr val="000000"/>
                </a:solidFill>
                <a:latin typeface="Eurostile"/>
                <a:cs typeface="Eurostile"/>
              </a:rPr>
              <a:t>Choose the </a:t>
            </a:r>
            <a:r>
              <a:rPr lang="en-US" sz="2400" kern="0" dirty="0" smtClean="0">
                <a:solidFill>
                  <a:srgbClr val="000000"/>
                </a:solidFill>
                <a:latin typeface="Eurostile"/>
                <a:cs typeface="Eurostile"/>
              </a:rPr>
              <a:t>adaptation</a:t>
            </a:r>
            <a:br>
              <a:rPr lang="en-US" sz="2400" kern="0" dirty="0" smtClean="0">
                <a:solidFill>
                  <a:srgbClr val="000000"/>
                </a:solidFill>
                <a:latin typeface="Eurostile"/>
                <a:cs typeface="Eurostile"/>
              </a:rPr>
            </a:br>
            <a:r>
              <a:rPr lang="en-US" sz="2400" kern="0" dirty="0" smtClean="0">
                <a:solidFill>
                  <a:srgbClr val="000000"/>
                </a:solidFill>
                <a:latin typeface="Eurostile"/>
                <a:cs typeface="Eurostile"/>
              </a:rPr>
              <a:t>strategy</a:t>
            </a:r>
            <a:endParaRPr lang="en-US" sz="2400" kern="0" dirty="0">
              <a:solidFill>
                <a:srgbClr val="000000"/>
              </a:solidFill>
              <a:latin typeface="Eurostile"/>
              <a:cs typeface="Eurostile"/>
            </a:endParaRPr>
          </a:p>
          <a:p>
            <a:pPr eaLnBrk="1" hangingPunct="1">
              <a:lnSpc>
                <a:spcPct val="80000"/>
              </a:lnSpc>
              <a:spcBef>
                <a:spcPct val="20000"/>
              </a:spcBef>
              <a:buClr>
                <a:srgbClr val="FF6600"/>
              </a:buClr>
              <a:buSzPct val="120000"/>
            </a:pPr>
            <a:endParaRPr lang="en-US" sz="2400" kern="0" dirty="0" smtClean="0">
              <a:solidFill>
                <a:srgbClr val="000000"/>
              </a:solidFill>
              <a:latin typeface="Tahoma"/>
            </a:endParaRPr>
          </a:p>
          <a:p>
            <a:pPr eaLnBrk="1" hangingPunct="1">
              <a:lnSpc>
                <a:spcPct val="80000"/>
              </a:lnSpc>
              <a:spcBef>
                <a:spcPct val="20000"/>
              </a:spcBef>
              <a:buClr>
                <a:srgbClr val="FF6600"/>
              </a:buClr>
              <a:buSzPct val="120000"/>
            </a:pPr>
            <a:r>
              <a:rPr lang="en-US" sz="2400" kern="0" dirty="0" smtClean="0">
                <a:solidFill>
                  <a:srgbClr val="000000"/>
                </a:solidFill>
                <a:latin typeface="Eurostile"/>
                <a:cs typeface="Eurostile"/>
              </a:rPr>
              <a:t>Typical segment lengths:</a:t>
            </a:r>
            <a:br>
              <a:rPr lang="en-US" sz="2400" kern="0" dirty="0" smtClean="0">
                <a:solidFill>
                  <a:srgbClr val="000000"/>
                </a:solidFill>
                <a:latin typeface="Eurostile"/>
                <a:cs typeface="Eurostile"/>
              </a:rPr>
            </a:br>
            <a:r>
              <a:rPr lang="en-US" sz="2400" kern="0" dirty="0" smtClean="0">
                <a:solidFill>
                  <a:srgbClr val="000000"/>
                </a:solidFill>
                <a:latin typeface="Eurostile"/>
                <a:cs typeface="Eurostile"/>
              </a:rPr>
              <a:t>2-10 seconds</a:t>
            </a:r>
            <a:br>
              <a:rPr lang="en-US" sz="2400" kern="0" dirty="0" smtClean="0">
                <a:solidFill>
                  <a:srgbClr val="000000"/>
                </a:solidFill>
                <a:latin typeface="Eurostile"/>
                <a:cs typeface="Eurostile"/>
              </a:rPr>
            </a:br>
            <a:r>
              <a:rPr lang="en-US" sz="1600" kern="0" dirty="0" smtClean="0">
                <a:solidFill>
                  <a:srgbClr val="000000"/>
                </a:solidFill>
                <a:latin typeface="Eurostile"/>
                <a:cs typeface="Eurostile"/>
              </a:rPr>
              <a:t>(2-hour movie </a:t>
            </a:r>
            <a:r>
              <a:rPr lang="en-US" sz="1600" kern="0" dirty="0" smtClean="0">
                <a:solidFill>
                  <a:srgbClr val="000000"/>
                </a:solidFill>
                <a:latin typeface="Eurostile"/>
                <a:cs typeface="Eurostile"/>
                <a:sym typeface="Wingdings" charset="2"/>
              </a:rPr>
              <a:t> 3600++ small, indexed videos</a:t>
            </a:r>
            <a:r>
              <a:rPr lang="en-US" sz="1600" kern="0" dirty="0" smtClean="0">
                <a:solidFill>
                  <a:srgbClr val="000000"/>
                </a:solidFill>
                <a:latin typeface="Eurostile"/>
                <a:cs typeface="Eurostile"/>
              </a:rPr>
              <a:t>)</a:t>
            </a:r>
            <a:br>
              <a:rPr lang="en-US" sz="1600" kern="0" dirty="0" smtClean="0">
                <a:solidFill>
                  <a:srgbClr val="000000"/>
                </a:solidFill>
                <a:latin typeface="Eurostile"/>
                <a:cs typeface="Eurostile"/>
              </a:rPr>
            </a:br>
            <a:endParaRPr lang="en-US" kern="0" dirty="0" smtClean="0">
              <a:solidFill>
                <a:srgbClr val="000000"/>
              </a:solidFill>
              <a:latin typeface="Eurostile"/>
              <a:cs typeface="Eurostile"/>
            </a:endParaRPr>
          </a:p>
        </p:txBody>
      </p:sp>
      <p:pic>
        <p:nvPicPr>
          <p:cNvPr id="1301622" name="Picture 118" descr="1aaa"/>
          <p:cNvPicPr>
            <a:picLocks noChangeAspect="1" noChangeArrowheads="1"/>
          </p:cNvPicPr>
          <p:nvPr/>
        </p:nvPicPr>
        <p:blipFill>
          <a:blip r:embed="rId6"/>
          <a:srcRect/>
          <a:stretch>
            <a:fillRect/>
          </a:stretch>
        </p:blipFill>
        <p:spPr bwMode="auto">
          <a:xfrm>
            <a:off x="6867525" y="4979988"/>
            <a:ext cx="1766888" cy="1116012"/>
          </a:xfrm>
          <a:prstGeom prst="rect">
            <a:avLst/>
          </a:prstGeom>
          <a:noFill/>
          <a:ln w="9525">
            <a:noFill/>
            <a:miter lim="800000"/>
            <a:headEnd/>
            <a:tailEnd/>
          </a:ln>
        </p:spPr>
      </p:pic>
      <p:pic>
        <p:nvPicPr>
          <p:cNvPr id="1301623" name="Picture 119" descr="1aa"/>
          <p:cNvPicPr>
            <a:picLocks noChangeAspect="1" noChangeArrowheads="1"/>
          </p:cNvPicPr>
          <p:nvPr/>
        </p:nvPicPr>
        <p:blipFill>
          <a:blip r:embed="rId7"/>
          <a:srcRect/>
          <a:stretch>
            <a:fillRect/>
          </a:stretch>
        </p:blipFill>
        <p:spPr bwMode="auto">
          <a:xfrm>
            <a:off x="6867525" y="4979988"/>
            <a:ext cx="1766888" cy="1116012"/>
          </a:xfrm>
          <a:prstGeom prst="rect">
            <a:avLst/>
          </a:prstGeom>
          <a:noFill/>
          <a:ln w="9525">
            <a:noFill/>
            <a:miter lim="800000"/>
            <a:headEnd/>
            <a:tailEnd/>
          </a:ln>
        </p:spPr>
      </p:pic>
      <p:pic>
        <p:nvPicPr>
          <p:cNvPr id="1301624" name="Picture 120" descr="1dd"/>
          <p:cNvPicPr>
            <a:picLocks noChangeAspect="1" noChangeArrowheads="1"/>
          </p:cNvPicPr>
          <p:nvPr/>
        </p:nvPicPr>
        <p:blipFill>
          <a:blip r:embed="rId8"/>
          <a:srcRect/>
          <a:stretch>
            <a:fillRect/>
          </a:stretch>
        </p:blipFill>
        <p:spPr bwMode="auto">
          <a:xfrm>
            <a:off x="6867525" y="4979988"/>
            <a:ext cx="1766888" cy="1116012"/>
          </a:xfrm>
          <a:prstGeom prst="rect">
            <a:avLst/>
          </a:prstGeom>
          <a:noFill/>
          <a:ln w="9525">
            <a:noFill/>
            <a:miter lim="800000"/>
            <a:headEnd/>
            <a:tailEnd/>
          </a:ln>
        </p:spPr>
      </p:pic>
      <p:pic>
        <p:nvPicPr>
          <p:cNvPr id="1301625" name="Picture 121" descr="1bb"/>
          <p:cNvPicPr>
            <a:picLocks noChangeAspect="1" noChangeArrowheads="1"/>
          </p:cNvPicPr>
          <p:nvPr/>
        </p:nvPicPr>
        <p:blipFill>
          <a:blip r:embed="rId9"/>
          <a:srcRect/>
          <a:stretch>
            <a:fillRect/>
          </a:stretch>
        </p:blipFill>
        <p:spPr bwMode="auto">
          <a:xfrm>
            <a:off x="6867525" y="4979988"/>
            <a:ext cx="1766888" cy="1116012"/>
          </a:xfrm>
          <a:prstGeom prst="rect">
            <a:avLst/>
          </a:prstGeom>
          <a:noFill/>
          <a:ln w="9525">
            <a:noFill/>
            <a:miter lim="800000"/>
            <a:headEnd/>
            <a:tailEnd/>
          </a:ln>
        </p:spPr>
      </p:pic>
    </p:spTree>
    <p:extLst>
      <p:ext uri="{BB962C8B-B14F-4D97-AF65-F5344CB8AC3E}">
        <p14:creationId xmlns:p14="http://schemas.microsoft.com/office/powerpoint/2010/main" val="422125526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135175"/>
                                        </p:tgtEl>
                                        <p:attrNameLst>
                                          <p:attrName>style.visibility</p:attrName>
                                        </p:attrNameLst>
                                      </p:cBhvr>
                                      <p:to>
                                        <p:strVal val="visible"/>
                                      </p:to>
                                    </p:set>
                                    <p:animEffect transition="in" filter="dissolve">
                                      <p:cBhvr>
                                        <p:cTn id="11" dur="500"/>
                                        <p:tgtEl>
                                          <p:spTgt spid="135175"/>
                                        </p:tgtEl>
                                      </p:cBhvr>
                                    </p:animEffect>
                                  </p:childTnLst>
                                </p:cTn>
                              </p:par>
                            </p:childTnLst>
                          </p:cTn>
                        </p:par>
                        <p:par>
                          <p:cTn id="12" fill="hold">
                            <p:stCondLst>
                              <p:cond delay="500"/>
                            </p:stCondLst>
                            <p:childTnLst>
                              <p:par>
                                <p:cTn id="13" presetID="1" presetClass="entr" presetSubtype="0" fill="hold" grpId="0" nodeType="afterEffect">
                                  <p:stCondLst>
                                    <p:cond delay="0"/>
                                  </p:stCondLst>
                                  <p:childTnLst>
                                    <p:set>
                                      <p:cBhvr>
                                        <p:cTn id="14" dur="1" fill="hold">
                                          <p:stCondLst>
                                            <p:cond delay="0"/>
                                          </p:stCondLst>
                                        </p:cTn>
                                        <p:tgtEl>
                                          <p:spTgt spid="135176"/>
                                        </p:tgtEl>
                                        <p:attrNameLst>
                                          <p:attrName>style.visibility</p:attrName>
                                        </p:attrNameLst>
                                      </p:cBhvr>
                                      <p:to>
                                        <p:strVal val="visible"/>
                                      </p:to>
                                    </p:set>
                                  </p:childTnLst>
                                </p:cTn>
                              </p:par>
                              <p:par>
                                <p:cTn id="15" presetID="42" presetClass="path" presetSubtype="0" repeatCount="10000" accel="50000" decel="50000" fill="hold" grpId="1" nodeType="withEffect">
                                  <p:stCondLst>
                                    <p:cond delay="0"/>
                                  </p:stCondLst>
                                  <p:childTnLst>
                                    <p:animMotion origin="layout" path="M 0 -4.16281E-7 L 0 0.17484 " pathEditMode="relative" rAng="0" ptsTypes="AA">
                                      <p:cBhvr>
                                        <p:cTn id="16" dur="1000" fill="hold"/>
                                        <p:tgtEl>
                                          <p:spTgt spid="135176"/>
                                        </p:tgtEl>
                                        <p:attrNameLst>
                                          <p:attrName>ppt_x</p:attrName>
                                          <p:attrName>ppt_y</p:attrName>
                                        </p:attrNameLst>
                                      </p:cBhvr>
                                      <p:rCtr x="0" y="87"/>
                                    </p:animMotion>
                                  </p:childTnLst>
                                </p:cTn>
                              </p:par>
                              <p:par>
                                <p:cTn id="17" presetID="1" presetClass="entr" presetSubtype="0" fill="hold" grpId="0" nodeType="withEffect">
                                  <p:stCondLst>
                                    <p:cond delay="0"/>
                                  </p:stCondLst>
                                  <p:childTnLst>
                                    <p:set>
                                      <p:cBhvr>
                                        <p:cTn id="18" dur="1" fill="hold">
                                          <p:stCondLst>
                                            <p:cond delay="0"/>
                                          </p:stCondLst>
                                        </p:cTn>
                                        <p:tgtEl>
                                          <p:spTgt spid="135209"/>
                                        </p:tgtEl>
                                        <p:attrNameLst>
                                          <p:attrName>style.visibility</p:attrName>
                                        </p:attrNameLst>
                                      </p:cBhvr>
                                      <p:to>
                                        <p:strVal val="visible"/>
                                      </p:to>
                                    </p:set>
                                  </p:childTnLst>
                                </p:cTn>
                              </p:par>
                              <p:par>
                                <p:cTn id="19" presetID="0" presetClass="path" presetSubtype="0" accel="50000" decel="50000" fill="hold" grpId="1" nodeType="withEffect">
                                  <p:stCondLst>
                                    <p:cond delay="1000"/>
                                  </p:stCondLst>
                                  <p:childTnLst>
                                    <p:animMotion origin="layout" path="M 5.55556E-7 -9.89824E-7 L -0.20434 0.11772 " pathEditMode="relative" ptsTypes="AA">
                                      <p:cBhvr>
                                        <p:cTn id="20" dur="1000" fill="hold"/>
                                        <p:tgtEl>
                                          <p:spTgt spid="135209"/>
                                        </p:tgtEl>
                                        <p:attrNameLst>
                                          <p:attrName>ppt_x</p:attrName>
                                          <p:attrName>ppt_y</p:attrName>
                                        </p:attrNameLst>
                                      </p:cBhvr>
                                    </p:animMotion>
                                  </p:childTnLst>
                                </p:cTn>
                              </p:par>
                              <p:par>
                                <p:cTn id="21" presetID="1" presetClass="entr" presetSubtype="0" fill="hold" grpId="0" nodeType="withEffect">
                                  <p:stCondLst>
                                    <p:cond delay="2000"/>
                                  </p:stCondLst>
                                  <p:childTnLst>
                                    <p:set>
                                      <p:cBhvr>
                                        <p:cTn id="22" dur="1" fill="hold">
                                          <p:stCondLst>
                                            <p:cond delay="0"/>
                                          </p:stCondLst>
                                        </p:cTn>
                                        <p:tgtEl>
                                          <p:spTgt spid="135254"/>
                                        </p:tgtEl>
                                        <p:attrNameLst>
                                          <p:attrName>style.visibility</p:attrName>
                                        </p:attrNameLst>
                                      </p:cBhvr>
                                      <p:to>
                                        <p:strVal val="visible"/>
                                      </p:to>
                                    </p:set>
                                  </p:childTnLst>
                                </p:cTn>
                              </p:par>
                              <p:par>
                                <p:cTn id="23" presetID="0" presetClass="path" presetSubtype="0" accel="50000" decel="50000" fill="hold" grpId="1" nodeType="withEffect">
                                  <p:stCondLst>
                                    <p:cond delay="2000"/>
                                  </p:stCondLst>
                                  <p:childTnLst>
                                    <p:animMotion origin="layout" path="M 0.00347 0.0007 L -0.16041 0.12026 " pathEditMode="relative" rAng="0" ptsTypes="AA">
                                      <p:cBhvr>
                                        <p:cTn id="24" dur="1000" fill="hold"/>
                                        <p:tgtEl>
                                          <p:spTgt spid="135254"/>
                                        </p:tgtEl>
                                        <p:attrNameLst>
                                          <p:attrName>ppt_x</p:attrName>
                                          <p:attrName>ppt_y</p:attrName>
                                        </p:attrNameLst>
                                      </p:cBhvr>
                                      <p:rCtr x="-82" y="60"/>
                                    </p:animMotion>
                                  </p:childTnLst>
                                </p:cTn>
                              </p:par>
                              <p:par>
                                <p:cTn id="25" presetID="1" presetClass="entr" presetSubtype="0" fill="hold" grpId="0" nodeType="withEffect">
                                  <p:stCondLst>
                                    <p:cond delay="3000"/>
                                  </p:stCondLst>
                                  <p:childTnLst>
                                    <p:set>
                                      <p:cBhvr>
                                        <p:cTn id="26" dur="1" fill="hold">
                                          <p:stCondLst>
                                            <p:cond delay="0"/>
                                          </p:stCondLst>
                                        </p:cTn>
                                        <p:tgtEl>
                                          <p:spTgt spid="135255"/>
                                        </p:tgtEl>
                                        <p:attrNameLst>
                                          <p:attrName>style.visibility</p:attrName>
                                        </p:attrNameLst>
                                      </p:cBhvr>
                                      <p:to>
                                        <p:strVal val="visible"/>
                                      </p:to>
                                    </p:set>
                                  </p:childTnLst>
                                </p:cTn>
                              </p:par>
                              <p:par>
                                <p:cTn id="27" presetID="0" presetClass="path" presetSubtype="0" accel="50000" decel="50000" fill="hold" grpId="1" nodeType="withEffect">
                                  <p:stCondLst>
                                    <p:cond delay="3000"/>
                                  </p:stCondLst>
                                  <p:childTnLst>
                                    <p:animMotion origin="layout" path="M 0.00833 0.00741 L -0.11493 0.11934 " pathEditMode="relative" rAng="0" ptsTypes="AA">
                                      <p:cBhvr>
                                        <p:cTn id="28" dur="1000" fill="hold"/>
                                        <p:tgtEl>
                                          <p:spTgt spid="135255"/>
                                        </p:tgtEl>
                                        <p:attrNameLst>
                                          <p:attrName>ppt_x</p:attrName>
                                          <p:attrName>ppt_y</p:attrName>
                                        </p:attrNameLst>
                                      </p:cBhvr>
                                      <p:rCtr x="-62" y="56"/>
                                    </p:animMotion>
                                  </p:childTnLst>
                                </p:cTn>
                              </p:par>
                              <p:par>
                                <p:cTn id="29" presetID="1" presetClass="entr" presetSubtype="0" fill="hold" grpId="0" nodeType="withEffect">
                                  <p:stCondLst>
                                    <p:cond delay="4000"/>
                                  </p:stCondLst>
                                  <p:childTnLst>
                                    <p:set>
                                      <p:cBhvr>
                                        <p:cTn id="30" dur="1" fill="hold">
                                          <p:stCondLst>
                                            <p:cond delay="0"/>
                                          </p:stCondLst>
                                        </p:cTn>
                                        <p:tgtEl>
                                          <p:spTgt spid="135256"/>
                                        </p:tgtEl>
                                        <p:attrNameLst>
                                          <p:attrName>style.visibility</p:attrName>
                                        </p:attrNameLst>
                                      </p:cBhvr>
                                      <p:to>
                                        <p:strVal val="visible"/>
                                      </p:to>
                                    </p:set>
                                  </p:childTnLst>
                                </p:cTn>
                              </p:par>
                              <p:par>
                                <p:cTn id="31" presetID="0" presetClass="path" presetSubtype="0" accel="50000" decel="50000" fill="hold" grpId="1" nodeType="withEffect">
                                  <p:stCondLst>
                                    <p:cond delay="4000"/>
                                  </p:stCondLst>
                                  <p:childTnLst>
                                    <p:animMotion origin="layout" path="M -0.00104 0.00393 L -0.07344 0.12002 " pathEditMode="relative" rAng="0" ptsTypes="AA">
                                      <p:cBhvr>
                                        <p:cTn id="32" dur="1000" fill="hold"/>
                                        <p:tgtEl>
                                          <p:spTgt spid="135256"/>
                                        </p:tgtEl>
                                        <p:attrNameLst>
                                          <p:attrName>ppt_x</p:attrName>
                                          <p:attrName>ppt_y</p:attrName>
                                        </p:attrNameLst>
                                      </p:cBhvr>
                                      <p:rCtr x="-36" y="58"/>
                                    </p:animMotion>
                                  </p:childTnLst>
                                </p:cTn>
                              </p:par>
                              <p:par>
                                <p:cTn id="33" presetID="1" presetClass="entr" presetSubtype="0" fill="hold" grpId="0" nodeType="withEffect">
                                  <p:stCondLst>
                                    <p:cond delay="5000"/>
                                  </p:stCondLst>
                                  <p:childTnLst>
                                    <p:set>
                                      <p:cBhvr>
                                        <p:cTn id="34" dur="1" fill="hold">
                                          <p:stCondLst>
                                            <p:cond delay="0"/>
                                          </p:stCondLst>
                                        </p:cTn>
                                        <p:tgtEl>
                                          <p:spTgt spid="135257"/>
                                        </p:tgtEl>
                                        <p:attrNameLst>
                                          <p:attrName>style.visibility</p:attrName>
                                        </p:attrNameLst>
                                      </p:cBhvr>
                                      <p:to>
                                        <p:strVal val="visible"/>
                                      </p:to>
                                    </p:set>
                                  </p:childTnLst>
                                </p:cTn>
                              </p:par>
                              <p:par>
                                <p:cTn id="35" presetID="0" presetClass="path" presetSubtype="0" accel="50000" decel="50000" fill="hold" grpId="1" nodeType="withEffect">
                                  <p:stCondLst>
                                    <p:cond delay="5000"/>
                                  </p:stCondLst>
                                  <p:childTnLst>
                                    <p:animMotion origin="layout" path="M 0.00139 0.00185 L -0.02899 0.11771 " pathEditMode="relative" rAng="0" ptsTypes="AA">
                                      <p:cBhvr>
                                        <p:cTn id="36" dur="1000" fill="hold"/>
                                        <p:tgtEl>
                                          <p:spTgt spid="135257"/>
                                        </p:tgtEl>
                                        <p:attrNameLst>
                                          <p:attrName>ppt_x</p:attrName>
                                          <p:attrName>ppt_y</p:attrName>
                                        </p:attrNameLst>
                                      </p:cBhvr>
                                      <p:rCtr x="-15" y="58"/>
                                    </p:animMotion>
                                  </p:childTnLst>
                                </p:cTn>
                              </p:par>
                              <p:par>
                                <p:cTn id="37" presetID="1" presetClass="entr" presetSubtype="0" fill="hold" grpId="0" nodeType="withEffect">
                                  <p:stCondLst>
                                    <p:cond delay="6000"/>
                                  </p:stCondLst>
                                  <p:childTnLst>
                                    <p:set>
                                      <p:cBhvr>
                                        <p:cTn id="38" dur="1" fill="hold">
                                          <p:stCondLst>
                                            <p:cond delay="0"/>
                                          </p:stCondLst>
                                        </p:cTn>
                                        <p:tgtEl>
                                          <p:spTgt spid="135258"/>
                                        </p:tgtEl>
                                        <p:attrNameLst>
                                          <p:attrName>style.visibility</p:attrName>
                                        </p:attrNameLst>
                                      </p:cBhvr>
                                      <p:to>
                                        <p:strVal val="visible"/>
                                      </p:to>
                                    </p:set>
                                  </p:childTnLst>
                                </p:cTn>
                              </p:par>
                              <p:par>
                                <p:cTn id="39" presetID="0" presetClass="path" presetSubtype="0" accel="50000" decel="50000" fill="hold" grpId="1" nodeType="withEffect">
                                  <p:stCondLst>
                                    <p:cond delay="6000"/>
                                  </p:stCondLst>
                                  <p:childTnLst>
                                    <p:animMotion origin="layout" path="M 0.00277 -0.00023 L 0.01441 0.11956 " pathEditMode="relative" rAng="0" ptsTypes="AA">
                                      <p:cBhvr>
                                        <p:cTn id="40" dur="1000" fill="hold"/>
                                        <p:tgtEl>
                                          <p:spTgt spid="135258"/>
                                        </p:tgtEl>
                                        <p:attrNameLst>
                                          <p:attrName>ppt_x</p:attrName>
                                          <p:attrName>ppt_y</p:attrName>
                                        </p:attrNameLst>
                                      </p:cBhvr>
                                      <p:rCtr x="6" y="60"/>
                                    </p:animMotion>
                                  </p:childTnLst>
                                </p:cTn>
                              </p:par>
                              <p:par>
                                <p:cTn id="41" presetID="1" presetClass="entr" presetSubtype="0" fill="hold" grpId="0" nodeType="withEffect">
                                  <p:stCondLst>
                                    <p:cond delay="7000"/>
                                  </p:stCondLst>
                                  <p:childTnLst>
                                    <p:set>
                                      <p:cBhvr>
                                        <p:cTn id="42" dur="1" fill="hold">
                                          <p:stCondLst>
                                            <p:cond delay="0"/>
                                          </p:stCondLst>
                                        </p:cTn>
                                        <p:tgtEl>
                                          <p:spTgt spid="135259"/>
                                        </p:tgtEl>
                                        <p:attrNameLst>
                                          <p:attrName>style.visibility</p:attrName>
                                        </p:attrNameLst>
                                      </p:cBhvr>
                                      <p:to>
                                        <p:strVal val="visible"/>
                                      </p:to>
                                    </p:set>
                                  </p:childTnLst>
                                </p:cTn>
                              </p:par>
                              <p:par>
                                <p:cTn id="43" presetID="0" presetClass="path" presetSubtype="0" accel="50000" decel="50000" fill="hold" grpId="1" nodeType="withEffect">
                                  <p:stCondLst>
                                    <p:cond delay="7000"/>
                                  </p:stCondLst>
                                  <p:childTnLst>
                                    <p:animMotion origin="layout" path="M 0.00122 0.00324 L 0.05781 0.11725 " pathEditMode="relative" rAng="0" ptsTypes="AA">
                                      <p:cBhvr>
                                        <p:cTn id="44" dur="1000" fill="hold"/>
                                        <p:tgtEl>
                                          <p:spTgt spid="135259"/>
                                        </p:tgtEl>
                                        <p:attrNameLst>
                                          <p:attrName>ppt_x</p:attrName>
                                          <p:attrName>ppt_y</p:attrName>
                                        </p:attrNameLst>
                                      </p:cBhvr>
                                      <p:rCtr x="28" y="57"/>
                                    </p:animMotion>
                                  </p:childTnLst>
                                </p:cTn>
                              </p:par>
                              <p:par>
                                <p:cTn id="45" presetID="1" presetClass="entr" presetSubtype="0" fill="hold" grpId="0" nodeType="withEffect">
                                  <p:stCondLst>
                                    <p:cond delay="8000"/>
                                  </p:stCondLst>
                                  <p:childTnLst>
                                    <p:set>
                                      <p:cBhvr>
                                        <p:cTn id="46" dur="1" fill="hold">
                                          <p:stCondLst>
                                            <p:cond delay="0"/>
                                          </p:stCondLst>
                                        </p:cTn>
                                        <p:tgtEl>
                                          <p:spTgt spid="135260"/>
                                        </p:tgtEl>
                                        <p:attrNameLst>
                                          <p:attrName>style.visibility</p:attrName>
                                        </p:attrNameLst>
                                      </p:cBhvr>
                                      <p:to>
                                        <p:strVal val="visible"/>
                                      </p:to>
                                    </p:set>
                                  </p:childTnLst>
                                </p:cTn>
                              </p:par>
                              <p:par>
                                <p:cTn id="47" presetID="0" presetClass="path" presetSubtype="0" accel="50000" decel="50000" fill="hold" grpId="1" nodeType="withEffect">
                                  <p:stCondLst>
                                    <p:cond delay="8000"/>
                                  </p:stCondLst>
                                  <p:childTnLst>
                                    <p:animMotion origin="layout" path="M 0.00278 0.00185 L 0.10278 0.11587 " pathEditMode="relative" rAng="0" ptsTypes="AA">
                                      <p:cBhvr>
                                        <p:cTn id="48" dur="1000" fill="hold"/>
                                        <p:tgtEl>
                                          <p:spTgt spid="135260"/>
                                        </p:tgtEl>
                                        <p:attrNameLst>
                                          <p:attrName>ppt_x</p:attrName>
                                          <p:attrName>ppt_y</p:attrName>
                                        </p:attrNameLst>
                                      </p:cBhvr>
                                      <p:rCtr x="50" y="57"/>
                                    </p:animMotion>
                                  </p:childTnLst>
                                </p:cTn>
                              </p:par>
                              <p:par>
                                <p:cTn id="49" presetID="1" presetClass="entr" presetSubtype="0" fill="hold" grpId="0" nodeType="withEffect">
                                  <p:stCondLst>
                                    <p:cond delay="9000"/>
                                  </p:stCondLst>
                                  <p:childTnLst>
                                    <p:set>
                                      <p:cBhvr>
                                        <p:cTn id="50" dur="1" fill="hold">
                                          <p:stCondLst>
                                            <p:cond delay="0"/>
                                          </p:stCondLst>
                                        </p:cTn>
                                        <p:tgtEl>
                                          <p:spTgt spid="135261"/>
                                        </p:tgtEl>
                                        <p:attrNameLst>
                                          <p:attrName>style.visibility</p:attrName>
                                        </p:attrNameLst>
                                      </p:cBhvr>
                                      <p:to>
                                        <p:strVal val="visible"/>
                                      </p:to>
                                    </p:set>
                                  </p:childTnLst>
                                </p:cTn>
                              </p:par>
                              <p:par>
                                <p:cTn id="51" presetID="0" presetClass="path" presetSubtype="0" accel="50000" decel="50000" fill="hold" grpId="1" nodeType="withEffect">
                                  <p:stCondLst>
                                    <p:cond delay="9000"/>
                                  </p:stCondLst>
                                  <p:childTnLst>
                                    <p:animMotion origin="layout" path="M 0.00087 0.00278 L 0.14722 0.11679 " pathEditMode="relative" rAng="0" ptsTypes="AA">
                                      <p:cBhvr>
                                        <p:cTn id="52" dur="1000" fill="hold"/>
                                        <p:tgtEl>
                                          <p:spTgt spid="135261"/>
                                        </p:tgtEl>
                                        <p:attrNameLst>
                                          <p:attrName>ppt_x</p:attrName>
                                          <p:attrName>ppt_y</p:attrName>
                                        </p:attrNameLst>
                                      </p:cBhvr>
                                      <p:rCtr x="73" y="57"/>
                                    </p:animMotion>
                                  </p:childTnLst>
                                </p:cTn>
                              </p:par>
                              <p:par>
                                <p:cTn id="53" presetID="1" presetClass="entr" presetSubtype="0" fill="hold" grpId="0" nodeType="withEffect">
                                  <p:stCondLst>
                                    <p:cond delay="10000"/>
                                  </p:stCondLst>
                                  <p:childTnLst>
                                    <p:set>
                                      <p:cBhvr>
                                        <p:cTn id="54" dur="1" fill="hold">
                                          <p:stCondLst>
                                            <p:cond delay="0"/>
                                          </p:stCondLst>
                                        </p:cTn>
                                        <p:tgtEl>
                                          <p:spTgt spid="135262"/>
                                        </p:tgtEl>
                                        <p:attrNameLst>
                                          <p:attrName>style.visibility</p:attrName>
                                        </p:attrNameLst>
                                      </p:cBhvr>
                                      <p:to>
                                        <p:strVal val="visible"/>
                                      </p:to>
                                    </p:set>
                                  </p:childTnLst>
                                </p:cTn>
                              </p:par>
                              <p:par>
                                <p:cTn id="55" presetID="0" presetClass="path" presetSubtype="0" accel="50000" decel="50000" fill="hold" grpId="1" nodeType="withEffect">
                                  <p:stCondLst>
                                    <p:cond delay="10000"/>
                                  </p:stCondLst>
                                  <p:childTnLst>
                                    <p:animMotion origin="layout" path="M 0.00139 0.00185 L 0.18681 0.11772 " pathEditMode="relative" rAng="0" ptsTypes="AA">
                                      <p:cBhvr>
                                        <p:cTn id="56" dur="1000" fill="hold"/>
                                        <p:tgtEl>
                                          <p:spTgt spid="135262"/>
                                        </p:tgtEl>
                                        <p:attrNameLst>
                                          <p:attrName>ppt_x</p:attrName>
                                          <p:attrName>ppt_y</p:attrName>
                                        </p:attrNameLst>
                                      </p:cBhvr>
                                      <p:rCtr x="93" y="58"/>
                                    </p:animMotion>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135198"/>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35199"/>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35200"/>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3520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35202"/>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35203"/>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3520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35219"/>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3522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35221"/>
                                        </p:tgtEl>
                                        <p:attrNameLst>
                                          <p:attrName>style.visibility</p:attrName>
                                        </p:attrNameLst>
                                      </p:cBhvr>
                                      <p:to>
                                        <p:strVal val="visible"/>
                                      </p:to>
                                    </p:set>
                                  </p:childTnLst>
                                </p:cTn>
                              </p:par>
                              <p:par>
                                <p:cTn id="79" presetID="1" presetClass="entr" presetSubtype="0" fill="hold" nodeType="withEffect">
                                  <p:stCondLst>
                                    <p:cond delay="0"/>
                                  </p:stCondLst>
                                  <p:childTnLst>
                                    <p:set>
                                      <p:cBhvr>
                                        <p:cTn id="80" dur="1" fill="hold">
                                          <p:stCondLst>
                                            <p:cond delay="0"/>
                                          </p:stCondLst>
                                        </p:cTn>
                                        <p:tgtEl>
                                          <p:spTgt spid="2"/>
                                        </p:tgtEl>
                                        <p:attrNameLst>
                                          <p:attrName>style.visibility</p:attrName>
                                        </p:attrNameLst>
                                      </p:cBhvr>
                                      <p:to>
                                        <p:strVal val="visible"/>
                                      </p:to>
                                    </p:set>
                                  </p:childTnLst>
                                </p:cTn>
                              </p:par>
                              <p:par>
                                <p:cTn id="81" presetID="1" presetClass="exit" presetSubtype="0" fill="hold" grpId="2" nodeType="withEffect">
                                  <p:stCondLst>
                                    <p:cond delay="0"/>
                                  </p:stCondLst>
                                  <p:childTnLst>
                                    <p:set>
                                      <p:cBhvr>
                                        <p:cTn id="82" dur="1" fill="hold">
                                          <p:stCondLst>
                                            <p:cond delay="0"/>
                                          </p:stCondLst>
                                        </p:cTn>
                                        <p:tgtEl>
                                          <p:spTgt spid="135209"/>
                                        </p:tgtEl>
                                        <p:attrNameLst>
                                          <p:attrName>style.visibility</p:attrName>
                                        </p:attrNameLst>
                                      </p:cBhvr>
                                      <p:to>
                                        <p:strVal val="hidden"/>
                                      </p:to>
                                    </p:set>
                                  </p:childTnLst>
                                </p:cTn>
                              </p:par>
                              <p:par>
                                <p:cTn id="83" presetID="1" presetClass="exit" presetSubtype="0" fill="hold" grpId="2" nodeType="withEffect">
                                  <p:stCondLst>
                                    <p:cond delay="0"/>
                                  </p:stCondLst>
                                  <p:childTnLst>
                                    <p:set>
                                      <p:cBhvr>
                                        <p:cTn id="84" dur="1" fill="hold">
                                          <p:stCondLst>
                                            <p:cond delay="0"/>
                                          </p:stCondLst>
                                        </p:cTn>
                                        <p:tgtEl>
                                          <p:spTgt spid="135254"/>
                                        </p:tgtEl>
                                        <p:attrNameLst>
                                          <p:attrName>style.visibility</p:attrName>
                                        </p:attrNameLst>
                                      </p:cBhvr>
                                      <p:to>
                                        <p:strVal val="hidden"/>
                                      </p:to>
                                    </p:set>
                                  </p:childTnLst>
                                </p:cTn>
                              </p:par>
                              <p:par>
                                <p:cTn id="85" presetID="1" presetClass="exit" presetSubtype="0" fill="hold" grpId="2" nodeType="withEffect">
                                  <p:stCondLst>
                                    <p:cond delay="0"/>
                                  </p:stCondLst>
                                  <p:childTnLst>
                                    <p:set>
                                      <p:cBhvr>
                                        <p:cTn id="86" dur="1" fill="hold">
                                          <p:stCondLst>
                                            <p:cond delay="0"/>
                                          </p:stCondLst>
                                        </p:cTn>
                                        <p:tgtEl>
                                          <p:spTgt spid="135255"/>
                                        </p:tgtEl>
                                        <p:attrNameLst>
                                          <p:attrName>style.visibility</p:attrName>
                                        </p:attrNameLst>
                                      </p:cBhvr>
                                      <p:to>
                                        <p:strVal val="hidden"/>
                                      </p:to>
                                    </p:set>
                                  </p:childTnLst>
                                </p:cTn>
                              </p:par>
                              <p:par>
                                <p:cTn id="87" presetID="1" presetClass="exit" presetSubtype="0" fill="hold" grpId="2" nodeType="withEffect">
                                  <p:stCondLst>
                                    <p:cond delay="0"/>
                                  </p:stCondLst>
                                  <p:childTnLst>
                                    <p:set>
                                      <p:cBhvr>
                                        <p:cTn id="88" dur="1" fill="hold">
                                          <p:stCondLst>
                                            <p:cond delay="0"/>
                                          </p:stCondLst>
                                        </p:cTn>
                                        <p:tgtEl>
                                          <p:spTgt spid="135256"/>
                                        </p:tgtEl>
                                        <p:attrNameLst>
                                          <p:attrName>style.visibility</p:attrName>
                                        </p:attrNameLst>
                                      </p:cBhvr>
                                      <p:to>
                                        <p:strVal val="hidden"/>
                                      </p:to>
                                    </p:set>
                                  </p:childTnLst>
                                </p:cTn>
                              </p:par>
                              <p:par>
                                <p:cTn id="89" presetID="1" presetClass="exit" presetSubtype="0" fill="hold" grpId="2" nodeType="withEffect">
                                  <p:stCondLst>
                                    <p:cond delay="0"/>
                                  </p:stCondLst>
                                  <p:childTnLst>
                                    <p:set>
                                      <p:cBhvr>
                                        <p:cTn id="90" dur="1" fill="hold">
                                          <p:stCondLst>
                                            <p:cond delay="0"/>
                                          </p:stCondLst>
                                        </p:cTn>
                                        <p:tgtEl>
                                          <p:spTgt spid="135257"/>
                                        </p:tgtEl>
                                        <p:attrNameLst>
                                          <p:attrName>style.visibility</p:attrName>
                                        </p:attrNameLst>
                                      </p:cBhvr>
                                      <p:to>
                                        <p:strVal val="hidden"/>
                                      </p:to>
                                    </p:set>
                                  </p:childTnLst>
                                </p:cTn>
                              </p:par>
                              <p:par>
                                <p:cTn id="91" presetID="1" presetClass="exit" presetSubtype="0" fill="hold" grpId="2" nodeType="withEffect">
                                  <p:stCondLst>
                                    <p:cond delay="0"/>
                                  </p:stCondLst>
                                  <p:childTnLst>
                                    <p:set>
                                      <p:cBhvr>
                                        <p:cTn id="92" dur="1" fill="hold">
                                          <p:stCondLst>
                                            <p:cond delay="0"/>
                                          </p:stCondLst>
                                        </p:cTn>
                                        <p:tgtEl>
                                          <p:spTgt spid="135258"/>
                                        </p:tgtEl>
                                        <p:attrNameLst>
                                          <p:attrName>style.visibility</p:attrName>
                                        </p:attrNameLst>
                                      </p:cBhvr>
                                      <p:to>
                                        <p:strVal val="hidden"/>
                                      </p:to>
                                    </p:set>
                                  </p:childTnLst>
                                </p:cTn>
                              </p:par>
                              <p:par>
                                <p:cTn id="93" presetID="1" presetClass="exit" presetSubtype="0" fill="hold" grpId="2" nodeType="withEffect">
                                  <p:stCondLst>
                                    <p:cond delay="0"/>
                                  </p:stCondLst>
                                  <p:childTnLst>
                                    <p:set>
                                      <p:cBhvr>
                                        <p:cTn id="94" dur="1" fill="hold">
                                          <p:stCondLst>
                                            <p:cond delay="0"/>
                                          </p:stCondLst>
                                        </p:cTn>
                                        <p:tgtEl>
                                          <p:spTgt spid="135259"/>
                                        </p:tgtEl>
                                        <p:attrNameLst>
                                          <p:attrName>style.visibility</p:attrName>
                                        </p:attrNameLst>
                                      </p:cBhvr>
                                      <p:to>
                                        <p:strVal val="hidden"/>
                                      </p:to>
                                    </p:set>
                                  </p:childTnLst>
                                </p:cTn>
                              </p:par>
                              <p:par>
                                <p:cTn id="95" presetID="1" presetClass="exit" presetSubtype="0" fill="hold" grpId="2" nodeType="withEffect">
                                  <p:stCondLst>
                                    <p:cond delay="0"/>
                                  </p:stCondLst>
                                  <p:childTnLst>
                                    <p:set>
                                      <p:cBhvr>
                                        <p:cTn id="96" dur="1" fill="hold">
                                          <p:stCondLst>
                                            <p:cond delay="0"/>
                                          </p:stCondLst>
                                        </p:cTn>
                                        <p:tgtEl>
                                          <p:spTgt spid="135260"/>
                                        </p:tgtEl>
                                        <p:attrNameLst>
                                          <p:attrName>style.visibility</p:attrName>
                                        </p:attrNameLst>
                                      </p:cBhvr>
                                      <p:to>
                                        <p:strVal val="hidden"/>
                                      </p:to>
                                    </p:set>
                                  </p:childTnLst>
                                </p:cTn>
                              </p:par>
                              <p:par>
                                <p:cTn id="97" presetID="1" presetClass="exit" presetSubtype="0" fill="hold" grpId="2" nodeType="withEffect">
                                  <p:stCondLst>
                                    <p:cond delay="0"/>
                                  </p:stCondLst>
                                  <p:childTnLst>
                                    <p:set>
                                      <p:cBhvr>
                                        <p:cTn id="98" dur="1" fill="hold">
                                          <p:stCondLst>
                                            <p:cond delay="0"/>
                                          </p:stCondLst>
                                        </p:cTn>
                                        <p:tgtEl>
                                          <p:spTgt spid="135261"/>
                                        </p:tgtEl>
                                        <p:attrNameLst>
                                          <p:attrName>style.visibility</p:attrName>
                                        </p:attrNameLst>
                                      </p:cBhvr>
                                      <p:to>
                                        <p:strVal val="hidden"/>
                                      </p:to>
                                    </p:set>
                                  </p:childTnLst>
                                </p:cTn>
                              </p:par>
                              <p:par>
                                <p:cTn id="99" presetID="1" presetClass="exit" presetSubtype="0" fill="hold" grpId="2" nodeType="withEffect">
                                  <p:stCondLst>
                                    <p:cond delay="0"/>
                                  </p:stCondLst>
                                  <p:childTnLst>
                                    <p:set>
                                      <p:cBhvr>
                                        <p:cTn id="100" dur="1" fill="hold">
                                          <p:stCondLst>
                                            <p:cond delay="0"/>
                                          </p:stCondLst>
                                        </p:cTn>
                                        <p:tgtEl>
                                          <p:spTgt spid="135262"/>
                                        </p:tgtEl>
                                        <p:attrNameLst>
                                          <p:attrName>style.visibility</p:attrName>
                                        </p:attrNameLst>
                                      </p:cBhvr>
                                      <p:to>
                                        <p:strVal val="hidden"/>
                                      </p:to>
                                    </p:set>
                                  </p:childTnLst>
                                </p:cTn>
                              </p:par>
                              <p:par>
                                <p:cTn id="101" presetID="22" presetClass="entr" presetSubtype="1" fill="hold" nodeType="withEffect">
                                  <p:stCondLst>
                                    <p:cond delay="0"/>
                                  </p:stCondLst>
                                  <p:childTnLst>
                                    <p:set>
                                      <p:cBhvr>
                                        <p:cTn id="102" dur="1" fill="hold">
                                          <p:stCondLst>
                                            <p:cond delay="0"/>
                                          </p:stCondLst>
                                        </p:cTn>
                                        <p:tgtEl>
                                          <p:spTgt spid="4"/>
                                        </p:tgtEl>
                                        <p:attrNameLst>
                                          <p:attrName>style.visibility</p:attrName>
                                        </p:attrNameLst>
                                      </p:cBhvr>
                                      <p:to>
                                        <p:strVal val="visible"/>
                                      </p:to>
                                    </p:set>
                                    <p:animEffect transition="in" filter="wipe(up)">
                                      <p:cBhvr>
                                        <p:cTn id="103" dur="3000"/>
                                        <p:tgtEl>
                                          <p:spTgt spid="4"/>
                                        </p:tgtEl>
                                      </p:cBhvr>
                                    </p:animEffect>
                                  </p:childTnLst>
                                </p:cTn>
                              </p:par>
                            </p:childTnLst>
                          </p:cTn>
                        </p:par>
                        <p:par>
                          <p:cTn id="104" fill="hold">
                            <p:stCondLst>
                              <p:cond delay="3000"/>
                            </p:stCondLst>
                            <p:childTnLst>
                              <p:par>
                                <p:cTn id="105" presetID="1" presetClass="entr" presetSubtype="0" fill="hold" grpId="0" nodeType="afterEffect">
                                  <p:stCondLst>
                                    <p:cond delay="0"/>
                                  </p:stCondLst>
                                  <p:childTnLst>
                                    <p:set>
                                      <p:cBhvr>
                                        <p:cTn id="106" dur="1" fill="hold">
                                          <p:stCondLst>
                                            <p:cond delay="0"/>
                                          </p:stCondLst>
                                        </p:cTn>
                                        <p:tgtEl>
                                          <p:spTgt spid="135265"/>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135266"/>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135267"/>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135268"/>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135269"/>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35270"/>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135271"/>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35272"/>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35273"/>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135274"/>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35275"/>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35276"/>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35277"/>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135278"/>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135279"/>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135280"/>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35281"/>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35282"/>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35283"/>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35284"/>
                                        </p:tgtEl>
                                        <p:attrNameLst>
                                          <p:attrName>style.visibility</p:attrName>
                                        </p:attrNameLst>
                                      </p:cBhvr>
                                      <p:to>
                                        <p:strVal val="visible"/>
                                      </p:to>
                                    </p:set>
                                  </p:childTnLst>
                                </p:cTn>
                              </p:par>
                              <p:par>
                                <p:cTn id="145" presetID="1" presetClass="entr" presetSubtype="0" fill="hold" grpId="0" nodeType="withEffect">
                                  <p:stCondLst>
                                    <p:cond delay="0"/>
                                  </p:stCondLst>
                                  <p:childTnLst>
                                    <p:set>
                                      <p:cBhvr>
                                        <p:cTn id="146" dur="1" fill="hold">
                                          <p:stCondLst>
                                            <p:cond delay="0"/>
                                          </p:stCondLst>
                                        </p:cTn>
                                        <p:tgtEl>
                                          <p:spTgt spid="135285"/>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135286"/>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135287"/>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135288"/>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135289"/>
                                        </p:tgtEl>
                                        <p:attrNameLst>
                                          <p:attrName>style.visibility</p:attrName>
                                        </p:attrNameLst>
                                      </p:cBhvr>
                                      <p:to>
                                        <p:strVal val="visible"/>
                                      </p:to>
                                    </p:set>
                                  </p:childTnLst>
                                </p:cTn>
                              </p:par>
                              <p:par>
                                <p:cTn id="155" presetID="1" presetClass="entr" presetSubtype="0" fill="hold" grpId="0" nodeType="withEffect">
                                  <p:stCondLst>
                                    <p:cond delay="0"/>
                                  </p:stCondLst>
                                  <p:childTnLst>
                                    <p:set>
                                      <p:cBhvr>
                                        <p:cTn id="156" dur="1" fill="hold">
                                          <p:stCondLst>
                                            <p:cond delay="0"/>
                                          </p:stCondLst>
                                        </p:cTn>
                                        <p:tgtEl>
                                          <p:spTgt spid="135290"/>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135291"/>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135292"/>
                                        </p:tgtEl>
                                        <p:attrNameLst>
                                          <p:attrName>style.visibility</p:attrName>
                                        </p:attrNameLst>
                                      </p:cBhvr>
                                      <p:to>
                                        <p:strVal val="visible"/>
                                      </p:to>
                                    </p:set>
                                  </p:childTnLst>
                                </p:cTn>
                              </p:par>
                              <p:par>
                                <p:cTn id="161" presetID="1" presetClass="entr" presetSubtype="0" fill="hold" grpId="0" nodeType="withEffect">
                                  <p:stCondLst>
                                    <p:cond delay="0"/>
                                  </p:stCondLst>
                                  <p:childTnLst>
                                    <p:set>
                                      <p:cBhvr>
                                        <p:cTn id="162" dur="1" fill="hold">
                                          <p:stCondLst>
                                            <p:cond delay="0"/>
                                          </p:stCondLst>
                                        </p:cTn>
                                        <p:tgtEl>
                                          <p:spTgt spid="135293"/>
                                        </p:tgtEl>
                                        <p:attrNameLst>
                                          <p:attrName>style.visibility</p:attrName>
                                        </p:attrNameLst>
                                      </p:cBhvr>
                                      <p:to>
                                        <p:strVal val="visible"/>
                                      </p:to>
                                    </p:set>
                                  </p:childTnLst>
                                </p:cTn>
                              </p:par>
                              <p:par>
                                <p:cTn id="163" presetID="1" presetClass="entr" presetSubtype="0" fill="hold" grpId="0" nodeType="withEffect">
                                  <p:stCondLst>
                                    <p:cond delay="0"/>
                                  </p:stCondLst>
                                  <p:childTnLst>
                                    <p:set>
                                      <p:cBhvr>
                                        <p:cTn id="164" dur="1" fill="hold">
                                          <p:stCondLst>
                                            <p:cond delay="0"/>
                                          </p:stCondLst>
                                        </p:cTn>
                                        <p:tgtEl>
                                          <p:spTgt spid="135294"/>
                                        </p:tgtEl>
                                        <p:attrNameLst>
                                          <p:attrName>style.visibility</p:attrName>
                                        </p:attrNameLst>
                                      </p:cBhvr>
                                      <p:to>
                                        <p:strVal val="visible"/>
                                      </p:to>
                                    </p:se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5"/>
                                        </p:tgtEl>
                                        <p:attrNameLst>
                                          <p:attrName>style.visibility</p:attrName>
                                        </p:attrNameLst>
                                      </p:cBhvr>
                                      <p:to>
                                        <p:strVal val="visible"/>
                                      </p:to>
                                    </p:set>
                                    <p:animEffect transition="in" filter="wipe(left)">
                                      <p:cBhvr>
                                        <p:cTn id="169" dur="500"/>
                                        <p:tgtEl>
                                          <p:spTgt spid="5"/>
                                        </p:tgtEl>
                                      </p:cBhvr>
                                    </p:animEffect>
                                  </p:childTnLst>
                                </p:cTn>
                              </p:par>
                            </p:childTnLst>
                          </p:cTn>
                        </p:par>
                        <p:par>
                          <p:cTn id="170" fill="hold">
                            <p:stCondLst>
                              <p:cond delay="500"/>
                            </p:stCondLst>
                            <p:childTnLst>
                              <p:par>
                                <p:cTn id="171" presetID="22" presetClass="entr" presetSubtype="4" fill="hold" nodeType="afterEffect">
                                  <p:stCondLst>
                                    <p:cond delay="0"/>
                                  </p:stCondLst>
                                  <p:childTnLst>
                                    <p:set>
                                      <p:cBhvr>
                                        <p:cTn id="172" dur="1" fill="hold">
                                          <p:stCondLst>
                                            <p:cond delay="0"/>
                                          </p:stCondLst>
                                        </p:cTn>
                                        <p:tgtEl>
                                          <p:spTgt spid="6"/>
                                        </p:tgtEl>
                                        <p:attrNameLst>
                                          <p:attrName>style.visibility</p:attrName>
                                        </p:attrNameLst>
                                      </p:cBhvr>
                                      <p:to>
                                        <p:strVal val="visible"/>
                                      </p:to>
                                    </p:set>
                                    <p:animEffect transition="in" filter="wipe(down)">
                                      <p:cBhvr>
                                        <p:cTn id="173" dur="500"/>
                                        <p:tgtEl>
                                          <p:spTgt spid="6"/>
                                        </p:tgtEl>
                                      </p:cBhvr>
                                    </p:animEffect>
                                  </p:childTnLst>
                                </p:cTn>
                              </p:par>
                            </p:childTnLst>
                          </p:cTn>
                        </p:par>
                        <p:par>
                          <p:cTn id="174" fill="hold">
                            <p:stCondLst>
                              <p:cond delay="1000"/>
                            </p:stCondLst>
                            <p:childTnLst>
                              <p:par>
                                <p:cTn id="175" presetID="22" presetClass="entr" presetSubtype="8" fill="hold" grpId="0" nodeType="afterEffect">
                                  <p:stCondLst>
                                    <p:cond delay="0"/>
                                  </p:stCondLst>
                                  <p:childTnLst>
                                    <p:set>
                                      <p:cBhvr>
                                        <p:cTn id="176" dur="1" fill="hold">
                                          <p:stCondLst>
                                            <p:cond delay="0"/>
                                          </p:stCondLst>
                                        </p:cTn>
                                        <p:tgtEl>
                                          <p:spTgt spid="83056"/>
                                        </p:tgtEl>
                                        <p:attrNameLst>
                                          <p:attrName>style.visibility</p:attrName>
                                        </p:attrNameLst>
                                      </p:cBhvr>
                                      <p:to>
                                        <p:strVal val="visible"/>
                                      </p:to>
                                    </p:set>
                                    <p:animEffect transition="in" filter="wipe(left)">
                                      <p:cBhvr>
                                        <p:cTn id="177" dur="1000"/>
                                        <p:tgtEl>
                                          <p:spTgt spid="83056"/>
                                        </p:tgtEl>
                                      </p:cBhvr>
                                    </p:animEffect>
                                  </p:childTnLst>
                                </p:cTn>
                              </p:par>
                            </p:childTnLst>
                          </p:cTn>
                        </p:par>
                      </p:childTnLst>
                    </p:cTn>
                  </p:par>
                  <p:par>
                    <p:cTn id="178" fill="hold">
                      <p:stCondLst>
                        <p:cond delay="indefinite"/>
                      </p:stCondLst>
                      <p:childTnLst>
                        <p:par>
                          <p:cTn id="179" fill="hold">
                            <p:stCondLst>
                              <p:cond delay="0"/>
                            </p:stCondLst>
                            <p:childTnLst>
                              <p:par>
                                <p:cTn id="180" presetID="1" presetClass="entr" presetSubtype="0" fill="hold" nodeType="clickEffect">
                                  <p:stCondLst>
                                    <p:cond delay="0"/>
                                  </p:stCondLst>
                                  <p:childTnLst>
                                    <p:set>
                                      <p:cBhvr>
                                        <p:cTn id="181" dur="1" fill="hold">
                                          <p:stCondLst>
                                            <p:cond delay="0"/>
                                          </p:stCondLst>
                                        </p:cTn>
                                        <p:tgtEl>
                                          <p:spTgt spid="135296"/>
                                        </p:tgtEl>
                                        <p:attrNameLst>
                                          <p:attrName>style.visibility</p:attrName>
                                        </p:attrNameLst>
                                      </p:cBhvr>
                                      <p:to>
                                        <p:strVal val="visible"/>
                                      </p:to>
                                    </p:set>
                                  </p:childTnLst>
                                </p:cTn>
                              </p:par>
                            </p:childTnLst>
                          </p:cTn>
                        </p:par>
                      </p:childTnLst>
                    </p:cTn>
                  </p:par>
                  <p:par>
                    <p:cTn id="182" fill="hold">
                      <p:stCondLst>
                        <p:cond delay="indefinite"/>
                      </p:stCondLst>
                      <p:childTnLst>
                        <p:par>
                          <p:cTn id="183" fill="hold">
                            <p:stCondLst>
                              <p:cond delay="0"/>
                            </p:stCondLst>
                            <p:childTnLst>
                              <p:par>
                                <p:cTn id="184" presetID="0" presetClass="path" presetSubtype="0" accel="50000" decel="50000" fill="hold" grpId="1" nodeType="clickEffect">
                                  <p:stCondLst>
                                    <p:cond delay="0"/>
                                  </p:stCondLst>
                                  <p:childTnLst>
                                    <p:animMotion origin="layout" path="M 6.11111E-6 -3.66327E-6 C -0.04357 0.03006 -0.08697 0.06013 -0.05364 0.08511 C -0.02031 0.11008 0.08976 0.1302 0.20001 0.15056 " pathEditMode="relative" ptsTypes="aaA">
                                      <p:cBhvr>
                                        <p:cTn id="185" dur="2000" fill="hold"/>
                                        <p:tgtEl>
                                          <p:spTgt spid="135292"/>
                                        </p:tgtEl>
                                        <p:attrNameLst>
                                          <p:attrName>ppt_x</p:attrName>
                                          <p:attrName>ppt_y</p:attrName>
                                        </p:attrNameLst>
                                      </p:cBhvr>
                                    </p:animMotion>
                                  </p:childTnLst>
                                </p:cTn>
                              </p:par>
                            </p:childTnLst>
                          </p:cTn>
                        </p:par>
                        <p:par>
                          <p:cTn id="186" fill="hold">
                            <p:stCondLst>
                              <p:cond delay="2000"/>
                            </p:stCondLst>
                            <p:childTnLst>
                              <p:par>
                                <p:cTn id="187" presetID="1" presetClass="entr" presetSubtype="0" fill="hold" nodeType="afterEffect">
                                  <p:stCondLst>
                                    <p:cond delay="0"/>
                                  </p:stCondLst>
                                  <p:childTnLst>
                                    <p:set>
                                      <p:cBhvr>
                                        <p:cTn id="188" dur="1" fill="hold">
                                          <p:stCondLst>
                                            <p:cond delay="0"/>
                                          </p:stCondLst>
                                        </p:cTn>
                                        <p:tgtEl>
                                          <p:spTgt spid="1301622"/>
                                        </p:tgtEl>
                                        <p:attrNameLst>
                                          <p:attrName>style.visibility</p:attrName>
                                        </p:attrNameLst>
                                      </p:cBhvr>
                                      <p:to>
                                        <p:strVal val="visible"/>
                                      </p:to>
                                    </p:set>
                                  </p:childTnLst>
                                </p:cTn>
                              </p:par>
                            </p:childTnLst>
                          </p:cTn>
                        </p:par>
                        <p:par>
                          <p:cTn id="189" fill="hold">
                            <p:stCondLst>
                              <p:cond delay="2000"/>
                            </p:stCondLst>
                            <p:childTnLst>
                              <p:par>
                                <p:cTn id="190" presetID="0" presetClass="path" presetSubtype="0" accel="50000" decel="50000" fill="hold" grpId="1" nodeType="afterEffect">
                                  <p:stCondLst>
                                    <p:cond delay="0"/>
                                  </p:stCondLst>
                                  <p:childTnLst>
                                    <p:animMotion origin="layout" path="M -2.77778E-7 -3.38575E-6 C -0.0566 0.02544 -0.11319 0.05111 -0.08559 0.07724 C -0.05798 0.10338 0.05347 0.12974 0.16511 0.15634 " pathEditMode="relative" ptsTypes="aaA">
                                      <p:cBhvr>
                                        <p:cTn id="191" dur="2000" fill="hold"/>
                                        <p:tgtEl>
                                          <p:spTgt spid="135293"/>
                                        </p:tgtEl>
                                        <p:attrNameLst>
                                          <p:attrName>ppt_x</p:attrName>
                                          <p:attrName>ppt_y</p:attrName>
                                        </p:attrNameLst>
                                      </p:cBhvr>
                                    </p:animMotion>
                                  </p:childTnLst>
                                </p:cTn>
                              </p:par>
                            </p:childTnLst>
                          </p:cTn>
                        </p:par>
                      </p:childTnLst>
                    </p:cTn>
                  </p:par>
                  <p:par>
                    <p:cTn id="192" fill="hold">
                      <p:stCondLst>
                        <p:cond delay="indefinite"/>
                      </p:stCondLst>
                      <p:childTnLst>
                        <p:par>
                          <p:cTn id="193" fill="hold">
                            <p:stCondLst>
                              <p:cond delay="0"/>
                            </p:stCondLst>
                            <p:childTnLst>
                              <p:par>
                                <p:cTn id="194" presetID="0" presetClass="path" presetSubtype="0" accel="50000" decel="50000" fill="hold" grpId="1" nodeType="clickEffect">
                                  <p:stCondLst>
                                    <p:cond delay="0"/>
                                  </p:stCondLst>
                                  <p:childTnLst>
                                    <p:animMotion origin="layout" path="M -1.94444E-6 1.12858E-6 C -0.08368 0.03585 -0.16718 0.07169 -0.14635 0.10222 C -0.12552 0.13275 -0.00052 0.15796 0.12466 0.18339 " pathEditMode="relative" ptsTypes="aaA">
                                      <p:cBhvr>
                                        <p:cTn id="195" dur="2000" fill="hold"/>
                                        <p:tgtEl>
                                          <p:spTgt spid="135291"/>
                                        </p:tgtEl>
                                        <p:attrNameLst>
                                          <p:attrName>ppt_x</p:attrName>
                                          <p:attrName>ppt_y</p:attrName>
                                        </p:attrNameLst>
                                      </p:cBhvr>
                                    </p:animMotion>
                                  </p:childTnLst>
                                </p:cTn>
                              </p:par>
                            </p:childTnLst>
                          </p:cTn>
                        </p:par>
                        <p:par>
                          <p:cTn id="196" fill="hold">
                            <p:stCondLst>
                              <p:cond delay="2000"/>
                            </p:stCondLst>
                            <p:childTnLst>
                              <p:par>
                                <p:cTn id="197" presetID="1" presetClass="entr" presetSubtype="0" fill="hold" nodeType="afterEffect">
                                  <p:stCondLst>
                                    <p:cond delay="0"/>
                                  </p:stCondLst>
                                  <p:childTnLst>
                                    <p:set>
                                      <p:cBhvr>
                                        <p:cTn id="198" dur="1" fill="hold">
                                          <p:stCondLst>
                                            <p:cond delay="0"/>
                                          </p:stCondLst>
                                        </p:cTn>
                                        <p:tgtEl>
                                          <p:spTgt spid="1301623"/>
                                        </p:tgtEl>
                                        <p:attrNameLst>
                                          <p:attrName>style.visibility</p:attrName>
                                        </p:attrNameLst>
                                      </p:cBhvr>
                                      <p:to>
                                        <p:strVal val="visible"/>
                                      </p:to>
                                    </p:set>
                                  </p:childTnLst>
                                </p:cTn>
                              </p:par>
                              <p:par>
                                <p:cTn id="199" presetID="1" presetClass="exit" presetSubtype="0" fill="hold" nodeType="withEffect">
                                  <p:stCondLst>
                                    <p:cond delay="0"/>
                                  </p:stCondLst>
                                  <p:childTnLst>
                                    <p:set>
                                      <p:cBhvr>
                                        <p:cTn id="200" dur="1" fill="hold">
                                          <p:stCondLst>
                                            <p:cond delay="0"/>
                                          </p:stCondLst>
                                        </p:cTn>
                                        <p:tgtEl>
                                          <p:spTgt spid="1301622"/>
                                        </p:tgtEl>
                                        <p:attrNameLst>
                                          <p:attrName>style.visibility</p:attrName>
                                        </p:attrNameLst>
                                      </p:cBhvr>
                                      <p:to>
                                        <p:strVal val="hidden"/>
                                      </p:to>
                                    </p:set>
                                  </p:childTnLst>
                                </p:cTn>
                              </p:par>
                            </p:childTnLst>
                          </p:cTn>
                        </p:par>
                        <p:par>
                          <p:cTn id="201" fill="hold">
                            <p:stCondLst>
                              <p:cond delay="2000"/>
                            </p:stCondLst>
                            <p:childTnLst>
                              <p:par>
                                <p:cTn id="202" presetID="0" presetClass="path" presetSubtype="0" accel="50000" decel="50000" fill="hold" grpId="1" nodeType="afterEffect">
                                  <p:stCondLst>
                                    <p:cond delay="0"/>
                                  </p:stCondLst>
                                  <p:childTnLst>
                                    <p:animMotion origin="layout" path="M 4.16667E-6 1.26735E-6 C -0.08733 0.03446 -0.17448 0.06915 -0.16094 0.10037 C -0.1474 0.13159 -0.03316 0.15934 0.08108 0.18732 " pathEditMode="relative" ptsTypes="aaA">
                                      <p:cBhvr>
                                        <p:cTn id="203" dur="2000" fill="hold"/>
                                        <p:tgtEl>
                                          <p:spTgt spid="135272"/>
                                        </p:tgtEl>
                                        <p:attrNameLst>
                                          <p:attrName>ppt_x</p:attrName>
                                          <p:attrName>ppt_y</p:attrName>
                                        </p:attrNameLst>
                                      </p:cBhvr>
                                    </p:animMotion>
                                  </p:childTnLst>
                                </p:cTn>
                              </p:par>
                            </p:childTnLst>
                          </p:cTn>
                        </p:par>
                        <p:par>
                          <p:cTn id="204" fill="hold">
                            <p:stCondLst>
                              <p:cond delay="4000"/>
                            </p:stCondLst>
                            <p:childTnLst>
                              <p:par>
                                <p:cTn id="205" presetID="0" presetClass="path" presetSubtype="0" accel="50000" decel="50000" fill="hold" grpId="1" nodeType="afterEffect">
                                  <p:stCondLst>
                                    <p:cond delay="0"/>
                                  </p:stCondLst>
                                  <p:childTnLst>
                                    <p:animMotion origin="layout" path="M 1.38889E-6 1.40611E-6 C -0.11319 0.037 -0.22639 0.07424 -0.22031 0.10615 C -0.21423 0.13806 -0.08906 0.16443 0.03629 0.19103 " pathEditMode="relative" ptsTypes="aaA">
                                      <p:cBhvr>
                                        <p:cTn id="206" dur="2000" fill="hold"/>
                                        <p:tgtEl>
                                          <p:spTgt spid="135273"/>
                                        </p:tgtEl>
                                        <p:attrNameLst>
                                          <p:attrName>ppt_x</p:attrName>
                                          <p:attrName>ppt_y</p:attrName>
                                        </p:attrNameLst>
                                      </p:cBhvr>
                                    </p:animMotion>
                                  </p:childTnLst>
                                </p:cTn>
                              </p:par>
                            </p:childTnLst>
                          </p:cTn>
                        </p:par>
                        <p:par>
                          <p:cTn id="207" fill="hold">
                            <p:stCondLst>
                              <p:cond delay="6000"/>
                            </p:stCondLst>
                            <p:childTnLst>
                              <p:par>
                                <p:cTn id="208" presetID="0" presetClass="path" presetSubtype="0" accel="50000" decel="50000" fill="hold" grpId="1" nodeType="afterEffect">
                                  <p:stCondLst>
                                    <p:cond delay="0"/>
                                  </p:stCondLst>
                                  <p:childTnLst>
                                    <p:animMotion origin="layout" path="M 2.22222E-6 -7.46531E-6 C -0.12292 0.05365 -0.24584 0.1073 -0.24636 0.14662 C -0.24688 0.18593 -0.12483 0.21068 -0.00278 0.23543 " pathEditMode="relative" ptsTypes="aaA">
                                      <p:cBhvr>
                                        <p:cTn id="209" dur="2000" fill="hold"/>
                                        <p:tgtEl>
                                          <p:spTgt spid="135267"/>
                                        </p:tgtEl>
                                        <p:attrNameLst>
                                          <p:attrName>ppt_x</p:attrName>
                                          <p:attrName>ppt_y</p:attrName>
                                        </p:attrNameLst>
                                      </p:cBhvr>
                                    </p:animMotion>
                                  </p:childTnLst>
                                </p:cTn>
                              </p:par>
                            </p:childTnLst>
                          </p:cTn>
                        </p:par>
                        <p:par>
                          <p:cTn id="210" fill="hold">
                            <p:stCondLst>
                              <p:cond delay="8000"/>
                            </p:stCondLst>
                            <p:childTnLst>
                              <p:par>
                                <p:cTn id="211" presetID="1" presetClass="entr" presetSubtype="0" fill="hold" nodeType="afterEffect">
                                  <p:stCondLst>
                                    <p:cond delay="0"/>
                                  </p:stCondLst>
                                  <p:childTnLst>
                                    <p:set>
                                      <p:cBhvr>
                                        <p:cTn id="212" dur="1" fill="hold">
                                          <p:stCondLst>
                                            <p:cond delay="0"/>
                                          </p:stCondLst>
                                        </p:cTn>
                                        <p:tgtEl>
                                          <p:spTgt spid="1301625"/>
                                        </p:tgtEl>
                                        <p:attrNameLst>
                                          <p:attrName>style.visibility</p:attrName>
                                        </p:attrNameLst>
                                      </p:cBhvr>
                                      <p:to>
                                        <p:strVal val="visible"/>
                                      </p:to>
                                    </p:set>
                                  </p:childTnLst>
                                </p:cTn>
                              </p:par>
                              <p:par>
                                <p:cTn id="213" presetID="1" presetClass="exit" presetSubtype="0" fill="hold" nodeType="withEffect">
                                  <p:stCondLst>
                                    <p:cond delay="0"/>
                                  </p:stCondLst>
                                  <p:childTnLst>
                                    <p:set>
                                      <p:cBhvr>
                                        <p:cTn id="214" dur="1" fill="hold">
                                          <p:stCondLst>
                                            <p:cond delay="0"/>
                                          </p:stCondLst>
                                        </p:cTn>
                                        <p:tgtEl>
                                          <p:spTgt spid="1301623"/>
                                        </p:tgtEl>
                                        <p:attrNameLst>
                                          <p:attrName>style.visibility</p:attrName>
                                        </p:attrNameLst>
                                      </p:cBhvr>
                                      <p:to>
                                        <p:strVal val="hidden"/>
                                      </p:to>
                                    </p:set>
                                  </p:childTnLst>
                                </p:cTn>
                              </p:par>
                            </p:childTnLst>
                          </p:cTn>
                        </p:par>
                        <p:par>
                          <p:cTn id="215" fill="hold">
                            <p:stCondLst>
                              <p:cond delay="8000"/>
                            </p:stCondLst>
                            <p:childTnLst>
                              <p:par>
                                <p:cTn id="216" presetID="0" presetClass="path" presetSubtype="0" accel="50000" decel="50000" fill="hold" grpId="1" nodeType="afterEffect">
                                  <p:stCondLst>
                                    <p:cond delay="0"/>
                                  </p:stCondLst>
                                  <p:childTnLst>
                                    <p:animMotion origin="layout" path="M -5.55556E-6 -7.32655E-6 C -0.14775 0.05434 -0.29549 0.10892 -0.30435 0.14847 C -0.3132 0.18802 -0.18351 0.21253 -0.05365 0.23728 " pathEditMode="relative" ptsTypes="aaA">
                                      <p:cBhvr>
                                        <p:cTn id="217" dur="2000" fill="hold"/>
                                        <p:tgtEl>
                                          <p:spTgt spid="135268"/>
                                        </p:tgtEl>
                                        <p:attrNameLst>
                                          <p:attrName>ppt_x</p:attrName>
                                          <p:attrName>ppt_y</p:attrName>
                                        </p:attrNameLst>
                                      </p:cBhvr>
                                    </p:animMotion>
                                  </p:childTnLst>
                                </p:cTn>
                              </p:par>
                            </p:childTnLst>
                          </p:cTn>
                        </p:par>
                        <p:par>
                          <p:cTn id="218" fill="hold">
                            <p:stCondLst>
                              <p:cond delay="10000"/>
                            </p:stCondLst>
                            <p:childTnLst>
                              <p:par>
                                <p:cTn id="219" presetID="0" presetClass="path" presetSubtype="0" accel="50000" decel="50000" fill="hold" grpId="1" nodeType="afterEffect">
                                  <p:stCondLst>
                                    <p:cond delay="0"/>
                                  </p:stCondLst>
                                  <p:childTnLst>
                                    <p:animMotion origin="layout" path="M 4.16667E-6 -2.77521E-7 C -0.1632 0.07192 -0.32639 0.14385 -0.34202 0.19103 C -0.35764 0.23821 -0.22604 0.26087 -0.09427 0.28376 " pathEditMode="relative" ptsTypes="aaA">
                                      <p:cBhvr>
                                        <p:cTn id="220" dur="2000" fill="hold"/>
                                        <p:tgtEl>
                                          <p:spTgt spid="135202"/>
                                        </p:tgtEl>
                                        <p:attrNameLst>
                                          <p:attrName>ppt_x</p:attrName>
                                          <p:attrName>ppt_y</p:attrName>
                                        </p:attrNameLst>
                                      </p:cBhvr>
                                    </p:animMotion>
                                  </p:childTnLst>
                                </p:cTn>
                              </p:par>
                            </p:childTnLst>
                          </p:cTn>
                        </p:par>
                        <p:par>
                          <p:cTn id="221" fill="hold">
                            <p:stCondLst>
                              <p:cond delay="12000"/>
                            </p:stCondLst>
                            <p:childTnLst>
                              <p:par>
                                <p:cTn id="222" presetID="1" presetClass="entr" presetSubtype="0" fill="hold" nodeType="afterEffect">
                                  <p:stCondLst>
                                    <p:cond delay="0"/>
                                  </p:stCondLst>
                                  <p:childTnLst>
                                    <p:set>
                                      <p:cBhvr>
                                        <p:cTn id="223" dur="1" fill="hold">
                                          <p:stCondLst>
                                            <p:cond delay="0"/>
                                          </p:stCondLst>
                                        </p:cTn>
                                        <p:tgtEl>
                                          <p:spTgt spid="1301624"/>
                                        </p:tgtEl>
                                        <p:attrNameLst>
                                          <p:attrName>style.visibility</p:attrName>
                                        </p:attrNameLst>
                                      </p:cBhvr>
                                      <p:to>
                                        <p:strVal val="visible"/>
                                      </p:to>
                                    </p:set>
                                  </p:childTnLst>
                                </p:cTn>
                              </p:par>
                              <p:par>
                                <p:cTn id="224" presetID="1" presetClass="exit" presetSubtype="0" fill="hold" nodeType="withEffect">
                                  <p:stCondLst>
                                    <p:cond delay="0"/>
                                  </p:stCondLst>
                                  <p:childTnLst>
                                    <p:set>
                                      <p:cBhvr>
                                        <p:cTn id="225" dur="1" fill="hold">
                                          <p:stCondLst>
                                            <p:cond delay="0"/>
                                          </p:stCondLst>
                                        </p:cTn>
                                        <p:tgtEl>
                                          <p:spTgt spid="1301625"/>
                                        </p:tgtEl>
                                        <p:attrNameLst>
                                          <p:attrName>style.visibility</p:attrName>
                                        </p:attrNameLst>
                                      </p:cBhvr>
                                      <p:to>
                                        <p:strVal val="hidden"/>
                                      </p:to>
                                    </p:set>
                                  </p:childTnLst>
                                </p:cTn>
                              </p:par>
                            </p:childTnLst>
                          </p:cTn>
                        </p:par>
                        <p:par>
                          <p:cTn id="226" fill="hold">
                            <p:stCondLst>
                              <p:cond delay="12000"/>
                            </p:stCondLst>
                            <p:childTnLst>
                              <p:par>
                                <p:cTn id="227" presetID="0" presetClass="path" presetSubtype="0" accel="50000" decel="50000" fill="hold" grpId="1" nodeType="afterEffect">
                                  <p:stCondLst>
                                    <p:cond delay="0"/>
                                  </p:stCondLst>
                                  <p:childTnLst>
                                    <p:animMotion origin="layout" path="M 2.77778E-7 -1.3876E-7 C -0.18194 0.07516 -0.36389 0.15032 -0.38559 0.19866 C -0.40729 0.24699 -0.26892 0.26827 -0.13055 0.28955 " pathEditMode="relative" ptsTypes="aaA">
                                      <p:cBhvr>
                                        <p:cTn id="228" dur="2000" fill="hold"/>
                                        <p:tgtEl>
                                          <p:spTgt spid="135203"/>
                                        </p:tgtEl>
                                        <p:attrNameLst>
                                          <p:attrName>ppt_x</p:attrName>
                                          <p:attrName>ppt_y</p:attrName>
                                        </p:attrNameLst>
                                      </p:cBhvr>
                                    </p:animMotion>
                                  </p:childTnLst>
                                </p:cTn>
                              </p:par>
                            </p:childTnLst>
                          </p:cTn>
                        </p:par>
                        <p:par>
                          <p:cTn id="229" fill="hold">
                            <p:stCondLst>
                              <p:cond delay="14000"/>
                            </p:stCondLst>
                            <p:childTnLst>
                              <p:par>
                                <p:cTn id="230" presetID="0" presetClass="path" presetSubtype="0" accel="50000" decel="50000" fill="hold" grpId="1" nodeType="afterEffect">
                                  <p:stCondLst>
                                    <p:cond delay="0"/>
                                  </p:stCondLst>
                                  <p:childTnLst>
                                    <p:animMotion origin="layout" path="M -8.33333E-7 -1.3876E-7 C -0.20469 0.06776 -0.4092 0.13575 -0.44063 0.18339 C -0.47205 0.23104 -0.33021 0.25833 -0.18837 0.28561 " pathEditMode="relative" ptsTypes="aaA">
                                      <p:cBhvr>
                                        <p:cTn id="231" dur="2000" fill="hold"/>
                                        <p:tgtEl>
                                          <p:spTgt spid="135204"/>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6" grpId="0" animBg="1"/>
      <p:bldP spid="135176" grpId="1" animBg="1"/>
      <p:bldP spid="135198" grpId="0" animBg="1"/>
      <p:bldP spid="135199" grpId="0" animBg="1"/>
      <p:bldP spid="135200" grpId="0" animBg="1"/>
      <p:bldP spid="135201" grpId="0" animBg="1"/>
      <p:bldP spid="135202" grpId="0" animBg="1"/>
      <p:bldP spid="135202" grpId="1" animBg="1"/>
      <p:bldP spid="135203" grpId="0" animBg="1"/>
      <p:bldP spid="135203" grpId="1" animBg="1"/>
      <p:bldP spid="135204" grpId="0" animBg="1"/>
      <p:bldP spid="135204" grpId="1" animBg="1"/>
      <p:bldP spid="135209" grpId="0" animBg="1"/>
      <p:bldP spid="135209" grpId="1" animBg="1"/>
      <p:bldP spid="135209" grpId="2" animBg="1"/>
      <p:bldP spid="135219" grpId="0" animBg="1"/>
      <p:bldP spid="135220" grpId="0" animBg="1"/>
      <p:bldP spid="135221" grpId="0" animBg="1"/>
      <p:bldP spid="135254" grpId="0" animBg="1"/>
      <p:bldP spid="135254" grpId="1" animBg="1"/>
      <p:bldP spid="135254" grpId="2" animBg="1"/>
      <p:bldP spid="135255" grpId="0" animBg="1"/>
      <p:bldP spid="135255" grpId="1" animBg="1"/>
      <p:bldP spid="135255" grpId="2" animBg="1"/>
      <p:bldP spid="135256" grpId="0" animBg="1"/>
      <p:bldP spid="135256" grpId="1" animBg="1"/>
      <p:bldP spid="135256" grpId="2" animBg="1"/>
      <p:bldP spid="135257" grpId="0" animBg="1"/>
      <p:bldP spid="135257" grpId="1" animBg="1"/>
      <p:bldP spid="135257" grpId="2" animBg="1"/>
      <p:bldP spid="135258" grpId="0" animBg="1"/>
      <p:bldP spid="135258" grpId="1" animBg="1"/>
      <p:bldP spid="135258" grpId="2" animBg="1"/>
      <p:bldP spid="135259" grpId="0" animBg="1"/>
      <p:bldP spid="135259" grpId="1" animBg="1"/>
      <p:bldP spid="135259" grpId="2" animBg="1"/>
      <p:bldP spid="135260" grpId="0" animBg="1"/>
      <p:bldP spid="135260" grpId="1" animBg="1"/>
      <p:bldP spid="135260" grpId="2" animBg="1"/>
      <p:bldP spid="135261" grpId="0" animBg="1"/>
      <p:bldP spid="135261" grpId="1" animBg="1"/>
      <p:bldP spid="135261" grpId="2" animBg="1"/>
      <p:bldP spid="135262" grpId="0" animBg="1"/>
      <p:bldP spid="135262" grpId="1" animBg="1"/>
      <p:bldP spid="135262" grpId="2" animBg="1"/>
      <p:bldP spid="135265" grpId="0" animBg="1"/>
      <p:bldP spid="135266" grpId="0" animBg="1"/>
      <p:bldP spid="135267" grpId="0" animBg="1"/>
      <p:bldP spid="135267" grpId="1" animBg="1"/>
      <p:bldP spid="135268" grpId="0" animBg="1"/>
      <p:bldP spid="135268" grpId="1" animBg="1"/>
      <p:bldP spid="135269" grpId="0" animBg="1"/>
      <p:bldP spid="135270" grpId="0" animBg="1"/>
      <p:bldP spid="135271" grpId="0" animBg="1"/>
      <p:bldP spid="135272" grpId="0" animBg="1"/>
      <p:bldP spid="135272" grpId="1" animBg="1"/>
      <p:bldP spid="135273" grpId="0" animBg="1"/>
      <p:bldP spid="135273" grpId="1" animBg="1"/>
      <p:bldP spid="135274" grpId="0" animBg="1"/>
      <p:bldP spid="135275" grpId="0" animBg="1"/>
      <p:bldP spid="135276" grpId="0" animBg="1"/>
      <p:bldP spid="135277" grpId="0" animBg="1"/>
      <p:bldP spid="135278" grpId="0" animBg="1"/>
      <p:bldP spid="135279" grpId="0" animBg="1"/>
      <p:bldP spid="135280" grpId="0" animBg="1"/>
      <p:bldP spid="135281" grpId="0" animBg="1"/>
      <p:bldP spid="135282" grpId="0" animBg="1"/>
      <p:bldP spid="135283" grpId="0" animBg="1"/>
      <p:bldP spid="135284" grpId="0" animBg="1"/>
      <p:bldP spid="135285" grpId="0" animBg="1"/>
      <p:bldP spid="135286" grpId="0" animBg="1"/>
      <p:bldP spid="135287" grpId="0" animBg="1"/>
      <p:bldP spid="135288" grpId="0" animBg="1"/>
      <p:bldP spid="135289" grpId="0" animBg="1"/>
      <p:bldP spid="135290" grpId="0" animBg="1"/>
      <p:bldP spid="135291" grpId="0" animBg="1"/>
      <p:bldP spid="135291" grpId="1" animBg="1"/>
      <p:bldP spid="135292" grpId="0" animBg="1"/>
      <p:bldP spid="135292" grpId="1" animBg="1"/>
      <p:bldP spid="135293" grpId="0" animBg="1"/>
      <p:bldP spid="135293" grpId="1" animBg="1"/>
      <p:bldP spid="135294" grpId="0" animBg="1"/>
      <p:bldP spid="83056"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Dynamic Adaptive Streaming over HTTP</a:t>
            </a:r>
          </a:p>
        </p:txBody>
      </p:sp>
      <p:sp>
        <p:nvSpPr>
          <p:cNvPr id="3" name="Content Placeholder 2"/>
          <p:cNvSpPr>
            <a:spLocks noGrp="1"/>
          </p:cNvSpPr>
          <p:nvPr>
            <p:ph idx="1"/>
          </p:nvPr>
        </p:nvSpPr>
        <p:spPr>
          <a:xfrm>
            <a:off x="457200" y="932223"/>
            <a:ext cx="4068618" cy="3951313"/>
          </a:xfrm>
        </p:spPr>
        <p:txBody>
          <a:bodyPr/>
          <a:lstStyle/>
          <a:p>
            <a:pPr marL="0" indent="0">
              <a:buNone/>
            </a:pPr>
            <a:r>
              <a:rPr lang="en-US" sz="2400" dirty="0" smtClean="0">
                <a:latin typeface="Eurostile"/>
                <a:cs typeface="Eurostile"/>
              </a:rPr>
              <a:t>UDP-based streaming</a:t>
            </a:r>
          </a:p>
          <a:p>
            <a:pPr lvl="1"/>
            <a:r>
              <a:rPr lang="en-US" sz="2000" dirty="0" smtClean="0">
                <a:latin typeface="Eurostile"/>
                <a:cs typeface="Eurostile"/>
              </a:rPr>
              <a:t>resists packets loss</a:t>
            </a:r>
          </a:p>
          <a:p>
            <a:pPr lvl="1"/>
            <a:r>
              <a:rPr lang="en-US" sz="2000" dirty="0" smtClean="0">
                <a:latin typeface="Eurostile"/>
                <a:cs typeface="Eurostile"/>
              </a:rPr>
              <a:t>random loss</a:t>
            </a:r>
          </a:p>
          <a:p>
            <a:pPr lvl="1"/>
            <a:endParaRPr lang="en-US" sz="2000" dirty="0">
              <a:latin typeface="Eurostile"/>
              <a:cs typeface="Eurostile"/>
            </a:endParaRPr>
          </a:p>
          <a:p>
            <a:pPr marL="0" indent="0">
              <a:buNone/>
            </a:pPr>
            <a:r>
              <a:rPr lang="en-US" sz="2400" dirty="0" smtClean="0">
                <a:latin typeface="Eurostile"/>
                <a:cs typeface="Eurostile"/>
              </a:rPr>
              <a:t>Applications</a:t>
            </a:r>
          </a:p>
          <a:p>
            <a:pPr lvl="1"/>
            <a:r>
              <a:rPr lang="en-US" sz="2000" dirty="0" smtClean="0">
                <a:latin typeface="Eurostile"/>
                <a:cs typeface="Eurostile"/>
              </a:rPr>
              <a:t>IPTV</a:t>
            </a:r>
          </a:p>
          <a:p>
            <a:pPr lvl="1"/>
            <a:r>
              <a:rPr lang="en-US" sz="2000" dirty="0" smtClean="0">
                <a:latin typeface="Eurostile"/>
                <a:cs typeface="Eurostile"/>
              </a:rPr>
              <a:t>DVB-H</a:t>
            </a:r>
          </a:p>
          <a:p>
            <a:pPr lvl="1"/>
            <a:r>
              <a:rPr lang="en-US" sz="2000" dirty="0" smtClean="0"/>
              <a:t>4G telephony</a:t>
            </a:r>
            <a:endParaRPr lang="en-US" sz="2000" dirty="0" smtClean="0">
              <a:latin typeface="Eurostile"/>
              <a:cs typeface="Eurostile"/>
            </a:endParaRPr>
          </a:p>
          <a:p>
            <a:pPr lvl="1"/>
            <a:r>
              <a:rPr lang="en-US" sz="2000" dirty="0" smtClean="0">
                <a:latin typeface="Eurostile"/>
                <a:cs typeface="Eurostile"/>
              </a:rPr>
              <a:t>video conferencing</a:t>
            </a:r>
          </a:p>
          <a:p>
            <a:pPr lvl="1"/>
            <a:r>
              <a:rPr lang="en-US" sz="2000" dirty="0" smtClean="0">
                <a:latin typeface="Eurostile"/>
                <a:cs typeface="Eurostile"/>
              </a:rPr>
              <a:t>classical RTSP/RTP servers</a:t>
            </a:r>
            <a:endParaRPr lang="en-US" sz="2000" dirty="0">
              <a:latin typeface="Eurostile"/>
              <a:cs typeface="Eurostile"/>
            </a:endParaRPr>
          </a:p>
        </p:txBody>
      </p:sp>
      <p:sp>
        <p:nvSpPr>
          <p:cNvPr id="4" name="Content Placeholder 2"/>
          <p:cNvSpPr txBox="1">
            <a:spLocks/>
          </p:cNvSpPr>
          <p:nvPr/>
        </p:nvSpPr>
        <p:spPr>
          <a:xfrm>
            <a:off x="4629726" y="929914"/>
            <a:ext cx="4057073" cy="3951313"/>
          </a:xfrm>
          <a:prstGeom prst="rect">
            <a:avLst/>
          </a:prstGeom>
        </p:spPr>
        <p:txBody>
          <a:bodyPr/>
          <a:lstStyle>
            <a:lvl1pPr marL="342900" indent="-342900" algn="l" defTabSz="457200" rtl="0" eaLnBrk="1" latinLnBrk="0" hangingPunct="1">
              <a:spcBef>
                <a:spcPct val="20000"/>
              </a:spcBef>
              <a:buFont typeface="Arial"/>
              <a:buChar char="•"/>
              <a:defRPr sz="24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1800" kern="1200">
                <a:solidFill>
                  <a:schemeClr val="tx2"/>
                </a:solidFill>
                <a:latin typeface="+mn-lt"/>
                <a:ea typeface="+mn-ea"/>
                <a:cs typeface="+mn-cs"/>
              </a:defRPr>
            </a:lvl2pPr>
            <a:lvl3pPr marL="1143000" indent="-228600" algn="l" defTabSz="457200" rtl="0" eaLnBrk="1" latinLnBrk="0" hangingPunct="1">
              <a:spcBef>
                <a:spcPct val="20000"/>
              </a:spcBef>
              <a:buFont typeface="Arial"/>
              <a:buChar char="•"/>
              <a:defRPr sz="16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solidFill>
                  <a:srgbClr val="000000"/>
                </a:solidFill>
                <a:latin typeface="Eurostile"/>
                <a:cs typeface="Eurostile"/>
              </a:rPr>
              <a:t>DASH &amp; similar</a:t>
            </a:r>
          </a:p>
          <a:p>
            <a:pPr lvl="1"/>
            <a:r>
              <a:rPr lang="en-US" sz="2000" dirty="0" smtClean="0">
                <a:solidFill>
                  <a:srgbClr val="000000"/>
                </a:solidFill>
                <a:latin typeface="Eurostile"/>
                <a:cs typeface="Eurostile"/>
              </a:rPr>
              <a:t>scales to available bandwidth</a:t>
            </a:r>
          </a:p>
          <a:p>
            <a:pPr lvl="1"/>
            <a:r>
              <a:rPr lang="en-US" sz="2000" dirty="0" smtClean="0">
                <a:solidFill>
                  <a:srgbClr val="000000"/>
                </a:solidFill>
                <a:latin typeface="Eurostile"/>
                <a:cs typeface="Eurostile"/>
              </a:rPr>
              <a:t>congestion loss</a:t>
            </a:r>
          </a:p>
          <a:p>
            <a:pPr lvl="1"/>
            <a:endParaRPr lang="en-US" dirty="0">
              <a:solidFill>
                <a:srgbClr val="000000"/>
              </a:solidFill>
              <a:latin typeface="Eurostile"/>
              <a:cs typeface="Eurostile"/>
            </a:endParaRPr>
          </a:p>
          <a:p>
            <a:pPr marL="0" indent="0">
              <a:buFont typeface="Arial"/>
              <a:buNone/>
            </a:pPr>
            <a:r>
              <a:rPr lang="en-US" dirty="0" smtClean="0">
                <a:solidFill>
                  <a:srgbClr val="000000"/>
                </a:solidFill>
                <a:latin typeface="Eurostile"/>
                <a:cs typeface="Eurostile"/>
              </a:rPr>
              <a:t>Applications</a:t>
            </a:r>
          </a:p>
          <a:p>
            <a:pPr lvl="1"/>
            <a:r>
              <a:rPr lang="en-US" dirty="0" smtClean="0">
                <a:solidFill>
                  <a:srgbClr val="000000"/>
                </a:solidFill>
                <a:latin typeface="Eurostile"/>
                <a:cs typeface="Eurostile"/>
              </a:rPr>
              <a:t>Commercial </a:t>
            </a:r>
            <a:r>
              <a:rPr lang="en-US" dirty="0" err="1" smtClean="0">
                <a:solidFill>
                  <a:srgbClr val="000000"/>
                </a:solidFill>
                <a:latin typeface="Eurostile"/>
                <a:cs typeface="Eurostile"/>
              </a:rPr>
              <a:t>VoD</a:t>
            </a:r>
            <a:r>
              <a:rPr lang="en-US" dirty="0" smtClean="0">
                <a:solidFill>
                  <a:srgbClr val="000000"/>
                </a:solidFill>
                <a:latin typeface="Eurostile"/>
                <a:cs typeface="Eurostile"/>
              </a:rPr>
              <a:t>: Netflix, Akamai, Apple, Amazon, YouTube, ...</a:t>
            </a:r>
          </a:p>
          <a:p>
            <a:pPr lvl="1"/>
            <a:r>
              <a:rPr lang="en-US" dirty="0" smtClean="0">
                <a:solidFill>
                  <a:srgbClr val="000000"/>
                </a:solidFill>
                <a:latin typeface="Eurostile"/>
                <a:cs typeface="Eurostile"/>
              </a:rPr>
              <a:t>MPEG DASH</a:t>
            </a:r>
          </a:p>
          <a:p>
            <a:pPr lvl="1"/>
            <a:r>
              <a:rPr lang="en-US" dirty="0" smtClean="0">
                <a:solidFill>
                  <a:srgbClr val="000000"/>
                </a:solidFill>
                <a:latin typeface="Eurostile"/>
                <a:cs typeface="Eurostile"/>
              </a:rPr>
              <a:t>Free </a:t>
            </a:r>
            <a:r>
              <a:rPr lang="en-US" dirty="0" err="1" smtClean="0">
                <a:solidFill>
                  <a:srgbClr val="000000"/>
                </a:solidFill>
                <a:latin typeface="Eurostile"/>
                <a:cs typeface="Eurostile"/>
              </a:rPr>
              <a:t>VoD</a:t>
            </a:r>
            <a:r>
              <a:rPr lang="en-US" dirty="0" smtClean="0">
                <a:solidFill>
                  <a:srgbClr val="000000"/>
                </a:solidFill>
                <a:latin typeface="Eurostile"/>
                <a:cs typeface="Eurostile"/>
              </a:rPr>
              <a:t>: </a:t>
            </a:r>
            <a:r>
              <a:rPr lang="en-US" dirty="0" err="1" smtClean="0">
                <a:solidFill>
                  <a:srgbClr val="000000"/>
                </a:solidFill>
                <a:latin typeface="Eurostile"/>
                <a:cs typeface="Eurostile"/>
              </a:rPr>
              <a:t>Youtube</a:t>
            </a:r>
            <a:r>
              <a:rPr lang="en-US" dirty="0">
                <a:solidFill>
                  <a:srgbClr val="000000"/>
                </a:solidFill>
                <a:latin typeface="Eurostile"/>
                <a:cs typeface="Eurostile"/>
              </a:rPr>
              <a:t>, </a:t>
            </a:r>
            <a:r>
              <a:rPr lang="en-US" dirty="0" err="1">
                <a:solidFill>
                  <a:srgbClr val="000000"/>
                </a:solidFill>
                <a:latin typeface="Eurostile"/>
                <a:cs typeface="Eurostile"/>
              </a:rPr>
              <a:t>Metacafe</a:t>
            </a:r>
            <a:r>
              <a:rPr lang="en-US" dirty="0">
                <a:solidFill>
                  <a:srgbClr val="000000"/>
                </a:solidFill>
                <a:latin typeface="Eurostile"/>
                <a:cs typeface="Eurostile"/>
              </a:rPr>
              <a:t>, </a:t>
            </a:r>
            <a:r>
              <a:rPr lang="en-US" dirty="0" err="1" smtClean="0">
                <a:solidFill>
                  <a:srgbClr val="000000"/>
                </a:solidFill>
                <a:latin typeface="Eurostile"/>
                <a:cs typeface="Eurostile"/>
              </a:rPr>
              <a:t>Dailymotion</a:t>
            </a:r>
            <a:r>
              <a:rPr lang="en-US" dirty="0" smtClean="0">
                <a:solidFill>
                  <a:srgbClr val="000000"/>
                </a:solidFill>
                <a:latin typeface="Eurostile"/>
                <a:cs typeface="Eurostile"/>
              </a:rPr>
              <a:t>, </a:t>
            </a:r>
            <a:r>
              <a:rPr lang="en-US" dirty="0" err="1" smtClean="0">
                <a:solidFill>
                  <a:srgbClr val="000000"/>
                </a:solidFill>
                <a:latin typeface="Eurostile"/>
                <a:cs typeface="Eurostile"/>
              </a:rPr>
              <a:t>Vimeo</a:t>
            </a:r>
            <a:r>
              <a:rPr lang="en-US" dirty="0" smtClean="0">
                <a:solidFill>
                  <a:srgbClr val="000000"/>
                </a:solidFill>
                <a:latin typeface="Eurostile"/>
                <a:cs typeface="Eurostile"/>
              </a:rPr>
              <a:t>, </a:t>
            </a:r>
            <a:r>
              <a:rPr lang="en-US" dirty="0" err="1">
                <a:solidFill>
                  <a:srgbClr val="000000"/>
                </a:solidFill>
                <a:latin typeface="Eurostile"/>
                <a:cs typeface="Eurostile"/>
              </a:rPr>
              <a:t>Revver</a:t>
            </a:r>
            <a:r>
              <a:rPr lang="en-US" dirty="0">
                <a:solidFill>
                  <a:srgbClr val="000000"/>
                </a:solidFill>
                <a:latin typeface="Eurostile"/>
                <a:cs typeface="Eurostile"/>
              </a:rPr>
              <a:t>, </a:t>
            </a:r>
            <a:r>
              <a:rPr lang="en-US" dirty="0" err="1" smtClean="0">
                <a:solidFill>
                  <a:srgbClr val="000000"/>
                </a:solidFill>
                <a:latin typeface="Eurostile"/>
                <a:cs typeface="Eurostile"/>
              </a:rPr>
              <a:t>Flixya</a:t>
            </a:r>
            <a:r>
              <a:rPr lang="en-US" dirty="0" smtClean="0">
                <a:solidFill>
                  <a:srgbClr val="000000"/>
                </a:solidFill>
                <a:latin typeface="Eurostile"/>
                <a:cs typeface="Eurostile"/>
              </a:rPr>
              <a:t> ...</a:t>
            </a:r>
          </a:p>
        </p:txBody>
      </p:sp>
      <p:sp>
        <p:nvSpPr>
          <p:cNvPr id="5" name="Freeform 26"/>
          <p:cNvSpPr>
            <a:spLocks/>
          </p:cNvSpPr>
          <p:nvPr/>
        </p:nvSpPr>
        <p:spPr bwMode="auto">
          <a:xfrm>
            <a:off x="4128293" y="5023644"/>
            <a:ext cx="2455863" cy="1299658"/>
          </a:xfrm>
          <a:custGeom>
            <a:avLst/>
            <a:gdLst>
              <a:gd name="T0" fmla="*/ 23 w 1473"/>
              <a:gd name="T1" fmla="*/ 867 h 1653"/>
              <a:gd name="T2" fmla="*/ 56 w 1473"/>
              <a:gd name="T3" fmla="*/ 520 h 1653"/>
              <a:gd name="T4" fmla="*/ 196 w 1473"/>
              <a:gd name="T5" fmla="*/ 173 h 1653"/>
              <a:gd name="T6" fmla="*/ 476 w 1473"/>
              <a:gd name="T7" fmla="*/ 31 h 1653"/>
              <a:gd name="T8" fmla="*/ 956 w 1473"/>
              <a:gd name="T9" fmla="*/ 14 h 1653"/>
              <a:gd name="T10" fmla="*/ 1376 w 1473"/>
              <a:gd name="T11" fmla="*/ 113 h 1653"/>
              <a:gd name="T12" fmla="*/ 1436 w 1473"/>
              <a:gd name="T13" fmla="*/ 560 h 1653"/>
              <a:gd name="T14" fmla="*/ 1463 w 1473"/>
              <a:gd name="T15" fmla="*/ 940 h 1653"/>
              <a:gd name="T16" fmla="*/ 1376 w 1473"/>
              <a:gd name="T17" fmla="*/ 1253 h 1653"/>
              <a:gd name="T18" fmla="*/ 1243 w 1473"/>
              <a:gd name="T19" fmla="*/ 1573 h 1653"/>
              <a:gd name="T20" fmla="*/ 816 w 1473"/>
              <a:gd name="T21" fmla="*/ 1607 h 1653"/>
              <a:gd name="T22" fmla="*/ 383 w 1473"/>
              <a:gd name="T23" fmla="*/ 1613 h 1653"/>
              <a:gd name="T24" fmla="*/ 69 w 1473"/>
              <a:gd name="T25" fmla="*/ 1367 h 1653"/>
              <a:gd name="T26" fmla="*/ 23 w 1473"/>
              <a:gd name="T27" fmla="*/ 867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3" h="1653">
                <a:moveTo>
                  <a:pt x="23" y="867"/>
                </a:moveTo>
                <a:cubicBezTo>
                  <a:pt x="0" y="750"/>
                  <a:pt x="27" y="636"/>
                  <a:pt x="56" y="520"/>
                </a:cubicBezTo>
                <a:cubicBezTo>
                  <a:pt x="85" y="404"/>
                  <a:pt x="126" y="255"/>
                  <a:pt x="196" y="173"/>
                </a:cubicBezTo>
                <a:cubicBezTo>
                  <a:pt x="266" y="91"/>
                  <a:pt x="349" y="58"/>
                  <a:pt x="476" y="31"/>
                </a:cubicBezTo>
                <a:cubicBezTo>
                  <a:pt x="603" y="4"/>
                  <a:pt x="806" y="0"/>
                  <a:pt x="956" y="14"/>
                </a:cubicBezTo>
                <a:cubicBezTo>
                  <a:pt x="1106" y="28"/>
                  <a:pt x="1296" y="22"/>
                  <a:pt x="1376" y="113"/>
                </a:cubicBezTo>
                <a:cubicBezTo>
                  <a:pt x="1456" y="204"/>
                  <a:pt x="1422" y="422"/>
                  <a:pt x="1436" y="560"/>
                </a:cubicBezTo>
                <a:cubicBezTo>
                  <a:pt x="1450" y="698"/>
                  <a:pt x="1473" y="825"/>
                  <a:pt x="1463" y="940"/>
                </a:cubicBezTo>
                <a:cubicBezTo>
                  <a:pt x="1453" y="1055"/>
                  <a:pt x="1413" y="1148"/>
                  <a:pt x="1376" y="1253"/>
                </a:cubicBezTo>
                <a:cubicBezTo>
                  <a:pt x="1339" y="1358"/>
                  <a:pt x="1336" y="1514"/>
                  <a:pt x="1243" y="1573"/>
                </a:cubicBezTo>
                <a:cubicBezTo>
                  <a:pt x="1150" y="1632"/>
                  <a:pt x="959" y="1600"/>
                  <a:pt x="816" y="1607"/>
                </a:cubicBezTo>
                <a:cubicBezTo>
                  <a:pt x="673" y="1614"/>
                  <a:pt x="508" y="1653"/>
                  <a:pt x="383" y="1613"/>
                </a:cubicBezTo>
                <a:cubicBezTo>
                  <a:pt x="258" y="1573"/>
                  <a:pt x="129" y="1491"/>
                  <a:pt x="69" y="1367"/>
                </a:cubicBezTo>
                <a:cubicBezTo>
                  <a:pt x="9" y="1243"/>
                  <a:pt x="33" y="971"/>
                  <a:pt x="23" y="867"/>
                </a:cubicBezTo>
                <a:close/>
              </a:path>
            </a:pathLst>
          </a:custGeom>
          <a:solidFill>
            <a:srgbClr val="FEFFEA"/>
          </a:solidFill>
          <a:ln w="19050" cap="flat" cmpd="sng">
            <a:solidFill>
              <a:schemeClr val="tx1"/>
            </a:solidFill>
            <a:prstDash val="sysDot"/>
            <a:miter lim="800000"/>
            <a:headEnd/>
            <a:tailEnd/>
          </a:ln>
          <a:effectLst/>
          <a:extLs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000000"/>
              </a:solidFill>
            </a:endParaRPr>
          </a:p>
        </p:txBody>
      </p:sp>
      <p:pic>
        <p:nvPicPr>
          <p:cNvPr id="6" name="Picture 27" descr="wav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11044475">
            <a:off x="2257442" y="5105623"/>
            <a:ext cx="831850" cy="64402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37493" y="5143789"/>
            <a:ext cx="554038" cy="56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 name="Text Box 30"/>
          <p:cNvSpPr txBox="1">
            <a:spLocks noChangeArrowheads="1"/>
          </p:cNvSpPr>
          <p:nvPr/>
        </p:nvSpPr>
        <p:spPr bwMode="auto">
          <a:xfrm>
            <a:off x="1196181" y="5777202"/>
            <a:ext cx="119062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400" dirty="0" smtClean="0">
                <a:solidFill>
                  <a:srgbClr val="000000"/>
                </a:solidFill>
              </a:rPr>
              <a:t>Client</a:t>
            </a:r>
            <a:endParaRPr lang="en-US" sz="1400" dirty="0">
              <a:solidFill>
                <a:srgbClr val="000000"/>
              </a:solidFill>
            </a:endParaRPr>
          </a:p>
        </p:txBody>
      </p:sp>
      <p:sp>
        <p:nvSpPr>
          <p:cNvPr id="11" name="Text Box 32"/>
          <p:cNvSpPr txBox="1">
            <a:spLocks noChangeArrowheads="1"/>
          </p:cNvSpPr>
          <p:nvPr/>
        </p:nvSpPr>
        <p:spPr bwMode="auto">
          <a:xfrm>
            <a:off x="2960435" y="5945971"/>
            <a:ext cx="744538" cy="290513"/>
          </a:xfrm>
          <a:prstGeom prst="rect">
            <a:avLst/>
          </a:prstGeom>
          <a:noFill/>
          <a:ln>
            <a:noFill/>
          </a:ln>
          <a:effectLst/>
          <a:extLst>
            <a:ext uri="{909E8E84-426E-40dd-AFC4-6F175D3DCCD1}">
              <a14:hiddenFill xmlns:a14="http://schemas.microsoft.com/office/drawing/2010/main">
                <a:solidFill>
                  <a:srgbClr val="8EBF9C">
                    <a:alpha val="60001"/>
                  </a:srgbClr>
                </a:solidFill>
              </a14:hiddenFill>
            </a:ext>
            <a:ext uri="{91240B29-F687-4f45-9708-019B960494DF}">
              <a14:hiddenLine xmlns:a14="http://schemas.microsoft.com/office/drawing/2010/main" w="12700" cap="rnd">
                <a:solidFill>
                  <a:schemeClr val="tx2"/>
                </a:solidFill>
                <a:prstDash val="sysDot"/>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300">
                <a:solidFill>
                  <a:srgbClr val="000000"/>
                </a:solidFill>
              </a:rPr>
              <a:t>WLAN</a:t>
            </a:r>
          </a:p>
        </p:txBody>
      </p:sp>
      <p:sp>
        <p:nvSpPr>
          <p:cNvPr id="13" name="Text Box 34"/>
          <p:cNvSpPr txBox="1">
            <a:spLocks noChangeArrowheads="1"/>
          </p:cNvSpPr>
          <p:nvPr/>
        </p:nvSpPr>
        <p:spPr bwMode="auto">
          <a:xfrm>
            <a:off x="6552406" y="6018502"/>
            <a:ext cx="1546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400">
                <a:solidFill>
                  <a:srgbClr val="000000"/>
                </a:solidFill>
              </a:rPr>
              <a:t>Server</a:t>
            </a:r>
          </a:p>
        </p:txBody>
      </p:sp>
      <p:pic>
        <p:nvPicPr>
          <p:cNvPr id="14" name="Picture 36" descr="antenna"/>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095373" y="5231306"/>
            <a:ext cx="452437" cy="68738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3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52456" y="5245389"/>
            <a:ext cx="776287"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7" name="Text Box 39"/>
          <p:cNvSpPr txBox="1">
            <a:spLocks noChangeArrowheads="1"/>
          </p:cNvSpPr>
          <p:nvPr/>
        </p:nvSpPr>
        <p:spPr bwMode="auto">
          <a:xfrm>
            <a:off x="5042693" y="5245389"/>
            <a:ext cx="808038" cy="290512"/>
          </a:xfrm>
          <a:prstGeom prst="rect">
            <a:avLst/>
          </a:prstGeom>
          <a:noFill/>
          <a:ln>
            <a:noFill/>
          </a:ln>
          <a:effectLst/>
          <a:extLst>
            <a:ext uri="{909E8E84-426E-40dd-AFC4-6F175D3DCCD1}">
              <a14:hiddenFill xmlns:a14="http://schemas.microsoft.com/office/drawing/2010/main">
                <a:solidFill>
                  <a:srgbClr val="8EBF9C">
                    <a:alpha val="60001"/>
                  </a:srgbClr>
                </a:solidFill>
              </a14:hiddenFill>
            </a:ext>
            <a:ext uri="{91240B29-F687-4f45-9708-019B960494DF}">
              <a14:hiddenLine xmlns:a14="http://schemas.microsoft.com/office/drawing/2010/main" w="12700" cap="rnd">
                <a:solidFill>
                  <a:schemeClr val="tx2"/>
                </a:solidFill>
                <a:prstDash val="sysDot"/>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300" dirty="0">
                <a:solidFill>
                  <a:srgbClr val="000000"/>
                </a:solidFill>
              </a:rPr>
              <a:t>Internet</a:t>
            </a:r>
          </a:p>
        </p:txBody>
      </p:sp>
      <p:sp>
        <p:nvSpPr>
          <p:cNvPr id="18" name="Freeform 40"/>
          <p:cNvSpPr>
            <a:spLocks/>
          </p:cNvSpPr>
          <p:nvPr/>
        </p:nvSpPr>
        <p:spPr bwMode="auto">
          <a:xfrm>
            <a:off x="2159793" y="5413664"/>
            <a:ext cx="4854575" cy="639763"/>
          </a:xfrm>
          <a:custGeom>
            <a:avLst/>
            <a:gdLst>
              <a:gd name="T0" fmla="*/ 3058 w 3058"/>
              <a:gd name="T1" fmla="*/ 228 h 403"/>
              <a:gd name="T2" fmla="*/ 2293 w 3058"/>
              <a:gd name="T3" fmla="*/ 144 h 403"/>
              <a:gd name="T4" fmla="*/ 1591 w 3058"/>
              <a:gd name="T5" fmla="*/ 249 h 403"/>
              <a:gd name="T6" fmla="*/ 1200 w 3058"/>
              <a:gd name="T7" fmla="*/ 311 h 403"/>
              <a:gd name="T8" fmla="*/ 894 w 3058"/>
              <a:gd name="T9" fmla="*/ 357 h 403"/>
              <a:gd name="T10" fmla="*/ 547 w 3058"/>
              <a:gd name="T11" fmla="*/ 344 h 403"/>
              <a:gd name="T12" fmla="*/ 0 w 3058"/>
              <a:gd name="T13" fmla="*/ 0 h 403"/>
            </a:gdLst>
            <a:ahLst/>
            <a:cxnLst>
              <a:cxn ang="0">
                <a:pos x="T0" y="T1"/>
              </a:cxn>
              <a:cxn ang="0">
                <a:pos x="T2" y="T3"/>
              </a:cxn>
              <a:cxn ang="0">
                <a:pos x="T4" y="T5"/>
              </a:cxn>
              <a:cxn ang="0">
                <a:pos x="T6" y="T7"/>
              </a:cxn>
              <a:cxn ang="0">
                <a:pos x="T8" y="T9"/>
              </a:cxn>
              <a:cxn ang="0">
                <a:pos x="T10" y="T11"/>
              </a:cxn>
              <a:cxn ang="0">
                <a:pos x="T12" y="T13"/>
              </a:cxn>
            </a:cxnLst>
            <a:rect l="0" t="0" r="r" b="b"/>
            <a:pathLst>
              <a:path w="3058" h="403">
                <a:moveTo>
                  <a:pt x="3058" y="228"/>
                </a:moveTo>
                <a:cubicBezTo>
                  <a:pt x="2932" y="214"/>
                  <a:pt x="2537" y="141"/>
                  <a:pt x="2293" y="144"/>
                </a:cubicBezTo>
                <a:cubicBezTo>
                  <a:pt x="2049" y="147"/>
                  <a:pt x="1773" y="221"/>
                  <a:pt x="1591" y="249"/>
                </a:cubicBezTo>
                <a:cubicBezTo>
                  <a:pt x="1409" y="277"/>
                  <a:pt x="1316" y="293"/>
                  <a:pt x="1200" y="311"/>
                </a:cubicBezTo>
                <a:cubicBezTo>
                  <a:pt x="1084" y="329"/>
                  <a:pt x="1003" y="352"/>
                  <a:pt x="894" y="357"/>
                </a:cubicBezTo>
                <a:cubicBezTo>
                  <a:pt x="785" y="362"/>
                  <a:pt x="696" y="403"/>
                  <a:pt x="547" y="344"/>
                </a:cubicBezTo>
                <a:cubicBezTo>
                  <a:pt x="398" y="285"/>
                  <a:pt x="114" y="72"/>
                  <a:pt x="0" y="0"/>
                </a:cubicBezTo>
              </a:path>
            </a:pathLst>
          </a:custGeom>
          <a:noFill/>
          <a:ln w="31750" cap="flat" cmpd="sng">
            <a:solidFill>
              <a:srgbClr val="008000"/>
            </a:solidFill>
            <a:prstDash val="dash"/>
            <a:miter lim="8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solidFill>
                <a:srgbClr val="000000"/>
              </a:solidFill>
            </a:endParaRPr>
          </a:p>
        </p:txBody>
      </p:sp>
      <p:grpSp>
        <p:nvGrpSpPr>
          <p:cNvPr id="37" name="Group 36"/>
          <p:cNvGrpSpPr>
            <a:grpSpLocks noChangeAspect="1"/>
          </p:cNvGrpSpPr>
          <p:nvPr/>
        </p:nvGrpSpPr>
        <p:grpSpPr>
          <a:xfrm>
            <a:off x="3591135" y="5778391"/>
            <a:ext cx="294244" cy="71997"/>
            <a:chOff x="3403810" y="4687202"/>
            <a:chExt cx="588500" cy="143997"/>
          </a:xfrm>
        </p:grpSpPr>
        <p:sp>
          <p:nvSpPr>
            <p:cNvPr id="33" name="Rectangle 32"/>
            <p:cNvSpPr>
              <a:spLocks/>
            </p:cNvSpPr>
            <p:nvPr/>
          </p:nvSpPr>
          <p:spPr>
            <a:xfrm>
              <a:off x="340381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4" name="Rectangle 33"/>
            <p:cNvSpPr>
              <a:spLocks/>
            </p:cNvSpPr>
            <p:nvPr/>
          </p:nvSpPr>
          <p:spPr>
            <a:xfrm>
              <a:off x="3553035"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a:spLocks/>
            </p:cNvSpPr>
            <p:nvPr/>
          </p:nvSpPr>
          <p:spPr>
            <a:xfrm>
              <a:off x="370226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6" name="Rectangle 35"/>
            <p:cNvSpPr>
              <a:spLocks/>
            </p:cNvSpPr>
            <p:nvPr/>
          </p:nvSpPr>
          <p:spPr>
            <a:xfrm>
              <a:off x="384831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sp>
        <p:nvSpPr>
          <p:cNvPr id="39" name="Rectangle 38"/>
          <p:cNvSpPr>
            <a:spLocks/>
          </p:cNvSpPr>
          <p:nvPr/>
        </p:nvSpPr>
        <p:spPr>
          <a:xfrm>
            <a:off x="2514863" y="5708939"/>
            <a:ext cx="71999" cy="71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nvGrpSpPr>
          <p:cNvPr id="52" name="Group 51"/>
          <p:cNvGrpSpPr/>
          <p:nvPr/>
        </p:nvGrpSpPr>
        <p:grpSpPr>
          <a:xfrm>
            <a:off x="5496188" y="5685640"/>
            <a:ext cx="593254" cy="71997"/>
            <a:chOff x="4032513" y="4617369"/>
            <a:chExt cx="593254" cy="71997"/>
          </a:xfrm>
        </p:grpSpPr>
        <p:sp>
          <p:nvSpPr>
            <p:cNvPr id="44" name="Rectangle 43"/>
            <p:cNvSpPr>
              <a:spLocks/>
            </p:cNvSpPr>
            <p:nvPr/>
          </p:nvSpPr>
          <p:spPr>
            <a:xfrm>
              <a:off x="4032513" y="4617369"/>
              <a:ext cx="71999" cy="71997"/>
            </a:xfrm>
            <a:prstGeom prst="rect">
              <a:avLst/>
            </a:prstGeom>
            <a:solidFill>
              <a:schemeClr val="bg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5" name="Rectangle 44"/>
            <p:cNvSpPr>
              <a:spLocks/>
            </p:cNvSpPr>
            <p:nvPr/>
          </p:nvSpPr>
          <p:spPr>
            <a:xfrm>
              <a:off x="4107124" y="4617369"/>
              <a:ext cx="71999" cy="71997"/>
            </a:xfrm>
            <a:prstGeom prst="rect">
              <a:avLst/>
            </a:prstGeom>
            <a:solidFill>
              <a:schemeClr val="accent3">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6" name="Rectangle 45"/>
            <p:cNvSpPr>
              <a:spLocks/>
            </p:cNvSpPr>
            <p:nvPr/>
          </p:nvSpPr>
          <p:spPr>
            <a:xfrm>
              <a:off x="4181735" y="4617369"/>
              <a:ext cx="71999" cy="71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7" name="Rectangle 46"/>
            <p:cNvSpPr>
              <a:spLocks/>
            </p:cNvSpPr>
            <p:nvPr/>
          </p:nvSpPr>
          <p:spPr>
            <a:xfrm>
              <a:off x="4254758" y="4617369"/>
              <a:ext cx="71999" cy="71997"/>
            </a:xfrm>
            <a:prstGeom prst="rect">
              <a:avLst/>
            </a:prstGeom>
            <a:solidFill>
              <a:schemeClr val="accent5">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8" name="Rectangle 47"/>
            <p:cNvSpPr>
              <a:spLocks/>
            </p:cNvSpPr>
            <p:nvPr/>
          </p:nvSpPr>
          <p:spPr>
            <a:xfrm>
              <a:off x="4331523" y="4617369"/>
              <a:ext cx="71999" cy="71997"/>
            </a:xfrm>
            <a:prstGeom prst="rect">
              <a:avLst/>
            </a:prstGeom>
            <a:solidFill>
              <a:schemeClr val="bg1">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9" name="Rectangle 48"/>
            <p:cNvSpPr>
              <a:spLocks/>
            </p:cNvSpPr>
            <p:nvPr/>
          </p:nvSpPr>
          <p:spPr>
            <a:xfrm>
              <a:off x="4406134" y="4617369"/>
              <a:ext cx="71999" cy="71997"/>
            </a:xfrm>
            <a:prstGeom prst="rect">
              <a:avLst/>
            </a:prstGeom>
            <a:solidFill>
              <a:schemeClr val="accent6">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0" name="Rectangle 49"/>
            <p:cNvSpPr>
              <a:spLocks/>
            </p:cNvSpPr>
            <p:nvPr/>
          </p:nvSpPr>
          <p:spPr>
            <a:xfrm>
              <a:off x="4480745" y="4617369"/>
              <a:ext cx="71999" cy="71997"/>
            </a:xfrm>
            <a:prstGeom prst="rect">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1" name="Rectangle 50"/>
            <p:cNvSpPr>
              <a:spLocks/>
            </p:cNvSpPr>
            <p:nvPr/>
          </p:nvSpPr>
          <p:spPr>
            <a:xfrm>
              <a:off x="4553768" y="4617369"/>
              <a:ext cx="71999" cy="71997"/>
            </a:xfrm>
            <a:prstGeom prst="rect">
              <a:avLst/>
            </a:prstGeom>
            <a:solidFill>
              <a:schemeClr val="tx1">
                <a:lumMod val="50000"/>
                <a:lumOff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sp>
        <p:nvSpPr>
          <p:cNvPr id="53" name="Oval 52"/>
          <p:cNvSpPr>
            <a:spLocks noChangeAspect="1"/>
          </p:cNvSpPr>
          <p:nvPr/>
        </p:nvSpPr>
        <p:spPr>
          <a:xfrm>
            <a:off x="5364231" y="5662852"/>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4" name="Oval 53"/>
          <p:cNvSpPr>
            <a:spLocks noChangeAspect="1"/>
          </p:cNvSpPr>
          <p:nvPr/>
        </p:nvSpPr>
        <p:spPr>
          <a:xfrm>
            <a:off x="3452510" y="5758263"/>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5" name="Oval 54"/>
          <p:cNvSpPr>
            <a:spLocks noChangeAspect="1"/>
          </p:cNvSpPr>
          <p:nvPr/>
        </p:nvSpPr>
        <p:spPr>
          <a:xfrm>
            <a:off x="2386806" y="5685640"/>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2847304567"/>
      </p:ext>
    </p:extLst>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Dynamic Adaptive Streaming over HTTP</a:t>
            </a:r>
          </a:p>
        </p:txBody>
      </p:sp>
      <p:sp>
        <p:nvSpPr>
          <p:cNvPr id="3" name="Content Placeholder 2"/>
          <p:cNvSpPr>
            <a:spLocks noGrp="1"/>
          </p:cNvSpPr>
          <p:nvPr>
            <p:ph idx="1"/>
          </p:nvPr>
        </p:nvSpPr>
        <p:spPr>
          <a:xfrm>
            <a:off x="457200" y="932224"/>
            <a:ext cx="4068618" cy="512222"/>
          </a:xfrm>
        </p:spPr>
        <p:txBody>
          <a:bodyPr/>
          <a:lstStyle/>
          <a:p>
            <a:pPr marL="0" indent="0">
              <a:buNone/>
            </a:pPr>
            <a:r>
              <a:rPr lang="en-US" sz="2400" dirty="0" smtClean="0">
                <a:latin typeface="Eurostile"/>
                <a:cs typeface="Eurostile"/>
              </a:rPr>
              <a:t>UDP-based streaming</a:t>
            </a:r>
          </a:p>
        </p:txBody>
      </p:sp>
      <p:sp>
        <p:nvSpPr>
          <p:cNvPr id="4" name="Content Placeholder 2"/>
          <p:cNvSpPr txBox="1">
            <a:spLocks/>
          </p:cNvSpPr>
          <p:nvPr/>
        </p:nvSpPr>
        <p:spPr>
          <a:xfrm>
            <a:off x="4629726" y="929915"/>
            <a:ext cx="4057073" cy="514532"/>
          </a:xfrm>
          <a:prstGeom prst="rect">
            <a:avLst/>
          </a:prstGeom>
        </p:spPr>
        <p:txBody>
          <a:bodyPr/>
          <a:lstStyle>
            <a:lvl1pPr marL="342900" indent="-342900" algn="l" defTabSz="457200" rtl="0" eaLnBrk="1" latinLnBrk="0" hangingPunct="1">
              <a:spcBef>
                <a:spcPct val="20000"/>
              </a:spcBef>
              <a:buFont typeface="Arial"/>
              <a:buChar char="•"/>
              <a:defRPr sz="24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1800" kern="1200">
                <a:solidFill>
                  <a:schemeClr val="tx2"/>
                </a:solidFill>
                <a:latin typeface="+mn-lt"/>
                <a:ea typeface="+mn-ea"/>
                <a:cs typeface="+mn-cs"/>
              </a:defRPr>
            </a:lvl2pPr>
            <a:lvl3pPr marL="1143000" indent="-228600" algn="l" defTabSz="457200" rtl="0" eaLnBrk="1" latinLnBrk="0" hangingPunct="1">
              <a:spcBef>
                <a:spcPct val="20000"/>
              </a:spcBef>
              <a:buFont typeface="Arial"/>
              <a:buChar char="•"/>
              <a:defRPr sz="16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solidFill>
                  <a:srgbClr val="000000"/>
                </a:solidFill>
                <a:latin typeface="Eurostile"/>
                <a:cs typeface="Eurostile"/>
              </a:rPr>
              <a:t>DASH &amp; similar</a:t>
            </a:r>
          </a:p>
        </p:txBody>
      </p:sp>
      <p:sp>
        <p:nvSpPr>
          <p:cNvPr id="5" name="Freeform 26"/>
          <p:cNvSpPr>
            <a:spLocks/>
          </p:cNvSpPr>
          <p:nvPr/>
        </p:nvSpPr>
        <p:spPr bwMode="auto">
          <a:xfrm>
            <a:off x="4128293" y="5023644"/>
            <a:ext cx="2455863" cy="1299658"/>
          </a:xfrm>
          <a:custGeom>
            <a:avLst/>
            <a:gdLst>
              <a:gd name="T0" fmla="*/ 23 w 1473"/>
              <a:gd name="T1" fmla="*/ 867 h 1653"/>
              <a:gd name="T2" fmla="*/ 56 w 1473"/>
              <a:gd name="T3" fmla="*/ 520 h 1653"/>
              <a:gd name="T4" fmla="*/ 196 w 1473"/>
              <a:gd name="T5" fmla="*/ 173 h 1653"/>
              <a:gd name="T6" fmla="*/ 476 w 1473"/>
              <a:gd name="T7" fmla="*/ 31 h 1653"/>
              <a:gd name="T8" fmla="*/ 956 w 1473"/>
              <a:gd name="T9" fmla="*/ 14 h 1653"/>
              <a:gd name="T10" fmla="*/ 1376 w 1473"/>
              <a:gd name="T11" fmla="*/ 113 h 1653"/>
              <a:gd name="T12" fmla="*/ 1436 w 1473"/>
              <a:gd name="T13" fmla="*/ 560 h 1653"/>
              <a:gd name="T14" fmla="*/ 1463 w 1473"/>
              <a:gd name="T15" fmla="*/ 940 h 1653"/>
              <a:gd name="T16" fmla="*/ 1376 w 1473"/>
              <a:gd name="T17" fmla="*/ 1253 h 1653"/>
              <a:gd name="T18" fmla="*/ 1243 w 1473"/>
              <a:gd name="T19" fmla="*/ 1573 h 1653"/>
              <a:gd name="T20" fmla="*/ 816 w 1473"/>
              <a:gd name="T21" fmla="*/ 1607 h 1653"/>
              <a:gd name="T22" fmla="*/ 383 w 1473"/>
              <a:gd name="T23" fmla="*/ 1613 h 1653"/>
              <a:gd name="T24" fmla="*/ 69 w 1473"/>
              <a:gd name="T25" fmla="*/ 1367 h 1653"/>
              <a:gd name="T26" fmla="*/ 23 w 1473"/>
              <a:gd name="T27" fmla="*/ 867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73" h="1653">
                <a:moveTo>
                  <a:pt x="23" y="867"/>
                </a:moveTo>
                <a:cubicBezTo>
                  <a:pt x="0" y="750"/>
                  <a:pt x="27" y="636"/>
                  <a:pt x="56" y="520"/>
                </a:cubicBezTo>
                <a:cubicBezTo>
                  <a:pt x="85" y="404"/>
                  <a:pt x="126" y="255"/>
                  <a:pt x="196" y="173"/>
                </a:cubicBezTo>
                <a:cubicBezTo>
                  <a:pt x="266" y="91"/>
                  <a:pt x="349" y="58"/>
                  <a:pt x="476" y="31"/>
                </a:cubicBezTo>
                <a:cubicBezTo>
                  <a:pt x="603" y="4"/>
                  <a:pt x="806" y="0"/>
                  <a:pt x="956" y="14"/>
                </a:cubicBezTo>
                <a:cubicBezTo>
                  <a:pt x="1106" y="28"/>
                  <a:pt x="1296" y="22"/>
                  <a:pt x="1376" y="113"/>
                </a:cubicBezTo>
                <a:cubicBezTo>
                  <a:pt x="1456" y="204"/>
                  <a:pt x="1422" y="422"/>
                  <a:pt x="1436" y="560"/>
                </a:cubicBezTo>
                <a:cubicBezTo>
                  <a:pt x="1450" y="698"/>
                  <a:pt x="1473" y="825"/>
                  <a:pt x="1463" y="940"/>
                </a:cubicBezTo>
                <a:cubicBezTo>
                  <a:pt x="1453" y="1055"/>
                  <a:pt x="1413" y="1148"/>
                  <a:pt x="1376" y="1253"/>
                </a:cubicBezTo>
                <a:cubicBezTo>
                  <a:pt x="1339" y="1358"/>
                  <a:pt x="1336" y="1514"/>
                  <a:pt x="1243" y="1573"/>
                </a:cubicBezTo>
                <a:cubicBezTo>
                  <a:pt x="1150" y="1632"/>
                  <a:pt x="959" y="1600"/>
                  <a:pt x="816" y="1607"/>
                </a:cubicBezTo>
                <a:cubicBezTo>
                  <a:pt x="673" y="1614"/>
                  <a:pt x="508" y="1653"/>
                  <a:pt x="383" y="1613"/>
                </a:cubicBezTo>
                <a:cubicBezTo>
                  <a:pt x="258" y="1573"/>
                  <a:pt x="129" y="1491"/>
                  <a:pt x="69" y="1367"/>
                </a:cubicBezTo>
                <a:cubicBezTo>
                  <a:pt x="9" y="1243"/>
                  <a:pt x="33" y="971"/>
                  <a:pt x="23" y="867"/>
                </a:cubicBezTo>
                <a:close/>
              </a:path>
            </a:pathLst>
          </a:custGeom>
          <a:solidFill>
            <a:srgbClr val="FEFFEA"/>
          </a:solidFill>
          <a:ln w="19050" cap="flat" cmpd="sng">
            <a:solidFill>
              <a:schemeClr val="tx1"/>
            </a:solidFill>
            <a:prstDash val="sysDot"/>
            <a:miter lim="800000"/>
            <a:headEnd/>
            <a:tailEnd/>
          </a:ln>
          <a:effectLst/>
          <a:extLs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wrap="none" anchor="ctr"/>
          <a:lstStyle/>
          <a:p>
            <a:endParaRPr lang="en-US">
              <a:solidFill>
                <a:srgbClr val="000000"/>
              </a:solidFill>
            </a:endParaRPr>
          </a:p>
        </p:txBody>
      </p:sp>
      <p:pic>
        <p:nvPicPr>
          <p:cNvPr id="6" name="Picture 27" descr="wave"/>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rot="11044475">
            <a:off x="2257442" y="5105623"/>
            <a:ext cx="831850" cy="644028"/>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9"/>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37493" y="5143789"/>
            <a:ext cx="554038" cy="565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9" name="Text Box 30"/>
          <p:cNvSpPr txBox="1">
            <a:spLocks noChangeArrowheads="1"/>
          </p:cNvSpPr>
          <p:nvPr/>
        </p:nvSpPr>
        <p:spPr bwMode="auto">
          <a:xfrm>
            <a:off x="1196181" y="5777202"/>
            <a:ext cx="1190625"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400" dirty="0" smtClean="0">
                <a:solidFill>
                  <a:srgbClr val="000000"/>
                </a:solidFill>
              </a:rPr>
              <a:t>Client</a:t>
            </a:r>
            <a:endParaRPr lang="en-US" sz="1400" dirty="0">
              <a:solidFill>
                <a:srgbClr val="000000"/>
              </a:solidFill>
            </a:endParaRPr>
          </a:p>
        </p:txBody>
      </p:sp>
      <p:sp>
        <p:nvSpPr>
          <p:cNvPr id="11" name="Text Box 32"/>
          <p:cNvSpPr txBox="1">
            <a:spLocks noChangeArrowheads="1"/>
          </p:cNvSpPr>
          <p:nvPr/>
        </p:nvSpPr>
        <p:spPr bwMode="auto">
          <a:xfrm>
            <a:off x="2960435" y="5945971"/>
            <a:ext cx="744538" cy="290513"/>
          </a:xfrm>
          <a:prstGeom prst="rect">
            <a:avLst/>
          </a:prstGeom>
          <a:noFill/>
          <a:ln>
            <a:noFill/>
          </a:ln>
          <a:effectLst/>
          <a:extLst>
            <a:ext uri="{909E8E84-426E-40dd-AFC4-6F175D3DCCD1}">
              <a14:hiddenFill xmlns:a14="http://schemas.microsoft.com/office/drawing/2010/main">
                <a:solidFill>
                  <a:srgbClr val="8EBF9C">
                    <a:alpha val="60001"/>
                  </a:srgbClr>
                </a:solidFill>
              </a14:hiddenFill>
            </a:ext>
            <a:ext uri="{91240B29-F687-4f45-9708-019B960494DF}">
              <a14:hiddenLine xmlns:a14="http://schemas.microsoft.com/office/drawing/2010/main" w="12700" cap="rnd">
                <a:solidFill>
                  <a:schemeClr val="tx2"/>
                </a:solidFill>
                <a:prstDash val="sysDot"/>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300">
                <a:solidFill>
                  <a:srgbClr val="000000"/>
                </a:solidFill>
              </a:rPr>
              <a:t>WLAN</a:t>
            </a:r>
          </a:p>
        </p:txBody>
      </p:sp>
      <p:sp>
        <p:nvSpPr>
          <p:cNvPr id="13" name="Text Box 34"/>
          <p:cNvSpPr txBox="1">
            <a:spLocks noChangeArrowheads="1"/>
          </p:cNvSpPr>
          <p:nvPr/>
        </p:nvSpPr>
        <p:spPr bwMode="auto">
          <a:xfrm>
            <a:off x="6552406" y="6018502"/>
            <a:ext cx="1546225" cy="304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400">
                <a:solidFill>
                  <a:srgbClr val="000000"/>
                </a:solidFill>
              </a:rPr>
              <a:t>Server</a:t>
            </a:r>
          </a:p>
        </p:txBody>
      </p:sp>
      <p:pic>
        <p:nvPicPr>
          <p:cNvPr id="14" name="Picture 36" descr="antenna"/>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095373" y="5231306"/>
            <a:ext cx="452437" cy="687388"/>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38"/>
          <p:cNvPicPr>
            <a:picLocks noChangeAspect="1" noChangeArrowheads="1"/>
          </p:cNvPicPr>
          <p:nvPr/>
        </p:nvPicPr>
        <p:blipFill>
          <a:blip r:embed="rId5" cstate="screen">
            <a:extLst>
              <a:ext uri="{28A0092B-C50C-407E-A947-70E740481C1C}">
                <a14:useLocalDpi xmlns:a14="http://schemas.microsoft.com/office/drawing/2010/main"/>
              </a:ext>
            </a:extLst>
          </a:blip>
          <a:srcRect/>
          <a:stretch>
            <a:fillRect/>
          </a:stretch>
        </p:blipFill>
        <p:spPr bwMode="auto">
          <a:xfrm>
            <a:off x="6952456" y="5245389"/>
            <a:ext cx="776287" cy="8302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pic>
      <p:sp>
        <p:nvSpPr>
          <p:cNvPr id="17" name="Text Box 39"/>
          <p:cNvSpPr txBox="1">
            <a:spLocks noChangeArrowheads="1"/>
          </p:cNvSpPr>
          <p:nvPr/>
        </p:nvSpPr>
        <p:spPr bwMode="auto">
          <a:xfrm>
            <a:off x="5042693" y="5245389"/>
            <a:ext cx="808038" cy="290512"/>
          </a:xfrm>
          <a:prstGeom prst="rect">
            <a:avLst/>
          </a:prstGeom>
          <a:noFill/>
          <a:ln>
            <a:noFill/>
          </a:ln>
          <a:effectLst/>
          <a:extLst>
            <a:ext uri="{909E8E84-426E-40dd-AFC4-6F175D3DCCD1}">
              <a14:hiddenFill xmlns:a14="http://schemas.microsoft.com/office/drawing/2010/main">
                <a:solidFill>
                  <a:srgbClr val="8EBF9C">
                    <a:alpha val="60001"/>
                  </a:srgbClr>
                </a:solidFill>
              </a14:hiddenFill>
            </a:ext>
            <a:ext uri="{91240B29-F687-4f45-9708-019B960494DF}">
              <a14:hiddenLine xmlns:a14="http://schemas.microsoft.com/office/drawing/2010/main" w="12700" cap="rnd">
                <a:solidFill>
                  <a:schemeClr val="tx2"/>
                </a:solidFill>
                <a:prstDash val="sysDot"/>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spAutoFit/>
          </a:bodyPr>
          <a:lstStyle/>
          <a:p>
            <a:pPr algn="ctr"/>
            <a:r>
              <a:rPr lang="en-US" sz="1300" dirty="0">
                <a:solidFill>
                  <a:srgbClr val="000000"/>
                </a:solidFill>
              </a:rPr>
              <a:t>Internet</a:t>
            </a:r>
          </a:p>
        </p:txBody>
      </p:sp>
      <p:sp>
        <p:nvSpPr>
          <p:cNvPr id="18" name="Freeform 40"/>
          <p:cNvSpPr>
            <a:spLocks/>
          </p:cNvSpPr>
          <p:nvPr/>
        </p:nvSpPr>
        <p:spPr bwMode="auto">
          <a:xfrm>
            <a:off x="2159793" y="5413664"/>
            <a:ext cx="4854575" cy="639763"/>
          </a:xfrm>
          <a:custGeom>
            <a:avLst/>
            <a:gdLst>
              <a:gd name="T0" fmla="*/ 3058 w 3058"/>
              <a:gd name="T1" fmla="*/ 228 h 403"/>
              <a:gd name="T2" fmla="*/ 2293 w 3058"/>
              <a:gd name="T3" fmla="*/ 144 h 403"/>
              <a:gd name="T4" fmla="*/ 1591 w 3058"/>
              <a:gd name="T5" fmla="*/ 249 h 403"/>
              <a:gd name="T6" fmla="*/ 1200 w 3058"/>
              <a:gd name="T7" fmla="*/ 311 h 403"/>
              <a:gd name="T8" fmla="*/ 894 w 3058"/>
              <a:gd name="T9" fmla="*/ 357 h 403"/>
              <a:gd name="T10" fmla="*/ 547 w 3058"/>
              <a:gd name="T11" fmla="*/ 344 h 403"/>
              <a:gd name="T12" fmla="*/ 0 w 3058"/>
              <a:gd name="T13" fmla="*/ 0 h 403"/>
            </a:gdLst>
            <a:ahLst/>
            <a:cxnLst>
              <a:cxn ang="0">
                <a:pos x="T0" y="T1"/>
              </a:cxn>
              <a:cxn ang="0">
                <a:pos x="T2" y="T3"/>
              </a:cxn>
              <a:cxn ang="0">
                <a:pos x="T4" y="T5"/>
              </a:cxn>
              <a:cxn ang="0">
                <a:pos x="T6" y="T7"/>
              </a:cxn>
              <a:cxn ang="0">
                <a:pos x="T8" y="T9"/>
              </a:cxn>
              <a:cxn ang="0">
                <a:pos x="T10" y="T11"/>
              </a:cxn>
              <a:cxn ang="0">
                <a:pos x="T12" y="T13"/>
              </a:cxn>
            </a:cxnLst>
            <a:rect l="0" t="0" r="r" b="b"/>
            <a:pathLst>
              <a:path w="3058" h="403">
                <a:moveTo>
                  <a:pt x="3058" y="228"/>
                </a:moveTo>
                <a:cubicBezTo>
                  <a:pt x="2932" y="214"/>
                  <a:pt x="2537" y="141"/>
                  <a:pt x="2293" y="144"/>
                </a:cubicBezTo>
                <a:cubicBezTo>
                  <a:pt x="2049" y="147"/>
                  <a:pt x="1773" y="221"/>
                  <a:pt x="1591" y="249"/>
                </a:cubicBezTo>
                <a:cubicBezTo>
                  <a:pt x="1409" y="277"/>
                  <a:pt x="1316" y="293"/>
                  <a:pt x="1200" y="311"/>
                </a:cubicBezTo>
                <a:cubicBezTo>
                  <a:pt x="1084" y="329"/>
                  <a:pt x="1003" y="352"/>
                  <a:pt x="894" y="357"/>
                </a:cubicBezTo>
                <a:cubicBezTo>
                  <a:pt x="785" y="362"/>
                  <a:pt x="696" y="403"/>
                  <a:pt x="547" y="344"/>
                </a:cubicBezTo>
                <a:cubicBezTo>
                  <a:pt x="398" y="285"/>
                  <a:pt x="114" y="72"/>
                  <a:pt x="0" y="0"/>
                </a:cubicBezTo>
              </a:path>
            </a:pathLst>
          </a:custGeom>
          <a:noFill/>
          <a:ln w="31750" cap="flat" cmpd="sng">
            <a:solidFill>
              <a:srgbClr val="008000"/>
            </a:solidFill>
            <a:prstDash val="dash"/>
            <a:miter lim="800000"/>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5921" dir="2700000" algn="ctr" rotWithShape="0">
                    <a:srgbClr val="808080"/>
                  </a:outerShdw>
                </a:effectLst>
              </a14:hiddenEffects>
            </a:ext>
          </a:extLst>
        </p:spPr>
        <p:txBody>
          <a:bodyPr/>
          <a:lstStyle/>
          <a:p>
            <a:endParaRPr lang="en-US">
              <a:solidFill>
                <a:srgbClr val="000000"/>
              </a:solidFill>
            </a:endParaRPr>
          </a:p>
        </p:txBody>
      </p:sp>
      <p:grpSp>
        <p:nvGrpSpPr>
          <p:cNvPr id="37" name="Group 36"/>
          <p:cNvGrpSpPr>
            <a:grpSpLocks noChangeAspect="1"/>
          </p:cNvGrpSpPr>
          <p:nvPr/>
        </p:nvGrpSpPr>
        <p:grpSpPr>
          <a:xfrm>
            <a:off x="3591135" y="5778391"/>
            <a:ext cx="294244" cy="71997"/>
            <a:chOff x="3403810" y="4687202"/>
            <a:chExt cx="588500" cy="143997"/>
          </a:xfrm>
        </p:grpSpPr>
        <p:sp>
          <p:nvSpPr>
            <p:cNvPr id="33" name="Rectangle 32"/>
            <p:cNvSpPr>
              <a:spLocks/>
            </p:cNvSpPr>
            <p:nvPr/>
          </p:nvSpPr>
          <p:spPr>
            <a:xfrm>
              <a:off x="340381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4" name="Rectangle 33"/>
            <p:cNvSpPr>
              <a:spLocks/>
            </p:cNvSpPr>
            <p:nvPr/>
          </p:nvSpPr>
          <p:spPr>
            <a:xfrm>
              <a:off x="3553035"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a:spLocks/>
            </p:cNvSpPr>
            <p:nvPr/>
          </p:nvSpPr>
          <p:spPr>
            <a:xfrm>
              <a:off x="370226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36" name="Rectangle 35"/>
            <p:cNvSpPr>
              <a:spLocks/>
            </p:cNvSpPr>
            <p:nvPr/>
          </p:nvSpPr>
          <p:spPr>
            <a:xfrm>
              <a:off x="3848310" y="4687202"/>
              <a:ext cx="144000" cy="143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sp>
        <p:nvSpPr>
          <p:cNvPr id="39" name="Rectangle 38"/>
          <p:cNvSpPr>
            <a:spLocks/>
          </p:cNvSpPr>
          <p:nvPr/>
        </p:nvSpPr>
        <p:spPr>
          <a:xfrm>
            <a:off x="2514863" y="5708939"/>
            <a:ext cx="71999" cy="71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nvGrpSpPr>
          <p:cNvPr id="52" name="Group 51"/>
          <p:cNvGrpSpPr/>
          <p:nvPr/>
        </p:nvGrpSpPr>
        <p:grpSpPr>
          <a:xfrm>
            <a:off x="5496188" y="5685640"/>
            <a:ext cx="593254" cy="71997"/>
            <a:chOff x="4032513" y="4617369"/>
            <a:chExt cx="593254" cy="71997"/>
          </a:xfrm>
        </p:grpSpPr>
        <p:sp>
          <p:nvSpPr>
            <p:cNvPr id="44" name="Rectangle 43"/>
            <p:cNvSpPr>
              <a:spLocks/>
            </p:cNvSpPr>
            <p:nvPr/>
          </p:nvSpPr>
          <p:spPr>
            <a:xfrm>
              <a:off x="4032513" y="4617369"/>
              <a:ext cx="71999" cy="71997"/>
            </a:xfrm>
            <a:prstGeom prst="rect">
              <a:avLst/>
            </a:prstGeom>
            <a:solidFill>
              <a:schemeClr val="bg2"/>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5" name="Rectangle 44"/>
            <p:cNvSpPr>
              <a:spLocks/>
            </p:cNvSpPr>
            <p:nvPr/>
          </p:nvSpPr>
          <p:spPr>
            <a:xfrm>
              <a:off x="4107124" y="4617369"/>
              <a:ext cx="71999" cy="71997"/>
            </a:xfrm>
            <a:prstGeom prst="rect">
              <a:avLst/>
            </a:prstGeom>
            <a:solidFill>
              <a:schemeClr val="accent3">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6" name="Rectangle 45"/>
            <p:cNvSpPr>
              <a:spLocks/>
            </p:cNvSpPr>
            <p:nvPr/>
          </p:nvSpPr>
          <p:spPr>
            <a:xfrm>
              <a:off x="4181735" y="4617369"/>
              <a:ext cx="71999" cy="7199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7" name="Rectangle 46"/>
            <p:cNvSpPr>
              <a:spLocks/>
            </p:cNvSpPr>
            <p:nvPr/>
          </p:nvSpPr>
          <p:spPr>
            <a:xfrm>
              <a:off x="4254758" y="4617369"/>
              <a:ext cx="71999" cy="71997"/>
            </a:xfrm>
            <a:prstGeom prst="rect">
              <a:avLst/>
            </a:prstGeom>
            <a:solidFill>
              <a:schemeClr val="accent5">
                <a:lumMod val="40000"/>
                <a:lumOff val="6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8" name="Rectangle 47"/>
            <p:cNvSpPr>
              <a:spLocks/>
            </p:cNvSpPr>
            <p:nvPr/>
          </p:nvSpPr>
          <p:spPr>
            <a:xfrm>
              <a:off x="4331523" y="4617369"/>
              <a:ext cx="71999" cy="71997"/>
            </a:xfrm>
            <a:prstGeom prst="rect">
              <a:avLst/>
            </a:prstGeom>
            <a:solidFill>
              <a:schemeClr val="bg1">
                <a:lumMod val="75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49" name="Rectangle 48"/>
            <p:cNvSpPr>
              <a:spLocks/>
            </p:cNvSpPr>
            <p:nvPr/>
          </p:nvSpPr>
          <p:spPr>
            <a:xfrm>
              <a:off x="4406134" y="4617369"/>
              <a:ext cx="71999" cy="71997"/>
            </a:xfrm>
            <a:prstGeom prst="rect">
              <a:avLst/>
            </a:prstGeom>
            <a:solidFill>
              <a:schemeClr val="accent6">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0" name="Rectangle 49"/>
            <p:cNvSpPr>
              <a:spLocks/>
            </p:cNvSpPr>
            <p:nvPr/>
          </p:nvSpPr>
          <p:spPr>
            <a:xfrm>
              <a:off x="4480745" y="4617369"/>
              <a:ext cx="71999" cy="71997"/>
            </a:xfrm>
            <a:prstGeom prst="rect">
              <a:avLst/>
            </a:prstGeom>
            <a:solidFill>
              <a:schemeClr val="accent2">
                <a:lumMod val="20000"/>
                <a:lumOff val="8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1" name="Rectangle 50"/>
            <p:cNvSpPr>
              <a:spLocks/>
            </p:cNvSpPr>
            <p:nvPr/>
          </p:nvSpPr>
          <p:spPr>
            <a:xfrm>
              <a:off x="4553768" y="4617369"/>
              <a:ext cx="71999" cy="71997"/>
            </a:xfrm>
            <a:prstGeom prst="rect">
              <a:avLst/>
            </a:prstGeom>
            <a:solidFill>
              <a:schemeClr val="tx1">
                <a:lumMod val="50000"/>
                <a:lumOff val="50000"/>
              </a:schemeClr>
            </a:solidFill>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grpSp>
      <p:sp>
        <p:nvSpPr>
          <p:cNvPr id="53" name="Oval 52"/>
          <p:cNvSpPr>
            <a:spLocks noChangeAspect="1"/>
          </p:cNvSpPr>
          <p:nvPr/>
        </p:nvSpPr>
        <p:spPr>
          <a:xfrm>
            <a:off x="5364231" y="5662852"/>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4" name="Oval 53"/>
          <p:cNvSpPr>
            <a:spLocks noChangeAspect="1"/>
          </p:cNvSpPr>
          <p:nvPr/>
        </p:nvSpPr>
        <p:spPr>
          <a:xfrm>
            <a:off x="3452510" y="5758263"/>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55" name="Oval 54"/>
          <p:cNvSpPr>
            <a:spLocks noChangeAspect="1"/>
          </p:cNvSpPr>
          <p:nvPr/>
        </p:nvSpPr>
        <p:spPr>
          <a:xfrm>
            <a:off x="2386806" y="5685640"/>
            <a:ext cx="108000" cy="108000"/>
          </a:xfrm>
          <a:prstGeom prst="ellipse">
            <a:avLst/>
          </a:prstGeom>
          <a:solidFill>
            <a:schemeClr val="bg1"/>
          </a:solidFill>
          <a:ln w="63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7" name="TextBox 6"/>
          <p:cNvSpPr txBox="1"/>
          <p:nvPr/>
        </p:nvSpPr>
        <p:spPr>
          <a:xfrm>
            <a:off x="4629726" y="2026228"/>
            <a:ext cx="3671093" cy="2770924"/>
          </a:xfrm>
          <a:prstGeom prst="rect">
            <a:avLst/>
          </a:prstGeom>
          <a:solidFill>
            <a:schemeClr val="accent6">
              <a:lumMod val="20000"/>
              <a:lumOff val="80000"/>
            </a:schemeClr>
          </a:solidFill>
          <a:ln>
            <a:solidFill>
              <a:schemeClr val="tx1"/>
            </a:solidFill>
          </a:ln>
          <a:effectLst>
            <a:outerShdw blurRad="50800" dist="38100" dir="2700000" algn="tl" rotWithShape="0">
              <a:prstClr val="black">
                <a:alpha val="40000"/>
              </a:prstClr>
            </a:outerShdw>
          </a:effectLst>
        </p:spPr>
        <p:txBody>
          <a:bodyPr wrap="square" rtlCol="0">
            <a:noAutofit/>
          </a:bodyPr>
          <a:lstStyle/>
          <a:p>
            <a:r>
              <a:rPr lang="en-US" sz="2400" dirty="0" smtClean="0">
                <a:solidFill>
                  <a:srgbClr val="000000"/>
                </a:solidFill>
              </a:rPr>
              <a:t>Resilience to buffer </a:t>
            </a:r>
            <a:r>
              <a:rPr lang="en-US" sz="2400" dirty="0" err="1">
                <a:solidFill>
                  <a:srgbClr val="000000"/>
                </a:solidFill>
              </a:rPr>
              <a:t>u</a:t>
            </a:r>
            <a:r>
              <a:rPr lang="en-US" sz="2400" dirty="0" err="1" smtClean="0">
                <a:solidFill>
                  <a:srgbClr val="000000"/>
                </a:solidFill>
              </a:rPr>
              <a:t>nderruns</a:t>
            </a:r>
            <a:endParaRPr lang="en-US" sz="2400" dirty="0" smtClean="0">
              <a:solidFill>
                <a:srgbClr val="000000"/>
              </a:solidFill>
            </a:endParaRPr>
          </a:p>
          <a:p>
            <a:endParaRPr lang="en-US" sz="2400" dirty="0" smtClean="0">
              <a:solidFill>
                <a:srgbClr val="000000"/>
              </a:solidFill>
            </a:endParaRPr>
          </a:p>
          <a:p>
            <a:r>
              <a:rPr lang="en-US" sz="2400" dirty="0" smtClean="0">
                <a:solidFill>
                  <a:srgbClr val="000000"/>
                </a:solidFill>
              </a:rPr>
              <a:t>Active adaptation</a:t>
            </a:r>
            <a:br>
              <a:rPr lang="en-US" sz="2400" dirty="0" smtClean="0">
                <a:solidFill>
                  <a:srgbClr val="000000"/>
                </a:solidFill>
              </a:rPr>
            </a:br>
            <a:r>
              <a:rPr lang="en-US" sz="2400" dirty="0" smtClean="0">
                <a:solidFill>
                  <a:srgbClr val="000000"/>
                </a:solidFill>
              </a:rPr>
              <a:t>(client-side decision)</a:t>
            </a:r>
          </a:p>
          <a:p>
            <a:endParaRPr lang="en-US" sz="2400" dirty="0">
              <a:solidFill>
                <a:srgbClr val="000000"/>
              </a:solidFill>
            </a:endParaRPr>
          </a:p>
          <a:p>
            <a:r>
              <a:rPr lang="en-US" sz="2400" i="1" dirty="0" smtClean="0">
                <a:solidFill>
                  <a:srgbClr val="000000"/>
                </a:solidFill>
              </a:rPr>
              <a:t>Works with web caches</a:t>
            </a:r>
            <a:endParaRPr lang="en-US" sz="2400" i="1" dirty="0">
              <a:solidFill>
                <a:srgbClr val="000000"/>
              </a:solidFill>
            </a:endParaRPr>
          </a:p>
        </p:txBody>
      </p:sp>
      <p:sp>
        <p:nvSpPr>
          <p:cNvPr id="38" name="TextBox 37"/>
          <p:cNvSpPr txBox="1"/>
          <p:nvPr/>
        </p:nvSpPr>
        <p:spPr>
          <a:xfrm>
            <a:off x="551259" y="2026228"/>
            <a:ext cx="3671093" cy="2763759"/>
          </a:xfrm>
          <a:prstGeom prst="rect">
            <a:avLst/>
          </a:prstGeom>
          <a:solidFill>
            <a:schemeClr val="accent6">
              <a:lumMod val="20000"/>
              <a:lumOff val="80000"/>
            </a:schemeClr>
          </a:solidFill>
          <a:ln>
            <a:solidFill>
              <a:schemeClr val="tx1"/>
            </a:solidFill>
          </a:ln>
          <a:effectLst>
            <a:outerShdw blurRad="50800" dist="38100" dir="2700000" algn="tl" rotWithShape="0">
              <a:prstClr val="black">
                <a:alpha val="40000"/>
              </a:prstClr>
            </a:outerShdw>
          </a:effectLst>
        </p:spPr>
        <p:txBody>
          <a:bodyPr wrap="square" rtlCol="0">
            <a:noAutofit/>
          </a:bodyPr>
          <a:lstStyle/>
          <a:p>
            <a:r>
              <a:rPr lang="en-US" sz="2400" dirty="0" smtClean="0">
                <a:solidFill>
                  <a:srgbClr val="000000"/>
                </a:solidFill>
              </a:rPr>
              <a:t>Resilience to packet loss</a:t>
            </a:r>
          </a:p>
          <a:p>
            <a:endParaRPr lang="en-US" sz="2400" dirty="0" smtClean="0">
              <a:solidFill>
                <a:srgbClr val="000000"/>
              </a:solidFill>
            </a:endParaRPr>
          </a:p>
          <a:p>
            <a:r>
              <a:rPr lang="en-US" sz="2400" dirty="0" smtClean="0">
                <a:solidFill>
                  <a:srgbClr val="000000"/>
                </a:solidFill>
              </a:rPr>
              <a:t>Possibly resilience to bit errors</a:t>
            </a:r>
            <a:endParaRPr lang="en-US" sz="2400" dirty="0">
              <a:solidFill>
                <a:srgbClr val="000000"/>
              </a:solidFill>
            </a:endParaRPr>
          </a:p>
          <a:p>
            <a:endParaRPr lang="en-US" sz="2400" dirty="0" smtClean="0">
              <a:solidFill>
                <a:srgbClr val="000000"/>
              </a:solidFill>
            </a:endParaRPr>
          </a:p>
          <a:p>
            <a:r>
              <a:rPr lang="en-US" sz="2400" dirty="0" smtClean="0">
                <a:solidFill>
                  <a:srgbClr val="000000"/>
                </a:solidFill>
              </a:rPr>
              <a:t>Possibly active adaptation (server-side decision)</a:t>
            </a:r>
            <a:endParaRPr lang="en-US" sz="2400" dirty="0">
              <a:solidFill>
                <a:srgbClr val="000000"/>
              </a:solidFill>
            </a:endParaRPr>
          </a:p>
        </p:txBody>
      </p:sp>
      <p:sp>
        <p:nvSpPr>
          <p:cNvPr id="40" name="TextBox 39"/>
          <p:cNvSpPr txBox="1"/>
          <p:nvPr/>
        </p:nvSpPr>
        <p:spPr>
          <a:xfrm>
            <a:off x="2051720" y="1412776"/>
            <a:ext cx="4824536" cy="530292"/>
          </a:xfrm>
          <a:prstGeom prst="rect">
            <a:avLst/>
          </a:prstGeom>
          <a:solidFill>
            <a:schemeClr val="accent6">
              <a:lumMod val="20000"/>
              <a:lumOff val="80000"/>
            </a:schemeClr>
          </a:solidFill>
          <a:ln>
            <a:solidFill>
              <a:schemeClr val="tx1"/>
            </a:solidFill>
          </a:ln>
          <a:effectLst>
            <a:outerShdw blurRad="50800" dist="38100" dir="2700000" algn="tl" rotWithShape="0">
              <a:prstClr val="black">
                <a:alpha val="40000"/>
              </a:prstClr>
            </a:outerShdw>
          </a:effectLst>
        </p:spPr>
        <p:txBody>
          <a:bodyPr wrap="square" rtlCol="0">
            <a:noAutofit/>
          </a:bodyPr>
          <a:lstStyle/>
          <a:p>
            <a:pPr algn="ctr"/>
            <a:r>
              <a:rPr lang="en-US" sz="2400" dirty="0" smtClean="0">
                <a:solidFill>
                  <a:srgbClr val="000000"/>
                </a:solidFill>
              </a:rPr>
              <a:t>Challenges to be addressed</a:t>
            </a:r>
            <a:endParaRPr lang="en-US" sz="2400" dirty="0">
              <a:solidFill>
                <a:srgbClr val="000000"/>
              </a:solidFill>
            </a:endParaRPr>
          </a:p>
        </p:txBody>
      </p:sp>
    </p:spTree>
    <p:extLst>
      <p:ext uri="{BB962C8B-B14F-4D97-AF65-F5344CB8AC3E}">
        <p14:creationId xmlns:p14="http://schemas.microsoft.com/office/powerpoint/2010/main" val="1826255418"/>
      </p:ext>
    </p:extLst>
  </p:cSld>
  <p:clrMapOvr>
    <a:masterClrMapping/>
  </p:clrMapOvr>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Fluctuating Bandwidth Problem</a:t>
            </a:r>
            <a:endParaRPr lang="en-US" dirty="0"/>
          </a:p>
        </p:txBody>
      </p:sp>
      <p:pic>
        <p:nvPicPr>
          <p:cNvPr id="7" name="Picture 6" descr="map-bus.jpg"/>
          <p:cNvPicPr>
            <a:picLocks noChangeAspect="1"/>
          </p:cNvPicPr>
          <p:nvPr/>
        </p:nvPicPr>
        <p:blipFill>
          <a:blip r:embed="rId2" cstate="screen">
            <a:extLst>
              <a:ext uri="{28A0092B-C50C-407E-A947-70E740481C1C}">
                <a14:useLocalDpi xmlns:a14="http://schemas.microsoft.com/office/drawing/2010/main"/>
              </a:ext>
            </a:extLst>
          </a:blip>
          <a:stretch>
            <a:fillRect/>
          </a:stretch>
        </p:blipFill>
        <p:spPr>
          <a:xfrm>
            <a:off x="382515" y="1722339"/>
            <a:ext cx="3335526" cy="3985579"/>
          </a:xfrm>
          <a:prstGeom prst="rect">
            <a:avLst/>
          </a:prstGeom>
          <a:effectLst>
            <a:outerShdw blurRad="50800" dist="38100" dir="2700000" algn="tl" rotWithShape="0">
              <a:prstClr val="black">
                <a:alpha val="40000"/>
              </a:prstClr>
            </a:outerShdw>
          </a:effectLst>
        </p:spPr>
      </p:pic>
      <p:pic>
        <p:nvPicPr>
          <p:cNvPr id="10" name="Picture 9" descr="bw.pdf"/>
          <p:cNvPicPr>
            <a:picLocks noChangeAspect="1"/>
          </p:cNvPicPr>
          <p:nvPr/>
        </p:nvPicPr>
        <p:blipFill>
          <a:blip r:embed="rId3"/>
          <a:stretch>
            <a:fillRect/>
          </a:stretch>
        </p:blipFill>
        <p:spPr>
          <a:xfrm>
            <a:off x="3945205" y="2080731"/>
            <a:ext cx="4938678" cy="3359573"/>
          </a:xfrm>
          <a:prstGeom prst="rect">
            <a:avLst/>
          </a:prstGeom>
        </p:spPr>
      </p:pic>
    </p:spTree>
    <p:extLst>
      <p:ext uri="{BB962C8B-B14F-4D97-AF65-F5344CB8AC3E}">
        <p14:creationId xmlns:p14="http://schemas.microsoft.com/office/powerpoint/2010/main" val="27328979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Control Protocol (RTCP)</a:t>
            </a:r>
          </a:p>
        </p:txBody>
      </p:sp>
      <p:sp>
        <p:nvSpPr>
          <p:cNvPr id="38914" name="Rectangle 3"/>
          <p:cNvSpPr>
            <a:spLocks noGrp="1" noChangeArrowheads="1"/>
          </p:cNvSpPr>
          <p:nvPr>
            <p:ph idx="1"/>
          </p:nvPr>
        </p:nvSpPr>
        <p:spPr/>
        <p:txBody>
          <a:bodyPr/>
          <a:lstStyle/>
          <a:p>
            <a:pPr marL="0" indent="0" eaLnBrk="1" hangingPunct="1">
              <a:lnSpc>
                <a:spcPct val="90000"/>
              </a:lnSpc>
              <a:buNone/>
            </a:pPr>
            <a:r>
              <a:rPr lang="en-US" sz="2400" dirty="0">
                <a:latin typeface="Eurostile"/>
                <a:ea typeface="ＭＳ Ｐゴシック" charset="0"/>
                <a:cs typeface="Eurostile"/>
              </a:rPr>
              <a:t>Companion protocol to RTP (tight integration with RTP)</a:t>
            </a:r>
          </a:p>
          <a:p>
            <a:pPr>
              <a:lnSpc>
                <a:spcPct val="90000"/>
              </a:lnSpc>
            </a:pPr>
            <a:r>
              <a:rPr lang="en-US" sz="2000" dirty="0">
                <a:latin typeface="Eurostile"/>
                <a:ea typeface="ＭＳ Ｐゴシック" charset="0"/>
                <a:cs typeface="Eurostile"/>
              </a:rPr>
              <a:t>Monitoring </a:t>
            </a:r>
          </a:p>
          <a:p>
            <a:pPr lvl="1">
              <a:lnSpc>
                <a:spcPct val="90000"/>
              </a:lnSpc>
            </a:pPr>
            <a:r>
              <a:rPr lang="en-US" sz="2000" dirty="0">
                <a:latin typeface="Eurostile"/>
                <a:ea typeface="ＭＳ Ｐゴシック" charset="0"/>
                <a:cs typeface="Eurostile"/>
              </a:rPr>
              <a:t>of </a:t>
            </a:r>
            <a:r>
              <a:rPr lang="en-US" sz="2000" dirty="0" err="1">
                <a:latin typeface="Eurostile"/>
                <a:ea typeface="ＭＳ Ｐゴシック" charset="0"/>
                <a:cs typeface="Eurostile"/>
              </a:rPr>
              <a:t>QoS</a:t>
            </a:r>
            <a:endParaRPr lang="en-US" sz="2000" dirty="0">
              <a:latin typeface="Eurostile"/>
              <a:ea typeface="ＭＳ Ｐゴシック" charset="0"/>
              <a:cs typeface="Eurostile"/>
            </a:endParaRPr>
          </a:p>
          <a:p>
            <a:pPr lvl="1">
              <a:lnSpc>
                <a:spcPct val="90000"/>
              </a:lnSpc>
            </a:pPr>
            <a:r>
              <a:rPr lang="en-US" sz="2000" dirty="0">
                <a:latin typeface="Eurostile"/>
                <a:ea typeface="ＭＳ Ｐゴシック" charset="0"/>
                <a:cs typeface="Eurostile"/>
              </a:rPr>
              <a:t>of application performance</a:t>
            </a:r>
          </a:p>
          <a:p>
            <a:pPr>
              <a:lnSpc>
                <a:spcPct val="90000"/>
              </a:lnSpc>
            </a:pPr>
            <a:r>
              <a:rPr lang="en-US" sz="2000" dirty="0">
                <a:latin typeface="Eurostile"/>
                <a:ea typeface="ＭＳ Ｐゴシック" charset="0"/>
                <a:cs typeface="Eurostile"/>
              </a:rPr>
              <a:t>Feedback to members of a group about delivery quality, loss, etc.</a:t>
            </a:r>
          </a:p>
          <a:p>
            <a:pPr lvl="1">
              <a:lnSpc>
                <a:spcPct val="90000"/>
              </a:lnSpc>
            </a:pPr>
            <a:r>
              <a:rPr lang="en-US" sz="2000" dirty="0">
                <a:latin typeface="Eurostile"/>
                <a:ea typeface="ＭＳ Ｐゴシック" charset="0"/>
                <a:cs typeface="Eurostile"/>
              </a:rPr>
              <a:t>Sources may adjust data rate</a:t>
            </a:r>
          </a:p>
          <a:p>
            <a:pPr lvl="1">
              <a:lnSpc>
                <a:spcPct val="90000"/>
              </a:lnSpc>
            </a:pPr>
            <a:r>
              <a:rPr lang="en-US" sz="2000" dirty="0">
                <a:latin typeface="Eurostile"/>
                <a:ea typeface="ＭＳ Ｐゴシック" charset="0"/>
                <a:cs typeface="Eurostile"/>
              </a:rPr>
              <a:t>Receivers can determine if </a:t>
            </a:r>
            <a:r>
              <a:rPr lang="en-US" sz="2000" dirty="0" err="1">
                <a:latin typeface="Eurostile"/>
                <a:ea typeface="ＭＳ Ｐゴシック" charset="0"/>
                <a:cs typeface="Eurostile"/>
              </a:rPr>
              <a:t>QoS</a:t>
            </a:r>
            <a:r>
              <a:rPr lang="en-US" sz="2000" dirty="0">
                <a:latin typeface="Eurostile"/>
                <a:ea typeface="ＭＳ Ｐゴシック" charset="0"/>
                <a:cs typeface="Eurostile"/>
              </a:rPr>
              <a:t> problems are local or network-wide</a:t>
            </a:r>
          </a:p>
          <a:p>
            <a:pPr>
              <a:lnSpc>
                <a:spcPct val="90000"/>
              </a:lnSpc>
            </a:pPr>
            <a:r>
              <a:rPr lang="en-US" sz="2000" dirty="0">
                <a:latin typeface="Eurostile"/>
                <a:ea typeface="ＭＳ Ｐゴシック" charset="0"/>
                <a:cs typeface="Eurostile"/>
              </a:rPr>
              <a:t>Loose session control</a:t>
            </a:r>
          </a:p>
          <a:p>
            <a:pPr lvl="1">
              <a:lnSpc>
                <a:spcPct val="90000"/>
              </a:lnSpc>
            </a:pPr>
            <a:r>
              <a:rPr lang="en-US" sz="2000" dirty="0">
                <a:latin typeface="Eurostile"/>
                <a:ea typeface="ＭＳ Ｐゴシック" charset="0"/>
                <a:cs typeface="Eurostile"/>
              </a:rPr>
              <a:t>Convey information about participants</a:t>
            </a:r>
          </a:p>
          <a:p>
            <a:pPr lvl="1">
              <a:lnSpc>
                <a:spcPct val="90000"/>
              </a:lnSpc>
            </a:pPr>
            <a:r>
              <a:rPr lang="en-US" sz="2000" dirty="0">
                <a:latin typeface="Eurostile"/>
                <a:ea typeface="ＭＳ Ｐゴシック" charset="0"/>
                <a:cs typeface="Eurostile"/>
              </a:rPr>
              <a:t>Convey information about session relationships</a:t>
            </a:r>
          </a:p>
          <a:p>
            <a:pPr>
              <a:lnSpc>
                <a:spcPct val="90000"/>
              </a:lnSpc>
            </a:pPr>
            <a:r>
              <a:rPr lang="en-US" sz="2000" dirty="0">
                <a:latin typeface="Eurostile"/>
                <a:ea typeface="ＭＳ Ｐゴシック" charset="0"/>
                <a:cs typeface="Eurostile"/>
              </a:rPr>
              <a:t>Automatic adjustment to overhead</a:t>
            </a:r>
          </a:p>
          <a:p>
            <a:pPr lvl="1">
              <a:lnSpc>
                <a:spcPct val="90000"/>
              </a:lnSpc>
            </a:pPr>
            <a:r>
              <a:rPr lang="en-US" sz="2000" dirty="0">
                <a:latin typeface="Eurostile"/>
                <a:ea typeface="ＭＳ Ｐゴシック" charset="0"/>
                <a:cs typeface="Eurostile"/>
              </a:rPr>
              <a:t>report frequency based on participant count</a:t>
            </a:r>
            <a:br>
              <a:rPr lang="en-US" sz="2000" dirty="0">
                <a:latin typeface="Eurostile"/>
                <a:ea typeface="ＭＳ Ｐゴシック" charset="0"/>
                <a:cs typeface="Eurostile"/>
              </a:rPr>
            </a:br>
            <a:r>
              <a:rPr lang="en-US" sz="2800" dirty="0">
                <a:latin typeface="Eurostile"/>
                <a:ea typeface="ＭＳ Ｐゴシック" charset="0"/>
                <a:cs typeface="Eurostile"/>
              </a:rPr>
              <a:t/>
            </a:r>
            <a:br>
              <a:rPr lang="en-US" sz="2800" dirty="0">
                <a:latin typeface="Eurostile"/>
                <a:ea typeface="ＭＳ Ｐゴシック" charset="0"/>
                <a:cs typeface="Eurostile"/>
              </a:rPr>
            </a:br>
            <a:endParaRPr lang="en-US" sz="2800" dirty="0">
              <a:latin typeface="Eurostile"/>
              <a:ea typeface="ＭＳ Ｐゴシック" charset="0"/>
              <a:cs typeface="Eurostile"/>
            </a:endParaRPr>
          </a:p>
          <a:p>
            <a:pPr marL="0" indent="0" eaLnBrk="1" hangingPunct="1">
              <a:lnSpc>
                <a:spcPct val="90000"/>
              </a:lnSpc>
              <a:buNone/>
            </a:pPr>
            <a:r>
              <a:rPr lang="en-US" sz="2400" dirty="0">
                <a:latin typeface="Eurostile"/>
                <a:ea typeface="ＭＳ Ｐゴシック" charset="0"/>
                <a:cs typeface="Eurostile"/>
              </a:rPr>
              <a:t>Typically, “RTP does ...”  means  “RTP with RTCP does ...”</a:t>
            </a:r>
          </a:p>
        </p:txBody>
      </p:sp>
    </p:spTree>
    <p:extLst>
      <p:ext uri="{BB962C8B-B14F-4D97-AF65-F5344CB8AC3E}">
        <p14:creationId xmlns:p14="http://schemas.microsoft.com/office/powerpoint/2010/main" val="2240406105"/>
      </p:ext>
    </p:extLst>
  </p:cSld>
  <p:clrMapOvr>
    <a:masterClrMapping/>
  </p:clrMapOvr>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200" dirty="0" smtClean="0">
                <a:latin typeface="Eurostile"/>
                <a:cs typeface="Eurostile"/>
              </a:rPr>
              <a:t>Adaptive Delivery: Tested Systems</a:t>
            </a:r>
            <a:endParaRPr lang="en-US" sz="3200" dirty="0">
              <a:latin typeface="Eurostile"/>
              <a:cs typeface="Eurostile"/>
            </a:endParaRPr>
          </a:p>
        </p:txBody>
      </p:sp>
      <p:sp>
        <p:nvSpPr>
          <p:cNvPr id="3" name="Content Placeholder 2"/>
          <p:cNvSpPr>
            <a:spLocks noGrp="1"/>
          </p:cNvSpPr>
          <p:nvPr>
            <p:ph idx="1"/>
          </p:nvPr>
        </p:nvSpPr>
        <p:spPr>
          <a:xfrm>
            <a:off x="266094" y="1534451"/>
            <a:ext cx="8636605" cy="4414829"/>
          </a:xfrm>
        </p:spPr>
        <p:txBody>
          <a:bodyPr/>
          <a:lstStyle/>
          <a:p>
            <a:pPr>
              <a:spcAft>
                <a:spcPts val="600"/>
              </a:spcAft>
            </a:pPr>
            <a:r>
              <a:rPr lang="en-US" sz="2000" dirty="0" smtClean="0">
                <a:latin typeface="Eurostile"/>
                <a:cs typeface="Eurostile"/>
              </a:rPr>
              <a:t>Adobe Strobe Media Playback (v1.6.328 for Flash 10.1)</a:t>
            </a:r>
            <a:br>
              <a:rPr lang="en-US" sz="2000" dirty="0" smtClean="0">
                <a:latin typeface="Eurostile"/>
                <a:cs typeface="Eurostile"/>
              </a:rPr>
            </a:br>
            <a:r>
              <a:rPr lang="en-US" sz="1600" dirty="0" smtClean="0">
                <a:latin typeface="Eurostile"/>
                <a:cs typeface="Eurostile"/>
              </a:rPr>
              <a:t>using HTTP Dynamic Streaming Format</a:t>
            </a:r>
            <a:endParaRPr lang="en-US" sz="2000" dirty="0" smtClean="0">
              <a:latin typeface="Eurostile"/>
              <a:cs typeface="Eurostile"/>
            </a:endParaRPr>
          </a:p>
          <a:p>
            <a:pPr>
              <a:spcAft>
                <a:spcPts val="600"/>
              </a:spcAft>
            </a:pPr>
            <a:r>
              <a:rPr lang="en-US" sz="2000" dirty="0" smtClean="0">
                <a:latin typeface="Eurostile"/>
                <a:cs typeface="Eurostile"/>
              </a:rPr>
              <a:t>Apple’s native </a:t>
            </a:r>
            <a:r>
              <a:rPr lang="en-US" sz="2000" dirty="0" err="1" smtClean="0">
                <a:latin typeface="Eurostile"/>
                <a:cs typeface="Eurostile"/>
              </a:rPr>
              <a:t>iPad</a:t>
            </a:r>
            <a:r>
              <a:rPr lang="en-US" sz="2000" dirty="0" smtClean="0">
                <a:latin typeface="Eurostile"/>
                <a:cs typeface="Eurostile"/>
              </a:rPr>
              <a:t> player (</a:t>
            </a:r>
            <a:r>
              <a:rPr lang="en-US" sz="2000" dirty="0" err="1" smtClean="0">
                <a:latin typeface="Eurostile"/>
                <a:cs typeface="Eurostile"/>
              </a:rPr>
              <a:t>iOS</a:t>
            </a:r>
            <a:r>
              <a:rPr lang="en-US" sz="2000" dirty="0" smtClean="0">
                <a:latin typeface="Eurostile"/>
                <a:cs typeface="Eurostile"/>
              </a:rPr>
              <a:t> v4.3.3)</a:t>
            </a:r>
            <a:br>
              <a:rPr lang="en-US" sz="2000" dirty="0" smtClean="0">
                <a:latin typeface="Eurostile"/>
                <a:cs typeface="Eurostile"/>
              </a:rPr>
            </a:br>
            <a:r>
              <a:rPr lang="en-US" sz="1600" dirty="0" smtClean="0">
                <a:latin typeface="Eurostile"/>
                <a:cs typeface="Eurostile"/>
              </a:rPr>
              <a:t>using native HLS format</a:t>
            </a:r>
            <a:endParaRPr lang="en-US" sz="2000" dirty="0" smtClean="0">
              <a:latin typeface="Eurostile"/>
              <a:cs typeface="Eurostile"/>
            </a:endParaRPr>
          </a:p>
          <a:p>
            <a:pPr>
              <a:spcAft>
                <a:spcPts val="600"/>
              </a:spcAft>
            </a:pPr>
            <a:r>
              <a:rPr lang="en-US" sz="2000" dirty="0" smtClean="0">
                <a:latin typeface="Eurostile"/>
                <a:cs typeface="Eurostile"/>
              </a:rPr>
              <a:t>Microsoft Silverlight/IIS Smooth (v4.0.60531.0 on Win7)</a:t>
            </a:r>
            <a:br>
              <a:rPr lang="en-US" sz="2000" dirty="0" smtClean="0">
                <a:latin typeface="Eurostile"/>
                <a:cs typeface="Eurostile"/>
              </a:rPr>
            </a:br>
            <a:r>
              <a:rPr lang="en-US" sz="1600" dirty="0" smtClean="0">
                <a:latin typeface="Eurostile"/>
                <a:cs typeface="Eurostile"/>
              </a:rPr>
              <a:t>using native Smooth format and default desktop scheduler</a:t>
            </a:r>
            <a:endParaRPr lang="en-US" sz="2000" dirty="0" smtClean="0">
              <a:latin typeface="Eurostile"/>
              <a:cs typeface="Eurostile"/>
            </a:endParaRPr>
          </a:p>
          <a:p>
            <a:pPr>
              <a:spcAft>
                <a:spcPts val="600"/>
              </a:spcAft>
            </a:pPr>
            <a:r>
              <a:rPr lang="en-US" sz="2000" dirty="0" err="1" smtClean="0">
                <a:latin typeface="Eurostile"/>
                <a:cs typeface="Eurostile"/>
              </a:rPr>
              <a:t>Netview</a:t>
            </a:r>
            <a:r>
              <a:rPr lang="en-US" sz="2000" dirty="0" smtClean="0">
                <a:latin typeface="Eurostile"/>
                <a:cs typeface="Eurostile"/>
              </a:rPr>
              <a:t> Media Client (v2011-10-10)</a:t>
            </a:r>
            <a:r>
              <a:rPr lang="en-US" sz="2000" dirty="0">
                <a:latin typeface="Eurostile"/>
                <a:cs typeface="Eurostile"/>
              </a:rPr>
              <a:t/>
            </a:r>
            <a:br>
              <a:rPr lang="en-US" sz="2000" dirty="0">
                <a:latin typeface="Eurostile"/>
                <a:cs typeface="Eurostile"/>
              </a:rPr>
            </a:br>
            <a:r>
              <a:rPr lang="en-US" sz="1600" dirty="0" smtClean="0">
                <a:latin typeface="Eurostile"/>
                <a:cs typeface="Eurostile"/>
              </a:rPr>
              <a:t>using Apple HLS format (worst case) and </a:t>
            </a:r>
            <a:r>
              <a:rPr lang="en-US" sz="1600" dirty="0" err="1" smtClean="0">
                <a:latin typeface="Eurostile"/>
                <a:cs typeface="Eurostile"/>
              </a:rPr>
              <a:t>Netview</a:t>
            </a:r>
            <a:r>
              <a:rPr lang="en-US" sz="1600" dirty="0" smtClean="0">
                <a:latin typeface="Eurostile"/>
                <a:cs typeface="Eurostile"/>
              </a:rPr>
              <a:t> 3G scheduler</a:t>
            </a:r>
          </a:p>
        </p:txBody>
      </p:sp>
      <p:pic>
        <p:nvPicPr>
          <p:cNvPr id="4" name="Picture 36" descr="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rot="20241979">
            <a:off x="6879756" y="2811476"/>
            <a:ext cx="2130425" cy="455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 name="Picture 10" descr="titl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rot="20241979">
            <a:off x="6875426" y="3618035"/>
            <a:ext cx="2174875" cy="274638"/>
          </a:xfrm>
          <a:prstGeom prst="rect">
            <a:avLst/>
          </a:prstGeom>
          <a:noFill/>
        </p:spPr>
      </p:pic>
      <p:grpSp>
        <p:nvGrpSpPr>
          <p:cNvPr id="5" name="Group 7"/>
          <p:cNvGrpSpPr/>
          <p:nvPr/>
        </p:nvGrpSpPr>
        <p:grpSpPr>
          <a:xfrm rot="20241979">
            <a:off x="6734891" y="1941752"/>
            <a:ext cx="2412465" cy="573548"/>
            <a:chOff x="4827821" y="5770280"/>
            <a:chExt cx="2412465" cy="573548"/>
          </a:xfrm>
        </p:grpSpPr>
        <p:sp>
          <p:nvSpPr>
            <p:cNvPr id="9" name="TextBox 8"/>
            <p:cNvSpPr txBox="1"/>
            <p:nvPr/>
          </p:nvSpPr>
          <p:spPr>
            <a:xfrm>
              <a:off x="5247633" y="5887774"/>
              <a:ext cx="1992653" cy="338553"/>
            </a:xfrm>
            <a:prstGeom prst="rect">
              <a:avLst/>
            </a:prstGeom>
            <a:noFill/>
          </p:spPr>
          <p:txBody>
            <a:bodyPr wrap="none" rtlCol="0">
              <a:spAutoFit/>
            </a:bodyPr>
            <a:lstStyle/>
            <a:p>
              <a:r>
                <a:rPr lang="en-US" sz="1600" dirty="0">
                  <a:solidFill>
                    <a:srgbClr val="000000"/>
                  </a:solidFill>
                </a:rPr>
                <a:t>HTTP live streaming </a:t>
              </a:r>
            </a:p>
          </p:txBody>
        </p:sp>
        <p:pic>
          <p:nvPicPr>
            <p:cNvPr id="10" name="Picture 9"/>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827821" y="5770280"/>
              <a:ext cx="474372" cy="573548"/>
            </a:xfrm>
            <a:prstGeom prst="rect">
              <a:avLst/>
            </a:prstGeom>
          </p:spPr>
        </p:pic>
      </p:grpSp>
      <p:grpSp>
        <p:nvGrpSpPr>
          <p:cNvPr id="8" name="Group 11"/>
          <p:cNvGrpSpPr/>
          <p:nvPr/>
        </p:nvGrpSpPr>
        <p:grpSpPr>
          <a:xfrm rot="21490033">
            <a:off x="6782770" y="1292019"/>
            <a:ext cx="2219502" cy="876764"/>
            <a:chOff x="5765428" y="5236044"/>
            <a:chExt cx="2219502" cy="876764"/>
          </a:xfrm>
        </p:grpSpPr>
        <p:pic>
          <p:nvPicPr>
            <p:cNvPr id="6" name="Picture 5"/>
            <p:cNvPicPr>
              <a:picLocks noChangeAspect="1"/>
            </p:cNvPicPr>
            <p:nvPr/>
          </p:nvPicPr>
          <p:blipFill>
            <a:blip r:embed="rId6"/>
            <a:stretch>
              <a:fillRect/>
            </a:stretch>
          </p:blipFill>
          <p:spPr>
            <a:xfrm rot="20326056">
              <a:off x="5765428" y="5541308"/>
              <a:ext cx="571500" cy="571500"/>
            </a:xfrm>
            <a:prstGeom prst="rect">
              <a:avLst/>
            </a:prstGeom>
          </p:spPr>
        </p:pic>
        <p:sp>
          <p:nvSpPr>
            <p:cNvPr id="11" name="TextBox 10"/>
            <p:cNvSpPr txBox="1"/>
            <p:nvPr/>
          </p:nvSpPr>
          <p:spPr>
            <a:xfrm rot="20307922">
              <a:off x="6358964" y="5236044"/>
              <a:ext cx="1625966" cy="338554"/>
            </a:xfrm>
            <a:prstGeom prst="rect">
              <a:avLst/>
            </a:prstGeom>
            <a:noFill/>
          </p:spPr>
          <p:txBody>
            <a:bodyPr wrap="none" rtlCol="0">
              <a:spAutoFit/>
            </a:bodyPr>
            <a:lstStyle/>
            <a:p>
              <a:r>
                <a:rPr lang="en-US" sz="1600" dirty="0">
                  <a:solidFill>
                    <a:srgbClr val="000000"/>
                  </a:solidFill>
                </a:rPr>
                <a:t>HTTP streaming </a:t>
              </a:r>
            </a:p>
          </p:txBody>
        </p:sp>
      </p:grpSp>
    </p:spTree>
    <p:extLst>
      <p:ext uri="{BB962C8B-B14F-4D97-AF65-F5344CB8AC3E}">
        <p14:creationId xmlns:p14="http://schemas.microsoft.com/office/powerpoint/2010/main" val="224530788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of Existing Quality Schedulers</a:t>
            </a:r>
            <a:endParaRPr lang="en-US" dirty="0"/>
          </a:p>
        </p:txBody>
      </p:sp>
      <p:grpSp>
        <p:nvGrpSpPr>
          <p:cNvPr id="26" name="Group 25"/>
          <p:cNvGrpSpPr/>
          <p:nvPr/>
        </p:nvGrpSpPr>
        <p:grpSpPr>
          <a:xfrm>
            <a:off x="3166232" y="761366"/>
            <a:ext cx="2880000" cy="5613429"/>
            <a:chOff x="3141433" y="761366"/>
            <a:chExt cx="2880000" cy="5613429"/>
          </a:xfrm>
        </p:grpSpPr>
        <p:grpSp>
          <p:nvGrpSpPr>
            <p:cNvPr id="12" name="Group 11"/>
            <p:cNvGrpSpPr/>
            <p:nvPr/>
          </p:nvGrpSpPr>
          <p:grpSpPr>
            <a:xfrm>
              <a:off x="3595140" y="761366"/>
              <a:ext cx="1972587" cy="2601305"/>
              <a:chOff x="689712" y="3757249"/>
              <a:chExt cx="1972587" cy="2601305"/>
            </a:xfrm>
          </p:grpSpPr>
          <p:pic>
            <p:nvPicPr>
              <p:cNvPr id="9" name="Picture 8" descr="map-ferry.jpg"/>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795629" y="4059501"/>
                <a:ext cx="1866670" cy="2299053"/>
              </a:xfrm>
              <a:prstGeom prst="rect">
                <a:avLst/>
              </a:prstGeom>
              <a:effectLst>
                <a:outerShdw blurRad="50800" dist="38100" dir="2700000" algn="tl" rotWithShape="0">
                  <a:prstClr val="black">
                    <a:alpha val="40000"/>
                  </a:prstClr>
                </a:outerShdw>
              </a:effectLst>
            </p:spPr>
          </p:pic>
          <p:sp>
            <p:nvSpPr>
              <p:cNvPr id="10" name="TextBox 9"/>
              <p:cNvSpPr txBox="1"/>
              <p:nvPr/>
            </p:nvSpPr>
            <p:spPr>
              <a:xfrm>
                <a:off x="689712" y="3757249"/>
                <a:ext cx="717564" cy="338554"/>
              </a:xfrm>
              <a:prstGeom prst="rect">
                <a:avLst/>
              </a:prstGeom>
              <a:noFill/>
            </p:spPr>
            <p:txBody>
              <a:bodyPr wrap="none" rtlCol="0">
                <a:spAutoFit/>
              </a:bodyPr>
              <a:lstStyle/>
              <a:p>
                <a:r>
                  <a:rPr lang="en-US" sz="1600" dirty="0">
                    <a:solidFill>
                      <a:srgbClr val="000000"/>
                    </a:solidFill>
                  </a:rPr>
                  <a:t>Ferry:</a:t>
                </a:r>
              </a:p>
            </p:txBody>
          </p:sp>
        </p:grpSp>
        <p:grpSp>
          <p:nvGrpSpPr>
            <p:cNvPr id="20" name="Group 19"/>
            <p:cNvGrpSpPr/>
            <p:nvPr/>
          </p:nvGrpSpPr>
          <p:grpSpPr>
            <a:xfrm>
              <a:off x="3141433" y="3911809"/>
              <a:ext cx="2880000" cy="2462986"/>
              <a:chOff x="3141433" y="3962570"/>
              <a:chExt cx="2880000" cy="2462986"/>
            </a:xfrm>
          </p:grpSpPr>
          <p:pic>
            <p:nvPicPr>
              <p:cNvPr id="4" name="Picture 3" descr="qcmp.pdf"/>
              <p:cNvPicPr>
                <a:picLocks noChangeAspect="1"/>
              </p:cNvPicPr>
              <p:nvPr/>
            </p:nvPicPr>
            <p:blipFill>
              <a:blip r:embed="rId4"/>
              <a:stretch>
                <a:fillRect/>
              </a:stretch>
            </p:blipFill>
            <p:spPr>
              <a:xfrm>
                <a:off x="3141433" y="3962570"/>
                <a:ext cx="2880000" cy="2462986"/>
              </a:xfrm>
              <a:prstGeom prst="rect">
                <a:avLst/>
              </a:prstGeom>
            </p:spPr>
          </p:pic>
          <p:sp>
            <p:nvSpPr>
              <p:cNvPr id="14" name="Rectangle 13"/>
              <p:cNvSpPr/>
              <p:nvPr/>
            </p:nvSpPr>
            <p:spPr bwMode="auto">
              <a:xfrm>
                <a:off x="4389315" y="5881077"/>
                <a:ext cx="957386" cy="318476"/>
              </a:xfrm>
              <a:prstGeom prst="rect">
                <a:avLst/>
              </a:prstGeom>
              <a:solidFill>
                <a:srgbClr val="0000FF">
                  <a:alpha val="34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15" name="Rectangle 14"/>
              <p:cNvSpPr/>
              <p:nvPr/>
            </p:nvSpPr>
            <p:spPr bwMode="auto">
              <a:xfrm>
                <a:off x="4150947" y="4089400"/>
                <a:ext cx="1010138" cy="318476"/>
              </a:xfrm>
              <a:prstGeom prst="rect">
                <a:avLst/>
              </a:prstGeom>
              <a:solidFill>
                <a:srgbClr val="0000FF">
                  <a:alpha val="34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grpSp>
      </p:grpSp>
      <p:grpSp>
        <p:nvGrpSpPr>
          <p:cNvPr id="25" name="Group 24"/>
          <p:cNvGrpSpPr/>
          <p:nvPr/>
        </p:nvGrpSpPr>
        <p:grpSpPr>
          <a:xfrm>
            <a:off x="179512" y="790494"/>
            <a:ext cx="2876456" cy="5591191"/>
            <a:chOff x="395536" y="790494"/>
            <a:chExt cx="2876456" cy="5591191"/>
          </a:xfrm>
        </p:grpSpPr>
        <p:grpSp>
          <p:nvGrpSpPr>
            <p:cNvPr id="3" name="Group 2"/>
            <p:cNvGrpSpPr/>
            <p:nvPr/>
          </p:nvGrpSpPr>
          <p:grpSpPr>
            <a:xfrm>
              <a:off x="861507" y="790494"/>
              <a:ext cx="1944514" cy="2543049"/>
              <a:chOff x="713157" y="722928"/>
              <a:chExt cx="1944514" cy="2543049"/>
            </a:xfrm>
          </p:grpSpPr>
          <p:pic>
            <p:nvPicPr>
              <p:cNvPr id="7" name="Picture 6" descr="map-bus.jpg"/>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95629" y="1041046"/>
                <a:ext cx="1862042" cy="2224931"/>
              </a:xfrm>
              <a:prstGeom prst="rect">
                <a:avLst/>
              </a:prstGeom>
              <a:effectLst>
                <a:outerShdw blurRad="50800" dist="38100" dir="2700000" algn="tl" rotWithShape="0">
                  <a:prstClr val="black">
                    <a:alpha val="40000"/>
                  </a:prstClr>
                </a:outerShdw>
              </a:effectLst>
            </p:spPr>
          </p:pic>
          <p:sp>
            <p:nvSpPr>
              <p:cNvPr id="8" name="TextBox 7"/>
              <p:cNvSpPr txBox="1"/>
              <p:nvPr/>
            </p:nvSpPr>
            <p:spPr>
              <a:xfrm>
                <a:off x="713157" y="722928"/>
                <a:ext cx="585116" cy="338554"/>
              </a:xfrm>
              <a:prstGeom prst="rect">
                <a:avLst/>
              </a:prstGeom>
              <a:noFill/>
            </p:spPr>
            <p:txBody>
              <a:bodyPr wrap="none" rtlCol="0">
                <a:spAutoFit/>
              </a:bodyPr>
              <a:lstStyle/>
              <a:p>
                <a:r>
                  <a:rPr lang="en-US" sz="1600" dirty="0">
                    <a:solidFill>
                      <a:srgbClr val="000000"/>
                    </a:solidFill>
                  </a:rPr>
                  <a:t>Bus:</a:t>
                </a:r>
              </a:p>
            </p:txBody>
          </p:sp>
        </p:grpSp>
        <p:grpSp>
          <p:nvGrpSpPr>
            <p:cNvPr id="17" name="Group 16"/>
            <p:cNvGrpSpPr/>
            <p:nvPr/>
          </p:nvGrpSpPr>
          <p:grpSpPr>
            <a:xfrm>
              <a:off x="395536" y="3904919"/>
              <a:ext cx="2876456" cy="2476766"/>
              <a:chOff x="3109054" y="948572"/>
              <a:chExt cx="2876456" cy="2476766"/>
            </a:xfrm>
          </p:grpSpPr>
          <p:pic>
            <p:nvPicPr>
              <p:cNvPr id="5" name="Picture 4" descr="qcmp.pdf"/>
              <p:cNvPicPr>
                <a:picLocks noChangeAspect="1"/>
              </p:cNvPicPr>
              <p:nvPr/>
            </p:nvPicPr>
            <p:blipFill>
              <a:blip r:embed="rId6"/>
              <a:stretch>
                <a:fillRect/>
              </a:stretch>
            </p:blipFill>
            <p:spPr>
              <a:xfrm>
                <a:off x="3109054" y="948572"/>
                <a:ext cx="2876456" cy="2476766"/>
              </a:xfrm>
              <a:prstGeom prst="rect">
                <a:avLst/>
              </a:prstGeom>
            </p:spPr>
          </p:pic>
          <p:sp>
            <p:nvSpPr>
              <p:cNvPr id="13" name="Rectangle 12"/>
              <p:cNvSpPr/>
              <p:nvPr/>
            </p:nvSpPr>
            <p:spPr bwMode="auto">
              <a:xfrm>
                <a:off x="3910623" y="2872153"/>
                <a:ext cx="595923" cy="312616"/>
              </a:xfrm>
              <a:prstGeom prst="rect">
                <a:avLst/>
              </a:prstGeom>
              <a:solidFill>
                <a:srgbClr val="0000FF">
                  <a:alpha val="34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16" name="Rectangle 15"/>
              <p:cNvSpPr/>
              <p:nvPr/>
            </p:nvSpPr>
            <p:spPr bwMode="auto">
              <a:xfrm>
                <a:off x="3764085" y="1080476"/>
                <a:ext cx="351692" cy="312616"/>
              </a:xfrm>
              <a:prstGeom prst="rect">
                <a:avLst/>
              </a:prstGeom>
              <a:solidFill>
                <a:srgbClr val="0000FF">
                  <a:alpha val="34000"/>
                </a:srgbClr>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grpSp>
      </p:grpSp>
      <p:grpSp>
        <p:nvGrpSpPr>
          <p:cNvPr id="27" name="Group 26"/>
          <p:cNvGrpSpPr/>
          <p:nvPr/>
        </p:nvGrpSpPr>
        <p:grpSpPr>
          <a:xfrm>
            <a:off x="6156496" y="692696"/>
            <a:ext cx="2880000" cy="5701916"/>
            <a:chOff x="6084168" y="692696"/>
            <a:chExt cx="2880000" cy="5701916"/>
          </a:xfrm>
        </p:grpSpPr>
        <p:grpSp>
          <p:nvGrpSpPr>
            <p:cNvPr id="21" name="Group 20"/>
            <p:cNvGrpSpPr/>
            <p:nvPr/>
          </p:nvGrpSpPr>
          <p:grpSpPr>
            <a:xfrm>
              <a:off x="6539287" y="692696"/>
              <a:ext cx="1969763" cy="2738645"/>
              <a:chOff x="713157" y="722928"/>
              <a:chExt cx="1969763" cy="2738645"/>
            </a:xfrm>
          </p:grpSpPr>
          <p:sp>
            <p:nvSpPr>
              <p:cNvPr id="22" name="TextBox 21"/>
              <p:cNvSpPr txBox="1"/>
              <p:nvPr/>
            </p:nvSpPr>
            <p:spPr>
              <a:xfrm>
                <a:off x="713157" y="722928"/>
                <a:ext cx="776274" cy="338554"/>
              </a:xfrm>
              <a:prstGeom prst="rect">
                <a:avLst/>
              </a:prstGeom>
              <a:noFill/>
            </p:spPr>
            <p:txBody>
              <a:bodyPr wrap="none" rtlCol="0">
                <a:spAutoFit/>
              </a:bodyPr>
              <a:lstStyle/>
              <a:p>
                <a:r>
                  <a:rPr lang="en-US" sz="1600" dirty="0" smtClean="0">
                    <a:solidFill>
                      <a:srgbClr val="000000"/>
                    </a:solidFill>
                  </a:rPr>
                  <a:t>Metro:</a:t>
                </a:r>
                <a:endParaRPr lang="en-US" sz="1600" dirty="0">
                  <a:solidFill>
                    <a:srgbClr val="000000"/>
                  </a:solidFill>
                </a:endParaRPr>
              </a:p>
            </p:txBody>
          </p:sp>
          <p:pic>
            <p:nvPicPr>
              <p:cNvPr id="23" name="Picture 22" descr="tbane-kalbakken-oslo.jpg"/>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810921" y="1093176"/>
                <a:ext cx="1871999" cy="2368397"/>
              </a:xfrm>
              <a:prstGeom prst="rect">
                <a:avLst/>
              </a:prstGeom>
              <a:effectLst>
                <a:outerShdw blurRad="50800" dist="38100" dir="2700000" algn="tl" rotWithShape="0">
                  <a:prstClr val="black">
                    <a:alpha val="40000"/>
                  </a:prstClr>
                </a:outerShdw>
              </a:effectLst>
            </p:spPr>
          </p:pic>
        </p:grpSp>
        <p:pic>
          <p:nvPicPr>
            <p:cNvPr id="24" name="Picture 23" descr="qcmp.pdf"/>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6084168" y="3891992"/>
              <a:ext cx="2880000" cy="2502620"/>
            </a:xfrm>
            <a:prstGeom prst="rect">
              <a:avLst/>
            </a:prstGeom>
          </p:spPr>
        </p:pic>
      </p:grpSp>
    </p:spTree>
    <p:extLst>
      <p:ext uri="{BB962C8B-B14F-4D97-AF65-F5344CB8AC3E}">
        <p14:creationId xmlns:p14="http://schemas.microsoft.com/office/powerpoint/2010/main" val="345235645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p:cNvSpPr>
            <a:spLocks noGrp="1" noChangeArrowheads="1"/>
          </p:cNvSpPr>
          <p:nvPr>
            <p:ph type="ctrTitle"/>
          </p:nvPr>
        </p:nvSpPr>
        <p:spPr/>
        <p:txBody>
          <a:bodyPr/>
          <a:lstStyle/>
          <a:p>
            <a:pPr eaLnBrk="1" hangingPunct="1">
              <a:defRPr/>
            </a:pPr>
            <a:r>
              <a:rPr lang="en-US" sz="4800" dirty="0" smtClean="0">
                <a:effectLst>
                  <a:outerShdw blurRad="38100" dist="38100" dir="2700000" algn="tl">
                    <a:srgbClr val="DDDDDD"/>
                  </a:outerShdw>
                </a:effectLst>
              </a:rPr>
              <a:t>Distribution Architectures</a:t>
            </a:r>
            <a:endParaRPr lang="en-US" sz="4800" dirty="0">
              <a:effectLst>
                <a:outerShdw blurRad="38100" dist="38100" dir="2700000" algn="tl">
                  <a:srgbClr val="DDDDDD"/>
                </a:outerShdw>
              </a:effectLst>
            </a:endParaRPr>
          </a:p>
        </p:txBody>
      </p:sp>
      <p:sp>
        <p:nvSpPr>
          <p:cNvPr id="5122" name="Rectangle 3"/>
          <p:cNvSpPr>
            <a:spLocks noGrp="1" noChangeArrowheads="1"/>
          </p:cNvSpPr>
          <p:nvPr>
            <p:ph type="subTitle" idx="1"/>
          </p:nvPr>
        </p:nvSpPr>
        <p:spPr/>
        <p:txBody>
          <a:bodyPr/>
          <a:lstStyle/>
          <a:p>
            <a:pPr eaLnBrk="1" hangingPunct="1">
              <a:buFont typeface="Wingdings" charset="0"/>
              <a:buNone/>
            </a:pPr>
            <a:endParaRPr lang="en-US" dirty="0" smtClean="0">
              <a:latin typeface="Tahoma" charset="0"/>
            </a:endParaRPr>
          </a:p>
        </p:txBody>
      </p:sp>
    </p:spTree>
    <p:extLst>
      <p:ext uri="{BB962C8B-B14F-4D97-AF65-F5344CB8AC3E}">
        <p14:creationId xmlns:p14="http://schemas.microsoft.com/office/powerpoint/2010/main" val="22061034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1506" name="Oval 2"/>
          <p:cNvSpPr>
            <a:spLocks noChangeArrowheads="1"/>
          </p:cNvSpPr>
          <p:nvPr/>
        </p:nvSpPr>
        <p:spPr bwMode="auto">
          <a:xfrm>
            <a:off x="358775" y="1162050"/>
            <a:ext cx="1296988" cy="1403350"/>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nb-NO">
              <a:solidFill>
                <a:srgbClr val="000000"/>
              </a:solidFill>
              <a:latin typeface="Eurostile"/>
              <a:cs typeface="Eurostile"/>
            </a:endParaRPr>
          </a:p>
        </p:txBody>
      </p:sp>
      <p:sp>
        <p:nvSpPr>
          <p:cNvPr id="7170" name="Freeform 4"/>
          <p:cNvSpPr>
            <a:spLocks/>
          </p:cNvSpPr>
          <p:nvPr/>
        </p:nvSpPr>
        <p:spPr bwMode="auto">
          <a:xfrm>
            <a:off x="8728075" y="4489450"/>
            <a:ext cx="431800" cy="3175"/>
          </a:xfrm>
          <a:custGeom>
            <a:avLst/>
            <a:gdLst>
              <a:gd name="T0" fmla="*/ 0 w 272"/>
              <a:gd name="T1" fmla="*/ 0 h 2"/>
              <a:gd name="T2" fmla="*/ 0 w 272"/>
              <a:gd name="T3" fmla="*/ 3175 h 2"/>
              <a:gd name="T4" fmla="*/ 431800 w 272"/>
              <a:gd name="T5" fmla="*/ 3175 h 2"/>
              <a:gd name="T6" fmla="*/ 431800 w 272"/>
              <a:gd name="T7" fmla="*/ 0 h 2"/>
              <a:gd name="T8" fmla="*/ 0 w 272"/>
              <a:gd name="T9" fmla="*/ 0 h 2"/>
              <a:gd name="T10" fmla="*/ 0 w 272"/>
              <a:gd name="T11" fmla="*/ 0 h 2"/>
              <a:gd name="T12" fmla="*/ 0 w 272"/>
              <a:gd name="T13" fmla="*/ 0 h 2"/>
              <a:gd name="T14" fmla="*/ 0 w 272"/>
              <a:gd name="T15" fmla="*/ 3175 h 2"/>
              <a:gd name="T16" fmla="*/ 0 w 272"/>
              <a:gd name="T17" fmla="*/ 3175 h 2"/>
              <a:gd name="T18" fmla="*/ 0 w 272"/>
              <a:gd name="T19" fmla="*/ 0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272"/>
              <a:gd name="T31" fmla="*/ 0 h 2"/>
              <a:gd name="T32" fmla="*/ 272 w 272"/>
              <a:gd name="T33" fmla="*/ 2 h 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272" h="2">
                <a:moveTo>
                  <a:pt x="0" y="0"/>
                </a:moveTo>
                <a:lnTo>
                  <a:pt x="0" y="2"/>
                </a:lnTo>
                <a:lnTo>
                  <a:pt x="272" y="2"/>
                </a:lnTo>
                <a:lnTo>
                  <a:pt x="272" y="0"/>
                </a:lnTo>
                <a:lnTo>
                  <a:pt x="0" y="0"/>
                </a:lnTo>
                <a:lnTo>
                  <a:pt x="0" y="2"/>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171" name="Freeform 5"/>
          <p:cNvSpPr>
            <a:spLocks/>
          </p:cNvSpPr>
          <p:nvPr/>
        </p:nvSpPr>
        <p:spPr bwMode="auto">
          <a:xfrm>
            <a:off x="8740775" y="4452938"/>
            <a:ext cx="4763" cy="3175"/>
          </a:xfrm>
          <a:custGeom>
            <a:avLst/>
            <a:gdLst>
              <a:gd name="T0" fmla="*/ 0 w 3"/>
              <a:gd name="T1" fmla="*/ 0 h 2"/>
              <a:gd name="T2" fmla="*/ 0 w 3"/>
              <a:gd name="T3" fmla="*/ 0 h 2"/>
              <a:gd name="T4" fmla="*/ 0 w 3"/>
              <a:gd name="T5" fmla="*/ 3175 h 2"/>
              <a:gd name="T6" fmla="*/ 4763 w 3"/>
              <a:gd name="T7" fmla="*/ 3175 h 2"/>
              <a:gd name="T8" fmla="*/ 4763 w 3"/>
              <a:gd name="T9" fmla="*/ 0 h 2"/>
              <a:gd name="T10" fmla="*/ 0 w 3"/>
              <a:gd name="T11" fmla="*/ 0 h 2"/>
              <a:gd name="T12" fmla="*/ 0 w 3"/>
              <a:gd name="T13" fmla="*/ 0 h 2"/>
              <a:gd name="T14" fmla="*/ 0 w 3"/>
              <a:gd name="T15" fmla="*/ 0 h 2"/>
              <a:gd name="T16" fmla="*/ 0 w 3"/>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
              <a:gd name="T28" fmla="*/ 0 h 2"/>
              <a:gd name="T29" fmla="*/ 3 w 3"/>
              <a:gd name="T30" fmla="*/ 2 h 2"/>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 h="2">
                <a:moveTo>
                  <a:pt x="0" y="0"/>
                </a:moveTo>
                <a:lnTo>
                  <a:pt x="0" y="0"/>
                </a:lnTo>
                <a:lnTo>
                  <a:pt x="0" y="2"/>
                </a:lnTo>
                <a:lnTo>
                  <a:pt x="3" y="2"/>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172" name="Freeform 6"/>
          <p:cNvSpPr>
            <a:spLocks/>
          </p:cNvSpPr>
          <p:nvPr/>
        </p:nvSpPr>
        <p:spPr bwMode="auto">
          <a:xfrm>
            <a:off x="8740775" y="4489450"/>
            <a:ext cx="419100" cy="3175"/>
          </a:xfrm>
          <a:custGeom>
            <a:avLst/>
            <a:gdLst>
              <a:gd name="T0" fmla="*/ 419100 w 264"/>
              <a:gd name="T1" fmla="*/ 3175 h 2"/>
              <a:gd name="T2" fmla="*/ 419100 w 264"/>
              <a:gd name="T3" fmla="*/ 0 h 2"/>
              <a:gd name="T4" fmla="*/ 0 w 264"/>
              <a:gd name="T5" fmla="*/ 0 h 2"/>
              <a:gd name="T6" fmla="*/ 0 w 264"/>
              <a:gd name="T7" fmla="*/ 3175 h 2"/>
              <a:gd name="T8" fmla="*/ 419100 w 264"/>
              <a:gd name="T9" fmla="*/ 3175 h 2"/>
              <a:gd name="T10" fmla="*/ 419100 w 264"/>
              <a:gd name="T11" fmla="*/ 3175 h 2"/>
              <a:gd name="T12" fmla="*/ 0 60000 65536"/>
              <a:gd name="T13" fmla="*/ 0 60000 65536"/>
              <a:gd name="T14" fmla="*/ 0 60000 65536"/>
              <a:gd name="T15" fmla="*/ 0 60000 65536"/>
              <a:gd name="T16" fmla="*/ 0 60000 65536"/>
              <a:gd name="T17" fmla="*/ 0 60000 65536"/>
              <a:gd name="T18" fmla="*/ 0 w 264"/>
              <a:gd name="T19" fmla="*/ 0 h 2"/>
              <a:gd name="T20" fmla="*/ 264 w 264"/>
              <a:gd name="T21" fmla="*/ 2 h 2"/>
            </a:gdLst>
            <a:ahLst/>
            <a:cxnLst>
              <a:cxn ang="T12">
                <a:pos x="T0" y="T1"/>
              </a:cxn>
              <a:cxn ang="T13">
                <a:pos x="T2" y="T3"/>
              </a:cxn>
              <a:cxn ang="T14">
                <a:pos x="T4" y="T5"/>
              </a:cxn>
              <a:cxn ang="T15">
                <a:pos x="T6" y="T7"/>
              </a:cxn>
              <a:cxn ang="T16">
                <a:pos x="T8" y="T9"/>
              </a:cxn>
              <a:cxn ang="T17">
                <a:pos x="T10" y="T11"/>
              </a:cxn>
            </a:cxnLst>
            <a:rect l="T18" t="T19" r="T20" b="T21"/>
            <a:pathLst>
              <a:path w="264" h="2">
                <a:moveTo>
                  <a:pt x="264" y="2"/>
                </a:moveTo>
                <a:lnTo>
                  <a:pt x="264" y="0"/>
                </a:lnTo>
                <a:lnTo>
                  <a:pt x="0" y="0"/>
                </a:lnTo>
                <a:lnTo>
                  <a:pt x="0" y="2"/>
                </a:lnTo>
                <a:lnTo>
                  <a:pt x="264" y="2"/>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173" name="Freeform 7"/>
          <p:cNvSpPr>
            <a:spLocks/>
          </p:cNvSpPr>
          <p:nvPr/>
        </p:nvSpPr>
        <p:spPr bwMode="auto">
          <a:xfrm>
            <a:off x="8774113" y="5037138"/>
            <a:ext cx="4762" cy="7937"/>
          </a:xfrm>
          <a:custGeom>
            <a:avLst/>
            <a:gdLst>
              <a:gd name="T0" fmla="*/ 0 w 3"/>
              <a:gd name="T1" fmla="*/ 0 h 5"/>
              <a:gd name="T2" fmla="*/ 0 w 3"/>
              <a:gd name="T3" fmla="*/ 7937 h 5"/>
              <a:gd name="T4" fmla="*/ 4762 w 3"/>
              <a:gd name="T5" fmla="*/ 7937 h 5"/>
              <a:gd name="T6" fmla="*/ 4762 w 3"/>
              <a:gd name="T7" fmla="*/ 0 h 5"/>
              <a:gd name="T8" fmla="*/ 0 w 3"/>
              <a:gd name="T9" fmla="*/ 0 h 5"/>
              <a:gd name="T10" fmla="*/ 0 w 3"/>
              <a:gd name="T11" fmla="*/ 0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0" y="0"/>
                </a:moveTo>
                <a:lnTo>
                  <a:pt x="0" y="5"/>
                </a:lnTo>
                <a:lnTo>
                  <a:pt x="3" y="5"/>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nvGrpSpPr>
          <p:cNvPr id="7174" name="Group 8"/>
          <p:cNvGrpSpPr>
            <a:grpSpLocks/>
          </p:cNvGrpSpPr>
          <p:nvPr/>
        </p:nvGrpSpPr>
        <p:grpSpPr bwMode="auto">
          <a:xfrm>
            <a:off x="576263" y="1562100"/>
            <a:ext cx="890587" cy="642938"/>
            <a:chOff x="2896" y="2246"/>
            <a:chExt cx="561" cy="405"/>
          </a:xfrm>
        </p:grpSpPr>
        <p:sp>
          <p:nvSpPr>
            <p:cNvPr id="7219" name="Freeform 9"/>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0" name="Freeform 10"/>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1" name="Freeform 11"/>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2" name="Freeform 12"/>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3" name="Freeform 13"/>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4" name="Freeform 14"/>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5" name="Freeform 15"/>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6" name="Freeform 16"/>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7" name="Freeform 17"/>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8" name="Freeform 18"/>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29" name="Freeform 19"/>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0" name="Freeform 20"/>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1" name="Freeform 21"/>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2" name="Freeform 22"/>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3" name="Freeform 23"/>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4" name="Freeform 24"/>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5" name="Freeform 25"/>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6" name="Freeform 26"/>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7" name="Freeform 27"/>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38" name="Freeform 2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239" name="Freeform 29"/>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0" name="Freeform 3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241" name="Freeform 31"/>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2" name="Freeform 32"/>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3" name="Freeform 33"/>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4" name="Freeform 34"/>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5" name="Freeform 35"/>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6" name="Freeform 36"/>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247" name="Freeform 37"/>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7175" name="Line 38"/>
          <p:cNvSpPr>
            <a:spLocks noChangeShapeType="1"/>
          </p:cNvSpPr>
          <p:nvPr/>
        </p:nvSpPr>
        <p:spPr bwMode="auto">
          <a:xfrm>
            <a:off x="3851275" y="3435350"/>
            <a:ext cx="1981200" cy="104298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941543" name="AutoShape 39"/>
          <p:cNvSpPr>
            <a:spLocks noChangeArrowheads="1"/>
          </p:cNvSpPr>
          <p:nvPr/>
        </p:nvSpPr>
        <p:spPr bwMode="auto">
          <a:xfrm>
            <a:off x="2071688" y="2282825"/>
            <a:ext cx="1852612" cy="1331913"/>
          </a:xfrm>
          <a:prstGeom prst="cloudCallout">
            <a:avLst>
              <a:gd name="adj1" fmla="val 3898"/>
              <a:gd name="adj2" fmla="val -3755"/>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solidFill>
                <a:srgbClr val="000000"/>
              </a:solidFill>
              <a:latin typeface="Eurostile"/>
              <a:cs typeface="Eurostile"/>
            </a:endParaRPr>
          </a:p>
          <a:p>
            <a:r>
              <a:rPr lang="en-US" sz="1400">
                <a:solidFill>
                  <a:srgbClr val="000000"/>
                </a:solidFill>
                <a:latin typeface="Eurostile"/>
                <a:cs typeface="Eurostile"/>
              </a:rPr>
              <a:t>backbone</a:t>
            </a:r>
          </a:p>
          <a:p>
            <a:r>
              <a:rPr lang="en-US" sz="1400">
                <a:solidFill>
                  <a:srgbClr val="000000"/>
                </a:solidFill>
                <a:latin typeface="Eurostile"/>
                <a:cs typeface="Eurostile"/>
              </a:rPr>
              <a:t>network</a:t>
            </a:r>
          </a:p>
          <a:p>
            <a:endParaRPr lang="en-US" sz="1400">
              <a:solidFill>
                <a:srgbClr val="000000"/>
              </a:solidFill>
              <a:latin typeface="Eurostile"/>
              <a:cs typeface="Eurostile"/>
            </a:endParaRPr>
          </a:p>
        </p:txBody>
      </p:sp>
      <p:sp>
        <p:nvSpPr>
          <p:cNvPr id="7177" name="Line 40"/>
          <p:cNvSpPr>
            <a:spLocks noChangeShapeType="1"/>
          </p:cNvSpPr>
          <p:nvPr/>
        </p:nvSpPr>
        <p:spPr bwMode="auto">
          <a:xfrm>
            <a:off x="1314450" y="2174875"/>
            <a:ext cx="720725" cy="3238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78" name="Line 41"/>
          <p:cNvSpPr>
            <a:spLocks noChangeShapeType="1"/>
          </p:cNvSpPr>
          <p:nvPr/>
        </p:nvSpPr>
        <p:spPr bwMode="auto">
          <a:xfrm flipV="1">
            <a:off x="6948488" y="1490663"/>
            <a:ext cx="360362" cy="7556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79" name="Line 42"/>
          <p:cNvSpPr>
            <a:spLocks noChangeShapeType="1"/>
          </p:cNvSpPr>
          <p:nvPr/>
        </p:nvSpPr>
        <p:spPr bwMode="auto">
          <a:xfrm flipV="1">
            <a:off x="7200900" y="2462213"/>
            <a:ext cx="611188" cy="365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0" name="AutoShape 43"/>
          <p:cNvSpPr>
            <a:spLocks noChangeArrowheads="1"/>
          </p:cNvSpPr>
          <p:nvPr/>
        </p:nvSpPr>
        <p:spPr bwMode="auto">
          <a:xfrm>
            <a:off x="5508625" y="2101850"/>
            <a:ext cx="1836738" cy="1149350"/>
          </a:xfrm>
          <a:prstGeom prst="cloudCallout">
            <a:avLst>
              <a:gd name="adj1" fmla="val -995"/>
              <a:gd name="adj2" fmla="val 25829"/>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sp>
        <p:nvSpPr>
          <p:cNvPr id="7181" name="Line 44"/>
          <p:cNvSpPr>
            <a:spLocks noChangeShapeType="1"/>
          </p:cNvSpPr>
          <p:nvPr/>
        </p:nvSpPr>
        <p:spPr bwMode="auto">
          <a:xfrm flipH="1">
            <a:off x="4716463" y="5199063"/>
            <a:ext cx="1439862" cy="5397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2" name="Line 45"/>
          <p:cNvSpPr>
            <a:spLocks noChangeShapeType="1"/>
          </p:cNvSpPr>
          <p:nvPr/>
        </p:nvSpPr>
        <p:spPr bwMode="auto">
          <a:xfrm flipH="1">
            <a:off x="5976938" y="5307013"/>
            <a:ext cx="466725" cy="4683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3" name="Line 46"/>
          <p:cNvSpPr>
            <a:spLocks noChangeShapeType="1"/>
          </p:cNvSpPr>
          <p:nvPr/>
        </p:nvSpPr>
        <p:spPr bwMode="auto">
          <a:xfrm>
            <a:off x="7667625" y="4622800"/>
            <a:ext cx="217488" cy="365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4" name="Line 47"/>
          <p:cNvSpPr>
            <a:spLocks noChangeShapeType="1"/>
          </p:cNvSpPr>
          <p:nvPr/>
        </p:nvSpPr>
        <p:spPr bwMode="auto">
          <a:xfrm>
            <a:off x="7200900" y="5270500"/>
            <a:ext cx="287338" cy="5048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5" name="Line 48"/>
          <p:cNvSpPr>
            <a:spLocks noChangeShapeType="1"/>
          </p:cNvSpPr>
          <p:nvPr/>
        </p:nvSpPr>
        <p:spPr bwMode="auto">
          <a:xfrm>
            <a:off x="7488238" y="5091113"/>
            <a:ext cx="755650" cy="6842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6" name="Line 49"/>
          <p:cNvSpPr>
            <a:spLocks noChangeShapeType="1"/>
          </p:cNvSpPr>
          <p:nvPr/>
        </p:nvSpPr>
        <p:spPr bwMode="auto">
          <a:xfrm flipH="1" flipV="1">
            <a:off x="1584325" y="4518025"/>
            <a:ext cx="539750" cy="1444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7" name="Line 50"/>
          <p:cNvSpPr>
            <a:spLocks noChangeShapeType="1"/>
          </p:cNvSpPr>
          <p:nvPr/>
        </p:nvSpPr>
        <p:spPr bwMode="auto">
          <a:xfrm flipH="1">
            <a:off x="1368425" y="5057775"/>
            <a:ext cx="755650" cy="32385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8" name="Line 51"/>
          <p:cNvSpPr>
            <a:spLocks noChangeShapeType="1"/>
          </p:cNvSpPr>
          <p:nvPr/>
        </p:nvSpPr>
        <p:spPr bwMode="auto">
          <a:xfrm flipH="1">
            <a:off x="2303463" y="5235575"/>
            <a:ext cx="144462" cy="36036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189" name="AutoShape 52"/>
          <p:cNvSpPr>
            <a:spLocks noChangeArrowheads="1"/>
          </p:cNvSpPr>
          <p:nvPr/>
        </p:nvSpPr>
        <p:spPr bwMode="auto">
          <a:xfrm>
            <a:off x="5832475" y="4191000"/>
            <a:ext cx="1836738" cy="1149350"/>
          </a:xfrm>
          <a:prstGeom prst="cloudCallout">
            <a:avLst>
              <a:gd name="adj1" fmla="val 8861"/>
              <a:gd name="adj2" fmla="val -11602"/>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sp>
        <p:nvSpPr>
          <p:cNvPr id="7190" name="Rectangle 82"/>
          <p:cNvSpPr>
            <a:spLocks noGrp="1" noChangeArrowheads="1"/>
          </p:cNvSpPr>
          <p:nvPr>
            <p:ph type="title" idx="4294967295"/>
          </p:nvPr>
        </p:nvSpPr>
        <p:spPr/>
        <p:txBody>
          <a:bodyPr/>
          <a:lstStyle/>
          <a:p>
            <a:r>
              <a:rPr lang="en-US" dirty="0"/>
              <a:t>Client-Server</a:t>
            </a:r>
          </a:p>
        </p:txBody>
      </p:sp>
      <p:pic>
        <p:nvPicPr>
          <p:cNvPr id="7191" name="Picture 53" descr="j0213283[1]"/>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8088313" y="5883275"/>
            <a:ext cx="1055687" cy="750888"/>
          </a:xfrm>
          <a:noFill/>
        </p:spPr>
      </p:pic>
      <p:pic>
        <p:nvPicPr>
          <p:cNvPr id="7192" name="Picture 54"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04025" y="5954713"/>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3" name="Picture 55"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1500" y="5918200"/>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4" name="Picture 56"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3688" y="5883275"/>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5" name="Picture 57"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85113" y="4514850"/>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6" name="Picture 58"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5825" y="661988"/>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7" name="Picture 59"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85113" y="1851025"/>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98" name="Picture 60"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24750" y="3146425"/>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99" name="Line 61"/>
          <p:cNvSpPr>
            <a:spLocks noChangeShapeType="1"/>
          </p:cNvSpPr>
          <p:nvPr/>
        </p:nvSpPr>
        <p:spPr bwMode="auto">
          <a:xfrm>
            <a:off x="7092950" y="3074988"/>
            <a:ext cx="395288" cy="17938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200" name="AutoShape 62"/>
          <p:cNvSpPr>
            <a:spLocks noChangeArrowheads="1"/>
          </p:cNvSpPr>
          <p:nvPr/>
        </p:nvSpPr>
        <p:spPr bwMode="auto">
          <a:xfrm>
            <a:off x="2124075" y="4194175"/>
            <a:ext cx="1836738" cy="1149350"/>
          </a:xfrm>
          <a:prstGeom prst="cloudCallout">
            <a:avLst>
              <a:gd name="adj1" fmla="val 21653"/>
              <a:gd name="adj2" fmla="val -7458"/>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pic>
        <p:nvPicPr>
          <p:cNvPr id="7201" name="Picture 63"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313" y="3975100"/>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02" name="Picture 64"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900" y="5127625"/>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203" name="Picture 65"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5702300"/>
            <a:ext cx="1055687"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204" name="Line 66"/>
          <p:cNvSpPr>
            <a:spLocks noChangeShapeType="1"/>
          </p:cNvSpPr>
          <p:nvPr/>
        </p:nvSpPr>
        <p:spPr bwMode="auto">
          <a:xfrm>
            <a:off x="2987675" y="3722688"/>
            <a:ext cx="36513" cy="4318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7205" name="Line 67"/>
          <p:cNvSpPr>
            <a:spLocks noChangeShapeType="1"/>
          </p:cNvSpPr>
          <p:nvPr/>
        </p:nvSpPr>
        <p:spPr bwMode="auto">
          <a:xfrm flipV="1">
            <a:off x="4032250" y="2751138"/>
            <a:ext cx="1368425" cy="349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941572" name="Freeform 68"/>
          <p:cNvSpPr>
            <a:spLocks/>
          </p:cNvSpPr>
          <p:nvPr/>
        </p:nvSpPr>
        <p:spPr bwMode="auto">
          <a:xfrm>
            <a:off x="1438275" y="2078038"/>
            <a:ext cx="6411913" cy="509587"/>
          </a:xfrm>
          <a:custGeom>
            <a:avLst/>
            <a:gdLst>
              <a:gd name="T0" fmla="*/ 0 w 4039"/>
              <a:gd name="T1" fmla="*/ 0 h 412"/>
              <a:gd name="T2" fmla="*/ 1628775 w 4039"/>
              <a:gd name="T3" fmla="*/ 477429 h 412"/>
              <a:gd name="T4" fmla="*/ 6411913 w 4039"/>
              <a:gd name="T5" fmla="*/ 190477 h 412"/>
              <a:gd name="T6" fmla="*/ 0 60000 65536"/>
              <a:gd name="T7" fmla="*/ 0 60000 65536"/>
              <a:gd name="T8" fmla="*/ 0 60000 65536"/>
              <a:gd name="T9" fmla="*/ 0 w 4039"/>
              <a:gd name="T10" fmla="*/ 0 h 412"/>
              <a:gd name="T11" fmla="*/ 4039 w 4039"/>
              <a:gd name="T12" fmla="*/ 412 h 412"/>
            </a:gdLst>
            <a:ahLst/>
            <a:cxnLst>
              <a:cxn ang="T6">
                <a:pos x="T0" y="T1"/>
              </a:cxn>
              <a:cxn ang="T7">
                <a:pos x="T2" y="T3"/>
              </a:cxn>
              <a:cxn ang="T8">
                <a:pos x="T4" y="T5"/>
              </a:cxn>
            </a:cxnLst>
            <a:rect l="T9" t="T10" r="T11" b="T12"/>
            <a:pathLst>
              <a:path w="4039" h="412">
                <a:moveTo>
                  <a:pt x="0" y="0"/>
                </a:moveTo>
                <a:cubicBezTo>
                  <a:pt x="176" y="180"/>
                  <a:pt x="353" y="360"/>
                  <a:pt x="1026" y="386"/>
                </a:cubicBezTo>
                <a:cubicBezTo>
                  <a:pt x="1699" y="412"/>
                  <a:pt x="2869" y="283"/>
                  <a:pt x="4039" y="154"/>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3" name="Freeform 69"/>
          <p:cNvSpPr>
            <a:spLocks/>
          </p:cNvSpPr>
          <p:nvPr/>
        </p:nvSpPr>
        <p:spPr bwMode="auto">
          <a:xfrm>
            <a:off x="1260475" y="2244725"/>
            <a:ext cx="6456363" cy="903288"/>
          </a:xfrm>
          <a:custGeom>
            <a:avLst/>
            <a:gdLst>
              <a:gd name="T0" fmla="*/ 0 w 4067"/>
              <a:gd name="T1" fmla="*/ 0 h 569"/>
              <a:gd name="T2" fmla="*/ 1349375 w 4067"/>
              <a:gd name="T3" fmla="*/ 614363 h 569"/>
              <a:gd name="T4" fmla="*/ 5251450 w 4067"/>
              <a:gd name="T5" fmla="*/ 647700 h 569"/>
              <a:gd name="T6" fmla="*/ 6456363 w 4067"/>
              <a:gd name="T7" fmla="*/ 903288 h 569"/>
              <a:gd name="T8" fmla="*/ 0 60000 65536"/>
              <a:gd name="T9" fmla="*/ 0 60000 65536"/>
              <a:gd name="T10" fmla="*/ 0 60000 65536"/>
              <a:gd name="T11" fmla="*/ 0 60000 65536"/>
              <a:gd name="T12" fmla="*/ 0 w 4067"/>
              <a:gd name="T13" fmla="*/ 0 h 569"/>
              <a:gd name="T14" fmla="*/ 4067 w 4067"/>
              <a:gd name="T15" fmla="*/ 569 h 569"/>
            </a:gdLst>
            <a:ahLst/>
            <a:cxnLst>
              <a:cxn ang="T8">
                <a:pos x="T0" y="T1"/>
              </a:cxn>
              <a:cxn ang="T9">
                <a:pos x="T2" y="T3"/>
              </a:cxn>
              <a:cxn ang="T10">
                <a:pos x="T4" y="T5"/>
              </a:cxn>
              <a:cxn ang="T11">
                <a:pos x="T6" y="T7"/>
              </a:cxn>
            </a:cxnLst>
            <a:rect l="T12" t="T13" r="T14" b="T15"/>
            <a:pathLst>
              <a:path w="4067" h="569">
                <a:moveTo>
                  <a:pt x="0" y="0"/>
                </a:moveTo>
                <a:cubicBezTo>
                  <a:pt x="149" y="159"/>
                  <a:pt x="299" y="319"/>
                  <a:pt x="850" y="387"/>
                </a:cubicBezTo>
                <a:cubicBezTo>
                  <a:pt x="1401" y="455"/>
                  <a:pt x="2772" y="378"/>
                  <a:pt x="3308" y="408"/>
                </a:cubicBezTo>
                <a:cubicBezTo>
                  <a:pt x="3844" y="438"/>
                  <a:pt x="3955" y="503"/>
                  <a:pt x="4067" y="569"/>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4" name="Freeform 70"/>
          <p:cNvSpPr>
            <a:spLocks/>
          </p:cNvSpPr>
          <p:nvPr/>
        </p:nvSpPr>
        <p:spPr bwMode="auto">
          <a:xfrm>
            <a:off x="1182688" y="2300288"/>
            <a:ext cx="1287462" cy="2435225"/>
          </a:xfrm>
          <a:custGeom>
            <a:avLst/>
            <a:gdLst>
              <a:gd name="T0" fmla="*/ 0 w 994"/>
              <a:gd name="T1" fmla="*/ 0 h 1534"/>
              <a:gd name="T2" fmla="*/ 909254 w 994"/>
              <a:gd name="T3" fmla="*/ 836613 h 1534"/>
              <a:gd name="T4" fmla="*/ 1191615 w 994"/>
              <a:gd name="T5" fmla="*/ 2219325 h 1534"/>
              <a:gd name="T6" fmla="*/ 335465 w 994"/>
              <a:gd name="T7" fmla="*/ 2130425 h 1534"/>
              <a:gd name="T8" fmla="*/ 0 60000 65536"/>
              <a:gd name="T9" fmla="*/ 0 60000 65536"/>
              <a:gd name="T10" fmla="*/ 0 60000 65536"/>
              <a:gd name="T11" fmla="*/ 0 60000 65536"/>
              <a:gd name="T12" fmla="*/ 0 w 994"/>
              <a:gd name="T13" fmla="*/ 0 h 1534"/>
              <a:gd name="T14" fmla="*/ 994 w 994"/>
              <a:gd name="T15" fmla="*/ 1534 h 1534"/>
            </a:gdLst>
            <a:ahLst/>
            <a:cxnLst>
              <a:cxn ang="T8">
                <a:pos x="T0" y="T1"/>
              </a:cxn>
              <a:cxn ang="T9">
                <a:pos x="T2" y="T3"/>
              </a:cxn>
              <a:cxn ang="T10">
                <a:pos x="T4" y="T5"/>
              </a:cxn>
              <a:cxn ang="T11">
                <a:pos x="T6" y="T7"/>
              </a:cxn>
            </a:cxnLst>
            <a:rect l="T12" t="T13" r="T14" b="T15"/>
            <a:pathLst>
              <a:path w="994" h="1534">
                <a:moveTo>
                  <a:pt x="0" y="0"/>
                </a:moveTo>
                <a:cubicBezTo>
                  <a:pt x="274" y="147"/>
                  <a:pt x="549" y="294"/>
                  <a:pt x="702" y="527"/>
                </a:cubicBezTo>
                <a:cubicBezTo>
                  <a:pt x="855" y="760"/>
                  <a:pt x="994" y="1262"/>
                  <a:pt x="920" y="1398"/>
                </a:cubicBezTo>
                <a:cubicBezTo>
                  <a:pt x="846" y="1534"/>
                  <a:pt x="369" y="1352"/>
                  <a:pt x="259" y="1342"/>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5" name="Freeform 71"/>
          <p:cNvSpPr>
            <a:spLocks/>
          </p:cNvSpPr>
          <p:nvPr/>
        </p:nvSpPr>
        <p:spPr bwMode="auto">
          <a:xfrm>
            <a:off x="1260475" y="2200275"/>
            <a:ext cx="1666875" cy="3535363"/>
          </a:xfrm>
          <a:custGeom>
            <a:avLst/>
            <a:gdLst>
              <a:gd name="T0" fmla="*/ 0 w 1050"/>
              <a:gd name="T1" fmla="*/ 0 h 2227"/>
              <a:gd name="T2" fmla="*/ 1471613 w 1050"/>
              <a:gd name="T3" fmla="*/ 1138238 h 2227"/>
              <a:gd name="T4" fmla="*/ 1169988 w 1050"/>
              <a:gd name="T5" fmla="*/ 3535363 h 2227"/>
              <a:gd name="T6" fmla="*/ 0 60000 65536"/>
              <a:gd name="T7" fmla="*/ 0 60000 65536"/>
              <a:gd name="T8" fmla="*/ 0 60000 65536"/>
              <a:gd name="T9" fmla="*/ 0 w 1050"/>
              <a:gd name="T10" fmla="*/ 0 h 2227"/>
              <a:gd name="T11" fmla="*/ 1050 w 1050"/>
              <a:gd name="T12" fmla="*/ 2227 h 2227"/>
            </a:gdLst>
            <a:ahLst/>
            <a:cxnLst>
              <a:cxn ang="T6">
                <a:pos x="T0" y="T1"/>
              </a:cxn>
              <a:cxn ang="T7">
                <a:pos x="T2" y="T3"/>
              </a:cxn>
              <a:cxn ang="T8">
                <a:pos x="T4" y="T5"/>
              </a:cxn>
            </a:cxnLst>
            <a:rect l="T9" t="T10" r="T11" b="T12"/>
            <a:pathLst>
              <a:path w="1050" h="2227">
                <a:moveTo>
                  <a:pt x="0" y="0"/>
                </a:moveTo>
                <a:cubicBezTo>
                  <a:pt x="402" y="173"/>
                  <a:pt x="804" y="346"/>
                  <a:pt x="927" y="717"/>
                </a:cubicBezTo>
                <a:cubicBezTo>
                  <a:pt x="1050" y="1088"/>
                  <a:pt x="893" y="1657"/>
                  <a:pt x="737" y="2227"/>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6" name="Freeform 72"/>
          <p:cNvSpPr>
            <a:spLocks/>
          </p:cNvSpPr>
          <p:nvPr/>
        </p:nvSpPr>
        <p:spPr bwMode="auto">
          <a:xfrm>
            <a:off x="1233488" y="1811338"/>
            <a:ext cx="6996112" cy="4113212"/>
          </a:xfrm>
          <a:custGeom>
            <a:avLst/>
            <a:gdLst>
              <a:gd name="T0" fmla="*/ 755229 w 4780"/>
              <a:gd name="T1" fmla="*/ 398584 h 2745"/>
              <a:gd name="T2" fmla="*/ 816701 w 4780"/>
              <a:gd name="T3" fmla="*/ 430052 h 2745"/>
              <a:gd name="T4" fmla="*/ 5659825 w 4780"/>
              <a:gd name="T5" fmla="*/ 2977396 h 2745"/>
              <a:gd name="T6" fmla="*/ 6996112 w 4780"/>
              <a:gd name="T7" fmla="*/ 4113212 h 2745"/>
              <a:gd name="T8" fmla="*/ 0 60000 65536"/>
              <a:gd name="T9" fmla="*/ 0 60000 65536"/>
              <a:gd name="T10" fmla="*/ 0 60000 65536"/>
              <a:gd name="T11" fmla="*/ 0 60000 65536"/>
              <a:gd name="T12" fmla="*/ 0 w 4780"/>
              <a:gd name="T13" fmla="*/ 0 h 2745"/>
              <a:gd name="T14" fmla="*/ 4780 w 4780"/>
              <a:gd name="T15" fmla="*/ 2745 h 2745"/>
            </a:gdLst>
            <a:ahLst/>
            <a:cxnLst>
              <a:cxn ang="T8">
                <a:pos x="T0" y="T1"/>
              </a:cxn>
              <a:cxn ang="T9">
                <a:pos x="T2" y="T3"/>
              </a:cxn>
              <a:cxn ang="T10">
                <a:pos x="T4" y="T5"/>
              </a:cxn>
              <a:cxn ang="T11">
                <a:pos x="T6" y="T7"/>
              </a:cxn>
            </a:cxnLst>
            <a:rect l="T12" t="T13" r="T14" b="T15"/>
            <a:pathLst>
              <a:path w="4780" h="2745">
                <a:moveTo>
                  <a:pt x="516" y="266"/>
                </a:moveTo>
                <a:cubicBezTo>
                  <a:pt x="258" y="133"/>
                  <a:pt x="0" y="0"/>
                  <a:pt x="558" y="287"/>
                </a:cubicBezTo>
                <a:cubicBezTo>
                  <a:pt x="1116" y="574"/>
                  <a:pt x="3163" y="1577"/>
                  <a:pt x="3867" y="1987"/>
                </a:cubicBezTo>
                <a:cubicBezTo>
                  <a:pt x="4571" y="2397"/>
                  <a:pt x="4675" y="2571"/>
                  <a:pt x="4780" y="2745"/>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7" name="Freeform 73"/>
          <p:cNvSpPr>
            <a:spLocks/>
          </p:cNvSpPr>
          <p:nvPr/>
        </p:nvSpPr>
        <p:spPr bwMode="auto">
          <a:xfrm>
            <a:off x="1136650" y="2390775"/>
            <a:ext cx="6881813" cy="2736850"/>
          </a:xfrm>
          <a:custGeom>
            <a:avLst/>
            <a:gdLst>
              <a:gd name="T0" fmla="*/ 0 w 4335"/>
              <a:gd name="T1" fmla="*/ 0 h 1976"/>
              <a:gd name="T2" fmla="*/ 5375275 w 4335"/>
              <a:gd name="T3" fmla="*/ 2324106 h 1976"/>
              <a:gd name="T4" fmla="*/ 6881813 w 4335"/>
              <a:gd name="T5" fmla="*/ 2480617 h 1976"/>
              <a:gd name="T6" fmla="*/ 0 60000 65536"/>
              <a:gd name="T7" fmla="*/ 0 60000 65536"/>
              <a:gd name="T8" fmla="*/ 0 60000 65536"/>
              <a:gd name="T9" fmla="*/ 0 w 4335"/>
              <a:gd name="T10" fmla="*/ 0 h 1976"/>
              <a:gd name="T11" fmla="*/ 4335 w 4335"/>
              <a:gd name="T12" fmla="*/ 1976 h 1976"/>
            </a:gdLst>
            <a:ahLst/>
            <a:cxnLst>
              <a:cxn ang="T6">
                <a:pos x="T0" y="T1"/>
              </a:cxn>
              <a:cxn ang="T7">
                <a:pos x="T2" y="T3"/>
              </a:cxn>
              <a:cxn ang="T8">
                <a:pos x="T4" y="T5"/>
              </a:cxn>
            </a:cxnLst>
            <a:rect l="T9" t="T10" r="T11" b="T12"/>
            <a:pathLst>
              <a:path w="4335" h="1976">
                <a:moveTo>
                  <a:pt x="0" y="0"/>
                </a:moveTo>
                <a:cubicBezTo>
                  <a:pt x="1332" y="690"/>
                  <a:pt x="2664" y="1380"/>
                  <a:pt x="3386" y="1678"/>
                </a:cubicBezTo>
                <a:cubicBezTo>
                  <a:pt x="4108" y="1976"/>
                  <a:pt x="4221" y="1883"/>
                  <a:pt x="4335" y="1791"/>
                </a:cubicBezTo>
              </a:path>
            </a:pathLst>
          </a:custGeom>
          <a:noFill/>
          <a:ln w="9525" cap="flat">
            <a:solidFill>
              <a:schemeClr val="folHlink"/>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1578" name="Rectangle 74"/>
          <p:cNvSpPr>
            <a:spLocks noChangeArrowheads="1"/>
          </p:cNvSpPr>
          <p:nvPr/>
        </p:nvSpPr>
        <p:spPr bwMode="auto">
          <a:xfrm>
            <a:off x="1533525" y="1916113"/>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79" name="Rectangle 75"/>
          <p:cNvSpPr>
            <a:spLocks noChangeArrowheads="1"/>
          </p:cNvSpPr>
          <p:nvPr/>
        </p:nvSpPr>
        <p:spPr bwMode="auto">
          <a:xfrm>
            <a:off x="1327150" y="1995488"/>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80" name="Rectangle 76"/>
          <p:cNvSpPr>
            <a:spLocks noChangeArrowheads="1"/>
          </p:cNvSpPr>
          <p:nvPr/>
        </p:nvSpPr>
        <p:spPr bwMode="auto">
          <a:xfrm>
            <a:off x="1181100" y="2274888"/>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81" name="Rectangle 77"/>
          <p:cNvSpPr>
            <a:spLocks noChangeArrowheads="1"/>
          </p:cNvSpPr>
          <p:nvPr/>
        </p:nvSpPr>
        <p:spPr bwMode="auto">
          <a:xfrm>
            <a:off x="1046163" y="2333625"/>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82" name="Rectangle 78"/>
          <p:cNvSpPr>
            <a:spLocks noChangeArrowheads="1"/>
          </p:cNvSpPr>
          <p:nvPr/>
        </p:nvSpPr>
        <p:spPr bwMode="auto">
          <a:xfrm>
            <a:off x="1174750" y="2227263"/>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1583" name="Rectangle 79"/>
          <p:cNvSpPr>
            <a:spLocks noChangeArrowheads="1"/>
          </p:cNvSpPr>
          <p:nvPr/>
        </p:nvSpPr>
        <p:spPr bwMode="auto">
          <a:xfrm>
            <a:off x="1252538" y="2122488"/>
            <a:ext cx="133350" cy="13335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7218" name="Rectangle 80"/>
          <p:cNvSpPr>
            <a:spLocks noChangeArrowheads="1"/>
          </p:cNvSpPr>
          <p:nvPr/>
        </p:nvSpPr>
        <p:spPr bwMode="auto">
          <a:xfrm>
            <a:off x="1906588" y="765175"/>
            <a:ext cx="5041900" cy="136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lstStyle/>
          <a:p>
            <a:pPr>
              <a:lnSpc>
                <a:spcPct val="90000"/>
              </a:lnSpc>
            </a:pPr>
            <a:r>
              <a:rPr lang="en-US" sz="1400">
                <a:solidFill>
                  <a:srgbClr val="000000"/>
                </a:solidFill>
                <a:latin typeface="Eurostile"/>
                <a:cs typeface="Eurostile"/>
              </a:rPr>
              <a:t>Traditional distributed computing</a:t>
            </a:r>
            <a:br>
              <a:rPr lang="en-US" sz="1400">
                <a:solidFill>
                  <a:srgbClr val="000000"/>
                </a:solidFill>
                <a:latin typeface="Eurostile"/>
                <a:cs typeface="Eurostile"/>
              </a:rPr>
            </a:br>
            <a:endParaRPr lang="en-US" sz="1400">
              <a:solidFill>
                <a:srgbClr val="000000"/>
              </a:solidFill>
              <a:latin typeface="Eurostile"/>
              <a:cs typeface="Eurostile"/>
            </a:endParaRPr>
          </a:p>
          <a:p>
            <a:pPr>
              <a:lnSpc>
                <a:spcPct val="90000"/>
              </a:lnSpc>
            </a:pPr>
            <a:r>
              <a:rPr lang="en-US" sz="1400">
                <a:solidFill>
                  <a:srgbClr val="000000"/>
                </a:solidFill>
                <a:latin typeface="Eurostile"/>
                <a:cs typeface="Eurostile"/>
              </a:rPr>
              <a:t>Successful architecture, and will continue to be so (adding proxy servers)</a:t>
            </a:r>
            <a:br>
              <a:rPr lang="en-US" sz="1400">
                <a:solidFill>
                  <a:srgbClr val="000000"/>
                </a:solidFill>
                <a:latin typeface="Eurostile"/>
                <a:cs typeface="Eurostile"/>
              </a:rPr>
            </a:br>
            <a:endParaRPr lang="en-US" sz="1400">
              <a:solidFill>
                <a:srgbClr val="000000"/>
              </a:solidFill>
              <a:latin typeface="Eurostile"/>
              <a:cs typeface="Eurostile"/>
            </a:endParaRPr>
          </a:p>
          <a:p>
            <a:pPr>
              <a:lnSpc>
                <a:spcPct val="90000"/>
              </a:lnSpc>
            </a:pPr>
            <a:r>
              <a:rPr lang="en-US" sz="1400">
                <a:solidFill>
                  <a:srgbClr val="000000"/>
                </a:solidFill>
                <a:latin typeface="Eurostile"/>
                <a:cs typeface="Eurostile"/>
              </a:rPr>
              <a:t>Tremendous engineering necessary to make server farms scalable and robust</a:t>
            </a:r>
          </a:p>
        </p:txBody>
      </p:sp>
    </p:spTree>
    <p:extLst>
      <p:ext uri="{BB962C8B-B14F-4D97-AF65-F5344CB8AC3E}">
        <p14:creationId xmlns:p14="http://schemas.microsoft.com/office/powerpoint/2010/main" val="189460889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941572"/>
                                        </p:tgtEl>
                                        <p:attrNameLst>
                                          <p:attrName>style.visibility</p:attrName>
                                        </p:attrNameLst>
                                      </p:cBhvr>
                                      <p:to>
                                        <p:strVal val="visible"/>
                                      </p:to>
                                    </p:set>
                                    <p:animEffect transition="in" filter="wipe(left)">
                                      <p:cBhvr>
                                        <p:cTn id="7" dur="2000"/>
                                        <p:tgtEl>
                                          <p:spTgt spid="1941572"/>
                                        </p:tgtEl>
                                      </p:cBhvr>
                                    </p:animEffect>
                                  </p:childTnLst>
                                </p:cTn>
                              </p:par>
                              <p:par>
                                <p:cTn id="8" presetID="22" presetClass="entr" presetSubtype="8" fill="hold" grpId="1" nodeType="withEffect">
                                  <p:stCondLst>
                                    <p:cond delay="0"/>
                                  </p:stCondLst>
                                  <p:childTnLst>
                                    <p:set>
                                      <p:cBhvr>
                                        <p:cTn id="9" dur="1" fill="hold">
                                          <p:stCondLst>
                                            <p:cond delay="0"/>
                                          </p:stCondLst>
                                        </p:cTn>
                                        <p:tgtEl>
                                          <p:spTgt spid="1941572"/>
                                        </p:tgtEl>
                                        <p:attrNameLst>
                                          <p:attrName>style.visibility</p:attrName>
                                        </p:attrNameLst>
                                      </p:cBhvr>
                                      <p:to>
                                        <p:strVal val="visible"/>
                                      </p:to>
                                    </p:set>
                                    <p:animEffect transition="in" filter="wipe(left)">
                                      <p:cBhvr>
                                        <p:cTn id="10" dur="2000"/>
                                        <p:tgtEl>
                                          <p:spTgt spid="1941572"/>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941573"/>
                                        </p:tgtEl>
                                        <p:attrNameLst>
                                          <p:attrName>style.visibility</p:attrName>
                                        </p:attrNameLst>
                                      </p:cBhvr>
                                      <p:to>
                                        <p:strVal val="visible"/>
                                      </p:to>
                                    </p:set>
                                    <p:animEffect transition="in" filter="wipe(left)">
                                      <p:cBhvr>
                                        <p:cTn id="13" dur="2000"/>
                                        <p:tgtEl>
                                          <p:spTgt spid="1941573"/>
                                        </p:tgtEl>
                                      </p:cBhvr>
                                    </p:animEffect>
                                  </p:childTnLst>
                                </p:cTn>
                              </p:par>
                              <p:par>
                                <p:cTn id="14" presetID="22" presetClass="entr" presetSubtype="8" fill="hold" grpId="0" nodeType="withEffect">
                                  <p:stCondLst>
                                    <p:cond delay="0"/>
                                  </p:stCondLst>
                                  <p:childTnLst>
                                    <p:set>
                                      <p:cBhvr>
                                        <p:cTn id="15" dur="1" fill="hold">
                                          <p:stCondLst>
                                            <p:cond delay="0"/>
                                          </p:stCondLst>
                                        </p:cTn>
                                        <p:tgtEl>
                                          <p:spTgt spid="1941576"/>
                                        </p:tgtEl>
                                        <p:attrNameLst>
                                          <p:attrName>style.visibility</p:attrName>
                                        </p:attrNameLst>
                                      </p:cBhvr>
                                      <p:to>
                                        <p:strVal val="visible"/>
                                      </p:to>
                                    </p:set>
                                    <p:animEffect transition="in" filter="wipe(left)">
                                      <p:cBhvr>
                                        <p:cTn id="16" dur="2000"/>
                                        <p:tgtEl>
                                          <p:spTgt spid="1941576"/>
                                        </p:tgtEl>
                                      </p:cBhvr>
                                    </p:animEffect>
                                  </p:childTnLst>
                                </p:cTn>
                              </p:par>
                              <p:par>
                                <p:cTn id="17" presetID="22" presetClass="entr" presetSubtype="8" fill="hold" grpId="0" nodeType="withEffect">
                                  <p:stCondLst>
                                    <p:cond delay="0"/>
                                  </p:stCondLst>
                                  <p:childTnLst>
                                    <p:set>
                                      <p:cBhvr>
                                        <p:cTn id="18" dur="1" fill="hold">
                                          <p:stCondLst>
                                            <p:cond delay="0"/>
                                          </p:stCondLst>
                                        </p:cTn>
                                        <p:tgtEl>
                                          <p:spTgt spid="1941577"/>
                                        </p:tgtEl>
                                        <p:attrNameLst>
                                          <p:attrName>style.visibility</p:attrName>
                                        </p:attrNameLst>
                                      </p:cBhvr>
                                      <p:to>
                                        <p:strVal val="visible"/>
                                      </p:to>
                                    </p:set>
                                    <p:animEffect transition="in" filter="wipe(left)">
                                      <p:cBhvr>
                                        <p:cTn id="19" dur="2000"/>
                                        <p:tgtEl>
                                          <p:spTgt spid="1941577"/>
                                        </p:tgtEl>
                                      </p:cBhvr>
                                    </p:animEffect>
                                  </p:childTnLst>
                                </p:cTn>
                              </p:par>
                              <p:par>
                                <p:cTn id="20" presetID="22" presetClass="entr" presetSubtype="1" fill="hold" grpId="0" nodeType="withEffect">
                                  <p:stCondLst>
                                    <p:cond delay="0"/>
                                  </p:stCondLst>
                                  <p:childTnLst>
                                    <p:set>
                                      <p:cBhvr>
                                        <p:cTn id="21" dur="1" fill="hold">
                                          <p:stCondLst>
                                            <p:cond delay="0"/>
                                          </p:stCondLst>
                                        </p:cTn>
                                        <p:tgtEl>
                                          <p:spTgt spid="1941574"/>
                                        </p:tgtEl>
                                        <p:attrNameLst>
                                          <p:attrName>style.visibility</p:attrName>
                                        </p:attrNameLst>
                                      </p:cBhvr>
                                      <p:to>
                                        <p:strVal val="visible"/>
                                      </p:to>
                                    </p:set>
                                    <p:animEffect transition="in" filter="wipe(up)">
                                      <p:cBhvr>
                                        <p:cTn id="22" dur="2000"/>
                                        <p:tgtEl>
                                          <p:spTgt spid="1941574"/>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1941575"/>
                                        </p:tgtEl>
                                        <p:attrNameLst>
                                          <p:attrName>style.visibility</p:attrName>
                                        </p:attrNameLst>
                                      </p:cBhvr>
                                      <p:to>
                                        <p:strVal val="visible"/>
                                      </p:to>
                                    </p:set>
                                    <p:animEffect transition="in" filter="wipe(up)">
                                      <p:cBhvr>
                                        <p:cTn id="25" dur="2000"/>
                                        <p:tgtEl>
                                          <p:spTgt spid="1941575"/>
                                        </p:tgtEl>
                                      </p:cBhvr>
                                    </p:animEffect>
                                  </p:childTnLst>
                                </p:cTn>
                              </p:par>
                            </p:childTnLst>
                          </p:cTn>
                        </p:par>
                        <p:par>
                          <p:cTn id="26" fill="hold" nodeType="afterGroup">
                            <p:stCondLst>
                              <p:cond delay="2000"/>
                            </p:stCondLst>
                            <p:childTnLst>
                              <p:par>
                                <p:cTn id="27" presetID="1" presetClass="entr" presetSubtype="0" fill="hold" grpId="0" nodeType="afterEffect">
                                  <p:stCondLst>
                                    <p:cond delay="0"/>
                                  </p:stCondLst>
                                  <p:childTnLst>
                                    <p:set>
                                      <p:cBhvr>
                                        <p:cTn id="28" dur="1" fill="hold">
                                          <p:stCondLst>
                                            <p:cond delay="0"/>
                                          </p:stCondLst>
                                        </p:cTn>
                                        <p:tgtEl>
                                          <p:spTgt spid="194157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4157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94158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94158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94158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941583"/>
                                        </p:tgtEl>
                                        <p:attrNameLst>
                                          <p:attrName>style.visibility</p:attrName>
                                        </p:attrNameLst>
                                      </p:cBhvr>
                                      <p:to>
                                        <p:strVal val="visible"/>
                                      </p:to>
                                    </p:set>
                                  </p:childTnLst>
                                </p:cTn>
                              </p:par>
                              <p:par>
                                <p:cTn id="39" presetID="0" presetClass="path" presetSubtype="0" repeatCount="indefinite" accel="50000" decel="50000" fill="hold" grpId="1" nodeType="withEffect">
                                  <p:stCondLst>
                                    <p:cond delay="0"/>
                                  </p:stCondLst>
                                  <p:childTnLst>
                                    <p:animMotion origin="layout" path="M -3.88889E-6 -7.03704E-6 C 0.23559 0.15995 0.47118 0.3199 0.59341 0.41643 C 0.71563 0.51296 0.72448 0.54606 0.73334 0.57939 " pathEditMode="relative" ptsTypes="aaA">
                                      <p:cBhvr>
                                        <p:cTn id="40" dur="2000" fill="hold"/>
                                        <p:tgtEl>
                                          <p:spTgt spid="1941578"/>
                                        </p:tgtEl>
                                        <p:attrNameLst>
                                          <p:attrName>ppt_x</p:attrName>
                                          <p:attrName>ppt_y</p:attrName>
                                        </p:attrNameLst>
                                      </p:cBhvr>
                                    </p:animMotion>
                                  </p:childTnLst>
                                </p:cTn>
                              </p:par>
                              <p:par>
                                <p:cTn id="41" presetID="0" presetClass="path" presetSubtype="0" repeatCount="indefinite" accel="50000" decel="50000" fill="hold" grpId="1" nodeType="withEffect">
                                  <p:stCondLst>
                                    <p:cond delay="0"/>
                                  </p:stCondLst>
                                  <p:childTnLst>
                                    <p:animMotion origin="layout" path="M -3.61111E-6 2.59259E-6 C 0.03125 0.02453 0.06268 0.0493 0.11893 0.05926 C 0.17518 0.06921 0.23976 0.06597 0.33785 0.05926 C 0.43577 0.05254 0.57188 0.03588 0.70782 0.01921 " pathEditMode="relative" ptsTypes="aaaA">
                                      <p:cBhvr>
                                        <p:cTn id="42" dur="2000" fill="hold"/>
                                        <p:tgtEl>
                                          <p:spTgt spid="1941579"/>
                                        </p:tgtEl>
                                        <p:attrNameLst>
                                          <p:attrName>ppt_x</p:attrName>
                                          <p:attrName>ppt_y</p:attrName>
                                        </p:attrNameLst>
                                      </p:cBhvr>
                                    </p:animMotion>
                                  </p:childTnLst>
                                </p:cTn>
                              </p:par>
                              <p:par>
                                <p:cTn id="43" presetID="0" presetClass="path" presetSubtype="0" repeatCount="indefinite" accel="50000" decel="50000" fill="hold" grpId="1" nodeType="withEffect">
                                  <p:stCondLst>
                                    <p:cond delay="0"/>
                                  </p:stCondLst>
                                  <p:childTnLst>
                                    <p:animMotion origin="layout" path="M 0.00903 0.01111 C 0.04427 0.02454 0.07969 0.03796 0.10573 0.07176 C 0.13177 0.10555 0.16337 0.13796 0.1658 0.21389 C 0.16823 0.28981 0.1441 0.4081 0.12014 0.52662 " pathEditMode="relative" ptsTypes="aaaA">
                                      <p:cBhvr>
                                        <p:cTn id="44" dur="2000" fill="hold"/>
                                        <p:tgtEl>
                                          <p:spTgt spid="1941583"/>
                                        </p:tgtEl>
                                        <p:attrNameLst>
                                          <p:attrName>ppt_x</p:attrName>
                                          <p:attrName>ppt_y</p:attrName>
                                        </p:attrNameLst>
                                      </p:cBhvr>
                                    </p:animMotion>
                                  </p:childTnLst>
                                </p:cTn>
                              </p:par>
                              <p:par>
                                <p:cTn id="45" presetID="0" presetClass="path" presetSubtype="0" repeatCount="indefinite" accel="50000" decel="50000" fill="hold" grpId="1" nodeType="withEffect">
                                  <p:stCondLst>
                                    <p:cond delay="0"/>
                                  </p:stCondLst>
                                  <p:childTnLst>
                                    <p:animMotion origin="layout" path="M 1.94444E-6 1.48148E-6 C 0.0059 0.02893 0.01198 0.05787 0.11007 0.07129 C 0.20816 0.08472 0.48733 0.07013 0.58889 0.08009 C 0.69045 0.09004 0.70521 0.11018 0.71997 0.13055 " pathEditMode="relative" ptsTypes="aaaA">
                                      <p:cBhvr>
                                        <p:cTn id="46" dur="2000" fill="hold"/>
                                        <p:tgtEl>
                                          <p:spTgt spid="1941582"/>
                                        </p:tgtEl>
                                        <p:attrNameLst>
                                          <p:attrName>ppt_x</p:attrName>
                                          <p:attrName>ppt_y</p:attrName>
                                        </p:attrNameLst>
                                      </p:cBhvr>
                                    </p:animMotion>
                                  </p:childTnLst>
                                </p:cTn>
                              </p:par>
                              <p:par>
                                <p:cTn id="47" presetID="0" presetClass="path" presetSubtype="0" repeatCount="indefinite" accel="50000" decel="50000" fill="hold" grpId="1" nodeType="withEffect">
                                  <p:stCondLst>
                                    <p:cond delay="0"/>
                                  </p:stCondLst>
                                  <p:childTnLst>
                                    <p:animMotion origin="layout" path="M 5.27778E-6 -4.07407E-6 C 0.03126 0.01111 0.06251 0.02245 0.08542 0.06528 C 0.10834 0.1081 0.13247 0.21435 0.13768 0.25648 C 0.14289 0.29861 0.13421 0.31366 0.11667 0.31852 C 0.09914 0.32338 0.04601 0.29144 0.03212 0.28611 " pathEditMode="relative" ptsTypes="aaaaA">
                                      <p:cBhvr>
                                        <p:cTn id="48" dur="2000" fill="hold"/>
                                        <p:tgtEl>
                                          <p:spTgt spid="1941581"/>
                                        </p:tgtEl>
                                        <p:attrNameLst>
                                          <p:attrName>ppt_x</p:attrName>
                                          <p:attrName>ppt_y</p:attrName>
                                        </p:attrNameLst>
                                      </p:cBhvr>
                                    </p:animMotion>
                                  </p:childTnLst>
                                </p:cTn>
                              </p:par>
                              <p:par>
                                <p:cTn id="49" presetID="0" presetClass="path" presetSubtype="0" repeatCount="indefinite" accel="50000" decel="50000" fill="hold" grpId="1" nodeType="withEffect">
                                  <p:stCondLst>
                                    <p:cond delay="0"/>
                                  </p:stCondLst>
                                  <p:childTnLst>
                                    <p:animMotion origin="layout" path="M 3.33333E-6 -1.85185E-6 C 0.23142 0.1419 0.46302 0.28403 0.5868 0.34375 C 0.71059 0.40348 0.72638 0.38102 0.74236 0.35857 " pathEditMode="relative" ptsTypes="aaA">
                                      <p:cBhvr>
                                        <p:cTn id="50" dur="2000" fill="hold"/>
                                        <p:tgtEl>
                                          <p:spTgt spid="1941580"/>
                                        </p:tgtEl>
                                        <p:attrNameLst>
                                          <p:attrName>ppt_x</p:attrName>
                                          <p:attrName>ppt_y</p:attrName>
                                        </p:attrNameLst>
                                      </p:cBhvr>
                                    </p:animMotion>
                                  </p:childTnLst>
                                </p:cTn>
                              </p:par>
                              <p:par>
                                <p:cTn id="51" presetID="1" presetClass="emph" presetSubtype="2" fill="hold" nodeType="withEffect">
                                  <p:stCondLst>
                                    <p:cond delay="0"/>
                                  </p:stCondLst>
                                  <p:childTnLst>
                                    <p:animClr clrSpc="rgb" dir="cw">
                                      <p:cBhvr>
                                        <p:cTn id="52" dur="2000" fill="hold"/>
                                        <p:tgtEl>
                                          <p:spTgt spid="1941543"/>
                                        </p:tgtEl>
                                        <p:attrNameLst>
                                          <p:attrName>fillcolor</p:attrName>
                                        </p:attrNameLst>
                                      </p:cBhvr>
                                      <p:to>
                                        <a:schemeClr val="hlink"/>
                                      </p:to>
                                    </p:animClr>
                                    <p:set>
                                      <p:cBhvr>
                                        <p:cTn id="53" dur="2000" fill="hold"/>
                                        <p:tgtEl>
                                          <p:spTgt spid="1941543"/>
                                        </p:tgtEl>
                                        <p:attrNameLst>
                                          <p:attrName>fill.type</p:attrName>
                                        </p:attrNameLst>
                                      </p:cBhvr>
                                      <p:to>
                                        <p:strVal val="solid"/>
                                      </p:to>
                                    </p:set>
                                    <p:set>
                                      <p:cBhvr>
                                        <p:cTn id="54" dur="2000" fill="hold"/>
                                        <p:tgtEl>
                                          <p:spTgt spid="1941543"/>
                                        </p:tgtEl>
                                        <p:attrNameLst>
                                          <p:attrName>fill.on</p:attrName>
                                        </p:attrNameLst>
                                      </p:cBhvr>
                                      <p:to>
                                        <p:strVal val="true"/>
                                      </p:to>
                                    </p:set>
                                  </p:childTnLst>
                                </p:cTn>
                              </p:par>
                              <p:par>
                                <p:cTn id="55" presetID="1" presetClass="emph" presetSubtype="2" fill="hold" nodeType="withEffect">
                                  <p:stCondLst>
                                    <p:cond delay="0"/>
                                  </p:stCondLst>
                                  <p:childTnLst>
                                    <p:animClr clrSpc="rgb" dir="cw">
                                      <p:cBhvr>
                                        <p:cTn id="56" dur="2000" fill="hold"/>
                                        <p:tgtEl>
                                          <p:spTgt spid="1941506"/>
                                        </p:tgtEl>
                                        <p:attrNameLst>
                                          <p:attrName>fillcolor</p:attrName>
                                        </p:attrNameLst>
                                      </p:cBhvr>
                                      <p:to>
                                        <a:schemeClr val="hlink"/>
                                      </p:to>
                                    </p:animClr>
                                    <p:set>
                                      <p:cBhvr>
                                        <p:cTn id="57" dur="2000" fill="hold"/>
                                        <p:tgtEl>
                                          <p:spTgt spid="1941506"/>
                                        </p:tgtEl>
                                        <p:attrNameLst>
                                          <p:attrName>fill.type</p:attrName>
                                        </p:attrNameLst>
                                      </p:cBhvr>
                                      <p:to>
                                        <p:strVal val="solid"/>
                                      </p:to>
                                    </p:set>
                                    <p:set>
                                      <p:cBhvr>
                                        <p:cTn id="58" dur="2000" fill="hold"/>
                                        <p:tgtEl>
                                          <p:spTgt spid="1941506"/>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1572" grpId="0" animBg="1"/>
      <p:bldP spid="1941572" grpId="1" animBg="1"/>
      <p:bldP spid="1941573" grpId="0" animBg="1"/>
      <p:bldP spid="1941574" grpId="0" animBg="1"/>
      <p:bldP spid="1941575" grpId="0" animBg="1"/>
      <p:bldP spid="1941576" grpId="0" animBg="1"/>
      <p:bldP spid="1941577" grpId="0" animBg="1"/>
      <p:bldP spid="1941578" grpId="0" animBg="1"/>
      <p:bldP spid="1941578" grpId="1" animBg="1"/>
      <p:bldP spid="1941579" grpId="0" animBg="1"/>
      <p:bldP spid="1941579" grpId="1" animBg="1"/>
      <p:bldP spid="1941580" grpId="0" animBg="1"/>
      <p:bldP spid="1941580" grpId="1" animBg="1"/>
      <p:bldP spid="1941581" grpId="0" animBg="1"/>
      <p:bldP spid="1941581" grpId="1" animBg="1"/>
      <p:bldP spid="1941582" grpId="0" animBg="1"/>
      <p:bldP spid="1941582" grpId="1" animBg="1"/>
      <p:bldP spid="1941583" grpId="0" animBg="1"/>
      <p:bldP spid="1941583" grpId="1"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2738" name="AutoShape 2"/>
          <p:cNvSpPr>
            <a:spLocks noChangeArrowheads="1"/>
          </p:cNvSpPr>
          <p:nvPr/>
        </p:nvSpPr>
        <p:spPr bwMode="auto">
          <a:xfrm>
            <a:off x="4356100" y="1376363"/>
            <a:ext cx="576263" cy="5148262"/>
          </a:xfrm>
          <a:prstGeom prst="upArrow">
            <a:avLst>
              <a:gd name="adj1" fmla="val 50000"/>
              <a:gd name="adj2" fmla="val 223347"/>
            </a:avLst>
          </a:prstGeom>
          <a:solidFill>
            <a:srgbClr val="C0C0C0"/>
          </a:solidFill>
          <a:ln w="9525">
            <a:noFill/>
            <a:miter lim="800000"/>
            <a:headEnd/>
            <a:tailEnd/>
          </a:ln>
          <a:effectLst>
            <a:outerShdw dist="107763" dir="2700000" algn="ctr" rotWithShape="0">
              <a:schemeClr val="bg2">
                <a:alpha val="50000"/>
              </a:schemeClr>
            </a:outerShdw>
          </a:effectLst>
        </p:spPr>
        <p:txBody>
          <a:bodyPr wrap="none" anchor="ctr"/>
          <a:lstStyle/>
          <a:p>
            <a:pPr>
              <a:buFont typeface="Wingdings" pitchFamily="-32" charset="2"/>
              <a:buNone/>
              <a:defRPr/>
            </a:pPr>
            <a:endParaRPr lang="nb-NO">
              <a:solidFill>
                <a:srgbClr val="000000"/>
              </a:solidFill>
              <a:latin typeface="Eurostile"/>
              <a:cs typeface="Eurostile"/>
            </a:endParaRPr>
          </a:p>
        </p:txBody>
      </p:sp>
      <p:sp>
        <p:nvSpPr>
          <p:cNvPr id="9218" name="Rectangle 3"/>
          <p:cNvSpPr>
            <a:spLocks noGrp="1" noChangeArrowheads="1"/>
          </p:cNvSpPr>
          <p:nvPr>
            <p:ph type="title"/>
          </p:nvPr>
        </p:nvSpPr>
        <p:spPr/>
        <p:txBody>
          <a:bodyPr/>
          <a:lstStyle/>
          <a:p>
            <a:pPr eaLnBrk="1" hangingPunct="1"/>
            <a:r>
              <a:rPr lang="en-US"/>
              <a:t>Distribution with proxies</a:t>
            </a:r>
          </a:p>
        </p:txBody>
      </p:sp>
      <p:sp>
        <p:nvSpPr>
          <p:cNvPr id="9219" name="Rectangle 4"/>
          <p:cNvSpPr>
            <a:spLocks noGrp="1" noChangeArrowheads="1"/>
          </p:cNvSpPr>
          <p:nvPr>
            <p:ph type="body" idx="4294967295"/>
          </p:nvPr>
        </p:nvSpPr>
        <p:spPr>
          <a:xfrm>
            <a:off x="216024" y="836613"/>
            <a:ext cx="3995936" cy="5648325"/>
          </a:xfrm>
        </p:spPr>
        <p:txBody>
          <a:bodyPr/>
          <a:lstStyle/>
          <a:p>
            <a:pPr marL="0" indent="0" eaLnBrk="1" hangingPunct="1">
              <a:buNone/>
            </a:pPr>
            <a:r>
              <a:rPr lang="en-US" dirty="0"/>
              <a:t>Hierarchical distribution system</a:t>
            </a:r>
          </a:p>
          <a:p>
            <a:pPr lvl="1" eaLnBrk="1" hangingPunct="1"/>
            <a:r>
              <a:rPr lang="en-US" dirty="0"/>
              <a:t>E.g. proxy caches that consider popularity</a:t>
            </a:r>
          </a:p>
          <a:p>
            <a:pPr eaLnBrk="1" hangingPunct="1"/>
            <a:endParaRPr lang="en-US" dirty="0"/>
          </a:p>
          <a:p>
            <a:pPr marL="0" indent="0" eaLnBrk="1" hangingPunct="1">
              <a:buNone/>
            </a:pPr>
            <a:r>
              <a:rPr lang="en-US" sz="2400" dirty="0"/>
              <a:t>Popular data replicated more frequently and kept close to clients</a:t>
            </a:r>
            <a:br>
              <a:rPr lang="en-US" sz="2400" dirty="0"/>
            </a:br>
            <a:endParaRPr lang="en-US" sz="2400" dirty="0"/>
          </a:p>
          <a:p>
            <a:pPr marL="0" indent="0" eaLnBrk="1" hangingPunct="1">
              <a:buNone/>
            </a:pPr>
            <a:r>
              <a:rPr lang="en-US" sz="2400" dirty="0"/>
              <a:t>Unpopular ones close to the root </a:t>
            </a:r>
            <a:r>
              <a:rPr lang="en-US" sz="2400" dirty="0" smtClean="0"/>
              <a:t>servers</a:t>
            </a:r>
          </a:p>
          <a:p>
            <a:pPr eaLnBrk="1" hangingPunct="1"/>
            <a:endParaRPr lang="en-US" sz="2400" dirty="0"/>
          </a:p>
          <a:p>
            <a:pPr marL="0" indent="0" eaLnBrk="1" hangingPunct="1">
              <a:buNone/>
            </a:pPr>
            <a:r>
              <a:rPr lang="en-US" sz="2400" dirty="0" smtClean="0">
                <a:latin typeface="Wingdings"/>
                <a:ea typeface="Wingdings"/>
                <a:cs typeface="Wingdings"/>
                <a:sym typeface="Wingdings"/>
              </a:rPr>
              <a:t></a:t>
            </a:r>
            <a:r>
              <a:rPr lang="en-US" sz="2400" dirty="0" smtClean="0"/>
              <a:t> Where to keep copies?</a:t>
            </a:r>
            <a:endParaRPr lang="en-US" sz="2400" dirty="0"/>
          </a:p>
        </p:txBody>
      </p:sp>
      <p:grpSp>
        <p:nvGrpSpPr>
          <p:cNvPr id="9220" name="Group 5"/>
          <p:cNvGrpSpPr>
            <a:grpSpLocks/>
          </p:cNvGrpSpPr>
          <p:nvPr/>
        </p:nvGrpSpPr>
        <p:grpSpPr bwMode="auto">
          <a:xfrm>
            <a:off x="4392613" y="1052513"/>
            <a:ext cx="4718050" cy="5375275"/>
            <a:chOff x="2767" y="663"/>
            <a:chExt cx="2972" cy="3386"/>
          </a:xfrm>
        </p:grpSpPr>
        <p:grpSp>
          <p:nvGrpSpPr>
            <p:cNvPr id="9222" name="Group 6"/>
            <p:cNvGrpSpPr>
              <a:grpSpLocks/>
            </p:cNvGrpSpPr>
            <p:nvPr/>
          </p:nvGrpSpPr>
          <p:grpSpPr bwMode="auto">
            <a:xfrm>
              <a:off x="3967" y="663"/>
              <a:ext cx="387" cy="405"/>
              <a:chOff x="3438" y="981"/>
              <a:chExt cx="387" cy="405"/>
            </a:xfrm>
          </p:grpSpPr>
          <p:sp>
            <p:nvSpPr>
              <p:cNvPr id="9439" name="Freeform 7"/>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0" name="Freeform 8"/>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1" name="Freeform 9"/>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2" name="Freeform 10"/>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3" name="Freeform 11"/>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4" name="Freeform 12"/>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5" name="Freeform 13"/>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6" name="Freeform 14"/>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7" name="Freeform 15"/>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8" name="Freeform 16"/>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49" name="Freeform 17"/>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0" name="Freeform 18"/>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1" name="Freeform 19"/>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2" name="Freeform 20"/>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3" name="Freeform 21"/>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4" name="Freeform 22"/>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5" name="Freeform 23"/>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56" name="Freeform 24"/>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7" name="Freeform 25"/>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58" name="Freeform 26"/>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59" name="Freeform 27"/>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60" name="Freeform 28"/>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61" name="Freeform 29"/>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23" name="Group 30"/>
            <p:cNvGrpSpPr>
              <a:grpSpLocks/>
            </p:cNvGrpSpPr>
            <p:nvPr/>
          </p:nvGrpSpPr>
          <p:grpSpPr bwMode="auto">
            <a:xfrm>
              <a:off x="3876" y="753"/>
              <a:ext cx="387" cy="405"/>
              <a:chOff x="3438" y="981"/>
              <a:chExt cx="387" cy="405"/>
            </a:xfrm>
          </p:grpSpPr>
          <p:sp>
            <p:nvSpPr>
              <p:cNvPr id="9416" name="Freeform 31"/>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7" name="Freeform 32"/>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8" name="Freeform 33"/>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9" name="Freeform 34"/>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0" name="Freeform 35"/>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1" name="Freeform 36"/>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2" name="Freeform 37"/>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3" name="Freeform 38"/>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4" name="Freeform 39"/>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5" name="Freeform 40"/>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6" name="Freeform 41"/>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7" name="Freeform 42"/>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8" name="Freeform 43"/>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29" name="Freeform 44"/>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0" name="Freeform 45"/>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1" name="Freeform 46"/>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2" name="Freeform 47"/>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33" name="Freeform 48"/>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4" name="Freeform 49"/>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35" name="Freeform 50"/>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6" name="Freeform 51"/>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7" name="Freeform 52"/>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38" name="Freeform 53"/>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24" name="Group 54"/>
            <p:cNvGrpSpPr>
              <a:grpSpLocks/>
            </p:cNvGrpSpPr>
            <p:nvPr/>
          </p:nvGrpSpPr>
          <p:grpSpPr bwMode="auto">
            <a:xfrm>
              <a:off x="3784" y="844"/>
              <a:ext cx="387" cy="405"/>
              <a:chOff x="3438" y="981"/>
              <a:chExt cx="387" cy="405"/>
            </a:xfrm>
          </p:grpSpPr>
          <p:sp>
            <p:nvSpPr>
              <p:cNvPr id="9393" name="Freeform 55"/>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4" name="Freeform 56"/>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5" name="Freeform 57"/>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6" name="Freeform 58"/>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7" name="Freeform 59"/>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8" name="Freeform 60"/>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9" name="Freeform 61"/>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0" name="Freeform 62"/>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1" name="Freeform 63"/>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2" name="Freeform 64"/>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3" name="Freeform 65"/>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4" name="Freeform 66"/>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5" name="Freeform 67"/>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6" name="Freeform 68"/>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7" name="Freeform 69"/>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8" name="Freeform 70"/>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09" name="Freeform 71"/>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10" name="Freeform 72"/>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1" name="Freeform 73"/>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412" name="Freeform 74"/>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3" name="Freeform 75"/>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4" name="Freeform 76"/>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415" name="Freeform 77"/>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25" name="Group 78"/>
            <p:cNvGrpSpPr>
              <a:grpSpLocks/>
            </p:cNvGrpSpPr>
            <p:nvPr/>
          </p:nvGrpSpPr>
          <p:grpSpPr bwMode="auto">
            <a:xfrm>
              <a:off x="3923" y="2137"/>
              <a:ext cx="387" cy="405"/>
              <a:chOff x="3438" y="981"/>
              <a:chExt cx="387" cy="405"/>
            </a:xfrm>
          </p:grpSpPr>
          <p:sp>
            <p:nvSpPr>
              <p:cNvPr id="9370" name="Freeform 79"/>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1" name="Freeform 80"/>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2" name="Freeform 81"/>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3" name="Freeform 82"/>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4" name="Freeform 83"/>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5" name="Freeform 84"/>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6" name="Freeform 85"/>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7" name="Freeform 86"/>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8" name="Freeform 87"/>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79" name="Freeform 88"/>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0" name="Freeform 89"/>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1" name="Freeform 90"/>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2" name="Freeform 91"/>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3" name="Freeform 92"/>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4" name="Freeform 93"/>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5" name="Freeform 94"/>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6" name="Freeform 95"/>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87" name="Freeform 96"/>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88" name="Freeform 97"/>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89" name="Freeform 98"/>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0" name="Freeform 99"/>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1" name="Freeform 100"/>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92" name="Freeform 101"/>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26" name="Group 102"/>
            <p:cNvGrpSpPr>
              <a:grpSpLocks/>
            </p:cNvGrpSpPr>
            <p:nvPr/>
          </p:nvGrpSpPr>
          <p:grpSpPr bwMode="auto">
            <a:xfrm>
              <a:off x="2767" y="2929"/>
              <a:ext cx="1407" cy="886"/>
              <a:chOff x="2812" y="2977"/>
              <a:chExt cx="1407" cy="886"/>
            </a:xfrm>
          </p:grpSpPr>
          <p:grpSp>
            <p:nvGrpSpPr>
              <p:cNvPr id="9337" name="Group 103"/>
              <p:cNvGrpSpPr>
                <a:grpSpLocks/>
              </p:cNvGrpSpPr>
              <p:nvPr/>
            </p:nvGrpSpPr>
            <p:grpSpPr bwMode="auto">
              <a:xfrm>
                <a:off x="2812" y="3588"/>
                <a:ext cx="1407" cy="275"/>
                <a:chOff x="2812" y="3588"/>
                <a:chExt cx="1407" cy="275"/>
              </a:xfrm>
            </p:grpSpPr>
            <p:pic>
              <p:nvPicPr>
                <p:cNvPr id="9366" name="Picture 104"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12"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67" name="Picture 105"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53"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68" name="Picture 106"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3" y="3589"/>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69" name="Picture 107"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33"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338" name="Group 108"/>
              <p:cNvGrpSpPr>
                <a:grpSpLocks/>
              </p:cNvGrpSpPr>
              <p:nvPr/>
            </p:nvGrpSpPr>
            <p:grpSpPr bwMode="auto">
              <a:xfrm>
                <a:off x="3289" y="2977"/>
                <a:ext cx="294" cy="317"/>
                <a:chOff x="3438" y="981"/>
                <a:chExt cx="387" cy="405"/>
              </a:xfrm>
            </p:grpSpPr>
            <p:sp>
              <p:nvSpPr>
                <p:cNvPr id="9343" name="Freeform 109"/>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4" name="Freeform 110"/>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5" name="Freeform 111"/>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6" name="Freeform 112"/>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7" name="Freeform 113"/>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8" name="Freeform 114"/>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49" name="Freeform 115"/>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0" name="Freeform 116"/>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1" name="Freeform 117"/>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2" name="Freeform 118"/>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3" name="Freeform 119"/>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4" name="Freeform 120"/>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5" name="Freeform 121"/>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6" name="Freeform 122"/>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7" name="Freeform 123"/>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8" name="Freeform 124"/>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59" name="Freeform 125"/>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60" name="Freeform 126"/>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61" name="Freeform 127"/>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62" name="Freeform 128"/>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63" name="Freeform 129"/>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64" name="Freeform 130"/>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65" name="Freeform 131"/>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9339" name="Line 132"/>
              <p:cNvSpPr>
                <a:spLocks noChangeShapeType="1"/>
              </p:cNvSpPr>
              <p:nvPr/>
            </p:nvSpPr>
            <p:spPr bwMode="auto">
              <a:xfrm flipV="1">
                <a:off x="3016" y="3294"/>
                <a:ext cx="363" cy="2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40" name="Line 133"/>
              <p:cNvSpPr>
                <a:spLocks noChangeShapeType="1"/>
              </p:cNvSpPr>
              <p:nvPr/>
            </p:nvSpPr>
            <p:spPr bwMode="auto">
              <a:xfrm flipV="1">
                <a:off x="3356" y="3339"/>
                <a:ext cx="68" cy="2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41" name="Line 134"/>
              <p:cNvSpPr>
                <a:spLocks noChangeShapeType="1"/>
              </p:cNvSpPr>
              <p:nvPr/>
            </p:nvSpPr>
            <p:spPr bwMode="auto">
              <a:xfrm flipH="1" flipV="1">
                <a:off x="3538" y="3339"/>
                <a:ext cx="113" cy="2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42" name="Line 135"/>
              <p:cNvSpPr>
                <a:spLocks noChangeShapeType="1"/>
              </p:cNvSpPr>
              <p:nvPr/>
            </p:nvSpPr>
            <p:spPr bwMode="auto">
              <a:xfrm flipH="1" flipV="1">
                <a:off x="3606" y="3294"/>
                <a:ext cx="408" cy="2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grpSp>
          <p:nvGrpSpPr>
            <p:cNvPr id="9227" name="Group 136"/>
            <p:cNvGrpSpPr>
              <a:grpSpLocks/>
            </p:cNvGrpSpPr>
            <p:nvPr/>
          </p:nvGrpSpPr>
          <p:grpSpPr bwMode="auto">
            <a:xfrm>
              <a:off x="4332" y="2929"/>
              <a:ext cx="1407" cy="886"/>
              <a:chOff x="2812" y="2977"/>
              <a:chExt cx="1407" cy="886"/>
            </a:xfrm>
          </p:grpSpPr>
          <p:grpSp>
            <p:nvGrpSpPr>
              <p:cNvPr id="9304" name="Group 137"/>
              <p:cNvGrpSpPr>
                <a:grpSpLocks/>
              </p:cNvGrpSpPr>
              <p:nvPr/>
            </p:nvGrpSpPr>
            <p:grpSpPr bwMode="auto">
              <a:xfrm>
                <a:off x="2812" y="3588"/>
                <a:ext cx="1407" cy="275"/>
                <a:chOff x="2812" y="3588"/>
                <a:chExt cx="1407" cy="275"/>
              </a:xfrm>
            </p:grpSpPr>
            <p:pic>
              <p:nvPicPr>
                <p:cNvPr id="9333" name="Picture 138"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12"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34" name="Picture 139"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53"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35" name="Picture 140"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93" y="3589"/>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36" name="Picture 141"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33" y="3588"/>
                  <a:ext cx="386" cy="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305" name="Group 142"/>
              <p:cNvGrpSpPr>
                <a:grpSpLocks/>
              </p:cNvGrpSpPr>
              <p:nvPr/>
            </p:nvGrpSpPr>
            <p:grpSpPr bwMode="auto">
              <a:xfrm>
                <a:off x="3289" y="2977"/>
                <a:ext cx="294" cy="317"/>
                <a:chOff x="3438" y="981"/>
                <a:chExt cx="387" cy="405"/>
              </a:xfrm>
            </p:grpSpPr>
            <p:sp>
              <p:nvSpPr>
                <p:cNvPr id="9310" name="Freeform 143"/>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1" name="Freeform 144"/>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2" name="Freeform 145"/>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3" name="Freeform 146"/>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4" name="Freeform 147"/>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5" name="Freeform 148"/>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6" name="Freeform 149"/>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7" name="Freeform 150"/>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8" name="Freeform 151"/>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19" name="Freeform 152"/>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0" name="Freeform 153"/>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1" name="Freeform 154"/>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2" name="Freeform 155"/>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3" name="Freeform 156"/>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4" name="Freeform 157"/>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5" name="Freeform 158"/>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6" name="Freeform 159"/>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27" name="Freeform 160"/>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28" name="Freeform 161"/>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29" name="Freeform 162"/>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30" name="Freeform 163"/>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31" name="Freeform 164"/>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32" name="Freeform 165"/>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9306" name="Line 166"/>
              <p:cNvSpPr>
                <a:spLocks noChangeShapeType="1"/>
              </p:cNvSpPr>
              <p:nvPr/>
            </p:nvSpPr>
            <p:spPr bwMode="auto">
              <a:xfrm flipV="1">
                <a:off x="3016" y="3294"/>
                <a:ext cx="363" cy="2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07" name="Line 167"/>
              <p:cNvSpPr>
                <a:spLocks noChangeShapeType="1"/>
              </p:cNvSpPr>
              <p:nvPr/>
            </p:nvSpPr>
            <p:spPr bwMode="auto">
              <a:xfrm flipV="1">
                <a:off x="3356" y="3339"/>
                <a:ext cx="68" cy="22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08" name="Line 168"/>
              <p:cNvSpPr>
                <a:spLocks noChangeShapeType="1"/>
              </p:cNvSpPr>
              <p:nvPr/>
            </p:nvSpPr>
            <p:spPr bwMode="auto">
              <a:xfrm flipH="1" flipV="1">
                <a:off x="3538" y="3339"/>
                <a:ext cx="113" cy="25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309" name="Line 169"/>
              <p:cNvSpPr>
                <a:spLocks noChangeShapeType="1"/>
              </p:cNvSpPr>
              <p:nvPr/>
            </p:nvSpPr>
            <p:spPr bwMode="auto">
              <a:xfrm flipH="1" flipV="1">
                <a:off x="3606" y="3294"/>
                <a:ext cx="408" cy="29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sp>
          <p:nvSpPr>
            <p:cNvPr id="9228" name="Line 170"/>
            <p:cNvSpPr>
              <a:spLocks noChangeShapeType="1"/>
            </p:cNvSpPr>
            <p:nvPr/>
          </p:nvSpPr>
          <p:spPr bwMode="auto">
            <a:xfrm flipV="1">
              <a:off x="3583" y="2545"/>
              <a:ext cx="386" cy="34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29" name="Line 171"/>
            <p:cNvSpPr>
              <a:spLocks noChangeShapeType="1"/>
            </p:cNvSpPr>
            <p:nvPr/>
          </p:nvSpPr>
          <p:spPr bwMode="auto">
            <a:xfrm>
              <a:off x="4354" y="2545"/>
              <a:ext cx="454" cy="34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nvGrpSpPr>
            <p:cNvPr id="9230" name="Group 172"/>
            <p:cNvGrpSpPr>
              <a:grpSpLocks/>
            </p:cNvGrpSpPr>
            <p:nvPr/>
          </p:nvGrpSpPr>
          <p:grpSpPr bwMode="auto">
            <a:xfrm>
              <a:off x="3129" y="2114"/>
              <a:ext cx="387" cy="405"/>
              <a:chOff x="3438" y="981"/>
              <a:chExt cx="387" cy="405"/>
            </a:xfrm>
          </p:grpSpPr>
          <p:sp>
            <p:nvSpPr>
              <p:cNvPr id="9281" name="Freeform 173"/>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2" name="Freeform 174"/>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3" name="Freeform 175"/>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4" name="Freeform 176"/>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5" name="Freeform 177"/>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6" name="Freeform 178"/>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7" name="Freeform 179"/>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8" name="Freeform 180"/>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9" name="Freeform 181"/>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0" name="Freeform 182"/>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1" name="Freeform 183"/>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2" name="Freeform 184"/>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3" name="Freeform 185"/>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4" name="Freeform 186"/>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5" name="Freeform 187"/>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6" name="Freeform 188"/>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7" name="Freeform 189"/>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298" name="Freeform 190"/>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99" name="Freeform 191"/>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300" name="Freeform 192"/>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01" name="Freeform 193"/>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02" name="Freeform 194"/>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303" name="Freeform 195"/>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231" name="Group 196"/>
            <p:cNvGrpSpPr>
              <a:grpSpLocks/>
            </p:cNvGrpSpPr>
            <p:nvPr/>
          </p:nvGrpSpPr>
          <p:grpSpPr bwMode="auto">
            <a:xfrm>
              <a:off x="4785" y="2137"/>
              <a:ext cx="387" cy="405"/>
              <a:chOff x="3438" y="981"/>
              <a:chExt cx="387" cy="405"/>
            </a:xfrm>
          </p:grpSpPr>
          <p:sp>
            <p:nvSpPr>
              <p:cNvPr id="9258" name="Freeform 197"/>
              <p:cNvSpPr>
                <a:spLocks/>
              </p:cNvSpPr>
              <p:nvPr/>
            </p:nvSpPr>
            <p:spPr bwMode="auto">
              <a:xfrm>
                <a:off x="3438" y="1161"/>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59" name="Freeform 198"/>
              <p:cNvSpPr>
                <a:spLocks/>
              </p:cNvSpPr>
              <p:nvPr/>
            </p:nvSpPr>
            <p:spPr bwMode="auto">
              <a:xfrm>
                <a:off x="3501" y="1184"/>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0" name="Freeform 199"/>
              <p:cNvSpPr>
                <a:spLocks/>
              </p:cNvSpPr>
              <p:nvPr/>
            </p:nvSpPr>
            <p:spPr bwMode="auto">
              <a:xfrm>
                <a:off x="3501" y="981"/>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1" name="Freeform 200"/>
              <p:cNvSpPr>
                <a:spLocks/>
              </p:cNvSpPr>
              <p:nvPr/>
            </p:nvSpPr>
            <p:spPr bwMode="auto">
              <a:xfrm>
                <a:off x="3509" y="991"/>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2" name="Freeform 201"/>
              <p:cNvSpPr>
                <a:spLocks/>
              </p:cNvSpPr>
              <p:nvPr/>
            </p:nvSpPr>
            <p:spPr bwMode="auto">
              <a:xfrm>
                <a:off x="3545" y="1028"/>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3" name="Freeform 202"/>
              <p:cNvSpPr>
                <a:spLocks/>
              </p:cNvSpPr>
              <p:nvPr/>
            </p:nvSpPr>
            <p:spPr bwMode="auto">
              <a:xfrm>
                <a:off x="3694" y="1051"/>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4" name="Freeform 203"/>
              <p:cNvSpPr>
                <a:spLocks/>
              </p:cNvSpPr>
              <p:nvPr/>
            </p:nvSpPr>
            <p:spPr bwMode="auto">
              <a:xfrm>
                <a:off x="3650" y="1030"/>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5" name="Freeform 204"/>
              <p:cNvSpPr>
                <a:spLocks/>
              </p:cNvSpPr>
              <p:nvPr/>
            </p:nvSpPr>
            <p:spPr bwMode="auto">
              <a:xfrm>
                <a:off x="3710" y="1247"/>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6" name="Freeform 205"/>
              <p:cNvSpPr>
                <a:spLocks/>
              </p:cNvSpPr>
              <p:nvPr/>
            </p:nvSpPr>
            <p:spPr bwMode="auto">
              <a:xfrm>
                <a:off x="3712" y="1258"/>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7" name="Freeform 206"/>
              <p:cNvSpPr>
                <a:spLocks/>
              </p:cNvSpPr>
              <p:nvPr/>
            </p:nvSpPr>
            <p:spPr bwMode="auto">
              <a:xfrm>
                <a:off x="3712" y="1268"/>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8" name="Freeform 207"/>
              <p:cNvSpPr>
                <a:spLocks/>
              </p:cNvSpPr>
              <p:nvPr/>
            </p:nvSpPr>
            <p:spPr bwMode="auto">
              <a:xfrm>
                <a:off x="3712" y="1278"/>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69" name="Freeform 208"/>
              <p:cNvSpPr>
                <a:spLocks/>
              </p:cNvSpPr>
              <p:nvPr/>
            </p:nvSpPr>
            <p:spPr bwMode="auto">
              <a:xfrm>
                <a:off x="3712" y="1292"/>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0" name="Freeform 209"/>
              <p:cNvSpPr>
                <a:spLocks/>
              </p:cNvSpPr>
              <p:nvPr/>
            </p:nvSpPr>
            <p:spPr bwMode="auto">
              <a:xfrm>
                <a:off x="3558" y="1043"/>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1" name="Freeform 210"/>
              <p:cNvSpPr>
                <a:spLocks/>
              </p:cNvSpPr>
              <p:nvPr/>
            </p:nvSpPr>
            <p:spPr bwMode="auto">
              <a:xfrm>
                <a:off x="3692" y="1111"/>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2" name="Freeform 211"/>
              <p:cNvSpPr>
                <a:spLocks/>
              </p:cNvSpPr>
              <p:nvPr/>
            </p:nvSpPr>
            <p:spPr bwMode="auto">
              <a:xfrm>
                <a:off x="3689" y="1080"/>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3" name="Freeform 212"/>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4" name="Freeform 213"/>
              <p:cNvSpPr>
                <a:spLocks/>
              </p:cNvSpPr>
              <p:nvPr/>
            </p:nvSpPr>
            <p:spPr bwMode="auto">
              <a:xfrm>
                <a:off x="3663" y="1153"/>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275" name="Freeform 214"/>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6" name="Freeform 215"/>
              <p:cNvSpPr>
                <a:spLocks/>
              </p:cNvSpPr>
              <p:nvPr/>
            </p:nvSpPr>
            <p:spPr bwMode="auto">
              <a:xfrm>
                <a:off x="3665" y="1179"/>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9277" name="Freeform 216"/>
              <p:cNvSpPr>
                <a:spLocks/>
              </p:cNvSpPr>
              <p:nvPr/>
            </p:nvSpPr>
            <p:spPr bwMode="auto">
              <a:xfrm>
                <a:off x="3655" y="1064"/>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8" name="Freeform 217"/>
              <p:cNvSpPr>
                <a:spLocks/>
              </p:cNvSpPr>
              <p:nvPr/>
            </p:nvSpPr>
            <p:spPr bwMode="auto">
              <a:xfrm>
                <a:off x="3694" y="1059"/>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79" name="Freeform 218"/>
              <p:cNvSpPr>
                <a:spLocks/>
              </p:cNvSpPr>
              <p:nvPr/>
            </p:nvSpPr>
            <p:spPr bwMode="auto">
              <a:xfrm>
                <a:off x="3712" y="1064"/>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9280" name="Freeform 219"/>
              <p:cNvSpPr>
                <a:spLocks/>
              </p:cNvSpPr>
              <p:nvPr/>
            </p:nvSpPr>
            <p:spPr bwMode="auto">
              <a:xfrm>
                <a:off x="3564" y="1007"/>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9232" name="Line 220"/>
            <p:cNvSpPr>
              <a:spLocks noChangeShapeType="1"/>
            </p:cNvSpPr>
            <p:nvPr/>
          </p:nvSpPr>
          <p:spPr bwMode="auto">
            <a:xfrm flipH="1">
              <a:off x="4014" y="2590"/>
              <a:ext cx="23"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33" name="Line 221"/>
            <p:cNvSpPr>
              <a:spLocks noChangeShapeType="1"/>
            </p:cNvSpPr>
            <p:nvPr/>
          </p:nvSpPr>
          <p:spPr bwMode="auto">
            <a:xfrm>
              <a:off x="4127" y="2590"/>
              <a:ext cx="0" cy="11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34" name="Line 222"/>
            <p:cNvSpPr>
              <a:spLocks noChangeShapeType="1"/>
            </p:cNvSpPr>
            <p:nvPr/>
          </p:nvSpPr>
          <p:spPr bwMode="auto">
            <a:xfrm>
              <a:off x="4241" y="2590"/>
              <a:ext cx="45"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nvGrpSpPr>
            <p:cNvPr id="9235" name="Group 223"/>
            <p:cNvGrpSpPr>
              <a:grpSpLocks/>
            </p:cNvGrpSpPr>
            <p:nvPr/>
          </p:nvGrpSpPr>
          <p:grpSpPr bwMode="auto">
            <a:xfrm>
              <a:off x="4876" y="2500"/>
              <a:ext cx="431" cy="204"/>
              <a:chOff x="4876" y="2818"/>
              <a:chExt cx="431" cy="204"/>
            </a:xfrm>
          </p:grpSpPr>
          <p:sp>
            <p:nvSpPr>
              <p:cNvPr id="9253" name="Line 224"/>
              <p:cNvSpPr>
                <a:spLocks noChangeShapeType="1"/>
              </p:cNvSpPr>
              <p:nvPr/>
            </p:nvSpPr>
            <p:spPr bwMode="auto">
              <a:xfrm flipH="1">
                <a:off x="4967" y="2908"/>
                <a:ext cx="23"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4" name="Line 225"/>
              <p:cNvSpPr>
                <a:spLocks noChangeShapeType="1"/>
              </p:cNvSpPr>
              <p:nvPr/>
            </p:nvSpPr>
            <p:spPr bwMode="auto">
              <a:xfrm>
                <a:off x="5080" y="2908"/>
                <a:ext cx="0" cy="11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5" name="Line 226"/>
              <p:cNvSpPr>
                <a:spLocks noChangeShapeType="1"/>
              </p:cNvSpPr>
              <p:nvPr/>
            </p:nvSpPr>
            <p:spPr bwMode="auto">
              <a:xfrm>
                <a:off x="5194" y="2908"/>
                <a:ext cx="45"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6" name="Line 227"/>
              <p:cNvSpPr>
                <a:spLocks noChangeShapeType="1"/>
              </p:cNvSpPr>
              <p:nvPr/>
            </p:nvSpPr>
            <p:spPr bwMode="auto">
              <a:xfrm flipV="1">
                <a:off x="4876" y="2886"/>
                <a:ext cx="68"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7" name="Line 228"/>
              <p:cNvSpPr>
                <a:spLocks noChangeShapeType="1"/>
              </p:cNvSpPr>
              <p:nvPr/>
            </p:nvSpPr>
            <p:spPr bwMode="auto">
              <a:xfrm>
                <a:off x="5216" y="2818"/>
                <a:ext cx="91" cy="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grpSp>
          <p:nvGrpSpPr>
            <p:cNvPr id="9236" name="Group 229"/>
            <p:cNvGrpSpPr>
              <a:grpSpLocks/>
            </p:cNvGrpSpPr>
            <p:nvPr/>
          </p:nvGrpSpPr>
          <p:grpSpPr bwMode="auto">
            <a:xfrm>
              <a:off x="3220" y="2477"/>
              <a:ext cx="431" cy="204"/>
              <a:chOff x="4876" y="2818"/>
              <a:chExt cx="431" cy="204"/>
            </a:xfrm>
          </p:grpSpPr>
          <p:sp>
            <p:nvSpPr>
              <p:cNvPr id="9248" name="Line 230"/>
              <p:cNvSpPr>
                <a:spLocks noChangeShapeType="1"/>
              </p:cNvSpPr>
              <p:nvPr/>
            </p:nvSpPr>
            <p:spPr bwMode="auto">
              <a:xfrm flipH="1">
                <a:off x="4967" y="2908"/>
                <a:ext cx="23"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9" name="Line 231"/>
              <p:cNvSpPr>
                <a:spLocks noChangeShapeType="1"/>
              </p:cNvSpPr>
              <p:nvPr/>
            </p:nvSpPr>
            <p:spPr bwMode="auto">
              <a:xfrm>
                <a:off x="5080" y="2908"/>
                <a:ext cx="0" cy="11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0" name="Line 232"/>
              <p:cNvSpPr>
                <a:spLocks noChangeShapeType="1"/>
              </p:cNvSpPr>
              <p:nvPr/>
            </p:nvSpPr>
            <p:spPr bwMode="auto">
              <a:xfrm>
                <a:off x="5194" y="2908"/>
                <a:ext cx="45" cy="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1" name="Line 233"/>
              <p:cNvSpPr>
                <a:spLocks noChangeShapeType="1"/>
              </p:cNvSpPr>
              <p:nvPr/>
            </p:nvSpPr>
            <p:spPr bwMode="auto">
              <a:xfrm flipV="1">
                <a:off x="4876" y="2886"/>
                <a:ext cx="68" cy="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52" name="Line 234"/>
              <p:cNvSpPr>
                <a:spLocks noChangeShapeType="1"/>
              </p:cNvSpPr>
              <p:nvPr/>
            </p:nvSpPr>
            <p:spPr bwMode="auto">
              <a:xfrm>
                <a:off x="5216" y="2818"/>
                <a:ext cx="91" cy="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sp>
          <p:nvSpPr>
            <p:cNvPr id="9237" name="Line 235"/>
            <p:cNvSpPr>
              <a:spLocks noChangeShapeType="1"/>
            </p:cNvSpPr>
            <p:nvPr/>
          </p:nvSpPr>
          <p:spPr bwMode="auto">
            <a:xfrm flipH="1">
              <a:off x="3424" y="1252"/>
              <a:ext cx="477" cy="839"/>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38" name="Line 236"/>
            <p:cNvSpPr>
              <a:spLocks noChangeShapeType="1"/>
            </p:cNvSpPr>
            <p:nvPr/>
          </p:nvSpPr>
          <p:spPr bwMode="auto">
            <a:xfrm>
              <a:off x="4082" y="1298"/>
              <a:ext cx="68" cy="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39" name="Line 237"/>
            <p:cNvSpPr>
              <a:spLocks noChangeShapeType="1"/>
            </p:cNvSpPr>
            <p:nvPr/>
          </p:nvSpPr>
          <p:spPr bwMode="auto">
            <a:xfrm>
              <a:off x="4218" y="1230"/>
              <a:ext cx="635" cy="86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0" name="Line 238"/>
            <p:cNvSpPr>
              <a:spLocks noChangeShapeType="1"/>
            </p:cNvSpPr>
            <p:nvPr/>
          </p:nvSpPr>
          <p:spPr bwMode="auto">
            <a:xfrm flipH="1">
              <a:off x="3946" y="1275"/>
              <a:ext cx="45"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1" name="Line 239"/>
            <p:cNvSpPr>
              <a:spLocks noChangeShapeType="1"/>
            </p:cNvSpPr>
            <p:nvPr/>
          </p:nvSpPr>
          <p:spPr bwMode="auto">
            <a:xfrm>
              <a:off x="4173" y="1298"/>
              <a:ext cx="68" cy="13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2" name="Line 240"/>
            <p:cNvSpPr>
              <a:spLocks noChangeShapeType="1"/>
            </p:cNvSpPr>
            <p:nvPr/>
          </p:nvSpPr>
          <p:spPr bwMode="auto">
            <a:xfrm>
              <a:off x="4286" y="1162"/>
              <a:ext cx="114" cy="11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3" name="Line 241"/>
            <p:cNvSpPr>
              <a:spLocks noChangeShapeType="1"/>
            </p:cNvSpPr>
            <p:nvPr/>
          </p:nvSpPr>
          <p:spPr bwMode="auto">
            <a:xfrm flipH="1">
              <a:off x="3696" y="1230"/>
              <a:ext cx="91" cy="9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9244" name="Text Box 242"/>
            <p:cNvSpPr txBox="1">
              <a:spLocks noChangeArrowheads="1"/>
            </p:cNvSpPr>
            <p:nvPr/>
          </p:nvSpPr>
          <p:spPr bwMode="auto">
            <a:xfrm>
              <a:off x="3810" y="3816"/>
              <a:ext cx="872"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1800">
                  <a:solidFill>
                    <a:srgbClr val="FF0000"/>
                  </a:solidFill>
                  <a:latin typeface="Eurostile"/>
                  <a:cs typeface="Eurostile"/>
                </a:rPr>
                <a:t>end-systems</a:t>
              </a:r>
            </a:p>
          </p:txBody>
        </p:sp>
        <p:sp>
          <p:nvSpPr>
            <p:cNvPr id="9245" name="Text Box 243"/>
            <p:cNvSpPr txBox="1">
              <a:spLocks noChangeArrowheads="1"/>
            </p:cNvSpPr>
            <p:nvPr/>
          </p:nvSpPr>
          <p:spPr bwMode="auto">
            <a:xfrm>
              <a:off x="3719" y="2999"/>
              <a:ext cx="90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1800">
                  <a:solidFill>
                    <a:srgbClr val="FF0000"/>
                  </a:solidFill>
                  <a:latin typeface="Eurostile"/>
                  <a:cs typeface="Eurostile"/>
                </a:rPr>
                <a:t>local servers</a:t>
              </a:r>
            </a:p>
          </p:txBody>
        </p:sp>
        <p:sp>
          <p:nvSpPr>
            <p:cNvPr id="9246" name="Text Box 244"/>
            <p:cNvSpPr txBox="1">
              <a:spLocks noChangeArrowheads="1"/>
            </p:cNvSpPr>
            <p:nvPr/>
          </p:nvSpPr>
          <p:spPr bwMode="auto">
            <a:xfrm>
              <a:off x="4332" y="885"/>
              <a:ext cx="873"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1800">
                  <a:solidFill>
                    <a:srgbClr val="FF0000"/>
                  </a:solidFill>
                  <a:latin typeface="Eurostile"/>
                  <a:cs typeface="Eurostile"/>
                </a:rPr>
                <a:t>root servers</a:t>
              </a:r>
            </a:p>
          </p:txBody>
        </p:sp>
        <p:sp>
          <p:nvSpPr>
            <p:cNvPr id="9247" name="Text Box 245"/>
            <p:cNvSpPr txBox="1">
              <a:spLocks noChangeArrowheads="1"/>
            </p:cNvSpPr>
            <p:nvPr/>
          </p:nvSpPr>
          <p:spPr bwMode="auto">
            <a:xfrm>
              <a:off x="5136" y="2137"/>
              <a:ext cx="599"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1800">
                  <a:solidFill>
                    <a:srgbClr val="FF0000"/>
                  </a:solidFill>
                  <a:latin typeface="Eurostile"/>
                  <a:cs typeface="Eurostile"/>
                </a:rPr>
                <a:t>regional</a:t>
              </a:r>
            </a:p>
            <a:p>
              <a:r>
                <a:rPr lang="en-US" sz="1800">
                  <a:solidFill>
                    <a:srgbClr val="FF0000"/>
                  </a:solidFill>
                  <a:latin typeface="Eurostile"/>
                  <a:cs typeface="Eurostile"/>
                </a:rPr>
                <a:t>servers</a:t>
              </a:r>
            </a:p>
          </p:txBody>
        </p:sp>
      </p:grpSp>
      <p:sp>
        <p:nvSpPr>
          <p:cNvPr id="2292982" name="Text Box 246"/>
          <p:cNvSpPr txBox="1">
            <a:spLocks noChangeArrowheads="1"/>
          </p:cNvSpPr>
          <p:nvPr/>
        </p:nvSpPr>
        <p:spPr bwMode="auto">
          <a:xfrm>
            <a:off x="4217988" y="692150"/>
            <a:ext cx="19672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000">
                <a:solidFill>
                  <a:srgbClr val="3333CC"/>
                </a:solidFill>
                <a:latin typeface="Eurostile"/>
                <a:cs typeface="Eurostile"/>
              </a:rPr>
              <a:t>completeness of </a:t>
            </a:r>
            <a:br>
              <a:rPr lang="en-US" sz="2000">
                <a:solidFill>
                  <a:srgbClr val="3333CC"/>
                </a:solidFill>
                <a:latin typeface="Eurostile"/>
                <a:cs typeface="Eurostile"/>
              </a:rPr>
            </a:br>
            <a:r>
              <a:rPr lang="en-US" sz="2000">
                <a:solidFill>
                  <a:srgbClr val="3333CC"/>
                </a:solidFill>
                <a:latin typeface="Eurostile"/>
                <a:cs typeface="Eurostile"/>
              </a:rPr>
              <a:t>available content</a:t>
            </a:r>
          </a:p>
        </p:txBody>
      </p:sp>
    </p:spTree>
    <p:extLst>
      <p:ext uri="{BB962C8B-B14F-4D97-AF65-F5344CB8AC3E}">
        <p14:creationId xmlns:p14="http://schemas.microsoft.com/office/powerpoint/2010/main" val="27003732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292738"/>
                                        </p:tgtEl>
                                        <p:attrNameLst>
                                          <p:attrName>style.visibility</p:attrName>
                                        </p:attrNameLst>
                                      </p:cBhvr>
                                      <p:to>
                                        <p:strVal val="visible"/>
                                      </p:to>
                                    </p:set>
                                    <p:animEffect transition="in" filter="wipe(down)">
                                      <p:cBhvr>
                                        <p:cTn id="7" dur="500"/>
                                        <p:tgtEl>
                                          <p:spTgt spid="2292738"/>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229298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2738" grpId="0" animBg="1"/>
      <p:bldP spid="229298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7" name="Rectangle 2"/>
          <p:cNvSpPr>
            <a:spLocks noGrp="1" noChangeArrowheads="1"/>
          </p:cNvSpPr>
          <p:nvPr>
            <p:ph type="title"/>
          </p:nvPr>
        </p:nvSpPr>
        <p:spPr/>
        <p:txBody>
          <a:bodyPr/>
          <a:lstStyle/>
          <a:p>
            <a:pPr eaLnBrk="1" hangingPunct="1"/>
            <a:r>
              <a:rPr lang="en-US" dirty="0" err="1">
                <a:ea typeface="ＭＳ Ｐゴシック" charset="0"/>
              </a:rPr>
              <a:t>Zipf</a:t>
            </a:r>
            <a:r>
              <a:rPr lang="en-US" dirty="0">
                <a:ea typeface="ＭＳ Ｐゴシック" charset="0"/>
              </a:rPr>
              <a:t> distribution and features</a:t>
            </a:r>
          </a:p>
        </p:txBody>
      </p:sp>
      <p:sp>
        <p:nvSpPr>
          <p:cNvPr id="151558" name="Rectangle 3"/>
          <p:cNvSpPr>
            <a:spLocks noGrp="1" noChangeArrowheads="1"/>
          </p:cNvSpPr>
          <p:nvPr>
            <p:ph type="body" idx="1"/>
          </p:nvPr>
        </p:nvSpPr>
        <p:spPr>
          <a:xfrm>
            <a:off x="251520" y="866775"/>
            <a:ext cx="8892480" cy="1816100"/>
          </a:xfrm>
        </p:spPr>
        <p:txBody>
          <a:bodyPr/>
          <a:lstStyle/>
          <a:p>
            <a:pPr marL="0" indent="0" eaLnBrk="1" hangingPunct="1">
              <a:buNone/>
            </a:pPr>
            <a:r>
              <a:rPr lang="nb-NO" dirty="0" err="1">
                <a:ea typeface="ＭＳ Ｐゴシック" charset="0"/>
              </a:rPr>
              <a:t>Popularity</a:t>
            </a:r>
            <a:endParaRPr lang="nb-NO" dirty="0">
              <a:ea typeface="ＭＳ Ｐゴシック" charset="0"/>
            </a:endParaRPr>
          </a:p>
          <a:p>
            <a:pPr lvl="1" eaLnBrk="1" hangingPunct="1"/>
            <a:r>
              <a:rPr lang="nb-NO" dirty="0" err="1">
                <a:ea typeface="ＭＳ Ｐゴシック" charset="0"/>
              </a:rPr>
              <a:t>Estimate</a:t>
            </a:r>
            <a:r>
              <a:rPr lang="nb-NO" dirty="0">
                <a:ea typeface="ＭＳ Ｐゴシック" charset="0"/>
              </a:rPr>
              <a:t> </a:t>
            </a:r>
            <a:r>
              <a:rPr lang="nb-NO" dirty="0" err="1">
                <a:ea typeface="ＭＳ Ｐゴシック" charset="0"/>
              </a:rPr>
              <a:t>the</a:t>
            </a:r>
            <a:r>
              <a:rPr lang="nb-NO" dirty="0">
                <a:ea typeface="ＭＳ Ｐゴシック" charset="0"/>
              </a:rPr>
              <a:t> </a:t>
            </a:r>
            <a:r>
              <a:rPr lang="nb-NO" dirty="0" err="1">
                <a:ea typeface="ＭＳ Ｐゴシック" charset="0"/>
              </a:rPr>
              <a:t>popularity</a:t>
            </a:r>
            <a:r>
              <a:rPr lang="nb-NO" dirty="0">
                <a:ea typeface="ＭＳ Ｐゴシック" charset="0"/>
              </a:rPr>
              <a:t> </a:t>
            </a:r>
            <a:r>
              <a:rPr lang="nb-NO" dirty="0" err="1">
                <a:ea typeface="ＭＳ Ｐゴシック" charset="0"/>
              </a:rPr>
              <a:t>of</a:t>
            </a:r>
            <a:r>
              <a:rPr lang="nb-NO" dirty="0">
                <a:ea typeface="ＭＳ Ｐゴシック" charset="0"/>
              </a:rPr>
              <a:t> </a:t>
            </a:r>
            <a:r>
              <a:rPr lang="nb-NO" dirty="0" err="1">
                <a:ea typeface="ＭＳ Ｐゴシック" charset="0"/>
              </a:rPr>
              <a:t>movies</a:t>
            </a:r>
            <a:r>
              <a:rPr lang="nb-NO" dirty="0">
                <a:ea typeface="ＭＳ Ｐゴシック" charset="0"/>
              </a:rPr>
              <a:t> (or </a:t>
            </a:r>
            <a:r>
              <a:rPr lang="nb-NO" dirty="0" err="1">
                <a:ea typeface="ＭＳ Ｐゴシック" charset="0"/>
              </a:rPr>
              <a:t>any</a:t>
            </a:r>
            <a:r>
              <a:rPr lang="nb-NO" dirty="0">
                <a:ea typeface="ＭＳ Ｐゴシック" charset="0"/>
              </a:rPr>
              <a:t> </a:t>
            </a:r>
            <a:r>
              <a:rPr lang="nb-NO" dirty="0" err="1">
                <a:ea typeface="ＭＳ Ｐゴシック" charset="0"/>
              </a:rPr>
              <a:t>kind</a:t>
            </a:r>
            <a:r>
              <a:rPr lang="nb-NO" dirty="0">
                <a:ea typeface="ＭＳ Ｐゴシック" charset="0"/>
              </a:rPr>
              <a:t> </a:t>
            </a:r>
            <a:r>
              <a:rPr lang="nb-NO" dirty="0" err="1">
                <a:ea typeface="ＭＳ Ｐゴシック" charset="0"/>
              </a:rPr>
              <a:t>of</a:t>
            </a:r>
            <a:r>
              <a:rPr lang="nb-NO" dirty="0">
                <a:ea typeface="ＭＳ Ｐゴシック" charset="0"/>
              </a:rPr>
              <a:t> </a:t>
            </a:r>
            <a:r>
              <a:rPr lang="nb-NO" dirty="0" err="1">
                <a:ea typeface="ＭＳ Ｐゴシック" charset="0"/>
              </a:rPr>
              <a:t>product</a:t>
            </a:r>
            <a:r>
              <a:rPr lang="nb-NO" dirty="0">
                <a:ea typeface="ＭＳ Ｐゴシック" charset="0"/>
              </a:rPr>
              <a:t>)</a:t>
            </a:r>
            <a:endParaRPr lang="en-US" dirty="0">
              <a:ea typeface="ＭＳ Ｐゴシック" charset="0"/>
            </a:endParaRPr>
          </a:p>
          <a:p>
            <a:pPr lvl="1" eaLnBrk="1" hangingPunct="1"/>
            <a:r>
              <a:rPr lang="en-US" dirty="0">
                <a:ea typeface="ＭＳ Ｐゴシック" charset="0"/>
              </a:rPr>
              <a:t>Frequently used: </a:t>
            </a:r>
            <a:r>
              <a:rPr lang="en-US" dirty="0" err="1">
                <a:ea typeface="ＭＳ Ｐゴシック" charset="0"/>
              </a:rPr>
              <a:t>Zipf</a:t>
            </a:r>
            <a:r>
              <a:rPr lang="en-US" dirty="0">
                <a:ea typeface="ＭＳ Ｐゴシック" charset="0"/>
              </a:rPr>
              <a:t> distribution</a:t>
            </a:r>
          </a:p>
        </p:txBody>
      </p:sp>
      <p:graphicFrame>
        <p:nvGraphicFramePr>
          <p:cNvPr id="1308677" name="Object 3"/>
          <p:cNvGraphicFramePr>
            <a:graphicFrameLocks noGrp="1" noChangeAspect="1"/>
          </p:cNvGraphicFramePr>
          <p:nvPr>
            <p:ph sz="half" idx="4294967295"/>
          </p:nvPr>
        </p:nvGraphicFramePr>
        <p:xfrm>
          <a:off x="655638" y="2449513"/>
          <a:ext cx="1614487" cy="1114425"/>
        </p:xfrm>
        <a:graphic>
          <a:graphicData uri="http://schemas.openxmlformats.org/presentationml/2006/ole">
            <mc:AlternateContent xmlns:mc="http://schemas.openxmlformats.org/markup-compatibility/2006">
              <mc:Choice xmlns:v="urn:schemas-microsoft-com:vml" Requires="v">
                <p:oleObj spid="_x0000_s6340" name="Equation" r:id="rId4" imgW="533400" imgH="368300" progId="Equation.3">
                  <p:embed/>
                </p:oleObj>
              </mc:Choice>
              <mc:Fallback>
                <p:oleObj name="Equation" r:id="rId4" imgW="533400" imgH="3683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5638" y="2449513"/>
                        <a:ext cx="1614487" cy="1114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808080">
                                  <a:alpha val="74998"/>
                                </a:srgbClr>
                              </a:outerShdw>
                            </a:effectLst>
                          </a14:hiddenEffects>
                        </a:ext>
                      </a:extLst>
                    </p:spPr>
                  </p:pic>
                </p:oleObj>
              </mc:Fallback>
            </mc:AlternateContent>
          </a:graphicData>
        </a:graphic>
      </p:graphicFrame>
      <p:sp>
        <p:nvSpPr>
          <p:cNvPr id="1308682" name="Rectangle 10"/>
          <p:cNvSpPr>
            <a:spLocks noChangeArrowheads="1"/>
          </p:cNvSpPr>
          <p:nvPr/>
        </p:nvSpPr>
        <p:spPr bwMode="auto">
          <a:xfrm>
            <a:off x="4987925" y="2278063"/>
            <a:ext cx="4014788" cy="4092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lstStyle/>
          <a:p>
            <a:pPr>
              <a:buClr>
                <a:srgbClr val="FF6600"/>
              </a:buClr>
              <a:buSzPct val="120000"/>
            </a:pPr>
            <a:r>
              <a:rPr lang="en-US" sz="3200" b="1" dirty="0">
                <a:solidFill>
                  <a:srgbClr val="FF0000"/>
                </a:solidFill>
                <a:latin typeface="Bank Gothic" charset="0"/>
              </a:rPr>
              <a:t>Danger</a:t>
            </a:r>
            <a:endParaRPr lang="en-US" sz="2800" dirty="0">
              <a:solidFill>
                <a:srgbClr val="000000"/>
              </a:solidFill>
            </a:endParaRPr>
          </a:p>
          <a:p>
            <a:pPr marL="742950" lvl="1" indent="-285750">
              <a:buClr>
                <a:srgbClr val="FF6600"/>
              </a:buClr>
              <a:buFont typeface="Tahoma" charset="0"/>
              <a:buChar char="−"/>
            </a:pPr>
            <a:r>
              <a:rPr lang="nb-NO" sz="2400" dirty="0" err="1">
                <a:solidFill>
                  <a:srgbClr val="000000"/>
                </a:solidFill>
                <a:latin typeface="Eurostile"/>
                <a:cs typeface="Eurostile"/>
              </a:rPr>
              <a:t>Zipf-distribution</a:t>
            </a:r>
            <a:r>
              <a:rPr lang="nb-NO" sz="2400" dirty="0">
                <a:solidFill>
                  <a:srgbClr val="000000"/>
                </a:solidFill>
                <a:latin typeface="Eurostile"/>
                <a:cs typeface="Eurostile"/>
              </a:rPr>
              <a:t> </a:t>
            </a:r>
            <a:r>
              <a:rPr lang="nb-NO" sz="2400" dirty="0" err="1">
                <a:solidFill>
                  <a:srgbClr val="000000"/>
                </a:solidFill>
                <a:latin typeface="Eurostile"/>
                <a:cs typeface="Eurostile"/>
              </a:rPr>
              <a:t>of</a:t>
            </a:r>
            <a:r>
              <a:rPr lang="nb-NO" sz="2400" dirty="0">
                <a:solidFill>
                  <a:srgbClr val="000000"/>
                </a:solidFill>
                <a:latin typeface="Eurostile"/>
                <a:cs typeface="Eurostile"/>
              </a:rPr>
              <a:t> a </a:t>
            </a:r>
            <a:r>
              <a:rPr lang="nb-NO" sz="2400" dirty="0" err="1">
                <a:solidFill>
                  <a:srgbClr val="000000"/>
                </a:solidFill>
                <a:latin typeface="Eurostile"/>
                <a:cs typeface="Eurostile"/>
              </a:rPr>
              <a:t>process</a:t>
            </a:r>
            <a:endParaRPr lang="nb-NO" sz="2400" dirty="0">
              <a:solidFill>
                <a:srgbClr val="000000"/>
              </a:solidFill>
              <a:latin typeface="Eurostile"/>
              <a:cs typeface="Eurostile"/>
            </a:endParaRPr>
          </a:p>
          <a:p>
            <a:pPr marL="1143000" lvl="2" indent="-228600">
              <a:buClr>
                <a:srgbClr val="FF6600"/>
              </a:buClr>
              <a:buFontTx/>
              <a:buChar char="•"/>
            </a:pPr>
            <a:r>
              <a:rPr lang="nb-NO" dirty="0" err="1">
                <a:solidFill>
                  <a:srgbClr val="000000"/>
                </a:solidFill>
                <a:latin typeface="Eurostile"/>
                <a:cs typeface="Eurostile"/>
              </a:rPr>
              <a:t>can</a:t>
            </a:r>
            <a:r>
              <a:rPr lang="nb-NO" dirty="0">
                <a:solidFill>
                  <a:srgbClr val="000000"/>
                </a:solidFill>
                <a:latin typeface="Eurostile"/>
                <a:cs typeface="Eurostile"/>
              </a:rPr>
              <a:t> </a:t>
            </a:r>
            <a:r>
              <a:rPr lang="nb-NO" dirty="0" err="1">
                <a:solidFill>
                  <a:srgbClr val="000000"/>
                </a:solidFill>
                <a:latin typeface="Eurostile"/>
                <a:cs typeface="Eurostile"/>
              </a:rPr>
              <a:t>only</a:t>
            </a:r>
            <a:r>
              <a:rPr lang="nb-NO" dirty="0">
                <a:solidFill>
                  <a:srgbClr val="000000"/>
                </a:solidFill>
                <a:latin typeface="Eurostile"/>
                <a:cs typeface="Eurostile"/>
              </a:rPr>
              <a:t> be </a:t>
            </a:r>
            <a:r>
              <a:rPr lang="nb-NO" dirty="0" err="1">
                <a:solidFill>
                  <a:srgbClr val="000000"/>
                </a:solidFill>
                <a:latin typeface="Eurostile"/>
                <a:cs typeface="Eurostile"/>
              </a:rPr>
              <a:t>applied</a:t>
            </a:r>
            <a:r>
              <a:rPr lang="nb-NO" dirty="0">
                <a:solidFill>
                  <a:srgbClr val="000000"/>
                </a:solidFill>
                <a:latin typeface="Eurostile"/>
                <a:cs typeface="Eurostile"/>
              </a:rPr>
              <a:t> </a:t>
            </a:r>
            <a:r>
              <a:rPr lang="nb-NO" dirty="0" err="1">
                <a:solidFill>
                  <a:srgbClr val="000000"/>
                </a:solidFill>
                <a:latin typeface="Eurostile"/>
                <a:cs typeface="Eurostile"/>
              </a:rPr>
              <a:t>while</a:t>
            </a:r>
            <a:r>
              <a:rPr lang="nb-NO" dirty="0">
                <a:solidFill>
                  <a:srgbClr val="000000"/>
                </a:solidFill>
                <a:latin typeface="Eurostile"/>
                <a:cs typeface="Eurostile"/>
              </a:rPr>
              <a:t> </a:t>
            </a:r>
            <a:r>
              <a:rPr lang="nb-NO" dirty="0" err="1">
                <a:solidFill>
                  <a:srgbClr val="000000"/>
                </a:solidFill>
                <a:latin typeface="Eurostile"/>
                <a:cs typeface="Eurostile"/>
              </a:rPr>
              <a:t>popularity</a:t>
            </a:r>
            <a:r>
              <a:rPr lang="nb-NO" dirty="0">
                <a:solidFill>
                  <a:srgbClr val="000000"/>
                </a:solidFill>
                <a:latin typeface="Eurostile"/>
                <a:cs typeface="Eurostile"/>
              </a:rPr>
              <a:t> </a:t>
            </a:r>
            <a:r>
              <a:rPr lang="nb-NO" dirty="0" err="1">
                <a:solidFill>
                  <a:srgbClr val="000000"/>
                </a:solidFill>
                <a:latin typeface="Eurostile"/>
                <a:cs typeface="Eurostile"/>
              </a:rPr>
              <a:t>doesn’t</a:t>
            </a:r>
            <a:r>
              <a:rPr lang="nb-NO" dirty="0">
                <a:solidFill>
                  <a:srgbClr val="000000"/>
                </a:solidFill>
                <a:latin typeface="Eurostile"/>
                <a:cs typeface="Eurostile"/>
              </a:rPr>
              <a:t> </a:t>
            </a:r>
            <a:r>
              <a:rPr lang="nb-NO" dirty="0" err="1">
                <a:solidFill>
                  <a:srgbClr val="000000"/>
                </a:solidFill>
                <a:latin typeface="Eurostile"/>
                <a:cs typeface="Eurostile"/>
              </a:rPr>
              <a:t>change</a:t>
            </a:r>
            <a:endParaRPr lang="nb-NO" dirty="0">
              <a:solidFill>
                <a:srgbClr val="000000"/>
              </a:solidFill>
              <a:latin typeface="Eurostile"/>
              <a:cs typeface="Eurostile"/>
            </a:endParaRPr>
          </a:p>
          <a:p>
            <a:pPr marL="1143000" lvl="2" indent="-228600">
              <a:buClr>
                <a:srgbClr val="FF6600"/>
              </a:buClr>
              <a:buFontTx/>
              <a:buChar char="•"/>
            </a:pPr>
            <a:r>
              <a:rPr lang="nb-NO" dirty="0">
                <a:solidFill>
                  <a:srgbClr val="000000"/>
                </a:solidFill>
                <a:latin typeface="Eurostile"/>
                <a:cs typeface="Eurostile"/>
              </a:rPr>
              <a:t>is </a:t>
            </a:r>
            <a:r>
              <a:rPr lang="nb-NO" dirty="0" err="1">
                <a:solidFill>
                  <a:srgbClr val="000000"/>
                </a:solidFill>
                <a:latin typeface="Eurostile"/>
                <a:cs typeface="Eurostile"/>
              </a:rPr>
              <a:t>only</a:t>
            </a:r>
            <a:r>
              <a:rPr lang="nb-NO" dirty="0">
                <a:solidFill>
                  <a:srgbClr val="000000"/>
                </a:solidFill>
                <a:latin typeface="Eurostile"/>
                <a:cs typeface="Eurostile"/>
              </a:rPr>
              <a:t> an </a:t>
            </a:r>
            <a:r>
              <a:rPr lang="nb-NO" dirty="0" err="1">
                <a:solidFill>
                  <a:srgbClr val="000000"/>
                </a:solidFill>
                <a:latin typeface="Eurostile"/>
                <a:cs typeface="Eurostile"/>
              </a:rPr>
              <a:t>observed</a:t>
            </a:r>
            <a:r>
              <a:rPr lang="nb-NO" dirty="0">
                <a:solidFill>
                  <a:srgbClr val="000000"/>
                </a:solidFill>
                <a:latin typeface="Eurostile"/>
                <a:cs typeface="Eurostile"/>
              </a:rPr>
              <a:t> </a:t>
            </a:r>
            <a:r>
              <a:rPr lang="nb-NO" dirty="0" err="1">
                <a:solidFill>
                  <a:srgbClr val="000000"/>
                </a:solidFill>
                <a:latin typeface="Eurostile"/>
                <a:cs typeface="Eurostile"/>
              </a:rPr>
              <a:t>property</a:t>
            </a:r>
            <a:endParaRPr lang="nb-NO" dirty="0">
              <a:solidFill>
                <a:srgbClr val="000000"/>
              </a:solidFill>
              <a:latin typeface="Eurostile"/>
              <a:cs typeface="Eurostile"/>
            </a:endParaRPr>
          </a:p>
          <a:p>
            <a:pPr marL="1143000" lvl="2" indent="-228600">
              <a:buClr>
                <a:srgbClr val="FF6600"/>
              </a:buClr>
              <a:buFontTx/>
              <a:buChar char="•"/>
            </a:pPr>
            <a:r>
              <a:rPr lang="en-US" dirty="0">
                <a:solidFill>
                  <a:srgbClr val="000000"/>
                </a:solidFill>
                <a:latin typeface="Eurostile"/>
                <a:cs typeface="Eurostile"/>
              </a:rPr>
              <a:t>a subset of a </a:t>
            </a:r>
            <a:r>
              <a:rPr lang="en-US" dirty="0" err="1">
                <a:solidFill>
                  <a:srgbClr val="000000"/>
                </a:solidFill>
                <a:latin typeface="Eurostile"/>
                <a:cs typeface="Eurostile"/>
              </a:rPr>
              <a:t>Zipf</a:t>
            </a:r>
            <a:r>
              <a:rPr lang="en-US" dirty="0">
                <a:solidFill>
                  <a:srgbClr val="000000"/>
                </a:solidFill>
                <a:latin typeface="Eurostile"/>
                <a:cs typeface="Eurostile"/>
              </a:rPr>
              <a:t>-distributed dataset is no longer </a:t>
            </a:r>
            <a:r>
              <a:rPr lang="en-US" dirty="0" err="1">
                <a:solidFill>
                  <a:srgbClr val="000000"/>
                </a:solidFill>
                <a:latin typeface="Eurostile"/>
                <a:cs typeface="Eurostile"/>
              </a:rPr>
              <a:t>Zipf</a:t>
            </a:r>
            <a:r>
              <a:rPr lang="en-US" dirty="0">
                <a:solidFill>
                  <a:srgbClr val="000000"/>
                </a:solidFill>
                <a:latin typeface="Eurostile"/>
                <a:cs typeface="Eurostile"/>
              </a:rPr>
              <a:t>-distributed</a:t>
            </a:r>
          </a:p>
        </p:txBody>
      </p:sp>
      <p:grpSp>
        <p:nvGrpSpPr>
          <p:cNvPr id="2" name="Group 13"/>
          <p:cNvGrpSpPr>
            <a:grpSpLocks/>
          </p:cNvGrpSpPr>
          <p:nvPr/>
        </p:nvGrpSpPr>
        <p:grpSpPr bwMode="auto">
          <a:xfrm>
            <a:off x="455613" y="3238500"/>
            <a:ext cx="4746625" cy="3316288"/>
            <a:chOff x="220" y="1254"/>
            <a:chExt cx="2990" cy="2089"/>
          </a:xfrm>
        </p:grpSpPr>
        <p:pic>
          <p:nvPicPr>
            <p:cNvPr id="151561" name="Picture 8"/>
            <p:cNvPicPr>
              <a:picLocks noChangeAspect="1" noChangeArrowheads="1"/>
            </p:cNvPicPr>
            <p:nvPr/>
          </p:nvPicPr>
          <p:blipFill>
            <a:blip r:embed="rId6">
              <a:extLst>
                <a:ext uri="{28A0092B-C50C-407E-A947-70E740481C1C}">
                  <a14:useLocalDpi xmlns:a14="http://schemas.microsoft.com/office/drawing/2010/main" val="0"/>
                </a:ext>
              </a:extLst>
            </a:blip>
            <a:srcRect t="60628" r="45227"/>
            <a:stretch>
              <a:fillRect/>
            </a:stretch>
          </p:blipFill>
          <p:spPr bwMode="auto">
            <a:xfrm>
              <a:off x="334" y="1254"/>
              <a:ext cx="2876" cy="2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1562" name="Text Box 11"/>
            <p:cNvSpPr txBox="1">
              <a:spLocks noChangeArrowheads="1"/>
            </p:cNvSpPr>
            <p:nvPr/>
          </p:nvSpPr>
          <p:spPr bwMode="auto">
            <a:xfrm>
              <a:off x="829" y="3131"/>
              <a:ext cx="1685" cy="2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spAutoFit/>
            </a:bodyPr>
            <a:lstStyle>
              <a:lvl1pPr eaLnBrk="0" hangingPunct="0">
                <a:defRPr sz="2000">
                  <a:solidFill>
                    <a:schemeClr val="tx1"/>
                  </a:solidFill>
                  <a:latin typeface="Tahoma" charset="0"/>
                  <a:ea typeface="ＭＳ Ｐゴシック" charset="0"/>
                  <a:cs typeface="ＭＳ Ｐゴシック" charset="0"/>
                </a:defRPr>
              </a:lvl1pPr>
              <a:lvl2pPr marL="37931725" indent="-37474525" eaLnBrk="0" hangingPunct="0">
                <a:defRPr sz="2000">
                  <a:solidFill>
                    <a:schemeClr val="tx1"/>
                  </a:solidFill>
                  <a:latin typeface="Tahoma" charset="0"/>
                  <a:ea typeface="ＭＳ Ｐゴシック" charset="0"/>
                </a:defRPr>
              </a:lvl2pPr>
              <a:lvl3pPr eaLnBrk="0" hangingPunct="0">
                <a:defRPr sz="2000">
                  <a:solidFill>
                    <a:schemeClr val="tx1"/>
                  </a:solidFill>
                  <a:latin typeface="Tahoma" charset="0"/>
                  <a:ea typeface="ＭＳ Ｐゴシック" charset="0"/>
                </a:defRPr>
              </a:lvl3pPr>
              <a:lvl4pPr eaLnBrk="0" hangingPunct="0">
                <a:defRPr sz="2000">
                  <a:solidFill>
                    <a:schemeClr val="tx1"/>
                  </a:solidFill>
                  <a:latin typeface="Tahoma" charset="0"/>
                  <a:ea typeface="ＭＳ Ｐゴシック" charset="0"/>
                </a:defRPr>
              </a:lvl4pPr>
              <a:lvl5pPr eaLnBrk="0" hangingPunct="0">
                <a:defRPr sz="2000">
                  <a:solidFill>
                    <a:schemeClr val="tx1"/>
                  </a:solidFill>
                  <a:latin typeface="Tahoma" charset="0"/>
                  <a:ea typeface="ＭＳ Ｐゴシック" charset="0"/>
                </a:defRPr>
              </a:lvl5pPr>
              <a:lvl6pPr marL="457200" eaLnBrk="0" fontAlgn="base" hangingPunct="0">
                <a:spcBef>
                  <a:spcPct val="20000"/>
                </a:spcBef>
                <a:spcAft>
                  <a:spcPct val="0"/>
                </a:spcAft>
                <a:defRPr sz="2000">
                  <a:solidFill>
                    <a:schemeClr val="tx1"/>
                  </a:solidFill>
                  <a:latin typeface="Tahoma" charset="0"/>
                  <a:ea typeface="ＭＳ Ｐゴシック" charset="0"/>
                </a:defRPr>
              </a:lvl6pPr>
              <a:lvl7pPr marL="914400" eaLnBrk="0" fontAlgn="base" hangingPunct="0">
                <a:spcBef>
                  <a:spcPct val="20000"/>
                </a:spcBef>
                <a:spcAft>
                  <a:spcPct val="0"/>
                </a:spcAft>
                <a:defRPr sz="2000">
                  <a:solidFill>
                    <a:schemeClr val="tx1"/>
                  </a:solidFill>
                  <a:latin typeface="Tahoma" charset="0"/>
                  <a:ea typeface="ＭＳ Ｐゴシック" charset="0"/>
                </a:defRPr>
              </a:lvl7pPr>
              <a:lvl8pPr marL="1371600" eaLnBrk="0" fontAlgn="base" hangingPunct="0">
                <a:spcBef>
                  <a:spcPct val="20000"/>
                </a:spcBef>
                <a:spcAft>
                  <a:spcPct val="0"/>
                </a:spcAft>
                <a:defRPr sz="2000">
                  <a:solidFill>
                    <a:schemeClr val="tx1"/>
                  </a:solidFill>
                  <a:latin typeface="Tahoma" charset="0"/>
                  <a:ea typeface="ＭＳ Ｐゴシック" charset="0"/>
                </a:defRPr>
              </a:lvl8pPr>
              <a:lvl9pPr marL="1828800" eaLnBrk="0" fontAlgn="base" hangingPunct="0">
                <a:spcBef>
                  <a:spcPct val="20000"/>
                </a:spcBef>
                <a:spcAft>
                  <a:spcPct val="0"/>
                </a:spcAft>
                <a:defRPr sz="2000">
                  <a:solidFill>
                    <a:schemeClr val="tx1"/>
                  </a:solidFill>
                  <a:latin typeface="Tahoma" charset="0"/>
                  <a:ea typeface="ＭＳ Ｐゴシック" charset="0"/>
                </a:defRPr>
              </a:lvl9pPr>
            </a:lstStyle>
            <a:p>
              <a:pPr eaLnBrk="1" hangingPunct="1"/>
              <a:r>
                <a:rPr lang="en-US" sz="1600">
                  <a:solidFill>
                    <a:srgbClr val="000000"/>
                  </a:solidFill>
                </a:rPr>
                <a:t>Objects sorted by popularity</a:t>
              </a:r>
            </a:p>
          </p:txBody>
        </p:sp>
        <p:sp>
          <p:nvSpPr>
            <p:cNvPr id="151563" name="Text Box 12"/>
            <p:cNvSpPr txBox="1">
              <a:spLocks noChangeArrowheads="1"/>
            </p:cNvSpPr>
            <p:nvPr/>
          </p:nvSpPr>
          <p:spPr bwMode="auto">
            <a:xfrm rot="-5400000">
              <a:off x="-213" y="2276"/>
              <a:ext cx="1078" cy="2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rIns="54000" anchor="ctr">
              <a:spAutoFit/>
            </a:bodyPr>
            <a:lstStyle>
              <a:lvl1pPr eaLnBrk="0" hangingPunct="0">
                <a:defRPr sz="2000">
                  <a:solidFill>
                    <a:schemeClr val="tx1"/>
                  </a:solidFill>
                  <a:latin typeface="Tahoma" charset="0"/>
                  <a:ea typeface="ＭＳ Ｐゴシック" charset="0"/>
                  <a:cs typeface="ＭＳ Ｐゴシック" charset="0"/>
                </a:defRPr>
              </a:lvl1pPr>
              <a:lvl2pPr marL="37931725" indent="-37474525" eaLnBrk="0" hangingPunct="0">
                <a:defRPr sz="2000">
                  <a:solidFill>
                    <a:schemeClr val="tx1"/>
                  </a:solidFill>
                  <a:latin typeface="Tahoma" charset="0"/>
                  <a:ea typeface="ＭＳ Ｐゴシック" charset="0"/>
                </a:defRPr>
              </a:lvl2pPr>
              <a:lvl3pPr eaLnBrk="0" hangingPunct="0">
                <a:defRPr sz="2000">
                  <a:solidFill>
                    <a:schemeClr val="tx1"/>
                  </a:solidFill>
                  <a:latin typeface="Tahoma" charset="0"/>
                  <a:ea typeface="ＭＳ Ｐゴシック" charset="0"/>
                </a:defRPr>
              </a:lvl3pPr>
              <a:lvl4pPr eaLnBrk="0" hangingPunct="0">
                <a:defRPr sz="2000">
                  <a:solidFill>
                    <a:schemeClr val="tx1"/>
                  </a:solidFill>
                  <a:latin typeface="Tahoma" charset="0"/>
                  <a:ea typeface="ＭＳ Ｐゴシック" charset="0"/>
                </a:defRPr>
              </a:lvl4pPr>
              <a:lvl5pPr eaLnBrk="0" hangingPunct="0">
                <a:defRPr sz="2000">
                  <a:solidFill>
                    <a:schemeClr val="tx1"/>
                  </a:solidFill>
                  <a:latin typeface="Tahoma" charset="0"/>
                  <a:ea typeface="ＭＳ Ｐゴシック" charset="0"/>
                </a:defRPr>
              </a:lvl5pPr>
              <a:lvl6pPr marL="457200" eaLnBrk="0" fontAlgn="base" hangingPunct="0">
                <a:spcBef>
                  <a:spcPct val="20000"/>
                </a:spcBef>
                <a:spcAft>
                  <a:spcPct val="0"/>
                </a:spcAft>
                <a:defRPr sz="2000">
                  <a:solidFill>
                    <a:schemeClr val="tx1"/>
                  </a:solidFill>
                  <a:latin typeface="Tahoma" charset="0"/>
                  <a:ea typeface="ＭＳ Ｐゴシック" charset="0"/>
                </a:defRPr>
              </a:lvl6pPr>
              <a:lvl7pPr marL="914400" eaLnBrk="0" fontAlgn="base" hangingPunct="0">
                <a:spcBef>
                  <a:spcPct val="20000"/>
                </a:spcBef>
                <a:spcAft>
                  <a:spcPct val="0"/>
                </a:spcAft>
                <a:defRPr sz="2000">
                  <a:solidFill>
                    <a:schemeClr val="tx1"/>
                  </a:solidFill>
                  <a:latin typeface="Tahoma" charset="0"/>
                  <a:ea typeface="ＭＳ Ｐゴシック" charset="0"/>
                </a:defRPr>
              </a:lvl7pPr>
              <a:lvl8pPr marL="1371600" eaLnBrk="0" fontAlgn="base" hangingPunct="0">
                <a:spcBef>
                  <a:spcPct val="20000"/>
                </a:spcBef>
                <a:spcAft>
                  <a:spcPct val="0"/>
                </a:spcAft>
                <a:defRPr sz="2000">
                  <a:solidFill>
                    <a:schemeClr val="tx1"/>
                  </a:solidFill>
                  <a:latin typeface="Tahoma" charset="0"/>
                  <a:ea typeface="ＭＳ Ｐゴシック" charset="0"/>
                </a:defRPr>
              </a:lvl8pPr>
              <a:lvl9pPr marL="1828800" eaLnBrk="0" fontAlgn="base" hangingPunct="0">
                <a:spcBef>
                  <a:spcPct val="20000"/>
                </a:spcBef>
                <a:spcAft>
                  <a:spcPct val="0"/>
                </a:spcAft>
                <a:defRPr sz="2000">
                  <a:solidFill>
                    <a:schemeClr val="tx1"/>
                  </a:solidFill>
                  <a:latin typeface="Tahoma" charset="0"/>
                  <a:ea typeface="ＭＳ Ｐゴシック" charset="0"/>
                </a:defRPr>
              </a:lvl9pPr>
            </a:lstStyle>
            <a:p>
              <a:pPr eaLnBrk="1" hangingPunct="1"/>
              <a:r>
                <a:rPr lang="en-US" sz="1600">
                  <a:solidFill>
                    <a:srgbClr val="000000"/>
                  </a:solidFill>
                </a:rPr>
                <a:t>probability</a:t>
              </a:r>
            </a:p>
          </p:txBody>
        </p:sp>
      </p:grpSp>
      <p:graphicFrame>
        <p:nvGraphicFramePr>
          <p:cNvPr id="3" name="Object 4"/>
          <p:cNvGraphicFramePr>
            <a:graphicFrameLocks noChangeAspect="1"/>
          </p:cNvGraphicFramePr>
          <p:nvPr/>
        </p:nvGraphicFramePr>
        <p:xfrm>
          <a:off x="2824163" y="2427288"/>
          <a:ext cx="1836737" cy="1114425"/>
        </p:xfrm>
        <a:graphic>
          <a:graphicData uri="http://schemas.openxmlformats.org/presentationml/2006/ole">
            <mc:AlternateContent xmlns:mc="http://schemas.openxmlformats.org/markup-compatibility/2006">
              <mc:Choice xmlns:v="urn:schemas-microsoft-com:vml" Requires="v">
                <p:oleObj spid="_x0000_s6341" name="Equation" r:id="rId7" imgW="711200" imgH="431800" progId="Equation.3">
                  <p:embed/>
                </p:oleObj>
              </mc:Choice>
              <mc:Fallback>
                <p:oleObj name="Equation" r:id="rId7" imgW="711200" imgH="43180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824163" y="2427288"/>
                        <a:ext cx="1836737" cy="1114425"/>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808080">
                                  <a:alpha val="74998"/>
                                </a:srgbClr>
                              </a:outerShdw>
                            </a:effectLst>
                          </a14:hiddenEffects>
                        </a:ext>
                      </a:extLst>
                    </p:spPr>
                  </p:pic>
                </p:oleObj>
              </mc:Fallback>
            </mc:AlternateContent>
          </a:graphicData>
        </a:graphic>
      </p:graphicFrame>
    </p:spTree>
    <p:extLst>
      <p:ext uri="{BB962C8B-B14F-4D97-AF65-F5344CB8AC3E}">
        <p14:creationId xmlns:p14="http://schemas.microsoft.com/office/powerpoint/2010/main" val="529922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308677"/>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08682">
                                            <p:txEl>
                                              <p:pRg st="0" end="0"/>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08682">
                                            <p:txEl>
                                              <p:pRg st="1" end="1"/>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08682">
                                            <p:txEl>
                                              <p:pRg st="2" end="2"/>
                                            </p:txEl>
                                          </p:spTgt>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308682">
                                            <p:txEl>
                                              <p:pRg st="3" end="3"/>
                                            </p:txEl>
                                          </p:spTgt>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308682">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8682" grpId="0" build="p" bldLvl="3"/>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p:txBody>
          <a:bodyPr/>
          <a:lstStyle/>
          <a:p>
            <a:r>
              <a:rPr lang="en-US"/>
              <a:t>Access probability distributions</a:t>
            </a:r>
          </a:p>
        </p:txBody>
      </p:sp>
      <p:sp>
        <p:nvSpPr>
          <p:cNvPr id="57349" name="Rectangle 5"/>
          <p:cNvSpPr>
            <a:spLocks noGrp="1" noChangeArrowheads="1"/>
          </p:cNvSpPr>
          <p:nvPr>
            <p:ph type="body" sz="quarter" idx="4294967295"/>
          </p:nvPr>
        </p:nvSpPr>
        <p:spPr>
          <a:xfrm>
            <a:off x="4724400" y="647700"/>
            <a:ext cx="4419600" cy="584200"/>
          </a:xfrm>
          <a:prstGeom prst="rect">
            <a:avLst/>
          </a:prstGeom>
        </p:spPr>
        <p:txBody>
          <a:bodyPr/>
          <a:lstStyle/>
          <a:p>
            <a:pPr marL="0" indent="0">
              <a:lnSpc>
                <a:spcPct val="90000"/>
              </a:lnSpc>
              <a:buNone/>
            </a:pPr>
            <a:r>
              <a:rPr lang="en-US" sz="2400" dirty="0" err="1"/>
              <a:t>Zipf</a:t>
            </a:r>
            <a:r>
              <a:rPr lang="en-US" sz="2400" dirty="0"/>
              <a:t>-distribution</a:t>
            </a:r>
          </a:p>
          <a:p>
            <a:pPr lvl="1">
              <a:lnSpc>
                <a:spcPct val="90000"/>
              </a:lnSpc>
            </a:pPr>
            <a:r>
              <a:rPr lang="en-US" sz="2000" dirty="0"/>
              <a:t>often used to assign popularities to simulated files</a:t>
            </a:r>
          </a:p>
          <a:p>
            <a:pPr lvl="1">
              <a:lnSpc>
                <a:spcPct val="90000"/>
              </a:lnSpc>
            </a:pPr>
            <a:endParaRPr lang="en-US" sz="2000" dirty="0"/>
          </a:p>
          <a:p>
            <a:pPr marL="0" indent="0">
              <a:lnSpc>
                <a:spcPct val="90000"/>
              </a:lnSpc>
              <a:buNone/>
            </a:pPr>
            <a:r>
              <a:rPr lang="en-US" sz="2100" dirty="0"/>
              <a:t>Frequently observed</a:t>
            </a:r>
          </a:p>
          <a:p>
            <a:pPr lvl="1">
              <a:lnSpc>
                <a:spcPct val="90000"/>
              </a:lnSpc>
            </a:pPr>
            <a:r>
              <a:rPr lang="en-US" sz="1900" dirty="0"/>
              <a:t>Popularity over an entire log does not match a </a:t>
            </a:r>
            <a:r>
              <a:rPr lang="en-US" sz="1900" dirty="0" err="1"/>
              <a:t>Zipf</a:t>
            </a:r>
            <a:r>
              <a:rPr lang="en-US" sz="1900" dirty="0"/>
              <a:t> distribution</a:t>
            </a:r>
          </a:p>
        </p:txBody>
      </p:sp>
      <p:sp>
        <p:nvSpPr>
          <p:cNvPr id="57389" name="Rectangle 45"/>
          <p:cNvSpPr>
            <a:spLocks noGrp="1" noChangeArrowheads="1"/>
          </p:cNvSpPr>
          <p:nvPr>
            <p:ph type="body" sz="quarter" idx="4294967295"/>
          </p:nvPr>
        </p:nvSpPr>
        <p:spPr>
          <a:xfrm>
            <a:off x="251520" y="3983038"/>
            <a:ext cx="4168080" cy="2398290"/>
          </a:xfrm>
          <a:prstGeom prst="rect">
            <a:avLst/>
          </a:prstGeom>
        </p:spPr>
        <p:txBody>
          <a:bodyPr/>
          <a:lstStyle/>
          <a:p>
            <a:pPr marL="0" indent="0">
              <a:lnSpc>
                <a:spcPct val="90000"/>
              </a:lnSpc>
              <a:buNone/>
            </a:pPr>
            <a:r>
              <a:rPr lang="en-US" sz="2000" dirty="0"/>
              <a:t>Why?</a:t>
            </a:r>
          </a:p>
          <a:p>
            <a:pPr lvl="1">
              <a:lnSpc>
                <a:spcPct val="90000"/>
              </a:lnSpc>
            </a:pPr>
            <a:r>
              <a:rPr lang="en-US" sz="1800" dirty="0" err="1"/>
              <a:t>Zipf</a:t>
            </a:r>
            <a:r>
              <a:rPr lang="en-US" sz="1800" dirty="0"/>
              <a:t>-distribution models a snapshot in time</a:t>
            </a:r>
          </a:p>
          <a:p>
            <a:pPr lvl="1">
              <a:lnSpc>
                <a:spcPct val="90000"/>
              </a:lnSpc>
            </a:pPr>
            <a:r>
              <a:rPr lang="en-US" sz="1800" dirty="0"/>
              <a:t>Popularity of news changes daily</a:t>
            </a:r>
          </a:p>
          <a:p>
            <a:pPr lvl="1">
              <a:lnSpc>
                <a:spcPct val="90000"/>
              </a:lnSpc>
            </a:pPr>
            <a:r>
              <a:rPr lang="en-US" sz="1800" dirty="0">
                <a:solidFill>
                  <a:schemeClr val="hlink"/>
                </a:solidFill>
              </a:rPr>
              <a:t>Must not</a:t>
            </a:r>
            <a:r>
              <a:rPr lang="en-US" sz="1800" dirty="0"/>
              <a:t> model according to </a:t>
            </a:r>
            <a:r>
              <a:rPr lang="en-US" sz="1800" dirty="0" err="1"/>
              <a:t>Zipf</a:t>
            </a:r>
            <a:r>
              <a:rPr lang="en-US" sz="1800" dirty="0"/>
              <a:t>-distribution with access counts for more than one interval of popularity change</a:t>
            </a:r>
          </a:p>
        </p:txBody>
      </p:sp>
      <p:grpSp>
        <p:nvGrpSpPr>
          <p:cNvPr id="2" name="Group 44"/>
          <p:cNvGrpSpPr>
            <a:grpSpLocks/>
          </p:cNvGrpSpPr>
          <p:nvPr/>
        </p:nvGrpSpPr>
        <p:grpSpPr bwMode="auto">
          <a:xfrm>
            <a:off x="5033963" y="3429000"/>
            <a:ext cx="4110037" cy="2947988"/>
            <a:chOff x="3105" y="576"/>
            <a:chExt cx="2589" cy="1857"/>
          </a:xfrm>
        </p:grpSpPr>
        <p:pic>
          <p:nvPicPr>
            <p:cNvPr id="57352" name="Picture 8" descr="avgzipf"/>
            <p:cNvPicPr>
              <a:picLocks noChangeAspect="1" noChangeArrowheads="1"/>
            </p:cNvPicPr>
            <p:nvPr/>
          </p:nvPicPr>
          <p:blipFill>
            <a:blip r:embed="rId3"/>
            <a:srcRect/>
            <a:stretch>
              <a:fillRect/>
            </a:stretch>
          </p:blipFill>
          <p:spPr bwMode="auto">
            <a:xfrm>
              <a:off x="3566" y="622"/>
              <a:ext cx="2050" cy="1538"/>
            </a:xfrm>
            <a:prstGeom prst="rect">
              <a:avLst/>
            </a:prstGeom>
            <a:noFill/>
          </p:spPr>
        </p:pic>
        <p:sp>
          <p:nvSpPr>
            <p:cNvPr id="57354" name="Text Box 10"/>
            <p:cNvSpPr txBox="1">
              <a:spLocks noChangeArrowheads="1"/>
            </p:cNvSpPr>
            <p:nvPr/>
          </p:nvSpPr>
          <p:spPr bwMode="auto">
            <a:xfrm>
              <a:off x="3518" y="2169"/>
              <a:ext cx="169"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a:t>
              </a:r>
            </a:p>
          </p:txBody>
        </p:sp>
        <p:sp>
          <p:nvSpPr>
            <p:cNvPr id="57355" name="Text Box 11"/>
            <p:cNvSpPr txBox="1">
              <a:spLocks noChangeArrowheads="1"/>
            </p:cNvSpPr>
            <p:nvPr/>
          </p:nvSpPr>
          <p:spPr bwMode="auto">
            <a:xfrm>
              <a:off x="4443" y="2169"/>
              <a:ext cx="223"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a:t>
              </a:r>
            </a:p>
          </p:txBody>
        </p:sp>
        <p:sp>
          <p:nvSpPr>
            <p:cNvPr id="57356" name="Text Box 12"/>
            <p:cNvSpPr txBox="1">
              <a:spLocks noChangeArrowheads="1"/>
            </p:cNvSpPr>
            <p:nvPr/>
          </p:nvSpPr>
          <p:spPr bwMode="auto">
            <a:xfrm>
              <a:off x="5418" y="2160"/>
              <a:ext cx="276"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100</a:t>
              </a:r>
            </a:p>
          </p:txBody>
        </p:sp>
        <p:sp>
          <p:nvSpPr>
            <p:cNvPr id="57373" name="Text Box 29"/>
            <p:cNvSpPr txBox="1">
              <a:spLocks noChangeArrowheads="1"/>
            </p:cNvSpPr>
            <p:nvPr/>
          </p:nvSpPr>
          <p:spPr bwMode="auto">
            <a:xfrm>
              <a:off x="3329" y="1968"/>
              <a:ext cx="335"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0.1%</a:t>
              </a:r>
            </a:p>
          </p:txBody>
        </p:sp>
        <p:sp>
          <p:nvSpPr>
            <p:cNvPr id="57374" name="Text Box 30"/>
            <p:cNvSpPr txBox="1">
              <a:spLocks noChangeArrowheads="1"/>
            </p:cNvSpPr>
            <p:nvPr/>
          </p:nvSpPr>
          <p:spPr bwMode="auto">
            <a:xfrm>
              <a:off x="3281" y="576"/>
              <a:ext cx="362"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100%</a:t>
              </a:r>
            </a:p>
          </p:txBody>
        </p:sp>
        <p:sp>
          <p:nvSpPr>
            <p:cNvPr id="57375" name="Text Box 31"/>
            <p:cNvSpPr txBox="1">
              <a:spLocks noChangeArrowheads="1"/>
            </p:cNvSpPr>
            <p:nvPr/>
          </p:nvSpPr>
          <p:spPr bwMode="auto">
            <a:xfrm>
              <a:off x="3312" y="1008"/>
              <a:ext cx="30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p>
          </p:txBody>
        </p:sp>
        <p:sp>
          <p:nvSpPr>
            <p:cNvPr id="57376" name="Text Box 32"/>
            <p:cNvSpPr txBox="1">
              <a:spLocks noChangeArrowheads="1"/>
            </p:cNvSpPr>
            <p:nvPr/>
          </p:nvSpPr>
          <p:spPr bwMode="auto">
            <a:xfrm>
              <a:off x="3377" y="1488"/>
              <a:ext cx="255"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a:t>
              </a:r>
            </a:p>
          </p:txBody>
        </p:sp>
        <p:sp>
          <p:nvSpPr>
            <p:cNvPr id="57377" name="Text Box 33"/>
            <p:cNvSpPr txBox="1">
              <a:spLocks noChangeArrowheads="1"/>
            </p:cNvSpPr>
            <p:nvPr/>
          </p:nvSpPr>
          <p:spPr bwMode="auto">
            <a:xfrm>
              <a:off x="3712" y="2241"/>
              <a:ext cx="1697" cy="192"/>
            </a:xfrm>
            <a:prstGeom prst="rect">
              <a:avLst/>
            </a:prstGeom>
            <a:noFill/>
            <a:ln w="9525">
              <a:noFill/>
              <a:miter lim="800000"/>
              <a:headEnd/>
              <a:tailEnd/>
            </a:ln>
            <a:effectLst/>
          </p:spPr>
          <p:txBody>
            <a:bodyPr wrap="none">
              <a:prstTxWarp prst="textNoShape">
                <a:avLst/>
              </a:prstTxWarp>
              <a:spAutoFit/>
            </a:bodyPr>
            <a:lstStyle/>
            <a:p>
              <a:pPr algn="ctr"/>
              <a:r>
                <a:rPr lang="en-US" sz="1400">
                  <a:solidFill>
                    <a:srgbClr val="000000"/>
                  </a:solidFill>
                </a:rPr>
                <a:t>Files ordered by daily popularity</a:t>
              </a:r>
            </a:p>
          </p:txBody>
        </p:sp>
        <p:sp>
          <p:nvSpPr>
            <p:cNvPr id="57378" name="Text Box 34"/>
            <p:cNvSpPr txBox="1">
              <a:spLocks noChangeArrowheads="1"/>
            </p:cNvSpPr>
            <p:nvPr/>
          </p:nvSpPr>
          <p:spPr bwMode="auto">
            <a:xfrm rot="-5400000">
              <a:off x="2701" y="1252"/>
              <a:ext cx="1000" cy="192"/>
            </a:xfrm>
            <a:prstGeom prst="rect">
              <a:avLst/>
            </a:prstGeom>
            <a:noFill/>
            <a:ln w="9525">
              <a:noFill/>
              <a:miter lim="800000"/>
              <a:headEnd/>
              <a:tailEnd/>
            </a:ln>
            <a:effectLst/>
          </p:spPr>
          <p:txBody>
            <a:bodyPr wrap="none">
              <a:prstTxWarp prst="textNoShape">
                <a:avLst/>
              </a:prstTxWarp>
              <a:spAutoFit/>
            </a:bodyPr>
            <a:lstStyle/>
            <a:p>
              <a:pPr algn="ctr"/>
              <a:r>
                <a:rPr lang="en-US" sz="1400">
                  <a:solidFill>
                    <a:srgbClr val="000000"/>
                  </a:solidFill>
                </a:rPr>
                <a:t>Access frequency</a:t>
              </a:r>
            </a:p>
          </p:txBody>
        </p:sp>
        <p:sp>
          <p:nvSpPr>
            <p:cNvPr id="57383" name="Text Box 39"/>
            <p:cNvSpPr txBox="1">
              <a:spLocks noChangeArrowheads="1"/>
            </p:cNvSpPr>
            <p:nvPr/>
          </p:nvSpPr>
          <p:spPr bwMode="auto">
            <a:xfrm>
              <a:off x="3999" y="1344"/>
              <a:ext cx="786" cy="173"/>
            </a:xfrm>
            <a:prstGeom prst="rect">
              <a:avLst/>
            </a:prstGeom>
            <a:noFill/>
            <a:ln w="9525">
              <a:noFill/>
              <a:miter lim="800000"/>
              <a:headEnd/>
              <a:tailEnd/>
            </a:ln>
            <a:effectLst/>
          </p:spPr>
          <p:txBody>
            <a:bodyPr wrap="none">
              <a:prstTxWarp prst="textNoShape">
                <a:avLst/>
              </a:prstTxWarp>
              <a:spAutoFit/>
            </a:bodyPr>
            <a:lstStyle/>
            <a:p>
              <a:pPr algn="r"/>
              <a:r>
                <a:rPr lang="en-US" sz="1200" b="1">
                  <a:solidFill>
                    <a:srgbClr val="00FF00"/>
                  </a:solidFill>
                </a:rPr>
                <a:t>Zipf, alpha=1.2</a:t>
              </a:r>
            </a:p>
          </p:txBody>
        </p:sp>
        <p:sp>
          <p:nvSpPr>
            <p:cNvPr id="57384" name="Text Box 40"/>
            <p:cNvSpPr txBox="1">
              <a:spLocks noChangeArrowheads="1"/>
            </p:cNvSpPr>
            <p:nvPr/>
          </p:nvSpPr>
          <p:spPr bwMode="auto">
            <a:xfrm>
              <a:off x="4409" y="864"/>
              <a:ext cx="900" cy="173"/>
            </a:xfrm>
            <a:prstGeom prst="rect">
              <a:avLst/>
            </a:prstGeom>
            <a:noFill/>
            <a:ln w="9525">
              <a:noFill/>
              <a:miter lim="800000"/>
              <a:headEnd/>
              <a:tailEnd/>
            </a:ln>
            <a:effectLst/>
          </p:spPr>
          <p:txBody>
            <a:bodyPr wrap="none">
              <a:prstTxWarp prst="textNoShape">
                <a:avLst/>
              </a:prstTxWarp>
              <a:spAutoFit/>
            </a:bodyPr>
            <a:lstStyle/>
            <a:p>
              <a:pPr algn="r"/>
              <a:r>
                <a:rPr lang="en-US" sz="1200" b="1">
                  <a:solidFill>
                    <a:srgbClr val="FF0000"/>
                  </a:solidFill>
                </a:rPr>
                <a:t>Actual popularity</a:t>
              </a:r>
            </a:p>
          </p:txBody>
        </p:sp>
      </p:grpSp>
      <p:grpSp>
        <p:nvGrpSpPr>
          <p:cNvPr id="3" name="Group 43"/>
          <p:cNvGrpSpPr>
            <a:grpSpLocks/>
          </p:cNvGrpSpPr>
          <p:nvPr/>
        </p:nvGrpSpPr>
        <p:grpSpPr bwMode="auto">
          <a:xfrm>
            <a:off x="609600" y="914400"/>
            <a:ext cx="3886200" cy="3048000"/>
            <a:chOff x="384" y="576"/>
            <a:chExt cx="2448" cy="1920"/>
          </a:xfrm>
        </p:grpSpPr>
        <p:pic>
          <p:nvPicPr>
            <p:cNvPr id="57353" name="Picture 9" descr="newzipf"/>
            <p:cNvPicPr>
              <a:picLocks noChangeAspect="1" noChangeArrowheads="1"/>
            </p:cNvPicPr>
            <p:nvPr/>
          </p:nvPicPr>
          <p:blipFill>
            <a:blip r:embed="rId4"/>
            <a:srcRect/>
            <a:stretch>
              <a:fillRect/>
            </a:stretch>
          </p:blipFill>
          <p:spPr bwMode="auto">
            <a:xfrm>
              <a:off x="782" y="622"/>
              <a:ext cx="2050" cy="1538"/>
            </a:xfrm>
            <a:prstGeom prst="rect">
              <a:avLst/>
            </a:prstGeom>
            <a:noFill/>
          </p:spPr>
        </p:pic>
        <p:sp>
          <p:nvSpPr>
            <p:cNvPr id="57357" name="Text Box 13"/>
            <p:cNvSpPr txBox="1">
              <a:spLocks noChangeArrowheads="1"/>
            </p:cNvSpPr>
            <p:nvPr/>
          </p:nvSpPr>
          <p:spPr bwMode="auto">
            <a:xfrm>
              <a:off x="720" y="2179"/>
              <a:ext cx="169"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a:t>
              </a:r>
            </a:p>
          </p:txBody>
        </p:sp>
        <p:sp>
          <p:nvSpPr>
            <p:cNvPr id="57358" name="Text Box 14"/>
            <p:cNvSpPr txBox="1">
              <a:spLocks noChangeArrowheads="1"/>
            </p:cNvSpPr>
            <p:nvPr/>
          </p:nvSpPr>
          <p:spPr bwMode="auto">
            <a:xfrm>
              <a:off x="1265" y="2179"/>
              <a:ext cx="223"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a:t>
              </a:r>
            </a:p>
          </p:txBody>
        </p:sp>
        <p:sp>
          <p:nvSpPr>
            <p:cNvPr id="57363" name="Text Box 19"/>
            <p:cNvSpPr txBox="1">
              <a:spLocks noChangeArrowheads="1"/>
            </p:cNvSpPr>
            <p:nvPr/>
          </p:nvSpPr>
          <p:spPr bwMode="auto">
            <a:xfrm>
              <a:off x="2358" y="2179"/>
              <a:ext cx="330"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1000</a:t>
              </a:r>
            </a:p>
          </p:txBody>
        </p:sp>
        <p:sp>
          <p:nvSpPr>
            <p:cNvPr id="57364" name="Text Box 20"/>
            <p:cNvSpPr txBox="1">
              <a:spLocks noChangeArrowheads="1"/>
            </p:cNvSpPr>
            <p:nvPr/>
          </p:nvSpPr>
          <p:spPr bwMode="auto">
            <a:xfrm>
              <a:off x="1776" y="2179"/>
              <a:ext cx="276" cy="173"/>
            </a:xfrm>
            <a:prstGeom prst="rect">
              <a:avLst/>
            </a:prstGeom>
            <a:noFill/>
            <a:ln w="9525">
              <a:noFill/>
              <a:miter lim="800000"/>
              <a:headEnd/>
              <a:tailEnd/>
            </a:ln>
            <a:effectLst/>
          </p:spPr>
          <p:txBody>
            <a:bodyPr wrap="none">
              <a:prstTxWarp prst="textNoShape">
                <a:avLst/>
              </a:prstTxWarp>
              <a:spAutoFit/>
            </a:bodyPr>
            <a:lstStyle/>
            <a:p>
              <a:pPr algn="ctr"/>
              <a:r>
                <a:rPr lang="en-US" sz="1200">
                  <a:solidFill>
                    <a:srgbClr val="000000"/>
                  </a:solidFill>
                </a:rPr>
                <a:t>100</a:t>
              </a:r>
            </a:p>
          </p:txBody>
        </p:sp>
        <p:sp>
          <p:nvSpPr>
            <p:cNvPr id="57365" name="Text Box 21"/>
            <p:cNvSpPr txBox="1">
              <a:spLocks noChangeArrowheads="1"/>
            </p:cNvSpPr>
            <p:nvPr/>
          </p:nvSpPr>
          <p:spPr bwMode="auto">
            <a:xfrm>
              <a:off x="665" y="2035"/>
              <a:ext cx="169"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a:t>
              </a:r>
            </a:p>
          </p:txBody>
        </p:sp>
        <p:sp>
          <p:nvSpPr>
            <p:cNvPr id="57366" name="Text Box 22"/>
            <p:cNvSpPr txBox="1">
              <a:spLocks noChangeArrowheads="1"/>
            </p:cNvSpPr>
            <p:nvPr/>
          </p:nvSpPr>
          <p:spPr bwMode="auto">
            <a:xfrm>
              <a:off x="627" y="1776"/>
              <a:ext cx="223"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p>
          </p:txBody>
        </p:sp>
        <p:sp>
          <p:nvSpPr>
            <p:cNvPr id="57367" name="Text Box 23"/>
            <p:cNvSpPr txBox="1">
              <a:spLocks noChangeArrowheads="1"/>
            </p:cNvSpPr>
            <p:nvPr/>
          </p:nvSpPr>
          <p:spPr bwMode="auto">
            <a:xfrm>
              <a:off x="576" y="1488"/>
              <a:ext cx="25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r>
                <a:rPr lang="en-US" sz="1200" baseline="30000">
                  <a:solidFill>
                    <a:srgbClr val="000000"/>
                  </a:solidFill>
                </a:rPr>
                <a:t>2</a:t>
              </a:r>
              <a:endParaRPr lang="en-US" sz="1200">
                <a:solidFill>
                  <a:srgbClr val="000000"/>
                </a:solidFill>
              </a:endParaRPr>
            </a:p>
          </p:txBody>
        </p:sp>
        <p:sp>
          <p:nvSpPr>
            <p:cNvPr id="57368" name="Text Box 24"/>
            <p:cNvSpPr txBox="1">
              <a:spLocks noChangeArrowheads="1"/>
            </p:cNvSpPr>
            <p:nvPr/>
          </p:nvSpPr>
          <p:spPr bwMode="auto">
            <a:xfrm>
              <a:off x="576" y="576"/>
              <a:ext cx="25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r>
                <a:rPr lang="en-US" sz="1200" baseline="30000">
                  <a:solidFill>
                    <a:srgbClr val="000000"/>
                  </a:solidFill>
                </a:rPr>
                <a:t>5</a:t>
              </a:r>
              <a:endParaRPr lang="en-US" sz="1200">
                <a:solidFill>
                  <a:srgbClr val="000000"/>
                </a:solidFill>
              </a:endParaRPr>
            </a:p>
          </p:txBody>
        </p:sp>
        <p:sp>
          <p:nvSpPr>
            <p:cNvPr id="57369" name="Text Box 25"/>
            <p:cNvSpPr txBox="1">
              <a:spLocks noChangeArrowheads="1"/>
            </p:cNvSpPr>
            <p:nvPr/>
          </p:nvSpPr>
          <p:spPr bwMode="auto">
            <a:xfrm>
              <a:off x="576" y="864"/>
              <a:ext cx="25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r>
                <a:rPr lang="en-US" sz="1200" baseline="30000">
                  <a:solidFill>
                    <a:srgbClr val="000000"/>
                  </a:solidFill>
                </a:rPr>
                <a:t>4</a:t>
              </a:r>
              <a:endParaRPr lang="en-US" sz="1200">
                <a:solidFill>
                  <a:srgbClr val="000000"/>
                </a:solidFill>
              </a:endParaRPr>
            </a:p>
          </p:txBody>
        </p:sp>
        <p:sp>
          <p:nvSpPr>
            <p:cNvPr id="57370" name="Text Box 26"/>
            <p:cNvSpPr txBox="1">
              <a:spLocks noChangeArrowheads="1"/>
            </p:cNvSpPr>
            <p:nvPr/>
          </p:nvSpPr>
          <p:spPr bwMode="auto">
            <a:xfrm>
              <a:off x="576" y="1171"/>
              <a:ext cx="258" cy="173"/>
            </a:xfrm>
            <a:prstGeom prst="rect">
              <a:avLst/>
            </a:prstGeom>
            <a:noFill/>
            <a:ln w="9525">
              <a:noFill/>
              <a:miter lim="800000"/>
              <a:headEnd/>
              <a:tailEnd/>
            </a:ln>
            <a:effectLst/>
          </p:spPr>
          <p:txBody>
            <a:bodyPr wrap="none">
              <a:prstTxWarp prst="textNoShape">
                <a:avLst/>
              </a:prstTxWarp>
              <a:spAutoFit/>
            </a:bodyPr>
            <a:lstStyle/>
            <a:p>
              <a:pPr algn="r"/>
              <a:r>
                <a:rPr lang="en-US" sz="1200">
                  <a:solidFill>
                    <a:srgbClr val="000000"/>
                  </a:solidFill>
                </a:rPr>
                <a:t>10</a:t>
              </a:r>
              <a:r>
                <a:rPr lang="en-US" sz="1200" baseline="30000">
                  <a:solidFill>
                    <a:srgbClr val="000000"/>
                  </a:solidFill>
                </a:rPr>
                <a:t>3</a:t>
              </a:r>
              <a:endParaRPr lang="en-US" sz="1200">
                <a:solidFill>
                  <a:srgbClr val="000000"/>
                </a:solidFill>
              </a:endParaRPr>
            </a:p>
          </p:txBody>
        </p:sp>
        <p:sp>
          <p:nvSpPr>
            <p:cNvPr id="57379" name="Text Box 35"/>
            <p:cNvSpPr txBox="1">
              <a:spLocks noChangeArrowheads="1"/>
            </p:cNvSpPr>
            <p:nvPr/>
          </p:nvSpPr>
          <p:spPr bwMode="auto">
            <a:xfrm>
              <a:off x="1278" y="2304"/>
              <a:ext cx="975" cy="192"/>
            </a:xfrm>
            <a:prstGeom prst="rect">
              <a:avLst/>
            </a:prstGeom>
            <a:noFill/>
            <a:ln w="9525">
              <a:noFill/>
              <a:miter lim="800000"/>
              <a:headEnd/>
              <a:tailEnd/>
            </a:ln>
            <a:effectLst/>
          </p:spPr>
          <p:txBody>
            <a:bodyPr wrap="none">
              <a:prstTxWarp prst="textNoShape">
                <a:avLst/>
              </a:prstTxWarp>
              <a:spAutoFit/>
            </a:bodyPr>
            <a:lstStyle/>
            <a:p>
              <a:pPr algn="ctr"/>
              <a:r>
                <a:rPr lang="en-US" sz="1400">
                  <a:solidFill>
                    <a:srgbClr val="000000"/>
                  </a:solidFill>
                </a:rPr>
                <a:t>All files in system</a:t>
              </a:r>
            </a:p>
          </p:txBody>
        </p:sp>
        <p:sp>
          <p:nvSpPr>
            <p:cNvPr id="57380" name="Text Box 36"/>
            <p:cNvSpPr txBox="1">
              <a:spLocks noChangeArrowheads="1"/>
            </p:cNvSpPr>
            <p:nvPr/>
          </p:nvSpPr>
          <p:spPr bwMode="auto">
            <a:xfrm rot="-5400000">
              <a:off x="17" y="1266"/>
              <a:ext cx="925" cy="192"/>
            </a:xfrm>
            <a:prstGeom prst="rect">
              <a:avLst/>
            </a:prstGeom>
            <a:noFill/>
            <a:ln w="9525">
              <a:noFill/>
              <a:miter lim="800000"/>
              <a:headEnd/>
              <a:tailEnd/>
            </a:ln>
            <a:effectLst/>
          </p:spPr>
          <p:txBody>
            <a:bodyPr wrap="none">
              <a:prstTxWarp prst="textNoShape">
                <a:avLst/>
              </a:prstTxWarp>
              <a:spAutoFit/>
            </a:bodyPr>
            <a:lstStyle/>
            <a:p>
              <a:pPr algn="ctr"/>
              <a:r>
                <a:rPr lang="en-US" sz="1400">
                  <a:solidFill>
                    <a:srgbClr val="000000"/>
                  </a:solidFill>
                </a:rPr>
                <a:t>Times accessed</a:t>
              </a:r>
            </a:p>
          </p:txBody>
        </p:sp>
        <p:sp>
          <p:nvSpPr>
            <p:cNvPr id="57381" name="Text Box 37"/>
            <p:cNvSpPr txBox="1">
              <a:spLocks noChangeArrowheads="1"/>
            </p:cNvSpPr>
            <p:nvPr/>
          </p:nvSpPr>
          <p:spPr bwMode="auto">
            <a:xfrm>
              <a:off x="1089" y="1344"/>
              <a:ext cx="786" cy="173"/>
            </a:xfrm>
            <a:prstGeom prst="rect">
              <a:avLst/>
            </a:prstGeom>
            <a:noFill/>
            <a:ln w="9525">
              <a:noFill/>
              <a:miter lim="800000"/>
              <a:headEnd/>
              <a:tailEnd/>
            </a:ln>
            <a:effectLst/>
          </p:spPr>
          <p:txBody>
            <a:bodyPr wrap="none">
              <a:prstTxWarp prst="textNoShape">
                <a:avLst/>
              </a:prstTxWarp>
              <a:spAutoFit/>
            </a:bodyPr>
            <a:lstStyle/>
            <a:p>
              <a:pPr algn="r"/>
              <a:r>
                <a:rPr lang="en-US" sz="1200" b="1">
                  <a:solidFill>
                    <a:srgbClr val="00FF00"/>
                  </a:solidFill>
                </a:rPr>
                <a:t>Zipf, alpha=1.3</a:t>
              </a:r>
            </a:p>
          </p:txBody>
        </p:sp>
        <p:sp>
          <p:nvSpPr>
            <p:cNvPr id="57386" name="Text Box 42"/>
            <p:cNvSpPr txBox="1">
              <a:spLocks noChangeArrowheads="1"/>
            </p:cNvSpPr>
            <p:nvPr/>
          </p:nvSpPr>
          <p:spPr bwMode="auto">
            <a:xfrm>
              <a:off x="1886" y="768"/>
              <a:ext cx="789" cy="288"/>
            </a:xfrm>
            <a:prstGeom prst="rect">
              <a:avLst/>
            </a:prstGeom>
            <a:noFill/>
            <a:ln w="9525">
              <a:noFill/>
              <a:miter lim="800000"/>
              <a:headEnd/>
              <a:tailEnd/>
            </a:ln>
            <a:effectLst/>
          </p:spPr>
          <p:txBody>
            <a:bodyPr wrap="none">
              <a:prstTxWarp prst="textNoShape">
                <a:avLst/>
              </a:prstTxWarp>
              <a:spAutoFit/>
            </a:bodyPr>
            <a:lstStyle/>
            <a:p>
              <a:pPr algn="r"/>
              <a:r>
                <a:rPr lang="en-US" sz="1200" b="1">
                  <a:solidFill>
                    <a:srgbClr val="FF0000"/>
                  </a:solidFill>
                </a:rPr>
                <a:t>Actual number</a:t>
              </a:r>
              <a:br>
                <a:rPr lang="en-US" sz="1200" b="1">
                  <a:solidFill>
                    <a:srgbClr val="FF0000"/>
                  </a:solidFill>
                </a:rPr>
              </a:br>
              <a:r>
                <a:rPr lang="en-US" sz="1200" b="1">
                  <a:solidFill>
                    <a:srgbClr val="FF0000"/>
                  </a:solidFill>
                </a:rPr>
                <a:t>of hits</a:t>
              </a:r>
            </a:p>
          </p:txBody>
        </p:sp>
      </p:grpSp>
    </p:spTree>
    <p:extLst>
      <p:ext uri="{BB962C8B-B14F-4D97-AF65-F5344CB8AC3E}">
        <p14:creationId xmlns:p14="http://schemas.microsoft.com/office/powerpoint/2010/main" val="162078402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349">
                                            <p:txEl>
                                              <p:pRg st="3" end="3"/>
                                            </p:txEl>
                                          </p:spTgt>
                                        </p:tgtEl>
                                        <p:attrNameLst>
                                          <p:attrName>style.visibility</p:attrName>
                                        </p:attrNameLst>
                                      </p:cBhvr>
                                      <p:to>
                                        <p:strVal val="visible"/>
                                      </p:to>
                                    </p:set>
                                    <p:animEffect transition="in" filter="dissolve">
                                      <p:cBhvr>
                                        <p:cTn id="7" dur="500"/>
                                        <p:tgtEl>
                                          <p:spTgt spid="57349">
                                            <p:txEl>
                                              <p:pRg st="3" end="3"/>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7349">
                                            <p:txEl>
                                              <p:pRg st="4" end="4"/>
                                            </p:txEl>
                                          </p:spTgt>
                                        </p:tgtEl>
                                        <p:attrNameLst>
                                          <p:attrName>style.visibility</p:attrName>
                                        </p:attrNameLst>
                                      </p:cBhvr>
                                      <p:to>
                                        <p:strVal val="visible"/>
                                      </p:to>
                                    </p:set>
                                    <p:animEffect transition="in" filter="dissolve">
                                      <p:cBhvr>
                                        <p:cTn id="10" dur="500"/>
                                        <p:tgtEl>
                                          <p:spTgt spid="57349">
                                            <p:txEl>
                                              <p:pRg st="4" end="4"/>
                                            </p:txEl>
                                          </p:spTgt>
                                        </p:tgtEl>
                                      </p:cBhvr>
                                    </p:animEffect>
                                  </p:childTnLst>
                                </p:cTn>
                              </p:par>
                              <p:par>
                                <p:cTn id="11" presetID="1" presetClass="entr" presetSubtype="0" fill="hold"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57389">
                                            <p:txEl>
                                              <p:pRg st="0" end="0"/>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7389">
                                            <p:txEl>
                                              <p:pRg st="1" end="1"/>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7389">
                                            <p:txEl>
                                              <p:pRg st="2" end="2"/>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7389">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89"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5" name="Rectangle 2"/>
          <p:cNvSpPr>
            <a:spLocks noGrp="1" noChangeArrowheads="1"/>
          </p:cNvSpPr>
          <p:nvPr>
            <p:ph type="title"/>
          </p:nvPr>
        </p:nvSpPr>
        <p:spPr/>
        <p:txBody>
          <a:bodyPr/>
          <a:lstStyle/>
          <a:p>
            <a:pPr eaLnBrk="1" hangingPunct="1"/>
            <a:r>
              <a:rPr lang="en-US"/>
              <a:t>Peer-to-Peer (P2P)</a:t>
            </a:r>
          </a:p>
        </p:txBody>
      </p:sp>
      <p:sp>
        <p:nvSpPr>
          <p:cNvPr id="11266" name="Freeform 3"/>
          <p:cNvSpPr>
            <a:spLocks/>
          </p:cNvSpPr>
          <p:nvPr/>
        </p:nvSpPr>
        <p:spPr bwMode="auto">
          <a:xfrm>
            <a:off x="8774113" y="5103813"/>
            <a:ext cx="4762" cy="7937"/>
          </a:xfrm>
          <a:custGeom>
            <a:avLst/>
            <a:gdLst>
              <a:gd name="T0" fmla="*/ 0 w 3"/>
              <a:gd name="T1" fmla="*/ 0 h 5"/>
              <a:gd name="T2" fmla="*/ 0 w 3"/>
              <a:gd name="T3" fmla="*/ 7937 h 5"/>
              <a:gd name="T4" fmla="*/ 4762 w 3"/>
              <a:gd name="T5" fmla="*/ 7937 h 5"/>
              <a:gd name="T6" fmla="*/ 4762 w 3"/>
              <a:gd name="T7" fmla="*/ 0 h 5"/>
              <a:gd name="T8" fmla="*/ 0 w 3"/>
              <a:gd name="T9" fmla="*/ 0 h 5"/>
              <a:gd name="T10" fmla="*/ 0 w 3"/>
              <a:gd name="T11" fmla="*/ 0 h 5"/>
              <a:gd name="T12" fmla="*/ 0 60000 65536"/>
              <a:gd name="T13" fmla="*/ 0 60000 65536"/>
              <a:gd name="T14" fmla="*/ 0 60000 65536"/>
              <a:gd name="T15" fmla="*/ 0 60000 65536"/>
              <a:gd name="T16" fmla="*/ 0 60000 65536"/>
              <a:gd name="T17" fmla="*/ 0 60000 65536"/>
              <a:gd name="T18" fmla="*/ 0 w 3"/>
              <a:gd name="T19" fmla="*/ 0 h 5"/>
              <a:gd name="T20" fmla="*/ 3 w 3"/>
              <a:gd name="T21" fmla="*/ 5 h 5"/>
            </a:gdLst>
            <a:ahLst/>
            <a:cxnLst>
              <a:cxn ang="T12">
                <a:pos x="T0" y="T1"/>
              </a:cxn>
              <a:cxn ang="T13">
                <a:pos x="T2" y="T3"/>
              </a:cxn>
              <a:cxn ang="T14">
                <a:pos x="T4" y="T5"/>
              </a:cxn>
              <a:cxn ang="T15">
                <a:pos x="T6" y="T7"/>
              </a:cxn>
              <a:cxn ang="T16">
                <a:pos x="T8" y="T9"/>
              </a:cxn>
              <a:cxn ang="T17">
                <a:pos x="T10" y="T11"/>
              </a:cxn>
            </a:cxnLst>
            <a:rect l="T18" t="T19" r="T20" b="T21"/>
            <a:pathLst>
              <a:path w="3" h="5">
                <a:moveTo>
                  <a:pt x="0" y="0"/>
                </a:moveTo>
                <a:lnTo>
                  <a:pt x="0" y="5"/>
                </a:lnTo>
                <a:lnTo>
                  <a:pt x="3" y="5"/>
                </a:lnTo>
                <a:lnTo>
                  <a:pt x="3" y="0"/>
                </a:lnTo>
                <a:lnTo>
                  <a:pt x="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nvGrpSpPr>
          <p:cNvPr id="11267" name="Group 4"/>
          <p:cNvGrpSpPr>
            <a:grpSpLocks/>
          </p:cNvGrpSpPr>
          <p:nvPr/>
        </p:nvGrpSpPr>
        <p:grpSpPr bwMode="auto">
          <a:xfrm>
            <a:off x="576263" y="1592263"/>
            <a:ext cx="890587" cy="642937"/>
            <a:chOff x="2896" y="2246"/>
            <a:chExt cx="561" cy="405"/>
          </a:xfrm>
        </p:grpSpPr>
        <p:sp>
          <p:nvSpPr>
            <p:cNvPr id="11654" name="Freeform 5"/>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5" name="Freeform 6"/>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6" name="Freeform 7"/>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7" name="Freeform 8"/>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8" name="Freeform 9"/>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59" name="Freeform 10"/>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0" name="Freeform 11"/>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1" name="Freeform 12"/>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2" name="Freeform 13"/>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3" name="Freeform 14"/>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4" name="Freeform 15"/>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5" name="Freeform 16"/>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6" name="Freeform 17"/>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7" name="Freeform 18"/>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8" name="Freeform 19"/>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69" name="Freeform 20"/>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0" name="Freeform 21"/>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1" name="Freeform 22"/>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2" name="Freeform 23"/>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3" name="Freeform 2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74" name="Freeform 25"/>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5" name="Freeform 2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76" name="Freeform 27"/>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7" name="Freeform 28"/>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8" name="Freeform 29"/>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79" name="Freeform 30"/>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80" name="Freeform 31"/>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81" name="Freeform 32"/>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82" name="Freeform 33"/>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sp>
        <p:nvSpPr>
          <p:cNvPr id="11268" name="AutoShape 34"/>
          <p:cNvSpPr>
            <a:spLocks noChangeArrowheads="1"/>
          </p:cNvSpPr>
          <p:nvPr/>
        </p:nvSpPr>
        <p:spPr bwMode="auto">
          <a:xfrm>
            <a:off x="2071688" y="2312988"/>
            <a:ext cx="1852612" cy="1331912"/>
          </a:xfrm>
          <a:prstGeom prst="cloudCallout">
            <a:avLst>
              <a:gd name="adj1" fmla="val 3898"/>
              <a:gd name="adj2" fmla="val -3398"/>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1400">
              <a:solidFill>
                <a:srgbClr val="000000"/>
              </a:solidFill>
              <a:latin typeface="Eurostile"/>
              <a:cs typeface="Eurostile"/>
            </a:endParaRPr>
          </a:p>
          <a:p>
            <a:r>
              <a:rPr lang="en-US" sz="1400">
                <a:solidFill>
                  <a:srgbClr val="000000"/>
                </a:solidFill>
                <a:latin typeface="Eurostile"/>
                <a:cs typeface="Eurostile"/>
              </a:rPr>
              <a:t>backbone</a:t>
            </a:r>
          </a:p>
          <a:p>
            <a:r>
              <a:rPr lang="en-US" sz="1400">
                <a:solidFill>
                  <a:srgbClr val="000000"/>
                </a:solidFill>
                <a:latin typeface="Eurostile"/>
                <a:cs typeface="Eurostile"/>
              </a:rPr>
              <a:t>network</a:t>
            </a:r>
          </a:p>
          <a:p>
            <a:endParaRPr lang="en-US" sz="1400">
              <a:solidFill>
                <a:srgbClr val="000000"/>
              </a:solidFill>
              <a:latin typeface="Eurostile"/>
              <a:cs typeface="Eurostile"/>
            </a:endParaRPr>
          </a:p>
        </p:txBody>
      </p:sp>
      <p:sp>
        <p:nvSpPr>
          <p:cNvPr id="11269" name="AutoShape 35"/>
          <p:cNvSpPr>
            <a:spLocks noChangeArrowheads="1"/>
          </p:cNvSpPr>
          <p:nvPr/>
        </p:nvSpPr>
        <p:spPr bwMode="auto">
          <a:xfrm>
            <a:off x="5508625" y="2132013"/>
            <a:ext cx="1836738" cy="1149350"/>
          </a:xfrm>
          <a:prstGeom prst="cloudCallout">
            <a:avLst>
              <a:gd name="adj1" fmla="val -995"/>
              <a:gd name="adj2" fmla="val 26245"/>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sp>
        <p:nvSpPr>
          <p:cNvPr id="11270" name="Line 36"/>
          <p:cNvSpPr>
            <a:spLocks noChangeShapeType="1"/>
          </p:cNvSpPr>
          <p:nvPr/>
        </p:nvSpPr>
        <p:spPr bwMode="auto">
          <a:xfrm>
            <a:off x="7667625" y="4652963"/>
            <a:ext cx="217488" cy="3651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271" name="AutoShape 37"/>
          <p:cNvSpPr>
            <a:spLocks noChangeArrowheads="1"/>
          </p:cNvSpPr>
          <p:nvPr/>
        </p:nvSpPr>
        <p:spPr bwMode="auto">
          <a:xfrm>
            <a:off x="5832475" y="4221163"/>
            <a:ext cx="1836738" cy="1149350"/>
          </a:xfrm>
          <a:prstGeom prst="cloudCallout">
            <a:avLst>
              <a:gd name="adj1" fmla="val 8861"/>
              <a:gd name="adj2" fmla="val -11190"/>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pic>
        <p:nvPicPr>
          <p:cNvPr id="1943590" name="Picture 38" descr="j0213283[1]"/>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7956550" y="5913438"/>
            <a:ext cx="1055688" cy="750887"/>
          </a:xfrm>
          <a:noFill/>
        </p:spPr>
      </p:pic>
      <p:pic>
        <p:nvPicPr>
          <p:cNvPr id="1943591" name="Picture 39"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04025" y="5984875"/>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2" name="Picture 40"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51500" y="5948363"/>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3" name="Picture 41"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03688" y="5913438"/>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4" name="Picture 42"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85113" y="4545013"/>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5" name="Picture 43"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5825" y="692150"/>
            <a:ext cx="1055688" cy="750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6" name="Picture 44"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85113" y="1881188"/>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597" name="Picture 45"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24750" y="3176588"/>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80" name="AutoShape 46"/>
          <p:cNvSpPr>
            <a:spLocks noChangeArrowheads="1"/>
          </p:cNvSpPr>
          <p:nvPr/>
        </p:nvSpPr>
        <p:spPr bwMode="auto">
          <a:xfrm>
            <a:off x="2124075" y="4224338"/>
            <a:ext cx="1836738" cy="1149350"/>
          </a:xfrm>
          <a:prstGeom prst="cloudCallout">
            <a:avLst>
              <a:gd name="adj1" fmla="val 21653"/>
              <a:gd name="adj2" fmla="val -7046"/>
            </a:avLst>
          </a:prstGeom>
          <a:solidFill>
            <a:srgbClr val="DDDDD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r>
              <a:rPr lang="en-US" sz="1400">
                <a:solidFill>
                  <a:srgbClr val="000000"/>
                </a:solidFill>
                <a:latin typeface="Eurostile"/>
                <a:cs typeface="Eurostile"/>
              </a:rPr>
              <a:t>local distribution</a:t>
            </a:r>
          </a:p>
          <a:p>
            <a:r>
              <a:rPr lang="en-US" sz="1400">
                <a:solidFill>
                  <a:srgbClr val="000000"/>
                </a:solidFill>
                <a:latin typeface="Eurostile"/>
                <a:cs typeface="Eurostile"/>
              </a:rPr>
              <a:t>network</a:t>
            </a:r>
          </a:p>
        </p:txBody>
      </p:sp>
      <p:pic>
        <p:nvPicPr>
          <p:cNvPr id="1943599" name="Picture 47"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8313" y="4005263"/>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600" name="Picture 48"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5900" y="5157788"/>
            <a:ext cx="1055688"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43601" name="Picture 49" descr="j0213283[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47813" y="5732463"/>
            <a:ext cx="1055687" cy="750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50"/>
          <p:cNvGrpSpPr>
            <a:grpSpLocks/>
          </p:cNvGrpSpPr>
          <p:nvPr/>
        </p:nvGrpSpPr>
        <p:grpSpPr bwMode="auto">
          <a:xfrm>
            <a:off x="1314450" y="1520825"/>
            <a:ext cx="6929438" cy="4284663"/>
            <a:chOff x="828" y="754"/>
            <a:chExt cx="4365" cy="2699"/>
          </a:xfrm>
        </p:grpSpPr>
        <p:sp>
          <p:nvSpPr>
            <p:cNvPr id="11640" name="Line 51"/>
            <p:cNvSpPr>
              <a:spLocks noChangeShapeType="1"/>
            </p:cNvSpPr>
            <p:nvPr/>
          </p:nvSpPr>
          <p:spPr bwMode="auto">
            <a:xfrm>
              <a:off x="2426" y="1979"/>
              <a:ext cx="1248" cy="65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1" name="Line 52"/>
            <p:cNvSpPr>
              <a:spLocks noChangeShapeType="1"/>
            </p:cNvSpPr>
            <p:nvPr/>
          </p:nvSpPr>
          <p:spPr bwMode="auto">
            <a:xfrm flipV="1">
              <a:off x="4447" y="754"/>
              <a:ext cx="157" cy="36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2" name="Line 53"/>
            <p:cNvSpPr>
              <a:spLocks noChangeShapeType="1"/>
            </p:cNvSpPr>
            <p:nvPr/>
          </p:nvSpPr>
          <p:spPr bwMode="auto">
            <a:xfrm flipV="1">
              <a:off x="4606" y="1366"/>
              <a:ext cx="315" cy="2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3" name="Line 54"/>
            <p:cNvSpPr>
              <a:spLocks noChangeShapeType="1"/>
            </p:cNvSpPr>
            <p:nvPr/>
          </p:nvSpPr>
          <p:spPr bwMode="auto">
            <a:xfrm flipH="1">
              <a:off x="2971" y="3090"/>
              <a:ext cx="907" cy="34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4" name="Line 55"/>
            <p:cNvSpPr>
              <a:spLocks noChangeShapeType="1"/>
            </p:cNvSpPr>
            <p:nvPr/>
          </p:nvSpPr>
          <p:spPr bwMode="auto">
            <a:xfrm flipH="1">
              <a:off x="3765" y="3158"/>
              <a:ext cx="294" cy="29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5" name="Line 56"/>
            <p:cNvSpPr>
              <a:spLocks noChangeShapeType="1"/>
            </p:cNvSpPr>
            <p:nvPr/>
          </p:nvSpPr>
          <p:spPr bwMode="auto">
            <a:xfrm>
              <a:off x="4536" y="3135"/>
              <a:ext cx="181" cy="31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6" name="Line 57"/>
            <p:cNvSpPr>
              <a:spLocks noChangeShapeType="1"/>
            </p:cNvSpPr>
            <p:nvPr/>
          </p:nvSpPr>
          <p:spPr bwMode="auto">
            <a:xfrm>
              <a:off x="4717" y="3022"/>
              <a:ext cx="476" cy="43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7" name="Line 58"/>
            <p:cNvSpPr>
              <a:spLocks noChangeShapeType="1"/>
            </p:cNvSpPr>
            <p:nvPr/>
          </p:nvSpPr>
          <p:spPr bwMode="auto">
            <a:xfrm flipH="1" flipV="1">
              <a:off x="998" y="2661"/>
              <a:ext cx="340" cy="9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8" name="Line 59"/>
            <p:cNvSpPr>
              <a:spLocks noChangeShapeType="1"/>
            </p:cNvSpPr>
            <p:nvPr/>
          </p:nvSpPr>
          <p:spPr bwMode="auto">
            <a:xfrm flipH="1">
              <a:off x="862" y="3001"/>
              <a:ext cx="476" cy="20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49" name="Line 60"/>
            <p:cNvSpPr>
              <a:spLocks noChangeShapeType="1"/>
            </p:cNvSpPr>
            <p:nvPr/>
          </p:nvSpPr>
          <p:spPr bwMode="auto">
            <a:xfrm flipH="1">
              <a:off x="1451" y="3113"/>
              <a:ext cx="91" cy="227"/>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50" name="Line 61"/>
            <p:cNvSpPr>
              <a:spLocks noChangeShapeType="1"/>
            </p:cNvSpPr>
            <p:nvPr/>
          </p:nvSpPr>
          <p:spPr bwMode="auto">
            <a:xfrm>
              <a:off x="4468" y="1752"/>
              <a:ext cx="249" cy="1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51" name="Line 62"/>
            <p:cNvSpPr>
              <a:spLocks noChangeShapeType="1"/>
            </p:cNvSpPr>
            <p:nvPr/>
          </p:nvSpPr>
          <p:spPr bwMode="auto">
            <a:xfrm>
              <a:off x="1882" y="2160"/>
              <a:ext cx="23" cy="27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52" name="Line 63"/>
            <p:cNvSpPr>
              <a:spLocks noChangeShapeType="1"/>
            </p:cNvSpPr>
            <p:nvPr/>
          </p:nvSpPr>
          <p:spPr bwMode="auto">
            <a:xfrm flipV="1">
              <a:off x="2540" y="1548"/>
              <a:ext cx="862" cy="2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653" name="Line 64"/>
            <p:cNvSpPr>
              <a:spLocks noChangeShapeType="1"/>
            </p:cNvSpPr>
            <p:nvPr/>
          </p:nvSpPr>
          <p:spPr bwMode="auto">
            <a:xfrm>
              <a:off x="828" y="1185"/>
              <a:ext cx="454" cy="204"/>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grpSp>
        <p:nvGrpSpPr>
          <p:cNvPr id="4" name="Group 65"/>
          <p:cNvGrpSpPr>
            <a:grpSpLocks/>
          </p:cNvGrpSpPr>
          <p:nvPr/>
        </p:nvGrpSpPr>
        <p:grpSpPr bwMode="auto">
          <a:xfrm>
            <a:off x="522288" y="4067175"/>
            <a:ext cx="890587" cy="642938"/>
            <a:chOff x="2896" y="2246"/>
            <a:chExt cx="561" cy="405"/>
          </a:xfrm>
        </p:grpSpPr>
        <p:sp>
          <p:nvSpPr>
            <p:cNvPr id="11611" name="Freeform 6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2" name="Freeform 6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3" name="Freeform 6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4" name="Freeform 6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5" name="Freeform 7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6" name="Freeform 7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7" name="Freeform 7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8" name="Freeform 7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9" name="Freeform 7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0" name="Freeform 7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1" name="Freeform 7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2" name="Freeform 7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3" name="Freeform 7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4" name="Freeform 7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5" name="Freeform 8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6" name="Freeform 8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7" name="Freeform 8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8" name="Freeform 8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29" name="Freeform 8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0" name="Freeform 8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31" name="Freeform 8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2" name="Freeform 8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33" name="Freeform 8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4" name="Freeform 8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5" name="Freeform 9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6" name="Freeform 9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7" name="Freeform 9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8" name="Freeform 9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39" name="Freeform 9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5" name="Group 95"/>
          <p:cNvGrpSpPr>
            <a:grpSpLocks/>
          </p:cNvGrpSpPr>
          <p:nvPr/>
        </p:nvGrpSpPr>
        <p:grpSpPr bwMode="auto">
          <a:xfrm>
            <a:off x="288925" y="5195888"/>
            <a:ext cx="890588" cy="642937"/>
            <a:chOff x="2896" y="2246"/>
            <a:chExt cx="561" cy="405"/>
          </a:xfrm>
        </p:grpSpPr>
        <p:sp>
          <p:nvSpPr>
            <p:cNvPr id="11582" name="Freeform 9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3" name="Freeform 9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4" name="Freeform 9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5" name="Freeform 9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6" name="Freeform 10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7" name="Freeform 10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8" name="Freeform 10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9" name="Freeform 10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0" name="Freeform 10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1" name="Freeform 10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2" name="Freeform 10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3" name="Freeform 10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4" name="Freeform 10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5" name="Freeform 10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6" name="Freeform 11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7" name="Freeform 11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8" name="Freeform 11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99" name="Freeform 11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0" name="Freeform 11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1" name="Freeform 11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02" name="Freeform 11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3" name="Freeform 11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604" name="Freeform 11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5" name="Freeform 11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6" name="Freeform 12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7" name="Freeform 12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8" name="Freeform 12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09" name="Freeform 12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610" name="Freeform 12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6" name="Group 125"/>
          <p:cNvGrpSpPr>
            <a:grpSpLocks/>
          </p:cNvGrpSpPr>
          <p:nvPr/>
        </p:nvGrpSpPr>
        <p:grpSpPr bwMode="auto">
          <a:xfrm>
            <a:off x="1679575" y="5753100"/>
            <a:ext cx="890588" cy="642938"/>
            <a:chOff x="2896" y="2246"/>
            <a:chExt cx="561" cy="405"/>
          </a:xfrm>
        </p:grpSpPr>
        <p:sp>
          <p:nvSpPr>
            <p:cNvPr id="11553" name="Freeform 12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4" name="Freeform 12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5" name="Freeform 12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6" name="Freeform 12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7" name="Freeform 13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8" name="Freeform 13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9" name="Freeform 13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0" name="Freeform 13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1" name="Freeform 13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2" name="Freeform 13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3" name="Freeform 13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4" name="Freeform 13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5" name="Freeform 13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6" name="Freeform 13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7" name="Freeform 14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8" name="Freeform 14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69" name="Freeform 14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0" name="Freeform 14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1" name="Freeform 14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2" name="Freeform 14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73" name="Freeform 14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4" name="Freeform 14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75" name="Freeform 14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6" name="Freeform 14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7" name="Freeform 15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8" name="Freeform 15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79" name="Freeform 15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0" name="Freeform 15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81" name="Freeform 15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7" name="Group 155"/>
          <p:cNvGrpSpPr>
            <a:grpSpLocks/>
          </p:cNvGrpSpPr>
          <p:nvPr/>
        </p:nvGrpSpPr>
        <p:grpSpPr bwMode="auto">
          <a:xfrm>
            <a:off x="4149725" y="5976938"/>
            <a:ext cx="890588" cy="642937"/>
            <a:chOff x="2896" y="2246"/>
            <a:chExt cx="561" cy="405"/>
          </a:xfrm>
        </p:grpSpPr>
        <p:sp>
          <p:nvSpPr>
            <p:cNvPr id="11524" name="Freeform 15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5" name="Freeform 15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6" name="Freeform 15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7" name="Freeform 15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8" name="Freeform 16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9" name="Freeform 16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0" name="Freeform 16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1" name="Freeform 16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2" name="Freeform 16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3" name="Freeform 16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4" name="Freeform 16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5" name="Freeform 16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6" name="Freeform 16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7" name="Freeform 16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8" name="Freeform 17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39" name="Freeform 17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0" name="Freeform 17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1" name="Freeform 17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2" name="Freeform 17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3" name="Freeform 17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44" name="Freeform 17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5" name="Freeform 17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46" name="Freeform 17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7" name="Freeform 17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8" name="Freeform 18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49" name="Freeform 18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0" name="Freeform 18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1" name="Freeform 18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52" name="Freeform 18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8" name="Group 185"/>
          <p:cNvGrpSpPr>
            <a:grpSpLocks/>
          </p:cNvGrpSpPr>
          <p:nvPr/>
        </p:nvGrpSpPr>
        <p:grpSpPr bwMode="auto">
          <a:xfrm>
            <a:off x="5775325" y="6016625"/>
            <a:ext cx="890588" cy="642938"/>
            <a:chOff x="2896" y="2246"/>
            <a:chExt cx="561" cy="405"/>
          </a:xfrm>
        </p:grpSpPr>
        <p:sp>
          <p:nvSpPr>
            <p:cNvPr id="11495" name="Freeform 18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6" name="Freeform 18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7" name="Freeform 18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8" name="Freeform 18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9" name="Freeform 19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0" name="Freeform 19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1" name="Freeform 19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2" name="Freeform 19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3" name="Freeform 19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4" name="Freeform 19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5" name="Freeform 19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6" name="Freeform 19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7" name="Freeform 19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8" name="Freeform 19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09" name="Freeform 20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0" name="Freeform 20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1" name="Freeform 20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2" name="Freeform 20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3" name="Freeform 20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4" name="Freeform 20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15" name="Freeform 20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6" name="Freeform 20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517" name="Freeform 20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8" name="Freeform 20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19" name="Freeform 21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0" name="Freeform 21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1" name="Freeform 21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2" name="Freeform 21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523" name="Freeform 21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9" name="Group 215"/>
          <p:cNvGrpSpPr>
            <a:grpSpLocks/>
          </p:cNvGrpSpPr>
          <p:nvPr/>
        </p:nvGrpSpPr>
        <p:grpSpPr bwMode="auto">
          <a:xfrm>
            <a:off x="6942138" y="5997575"/>
            <a:ext cx="890587" cy="642938"/>
            <a:chOff x="2896" y="2246"/>
            <a:chExt cx="561" cy="405"/>
          </a:xfrm>
        </p:grpSpPr>
        <p:sp>
          <p:nvSpPr>
            <p:cNvPr id="11466" name="Freeform 21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7" name="Freeform 21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8" name="Freeform 21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9" name="Freeform 21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0" name="Freeform 22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1" name="Freeform 22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2" name="Freeform 22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3" name="Freeform 22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4" name="Freeform 22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5" name="Freeform 22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6" name="Freeform 22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7" name="Freeform 22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8" name="Freeform 22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79" name="Freeform 22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0" name="Freeform 23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1" name="Freeform 23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2" name="Freeform 23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3" name="Freeform 23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4" name="Freeform 23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5" name="Freeform 23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86" name="Freeform 23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7" name="Freeform 23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88" name="Freeform 23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89" name="Freeform 23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0" name="Freeform 24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1" name="Freeform 24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2" name="Freeform 24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3" name="Freeform 24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94" name="Freeform 24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0" name="Group 245"/>
          <p:cNvGrpSpPr>
            <a:grpSpLocks/>
          </p:cNvGrpSpPr>
          <p:nvPr/>
        </p:nvGrpSpPr>
        <p:grpSpPr bwMode="auto">
          <a:xfrm>
            <a:off x="8016875" y="6003925"/>
            <a:ext cx="890588" cy="642938"/>
            <a:chOff x="2896" y="2246"/>
            <a:chExt cx="561" cy="405"/>
          </a:xfrm>
        </p:grpSpPr>
        <p:sp>
          <p:nvSpPr>
            <p:cNvPr id="11437" name="Freeform 24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8" name="Freeform 24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9" name="Freeform 24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0" name="Freeform 24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1" name="Freeform 25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2" name="Freeform 25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3" name="Freeform 25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4" name="Freeform 25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5" name="Freeform 25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6" name="Freeform 25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7" name="Freeform 25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8" name="Freeform 25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49" name="Freeform 25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0" name="Freeform 25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1" name="Freeform 26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2" name="Freeform 26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3" name="Freeform 26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4" name="Freeform 26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5" name="Freeform 26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6" name="Freeform 26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57" name="Freeform 26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58" name="Freeform 26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59" name="Freeform 26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0" name="Freeform 26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1" name="Freeform 27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2" name="Freeform 27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3" name="Freeform 27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4" name="Freeform 27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65" name="Freeform 27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1" name="Group 275"/>
          <p:cNvGrpSpPr>
            <a:grpSpLocks/>
          </p:cNvGrpSpPr>
          <p:nvPr/>
        </p:nvGrpSpPr>
        <p:grpSpPr bwMode="auto">
          <a:xfrm>
            <a:off x="7921625" y="4629150"/>
            <a:ext cx="890588" cy="642938"/>
            <a:chOff x="2896" y="2246"/>
            <a:chExt cx="561" cy="405"/>
          </a:xfrm>
        </p:grpSpPr>
        <p:sp>
          <p:nvSpPr>
            <p:cNvPr id="11408" name="Freeform 27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9" name="Freeform 27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0" name="Freeform 27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1" name="Freeform 27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2" name="Freeform 28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3" name="Freeform 28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4" name="Freeform 28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5" name="Freeform 28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6" name="Freeform 28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7" name="Freeform 28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8" name="Freeform 28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19" name="Freeform 28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0" name="Freeform 28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1" name="Freeform 28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2" name="Freeform 29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3" name="Freeform 29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4" name="Freeform 29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5" name="Freeform 29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6" name="Freeform 29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7" name="Freeform 29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28" name="Freeform 29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29" name="Freeform 29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30" name="Freeform 29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1" name="Freeform 29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2" name="Freeform 30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3" name="Freeform 30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4" name="Freeform 30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5" name="Freeform 30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36" name="Freeform 30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305"/>
          <p:cNvGrpSpPr>
            <a:grpSpLocks/>
          </p:cNvGrpSpPr>
          <p:nvPr/>
        </p:nvGrpSpPr>
        <p:grpSpPr bwMode="auto">
          <a:xfrm>
            <a:off x="7500938" y="3132138"/>
            <a:ext cx="890587" cy="642937"/>
            <a:chOff x="2896" y="2246"/>
            <a:chExt cx="561" cy="405"/>
          </a:xfrm>
        </p:grpSpPr>
        <p:sp>
          <p:nvSpPr>
            <p:cNvPr id="11379" name="Freeform 30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0" name="Freeform 30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1" name="Freeform 30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2" name="Freeform 30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3" name="Freeform 31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4" name="Freeform 31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5" name="Freeform 31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6" name="Freeform 31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7" name="Freeform 31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8" name="Freeform 31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89" name="Freeform 31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0" name="Freeform 31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1" name="Freeform 31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2" name="Freeform 31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3" name="Freeform 32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4" name="Freeform 32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5" name="Freeform 32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6" name="Freeform 32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7" name="Freeform 32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98" name="Freeform 32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99" name="Freeform 32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0" name="Freeform 32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401" name="Freeform 32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2" name="Freeform 32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3" name="Freeform 33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4" name="Freeform 33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5" name="Freeform 33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6" name="Freeform 33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407" name="Freeform 33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3" name="Group 335"/>
          <p:cNvGrpSpPr>
            <a:grpSpLocks/>
          </p:cNvGrpSpPr>
          <p:nvPr/>
        </p:nvGrpSpPr>
        <p:grpSpPr bwMode="auto">
          <a:xfrm>
            <a:off x="7893050" y="2041525"/>
            <a:ext cx="890588" cy="642938"/>
            <a:chOff x="2896" y="2246"/>
            <a:chExt cx="561" cy="405"/>
          </a:xfrm>
        </p:grpSpPr>
        <p:sp>
          <p:nvSpPr>
            <p:cNvPr id="11350" name="Freeform 33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1" name="Freeform 33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2" name="Freeform 33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3" name="Freeform 33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4" name="Freeform 34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5" name="Freeform 34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6" name="Freeform 34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7" name="Freeform 34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8" name="Freeform 34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59" name="Freeform 34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0" name="Freeform 34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1" name="Freeform 34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2" name="Freeform 34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3" name="Freeform 34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4" name="Freeform 35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5" name="Freeform 35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6" name="Freeform 35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7" name="Freeform 35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8" name="Freeform 35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69" name="Freeform 35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70" name="Freeform 35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1" name="Freeform 35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72" name="Freeform 35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3" name="Freeform 35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4" name="Freeform 36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5" name="Freeform 36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6" name="Freeform 36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7" name="Freeform 36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78" name="Freeform 36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4" name="Group 365"/>
          <p:cNvGrpSpPr>
            <a:grpSpLocks/>
          </p:cNvGrpSpPr>
          <p:nvPr/>
        </p:nvGrpSpPr>
        <p:grpSpPr bwMode="auto">
          <a:xfrm>
            <a:off x="7199313" y="849313"/>
            <a:ext cx="890587" cy="642937"/>
            <a:chOff x="2896" y="2246"/>
            <a:chExt cx="561" cy="405"/>
          </a:xfrm>
        </p:grpSpPr>
        <p:sp>
          <p:nvSpPr>
            <p:cNvPr id="11321" name="Freeform 366"/>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2" name="Freeform 367"/>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3" name="Freeform 368"/>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4" name="Freeform 369"/>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5" name="Freeform 370"/>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6" name="Freeform 371"/>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7" name="Freeform 372"/>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8" name="Freeform 373"/>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29" name="Freeform 374"/>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0" name="Freeform 375"/>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1" name="Freeform 376"/>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2" name="Freeform 377"/>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3" name="Freeform 378"/>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4" name="Freeform 379"/>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5" name="Freeform 380"/>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6" name="Freeform 381"/>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7" name="Freeform 382"/>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8" name="Freeform 383"/>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39" name="Freeform 384"/>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0" name="Freeform 385"/>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41" name="Freeform 386"/>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2" name="Freeform 387"/>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43" name="Freeform 388"/>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4" name="Freeform 389"/>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5" name="Freeform 390"/>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6" name="Freeform 391"/>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7" name="Freeform 392"/>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8" name="Freeform 393"/>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11349" name="Freeform 394"/>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5" name="Group 395"/>
          <p:cNvGrpSpPr>
            <a:grpSpLocks/>
          </p:cNvGrpSpPr>
          <p:nvPr/>
        </p:nvGrpSpPr>
        <p:grpSpPr bwMode="auto">
          <a:xfrm>
            <a:off x="1322388" y="1519238"/>
            <a:ext cx="6929437" cy="4284662"/>
            <a:chOff x="828" y="754"/>
            <a:chExt cx="4365" cy="2699"/>
          </a:xfrm>
        </p:grpSpPr>
        <p:sp>
          <p:nvSpPr>
            <p:cNvPr id="11307" name="Line 396"/>
            <p:cNvSpPr>
              <a:spLocks noChangeShapeType="1"/>
            </p:cNvSpPr>
            <p:nvPr/>
          </p:nvSpPr>
          <p:spPr bwMode="auto">
            <a:xfrm>
              <a:off x="2426" y="1979"/>
              <a:ext cx="1248" cy="65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08" name="Line 397"/>
            <p:cNvSpPr>
              <a:spLocks noChangeShapeType="1"/>
            </p:cNvSpPr>
            <p:nvPr/>
          </p:nvSpPr>
          <p:spPr bwMode="auto">
            <a:xfrm flipV="1">
              <a:off x="4447" y="754"/>
              <a:ext cx="157" cy="361"/>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09" name="Line 398"/>
            <p:cNvSpPr>
              <a:spLocks noChangeShapeType="1"/>
            </p:cNvSpPr>
            <p:nvPr/>
          </p:nvSpPr>
          <p:spPr bwMode="auto">
            <a:xfrm flipV="1">
              <a:off x="4606" y="1366"/>
              <a:ext cx="315" cy="2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0" name="Line 399"/>
            <p:cNvSpPr>
              <a:spLocks noChangeShapeType="1"/>
            </p:cNvSpPr>
            <p:nvPr/>
          </p:nvSpPr>
          <p:spPr bwMode="auto">
            <a:xfrm flipH="1">
              <a:off x="2971" y="3090"/>
              <a:ext cx="907" cy="34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1" name="Line 400"/>
            <p:cNvSpPr>
              <a:spLocks noChangeShapeType="1"/>
            </p:cNvSpPr>
            <p:nvPr/>
          </p:nvSpPr>
          <p:spPr bwMode="auto">
            <a:xfrm flipH="1">
              <a:off x="3765" y="3158"/>
              <a:ext cx="294" cy="29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2" name="Line 401"/>
            <p:cNvSpPr>
              <a:spLocks noChangeShapeType="1"/>
            </p:cNvSpPr>
            <p:nvPr/>
          </p:nvSpPr>
          <p:spPr bwMode="auto">
            <a:xfrm>
              <a:off x="4536" y="3135"/>
              <a:ext cx="181" cy="31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3" name="Line 402"/>
            <p:cNvSpPr>
              <a:spLocks noChangeShapeType="1"/>
            </p:cNvSpPr>
            <p:nvPr/>
          </p:nvSpPr>
          <p:spPr bwMode="auto">
            <a:xfrm>
              <a:off x="4717" y="3022"/>
              <a:ext cx="476" cy="431"/>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4" name="Line 403"/>
            <p:cNvSpPr>
              <a:spLocks noChangeShapeType="1"/>
            </p:cNvSpPr>
            <p:nvPr/>
          </p:nvSpPr>
          <p:spPr bwMode="auto">
            <a:xfrm flipH="1" flipV="1">
              <a:off x="998" y="2661"/>
              <a:ext cx="340" cy="91"/>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5" name="Line 404"/>
            <p:cNvSpPr>
              <a:spLocks noChangeShapeType="1"/>
            </p:cNvSpPr>
            <p:nvPr/>
          </p:nvSpPr>
          <p:spPr bwMode="auto">
            <a:xfrm flipH="1">
              <a:off x="862" y="3001"/>
              <a:ext cx="476" cy="20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6" name="Line 405"/>
            <p:cNvSpPr>
              <a:spLocks noChangeShapeType="1"/>
            </p:cNvSpPr>
            <p:nvPr/>
          </p:nvSpPr>
          <p:spPr bwMode="auto">
            <a:xfrm flipH="1">
              <a:off x="1451" y="3113"/>
              <a:ext cx="91" cy="22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7" name="Line 406"/>
            <p:cNvSpPr>
              <a:spLocks noChangeShapeType="1"/>
            </p:cNvSpPr>
            <p:nvPr/>
          </p:nvSpPr>
          <p:spPr bwMode="auto">
            <a:xfrm>
              <a:off x="4468" y="1752"/>
              <a:ext cx="249" cy="113"/>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8" name="Line 407"/>
            <p:cNvSpPr>
              <a:spLocks noChangeShapeType="1"/>
            </p:cNvSpPr>
            <p:nvPr/>
          </p:nvSpPr>
          <p:spPr bwMode="auto">
            <a:xfrm>
              <a:off x="1882" y="2160"/>
              <a:ext cx="23" cy="27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19" name="Line 408"/>
            <p:cNvSpPr>
              <a:spLocks noChangeShapeType="1"/>
            </p:cNvSpPr>
            <p:nvPr/>
          </p:nvSpPr>
          <p:spPr bwMode="auto">
            <a:xfrm flipV="1">
              <a:off x="2540" y="1548"/>
              <a:ext cx="862" cy="2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1320" name="Line 409"/>
            <p:cNvSpPr>
              <a:spLocks noChangeShapeType="1"/>
            </p:cNvSpPr>
            <p:nvPr/>
          </p:nvSpPr>
          <p:spPr bwMode="auto">
            <a:xfrm>
              <a:off x="828" y="1185"/>
              <a:ext cx="454" cy="204"/>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grpSp>
      <p:sp>
        <p:nvSpPr>
          <p:cNvPr id="1943962" name="Freeform 410"/>
          <p:cNvSpPr>
            <a:spLocks/>
          </p:cNvSpPr>
          <p:nvPr/>
        </p:nvSpPr>
        <p:spPr bwMode="auto">
          <a:xfrm>
            <a:off x="1330325" y="2092325"/>
            <a:ext cx="6654800" cy="601663"/>
          </a:xfrm>
          <a:custGeom>
            <a:avLst/>
            <a:gdLst>
              <a:gd name="T0" fmla="*/ 0 w 4192"/>
              <a:gd name="T1" fmla="*/ 0 h 379"/>
              <a:gd name="T2" fmla="*/ 1239838 w 4192"/>
              <a:gd name="T3" fmla="*/ 508000 h 379"/>
              <a:gd name="T4" fmla="*/ 4521200 w 4192"/>
              <a:gd name="T5" fmla="*/ 558800 h 379"/>
              <a:gd name="T6" fmla="*/ 6654800 w 4192"/>
              <a:gd name="T7" fmla="*/ 508000 h 379"/>
              <a:gd name="T8" fmla="*/ 0 60000 65536"/>
              <a:gd name="T9" fmla="*/ 0 60000 65536"/>
              <a:gd name="T10" fmla="*/ 0 60000 65536"/>
              <a:gd name="T11" fmla="*/ 0 60000 65536"/>
              <a:gd name="T12" fmla="*/ 0 w 4192"/>
              <a:gd name="T13" fmla="*/ 0 h 379"/>
              <a:gd name="T14" fmla="*/ 4192 w 4192"/>
              <a:gd name="T15" fmla="*/ 379 h 379"/>
            </a:gdLst>
            <a:ahLst/>
            <a:cxnLst>
              <a:cxn ang="T8">
                <a:pos x="T0" y="T1"/>
              </a:cxn>
              <a:cxn ang="T9">
                <a:pos x="T2" y="T3"/>
              </a:cxn>
              <a:cxn ang="T10">
                <a:pos x="T4" y="T5"/>
              </a:cxn>
              <a:cxn ang="T11">
                <a:pos x="T6" y="T7"/>
              </a:cxn>
            </a:cxnLst>
            <a:rect l="T12" t="T13" r="T14" b="T15"/>
            <a:pathLst>
              <a:path w="4192" h="379">
                <a:moveTo>
                  <a:pt x="0" y="0"/>
                </a:moveTo>
                <a:cubicBezTo>
                  <a:pt x="153" y="130"/>
                  <a:pt x="306" y="261"/>
                  <a:pt x="781" y="320"/>
                </a:cubicBezTo>
                <a:cubicBezTo>
                  <a:pt x="1256" y="379"/>
                  <a:pt x="2280" y="352"/>
                  <a:pt x="2848" y="352"/>
                </a:cubicBezTo>
                <a:cubicBezTo>
                  <a:pt x="3416" y="352"/>
                  <a:pt x="3804" y="336"/>
                  <a:pt x="4192" y="320"/>
                </a:cubicBezTo>
              </a:path>
            </a:pathLst>
          </a:custGeom>
          <a:noFill/>
          <a:ln w="9525" cap="flat">
            <a:solidFill>
              <a:schemeClr val="tx1"/>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63" name="Freeform 411"/>
          <p:cNvSpPr>
            <a:spLocks/>
          </p:cNvSpPr>
          <p:nvPr/>
        </p:nvSpPr>
        <p:spPr bwMode="auto">
          <a:xfrm>
            <a:off x="1228725" y="2254250"/>
            <a:ext cx="1322388" cy="3514725"/>
          </a:xfrm>
          <a:custGeom>
            <a:avLst/>
            <a:gdLst>
              <a:gd name="T0" fmla="*/ 0 w 833"/>
              <a:gd name="T1" fmla="*/ 0 h 2214"/>
              <a:gd name="T2" fmla="*/ 976313 w 833"/>
              <a:gd name="T3" fmla="*/ 588963 h 2214"/>
              <a:gd name="T4" fmla="*/ 1290638 w 833"/>
              <a:gd name="T5" fmla="*/ 2743200 h 2214"/>
              <a:gd name="T6" fmla="*/ 1168400 w 833"/>
              <a:gd name="T7" fmla="*/ 3514725 h 2214"/>
              <a:gd name="T8" fmla="*/ 0 60000 65536"/>
              <a:gd name="T9" fmla="*/ 0 60000 65536"/>
              <a:gd name="T10" fmla="*/ 0 60000 65536"/>
              <a:gd name="T11" fmla="*/ 0 60000 65536"/>
              <a:gd name="T12" fmla="*/ 0 w 833"/>
              <a:gd name="T13" fmla="*/ 0 h 2214"/>
              <a:gd name="T14" fmla="*/ 833 w 833"/>
              <a:gd name="T15" fmla="*/ 2214 h 2214"/>
            </a:gdLst>
            <a:ahLst/>
            <a:cxnLst>
              <a:cxn ang="T8">
                <a:pos x="T0" y="T1"/>
              </a:cxn>
              <a:cxn ang="T9">
                <a:pos x="T2" y="T3"/>
              </a:cxn>
              <a:cxn ang="T10">
                <a:pos x="T4" y="T5"/>
              </a:cxn>
              <a:cxn ang="T11">
                <a:pos x="T6" y="T7"/>
              </a:cxn>
            </a:cxnLst>
            <a:rect l="T12" t="T13" r="T14" b="T15"/>
            <a:pathLst>
              <a:path w="833" h="2214">
                <a:moveTo>
                  <a:pt x="0" y="0"/>
                </a:moveTo>
                <a:cubicBezTo>
                  <a:pt x="240" y="41"/>
                  <a:pt x="480" y="83"/>
                  <a:pt x="615" y="371"/>
                </a:cubicBezTo>
                <a:cubicBezTo>
                  <a:pt x="750" y="659"/>
                  <a:pt x="793" y="1421"/>
                  <a:pt x="813" y="1728"/>
                </a:cubicBezTo>
                <a:cubicBezTo>
                  <a:pt x="833" y="2035"/>
                  <a:pt x="784" y="2124"/>
                  <a:pt x="736" y="2214"/>
                </a:cubicBezTo>
              </a:path>
            </a:pathLst>
          </a:custGeom>
          <a:noFill/>
          <a:ln w="9525" cap="flat">
            <a:solidFill>
              <a:schemeClr val="tx1"/>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64" name="Freeform 412"/>
          <p:cNvSpPr>
            <a:spLocks/>
          </p:cNvSpPr>
          <p:nvPr/>
        </p:nvSpPr>
        <p:spPr bwMode="auto">
          <a:xfrm>
            <a:off x="1249363" y="2173288"/>
            <a:ext cx="6980237" cy="3717925"/>
          </a:xfrm>
          <a:custGeom>
            <a:avLst/>
            <a:gdLst>
              <a:gd name="T0" fmla="*/ 0 w 4397"/>
              <a:gd name="T1" fmla="*/ 0 h 2342"/>
              <a:gd name="T2" fmla="*/ 5375275 w 4397"/>
              <a:gd name="T3" fmla="*/ 2549525 h 2342"/>
              <a:gd name="T4" fmla="*/ 6980237 w 4397"/>
              <a:gd name="T5" fmla="*/ 3717925 h 2342"/>
              <a:gd name="T6" fmla="*/ 0 60000 65536"/>
              <a:gd name="T7" fmla="*/ 0 60000 65536"/>
              <a:gd name="T8" fmla="*/ 0 60000 65536"/>
              <a:gd name="T9" fmla="*/ 0 w 4397"/>
              <a:gd name="T10" fmla="*/ 0 h 2342"/>
              <a:gd name="T11" fmla="*/ 4397 w 4397"/>
              <a:gd name="T12" fmla="*/ 2342 h 2342"/>
            </a:gdLst>
            <a:ahLst/>
            <a:cxnLst>
              <a:cxn ang="T6">
                <a:pos x="T0" y="T1"/>
              </a:cxn>
              <a:cxn ang="T7">
                <a:pos x="T2" y="T3"/>
              </a:cxn>
              <a:cxn ang="T8">
                <a:pos x="T4" y="T5"/>
              </a:cxn>
            </a:cxnLst>
            <a:rect l="T9" t="T10" r="T11" b="T12"/>
            <a:pathLst>
              <a:path w="4397" h="2342">
                <a:moveTo>
                  <a:pt x="0" y="0"/>
                </a:moveTo>
                <a:cubicBezTo>
                  <a:pt x="1326" y="608"/>
                  <a:pt x="2653" y="1216"/>
                  <a:pt x="3386" y="1606"/>
                </a:cubicBezTo>
                <a:cubicBezTo>
                  <a:pt x="4119" y="1996"/>
                  <a:pt x="4258" y="2169"/>
                  <a:pt x="4397" y="2342"/>
                </a:cubicBezTo>
              </a:path>
            </a:pathLst>
          </a:custGeom>
          <a:noFill/>
          <a:ln w="9525" cap="flat">
            <a:solidFill>
              <a:schemeClr val="tx1"/>
            </a:solidFill>
            <a:prstDash val="dash"/>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65" name="Rectangle 413"/>
          <p:cNvSpPr>
            <a:spLocks noChangeArrowheads="1"/>
          </p:cNvSpPr>
          <p:nvPr/>
        </p:nvSpPr>
        <p:spPr bwMode="auto">
          <a:xfrm>
            <a:off x="8045450" y="2660650"/>
            <a:ext cx="111125" cy="112713"/>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3966" name="Rectangle 414"/>
          <p:cNvSpPr>
            <a:spLocks noChangeArrowheads="1"/>
          </p:cNvSpPr>
          <p:nvPr/>
        </p:nvSpPr>
        <p:spPr bwMode="auto">
          <a:xfrm>
            <a:off x="8305800" y="5816600"/>
            <a:ext cx="111125" cy="112713"/>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3967" name="Rectangle 415"/>
          <p:cNvSpPr>
            <a:spLocks noChangeArrowheads="1"/>
          </p:cNvSpPr>
          <p:nvPr/>
        </p:nvSpPr>
        <p:spPr bwMode="auto">
          <a:xfrm>
            <a:off x="2501900" y="5661025"/>
            <a:ext cx="111125" cy="112713"/>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943968" name="Freeform 416"/>
          <p:cNvSpPr>
            <a:spLocks/>
          </p:cNvSpPr>
          <p:nvPr/>
        </p:nvSpPr>
        <p:spPr bwMode="auto">
          <a:xfrm>
            <a:off x="1493838" y="4621213"/>
            <a:ext cx="927100" cy="1149350"/>
          </a:xfrm>
          <a:custGeom>
            <a:avLst/>
            <a:gdLst>
              <a:gd name="T0" fmla="*/ 630238 w 584"/>
              <a:gd name="T1" fmla="*/ 1087438 h 724"/>
              <a:gd name="T2" fmla="*/ 630238 w 584"/>
              <a:gd name="T3" fmla="*/ 1027113 h 724"/>
              <a:gd name="T4" fmla="*/ 822325 w 584"/>
              <a:gd name="T5" fmla="*/ 355600 h 724"/>
              <a:gd name="T6" fmla="*/ 0 w 584"/>
              <a:gd name="T7" fmla="*/ 0 h 724"/>
              <a:gd name="T8" fmla="*/ 0 60000 65536"/>
              <a:gd name="T9" fmla="*/ 0 60000 65536"/>
              <a:gd name="T10" fmla="*/ 0 60000 65536"/>
              <a:gd name="T11" fmla="*/ 0 60000 65536"/>
              <a:gd name="T12" fmla="*/ 0 w 584"/>
              <a:gd name="T13" fmla="*/ 0 h 724"/>
              <a:gd name="T14" fmla="*/ 584 w 584"/>
              <a:gd name="T15" fmla="*/ 724 h 724"/>
            </a:gdLst>
            <a:ahLst/>
            <a:cxnLst>
              <a:cxn ang="T8">
                <a:pos x="T0" y="T1"/>
              </a:cxn>
              <a:cxn ang="T9">
                <a:pos x="T2" y="T3"/>
              </a:cxn>
              <a:cxn ang="T10">
                <a:pos x="T4" y="T5"/>
              </a:cxn>
              <a:cxn ang="T11">
                <a:pos x="T6" y="T7"/>
              </a:cxn>
            </a:cxnLst>
            <a:rect l="T12" t="T13" r="T14" b="T15"/>
            <a:pathLst>
              <a:path w="584" h="724">
                <a:moveTo>
                  <a:pt x="397" y="685"/>
                </a:moveTo>
                <a:cubicBezTo>
                  <a:pt x="387" y="704"/>
                  <a:pt x="377" y="724"/>
                  <a:pt x="397" y="647"/>
                </a:cubicBezTo>
                <a:cubicBezTo>
                  <a:pt x="417" y="570"/>
                  <a:pt x="584" y="332"/>
                  <a:pt x="518" y="224"/>
                </a:cubicBezTo>
                <a:cubicBezTo>
                  <a:pt x="452" y="116"/>
                  <a:pt x="226" y="58"/>
                  <a:pt x="0" y="0"/>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69" name="Freeform 417"/>
          <p:cNvSpPr>
            <a:spLocks/>
          </p:cNvSpPr>
          <p:nvPr/>
        </p:nvSpPr>
        <p:spPr bwMode="auto">
          <a:xfrm>
            <a:off x="7294563" y="4773613"/>
            <a:ext cx="1006475" cy="976312"/>
          </a:xfrm>
          <a:custGeom>
            <a:avLst/>
            <a:gdLst>
              <a:gd name="T0" fmla="*/ 1006475 w 634"/>
              <a:gd name="T1" fmla="*/ 976312 h 615"/>
              <a:gd name="T2" fmla="*/ 71438 w 634"/>
              <a:gd name="T3" fmla="*/ 142875 h 615"/>
              <a:gd name="T4" fmla="*/ 579438 w 634"/>
              <a:gd name="T5" fmla="*/ 122237 h 615"/>
              <a:gd name="T6" fmla="*/ 0 60000 65536"/>
              <a:gd name="T7" fmla="*/ 0 60000 65536"/>
              <a:gd name="T8" fmla="*/ 0 60000 65536"/>
              <a:gd name="T9" fmla="*/ 0 w 634"/>
              <a:gd name="T10" fmla="*/ 0 h 615"/>
              <a:gd name="T11" fmla="*/ 634 w 634"/>
              <a:gd name="T12" fmla="*/ 615 h 615"/>
            </a:gdLst>
            <a:ahLst/>
            <a:cxnLst>
              <a:cxn ang="T6">
                <a:pos x="T0" y="T1"/>
              </a:cxn>
              <a:cxn ang="T7">
                <a:pos x="T2" y="T3"/>
              </a:cxn>
              <a:cxn ang="T8">
                <a:pos x="T4" y="T5"/>
              </a:cxn>
            </a:cxnLst>
            <a:rect l="T9" t="T10" r="T11" b="T12"/>
            <a:pathLst>
              <a:path w="634" h="615">
                <a:moveTo>
                  <a:pt x="634" y="615"/>
                </a:moveTo>
                <a:cubicBezTo>
                  <a:pt x="362" y="397"/>
                  <a:pt x="90" y="180"/>
                  <a:pt x="45" y="90"/>
                </a:cubicBezTo>
                <a:cubicBezTo>
                  <a:pt x="0" y="0"/>
                  <a:pt x="182" y="38"/>
                  <a:pt x="365" y="77"/>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943970" name="Freeform 418"/>
          <p:cNvSpPr>
            <a:spLocks/>
          </p:cNvSpPr>
          <p:nvPr/>
        </p:nvSpPr>
        <p:spPr bwMode="auto">
          <a:xfrm>
            <a:off x="6859588" y="2619375"/>
            <a:ext cx="1035050" cy="558800"/>
          </a:xfrm>
          <a:custGeom>
            <a:avLst/>
            <a:gdLst>
              <a:gd name="T0" fmla="*/ 1035050 w 652"/>
              <a:gd name="T1" fmla="*/ 0 h 352"/>
              <a:gd name="T2" fmla="*/ 58738 w 652"/>
              <a:gd name="T3" fmla="*/ 184150 h 352"/>
              <a:gd name="T4" fmla="*/ 679450 w 652"/>
              <a:gd name="T5" fmla="*/ 558800 h 352"/>
              <a:gd name="T6" fmla="*/ 0 60000 65536"/>
              <a:gd name="T7" fmla="*/ 0 60000 65536"/>
              <a:gd name="T8" fmla="*/ 0 60000 65536"/>
              <a:gd name="T9" fmla="*/ 0 w 652"/>
              <a:gd name="T10" fmla="*/ 0 h 352"/>
              <a:gd name="T11" fmla="*/ 652 w 652"/>
              <a:gd name="T12" fmla="*/ 352 h 352"/>
            </a:gdLst>
            <a:ahLst/>
            <a:cxnLst>
              <a:cxn ang="T6">
                <a:pos x="T0" y="T1"/>
              </a:cxn>
              <a:cxn ang="T7">
                <a:pos x="T2" y="T3"/>
              </a:cxn>
              <a:cxn ang="T8">
                <a:pos x="T4" y="T5"/>
              </a:cxn>
            </a:cxnLst>
            <a:rect l="T9" t="T10" r="T11" b="T12"/>
            <a:pathLst>
              <a:path w="652" h="352">
                <a:moveTo>
                  <a:pt x="652" y="0"/>
                </a:moveTo>
                <a:cubicBezTo>
                  <a:pt x="363" y="28"/>
                  <a:pt x="74" y="57"/>
                  <a:pt x="37" y="116"/>
                </a:cubicBezTo>
                <a:cubicBezTo>
                  <a:pt x="0" y="175"/>
                  <a:pt x="214" y="263"/>
                  <a:pt x="428" y="352"/>
                </a:cubicBezTo>
              </a:path>
            </a:pathLst>
          </a:custGeom>
          <a:noFill/>
          <a:ln w="9525" cap="flat">
            <a:solidFill>
              <a:schemeClr val="tx1"/>
            </a:solidFill>
            <a:prstDash val="dash"/>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11306" name="Rectangle 419"/>
          <p:cNvSpPr>
            <a:spLocks noChangeArrowheads="1"/>
          </p:cNvSpPr>
          <p:nvPr/>
        </p:nvSpPr>
        <p:spPr bwMode="auto">
          <a:xfrm>
            <a:off x="1331913" y="728663"/>
            <a:ext cx="6154737" cy="1152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54000"/>
          <a:lstStyle/>
          <a:p>
            <a:pPr>
              <a:lnSpc>
                <a:spcPct val="90000"/>
              </a:lnSpc>
            </a:pPr>
            <a:r>
              <a:rPr lang="en-US" sz="1700" i="1">
                <a:solidFill>
                  <a:srgbClr val="000000"/>
                </a:solidFill>
                <a:latin typeface="Eurostile"/>
                <a:cs typeface="Eurostile"/>
              </a:rPr>
              <a:t>Really an old idea - a </a:t>
            </a:r>
            <a:r>
              <a:rPr lang="en-US" sz="1700" i="1">
                <a:solidFill>
                  <a:srgbClr val="FF0000"/>
                </a:solidFill>
                <a:latin typeface="Eurostile"/>
                <a:cs typeface="Eurostile"/>
              </a:rPr>
              <a:t>distributed system architecture</a:t>
            </a:r>
          </a:p>
          <a:p>
            <a:pPr lvl="1">
              <a:lnSpc>
                <a:spcPct val="90000"/>
              </a:lnSpc>
            </a:pPr>
            <a:r>
              <a:rPr lang="en-US" sz="1400">
                <a:solidFill>
                  <a:srgbClr val="000000"/>
                </a:solidFill>
                <a:latin typeface="Eurostile"/>
                <a:cs typeface="Eurostile"/>
              </a:rPr>
              <a:t>- No centralized control</a:t>
            </a:r>
          </a:p>
          <a:p>
            <a:pPr lvl="1">
              <a:lnSpc>
                <a:spcPct val="90000"/>
              </a:lnSpc>
            </a:pPr>
            <a:r>
              <a:rPr lang="en-US" sz="1400">
                <a:solidFill>
                  <a:srgbClr val="000000"/>
                </a:solidFill>
                <a:latin typeface="Eurostile"/>
                <a:cs typeface="Eurostile"/>
              </a:rPr>
              <a:t>- Nodes are symmetric in function</a:t>
            </a:r>
          </a:p>
          <a:p>
            <a:pPr>
              <a:lnSpc>
                <a:spcPct val="90000"/>
              </a:lnSpc>
            </a:pPr>
            <a:r>
              <a:rPr lang="en-US" sz="1700">
                <a:solidFill>
                  <a:srgbClr val="000000"/>
                </a:solidFill>
                <a:latin typeface="Eurostile"/>
                <a:cs typeface="Eurostile"/>
              </a:rPr>
              <a:t>Typically, many nodes, but unreliable and heterogeneous</a:t>
            </a:r>
          </a:p>
        </p:txBody>
      </p:sp>
    </p:spTree>
    <p:extLst>
      <p:ext uri="{BB962C8B-B14F-4D97-AF65-F5344CB8AC3E}">
        <p14:creationId xmlns:p14="http://schemas.microsoft.com/office/powerpoint/2010/main" val="4640401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nodeType="clickEffect">
                                  <p:stCondLst>
                                    <p:cond delay="0"/>
                                  </p:stCondLst>
                                  <p:childTnLst>
                                    <p:animEffect transition="out" filter="fade">
                                      <p:cBhvr>
                                        <p:cTn id="6" dur="2000"/>
                                        <p:tgtEl>
                                          <p:spTgt spid="1943599"/>
                                        </p:tgtEl>
                                      </p:cBhvr>
                                    </p:animEffect>
                                    <p:set>
                                      <p:cBhvr>
                                        <p:cTn id="7" dur="1" fill="hold">
                                          <p:stCondLst>
                                            <p:cond delay="1999"/>
                                          </p:stCondLst>
                                        </p:cTn>
                                        <p:tgtEl>
                                          <p:spTgt spid="1943599"/>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2000"/>
                                        <p:tgtEl>
                                          <p:spTgt spid="1943600"/>
                                        </p:tgtEl>
                                      </p:cBhvr>
                                    </p:animEffect>
                                    <p:set>
                                      <p:cBhvr>
                                        <p:cTn id="10" dur="1" fill="hold">
                                          <p:stCondLst>
                                            <p:cond delay="1999"/>
                                          </p:stCondLst>
                                        </p:cTn>
                                        <p:tgtEl>
                                          <p:spTgt spid="1943600"/>
                                        </p:tgtEl>
                                        <p:attrNameLst>
                                          <p:attrName>style.visibility</p:attrName>
                                        </p:attrNameLst>
                                      </p:cBhvr>
                                      <p:to>
                                        <p:strVal val="hidden"/>
                                      </p:to>
                                    </p:set>
                                  </p:childTnLst>
                                </p:cTn>
                              </p:par>
                              <p:par>
                                <p:cTn id="11" presetID="10" presetClass="exit" presetSubtype="0" fill="hold" nodeType="withEffect">
                                  <p:stCondLst>
                                    <p:cond delay="0"/>
                                  </p:stCondLst>
                                  <p:childTnLst>
                                    <p:animEffect transition="out" filter="fade">
                                      <p:cBhvr>
                                        <p:cTn id="12" dur="2000"/>
                                        <p:tgtEl>
                                          <p:spTgt spid="1943601"/>
                                        </p:tgtEl>
                                      </p:cBhvr>
                                    </p:animEffect>
                                    <p:set>
                                      <p:cBhvr>
                                        <p:cTn id="13" dur="1" fill="hold">
                                          <p:stCondLst>
                                            <p:cond delay="1999"/>
                                          </p:stCondLst>
                                        </p:cTn>
                                        <p:tgtEl>
                                          <p:spTgt spid="1943601"/>
                                        </p:tgtEl>
                                        <p:attrNameLst>
                                          <p:attrName>style.visibility</p:attrName>
                                        </p:attrNameLst>
                                      </p:cBhvr>
                                      <p:to>
                                        <p:strVal val="hidden"/>
                                      </p:to>
                                    </p:set>
                                  </p:childTnLst>
                                </p:cTn>
                              </p:par>
                              <p:par>
                                <p:cTn id="14" presetID="10" presetClass="exit" presetSubtype="0" fill="hold" nodeType="withEffect">
                                  <p:stCondLst>
                                    <p:cond delay="0"/>
                                  </p:stCondLst>
                                  <p:childTnLst>
                                    <p:animEffect transition="out" filter="fade">
                                      <p:cBhvr>
                                        <p:cTn id="15" dur="2000"/>
                                        <p:tgtEl>
                                          <p:spTgt spid="1943593"/>
                                        </p:tgtEl>
                                      </p:cBhvr>
                                    </p:animEffect>
                                    <p:set>
                                      <p:cBhvr>
                                        <p:cTn id="16" dur="1" fill="hold">
                                          <p:stCondLst>
                                            <p:cond delay="1999"/>
                                          </p:stCondLst>
                                        </p:cTn>
                                        <p:tgtEl>
                                          <p:spTgt spid="1943593"/>
                                        </p:tgtEl>
                                        <p:attrNameLst>
                                          <p:attrName>style.visibility</p:attrName>
                                        </p:attrNameLst>
                                      </p:cBhvr>
                                      <p:to>
                                        <p:strVal val="hidden"/>
                                      </p:to>
                                    </p:set>
                                  </p:childTnLst>
                                </p:cTn>
                              </p:par>
                              <p:par>
                                <p:cTn id="17" presetID="10" presetClass="exit" presetSubtype="0" fill="hold" nodeType="withEffect">
                                  <p:stCondLst>
                                    <p:cond delay="0"/>
                                  </p:stCondLst>
                                  <p:childTnLst>
                                    <p:animEffect transition="out" filter="fade">
                                      <p:cBhvr>
                                        <p:cTn id="18" dur="2000"/>
                                        <p:tgtEl>
                                          <p:spTgt spid="1943592"/>
                                        </p:tgtEl>
                                      </p:cBhvr>
                                    </p:animEffect>
                                    <p:set>
                                      <p:cBhvr>
                                        <p:cTn id="19" dur="1" fill="hold">
                                          <p:stCondLst>
                                            <p:cond delay="1999"/>
                                          </p:stCondLst>
                                        </p:cTn>
                                        <p:tgtEl>
                                          <p:spTgt spid="1943592"/>
                                        </p:tgtEl>
                                        <p:attrNameLst>
                                          <p:attrName>style.visibility</p:attrName>
                                        </p:attrNameLst>
                                      </p:cBhvr>
                                      <p:to>
                                        <p:strVal val="hidden"/>
                                      </p:to>
                                    </p:set>
                                  </p:childTnLst>
                                </p:cTn>
                              </p:par>
                              <p:par>
                                <p:cTn id="20" presetID="10" presetClass="exit" presetSubtype="0" fill="hold" nodeType="withEffect">
                                  <p:stCondLst>
                                    <p:cond delay="0"/>
                                  </p:stCondLst>
                                  <p:childTnLst>
                                    <p:animEffect transition="out" filter="fade">
                                      <p:cBhvr>
                                        <p:cTn id="21" dur="2000"/>
                                        <p:tgtEl>
                                          <p:spTgt spid="1943591"/>
                                        </p:tgtEl>
                                      </p:cBhvr>
                                    </p:animEffect>
                                    <p:set>
                                      <p:cBhvr>
                                        <p:cTn id="22" dur="1" fill="hold">
                                          <p:stCondLst>
                                            <p:cond delay="1999"/>
                                          </p:stCondLst>
                                        </p:cTn>
                                        <p:tgtEl>
                                          <p:spTgt spid="1943591"/>
                                        </p:tgtEl>
                                        <p:attrNameLst>
                                          <p:attrName>style.visibility</p:attrName>
                                        </p:attrNameLst>
                                      </p:cBhvr>
                                      <p:to>
                                        <p:strVal val="hidden"/>
                                      </p:to>
                                    </p:set>
                                  </p:childTnLst>
                                </p:cTn>
                              </p:par>
                              <p:par>
                                <p:cTn id="23" presetID="10" presetClass="exit" presetSubtype="0" fill="hold" nodeType="withEffect">
                                  <p:stCondLst>
                                    <p:cond delay="0"/>
                                  </p:stCondLst>
                                  <p:childTnLst>
                                    <p:animEffect transition="out" filter="fade">
                                      <p:cBhvr>
                                        <p:cTn id="24" dur="2000"/>
                                        <p:tgtEl>
                                          <p:spTgt spid="1943590"/>
                                        </p:tgtEl>
                                      </p:cBhvr>
                                    </p:animEffect>
                                    <p:set>
                                      <p:cBhvr>
                                        <p:cTn id="25" dur="1" fill="hold">
                                          <p:stCondLst>
                                            <p:cond delay="1999"/>
                                          </p:stCondLst>
                                        </p:cTn>
                                        <p:tgtEl>
                                          <p:spTgt spid="1943590"/>
                                        </p:tgtEl>
                                        <p:attrNameLst>
                                          <p:attrName>style.visibility</p:attrName>
                                        </p:attrNameLst>
                                      </p:cBhvr>
                                      <p:to>
                                        <p:strVal val="hidden"/>
                                      </p:to>
                                    </p:set>
                                  </p:childTnLst>
                                </p:cTn>
                              </p:par>
                              <p:par>
                                <p:cTn id="26" presetID="10" presetClass="exit" presetSubtype="0" fill="hold" nodeType="withEffect">
                                  <p:stCondLst>
                                    <p:cond delay="0"/>
                                  </p:stCondLst>
                                  <p:childTnLst>
                                    <p:animEffect transition="out" filter="fade">
                                      <p:cBhvr>
                                        <p:cTn id="27" dur="2000"/>
                                        <p:tgtEl>
                                          <p:spTgt spid="1943594"/>
                                        </p:tgtEl>
                                      </p:cBhvr>
                                    </p:animEffect>
                                    <p:set>
                                      <p:cBhvr>
                                        <p:cTn id="28" dur="1" fill="hold">
                                          <p:stCondLst>
                                            <p:cond delay="1999"/>
                                          </p:stCondLst>
                                        </p:cTn>
                                        <p:tgtEl>
                                          <p:spTgt spid="1943594"/>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2000"/>
                                        <p:tgtEl>
                                          <p:spTgt spid="1943597"/>
                                        </p:tgtEl>
                                      </p:cBhvr>
                                    </p:animEffect>
                                    <p:set>
                                      <p:cBhvr>
                                        <p:cTn id="31" dur="1" fill="hold">
                                          <p:stCondLst>
                                            <p:cond delay="1999"/>
                                          </p:stCondLst>
                                        </p:cTn>
                                        <p:tgtEl>
                                          <p:spTgt spid="1943597"/>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2000"/>
                                        <p:tgtEl>
                                          <p:spTgt spid="1943596"/>
                                        </p:tgtEl>
                                      </p:cBhvr>
                                    </p:animEffect>
                                    <p:set>
                                      <p:cBhvr>
                                        <p:cTn id="34" dur="1" fill="hold">
                                          <p:stCondLst>
                                            <p:cond delay="1999"/>
                                          </p:stCondLst>
                                        </p:cTn>
                                        <p:tgtEl>
                                          <p:spTgt spid="1943596"/>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2000"/>
                                        <p:tgtEl>
                                          <p:spTgt spid="1943595"/>
                                        </p:tgtEl>
                                      </p:cBhvr>
                                    </p:animEffect>
                                    <p:set>
                                      <p:cBhvr>
                                        <p:cTn id="37" dur="1" fill="hold">
                                          <p:stCondLst>
                                            <p:cond delay="1999"/>
                                          </p:stCondLst>
                                        </p:cTn>
                                        <p:tgtEl>
                                          <p:spTgt spid="1943595"/>
                                        </p:tgtEl>
                                        <p:attrNameLst>
                                          <p:attrName>style.visibility</p:attrName>
                                        </p:attrNameLst>
                                      </p:cBhvr>
                                      <p:to>
                                        <p:strVal val="hidden"/>
                                      </p:to>
                                    </p:set>
                                  </p:childTnLst>
                                </p:cTn>
                              </p:par>
                              <p:par>
                                <p:cTn id="38" presetID="10" presetClass="entr" presetSubtype="0" fill="hold" nodeType="with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2000"/>
                                        <p:tgtEl>
                                          <p:spTgt spid="4"/>
                                        </p:tgtEl>
                                      </p:cBhvr>
                                    </p:animEffect>
                                  </p:childTnLst>
                                </p:cTn>
                              </p:par>
                              <p:par>
                                <p:cTn id="41" presetID="10" presetClass="entr" presetSubtype="0" fill="hold" nodeType="with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2000"/>
                                        <p:tgtEl>
                                          <p:spTgt spid="5"/>
                                        </p:tgtEl>
                                      </p:cBhvr>
                                    </p:animEffect>
                                  </p:childTnLst>
                                </p:cTn>
                              </p:par>
                              <p:par>
                                <p:cTn id="44" presetID="10" presetClass="entr" presetSubtype="0" fill="hold" nodeType="withEffect">
                                  <p:stCondLst>
                                    <p:cond delay="0"/>
                                  </p:stCondLst>
                                  <p:childTnLst>
                                    <p:set>
                                      <p:cBhvr>
                                        <p:cTn id="45" dur="1" fill="hold">
                                          <p:stCondLst>
                                            <p:cond delay="0"/>
                                          </p:stCondLst>
                                        </p:cTn>
                                        <p:tgtEl>
                                          <p:spTgt spid="6"/>
                                        </p:tgtEl>
                                        <p:attrNameLst>
                                          <p:attrName>style.visibility</p:attrName>
                                        </p:attrNameLst>
                                      </p:cBhvr>
                                      <p:to>
                                        <p:strVal val="visible"/>
                                      </p:to>
                                    </p:set>
                                    <p:animEffect transition="in" filter="fade">
                                      <p:cBhvr>
                                        <p:cTn id="46" dur="2000"/>
                                        <p:tgtEl>
                                          <p:spTgt spid="6"/>
                                        </p:tgtEl>
                                      </p:cBhvr>
                                    </p:animEffect>
                                  </p:childTnLst>
                                </p:cTn>
                              </p:par>
                              <p:par>
                                <p:cTn id="47" presetID="10" presetClass="entr" presetSubtype="0" fill="hold" nodeType="withEffect">
                                  <p:stCondLst>
                                    <p:cond delay="0"/>
                                  </p:stCondLst>
                                  <p:childTnLst>
                                    <p:set>
                                      <p:cBhvr>
                                        <p:cTn id="48" dur="1" fill="hold">
                                          <p:stCondLst>
                                            <p:cond delay="0"/>
                                          </p:stCondLst>
                                        </p:cTn>
                                        <p:tgtEl>
                                          <p:spTgt spid="7"/>
                                        </p:tgtEl>
                                        <p:attrNameLst>
                                          <p:attrName>style.visibility</p:attrName>
                                        </p:attrNameLst>
                                      </p:cBhvr>
                                      <p:to>
                                        <p:strVal val="visible"/>
                                      </p:to>
                                    </p:set>
                                    <p:animEffect transition="in" filter="fade">
                                      <p:cBhvr>
                                        <p:cTn id="49" dur="2000"/>
                                        <p:tgtEl>
                                          <p:spTgt spid="7"/>
                                        </p:tgtEl>
                                      </p:cBhvr>
                                    </p:animEffect>
                                  </p:childTnLst>
                                </p:cTn>
                              </p:par>
                              <p:par>
                                <p:cTn id="50" presetID="10" presetClass="entr" presetSubtype="0" fill="hold" nodeType="withEffect">
                                  <p:stCondLst>
                                    <p:cond delay="0"/>
                                  </p:stCondLst>
                                  <p:childTnLst>
                                    <p:set>
                                      <p:cBhvr>
                                        <p:cTn id="51" dur="1" fill="hold">
                                          <p:stCondLst>
                                            <p:cond delay="0"/>
                                          </p:stCondLst>
                                        </p:cTn>
                                        <p:tgtEl>
                                          <p:spTgt spid="8"/>
                                        </p:tgtEl>
                                        <p:attrNameLst>
                                          <p:attrName>style.visibility</p:attrName>
                                        </p:attrNameLst>
                                      </p:cBhvr>
                                      <p:to>
                                        <p:strVal val="visible"/>
                                      </p:to>
                                    </p:set>
                                    <p:animEffect transition="in" filter="fade">
                                      <p:cBhvr>
                                        <p:cTn id="52" dur="2000"/>
                                        <p:tgtEl>
                                          <p:spTgt spid="8"/>
                                        </p:tgtEl>
                                      </p:cBhvr>
                                    </p:animEffect>
                                  </p:childTnLst>
                                </p:cTn>
                              </p:par>
                              <p:par>
                                <p:cTn id="53" presetID="10" presetClass="entr" presetSubtype="0" fill="hold" nodeType="with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2000"/>
                                        <p:tgtEl>
                                          <p:spTgt spid="9"/>
                                        </p:tgtEl>
                                      </p:cBhvr>
                                    </p:animEffect>
                                  </p:childTnLst>
                                </p:cTn>
                              </p:par>
                              <p:par>
                                <p:cTn id="56" presetID="10" presetClass="entr" presetSubtype="0" fill="hold" nodeType="with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fade">
                                      <p:cBhvr>
                                        <p:cTn id="58" dur="2000"/>
                                        <p:tgtEl>
                                          <p:spTgt spid="10"/>
                                        </p:tgtEl>
                                      </p:cBhvr>
                                    </p:animEffect>
                                  </p:childTnLst>
                                </p:cTn>
                              </p:par>
                              <p:par>
                                <p:cTn id="59" presetID="10" presetClass="entr" presetSubtype="0" fill="hold" nodeType="withEffect">
                                  <p:stCondLst>
                                    <p:cond delay="0"/>
                                  </p:stCondLst>
                                  <p:childTnLst>
                                    <p:set>
                                      <p:cBhvr>
                                        <p:cTn id="60" dur="1" fill="hold">
                                          <p:stCondLst>
                                            <p:cond delay="0"/>
                                          </p:stCondLst>
                                        </p:cTn>
                                        <p:tgtEl>
                                          <p:spTgt spid="11"/>
                                        </p:tgtEl>
                                        <p:attrNameLst>
                                          <p:attrName>style.visibility</p:attrName>
                                        </p:attrNameLst>
                                      </p:cBhvr>
                                      <p:to>
                                        <p:strVal val="visible"/>
                                      </p:to>
                                    </p:set>
                                    <p:animEffect transition="in" filter="fade">
                                      <p:cBhvr>
                                        <p:cTn id="61" dur="2000"/>
                                        <p:tgtEl>
                                          <p:spTgt spid="11"/>
                                        </p:tgtEl>
                                      </p:cBhvr>
                                    </p:animEffect>
                                  </p:childTnLst>
                                </p:cTn>
                              </p:par>
                              <p:par>
                                <p:cTn id="62" presetID="10" presetClass="entr" presetSubtype="0" fill="hold" nodeType="withEffect">
                                  <p:stCondLst>
                                    <p:cond delay="0"/>
                                  </p:stCondLst>
                                  <p:childTnLst>
                                    <p:set>
                                      <p:cBhvr>
                                        <p:cTn id="63" dur="1" fill="hold">
                                          <p:stCondLst>
                                            <p:cond delay="0"/>
                                          </p:stCondLst>
                                        </p:cTn>
                                        <p:tgtEl>
                                          <p:spTgt spid="12"/>
                                        </p:tgtEl>
                                        <p:attrNameLst>
                                          <p:attrName>style.visibility</p:attrName>
                                        </p:attrNameLst>
                                      </p:cBhvr>
                                      <p:to>
                                        <p:strVal val="visible"/>
                                      </p:to>
                                    </p:set>
                                    <p:animEffect transition="in" filter="fade">
                                      <p:cBhvr>
                                        <p:cTn id="64" dur="2000"/>
                                        <p:tgtEl>
                                          <p:spTgt spid="12"/>
                                        </p:tgtEl>
                                      </p:cBhvr>
                                    </p:animEffect>
                                  </p:childTnLst>
                                </p:cTn>
                              </p:par>
                              <p:par>
                                <p:cTn id="65" presetID="10" presetClass="entr" presetSubtype="0" fill="hold" nodeType="withEffect">
                                  <p:stCondLst>
                                    <p:cond delay="0"/>
                                  </p:stCondLst>
                                  <p:childTnLst>
                                    <p:set>
                                      <p:cBhvr>
                                        <p:cTn id="66" dur="1" fill="hold">
                                          <p:stCondLst>
                                            <p:cond delay="0"/>
                                          </p:stCondLst>
                                        </p:cTn>
                                        <p:tgtEl>
                                          <p:spTgt spid="13"/>
                                        </p:tgtEl>
                                        <p:attrNameLst>
                                          <p:attrName>style.visibility</p:attrName>
                                        </p:attrNameLst>
                                      </p:cBhvr>
                                      <p:to>
                                        <p:strVal val="visible"/>
                                      </p:to>
                                    </p:set>
                                    <p:animEffect transition="in" filter="fade">
                                      <p:cBhvr>
                                        <p:cTn id="67" dur="2000"/>
                                        <p:tgtEl>
                                          <p:spTgt spid="13"/>
                                        </p:tgtEl>
                                      </p:cBhvr>
                                    </p:animEffect>
                                  </p:childTnLst>
                                </p:cTn>
                              </p:par>
                              <p:par>
                                <p:cTn id="68" presetID="10" presetClass="entr" presetSubtype="0" fill="hold" nodeType="withEffect">
                                  <p:stCondLst>
                                    <p:cond delay="0"/>
                                  </p:stCondLst>
                                  <p:childTnLst>
                                    <p:set>
                                      <p:cBhvr>
                                        <p:cTn id="69" dur="1" fill="hold">
                                          <p:stCondLst>
                                            <p:cond delay="0"/>
                                          </p:stCondLst>
                                        </p:cTn>
                                        <p:tgtEl>
                                          <p:spTgt spid="14"/>
                                        </p:tgtEl>
                                        <p:attrNameLst>
                                          <p:attrName>style.visibility</p:attrName>
                                        </p:attrNameLst>
                                      </p:cBhvr>
                                      <p:to>
                                        <p:strVal val="visible"/>
                                      </p:to>
                                    </p:set>
                                    <p:animEffect transition="in" filter="fade">
                                      <p:cBhvr>
                                        <p:cTn id="70" dur="2000"/>
                                        <p:tgtEl>
                                          <p:spTgt spid="14"/>
                                        </p:tgtEl>
                                      </p:cBhvr>
                                    </p:animEffect>
                                  </p:childTnLst>
                                </p:cTn>
                              </p:par>
                              <p:par>
                                <p:cTn id="71" presetID="10" presetClass="exit" presetSubtype="0" fill="hold" nodeType="withEffect">
                                  <p:stCondLst>
                                    <p:cond delay="0"/>
                                  </p:stCondLst>
                                  <p:childTnLst>
                                    <p:animEffect transition="out" filter="fade">
                                      <p:cBhvr>
                                        <p:cTn id="72" dur="2000"/>
                                        <p:tgtEl>
                                          <p:spTgt spid="3"/>
                                        </p:tgtEl>
                                      </p:cBhvr>
                                    </p:animEffect>
                                    <p:set>
                                      <p:cBhvr>
                                        <p:cTn id="73" dur="1" fill="hold">
                                          <p:stCondLst>
                                            <p:cond delay="1999"/>
                                          </p:stCondLst>
                                        </p:cTn>
                                        <p:tgtEl>
                                          <p:spTgt spid="3"/>
                                        </p:tgtEl>
                                        <p:attrNameLst>
                                          <p:attrName>style.visibility</p:attrName>
                                        </p:attrNameLst>
                                      </p:cBhvr>
                                      <p:to>
                                        <p:strVal val="hidden"/>
                                      </p:to>
                                    </p:set>
                                  </p:childTnLst>
                                </p:cTn>
                              </p:par>
                              <p:par>
                                <p:cTn id="74" presetID="10" presetClass="entr" presetSubtype="0" fill="hold" nodeType="withEffect">
                                  <p:stCondLst>
                                    <p:cond delay="0"/>
                                  </p:stCondLst>
                                  <p:childTnLst>
                                    <p:set>
                                      <p:cBhvr>
                                        <p:cTn id="75" dur="1" fill="hold">
                                          <p:stCondLst>
                                            <p:cond delay="0"/>
                                          </p:stCondLst>
                                        </p:cTn>
                                        <p:tgtEl>
                                          <p:spTgt spid="15"/>
                                        </p:tgtEl>
                                        <p:attrNameLst>
                                          <p:attrName>style.visibility</p:attrName>
                                        </p:attrNameLst>
                                      </p:cBhvr>
                                      <p:to>
                                        <p:strVal val="visible"/>
                                      </p:to>
                                    </p:set>
                                    <p:animEffect transition="in" filter="fade">
                                      <p:cBhvr>
                                        <p:cTn id="76" dur="2000"/>
                                        <p:tgtEl>
                                          <p:spTgt spid="15"/>
                                        </p:tgtEl>
                                      </p:cBhvr>
                                    </p:animEffect>
                                  </p:childTnLst>
                                </p:cTn>
                              </p:par>
                            </p:childTnLst>
                          </p:cTn>
                        </p:par>
                        <p:par>
                          <p:cTn id="77" fill="hold" nodeType="afterGroup">
                            <p:stCondLst>
                              <p:cond delay="2000"/>
                            </p:stCondLst>
                            <p:childTnLst>
                              <p:par>
                                <p:cTn id="78" presetID="22" presetClass="entr" presetSubtype="8" fill="hold" grpId="0" nodeType="afterEffect">
                                  <p:stCondLst>
                                    <p:cond delay="0"/>
                                  </p:stCondLst>
                                  <p:childTnLst>
                                    <p:set>
                                      <p:cBhvr>
                                        <p:cTn id="79" dur="1" fill="hold">
                                          <p:stCondLst>
                                            <p:cond delay="0"/>
                                          </p:stCondLst>
                                        </p:cTn>
                                        <p:tgtEl>
                                          <p:spTgt spid="1943963"/>
                                        </p:tgtEl>
                                        <p:attrNameLst>
                                          <p:attrName>style.visibility</p:attrName>
                                        </p:attrNameLst>
                                      </p:cBhvr>
                                      <p:to>
                                        <p:strVal val="visible"/>
                                      </p:to>
                                    </p:set>
                                    <p:animEffect transition="in" filter="wipe(left)">
                                      <p:cBhvr>
                                        <p:cTn id="80" dur="2000"/>
                                        <p:tgtEl>
                                          <p:spTgt spid="1943963"/>
                                        </p:tgtEl>
                                      </p:cBhvr>
                                    </p:animEffect>
                                  </p:childTnLst>
                                </p:cTn>
                              </p:par>
                              <p:par>
                                <p:cTn id="81" presetID="22" presetClass="entr" presetSubtype="8" fill="hold" grpId="0" nodeType="withEffect">
                                  <p:stCondLst>
                                    <p:cond delay="0"/>
                                  </p:stCondLst>
                                  <p:childTnLst>
                                    <p:set>
                                      <p:cBhvr>
                                        <p:cTn id="82" dur="1" fill="hold">
                                          <p:stCondLst>
                                            <p:cond delay="0"/>
                                          </p:stCondLst>
                                        </p:cTn>
                                        <p:tgtEl>
                                          <p:spTgt spid="1943964"/>
                                        </p:tgtEl>
                                        <p:attrNameLst>
                                          <p:attrName>style.visibility</p:attrName>
                                        </p:attrNameLst>
                                      </p:cBhvr>
                                      <p:to>
                                        <p:strVal val="visible"/>
                                      </p:to>
                                    </p:set>
                                    <p:animEffect transition="in" filter="wipe(left)">
                                      <p:cBhvr>
                                        <p:cTn id="83" dur="2000"/>
                                        <p:tgtEl>
                                          <p:spTgt spid="1943964"/>
                                        </p:tgtEl>
                                      </p:cBhvr>
                                    </p:animEffect>
                                  </p:childTnLst>
                                </p:cTn>
                              </p:par>
                              <p:par>
                                <p:cTn id="84" presetID="22" presetClass="entr" presetSubtype="8" fill="hold" grpId="0" nodeType="withEffect">
                                  <p:stCondLst>
                                    <p:cond delay="0"/>
                                  </p:stCondLst>
                                  <p:childTnLst>
                                    <p:set>
                                      <p:cBhvr>
                                        <p:cTn id="85" dur="1" fill="hold">
                                          <p:stCondLst>
                                            <p:cond delay="0"/>
                                          </p:stCondLst>
                                        </p:cTn>
                                        <p:tgtEl>
                                          <p:spTgt spid="1943962"/>
                                        </p:tgtEl>
                                        <p:attrNameLst>
                                          <p:attrName>style.visibility</p:attrName>
                                        </p:attrNameLst>
                                      </p:cBhvr>
                                      <p:to>
                                        <p:strVal val="visible"/>
                                      </p:to>
                                    </p:set>
                                    <p:animEffect transition="in" filter="wipe(left)">
                                      <p:cBhvr>
                                        <p:cTn id="86" dur="2000"/>
                                        <p:tgtEl>
                                          <p:spTgt spid="1943962"/>
                                        </p:tgtEl>
                                      </p:cBhvr>
                                    </p:animEffect>
                                  </p:childTnLst>
                                </p:cTn>
                              </p:par>
                            </p:childTnLst>
                          </p:cTn>
                        </p:par>
                        <p:par>
                          <p:cTn id="87" fill="hold" nodeType="afterGroup">
                            <p:stCondLst>
                              <p:cond delay="4000"/>
                            </p:stCondLst>
                            <p:childTnLst>
                              <p:par>
                                <p:cTn id="88" presetID="1" presetClass="entr" presetSubtype="0" fill="hold" grpId="0" nodeType="afterEffect">
                                  <p:stCondLst>
                                    <p:cond delay="0"/>
                                  </p:stCondLst>
                                  <p:childTnLst>
                                    <p:set>
                                      <p:cBhvr>
                                        <p:cTn id="89" dur="1" fill="hold">
                                          <p:stCondLst>
                                            <p:cond delay="0"/>
                                          </p:stCondLst>
                                        </p:cTn>
                                        <p:tgtEl>
                                          <p:spTgt spid="1943965"/>
                                        </p:tgtEl>
                                        <p:attrNameLst>
                                          <p:attrName>style.visibility</p:attrName>
                                        </p:attrNameLst>
                                      </p:cBhvr>
                                      <p:to>
                                        <p:strVal val="visible"/>
                                      </p:to>
                                    </p:set>
                                  </p:childTnLst>
                                </p:cTn>
                              </p:par>
                            </p:childTnLst>
                          </p:cTn>
                        </p:par>
                        <p:par>
                          <p:cTn id="90" fill="hold" nodeType="afterGroup">
                            <p:stCondLst>
                              <p:cond delay="4000"/>
                            </p:stCondLst>
                            <p:childTnLst>
                              <p:par>
                                <p:cTn id="91" presetID="1" presetClass="entr" presetSubtype="0" fill="hold" grpId="0" nodeType="afterEffect">
                                  <p:stCondLst>
                                    <p:cond delay="0"/>
                                  </p:stCondLst>
                                  <p:childTnLst>
                                    <p:set>
                                      <p:cBhvr>
                                        <p:cTn id="92" dur="1" fill="hold">
                                          <p:stCondLst>
                                            <p:cond delay="0"/>
                                          </p:stCondLst>
                                        </p:cTn>
                                        <p:tgtEl>
                                          <p:spTgt spid="1943966"/>
                                        </p:tgtEl>
                                        <p:attrNameLst>
                                          <p:attrName>style.visibility</p:attrName>
                                        </p:attrNameLst>
                                      </p:cBhvr>
                                      <p:to>
                                        <p:strVal val="visible"/>
                                      </p:to>
                                    </p:set>
                                  </p:childTnLst>
                                </p:cTn>
                              </p:par>
                            </p:childTnLst>
                          </p:cTn>
                        </p:par>
                        <p:par>
                          <p:cTn id="93" fill="hold" nodeType="afterGroup">
                            <p:stCondLst>
                              <p:cond delay="4000"/>
                            </p:stCondLst>
                            <p:childTnLst>
                              <p:par>
                                <p:cTn id="94" presetID="1" presetClass="entr" presetSubtype="0" fill="hold" grpId="0" nodeType="afterEffect">
                                  <p:stCondLst>
                                    <p:cond delay="0"/>
                                  </p:stCondLst>
                                  <p:childTnLst>
                                    <p:set>
                                      <p:cBhvr>
                                        <p:cTn id="95" dur="1" fill="hold">
                                          <p:stCondLst>
                                            <p:cond delay="0"/>
                                          </p:stCondLst>
                                        </p:cTn>
                                        <p:tgtEl>
                                          <p:spTgt spid="1943967"/>
                                        </p:tgtEl>
                                        <p:attrNameLst>
                                          <p:attrName>style.visibility</p:attrName>
                                        </p:attrNameLst>
                                      </p:cBhvr>
                                      <p:to>
                                        <p:strVal val="visible"/>
                                      </p:to>
                                    </p:set>
                                  </p:childTnLst>
                                </p:cTn>
                              </p:par>
                            </p:childTnLst>
                          </p:cTn>
                        </p:par>
                        <p:par>
                          <p:cTn id="96" fill="hold" nodeType="afterGroup">
                            <p:stCondLst>
                              <p:cond delay="4000"/>
                            </p:stCondLst>
                            <p:childTnLst>
                              <p:par>
                                <p:cTn id="97" presetID="10" presetClass="exit" presetSubtype="0" fill="hold" grpId="1" nodeType="afterEffect">
                                  <p:stCondLst>
                                    <p:cond delay="0"/>
                                  </p:stCondLst>
                                  <p:childTnLst>
                                    <p:animEffect transition="out" filter="fade">
                                      <p:cBhvr>
                                        <p:cTn id="98" dur="1000"/>
                                        <p:tgtEl>
                                          <p:spTgt spid="1943963"/>
                                        </p:tgtEl>
                                      </p:cBhvr>
                                    </p:animEffect>
                                    <p:set>
                                      <p:cBhvr>
                                        <p:cTn id="99" dur="1" fill="hold">
                                          <p:stCondLst>
                                            <p:cond delay="999"/>
                                          </p:stCondLst>
                                        </p:cTn>
                                        <p:tgtEl>
                                          <p:spTgt spid="1943963"/>
                                        </p:tgtEl>
                                        <p:attrNameLst>
                                          <p:attrName>style.visibility</p:attrName>
                                        </p:attrNameLst>
                                      </p:cBhvr>
                                      <p:to>
                                        <p:strVal val="hidden"/>
                                      </p:to>
                                    </p:set>
                                  </p:childTnLst>
                                </p:cTn>
                              </p:par>
                              <p:par>
                                <p:cTn id="100" presetID="10" presetClass="exit" presetSubtype="0" fill="hold" grpId="1" nodeType="withEffect">
                                  <p:stCondLst>
                                    <p:cond delay="0"/>
                                  </p:stCondLst>
                                  <p:childTnLst>
                                    <p:animEffect transition="out" filter="fade">
                                      <p:cBhvr>
                                        <p:cTn id="101" dur="1000"/>
                                        <p:tgtEl>
                                          <p:spTgt spid="1943964"/>
                                        </p:tgtEl>
                                      </p:cBhvr>
                                    </p:animEffect>
                                    <p:set>
                                      <p:cBhvr>
                                        <p:cTn id="102" dur="1" fill="hold">
                                          <p:stCondLst>
                                            <p:cond delay="999"/>
                                          </p:stCondLst>
                                        </p:cTn>
                                        <p:tgtEl>
                                          <p:spTgt spid="1943964"/>
                                        </p:tgtEl>
                                        <p:attrNameLst>
                                          <p:attrName>style.visibility</p:attrName>
                                        </p:attrNameLst>
                                      </p:cBhvr>
                                      <p:to>
                                        <p:strVal val="hidden"/>
                                      </p:to>
                                    </p:set>
                                  </p:childTnLst>
                                </p:cTn>
                              </p:par>
                              <p:par>
                                <p:cTn id="103" presetID="10" presetClass="exit" presetSubtype="0" fill="hold" grpId="1" nodeType="withEffect">
                                  <p:stCondLst>
                                    <p:cond delay="0"/>
                                  </p:stCondLst>
                                  <p:childTnLst>
                                    <p:animEffect transition="out" filter="fade">
                                      <p:cBhvr>
                                        <p:cTn id="104" dur="1000"/>
                                        <p:tgtEl>
                                          <p:spTgt spid="1943962"/>
                                        </p:tgtEl>
                                      </p:cBhvr>
                                    </p:animEffect>
                                    <p:set>
                                      <p:cBhvr>
                                        <p:cTn id="105" dur="1" fill="hold">
                                          <p:stCondLst>
                                            <p:cond delay="999"/>
                                          </p:stCondLst>
                                        </p:cTn>
                                        <p:tgtEl>
                                          <p:spTgt spid="1943962"/>
                                        </p:tgtEl>
                                        <p:attrNameLst>
                                          <p:attrName>style.visibility</p:attrName>
                                        </p:attrNameLst>
                                      </p:cBhvr>
                                      <p:to>
                                        <p:strVal val="hidden"/>
                                      </p:to>
                                    </p:set>
                                  </p:childTnLst>
                                </p:cTn>
                              </p:par>
                            </p:childTnLst>
                          </p:cTn>
                        </p:par>
                        <p:par>
                          <p:cTn id="106" fill="hold" nodeType="afterGroup">
                            <p:stCondLst>
                              <p:cond delay="5000"/>
                            </p:stCondLst>
                            <p:childTnLst>
                              <p:par>
                                <p:cTn id="107" presetID="22" presetClass="entr" presetSubtype="4" fill="hold" grpId="0" nodeType="afterEffect">
                                  <p:stCondLst>
                                    <p:cond delay="0"/>
                                  </p:stCondLst>
                                  <p:childTnLst>
                                    <p:set>
                                      <p:cBhvr>
                                        <p:cTn id="108" dur="1" fill="hold">
                                          <p:stCondLst>
                                            <p:cond delay="0"/>
                                          </p:stCondLst>
                                        </p:cTn>
                                        <p:tgtEl>
                                          <p:spTgt spid="1943969"/>
                                        </p:tgtEl>
                                        <p:attrNameLst>
                                          <p:attrName>style.visibility</p:attrName>
                                        </p:attrNameLst>
                                      </p:cBhvr>
                                      <p:to>
                                        <p:strVal val="visible"/>
                                      </p:to>
                                    </p:set>
                                    <p:animEffect transition="in" filter="wipe(down)">
                                      <p:cBhvr>
                                        <p:cTn id="109" dur="500"/>
                                        <p:tgtEl>
                                          <p:spTgt spid="1943969"/>
                                        </p:tgtEl>
                                      </p:cBhvr>
                                    </p:animEffect>
                                  </p:childTnLst>
                                </p:cTn>
                              </p:par>
                              <p:par>
                                <p:cTn id="110" presetID="22" presetClass="entr" presetSubtype="4" fill="hold" grpId="0" nodeType="withEffect">
                                  <p:stCondLst>
                                    <p:cond delay="0"/>
                                  </p:stCondLst>
                                  <p:childTnLst>
                                    <p:set>
                                      <p:cBhvr>
                                        <p:cTn id="111" dur="1" fill="hold">
                                          <p:stCondLst>
                                            <p:cond delay="0"/>
                                          </p:stCondLst>
                                        </p:cTn>
                                        <p:tgtEl>
                                          <p:spTgt spid="1943968"/>
                                        </p:tgtEl>
                                        <p:attrNameLst>
                                          <p:attrName>style.visibility</p:attrName>
                                        </p:attrNameLst>
                                      </p:cBhvr>
                                      <p:to>
                                        <p:strVal val="visible"/>
                                      </p:to>
                                    </p:set>
                                    <p:animEffect transition="in" filter="wipe(down)">
                                      <p:cBhvr>
                                        <p:cTn id="112" dur="500"/>
                                        <p:tgtEl>
                                          <p:spTgt spid="1943968"/>
                                        </p:tgtEl>
                                      </p:cBhvr>
                                    </p:animEffect>
                                  </p:childTnLst>
                                </p:cTn>
                              </p:par>
                              <p:par>
                                <p:cTn id="113" presetID="22" presetClass="entr" presetSubtype="1" fill="hold" grpId="0" nodeType="withEffect">
                                  <p:stCondLst>
                                    <p:cond delay="0"/>
                                  </p:stCondLst>
                                  <p:childTnLst>
                                    <p:set>
                                      <p:cBhvr>
                                        <p:cTn id="114" dur="1" fill="hold">
                                          <p:stCondLst>
                                            <p:cond delay="0"/>
                                          </p:stCondLst>
                                        </p:cTn>
                                        <p:tgtEl>
                                          <p:spTgt spid="1943970"/>
                                        </p:tgtEl>
                                        <p:attrNameLst>
                                          <p:attrName>style.visibility</p:attrName>
                                        </p:attrNameLst>
                                      </p:cBhvr>
                                      <p:to>
                                        <p:strVal val="visible"/>
                                      </p:to>
                                    </p:set>
                                    <p:animEffect transition="in" filter="wipe(up)">
                                      <p:cBhvr>
                                        <p:cTn id="115" dur="500"/>
                                        <p:tgtEl>
                                          <p:spTgt spid="1943970"/>
                                        </p:tgtEl>
                                      </p:cBhvr>
                                    </p:animEffect>
                                  </p:childTnLst>
                                </p:cTn>
                              </p:par>
                            </p:childTnLst>
                          </p:cTn>
                        </p:par>
                        <p:par>
                          <p:cTn id="116" fill="hold" nodeType="afterGroup">
                            <p:stCondLst>
                              <p:cond delay="5500"/>
                            </p:stCondLst>
                            <p:childTnLst>
                              <p:par>
                                <p:cTn id="117" presetID="0" presetClass="path" presetSubtype="0" repeatCount="indefinite" accel="50000" decel="50000" fill="hold" grpId="1" nodeType="afterEffect">
                                  <p:stCondLst>
                                    <p:cond delay="0"/>
                                  </p:stCondLst>
                                  <p:childTnLst>
                                    <p:animMotion origin="layout" path="M -0.00781 -0.01783 C -0.05573 -0.07222 -0.10347 -0.12639 -0.11111 -0.14838 C -0.11875 -0.17037 -0.08611 -0.16019 -0.0533 -0.14977 " pathEditMode="relative" ptsTypes="aaA">
                                      <p:cBhvr>
                                        <p:cTn id="118" dur="2000" fill="hold"/>
                                        <p:tgtEl>
                                          <p:spTgt spid="1943966"/>
                                        </p:tgtEl>
                                        <p:attrNameLst>
                                          <p:attrName>ppt_x</p:attrName>
                                          <p:attrName>ppt_y</p:attrName>
                                        </p:attrNameLst>
                                      </p:cBhvr>
                                    </p:animMotion>
                                  </p:childTnLst>
                                </p:cTn>
                              </p:par>
                              <p:par>
                                <p:cTn id="119" presetID="0" presetClass="path" presetSubtype="0" repeatCount="indefinite" accel="50000" decel="50000" fill="hold" grpId="1" nodeType="withEffect">
                                  <p:stCondLst>
                                    <p:cond delay="0"/>
                                  </p:stCondLst>
                                  <p:childTnLst>
                                    <p:animMotion origin="layout" path="M 2.77778E-7 3.33333E-6 C -0.05365 0.00324 -0.10729 0.00648 -0.11667 0.01759 C -0.12604 0.0287 -0.06702 0.05903 -0.05677 0.06667 " pathEditMode="relative" ptsTypes="aaA">
                                      <p:cBhvr>
                                        <p:cTn id="120" dur="2000" fill="hold"/>
                                        <p:tgtEl>
                                          <p:spTgt spid="1943965"/>
                                        </p:tgtEl>
                                        <p:attrNameLst>
                                          <p:attrName>ppt_x</p:attrName>
                                          <p:attrName>ppt_y</p:attrName>
                                        </p:attrNameLst>
                                      </p:cBhvr>
                                    </p:animMotion>
                                  </p:childTnLst>
                                </p:cTn>
                              </p:par>
                              <p:par>
                                <p:cTn id="121" presetID="0" presetClass="path" presetSubtype="0" repeatCount="indefinite" accel="50000" decel="50000" fill="hold" grpId="1" nodeType="withEffect">
                                  <p:stCondLst>
                                    <p:cond delay="0"/>
                                  </p:stCondLst>
                                  <p:childTnLst>
                                    <p:animMotion origin="layout" path="M -4.16667E-6 -1.85185E-6 C 0.00608 -0.04375 0.01233 -0.08726 -0.00781 -0.1155 C -0.02795 -0.14375 -0.07465 -0.15648 -0.12118 -0.16898 " pathEditMode="relative" ptsTypes="aaA">
                                      <p:cBhvr>
                                        <p:cTn id="122" dur="2000" fill="hold"/>
                                        <p:tgtEl>
                                          <p:spTgt spid="1943967"/>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3962" grpId="0" animBg="1"/>
      <p:bldP spid="1943962" grpId="1" animBg="1"/>
      <p:bldP spid="1943963" grpId="0" animBg="1"/>
      <p:bldP spid="1943963" grpId="1" animBg="1"/>
      <p:bldP spid="1943964" grpId="0" animBg="1"/>
      <p:bldP spid="1943964" grpId="1" animBg="1"/>
      <p:bldP spid="1943965" grpId="0" animBg="1"/>
      <p:bldP spid="1943965" grpId="1" animBg="1"/>
      <p:bldP spid="1943966" grpId="0" animBg="1"/>
      <p:bldP spid="1943966" grpId="1" animBg="1"/>
      <p:bldP spid="1943967" grpId="0" animBg="1"/>
      <p:bldP spid="1943967" grpId="1" animBg="1"/>
      <p:bldP spid="1943968" grpId="0" animBg="1"/>
      <p:bldP spid="1943969" grpId="0" animBg="1"/>
      <p:bldP spid="1943970"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Rectangle 2"/>
          <p:cNvSpPr>
            <a:spLocks noGrp="1" noChangeArrowheads="1"/>
          </p:cNvSpPr>
          <p:nvPr>
            <p:ph type="title"/>
          </p:nvPr>
        </p:nvSpPr>
        <p:spPr/>
        <p:txBody>
          <a:bodyPr/>
          <a:lstStyle/>
          <a:p>
            <a:pPr eaLnBrk="1" hangingPunct="1"/>
            <a:r>
              <a:rPr lang="en-US"/>
              <a:t>P2P</a:t>
            </a:r>
          </a:p>
        </p:txBody>
      </p:sp>
      <p:sp>
        <p:nvSpPr>
          <p:cNvPr id="1922051" name="Rectangle 3"/>
          <p:cNvSpPr>
            <a:spLocks noGrp="1" noChangeArrowheads="1"/>
          </p:cNvSpPr>
          <p:nvPr>
            <p:ph type="body" idx="1"/>
          </p:nvPr>
        </p:nvSpPr>
        <p:spPr/>
        <p:txBody>
          <a:bodyPr/>
          <a:lstStyle/>
          <a:p>
            <a:pPr marL="0" indent="0" eaLnBrk="1" hangingPunct="1">
              <a:lnSpc>
                <a:spcPct val="80000"/>
              </a:lnSpc>
              <a:buNone/>
            </a:pPr>
            <a:r>
              <a:rPr lang="en-US" sz="2400" dirty="0"/>
              <a:t>Many aspects similar to proxy caches</a:t>
            </a:r>
          </a:p>
          <a:p>
            <a:pPr lvl="1" eaLnBrk="1" hangingPunct="1">
              <a:lnSpc>
                <a:spcPct val="80000"/>
              </a:lnSpc>
            </a:pPr>
            <a:r>
              <a:rPr lang="en-US" sz="2000" dirty="0"/>
              <a:t>Nodes act as clients and servers</a:t>
            </a:r>
          </a:p>
          <a:p>
            <a:pPr lvl="1" eaLnBrk="1" hangingPunct="1">
              <a:lnSpc>
                <a:spcPct val="80000"/>
              </a:lnSpc>
            </a:pPr>
            <a:r>
              <a:rPr lang="en-US" sz="2000" dirty="0"/>
              <a:t>Distributed storage</a:t>
            </a:r>
          </a:p>
          <a:p>
            <a:pPr lvl="1" eaLnBrk="1" hangingPunct="1">
              <a:lnSpc>
                <a:spcPct val="80000"/>
              </a:lnSpc>
            </a:pPr>
            <a:r>
              <a:rPr lang="en-US" sz="2000" dirty="0"/>
              <a:t>Bring content closer to clients</a:t>
            </a:r>
          </a:p>
          <a:p>
            <a:pPr lvl="1" eaLnBrk="1" hangingPunct="1">
              <a:lnSpc>
                <a:spcPct val="80000"/>
              </a:lnSpc>
            </a:pPr>
            <a:r>
              <a:rPr lang="en-US" sz="2000" dirty="0"/>
              <a:t>Storage limitation of each node</a:t>
            </a:r>
          </a:p>
          <a:p>
            <a:pPr lvl="1" eaLnBrk="1" hangingPunct="1">
              <a:lnSpc>
                <a:spcPct val="80000"/>
              </a:lnSpc>
            </a:pPr>
            <a:r>
              <a:rPr lang="en-US" sz="2000" dirty="0"/>
              <a:t>Number of copies often related to content popularity</a:t>
            </a:r>
          </a:p>
          <a:p>
            <a:pPr lvl="1" eaLnBrk="1" hangingPunct="1">
              <a:lnSpc>
                <a:spcPct val="80000"/>
              </a:lnSpc>
            </a:pPr>
            <a:r>
              <a:rPr lang="en-US" sz="2000" dirty="0"/>
              <a:t>Necessary to make replication and de-replication decisions</a:t>
            </a:r>
          </a:p>
          <a:p>
            <a:pPr lvl="1" eaLnBrk="1" hangingPunct="1">
              <a:lnSpc>
                <a:spcPct val="80000"/>
              </a:lnSpc>
            </a:pPr>
            <a:r>
              <a:rPr lang="en-US" sz="2000" dirty="0"/>
              <a:t>Redirection</a:t>
            </a:r>
          </a:p>
          <a:p>
            <a:pPr lvl="1" eaLnBrk="1" hangingPunct="1">
              <a:lnSpc>
                <a:spcPct val="80000"/>
              </a:lnSpc>
            </a:pPr>
            <a:endParaRPr lang="en-US" sz="2000" dirty="0"/>
          </a:p>
          <a:p>
            <a:pPr marL="0" indent="0" eaLnBrk="1" hangingPunct="1">
              <a:lnSpc>
                <a:spcPct val="80000"/>
              </a:lnSpc>
              <a:buNone/>
            </a:pPr>
            <a:r>
              <a:rPr lang="en-US" sz="2400" dirty="0"/>
              <a:t>But</a:t>
            </a:r>
          </a:p>
          <a:p>
            <a:pPr lvl="1" eaLnBrk="1" hangingPunct="1">
              <a:lnSpc>
                <a:spcPct val="80000"/>
              </a:lnSpc>
            </a:pPr>
            <a:r>
              <a:rPr lang="en-US" sz="2000" dirty="0"/>
              <a:t>No distinguished roles</a:t>
            </a:r>
          </a:p>
          <a:p>
            <a:pPr lvl="1" eaLnBrk="1" hangingPunct="1">
              <a:lnSpc>
                <a:spcPct val="80000"/>
              </a:lnSpc>
            </a:pPr>
            <a:r>
              <a:rPr lang="en-US" sz="2000" dirty="0"/>
              <a:t>No generic hierarchical </a:t>
            </a:r>
            <a:r>
              <a:rPr lang="en-US" sz="2000" dirty="0" smtClean="0"/>
              <a:t>relationship: </a:t>
            </a:r>
            <a:r>
              <a:rPr lang="en-US" sz="1800" dirty="0" smtClean="0"/>
              <a:t>at </a:t>
            </a:r>
            <a:r>
              <a:rPr lang="en-US" sz="1800" dirty="0"/>
              <a:t>most hierarchy per data item</a:t>
            </a:r>
          </a:p>
          <a:p>
            <a:pPr lvl="1" eaLnBrk="1" hangingPunct="1">
              <a:lnSpc>
                <a:spcPct val="80000"/>
              </a:lnSpc>
            </a:pPr>
            <a:r>
              <a:rPr lang="en-US" sz="2000" dirty="0"/>
              <a:t>Clients do not know where the content is</a:t>
            </a:r>
          </a:p>
          <a:p>
            <a:pPr lvl="2" eaLnBrk="1" hangingPunct="1">
              <a:lnSpc>
                <a:spcPct val="80000"/>
              </a:lnSpc>
            </a:pPr>
            <a:r>
              <a:rPr lang="en-US" sz="1800" dirty="0"/>
              <a:t>May need a </a:t>
            </a:r>
            <a:r>
              <a:rPr lang="en-US" sz="1800" i="1" dirty="0"/>
              <a:t>discovery protocol</a:t>
            </a:r>
          </a:p>
          <a:p>
            <a:pPr lvl="1" eaLnBrk="1" hangingPunct="1">
              <a:lnSpc>
                <a:spcPct val="80000"/>
              </a:lnSpc>
            </a:pPr>
            <a:r>
              <a:rPr lang="en-US" sz="2000" dirty="0"/>
              <a:t>All clients may act as roots (origin servers)</a:t>
            </a:r>
          </a:p>
          <a:p>
            <a:pPr lvl="1" eaLnBrk="1" hangingPunct="1">
              <a:lnSpc>
                <a:spcPct val="80000"/>
              </a:lnSpc>
            </a:pPr>
            <a:r>
              <a:rPr lang="en-US" sz="2000" dirty="0"/>
              <a:t>Members of the P2P network come and go (churn)</a:t>
            </a:r>
          </a:p>
        </p:txBody>
      </p:sp>
    </p:spTree>
    <p:extLst>
      <p:ext uri="{BB962C8B-B14F-4D97-AF65-F5344CB8AC3E}">
        <p14:creationId xmlns:p14="http://schemas.microsoft.com/office/powerpoint/2010/main" val="260502099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922051">
                                            <p:txEl>
                                              <p:pRg st="9" end="9"/>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922051">
                                            <p:txEl>
                                              <p:pRg st="10" end="10"/>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922051">
                                            <p:txEl>
                                              <p:pRg st="11" end="1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922051">
                                            <p:txEl>
                                              <p:pRg st="12" end="1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922051">
                                            <p:txEl>
                                              <p:pRg st="13" end="1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922051">
                                            <p:txEl>
                                              <p:pRg st="14" end="14"/>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922051">
                                            <p:txEl>
                                              <p:pRg st="15" end="1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2"/>
          <p:cNvSpPr>
            <a:spLocks noGrp="1" noChangeArrowheads="1"/>
          </p:cNvSpPr>
          <p:nvPr>
            <p:ph type="ctrTitle"/>
          </p:nvPr>
        </p:nvSpPr>
        <p:spPr/>
        <p:txBody>
          <a:bodyPr/>
          <a:lstStyle/>
          <a:p>
            <a:pPr eaLnBrk="1" hangingPunct="1"/>
            <a:r>
              <a:rPr lang="en-US" sz="5400" dirty="0" smtClean="0">
                <a:latin typeface="Tahoma" charset="0"/>
              </a:rPr>
              <a:t>P2P</a:t>
            </a:r>
            <a:endParaRPr lang="en-US" sz="5400" dirty="0">
              <a:latin typeface="Tahoma" charset="0"/>
            </a:endParaRPr>
          </a:p>
        </p:txBody>
      </p:sp>
      <p:sp>
        <p:nvSpPr>
          <p:cNvPr id="2" name="Subtitle 1"/>
          <p:cNvSpPr>
            <a:spLocks noGrp="1"/>
          </p:cNvSpPr>
          <p:nvPr>
            <p:ph type="subTitle" idx="1"/>
          </p:nvPr>
        </p:nvSpPr>
        <p:spPr/>
        <p:txBody>
          <a:bodyPr/>
          <a:lstStyle/>
          <a:p>
            <a:r>
              <a:rPr lang="en-US" dirty="0" err="1" smtClean="0"/>
              <a:t>BitTorrent</a:t>
            </a:r>
            <a:endParaRPr lang="en-US" dirty="0"/>
          </a:p>
        </p:txBody>
      </p:sp>
    </p:spTree>
    <p:extLst>
      <p:ext uri="{BB962C8B-B14F-4D97-AF65-F5344CB8AC3E}">
        <p14:creationId xmlns:p14="http://schemas.microsoft.com/office/powerpoint/2010/main" val="3502808887"/>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25"/>
          <p:cNvSpPr>
            <a:spLocks noGrp="1" noChangeArrowheads="1"/>
          </p:cNvSpPr>
          <p:nvPr>
            <p:ph type="title"/>
          </p:nvPr>
        </p:nvSpPr>
        <p:spPr/>
        <p:txBody>
          <a:bodyPr rIns="132080"/>
          <a:lstStyle/>
          <a:p>
            <a:pPr eaLnBrk="1" hangingPunct="1"/>
            <a:r>
              <a:rPr lang="en-US">
                <a:latin typeface="Eurostile"/>
                <a:ea typeface="ＭＳ Ｐゴシック" charset="0"/>
                <a:cs typeface="Eurostile"/>
              </a:rPr>
              <a:t>RTCP Packets</a:t>
            </a:r>
          </a:p>
        </p:txBody>
      </p:sp>
      <p:sp>
        <p:nvSpPr>
          <p:cNvPr id="39938" name="Rectangle 26"/>
          <p:cNvSpPr>
            <a:spLocks noGrp="1" noChangeArrowheads="1"/>
          </p:cNvSpPr>
          <p:nvPr>
            <p:ph idx="1"/>
          </p:nvPr>
        </p:nvSpPr>
        <p:spPr>
          <a:xfrm>
            <a:off x="755650" y="2624138"/>
            <a:ext cx="8199438" cy="4233862"/>
          </a:xfrm>
        </p:spPr>
        <p:txBody>
          <a:bodyPr rIns="132080"/>
          <a:lstStyle/>
          <a:p>
            <a:pPr eaLnBrk="1" hangingPunct="1"/>
            <a:r>
              <a:rPr lang="en-US" sz="2400">
                <a:latin typeface="Eurostile"/>
                <a:ea typeface="ＭＳ Ｐゴシック" charset="0"/>
                <a:cs typeface="Eurostile"/>
              </a:rPr>
              <a:t>Several RTCP packets carried in one compound packet</a:t>
            </a:r>
          </a:p>
          <a:p>
            <a:pPr eaLnBrk="1" hangingPunct="1"/>
            <a:r>
              <a:rPr lang="en-US" sz="2400">
                <a:latin typeface="Eurostile"/>
                <a:ea typeface="ＭＳ Ｐゴシック" charset="0"/>
                <a:cs typeface="Eurostile"/>
              </a:rPr>
              <a:t>RTCP Packet Structure</a:t>
            </a:r>
          </a:p>
          <a:p>
            <a:pPr marL="782638" lvl="1" eaLnBrk="1" hangingPunct="1"/>
            <a:r>
              <a:rPr lang="en-US" sz="2000">
                <a:latin typeface="Eurostile"/>
                <a:ea typeface="ＭＳ Ｐゴシック" charset="0"/>
                <a:cs typeface="Eurostile"/>
              </a:rPr>
              <a:t>SR	Sender Report (statistics from active senders:</a:t>
            </a:r>
            <a:br>
              <a:rPr lang="en-US" sz="2000">
                <a:latin typeface="Eurostile"/>
                <a:ea typeface="ＭＳ Ｐゴシック" charset="0"/>
                <a:cs typeface="Eurostile"/>
              </a:rPr>
            </a:br>
            <a:r>
              <a:rPr lang="en-US" sz="2000">
                <a:latin typeface="Eurostile"/>
                <a:ea typeface="ＭＳ Ｐゴシック" charset="0"/>
                <a:cs typeface="Eurostile"/>
              </a:rPr>
              <a:t>		bytes sent -&gt; estimate rate)</a:t>
            </a:r>
          </a:p>
          <a:p>
            <a:pPr marL="782638" lvl="1" eaLnBrk="1" hangingPunct="1"/>
            <a:r>
              <a:rPr lang="en-US" sz="2000">
                <a:latin typeface="Eurostile"/>
                <a:ea typeface="ＭＳ Ｐゴシック" charset="0"/>
                <a:cs typeface="Eurostile"/>
              </a:rPr>
              <a:t>RR	Receiver Report (statistics from receivers)</a:t>
            </a:r>
          </a:p>
          <a:p>
            <a:pPr marL="782638" lvl="1" eaLnBrk="1" hangingPunct="1"/>
            <a:r>
              <a:rPr lang="en-US" sz="2000">
                <a:latin typeface="Eurostile"/>
                <a:ea typeface="ＭＳ Ｐゴシック" charset="0"/>
                <a:cs typeface="Eurostile"/>
              </a:rPr>
              <a:t>SDES	Source Descriptions (sources as “chunks” with</a:t>
            </a:r>
            <a:br>
              <a:rPr lang="en-US" sz="2000">
                <a:latin typeface="Eurostile"/>
                <a:ea typeface="ＭＳ Ｐゴシック" charset="0"/>
                <a:cs typeface="Eurostile"/>
              </a:rPr>
            </a:br>
            <a:r>
              <a:rPr lang="en-US" sz="2000">
                <a:latin typeface="Eurostile"/>
                <a:ea typeface="ＭＳ Ｐゴシック" charset="0"/>
                <a:cs typeface="Eurostile"/>
              </a:rPr>
              <a:t>		several items like canonical names, email, location,...)</a:t>
            </a:r>
          </a:p>
          <a:p>
            <a:pPr marL="782638" lvl="1" eaLnBrk="1" hangingPunct="1"/>
            <a:r>
              <a:rPr lang="en-US" sz="2000">
                <a:latin typeface="Eurostile"/>
                <a:ea typeface="ＭＳ Ｐゴシック" charset="0"/>
                <a:cs typeface="Eurostile"/>
              </a:rPr>
              <a:t>BYE	explicit leave</a:t>
            </a:r>
          </a:p>
          <a:p>
            <a:pPr marL="782638" lvl="1" eaLnBrk="1" hangingPunct="1"/>
            <a:r>
              <a:rPr lang="en-US" sz="2000">
                <a:latin typeface="Eurostile"/>
                <a:ea typeface="ＭＳ Ｐゴシック" charset="0"/>
                <a:cs typeface="Eurostile"/>
              </a:rPr>
              <a:t>APP	extensions, application specific</a:t>
            </a:r>
          </a:p>
        </p:txBody>
      </p:sp>
      <p:grpSp>
        <p:nvGrpSpPr>
          <p:cNvPr id="39939" name="Group 27"/>
          <p:cNvGrpSpPr>
            <a:grpSpLocks/>
          </p:cNvGrpSpPr>
          <p:nvPr/>
        </p:nvGrpSpPr>
        <p:grpSpPr bwMode="auto">
          <a:xfrm>
            <a:off x="1781175" y="1616075"/>
            <a:ext cx="6161088" cy="831850"/>
            <a:chOff x="0" y="0"/>
            <a:chExt cx="3881" cy="524"/>
          </a:xfrm>
        </p:grpSpPr>
        <p:sp>
          <p:nvSpPr>
            <p:cNvPr id="39940" name="Rectangle 28"/>
            <p:cNvSpPr>
              <a:spLocks/>
            </p:cNvSpPr>
            <p:nvPr/>
          </p:nvSpPr>
          <p:spPr bwMode="auto">
            <a:xfrm>
              <a:off x="7" y="0"/>
              <a:ext cx="316"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1" name="Rectangle 29"/>
            <p:cNvSpPr>
              <a:spLocks/>
            </p:cNvSpPr>
            <p:nvPr/>
          </p:nvSpPr>
          <p:spPr bwMode="auto">
            <a:xfrm>
              <a:off x="316"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2" name="Rectangle 30"/>
            <p:cNvSpPr>
              <a:spLocks/>
            </p:cNvSpPr>
            <p:nvPr/>
          </p:nvSpPr>
          <p:spPr bwMode="auto">
            <a:xfrm>
              <a:off x="7" y="296"/>
              <a:ext cx="309"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3" name="Rectangle 31"/>
            <p:cNvSpPr>
              <a:spLocks/>
            </p:cNvSpPr>
            <p:nvPr/>
          </p:nvSpPr>
          <p:spPr bwMode="auto">
            <a:xfrm>
              <a:off x="7"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4" name="Rectangle 32"/>
            <p:cNvSpPr>
              <a:spLocks/>
            </p:cNvSpPr>
            <p:nvPr/>
          </p:nvSpPr>
          <p:spPr bwMode="auto">
            <a:xfrm>
              <a:off x="107" y="69"/>
              <a:ext cx="106"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R</a:t>
              </a:r>
            </a:p>
          </p:txBody>
        </p:sp>
        <p:sp>
          <p:nvSpPr>
            <p:cNvPr id="39945" name="Rectangle 33"/>
            <p:cNvSpPr>
              <a:spLocks/>
            </p:cNvSpPr>
            <p:nvPr/>
          </p:nvSpPr>
          <p:spPr bwMode="auto">
            <a:xfrm>
              <a:off x="416" y="0"/>
              <a:ext cx="717"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6" name="Rectangle 34"/>
            <p:cNvSpPr>
              <a:spLocks/>
            </p:cNvSpPr>
            <p:nvPr/>
          </p:nvSpPr>
          <p:spPr bwMode="auto">
            <a:xfrm>
              <a:off x="1126"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7" name="Rectangle 35"/>
            <p:cNvSpPr>
              <a:spLocks/>
            </p:cNvSpPr>
            <p:nvPr/>
          </p:nvSpPr>
          <p:spPr bwMode="auto">
            <a:xfrm>
              <a:off x="416" y="296"/>
              <a:ext cx="710"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8" name="Rectangle 36"/>
            <p:cNvSpPr>
              <a:spLocks/>
            </p:cNvSpPr>
            <p:nvPr/>
          </p:nvSpPr>
          <p:spPr bwMode="auto">
            <a:xfrm>
              <a:off x="416"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49" name="Rectangle 37"/>
            <p:cNvSpPr>
              <a:spLocks/>
            </p:cNvSpPr>
            <p:nvPr/>
          </p:nvSpPr>
          <p:spPr bwMode="auto">
            <a:xfrm>
              <a:off x="516" y="69"/>
              <a:ext cx="506"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SR / RR</a:t>
              </a:r>
            </a:p>
          </p:txBody>
        </p:sp>
        <p:sp>
          <p:nvSpPr>
            <p:cNvPr id="39950" name="Rectangle 38"/>
            <p:cNvSpPr>
              <a:spLocks/>
            </p:cNvSpPr>
            <p:nvPr/>
          </p:nvSpPr>
          <p:spPr bwMode="auto">
            <a:xfrm>
              <a:off x="1227" y="0"/>
              <a:ext cx="1025"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1" name="Rectangle 39"/>
            <p:cNvSpPr>
              <a:spLocks/>
            </p:cNvSpPr>
            <p:nvPr/>
          </p:nvSpPr>
          <p:spPr bwMode="auto">
            <a:xfrm>
              <a:off x="2245"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2" name="Rectangle 40"/>
            <p:cNvSpPr>
              <a:spLocks/>
            </p:cNvSpPr>
            <p:nvPr/>
          </p:nvSpPr>
          <p:spPr bwMode="auto">
            <a:xfrm>
              <a:off x="1227" y="296"/>
              <a:ext cx="1018"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3" name="Rectangle 41"/>
            <p:cNvSpPr>
              <a:spLocks/>
            </p:cNvSpPr>
            <p:nvPr/>
          </p:nvSpPr>
          <p:spPr bwMode="auto">
            <a:xfrm>
              <a:off x="1227"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4" name="Rectangle 42"/>
            <p:cNvSpPr>
              <a:spLocks/>
            </p:cNvSpPr>
            <p:nvPr/>
          </p:nvSpPr>
          <p:spPr bwMode="auto">
            <a:xfrm>
              <a:off x="2346" y="0"/>
              <a:ext cx="717"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5" name="Rectangle 43"/>
            <p:cNvSpPr>
              <a:spLocks/>
            </p:cNvSpPr>
            <p:nvPr/>
          </p:nvSpPr>
          <p:spPr bwMode="auto">
            <a:xfrm>
              <a:off x="3056"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6" name="Rectangle 44"/>
            <p:cNvSpPr>
              <a:spLocks/>
            </p:cNvSpPr>
            <p:nvPr/>
          </p:nvSpPr>
          <p:spPr bwMode="auto">
            <a:xfrm>
              <a:off x="2346" y="296"/>
              <a:ext cx="710"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7" name="Rectangle 45"/>
            <p:cNvSpPr>
              <a:spLocks/>
            </p:cNvSpPr>
            <p:nvPr/>
          </p:nvSpPr>
          <p:spPr bwMode="auto">
            <a:xfrm>
              <a:off x="2346"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8" name="Rectangle 46"/>
            <p:cNvSpPr>
              <a:spLocks/>
            </p:cNvSpPr>
            <p:nvPr/>
          </p:nvSpPr>
          <p:spPr bwMode="auto">
            <a:xfrm>
              <a:off x="3164" y="0"/>
              <a:ext cx="717"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59" name="Rectangle 47"/>
            <p:cNvSpPr>
              <a:spLocks/>
            </p:cNvSpPr>
            <p:nvPr/>
          </p:nvSpPr>
          <p:spPr bwMode="auto">
            <a:xfrm>
              <a:off x="3874" y="0"/>
              <a:ext cx="7" cy="303"/>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0" name="Rectangle 48"/>
            <p:cNvSpPr>
              <a:spLocks/>
            </p:cNvSpPr>
            <p:nvPr/>
          </p:nvSpPr>
          <p:spPr bwMode="auto">
            <a:xfrm>
              <a:off x="3164" y="296"/>
              <a:ext cx="710"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1" name="Rectangle 49"/>
            <p:cNvSpPr>
              <a:spLocks/>
            </p:cNvSpPr>
            <p:nvPr/>
          </p:nvSpPr>
          <p:spPr bwMode="auto">
            <a:xfrm>
              <a:off x="3164" y="0"/>
              <a:ext cx="7" cy="296"/>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2" name="Rectangle 50"/>
            <p:cNvSpPr>
              <a:spLocks/>
            </p:cNvSpPr>
            <p:nvPr/>
          </p:nvSpPr>
          <p:spPr bwMode="auto">
            <a:xfrm>
              <a:off x="2554" y="69"/>
              <a:ext cx="287"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BYE</a:t>
              </a:r>
            </a:p>
          </p:txBody>
        </p:sp>
        <p:sp>
          <p:nvSpPr>
            <p:cNvPr id="39963" name="Rectangle 51"/>
            <p:cNvSpPr>
              <a:spLocks/>
            </p:cNvSpPr>
            <p:nvPr/>
          </p:nvSpPr>
          <p:spPr bwMode="auto">
            <a:xfrm>
              <a:off x="1535" y="69"/>
              <a:ext cx="378"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SDES</a:t>
              </a:r>
            </a:p>
          </p:txBody>
        </p:sp>
        <p:sp>
          <p:nvSpPr>
            <p:cNvPr id="39964" name="Rectangle 52"/>
            <p:cNvSpPr>
              <a:spLocks/>
            </p:cNvSpPr>
            <p:nvPr/>
          </p:nvSpPr>
          <p:spPr bwMode="auto">
            <a:xfrm>
              <a:off x="3364" y="69"/>
              <a:ext cx="287" cy="1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700">
                  <a:latin typeface="Helvetica" charset="0"/>
                  <a:cs typeface="Helvetica" charset="0"/>
                  <a:sym typeface="Helvetica" charset="0"/>
                </a:rPr>
                <a:t>APP</a:t>
              </a:r>
            </a:p>
          </p:txBody>
        </p:sp>
        <p:sp>
          <p:nvSpPr>
            <p:cNvPr id="39965" name="AutoShape 53"/>
            <p:cNvSpPr>
              <a:spLocks/>
            </p:cNvSpPr>
            <p:nvPr/>
          </p:nvSpPr>
          <p:spPr bwMode="auto">
            <a:xfrm>
              <a:off x="3795" y="372"/>
              <a:ext cx="86" cy="48"/>
            </a:xfrm>
            <a:custGeom>
              <a:avLst/>
              <a:gdLst>
                <a:gd name="T0" fmla="*/ 0 w 21600"/>
                <a:gd name="T1" fmla="*/ 9000 h 21600"/>
                <a:gd name="T2" fmla="*/ 0 w 21600"/>
                <a:gd name="T3" fmla="*/ 0 h 21600"/>
                <a:gd name="T4" fmla="*/ 16074 w 21600"/>
                <a:gd name="T5" fmla="*/ 9000 h 21600"/>
                <a:gd name="T6" fmla="*/ 21600 w 21600"/>
                <a:gd name="T7" fmla="*/ 9000 h 21600"/>
                <a:gd name="T8" fmla="*/ 16074 w 21600"/>
                <a:gd name="T9" fmla="*/ 12150 h 21600"/>
                <a:gd name="T10" fmla="*/ 0 w 21600"/>
                <a:gd name="T11" fmla="*/ 21600 h 21600"/>
                <a:gd name="T12" fmla="*/ 0 w 21600"/>
                <a:gd name="T13" fmla="*/ 18450 h 21600"/>
                <a:gd name="T14" fmla="*/ 16074 w 21600"/>
                <a:gd name="T15" fmla="*/ 9000 h 21600"/>
                <a:gd name="T16" fmla="*/ 16074 w 21600"/>
                <a:gd name="T17" fmla="*/ 12150 h 21600"/>
                <a:gd name="T18" fmla="*/ 0 w 21600"/>
                <a:gd name="T19" fmla="*/ 2700 h 21600"/>
                <a:gd name="T20" fmla="*/ 0 w 21600"/>
                <a:gd name="T21" fmla="*/ 0 h 21600"/>
                <a:gd name="T22" fmla="*/ 1758 w 21600"/>
                <a:gd name="T23" fmla="*/ 0 h 21600"/>
                <a:gd name="T24" fmla="*/ 1758 w 21600"/>
                <a:gd name="T25" fmla="*/ 9000 h 21600"/>
                <a:gd name="T26" fmla="*/ 0 w 21600"/>
                <a:gd name="T27" fmla="*/ 9000 h 21600"/>
                <a:gd name="T28" fmla="*/ 0 w 21600"/>
                <a:gd name="T29" fmla="*/ 9000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0" y="9000"/>
                  </a:moveTo>
                  <a:lnTo>
                    <a:pt x="0" y="0"/>
                  </a:lnTo>
                  <a:lnTo>
                    <a:pt x="16074" y="9000"/>
                  </a:lnTo>
                  <a:lnTo>
                    <a:pt x="21600" y="9000"/>
                  </a:lnTo>
                  <a:lnTo>
                    <a:pt x="16074" y="12150"/>
                  </a:lnTo>
                  <a:lnTo>
                    <a:pt x="0" y="21600"/>
                  </a:lnTo>
                  <a:lnTo>
                    <a:pt x="0" y="18450"/>
                  </a:lnTo>
                  <a:lnTo>
                    <a:pt x="16074" y="9000"/>
                  </a:lnTo>
                  <a:lnTo>
                    <a:pt x="16074" y="12150"/>
                  </a:lnTo>
                  <a:lnTo>
                    <a:pt x="0" y="2700"/>
                  </a:lnTo>
                  <a:lnTo>
                    <a:pt x="0" y="0"/>
                  </a:lnTo>
                  <a:lnTo>
                    <a:pt x="1758" y="0"/>
                  </a:lnTo>
                  <a:lnTo>
                    <a:pt x="1758" y="9000"/>
                  </a:lnTo>
                  <a:lnTo>
                    <a:pt x="0" y="9000"/>
                  </a:lnTo>
                  <a:close/>
                  <a:moveTo>
                    <a:pt x="0" y="9000"/>
                  </a:moveTo>
                </a:path>
              </a:pathLst>
            </a:cu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6" name="Line 54"/>
            <p:cNvSpPr>
              <a:spLocks noChangeShapeType="1"/>
            </p:cNvSpPr>
            <p:nvPr/>
          </p:nvSpPr>
          <p:spPr bwMode="auto">
            <a:xfrm>
              <a:off x="3795" y="392"/>
              <a:ext cx="7" cy="21"/>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39967" name="AutoShape 55"/>
            <p:cNvSpPr>
              <a:spLocks/>
            </p:cNvSpPr>
            <p:nvPr/>
          </p:nvSpPr>
          <p:spPr bwMode="auto">
            <a:xfrm>
              <a:off x="3795" y="372"/>
              <a:ext cx="64" cy="41"/>
            </a:xfrm>
            <a:custGeom>
              <a:avLst/>
              <a:gdLst>
                <a:gd name="T0" fmla="*/ 0 w 21600"/>
                <a:gd name="T1" fmla="*/ 10537 h 21600"/>
                <a:gd name="T2" fmla="*/ 0 w 21600"/>
                <a:gd name="T3" fmla="*/ 0 h 21600"/>
                <a:gd name="T4" fmla="*/ 21600 w 21600"/>
                <a:gd name="T5" fmla="*/ 10537 h 21600"/>
                <a:gd name="T6" fmla="*/ 0 w 21600"/>
                <a:gd name="T7" fmla="*/ 21600 h 21600"/>
                <a:gd name="T8" fmla="*/ 0 w 21600"/>
                <a:gd name="T9" fmla="*/ 10537 h 21600"/>
                <a:gd name="T10" fmla="*/ 0 w 21600"/>
                <a:gd name="T11" fmla="*/ 10537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0" y="10537"/>
                  </a:moveTo>
                  <a:lnTo>
                    <a:pt x="0" y="0"/>
                  </a:lnTo>
                  <a:lnTo>
                    <a:pt x="21600" y="10537"/>
                  </a:lnTo>
                  <a:lnTo>
                    <a:pt x="0" y="21600"/>
                  </a:lnTo>
                  <a:lnTo>
                    <a:pt x="0" y="10537"/>
                  </a:lnTo>
                  <a:close/>
                  <a:moveTo>
                    <a:pt x="0" y="10537"/>
                  </a:moveTo>
                </a:path>
              </a:pathLst>
            </a:cu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8" name="Rectangle 56"/>
            <p:cNvSpPr>
              <a:spLocks/>
            </p:cNvSpPr>
            <p:nvPr/>
          </p:nvSpPr>
          <p:spPr bwMode="auto">
            <a:xfrm>
              <a:off x="2956" y="392"/>
              <a:ext cx="1"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69" name="Rectangle 57"/>
            <p:cNvSpPr>
              <a:spLocks/>
            </p:cNvSpPr>
            <p:nvPr/>
          </p:nvSpPr>
          <p:spPr bwMode="auto">
            <a:xfrm>
              <a:off x="3788" y="392"/>
              <a:ext cx="1"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0" name="Rectangle 58"/>
            <p:cNvSpPr>
              <a:spLocks/>
            </p:cNvSpPr>
            <p:nvPr/>
          </p:nvSpPr>
          <p:spPr bwMode="auto">
            <a:xfrm>
              <a:off x="2956" y="392"/>
              <a:ext cx="832"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1" name="AutoShape 59"/>
            <p:cNvSpPr>
              <a:spLocks/>
            </p:cNvSpPr>
            <p:nvPr/>
          </p:nvSpPr>
          <p:spPr bwMode="auto">
            <a:xfrm>
              <a:off x="0" y="365"/>
              <a:ext cx="86" cy="48"/>
            </a:xfrm>
            <a:custGeom>
              <a:avLst/>
              <a:gdLst>
                <a:gd name="T0" fmla="*/ 21600 w 21600"/>
                <a:gd name="T1" fmla="*/ 12150 h 21600"/>
                <a:gd name="T2" fmla="*/ 21600 w 21600"/>
                <a:gd name="T3" fmla="*/ 21600 h 21600"/>
                <a:gd name="T4" fmla="*/ 5274 w 21600"/>
                <a:gd name="T5" fmla="*/ 12150 h 21600"/>
                <a:gd name="T6" fmla="*/ 0 w 21600"/>
                <a:gd name="T7" fmla="*/ 12150 h 21600"/>
                <a:gd name="T8" fmla="*/ 5274 w 21600"/>
                <a:gd name="T9" fmla="*/ 9000 h 21600"/>
                <a:gd name="T10" fmla="*/ 21600 w 21600"/>
                <a:gd name="T11" fmla="*/ 0 h 21600"/>
                <a:gd name="T12" fmla="*/ 21600 w 21600"/>
                <a:gd name="T13" fmla="*/ 3150 h 21600"/>
                <a:gd name="T14" fmla="*/ 5274 w 21600"/>
                <a:gd name="T15" fmla="*/ 12150 h 21600"/>
                <a:gd name="T16" fmla="*/ 5274 w 21600"/>
                <a:gd name="T17" fmla="*/ 9000 h 21600"/>
                <a:gd name="T18" fmla="*/ 21600 w 21600"/>
                <a:gd name="T19" fmla="*/ 18450 h 21600"/>
                <a:gd name="T20" fmla="*/ 21600 w 21600"/>
                <a:gd name="T21" fmla="*/ 21600 h 21600"/>
                <a:gd name="T22" fmla="*/ 19842 w 21600"/>
                <a:gd name="T23" fmla="*/ 21600 h 21600"/>
                <a:gd name="T24" fmla="*/ 19842 w 21600"/>
                <a:gd name="T25" fmla="*/ 12150 h 21600"/>
                <a:gd name="T26" fmla="*/ 21600 w 21600"/>
                <a:gd name="T27" fmla="*/ 12150 h 21600"/>
                <a:gd name="T28" fmla="*/ 21600 w 21600"/>
                <a:gd name="T29" fmla="*/ 12150 h 21600"/>
                <a:gd name="T30" fmla="*/ 0 w 21600"/>
                <a:gd name="T31" fmla="*/ 0 h 21600"/>
                <a:gd name="T32" fmla="*/ 21600 w 21600"/>
                <a:gd name="T33" fmla="*/ 21600 h 216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T30" t="T31" r="T32" b="T33"/>
              <a:pathLst>
                <a:path w="21600" h="21600">
                  <a:moveTo>
                    <a:pt x="21600" y="12150"/>
                  </a:moveTo>
                  <a:lnTo>
                    <a:pt x="21600" y="21600"/>
                  </a:lnTo>
                  <a:lnTo>
                    <a:pt x="5274" y="12150"/>
                  </a:lnTo>
                  <a:lnTo>
                    <a:pt x="0" y="12150"/>
                  </a:lnTo>
                  <a:lnTo>
                    <a:pt x="5274" y="9000"/>
                  </a:lnTo>
                  <a:lnTo>
                    <a:pt x="21600" y="0"/>
                  </a:lnTo>
                  <a:lnTo>
                    <a:pt x="21600" y="3150"/>
                  </a:lnTo>
                  <a:lnTo>
                    <a:pt x="5274" y="12150"/>
                  </a:lnTo>
                  <a:lnTo>
                    <a:pt x="5274" y="9000"/>
                  </a:lnTo>
                  <a:lnTo>
                    <a:pt x="21600" y="18450"/>
                  </a:lnTo>
                  <a:lnTo>
                    <a:pt x="21600" y="21600"/>
                  </a:lnTo>
                  <a:lnTo>
                    <a:pt x="19842" y="21600"/>
                  </a:lnTo>
                  <a:lnTo>
                    <a:pt x="19842" y="12150"/>
                  </a:lnTo>
                  <a:lnTo>
                    <a:pt x="21600" y="12150"/>
                  </a:lnTo>
                  <a:close/>
                  <a:moveTo>
                    <a:pt x="21600" y="12150"/>
                  </a:moveTo>
                </a:path>
              </a:pathLst>
            </a:cu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2" name="Line 60"/>
            <p:cNvSpPr>
              <a:spLocks noChangeShapeType="1"/>
            </p:cNvSpPr>
            <p:nvPr/>
          </p:nvSpPr>
          <p:spPr bwMode="auto">
            <a:xfrm>
              <a:off x="79" y="372"/>
              <a:ext cx="7" cy="2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12700">
                  <a:solidFill>
                    <a:srgbClr val="000000"/>
                  </a:solidFill>
                  <a:round/>
                  <a:headEnd/>
                  <a:tailEnd/>
                </a14:hiddenLine>
              </a:ext>
            </a:extLst>
          </p:spPr>
          <p:txBody>
            <a:bodyPr/>
            <a:lstStyle/>
            <a:p>
              <a:endParaRPr lang="en-US"/>
            </a:p>
          </p:txBody>
        </p:sp>
        <p:sp>
          <p:nvSpPr>
            <p:cNvPr id="39973" name="AutoShape 61"/>
            <p:cNvSpPr>
              <a:spLocks/>
            </p:cNvSpPr>
            <p:nvPr/>
          </p:nvSpPr>
          <p:spPr bwMode="auto">
            <a:xfrm>
              <a:off x="21" y="372"/>
              <a:ext cx="65" cy="41"/>
            </a:xfrm>
            <a:custGeom>
              <a:avLst/>
              <a:gdLst>
                <a:gd name="T0" fmla="*/ 21600 w 21600"/>
                <a:gd name="T1" fmla="*/ 10537 h 21600"/>
                <a:gd name="T2" fmla="*/ 21600 w 21600"/>
                <a:gd name="T3" fmla="*/ 21600 h 21600"/>
                <a:gd name="T4" fmla="*/ 0 w 21600"/>
                <a:gd name="T5" fmla="*/ 10537 h 21600"/>
                <a:gd name="T6" fmla="*/ 21600 w 21600"/>
                <a:gd name="T7" fmla="*/ 0 h 21600"/>
                <a:gd name="T8" fmla="*/ 21600 w 21600"/>
                <a:gd name="T9" fmla="*/ 10537 h 21600"/>
                <a:gd name="T10" fmla="*/ 21600 w 21600"/>
                <a:gd name="T11" fmla="*/ 10537 h 21600"/>
                <a:gd name="T12" fmla="*/ 0 w 21600"/>
                <a:gd name="T13" fmla="*/ 0 h 21600"/>
                <a:gd name="T14" fmla="*/ 21600 w 21600"/>
                <a:gd name="T15" fmla="*/ 21600 h 21600"/>
              </a:gdLst>
              <a:ahLst/>
              <a:cxnLst>
                <a:cxn ang="0">
                  <a:pos x="T0" y="T1"/>
                </a:cxn>
                <a:cxn ang="0">
                  <a:pos x="T2" y="T3"/>
                </a:cxn>
                <a:cxn ang="0">
                  <a:pos x="T4" y="T5"/>
                </a:cxn>
                <a:cxn ang="0">
                  <a:pos x="T6" y="T7"/>
                </a:cxn>
                <a:cxn ang="0">
                  <a:pos x="T8" y="T9"/>
                </a:cxn>
                <a:cxn ang="0">
                  <a:pos x="T10" y="T11"/>
                </a:cxn>
              </a:cxnLst>
              <a:rect l="T12" t="T13" r="T14" b="T15"/>
              <a:pathLst>
                <a:path w="21600" h="21600">
                  <a:moveTo>
                    <a:pt x="21600" y="10537"/>
                  </a:moveTo>
                  <a:lnTo>
                    <a:pt x="21600" y="21600"/>
                  </a:lnTo>
                  <a:lnTo>
                    <a:pt x="0" y="10537"/>
                  </a:lnTo>
                  <a:lnTo>
                    <a:pt x="21600" y="0"/>
                  </a:lnTo>
                  <a:lnTo>
                    <a:pt x="21600" y="10537"/>
                  </a:lnTo>
                  <a:close/>
                  <a:moveTo>
                    <a:pt x="21600" y="10537"/>
                  </a:moveTo>
                </a:path>
              </a:pathLst>
            </a:cu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4" name="Rectangle 62"/>
            <p:cNvSpPr>
              <a:spLocks/>
            </p:cNvSpPr>
            <p:nvPr/>
          </p:nvSpPr>
          <p:spPr bwMode="auto">
            <a:xfrm>
              <a:off x="1227" y="392"/>
              <a:ext cx="1"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5" name="Rectangle 63"/>
            <p:cNvSpPr>
              <a:spLocks/>
            </p:cNvSpPr>
            <p:nvPr/>
          </p:nvSpPr>
          <p:spPr bwMode="auto">
            <a:xfrm>
              <a:off x="93" y="392"/>
              <a:ext cx="1"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6" name="Rectangle 64"/>
            <p:cNvSpPr>
              <a:spLocks/>
            </p:cNvSpPr>
            <p:nvPr/>
          </p:nvSpPr>
          <p:spPr bwMode="auto">
            <a:xfrm>
              <a:off x="93" y="392"/>
              <a:ext cx="1134" cy="7"/>
            </a:xfrm>
            <a:prstGeom prst="rect">
              <a:avLst/>
            </a:prstGeom>
            <a:blipFill dpi="0" rotWithShape="0">
              <a:blip r:embed="rId2"/>
              <a:srcRect/>
              <a:tile tx="0" ty="0" sx="100000" sy="100000" flip="none" algn="tl"/>
            </a:blip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endParaRPr lang="en-US"/>
            </a:p>
          </p:txBody>
        </p:sp>
        <p:sp>
          <p:nvSpPr>
            <p:cNvPr id="39977" name="Rectangle 65"/>
            <p:cNvSpPr>
              <a:spLocks/>
            </p:cNvSpPr>
            <p:nvPr/>
          </p:nvSpPr>
          <p:spPr bwMode="auto">
            <a:xfrm>
              <a:off x="1327" y="372"/>
              <a:ext cx="1452" cy="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0" tIns="0" rIns="0" bIns="0">
              <a:spAutoFit/>
            </a:bodyPr>
            <a:lstStyle/>
            <a:p>
              <a:r>
                <a:rPr lang="en-US" sz="1600">
                  <a:solidFill>
                    <a:srgbClr val="AB0869"/>
                  </a:solidFill>
                  <a:latin typeface="Helvetica" charset="0"/>
                  <a:cs typeface="Helvetica" charset="0"/>
                  <a:sym typeface="Helvetica" charset="0"/>
                </a:rPr>
                <a:t>Compound (UDP) Packet</a:t>
              </a:r>
            </a:p>
          </p:txBody>
        </p:sp>
      </p:grpSp>
    </p:spTree>
    <p:extLst>
      <p:ext uri="{BB962C8B-B14F-4D97-AF65-F5344CB8AC3E}">
        <p14:creationId xmlns:p14="http://schemas.microsoft.com/office/powerpoint/2010/main" val="22111544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2"/>
          <p:cNvSpPr>
            <a:spLocks noGrp="1" noChangeArrowheads="1"/>
          </p:cNvSpPr>
          <p:nvPr>
            <p:ph type="title"/>
          </p:nvPr>
        </p:nvSpPr>
        <p:spPr/>
        <p:txBody>
          <a:bodyPr/>
          <a:lstStyle/>
          <a:p>
            <a:pPr eaLnBrk="1" hangingPunct="1"/>
            <a:r>
              <a:rPr lang="en-US"/>
              <a:t>BitTorrent</a:t>
            </a:r>
          </a:p>
        </p:txBody>
      </p:sp>
      <p:sp>
        <p:nvSpPr>
          <p:cNvPr id="74754" name="Rectangle 3"/>
          <p:cNvSpPr>
            <a:spLocks noGrp="1" noChangeArrowheads="1"/>
          </p:cNvSpPr>
          <p:nvPr>
            <p:ph type="body" idx="1"/>
          </p:nvPr>
        </p:nvSpPr>
        <p:spPr/>
        <p:txBody>
          <a:bodyPr/>
          <a:lstStyle/>
          <a:p>
            <a:pPr eaLnBrk="1" hangingPunct="1"/>
            <a:r>
              <a:rPr lang="en-US" dirty="0"/>
              <a:t>Distributed download system</a:t>
            </a:r>
          </a:p>
          <a:p>
            <a:pPr eaLnBrk="1" hangingPunct="1"/>
            <a:endParaRPr lang="en-US" dirty="0"/>
          </a:p>
          <a:p>
            <a:pPr eaLnBrk="1" hangingPunct="1"/>
            <a:r>
              <a:rPr lang="en-US" dirty="0"/>
              <a:t>Content is distributed in segments</a:t>
            </a:r>
          </a:p>
          <a:p>
            <a:pPr eaLnBrk="1" hangingPunct="1"/>
            <a:endParaRPr lang="en-US" dirty="0"/>
          </a:p>
          <a:p>
            <a:pPr eaLnBrk="1" hangingPunct="1"/>
            <a:r>
              <a:rPr lang="en-US" dirty="0"/>
              <a:t>Tracker</a:t>
            </a:r>
          </a:p>
          <a:p>
            <a:pPr lvl="1" eaLnBrk="1" hangingPunct="1"/>
            <a:r>
              <a:rPr lang="en-US" dirty="0"/>
              <a:t>One central download server per content</a:t>
            </a:r>
          </a:p>
          <a:p>
            <a:pPr lvl="1" eaLnBrk="1" hangingPunct="1"/>
            <a:r>
              <a:rPr lang="en-US" dirty="0"/>
              <a:t>Approach to fairness (tit-for-tat) per content</a:t>
            </a:r>
            <a:br>
              <a:rPr lang="en-US" dirty="0"/>
            </a:br>
            <a:endParaRPr lang="en-US" dirty="0"/>
          </a:p>
          <a:p>
            <a:pPr lvl="1" eaLnBrk="1" hangingPunct="1"/>
            <a:r>
              <a:rPr lang="en-US" dirty="0"/>
              <a:t>No approach for finding the tracker</a:t>
            </a:r>
            <a:br>
              <a:rPr lang="en-US" dirty="0"/>
            </a:br>
            <a:endParaRPr lang="en-US" dirty="0"/>
          </a:p>
          <a:p>
            <a:pPr eaLnBrk="1" hangingPunct="1"/>
            <a:r>
              <a:rPr lang="en-US" dirty="0"/>
              <a:t>No content transfer protocol included</a:t>
            </a:r>
          </a:p>
        </p:txBody>
      </p:sp>
    </p:spTree>
    <p:extLst>
      <p:ext uri="{BB962C8B-B14F-4D97-AF65-F5344CB8AC3E}">
        <p14:creationId xmlns:p14="http://schemas.microsoft.com/office/powerpoint/2010/main" val="3564790334"/>
      </p:ext>
    </p:extLst>
  </p:cSld>
  <p:clrMapOvr>
    <a:masterClrMapping/>
  </p:clrMapOvr>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48"/>
          <p:cNvSpPr>
            <a:spLocks noGrp="1" noChangeArrowheads="1"/>
          </p:cNvSpPr>
          <p:nvPr>
            <p:ph type="title"/>
          </p:nvPr>
        </p:nvSpPr>
        <p:spPr/>
        <p:txBody>
          <a:bodyPr/>
          <a:lstStyle/>
          <a:p>
            <a:pPr eaLnBrk="1" hangingPunct="1"/>
            <a:r>
              <a:rPr lang="en-US"/>
              <a:t>BitTorrent</a:t>
            </a:r>
          </a:p>
        </p:txBody>
      </p:sp>
      <p:grpSp>
        <p:nvGrpSpPr>
          <p:cNvPr id="76802" name="Group 50"/>
          <p:cNvGrpSpPr>
            <a:grpSpLocks/>
          </p:cNvGrpSpPr>
          <p:nvPr/>
        </p:nvGrpSpPr>
        <p:grpSpPr bwMode="auto">
          <a:xfrm>
            <a:off x="2605088" y="4603750"/>
            <a:ext cx="1141412" cy="893763"/>
            <a:chOff x="2896" y="2246"/>
            <a:chExt cx="561" cy="405"/>
          </a:xfrm>
        </p:grpSpPr>
        <p:sp>
          <p:nvSpPr>
            <p:cNvPr id="77488" name="Freeform 51"/>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9" name="Freeform 52"/>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0" name="Freeform 53"/>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1" name="Freeform 54"/>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2" name="Freeform 55"/>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3" name="Freeform 56"/>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4" name="Freeform 57"/>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5" name="Freeform 58"/>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6" name="Freeform 59"/>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7" name="Freeform 60"/>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8" name="Freeform 61"/>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99" name="Freeform 62"/>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0" name="Freeform 63"/>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1" name="Freeform 64"/>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2" name="Freeform 65"/>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3" name="Freeform 66"/>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4" name="Freeform 67"/>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5" name="Freeform 68"/>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6"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7" name="Freeform 70"/>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7508"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09" name="Freeform 72"/>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7510" name="Freeform 73"/>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1" name="Freeform 74"/>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2" name="Freeform 75"/>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3" name="Freeform 76"/>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4" name="Freeform 77"/>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5" name="Freeform 78"/>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516" name="Freeform 79"/>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267"/>
          <p:cNvGrpSpPr>
            <a:grpSpLocks/>
          </p:cNvGrpSpPr>
          <p:nvPr/>
        </p:nvGrpSpPr>
        <p:grpSpPr bwMode="auto">
          <a:xfrm>
            <a:off x="328613" y="2800350"/>
            <a:ext cx="701675" cy="304800"/>
            <a:chOff x="872" y="994"/>
            <a:chExt cx="442" cy="192"/>
          </a:xfrm>
        </p:grpSpPr>
        <p:sp>
          <p:nvSpPr>
            <p:cNvPr id="77466" name="AutoShape 26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467" name="AutoShape 269"/>
            <p:cNvCxnSpPr>
              <a:cxnSpLocks noChangeShapeType="1"/>
              <a:stCxn id="7746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468" name="Group 270"/>
            <p:cNvGrpSpPr>
              <a:grpSpLocks/>
            </p:cNvGrpSpPr>
            <p:nvPr/>
          </p:nvGrpSpPr>
          <p:grpSpPr bwMode="auto">
            <a:xfrm flipH="1">
              <a:off x="872" y="994"/>
              <a:ext cx="182" cy="192"/>
              <a:chOff x="4666" y="2982"/>
              <a:chExt cx="481" cy="568"/>
            </a:xfrm>
          </p:grpSpPr>
          <p:sp>
            <p:nvSpPr>
              <p:cNvPr id="77469" name="AutoShape 27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470" name="Freeform 27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1" name="Freeform 27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2" name="Freeform 27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3" name="Freeform 27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4" name="Freeform 27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5" name="Freeform 27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6" name="Freeform 27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7" name="Freeform 27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8" name="Freeform 28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79" name="Freeform 28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0" name="Freeform 28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1" name="Freeform 28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2" name="Freeform 28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3" name="Freeform 28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4" name="Freeform 28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5" name="Freeform 28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6" name="Freeform 28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87" name="Freeform 28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290"/>
          <p:cNvGrpSpPr>
            <a:grpSpLocks/>
          </p:cNvGrpSpPr>
          <p:nvPr/>
        </p:nvGrpSpPr>
        <p:grpSpPr bwMode="auto">
          <a:xfrm>
            <a:off x="1042988" y="2489200"/>
            <a:ext cx="701675" cy="304800"/>
            <a:chOff x="872" y="994"/>
            <a:chExt cx="442" cy="192"/>
          </a:xfrm>
        </p:grpSpPr>
        <p:sp>
          <p:nvSpPr>
            <p:cNvPr id="77444" name="AutoShape 29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445" name="AutoShape 292"/>
            <p:cNvCxnSpPr>
              <a:cxnSpLocks noChangeShapeType="1"/>
              <a:stCxn id="7744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446" name="Group 293"/>
            <p:cNvGrpSpPr>
              <a:grpSpLocks/>
            </p:cNvGrpSpPr>
            <p:nvPr/>
          </p:nvGrpSpPr>
          <p:grpSpPr bwMode="auto">
            <a:xfrm flipH="1">
              <a:off x="872" y="994"/>
              <a:ext cx="182" cy="192"/>
              <a:chOff x="4666" y="2982"/>
              <a:chExt cx="481" cy="568"/>
            </a:xfrm>
          </p:grpSpPr>
          <p:sp>
            <p:nvSpPr>
              <p:cNvPr id="77447" name="AutoShape 29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448" name="Freeform 29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9" name="Freeform 29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0" name="Freeform 29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1" name="Freeform 29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2" name="Freeform 29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3" name="Freeform 30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4" name="Freeform 30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5" name="Freeform 30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6" name="Freeform 30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7" name="Freeform 30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8" name="Freeform 30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59" name="Freeform 30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0" name="Freeform 30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1" name="Freeform 30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2" name="Freeform 30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3" name="Freeform 31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4" name="Freeform 31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65" name="Freeform 31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6" name="Group 313"/>
          <p:cNvGrpSpPr>
            <a:grpSpLocks/>
          </p:cNvGrpSpPr>
          <p:nvPr/>
        </p:nvGrpSpPr>
        <p:grpSpPr bwMode="auto">
          <a:xfrm>
            <a:off x="1590675" y="2951163"/>
            <a:ext cx="701675" cy="304800"/>
            <a:chOff x="872" y="994"/>
            <a:chExt cx="442" cy="192"/>
          </a:xfrm>
        </p:grpSpPr>
        <p:sp>
          <p:nvSpPr>
            <p:cNvPr id="77422" name="AutoShape 31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423" name="AutoShape 315"/>
            <p:cNvCxnSpPr>
              <a:cxnSpLocks noChangeShapeType="1"/>
              <a:stCxn id="7742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424" name="Group 316"/>
            <p:cNvGrpSpPr>
              <a:grpSpLocks/>
            </p:cNvGrpSpPr>
            <p:nvPr/>
          </p:nvGrpSpPr>
          <p:grpSpPr bwMode="auto">
            <a:xfrm flipH="1">
              <a:off x="872" y="994"/>
              <a:ext cx="182" cy="192"/>
              <a:chOff x="4666" y="2982"/>
              <a:chExt cx="481" cy="568"/>
            </a:xfrm>
          </p:grpSpPr>
          <p:sp>
            <p:nvSpPr>
              <p:cNvPr id="77425" name="AutoShape 31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426" name="Freeform 31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7" name="Freeform 31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8" name="Freeform 32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9" name="Freeform 32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0" name="Freeform 32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1" name="Freeform 32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2" name="Freeform 32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3" name="Freeform 32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4" name="Freeform 32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5" name="Freeform 32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6" name="Freeform 32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7" name="Freeform 32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8" name="Freeform 33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39" name="Freeform 33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0" name="Freeform 33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1" name="Freeform 33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2" name="Freeform 33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43" name="Freeform 33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336"/>
          <p:cNvGrpSpPr>
            <a:grpSpLocks/>
          </p:cNvGrpSpPr>
          <p:nvPr/>
        </p:nvGrpSpPr>
        <p:grpSpPr bwMode="auto">
          <a:xfrm>
            <a:off x="1304925" y="3694113"/>
            <a:ext cx="701675" cy="304800"/>
            <a:chOff x="872" y="994"/>
            <a:chExt cx="442" cy="192"/>
          </a:xfrm>
        </p:grpSpPr>
        <p:sp>
          <p:nvSpPr>
            <p:cNvPr id="77400" name="AutoShape 33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401" name="AutoShape 338"/>
            <p:cNvCxnSpPr>
              <a:cxnSpLocks noChangeShapeType="1"/>
              <a:stCxn id="7740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402" name="Group 339"/>
            <p:cNvGrpSpPr>
              <a:grpSpLocks/>
            </p:cNvGrpSpPr>
            <p:nvPr/>
          </p:nvGrpSpPr>
          <p:grpSpPr bwMode="auto">
            <a:xfrm flipH="1">
              <a:off x="872" y="994"/>
              <a:ext cx="182" cy="192"/>
              <a:chOff x="4666" y="2982"/>
              <a:chExt cx="481" cy="568"/>
            </a:xfrm>
          </p:grpSpPr>
          <p:sp>
            <p:nvSpPr>
              <p:cNvPr id="77403" name="AutoShape 34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404" name="Freeform 34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5" name="Freeform 34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6" name="Freeform 34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7" name="Freeform 34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8" name="Freeform 34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09" name="Freeform 34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0" name="Freeform 34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1" name="Freeform 34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2" name="Freeform 34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3" name="Freeform 35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4" name="Freeform 35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5" name="Freeform 35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6" name="Freeform 35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7" name="Freeform 35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8" name="Freeform 35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19" name="Freeform 35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0" name="Freeform 35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421" name="Freeform 35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360"/>
          <p:cNvGrpSpPr>
            <a:grpSpLocks/>
          </p:cNvGrpSpPr>
          <p:nvPr/>
        </p:nvGrpSpPr>
        <p:grpSpPr bwMode="auto">
          <a:xfrm>
            <a:off x="3414713" y="1220788"/>
            <a:ext cx="701675" cy="304800"/>
            <a:chOff x="872" y="994"/>
            <a:chExt cx="442" cy="192"/>
          </a:xfrm>
        </p:grpSpPr>
        <p:sp>
          <p:nvSpPr>
            <p:cNvPr id="77378" name="AutoShape 36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379" name="AutoShape 362"/>
            <p:cNvCxnSpPr>
              <a:cxnSpLocks noChangeShapeType="1"/>
              <a:stCxn id="7737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380" name="Group 363"/>
            <p:cNvGrpSpPr>
              <a:grpSpLocks/>
            </p:cNvGrpSpPr>
            <p:nvPr/>
          </p:nvGrpSpPr>
          <p:grpSpPr bwMode="auto">
            <a:xfrm flipH="1">
              <a:off x="872" y="994"/>
              <a:ext cx="182" cy="192"/>
              <a:chOff x="4666" y="2982"/>
              <a:chExt cx="481" cy="568"/>
            </a:xfrm>
          </p:grpSpPr>
          <p:sp>
            <p:nvSpPr>
              <p:cNvPr id="77381" name="AutoShape 36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382" name="Freeform 36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3" name="Freeform 36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4" name="Freeform 36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5" name="Freeform 36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6" name="Freeform 36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7" name="Freeform 37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8" name="Freeform 37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89" name="Freeform 37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0" name="Freeform 37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1" name="Freeform 37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2" name="Freeform 37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3" name="Freeform 37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4" name="Freeform 37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5" name="Freeform 37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6" name="Freeform 37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7" name="Freeform 38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8" name="Freeform 38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99" name="Freeform 38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383"/>
          <p:cNvGrpSpPr>
            <a:grpSpLocks/>
          </p:cNvGrpSpPr>
          <p:nvPr/>
        </p:nvGrpSpPr>
        <p:grpSpPr bwMode="auto">
          <a:xfrm>
            <a:off x="2363788" y="1279525"/>
            <a:ext cx="701675" cy="304800"/>
            <a:chOff x="872" y="994"/>
            <a:chExt cx="442" cy="192"/>
          </a:xfrm>
        </p:grpSpPr>
        <p:sp>
          <p:nvSpPr>
            <p:cNvPr id="77356" name="AutoShape 38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357" name="AutoShape 385"/>
            <p:cNvCxnSpPr>
              <a:cxnSpLocks noChangeShapeType="1"/>
              <a:stCxn id="7735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358" name="Group 386"/>
            <p:cNvGrpSpPr>
              <a:grpSpLocks/>
            </p:cNvGrpSpPr>
            <p:nvPr/>
          </p:nvGrpSpPr>
          <p:grpSpPr bwMode="auto">
            <a:xfrm flipH="1">
              <a:off x="872" y="994"/>
              <a:ext cx="182" cy="192"/>
              <a:chOff x="4666" y="2982"/>
              <a:chExt cx="481" cy="568"/>
            </a:xfrm>
          </p:grpSpPr>
          <p:sp>
            <p:nvSpPr>
              <p:cNvPr id="77359" name="AutoShape 38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360" name="Freeform 38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1" name="Freeform 38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2" name="Freeform 39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3" name="Freeform 39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4" name="Freeform 39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5" name="Freeform 39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6" name="Freeform 39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7" name="Freeform 39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8" name="Freeform 39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69" name="Freeform 39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0" name="Freeform 39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1" name="Freeform 39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2" name="Freeform 40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3" name="Freeform 40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4" name="Freeform 40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5" name="Freeform 40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6" name="Freeform 40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77" name="Freeform 40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406"/>
          <p:cNvGrpSpPr>
            <a:grpSpLocks/>
          </p:cNvGrpSpPr>
          <p:nvPr/>
        </p:nvGrpSpPr>
        <p:grpSpPr bwMode="auto">
          <a:xfrm>
            <a:off x="2663825" y="2298700"/>
            <a:ext cx="701675" cy="304800"/>
            <a:chOff x="872" y="994"/>
            <a:chExt cx="442" cy="192"/>
          </a:xfrm>
        </p:grpSpPr>
        <p:sp>
          <p:nvSpPr>
            <p:cNvPr id="77334" name="AutoShape 40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335" name="AutoShape 408"/>
            <p:cNvCxnSpPr>
              <a:cxnSpLocks noChangeShapeType="1"/>
              <a:stCxn id="7733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336" name="Group 409"/>
            <p:cNvGrpSpPr>
              <a:grpSpLocks/>
            </p:cNvGrpSpPr>
            <p:nvPr/>
          </p:nvGrpSpPr>
          <p:grpSpPr bwMode="auto">
            <a:xfrm flipH="1">
              <a:off x="872" y="994"/>
              <a:ext cx="182" cy="192"/>
              <a:chOff x="4666" y="2982"/>
              <a:chExt cx="481" cy="568"/>
            </a:xfrm>
          </p:grpSpPr>
          <p:sp>
            <p:nvSpPr>
              <p:cNvPr id="77337" name="AutoShape 41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338" name="Freeform 41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9" name="Freeform 41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0" name="Freeform 41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1" name="Freeform 41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2" name="Freeform 41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3" name="Freeform 41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4" name="Freeform 41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5" name="Freeform 41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6" name="Freeform 41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7" name="Freeform 42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8" name="Freeform 42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49" name="Freeform 42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0" name="Freeform 42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1" name="Freeform 42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2" name="Freeform 42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3" name="Freeform 42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4" name="Freeform 42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55" name="Freeform 42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430"/>
          <p:cNvGrpSpPr>
            <a:grpSpLocks/>
          </p:cNvGrpSpPr>
          <p:nvPr/>
        </p:nvGrpSpPr>
        <p:grpSpPr bwMode="auto">
          <a:xfrm>
            <a:off x="3195638" y="3525838"/>
            <a:ext cx="701675" cy="304800"/>
            <a:chOff x="872" y="994"/>
            <a:chExt cx="442" cy="192"/>
          </a:xfrm>
        </p:grpSpPr>
        <p:sp>
          <p:nvSpPr>
            <p:cNvPr id="77312" name="AutoShape 43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313" name="AutoShape 432"/>
            <p:cNvCxnSpPr>
              <a:cxnSpLocks noChangeShapeType="1"/>
              <a:stCxn id="7731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314" name="Group 433"/>
            <p:cNvGrpSpPr>
              <a:grpSpLocks/>
            </p:cNvGrpSpPr>
            <p:nvPr/>
          </p:nvGrpSpPr>
          <p:grpSpPr bwMode="auto">
            <a:xfrm flipH="1">
              <a:off x="872" y="994"/>
              <a:ext cx="182" cy="192"/>
              <a:chOff x="4666" y="2982"/>
              <a:chExt cx="481" cy="568"/>
            </a:xfrm>
          </p:grpSpPr>
          <p:sp>
            <p:nvSpPr>
              <p:cNvPr id="77315" name="AutoShape 43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316" name="Freeform 43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7" name="Freeform 43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8" name="Freeform 43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9" name="Freeform 43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0" name="Freeform 43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1" name="Freeform 44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2" name="Freeform 44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3" name="Freeform 44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4" name="Freeform 44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5" name="Freeform 44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6" name="Freeform 44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7" name="Freeform 44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8" name="Freeform 44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29" name="Freeform 44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0" name="Freeform 44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1" name="Freeform 45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2" name="Freeform 45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33" name="Freeform 45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453"/>
          <p:cNvGrpSpPr>
            <a:grpSpLocks/>
          </p:cNvGrpSpPr>
          <p:nvPr/>
        </p:nvGrpSpPr>
        <p:grpSpPr bwMode="auto">
          <a:xfrm>
            <a:off x="2503488" y="5973763"/>
            <a:ext cx="701675" cy="304800"/>
            <a:chOff x="872" y="994"/>
            <a:chExt cx="442" cy="192"/>
          </a:xfrm>
        </p:grpSpPr>
        <p:sp>
          <p:nvSpPr>
            <p:cNvPr id="77290" name="AutoShape 45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91" name="AutoShape 455"/>
            <p:cNvCxnSpPr>
              <a:cxnSpLocks noChangeShapeType="1"/>
              <a:stCxn id="7729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92" name="Group 456"/>
            <p:cNvGrpSpPr>
              <a:grpSpLocks/>
            </p:cNvGrpSpPr>
            <p:nvPr/>
          </p:nvGrpSpPr>
          <p:grpSpPr bwMode="auto">
            <a:xfrm flipH="1">
              <a:off x="872" y="994"/>
              <a:ext cx="182" cy="192"/>
              <a:chOff x="4666" y="2982"/>
              <a:chExt cx="481" cy="568"/>
            </a:xfrm>
          </p:grpSpPr>
          <p:sp>
            <p:nvSpPr>
              <p:cNvPr id="77293" name="AutoShape 45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94" name="Freeform 45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5" name="Freeform 45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6" name="Freeform 46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7" name="Freeform 46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8" name="Freeform 46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99" name="Freeform 46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0" name="Freeform 46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1" name="Freeform 46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2" name="Freeform 46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3" name="Freeform 46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4" name="Freeform 46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5" name="Freeform 46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6" name="Freeform 47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7" name="Freeform 47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8" name="Freeform 47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09" name="Freeform 47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0" name="Freeform 47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311" name="Freeform 47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30" name="Group 476"/>
          <p:cNvGrpSpPr>
            <a:grpSpLocks/>
          </p:cNvGrpSpPr>
          <p:nvPr/>
        </p:nvGrpSpPr>
        <p:grpSpPr bwMode="auto">
          <a:xfrm>
            <a:off x="4516438" y="2330450"/>
            <a:ext cx="701675" cy="304800"/>
            <a:chOff x="872" y="994"/>
            <a:chExt cx="442" cy="192"/>
          </a:xfrm>
        </p:grpSpPr>
        <p:sp>
          <p:nvSpPr>
            <p:cNvPr id="77268" name="AutoShape 47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69" name="AutoShape 478"/>
            <p:cNvCxnSpPr>
              <a:cxnSpLocks noChangeShapeType="1"/>
              <a:stCxn id="7726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70" name="Group 479"/>
            <p:cNvGrpSpPr>
              <a:grpSpLocks/>
            </p:cNvGrpSpPr>
            <p:nvPr/>
          </p:nvGrpSpPr>
          <p:grpSpPr bwMode="auto">
            <a:xfrm flipH="1">
              <a:off x="872" y="994"/>
              <a:ext cx="182" cy="192"/>
              <a:chOff x="4666" y="2982"/>
              <a:chExt cx="481" cy="568"/>
            </a:xfrm>
          </p:grpSpPr>
          <p:sp>
            <p:nvSpPr>
              <p:cNvPr id="77271" name="AutoShape 48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72" name="Freeform 48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3" name="Freeform 48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4" name="Freeform 48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5" name="Freeform 48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6" name="Freeform 48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7" name="Freeform 48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8" name="Freeform 48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79" name="Freeform 48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0" name="Freeform 48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1" name="Freeform 49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2" name="Freeform 49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3" name="Freeform 49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4" name="Freeform 49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5" name="Freeform 49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6" name="Freeform 49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7" name="Freeform 49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8" name="Freeform 49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89" name="Freeform 49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56" name="Group 499"/>
          <p:cNvGrpSpPr>
            <a:grpSpLocks/>
          </p:cNvGrpSpPr>
          <p:nvPr/>
        </p:nvGrpSpPr>
        <p:grpSpPr bwMode="auto">
          <a:xfrm>
            <a:off x="3482975" y="4211638"/>
            <a:ext cx="701675" cy="304800"/>
            <a:chOff x="872" y="994"/>
            <a:chExt cx="442" cy="192"/>
          </a:xfrm>
        </p:grpSpPr>
        <p:sp>
          <p:nvSpPr>
            <p:cNvPr id="77246" name="AutoShape 50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47" name="AutoShape 501"/>
            <p:cNvCxnSpPr>
              <a:cxnSpLocks noChangeShapeType="1"/>
              <a:stCxn id="7724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48" name="Group 502"/>
            <p:cNvGrpSpPr>
              <a:grpSpLocks/>
            </p:cNvGrpSpPr>
            <p:nvPr/>
          </p:nvGrpSpPr>
          <p:grpSpPr bwMode="auto">
            <a:xfrm flipH="1">
              <a:off x="872" y="994"/>
              <a:ext cx="182" cy="192"/>
              <a:chOff x="4666" y="2982"/>
              <a:chExt cx="481" cy="568"/>
            </a:xfrm>
          </p:grpSpPr>
          <p:sp>
            <p:nvSpPr>
              <p:cNvPr id="77249" name="AutoShape 50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50" name="Freeform 50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1" name="Freeform 50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2" name="Freeform 50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3" name="Freeform 50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4" name="Freeform 50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5" name="Freeform 50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6" name="Freeform 51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7" name="Freeform 51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8" name="Freeform 51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59" name="Freeform 51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0" name="Freeform 51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1" name="Freeform 51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2" name="Freeform 51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3" name="Freeform 51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4" name="Freeform 51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5" name="Freeform 51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6" name="Freeform 52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67" name="Freeform 52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58" name="Group 522"/>
          <p:cNvGrpSpPr>
            <a:grpSpLocks/>
          </p:cNvGrpSpPr>
          <p:nvPr/>
        </p:nvGrpSpPr>
        <p:grpSpPr bwMode="auto">
          <a:xfrm>
            <a:off x="3578225" y="4816475"/>
            <a:ext cx="701675" cy="304800"/>
            <a:chOff x="872" y="994"/>
            <a:chExt cx="442" cy="192"/>
          </a:xfrm>
        </p:grpSpPr>
        <p:sp>
          <p:nvSpPr>
            <p:cNvPr id="77224" name="AutoShape 52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25" name="AutoShape 524"/>
            <p:cNvCxnSpPr>
              <a:cxnSpLocks noChangeShapeType="1"/>
              <a:stCxn id="7722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26" name="Group 525"/>
            <p:cNvGrpSpPr>
              <a:grpSpLocks/>
            </p:cNvGrpSpPr>
            <p:nvPr/>
          </p:nvGrpSpPr>
          <p:grpSpPr bwMode="auto">
            <a:xfrm flipH="1">
              <a:off x="872" y="994"/>
              <a:ext cx="182" cy="192"/>
              <a:chOff x="4666" y="2982"/>
              <a:chExt cx="481" cy="568"/>
            </a:xfrm>
          </p:grpSpPr>
          <p:sp>
            <p:nvSpPr>
              <p:cNvPr id="77227" name="AutoShape 52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28" name="Freeform 52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9" name="Freeform 52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0" name="Freeform 52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1" name="Freeform 53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2" name="Freeform 53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3" name="Freeform 53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4" name="Freeform 53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5" name="Freeform 53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6" name="Freeform 53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7" name="Freeform 53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8" name="Freeform 53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39" name="Freeform 53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0" name="Freeform 53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1" name="Freeform 54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2" name="Freeform 54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3" name="Freeform 54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4" name="Freeform 54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45" name="Freeform 54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0" name="Group 545"/>
          <p:cNvGrpSpPr>
            <a:grpSpLocks/>
          </p:cNvGrpSpPr>
          <p:nvPr/>
        </p:nvGrpSpPr>
        <p:grpSpPr bwMode="auto">
          <a:xfrm>
            <a:off x="3609975" y="5708650"/>
            <a:ext cx="701675" cy="304800"/>
            <a:chOff x="872" y="994"/>
            <a:chExt cx="442" cy="192"/>
          </a:xfrm>
        </p:grpSpPr>
        <p:sp>
          <p:nvSpPr>
            <p:cNvPr id="77202" name="AutoShape 54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203" name="AutoShape 547"/>
            <p:cNvCxnSpPr>
              <a:cxnSpLocks noChangeShapeType="1"/>
              <a:stCxn id="7720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204" name="Group 548"/>
            <p:cNvGrpSpPr>
              <a:grpSpLocks/>
            </p:cNvGrpSpPr>
            <p:nvPr/>
          </p:nvGrpSpPr>
          <p:grpSpPr bwMode="auto">
            <a:xfrm flipH="1">
              <a:off x="872" y="994"/>
              <a:ext cx="182" cy="192"/>
              <a:chOff x="4666" y="2982"/>
              <a:chExt cx="481" cy="568"/>
            </a:xfrm>
          </p:grpSpPr>
          <p:sp>
            <p:nvSpPr>
              <p:cNvPr id="77205" name="AutoShape 54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206" name="Freeform 55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7" name="Freeform 55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8" name="Freeform 55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9" name="Freeform 55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0" name="Freeform 55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1" name="Freeform 55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2" name="Freeform 55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3" name="Freeform 55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4" name="Freeform 55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5" name="Freeform 55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6" name="Freeform 56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7" name="Freeform 56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8" name="Freeform 56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19" name="Freeform 56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0" name="Freeform 56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1" name="Freeform 56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2" name="Freeform 56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23" name="Freeform 56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2" name="Group 568"/>
          <p:cNvGrpSpPr>
            <a:grpSpLocks/>
          </p:cNvGrpSpPr>
          <p:nvPr/>
        </p:nvGrpSpPr>
        <p:grpSpPr bwMode="auto">
          <a:xfrm>
            <a:off x="5162550" y="2952750"/>
            <a:ext cx="701675" cy="304800"/>
            <a:chOff x="872" y="994"/>
            <a:chExt cx="442" cy="192"/>
          </a:xfrm>
        </p:grpSpPr>
        <p:sp>
          <p:nvSpPr>
            <p:cNvPr id="77180" name="AutoShape 56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181" name="AutoShape 570"/>
            <p:cNvCxnSpPr>
              <a:cxnSpLocks noChangeShapeType="1"/>
              <a:stCxn id="7718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182" name="Group 571"/>
            <p:cNvGrpSpPr>
              <a:grpSpLocks/>
            </p:cNvGrpSpPr>
            <p:nvPr/>
          </p:nvGrpSpPr>
          <p:grpSpPr bwMode="auto">
            <a:xfrm flipH="1">
              <a:off x="872" y="994"/>
              <a:ext cx="182" cy="192"/>
              <a:chOff x="4666" y="2982"/>
              <a:chExt cx="481" cy="568"/>
            </a:xfrm>
          </p:grpSpPr>
          <p:sp>
            <p:nvSpPr>
              <p:cNvPr id="77183" name="AutoShape 57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184" name="Freeform 57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5" name="Freeform 57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6" name="Freeform 57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7" name="Freeform 57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8" name="Freeform 57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89" name="Freeform 57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0" name="Freeform 57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1" name="Freeform 58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2" name="Freeform 58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3" name="Freeform 58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4" name="Freeform 58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5" name="Freeform 58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6" name="Freeform 58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7" name="Freeform 58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8" name="Freeform 58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99" name="Freeform 58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0" name="Freeform 58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201" name="Freeform 59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4" name="Group 592"/>
          <p:cNvGrpSpPr>
            <a:grpSpLocks/>
          </p:cNvGrpSpPr>
          <p:nvPr/>
        </p:nvGrpSpPr>
        <p:grpSpPr bwMode="auto">
          <a:xfrm>
            <a:off x="7821613" y="3349625"/>
            <a:ext cx="701675" cy="304800"/>
            <a:chOff x="872" y="994"/>
            <a:chExt cx="442" cy="192"/>
          </a:xfrm>
        </p:grpSpPr>
        <p:sp>
          <p:nvSpPr>
            <p:cNvPr id="77158" name="AutoShape 59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159" name="AutoShape 594"/>
            <p:cNvCxnSpPr>
              <a:cxnSpLocks noChangeShapeType="1"/>
              <a:stCxn id="7715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160" name="Group 595"/>
            <p:cNvGrpSpPr>
              <a:grpSpLocks/>
            </p:cNvGrpSpPr>
            <p:nvPr/>
          </p:nvGrpSpPr>
          <p:grpSpPr bwMode="auto">
            <a:xfrm flipH="1">
              <a:off x="872" y="994"/>
              <a:ext cx="182" cy="192"/>
              <a:chOff x="4666" y="2982"/>
              <a:chExt cx="481" cy="568"/>
            </a:xfrm>
          </p:grpSpPr>
          <p:sp>
            <p:nvSpPr>
              <p:cNvPr id="77161" name="AutoShape 59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162" name="Freeform 59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3" name="Freeform 59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4" name="Freeform 59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5" name="Freeform 60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6" name="Freeform 60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7" name="Freeform 60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8" name="Freeform 60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69" name="Freeform 60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0" name="Freeform 60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1" name="Freeform 60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2" name="Freeform 60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3" name="Freeform 60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4" name="Freeform 60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5" name="Freeform 61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6" name="Freeform 61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7" name="Freeform 61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8" name="Freeform 61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79" name="Freeform 61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6" name="Group 615"/>
          <p:cNvGrpSpPr>
            <a:grpSpLocks/>
          </p:cNvGrpSpPr>
          <p:nvPr/>
        </p:nvGrpSpPr>
        <p:grpSpPr bwMode="auto">
          <a:xfrm>
            <a:off x="7442200" y="2005013"/>
            <a:ext cx="701675" cy="304800"/>
            <a:chOff x="872" y="994"/>
            <a:chExt cx="442" cy="192"/>
          </a:xfrm>
        </p:grpSpPr>
        <p:sp>
          <p:nvSpPr>
            <p:cNvPr id="77136" name="AutoShape 61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137" name="AutoShape 617"/>
            <p:cNvCxnSpPr>
              <a:cxnSpLocks noChangeShapeType="1"/>
              <a:stCxn id="7713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138" name="Group 618"/>
            <p:cNvGrpSpPr>
              <a:grpSpLocks/>
            </p:cNvGrpSpPr>
            <p:nvPr/>
          </p:nvGrpSpPr>
          <p:grpSpPr bwMode="auto">
            <a:xfrm flipH="1">
              <a:off x="872" y="994"/>
              <a:ext cx="182" cy="192"/>
              <a:chOff x="4666" y="2982"/>
              <a:chExt cx="481" cy="568"/>
            </a:xfrm>
          </p:grpSpPr>
          <p:sp>
            <p:nvSpPr>
              <p:cNvPr id="77139" name="AutoShape 61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140" name="Freeform 62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1" name="Freeform 62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2" name="Freeform 62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3" name="Freeform 62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4" name="Freeform 62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5" name="Freeform 62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6" name="Freeform 62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7" name="Freeform 62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8" name="Freeform 62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49" name="Freeform 62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0" name="Freeform 63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1" name="Freeform 63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2" name="Freeform 63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3" name="Freeform 63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4" name="Freeform 63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5" name="Freeform 63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6" name="Freeform 63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57" name="Freeform 63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68" name="Group 638"/>
          <p:cNvGrpSpPr>
            <a:grpSpLocks/>
          </p:cNvGrpSpPr>
          <p:nvPr/>
        </p:nvGrpSpPr>
        <p:grpSpPr bwMode="auto">
          <a:xfrm>
            <a:off x="7104063" y="2479675"/>
            <a:ext cx="701675" cy="304800"/>
            <a:chOff x="872" y="994"/>
            <a:chExt cx="442" cy="192"/>
          </a:xfrm>
        </p:grpSpPr>
        <p:sp>
          <p:nvSpPr>
            <p:cNvPr id="77114" name="AutoShape 63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115" name="AutoShape 640"/>
            <p:cNvCxnSpPr>
              <a:cxnSpLocks noChangeShapeType="1"/>
              <a:stCxn id="7711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116" name="Group 641"/>
            <p:cNvGrpSpPr>
              <a:grpSpLocks/>
            </p:cNvGrpSpPr>
            <p:nvPr/>
          </p:nvGrpSpPr>
          <p:grpSpPr bwMode="auto">
            <a:xfrm flipH="1">
              <a:off x="872" y="994"/>
              <a:ext cx="182" cy="192"/>
              <a:chOff x="4666" y="2982"/>
              <a:chExt cx="481" cy="568"/>
            </a:xfrm>
          </p:grpSpPr>
          <p:sp>
            <p:nvSpPr>
              <p:cNvPr id="77117" name="AutoShape 64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118" name="Freeform 64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9" name="Freeform 64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0" name="Freeform 64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1" name="Freeform 64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2" name="Freeform 64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3" name="Freeform 64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4" name="Freeform 64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5" name="Freeform 65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6" name="Freeform 65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7" name="Freeform 65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8" name="Freeform 65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29" name="Freeform 65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0" name="Freeform 65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1" name="Freeform 65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2" name="Freeform 65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3" name="Freeform 65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4" name="Freeform 65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35" name="Freeform 66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0" name="Group 662"/>
          <p:cNvGrpSpPr>
            <a:grpSpLocks/>
          </p:cNvGrpSpPr>
          <p:nvPr/>
        </p:nvGrpSpPr>
        <p:grpSpPr bwMode="auto">
          <a:xfrm>
            <a:off x="7488238" y="4997450"/>
            <a:ext cx="701675" cy="304800"/>
            <a:chOff x="872" y="994"/>
            <a:chExt cx="442" cy="192"/>
          </a:xfrm>
        </p:grpSpPr>
        <p:sp>
          <p:nvSpPr>
            <p:cNvPr id="77092" name="AutoShape 6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93" name="AutoShape 664"/>
            <p:cNvCxnSpPr>
              <a:cxnSpLocks noChangeShapeType="1"/>
              <a:stCxn id="7709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94" name="Group 665"/>
            <p:cNvGrpSpPr>
              <a:grpSpLocks/>
            </p:cNvGrpSpPr>
            <p:nvPr/>
          </p:nvGrpSpPr>
          <p:grpSpPr bwMode="auto">
            <a:xfrm flipH="1">
              <a:off x="872" y="994"/>
              <a:ext cx="182" cy="192"/>
              <a:chOff x="4666" y="2982"/>
              <a:chExt cx="481" cy="568"/>
            </a:xfrm>
          </p:grpSpPr>
          <p:sp>
            <p:nvSpPr>
              <p:cNvPr id="77095" name="AutoShape 6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96" name="Freeform 6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7" name="Freeform 6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8" name="Freeform 6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9" name="Freeform 6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0" name="Freeform 6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1" name="Freeform 6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2" name="Freeform 6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3" name="Freeform 6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4" name="Freeform 6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5" name="Freeform 6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6" name="Freeform 6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7" name="Freeform 6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8" name="Freeform 6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09" name="Freeform 6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0" name="Freeform 6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1" name="Freeform 6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2" name="Freeform 6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113" name="Freeform 6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2" name="Group 685"/>
          <p:cNvGrpSpPr>
            <a:grpSpLocks/>
          </p:cNvGrpSpPr>
          <p:nvPr/>
        </p:nvGrpSpPr>
        <p:grpSpPr bwMode="auto">
          <a:xfrm>
            <a:off x="6559550" y="5965825"/>
            <a:ext cx="701675" cy="304800"/>
            <a:chOff x="872" y="994"/>
            <a:chExt cx="442" cy="192"/>
          </a:xfrm>
        </p:grpSpPr>
        <p:sp>
          <p:nvSpPr>
            <p:cNvPr id="77070" name="AutoShape 6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71" name="AutoShape 687"/>
            <p:cNvCxnSpPr>
              <a:cxnSpLocks noChangeShapeType="1"/>
              <a:stCxn id="7707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72" name="Group 688"/>
            <p:cNvGrpSpPr>
              <a:grpSpLocks/>
            </p:cNvGrpSpPr>
            <p:nvPr/>
          </p:nvGrpSpPr>
          <p:grpSpPr bwMode="auto">
            <a:xfrm flipH="1">
              <a:off x="872" y="994"/>
              <a:ext cx="182" cy="192"/>
              <a:chOff x="4666" y="2982"/>
              <a:chExt cx="481" cy="568"/>
            </a:xfrm>
          </p:grpSpPr>
          <p:sp>
            <p:nvSpPr>
              <p:cNvPr id="77073" name="AutoShape 6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74" name="Freeform 6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5" name="Freeform 6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6" name="Freeform 6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7" name="Freeform 6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8" name="Freeform 6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79" name="Freeform 6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0" name="Freeform 6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1" name="Freeform 6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2" name="Freeform 6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3" name="Freeform 6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4" name="Freeform 7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5" name="Freeform 7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6" name="Freeform 7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7" name="Freeform 7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8" name="Freeform 7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89" name="Freeform 7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0" name="Freeform 7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91" name="Freeform 7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4" name="Group 708"/>
          <p:cNvGrpSpPr>
            <a:grpSpLocks/>
          </p:cNvGrpSpPr>
          <p:nvPr/>
        </p:nvGrpSpPr>
        <p:grpSpPr bwMode="auto">
          <a:xfrm>
            <a:off x="6111875" y="4519613"/>
            <a:ext cx="701675" cy="304800"/>
            <a:chOff x="872" y="994"/>
            <a:chExt cx="442" cy="192"/>
          </a:xfrm>
        </p:grpSpPr>
        <p:sp>
          <p:nvSpPr>
            <p:cNvPr id="77048" name="AutoShape 7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49" name="AutoShape 710"/>
            <p:cNvCxnSpPr>
              <a:cxnSpLocks noChangeShapeType="1"/>
              <a:stCxn id="7704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50" name="Group 711"/>
            <p:cNvGrpSpPr>
              <a:grpSpLocks/>
            </p:cNvGrpSpPr>
            <p:nvPr/>
          </p:nvGrpSpPr>
          <p:grpSpPr bwMode="auto">
            <a:xfrm flipH="1">
              <a:off x="872" y="994"/>
              <a:ext cx="182" cy="192"/>
              <a:chOff x="4666" y="2982"/>
              <a:chExt cx="481" cy="568"/>
            </a:xfrm>
          </p:grpSpPr>
          <p:sp>
            <p:nvSpPr>
              <p:cNvPr id="77051" name="AutoShape 7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52" name="Freeform 7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3" name="Freeform 7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4" name="Freeform 7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5" name="Freeform 7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6" name="Freeform 7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7" name="Freeform 7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8" name="Freeform 7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59" name="Freeform 7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0" name="Freeform 7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1" name="Freeform 7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2" name="Freeform 7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3" name="Freeform 7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4" name="Freeform 7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5" name="Freeform 7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6" name="Freeform 7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7" name="Freeform 7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8" name="Freeform 7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69" name="Freeform 7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6" name="Group 731"/>
          <p:cNvGrpSpPr>
            <a:grpSpLocks/>
          </p:cNvGrpSpPr>
          <p:nvPr/>
        </p:nvGrpSpPr>
        <p:grpSpPr bwMode="auto">
          <a:xfrm>
            <a:off x="5441950" y="5805488"/>
            <a:ext cx="701675" cy="304800"/>
            <a:chOff x="872" y="994"/>
            <a:chExt cx="442" cy="192"/>
          </a:xfrm>
        </p:grpSpPr>
        <p:sp>
          <p:nvSpPr>
            <p:cNvPr id="77026" name="AutoShape 7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27" name="AutoShape 733"/>
            <p:cNvCxnSpPr>
              <a:cxnSpLocks noChangeShapeType="1"/>
              <a:stCxn id="7702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28" name="Group 734"/>
            <p:cNvGrpSpPr>
              <a:grpSpLocks/>
            </p:cNvGrpSpPr>
            <p:nvPr/>
          </p:nvGrpSpPr>
          <p:grpSpPr bwMode="auto">
            <a:xfrm flipH="1">
              <a:off x="872" y="994"/>
              <a:ext cx="182" cy="192"/>
              <a:chOff x="4666" y="2982"/>
              <a:chExt cx="481" cy="568"/>
            </a:xfrm>
          </p:grpSpPr>
          <p:sp>
            <p:nvSpPr>
              <p:cNvPr id="77029" name="AutoShape 7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30" name="Freeform 7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1" name="Freeform 7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2" name="Freeform 7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3" name="Freeform 7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4" name="Freeform 7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5" name="Freeform 7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6" name="Freeform 7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7" name="Freeform 7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8" name="Freeform 7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39" name="Freeform 7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0" name="Freeform 7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1" name="Freeform 7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2" name="Freeform 7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3" name="Freeform 7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4" name="Freeform 7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5" name="Freeform 7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6" name="Freeform 7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47" name="Freeform 7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78" name="Group 754"/>
          <p:cNvGrpSpPr>
            <a:grpSpLocks/>
          </p:cNvGrpSpPr>
          <p:nvPr/>
        </p:nvGrpSpPr>
        <p:grpSpPr bwMode="auto">
          <a:xfrm>
            <a:off x="4724400" y="3970338"/>
            <a:ext cx="701675" cy="304800"/>
            <a:chOff x="872" y="994"/>
            <a:chExt cx="442" cy="192"/>
          </a:xfrm>
        </p:grpSpPr>
        <p:sp>
          <p:nvSpPr>
            <p:cNvPr id="77004" name="AutoShape 7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7005" name="AutoShape 756"/>
            <p:cNvCxnSpPr>
              <a:cxnSpLocks noChangeShapeType="1"/>
              <a:stCxn id="7700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7006" name="Group 757"/>
            <p:cNvGrpSpPr>
              <a:grpSpLocks/>
            </p:cNvGrpSpPr>
            <p:nvPr/>
          </p:nvGrpSpPr>
          <p:grpSpPr bwMode="auto">
            <a:xfrm flipH="1">
              <a:off x="872" y="994"/>
              <a:ext cx="182" cy="192"/>
              <a:chOff x="4666" y="2982"/>
              <a:chExt cx="481" cy="568"/>
            </a:xfrm>
          </p:grpSpPr>
          <p:sp>
            <p:nvSpPr>
              <p:cNvPr id="77007" name="AutoShape 7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7008" name="Freeform 7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9" name="Freeform 7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0" name="Freeform 7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1" name="Freeform 7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2" name="Freeform 7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3" name="Freeform 7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4" name="Freeform 7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5" name="Freeform 7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6" name="Freeform 7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7" name="Freeform 7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8" name="Freeform 7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19" name="Freeform 7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0" name="Freeform 7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1" name="Freeform 7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2" name="Freeform 7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3" name="Freeform 7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4" name="Freeform 7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25" name="Freeform 7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82" name="Group 777"/>
          <p:cNvGrpSpPr>
            <a:grpSpLocks/>
          </p:cNvGrpSpPr>
          <p:nvPr/>
        </p:nvGrpSpPr>
        <p:grpSpPr bwMode="auto">
          <a:xfrm>
            <a:off x="5894388" y="5173663"/>
            <a:ext cx="701675" cy="304800"/>
            <a:chOff x="872" y="994"/>
            <a:chExt cx="442" cy="192"/>
          </a:xfrm>
        </p:grpSpPr>
        <p:sp>
          <p:nvSpPr>
            <p:cNvPr id="76982" name="AutoShape 7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983" name="AutoShape 779"/>
            <p:cNvCxnSpPr>
              <a:cxnSpLocks noChangeShapeType="1"/>
              <a:stCxn id="7698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984" name="Group 780"/>
            <p:cNvGrpSpPr>
              <a:grpSpLocks/>
            </p:cNvGrpSpPr>
            <p:nvPr/>
          </p:nvGrpSpPr>
          <p:grpSpPr bwMode="auto">
            <a:xfrm flipH="1">
              <a:off x="872" y="994"/>
              <a:ext cx="182" cy="192"/>
              <a:chOff x="4666" y="2982"/>
              <a:chExt cx="481" cy="568"/>
            </a:xfrm>
          </p:grpSpPr>
          <p:sp>
            <p:nvSpPr>
              <p:cNvPr id="76985" name="AutoShape 7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986" name="Freeform 7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7" name="Freeform 7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8" name="Freeform 7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9" name="Freeform 7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0" name="Freeform 7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1" name="Freeform 7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2" name="Freeform 7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3" name="Freeform 7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4" name="Freeform 7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5" name="Freeform 7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6" name="Freeform 7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7" name="Freeform 7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8" name="Freeform 7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99" name="Freeform 7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0" name="Freeform 7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1" name="Freeform 7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2" name="Freeform 7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7003" name="Freeform 7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84" name="Group 802"/>
          <p:cNvGrpSpPr>
            <a:grpSpLocks/>
          </p:cNvGrpSpPr>
          <p:nvPr/>
        </p:nvGrpSpPr>
        <p:grpSpPr bwMode="auto">
          <a:xfrm>
            <a:off x="844550" y="3141663"/>
            <a:ext cx="701675" cy="304800"/>
            <a:chOff x="872" y="994"/>
            <a:chExt cx="442" cy="192"/>
          </a:xfrm>
        </p:grpSpPr>
        <p:sp>
          <p:nvSpPr>
            <p:cNvPr id="76960" name="AutoShape 8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961" name="AutoShape 804"/>
            <p:cNvCxnSpPr>
              <a:cxnSpLocks noChangeShapeType="1"/>
              <a:stCxn id="7696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962" name="Group 805"/>
            <p:cNvGrpSpPr>
              <a:grpSpLocks/>
            </p:cNvGrpSpPr>
            <p:nvPr/>
          </p:nvGrpSpPr>
          <p:grpSpPr bwMode="auto">
            <a:xfrm flipH="1">
              <a:off x="872" y="994"/>
              <a:ext cx="182" cy="192"/>
              <a:chOff x="4666" y="2982"/>
              <a:chExt cx="481" cy="568"/>
            </a:xfrm>
          </p:grpSpPr>
          <p:sp>
            <p:nvSpPr>
              <p:cNvPr id="76963" name="AutoShape 8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964" name="Freeform 8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5" name="Freeform 8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6" name="Freeform 8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7" name="Freeform 8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8" name="Freeform 8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69" name="Freeform 8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0" name="Freeform 8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1" name="Freeform 8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2" name="Freeform 8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3" name="Freeform 8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4" name="Freeform 8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5" name="Freeform 8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6" name="Freeform 8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7" name="Freeform 8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8" name="Freeform 8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79" name="Freeform 8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0" name="Freeform 8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81" name="Freeform 8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1" name="Group 825"/>
          <p:cNvGrpSpPr>
            <a:grpSpLocks/>
          </p:cNvGrpSpPr>
          <p:nvPr/>
        </p:nvGrpSpPr>
        <p:grpSpPr bwMode="auto">
          <a:xfrm>
            <a:off x="3294063" y="1778000"/>
            <a:ext cx="701675" cy="304800"/>
            <a:chOff x="872" y="994"/>
            <a:chExt cx="442" cy="192"/>
          </a:xfrm>
        </p:grpSpPr>
        <p:sp>
          <p:nvSpPr>
            <p:cNvPr id="76938" name="AutoShape 8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939" name="AutoShape 827"/>
            <p:cNvCxnSpPr>
              <a:cxnSpLocks noChangeShapeType="1"/>
              <a:stCxn id="7693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940" name="Group 828"/>
            <p:cNvGrpSpPr>
              <a:grpSpLocks/>
            </p:cNvGrpSpPr>
            <p:nvPr/>
          </p:nvGrpSpPr>
          <p:grpSpPr bwMode="auto">
            <a:xfrm flipH="1">
              <a:off x="872" y="994"/>
              <a:ext cx="182" cy="192"/>
              <a:chOff x="4666" y="2982"/>
              <a:chExt cx="481" cy="568"/>
            </a:xfrm>
          </p:grpSpPr>
          <p:sp>
            <p:nvSpPr>
              <p:cNvPr id="76941" name="AutoShape 8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942" name="Freeform 8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3" name="Freeform 8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4" name="Freeform 8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5" name="Freeform 8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6" name="Freeform 8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7" name="Freeform 8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8" name="Freeform 8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49" name="Freeform 8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0" name="Freeform 8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1" name="Freeform 8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2" name="Freeform 8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3" name="Freeform 8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4" name="Freeform 8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5" name="Freeform 8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6" name="Freeform 8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7" name="Freeform 8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8" name="Freeform 8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59" name="Freeform 8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3" name="Group 848"/>
          <p:cNvGrpSpPr>
            <a:grpSpLocks/>
          </p:cNvGrpSpPr>
          <p:nvPr/>
        </p:nvGrpSpPr>
        <p:grpSpPr bwMode="auto">
          <a:xfrm>
            <a:off x="6073775" y="1903413"/>
            <a:ext cx="701675" cy="304800"/>
            <a:chOff x="872" y="994"/>
            <a:chExt cx="442" cy="192"/>
          </a:xfrm>
        </p:grpSpPr>
        <p:sp>
          <p:nvSpPr>
            <p:cNvPr id="76916" name="AutoShape 8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917" name="AutoShape 850"/>
            <p:cNvCxnSpPr>
              <a:cxnSpLocks noChangeShapeType="1"/>
              <a:stCxn id="7691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918" name="Group 851"/>
            <p:cNvGrpSpPr>
              <a:grpSpLocks/>
            </p:cNvGrpSpPr>
            <p:nvPr/>
          </p:nvGrpSpPr>
          <p:grpSpPr bwMode="auto">
            <a:xfrm flipH="1">
              <a:off x="872" y="994"/>
              <a:ext cx="182" cy="192"/>
              <a:chOff x="4666" y="2982"/>
              <a:chExt cx="481" cy="568"/>
            </a:xfrm>
          </p:grpSpPr>
          <p:sp>
            <p:nvSpPr>
              <p:cNvPr id="76919" name="AutoShape 8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920" name="Freeform 8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1" name="Freeform 8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2" name="Freeform 8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3" name="Freeform 8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4" name="Freeform 8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5" name="Freeform 8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6" name="Freeform 8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7" name="Freeform 8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8" name="Freeform 8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29" name="Freeform 8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0" name="Freeform 8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1" name="Freeform 8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2" name="Freeform 8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3" name="Freeform 8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4" name="Freeform 8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5" name="Freeform 8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6" name="Freeform 8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37" name="Freeform 8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5" name="Group 871"/>
          <p:cNvGrpSpPr>
            <a:grpSpLocks/>
          </p:cNvGrpSpPr>
          <p:nvPr/>
        </p:nvGrpSpPr>
        <p:grpSpPr bwMode="auto">
          <a:xfrm>
            <a:off x="4368800" y="2974975"/>
            <a:ext cx="701675" cy="304800"/>
            <a:chOff x="872" y="994"/>
            <a:chExt cx="442" cy="192"/>
          </a:xfrm>
        </p:grpSpPr>
        <p:sp>
          <p:nvSpPr>
            <p:cNvPr id="76894" name="AutoShape 8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895" name="AutoShape 873"/>
            <p:cNvCxnSpPr>
              <a:cxnSpLocks noChangeShapeType="1"/>
              <a:stCxn id="7689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896" name="Group 874"/>
            <p:cNvGrpSpPr>
              <a:grpSpLocks/>
            </p:cNvGrpSpPr>
            <p:nvPr/>
          </p:nvGrpSpPr>
          <p:grpSpPr bwMode="auto">
            <a:xfrm flipH="1">
              <a:off x="872" y="994"/>
              <a:ext cx="182" cy="192"/>
              <a:chOff x="4666" y="2982"/>
              <a:chExt cx="481" cy="568"/>
            </a:xfrm>
          </p:grpSpPr>
          <p:sp>
            <p:nvSpPr>
              <p:cNvPr id="76897" name="AutoShape 8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898" name="Freeform 8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9" name="Freeform 8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0" name="Freeform 8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1" name="Freeform 8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2" name="Freeform 8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3" name="Freeform 8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4" name="Freeform 8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5" name="Freeform 8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6" name="Freeform 8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7" name="Freeform 8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8" name="Freeform 8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09" name="Freeform 8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0" name="Freeform 8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1" name="Freeform 8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2" name="Freeform 8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3" name="Freeform 8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4" name="Freeform 8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915" name="Freeform 8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7" name="Group 894"/>
          <p:cNvGrpSpPr>
            <a:grpSpLocks/>
          </p:cNvGrpSpPr>
          <p:nvPr/>
        </p:nvGrpSpPr>
        <p:grpSpPr bwMode="auto">
          <a:xfrm>
            <a:off x="5418138" y="4575175"/>
            <a:ext cx="701675" cy="304800"/>
            <a:chOff x="872" y="994"/>
            <a:chExt cx="442" cy="192"/>
          </a:xfrm>
        </p:grpSpPr>
        <p:sp>
          <p:nvSpPr>
            <p:cNvPr id="76872" name="AutoShape 8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873" name="AutoShape 896"/>
            <p:cNvCxnSpPr>
              <a:cxnSpLocks noChangeShapeType="1"/>
              <a:stCxn id="7687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874" name="Group 897"/>
            <p:cNvGrpSpPr>
              <a:grpSpLocks/>
            </p:cNvGrpSpPr>
            <p:nvPr/>
          </p:nvGrpSpPr>
          <p:grpSpPr bwMode="auto">
            <a:xfrm flipH="1">
              <a:off x="872" y="994"/>
              <a:ext cx="182" cy="192"/>
              <a:chOff x="4666" y="2982"/>
              <a:chExt cx="481" cy="568"/>
            </a:xfrm>
          </p:grpSpPr>
          <p:sp>
            <p:nvSpPr>
              <p:cNvPr id="76875" name="AutoShape 8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876" name="Freeform 8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7" name="Freeform 9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8" name="Freeform 9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9" name="Freeform 9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0" name="Freeform 9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1" name="Freeform 9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2" name="Freeform 9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3" name="Freeform 9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4" name="Freeform 9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5" name="Freeform 9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6" name="Freeform 9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7" name="Freeform 9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8" name="Freeform 9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89" name="Freeform 9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0" name="Freeform 9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1" name="Freeform 9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2" name="Freeform 9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93" name="Freeform 9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39799" name="Group 917"/>
          <p:cNvGrpSpPr>
            <a:grpSpLocks/>
          </p:cNvGrpSpPr>
          <p:nvPr/>
        </p:nvGrpSpPr>
        <p:grpSpPr bwMode="auto">
          <a:xfrm>
            <a:off x="6799263" y="3322638"/>
            <a:ext cx="701675" cy="304800"/>
            <a:chOff x="872" y="994"/>
            <a:chExt cx="442" cy="192"/>
          </a:xfrm>
        </p:grpSpPr>
        <p:sp>
          <p:nvSpPr>
            <p:cNvPr id="76850" name="AutoShape 9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6851" name="AutoShape 919"/>
            <p:cNvCxnSpPr>
              <a:cxnSpLocks noChangeShapeType="1"/>
              <a:stCxn id="7685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6852" name="Group 920"/>
            <p:cNvGrpSpPr>
              <a:grpSpLocks/>
            </p:cNvGrpSpPr>
            <p:nvPr/>
          </p:nvGrpSpPr>
          <p:grpSpPr bwMode="auto">
            <a:xfrm flipH="1">
              <a:off x="872" y="994"/>
              <a:ext cx="182" cy="192"/>
              <a:chOff x="4666" y="2982"/>
              <a:chExt cx="481" cy="568"/>
            </a:xfrm>
          </p:grpSpPr>
          <p:sp>
            <p:nvSpPr>
              <p:cNvPr id="76853" name="AutoShape 9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6854" name="Freeform 9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5" name="Freeform 9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6" name="Freeform 9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7" name="Freeform 9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8" name="Freeform 9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59" name="Freeform 9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0" name="Freeform 9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1" name="Freeform 9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2" name="Freeform 9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3" name="Freeform 9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4" name="Freeform 9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5" name="Freeform 9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6" name="Freeform 9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7" name="Freeform 9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8" name="Freeform 9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69" name="Freeform 9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0" name="Freeform 9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6871" name="Freeform 9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76832" name="Text Box 963"/>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2339801" name="Group 51"/>
          <p:cNvGrpSpPr>
            <a:grpSpLocks/>
          </p:cNvGrpSpPr>
          <p:nvPr/>
        </p:nvGrpSpPr>
        <p:grpSpPr bwMode="auto">
          <a:xfrm>
            <a:off x="4525963" y="2006600"/>
            <a:ext cx="812800" cy="369889"/>
            <a:chOff x="2851" y="1264"/>
            <a:chExt cx="512" cy="233"/>
          </a:xfrm>
        </p:grpSpPr>
        <p:sp>
          <p:nvSpPr>
            <p:cNvPr id="76844" name="Rectangle 964"/>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5" name="Rectangle 970"/>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6" name="Rectangle 971"/>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7" name="Rectangle 972"/>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8" name="Rectangle 973"/>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49" name="Rectangle 974"/>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76834" name="Rectangle 43"/>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5" name="Rectangle 44"/>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6" name="Rectangle 45"/>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7" name="Rectangle 46"/>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8" name="Rectangle 47"/>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6839" name="Rectangle 48"/>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39889" name="Line 49"/>
          <p:cNvSpPr>
            <a:spLocks noChangeShapeType="1"/>
          </p:cNvSpPr>
          <p:nvPr/>
        </p:nvSpPr>
        <p:spPr bwMode="auto">
          <a:xfrm flipH="1">
            <a:off x="3581400" y="2798763"/>
            <a:ext cx="1260475" cy="184467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wrap="none" rIns="54000">
            <a:spAutoFit/>
          </a:bodyPr>
          <a:lstStyle/>
          <a:p>
            <a:endParaRPr lang="en-US">
              <a:solidFill>
                <a:srgbClr val="000000"/>
              </a:solidFill>
              <a:latin typeface="Eurostile"/>
              <a:cs typeface="Eurostile"/>
            </a:endParaRPr>
          </a:p>
        </p:txBody>
      </p:sp>
      <p:sp>
        <p:nvSpPr>
          <p:cNvPr id="2339890" name="Line 50"/>
          <p:cNvSpPr>
            <a:spLocks noChangeShapeType="1"/>
          </p:cNvSpPr>
          <p:nvPr/>
        </p:nvSpPr>
        <p:spPr bwMode="auto">
          <a:xfrm flipV="1">
            <a:off x="3402013" y="2708275"/>
            <a:ext cx="1214437" cy="175577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39892" name="Line 52"/>
          <p:cNvSpPr>
            <a:spLocks noChangeShapeType="1"/>
          </p:cNvSpPr>
          <p:nvPr/>
        </p:nvSpPr>
        <p:spPr bwMode="auto">
          <a:xfrm flipV="1">
            <a:off x="1871663" y="2214563"/>
            <a:ext cx="2700337" cy="301466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39894" name="AutoShape 54"/>
          <p:cNvSpPr>
            <a:spLocks noChangeArrowheads="1"/>
          </p:cNvSpPr>
          <p:nvPr/>
        </p:nvSpPr>
        <p:spPr bwMode="auto">
          <a:xfrm>
            <a:off x="206375" y="1089025"/>
            <a:ext cx="3644900" cy="2384425"/>
          </a:xfrm>
          <a:prstGeom prst="wedgeRectCallout">
            <a:avLst>
              <a:gd name="adj1" fmla="val 25653"/>
              <a:gd name="adj2" fmla="val 72236"/>
            </a:avLst>
          </a:prstGeom>
          <a:solidFill>
            <a:srgbClr val="FFFFFF"/>
          </a:solidFill>
          <a:ln w="38100">
            <a:solidFill>
              <a:schemeClr val="folHlink"/>
            </a:solidFill>
            <a:miter lim="800000"/>
            <a:headEnd/>
            <a:tailEnd type="none" w="lg" len="lg"/>
          </a:ln>
        </p:spPr>
        <p:txBody>
          <a:bodyPr rIns="54000"/>
          <a:lstStyle/>
          <a:p>
            <a:pPr marL="176213" indent="-176213"/>
            <a:r>
              <a:rPr lang="en-US" sz="2000">
                <a:solidFill>
                  <a:srgbClr val="000000"/>
                </a:solidFill>
                <a:latin typeface="Eurostile"/>
                <a:cs typeface="Eurostile"/>
              </a:rPr>
              <a:t>Segment download operation</a:t>
            </a:r>
          </a:p>
          <a:p>
            <a:pPr marL="176213" indent="-176213">
              <a:buFont typeface="Wingdings" charset="0"/>
              <a:buChar char="Ø"/>
            </a:pPr>
            <a:r>
              <a:rPr lang="en-US" sz="2000">
                <a:solidFill>
                  <a:srgbClr val="000000"/>
                </a:solidFill>
                <a:latin typeface="Eurostile"/>
                <a:cs typeface="Eurostile"/>
              </a:rPr>
              <a:t>Tracker tells peer source and number of segment to get</a:t>
            </a:r>
          </a:p>
          <a:p>
            <a:pPr marL="176213" indent="-176213">
              <a:buFont typeface="Wingdings" charset="0"/>
              <a:buChar char="Ø"/>
            </a:pPr>
            <a:r>
              <a:rPr lang="en-US" sz="2000">
                <a:solidFill>
                  <a:srgbClr val="000000"/>
                </a:solidFill>
                <a:latin typeface="Eurostile"/>
                <a:cs typeface="Eurostile"/>
              </a:rPr>
              <a:t>Peer retrieves content in pull mode</a:t>
            </a:r>
          </a:p>
          <a:p>
            <a:pPr marL="176213" indent="-176213">
              <a:buFont typeface="Wingdings" charset="0"/>
              <a:buChar char="Ø"/>
            </a:pPr>
            <a:r>
              <a:rPr lang="en-US" sz="2000">
                <a:solidFill>
                  <a:srgbClr val="000000"/>
                </a:solidFill>
                <a:latin typeface="Eurostile"/>
                <a:cs typeface="Eurostile"/>
              </a:rPr>
              <a:t>Peer reports availability of new segment to tracker</a:t>
            </a:r>
          </a:p>
        </p:txBody>
      </p:sp>
    </p:spTree>
    <p:extLst>
      <p:ext uri="{BB962C8B-B14F-4D97-AF65-F5344CB8AC3E}">
        <p14:creationId xmlns:p14="http://schemas.microsoft.com/office/powerpoint/2010/main" val="12638775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39784"/>
                                        </p:tgtEl>
                                        <p:attrNameLst>
                                          <p:attrName>style.opacity</p:attrName>
                                        </p:attrNameLst>
                                      </p:cBhvr>
                                      <p:to>
                                        <p:strVal val="0.5"/>
                                      </p:to>
                                    </p:set>
                                    <p:animEffect filter="image" prLst="opacity: 0.5">
                                      <p:cBhvr rctx="IE">
                                        <p:cTn id="13" dur="indefinite"/>
                                        <p:tgtEl>
                                          <p:spTgt spid="2339784"/>
                                        </p:tgtEl>
                                      </p:cBhvr>
                                    </p:animEffect>
                                  </p:childTnLst>
                                </p:cTn>
                              </p:par>
                              <p:par>
                                <p:cTn id="14" presetID="9" presetClass="emph" presetSubtype="0" nodeType="withEffect">
                                  <p:stCondLst>
                                    <p:cond delay="0"/>
                                  </p:stCondLst>
                                  <p:childTnLst>
                                    <p:set>
                                      <p:cBhvr rctx="PPT">
                                        <p:cTn id="15" dur="indefinite"/>
                                        <p:tgtEl>
                                          <p:spTgt spid="16"/>
                                        </p:tgtEl>
                                        <p:attrNameLst>
                                          <p:attrName>style.opacity</p:attrName>
                                        </p:attrNameLst>
                                      </p:cBhvr>
                                      <p:to>
                                        <p:strVal val="0.5"/>
                                      </p:to>
                                    </p:set>
                                    <p:animEffect filter="image" prLst="opacity: 0.5">
                                      <p:cBhvr rctx="IE">
                                        <p:cTn id="16" dur="indefinite"/>
                                        <p:tgtEl>
                                          <p:spTgt spid="16"/>
                                        </p:tgtEl>
                                      </p:cBhvr>
                                    </p:animEffect>
                                  </p:childTnLst>
                                </p:cTn>
                              </p:par>
                              <p:par>
                                <p:cTn id="17" presetID="9" presetClass="emph" presetSubtype="0" nodeType="withEffect">
                                  <p:stCondLst>
                                    <p:cond delay="0"/>
                                  </p:stCondLst>
                                  <p:childTnLst>
                                    <p:set>
                                      <p:cBhvr rctx="PPT">
                                        <p:cTn id="18" dur="indefinite"/>
                                        <p:tgtEl>
                                          <p:spTgt spid="18"/>
                                        </p:tgtEl>
                                        <p:attrNameLst>
                                          <p:attrName>style.opacity</p:attrName>
                                        </p:attrNameLst>
                                      </p:cBhvr>
                                      <p:to>
                                        <p:strVal val="0.5"/>
                                      </p:to>
                                    </p:set>
                                    <p:animEffect filter="image" prLst="opacity: 0.5">
                                      <p:cBhvr rctx="IE">
                                        <p:cTn id="19" dur="indefinite"/>
                                        <p:tgtEl>
                                          <p:spTgt spid="18"/>
                                        </p:tgtEl>
                                      </p:cBhvr>
                                    </p:animEffect>
                                  </p:childTnLst>
                                </p:cTn>
                              </p:par>
                              <p:par>
                                <p:cTn id="20" presetID="9" presetClass="emph" presetSubtype="0" nodeType="withEffect">
                                  <p:stCondLst>
                                    <p:cond delay="0"/>
                                  </p:stCondLst>
                                  <p:childTnLst>
                                    <p:set>
                                      <p:cBhvr rctx="PPT">
                                        <p:cTn id="21" dur="indefinite"/>
                                        <p:tgtEl>
                                          <p:spTgt spid="22"/>
                                        </p:tgtEl>
                                        <p:attrNameLst>
                                          <p:attrName>style.opacity</p:attrName>
                                        </p:attrNameLst>
                                      </p:cBhvr>
                                      <p:to>
                                        <p:strVal val="0.5"/>
                                      </p:to>
                                    </p:set>
                                    <p:animEffect filter="image" prLst="opacity: 0.5">
                                      <p:cBhvr rctx="IE">
                                        <p:cTn id="22" dur="indefinite"/>
                                        <p:tgtEl>
                                          <p:spTgt spid="22"/>
                                        </p:tgtEl>
                                      </p:cBhvr>
                                    </p:animEffect>
                                  </p:childTnLst>
                                </p:cTn>
                              </p:par>
                              <p:par>
                                <p:cTn id="23" presetID="9" presetClass="emph" presetSubtype="0" nodeType="withEffect">
                                  <p:stCondLst>
                                    <p:cond delay="0"/>
                                  </p:stCondLst>
                                  <p:childTnLst>
                                    <p:set>
                                      <p:cBhvr rctx="PPT">
                                        <p:cTn id="24" dur="indefinite"/>
                                        <p:tgtEl>
                                          <p:spTgt spid="20"/>
                                        </p:tgtEl>
                                        <p:attrNameLst>
                                          <p:attrName>style.opacity</p:attrName>
                                        </p:attrNameLst>
                                      </p:cBhvr>
                                      <p:to>
                                        <p:strVal val="0.5"/>
                                      </p:to>
                                    </p:set>
                                    <p:animEffect filter="image" prLst="opacity: 0.5">
                                      <p:cBhvr rctx="IE">
                                        <p:cTn id="25" dur="indefinite"/>
                                        <p:tgtEl>
                                          <p:spTgt spid="20"/>
                                        </p:tgtEl>
                                      </p:cBhvr>
                                    </p:animEffect>
                                  </p:childTnLst>
                                </p:cTn>
                              </p:par>
                              <p:par>
                                <p:cTn id="26" presetID="9" presetClass="emph" presetSubtype="0" nodeType="withEffect">
                                  <p:stCondLst>
                                    <p:cond delay="0"/>
                                  </p:stCondLst>
                                  <p:childTnLst>
                                    <p:set>
                                      <p:cBhvr rctx="PPT">
                                        <p:cTn id="27" dur="indefinite"/>
                                        <p:tgtEl>
                                          <p:spTgt spid="2339791"/>
                                        </p:tgtEl>
                                        <p:attrNameLst>
                                          <p:attrName>style.opacity</p:attrName>
                                        </p:attrNameLst>
                                      </p:cBhvr>
                                      <p:to>
                                        <p:strVal val="0.5"/>
                                      </p:to>
                                    </p:set>
                                    <p:animEffect filter="image" prLst="opacity: 0.5">
                                      <p:cBhvr rctx="IE">
                                        <p:cTn id="28" dur="indefinite"/>
                                        <p:tgtEl>
                                          <p:spTgt spid="2339791"/>
                                        </p:tgtEl>
                                      </p:cBhvr>
                                    </p:animEffect>
                                  </p:childTnLst>
                                </p:cTn>
                              </p:par>
                              <p:par>
                                <p:cTn id="29" presetID="9" presetClass="emph" presetSubtype="0" nodeType="withEffect">
                                  <p:stCondLst>
                                    <p:cond delay="0"/>
                                  </p:stCondLst>
                                  <p:childTnLst>
                                    <p:set>
                                      <p:cBhvr rctx="PPT">
                                        <p:cTn id="30" dur="indefinite"/>
                                        <p:tgtEl>
                                          <p:spTgt spid="24"/>
                                        </p:tgtEl>
                                        <p:attrNameLst>
                                          <p:attrName>style.opacity</p:attrName>
                                        </p:attrNameLst>
                                      </p:cBhvr>
                                      <p:to>
                                        <p:strVal val="0.5"/>
                                      </p:to>
                                    </p:set>
                                    <p:animEffect filter="image" prLst="opacity: 0.5">
                                      <p:cBhvr rctx="IE">
                                        <p:cTn id="31" dur="indefinite"/>
                                        <p:tgtEl>
                                          <p:spTgt spid="24"/>
                                        </p:tgtEl>
                                      </p:cBhvr>
                                    </p:animEffect>
                                  </p:childTnLst>
                                </p:cTn>
                              </p:par>
                              <p:par>
                                <p:cTn id="32" presetID="9" presetClass="emph" presetSubtype="0" nodeType="withEffect">
                                  <p:stCondLst>
                                    <p:cond delay="0"/>
                                  </p:stCondLst>
                                  <p:childTnLst>
                                    <p:set>
                                      <p:cBhvr rctx="PPT">
                                        <p:cTn id="33" dur="indefinite"/>
                                        <p:tgtEl>
                                          <p:spTgt spid="26"/>
                                        </p:tgtEl>
                                        <p:attrNameLst>
                                          <p:attrName>style.opacity</p:attrName>
                                        </p:attrNameLst>
                                      </p:cBhvr>
                                      <p:to>
                                        <p:strVal val="0.5"/>
                                      </p:to>
                                    </p:set>
                                    <p:animEffect filter="image" prLst="opacity: 0.5">
                                      <p:cBhvr rctx="IE">
                                        <p:cTn id="34" dur="indefinite"/>
                                        <p:tgtEl>
                                          <p:spTgt spid="26"/>
                                        </p:tgtEl>
                                      </p:cBhvr>
                                    </p:animEffect>
                                  </p:childTnLst>
                                </p:cTn>
                              </p:par>
                              <p:par>
                                <p:cTn id="35" presetID="9" presetClass="emph" presetSubtype="0" nodeType="withEffect">
                                  <p:stCondLst>
                                    <p:cond delay="0"/>
                                  </p:stCondLst>
                                  <p:childTnLst>
                                    <p:set>
                                      <p:cBhvr rctx="PPT">
                                        <p:cTn id="36" dur="indefinite"/>
                                        <p:tgtEl>
                                          <p:spTgt spid="2339756"/>
                                        </p:tgtEl>
                                        <p:attrNameLst>
                                          <p:attrName>style.opacity</p:attrName>
                                        </p:attrNameLst>
                                      </p:cBhvr>
                                      <p:to>
                                        <p:strVal val="0.5"/>
                                      </p:to>
                                    </p:set>
                                    <p:animEffect filter="image" prLst="opacity: 0.5">
                                      <p:cBhvr rctx="IE">
                                        <p:cTn id="37" dur="indefinite"/>
                                        <p:tgtEl>
                                          <p:spTgt spid="2339756"/>
                                        </p:tgtEl>
                                      </p:cBhvr>
                                    </p:animEffect>
                                  </p:childTnLst>
                                </p:cTn>
                              </p:par>
                              <p:par>
                                <p:cTn id="38" presetID="9" presetClass="emph" presetSubtype="0" nodeType="withEffect">
                                  <p:stCondLst>
                                    <p:cond delay="0"/>
                                  </p:stCondLst>
                                  <p:childTnLst>
                                    <p:set>
                                      <p:cBhvr rctx="PPT">
                                        <p:cTn id="39" dur="indefinite"/>
                                        <p:tgtEl>
                                          <p:spTgt spid="2339758"/>
                                        </p:tgtEl>
                                        <p:attrNameLst>
                                          <p:attrName>style.opacity</p:attrName>
                                        </p:attrNameLst>
                                      </p:cBhvr>
                                      <p:to>
                                        <p:strVal val="0.5"/>
                                      </p:to>
                                    </p:set>
                                    <p:animEffect filter="image" prLst="opacity: 0.5">
                                      <p:cBhvr rctx="IE">
                                        <p:cTn id="40" dur="indefinite"/>
                                        <p:tgtEl>
                                          <p:spTgt spid="2339758"/>
                                        </p:tgtEl>
                                      </p:cBhvr>
                                    </p:animEffect>
                                  </p:childTnLst>
                                </p:cTn>
                              </p:par>
                              <p:par>
                                <p:cTn id="41" presetID="9" presetClass="emph" presetSubtype="0" nodeType="withEffect">
                                  <p:stCondLst>
                                    <p:cond delay="0"/>
                                  </p:stCondLst>
                                  <p:childTnLst>
                                    <p:set>
                                      <p:cBhvr rctx="PPT">
                                        <p:cTn id="42" dur="indefinite"/>
                                        <p:tgtEl>
                                          <p:spTgt spid="2339760"/>
                                        </p:tgtEl>
                                        <p:attrNameLst>
                                          <p:attrName>style.opacity</p:attrName>
                                        </p:attrNameLst>
                                      </p:cBhvr>
                                      <p:to>
                                        <p:strVal val="0.5"/>
                                      </p:to>
                                    </p:set>
                                    <p:animEffect filter="image" prLst="opacity: 0.5">
                                      <p:cBhvr rctx="IE">
                                        <p:cTn id="43" dur="indefinite"/>
                                        <p:tgtEl>
                                          <p:spTgt spid="2339760"/>
                                        </p:tgtEl>
                                      </p:cBhvr>
                                    </p:animEffect>
                                  </p:childTnLst>
                                </p:cTn>
                              </p:par>
                              <p:par>
                                <p:cTn id="44" presetID="9" presetClass="emph" presetSubtype="0" nodeType="withEffect">
                                  <p:stCondLst>
                                    <p:cond delay="0"/>
                                  </p:stCondLst>
                                  <p:childTnLst>
                                    <p:set>
                                      <p:cBhvr rctx="PPT">
                                        <p:cTn id="45" dur="indefinite"/>
                                        <p:tgtEl>
                                          <p:spTgt spid="28"/>
                                        </p:tgtEl>
                                        <p:attrNameLst>
                                          <p:attrName>style.opacity</p:attrName>
                                        </p:attrNameLst>
                                      </p:cBhvr>
                                      <p:to>
                                        <p:strVal val="0.5"/>
                                      </p:to>
                                    </p:set>
                                    <p:animEffect filter="image" prLst="opacity: 0.5">
                                      <p:cBhvr rctx="IE">
                                        <p:cTn id="46" dur="indefinite"/>
                                        <p:tgtEl>
                                          <p:spTgt spid="28"/>
                                        </p:tgtEl>
                                      </p:cBhvr>
                                    </p:animEffect>
                                  </p:childTnLst>
                                </p:cTn>
                              </p:par>
                              <p:par>
                                <p:cTn id="47" presetID="9" presetClass="emph" presetSubtype="0" nodeType="withEffect">
                                  <p:stCondLst>
                                    <p:cond delay="0"/>
                                  </p:stCondLst>
                                  <p:childTnLst>
                                    <p:set>
                                      <p:cBhvr rctx="PPT">
                                        <p:cTn id="48" dur="indefinite"/>
                                        <p:tgtEl>
                                          <p:spTgt spid="2339776"/>
                                        </p:tgtEl>
                                        <p:attrNameLst>
                                          <p:attrName>style.opacity</p:attrName>
                                        </p:attrNameLst>
                                      </p:cBhvr>
                                      <p:to>
                                        <p:strVal val="0.5"/>
                                      </p:to>
                                    </p:set>
                                    <p:animEffect filter="image" prLst="opacity: 0.5">
                                      <p:cBhvr rctx="IE">
                                        <p:cTn id="49" dur="indefinite"/>
                                        <p:tgtEl>
                                          <p:spTgt spid="2339776"/>
                                        </p:tgtEl>
                                      </p:cBhvr>
                                    </p:animEffect>
                                  </p:childTnLst>
                                </p:cTn>
                              </p:par>
                              <p:par>
                                <p:cTn id="50" presetID="9" presetClass="emph" presetSubtype="0" nodeType="withEffect">
                                  <p:stCondLst>
                                    <p:cond delay="0"/>
                                  </p:stCondLst>
                                  <p:childTnLst>
                                    <p:set>
                                      <p:cBhvr rctx="PPT">
                                        <p:cTn id="51" dur="indefinite"/>
                                        <p:tgtEl>
                                          <p:spTgt spid="2339772"/>
                                        </p:tgtEl>
                                        <p:attrNameLst>
                                          <p:attrName>style.opacity</p:attrName>
                                        </p:attrNameLst>
                                      </p:cBhvr>
                                      <p:to>
                                        <p:strVal val="0.5"/>
                                      </p:to>
                                    </p:set>
                                    <p:animEffect filter="image" prLst="opacity: 0.5">
                                      <p:cBhvr rctx="IE">
                                        <p:cTn id="52" dur="indefinite"/>
                                        <p:tgtEl>
                                          <p:spTgt spid="2339772"/>
                                        </p:tgtEl>
                                      </p:cBhvr>
                                    </p:animEffect>
                                  </p:childTnLst>
                                </p:cTn>
                              </p:par>
                              <p:par>
                                <p:cTn id="53" presetID="9" presetClass="emph" presetSubtype="0" nodeType="withEffect">
                                  <p:stCondLst>
                                    <p:cond delay="0"/>
                                  </p:stCondLst>
                                  <p:childTnLst>
                                    <p:set>
                                      <p:cBhvr rctx="PPT">
                                        <p:cTn id="54" dur="indefinite"/>
                                        <p:tgtEl>
                                          <p:spTgt spid="2339770"/>
                                        </p:tgtEl>
                                        <p:attrNameLst>
                                          <p:attrName>style.opacity</p:attrName>
                                        </p:attrNameLst>
                                      </p:cBhvr>
                                      <p:to>
                                        <p:strVal val="0.5"/>
                                      </p:to>
                                    </p:set>
                                    <p:animEffect filter="image" prLst="opacity: 0.5">
                                      <p:cBhvr rctx="IE">
                                        <p:cTn id="55" dur="indefinite"/>
                                        <p:tgtEl>
                                          <p:spTgt spid="2339770"/>
                                        </p:tgtEl>
                                      </p:cBhvr>
                                    </p:animEffect>
                                  </p:childTnLst>
                                </p:cTn>
                              </p:par>
                              <p:par>
                                <p:cTn id="56" presetID="9" presetClass="emph" presetSubtype="0" nodeType="withEffect">
                                  <p:stCondLst>
                                    <p:cond delay="0"/>
                                  </p:stCondLst>
                                  <p:childTnLst>
                                    <p:set>
                                      <p:cBhvr rctx="PPT">
                                        <p:cTn id="57" dur="indefinite"/>
                                        <p:tgtEl>
                                          <p:spTgt spid="2339782"/>
                                        </p:tgtEl>
                                        <p:attrNameLst>
                                          <p:attrName>style.opacity</p:attrName>
                                        </p:attrNameLst>
                                      </p:cBhvr>
                                      <p:to>
                                        <p:strVal val="0.5"/>
                                      </p:to>
                                    </p:set>
                                    <p:animEffect filter="image" prLst="opacity: 0.5">
                                      <p:cBhvr rctx="IE">
                                        <p:cTn id="58" dur="indefinite"/>
                                        <p:tgtEl>
                                          <p:spTgt spid="2339782"/>
                                        </p:tgtEl>
                                      </p:cBhvr>
                                    </p:animEffect>
                                  </p:childTnLst>
                                </p:cTn>
                              </p:par>
                              <p:par>
                                <p:cTn id="59" presetID="9" presetClass="emph" presetSubtype="0" nodeType="withEffect">
                                  <p:stCondLst>
                                    <p:cond delay="0"/>
                                  </p:stCondLst>
                                  <p:childTnLst>
                                    <p:set>
                                      <p:cBhvr rctx="PPT">
                                        <p:cTn id="60" dur="indefinite"/>
                                        <p:tgtEl>
                                          <p:spTgt spid="2339774"/>
                                        </p:tgtEl>
                                        <p:attrNameLst>
                                          <p:attrName>style.opacity</p:attrName>
                                        </p:attrNameLst>
                                      </p:cBhvr>
                                      <p:to>
                                        <p:strVal val="0.5"/>
                                      </p:to>
                                    </p:set>
                                    <p:animEffect filter="image" prLst="opacity: 0.5">
                                      <p:cBhvr rctx="IE">
                                        <p:cTn id="61" dur="indefinite"/>
                                        <p:tgtEl>
                                          <p:spTgt spid="2339774"/>
                                        </p:tgtEl>
                                      </p:cBhvr>
                                    </p:animEffect>
                                  </p:childTnLst>
                                </p:cTn>
                              </p:par>
                              <p:par>
                                <p:cTn id="62" presetID="9" presetClass="emph" presetSubtype="0" nodeType="withEffect">
                                  <p:stCondLst>
                                    <p:cond delay="0"/>
                                  </p:stCondLst>
                                  <p:childTnLst>
                                    <p:set>
                                      <p:cBhvr rctx="PPT">
                                        <p:cTn id="63" dur="indefinite"/>
                                        <p:tgtEl>
                                          <p:spTgt spid="2339797"/>
                                        </p:tgtEl>
                                        <p:attrNameLst>
                                          <p:attrName>style.opacity</p:attrName>
                                        </p:attrNameLst>
                                      </p:cBhvr>
                                      <p:to>
                                        <p:strVal val="0.5"/>
                                      </p:to>
                                    </p:set>
                                    <p:animEffect filter="image" prLst="opacity: 0.5">
                                      <p:cBhvr rctx="IE">
                                        <p:cTn id="64" dur="indefinite"/>
                                        <p:tgtEl>
                                          <p:spTgt spid="2339797"/>
                                        </p:tgtEl>
                                      </p:cBhvr>
                                    </p:animEffect>
                                  </p:childTnLst>
                                </p:cTn>
                              </p:par>
                              <p:par>
                                <p:cTn id="65" presetID="9" presetClass="emph" presetSubtype="0" nodeType="withEffect">
                                  <p:stCondLst>
                                    <p:cond delay="0"/>
                                  </p:stCondLst>
                                  <p:childTnLst>
                                    <p:set>
                                      <p:cBhvr rctx="PPT">
                                        <p:cTn id="66" dur="indefinite"/>
                                        <p:tgtEl>
                                          <p:spTgt spid="2339778"/>
                                        </p:tgtEl>
                                        <p:attrNameLst>
                                          <p:attrName>style.opacity</p:attrName>
                                        </p:attrNameLst>
                                      </p:cBhvr>
                                      <p:to>
                                        <p:strVal val="0.5"/>
                                      </p:to>
                                    </p:set>
                                    <p:animEffect filter="image" prLst="opacity: 0.5">
                                      <p:cBhvr rctx="IE">
                                        <p:cTn id="67" dur="indefinite"/>
                                        <p:tgtEl>
                                          <p:spTgt spid="2339778"/>
                                        </p:tgtEl>
                                      </p:cBhvr>
                                    </p:animEffect>
                                  </p:childTnLst>
                                </p:cTn>
                              </p:par>
                              <p:par>
                                <p:cTn id="68" presetID="9" presetClass="emph" presetSubtype="0" nodeType="withEffect">
                                  <p:stCondLst>
                                    <p:cond delay="0"/>
                                  </p:stCondLst>
                                  <p:childTnLst>
                                    <p:set>
                                      <p:cBhvr rctx="PPT">
                                        <p:cTn id="69" dur="indefinite"/>
                                        <p:tgtEl>
                                          <p:spTgt spid="2339795"/>
                                        </p:tgtEl>
                                        <p:attrNameLst>
                                          <p:attrName>style.opacity</p:attrName>
                                        </p:attrNameLst>
                                      </p:cBhvr>
                                      <p:to>
                                        <p:strVal val="0.5"/>
                                      </p:to>
                                    </p:set>
                                    <p:animEffect filter="image" prLst="opacity: 0.5">
                                      <p:cBhvr rctx="IE">
                                        <p:cTn id="70" dur="indefinite"/>
                                        <p:tgtEl>
                                          <p:spTgt spid="2339795"/>
                                        </p:tgtEl>
                                      </p:cBhvr>
                                    </p:animEffect>
                                  </p:childTnLst>
                                </p:cTn>
                              </p:par>
                              <p:par>
                                <p:cTn id="71" presetID="9" presetClass="emph" presetSubtype="0" nodeType="withEffect">
                                  <p:stCondLst>
                                    <p:cond delay="0"/>
                                  </p:stCondLst>
                                  <p:childTnLst>
                                    <p:set>
                                      <p:cBhvr rctx="PPT">
                                        <p:cTn id="72" dur="indefinite"/>
                                        <p:tgtEl>
                                          <p:spTgt spid="2339762"/>
                                        </p:tgtEl>
                                        <p:attrNameLst>
                                          <p:attrName>style.opacity</p:attrName>
                                        </p:attrNameLst>
                                      </p:cBhvr>
                                      <p:to>
                                        <p:strVal val="0.5"/>
                                      </p:to>
                                    </p:set>
                                    <p:animEffect filter="image" prLst="opacity: 0.5">
                                      <p:cBhvr rctx="IE">
                                        <p:cTn id="73" dur="indefinite"/>
                                        <p:tgtEl>
                                          <p:spTgt spid="2339762"/>
                                        </p:tgtEl>
                                      </p:cBhvr>
                                    </p:animEffect>
                                  </p:childTnLst>
                                </p:cTn>
                              </p:par>
                              <p:par>
                                <p:cTn id="74" presetID="9" presetClass="emph" presetSubtype="0" nodeType="withEffect">
                                  <p:stCondLst>
                                    <p:cond delay="0"/>
                                  </p:stCondLst>
                                  <p:childTnLst>
                                    <p:set>
                                      <p:cBhvr rctx="PPT">
                                        <p:cTn id="75" dur="indefinite"/>
                                        <p:tgtEl>
                                          <p:spTgt spid="30"/>
                                        </p:tgtEl>
                                        <p:attrNameLst>
                                          <p:attrName>style.opacity</p:attrName>
                                        </p:attrNameLst>
                                      </p:cBhvr>
                                      <p:to>
                                        <p:strVal val="0.5"/>
                                      </p:to>
                                    </p:set>
                                    <p:animEffect filter="image" prLst="opacity: 0.5">
                                      <p:cBhvr rctx="IE">
                                        <p:cTn id="76" dur="indefinite"/>
                                        <p:tgtEl>
                                          <p:spTgt spid="30"/>
                                        </p:tgtEl>
                                      </p:cBhvr>
                                    </p:animEffect>
                                  </p:childTnLst>
                                </p:cTn>
                              </p:par>
                              <p:par>
                                <p:cTn id="77" presetID="9" presetClass="emph" presetSubtype="0" nodeType="withEffect">
                                  <p:stCondLst>
                                    <p:cond delay="0"/>
                                  </p:stCondLst>
                                  <p:childTnLst>
                                    <p:set>
                                      <p:cBhvr rctx="PPT">
                                        <p:cTn id="78" dur="indefinite"/>
                                        <p:tgtEl>
                                          <p:spTgt spid="2339793"/>
                                        </p:tgtEl>
                                        <p:attrNameLst>
                                          <p:attrName>style.opacity</p:attrName>
                                        </p:attrNameLst>
                                      </p:cBhvr>
                                      <p:to>
                                        <p:strVal val="0.5"/>
                                      </p:to>
                                    </p:set>
                                    <p:animEffect filter="image" prLst="opacity: 0.5">
                                      <p:cBhvr rctx="IE">
                                        <p:cTn id="79" dur="indefinite"/>
                                        <p:tgtEl>
                                          <p:spTgt spid="2339793"/>
                                        </p:tgtEl>
                                      </p:cBhvr>
                                    </p:animEffect>
                                  </p:childTnLst>
                                </p:cTn>
                              </p:par>
                              <p:par>
                                <p:cTn id="80" presetID="9" presetClass="emph" presetSubtype="0" nodeType="withEffect">
                                  <p:stCondLst>
                                    <p:cond delay="0"/>
                                  </p:stCondLst>
                                  <p:childTnLst>
                                    <p:set>
                                      <p:cBhvr rctx="PPT">
                                        <p:cTn id="81" dur="indefinite"/>
                                        <p:tgtEl>
                                          <p:spTgt spid="2339766"/>
                                        </p:tgtEl>
                                        <p:attrNameLst>
                                          <p:attrName>style.opacity</p:attrName>
                                        </p:attrNameLst>
                                      </p:cBhvr>
                                      <p:to>
                                        <p:strVal val="0.5"/>
                                      </p:to>
                                    </p:set>
                                    <p:animEffect filter="image" prLst="opacity: 0.5">
                                      <p:cBhvr rctx="IE">
                                        <p:cTn id="82" dur="indefinite"/>
                                        <p:tgtEl>
                                          <p:spTgt spid="2339766"/>
                                        </p:tgtEl>
                                      </p:cBhvr>
                                    </p:animEffect>
                                  </p:childTnLst>
                                </p:cTn>
                              </p:par>
                              <p:par>
                                <p:cTn id="83" presetID="9" presetClass="emph" presetSubtype="0" nodeType="withEffect">
                                  <p:stCondLst>
                                    <p:cond delay="0"/>
                                  </p:stCondLst>
                                  <p:childTnLst>
                                    <p:set>
                                      <p:cBhvr rctx="PPT">
                                        <p:cTn id="84" dur="indefinite"/>
                                        <p:tgtEl>
                                          <p:spTgt spid="2339768"/>
                                        </p:tgtEl>
                                        <p:attrNameLst>
                                          <p:attrName>style.opacity</p:attrName>
                                        </p:attrNameLst>
                                      </p:cBhvr>
                                      <p:to>
                                        <p:strVal val="0.5"/>
                                      </p:to>
                                    </p:set>
                                    <p:animEffect filter="image" prLst="opacity: 0.5">
                                      <p:cBhvr rctx="IE">
                                        <p:cTn id="85" dur="indefinite"/>
                                        <p:tgtEl>
                                          <p:spTgt spid="2339768"/>
                                        </p:tgtEl>
                                      </p:cBhvr>
                                    </p:animEffect>
                                  </p:childTnLst>
                                </p:cTn>
                              </p:par>
                              <p:par>
                                <p:cTn id="86" presetID="9" presetClass="emph" presetSubtype="0" nodeType="withEffect">
                                  <p:stCondLst>
                                    <p:cond delay="0"/>
                                  </p:stCondLst>
                                  <p:childTnLst>
                                    <p:set>
                                      <p:cBhvr rctx="PPT">
                                        <p:cTn id="87" dur="indefinite"/>
                                        <p:tgtEl>
                                          <p:spTgt spid="2339799"/>
                                        </p:tgtEl>
                                        <p:attrNameLst>
                                          <p:attrName>style.opacity</p:attrName>
                                        </p:attrNameLst>
                                      </p:cBhvr>
                                      <p:to>
                                        <p:strVal val="0.5"/>
                                      </p:to>
                                    </p:set>
                                    <p:animEffect filter="image" prLst="opacity: 0.5">
                                      <p:cBhvr rctx="IE">
                                        <p:cTn id="88" dur="indefinite"/>
                                        <p:tgtEl>
                                          <p:spTgt spid="2339799"/>
                                        </p:tgtEl>
                                      </p:cBhvr>
                                    </p:animEffect>
                                  </p:childTnLst>
                                </p:cTn>
                              </p:par>
                              <p:par>
                                <p:cTn id="89" presetID="9" presetClass="emph" presetSubtype="0" nodeType="withEffect">
                                  <p:stCondLst>
                                    <p:cond delay="0"/>
                                  </p:stCondLst>
                                  <p:childTnLst>
                                    <p:set>
                                      <p:cBhvr rctx="PPT">
                                        <p:cTn id="90" dur="indefinite"/>
                                        <p:tgtEl>
                                          <p:spTgt spid="2339764"/>
                                        </p:tgtEl>
                                        <p:attrNameLst>
                                          <p:attrName>style.opacity</p:attrName>
                                        </p:attrNameLst>
                                      </p:cBhvr>
                                      <p:to>
                                        <p:strVal val="0.5"/>
                                      </p:to>
                                    </p:set>
                                    <p:animEffect filter="image" prLst="opacity: 0.5">
                                      <p:cBhvr rctx="IE">
                                        <p:cTn id="91" dur="indefinite"/>
                                        <p:tgtEl>
                                          <p:spTgt spid="2339764"/>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9" presetClass="emph" presetSubtype="0" nodeType="clickEffect">
                                  <p:stCondLst>
                                    <p:cond delay="0"/>
                                  </p:stCondLst>
                                  <p:childTnLst>
                                    <p:set>
                                      <p:cBhvr rctx="PPT">
                                        <p:cTn id="95" dur="indefinite"/>
                                        <p:tgtEl>
                                          <p:spTgt spid="30"/>
                                        </p:tgtEl>
                                        <p:attrNameLst>
                                          <p:attrName>style.opacity</p:attrName>
                                        </p:attrNameLst>
                                      </p:cBhvr>
                                      <p:to>
                                        <p:strVal val="1"/>
                                      </p:to>
                                    </p:set>
                                    <p:animEffect filter="image" prLst="opacity: 1">
                                      <p:cBhvr rctx="IE">
                                        <p:cTn id="96" dur="indefinite"/>
                                        <p:tgtEl>
                                          <p:spTgt spid="30"/>
                                        </p:tgtEl>
                                      </p:cBhvr>
                                    </p:animEffect>
                                  </p:childTnLst>
                                </p:cTn>
                              </p:par>
                              <p:par>
                                <p:cTn id="97" presetID="1" presetClass="entr" presetSubtype="0" fill="hold" nodeType="withEffect">
                                  <p:stCondLst>
                                    <p:cond delay="0"/>
                                  </p:stCondLst>
                                  <p:childTnLst>
                                    <p:set>
                                      <p:cBhvr>
                                        <p:cTn id="98" dur="1" fill="hold">
                                          <p:stCondLst>
                                            <p:cond delay="0"/>
                                          </p:stCondLst>
                                        </p:cTn>
                                        <p:tgtEl>
                                          <p:spTgt spid="2339801"/>
                                        </p:tgtEl>
                                        <p:attrNameLst>
                                          <p:attrName>style.visibility</p:attrName>
                                        </p:attrNameLst>
                                      </p:cBhvr>
                                      <p:to>
                                        <p:strVal val="visible"/>
                                      </p:to>
                                    </p:set>
                                  </p:childTnLst>
                                </p:cTn>
                              </p:par>
                              <p:par>
                                <p:cTn id="99" presetID="22" presetClass="entr" presetSubtype="1" fill="hold" grpId="0" nodeType="withEffect">
                                  <p:stCondLst>
                                    <p:cond delay="0"/>
                                  </p:stCondLst>
                                  <p:childTnLst>
                                    <p:set>
                                      <p:cBhvr>
                                        <p:cTn id="100" dur="1" fill="hold">
                                          <p:stCondLst>
                                            <p:cond delay="0"/>
                                          </p:stCondLst>
                                        </p:cTn>
                                        <p:tgtEl>
                                          <p:spTgt spid="2339889"/>
                                        </p:tgtEl>
                                        <p:attrNameLst>
                                          <p:attrName>style.visibility</p:attrName>
                                        </p:attrNameLst>
                                      </p:cBhvr>
                                      <p:to>
                                        <p:strVal val="visible"/>
                                      </p:to>
                                    </p:set>
                                    <p:animEffect transition="in" filter="wipe(up)">
                                      <p:cBhvr>
                                        <p:cTn id="101" dur="1000"/>
                                        <p:tgtEl>
                                          <p:spTgt spid="2339889"/>
                                        </p:tgtEl>
                                      </p:cBhvr>
                                    </p:animEffect>
                                  </p:childTnLst>
                                </p:cTn>
                              </p:par>
                            </p:childTnLst>
                          </p:cTn>
                        </p:par>
                        <p:par>
                          <p:cTn id="102" fill="hold" nodeType="afterGroup">
                            <p:stCondLst>
                              <p:cond delay="1000"/>
                            </p:stCondLst>
                            <p:childTnLst>
                              <p:par>
                                <p:cTn id="103" presetID="22" presetClass="entr" presetSubtype="4" fill="hold" grpId="0" nodeType="afterEffect">
                                  <p:stCondLst>
                                    <p:cond delay="0"/>
                                  </p:stCondLst>
                                  <p:childTnLst>
                                    <p:set>
                                      <p:cBhvr>
                                        <p:cTn id="104" dur="1" fill="hold">
                                          <p:stCondLst>
                                            <p:cond delay="0"/>
                                          </p:stCondLst>
                                        </p:cTn>
                                        <p:tgtEl>
                                          <p:spTgt spid="2339890"/>
                                        </p:tgtEl>
                                        <p:attrNameLst>
                                          <p:attrName>style.visibility</p:attrName>
                                        </p:attrNameLst>
                                      </p:cBhvr>
                                      <p:to>
                                        <p:strVal val="visible"/>
                                      </p:to>
                                    </p:set>
                                    <p:animEffect transition="in" filter="wipe(down)">
                                      <p:cBhvr>
                                        <p:cTn id="105" dur="1000"/>
                                        <p:tgtEl>
                                          <p:spTgt spid="2339890"/>
                                        </p:tgtEl>
                                      </p:cBhvr>
                                    </p:animEffect>
                                  </p:childTnLst>
                                </p:cTn>
                              </p:par>
                            </p:childTnLst>
                          </p:cTn>
                        </p:par>
                        <p:par>
                          <p:cTn id="106" fill="hold" nodeType="afterGroup">
                            <p:stCondLst>
                              <p:cond delay="2000"/>
                            </p:stCondLst>
                            <p:childTnLst>
                              <p:par>
                                <p:cTn id="107" presetID="22" presetClass="entr" presetSubtype="4" fill="hold" grpId="0" nodeType="afterEffect">
                                  <p:stCondLst>
                                    <p:cond delay="0"/>
                                  </p:stCondLst>
                                  <p:childTnLst>
                                    <p:set>
                                      <p:cBhvr>
                                        <p:cTn id="108" dur="1" fill="hold">
                                          <p:stCondLst>
                                            <p:cond delay="0"/>
                                          </p:stCondLst>
                                        </p:cTn>
                                        <p:tgtEl>
                                          <p:spTgt spid="2339892"/>
                                        </p:tgtEl>
                                        <p:attrNameLst>
                                          <p:attrName>style.visibility</p:attrName>
                                        </p:attrNameLst>
                                      </p:cBhvr>
                                      <p:to>
                                        <p:strVal val="visible"/>
                                      </p:to>
                                    </p:set>
                                    <p:animEffect transition="in" filter="wipe(down)">
                                      <p:cBhvr>
                                        <p:cTn id="109" dur="1000"/>
                                        <p:tgtEl>
                                          <p:spTgt spid="2339892"/>
                                        </p:tgtEl>
                                      </p:cBhvr>
                                    </p:animEffect>
                                  </p:childTnLst>
                                </p:cTn>
                              </p:par>
                            </p:childTnLst>
                          </p:cTn>
                        </p:par>
                      </p:childTnLst>
                    </p:cTn>
                  </p:par>
                  <p:par>
                    <p:cTn id="110" fill="hold" nodeType="clickPar">
                      <p:stCondLst>
                        <p:cond delay="indefinite"/>
                      </p:stCondLst>
                      <p:childTnLst>
                        <p:par>
                          <p:cTn id="111" fill="hold" nodeType="withGroup">
                            <p:stCondLst>
                              <p:cond delay="0"/>
                            </p:stCondLst>
                            <p:childTnLst>
                              <p:par>
                                <p:cTn id="112" presetID="1" presetClass="entr" presetSubtype="0" fill="hold" grpId="0" nodeType="clickEffect">
                                  <p:stCondLst>
                                    <p:cond delay="0"/>
                                  </p:stCondLst>
                                  <p:childTnLst>
                                    <p:set>
                                      <p:cBhvr>
                                        <p:cTn id="113" dur="1" fill="hold">
                                          <p:stCondLst>
                                            <p:cond delay="0"/>
                                          </p:stCondLst>
                                        </p:cTn>
                                        <p:tgtEl>
                                          <p:spTgt spid="23398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39889" grpId="0" animBg="1"/>
      <p:bldP spid="2339890" grpId="0" animBg="1"/>
      <p:bldP spid="2339892" grpId="0" animBg="1"/>
      <p:bldP spid="2339894"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48"/>
          <p:cNvSpPr>
            <a:spLocks noGrp="1" noChangeArrowheads="1"/>
          </p:cNvSpPr>
          <p:nvPr>
            <p:ph type="title"/>
          </p:nvPr>
        </p:nvSpPr>
        <p:spPr/>
        <p:txBody>
          <a:bodyPr/>
          <a:lstStyle/>
          <a:p>
            <a:pPr eaLnBrk="1" hangingPunct="1"/>
            <a:r>
              <a:rPr lang="en-US"/>
              <a:t>BitTorrent</a:t>
            </a:r>
          </a:p>
        </p:txBody>
      </p:sp>
      <p:grpSp>
        <p:nvGrpSpPr>
          <p:cNvPr id="78850" name="Group 49"/>
          <p:cNvGrpSpPr>
            <a:grpSpLocks/>
          </p:cNvGrpSpPr>
          <p:nvPr/>
        </p:nvGrpSpPr>
        <p:grpSpPr bwMode="auto">
          <a:xfrm>
            <a:off x="2605088" y="4603750"/>
            <a:ext cx="1141412" cy="893763"/>
            <a:chOff x="2896" y="2246"/>
            <a:chExt cx="561" cy="405"/>
          </a:xfrm>
        </p:grpSpPr>
        <p:sp>
          <p:nvSpPr>
            <p:cNvPr id="79546"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7"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8"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9"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0"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1"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2"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3"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4"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5"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6"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7"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8"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59"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0"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1"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2"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3"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4"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5"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9566"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7"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79568"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69"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0"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1"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2"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3"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74"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79524"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525" name="AutoShape 81"/>
            <p:cNvCxnSpPr>
              <a:cxnSpLocks noChangeShapeType="1"/>
              <a:stCxn id="7952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526" name="Group 82"/>
            <p:cNvGrpSpPr>
              <a:grpSpLocks/>
            </p:cNvGrpSpPr>
            <p:nvPr/>
          </p:nvGrpSpPr>
          <p:grpSpPr bwMode="auto">
            <a:xfrm flipH="1">
              <a:off x="872" y="994"/>
              <a:ext cx="182" cy="192"/>
              <a:chOff x="4666" y="2982"/>
              <a:chExt cx="481" cy="568"/>
            </a:xfrm>
          </p:grpSpPr>
          <p:sp>
            <p:nvSpPr>
              <p:cNvPr id="79527"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528"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9"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0"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1"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2"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3"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4"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5"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6"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7"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8"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39"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0"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1"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2"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3"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4"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45"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79502"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503" name="AutoShape 104"/>
            <p:cNvCxnSpPr>
              <a:cxnSpLocks noChangeShapeType="1"/>
              <a:stCxn id="7950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504" name="Group 105"/>
            <p:cNvGrpSpPr>
              <a:grpSpLocks/>
            </p:cNvGrpSpPr>
            <p:nvPr/>
          </p:nvGrpSpPr>
          <p:grpSpPr bwMode="auto">
            <a:xfrm flipH="1">
              <a:off x="872" y="994"/>
              <a:ext cx="182" cy="192"/>
              <a:chOff x="4666" y="2982"/>
              <a:chExt cx="481" cy="568"/>
            </a:xfrm>
          </p:grpSpPr>
          <p:sp>
            <p:nvSpPr>
              <p:cNvPr id="79505"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506"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7"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8"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9"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0"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1"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2"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3"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4"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5"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6"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7"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8"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19"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0"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1"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2"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23"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6" name="Group 125"/>
          <p:cNvGrpSpPr>
            <a:grpSpLocks/>
          </p:cNvGrpSpPr>
          <p:nvPr/>
        </p:nvGrpSpPr>
        <p:grpSpPr bwMode="auto">
          <a:xfrm>
            <a:off x="1590675" y="2951163"/>
            <a:ext cx="701675" cy="304800"/>
            <a:chOff x="872" y="994"/>
            <a:chExt cx="442" cy="192"/>
          </a:xfrm>
        </p:grpSpPr>
        <p:sp>
          <p:nvSpPr>
            <p:cNvPr id="79480"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481" name="AutoShape 127"/>
            <p:cNvCxnSpPr>
              <a:cxnSpLocks noChangeShapeType="1"/>
              <a:stCxn id="7948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482" name="Group 128"/>
            <p:cNvGrpSpPr>
              <a:grpSpLocks/>
            </p:cNvGrpSpPr>
            <p:nvPr/>
          </p:nvGrpSpPr>
          <p:grpSpPr bwMode="auto">
            <a:xfrm flipH="1">
              <a:off x="872" y="994"/>
              <a:ext cx="182" cy="192"/>
              <a:chOff x="4666" y="2982"/>
              <a:chExt cx="481" cy="568"/>
            </a:xfrm>
          </p:grpSpPr>
          <p:sp>
            <p:nvSpPr>
              <p:cNvPr id="79483"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484"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5"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6"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7"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8"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89"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0"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1"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2"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3"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4"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5"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6"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7"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8"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99"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0"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501"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79458"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459" name="AutoShape 150"/>
            <p:cNvCxnSpPr>
              <a:cxnSpLocks noChangeShapeType="1"/>
              <a:stCxn id="7945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460" name="Group 151"/>
            <p:cNvGrpSpPr>
              <a:grpSpLocks/>
            </p:cNvGrpSpPr>
            <p:nvPr/>
          </p:nvGrpSpPr>
          <p:grpSpPr bwMode="auto">
            <a:xfrm flipH="1">
              <a:off x="872" y="994"/>
              <a:ext cx="182" cy="192"/>
              <a:chOff x="4666" y="2982"/>
              <a:chExt cx="481" cy="568"/>
            </a:xfrm>
          </p:grpSpPr>
          <p:sp>
            <p:nvSpPr>
              <p:cNvPr id="79461"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462"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3"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4"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5"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6"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7"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8"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69"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0"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1"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2"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3"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4"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5"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6"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7"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8"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79"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171"/>
          <p:cNvGrpSpPr>
            <a:grpSpLocks/>
          </p:cNvGrpSpPr>
          <p:nvPr/>
        </p:nvGrpSpPr>
        <p:grpSpPr bwMode="auto">
          <a:xfrm>
            <a:off x="3414713" y="1220788"/>
            <a:ext cx="701675" cy="304800"/>
            <a:chOff x="872" y="994"/>
            <a:chExt cx="442" cy="192"/>
          </a:xfrm>
        </p:grpSpPr>
        <p:sp>
          <p:nvSpPr>
            <p:cNvPr id="79436"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437" name="AutoShape 173"/>
            <p:cNvCxnSpPr>
              <a:cxnSpLocks noChangeShapeType="1"/>
              <a:stCxn id="7943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438" name="Group 174"/>
            <p:cNvGrpSpPr>
              <a:grpSpLocks/>
            </p:cNvGrpSpPr>
            <p:nvPr/>
          </p:nvGrpSpPr>
          <p:grpSpPr bwMode="auto">
            <a:xfrm flipH="1">
              <a:off x="872" y="994"/>
              <a:ext cx="182" cy="192"/>
              <a:chOff x="4666" y="2982"/>
              <a:chExt cx="481" cy="568"/>
            </a:xfrm>
          </p:grpSpPr>
          <p:sp>
            <p:nvSpPr>
              <p:cNvPr id="79439"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440"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1"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2"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3"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4"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5"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6"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7"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8"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49"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0"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1"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2"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3"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4"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5"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6"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57"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79414"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415" name="AutoShape 196"/>
            <p:cNvCxnSpPr>
              <a:cxnSpLocks noChangeShapeType="1"/>
              <a:stCxn id="7941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416" name="Group 197"/>
            <p:cNvGrpSpPr>
              <a:grpSpLocks/>
            </p:cNvGrpSpPr>
            <p:nvPr/>
          </p:nvGrpSpPr>
          <p:grpSpPr bwMode="auto">
            <a:xfrm flipH="1">
              <a:off x="872" y="994"/>
              <a:ext cx="182" cy="192"/>
              <a:chOff x="4666" y="2982"/>
              <a:chExt cx="481" cy="568"/>
            </a:xfrm>
          </p:grpSpPr>
          <p:sp>
            <p:nvSpPr>
              <p:cNvPr id="79417"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418"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9"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0"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1"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2"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3"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4"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5"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6"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7"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8"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29"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0"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1"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2"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3"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4"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35"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79392"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93" name="AutoShape 219"/>
            <p:cNvCxnSpPr>
              <a:cxnSpLocks noChangeShapeType="1"/>
              <a:stCxn id="7939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94" name="Group 220"/>
            <p:cNvGrpSpPr>
              <a:grpSpLocks/>
            </p:cNvGrpSpPr>
            <p:nvPr/>
          </p:nvGrpSpPr>
          <p:grpSpPr bwMode="auto">
            <a:xfrm flipH="1">
              <a:off x="872" y="994"/>
              <a:ext cx="182" cy="192"/>
              <a:chOff x="4666" y="2982"/>
              <a:chExt cx="481" cy="568"/>
            </a:xfrm>
          </p:grpSpPr>
          <p:sp>
            <p:nvSpPr>
              <p:cNvPr id="79395"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96"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7"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8"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9"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0"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1"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2"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3"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4"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5"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6"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7"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8"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09"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0"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1"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2"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413"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79370"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71" name="AutoShape 242"/>
            <p:cNvCxnSpPr>
              <a:cxnSpLocks noChangeShapeType="1"/>
              <a:stCxn id="7937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72" name="Group 243"/>
            <p:cNvGrpSpPr>
              <a:grpSpLocks/>
            </p:cNvGrpSpPr>
            <p:nvPr/>
          </p:nvGrpSpPr>
          <p:grpSpPr bwMode="auto">
            <a:xfrm flipH="1">
              <a:off x="872" y="994"/>
              <a:ext cx="182" cy="192"/>
              <a:chOff x="4666" y="2982"/>
              <a:chExt cx="481" cy="568"/>
            </a:xfrm>
          </p:grpSpPr>
          <p:sp>
            <p:nvSpPr>
              <p:cNvPr id="79373"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74"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5"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6"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7"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8"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79"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0"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1"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2"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3"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4"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5"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6"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7"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8"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89"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0"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91"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79348"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49" name="AutoShape 265"/>
            <p:cNvCxnSpPr>
              <a:cxnSpLocks noChangeShapeType="1"/>
              <a:stCxn id="7934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50" name="Group 266"/>
            <p:cNvGrpSpPr>
              <a:grpSpLocks/>
            </p:cNvGrpSpPr>
            <p:nvPr/>
          </p:nvGrpSpPr>
          <p:grpSpPr bwMode="auto">
            <a:xfrm flipH="1">
              <a:off x="872" y="994"/>
              <a:ext cx="182" cy="192"/>
              <a:chOff x="4666" y="2982"/>
              <a:chExt cx="481" cy="568"/>
            </a:xfrm>
          </p:grpSpPr>
          <p:sp>
            <p:nvSpPr>
              <p:cNvPr id="79351"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52"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3"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4"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5"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6"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7"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8"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59"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0"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1"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2"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3"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4"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5"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6"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7"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8"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69"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78860" name="Group 286"/>
          <p:cNvGrpSpPr>
            <a:grpSpLocks/>
          </p:cNvGrpSpPr>
          <p:nvPr/>
        </p:nvGrpSpPr>
        <p:grpSpPr bwMode="auto">
          <a:xfrm>
            <a:off x="4516438" y="2330450"/>
            <a:ext cx="701675" cy="304800"/>
            <a:chOff x="872" y="994"/>
            <a:chExt cx="442" cy="192"/>
          </a:xfrm>
        </p:grpSpPr>
        <p:sp>
          <p:nvSpPr>
            <p:cNvPr id="79326"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27" name="AutoShape 288"/>
            <p:cNvCxnSpPr>
              <a:cxnSpLocks noChangeShapeType="1"/>
              <a:stCxn id="7932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28" name="Group 289"/>
            <p:cNvGrpSpPr>
              <a:grpSpLocks/>
            </p:cNvGrpSpPr>
            <p:nvPr/>
          </p:nvGrpSpPr>
          <p:grpSpPr bwMode="auto">
            <a:xfrm flipH="1">
              <a:off x="872" y="994"/>
              <a:ext cx="182" cy="192"/>
              <a:chOff x="4666" y="2982"/>
              <a:chExt cx="481" cy="568"/>
            </a:xfrm>
          </p:grpSpPr>
          <p:sp>
            <p:nvSpPr>
              <p:cNvPr id="79329"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30"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1"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2"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3"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4"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5"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6"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7"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8"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39"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0"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1"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2"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3"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4"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5"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6"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47"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219" name="Group 309"/>
          <p:cNvGrpSpPr>
            <a:grpSpLocks/>
          </p:cNvGrpSpPr>
          <p:nvPr/>
        </p:nvGrpSpPr>
        <p:grpSpPr bwMode="auto">
          <a:xfrm>
            <a:off x="3482975" y="4211638"/>
            <a:ext cx="701675" cy="304800"/>
            <a:chOff x="872" y="994"/>
            <a:chExt cx="442" cy="192"/>
          </a:xfrm>
        </p:grpSpPr>
        <p:sp>
          <p:nvSpPr>
            <p:cNvPr id="79304"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305" name="AutoShape 311"/>
            <p:cNvCxnSpPr>
              <a:cxnSpLocks noChangeShapeType="1"/>
              <a:stCxn id="7930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306" name="Group 312"/>
            <p:cNvGrpSpPr>
              <a:grpSpLocks/>
            </p:cNvGrpSpPr>
            <p:nvPr/>
          </p:nvGrpSpPr>
          <p:grpSpPr bwMode="auto">
            <a:xfrm flipH="1">
              <a:off x="872" y="994"/>
              <a:ext cx="182" cy="192"/>
              <a:chOff x="4666" y="2982"/>
              <a:chExt cx="481" cy="568"/>
            </a:xfrm>
          </p:grpSpPr>
          <p:sp>
            <p:nvSpPr>
              <p:cNvPr id="79307"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308"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9"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0"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1"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2"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3"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4"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5"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6"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7"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8"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19"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0"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1"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2"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3"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4"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25"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242" name="Group 332"/>
          <p:cNvGrpSpPr>
            <a:grpSpLocks/>
          </p:cNvGrpSpPr>
          <p:nvPr/>
        </p:nvGrpSpPr>
        <p:grpSpPr bwMode="auto">
          <a:xfrm>
            <a:off x="3578225" y="4816475"/>
            <a:ext cx="701675" cy="304800"/>
            <a:chOff x="872" y="994"/>
            <a:chExt cx="442" cy="192"/>
          </a:xfrm>
        </p:grpSpPr>
        <p:sp>
          <p:nvSpPr>
            <p:cNvPr id="79282"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283" name="AutoShape 334"/>
            <p:cNvCxnSpPr>
              <a:cxnSpLocks noChangeShapeType="1"/>
              <a:stCxn id="7928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284" name="Group 335"/>
            <p:cNvGrpSpPr>
              <a:grpSpLocks/>
            </p:cNvGrpSpPr>
            <p:nvPr/>
          </p:nvGrpSpPr>
          <p:grpSpPr bwMode="auto">
            <a:xfrm flipH="1">
              <a:off x="872" y="994"/>
              <a:ext cx="182" cy="192"/>
              <a:chOff x="4666" y="2982"/>
              <a:chExt cx="481" cy="568"/>
            </a:xfrm>
          </p:grpSpPr>
          <p:sp>
            <p:nvSpPr>
              <p:cNvPr id="79285"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286"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7"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8"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9"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0"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1"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2"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3"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4"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5"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6"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7"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8"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99"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0"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1"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2"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303"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265" name="Group 355"/>
          <p:cNvGrpSpPr>
            <a:grpSpLocks/>
          </p:cNvGrpSpPr>
          <p:nvPr/>
        </p:nvGrpSpPr>
        <p:grpSpPr bwMode="auto">
          <a:xfrm>
            <a:off x="3609975" y="5708650"/>
            <a:ext cx="701675" cy="304800"/>
            <a:chOff x="872" y="994"/>
            <a:chExt cx="442" cy="192"/>
          </a:xfrm>
        </p:grpSpPr>
        <p:sp>
          <p:nvSpPr>
            <p:cNvPr id="79260"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261" name="AutoShape 357"/>
            <p:cNvCxnSpPr>
              <a:cxnSpLocks noChangeShapeType="1"/>
              <a:stCxn id="7926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262" name="Group 358"/>
            <p:cNvGrpSpPr>
              <a:grpSpLocks/>
            </p:cNvGrpSpPr>
            <p:nvPr/>
          </p:nvGrpSpPr>
          <p:grpSpPr bwMode="auto">
            <a:xfrm flipH="1">
              <a:off x="872" y="994"/>
              <a:ext cx="182" cy="192"/>
              <a:chOff x="4666" y="2982"/>
              <a:chExt cx="481" cy="568"/>
            </a:xfrm>
          </p:grpSpPr>
          <p:sp>
            <p:nvSpPr>
              <p:cNvPr id="79263"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264"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5"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6"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7"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8"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69"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0"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1"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2"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3"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4"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5"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6"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7"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8"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79"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0"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81"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288" name="Group 378"/>
          <p:cNvGrpSpPr>
            <a:grpSpLocks/>
          </p:cNvGrpSpPr>
          <p:nvPr/>
        </p:nvGrpSpPr>
        <p:grpSpPr bwMode="auto">
          <a:xfrm>
            <a:off x="5162550" y="2952750"/>
            <a:ext cx="701675" cy="304800"/>
            <a:chOff x="872" y="994"/>
            <a:chExt cx="442" cy="192"/>
          </a:xfrm>
        </p:grpSpPr>
        <p:sp>
          <p:nvSpPr>
            <p:cNvPr id="79238"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239" name="AutoShape 380"/>
            <p:cNvCxnSpPr>
              <a:cxnSpLocks noChangeShapeType="1"/>
              <a:stCxn id="7923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240" name="Group 381"/>
            <p:cNvGrpSpPr>
              <a:grpSpLocks/>
            </p:cNvGrpSpPr>
            <p:nvPr/>
          </p:nvGrpSpPr>
          <p:grpSpPr bwMode="auto">
            <a:xfrm flipH="1">
              <a:off x="872" y="994"/>
              <a:ext cx="182" cy="192"/>
              <a:chOff x="4666" y="2982"/>
              <a:chExt cx="481" cy="568"/>
            </a:xfrm>
          </p:grpSpPr>
          <p:sp>
            <p:nvSpPr>
              <p:cNvPr id="79241"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242"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3"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4"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5"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6"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7"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8"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49"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0"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1"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2"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3"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4"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5"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6"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7"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8"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59"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311" name="Group 401"/>
          <p:cNvGrpSpPr>
            <a:grpSpLocks/>
          </p:cNvGrpSpPr>
          <p:nvPr/>
        </p:nvGrpSpPr>
        <p:grpSpPr bwMode="auto">
          <a:xfrm>
            <a:off x="7821613" y="3349625"/>
            <a:ext cx="701675" cy="304800"/>
            <a:chOff x="872" y="994"/>
            <a:chExt cx="442" cy="192"/>
          </a:xfrm>
        </p:grpSpPr>
        <p:sp>
          <p:nvSpPr>
            <p:cNvPr id="79216"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217" name="AutoShape 403"/>
            <p:cNvCxnSpPr>
              <a:cxnSpLocks noChangeShapeType="1"/>
              <a:stCxn id="7921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218" name="Group 404"/>
            <p:cNvGrpSpPr>
              <a:grpSpLocks/>
            </p:cNvGrpSpPr>
            <p:nvPr/>
          </p:nvGrpSpPr>
          <p:grpSpPr bwMode="auto">
            <a:xfrm flipH="1">
              <a:off x="872" y="994"/>
              <a:ext cx="182" cy="192"/>
              <a:chOff x="4666" y="2982"/>
              <a:chExt cx="481" cy="568"/>
            </a:xfrm>
          </p:grpSpPr>
          <p:sp>
            <p:nvSpPr>
              <p:cNvPr id="79219"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220"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1"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2"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3"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4"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5"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6"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7"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8"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29"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0"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1"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2"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3"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4"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5"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6"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37"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334" name="Group 424"/>
          <p:cNvGrpSpPr>
            <a:grpSpLocks/>
          </p:cNvGrpSpPr>
          <p:nvPr/>
        </p:nvGrpSpPr>
        <p:grpSpPr bwMode="auto">
          <a:xfrm>
            <a:off x="7442200" y="2005013"/>
            <a:ext cx="701675" cy="304800"/>
            <a:chOff x="872" y="994"/>
            <a:chExt cx="442" cy="192"/>
          </a:xfrm>
        </p:grpSpPr>
        <p:sp>
          <p:nvSpPr>
            <p:cNvPr id="79194"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95" name="AutoShape 426"/>
            <p:cNvCxnSpPr>
              <a:cxnSpLocks noChangeShapeType="1"/>
              <a:stCxn id="7919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96" name="Group 427"/>
            <p:cNvGrpSpPr>
              <a:grpSpLocks/>
            </p:cNvGrpSpPr>
            <p:nvPr/>
          </p:nvGrpSpPr>
          <p:grpSpPr bwMode="auto">
            <a:xfrm flipH="1">
              <a:off x="872" y="994"/>
              <a:ext cx="182" cy="192"/>
              <a:chOff x="4666" y="2982"/>
              <a:chExt cx="481" cy="568"/>
            </a:xfrm>
          </p:grpSpPr>
          <p:sp>
            <p:nvSpPr>
              <p:cNvPr id="79197"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98"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9"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0"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1"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2"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3"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4"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5"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6"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7"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8"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09"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0"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1"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2"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3"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4"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215"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357" name="Group 447"/>
          <p:cNvGrpSpPr>
            <a:grpSpLocks/>
          </p:cNvGrpSpPr>
          <p:nvPr/>
        </p:nvGrpSpPr>
        <p:grpSpPr bwMode="auto">
          <a:xfrm>
            <a:off x="7104063" y="2479675"/>
            <a:ext cx="701675" cy="304800"/>
            <a:chOff x="872" y="994"/>
            <a:chExt cx="442" cy="192"/>
          </a:xfrm>
        </p:grpSpPr>
        <p:sp>
          <p:nvSpPr>
            <p:cNvPr id="79172"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73" name="AutoShape 449"/>
            <p:cNvCxnSpPr>
              <a:cxnSpLocks noChangeShapeType="1"/>
              <a:stCxn id="7917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74" name="Group 450"/>
            <p:cNvGrpSpPr>
              <a:grpSpLocks/>
            </p:cNvGrpSpPr>
            <p:nvPr/>
          </p:nvGrpSpPr>
          <p:grpSpPr bwMode="auto">
            <a:xfrm flipH="1">
              <a:off x="872" y="994"/>
              <a:ext cx="182" cy="192"/>
              <a:chOff x="4666" y="2982"/>
              <a:chExt cx="481" cy="568"/>
            </a:xfrm>
          </p:grpSpPr>
          <p:sp>
            <p:nvSpPr>
              <p:cNvPr id="79175"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76"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7"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8"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9"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0"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1"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2"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3"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4"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5"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6"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7"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8"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89"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0"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1"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2"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93"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380" name="Group 470"/>
          <p:cNvGrpSpPr>
            <a:grpSpLocks/>
          </p:cNvGrpSpPr>
          <p:nvPr/>
        </p:nvGrpSpPr>
        <p:grpSpPr bwMode="auto">
          <a:xfrm>
            <a:off x="7488238" y="4997450"/>
            <a:ext cx="701675" cy="304800"/>
            <a:chOff x="872" y="994"/>
            <a:chExt cx="442" cy="192"/>
          </a:xfrm>
        </p:grpSpPr>
        <p:sp>
          <p:nvSpPr>
            <p:cNvPr id="79150"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51" name="AutoShape 472"/>
            <p:cNvCxnSpPr>
              <a:cxnSpLocks noChangeShapeType="1"/>
              <a:stCxn id="7915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52" name="Group 473"/>
            <p:cNvGrpSpPr>
              <a:grpSpLocks/>
            </p:cNvGrpSpPr>
            <p:nvPr/>
          </p:nvGrpSpPr>
          <p:grpSpPr bwMode="auto">
            <a:xfrm flipH="1">
              <a:off x="872" y="994"/>
              <a:ext cx="182" cy="192"/>
              <a:chOff x="4666" y="2982"/>
              <a:chExt cx="481" cy="568"/>
            </a:xfrm>
          </p:grpSpPr>
          <p:sp>
            <p:nvSpPr>
              <p:cNvPr id="79153"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54"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5"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6"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7"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8"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59"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0"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1"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2"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3"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4"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5"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6"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7"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8"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69"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0"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71"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03" name="Group 493"/>
          <p:cNvGrpSpPr>
            <a:grpSpLocks/>
          </p:cNvGrpSpPr>
          <p:nvPr/>
        </p:nvGrpSpPr>
        <p:grpSpPr bwMode="auto">
          <a:xfrm>
            <a:off x="6559550" y="5965825"/>
            <a:ext cx="701675" cy="304800"/>
            <a:chOff x="872" y="994"/>
            <a:chExt cx="442" cy="192"/>
          </a:xfrm>
        </p:grpSpPr>
        <p:sp>
          <p:nvSpPr>
            <p:cNvPr id="79128"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29" name="AutoShape 495"/>
            <p:cNvCxnSpPr>
              <a:cxnSpLocks noChangeShapeType="1"/>
              <a:stCxn id="7912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30" name="Group 496"/>
            <p:cNvGrpSpPr>
              <a:grpSpLocks/>
            </p:cNvGrpSpPr>
            <p:nvPr/>
          </p:nvGrpSpPr>
          <p:grpSpPr bwMode="auto">
            <a:xfrm flipH="1">
              <a:off x="872" y="994"/>
              <a:ext cx="182" cy="192"/>
              <a:chOff x="4666" y="2982"/>
              <a:chExt cx="481" cy="568"/>
            </a:xfrm>
          </p:grpSpPr>
          <p:sp>
            <p:nvSpPr>
              <p:cNvPr id="79131"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32"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3"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4"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5"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6"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7"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8"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39"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0"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1"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2"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3"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4"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5"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6"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7"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8"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49"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26" name="Group 516"/>
          <p:cNvGrpSpPr>
            <a:grpSpLocks/>
          </p:cNvGrpSpPr>
          <p:nvPr/>
        </p:nvGrpSpPr>
        <p:grpSpPr bwMode="auto">
          <a:xfrm>
            <a:off x="6111875" y="4519613"/>
            <a:ext cx="701675" cy="304800"/>
            <a:chOff x="872" y="994"/>
            <a:chExt cx="442" cy="192"/>
          </a:xfrm>
        </p:grpSpPr>
        <p:sp>
          <p:nvSpPr>
            <p:cNvPr id="79106"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107" name="AutoShape 518"/>
            <p:cNvCxnSpPr>
              <a:cxnSpLocks noChangeShapeType="1"/>
              <a:stCxn id="7910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108" name="Group 519"/>
            <p:cNvGrpSpPr>
              <a:grpSpLocks/>
            </p:cNvGrpSpPr>
            <p:nvPr/>
          </p:nvGrpSpPr>
          <p:grpSpPr bwMode="auto">
            <a:xfrm flipH="1">
              <a:off x="872" y="994"/>
              <a:ext cx="182" cy="192"/>
              <a:chOff x="4666" y="2982"/>
              <a:chExt cx="481" cy="568"/>
            </a:xfrm>
          </p:grpSpPr>
          <p:sp>
            <p:nvSpPr>
              <p:cNvPr id="79109"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110"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1"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2"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3"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4"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5"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6"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7"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8"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19"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0"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1"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2"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3"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4"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5"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6"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27"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49" name="Group 539"/>
          <p:cNvGrpSpPr>
            <a:grpSpLocks/>
          </p:cNvGrpSpPr>
          <p:nvPr/>
        </p:nvGrpSpPr>
        <p:grpSpPr bwMode="auto">
          <a:xfrm>
            <a:off x="5441950" y="5805488"/>
            <a:ext cx="701675" cy="304800"/>
            <a:chOff x="872" y="994"/>
            <a:chExt cx="442" cy="192"/>
          </a:xfrm>
        </p:grpSpPr>
        <p:sp>
          <p:nvSpPr>
            <p:cNvPr id="79084"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085" name="AutoShape 541"/>
            <p:cNvCxnSpPr>
              <a:cxnSpLocks noChangeShapeType="1"/>
              <a:stCxn id="7908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086" name="Group 542"/>
            <p:cNvGrpSpPr>
              <a:grpSpLocks/>
            </p:cNvGrpSpPr>
            <p:nvPr/>
          </p:nvGrpSpPr>
          <p:grpSpPr bwMode="auto">
            <a:xfrm flipH="1">
              <a:off x="872" y="994"/>
              <a:ext cx="182" cy="192"/>
              <a:chOff x="4666" y="2982"/>
              <a:chExt cx="481" cy="568"/>
            </a:xfrm>
          </p:grpSpPr>
          <p:sp>
            <p:nvSpPr>
              <p:cNvPr id="79087"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88"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9"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0"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1"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2"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3"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4"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5"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6"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7"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8"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99"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0"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1"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2"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3"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4"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105"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72" name="Group 562"/>
          <p:cNvGrpSpPr>
            <a:grpSpLocks/>
          </p:cNvGrpSpPr>
          <p:nvPr/>
        </p:nvGrpSpPr>
        <p:grpSpPr bwMode="auto">
          <a:xfrm>
            <a:off x="4724400" y="3970338"/>
            <a:ext cx="701675" cy="304800"/>
            <a:chOff x="872" y="994"/>
            <a:chExt cx="442" cy="192"/>
          </a:xfrm>
        </p:grpSpPr>
        <p:sp>
          <p:nvSpPr>
            <p:cNvPr id="79062"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063" name="AutoShape 564"/>
            <p:cNvCxnSpPr>
              <a:cxnSpLocks noChangeShapeType="1"/>
              <a:stCxn id="7906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064" name="Group 565"/>
            <p:cNvGrpSpPr>
              <a:grpSpLocks/>
            </p:cNvGrpSpPr>
            <p:nvPr/>
          </p:nvGrpSpPr>
          <p:grpSpPr bwMode="auto">
            <a:xfrm flipH="1">
              <a:off x="872" y="994"/>
              <a:ext cx="182" cy="192"/>
              <a:chOff x="4666" y="2982"/>
              <a:chExt cx="481" cy="568"/>
            </a:xfrm>
          </p:grpSpPr>
          <p:sp>
            <p:nvSpPr>
              <p:cNvPr id="79065"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66"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7"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8"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9"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0"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1"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2"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3"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4"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5"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6"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7"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8"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79"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0"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1"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2"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83"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495" name="Group 585"/>
          <p:cNvGrpSpPr>
            <a:grpSpLocks/>
          </p:cNvGrpSpPr>
          <p:nvPr/>
        </p:nvGrpSpPr>
        <p:grpSpPr bwMode="auto">
          <a:xfrm>
            <a:off x="5894388" y="5173663"/>
            <a:ext cx="701675" cy="304800"/>
            <a:chOff x="872" y="994"/>
            <a:chExt cx="442" cy="192"/>
          </a:xfrm>
        </p:grpSpPr>
        <p:sp>
          <p:nvSpPr>
            <p:cNvPr id="79040"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041" name="AutoShape 587"/>
            <p:cNvCxnSpPr>
              <a:cxnSpLocks noChangeShapeType="1"/>
              <a:stCxn id="7904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042" name="Group 588"/>
            <p:cNvGrpSpPr>
              <a:grpSpLocks/>
            </p:cNvGrpSpPr>
            <p:nvPr/>
          </p:nvGrpSpPr>
          <p:grpSpPr bwMode="auto">
            <a:xfrm flipH="1">
              <a:off x="872" y="994"/>
              <a:ext cx="182" cy="192"/>
              <a:chOff x="4666" y="2982"/>
              <a:chExt cx="481" cy="568"/>
            </a:xfrm>
          </p:grpSpPr>
          <p:sp>
            <p:nvSpPr>
              <p:cNvPr id="79043"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44"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5"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6"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7"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8"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49"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0"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1"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2"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3"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4"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5"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6"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7"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8"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59"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0"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61"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518" name="Group 608"/>
          <p:cNvGrpSpPr>
            <a:grpSpLocks/>
          </p:cNvGrpSpPr>
          <p:nvPr/>
        </p:nvGrpSpPr>
        <p:grpSpPr bwMode="auto">
          <a:xfrm>
            <a:off x="844550" y="3141663"/>
            <a:ext cx="701675" cy="304800"/>
            <a:chOff x="872" y="994"/>
            <a:chExt cx="442" cy="192"/>
          </a:xfrm>
        </p:grpSpPr>
        <p:sp>
          <p:nvSpPr>
            <p:cNvPr id="79018"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9019" name="AutoShape 610"/>
            <p:cNvCxnSpPr>
              <a:cxnSpLocks noChangeShapeType="1"/>
              <a:stCxn id="7901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9020" name="Group 611"/>
            <p:cNvGrpSpPr>
              <a:grpSpLocks/>
            </p:cNvGrpSpPr>
            <p:nvPr/>
          </p:nvGrpSpPr>
          <p:grpSpPr bwMode="auto">
            <a:xfrm flipH="1">
              <a:off x="872" y="994"/>
              <a:ext cx="182" cy="192"/>
              <a:chOff x="4666" y="2982"/>
              <a:chExt cx="481" cy="568"/>
            </a:xfrm>
          </p:grpSpPr>
          <p:sp>
            <p:nvSpPr>
              <p:cNvPr id="79021"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22"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3"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4"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5"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6"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7"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8"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29"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0"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1"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2"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3"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4"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5"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6"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7"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8"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39"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541" name="Group 631"/>
          <p:cNvGrpSpPr>
            <a:grpSpLocks/>
          </p:cNvGrpSpPr>
          <p:nvPr/>
        </p:nvGrpSpPr>
        <p:grpSpPr bwMode="auto">
          <a:xfrm>
            <a:off x="3294063" y="1778000"/>
            <a:ext cx="701675" cy="304800"/>
            <a:chOff x="872" y="994"/>
            <a:chExt cx="442" cy="192"/>
          </a:xfrm>
        </p:grpSpPr>
        <p:sp>
          <p:nvSpPr>
            <p:cNvPr id="78996"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97" name="AutoShape 633"/>
            <p:cNvCxnSpPr>
              <a:cxnSpLocks noChangeShapeType="1"/>
              <a:stCxn id="7899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98" name="Group 634"/>
            <p:cNvGrpSpPr>
              <a:grpSpLocks/>
            </p:cNvGrpSpPr>
            <p:nvPr/>
          </p:nvGrpSpPr>
          <p:grpSpPr bwMode="auto">
            <a:xfrm flipH="1">
              <a:off x="872" y="994"/>
              <a:ext cx="182" cy="192"/>
              <a:chOff x="4666" y="2982"/>
              <a:chExt cx="481" cy="568"/>
            </a:xfrm>
          </p:grpSpPr>
          <p:sp>
            <p:nvSpPr>
              <p:cNvPr id="78999"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9000"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1"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2"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3"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4"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5"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6"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7"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8"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09"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0"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1"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2"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3"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4"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5"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6"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9017"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564" name="Group 654"/>
          <p:cNvGrpSpPr>
            <a:grpSpLocks/>
          </p:cNvGrpSpPr>
          <p:nvPr/>
        </p:nvGrpSpPr>
        <p:grpSpPr bwMode="auto">
          <a:xfrm>
            <a:off x="6073775" y="1903413"/>
            <a:ext cx="701675" cy="304800"/>
            <a:chOff x="872" y="994"/>
            <a:chExt cx="442" cy="192"/>
          </a:xfrm>
        </p:grpSpPr>
        <p:sp>
          <p:nvSpPr>
            <p:cNvPr id="78974"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75" name="AutoShape 656"/>
            <p:cNvCxnSpPr>
              <a:cxnSpLocks noChangeShapeType="1"/>
              <a:stCxn id="7897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76" name="Group 657"/>
            <p:cNvGrpSpPr>
              <a:grpSpLocks/>
            </p:cNvGrpSpPr>
            <p:nvPr/>
          </p:nvGrpSpPr>
          <p:grpSpPr bwMode="auto">
            <a:xfrm flipH="1">
              <a:off x="872" y="994"/>
              <a:ext cx="182" cy="192"/>
              <a:chOff x="4666" y="2982"/>
              <a:chExt cx="481" cy="568"/>
            </a:xfrm>
          </p:grpSpPr>
          <p:sp>
            <p:nvSpPr>
              <p:cNvPr id="78977"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8978"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9"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0"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1"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2"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3"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4"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5"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6"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7"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8"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89"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0"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1"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2"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3"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4"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95"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587" name="Group 677"/>
          <p:cNvGrpSpPr>
            <a:grpSpLocks/>
          </p:cNvGrpSpPr>
          <p:nvPr/>
        </p:nvGrpSpPr>
        <p:grpSpPr bwMode="auto">
          <a:xfrm>
            <a:off x="4368800" y="2974975"/>
            <a:ext cx="701675" cy="304800"/>
            <a:chOff x="872" y="994"/>
            <a:chExt cx="442" cy="192"/>
          </a:xfrm>
        </p:grpSpPr>
        <p:sp>
          <p:nvSpPr>
            <p:cNvPr id="78952"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53" name="AutoShape 679"/>
            <p:cNvCxnSpPr>
              <a:cxnSpLocks noChangeShapeType="1"/>
              <a:stCxn id="7895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54" name="Group 680"/>
            <p:cNvGrpSpPr>
              <a:grpSpLocks/>
            </p:cNvGrpSpPr>
            <p:nvPr/>
          </p:nvGrpSpPr>
          <p:grpSpPr bwMode="auto">
            <a:xfrm flipH="1">
              <a:off x="872" y="994"/>
              <a:ext cx="182" cy="192"/>
              <a:chOff x="4666" y="2982"/>
              <a:chExt cx="481" cy="568"/>
            </a:xfrm>
          </p:grpSpPr>
          <p:sp>
            <p:nvSpPr>
              <p:cNvPr id="78955"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8956"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7"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8"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9"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0"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1"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2"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3"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4"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5"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6"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7"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8"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69"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0"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1"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2"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73"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611" name="Group 700"/>
          <p:cNvGrpSpPr>
            <a:grpSpLocks/>
          </p:cNvGrpSpPr>
          <p:nvPr/>
        </p:nvGrpSpPr>
        <p:grpSpPr bwMode="auto">
          <a:xfrm>
            <a:off x="5418138" y="4575175"/>
            <a:ext cx="701675" cy="304800"/>
            <a:chOff x="872" y="994"/>
            <a:chExt cx="442" cy="192"/>
          </a:xfrm>
        </p:grpSpPr>
        <p:sp>
          <p:nvSpPr>
            <p:cNvPr id="78930"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31" name="AutoShape 702"/>
            <p:cNvCxnSpPr>
              <a:cxnSpLocks noChangeShapeType="1"/>
              <a:stCxn id="7893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32" name="Group 703"/>
            <p:cNvGrpSpPr>
              <a:grpSpLocks/>
            </p:cNvGrpSpPr>
            <p:nvPr/>
          </p:nvGrpSpPr>
          <p:grpSpPr bwMode="auto">
            <a:xfrm flipH="1">
              <a:off x="872" y="994"/>
              <a:ext cx="182" cy="192"/>
              <a:chOff x="4666" y="2982"/>
              <a:chExt cx="481" cy="568"/>
            </a:xfrm>
          </p:grpSpPr>
          <p:sp>
            <p:nvSpPr>
              <p:cNvPr id="78933"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8934"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5"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6"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7"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8"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39"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0"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1"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2"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3"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4"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5"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6"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7"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8"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49"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0"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51"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1625" name="Group 723"/>
          <p:cNvGrpSpPr>
            <a:grpSpLocks/>
          </p:cNvGrpSpPr>
          <p:nvPr/>
        </p:nvGrpSpPr>
        <p:grpSpPr bwMode="auto">
          <a:xfrm>
            <a:off x="6799263" y="3322638"/>
            <a:ext cx="701675" cy="304800"/>
            <a:chOff x="872" y="994"/>
            <a:chExt cx="442" cy="192"/>
          </a:xfrm>
        </p:grpSpPr>
        <p:sp>
          <p:nvSpPr>
            <p:cNvPr id="78908"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78909" name="AutoShape 725"/>
            <p:cNvCxnSpPr>
              <a:cxnSpLocks noChangeShapeType="1"/>
              <a:stCxn id="7890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78910" name="Group 726"/>
            <p:cNvGrpSpPr>
              <a:grpSpLocks/>
            </p:cNvGrpSpPr>
            <p:nvPr/>
          </p:nvGrpSpPr>
          <p:grpSpPr bwMode="auto">
            <a:xfrm flipH="1">
              <a:off x="872" y="994"/>
              <a:ext cx="182" cy="192"/>
              <a:chOff x="4666" y="2982"/>
              <a:chExt cx="481" cy="568"/>
            </a:xfrm>
          </p:grpSpPr>
          <p:sp>
            <p:nvSpPr>
              <p:cNvPr id="78911"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78912"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3"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4"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5"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6"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7"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8"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19"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0"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1"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2"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3"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4"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5"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6"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7"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8"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78929"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78880"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78881" name="Group 747"/>
          <p:cNvGrpSpPr>
            <a:grpSpLocks/>
          </p:cNvGrpSpPr>
          <p:nvPr/>
        </p:nvGrpSpPr>
        <p:grpSpPr bwMode="auto">
          <a:xfrm>
            <a:off x="4525963" y="2006600"/>
            <a:ext cx="812800" cy="369889"/>
            <a:chOff x="2851" y="1264"/>
            <a:chExt cx="512" cy="233"/>
          </a:xfrm>
        </p:grpSpPr>
        <p:sp>
          <p:nvSpPr>
            <p:cNvPr id="78902" name="Rectangle 74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3" name="Rectangle 74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4" name="Rectangle 75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5" name="Rectangle 75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6" name="Rectangle 75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7" name="Rectangle 75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78882"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3"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4"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5"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6"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87"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1626" name="Line 762"/>
          <p:cNvSpPr>
            <a:spLocks noChangeShapeType="1"/>
          </p:cNvSpPr>
          <p:nvPr/>
        </p:nvSpPr>
        <p:spPr bwMode="auto">
          <a:xfrm flipV="1">
            <a:off x="2006600" y="2214563"/>
            <a:ext cx="2700338" cy="301466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78889" name="Rectangle 763"/>
          <p:cNvSpPr>
            <a:spLocks noChangeArrowheads="1"/>
          </p:cNvSpPr>
          <p:nvPr/>
        </p:nvSpPr>
        <p:spPr bwMode="auto">
          <a:xfrm>
            <a:off x="452755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1628" name="Line 764"/>
          <p:cNvSpPr>
            <a:spLocks noChangeShapeType="1"/>
          </p:cNvSpPr>
          <p:nvPr/>
        </p:nvSpPr>
        <p:spPr bwMode="auto">
          <a:xfrm flipH="1">
            <a:off x="3536950" y="4103688"/>
            <a:ext cx="1125538" cy="630237"/>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1629" name="Line 765"/>
          <p:cNvSpPr>
            <a:spLocks noChangeShapeType="1"/>
          </p:cNvSpPr>
          <p:nvPr/>
        </p:nvSpPr>
        <p:spPr bwMode="auto">
          <a:xfrm flipV="1">
            <a:off x="3671888" y="4238625"/>
            <a:ext cx="1035050" cy="630238"/>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grpSp>
        <p:nvGrpSpPr>
          <p:cNvPr id="2340865" name="Group 766"/>
          <p:cNvGrpSpPr>
            <a:grpSpLocks/>
          </p:cNvGrpSpPr>
          <p:nvPr/>
        </p:nvGrpSpPr>
        <p:grpSpPr bwMode="auto">
          <a:xfrm>
            <a:off x="4751388" y="3671888"/>
            <a:ext cx="812800" cy="369886"/>
            <a:chOff x="2851" y="1264"/>
            <a:chExt cx="512" cy="233"/>
          </a:xfrm>
        </p:grpSpPr>
        <p:sp>
          <p:nvSpPr>
            <p:cNvPr id="78896" name="Rectangle 767"/>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97" name="Rectangle 768"/>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98" name="Rectangle 769"/>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899" name="Rectangle 770"/>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0" name="Rectangle 771"/>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78901" name="Rectangle 772"/>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1637" name="Line 773"/>
          <p:cNvSpPr>
            <a:spLocks noChangeShapeType="1"/>
          </p:cNvSpPr>
          <p:nvPr/>
        </p:nvSpPr>
        <p:spPr bwMode="auto">
          <a:xfrm flipV="1">
            <a:off x="2141538" y="3924300"/>
            <a:ext cx="2925762" cy="130492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rIns="54000">
            <a:spAutoFit/>
          </a:bodyPr>
          <a:lstStyle/>
          <a:p>
            <a:endParaRPr lang="en-US">
              <a:solidFill>
                <a:srgbClr val="000000"/>
              </a:solidFill>
              <a:latin typeface="Eurostile"/>
              <a:cs typeface="Eurostile"/>
            </a:endParaRPr>
          </a:p>
        </p:txBody>
      </p:sp>
      <p:sp>
        <p:nvSpPr>
          <p:cNvPr id="2341638" name="AutoShape 774"/>
          <p:cNvSpPr>
            <a:spLocks noChangeArrowheads="1"/>
          </p:cNvSpPr>
          <p:nvPr/>
        </p:nvSpPr>
        <p:spPr bwMode="auto">
          <a:xfrm>
            <a:off x="1827213" y="5724525"/>
            <a:ext cx="2970212" cy="450850"/>
          </a:xfrm>
          <a:prstGeom prst="wedgeRectCallout">
            <a:avLst>
              <a:gd name="adj1" fmla="val -38778"/>
              <a:gd name="adj2" fmla="val -133449"/>
            </a:avLst>
          </a:prstGeom>
          <a:solidFill>
            <a:srgbClr val="FFFFFF"/>
          </a:solidFill>
          <a:ln w="38100">
            <a:solidFill>
              <a:schemeClr val="folHlink"/>
            </a:solidFill>
            <a:miter lim="800000"/>
            <a:headEnd/>
            <a:tailEnd type="none" w="lg" len="lg"/>
          </a:ln>
        </p:spPr>
        <p:txBody>
          <a:bodyPr rIns="54000"/>
          <a:lstStyle/>
          <a:p>
            <a:r>
              <a:rPr lang="en-US" sz="2000">
                <a:solidFill>
                  <a:srgbClr val="000000"/>
                </a:solidFill>
                <a:latin typeface="Eurostile"/>
                <a:cs typeface="Eurostile"/>
              </a:rPr>
              <a:t>Rarest first strategy</a:t>
            </a:r>
          </a:p>
        </p:txBody>
      </p:sp>
      <p:sp>
        <p:nvSpPr>
          <p:cNvPr id="2341640" name="AutoShape 776"/>
          <p:cNvSpPr>
            <a:spLocks noChangeArrowheads="1"/>
          </p:cNvSpPr>
          <p:nvPr/>
        </p:nvSpPr>
        <p:spPr bwMode="auto">
          <a:xfrm>
            <a:off x="5337175" y="2484438"/>
            <a:ext cx="3195638" cy="765175"/>
          </a:xfrm>
          <a:prstGeom prst="wedgeRectCallout">
            <a:avLst>
              <a:gd name="adj1" fmla="val -59139"/>
              <a:gd name="adj2" fmla="val 112657"/>
            </a:avLst>
          </a:prstGeom>
          <a:solidFill>
            <a:srgbClr val="FFFFFF"/>
          </a:solidFill>
          <a:ln w="38100">
            <a:solidFill>
              <a:schemeClr val="folHlink"/>
            </a:solidFill>
            <a:miter lim="800000"/>
            <a:headEnd/>
            <a:tailEnd type="none" w="lg" len="lg"/>
          </a:ln>
        </p:spPr>
        <p:txBody>
          <a:bodyPr rIns="54000"/>
          <a:lstStyle/>
          <a:p>
            <a:r>
              <a:rPr lang="en-US" sz="2000">
                <a:solidFill>
                  <a:srgbClr val="000000"/>
                </a:solidFill>
                <a:latin typeface="Eurostile"/>
                <a:cs typeface="Eurostile"/>
              </a:rPr>
              <a:t>No second input stream:</a:t>
            </a:r>
            <a:br>
              <a:rPr lang="en-US" sz="2000">
                <a:solidFill>
                  <a:srgbClr val="000000"/>
                </a:solidFill>
                <a:latin typeface="Eurostile"/>
                <a:cs typeface="Eurostile"/>
              </a:rPr>
            </a:br>
            <a:r>
              <a:rPr lang="en-US" sz="2000">
                <a:solidFill>
                  <a:srgbClr val="000000"/>
                </a:solidFill>
                <a:latin typeface="Eurostile"/>
                <a:cs typeface="Eurostile"/>
              </a:rPr>
              <a:t>not contributed enough</a:t>
            </a:r>
          </a:p>
        </p:txBody>
      </p:sp>
    </p:spTree>
    <p:extLst>
      <p:ext uri="{BB962C8B-B14F-4D97-AF65-F5344CB8AC3E}">
        <p14:creationId xmlns:p14="http://schemas.microsoft.com/office/powerpoint/2010/main" val="41306022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1518"/>
                                        </p:tgtEl>
                                        <p:attrNameLst>
                                          <p:attrName>style.opacity</p:attrName>
                                        </p:attrNameLst>
                                      </p:cBhvr>
                                      <p:to>
                                        <p:strVal val="0.5"/>
                                      </p:to>
                                    </p:set>
                                    <p:animEffect filter="image" prLst="opacity: 0.5">
                                      <p:cBhvr rctx="IE">
                                        <p:cTn id="13" dur="indefinite"/>
                                        <p:tgtEl>
                                          <p:spTgt spid="2341518"/>
                                        </p:tgtEl>
                                      </p:cBhvr>
                                    </p:animEffect>
                                  </p:childTnLst>
                                </p:cTn>
                              </p:par>
                              <p:par>
                                <p:cTn id="14" presetID="9" presetClass="emph" presetSubtype="0" nodeType="withEffect">
                                  <p:stCondLst>
                                    <p:cond delay="0"/>
                                  </p:stCondLst>
                                  <p:childTnLst>
                                    <p:set>
                                      <p:cBhvr rctx="PPT">
                                        <p:cTn id="15" dur="indefinite"/>
                                        <p:tgtEl>
                                          <p:spTgt spid="16"/>
                                        </p:tgtEl>
                                        <p:attrNameLst>
                                          <p:attrName>style.opacity</p:attrName>
                                        </p:attrNameLst>
                                      </p:cBhvr>
                                      <p:to>
                                        <p:strVal val="0.5"/>
                                      </p:to>
                                    </p:set>
                                    <p:animEffect filter="image" prLst="opacity: 0.5">
                                      <p:cBhvr rctx="IE">
                                        <p:cTn id="16" dur="indefinite"/>
                                        <p:tgtEl>
                                          <p:spTgt spid="16"/>
                                        </p:tgtEl>
                                      </p:cBhvr>
                                    </p:animEffect>
                                  </p:childTnLst>
                                </p:cTn>
                              </p:par>
                              <p:par>
                                <p:cTn id="17" presetID="9" presetClass="emph" presetSubtype="0" nodeType="withEffect">
                                  <p:stCondLst>
                                    <p:cond delay="0"/>
                                  </p:stCondLst>
                                  <p:childTnLst>
                                    <p:set>
                                      <p:cBhvr rctx="PPT">
                                        <p:cTn id="18" dur="indefinite"/>
                                        <p:tgtEl>
                                          <p:spTgt spid="18"/>
                                        </p:tgtEl>
                                        <p:attrNameLst>
                                          <p:attrName>style.opacity</p:attrName>
                                        </p:attrNameLst>
                                      </p:cBhvr>
                                      <p:to>
                                        <p:strVal val="0.5"/>
                                      </p:to>
                                    </p:set>
                                    <p:animEffect filter="image" prLst="opacity: 0.5">
                                      <p:cBhvr rctx="IE">
                                        <p:cTn id="19" dur="indefinite"/>
                                        <p:tgtEl>
                                          <p:spTgt spid="18"/>
                                        </p:tgtEl>
                                      </p:cBhvr>
                                    </p:animEffect>
                                  </p:childTnLst>
                                </p:cTn>
                              </p:par>
                              <p:par>
                                <p:cTn id="20" presetID="9" presetClass="emph" presetSubtype="0" nodeType="withEffect">
                                  <p:stCondLst>
                                    <p:cond delay="0"/>
                                  </p:stCondLst>
                                  <p:childTnLst>
                                    <p:set>
                                      <p:cBhvr rctx="PPT">
                                        <p:cTn id="21" dur="indefinite"/>
                                        <p:tgtEl>
                                          <p:spTgt spid="22"/>
                                        </p:tgtEl>
                                        <p:attrNameLst>
                                          <p:attrName>style.opacity</p:attrName>
                                        </p:attrNameLst>
                                      </p:cBhvr>
                                      <p:to>
                                        <p:strVal val="0.5"/>
                                      </p:to>
                                    </p:set>
                                    <p:animEffect filter="image" prLst="opacity: 0.5">
                                      <p:cBhvr rctx="IE">
                                        <p:cTn id="22" dur="indefinite"/>
                                        <p:tgtEl>
                                          <p:spTgt spid="22"/>
                                        </p:tgtEl>
                                      </p:cBhvr>
                                    </p:animEffect>
                                  </p:childTnLst>
                                </p:cTn>
                              </p:par>
                              <p:par>
                                <p:cTn id="23" presetID="9" presetClass="emph" presetSubtype="0" nodeType="withEffect">
                                  <p:stCondLst>
                                    <p:cond delay="0"/>
                                  </p:stCondLst>
                                  <p:childTnLst>
                                    <p:set>
                                      <p:cBhvr rctx="PPT">
                                        <p:cTn id="24" dur="indefinite"/>
                                        <p:tgtEl>
                                          <p:spTgt spid="20"/>
                                        </p:tgtEl>
                                        <p:attrNameLst>
                                          <p:attrName>style.opacity</p:attrName>
                                        </p:attrNameLst>
                                      </p:cBhvr>
                                      <p:to>
                                        <p:strVal val="0.5"/>
                                      </p:to>
                                    </p:set>
                                    <p:animEffect filter="image" prLst="opacity: 0.5">
                                      <p:cBhvr rctx="IE">
                                        <p:cTn id="25" dur="indefinite"/>
                                        <p:tgtEl>
                                          <p:spTgt spid="20"/>
                                        </p:tgtEl>
                                      </p:cBhvr>
                                    </p:animEffect>
                                  </p:childTnLst>
                                </p:cTn>
                              </p:par>
                              <p:par>
                                <p:cTn id="26" presetID="9" presetClass="emph" presetSubtype="0" nodeType="withEffect">
                                  <p:stCondLst>
                                    <p:cond delay="0"/>
                                  </p:stCondLst>
                                  <p:childTnLst>
                                    <p:set>
                                      <p:cBhvr rctx="PPT">
                                        <p:cTn id="27" dur="indefinite"/>
                                        <p:tgtEl>
                                          <p:spTgt spid="2341541"/>
                                        </p:tgtEl>
                                        <p:attrNameLst>
                                          <p:attrName>style.opacity</p:attrName>
                                        </p:attrNameLst>
                                      </p:cBhvr>
                                      <p:to>
                                        <p:strVal val="0.5"/>
                                      </p:to>
                                    </p:set>
                                    <p:animEffect filter="image" prLst="opacity: 0.5">
                                      <p:cBhvr rctx="IE">
                                        <p:cTn id="28" dur="indefinite"/>
                                        <p:tgtEl>
                                          <p:spTgt spid="2341541"/>
                                        </p:tgtEl>
                                      </p:cBhvr>
                                    </p:animEffect>
                                  </p:childTnLst>
                                </p:cTn>
                              </p:par>
                              <p:par>
                                <p:cTn id="29" presetID="9" presetClass="emph" presetSubtype="0" nodeType="withEffect">
                                  <p:stCondLst>
                                    <p:cond delay="0"/>
                                  </p:stCondLst>
                                  <p:childTnLst>
                                    <p:set>
                                      <p:cBhvr rctx="PPT">
                                        <p:cTn id="30" dur="indefinite"/>
                                        <p:tgtEl>
                                          <p:spTgt spid="24"/>
                                        </p:tgtEl>
                                        <p:attrNameLst>
                                          <p:attrName>style.opacity</p:attrName>
                                        </p:attrNameLst>
                                      </p:cBhvr>
                                      <p:to>
                                        <p:strVal val="0.5"/>
                                      </p:to>
                                    </p:set>
                                    <p:animEffect filter="image" prLst="opacity: 0.5">
                                      <p:cBhvr rctx="IE">
                                        <p:cTn id="31" dur="indefinite"/>
                                        <p:tgtEl>
                                          <p:spTgt spid="24"/>
                                        </p:tgtEl>
                                      </p:cBhvr>
                                    </p:animEffect>
                                  </p:childTnLst>
                                </p:cTn>
                              </p:par>
                              <p:par>
                                <p:cTn id="32" presetID="9" presetClass="emph" presetSubtype="0" nodeType="withEffect">
                                  <p:stCondLst>
                                    <p:cond delay="0"/>
                                  </p:stCondLst>
                                  <p:childTnLst>
                                    <p:set>
                                      <p:cBhvr rctx="PPT">
                                        <p:cTn id="33" dur="indefinite"/>
                                        <p:tgtEl>
                                          <p:spTgt spid="26"/>
                                        </p:tgtEl>
                                        <p:attrNameLst>
                                          <p:attrName>style.opacity</p:attrName>
                                        </p:attrNameLst>
                                      </p:cBhvr>
                                      <p:to>
                                        <p:strVal val="0.5"/>
                                      </p:to>
                                    </p:set>
                                    <p:animEffect filter="image" prLst="opacity: 0.5">
                                      <p:cBhvr rctx="IE">
                                        <p:cTn id="34" dur="indefinite"/>
                                        <p:tgtEl>
                                          <p:spTgt spid="26"/>
                                        </p:tgtEl>
                                      </p:cBhvr>
                                    </p:animEffect>
                                  </p:childTnLst>
                                </p:cTn>
                              </p:par>
                              <p:par>
                                <p:cTn id="35" presetID="9" presetClass="emph" presetSubtype="0" nodeType="withEffect">
                                  <p:stCondLst>
                                    <p:cond delay="0"/>
                                  </p:stCondLst>
                                  <p:childTnLst>
                                    <p:set>
                                      <p:cBhvr rctx="PPT">
                                        <p:cTn id="36" dur="indefinite"/>
                                        <p:tgtEl>
                                          <p:spTgt spid="2341219"/>
                                        </p:tgtEl>
                                        <p:attrNameLst>
                                          <p:attrName>style.opacity</p:attrName>
                                        </p:attrNameLst>
                                      </p:cBhvr>
                                      <p:to>
                                        <p:strVal val="0.5"/>
                                      </p:to>
                                    </p:set>
                                    <p:animEffect filter="image" prLst="opacity: 0.5">
                                      <p:cBhvr rctx="IE">
                                        <p:cTn id="37" dur="indefinite"/>
                                        <p:tgtEl>
                                          <p:spTgt spid="2341219"/>
                                        </p:tgtEl>
                                      </p:cBhvr>
                                    </p:animEffect>
                                  </p:childTnLst>
                                </p:cTn>
                              </p:par>
                              <p:par>
                                <p:cTn id="38" presetID="9" presetClass="emph" presetSubtype="0" nodeType="withEffect">
                                  <p:stCondLst>
                                    <p:cond delay="0"/>
                                  </p:stCondLst>
                                  <p:childTnLst>
                                    <p:set>
                                      <p:cBhvr rctx="PPT">
                                        <p:cTn id="39" dur="indefinite"/>
                                        <p:tgtEl>
                                          <p:spTgt spid="2341242"/>
                                        </p:tgtEl>
                                        <p:attrNameLst>
                                          <p:attrName>style.opacity</p:attrName>
                                        </p:attrNameLst>
                                      </p:cBhvr>
                                      <p:to>
                                        <p:strVal val="0.5"/>
                                      </p:to>
                                    </p:set>
                                    <p:animEffect filter="image" prLst="opacity: 0.5">
                                      <p:cBhvr rctx="IE">
                                        <p:cTn id="40" dur="indefinite"/>
                                        <p:tgtEl>
                                          <p:spTgt spid="2341242"/>
                                        </p:tgtEl>
                                      </p:cBhvr>
                                    </p:animEffect>
                                  </p:childTnLst>
                                </p:cTn>
                              </p:par>
                              <p:par>
                                <p:cTn id="41" presetID="9" presetClass="emph" presetSubtype="0" nodeType="withEffect">
                                  <p:stCondLst>
                                    <p:cond delay="0"/>
                                  </p:stCondLst>
                                  <p:childTnLst>
                                    <p:set>
                                      <p:cBhvr rctx="PPT">
                                        <p:cTn id="42" dur="indefinite"/>
                                        <p:tgtEl>
                                          <p:spTgt spid="2341265"/>
                                        </p:tgtEl>
                                        <p:attrNameLst>
                                          <p:attrName>style.opacity</p:attrName>
                                        </p:attrNameLst>
                                      </p:cBhvr>
                                      <p:to>
                                        <p:strVal val="0.5"/>
                                      </p:to>
                                    </p:set>
                                    <p:animEffect filter="image" prLst="opacity: 0.5">
                                      <p:cBhvr rctx="IE">
                                        <p:cTn id="43" dur="indefinite"/>
                                        <p:tgtEl>
                                          <p:spTgt spid="2341265"/>
                                        </p:tgtEl>
                                      </p:cBhvr>
                                    </p:animEffect>
                                  </p:childTnLst>
                                </p:cTn>
                              </p:par>
                              <p:par>
                                <p:cTn id="44" presetID="9" presetClass="emph" presetSubtype="0" nodeType="withEffect">
                                  <p:stCondLst>
                                    <p:cond delay="0"/>
                                  </p:stCondLst>
                                  <p:childTnLst>
                                    <p:set>
                                      <p:cBhvr rctx="PPT">
                                        <p:cTn id="45" dur="indefinite"/>
                                        <p:tgtEl>
                                          <p:spTgt spid="28"/>
                                        </p:tgtEl>
                                        <p:attrNameLst>
                                          <p:attrName>style.opacity</p:attrName>
                                        </p:attrNameLst>
                                      </p:cBhvr>
                                      <p:to>
                                        <p:strVal val="0.5"/>
                                      </p:to>
                                    </p:set>
                                    <p:animEffect filter="image" prLst="opacity: 0.5">
                                      <p:cBhvr rctx="IE">
                                        <p:cTn id="46" dur="indefinite"/>
                                        <p:tgtEl>
                                          <p:spTgt spid="28"/>
                                        </p:tgtEl>
                                      </p:cBhvr>
                                    </p:animEffect>
                                  </p:childTnLst>
                                </p:cTn>
                              </p:par>
                              <p:par>
                                <p:cTn id="47" presetID="9" presetClass="emph" presetSubtype="0" nodeType="withEffect">
                                  <p:stCondLst>
                                    <p:cond delay="0"/>
                                  </p:stCondLst>
                                  <p:childTnLst>
                                    <p:set>
                                      <p:cBhvr rctx="PPT">
                                        <p:cTn id="48" dur="indefinite"/>
                                        <p:tgtEl>
                                          <p:spTgt spid="2341449"/>
                                        </p:tgtEl>
                                        <p:attrNameLst>
                                          <p:attrName>style.opacity</p:attrName>
                                        </p:attrNameLst>
                                      </p:cBhvr>
                                      <p:to>
                                        <p:strVal val="0.5"/>
                                      </p:to>
                                    </p:set>
                                    <p:animEffect filter="image" prLst="opacity: 0.5">
                                      <p:cBhvr rctx="IE">
                                        <p:cTn id="49" dur="indefinite"/>
                                        <p:tgtEl>
                                          <p:spTgt spid="2341449"/>
                                        </p:tgtEl>
                                      </p:cBhvr>
                                    </p:animEffect>
                                  </p:childTnLst>
                                </p:cTn>
                              </p:par>
                              <p:par>
                                <p:cTn id="50" presetID="9" presetClass="emph" presetSubtype="0" nodeType="withEffect">
                                  <p:stCondLst>
                                    <p:cond delay="0"/>
                                  </p:stCondLst>
                                  <p:childTnLst>
                                    <p:set>
                                      <p:cBhvr rctx="PPT">
                                        <p:cTn id="51" dur="indefinite"/>
                                        <p:tgtEl>
                                          <p:spTgt spid="2341403"/>
                                        </p:tgtEl>
                                        <p:attrNameLst>
                                          <p:attrName>style.opacity</p:attrName>
                                        </p:attrNameLst>
                                      </p:cBhvr>
                                      <p:to>
                                        <p:strVal val="0.5"/>
                                      </p:to>
                                    </p:set>
                                    <p:animEffect filter="image" prLst="opacity: 0.5">
                                      <p:cBhvr rctx="IE">
                                        <p:cTn id="52" dur="indefinite"/>
                                        <p:tgtEl>
                                          <p:spTgt spid="2341403"/>
                                        </p:tgtEl>
                                      </p:cBhvr>
                                    </p:animEffect>
                                  </p:childTnLst>
                                </p:cTn>
                              </p:par>
                              <p:par>
                                <p:cTn id="53" presetID="9" presetClass="emph" presetSubtype="0" nodeType="withEffect">
                                  <p:stCondLst>
                                    <p:cond delay="0"/>
                                  </p:stCondLst>
                                  <p:childTnLst>
                                    <p:set>
                                      <p:cBhvr rctx="PPT">
                                        <p:cTn id="54" dur="indefinite"/>
                                        <p:tgtEl>
                                          <p:spTgt spid="2341380"/>
                                        </p:tgtEl>
                                        <p:attrNameLst>
                                          <p:attrName>style.opacity</p:attrName>
                                        </p:attrNameLst>
                                      </p:cBhvr>
                                      <p:to>
                                        <p:strVal val="0.5"/>
                                      </p:to>
                                    </p:set>
                                    <p:animEffect filter="image" prLst="opacity: 0.5">
                                      <p:cBhvr rctx="IE">
                                        <p:cTn id="55" dur="indefinite"/>
                                        <p:tgtEl>
                                          <p:spTgt spid="2341380"/>
                                        </p:tgtEl>
                                      </p:cBhvr>
                                    </p:animEffect>
                                  </p:childTnLst>
                                </p:cTn>
                              </p:par>
                              <p:par>
                                <p:cTn id="56" presetID="9" presetClass="emph" presetSubtype="0" nodeType="withEffect">
                                  <p:stCondLst>
                                    <p:cond delay="0"/>
                                  </p:stCondLst>
                                  <p:childTnLst>
                                    <p:set>
                                      <p:cBhvr rctx="PPT">
                                        <p:cTn id="57" dur="indefinite"/>
                                        <p:tgtEl>
                                          <p:spTgt spid="2341495"/>
                                        </p:tgtEl>
                                        <p:attrNameLst>
                                          <p:attrName>style.opacity</p:attrName>
                                        </p:attrNameLst>
                                      </p:cBhvr>
                                      <p:to>
                                        <p:strVal val="0.5"/>
                                      </p:to>
                                    </p:set>
                                    <p:animEffect filter="image" prLst="opacity: 0.5">
                                      <p:cBhvr rctx="IE">
                                        <p:cTn id="58" dur="indefinite"/>
                                        <p:tgtEl>
                                          <p:spTgt spid="2341495"/>
                                        </p:tgtEl>
                                      </p:cBhvr>
                                    </p:animEffect>
                                  </p:childTnLst>
                                </p:cTn>
                              </p:par>
                              <p:par>
                                <p:cTn id="59" presetID="9" presetClass="emph" presetSubtype="0" nodeType="withEffect">
                                  <p:stCondLst>
                                    <p:cond delay="0"/>
                                  </p:stCondLst>
                                  <p:childTnLst>
                                    <p:set>
                                      <p:cBhvr rctx="PPT">
                                        <p:cTn id="60" dur="indefinite"/>
                                        <p:tgtEl>
                                          <p:spTgt spid="2341426"/>
                                        </p:tgtEl>
                                        <p:attrNameLst>
                                          <p:attrName>style.opacity</p:attrName>
                                        </p:attrNameLst>
                                      </p:cBhvr>
                                      <p:to>
                                        <p:strVal val="0.5"/>
                                      </p:to>
                                    </p:set>
                                    <p:animEffect filter="image" prLst="opacity: 0.5">
                                      <p:cBhvr rctx="IE">
                                        <p:cTn id="61" dur="indefinite"/>
                                        <p:tgtEl>
                                          <p:spTgt spid="2341426"/>
                                        </p:tgtEl>
                                      </p:cBhvr>
                                    </p:animEffect>
                                  </p:childTnLst>
                                </p:cTn>
                              </p:par>
                              <p:par>
                                <p:cTn id="62" presetID="9" presetClass="emph" presetSubtype="0" nodeType="withEffect">
                                  <p:stCondLst>
                                    <p:cond delay="0"/>
                                  </p:stCondLst>
                                  <p:childTnLst>
                                    <p:set>
                                      <p:cBhvr rctx="PPT">
                                        <p:cTn id="63" dur="indefinite"/>
                                        <p:tgtEl>
                                          <p:spTgt spid="2341611"/>
                                        </p:tgtEl>
                                        <p:attrNameLst>
                                          <p:attrName>style.opacity</p:attrName>
                                        </p:attrNameLst>
                                      </p:cBhvr>
                                      <p:to>
                                        <p:strVal val="0.5"/>
                                      </p:to>
                                    </p:set>
                                    <p:animEffect filter="image" prLst="opacity: 0.5">
                                      <p:cBhvr rctx="IE">
                                        <p:cTn id="64" dur="indefinite"/>
                                        <p:tgtEl>
                                          <p:spTgt spid="2341611"/>
                                        </p:tgtEl>
                                      </p:cBhvr>
                                    </p:animEffect>
                                  </p:childTnLst>
                                </p:cTn>
                              </p:par>
                              <p:par>
                                <p:cTn id="65" presetID="9" presetClass="emph" presetSubtype="0" nodeType="withEffect">
                                  <p:stCondLst>
                                    <p:cond delay="0"/>
                                  </p:stCondLst>
                                  <p:childTnLst>
                                    <p:set>
                                      <p:cBhvr rctx="PPT">
                                        <p:cTn id="66" dur="indefinite"/>
                                        <p:tgtEl>
                                          <p:spTgt spid="2341472"/>
                                        </p:tgtEl>
                                        <p:attrNameLst>
                                          <p:attrName>style.opacity</p:attrName>
                                        </p:attrNameLst>
                                      </p:cBhvr>
                                      <p:to>
                                        <p:strVal val="0.5"/>
                                      </p:to>
                                    </p:set>
                                    <p:animEffect filter="image" prLst="opacity: 0.5">
                                      <p:cBhvr rctx="IE">
                                        <p:cTn id="67" dur="indefinite"/>
                                        <p:tgtEl>
                                          <p:spTgt spid="2341472"/>
                                        </p:tgtEl>
                                      </p:cBhvr>
                                    </p:animEffect>
                                  </p:childTnLst>
                                </p:cTn>
                              </p:par>
                              <p:par>
                                <p:cTn id="68" presetID="9" presetClass="emph" presetSubtype="0" nodeType="withEffect">
                                  <p:stCondLst>
                                    <p:cond delay="0"/>
                                  </p:stCondLst>
                                  <p:childTnLst>
                                    <p:set>
                                      <p:cBhvr rctx="PPT">
                                        <p:cTn id="69" dur="indefinite"/>
                                        <p:tgtEl>
                                          <p:spTgt spid="2341587"/>
                                        </p:tgtEl>
                                        <p:attrNameLst>
                                          <p:attrName>style.opacity</p:attrName>
                                        </p:attrNameLst>
                                      </p:cBhvr>
                                      <p:to>
                                        <p:strVal val="0.5"/>
                                      </p:to>
                                    </p:set>
                                    <p:animEffect filter="image" prLst="opacity: 0.5">
                                      <p:cBhvr rctx="IE">
                                        <p:cTn id="70" dur="indefinite"/>
                                        <p:tgtEl>
                                          <p:spTgt spid="2341587"/>
                                        </p:tgtEl>
                                      </p:cBhvr>
                                    </p:animEffect>
                                  </p:childTnLst>
                                </p:cTn>
                              </p:par>
                              <p:par>
                                <p:cTn id="71" presetID="9" presetClass="emph" presetSubtype="0" nodeType="withEffect">
                                  <p:stCondLst>
                                    <p:cond delay="0"/>
                                  </p:stCondLst>
                                  <p:childTnLst>
                                    <p:set>
                                      <p:cBhvr rctx="PPT">
                                        <p:cTn id="72" dur="indefinite"/>
                                        <p:tgtEl>
                                          <p:spTgt spid="2341288"/>
                                        </p:tgtEl>
                                        <p:attrNameLst>
                                          <p:attrName>style.opacity</p:attrName>
                                        </p:attrNameLst>
                                      </p:cBhvr>
                                      <p:to>
                                        <p:strVal val="0.5"/>
                                      </p:to>
                                    </p:set>
                                    <p:animEffect filter="image" prLst="opacity: 0.5">
                                      <p:cBhvr rctx="IE">
                                        <p:cTn id="73" dur="indefinite"/>
                                        <p:tgtEl>
                                          <p:spTgt spid="2341288"/>
                                        </p:tgtEl>
                                      </p:cBhvr>
                                    </p:animEffect>
                                  </p:childTnLst>
                                </p:cTn>
                              </p:par>
                              <p:par>
                                <p:cTn id="74" presetID="9" presetClass="emph" presetSubtype="0" nodeType="withEffect">
                                  <p:stCondLst>
                                    <p:cond delay="0"/>
                                  </p:stCondLst>
                                  <p:childTnLst>
                                    <p:set>
                                      <p:cBhvr rctx="PPT">
                                        <p:cTn id="75" dur="indefinite"/>
                                        <p:tgtEl>
                                          <p:spTgt spid="2341564"/>
                                        </p:tgtEl>
                                        <p:attrNameLst>
                                          <p:attrName>style.opacity</p:attrName>
                                        </p:attrNameLst>
                                      </p:cBhvr>
                                      <p:to>
                                        <p:strVal val="0.5"/>
                                      </p:to>
                                    </p:set>
                                    <p:animEffect filter="image" prLst="opacity: 0.5">
                                      <p:cBhvr rctx="IE">
                                        <p:cTn id="76" dur="indefinite"/>
                                        <p:tgtEl>
                                          <p:spTgt spid="2341564"/>
                                        </p:tgtEl>
                                      </p:cBhvr>
                                    </p:animEffect>
                                  </p:childTnLst>
                                </p:cTn>
                              </p:par>
                              <p:par>
                                <p:cTn id="77" presetID="9" presetClass="emph" presetSubtype="0" nodeType="withEffect">
                                  <p:stCondLst>
                                    <p:cond delay="0"/>
                                  </p:stCondLst>
                                  <p:childTnLst>
                                    <p:set>
                                      <p:cBhvr rctx="PPT">
                                        <p:cTn id="78" dur="indefinite"/>
                                        <p:tgtEl>
                                          <p:spTgt spid="2341334"/>
                                        </p:tgtEl>
                                        <p:attrNameLst>
                                          <p:attrName>style.opacity</p:attrName>
                                        </p:attrNameLst>
                                      </p:cBhvr>
                                      <p:to>
                                        <p:strVal val="0.5"/>
                                      </p:to>
                                    </p:set>
                                    <p:animEffect filter="image" prLst="opacity: 0.5">
                                      <p:cBhvr rctx="IE">
                                        <p:cTn id="79" dur="indefinite"/>
                                        <p:tgtEl>
                                          <p:spTgt spid="2341334"/>
                                        </p:tgtEl>
                                      </p:cBhvr>
                                    </p:animEffect>
                                  </p:childTnLst>
                                </p:cTn>
                              </p:par>
                              <p:par>
                                <p:cTn id="80" presetID="9" presetClass="emph" presetSubtype="0" nodeType="withEffect">
                                  <p:stCondLst>
                                    <p:cond delay="0"/>
                                  </p:stCondLst>
                                  <p:childTnLst>
                                    <p:set>
                                      <p:cBhvr rctx="PPT">
                                        <p:cTn id="81" dur="indefinite"/>
                                        <p:tgtEl>
                                          <p:spTgt spid="2341357"/>
                                        </p:tgtEl>
                                        <p:attrNameLst>
                                          <p:attrName>style.opacity</p:attrName>
                                        </p:attrNameLst>
                                      </p:cBhvr>
                                      <p:to>
                                        <p:strVal val="0.5"/>
                                      </p:to>
                                    </p:set>
                                    <p:animEffect filter="image" prLst="opacity: 0.5">
                                      <p:cBhvr rctx="IE">
                                        <p:cTn id="82" dur="indefinite"/>
                                        <p:tgtEl>
                                          <p:spTgt spid="2341357"/>
                                        </p:tgtEl>
                                      </p:cBhvr>
                                    </p:animEffect>
                                  </p:childTnLst>
                                </p:cTn>
                              </p:par>
                              <p:par>
                                <p:cTn id="83" presetID="9" presetClass="emph" presetSubtype="0" nodeType="withEffect">
                                  <p:stCondLst>
                                    <p:cond delay="0"/>
                                  </p:stCondLst>
                                  <p:childTnLst>
                                    <p:set>
                                      <p:cBhvr rctx="PPT">
                                        <p:cTn id="84" dur="indefinite"/>
                                        <p:tgtEl>
                                          <p:spTgt spid="2341625"/>
                                        </p:tgtEl>
                                        <p:attrNameLst>
                                          <p:attrName>style.opacity</p:attrName>
                                        </p:attrNameLst>
                                      </p:cBhvr>
                                      <p:to>
                                        <p:strVal val="0.5"/>
                                      </p:to>
                                    </p:set>
                                    <p:animEffect filter="image" prLst="opacity: 0.5">
                                      <p:cBhvr rctx="IE">
                                        <p:cTn id="85" dur="indefinite"/>
                                        <p:tgtEl>
                                          <p:spTgt spid="2341625"/>
                                        </p:tgtEl>
                                      </p:cBhvr>
                                    </p:animEffect>
                                  </p:childTnLst>
                                </p:cTn>
                              </p:par>
                              <p:par>
                                <p:cTn id="86" presetID="9" presetClass="emph" presetSubtype="0" nodeType="withEffect">
                                  <p:stCondLst>
                                    <p:cond delay="0"/>
                                  </p:stCondLst>
                                  <p:childTnLst>
                                    <p:set>
                                      <p:cBhvr rctx="PPT">
                                        <p:cTn id="87" dur="indefinite"/>
                                        <p:tgtEl>
                                          <p:spTgt spid="2341311"/>
                                        </p:tgtEl>
                                        <p:attrNameLst>
                                          <p:attrName>style.opacity</p:attrName>
                                        </p:attrNameLst>
                                      </p:cBhvr>
                                      <p:to>
                                        <p:strVal val="0.5"/>
                                      </p:to>
                                    </p:set>
                                    <p:animEffect filter="image" prLst="opacity: 0.5">
                                      <p:cBhvr rctx="IE">
                                        <p:cTn id="88" dur="indefinite"/>
                                        <p:tgtEl>
                                          <p:spTgt spid="2341311"/>
                                        </p:tgtEl>
                                      </p:cBhvr>
                                    </p:animEffect>
                                  </p:childTnLst>
                                </p:cTn>
                              </p:par>
                            </p:childTnLst>
                          </p:cTn>
                        </p:par>
                      </p:childTnLst>
                    </p:cTn>
                  </p:par>
                  <p:par>
                    <p:cTn id="89" fill="hold" nodeType="clickPar">
                      <p:stCondLst>
                        <p:cond delay="indefinite"/>
                      </p:stCondLst>
                      <p:childTnLst>
                        <p:par>
                          <p:cTn id="90" fill="hold" nodeType="withGroup">
                            <p:stCondLst>
                              <p:cond delay="0"/>
                            </p:stCondLst>
                            <p:childTnLst>
                              <p:par>
                                <p:cTn id="91" presetID="9" presetClass="emph" presetSubtype="0" nodeType="clickEffect">
                                  <p:stCondLst>
                                    <p:cond delay="0"/>
                                  </p:stCondLst>
                                  <p:childTnLst>
                                    <p:set>
                                      <p:cBhvr rctx="PPT">
                                        <p:cTn id="92" dur="indefinite"/>
                                        <p:tgtEl>
                                          <p:spTgt spid="2341472"/>
                                        </p:tgtEl>
                                        <p:attrNameLst>
                                          <p:attrName>style.opacity</p:attrName>
                                        </p:attrNameLst>
                                      </p:cBhvr>
                                      <p:to>
                                        <p:strVal val="1"/>
                                      </p:to>
                                    </p:set>
                                    <p:animEffect filter="image" prLst="opacity: 1">
                                      <p:cBhvr rctx="IE">
                                        <p:cTn id="93" dur="indefinite"/>
                                        <p:tgtEl>
                                          <p:spTgt spid="2341472"/>
                                        </p:tgtEl>
                                      </p:cBhvr>
                                    </p:animEffect>
                                  </p:childTnLst>
                                </p:cTn>
                              </p:par>
                              <p:par>
                                <p:cTn id="94" presetID="1" presetClass="entr" presetSubtype="0" fill="hold" nodeType="withEffect">
                                  <p:stCondLst>
                                    <p:cond delay="0"/>
                                  </p:stCondLst>
                                  <p:childTnLst>
                                    <p:set>
                                      <p:cBhvr>
                                        <p:cTn id="95" dur="1" fill="hold">
                                          <p:stCondLst>
                                            <p:cond delay="0"/>
                                          </p:stCondLst>
                                        </p:cTn>
                                        <p:tgtEl>
                                          <p:spTgt spid="2340865"/>
                                        </p:tgtEl>
                                        <p:attrNameLst>
                                          <p:attrName>style.visibility</p:attrName>
                                        </p:attrNameLst>
                                      </p:cBhvr>
                                      <p:to>
                                        <p:strVal val="visible"/>
                                      </p:to>
                                    </p:set>
                                  </p:childTnLst>
                                </p:cTn>
                              </p:par>
                              <p:par>
                                <p:cTn id="96" presetID="22" presetClass="entr" presetSubtype="1" fill="hold" grpId="0" nodeType="withEffect">
                                  <p:stCondLst>
                                    <p:cond delay="0"/>
                                  </p:stCondLst>
                                  <p:childTnLst>
                                    <p:set>
                                      <p:cBhvr>
                                        <p:cTn id="97" dur="1" fill="hold">
                                          <p:stCondLst>
                                            <p:cond delay="0"/>
                                          </p:stCondLst>
                                        </p:cTn>
                                        <p:tgtEl>
                                          <p:spTgt spid="2341628"/>
                                        </p:tgtEl>
                                        <p:attrNameLst>
                                          <p:attrName>style.visibility</p:attrName>
                                        </p:attrNameLst>
                                      </p:cBhvr>
                                      <p:to>
                                        <p:strVal val="visible"/>
                                      </p:to>
                                    </p:set>
                                    <p:animEffect transition="in" filter="wipe(up)">
                                      <p:cBhvr>
                                        <p:cTn id="98" dur="1000"/>
                                        <p:tgtEl>
                                          <p:spTgt spid="2341628"/>
                                        </p:tgtEl>
                                      </p:cBhvr>
                                    </p:animEffect>
                                  </p:childTnLst>
                                </p:cTn>
                              </p:par>
                            </p:childTnLst>
                          </p:cTn>
                        </p:par>
                        <p:par>
                          <p:cTn id="99" fill="hold" nodeType="afterGroup">
                            <p:stCondLst>
                              <p:cond delay="1000"/>
                            </p:stCondLst>
                            <p:childTnLst>
                              <p:par>
                                <p:cTn id="100" presetID="22" presetClass="entr" presetSubtype="4" fill="hold" grpId="0" nodeType="afterEffect">
                                  <p:stCondLst>
                                    <p:cond delay="0"/>
                                  </p:stCondLst>
                                  <p:childTnLst>
                                    <p:set>
                                      <p:cBhvr>
                                        <p:cTn id="101" dur="1" fill="hold">
                                          <p:stCondLst>
                                            <p:cond delay="0"/>
                                          </p:stCondLst>
                                        </p:cTn>
                                        <p:tgtEl>
                                          <p:spTgt spid="2341629"/>
                                        </p:tgtEl>
                                        <p:attrNameLst>
                                          <p:attrName>style.visibility</p:attrName>
                                        </p:attrNameLst>
                                      </p:cBhvr>
                                      <p:to>
                                        <p:strVal val="visible"/>
                                      </p:to>
                                    </p:set>
                                    <p:animEffect transition="in" filter="wipe(down)">
                                      <p:cBhvr>
                                        <p:cTn id="102" dur="1000"/>
                                        <p:tgtEl>
                                          <p:spTgt spid="2341629"/>
                                        </p:tgtEl>
                                      </p:cBhvr>
                                    </p:animEffect>
                                  </p:childTnLst>
                                </p:cTn>
                              </p:par>
                            </p:childTnLst>
                          </p:cTn>
                        </p:par>
                        <p:par>
                          <p:cTn id="103" fill="hold" nodeType="afterGroup">
                            <p:stCondLst>
                              <p:cond delay="2000"/>
                            </p:stCondLst>
                            <p:childTnLst>
                              <p:par>
                                <p:cTn id="104" presetID="1" presetClass="entr" presetSubtype="0" fill="hold" grpId="0" nodeType="afterEffect">
                                  <p:stCondLst>
                                    <p:cond delay="0"/>
                                  </p:stCondLst>
                                  <p:childTnLst>
                                    <p:set>
                                      <p:cBhvr>
                                        <p:cTn id="105" dur="1" fill="hold">
                                          <p:stCondLst>
                                            <p:cond delay="0"/>
                                          </p:stCondLst>
                                        </p:cTn>
                                        <p:tgtEl>
                                          <p:spTgt spid="2341638"/>
                                        </p:tgtEl>
                                        <p:attrNameLst>
                                          <p:attrName>style.visibility</p:attrName>
                                        </p:attrNameLst>
                                      </p:cBhvr>
                                      <p:to>
                                        <p:strVal val="visible"/>
                                      </p:to>
                                    </p:set>
                                  </p:childTnLst>
                                </p:cTn>
                              </p:par>
                              <p:par>
                                <p:cTn id="106" presetID="22" presetClass="entr" presetSubtype="4" fill="hold" grpId="0" nodeType="withEffect">
                                  <p:stCondLst>
                                    <p:cond delay="0"/>
                                  </p:stCondLst>
                                  <p:childTnLst>
                                    <p:set>
                                      <p:cBhvr>
                                        <p:cTn id="107" dur="1" fill="hold">
                                          <p:stCondLst>
                                            <p:cond delay="0"/>
                                          </p:stCondLst>
                                        </p:cTn>
                                        <p:tgtEl>
                                          <p:spTgt spid="2341637"/>
                                        </p:tgtEl>
                                        <p:attrNameLst>
                                          <p:attrName>style.visibility</p:attrName>
                                        </p:attrNameLst>
                                      </p:cBhvr>
                                      <p:to>
                                        <p:strVal val="visible"/>
                                      </p:to>
                                    </p:set>
                                    <p:animEffect transition="in" filter="wipe(down)">
                                      <p:cBhvr>
                                        <p:cTn id="108" dur="1000"/>
                                        <p:tgtEl>
                                          <p:spTgt spid="2341637"/>
                                        </p:tgtEl>
                                      </p:cBhvr>
                                    </p:animEffect>
                                  </p:childTnLst>
                                </p:cTn>
                              </p:par>
                              <p:par>
                                <p:cTn id="109" presetID="22" presetClass="entr" presetSubtype="4" fill="hold" grpId="0" nodeType="withEffect">
                                  <p:stCondLst>
                                    <p:cond delay="0"/>
                                  </p:stCondLst>
                                  <p:childTnLst>
                                    <p:set>
                                      <p:cBhvr>
                                        <p:cTn id="110" dur="1" fill="hold">
                                          <p:stCondLst>
                                            <p:cond delay="0"/>
                                          </p:stCondLst>
                                        </p:cTn>
                                        <p:tgtEl>
                                          <p:spTgt spid="2341626"/>
                                        </p:tgtEl>
                                        <p:attrNameLst>
                                          <p:attrName>style.visibility</p:attrName>
                                        </p:attrNameLst>
                                      </p:cBhvr>
                                      <p:to>
                                        <p:strVal val="visible"/>
                                      </p:to>
                                    </p:set>
                                    <p:animEffect transition="in" filter="wipe(down)">
                                      <p:cBhvr>
                                        <p:cTn id="111" dur="1000"/>
                                        <p:tgtEl>
                                          <p:spTgt spid="2341626"/>
                                        </p:tgtEl>
                                      </p:cBhvr>
                                    </p:animEffect>
                                  </p:childTnLst>
                                </p:cTn>
                              </p:par>
                            </p:childTnLst>
                          </p:cTn>
                        </p:par>
                      </p:childTnLst>
                    </p:cTn>
                  </p:par>
                  <p:par>
                    <p:cTn id="112" fill="hold" nodeType="clickPar">
                      <p:stCondLst>
                        <p:cond delay="indefinite"/>
                      </p:stCondLst>
                      <p:childTnLst>
                        <p:par>
                          <p:cTn id="113" fill="hold" nodeType="withGroup">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23416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1626" grpId="0" animBg="1"/>
      <p:bldP spid="2341628" grpId="0" animBg="1"/>
      <p:bldP spid="2341629" grpId="0" animBg="1"/>
      <p:bldP spid="2341637" grpId="0" animBg="1"/>
      <p:bldP spid="2341638" grpId="0" animBg="1"/>
      <p:bldP spid="2341640"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Rectangle 48"/>
          <p:cNvSpPr>
            <a:spLocks noGrp="1" noChangeArrowheads="1"/>
          </p:cNvSpPr>
          <p:nvPr>
            <p:ph type="title"/>
          </p:nvPr>
        </p:nvSpPr>
        <p:spPr/>
        <p:txBody>
          <a:bodyPr/>
          <a:lstStyle/>
          <a:p>
            <a:pPr eaLnBrk="1" hangingPunct="1"/>
            <a:r>
              <a:rPr lang="en-US"/>
              <a:t>BitTorrent</a:t>
            </a:r>
          </a:p>
        </p:txBody>
      </p:sp>
      <p:grpSp>
        <p:nvGrpSpPr>
          <p:cNvPr id="80898" name="Group 49"/>
          <p:cNvGrpSpPr>
            <a:grpSpLocks/>
          </p:cNvGrpSpPr>
          <p:nvPr/>
        </p:nvGrpSpPr>
        <p:grpSpPr bwMode="auto">
          <a:xfrm>
            <a:off x="2605088" y="4603750"/>
            <a:ext cx="1141412" cy="893763"/>
            <a:chOff x="2896" y="2246"/>
            <a:chExt cx="561" cy="405"/>
          </a:xfrm>
        </p:grpSpPr>
        <p:sp>
          <p:nvSpPr>
            <p:cNvPr id="81606"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7"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8"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9"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0"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1"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2"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3"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4"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5"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6"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7"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8"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19"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0"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1"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2"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3"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4"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5"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1626"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7"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1628"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29"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0"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1"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2"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3"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34"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81584"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585" name="AutoShape 81"/>
            <p:cNvCxnSpPr>
              <a:cxnSpLocks noChangeShapeType="1"/>
              <a:stCxn id="8158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586" name="Group 82"/>
            <p:cNvGrpSpPr>
              <a:grpSpLocks/>
            </p:cNvGrpSpPr>
            <p:nvPr/>
          </p:nvGrpSpPr>
          <p:grpSpPr bwMode="auto">
            <a:xfrm flipH="1">
              <a:off x="872" y="994"/>
              <a:ext cx="182" cy="192"/>
              <a:chOff x="4666" y="2982"/>
              <a:chExt cx="481" cy="568"/>
            </a:xfrm>
          </p:grpSpPr>
          <p:sp>
            <p:nvSpPr>
              <p:cNvPr id="81587"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88"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9"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0"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1"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2"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3"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4"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5"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6"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7"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8"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99"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0"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1"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2"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3"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4"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605"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81562"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563" name="AutoShape 104"/>
            <p:cNvCxnSpPr>
              <a:cxnSpLocks noChangeShapeType="1"/>
              <a:stCxn id="8156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564" name="Group 105"/>
            <p:cNvGrpSpPr>
              <a:grpSpLocks/>
            </p:cNvGrpSpPr>
            <p:nvPr/>
          </p:nvGrpSpPr>
          <p:grpSpPr bwMode="auto">
            <a:xfrm flipH="1">
              <a:off x="872" y="994"/>
              <a:ext cx="182" cy="192"/>
              <a:chOff x="4666" y="2982"/>
              <a:chExt cx="481" cy="568"/>
            </a:xfrm>
          </p:grpSpPr>
          <p:sp>
            <p:nvSpPr>
              <p:cNvPr id="81565"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66"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7"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8"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9"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0"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1"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2"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3"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4"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5"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6"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7"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8"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79"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0"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1"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2"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83"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6" name="Group 125"/>
          <p:cNvGrpSpPr>
            <a:grpSpLocks/>
          </p:cNvGrpSpPr>
          <p:nvPr/>
        </p:nvGrpSpPr>
        <p:grpSpPr bwMode="auto">
          <a:xfrm>
            <a:off x="1590675" y="2951163"/>
            <a:ext cx="701675" cy="304800"/>
            <a:chOff x="872" y="994"/>
            <a:chExt cx="442" cy="192"/>
          </a:xfrm>
        </p:grpSpPr>
        <p:sp>
          <p:nvSpPr>
            <p:cNvPr id="81540"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541" name="AutoShape 127"/>
            <p:cNvCxnSpPr>
              <a:cxnSpLocks noChangeShapeType="1"/>
              <a:stCxn id="8154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542" name="Group 128"/>
            <p:cNvGrpSpPr>
              <a:grpSpLocks/>
            </p:cNvGrpSpPr>
            <p:nvPr/>
          </p:nvGrpSpPr>
          <p:grpSpPr bwMode="auto">
            <a:xfrm flipH="1">
              <a:off x="872" y="994"/>
              <a:ext cx="182" cy="192"/>
              <a:chOff x="4666" y="2982"/>
              <a:chExt cx="481" cy="568"/>
            </a:xfrm>
          </p:grpSpPr>
          <p:sp>
            <p:nvSpPr>
              <p:cNvPr id="81543"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44"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5"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6"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7"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8"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49"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0"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1"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2"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3"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4"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5"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6"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7"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8"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59"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0"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61"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81518"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519" name="AutoShape 150"/>
            <p:cNvCxnSpPr>
              <a:cxnSpLocks noChangeShapeType="1"/>
              <a:stCxn id="8151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520" name="Group 151"/>
            <p:cNvGrpSpPr>
              <a:grpSpLocks/>
            </p:cNvGrpSpPr>
            <p:nvPr/>
          </p:nvGrpSpPr>
          <p:grpSpPr bwMode="auto">
            <a:xfrm flipH="1">
              <a:off x="872" y="994"/>
              <a:ext cx="182" cy="192"/>
              <a:chOff x="4666" y="2982"/>
              <a:chExt cx="481" cy="568"/>
            </a:xfrm>
          </p:grpSpPr>
          <p:sp>
            <p:nvSpPr>
              <p:cNvPr id="81521"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22"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3"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4"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5"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6"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7"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8"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29"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0"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1"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2"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3"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4"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5"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6"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7"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8"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39"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171"/>
          <p:cNvGrpSpPr>
            <a:grpSpLocks/>
          </p:cNvGrpSpPr>
          <p:nvPr/>
        </p:nvGrpSpPr>
        <p:grpSpPr bwMode="auto">
          <a:xfrm>
            <a:off x="3414713" y="1220788"/>
            <a:ext cx="701675" cy="304800"/>
            <a:chOff x="872" y="994"/>
            <a:chExt cx="442" cy="192"/>
          </a:xfrm>
        </p:grpSpPr>
        <p:sp>
          <p:nvSpPr>
            <p:cNvPr id="81496"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97" name="AutoShape 173"/>
            <p:cNvCxnSpPr>
              <a:cxnSpLocks noChangeShapeType="1"/>
              <a:stCxn id="8149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98" name="Group 174"/>
            <p:cNvGrpSpPr>
              <a:grpSpLocks/>
            </p:cNvGrpSpPr>
            <p:nvPr/>
          </p:nvGrpSpPr>
          <p:grpSpPr bwMode="auto">
            <a:xfrm flipH="1">
              <a:off x="872" y="994"/>
              <a:ext cx="182" cy="192"/>
              <a:chOff x="4666" y="2982"/>
              <a:chExt cx="481" cy="568"/>
            </a:xfrm>
          </p:grpSpPr>
          <p:sp>
            <p:nvSpPr>
              <p:cNvPr id="81499"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500"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1"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2"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3"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4"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5"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6"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7"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8"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09"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0"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1"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2"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3"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4"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5"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6"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517"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81474"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75" name="AutoShape 196"/>
            <p:cNvCxnSpPr>
              <a:cxnSpLocks noChangeShapeType="1"/>
              <a:stCxn id="8147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76" name="Group 197"/>
            <p:cNvGrpSpPr>
              <a:grpSpLocks/>
            </p:cNvGrpSpPr>
            <p:nvPr/>
          </p:nvGrpSpPr>
          <p:grpSpPr bwMode="auto">
            <a:xfrm flipH="1">
              <a:off x="872" y="994"/>
              <a:ext cx="182" cy="192"/>
              <a:chOff x="4666" y="2982"/>
              <a:chExt cx="481" cy="568"/>
            </a:xfrm>
          </p:grpSpPr>
          <p:sp>
            <p:nvSpPr>
              <p:cNvPr id="81477"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478"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9"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0"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1"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2"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3"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4"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5"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6"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7"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8"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89"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0"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1"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2"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3"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4"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95"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81452"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53" name="AutoShape 219"/>
            <p:cNvCxnSpPr>
              <a:cxnSpLocks noChangeShapeType="1"/>
              <a:stCxn id="8145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54" name="Group 220"/>
            <p:cNvGrpSpPr>
              <a:grpSpLocks/>
            </p:cNvGrpSpPr>
            <p:nvPr/>
          </p:nvGrpSpPr>
          <p:grpSpPr bwMode="auto">
            <a:xfrm flipH="1">
              <a:off x="872" y="994"/>
              <a:ext cx="182" cy="192"/>
              <a:chOff x="4666" y="2982"/>
              <a:chExt cx="481" cy="568"/>
            </a:xfrm>
          </p:grpSpPr>
          <p:sp>
            <p:nvSpPr>
              <p:cNvPr id="81455"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456"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7"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8"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9"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0"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1"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2"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3"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4"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5"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6"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7"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8"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69"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0"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1"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2"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73"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81430"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31" name="AutoShape 242"/>
            <p:cNvCxnSpPr>
              <a:cxnSpLocks noChangeShapeType="1"/>
              <a:stCxn id="8143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32" name="Group 243"/>
            <p:cNvGrpSpPr>
              <a:grpSpLocks/>
            </p:cNvGrpSpPr>
            <p:nvPr/>
          </p:nvGrpSpPr>
          <p:grpSpPr bwMode="auto">
            <a:xfrm flipH="1">
              <a:off x="872" y="994"/>
              <a:ext cx="182" cy="192"/>
              <a:chOff x="4666" y="2982"/>
              <a:chExt cx="481" cy="568"/>
            </a:xfrm>
          </p:grpSpPr>
          <p:sp>
            <p:nvSpPr>
              <p:cNvPr id="81433"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434"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5"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6"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7"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8"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39"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0"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1"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2"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3"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4"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5"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6"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7"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8"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49"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0"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51"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81408"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409" name="AutoShape 265"/>
            <p:cNvCxnSpPr>
              <a:cxnSpLocks noChangeShapeType="1"/>
              <a:stCxn id="8140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410" name="Group 266"/>
            <p:cNvGrpSpPr>
              <a:grpSpLocks/>
            </p:cNvGrpSpPr>
            <p:nvPr/>
          </p:nvGrpSpPr>
          <p:grpSpPr bwMode="auto">
            <a:xfrm flipH="1">
              <a:off x="872" y="994"/>
              <a:ext cx="182" cy="192"/>
              <a:chOff x="4666" y="2982"/>
              <a:chExt cx="481" cy="568"/>
            </a:xfrm>
          </p:grpSpPr>
          <p:sp>
            <p:nvSpPr>
              <p:cNvPr id="81411"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412"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3"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4"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5"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6"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7"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8"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19"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0"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1"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2"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3"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4"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5"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6"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7"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8"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29"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0908" name="Group 286"/>
          <p:cNvGrpSpPr>
            <a:grpSpLocks/>
          </p:cNvGrpSpPr>
          <p:nvPr/>
        </p:nvGrpSpPr>
        <p:grpSpPr bwMode="auto">
          <a:xfrm>
            <a:off x="4516438" y="2330450"/>
            <a:ext cx="701675" cy="304800"/>
            <a:chOff x="872" y="994"/>
            <a:chExt cx="442" cy="192"/>
          </a:xfrm>
        </p:grpSpPr>
        <p:sp>
          <p:nvSpPr>
            <p:cNvPr id="81386"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387" name="AutoShape 288"/>
            <p:cNvCxnSpPr>
              <a:cxnSpLocks noChangeShapeType="1"/>
              <a:stCxn id="8138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88" name="Group 289"/>
            <p:cNvGrpSpPr>
              <a:grpSpLocks/>
            </p:cNvGrpSpPr>
            <p:nvPr/>
          </p:nvGrpSpPr>
          <p:grpSpPr bwMode="auto">
            <a:xfrm flipH="1">
              <a:off x="872" y="994"/>
              <a:ext cx="182" cy="192"/>
              <a:chOff x="4666" y="2982"/>
              <a:chExt cx="481" cy="568"/>
            </a:xfrm>
          </p:grpSpPr>
          <p:sp>
            <p:nvSpPr>
              <p:cNvPr id="81389"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90"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1"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2"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3"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4"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5"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6"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7"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8"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99"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0"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1"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2"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3"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4"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5"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6"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407"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428" name="Group 309"/>
          <p:cNvGrpSpPr>
            <a:grpSpLocks/>
          </p:cNvGrpSpPr>
          <p:nvPr/>
        </p:nvGrpSpPr>
        <p:grpSpPr bwMode="auto">
          <a:xfrm>
            <a:off x="3482975" y="4211638"/>
            <a:ext cx="701675" cy="304800"/>
            <a:chOff x="872" y="994"/>
            <a:chExt cx="442" cy="192"/>
          </a:xfrm>
        </p:grpSpPr>
        <p:sp>
          <p:nvSpPr>
            <p:cNvPr id="81364"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365" name="AutoShape 311"/>
            <p:cNvCxnSpPr>
              <a:cxnSpLocks noChangeShapeType="1"/>
              <a:stCxn id="8136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66" name="Group 312"/>
            <p:cNvGrpSpPr>
              <a:grpSpLocks/>
            </p:cNvGrpSpPr>
            <p:nvPr/>
          </p:nvGrpSpPr>
          <p:grpSpPr bwMode="auto">
            <a:xfrm flipH="1">
              <a:off x="872" y="994"/>
              <a:ext cx="182" cy="192"/>
              <a:chOff x="4666" y="2982"/>
              <a:chExt cx="481" cy="568"/>
            </a:xfrm>
          </p:grpSpPr>
          <p:sp>
            <p:nvSpPr>
              <p:cNvPr id="81367"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68"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9"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0"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1"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2"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3"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4"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5"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6"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7"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8"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79"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0"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1"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2"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3"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4"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85"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451" name="Group 332"/>
          <p:cNvGrpSpPr>
            <a:grpSpLocks/>
          </p:cNvGrpSpPr>
          <p:nvPr/>
        </p:nvGrpSpPr>
        <p:grpSpPr bwMode="auto">
          <a:xfrm>
            <a:off x="3578225" y="4816475"/>
            <a:ext cx="701675" cy="304800"/>
            <a:chOff x="872" y="994"/>
            <a:chExt cx="442" cy="192"/>
          </a:xfrm>
        </p:grpSpPr>
        <p:sp>
          <p:nvSpPr>
            <p:cNvPr id="81342"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343" name="AutoShape 334"/>
            <p:cNvCxnSpPr>
              <a:cxnSpLocks noChangeShapeType="1"/>
              <a:stCxn id="8134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44" name="Group 335"/>
            <p:cNvGrpSpPr>
              <a:grpSpLocks/>
            </p:cNvGrpSpPr>
            <p:nvPr/>
          </p:nvGrpSpPr>
          <p:grpSpPr bwMode="auto">
            <a:xfrm flipH="1">
              <a:off x="872" y="994"/>
              <a:ext cx="182" cy="192"/>
              <a:chOff x="4666" y="2982"/>
              <a:chExt cx="481" cy="568"/>
            </a:xfrm>
          </p:grpSpPr>
          <p:sp>
            <p:nvSpPr>
              <p:cNvPr id="81345"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46"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7"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8"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9"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0"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1"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2"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3"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4"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5"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6"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7"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8"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59"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0"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1"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2"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63"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474" name="Group 355"/>
          <p:cNvGrpSpPr>
            <a:grpSpLocks/>
          </p:cNvGrpSpPr>
          <p:nvPr/>
        </p:nvGrpSpPr>
        <p:grpSpPr bwMode="auto">
          <a:xfrm>
            <a:off x="3609975" y="5708650"/>
            <a:ext cx="701675" cy="304800"/>
            <a:chOff x="872" y="994"/>
            <a:chExt cx="442" cy="192"/>
          </a:xfrm>
        </p:grpSpPr>
        <p:sp>
          <p:nvSpPr>
            <p:cNvPr id="81320"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321" name="AutoShape 357"/>
            <p:cNvCxnSpPr>
              <a:cxnSpLocks noChangeShapeType="1"/>
              <a:stCxn id="8132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22" name="Group 358"/>
            <p:cNvGrpSpPr>
              <a:grpSpLocks/>
            </p:cNvGrpSpPr>
            <p:nvPr/>
          </p:nvGrpSpPr>
          <p:grpSpPr bwMode="auto">
            <a:xfrm flipH="1">
              <a:off x="872" y="994"/>
              <a:ext cx="182" cy="192"/>
              <a:chOff x="4666" y="2982"/>
              <a:chExt cx="481" cy="568"/>
            </a:xfrm>
          </p:grpSpPr>
          <p:sp>
            <p:nvSpPr>
              <p:cNvPr id="81323"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24"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5"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6"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7"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8"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29"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0"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1"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2"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3"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4"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5"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6"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7"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8"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39"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0"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41"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497" name="Group 378"/>
          <p:cNvGrpSpPr>
            <a:grpSpLocks/>
          </p:cNvGrpSpPr>
          <p:nvPr/>
        </p:nvGrpSpPr>
        <p:grpSpPr bwMode="auto">
          <a:xfrm>
            <a:off x="5162550" y="2952750"/>
            <a:ext cx="701675" cy="304800"/>
            <a:chOff x="872" y="994"/>
            <a:chExt cx="442" cy="192"/>
          </a:xfrm>
        </p:grpSpPr>
        <p:sp>
          <p:nvSpPr>
            <p:cNvPr id="81298"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99" name="AutoShape 380"/>
            <p:cNvCxnSpPr>
              <a:cxnSpLocks noChangeShapeType="1"/>
              <a:stCxn id="8129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300" name="Group 381"/>
            <p:cNvGrpSpPr>
              <a:grpSpLocks/>
            </p:cNvGrpSpPr>
            <p:nvPr/>
          </p:nvGrpSpPr>
          <p:grpSpPr bwMode="auto">
            <a:xfrm flipH="1">
              <a:off x="872" y="994"/>
              <a:ext cx="182" cy="192"/>
              <a:chOff x="4666" y="2982"/>
              <a:chExt cx="481" cy="568"/>
            </a:xfrm>
          </p:grpSpPr>
          <p:sp>
            <p:nvSpPr>
              <p:cNvPr id="81301"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302"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3"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4"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5"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6"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7"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8"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09"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0"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1"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2"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3"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4"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5"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6"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7"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8"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319"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520" name="Group 401"/>
          <p:cNvGrpSpPr>
            <a:grpSpLocks/>
          </p:cNvGrpSpPr>
          <p:nvPr/>
        </p:nvGrpSpPr>
        <p:grpSpPr bwMode="auto">
          <a:xfrm>
            <a:off x="7821613" y="3349625"/>
            <a:ext cx="701675" cy="304800"/>
            <a:chOff x="872" y="994"/>
            <a:chExt cx="442" cy="192"/>
          </a:xfrm>
        </p:grpSpPr>
        <p:sp>
          <p:nvSpPr>
            <p:cNvPr id="81276"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77" name="AutoShape 403"/>
            <p:cNvCxnSpPr>
              <a:cxnSpLocks noChangeShapeType="1"/>
              <a:stCxn id="8127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278" name="Group 404"/>
            <p:cNvGrpSpPr>
              <a:grpSpLocks/>
            </p:cNvGrpSpPr>
            <p:nvPr/>
          </p:nvGrpSpPr>
          <p:grpSpPr bwMode="auto">
            <a:xfrm flipH="1">
              <a:off x="872" y="994"/>
              <a:ext cx="182" cy="192"/>
              <a:chOff x="4666" y="2982"/>
              <a:chExt cx="481" cy="568"/>
            </a:xfrm>
          </p:grpSpPr>
          <p:sp>
            <p:nvSpPr>
              <p:cNvPr id="81279"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280"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1"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2"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3"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4"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5"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6"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7"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8"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89"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0"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1"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2"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3"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4"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5"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6"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97"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543" name="Group 424"/>
          <p:cNvGrpSpPr>
            <a:grpSpLocks/>
          </p:cNvGrpSpPr>
          <p:nvPr/>
        </p:nvGrpSpPr>
        <p:grpSpPr bwMode="auto">
          <a:xfrm>
            <a:off x="7442200" y="2005013"/>
            <a:ext cx="701675" cy="304800"/>
            <a:chOff x="872" y="994"/>
            <a:chExt cx="442" cy="192"/>
          </a:xfrm>
        </p:grpSpPr>
        <p:sp>
          <p:nvSpPr>
            <p:cNvPr id="81254"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55" name="AutoShape 426"/>
            <p:cNvCxnSpPr>
              <a:cxnSpLocks noChangeShapeType="1"/>
              <a:stCxn id="8125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256" name="Group 427"/>
            <p:cNvGrpSpPr>
              <a:grpSpLocks/>
            </p:cNvGrpSpPr>
            <p:nvPr/>
          </p:nvGrpSpPr>
          <p:grpSpPr bwMode="auto">
            <a:xfrm flipH="1">
              <a:off x="872" y="994"/>
              <a:ext cx="182" cy="192"/>
              <a:chOff x="4666" y="2982"/>
              <a:chExt cx="481" cy="568"/>
            </a:xfrm>
          </p:grpSpPr>
          <p:sp>
            <p:nvSpPr>
              <p:cNvPr id="81257"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258"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9"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0"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1"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2"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3"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4"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5"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6"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7"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8"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69"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0"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1"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2"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3"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4"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75"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566" name="Group 447"/>
          <p:cNvGrpSpPr>
            <a:grpSpLocks/>
          </p:cNvGrpSpPr>
          <p:nvPr/>
        </p:nvGrpSpPr>
        <p:grpSpPr bwMode="auto">
          <a:xfrm>
            <a:off x="7104063" y="2479675"/>
            <a:ext cx="701675" cy="304800"/>
            <a:chOff x="872" y="994"/>
            <a:chExt cx="442" cy="192"/>
          </a:xfrm>
        </p:grpSpPr>
        <p:sp>
          <p:nvSpPr>
            <p:cNvPr id="81232"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33" name="AutoShape 449"/>
            <p:cNvCxnSpPr>
              <a:cxnSpLocks noChangeShapeType="1"/>
              <a:stCxn id="8123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234" name="Group 450"/>
            <p:cNvGrpSpPr>
              <a:grpSpLocks/>
            </p:cNvGrpSpPr>
            <p:nvPr/>
          </p:nvGrpSpPr>
          <p:grpSpPr bwMode="auto">
            <a:xfrm flipH="1">
              <a:off x="872" y="994"/>
              <a:ext cx="182" cy="192"/>
              <a:chOff x="4666" y="2982"/>
              <a:chExt cx="481" cy="568"/>
            </a:xfrm>
          </p:grpSpPr>
          <p:sp>
            <p:nvSpPr>
              <p:cNvPr id="81235"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236"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7"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8"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9"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0"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1"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2"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3"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4"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5"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6"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7"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8"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49"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0"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1"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2"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53"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589" name="Group 470"/>
          <p:cNvGrpSpPr>
            <a:grpSpLocks/>
          </p:cNvGrpSpPr>
          <p:nvPr/>
        </p:nvGrpSpPr>
        <p:grpSpPr bwMode="auto">
          <a:xfrm>
            <a:off x="7488238" y="4997450"/>
            <a:ext cx="701675" cy="304800"/>
            <a:chOff x="872" y="994"/>
            <a:chExt cx="442" cy="192"/>
          </a:xfrm>
        </p:grpSpPr>
        <p:sp>
          <p:nvSpPr>
            <p:cNvPr id="81210"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211" name="AutoShape 472"/>
            <p:cNvCxnSpPr>
              <a:cxnSpLocks noChangeShapeType="1"/>
              <a:stCxn id="8121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212" name="Group 473"/>
            <p:cNvGrpSpPr>
              <a:grpSpLocks/>
            </p:cNvGrpSpPr>
            <p:nvPr/>
          </p:nvGrpSpPr>
          <p:grpSpPr bwMode="auto">
            <a:xfrm flipH="1">
              <a:off x="872" y="994"/>
              <a:ext cx="182" cy="192"/>
              <a:chOff x="4666" y="2982"/>
              <a:chExt cx="481" cy="568"/>
            </a:xfrm>
          </p:grpSpPr>
          <p:sp>
            <p:nvSpPr>
              <p:cNvPr id="81213"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214"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5"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6"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7"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8"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19"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0"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1"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2"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3"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4"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5"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6"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7"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8"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29"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0"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31"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612" name="Group 493"/>
          <p:cNvGrpSpPr>
            <a:grpSpLocks/>
          </p:cNvGrpSpPr>
          <p:nvPr/>
        </p:nvGrpSpPr>
        <p:grpSpPr bwMode="auto">
          <a:xfrm>
            <a:off x="6559550" y="5965825"/>
            <a:ext cx="701675" cy="304800"/>
            <a:chOff x="872" y="994"/>
            <a:chExt cx="442" cy="192"/>
          </a:xfrm>
        </p:grpSpPr>
        <p:sp>
          <p:nvSpPr>
            <p:cNvPr id="81188"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89" name="AutoShape 495"/>
            <p:cNvCxnSpPr>
              <a:cxnSpLocks noChangeShapeType="1"/>
              <a:stCxn id="8118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90" name="Group 496"/>
            <p:cNvGrpSpPr>
              <a:grpSpLocks/>
            </p:cNvGrpSpPr>
            <p:nvPr/>
          </p:nvGrpSpPr>
          <p:grpSpPr bwMode="auto">
            <a:xfrm flipH="1">
              <a:off x="872" y="994"/>
              <a:ext cx="182" cy="192"/>
              <a:chOff x="4666" y="2982"/>
              <a:chExt cx="481" cy="568"/>
            </a:xfrm>
          </p:grpSpPr>
          <p:sp>
            <p:nvSpPr>
              <p:cNvPr id="81191"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92"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3"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4"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5"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6"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7"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8"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99"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0"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1"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2"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3"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4"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5"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6"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7"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8"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209"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635" name="Group 516"/>
          <p:cNvGrpSpPr>
            <a:grpSpLocks/>
          </p:cNvGrpSpPr>
          <p:nvPr/>
        </p:nvGrpSpPr>
        <p:grpSpPr bwMode="auto">
          <a:xfrm>
            <a:off x="6111875" y="4519613"/>
            <a:ext cx="701675" cy="304800"/>
            <a:chOff x="872" y="994"/>
            <a:chExt cx="442" cy="192"/>
          </a:xfrm>
        </p:grpSpPr>
        <p:sp>
          <p:nvSpPr>
            <p:cNvPr id="81166"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67" name="AutoShape 518"/>
            <p:cNvCxnSpPr>
              <a:cxnSpLocks noChangeShapeType="1"/>
              <a:stCxn id="8116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68" name="Group 519"/>
            <p:cNvGrpSpPr>
              <a:grpSpLocks/>
            </p:cNvGrpSpPr>
            <p:nvPr/>
          </p:nvGrpSpPr>
          <p:grpSpPr bwMode="auto">
            <a:xfrm flipH="1">
              <a:off x="872" y="994"/>
              <a:ext cx="182" cy="192"/>
              <a:chOff x="4666" y="2982"/>
              <a:chExt cx="481" cy="568"/>
            </a:xfrm>
          </p:grpSpPr>
          <p:sp>
            <p:nvSpPr>
              <p:cNvPr id="81169"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70"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1"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2"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3"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4"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5"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6"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7"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8"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79"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0"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1"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2"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3"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4"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5"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6"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87"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659" name="Group 539"/>
          <p:cNvGrpSpPr>
            <a:grpSpLocks/>
          </p:cNvGrpSpPr>
          <p:nvPr/>
        </p:nvGrpSpPr>
        <p:grpSpPr bwMode="auto">
          <a:xfrm>
            <a:off x="5441950" y="5805488"/>
            <a:ext cx="701675" cy="304800"/>
            <a:chOff x="872" y="994"/>
            <a:chExt cx="442" cy="192"/>
          </a:xfrm>
        </p:grpSpPr>
        <p:sp>
          <p:nvSpPr>
            <p:cNvPr id="81144"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45" name="AutoShape 541"/>
            <p:cNvCxnSpPr>
              <a:cxnSpLocks noChangeShapeType="1"/>
              <a:stCxn id="8114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46" name="Group 542"/>
            <p:cNvGrpSpPr>
              <a:grpSpLocks/>
            </p:cNvGrpSpPr>
            <p:nvPr/>
          </p:nvGrpSpPr>
          <p:grpSpPr bwMode="auto">
            <a:xfrm flipH="1">
              <a:off x="872" y="994"/>
              <a:ext cx="182" cy="192"/>
              <a:chOff x="4666" y="2982"/>
              <a:chExt cx="481" cy="568"/>
            </a:xfrm>
          </p:grpSpPr>
          <p:sp>
            <p:nvSpPr>
              <p:cNvPr id="81147"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48"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9"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0"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1"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2"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3"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4"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5"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6"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7"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8"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59"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0"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1"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2"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3"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4"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65"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0920" name="Group 562"/>
          <p:cNvGrpSpPr>
            <a:grpSpLocks/>
          </p:cNvGrpSpPr>
          <p:nvPr/>
        </p:nvGrpSpPr>
        <p:grpSpPr bwMode="auto">
          <a:xfrm>
            <a:off x="4724400" y="3970338"/>
            <a:ext cx="701675" cy="304800"/>
            <a:chOff x="872" y="994"/>
            <a:chExt cx="442" cy="192"/>
          </a:xfrm>
        </p:grpSpPr>
        <p:sp>
          <p:nvSpPr>
            <p:cNvPr id="81122"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23" name="AutoShape 564"/>
            <p:cNvCxnSpPr>
              <a:cxnSpLocks noChangeShapeType="1"/>
              <a:stCxn id="8112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24" name="Group 565"/>
            <p:cNvGrpSpPr>
              <a:grpSpLocks/>
            </p:cNvGrpSpPr>
            <p:nvPr/>
          </p:nvGrpSpPr>
          <p:grpSpPr bwMode="auto">
            <a:xfrm flipH="1">
              <a:off x="872" y="994"/>
              <a:ext cx="182" cy="192"/>
              <a:chOff x="4666" y="2982"/>
              <a:chExt cx="481" cy="568"/>
            </a:xfrm>
          </p:grpSpPr>
          <p:sp>
            <p:nvSpPr>
              <p:cNvPr id="81125"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26"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7"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8"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9"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0"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1"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2"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3"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4"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5"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6"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7"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8"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39"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0"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1"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2"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43"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3676" name="Group 585"/>
          <p:cNvGrpSpPr>
            <a:grpSpLocks/>
          </p:cNvGrpSpPr>
          <p:nvPr/>
        </p:nvGrpSpPr>
        <p:grpSpPr bwMode="auto">
          <a:xfrm>
            <a:off x="5894388" y="5173663"/>
            <a:ext cx="701675" cy="304800"/>
            <a:chOff x="872" y="994"/>
            <a:chExt cx="442" cy="192"/>
          </a:xfrm>
        </p:grpSpPr>
        <p:sp>
          <p:nvSpPr>
            <p:cNvPr id="81100"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101" name="AutoShape 587"/>
            <p:cNvCxnSpPr>
              <a:cxnSpLocks noChangeShapeType="1"/>
              <a:stCxn id="8110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102" name="Group 588"/>
            <p:cNvGrpSpPr>
              <a:grpSpLocks/>
            </p:cNvGrpSpPr>
            <p:nvPr/>
          </p:nvGrpSpPr>
          <p:grpSpPr bwMode="auto">
            <a:xfrm flipH="1">
              <a:off x="872" y="994"/>
              <a:ext cx="182" cy="192"/>
              <a:chOff x="4666" y="2982"/>
              <a:chExt cx="481" cy="568"/>
            </a:xfrm>
          </p:grpSpPr>
          <p:sp>
            <p:nvSpPr>
              <p:cNvPr id="81103"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104"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5"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6"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7"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8"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09"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0"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1"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2"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3"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4"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5"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6"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7"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8"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19"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0"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121"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13" name="Group 608"/>
          <p:cNvGrpSpPr>
            <a:grpSpLocks/>
          </p:cNvGrpSpPr>
          <p:nvPr/>
        </p:nvGrpSpPr>
        <p:grpSpPr bwMode="auto">
          <a:xfrm>
            <a:off x="844550" y="3141663"/>
            <a:ext cx="701675" cy="304800"/>
            <a:chOff x="872" y="994"/>
            <a:chExt cx="442" cy="192"/>
          </a:xfrm>
        </p:grpSpPr>
        <p:sp>
          <p:nvSpPr>
            <p:cNvPr id="81078"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079" name="AutoShape 610"/>
            <p:cNvCxnSpPr>
              <a:cxnSpLocks noChangeShapeType="1"/>
              <a:stCxn id="8107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080" name="Group 611"/>
            <p:cNvGrpSpPr>
              <a:grpSpLocks/>
            </p:cNvGrpSpPr>
            <p:nvPr/>
          </p:nvGrpSpPr>
          <p:grpSpPr bwMode="auto">
            <a:xfrm flipH="1">
              <a:off x="872" y="994"/>
              <a:ext cx="182" cy="192"/>
              <a:chOff x="4666" y="2982"/>
              <a:chExt cx="481" cy="568"/>
            </a:xfrm>
          </p:grpSpPr>
          <p:sp>
            <p:nvSpPr>
              <p:cNvPr id="81081"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082"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3"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4"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5"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6"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7"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8"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89"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0"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1"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2"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3"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4"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5"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6"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7"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8"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99"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15" name="Group 631"/>
          <p:cNvGrpSpPr>
            <a:grpSpLocks/>
          </p:cNvGrpSpPr>
          <p:nvPr/>
        </p:nvGrpSpPr>
        <p:grpSpPr bwMode="auto">
          <a:xfrm>
            <a:off x="3294063" y="1778000"/>
            <a:ext cx="701675" cy="304800"/>
            <a:chOff x="872" y="994"/>
            <a:chExt cx="442" cy="192"/>
          </a:xfrm>
        </p:grpSpPr>
        <p:sp>
          <p:nvSpPr>
            <p:cNvPr id="81056"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057" name="AutoShape 633"/>
            <p:cNvCxnSpPr>
              <a:cxnSpLocks noChangeShapeType="1"/>
              <a:stCxn id="8105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058" name="Group 634"/>
            <p:cNvGrpSpPr>
              <a:grpSpLocks/>
            </p:cNvGrpSpPr>
            <p:nvPr/>
          </p:nvGrpSpPr>
          <p:grpSpPr bwMode="auto">
            <a:xfrm flipH="1">
              <a:off x="872" y="994"/>
              <a:ext cx="182" cy="192"/>
              <a:chOff x="4666" y="2982"/>
              <a:chExt cx="481" cy="568"/>
            </a:xfrm>
          </p:grpSpPr>
          <p:sp>
            <p:nvSpPr>
              <p:cNvPr id="81059"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060"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1"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2"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3"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4"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5"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6"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7"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8"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69"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0"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1"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2"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3"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4"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5"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6"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77"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28" name="Group 654"/>
          <p:cNvGrpSpPr>
            <a:grpSpLocks/>
          </p:cNvGrpSpPr>
          <p:nvPr/>
        </p:nvGrpSpPr>
        <p:grpSpPr bwMode="auto">
          <a:xfrm>
            <a:off x="6073775" y="1903413"/>
            <a:ext cx="701675" cy="304800"/>
            <a:chOff x="872" y="994"/>
            <a:chExt cx="442" cy="192"/>
          </a:xfrm>
        </p:grpSpPr>
        <p:sp>
          <p:nvSpPr>
            <p:cNvPr id="81034"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035" name="AutoShape 656"/>
            <p:cNvCxnSpPr>
              <a:cxnSpLocks noChangeShapeType="1"/>
              <a:stCxn id="8103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036" name="Group 657"/>
            <p:cNvGrpSpPr>
              <a:grpSpLocks/>
            </p:cNvGrpSpPr>
            <p:nvPr/>
          </p:nvGrpSpPr>
          <p:grpSpPr bwMode="auto">
            <a:xfrm flipH="1">
              <a:off x="872" y="994"/>
              <a:ext cx="182" cy="192"/>
              <a:chOff x="4666" y="2982"/>
              <a:chExt cx="481" cy="568"/>
            </a:xfrm>
          </p:grpSpPr>
          <p:sp>
            <p:nvSpPr>
              <p:cNvPr id="81037"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038"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9"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0"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1"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2"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3"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4"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5"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6"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7"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8"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49"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0"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1"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2"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3"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4"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55"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38" name="Group 677"/>
          <p:cNvGrpSpPr>
            <a:grpSpLocks/>
          </p:cNvGrpSpPr>
          <p:nvPr/>
        </p:nvGrpSpPr>
        <p:grpSpPr bwMode="auto">
          <a:xfrm>
            <a:off x="4368800" y="2974975"/>
            <a:ext cx="701675" cy="304800"/>
            <a:chOff x="872" y="994"/>
            <a:chExt cx="442" cy="192"/>
          </a:xfrm>
        </p:grpSpPr>
        <p:sp>
          <p:nvSpPr>
            <p:cNvPr id="81012"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1013" name="AutoShape 679"/>
            <p:cNvCxnSpPr>
              <a:cxnSpLocks noChangeShapeType="1"/>
              <a:stCxn id="8101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1014" name="Group 680"/>
            <p:cNvGrpSpPr>
              <a:grpSpLocks/>
            </p:cNvGrpSpPr>
            <p:nvPr/>
          </p:nvGrpSpPr>
          <p:grpSpPr bwMode="auto">
            <a:xfrm flipH="1">
              <a:off x="872" y="994"/>
              <a:ext cx="182" cy="192"/>
              <a:chOff x="4666" y="2982"/>
              <a:chExt cx="481" cy="568"/>
            </a:xfrm>
          </p:grpSpPr>
          <p:sp>
            <p:nvSpPr>
              <p:cNvPr id="81015"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1016"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7"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8"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9"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0"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1"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2"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3"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4"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5"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6"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7"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8"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29"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0"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1"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2"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33"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43" name="Group 700"/>
          <p:cNvGrpSpPr>
            <a:grpSpLocks/>
          </p:cNvGrpSpPr>
          <p:nvPr/>
        </p:nvGrpSpPr>
        <p:grpSpPr bwMode="auto">
          <a:xfrm>
            <a:off x="5418138" y="4575175"/>
            <a:ext cx="701675" cy="304800"/>
            <a:chOff x="872" y="994"/>
            <a:chExt cx="442" cy="192"/>
          </a:xfrm>
        </p:grpSpPr>
        <p:sp>
          <p:nvSpPr>
            <p:cNvPr id="80990"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0991" name="AutoShape 702"/>
            <p:cNvCxnSpPr>
              <a:cxnSpLocks noChangeShapeType="1"/>
              <a:stCxn id="8099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0992" name="Group 703"/>
            <p:cNvGrpSpPr>
              <a:grpSpLocks/>
            </p:cNvGrpSpPr>
            <p:nvPr/>
          </p:nvGrpSpPr>
          <p:grpSpPr bwMode="auto">
            <a:xfrm flipH="1">
              <a:off x="872" y="994"/>
              <a:ext cx="182" cy="192"/>
              <a:chOff x="4666" y="2982"/>
              <a:chExt cx="481" cy="568"/>
            </a:xfrm>
          </p:grpSpPr>
          <p:sp>
            <p:nvSpPr>
              <p:cNvPr id="80993"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0994"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5"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6"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7"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8"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99"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0"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1"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2"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3"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4"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5"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6"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7"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8"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09"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0"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1011"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2961" name="Group 723"/>
          <p:cNvGrpSpPr>
            <a:grpSpLocks/>
          </p:cNvGrpSpPr>
          <p:nvPr/>
        </p:nvGrpSpPr>
        <p:grpSpPr bwMode="auto">
          <a:xfrm>
            <a:off x="6799263" y="3322638"/>
            <a:ext cx="701675" cy="304800"/>
            <a:chOff x="872" y="994"/>
            <a:chExt cx="442" cy="192"/>
          </a:xfrm>
        </p:grpSpPr>
        <p:sp>
          <p:nvSpPr>
            <p:cNvPr id="80968"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0969" name="AutoShape 725"/>
            <p:cNvCxnSpPr>
              <a:cxnSpLocks noChangeShapeType="1"/>
              <a:stCxn id="8096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0970" name="Group 726"/>
            <p:cNvGrpSpPr>
              <a:grpSpLocks/>
            </p:cNvGrpSpPr>
            <p:nvPr/>
          </p:nvGrpSpPr>
          <p:grpSpPr bwMode="auto">
            <a:xfrm flipH="1">
              <a:off x="872" y="994"/>
              <a:ext cx="182" cy="192"/>
              <a:chOff x="4666" y="2982"/>
              <a:chExt cx="481" cy="568"/>
            </a:xfrm>
          </p:grpSpPr>
          <p:sp>
            <p:nvSpPr>
              <p:cNvPr id="80971"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0972"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3"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4"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5"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6"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7"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8"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79"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0"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1"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2"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3"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4"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5"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6"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7"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8"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0989"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80928"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80929" name="Group 747"/>
          <p:cNvGrpSpPr>
            <a:grpSpLocks/>
          </p:cNvGrpSpPr>
          <p:nvPr/>
        </p:nvGrpSpPr>
        <p:grpSpPr bwMode="auto">
          <a:xfrm>
            <a:off x="4525963" y="2006600"/>
            <a:ext cx="812800" cy="369889"/>
            <a:chOff x="2851" y="1264"/>
            <a:chExt cx="512" cy="233"/>
          </a:xfrm>
        </p:grpSpPr>
        <p:sp>
          <p:nvSpPr>
            <p:cNvPr id="80962" name="Rectangle 74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3" name="Rectangle 74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4" name="Rectangle 75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5" name="Rectangle 75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6" name="Rectangle 75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7" name="Rectangle 75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0930"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1"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2"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3"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4"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5"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6" name="Rectangle 761"/>
          <p:cNvSpPr>
            <a:spLocks noChangeArrowheads="1"/>
          </p:cNvSpPr>
          <p:nvPr/>
        </p:nvSpPr>
        <p:spPr bwMode="auto">
          <a:xfrm>
            <a:off x="452755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0937" name="Group 764"/>
          <p:cNvGrpSpPr>
            <a:grpSpLocks/>
          </p:cNvGrpSpPr>
          <p:nvPr/>
        </p:nvGrpSpPr>
        <p:grpSpPr bwMode="auto">
          <a:xfrm>
            <a:off x="4751388" y="3671888"/>
            <a:ext cx="812800" cy="369886"/>
            <a:chOff x="2851" y="1264"/>
            <a:chExt cx="512" cy="233"/>
          </a:xfrm>
        </p:grpSpPr>
        <p:sp>
          <p:nvSpPr>
            <p:cNvPr id="80956" name="Rectangle 765"/>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7" name="Rectangle 766"/>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8" name="Rectangle 767"/>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9" name="Rectangle 768"/>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0" name="Rectangle 769"/>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61" name="Rectangle 770"/>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0938" name="Rectangle 772"/>
          <p:cNvSpPr>
            <a:spLocks noChangeArrowheads="1"/>
          </p:cNvSpPr>
          <p:nvPr/>
        </p:nvSpPr>
        <p:spPr bwMode="auto">
          <a:xfrm>
            <a:off x="4662488"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39" name="Rectangle 773"/>
          <p:cNvSpPr>
            <a:spLocks noChangeArrowheads="1"/>
          </p:cNvSpPr>
          <p:nvPr/>
        </p:nvSpPr>
        <p:spPr bwMode="auto">
          <a:xfrm>
            <a:off x="50212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3687" name="Line 775"/>
          <p:cNvSpPr>
            <a:spLocks noChangeShapeType="1"/>
          </p:cNvSpPr>
          <p:nvPr/>
        </p:nvSpPr>
        <p:spPr bwMode="auto">
          <a:xfrm>
            <a:off x="2276475" y="3294063"/>
            <a:ext cx="674688" cy="130492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3688" name="Line 776"/>
          <p:cNvSpPr>
            <a:spLocks noChangeShapeType="1"/>
          </p:cNvSpPr>
          <p:nvPr/>
        </p:nvSpPr>
        <p:spPr bwMode="auto">
          <a:xfrm flipH="1" flipV="1">
            <a:off x="2141538" y="3338513"/>
            <a:ext cx="674687" cy="126047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grpSp>
        <p:nvGrpSpPr>
          <p:cNvPr id="2343699" name="Group 777"/>
          <p:cNvGrpSpPr>
            <a:grpSpLocks/>
          </p:cNvGrpSpPr>
          <p:nvPr/>
        </p:nvGrpSpPr>
        <p:grpSpPr bwMode="auto">
          <a:xfrm>
            <a:off x="1646238" y="2590800"/>
            <a:ext cx="812800" cy="369889"/>
            <a:chOff x="2851" y="1264"/>
            <a:chExt cx="512" cy="233"/>
          </a:xfrm>
        </p:grpSpPr>
        <p:sp>
          <p:nvSpPr>
            <p:cNvPr id="80950" name="Rectangle 77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1" name="Rectangle 77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2" name="Rectangle 78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3" name="Rectangle 78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4" name="Rectangle 78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0955" name="Rectangle 78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3696" name="Line 784"/>
          <p:cNvSpPr>
            <a:spLocks noChangeShapeType="1"/>
          </p:cNvSpPr>
          <p:nvPr/>
        </p:nvSpPr>
        <p:spPr bwMode="auto">
          <a:xfrm flipH="1" flipV="1">
            <a:off x="4886325" y="2259013"/>
            <a:ext cx="180975" cy="15303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rIns="54000">
            <a:spAutoFit/>
          </a:bodyPr>
          <a:lstStyle/>
          <a:p>
            <a:endParaRPr lang="en-US">
              <a:solidFill>
                <a:srgbClr val="000000"/>
              </a:solidFill>
              <a:latin typeface="Eurostile"/>
              <a:cs typeface="Eurostile"/>
            </a:endParaRPr>
          </a:p>
        </p:txBody>
      </p:sp>
      <p:sp>
        <p:nvSpPr>
          <p:cNvPr id="2343697" name="Line 785"/>
          <p:cNvSpPr>
            <a:spLocks noChangeShapeType="1"/>
          </p:cNvSpPr>
          <p:nvPr/>
        </p:nvSpPr>
        <p:spPr bwMode="auto">
          <a:xfrm flipV="1">
            <a:off x="2232025" y="2259013"/>
            <a:ext cx="2744788" cy="297021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3698" name="Line 786"/>
          <p:cNvSpPr>
            <a:spLocks noChangeShapeType="1"/>
          </p:cNvSpPr>
          <p:nvPr/>
        </p:nvSpPr>
        <p:spPr bwMode="auto">
          <a:xfrm flipV="1">
            <a:off x="2411413" y="3924300"/>
            <a:ext cx="2925762" cy="130492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3700" name="Line 788"/>
          <p:cNvSpPr>
            <a:spLocks noChangeShapeType="1"/>
          </p:cNvSpPr>
          <p:nvPr/>
        </p:nvSpPr>
        <p:spPr bwMode="auto">
          <a:xfrm flipH="1">
            <a:off x="1736725" y="2168525"/>
            <a:ext cx="2790825" cy="5397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3702" name="Line 790"/>
          <p:cNvSpPr>
            <a:spLocks noChangeShapeType="1"/>
          </p:cNvSpPr>
          <p:nvPr/>
        </p:nvSpPr>
        <p:spPr bwMode="auto">
          <a:xfrm>
            <a:off x="4706938" y="2259013"/>
            <a:ext cx="225425" cy="15303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80948" name="Rectangle 791"/>
          <p:cNvSpPr>
            <a:spLocks noChangeArrowheads="1"/>
          </p:cNvSpPr>
          <p:nvPr/>
        </p:nvSpPr>
        <p:spPr bwMode="auto">
          <a:xfrm>
            <a:off x="3446463" y="881032"/>
            <a:ext cx="5225174" cy="400110"/>
          </a:xfrm>
          <a:prstGeom prst="rect">
            <a:avLst/>
          </a:prstGeom>
          <a:solidFill>
            <a:srgbClr val="FFFFFF"/>
          </a:solidFill>
          <a:ln w="38100">
            <a:solidFill>
              <a:schemeClr val="folHlink"/>
            </a:solidFill>
            <a:miter lim="800000"/>
            <a:headEnd/>
            <a:tailEnd type="none" w="lg" len="lg"/>
          </a:ln>
        </p:spPr>
        <p:txBody>
          <a:bodyPr wrap="none" rIns="54000" anchor="ctr">
            <a:spAutoFit/>
          </a:bodyPr>
          <a:lstStyle/>
          <a:p>
            <a:r>
              <a:rPr lang="en-US" sz="2000">
                <a:solidFill>
                  <a:srgbClr val="000000"/>
                </a:solidFill>
                <a:latin typeface="Eurostile"/>
                <a:cs typeface="Eurostile"/>
              </a:rPr>
              <a:t>All nodes: max 2 concurrent streams in and out</a:t>
            </a:r>
          </a:p>
        </p:txBody>
      </p:sp>
      <p:sp>
        <p:nvSpPr>
          <p:cNvPr id="2343704" name="AutoShape 792"/>
          <p:cNvSpPr>
            <a:spLocks noChangeArrowheads="1"/>
          </p:cNvSpPr>
          <p:nvPr/>
        </p:nvSpPr>
        <p:spPr bwMode="auto">
          <a:xfrm>
            <a:off x="71438" y="998538"/>
            <a:ext cx="3195637" cy="765175"/>
          </a:xfrm>
          <a:prstGeom prst="wedgeRectCallout">
            <a:avLst>
              <a:gd name="adj1" fmla="val -3255"/>
              <a:gd name="adj2" fmla="val 141287"/>
            </a:avLst>
          </a:prstGeom>
          <a:solidFill>
            <a:srgbClr val="FFFFFF"/>
          </a:solidFill>
          <a:ln w="38100">
            <a:solidFill>
              <a:schemeClr val="folHlink"/>
            </a:solidFill>
            <a:miter lim="800000"/>
            <a:headEnd/>
            <a:tailEnd type="none" w="lg" len="lg"/>
          </a:ln>
        </p:spPr>
        <p:txBody>
          <a:bodyPr rIns="54000"/>
          <a:lstStyle/>
          <a:p>
            <a:r>
              <a:rPr lang="en-US" sz="2000">
                <a:solidFill>
                  <a:srgbClr val="000000"/>
                </a:solidFill>
                <a:latin typeface="Eurostile"/>
                <a:cs typeface="Eurostile"/>
              </a:rPr>
              <a:t>No second input stream:</a:t>
            </a:r>
            <a:br>
              <a:rPr lang="en-US" sz="2000">
                <a:solidFill>
                  <a:srgbClr val="000000"/>
                </a:solidFill>
                <a:latin typeface="Eurostile"/>
                <a:cs typeface="Eurostile"/>
              </a:rPr>
            </a:br>
            <a:r>
              <a:rPr lang="en-US" sz="2000">
                <a:solidFill>
                  <a:srgbClr val="000000"/>
                </a:solidFill>
                <a:latin typeface="Eurostile"/>
                <a:cs typeface="Eurostile"/>
              </a:rPr>
              <a:t>not contributed enough</a:t>
            </a:r>
          </a:p>
        </p:txBody>
      </p:sp>
    </p:spTree>
    <p:extLst>
      <p:ext uri="{BB962C8B-B14F-4D97-AF65-F5344CB8AC3E}">
        <p14:creationId xmlns:p14="http://schemas.microsoft.com/office/powerpoint/2010/main" val="21370736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2913"/>
                                        </p:tgtEl>
                                        <p:attrNameLst>
                                          <p:attrName>style.opacity</p:attrName>
                                        </p:attrNameLst>
                                      </p:cBhvr>
                                      <p:to>
                                        <p:strVal val="0.5"/>
                                      </p:to>
                                    </p:set>
                                    <p:animEffect filter="image" prLst="opacity: 0.5">
                                      <p:cBhvr rctx="IE">
                                        <p:cTn id="13" dur="indefinite"/>
                                        <p:tgtEl>
                                          <p:spTgt spid="2342913"/>
                                        </p:tgtEl>
                                      </p:cBhvr>
                                    </p:animEffect>
                                  </p:childTnLst>
                                </p:cTn>
                              </p:par>
                              <p:par>
                                <p:cTn id="14" presetID="9" presetClass="emph" presetSubtype="0" nodeType="withEffect">
                                  <p:stCondLst>
                                    <p:cond delay="0"/>
                                  </p:stCondLst>
                                  <p:childTnLst>
                                    <p:set>
                                      <p:cBhvr rctx="PPT">
                                        <p:cTn id="15" dur="indefinite"/>
                                        <p:tgtEl>
                                          <p:spTgt spid="16"/>
                                        </p:tgtEl>
                                        <p:attrNameLst>
                                          <p:attrName>style.opacity</p:attrName>
                                        </p:attrNameLst>
                                      </p:cBhvr>
                                      <p:to>
                                        <p:strVal val="0.5"/>
                                      </p:to>
                                    </p:set>
                                    <p:animEffect filter="image" prLst="opacity: 0.5">
                                      <p:cBhvr rctx="IE">
                                        <p:cTn id="16" dur="indefinite"/>
                                        <p:tgtEl>
                                          <p:spTgt spid="16"/>
                                        </p:tgtEl>
                                      </p:cBhvr>
                                    </p:animEffect>
                                  </p:childTnLst>
                                </p:cTn>
                              </p:par>
                              <p:par>
                                <p:cTn id="17" presetID="9" presetClass="emph" presetSubtype="0" nodeType="withEffect">
                                  <p:stCondLst>
                                    <p:cond delay="0"/>
                                  </p:stCondLst>
                                  <p:childTnLst>
                                    <p:set>
                                      <p:cBhvr rctx="PPT">
                                        <p:cTn id="18" dur="indefinite"/>
                                        <p:tgtEl>
                                          <p:spTgt spid="18"/>
                                        </p:tgtEl>
                                        <p:attrNameLst>
                                          <p:attrName>style.opacity</p:attrName>
                                        </p:attrNameLst>
                                      </p:cBhvr>
                                      <p:to>
                                        <p:strVal val="0.5"/>
                                      </p:to>
                                    </p:set>
                                    <p:animEffect filter="image" prLst="opacity: 0.5">
                                      <p:cBhvr rctx="IE">
                                        <p:cTn id="19" dur="indefinite"/>
                                        <p:tgtEl>
                                          <p:spTgt spid="18"/>
                                        </p:tgtEl>
                                      </p:cBhvr>
                                    </p:animEffect>
                                  </p:childTnLst>
                                </p:cTn>
                              </p:par>
                              <p:par>
                                <p:cTn id="20" presetID="9" presetClass="emph" presetSubtype="0" nodeType="withEffect">
                                  <p:stCondLst>
                                    <p:cond delay="0"/>
                                  </p:stCondLst>
                                  <p:childTnLst>
                                    <p:set>
                                      <p:cBhvr rctx="PPT">
                                        <p:cTn id="21" dur="indefinite"/>
                                        <p:tgtEl>
                                          <p:spTgt spid="22"/>
                                        </p:tgtEl>
                                        <p:attrNameLst>
                                          <p:attrName>style.opacity</p:attrName>
                                        </p:attrNameLst>
                                      </p:cBhvr>
                                      <p:to>
                                        <p:strVal val="0.5"/>
                                      </p:to>
                                    </p:set>
                                    <p:animEffect filter="image" prLst="opacity: 0.5">
                                      <p:cBhvr rctx="IE">
                                        <p:cTn id="22" dur="indefinite"/>
                                        <p:tgtEl>
                                          <p:spTgt spid="22"/>
                                        </p:tgtEl>
                                      </p:cBhvr>
                                    </p:animEffect>
                                  </p:childTnLst>
                                </p:cTn>
                              </p:par>
                              <p:par>
                                <p:cTn id="23" presetID="9" presetClass="emph" presetSubtype="0" nodeType="withEffect">
                                  <p:stCondLst>
                                    <p:cond delay="0"/>
                                  </p:stCondLst>
                                  <p:childTnLst>
                                    <p:set>
                                      <p:cBhvr rctx="PPT">
                                        <p:cTn id="24" dur="indefinite"/>
                                        <p:tgtEl>
                                          <p:spTgt spid="20"/>
                                        </p:tgtEl>
                                        <p:attrNameLst>
                                          <p:attrName>style.opacity</p:attrName>
                                        </p:attrNameLst>
                                      </p:cBhvr>
                                      <p:to>
                                        <p:strVal val="0.5"/>
                                      </p:to>
                                    </p:set>
                                    <p:animEffect filter="image" prLst="opacity: 0.5">
                                      <p:cBhvr rctx="IE">
                                        <p:cTn id="25" dur="indefinite"/>
                                        <p:tgtEl>
                                          <p:spTgt spid="20"/>
                                        </p:tgtEl>
                                      </p:cBhvr>
                                    </p:animEffect>
                                  </p:childTnLst>
                                </p:cTn>
                              </p:par>
                              <p:par>
                                <p:cTn id="26" presetID="9" presetClass="emph" presetSubtype="0" nodeType="withEffect">
                                  <p:stCondLst>
                                    <p:cond delay="0"/>
                                  </p:stCondLst>
                                  <p:childTnLst>
                                    <p:set>
                                      <p:cBhvr rctx="PPT">
                                        <p:cTn id="27" dur="indefinite"/>
                                        <p:tgtEl>
                                          <p:spTgt spid="2342915"/>
                                        </p:tgtEl>
                                        <p:attrNameLst>
                                          <p:attrName>style.opacity</p:attrName>
                                        </p:attrNameLst>
                                      </p:cBhvr>
                                      <p:to>
                                        <p:strVal val="0.5"/>
                                      </p:to>
                                    </p:set>
                                    <p:animEffect filter="image" prLst="opacity: 0.5">
                                      <p:cBhvr rctx="IE">
                                        <p:cTn id="28" dur="indefinite"/>
                                        <p:tgtEl>
                                          <p:spTgt spid="2342915"/>
                                        </p:tgtEl>
                                      </p:cBhvr>
                                    </p:animEffect>
                                  </p:childTnLst>
                                </p:cTn>
                              </p:par>
                              <p:par>
                                <p:cTn id="29" presetID="9" presetClass="emph" presetSubtype="0" nodeType="withEffect">
                                  <p:stCondLst>
                                    <p:cond delay="0"/>
                                  </p:stCondLst>
                                  <p:childTnLst>
                                    <p:set>
                                      <p:cBhvr rctx="PPT">
                                        <p:cTn id="30" dur="indefinite"/>
                                        <p:tgtEl>
                                          <p:spTgt spid="24"/>
                                        </p:tgtEl>
                                        <p:attrNameLst>
                                          <p:attrName>style.opacity</p:attrName>
                                        </p:attrNameLst>
                                      </p:cBhvr>
                                      <p:to>
                                        <p:strVal val="0.5"/>
                                      </p:to>
                                    </p:set>
                                    <p:animEffect filter="image" prLst="opacity: 0.5">
                                      <p:cBhvr rctx="IE">
                                        <p:cTn id="31" dur="indefinite"/>
                                        <p:tgtEl>
                                          <p:spTgt spid="24"/>
                                        </p:tgtEl>
                                      </p:cBhvr>
                                    </p:animEffect>
                                  </p:childTnLst>
                                </p:cTn>
                              </p:par>
                              <p:par>
                                <p:cTn id="32" presetID="9" presetClass="emph" presetSubtype="0" nodeType="withEffect">
                                  <p:stCondLst>
                                    <p:cond delay="0"/>
                                  </p:stCondLst>
                                  <p:childTnLst>
                                    <p:set>
                                      <p:cBhvr rctx="PPT">
                                        <p:cTn id="33" dur="indefinite"/>
                                        <p:tgtEl>
                                          <p:spTgt spid="26"/>
                                        </p:tgtEl>
                                        <p:attrNameLst>
                                          <p:attrName>style.opacity</p:attrName>
                                        </p:attrNameLst>
                                      </p:cBhvr>
                                      <p:to>
                                        <p:strVal val="0.5"/>
                                      </p:to>
                                    </p:set>
                                    <p:animEffect filter="image" prLst="opacity: 0.5">
                                      <p:cBhvr rctx="IE">
                                        <p:cTn id="34" dur="indefinite"/>
                                        <p:tgtEl>
                                          <p:spTgt spid="26"/>
                                        </p:tgtEl>
                                      </p:cBhvr>
                                    </p:animEffect>
                                  </p:childTnLst>
                                </p:cTn>
                              </p:par>
                              <p:par>
                                <p:cTn id="35" presetID="9" presetClass="emph" presetSubtype="0" nodeType="withEffect">
                                  <p:stCondLst>
                                    <p:cond delay="0"/>
                                  </p:stCondLst>
                                  <p:childTnLst>
                                    <p:set>
                                      <p:cBhvr rctx="PPT">
                                        <p:cTn id="36" dur="indefinite"/>
                                        <p:tgtEl>
                                          <p:spTgt spid="2343428"/>
                                        </p:tgtEl>
                                        <p:attrNameLst>
                                          <p:attrName>style.opacity</p:attrName>
                                        </p:attrNameLst>
                                      </p:cBhvr>
                                      <p:to>
                                        <p:strVal val="0.5"/>
                                      </p:to>
                                    </p:set>
                                    <p:animEffect filter="image" prLst="opacity: 0.5">
                                      <p:cBhvr rctx="IE">
                                        <p:cTn id="37" dur="indefinite"/>
                                        <p:tgtEl>
                                          <p:spTgt spid="2343428"/>
                                        </p:tgtEl>
                                      </p:cBhvr>
                                    </p:animEffect>
                                  </p:childTnLst>
                                </p:cTn>
                              </p:par>
                              <p:par>
                                <p:cTn id="38" presetID="9" presetClass="emph" presetSubtype="0" nodeType="withEffect">
                                  <p:stCondLst>
                                    <p:cond delay="0"/>
                                  </p:stCondLst>
                                  <p:childTnLst>
                                    <p:set>
                                      <p:cBhvr rctx="PPT">
                                        <p:cTn id="39" dur="indefinite"/>
                                        <p:tgtEl>
                                          <p:spTgt spid="2343451"/>
                                        </p:tgtEl>
                                        <p:attrNameLst>
                                          <p:attrName>style.opacity</p:attrName>
                                        </p:attrNameLst>
                                      </p:cBhvr>
                                      <p:to>
                                        <p:strVal val="0.5"/>
                                      </p:to>
                                    </p:set>
                                    <p:animEffect filter="image" prLst="opacity: 0.5">
                                      <p:cBhvr rctx="IE">
                                        <p:cTn id="40" dur="indefinite"/>
                                        <p:tgtEl>
                                          <p:spTgt spid="2343451"/>
                                        </p:tgtEl>
                                      </p:cBhvr>
                                    </p:animEffect>
                                  </p:childTnLst>
                                </p:cTn>
                              </p:par>
                              <p:par>
                                <p:cTn id="41" presetID="9" presetClass="emph" presetSubtype="0" nodeType="withEffect">
                                  <p:stCondLst>
                                    <p:cond delay="0"/>
                                  </p:stCondLst>
                                  <p:childTnLst>
                                    <p:set>
                                      <p:cBhvr rctx="PPT">
                                        <p:cTn id="42" dur="indefinite"/>
                                        <p:tgtEl>
                                          <p:spTgt spid="2343474"/>
                                        </p:tgtEl>
                                        <p:attrNameLst>
                                          <p:attrName>style.opacity</p:attrName>
                                        </p:attrNameLst>
                                      </p:cBhvr>
                                      <p:to>
                                        <p:strVal val="0.5"/>
                                      </p:to>
                                    </p:set>
                                    <p:animEffect filter="image" prLst="opacity: 0.5">
                                      <p:cBhvr rctx="IE">
                                        <p:cTn id="43" dur="indefinite"/>
                                        <p:tgtEl>
                                          <p:spTgt spid="2343474"/>
                                        </p:tgtEl>
                                      </p:cBhvr>
                                    </p:animEffect>
                                  </p:childTnLst>
                                </p:cTn>
                              </p:par>
                              <p:par>
                                <p:cTn id="44" presetID="9" presetClass="emph" presetSubtype="0" nodeType="withEffect">
                                  <p:stCondLst>
                                    <p:cond delay="0"/>
                                  </p:stCondLst>
                                  <p:childTnLst>
                                    <p:set>
                                      <p:cBhvr rctx="PPT">
                                        <p:cTn id="45" dur="indefinite"/>
                                        <p:tgtEl>
                                          <p:spTgt spid="28"/>
                                        </p:tgtEl>
                                        <p:attrNameLst>
                                          <p:attrName>style.opacity</p:attrName>
                                        </p:attrNameLst>
                                      </p:cBhvr>
                                      <p:to>
                                        <p:strVal val="0.5"/>
                                      </p:to>
                                    </p:set>
                                    <p:animEffect filter="image" prLst="opacity: 0.5">
                                      <p:cBhvr rctx="IE">
                                        <p:cTn id="46" dur="indefinite"/>
                                        <p:tgtEl>
                                          <p:spTgt spid="28"/>
                                        </p:tgtEl>
                                      </p:cBhvr>
                                    </p:animEffect>
                                  </p:childTnLst>
                                </p:cTn>
                              </p:par>
                              <p:par>
                                <p:cTn id="47" presetID="9" presetClass="emph" presetSubtype="0" nodeType="withEffect">
                                  <p:stCondLst>
                                    <p:cond delay="0"/>
                                  </p:stCondLst>
                                  <p:childTnLst>
                                    <p:set>
                                      <p:cBhvr rctx="PPT">
                                        <p:cTn id="48" dur="indefinite"/>
                                        <p:tgtEl>
                                          <p:spTgt spid="2343659"/>
                                        </p:tgtEl>
                                        <p:attrNameLst>
                                          <p:attrName>style.opacity</p:attrName>
                                        </p:attrNameLst>
                                      </p:cBhvr>
                                      <p:to>
                                        <p:strVal val="0.5"/>
                                      </p:to>
                                    </p:set>
                                    <p:animEffect filter="image" prLst="opacity: 0.5">
                                      <p:cBhvr rctx="IE">
                                        <p:cTn id="49" dur="indefinite"/>
                                        <p:tgtEl>
                                          <p:spTgt spid="2343659"/>
                                        </p:tgtEl>
                                      </p:cBhvr>
                                    </p:animEffect>
                                  </p:childTnLst>
                                </p:cTn>
                              </p:par>
                              <p:par>
                                <p:cTn id="50" presetID="9" presetClass="emph" presetSubtype="0" nodeType="withEffect">
                                  <p:stCondLst>
                                    <p:cond delay="0"/>
                                  </p:stCondLst>
                                  <p:childTnLst>
                                    <p:set>
                                      <p:cBhvr rctx="PPT">
                                        <p:cTn id="51" dur="indefinite"/>
                                        <p:tgtEl>
                                          <p:spTgt spid="2343612"/>
                                        </p:tgtEl>
                                        <p:attrNameLst>
                                          <p:attrName>style.opacity</p:attrName>
                                        </p:attrNameLst>
                                      </p:cBhvr>
                                      <p:to>
                                        <p:strVal val="0.5"/>
                                      </p:to>
                                    </p:set>
                                    <p:animEffect filter="image" prLst="opacity: 0.5">
                                      <p:cBhvr rctx="IE">
                                        <p:cTn id="52" dur="indefinite"/>
                                        <p:tgtEl>
                                          <p:spTgt spid="2343612"/>
                                        </p:tgtEl>
                                      </p:cBhvr>
                                    </p:animEffect>
                                  </p:childTnLst>
                                </p:cTn>
                              </p:par>
                              <p:par>
                                <p:cTn id="53" presetID="9" presetClass="emph" presetSubtype="0" nodeType="withEffect">
                                  <p:stCondLst>
                                    <p:cond delay="0"/>
                                  </p:stCondLst>
                                  <p:childTnLst>
                                    <p:set>
                                      <p:cBhvr rctx="PPT">
                                        <p:cTn id="54" dur="indefinite"/>
                                        <p:tgtEl>
                                          <p:spTgt spid="2343589"/>
                                        </p:tgtEl>
                                        <p:attrNameLst>
                                          <p:attrName>style.opacity</p:attrName>
                                        </p:attrNameLst>
                                      </p:cBhvr>
                                      <p:to>
                                        <p:strVal val="0.5"/>
                                      </p:to>
                                    </p:set>
                                    <p:animEffect filter="image" prLst="opacity: 0.5">
                                      <p:cBhvr rctx="IE">
                                        <p:cTn id="55" dur="indefinite"/>
                                        <p:tgtEl>
                                          <p:spTgt spid="2343589"/>
                                        </p:tgtEl>
                                      </p:cBhvr>
                                    </p:animEffect>
                                  </p:childTnLst>
                                </p:cTn>
                              </p:par>
                              <p:par>
                                <p:cTn id="56" presetID="9" presetClass="emph" presetSubtype="0" nodeType="withEffect">
                                  <p:stCondLst>
                                    <p:cond delay="0"/>
                                  </p:stCondLst>
                                  <p:childTnLst>
                                    <p:set>
                                      <p:cBhvr rctx="PPT">
                                        <p:cTn id="57" dur="indefinite"/>
                                        <p:tgtEl>
                                          <p:spTgt spid="2343676"/>
                                        </p:tgtEl>
                                        <p:attrNameLst>
                                          <p:attrName>style.opacity</p:attrName>
                                        </p:attrNameLst>
                                      </p:cBhvr>
                                      <p:to>
                                        <p:strVal val="0.5"/>
                                      </p:to>
                                    </p:set>
                                    <p:animEffect filter="image" prLst="opacity: 0.5">
                                      <p:cBhvr rctx="IE">
                                        <p:cTn id="58" dur="indefinite"/>
                                        <p:tgtEl>
                                          <p:spTgt spid="2343676"/>
                                        </p:tgtEl>
                                      </p:cBhvr>
                                    </p:animEffect>
                                  </p:childTnLst>
                                </p:cTn>
                              </p:par>
                              <p:par>
                                <p:cTn id="59" presetID="9" presetClass="emph" presetSubtype="0" nodeType="withEffect">
                                  <p:stCondLst>
                                    <p:cond delay="0"/>
                                  </p:stCondLst>
                                  <p:childTnLst>
                                    <p:set>
                                      <p:cBhvr rctx="PPT">
                                        <p:cTn id="60" dur="indefinite"/>
                                        <p:tgtEl>
                                          <p:spTgt spid="2343635"/>
                                        </p:tgtEl>
                                        <p:attrNameLst>
                                          <p:attrName>style.opacity</p:attrName>
                                        </p:attrNameLst>
                                      </p:cBhvr>
                                      <p:to>
                                        <p:strVal val="0.5"/>
                                      </p:to>
                                    </p:set>
                                    <p:animEffect filter="image" prLst="opacity: 0.5">
                                      <p:cBhvr rctx="IE">
                                        <p:cTn id="61" dur="indefinite"/>
                                        <p:tgtEl>
                                          <p:spTgt spid="2343635"/>
                                        </p:tgtEl>
                                      </p:cBhvr>
                                    </p:animEffect>
                                  </p:childTnLst>
                                </p:cTn>
                              </p:par>
                              <p:par>
                                <p:cTn id="62" presetID="9" presetClass="emph" presetSubtype="0" nodeType="withEffect">
                                  <p:stCondLst>
                                    <p:cond delay="0"/>
                                  </p:stCondLst>
                                  <p:childTnLst>
                                    <p:set>
                                      <p:cBhvr rctx="PPT">
                                        <p:cTn id="63" dur="indefinite"/>
                                        <p:tgtEl>
                                          <p:spTgt spid="2342943"/>
                                        </p:tgtEl>
                                        <p:attrNameLst>
                                          <p:attrName>style.opacity</p:attrName>
                                        </p:attrNameLst>
                                      </p:cBhvr>
                                      <p:to>
                                        <p:strVal val="0.5"/>
                                      </p:to>
                                    </p:set>
                                    <p:animEffect filter="image" prLst="opacity: 0.5">
                                      <p:cBhvr rctx="IE">
                                        <p:cTn id="64" dur="indefinite"/>
                                        <p:tgtEl>
                                          <p:spTgt spid="2342943"/>
                                        </p:tgtEl>
                                      </p:cBhvr>
                                    </p:animEffect>
                                  </p:childTnLst>
                                </p:cTn>
                              </p:par>
                              <p:par>
                                <p:cTn id="65" presetID="9" presetClass="emph" presetSubtype="0" nodeType="withEffect">
                                  <p:stCondLst>
                                    <p:cond delay="0"/>
                                  </p:stCondLst>
                                  <p:childTnLst>
                                    <p:set>
                                      <p:cBhvr rctx="PPT">
                                        <p:cTn id="66" dur="indefinite"/>
                                        <p:tgtEl>
                                          <p:spTgt spid="2342938"/>
                                        </p:tgtEl>
                                        <p:attrNameLst>
                                          <p:attrName>style.opacity</p:attrName>
                                        </p:attrNameLst>
                                      </p:cBhvr>
                                      <p:to>
                                        <p:strVal val="0.5"/>
                                      </p:to>
                                    </p:set>
                                    <p:animEffect filter="image" prLst="opacity: 0.5">
                                      <p:cBhvr rctx="IE">
                                        <p:cTn id="67" dur="indefinite"/>
                                        <p:tgtEl>
                                          <p:spTgt spid="2342938"/>
                                        </p:tgtEl>
                                      </p:cBhvr>
                                    </p:animEffect>
                                  </p:childTnLst>
                                </p:cTn>
                              </p:par>
                              <p:par>
                                <p:cTn id="68" presetID="9" presetClass="emph" presetSubtype="0" nodeType="withEffect">
                                  <p:stCondLst>
                                    <p:cond delay="0"/>
                                  </p:stCondLst>
                                  <p:childTnLst>
                                    <p:set>
                                      <p:cBhvr rctx="PPT">
                                        <p:cTn id="69" dur="indefinite"/>
                                        <p:tgtEl>
                                          <p:spTgt spid="2343497"/>
                                        </p:tgtEl>
                                        <p:attrNameLst>
                                          <p:attrName>style.opacity</p:attrName>
                                        </p:attrNameLst>
                                      </p:cBhvr>
                                      <p:to>
                                        <p:strVal val="0.5"/>
                                      </p:to>
                                    </p:set>
                                    <p:animEffect filter="image" prLst="opacity: 0.5">
                                      <p:cBhvr rctx="IE">
                                        <p:cTn id="70" dur="indefinite"/>
                                        <p:tgtEl>
                                          <p:spTgt spid="2343497"/>
                                        </p:tgtEl>
                                      </p:cBhvr>
                                    </p:animEffect>
                                  </p:childTnLst>
                                </p:cTn>
                              </p:par>
                              <p:par>
                                <p:cTn id="71" presetID="9" presetClass="emph" presetSubtype="0" nodeType="withEffect">
                                  <p:stCondLst>
                                    <p:cond delay="0"/>
                                  </p:stCondLst>
                                  <p:childTnLst>
                                    <p:set>
                                      <p:cBhvr rctx="PPT">
                                        <p:cTn id="72" dur="indefinite"/>
                                        <p:tgtEl>
                                          <p:spTgt spid="2342928"/>
                                        </p:tgtEl>
                                        <p:attrNameLst>
                                          <p:attrName>style.opacity</p:attrName>
                                        </p:attrNameLst>
                                      </p:cBhvr>
                                      <p:to>
                                        <p:strVal val="0.5"/>
                                      </p:to>
                                    </p:set>
                                    <p:animEffect filter="image" prLst="opacity: 0.5">
                                      <p:cBhvr rctx="IE">
                                        <p:cTn id="73" dur="indefinite"/>
                                        <p:tgtEl>
                                          <p:spTgt spid="2342928"/>
                                        </p:tgtEl>
                                      </p:cBhvr>
                                    </p:animEffect>
                                  </p:childTnLst>
                                </p:cTn>
                              </p:par>
                              <p:par>
                                <p:cTn id="74" presetID="9" presetClass="emph" presetSubtype="0" nodeType="withEffect">
                                  <p:stCondLst>
                                    <p:cond delay="0"/>
                                  </p:stCondLst>
                                  <p:childTnLst>
                                    <p:set>
                                      <p:cBhvr rctx="PPT">
                                        <p:cTn id="75" dur="indefinite"/>
                                        <p:tgtEl>
                                          <p:spTgt spid="2343543"/>
                                        </p:tgtEl>
                                        <p:attrNameLst>
                                          <p:attrName>style.opacity</p:attrName>
                                        </p:attrNameLst>
                                      </p:cBhvr>
                                      <p:to>
                                        <p:strVal val="0.5"/>
                                      </p:to>
                                    </p:set>
                                    <p:animEffect filter="image" prLst="opacity: 0.5">
                                      <p:cBhvr rctx="IE">
                                        <p:cTn id="76" dur="indefinite"/>
                                        <p:tgtEl>
                                          <p:spTgt spid="2343543"/>
                                        </p:tgtEl>
                                      </p:cBhvr>
                                    </p:animEffect>
                                  </p:childTnLst>
                                </p:cTn>
                              </p:par>
                              <p:par>
                                <p:cTn id="77" presetID="9" presetClass="emph" presetSubtype="0" nodeType="withEffect">
                                  <p:stCondLst>
                                    <p:cond delay="0"/>
                                  </p:stCondLst>
                                  <p:childTnLst>
                                    <p:set>
                                      <p:cBhvr rctx="PPT">
                                        <p:cTn id="78" dur="indefinite"/>
                                        <p:tgtEl>
                                          <p:spTgt spid="2343566"/>
                                        </p:tgtEl>
                                        <p:attrNameLst>
                                          <p:attrName>style.opacity</p:attrName>
                                        </p:attrNameLst>
                                      </p:cBhvr>
                                      <p:to>
                                        <p:strVal val="0.5"/>
                                      </p:to>
                                    </p:set>
                                    <p:animEffect filter="image" prLst="opacity: 0.5">
                                      <p:cBhvr rctx="IE">
                                        <p:cTn id="79" dur="indefinite"/>
                                        <p:tgtEl>
                                          <p:spTgt spid="2343566"/>
                                        </p:tgtEl>
                                      </p:cBhvr>
                                    </p:animEffect>
                                  </p:childTnLst>
                                </p:cTn>
                              </p:par>
                              <p:par>
                                <p:cTn id="80" presetID="9" presetClass="emph" presetSubtype="0" nodeType="withEffect">
                                  <p:stCondLst>
                                    <p:cond delay="0"/>
                                  </p:stCondLst>
                                  <p:childTnLst>
                                    <p:set>
                                      <p:cBhvr rctx="PPT">
                                        <p:cTn id="81" dur="indefinite"/>
                                        <p:tgtEl>
                                          <p:spTgt spid="2342961"/>
                                        </p:tgtEl>
                                        <p:attrNameLst>
                                          <p:attrName>style.opacity</p:attrName>
                                        </p:attrNameLst>
                                      </p:cBhvr>
                                      <p:to>
                                        <p:strVal val="0.5"/>
                                      </p:to>
                                    </p:set>
                                    <p:animEffect filter="image" prLst="opacity: 0.5">
                                      <p:cBhvr rctx="IE">
                                        <p:cTn id="82" dur="indefinite"/>
                                        <p:tgtEl>
                                          <p:spTgt spid="2342961"/>
                                        </p:tgtEl>
                                      </p:cBhvr>
                                    </p:animEffect>
                                  </p:childTnLst>
                                </p:cTn>
                              </p:par>
                              <p:par>
                                <p:cTn id="83" presetID="9" presetClass="emph" presetSubtype="0" nodeType="withEffect">
                                  <p:stCondLst>
                                    <p:cond delay="0"/>
                                  </p:stCondLst>
                                  <p:childTnLst>
                                    <p:set>
                                      <p:cBhvr rctx="PPT">
                                        <p:cTn id="84" dur="indefinite"/>
                                        <p:tgtEl>
                                          <p:spTgt spid="2343520"/>
                                        </p:tgtEl>
                                        <p:attrNameLst>
                                          <p:attrName>style.opacity</p:attrName>
                                        </p:attrNameLst>
                                      </p:cBhvr>
                                      <p:to>
                                        <p:strVal val="0.5"/>
                                      </p:to>
                                    </p:set>
                                    <p:animEffect filter="image" prLst="opacity: 0.5">
                                      <p:cBhvr rctx="IE">
                                        <p:cTn id="85" dur="indefinite"/>
                                        <p:tgtEl>
                                          <p:spTgt spid="2343520"/>
                                        </p:tgtEl>
                                      </p:cBhvr>
                                    </p:animEffect>
                                  </p:childTnLst>
                                </p:cTn>
                              </p:par>
                            </p:childTnLst>
                          </p:cTn>
                        </p:par>
                      </p:childTnLst>
                    </p:cTn>
                  </p:par>
                  <p:par>
                    <p:cTn id="86" fill="hold" nodeType="clickPar">
                      <p:stCondLst>
                        <p:cond delay="indefinite"/>
                      </p:stCondLst>
                      <p:childTnLst>
                        <p:par>
                          <p:cTn id="87" fill="hold" nodeType="withGroup">
                            <p:stCondLst>
                              <p:cond delay="0"/>
                            </p:stCondLst>
                            <p:childTnLst>
                              <p:par>
                                <p:cTn id="88" presetID="9" presetClass="emph" presetSubtype="0" nodeType="clickEffect">
                                  <p:stCondLst>
                                    <p:cond delay="0"/>
                                  </p:stCondLst>
                                  <p:childTnLst>
                                    <p:set>
                                      <p:cBhvr rctx="PPT">
                                        <p:cTn id="89" dur="indefinite"/>
                                        <p:tgtEl>
                                          <p:spTgt spid="16"/>
                                        </p:tgtEl>
                                        <p:attrNameLst>
                                          <p:attrName>style.opacity</p:attrName>
                                        </p:attrNameLst>
                                      </p:cBhvr>
                                      <p:to>
                                        <p:strVal val="1"/>
                                      </p:to>
                                    </p:set>
                                    <p:animEffect filter="image" prLst="opacity: 1">
                                      <p:cBhvr rctx="IE">
                                        <p:cTn id="90" dur="indefinite"/>
                                        <p:tgtEl>
                                          <p:spTgt spid="16"/>
                                        </p:tgtEl>
                                      </p:cBhvr>
                                    </p:animEffect>
                                  </p:childTnLst>
                                </p:cTn>
                              </p:par>
                              <p:par>
                                <p:cTn id="91" presetID="1" presetClass="entr" presetSubtype="0" fill="hold" nodeType="withEffect">
                                  <p:stCondLst>
                                    <p:cond delay="0"/>
                                  </p:stCondLst>
                                  <p:childTnLst>
                                    <p:set>
                                      <p:cBhvr>
                                        <p:cTn id="92" dur="1" fill="hold">
                                          <p:stCondLst>
                                            <p:cond delay="0"/>
                                          </p:stCondLst>
                                        </p:cTn>
                                        <p:tgtEl>
                                          <p:spTgt spid="2343699"/>
                                        </p:tgtEl>
                                        <p:attrNameLst>
                                          <p:attrName>style.visibility</p:attrName>
                                        </p:attrNameLst>
                                      </p:cBhvr>
                                      <p:to>
                                        <p:strVal val="visible"/>
                                      </p:to>
                                    </p:set>
                                  </p:childTnLst>
                                </p:cTn>
                              </p:par>
                              <p:par>
                                <p:cTn id="93" presetID="22" presetClass="entr" presetSubtype="1" fill="hold" grpId="0" nodeType="withEffect">
                                  <p:stCondLst>
                                    <p:cond delay="0"/>
                                  </p:stCondLst>
                                  <p:childTnLst>
                                    <p:set>
                                      <p:cBhvr>
                                        <p:cTn id="94" dur="1" fill="hold">
                                          <p:stCondLst>
                                            <p:cond delay="0"/>
                                          </p:stCondLst>
                                        </p:cTn>
                                        <p:tgtEl>
                                          <p:spTgt spid="2343687"/>
                                        </p:tgtEl>
                                        <p:attrNameLst>
                                          <p:attrName>style.visibility</p:attrName>
                                        </p:attrNameLst>
                                      </p:cBhvr>
                                      <p:to>
                                        <p:strVal val="visible"/>
                                      </p:to>
                                    </p:set>
                                    <p:animEffect transition="in" filter="wipe(up)">
                                      <p:cBhvr>
                                        <p:cTn id="95" dur="1000"/>
                                        <p:tgtEl>
                                          <p:spTgt spid="2343687"/>
                                        </p:tgtEl>
                                      </p:cBhvr>
                                    </p:animEffect>
                                  </p:childTnLst>
                                </p:cTn>
                              </p:par>
                            </p:childTnLst>
                          </p:cTn>
                        </p:par>
                        <p:par>
                          <p:cTn id="96" fill="hold" nodeType="afterGroup">
                            <p:stCondLst>
                              <p:cond delay="1000"/>
                            </p:stCondLst>
                            <p:childTnLst>
                              <p:par>
                                <p:cTn id="97" presetID="22" presetClass="entr" presetSubtype="4" fill="hold" grpId="0" nodeType="afterEffect">
                                  <p:stCondLst>
                                    <p:cond delay="0"/>
                                  </p:stCondLst>
                                  <p:childTnLst>
                                    <p:set>
                                      <p:cBhvr>
                                        <p:cTn id="98" dur="1" fill="hold">
                                          <p:stCondLst>
                                            <p:cond delay="0"/>
                                          </p:stCondLst>
                                        </p:cTn>
                                        <p:tgtEl>
                                          <p:spTgt spid="2343688"/>
                                        </p:tgtEl>
                                        <p:attrNameLst>
                                          <p:attrName>style.visibility</p:attrName>
                                        </p:attrNameLst>
                                      </p:cBhvr>
                                      <p:to>
                                        <p:strVal val="visible"/>
                                      </p:to>
                                    </p:set>
                                    <p:animEffect transition="in" filter="wipe(down)">
                                      <p:cBhvr>
                                        <p:cTn id="99" dur="1000"/>
                                        <p:tgtEl>
                                          <p:spTgt spid="2343688"/>
                                        </p:tgtEl>
                                      </p:cBhvr>
                                    </p:animEffect>
                                  </p:childTnLst>
                                </p:cTn>
                              </p:par>
                            </p:childTnLst>
                          </p:cTn>
                        </p:par>
                      </p:childTnLst>
                    </p:cTn>
                  </p:par>
                  <p:par>
                    <p:cTn id="100" fill="hold" nodeType="clickPar">
                      <p:stCondLst>
                        <p:cond delay="indefinite"/>
                      </p:stCondLst>
                      <p:childTnLst>
                        <p:par>
                          <p:cTn id="101" fill="hold" nodeType="withGroup">
                            <p:stCondLst>
                              <p:cond delay="0"/>
                            </p:stCondLst>
                            <p:childTnLst>
                              <p:par>
                                <p:cTn id="102" presetID="22" presetClass="entr" presetSubtype="4" fill="hold" grpId="0" nodeType="clickEffect">
                                  <p:stCondLst>
                                    <p:cond delay="0"/>
                                  </p:stCondLst>
                                  <p:childTnLst>
                                    <p:set>
                                      <p:cBhvr>
                                        <p:cTn id="103" dur="1" fill="hold">
                                          <p:stCondLst>
                                            <p:cond delay="0"/>
                                          </p:stCondLst>
                                        </p:cTn>
                                        <p:tgtEl>
                                          <p:spTgt spid="2343697"/>
                                        </p:tgtEl>
                                        <p:attrNameLst>
                                          <p:attrName>style.visibility</p:attrName>
                                        </p:attrNameLst>
                                      </p:cBhvr>
                                      <p:to>
                                        <p:strVal val="visible"/>
                                      </p:to>
                                    </p:set>
                                    <p:animEffect transition="in" filter="wipe(down)">
                                      <p:cBhvr>
                                        <p:cTn id="104" dur="1000"/>
                                        <p:tgtEl>
                                          <p:spTgt spid="2343697"/>
                                        </p:tgtEl>
                                      </p:cBhvr>
                                    </p:animEffect>
                                  </p:childTnLst>
                                </p:cTn>
                              </p:par>
                              <p:par>
                                <p:cTn id="105" presetID="22" presetClass="entr" presetSubtype="4" fill="hold" grpId="0" nodeType="withEffect">
                                  <p:stCondLst>
                                    <p:cond delay="0"/>
                                  </p:stCondLst>
                                  <p:childTnLst>
                                    <p:set>
                                      <p:cBhvr>
                                        <p:cTn id="106" dur="1" fill="hold">
                                          <p:stCondLst>
                                            <p:cond delay="0"/>
                                          </p:stCondLst>
                                        </p:cTn>
                                        <p:tgtEl>
                                          <p:spTgt spid="2343698"/>
                                        </p:tgtEl>
                                        <p:attrNameLst>
                                          <p:attrName>style.visibility</p:attrName>
                                        </p:attrNameLst>
                                      </p:cBhvr>
                                      <p:to>
                                        <p:strVal val="visible"/>
                                      </p:to>
                                    </p:set>
                                    <p:animEffect transition="in" filter="wipe(down)">
                                      <p:cBhvr>
                                        <p:cTn id="107" dur="1000"/>
                                        <p:tgtEl>
                                          <p:spTgt spid="2343698"/>
                                        </p:tgtEl>
                                      </p:cBhvr>
                                    </p:animEffect>
                                  </p:childTnLst>
                                </p:cTn>
                              </p:par>
                            </p:childTnLst>
                          </p:cTn>
                        </p:par>
                      </p:childTnLst>
                    </p:cTn>
                  </p:par>
                  <p:par>
                    <p:cTn id="108" fill="hold" nodeType="clickPar">
                      <p:stCondLst>
                        <p:cond delay="indefinite"/>
                      </p:stCondLst>
                      <p:childTnLst>
                        <p:par>
                          <p:cTn id="109" fill="hold" nodeType="withGroup">
                            <p:stCondLst>
                              <p:cond delay="0"/>
                            </p:stCondLst>
                            <p:childTnLst>
                              <p:par>
                                <p:cTn id="110" presetID="22" presetClass="entr" presetSubtype="1" fill="hold" grpId="0" nodeType="clickEffect">
                                  <p:stCondLst>
                                    <p:cond delay="0"/>
                                  </p:stCondLst>
                                  <p:childTnLst>
                                    <p:set>
                                      <p:cBhvr>
                                        <p:cTn id="111" dur="1" fill="hold">
                                          <p:stCondLst>
                                            <p:cond delay="0"/>
                                          </p:stCondLst>
                                        </p:cTn>
                                        <p:tgtEl>
                                          <p:spTgt spid="2343700"/>
                                        </p:tgtEl>
                                        <p:attrNameLst>
                                          <p:attrName>style.visibility</p:attrName>
                                        </p:attrNameLst>
                                      </p:cBhvr>
                                      <p:to>
                                        <p:strVal val="visible"/>
                                      </p:to>
                                    </p:set>
                                    <p:animEffect transition="in" filter="wipe(up)">
                                      <p:cBhvr>
                                        <p:cTn id="112" dur="1000"/>
                                        <p:tgtEl>
                                          <p:spTgt spid="2343700"/>
                                        </p:tgtEl>
                                      </p:cBhvr>
                                    </p:animEffect>
                                  </p:childTnLst>
                                </p:cTn>
                              </p:par>
                              <p:par>
                                <p:cTn id="113" presetID="22" presetClass="entr" presetSubtype="1" fill="hold" grpId="0" nodeType="withEffect">
                                  <p:stCondLst>
                                    <p:cond delay="0"/>
                                  </p:stCondLst>
                                  <p:childTnLst>
                                    <p:set>
                                      <p:cBhvr>
                                        <p:cTn id="114" dur="1" fill="hold">
                                          <p:stCondLst>
                                            <p:cond delay="0"/>
                                          </p:stCondLst>
                                        </p:cTn>
                                        <p:tgtEl>
                                          <p:spTgt spid="2343702"/>
                                        </p:tgtEl>
                                        <p:attrNameLst>
                                          <p:attrName>style.visibility</p:attrName>
                                        </p:attrNameLst>
                                      </p:cBhvr>
                                      <p:to>
                                        <p:strVal val="visible"/>
                                      </p:to>
                                    </p:set>
                                    <p:animEffect transition="in" filter="wipe(up)">
                                      <p:cBhvr>
                                        <p:cTn id="115" dur="1000"/>
                                        <p:tgtEl>
                                          <p:spTgt spid="2343702"/>
                                        </p:tgtEl>
                                      </p:cBhvr>
                                    </p:animEffect>
                                  </p:childTnLst>
                                </p:cTn>
                              </p:par>
                            </p:childTnLst>
                          </p:cTn>
                        </p:par>
                      </p:childTnLst>
                    </p:cTn>
                  </p:par>
                  <p:par>
                    <p:cTn id="116" fill="hold" nodeType="clickPar">
                      <p:stCondLst>
                        <p:cond delay="indefinite"/>
                      </p:stCondLst>
                      <p:childTnLst>
                        <p:par>
                          <p:cTn id="117" fill="hold" nodeType="withGroup">
                            <p:stCondLst>
                              <p:cond delay="0"/>
                            </p:stCondLst>
                            <p:childTnLst>
                              <p:par>
                                <p:cTn id="118" presetID="22" presetClass="entr" presetSubtype="4" fill="hold" grpId="0" nodeType="clickEffect">
                                  <p:stCondLst>
                                    <p:cond delay="0"/>
                                  </p:stCondLst>
                                  <p:childTnLst>
                                    <p:set>
                                      <p:cBhvr>
                                        <p:cTn id="119" dur="1" fill="hold">
                                          <p:stCondLst>
                                            <p:cond delay="0"/>
                                          </p:stCondLst>
                                        </p:cTn>
                                        <p:tgtEl>
                                          <p:spTgt spid="2343696"/>
                                        </p:tgtEl>
                                        <p:attrNameLst>
                                          <p:attrName>style.visibility</p:attrName>
                                        </p:attrNameLst>
                                      </p:cBhvr>
                                      <p:to>
                                        <p:strVal val="visible"/>
                                      </p:to>
                                    </p:set>
                                    <p:animEffect transition="in" filter="wipe(down)">
                                      <p:cBhvr>
                                        <p:cTn id="120" dur="1000"/>
                                        <p:tgtEl>
                                          <p:spTgt spid="2343696"/>
                                        </p:tgtEl>
                                      </p:cBhvr>
                                    </p:animEffect>
                                  </p:childTnLst>
                                </p:cTn>
                              </p:par>
                            </p:childTnLst>
                          </p:cTn>
                        </p:par>
                        <p:par>
                          <p:cTn id="121" fill="hold" nodeType="afterGroup">
                            <p:stCondLst>
                              <p:cond delay="1000"/>
                            </p:stCondLst>
                            <p:childTnLst>
                              <p:par>
                                <p:cTn id="122" presetID="1" presetClass="entr" presetSubtype="0" fill="hold" grpId="0" nodeType="afterEffect">
                                  <p:stCondLst>
                                    <p:cond delay="0"/>
                                  </p:stCondLst>
                                  <p:childTnLst>
                                    <p:set>
                                      <p:cBhvr>
                                        <p:cTn id="123" dur="1" fill="hold">
                                          <p:stCondLst>
                                            <p:cond delay="0"/>
                                          </p:stCondLst>
                                        </p:cTn>
                                        <p:tgtEl>
                                          <p:spTgt spid="23437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3687" grpId="0" animBg="1"/>
      <p:bldP spid="2343688" grpId="0" animBg="1"/>
      <p:bldP spid="2343696" grpId="0" animBg="1"/>
      <p:bldP spid="2343697" grpId="0" animBg="1"/>
      <p:bldP spid="2343698" grpId="0" animBg="1"/>
      <p:bldP spid="2343700" grpId="0" animBg="1"/>
      <p:bldP spid="2343702" grpId="0" animBg="1"/>
      <p:bldP spid="2343704" grpId="0" animBg="1"/>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48"/>
          <p:cNvSpPr>
            <a:spLocks noGrp="1" noChangeArrowheads="1"/>
          </p:cNvSpPr>
          <p:nvPr>
            <p:ph type="title"/>
          </p:nvPr>
        </p:nvSpPr>
        <p:spPr/>
        <p:txBody>
          <a:bodyPr/>
          <a:lstStyle/>
          <a:p>
            <a:pPr eaLnBrk="1" hangingPunct="1"/>
            <a:r>
              <a:rPr lang="en-US"/>
              <a:t>BitTorrent</a:t>
            </a:r>
          </a:p>
        </p:txBody>
      </p:sp>
      <p:grpSp>
        <p:nvGrpSpPr>
          <p:cNvPr id="82946" name="Group 49"/>
          <p:cNvGrpSpPr>
            <a:grpSpLocks/>
          </p:cNvGrpSpPr>
          <p:nvPr/>
        </p:nvGrpSpPr>
        <p:grpSpPr bwMode="auto">
          <a:xfrm>
            <a:off x="2605088" y="4603750"/>
            <a:ext cx="1141412" cy="893763"/>
            <a:chOff x="2896" y="2246"/>
            <a:chExt cx="561" cy="405"/>
          </a:xfrm>
        </p:grpSpPr>
        <p:sp>
          <p:nvSpPr>
            <p:cNvPr id="83666"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7"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8"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9"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0"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1"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2"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3"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4"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5"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6"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7"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8"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79"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0"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1"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2"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3"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4"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5"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3686"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7"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3688"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89"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0"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1"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2"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3"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94"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83644"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645" name="AutoShape 81"/>
            <p:cNvCxnSpPr>
              <a:cxnSpLocks noChangeShapeType="1"/>
              <a:stCxn id="8364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646" name="Group 82"/>
            <p:cNvGrpSpPr>
              <a:grpSpLocks/>
            </p:cNvGrpSpPr>
            <p:nvPr/>
          </p:nvGrpSpPr>
          <p:grpSpPr bwMode="auto">
            <a:xfrm flipH="1">
              <a:off x="872" y="994"/>
              <a:ext cx="182" cy="192"/>
              <a:chOff x="4666" y="2982"/>
              <a:chExt cx="481" cy="568"/>
            </a:xfrm>
          </p:grpSpPr>
          <p:sp>
            <p:nvSpPr>
              <p:cNvPr id="83647"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648"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9"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0"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1"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2"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3"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4"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5"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6"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7"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8"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59"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0"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1"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2"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3"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4"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65"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83622"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623" name="AutoShape 104"/>
            <p:cNvCxnSpPr>
              <a:cxnSpLocks noChangeShapeType="1"/>
              <a:stCxn id="8362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624" name="Group 105"/>
            <p:cNvGrpSpPr>
              <a:grpSpLocks/>
            </p:cNvGrpSpPr>
            <p:nvPr/>
          </p:nvGrpSpPr>
          <p:grpSpPr bwMode="auto">
            <a:xfrm flipH="1">
              <a:off x="872" y="994"/>
              <a:ext cx="182" cy="192"/>
              <a:chOff x="4666" y="2982"/>
              <a:chExt cx="481" cy="568"/>
            </a:xfrm>
          </p:grpSpPr>
          <p:sp>
            <p:nvSpPr>
              <p:cNvPr id="83625"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626"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7"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8"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9"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0"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1"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2"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3"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4"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5"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6"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7"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8"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39"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0"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1"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2"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43"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2949" name="Group 125"/>
          <p:cNvGrpSpPr>
            <a:grpSpLocks/>
          </p:cNvGrpSpPr>
          <p:nvPr/>
        </p:nvGrpSpPr>
        <p:grpSpPr bwMode="auto">
          <a:xfrm>
            <a:off x="1590675" y="2951163"/>
            <a:ext cx="701675" cy="304800"/>
            <a:chOff x="872" y="994"/>
            <a:chExt cx="442" cy="192"/>
          </a:xfrm>
        </p:grpSpPr>
        <p:sp>
          <p:nvSpPr>
            <p:cNvPr id="83600"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601" name="AutoShape 127"/>
            <p:cNvCxnSpPr>
              <a:cxnSpLocks noChangeShapeType="1"/>
              <a:stCxn id="8360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602" name="Group 128"/>
            <p:cNvGrpSpPr>
              <a:grpSpLocks/>
            </p:cNvGrpSpPr>
            <p:nvPr/>
          </p:nvGrpSpPr>
          <p:grpSpPr bwMode="auto">
            <a:xfrm flipH="1">
              <a:off x="872" y="994"/>
              <a:ext cx="182" cy="192"/>
              <a:chOff x="4666" y="2982"/>
              <a:chExt cx="481" cy="568"/>
            </a:xfrm>
          </p:grpSpPr>
          <p:sp>
            <p:nvSpPr>
              <p:cNvPr id="83603"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604"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5"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6"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7"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8"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09"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0"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1"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2"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3"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4"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5"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6"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7"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8"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19"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0"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621"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83578"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579" name="AutoShape 150"/>
            <p:cNvCxnSpPr>
              <a:cxnSpLocks noChangeShapeType="1"/>
              <a:stCxn id="8357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580" name="Group 151"/>
            <p:cNvGrpSpPr>
              <a:grpSpLocks/>
            </p:cNvGrpSpPr>
            <p:nvPr/>
          </p:nvGrpSpPr>
          <p:grpSpPr bwMode="auto">
            <a:xfrm flipH="1">
              <a:off x="872" y="994"/>
              <a:ext cx="182" cy="192"/>
              <a:chOff x="4666" y="2982"/>
              <a:chExt cx="481" cy="568"/>
            </a:xfrm>
          </p:grpSpPr>
          <p:sp>
            <p:nvSpPr>
              <p:cNvPr id="83581"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582"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3"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4"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5"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6"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7"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8"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89"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0"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1"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2"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3"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4"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5"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6"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7"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8"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99"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171"/>
          <p:cNvGrpSpPr>
            <a:grpSpLocks/>
          </p:cNvGrpSpPr>
          <p:nvPr/>
        </p:nvGrpSpPr>
        <p:grpSpPr bwMode="auto">
          <a:xfrm>
            <a:off x="3414713" y="1220788"/>
            <a:ext cx="701675" cy="304800"/>
            <a:chOff x="872" y="994"/>
            <a:chExt cx="442" cy="192"/>
          </a:xfrm>
        </p:grpSpPr>
        <p:sp>
          <p:nvSpPr>
            <p:cNvPr id="83556"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557" name="AutoShape 173"/>
            <p:cNvCxnSpPr>
              <a:cxnSpLocks noChangeShapeType="1"/>
              <a:stCxn id="8355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558" name="Group 174"/>
            <p:cNvGrpSpPr>
              <a:grpSpLocks/>
            </p:cNvGrpSpPr>
            <p:nvPr/>
          </p:nvGrpSpPr>
          <p:grpSpPr bwMode="auto">
            <a:xfrm flipH="1">
              <a:off x="872" y="994"/>
              <a:ext cx="182" cy="192"/>
              <a:chOff x="4666" y="2982"/>
              <a:chExt cx="481" cy="568"/>
            </a:xfrm>
          </p:grpSpPr>
          <p:sp>
            <p:nvSpPr>
              <p:cNvPr id="83559"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560"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1"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2"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3"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4"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5"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6"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7"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8"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69"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0"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1"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2"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3"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4"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5"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6"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77"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83534"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535" name="AutoShape 196"/>
            <p:cNvCxnSpPr>
              <a:cxnSpLocks noChangeShapeType="1"/>
              <a:stCxn id="8353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536" name="Group 197"/>
            <p:cNvGrpSpPr>
              <a:grpSpLocks/>
            </p:cNvGrpSpPr>
            <p:nvPr/>
          </p:nvGrpSpPr>
          <p:grpSpPr bwMode="auto">
            <a:xfrm flipH="1">
              <a:off x="872" y="994"/>
              <a:ext cx="182" cy="192"/>
              <a:chOff x="4666" y="2982"/>
              <a:chExt cx="481" cy="568"/>
            </a:xfrm>
          </p:grpSpPr>
          <p:sp>
            <p:nvSpPr>
              <p:cNvPr id="83537"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538"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9"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0"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1"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2"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3"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4"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5"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6"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7"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8"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49"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0"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1"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2"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3"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4"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55"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83512"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513" name="AutoShape 219"/>
            <p:cNvCxnSpPr>
              <a:cxnSpLocks noChangeShapeType="1"/>
              <a:stCxn id="8351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514" name="Group 220"/>
            <p:cNvGrpSpPr>
              <a:grpSpLocks/>
            </p:cNvGrpSpPr>
            <p:nvPr/>
          </p:nvGrpSpPr>
          <p:grpSpPr bwMode="auto">
            <a:xfrm flipH="1">
              <a:off x="872" y="994"/>
              <a:ext cx="182" cy="192"/>
              <a:chOff x="4666" y="2982"/>
              <a:chExt cx="481" cy="568"/>
            </a:xfrm>
          </p:grpSpPr>
          <p:sp>
            <p:nvSpPr>
              <p:cNvPr id="83515"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516"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7"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8"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9"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0"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1"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2"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3"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4"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5"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6"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7"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8"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29"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0"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1"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2"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33"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83490"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91" name="AutoShape 242"/>
            <p:cNvCxnSpPr>
              <a:cxnSpLocks noChangeShapeType="1"/>
              <a:stCxn id="8349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92" name="Group 243"/>
            <p:cNvGrpSpPr>
              <a:grpSpLocks/>
            </p:cNvGrpSpPr>
            <p:nvPr/>
          </p:nvGrpSpPr>
          <p:grpSpPr bwMode="auto">
            <a:xfrm flipH="1">
              <a:off x="872" y="994"/>
              <a:ext cx="182" cy="192"/>
              <a:chOff x="4666" y="2982"/>
              <a:chExt cx="481" cy="568"/>
            </a:xfrm>
          </p:grpSpPr>
          <p:sp>
            <p:nvSpPr>
              <p:cNvPr id="83493"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94"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5"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6"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7"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8"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99"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0"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1"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2"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3"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4"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5"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6"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7"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8"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09"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0"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511"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83468"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69" name="AutoShape 265"/>
            <p:cNvCxnSpPr>
              <a:cxnSpLocks noChangeShapeType="1"/>
              <a:stCxn id="8346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70" name="Group 266"/>
            <p:cNvGrpSpPr>
              <a:grpSpLocks/>
            </p:cNvGrpSpPr>
            <p:nvPr/>
          </p:nvGrpSpPr>
          <p:grpSpPr bwMode="auto">
            <a:xfrm flipH="1">
              <a:off x="872" y="994"/>
              <a:ext cx="182" cy="192"/>
              <a:chOff x="4666" y="2982"/>
              <a:chExt cx="481" cy="568"/>
            </a:xfrm>
          </p:grpSpPr>
          <p:sp>
            <p:nvSpPr>
              <p:cNvPr id="83471"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72"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3"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4"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5"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6"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7"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8"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79"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0"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1"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2"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3"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4"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5"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6"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7"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8"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89"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2956" name="Group 286"/>
          <p:cNvGrpSpPr>
            <a:grpSpLocks/>
          </p:cNvGrpSpPr>
          <p:nvPr/>
        </p:nvGrpSpPr>
        <p:grpSpPr bwMode="auto">
          <a:xfrm>
            <a:off x="4516438" y="2330450"/>
            <a:ext cx="701675" cy="304800"/>
            <a:chOff x="872" y="994"/>
            <a:chExt cx="442" cy="192"/>
          </a:xfrm>
        </p:grpSpPr>
        <p:sp>
          <p:nvSpPr>
            <p:cNvPr id="83446"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47" name="AutoShape 288"/>
            <p:cNvCxnSpPr>
              <a:cxnSpLocks noChangeShapeType="1"/>
              <a:stCxn id="8344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48" name="Group 289"/>
            <p:cNvGrpSpPr>
              <a:grpSpLocks/>
            </p:cNvGrpSpPr>
            <p:nvPr/>
          </p:nvGrpSpPr>
          <p:grpSpPr bwMode="auto">
            <a:xfrm flipH="1">
              <a:off x="872" y="994"/>
              <a:ext cx="182" cy="192"/>
              <a:chOff x="4666" y="2982"/>
              <a:chExt cx="481" cy="568"/>
            </a:xfrm>
          </p:grpSpPr>
          <p:sp>
            <p:nvSpPr>
              <p:cNvPr id="83449"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50"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1"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2"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3"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4"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5"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6"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7"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8"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59"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0"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1"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2"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3"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4"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5"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6"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67"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176" name="Group 309"/>
          <p:cNvGrpSpPr>
            <a:grpSpLocks/>
          </p:cNvGrpSpPr>
          <p:nvPr/>
        </p:nvGrpSpPr>
        <p:grpSpPr bwMode="auto">
          <a:xfrm>
            <a:off x="3482975" y="4211638"/>
            <a:ext cx="701675" cy="304800"/>
            <a:chOff x="872" y="994"/>
            <a:chExt cx="442" cy="192"/>
          </a:xfrm>
        </p:grpSpPr>
        <p:sp>
          <p:nvSpPr>
            <p:cNvPr id="83424"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25" name="AutoShape 311"/>
            <p:cNvCxnSpPr>
              <a:cxnSpLocks noChangeShapeType="1"/>
              <a:stCxn id="8342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26" name="Group 312"/>
            <p:cNvGrpSpPr>
              <a:grpSpLocks/>
            </p:cNvGrpSpPr>
            <p:nvPr/>
          </p:nvGrpSpPr>
          <p:grpSpPr bwMode="auto">
            <a:xfrm flipH="1">
              <a:off x="872" y="994"/>
              <a:ext cx="182" cy="192"/>
              <a:chOff x="4666" y="2982"/>
              <a:chExt cx="481" cy="568"/>
            </a:xfrm>
          </p:grpSpPr>
          <p:sp>
            <p:nvSpPr>
              <p:cNvPr id="83427"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28"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9"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0"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1"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2"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3"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4"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5"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6"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7"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8"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39"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0"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1"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2"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3"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4"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45"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199" name="Group 332"/>
          <p:cNvGrpSpPr>
            <a:grpSpLocks/>
          </p:cNvGrpSpPr>
          <p:nvPr/>
        </p:nvGrpSpPr>
        <p:grpSpPr bwMode="auto">
          <a:xfrm>
            <a:off x="3578225" y="4816475"/>
            <a:ext cx="701675" cy="304800"/>
            <a:chOff x="872" y="994"/>
            <a:chExt cx="442" cy="192"/>
          </a:xfrm>
        </p:grpSpPr>
        <p:sp>
          <p:nvSpPr>
            <p:cNvPr id="83402"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403" name="AutoShape 334"/>
            <p:cNvCxnSpPr>
              <a:cxnSpLocks noChangeShapeType="1"/>
              <a:stCxn id="8340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404" name="Group 335"/>
            <p:cNvGrpSpPr>
              <a:grpSpLocks/>
            </p:cNvGrpSpPr>
            <p:nvPr/>
          </p:nvGrpSpPr>
          <p:grpSpPr bwMode="auto">
            <a:xfrm flipH="1">
              <a:off x="872" y="994"/>
              <a:ext cx="182" cy="192"/>
              <a:chOff x="4666" y="2982"/>
              <a:chExt cx="481" cy="568"/>
            </a:xfrm>
          </p:grpSpPr>
          <p:sp>
            <p:nvSpPr>
              <p:cNvPr id="83405"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406"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7"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8"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9"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0"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1"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2"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3"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4"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5"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6"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7"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8"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19"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0"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1"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2"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23"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222" name="Group 355"/>
          <p:cNvGrpSpPr>
            <a:grpSpLocks/>
          </p:cNvGrpSpPr>
          <p:nvPr/>
        </p:nvGrpSpPr>
        <p:grpSpPr bwMode="auto">
          <a:xfrm>
            <a:off x="3609975" y="5708650"/>
            <a:ext cx="701675" cy="304800"/>
            <a:chOff x="872" y="994"/>
            <a:chExt cx="442" cy="192"/>
          </a:xfrm>
        </p:grpSpPr>
        <p:sp>
          <p:nvSpPr>
            <p:cNvPr id="83380"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381" name="AutoShape 357"/>
            <p:cNvCxnSpPr>
              <a:cxnSpLocks noChangeShapeType="1"/>
              <a:stCxn id="8338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382" name="Group 358"/>
            <p:cNvGrpSpPr>
              <a:grpSpLocks/>
            </p:cNvGrpSpPr>
            <p:nvPr/>
          </p:nvGrpSpPr>
          <p:grpSpPr bwMode="auto">
            <a:xfrm flipH="1">
              <a:off x="872" y="994"/>
              <a:ext cx="182" cy="192"/>
              <a:chOff x="4666" y="2982"/>
              <a:chExt cx="481" cy="568"/>
            </a:xfrm>
          </p:grpSpPr>
          <p:sp>
            <p:nvSpPr>
              <p:cNvPr id="83383"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384"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5"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6"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7"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8"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89"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0"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1"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2"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3"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4"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5"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6"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7"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8"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99"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0"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401"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245" name="Group 378"/>
          <p:cNvGrpSpPr>
            <a:grpSpLocks/>
          </p:cNvGrpSpPr>
          <p:nvPr/>
        </p:nvGrpSpPr>
        <p:grpSpPr bwMode="auto">
          <a:xfrm>
            <a:off x="5162550" y="2952750"/>
            <a:ext cx="701675" cy="304800"/>
            <a:chOff x="872" y="994"/>
            <a:chExt cx="442" cy="192"/>
          </a:xfrm>
        </p:grpSpPr>
        <p:sp>
          <p:nvSpPr>
            <p:cNvPr id="83358"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359" name="AutoShape 380"/>
            <p:cNvCxnSpPr>
              <a:cxnSpLocks noChangeShapeType="1"/>
              <a:stCxn id="8335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360" name="Group 381"/>
            <p:cNvGrpSpPr>
              <a:grpSpLocks/>
            </p:cNvGrpSpPr>
            <p:nvPr/>
          </p:nvGrpSpPr>
          <p:grpSpPr bwMode="auto">
            <a:xfrm flipH="1">
              <a:off x="872" y="994"/>
              <a:ext cx="182" cy="192"/>
              <a:chOff x="4666" y="2982"/>
              <a:chExt cx="481" cy="568"/>
            </a:xfrm>
          </p:grpSpPr>
          <p:sp>
            <p:nvSpPr>
              <p:cNvPr id="83361"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362"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3"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4"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5"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6"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7"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8"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69"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0"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1"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2"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3"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4"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5"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6"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7"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8"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79"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268" name="Group 401"/>
          <p:cNvGrpSpPr>
            <a:grpSpLocks/>
          </p:cNvGrpSpPr>
          <p:nvPr/>
        </p:nvGrpSpPr>
        <p:grpSpPr bwMode="auto">
          <a:xfrm>
            <a:off x="7821613" y="3349625"/>
            <a:ext cx="701675" cy="304800"/>
            <a:chOff x="872" y="994"/>
            <a:chExt cx="442" cy="192"/>
          </a:xfrm>
        </p:grpSpPr>
        <p:sp>
          <p:nvSpPr>
            <p:cNvPr id="83336"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337" name="AutoShape 403"/>
            <p:cNvCxnSpPr>
              <a:cxnSpLocks noChangeShapeType="1"/>
              <a:stCxn id="8333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338" name="Group 404"/>
            <p:cNvGrpSpPr>
              <a:grpSpLocks/>
            </p:cNvGrpSpPr>
            <p:nvPr/>
          </p:nvGrpSpPr>
          <p:grpSpPr bwMode="auto">
            <a:xfrm flipH="1">
              <a:off x="872" y="994"/>
              <a:ext cx="182" cy="192"/>
              <a:chOff x="4666" y="2982"/>
              <a:chExt cx="481" cy="568"/>
            </a:xfrm>
          </p:grpSpPr>
          <p:sp>
            <p:nvSpPr>
              <p:cNvPr id="83339"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340"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1"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2"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3"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4"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5"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6"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7"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8"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49"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0"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1"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2"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3"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4"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5"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6"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57"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291" name="Group 424"/>
          <p:cNvGrpSpPr>
            <a:grpSpLocks/>
          </p:cNvGrpSpPr>
          <p:nvPr/>
        </p:nvGrpSpPr>
        <p:grpSpPr bwMode="auto">
          <a:xfrm>
            <a:off x="7442200" y="2005013"/>
            <a:ext cx="701675" cy="304800"/>
            <a:chOff x="872" y="994"/>
            <a:chExt cx="442" cy="192"/>
          </a:xfrm>
        </p:grpSpPr>
        <p:sp>
          <p:nvSpPr>
            <p:cNvPr id="83314"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315" name="AutoShape 426"/>
            <p:cNvCxnSpPr>
              <a:cxnSpLocks noChangeShapeType="1"/>
              <a:stCxn id="8331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316" name="Group 427"/>
            <p:cNvGrpSpPr>
              <a:grpSpLocks/>
            </p:cNvGrpSpPr>
            <p:nvPr/>
          </p:nvGrpSpPr>
          <p:grpSpPr bwMode="auto">
            <a:xfrm flipH="1">
              <a:off x="872" y="994"/>
              <a:ext cx="182" cy="192"/>
              <a:chOff x="4666" y="2982"/>
              <a:chExt cx="481" cy="568"/>
            </a:xfrm>
          </p:grpSpPr>
          <p:sp>
            <p:nvSpPr>
              <p:cNvPr id="83317"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318"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9"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0"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1"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2"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3"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4"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5"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6"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7"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8"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29"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0"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1"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2"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3"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4"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35"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314" name="Group 447"/>
          <p:cNvGrpSpPr>
            <a:grpSpLocks/>
          </p:cNvGrpSpPr>
          <p:nvPr/>
        </p:nvGrpSpPr>
        <p:grpSpPr bwMode="auto">
          <a:xfrm>
            <a:off x="7104063" y="2479675"/>
            <a:ext cx="701675" cy="304800"/>
            <a:chOff x="872" y="994"/>
            <a:chExt cx="442" cy="192"/>
          </a:xfrm>
        </p:grpSpPr>
        <p:sp>
          <p:nvSpPr>
            <p:cNvPr id="83292"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93" name="AutoShape 449"/>
            <p:cNvCxnSpPr>
              <a:cxnSpLocks noChangeShapeType="1"/>
              <a:stCxn id="8329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94" name="Group 450"/>
            <p:cNvGrpSpPr>
              <a:grpSpLocks/>
            </p:cNvGrpSpPr>
            <p:nvPr/>
          </p:nvGrpSpPr>
          <p:grpSpPr bwMode="auto">
            <a:xfrm flipH="1">
              <a:off x="872" y="994"/>
              <a:ext cx="182" cy="192"/>
              <a:chOff x="4666" y="2982"/>
              <a:chExt cx="481" cy="568"/>
            </a:xfrm>
          </p:grpSpPr>
          <p:sp>
            <p:nvSpPr>
              <p:cNvPr id="83295"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96"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7"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8"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9"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0"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1"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2"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3"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4"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5"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6"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7"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8"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09"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0"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1"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2"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313"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337" name="Group 470"/>
          <p:cNvGrpSpPr>
            <a:grpSpLocks/>
          </p:cNvGrpSpPr>
          <p:nvPr/>
        </p:nvGrpSpPr>
        <p:grpSpPr bwMode="auto">
          <a:xfrm>
            <a:off x="7488238" y="4997450"/>
            <a:ext cx="701675" cy="304800"/>
            <a:chOff x="872" y="994"/>
            <a:chExt cx="442" cy="192"/>
          </a:xfrm>
        </p:grpSpPr>
        <p:sp>
          <p:nvSpPr>
            <p:cNvPr id="83270"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71" name="AutoShape 472"/>
            <p:cNvCxnSpPr>
              <a:cxnSpLocks noChangeShapeType="1"/>
              <a:stCxn id="8327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72" name="Group 473"/>
            <p:cNvGrpSpPr>
              <a:grpSpLocks/>
            </p:cNvGrpSpPr>
            <p:nvPr/>
          </p:nvGrpSpPr>
          <p:grpSpPr bwMode="auto">
            <a:xfrm flipH="1">
              <a:off x="872" y="994"/>
              <a:ext cx="182" cy="192"/>
              <a:chOff x="4666" y="2982"/>
              <a:chExt cx="481" cy="568"/>
            </a:xfrm>
          </p:grpSpPr>
          <p:sp>
            <p:nvSpPr>
              <p:cNvPr id="83273"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74"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5"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6"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7"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8"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79"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0"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1"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2"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3"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4"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5"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6"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7"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8"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89"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0"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91"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360" name="Group 493"/>
          <p:cNvGrpSpPr>
            <a:grpSpLocks/>
          </p:cNvGrpSpPr>
          <p:nvPr/>
        </p:nvGrpSpPr>
        <p:grpSpPr bwMode="auto">
          <a:xfrm>
            <a:off x="6559550" y="5965825"/>
            <a:ext cx="701675" cy="304800"/>
            <a:chOff x="872" y="994"/>
            <a:chExt cx="442" cy="192"/>
          </a:xfrm>
        </p:grpSpPr>
        <p:sp>
          <p:nvSpPr>
            <p:cNvPr id="83248"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49" name="AutoShape 495"/>
            <p:cNvCxnSpPr>
              <a:cxnSpLocks noChangeShapeType="1"/>
              <a:stCxn id="8324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50" name="Group 496"/>
            <p:cNvGrpSpPr>
              <a:grpSpLocks/>
            </p:cNvGrpSpPr>
            <p:nvPr/>
          </p:nvGrpSpPr>
          <p:grpSpPr bwMode="auto">
            <a:xfrm flipH="1">
              <a:off x="872" y="994"/>
              <a:ext cx="182" cy="192"/>
              <a:chOff x="4666" y="2982"/>
              <a:chExt cx="481" cy="568"/>
            </a:xfrm>
          </p:grpSpPr>
          <p:sp>
            <p:nvSpPr>
              <p:cNvPr id="83251"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52"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3"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4"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5"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6"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7"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8"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59"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0"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1"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2"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3"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4"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5"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6"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7"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8"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69"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383" name="Group 516"/>
          <p:cNvGrpSpPr>
            <a:grpSpLocks/>
          </p:cNvGrpSpPr>
          <p:nvPr/>
        </p:nvGrpSpPr>
        <p:grpSpPr bwMode="auto">
          <a:xfrm>
            <a:off x="6111875" y="4519613"/>
            <a:ext cx="701675" cy="304800"/>
            <a:chOff x="872" y="994"/>
            <a:chExt cx="442" cy="192"/>
          </a:xfrm>
        </p:grpSpPr>
        <p:sp>
          <p:nvSpPr>
            <p:cNvPr id="83226"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27" name="AutoShape 518"/>
            <p:cNvCxnSpPr>
              <a:cxnSpLocks noChangeShapeType="1"/>
              <a:stCxn id="8322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28" name="Group 519"/>
            <p:cNvGrpSpPr>
              <a:grpSpLocks/>
            </p:cNvGrpSpPr>
            <p:nvPr/>
          </p:nvGrpSpPr>
          <p:grpSpPr bwMode="auto">
            <a:xfrm flipH="1">
              <a:off x="872" y="994"/>
              <a:ext cx="182" cy="192"/>
              <a:chOff x="4666" y="2982"/>
              <a:chExt cx="481" cy="568"/>
            </a:xfrm>
          </p:grpSpPr>
          <p:sp>
            <p:nvSpPr>
              <p:cNvPr id="83229"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30"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1"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2"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3"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4"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5"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6"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7"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8"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39"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0"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1"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2"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3"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4"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5"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6"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47"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406" name="Group 539"/>
          <p:cNvGrpSpPr>
            <a:grpSpLocks/>
          </p:cNvGrpSpPr>
          <p:nvPr/>
        </p:nvGrpSpPr>
        <p:grpSpPr bwMode="auto">
          <a:xfrm>
            <a:off x="5441950" y="5805488"/>
            <a:ext cx="701675" cy="304800"/>
            <a:chOff x="872" y="994"/>
            <a:chExt cx="442" cy="192"/>
          </a:xfrm>
        </p:grpSpPr>
        <p:sp>
          <p:nvSpPr>
            <p:cNvPr id="83204"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205" name="AutoShape 541"/>
            <p:cNvCxnSpPr>
              <a:cxnSpLocks noChangeShapeType="1"/>
              <a:stCxn id="8320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206" name="Group 542"/>
            <p:cNvGrpSpPr>
              <a:grpSpLocks/>
            </p:cNvGrpSpPr>
            <p:nvPr/>
          </p:nvGrpSpPr>
          <p:grpSpPr bwMode="auto">
            <a:xfrm flipH="1">
              <a:off x="872" y="994"/>
              <a:ext cx="182" cy="192"/>
              <a:chOff x="4666" y="2982"/>
              <a:chExt cx="481" cy="568"/>
            </a:xfrm>
          </p:grpSpPr>
          <p:sp>
            <p:nvSpPr>
              <p:cNvPr id="83207"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208"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9"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0"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1"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2"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3"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4"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5"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6"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7"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8"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19"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0"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1"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2"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3"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4"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25"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2968" name="Group 562"/>
          <p:cNvGrpSpPr>
            <a:grpSpLocks/>
          </p:cNvGrpSpPr>
          <p:nvPr/>
        </p:nvGrpSpPr>
        <p:grpSpPr bwMode="auto">
          <a:xfrm>
            <a:off x="4724400" y="3970338"/>
            <a:ext cx="701675" cy="304800"/>
            <a:chOff x="872" y="994"/>
            <a:chExt cx="442" cy="192"/>
          </a:xfrm>
        </p:grpSpPr>
        <p:sp>
          <p:nvSpPr>
            <p:cNvPr id="83182"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183" name="AutoShape 564"/>
            <p:cNvCxnSpPr>
              <a:cxnSpLocks noChangeShapeType="1"/>
              <a:stCxn id="8318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184" name="Group 565"/>
            <p:cNvGrpSpPr>
              <a:grpSpLocks/>
            </p:cNvGrpSpPr>
            <p:nvPr/>
          </p:nvGrpSpPr>
          <p:grpSpPr bwMode="auto">
            <a:xfrm flipH="1">
              <a:off x="872" y="994"/>
              <a:ext cx="182" cy="192"/>
              <a:chOff x="4666" y="2982"/>
              <a:chExt cx="481" cy="568"/>
            </a:xfrm>
          </p:grpSpPr>
          <p:sp>
            <p:nvSpPr>
              <p:cNvPr id="83185"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186"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7"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8"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9"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0"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1"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2"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3"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4"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5"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6"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7"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8"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99"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0"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1"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2"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203"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452" name="Group 585"/>
          <p:cNvGrpSpPr>
            <a:grpSpLocks/>
          </p:cNvGrpSpPr>
          <p:nvPr/>
        </p:nvGrpSpPr>
        <p:grpSpPr bwMode="auto">
          <a:xfrm>
            <a:off x="5894388" y="5173663"/>
            <a:ext cx="701675" cy="304800"/>
            <a:chOff x="872" y="994"/>
            <a:chExt cx="442" cy="192"/>
          </a:xfrm>
        </p:grpSpPr>
        <p:sp>
          <p:nvSpPr>
            <p:cNvPr id="83160"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161" name="AutoShape 587"/>
            <p:cNvCxnSpPr>
              <a:cxnSpLocks noChangeShapeType="1"/>
              <a:stCxn id="8316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162" name="Group 588"/>
            <p:cNvGrpSpPr>
              <a:grpSpLocks/>
            </p:cNvGrpSpPr>
            <p:nvPr/>
          </p:nvGrpSpPr>
          <p:grpSpPr bwMode="auto">
            <a:xfrm flipH="1">
              <a:off x="872" y="994"/>
              <a:ext cx="182" cy="192"/>
              <a:chOff x="4666" y="2982"/>
              <a:chExt cx="481" cy="568"/>
            </a:xfrm>
          </p:grpSpPr>
          <p:sp>
            <p:nvSpPr>
              <p:cNvPr id="83163"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164"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5"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6"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7"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8"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69"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0"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1"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2"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3"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4"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5"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6"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7"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8"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79"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0"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81"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475" name="Group 608"/>
          <p:cNvGrpSpPr>
            <a:grpSpLocks/>
          </p:cNvGrpSpPr>
          <p:nvPr/>
        </p:nvGrpSpPr>
        <p:grpSpPr bwMode="auto">
          <a:xfrm>
            <a:off x="844550" y="3141663"/>
            <a:ext cx="701675" cy="304800"/>
            <a:chOff x="872" y="994"/>
            <a:chExt cx="442" cy="192"/>
          </a:xfrm>
        </p:grpSpPr>
        <p:sp>
          <p:nvSpPr>
            <p:cNvPr id="83138"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139" name="AutoShape 610"/>
            <p:cNvCxnSpPr>
              <a:cxnSpLocks noChangeShapeType="1"/>
              <a:stCxn id="8313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140" name="Group 611"/>
            <p:cNvGrpSpPr>
              <a:grpSpLocks/>
            </p:cNvGrpSpPr>
            <p:nvPr/>
          </p:nvGrpSpPr>
          <p:grpSpPr bwMode="auto">
            <a:xfrm flipH="1">
              <a:off x="872" y="994"/>
              <a:ext cx="182" cy="192"/>
              <a:chOff x="4666" y="2982"/>
              <a:chExt cx="481" cy="568"/>
            </a:xfrm>
          </p:grpSpPr>
          <p:sp>
            <p:nvSpPr>
              <p:cNvPr id="83141"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142"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3"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4"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5"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6"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7"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8"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49"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0"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1"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2"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3"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4"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5"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6"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7"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8"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59"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498" name="Group 631"/>
          <p:cNvGrpSpPr>
            <a:grpSpLocks/>
          </p:cNvGrpSpPr>
          <p:nvPr/>
        </p:nvGrpSpPr>
        <p:grpSpPr bwMode="auto">
          <a:xfrm>
            <a:off x="3294063" y="1778000"/>
            <a:ext cx="701675" cy="304800"/>
            <a:chOff x="872" y="994"/>
            <a:chExt cx="442" cy="192"/>
          </a:xfrm>
        </p:grpSpPr>
        <p:sp>
          <p:nvSpPr>
            <p:cNvPr id="83116"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117" name="AutoShape 633"/>
            <p:cNvCxnSpPr>
              <a:cxnSpLocks noChangeShapeType="1"/>
              <a:stCxn id="8311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118" name="Group 634"/>
            <p:cNvGrpSpPr>
              <a:grpSpLocks/>
            </p:cNvGrpSpPr>
            <p:nvPr/>
          </p:nvGrpSpPr>
          <p:grpSpPr bwMode="auto">
            <a:xfrm flipH="1">
              <a:off x="872" y="994"/>
              <a:ext cx="182" cy="192"/>
              <a:chOff x="4666" y="2982"/>
              <a:chExt cx="481" cy="568"/>
            </a:xfrm>
          </p:grpSpPr>
          <p:sp>
            <p:nvSpPr>
              <p:cNvPr id="83119"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120"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1"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2"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3"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4"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5"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6"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7"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8"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29"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0"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1"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2"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3"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4"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5"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6"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37"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521" name="Group 654"/>
          <p:cNvGrpSpPr>
            <a:grpSpLocks/>
          </p:cNvGrpSpPr>
          <p:nvPr/>
        </p:nvGrpSpPr>
        <p:grpSpPr bwMode="auto">
          <a:xfrm>
            <a:off x="6073775" y="1903413"/>
            <a:ext cx="701675" cy="304800"/>
            <a:chOff x="872" y="994"/>
            <a:chExt cx="442" cy="192"/>
          </a:xfrm>
        </p:grpSpPr>
        <p:sp>
          <p:nvSpPr>
            <p:cNvPr id="83094"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095" name="AutoShape 656"/>
            <p:cNvCxnSpPr>
              <a:cxnSpLocks noChangeShapeType="1"/>
              <a:stCxn id="8309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096" name="Group 657"/>
            <p:cNvGrpSpPr>
              <a:grpSpLocks/>
            </p:cNvGrpSpPr>
            <p:nvPr/>
          </p:nvGrpSpPr>
          <p:grpSpPr bwMode="auto">
            <a:xfrm flipH="1">
              <a:off x="872" y="994"/>
              <a:ext cx="182" cy="192"/>
              <a:chOff x="4666" y="2982"/>
              <a:chExt cx="481" cy="568"/>
            </a:xfrm>
          </p:grpSpPr>
          <p:sp>
            <p:nvSpPr>
              <p:cNvPr id="83097"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098"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9"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0"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1"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2"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3"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4"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5"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6"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7"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8"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09"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0"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1"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2"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3"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4"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115"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544" name="Group 677"/>
          <p:cNvGrpSpPr>
            <a:grpSpLocks/>
          </p:cNvGrpSpPr>
          <p:nvPr/>
        </p:nvGrpSpPr>
        <p:grpSpPr bwMode="auto">
          <a:xfrm>
            <a:off x="4368800" y="2974975"/>
            <a:ext cx="701675" cy="304800"/>
            <a:chOff x="872" y="994"/>
            <a:chExt cx="442" cy="192"/>
          </a:xfrm>
        </p:grpSpPr>
        <p:sp>
          <p:nvSpPr>
            <p:cNvPr id="83072"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073" name="AutoShape 679"/>
            <p:cNvCxnSpPr>
              <a:cxnSpLocks noChangeShapeType="1"/>
              <a:stCxn id="8307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074" name="Group 680"/>
            <p:cNvGrpSpPr>
              <a:grpSpLocks/>
            </p:cNvGrpSpPr>
            <p:nvPr/>
          </p:nvGrpSpPr>
          <p:grpSpPr bwMode="auto">
            <a:xfrm flipH="1">
              <a:off x="872" y="994"/>
              <a:ext cx="182" cy="192"/>
              <a:chOff x="4666" y="2982"/>
              <a:chExt cx="481" cy="568"/>
            </a:xfrm>
          </p:grpSpPr>
          <p:sp>
            <p:nvSpPr>
              <p:cNvPr id="83075"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076"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7"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8"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9"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0"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1"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2"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3"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4"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5"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6"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7"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8"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89"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0"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1"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2"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93"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567" name="Group 700"/>
          <p:cNvGrpSpPr>
            <a:grpSpLocks/>
          </p:cNvGrpSpPr>
          <p:nvPr/>
        </p:nvGrpSpPr>
        <p:grpSpPr bwMode="auto">
          <a:xfrm>
            <a:off x="5418138" y="4575175"/>
            <a:ext cx="701675" cy="304800"/>
            <a:chOff x="872" y="994"/>
            <a:chExt cx="442" cy="192"/>
          </a:xfrm>
        </p:grpSpPr>
        <p:sp>
          <p:nvSpPr>
            <p:cNvPr id="83050"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051" name="AutoShape 702"/>
            <p:cNvCxnSpPr>
              <a:cxnSpLocks noChangeShapeType="1"/>
              <a:stCxn id="8305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052" name="Group 703"/>
            <p:cNvGrpSpPr>
              <a:grpSpLocks/>
            </p:cNvGrpSpPr>
            <p:nvPr/>
          </p:nvGrpSpPr>
          <p:grpSpPr bwMode="auto">
            <a:xfrm flipH="1">
              <a:off x="872" y="994"/>
              <a:ext cx="182" cy="192"/>
              <a:chOff x="4666" y="2982"/>
              <a:chExt cx="481" cy="568"/>
            </a:xfrm>
          </p:grpSpPr>
          <p:sp>
            <p:nvSpPr>
              <p:cNvPr id="83053"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054"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5"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6"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7"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8"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59"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0"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1"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2"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3"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4"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5"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6"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7"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8"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69"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0"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71"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590" name="Group 723"/>
          <p:cNvGrpSpPr>
            <a:grpSpLocks/>
          </p:cNvGrpSpPr>
          <p:nvPr/>
        </p:nvGrpSpPr>
        <p:grpSpPr bwMode="auto">
          <a:xfrm>
            <a:off x="6799263" y="3322638"/>
            <a:ext cx="701675" cy="304800"/>
            <a:chOff x="872" y="994"/>
            <a:chExt cx="442" cy="192"/>
          </a:xfrm>
        </p:grpSpPr>
        <p:sp>
          <p:nvSpPr>
            <p:cNvPr id="83028"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3029" name="AutoShape 725"/>
            <p:cNvCxnSpPr>
              <a:cxnSpLocks noChangeShapeType="1"/>
              <a:stCxn id="8302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3030" name="Group 726"/>
            <p:cNvGrpSpPr>
              <a:grpSpLocks/>
            </p:cNvGrpSpPr>
            <p:nvPr/>
          </p:nvGrpSpPr>
          <p:grpSpPr bwMode="auto">
            <a:xfrm flipH="1">
              <a:off x="872" y="994"/>
              <a:ext cx="182" cy="192"/>
              <a:chOff x="4666" y="2982"/>
              <a:chExt cx="481" cy="568"/>
            </a:xfrm>
          </p:grpSpPr>
          <p:sp>
            <p:nvSpPr>
              <p:cNvPr id="83031"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3032"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3"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4"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5"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6"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7"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8"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39"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0"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1"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2"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3"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4"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5"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6"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7"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8"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3049"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82976"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82977" name="Group 747"/>
          <p:cNvGrpSpPr>
            <a:grpSpLocks/>
          </p:cNvGrpSpPr>
          <p:nvPr/>
        </p:nvGrpSpPr>
        <p:grpSpPr bwMode="auto">
          <a:xfrm>
            <a:off x="4525963" y="2006600"/>
            <a:ext cx="812800" cy="369889"/>
            <a:chOff x="2851" y="1264"/>
            <a:chExt cx="512" cy="233"/>
          </a:xfrm>
        </p:grpSpPr>
        <p:sp>
          <p:nvSpPr>
            <p:cNvPr id="83022" name="Rectangle 74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3" name="Rectangle 74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4" name="Rectangle 75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5" name="Rectangle 75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6" name="Rectangle 75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7" name="Rectangle 75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2978"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79"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0"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1"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2"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3"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4" name="Rectangle 760"/>
          <p:cNvSpPr>
            <a:spLocks noChangeArrowheads="1"/>
          </p:cNvSpPr>
          <p:nvPr/>
        </p:nvSpPr>
        <p:spPr bwMode="auto">
          <a:xfrm>
            <a:off x="452755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2985" name="Group 761"/>
          <p:cNvGrpSpPr>
            <a:grpSpLocks/>
          </p:cNvGrpSpPr>
          <p:nvPr/>
        </p:nvGrpSpPr>
        <p:grpSpPr bwMode="auto">
          <a:xfrm>
            <a:off x="4751388" y="3671888"/>
            <a:ext cx="812800" cy="369886"/>
            <a:chOff x="2851" y="1264"/>
            <a:chExt cx="512" cy="233"/>
          </a:xfrm>
        </p:grpSpPr>
        <p:sp>
          <p:nvSpPr>
            <p:cNvPr id="83016" name="Rectangle 762"/>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7" name="Rectangle 763"/>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8" name="Rectangle 764"/>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9" name="Rectangle 765"/>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0" name="Rectangle 766"/>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21" name="Rectangle 767"/>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2986" name="Rectangle 768"/>
          <p:cNvSpPr>
            <a:spLocks noChangeArrowheads="1"/>
          </p:cNvSpPr>
          <p:nvPr/>
        </p:nvSpPr>
        <p:spPr bwMode="auto">
          <a:xfrm>
            <a:off x="4662488"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87" name="Rectangle 769"/>
          <p:cNvSpPr>
            <a:spLocks noChangeArrowheads="1"/>
          </p:cNvSpPr>
          <p:nvPr/>
        </p:nvSpPr>
        <p:spPr bwMode="auto">
          <a:xfrm>
            <a:off x="50212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2988" name="Group 772"/>
          <p:cNvGrpSpPr>
            <a:grpSpLocks/>
          </p:cNvGrpSpPr>
          <p:nvPr/>
        </p:nvGrpSpPr>
        <p:grpSpPr bwMode="auto">
          <a:xfrm>
            <a:off x="1646238" y="2590800"/>
            <a:ext cx="812800" cy="369889"/>
            <a:chOff x="2851" y="1264"/>
            <a:chExt cx="512" cy="233"/>
          </a:xfrm>
        </p:grpSpPr>
        <p:sp>
          <p:nvSpPr>
            <p:cNvPr id="83010" name="Rectangle 773"/>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1" name="Rectangle 774"/>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2" name="Rectangle 775"/>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3" name="Rectangle 776"/>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4" name="Rectangle 777"/>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15" name="Rectangle 778"/>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2989" name="Rectangle 786"/>
          <p:cNvSpPr>
            <a:spLocks noChangeArrowheads="1"/>
          </p:cNvSpPr>
          <p:nvPr/>
        </p:nvSpPr>
        <p:spPr bwMode="auto">
          <a:xfrm>
            <a:off x="4797425"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90" name="Rectangle 787"/>
          <p:cNvSpPr>
            <a:spLocks noChangeArrowheads="1"/>
          </p:cNvSpPr>
          <p:nvPr/>
        </p:nvSpPr>
        <p:spPr bwMode="auto">
          <a:xfrm>
            <a:off x="4932363"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91" name="Rectangle 788"/>
          <p:cNvSpPr>
            <a:spLocks noChangeArrowheads="1"/>
          </p:cNvSpPr>
          <p:nvPr/>
        </p:nvSpPr>
        <p:spPr bwMode="auto">
          <a:xfrm>
            <a:off x="48863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92" name="Rectangle 789"/>
          <p:cNvSpPr>
            <a:spLocks noChangeArrowheads="1"/>
          </p:cNvSpPr>
          <p:nvPr/>
        </p:nvSpPr>
        <p:spPr bwMode="auto">
          <a:xfrm>
            <a:off x="52927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2993" name="Rectangle 791"/>
          <p:cNvSpPr>
            <a:spLocks noChangeArrowheads="1"/>
          </p:cNvSpPr>
          <p:nvPr/>
        </p:nvSpPr>
        <p:spPr bwMode="auto">
          <a:xfrm>
            <a:off x="1646238"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4731" name="Line 795"/>
          <p:cNvSpPr>
            <a:spLocks noChangeShapeType="1"/>
          </p:cNvSpPr>
          <p:nvPr/>
        </p:nvSpPr>
        <p:spPr bwMode="auto">
          <a:xfrm flipH="1" flipV="1">
            <a:off x="3671888" y="5003800"/>
            <a:ext cx="3465512" cy="0"/>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4732" name="Line 796"/>
          <p:cNvSpPr>
            <a:spLocks noChangeShapeType="1"/>
          </p:cNvSpPr>
          <p:nvPr/>
        </p:nvSpPr>
        <p:spPr bwMode="auto">
          <a:xfrm>
            <a:off x="3716338" y="5184775"/>
            <a:ext cx="3465512" cy="0"/>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grpSp>
        <p:nvGrpSpPr>
          <p:cNvPr id="2344639" name="Group 797"/>
          <p:cNvGrpSpPr>
            <a:grpSpLocks/>
          </p:cNvGrpSpPr>
          <p:nvPr/>
        </p:nvGrpSpPr>
        <p:grpSpPr bwMode="auto">
          <a:xfrm>
            <a:off x="7362825" y="4660900"/>
            <a:ext cx="812800" cy="369889"/>
            <a:chOff x="2851" y="1264"/>
            <a:chExt cx="512" cy="233"/>
          </a:xfrm>
        </p:grpSpPr>
        <p:sp>
          <p:nvSpPr>
            <p:cNvPr id="83004" name="Rectangle 79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5" name="Rectangle 79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6" name="Rectangle 80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7" name="Rectangle 80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8" name="Rectangle 80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3009" name="Rectangle 80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4740" name="Line 804"/>
          <p:cNvSpPr>
            <a:spLocks noChangeShapeType="1"/>
          </p:cNvSpPr>
          <p:nvPr/>
        </p:nvSpPr>
        <p:spPr bwMode="auto">
          <a:xfrm flipH="1" flipV="1">
            <a:off x="5157788" y="2259013"/>
            <a:ext cx="179387" cy="15303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wrap="none" rIns="54000">
            <a:spAutoFit/>
          </a:bodyPr>
          <a:lstStyle/>
          <a:p>
            <a:endParaRPr lang="en-US">
              <a:solidFill>
                <a:srgbClr val="000000"/>
              </a:solidFill>
              <a:latin typeface="Eurostile"/>
              <a:cs typeface="Eurostile"/>
            </a:endParaRPr>
          </a:p>
        </p:txBody>
      </p:sp>
      <p:sp>
        <p:nvSpPr>
          <p:cNvPr id="2344741" name="Line 805"/>
          <p:cNvSpPr>
            <a:spLocks noChangeShapeType="1"/>
          </p:cNvSpPr>
          <p:nvPr/>
        </p:nvSpPr>
        <p:spPr bwMode="auto">
          <a:xfrm flipV="1">
            <a:off x="2501900" y="2259013"/>
            <a:ext cx="2744788" cy="297021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4742" name="Line 806"/>
          <p:cNvSpPr>
            <a:spLocks noChangeShapeType="1"/>
          </p:cNvSpPr>
          <p:nvPr/>
        </p:nvSpPr>
        <p:spPr bwMode="auto">
          <a:xfrm>
            <a:off x="4572000" y="2259013"/>
            <a:ext cx="225425" cy="15303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4743" name="Freeform 807"/>
          <p:cNvSpPr>
            <a:spLocks/>
          </p:cNvSpPr>
          <p:nvPr/>
        </p:nvSpPr>
        <p:spPr bwMode="auto">
          <a:xfrm>
            <a:off x="2141538" y="1982788"/>
            <a:ext cx="146860" cy="369332"/>
          </a:xfrm>
          <a:custGeom>
            <a:avLst/>
            <a:gdLst>
              <a:gd name="T0" fmla="*/ 2835275 w 1786"/>
              <a:gd name="T1" fmla="*/ 141287 h 457"/>
              <a:gd name="T2" fmla="*/ 809625 w 1786"/>
              <a:gd name="T3" fmla="*/ 96837 h 457"/>
              <a:gd name="T4" fmla="*/ 0 w 1786"/>
              <a:gd name="T5" fmla="*/ 725487 h 457"/>
              <a:gd name="T6" fmla="*/ 0 60000 65536"/>
              <a:gd name="T7" fmla="*/ 0 60000 65536"/>
              <a:gd name="T8" fmla="*/ 0 60000 65536"/>
              <a:gd name="T9" fmla="*/ 0 w 1786"/>
              <a:gd name="T10" fmla="*/ 0 h 457"/>
              <a:gd name="T11" fmla="*/ 1786 w 1786"/>
              <a:gd name="T12" fmla="*/ 457 h 457"/>
            </a:gdLst>
            <a:ahLst/>
            <a:cxnLst>
              <a:cxn ang="T6">
                <a:pos x="T0" y="T1"/>
              </a:cxn>
              <a:cxn ang="T7">
                <a:pos x="T2" y="T3"/>
              </a:cxn>
              <a:cxn ang="T8">
                <a:pos x="T4" y="T5"/>
              </a:cxn>
            </a:cxnLst>
            <a:rect l="T9" t="T10" r="T11" b="T12"/>
            <a:pathLst>
              <a:path w="1786" h="457">
                <a:moveTo>
                  <a:pt x="1786" y="89"/>
                </a:moveTo>
                <a:cubicBezTo>
                  <a:pt x="1297" y="44"/>
                  <a:pt x="808" y="0"/>
                  <a:pt x="510" y="61"/>
                </a:cubicBezTo>
                <a:cubicBezTo>
                  <a:pt x="212" y="122"/>
                  <a:pt x="106" y="289"/>
                  <a:pt x="0" y="457"/>
                </a:cubicBezTo>
              </a:path>
            </a:pathLst>
          </a:custGeom>
          <a:noFill/>
          <a:ln w="19050" cap="flat" cmpd="sng">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wrap="none" rIns="54000">
            <a:spAutoFit/>
          </a:bodyPr>
          <a:lstStyle/>
          <a:p>
            <a:endParaRPr lang="en-US">
              <a:solidFill>
                <a:srgbClr val="000000"/>
              </a:solidFill>
              <a:latin typeface="Eurostile"/>
              <a:cs typeface="Eurostile"/>
            </a:endParaRPr>
          </a:p>
        </p:txBody>
      </p:sp>
      <p:sp>
        <p:nvSpPr>
          <p:cNvPr id="2344744" name="Freeform 808"/>
          <p:cNvSpPr>
            <a:spLocks/>
          </p:cNvSpPr>
          <p:nvPr/>
        </p:nvSpPr>
        <p:spPr bwMode="auto">
          <a:xfrm>
            <a:off x="1692275" y="2843213"/>
            <a:ext cx="146860" cy="369332"/>
          </a:xfrm>
          <a:custGeom>
            <a:avLst/>
            <a:gdLst>
              <a:gd name="T0" fmla="*/ 0 w 3572"/>
              <a:gd name="T1" fmla="*/ 0 h 1276"/>
              <a:gd name="T2" fmla="*/ 2474913 w 3572"/>
              <a:gd name="T3" fmla="*/ 1350963 h 1276"/>
              <a:gd name="T4" fmla="*/ 5670550 w 3572"/>
              <a:gd name="T5" fmla="*/ 2025650 h 1276"/>
              <a:gd name="T6" fmla="*/ 0 60000 65536"/>
              <a:gd name="T7" fmla="*/ 0 60000 65536"/>
              <a:gd name="T8" fmla="*/ 0 60000 65536"/>
              <a:gd name="T9" fmla="*/ 0 w 3572"/>
              <a:gd name="T10" fmla="*/ 0 h 1276"/>
              <a:gd name="T11" fmla="*/ 3572 w 3572"/>
              <a:gd name="T12" fmla="*/ 1276 h 1276"/>
            </a:gdLst>
            <a:ahLst/>
            <a:cxnLst>
              <a:cxn ang="T6">
                <a:pos x="T0" y="T1"/>
              </a:cxn>
              <a:cxn ang="T7">
                <a:pos x="T2" y="T3"/>
              </a:cxn>
              <a:cxn ang="T8">
                <a:pos x="T4" y="T5"/>
              </a:cxn>
            </a:cxnLst>
            <a:rect l="T9" t="T10" r="T11" b="T12"/>
            <a:pathLst>
              <a:path w="3572" h="1276">
                <a:moveTo>
                  <a:pt x="0" y="0"/>
                </a:moveTo>
                <a:cubicBezTo>
                  <a:pt x="482" y="319"/>
                  <a:pt x="964" y="638"/>
                  <a:pt x="1559" y="851"/>
                </a:cubicBezTo>
                <a:cubicBezTo>
                  <a:pt x="2154" y="1064"/>
                  <a:pt x="2863" y="1170"/>
                  <a:pt x="3572" y="1276"/>
                </a:cubicBezTo>
              </a:path>
            </a:pathLst>
          </a:custGeom>
          <a:noFill/>
          <a:ln w="19050" cap="flat" cmpd="sng">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wrap="none" rIns="54000">
            <a:spAutoFit/>
          </a:bodyPr>
          <a:lstStyle/>
          <a:p>
            <a:endParaRPr lang="en-US">
              <a:solidFill>
                <a:srgbClr val="000000"/>
              </a:solidFill>
              <a:latin typeface="Eurostile"/>
              <a:cs typeface="Eurostile"/>
            </a:endParaRPr>
          </a:p>
        </p:txBody>
      </p:sp>
      <p:sp>
        <p:nvSpPr>
          <p:cNvPr id="2344745" name="Line 809"/>
          <p:cNvSpPr>
            <a:spLocks noChangeShapeType="1"/>
          </p:cNvSpPr>
          <p:nvPr/>
        </p:nvSpPr>
        <p:spPr bwMode="auto">
          <a:xfrm flipV="1">
            <a:off x="2232025" y="3924300"/>
            <a:ext cx="2970213" cy="130492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4746" name="Line 810"/>
          <p:cNvSpPr>
            <a:spLocks noChangeShapeType="1"/>
          </p:cNvSpPr>
          <p:nvPr/>
        </p:nvSpPr>
        <p:spPr bwMode="auto">
          <a:xfrm flipH="1" flipV="1">
            <a:off x="1871663" y="2843213"/>
            <a:ext cx="3059112" cy="90170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Tree>
    <p:extLst>
      <p:ext uri="{BB962C8B-B14F-4D97-AF65-F5344CB8AC3E}">
        <p14:creationId xmlns:p14="http://schemas.microsoft.com/office/powerpoint/2010/main" val="10423491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4475"/>
                                        </p:tgtEl>
                                        <p:attrNameLst>
                                          <p:attrName>style.opacity</p:attrName>
                                        </p:attrNameLst>
                                      </p:cBhvr>
                                      <p:to>
                                        <p:strVal val="0.5"/>
                                      </p:to>
                                    </p:set>
                                    <p:animEffect filter="image" prLst="opacity: 0.5">
                                      <p:cBhvr rctx="IE">
                                        <p:cTn id="13" dur="indefinite"/>
                                        <p:tgtEl>
                                          <p:spTgt spid="2344475"/>
                                        </p:tgtEl>
                                      </p:cBhvr>
                                    </p:animEffect>
                                  </p:childTnLst>
                                </p:cTn>
                              </p:par>
                              <p:par>
                                <p:cTn id="14" presetID="9" presetClass="emph" presetSubtype="0" nodeType="withEffect">
                                  <p:stCondLst>
                                    <p:cond delay="0"/>
                                  </p:stCondLst>
                                  <p:childTnLst>
                                    <p:set>
                                      <p:cBhvr rctx="PPT">
                                        <p:cTn id="15" dur="indefinite"/>
                                        <p:tgtEl>
                                          <p:spTgt spid="18"/>
                                        </p:tgtEl>
                                        <p:attrNameLst>
                                          <p:attrName>style.opacity</p:attrName>
                                        </p:attrNameLst>
                                      </p:cBhvr>
                                      <p:to>
                                        <p:strVal val="0.5"/>
                                      </p:to>
                                    </p:set>
                                    <p:animEffect filter="image" prLst="opacity: 0.5">
                                      <p:cBhvr rctx="IE">
                                        <p:cTn id="16" dur="indefinite"/>
                                        <p:tgtEl>
                                          <p:spTgt spid="18"/>
                                        </p:tgtEl>
                                      </p:cBhvr>
                                    </p:animEffect>
                                  </p:childTnLst>
                                </p:cTn>
                              </p:par>
                              <p:par>
                                <p:cTn id="17" presetID="9" presetClass="emph" presetSubtype="0" nodeType="withEffect">
                                  <p:stCondLst>
                                    <p:cond delay="0"/>
                                  </p:stCondLst>
                                  <p:childTnLst>
                                    <p:set>
                                      <p:cBhvr rctx="PPT">
                                        <p:cTn id="18" dur="indefinite"/>
                                        <p:tgtEl>
                                          <p:spTgt spid="22"/>
                                        </p:tgtEl>
                                        <p:attrNameLst>
                                          <p:attrName>style.opacity</p:attrName>
                                        </p:attrNameLst>
                                      </p:cBhvr>
                                      <p:to>
                                        <p:strVal val="0.5"/>
                                      </p:to>
                                    </p:set>
                                    <p:animEffect filter="image" prLst="opacity: 0.5">
                                      <p:cBhvr rctx="IE">
                                        <p:cTn id="19" dur="indefinite"/>
                                        <p:tgtEl>
                                          <p:spTgt spid="22"/>
                                        </p:tgtEl>
                                      </p:cBhvr>
                                    </p:animEffect>
                                  </p:childTnLst>
                                </p:cTn>
                              </p:par>
                              <p:par>
                                <p:cTn id="20" presetID="9" presetClass="emph" presetSubtype="0" nodeType="withEffect">
                                  <p:stCondLst>
                                    <p:cond delay="0"/>
                                  </p:stCondLst>
                                  <p:childTnLst>
                                    <p:set>
                                      <p:cBhvr rctx="PPT">
                                        <p:cTn id="21" dur="indefinite"/>
                                        <p:tgtEl>
                                          <p:spTgt spid="20"/>
                                        </p:tgtEl>
                                        <p:attrNameLst>
                                          <p:attrName>style.opacity</p:attrName>
                                        </p:attrNameLst>
                                      </p:cBhvr>
                                      <p:to>
                                        <p:strVal val="0.5"/>
                                      </p:to>
                                    </p:set>
                                    <p:animEffect filter="image" prLst="opacity: 0.5">
                                      <p:cBhvr rctx="IE">
                                        <p:cTn id="22" dur="indefinite"/>
                                        <p:tgtEl>
                                          <p:spTgt spid="20"/>
                                        </p:tgtEl>
                                      </p:cBhvr>
                                    </p:animEffect>
                                  </p:childTnLst>
                                </p:cTn>
                              </p:par>
                              <p:par>
                                <p:cTn id="23" presetID="9" presetClass="emph" presetSubtype="0" nodeType="withEffect">
                                  <p:stCondLst>
                                    <p:cond delay="0"/>
                                  </p:stCondLst>
                                  <p:childTnLst>
                                    <p:set>
                                      <p:cBhvr rctx="PPT">
                                        <p:cTn id="24" dur="indefinite"/>
                                        <p:tgtEl>
                                          <p:spTgt spid="2344498"/>
                                        </p:tgtEl>
                                        <p:attrNameLst>
                                          <p:attrName>style.opacity</p:attrName>
                                        </p:attrNameLst>
                                      </p:cBhvr>
                                      <p:to>
                                        <p:strVal val="0.5"/>
                                      </p:to>
                                    </p:set>
                                    <p:animEffect filter="image" prLst="opacity: 0.5">
                                      <p:cBhvr rctx="IE">
                                        <p:cTn id="25" dur="indefinite"/>
                                        <p:tgtEl>
                                          <p:spTgt spid="2344498"/>
                                        </p:tgtEl>
                                      </p:cBhvr>
                                    </p:animEffect>
                                  </p:childTnLst>
                                </p:cTn>
                              </p:par>
                              <p:par>
                                <p:cTn id="26" presetID="9" presetClass="emph" presetSubtype="0" nodeType="withEffect">
                                  <p:stCondLst>
                                    <p:cond delay="0"/>
                                  </p:stCondLst>
                                  <p:childTnLst>
                                    <p:set>
                                      <p:cBhvr rctx="PPT">
                                        <p:cTn id="27" dur="indefinite"/>
                                        <p:tgtEl>
                                          <p:spTgt spid="24"/>
                                        </p:tgtEl>
                                        <p:attrNameLst>
                                          <p:attrName>style.opacity</p:attrName>
                                        </p:attrNameLst>
                                      </p:cBhvr>
                                      <p:to>
                                        <p:strVal val="0.5"/>
                                      </p:to>
                                    </p:set>
                                    <p:animEffect filter="image" prLst="opacity: 0.5">
                                      <p:cBhvr rctx="IE">
                                        <p:cTn id="28" dur="indefinite"/>
                                        <p:tgtEl>
                                          <p:spTgt spid="24"/>
                                        </p:tgtEl>
                                      </p:cBhvr>
                                    </p:animEffect>
                                  </p:childTnLst>
                                </p:cTn>
                              </p:par>
                              <p:par>
                                <p:cTn id="29" presetID="9" presetClass="emph" presetSubtype="0" nodeType="withEffect">
                                  <p:stCondLst>
                                    <p:cond delay="0"/>
                                  </p:stCondLst>
                                  <p:childTnLst>
                                    <p:set>
                                      <p:cBhvr rctx="PPT">
                                        <p:cTn id="30" dur="indefinite"/>
                                        <p:tgtEl>
                                          <p:spTgt spid="26"/>
                                        </p:tgtEl>
                                        <p:attrNameLst>
                                          <p:attrName>style.opacity</p:attrName>
                                        </p:attrNameLst>
                                      </p:cBhvr>
                                      <p:to>
                                        <p:strVal val="0.5"/>
                                      </p:to>
                                    </p:set>
                                    <p:animEffect filter="image" prLst="opacity: 0.5">
                                      <p:cBhvr rctx="IE">
                                        <p:cTn id="31" dur="indefinite"/>
                                        <p:tgtEl>
                                          <p:spTgt spid="26"/>
                                        </p:tgtEl>
                                      </p:cBhvr>
                                    </p:animEffect>
                                  </p:childTnLst>
                                </p:cTn>
                              </p:par>
                              <p:par>
                                <p:cTn id="32" presetID="9" presetClass="emph" presetSubtype="0" nodeType="withEffect">
                                  <p:stCondLst>
                                    <p:cond delay="0"/>
                                  </p:stCondLst>
                                  <p:childTnLst>
                                    <p:set>
                                      <p:cBhvr rctx="PPT">
                                        <p:cTn id="33" dur="indefinite"/>
                                        <p:tgtEl>
                                          <p:spTgt spid="2344176"/>
                                        </p:tgtEl>
                                        <p:attrNameLst>
                                          <p:attrName>style.opacity</p:attrName>
                                        </p:attrNameLst>
                                      </p:cBhvr>
                                      <p:to>
                                        <p:strVal val="0.5"/>
                                      </p:to>
                                    </p:set>
                                    <p:animEffect filter="image" prLst="opacity: 0.5">
                                      <p:cBhvr rctx="IE">
                                        <p:cTn id="34" dur="indefinite"/>
                                        <p:tgtEl>
                                          <p:spTgt spid="2344176"/>
                                        </p:tgtEl>
                                      </p:cBhvr>
                                    </p:animEffect>
                                  </p:childTnLst>
                                </p:cTn>
                              </p:par>
                              <p:par>
                                <p:cTn id="35" presetID="9" presetClass="emph" presetSubtype="0" nodeType="withEffect">
                                  <p:stCondLst>
                                    <p:cond delay="0"/>
                                  </p:stCondLst>
                                  <p:childTnLst>
                                    <p:set>
                                      <p:cBhvr rctx="PPT">
                                        <p:cTn id="36" dur="indefinite"/>
                                        <p:tgtEl>
                                          <p:spTgt spid="2344199"/>
                                        </p:tgtEl>
                                        <p:attrNameLst>
                                          <p:attrName>style.opacity</p:attrName>
                                        </p:attrNameLst>
                                      </p:cBhvr>
                                      <p:to>
                                        <p:strVal val="0.5"/>
                                      </p:to>
                                    </p:set>
                                    <p:animEffect filter="image" prLst="opacity: 0.5">
                                      <p:cBhvr rctx="IE">
                                        <p:cTn id="37" dur="indefinite"/>
                                        <p:tgtEl>
                                          <p:spTgt spid="2344199"/>
                                        </p:tgtEl>
                                      </p:cBhvr>
                                    </p:animEffect>
                                  </p:childTnLst>
                                </p:cTn>
                              </p:par>
                              <p:par>
                                <p:cTn id="38" presetID="9" presetClass="emph" presetSubtype="0" nodeType="withEffect">
                                  <p:stCondLst>
                                    <p:cond delay="0"/>
                                  </p:stCondLst>
                                  <p:childTnLst>
                                    <p:set>
                                      <p:cBhvr rctx="PPT">
                                        <p:cTn id="39" dur="indefinite"/>
                                        <p:tgtEl>
                                          <p:spTgt spid="2344222"/>
                                        </p:tgtEl>
                                        <p:attrNameLst>
                                          <p:attrName>style.opacity</p:attrName>
                                        </p:attrNameLst>
                                      </p:cBhvr>
                                      <p:to>
                                        <p:strVal val="0.5"/>
                                      </p:to>
                                    </p:set>
                                    <p:animEffect filter="image" prLst="opacity: 0.5">
                                      <p:cBhvr rctx="IE">
                                        <p:cTn id="40" dur="indefinite"/>
                                        <p:tgtEl>
                                          <p:spTgt spid="2344222"/>
                                        </p:tgtEl>
                                      </p:cBhvr>
                                    </p:animEffect>
                                  </p:childTnLst>
                                </p:cTn>
                              </p:par>
                              <p:par>
                                <p:cTn id="41" presetID="9" presetClass="emph" presetSubtype="0" nodeType="withEffect">
                                  <p:stCondLst>
                                    <p:cond delay="0"/>
                                  </p:stCondLst>
                                  <p:childTnLst>
                                    <p:set>
                                      <p:cBhvr rctx="PPT">
                                        <p:cTn id="42" dur="indefinite"/>
                                        <p:tgtEl>
                                          <p:spTgt spid="28"/>
                                        </p:tgtEl>
                                        <p:attrNameLst>
                                          <p:attrName>style.opacity</p:attrName>
                                        </p:attrNameLst>
                                      </p:cBhvr>
                                      <p:to>
                                        <p:strVal val="0.5"/>
                                      </p:to>
                                    </p:set>
                                    <p:animEffect filter="image" prLst="opacity: 0.5">
                                      <p:cBhvr rctx="IE">
                                        <p:cTn id="43" dur="indefinite"/>
                                        <p:tgtEl>
                                          <p:spTgt spid="28"/>
                                        </p:tgtEl>
                                      </p:cBhvr>
                                    </p:animEffect>
                                  </p:childTnLst>
                                </p:cTn>
                              </p:par>
                              <p:par>
                                <p:cTn id="44" presetID="9" presetClass="emph" presetSubtype="0" nodeType="withEffect">
                                  <p:stCondLst>
                                    <p:cond delay="0"/>
                                  </p:stCondLst>
                                  <p:childTnLst>
                                    <p:set>
                                      <p:cBhvr rctx="PPT">
                                        <p:cTn id="45" dur="indefinite"/>
                                        <p:tgtEl>
                                          <p:spTgt spid="2344406"/>
                                        </p:tgtEl>
                                        <p:attrNameLst>
                                          <p:attrName>style.opacity</p:attrName>
                                        </p:attrNameLst>
                                      </p:cBhvr>
                                      <p:to>
                                        <p:strVal val="0.5"/>
                                      </p:to>
                                    </p:set>
                                    <p:animEffect filter="image" prLst="opacity: 0.5">
                                      <p:cBhvr rctx="IE">
                                        <p:cTn id="46" dur="indefinite"/>
                                        <p:tgtEl>
                                          <p:spTgt spid="2344406"/>
                                        </p:tgtEl>
                                      </p:cBhvr>
                                    </p:animEffect>
                                  </p:childTnLst>
                                </p:cTn>
                              </p:par>
                              <p:par>
                                <p:cTn id="47" presetID="9" presetClass="emph" presetSubtype="0" nodeType="withEffect">
                                  <p:stCondLst>
                                    <p:cond delay="0"/>
                                  </p:stCondLst>
                                  <p:childTnLst>
                                    <p:set>
                                      <p:cBhvr rctx="PPT">
                                        <p:cTn id="48" dur="indefinite"/>
                                        <p:tgtEl>
                                          <p:spTgt spid="2344360"/>
                                        </p:tgtEl>
                                        <p:attrNameLst>
                                          <p:attrName>style.opacity</p:attrName>
                                        </p:attrNameLst>
                                      </p:cBhvr>
                                      <p:to>
                                        <p:strVal val="0.5"/>
                                      </p:to>
                                    </p:set>
                                    <p:animEffect filter="image" prLst="opacity: 0.5">
                                      <p:cBhvr rctx="IE">
                                        <p:cTn id="49" dur="indefinite"/>
                                        <p:tgtEl>
                                          <p:spTgt spid="2344360"/>
                                        </p:tgtEl>
                                      </p:cBhvr>
                                    </p:animEffect>
                                  </p:childTnLst>
                                </p:cTn>
                              </p:par>
                              <p:par>
                                <p:cTn id="50" presetID="9" presetClass="emph" presetSubtype="0" nodeType="withEffect">
                                  <p:stCondLst>
                                    <p:cond delay="0"/>
                                  </p:stCondLst>
                                  <p:childTnLst>
                                    <p:set>
                                      <p:cBhvr rctx="PPT">
                                        <p:cTn id="51" dur="indefinite"/>
                                        <p:tgtEl>
                                          <p:spTgt spid="2344337"/>
                                        </p:tgtEl>
                                        <p:attrNameLst>
                                          <p:attrName>style.opacity</p:attrName>
                                        </p:attrNameLst>
                                      </p:cBhvr>
                                      <p:to>
                                        <p:strVal val="0.5"/>
                                      </p:to>
                                    </p:set>
                                    <p:animEffect filter="image" prLst="opacity: 0.5">
                                      <p:cBhvr rctx="IE">
                                        <p:cTn id="52" dur="indefinite"/>
                                        <p:tgtEl>
                                          <p:spTgt spid="2344337"/>
                                        </p:tgtEl>
                                      </p:cBhvr>
                                    </p:animEffect>
                                  </p:childTnLst>
                                </p:cTn>
                              </p:par>
                              <p:par>
                                <p:cTn id="53" presetID="9" presetClass="emph" presetSubtype="0" nodeType="withEffect">
                                  <p:stCondLst>
                                    <p:cond delay="0"/>
                                  </p:stCondLst>
                                  <p:childTnLst>
                                    <p:set>
                                      <p:cBhvr rctx="PPT">
                                        <p:cTn id="54" dur="indefinite"/>
                                        <p:tgtEl>
                                          <p:spTgt spid="2344452"/>
                                        </p:tgtEl>
                                        <p:attrNameLst>
                                          <p:attrName>style.opacity</p:attrName>
                                        </p:attrNameLst>
                                      </p:cBhvr>
                                      <p:to>
                                        <p:strVal val="0.5"/>
                                      </p:to>
                                    </p:set>
                                    <p:animEffect filter="image" prLst="opacity: 0.5">
                                      <p:cBhvr rctx="IE">
                                        <p:cTn id="55" dur="indefinite"/>
                                        <p:tgtEl>
                                          <p:spTgt spid="2344452"/>
                                        </p:tgtEl>
                                      </p:cBhvr>
                                    </p:animEffect>
                                  </p:childTnLst>
                                </p:cTn>
                              </p:par>
                              <p:par>
                                <p:cTn id="56" presetID="9" presetClass="emph" presetSubtype="0" nodeType="withEffect">
                                  <p:stCondLst>
                                    <p:cond delay="0"/>
                                  </p:stCondLst>
                                  <p:childTnLst>
                                    <p:set>
                                      <p:cBhvr rctx="PPT">
                                        <p:cTn id="57" dur="indefinite"/>
                                        <p:tgtEl>
                                          <p:spTgt spid="2344383"/>
                                        </p:tgtEl>
                                        <p:attrNameLst>
                                          <p:attrName>style.opacity</p:attrName>
                                        </p:attrNameLst>
                                      </p:cBhvr>
                                      <p:to>
                                        <p:strVal val="0.5"/>
                                      </p:to>
                                    </p:set>
                                    <p:animEffect filter="image" prLst="opacity: 0.5">
                                      <p:cBhvr rctx="IE">
                                        <p:cTn id="58" dur="indefinite"/>
                                        <p:tgtEl>
                                          <p:spTgt spid="2344383"/>
                                        </p:tgtEl>
                                      </p:cBhvr>
                                    </p:animEffect>
                                  </p:childTnLst>
                                </p:cTn>
                              </p:par>
                              <p:par>
                                <p:cTn id="59" presetID="9" presetClass="emph" presetSubtype="0" nodeType="withEffect">
                                  <p:stCondLst>
                                    <p:cond delay="0"/>
                                  </p:stCondLst>
                                  <p:childTnLst>
                                    <p:set>
                                      <p:cBhvr rctx="PPT">
                                        <p:cTn id="60" dur="indefinite"/>
                                        <p:tgtEl>
                                          <p:spTgt spid="2344567"/>
                                        </p:tgtEl>
                                        <p:attrNameLst>
                                          <p:attrName>style.opacity</p:attrName>
                                        </p:attrNameLst>
                                      </p:cBhvr>
                                      <p:to>
                                        <p:strVal val="0.5"/>
                                      </p:to>
                                    </p:set>
                                    <p:animEffect filter="image" prLst="opacity: 0.5">
                                      <p:cBhvr rctx="IE">
                                        <p:cTn id="61" dur="indefinite"/>
                                        <p:tgtEl>
                                          <p:spTgt spid="2344567"/>
                                        </p:tgtEl>
                                      </p:cBhvr>
                                    </p:animEffect>
                                  </p:childTnLst>
                                </p:cTn>
                              </p:par>
                              <p:par>
                                <p:cTn id="62" presetID="9" presetClass="emph" presetSubtype="0" nodeType="withEffect">
                                  <p:stCondLst>
                                    <p:cond delay="0"/>
                                  </p:stCondLst>
                                  <p:childTnLst>
                                    <p:set>
                                      <p:cBhvr rctx="PPT">
                                        <p:cTn id="63" dur="indefinite"/>
                                        <p:tgtEl>
                                          <p:spTgt spid="2344544"/>
                                        </p:tgtEl>
                                        <p:attrNameLst>
                                          <p:attrName>style.opacity</p:attrName>
                                        </p:attrNameLst>
                                      </p:cBhvr>
                                      <p:to>
                                        <p:strVal val="0.5"/>
                                      </p:to>
                                    </p:set>
                                    <p:animEffect filter="image" prLst="opacity: 0.5">
                                      <p:cBhvr rctx="IE">
                                        <p:cTn id="64" dur="indefinite"/>
                                        <p:tgtEl>
                                          <p:spTgt spid="2344544"/>
                                        </p:tgtEl>
                                      </p:cBhvr>
                                    </p:animEffect>
                                  </p:childTnLst>
                                </p:cTn>
                              </p:par>
                              <p:par>
                                <p:cTn id="65" presetID="9" presetClass="emph" presetSubtype="0" nodeType="withEffect">
                                  <p:stCondLst>
                                    <p:cond delay="0"/>
                                  </p:stCondLst>
                                  <p:childTnLst>
                                    <p:set>
                                      <p:cBhvr rctx="PPT">
                                        <p:cTn id="66" dur="indefinite"/>
                                        <p:tgtEl>
                                          <p:spTgt spid="2344245"/>
                                        </p:tgtEl>
                                        <p:attrNameLst>
                                          <p:attrName>style.opacity</p:attrName>
                                        </p:attrNameLst>
                                      </p:cBhvr>
                                      <p:to>
                                        <p:strVal val="0.5"/>
                                      </p:to>
                                    </p:set>
                                    <p:animEffect filter="image" prLst="opacity: 0.5">
                                      <p:cBhvr rctx="IE">
                                        <p:cTn id="67" dur="indefinite"/>
                                        <p:tgtEl>
                                          <p:spTgt spid="2344245"/>
                                        </p:tgtEl>
                                      </p:cBhvr>
                                    </p:animEffect>
                                  </p:childTnLst>
                                </p:cTn>
                              </p:par>
                              <p:par>
                                <p:cTn id="68" presetID="9" presetClass="emph" presetSubtype="0" nodeType="withEffect">
                                  <p:stCondLst>
                                    <p:cond delay="0"/>
                                  </p:stCondLst>
                                  <p:childTnLst>
                                    <p:set>
                                      <p:cBhvr rctx="PPT">
                                        <p:cTn id="69" dur="indefinite"/>
                                        <p:tgtEl>
                                          <p:spTgt spid="2344521"/>
                                        </p:tgtEl>
                                        <p:attrNameLst>
                                          <p:attrName>style.opacity</p:attrName>
                                        </p:attrNameLst>
                                      </p:cBhvr>
                                      <p:to>
                                        <p:strVal val="0.5"/>
                                      </p:to>
                                    </p:set>
                                    <p:animEffect filter="image" prLst="opacity: 0.5">
                                      <p:cBhvr rctx="IE">
                                        <p:cTn id="70" dur="indefinite"/>
                                        <p:tgtEl>
                                          <p:spTgt spid="2344521"/>
                                        </p:tgtEl>
                                      </p:cBhvr>
                                    </p:animEffect>
                                  </p:childTnLst>
                                </p:cTn>
                              </p:par>
                              <p:par>
                                <p:cTn id="71" presetID="9" presetClass="emph" presetSubtype="0" nodeType="withEffect">
                                  <p:stCondLst>
                                    <p:cond delay="0"/>
                                  </p:stCondLst>
                                  <p:childTnLst>
                                    <p:set>
                                      <p:cBhvr rctx="PPT">
                                        <p:cTn id="72" dur="indefinite"/>
                                        <p:tgtEl>
                                          <p:spTgt spid="2344291"/>
                                        </p:tgtEl>
                                        <p:attrNameLst>
                                          <p:attrName>style.opacity</p:attrName>
                                        </p:attrNameLst>
                                      </p:cBhvr>
                                      <p:to>
                                        <p:strVal val="0.5"/>
                                      </p:to>
                                    </p:set>
                                    <p:animEffect filter="image" prLst="opacity: 0.5">
                                      <p:cBhvr rctx="IE">
                                        <p:cTn id="73" dur="indefinite"/>
                                        <p:tgtEl>
                                          <p:spTgt spid="2344291"/>
                                        </p:tgtEl>
                                      </p:cBhvr>
                                    </p:animEffect>
                                  </p:childTnLst>
                                </p:cTn>
                              </p:par>
                              <p:par>
                                <p:cTn id="74" presetID="9" presetClass="emph" presetSubtype="0" nodeType="withEffect">
                                  <p:stCondLst>
                                    <p:cond delay="0"/>
                                  </p:stCondLst>
                                  <p:childTnLst>
                                    <p:set>
                                      <p:cBhvr rctx="PPT">
                                        <p:cTn id="75" dur="indefinite"/>
                                        <p:tgtEl>
                                          <p:spTgt spid="2344314"/>
                                        </p:tgtEl>
                                        <p:attrNameLst>
                                          <p:attrName>style.opacity</p:attrName>
                                        </p:attrNameLst>
                                      </p:cBhvr>
                                      <p:to>
                                        <p:strVal val="0.5"/>
                                      </p:to>
                                    </p:set>
                                    <p:animEffect filter="image" prLst="opacity: 0.5">
                                      <p:cBhvr rctx="IE">
                                        <p:cTn id="76" dur="indefinite"/>
                                        <p:tgtEl>
                                          <p:spTgt spid="2344314"/>
                                        </p:tgtEl>
                                      </p:cBhvr>
                                    </p:animEffect>
                                  </p:childTnLst>
                                </p:cTn>
                              </p:par>
                              <p:par>
                                <p:cTn id="77" presetID="9" presetClass="emph" presetSubtype="0" nodeType="withEffect">
                                  <p:stCondLst>
                                    <p:cond delay="0"/>
                                  </p:stCondLst>
                                  <p:childTnLst>
                                    <p:set>
                                      <p:cBhvr rctx="PPT">
                                        <p:cTn id="78" dur="indefinite"/>
                                        <p:tgtEl>
                                          <p:spTgt spid="2344590"/>
                                        </p:tgtEl>
                                        <p:attrNameLst>
                                          <p:attrName>style.opacity</p:attrName>
                                        </p:attrNameLst>
                                      </p:cBhvr>
                                      <p:to>
                                        <p:strVal val="0.5"/>
                                      </p:to>
                                    </p:set>
                                    <p:animEffect filter="image" prLst="opacity: 0.5">
                                      <p:cBhvr rctx="IE">
                                        <p:cTn id="79" dur="indefinite"/>
                                        <p:tgtEl>
                                          <p:spTgt spid="2344590"/>
                                        </p:tgtEl>
                                      </p:cBhvr>
                                    </p:animEffect>
                                  </p:childTnLst>
                                </p:cTn>
                              </p:par>
                              <p:par>
                                <p:cTn id="80" presetID="9" presetClass="emph" presetSubtype="0" nodeType="withEffect">
                                  <p:stCondLst>
                                    <p:cond delay="0"/>
                                  </p:stCondLst>
                                  <p:childTnLst>
                                    <p:set>
                                      <p:cBhvr rctx="PPT">
                                        <p:cTn id="81" dur="indefinite"/>
                                        <p:tgtEl>
                                          <p:spTgt spid="2344268"/>
                                        </p:tgtEl>
                                        <p:attrNameLst>
                                          <p:attrName>style.opacity</p:attrName>
                                        </p:attrNameLst>
                                      </p:cBhvr>
                                      <p:to>
                                        <p:strVal val="0.5"/>
                                      </p:to>
                                    </p:set>
                                    <p:animEffect filter="image" prLst="opacity: 0.5">
                                      <p:cBhvr rctx="IE">
                                        <p:cTn id="82" dur="indefinite"/>
                                        <p:tgtEl>
                                          <p:spTgt spid="2344268"/>
                                        </p:tgtEl>
                                      </p:cBhvr>
                                    </p:animEffect>
                                  </p:childTnLst>
                                </p:cTn>
                              </p:par>
                            </p:childTnLst>
                          </p:cTn>
                        </p:par>
                      </p:childTnLst>
                    </p:cTn>
                  </p:par>
                  <p:par>
                    <p:cTn id="83" fill="hold" nodeType="clickPar">
                      <p:stCondLst>
                        <p:cond delay="indefinite"/>
                      </p:stCondLst>
                      <p:childTnLst>
                        <p:par>
                          <p:cTn id="84" fill="hold" nodeType="withGroup">
                            <p:stCondLst>
                              <p:cond delay="0"/>
                            </p:stCondLst>
                            <p:childTnLst>
                              <p:par>
                                <p:cTn id="85" presetID="9" presetClass="emph" presetSubtype="0" nodeType="clickEffect">
                                  <p:stCondLst>
                                    <p:cond delay="0"/>
                                  </p:stCondLst>
                                  <p:childTnLst>
                                    <p:set>
                                      <p:cBhvr rctx="PPT">
                                        <p:cTn id="86" dur="indefinite"/>
                                        <p:tgtEl>
                                          <p:spTgt spid="2344337"/>
                                        </p:tgtEl>
                                        <p:attrNameLst>
                                          <p:attrName>style.opacity</p:attrName>
                                        </p:attrNameLst>
                                      </p:cBhvr>
                                      <p:to>
                                        <p:strVal val="1"/>
                                      </p:to>
                                    </p:set>
                                    <p:animEffect filter="image" prLst="opacity: 1">
                                      <p:cBhvr rctx="IE">
                                        <p:cTn id="87" dur="indefinite"/>
                                        <p:tgtEl>
                                          <p:spTgt spid="2344337"/>
                                        </p:tgtEl>
                                      </p:cBhvr>
                                    </p:animEffect>
                                  </p:childTnLst>
                                </p:cTn>
                              </p:par>
                              <p:par>
                                <p:cTn id="88" presetID="1" presetClass="entr" presetSubtype="0" fill="hold" nodeType="withEffect">
                                  <p:stCondLst>
                                    <p:cond delay="0"/>
                                  </p:stCondLst>
                                  <p:childTnLst>
                                    <p:set>
                                      <p:cBhvr>
                                        <p:cTn id="89" dur="1" fill="hold">
                                          <p:stCondLst>
                                            <p:cond delay="0"/>
                                          </p:stCondLst>
                                        </p:cTn>
                                        <p:tgtEl>
                                          <p:spTgt spid="2344639"/>
                                        </p:tgtEl>
                                        <p:attrNameLst>
                                          <p:attrName>style.visibility</p:attrName>
                                        </p:attrNameLst>
                                      </p:cBhvr>
                                      <p:to>
                                        <p:strVal val="visible"/>
                                      </p:to>
                                    </p:set>
                                  </p:childTnLst>
                                </p:cTn>
                              </p:par>
                              <p:par>
                                <p:cTn id="90" presetID="22" presetClass="entr" presetSubtype="2" fill="hold" grpId="0" nodeType="withEffect">
                                  <p:stCondLst>
                                    <p:cond delay="0"/>
                                  </p:stCondLst>
                                  <p:childTnLst>
                                    <p:set>
                                      <p:cBhvr>
                                        <p:cTn id="91" dur="1" fill="hold">
                                          <p:stCondLst>
                                            <p:cond delay="0"/>
                                          </p:stCondLst>
                                        </p:cTn>
                                        <p:tgtEl>
                                          <p:spTgt spid="2344731"/>
                                        </p:tgtEl>
                                        <p:attrNameLst>
                                          <p:attrName>style.visibility</p:attrName>
                                        </p:attrNameLst>
                                      </p:cBhvr>
                                      <p:to>
                                        <p:strVal val="visible"/>
                                      </p:to>
                                    </p:set>
                                    <p:animEffect transition="in" filter="wipe(right)">
                                      <p:cBhvr>
                                        <p:cTn id="92" dur="1000"/>
                                        <p:tgtEl>
                                          <p:spTgt spid="2344731"/>
                                        </p:tgtEl>
                                      </p:cBhvr>
                                    </p:animEffect>
                                  </p:childTnLst>
                                </p:cTn>
                              </p:par>
                            </p:childTnLst>
                          </p:cTn>
                        </p:par>
                        <p:par>
                          <p:cTn id="93" fill="hold" nodeType="afterGroup">
                            <p:stCondLst>
                              <p:cond delay="1000"/>
                            </p:stCondLst>
                            <p:childTnLst>
                              <p:par>
                                <p:cTn id="94" presetID="22" presetClass="entr" presetSubtype="8" fill="hold" grpId="0" nodeType="afterEffect">
                                  <p:stCondLst>
                                    <p:cond delay="0"/>
                                  </p:stCondLst>
                                  <p:childTnLst>
                                    <p:set>
                                      <p:cBhvr>
                                        <p:cTn id="95" dur="1" fill="hold">
                                          <p:stCondLst>
                                            <p:cond delay="0"/>
                                          </p:stCondLst>
                                        </p:cTn>
                                        <p:tgtEl>
                                          <p:spTgt spid="2344732"/>
                                        </p:tgtEl>
                                        <p:attrNameLst>
                                          <p:attrName>style.visibility</p:attrName>
                                        </p:attrNameLst>
                                      </p:cBhvr>
                                      <p:to>
                                        <p:strVal val="visible"/>
                                      </p:to>
                                    </p:set>
                                    <p:animEffect transition="in" filter="wipe(left)">
                                      <p:cBhvr>
                                        <p:cTn id="96" dur="1000"/>
                                        <p:tgtEl>
                                          <p:spTgt spid="2344732"/>
                                        </p:tgtEl>
                                      </p:cBhvr>
                                    </p:animEffect>
                                  </p:childTnLst>
                                </p:cTn>
                              </p:par>
                            </p:childTnLst>
                          </p:cTn>
                        </p:par>
                      </p:childTnLst>
                    </p:cTn>
                  </p:par>
                  <p:par>
                    <p:cTn id="97" fill="hold" nodeType="clickPar">
                      <p:stCondLst>
                        <p:cond delay="indefinite"/>
                      </p:stCondLst>
                      <p:childTnLst>
                        <p:par>
                          <p:cTn id="98" fill="hold" nodeType="withGroup">
                            <p:stCondLst>
                              <p:cond delay="0"/>
                            </p:stCondLst>
                            <p:childTnLst>
                              <p:par>
                                <p:cTn id="99" presetID="22" presetClass="entr" presetSubtype="4" fill="hold" grpId="0" nodeType="clickEffect">
                                  <p:stCondLst>
                                    <p:cond delay="0"/>
                                  </p:stCondLst>
                                  <p:childTnLst>
                                    <p:set>
                                      <p:cBhvr>
                                        <p:cTn id="100" dur="1" fill="hold">
                                          <p:stCondLst>
                                            <p:cond delay="0"/>
                                          </p:stCondLst>
                                        </p:cTn>
                                        <p:tgtEl>
                                          <p:spTgt spid="2344741"/>
                                        </p:tgtEl>
                                        <p:attrNameLst>
                                          <p:attrName>style.visibility</p:attrName>
                                        </p:attrNameLst>
                                      </p:cBhvr>
                                      <p:to>
                                        <p:strVal val="visible"/>
                                      </p:to>
                                    </p:set>
                                    <p:animEffect transition="in" filter="wipe(down)">
                                      <p:cBhvr>
                                        <p:cTn id="101" dur="1000"/>
                                        <p:tgtEl>
                                          <p:spTgt spid="2344741"/>
                                        </p:tgtEl>
                                      </p:cBhvr>
                                    </p:animEffect>
                                  </p:childTnLst>
                                </p:cTn>
                              </p:par>
                              <p:par>
                                <p:cTn id="102" presetID="22" presetClass="entr" presetSubtype="4" fill="hold" grpId="0" nodeType="withEffect">
                                  <p:stCondLst>
                                    <p:cond delay="0"/>
                                  </p:stCondLst>
                                  <p:childTnLst>
                                    <p:set>
                                      <p:cBhvr>
                                        <p:cTn id="103" dur="1" fill="hold">
                                          <p:stCondLst>
                                            <p:cond delay="0"/>
                                          </p:stCondLst>
                                        </p:cTn>
                                        <p:tgtEl>
                                          <p:spTgt spid="2344745"/>
                                        </p:tgtEl>
                                        <p:attrNameLst>
                                          <p:attrName>style.visibility</p:attrName>
                                        </p:attrNameLst>
                                      </p:cBhvr>
                                      <p:to>
                                        <p:strVal val="visible"/>
                                      </p:to>
                                    </p:set>
                                    <p:animEffect transition="in" filter="wipe(down)">
                                      <p:cBhvr>
                                        <p:cTn id="104" dur="1000"/>
                                        <p:tgtEl>
                                          <p:spTgt spid="2344745"/>
                                        </p:tgtEl>
                                      </p:cBhvr>
                                    </p:animEffect>
                                  </p:childTnLst>
                                </p:cTn>
                              </p:par>
                            </p:childTnLst>
                          </p:cTn>
                        </p:par>
                      </p:childTnLst>
                    </p:cTn>
                  </p:par>
                  <p:par>
                    <p:cTn id="105" fill="hold" nodeType="clickPar">
                      <p:stCondLst>
                        <p:cond delay="indefinite"/>
                      </p:stCondLst>
                      <p:childTnLst>
                        <p:par>
                          <p:cTn id="106" fill="hold" nodeType="withGroup">
                            <p:stCondLst>
                              <p:cond delay="0"/>
                            </p:stCondLst>
                            <p:childTnLst>
                              <p:par>
                                <p:cTn id="107" presetID="22" presetClass="entr" presetSubtype="1" fill="hold" grpId="0" nodeType="clickEffect">
                                  <p:stCondLst>
                                    <p:cond delay="0"/>
                                  </p:stCondLst>
                                  <p:childTnLst>
                                    <p:set>
                                      <p:cBhvr>
                                        <p:cTn id="108" dur="1" fill="hold">
                                          <p:stCondLst>
                                            <p:cond delay="0"/>
                                          </p:stCondLst>
                                        </p:cTn>
                                        <p:tgtEl>
                                          <p:spTgt spid="2344742"/>
                                        </p:tgtEl>
                                        <p:attrNameLst>
                                          <p:attrName>style.visibility</p:attrName>
                                        </p:attrNameLst>
                                      </p:cBhvr>
                                      <p:to>
                                        <p:strVal val="visible"/>
                                      </p:to>
                                    </p:set>
                                    <p:animEffect transition="in" filter="wipe(up)">
                                      <p:cBhvr>
                                        <p:cTn id="109" dur="1000"/>
                                        <p:tgtEl>
                                          <p:spTgt spid="2344742"/>
                                        </p:tgtEl>
                                      </p:cBhvr>
                                    </p:animEffect>
                                  </p:childTnLst>
                                </p:cTn>
                              </p:par>
                              <p:par>
                                <p:cTn id="110" presetID="22" presetClass="entr" presetSubtype="2" fill="hold" grpId="0" nodeType="withEffect">
                                  <p:stCondLst>
                                    <p:cond delay="0"/>
                                  </p:stCondLst>
                                  <p:childTnLst>
                                    <p:set>
                                      <p:cBhvr>
                                        <p:cTn id="111" dur="1" fill="hold">
                                          <p:stCondLst>
                                            <p:cond delay="0"/>
                                          </p:stCondLst>
                                        </p:cTn>
                                        <p:tgtEl>
                                          <p:spTgt spid="2344743"/>
                                        </p:tgtEl>
                                        <p:attrNameLst>
                                          <p:attrName>style.visibility</p:attrName>
                                        </p:attrNameLst>
                                      </p:cBhvr>
                                      <p:to>
                                        <p:strVal val="visible"/>
                                      </p:to>
                                    </p:set>
                                    <p:animEffect transition="in" filter="wipe(right)">
                                      <p:cBhvr>
                                        <p:cTn id="112" dur="500"/>
                                        <p:tgtEl>
                                          <p:spTgt spid="2344743"/>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2344740"/>
                                        </p:tgtEl>
                                        <p:attrNameLst>
                                          <p:attrName>style.visibility</p:attrName>
                                        </p:attrNameLst>
                                      </p:cBhvr>
                                      <p:to>
                                        <p:strVal val="visible"/>
                                      </p:to>
                                    </p:set>
                                    <p:animEffect transition="in" filter="wipe(down)">
                                      <p:cBhvr>
                                        <p:cTn id="117" dur="1000"/>
                                        <p:tgtEl>
                                          <p:spTgt spid="2344740"/>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2344746"/>
                                        </p:tgtEl>
                                        <p:attrNameLst>
                                          <p:attrName>style.visibility</p:attrName>
                                        </p:attrNameLst>
                                      </p:cBhvr>
                                      <p:to>
                                        <p:strVal val="visible"/>
                                      </p:to>
                                    </p:set>
                                    <p:animEffect transition="in" filter="wipe(down)">
                                      <p:cBhvr>
                                        <p:cTn id="120" dur="1000"/>
                                        <p:tgtEl>
                                          <p:spTgt spid="2344746"/>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8" fill="hold" grpId="0" nodeType="clickEffect">
                                  <p:stCondLst>
                                    <p:cond delay="0"/>
                                  </p:stCondLst>
                                  <p:childTnLst>
                                    <p:set>
                                      <p:cBhvr>
                                        <p:cTn id="124" dur="1" fill="hold">
                                          <p:stCondLst>
                                            <p:cond delay="0"/>
                                          </p:stCondLst>
                                        </p:cTn>
                                        <p:tgtEl>
                                          <p:spTgt spid="2344744"/>
                                        </p:tgtEl>
                                        <p:attrNameLst>
                                          <p:attrName>style.visibility</p:attrName>
                                        </p:attrNameLst>
                                      </p:cBhvr>
                                      <p:to>
                                        <p:strVal val="visible"/>
                                      </p:to>
                                    </p:set>
                                    <p:animEffect transition="in" filter="wipe(left)">
                                      <p:cBhvr>
                                        <p:cTn id="125" dur="500"/>
                                        <p:tgtEl>
                                          <p:spTgt spid="23447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4731" grpId="0" animBg="1"/>
      <p:bldP spid="2344732" grpId="0" animBg="1"/>
      <p:bldP spid="2344740" grpId="0" animBg="1"/>
      <p:bldP spid="2344741" grpId="0" animBg="1"/>
      <p:bldP spid="2344742" grpId="0" animBg="1"/>
      <p:bldP spid="2344743" grpId="0" animBg="1"/>
      <p:bldP spid="2344744" grpId="0" animBg="1"/>
      <p:bldP spid="2344745" grpId="0" animBg="1"/>
      <p:bldP spid="2344746"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48"/>
          <p:cNvSpPr>
            <a:spLocks noGrp="1" noChangeArrowheads="1"/>
          </p:cNvSpPr>
          <p:nvPr>
            <p:ph type="title"/>
          </p:nvPr>
        </p:nvSpPr>
        <p:spPr/>
        <p:txBody>
          <a:bodyPr/>
          <a:lstStyle/>
          <a:p>
            <a:pPr eaLnBrk="1" hangingPunct="1"/>
            <a:r>
              <a:rPr lang="en-US"/>
              <a:t>BitTorrent</a:t>
            </a:r>
          </a:p>
        </p:txBody>
      </p:sp>
      <p:grpSp>
        <p:nvGrpSpPr>
          <p:cNvPr id="84994" name="Group 49"/>
          <p:cNvGrpSpPr>
            <a:grpSpLocks/>
          </p:cNvGrpSpPr>
          <p:nvPr/>
        </p:nvGrpSpPr>
        <p:grpSpPr bwMode="auto">
          <a:xfrm>
            <a:off x="2605088" y="4603750"/>
            <a:ext cx="1141412" cy="893763"/>
            <a:chOff x="2896" y="2246"/>
            <a:chExt cx="561" cy="405"/>
          </a:xfrm>
        </p:grpSpPr>
        <p:sp>
          <p:nvSpPr>
            <p:cNvPr id="85727"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8"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9"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0"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1"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2"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3"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4"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5"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6"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7"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8"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39"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0"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1"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2"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3"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4"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5"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6"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5747"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48"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5749"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0"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1"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2"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3"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4"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55"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85705"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706" name="AutoShape 81"/>
            <p:cNvCxnSpPr>
              <a:cxnSpLocks noChangeShapeType="1"/>
              <a:stCxn id="8570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707" name="Group 82"/>
            <p:cNvGrpSpPr>
              <a:grpSpLocks/>
            </p:cNvGrpSpPr>
            <p:nvPr/>
          </p:nvGrpSpPr>
          <p:grpSpPr bwMode="auto">
            <a:xfrm flipH="1">
              <a:off x="872" y="994"/>
              <a:ext cx="182" cy="192"/>
              <a:chOff x="4666" y="2982"/>
              <a:chExt cx="481" cy="568"/>
            </a:xfrm>
          </p:grpSpPr>
          <p:sp>
            <p:nvSpPr>
              <p:cNvPr id="85708"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709"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0"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1"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2"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3"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4"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5"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6"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7"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8"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19"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0"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1"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2"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3"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4"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5"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26"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85683"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684" name="AutoShape 104"/>
            <p:cNvCxnSpPr>
              <a:cxnSpLocks noChangeShapeType="1"/>
              <a:stCxn id="8568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685" name="Group 105"/>
            <p:cNvGrpSpPr>
              <a:grpSpLocks/>
            </p:cNvGrpSpPr>
            <p:nvPr/>
          </p:nvGrpSpPr>
          <p:grpSpPr bwMode="auto">
            <a:xfrm flipH="1">
              <a:off x="872" y="994"/>
              <a:ext cx="182" cy="192"/>
              <a:chOff x="4666" y="2982"/>
              <a:chExt cx="481" cy="568"/>
            </a:xfrm>
          </p:grpSpPr>
          <p:sp>
            <p:nvSpPr>
              <p:cNvPr id="85686"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687"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8"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9"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0"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1"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2"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3"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4"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5"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6"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7"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8"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99"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0"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1"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2"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3"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704"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4997" name="Group 125"/>
          <p:cNvGrpSpPr>
            <a:grpSpLocks/>
          </p:cNvGrpSpPr>
          <p:nvPr/>
        </p:nvGrpSpPr>
        <p:grpSpPr bwMode="auto">
          <a:xfrm>
            <a:off x="1590675" y="2951163"/>
            <a:ext cx="701675" cy="304800"/>
            <a:chOff x="872" y="994"/>
            <a:chExt cx="442" cy="192"/>
          </a:xfrm>
        </p:grpSpPr>
        <p:sp>
          <p:nvSpPr>
            <p:cNvPr id="85661"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662" name="AutoShape 127"/>
            <p:cNvCxnSpPr>
              <a:cxnSpLocks noChangeShapeType="1"/>
              <a:stCxn id="8566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663" name="Group 128"/>
            <p:cNvGrpSpPr>
              <a:grpSpLocks/>
            </p:cNvGrpSpPr>
            <p:nvPr/>
          </p:nvGrpSpPr>
          <p:grpSpPr bwMode="auto">
            <a:xfrm flipH="1">
              <a:off x="872" y="994"/>
              <a:ext cx="182" cy="192"/>
              <a:chOff x="4666" y="2982"/>
              <a:chExt cx="481" cy="568"/>
            </a:xfrm>
          </p:grpSpPr>
          <p:sp>
            <p:nvSpPr>
              <p:cNvPr id="85664"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665"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6"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7"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8"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9"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0"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1"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2"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3"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4"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5"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6"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7"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8"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79"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0"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1"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82"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85639"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640" name="AutoShape 150"/>
            <p:cNvCxnSpPr>
              <a:cxnSpLocks noChangeShapeType="1"/>
              <a:stCxn id="8563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641" name="Group 151"/>
            <p:cNvGrpSpPr>
              <a:grpSpLocks/>
            </p:cNvGrpSpPr>
            <p:nvPr/>
          </p:nvGrpSpPr>
          <p:grpSpPr bwMode="auto">
            <a:xfrm flipH="1">
              <a:off x="872" y="994"/>
              <a:ext cx="182" cy="192"/>
              <a:chOff x="4666" y="2982"/>
              <a:chExt cx="481" cy="568"/>
            </a:xfrm>
          </p:grpSpPr>
          <p:sp>
            <p:nvSpPr>
              <p:cNvPr id="85642"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643"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4"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5"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6"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7"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8"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49"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0"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1"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2"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3"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4"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5"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6"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7"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8"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59"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60"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0" name="Group 171"/>
          <p:cNvGrpSpPr>
            <a:grpSpLocks/>
          </p:cNvGrpSpPr>
          <p:nvPr/>
        </p:nvGrpSpPr>
        <p:grpSpPr bwMode="auto">
          <a:xfrm>
            <a:off x="3414713" y="1220788"/>
            <a:ext cx="701675" cy="304800"/>
            <a:chOff x="872" y="994"/>
            <a:chExt cx="442" cy="192"/>
          </a:xfrm>
        </p:grpSpPr>
        <p:sp>
          <p:nvSpPr>
            <p:cNvPr id="85617"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618" name="AutoShape 173"/>
            <p:cNvCxnSpPr>
              <a:cxnSpLocks noChangeShapeType="1"/>
              <a:stCxn id="8561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619" name="Group 174"/>
            <p:cNvGrpSpPr>
              <a:grpSpLocks/>
            </p:cNvGrpSpPr>
            <p:nvPr/>
          </p:nvGrpSpPr>
          <p:grpSpPr bwMode="auto">
            <a:xfrm flipH="1">
              <a:off x="872" y="994"/>
              <a:ext cx="182" cy="192"/>
              <a:chOff x="4666" y="2982"/>
              <a:chExt cx="481" cy="568"/>
            </a:xfrm>
          </p:grpSpPr>
          <p:sp>
            <p:nvSpPr>
              <p:cNvPr id="85620"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621"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2"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3"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4"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5"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6"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7"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8"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29"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0"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1"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2"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3"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4"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5"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6"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7"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38"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85595"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96" name="AutoShape 196"/>
            <p:cNvCxnSpPr>
              <a:cxnSpLocks noChangeShapeType="1"/>
              <a:stCxn id="8559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97" name="Group 197"/>
            <p:cNvGrpSpPr>
              <a:grpSpLocks/>
            </p:cNvGrpSpPr>
            <p:nvPr/>
          </p:nvGrpSpPr>
          <p:grpSpPr bwMode="auto">
            <a:xfrm flipH="1">
              <a:off x="872" y="994"/>
              <a:ext cx="182" cy="192"/>
              <a:chOff x="4666" y="2982"/>
              <a:chExt cx="481" cy="568"/>
            </a:xfrm>
          </p:grpSpPr>
          <p:sp>
            <p:nvSpPr>
              <p:cNvPr id="85598"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99"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0"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1"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2"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3"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4"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5"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6"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7"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8"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09"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0"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1"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2"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3"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4"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5"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616"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85573"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74" name="AutoShape 219"/>
            <p:cNvCxnSpPr>
              <a:cxnSpLocks noChangeShapeType="1"/>
              <a:stCxn id="8557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75" name="Group 220"/>
            <p:cNvGrpSpPr>
              <a:grpSpLocks/>
            </p:cNvGrpSpPr>
            <p:nvPr/>
          </p:nvGrpSpPr>
          <p:grpSpPr bwMode="auto">
            <a:xfrm flipH="1">
              <a:off x="872" y="994"/>
              <a:ext cx="182" cy="192"/>
              <a:chOff x="4666" y="2982"/>
              <a:chExt cx="481" cy="568"/>
            </a:xfrm>
          </p:grpSpPr>
          <p:sp>
            <p:nvSpPr>
              <p:cNvPr id="85576"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77"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8"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9"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0"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1"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2"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3"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4"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5"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6"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7"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8"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89"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0"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1"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2"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3"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94"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85551"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52" name="AutoShape 242"/>
            <p:cNvCxnSpPr>
              <a:cxnSpLocks noChangeShapeType="1"/>
              <a:stCxn id="8555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53" name="Group 243"/>
            <p:cNvGrpSpPr>
              <a:grpSpLocks/>
            </p:cNvGrpSpPr>
            <p:nvPr/>
          </p:nvGrpSpPr>
          <p:grpSpPr bwMode="auto">
            <a:xfrm flipH="1">
              <a:off x="872" y="994"/>
              <a:ext cx="182" cy="192"/>
              <a:chOff x="4666" y="2982"/>
              <a:chExt cx="481" cy="568"/>
            </a:xfrm>
          </p:grpSpPr>
          <p:sp>
            <p:nvSpPr>
              <p:cNvPr id="85554"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55"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6"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7"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8"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9"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0"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1"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2"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3"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4"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5"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6"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7"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8"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69"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0"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1"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72"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85529"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30" name="AutoShape 265"/>
            <p:cNvCxnSpPr>
              <a:cxnSpLocks noChangeShapeType="1"/>
              <a:stCxn id="8552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31" name="Group 266"/>
            <p:cNvGrpSpPr>
              <a:grpSpLocks/>
            </p:cNvGrpSpPr>
            <p:nvPr/>
          </p:nvGrpSpPr>
          <p:grpSpPr bwMode="auto">
            <a:xfrm flipH="1">
              <a:off x="872" y="994"/>
              <a:ext cx="182" cy="192"/>
              <a:chOff x="4666" y="2982"/>
              <a:chExt cx="481" cy="568"/>
            </a:xfrm>
          </p:grpSpPr>
          <p:sp>
            <p:nvSpPr>
              <p:cNvPr id="85532"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33"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4"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5"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6"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7"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8"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39"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0"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1"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2"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3"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4"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5"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6"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7"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8"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49"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50"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30" name="Group 286"/>
          <p:cNvGrpSpPr>
            <a:grpSpLocks/>
          </p:cNvGrpSpPr>
          <p:nvPr/>
        </p:nvGrpSpPr>
        <p:grpSpPr bwMode="auto">
          <a:xfrm>
            <a:off x="4516438" y="2330450"/>
            <a:ext cx="701675" cy="304800"/>
            <a:chOff x="872" y="994"/>
            <a:chExt cx="442" cy="192"/>
          </a:xfrm>
        </p:grpSpPr>
        <p:sp>
          <p:nvSpPr>
            <p:cNvPr id="85507"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508" name="AutoShape 288"/>
            <p:cNvCxnSpPr>
              <a:cxnSpLocks noChangeShapeType="1"/>
              <a:stCxn id="8550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509" name="Group 289"/>
            <p:cNvGrpSpPr>
              <a:grpSpLocks/>
            </p:cNvGrpSpPr>
            <p:nvPr/>
          </p:nvGrpSpPr>
          <p:grpSpPr bwMode="auto">
            <a:xfrm flipH="1">
              <a:off x="872" y="994"/>
              <a:ext cx="182" cy="192"/>
              <a:chOff x="4666" y="2982"/>
              <a:chExt cx="481" cy="568"/>
            </a:xfrm>
          </p:grpSpPr>
          <p:sp>
            <p:nvSpPr>
              <p:cNvPr id="85510"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511"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2"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3"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4"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5"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6"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7"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8"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19"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0"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1"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2"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3"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4"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5"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6"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7"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28"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637" name="Group 309"/>
          <p:cNvGrpSpPr>
            <a:grpSpLocks/>
          </p:cNvGrpSpPr>
          <p:nvPr/>
        </p:nvGrpSpPr>
        <p:grpSpPr bwMode="auto">
          <a:xfrm>
            <a:off x="3482975" y="4211638"/>
            <a:ext cx="701675" cy="304800"/>
            <a:chOff x="872" y="994"/>
            <a:chExt cx="442" cy="192"/>
          </a:xfrm>
        </p:grpSpPr>
        <p:sp>
          <p:nvSpPr>
            <p:cNvPr id="85485"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486" name="AutoShape 311"/>
            <p:cNvCxnSpPr>
              <a:cxnSpLocks noChangeShapeType="1"/>
              <a:stCxn id="8548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487" name="Group 312"/>
            <p:cNvGrpSpPr>
              <a:grpSpLocks/>
            </p:cNvGrpSpPr>
            <p:nvPr/>
          </p:nvGrpSpPr>
          <p:grpSpPr bwMode="auto">
            <a:xfrm flipH="1">
              <a:off x="872" y="994"/>
              <a:ext cx="182" cy="192"/>
              <a:chOff x="4666" y="2982"/>
              <a:chExt cx="481" cy="568"/>
            </a:xfrm>
          </p:grpSpPr>
          <p:sp>
            <p:nvSpPr>
              <p:cNvPr id="85488"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89"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0"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1"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2"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3"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4"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5"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6"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7"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8"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99"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0"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1"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2"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3"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4"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5"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506"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660" name="Group 332"/>
          <p:cNvGrpSpPr>
            <a:grpSpLocks/>
          </p:cNvGrpSpPr>
          <p:nvPr/>
        </p:nvGrpSpPr>
        <p:grpSpPr bwMode="auto">
          <a:xfrm>
            <a:off x="3578225" y="4816475"/>
            <a:ext cx="701675" cy="304800"/>
            <a:chOff x="872" y="994"/>
            <a:chExt cx="442" cy="192"/>
          </a:xfrm>
        </p:grpSpPr>
        <p:sp>
          <p:nvSpPr>
            <p:cNvPr id="85463"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464" name="AutoShape 334"/>
            <p:cNvCxnSpPr>
              <a:cxnSpLocks noChangeShapeType="1"/>
              <a:stCxn id="8546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465" name="Group 335"/>
            <p:cNvGrpSpPr>
              <a:grpSpLocks/>
            </p:cNvGrpSpPr>
            <p:nvPr/>
          </p:nvGrpSpPr>
          <p:grpSpPr bwMode="auto">
            <a:xfrm flipH="1">
              <a:off x="872" y="994"/>
              <a:ext cx="182" cy="192"/>
              <a:chOff x="4666" y="2982"/>
              <a:chExt cx="481" cy="568"/>
            </a:xfrm>
          </p:grpSpPr>
          <p:sp>
            <p:nvSpPr>
              <p:cNvPr id="85466"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67"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8"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9"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0"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1"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2"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3"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4"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5"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6"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7"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8"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79"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0"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1"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2"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3"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84"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683" name="Group 355"/>
          <p:cNvGrpSpPr>
            <a:grpSpLocks/>
          </p:cNvGrpSpPr>
          <p:nvPr/>
        </p:nvGrpSpPr>
        <p:grpSpPr bwMode="auto">
          <a:xfrm>
            <a:off x="3609975" y="5708650"/>
            <a:ext cx="701675" cy="304800"/>
            <a:chOff x="872" y="994"/>
            <a:chExt cx="442" cy="192"/>
          </a:xfrm>
        </p:grpSpPr>
        <p:sp>
          <p:nvSpPr>
            <p:cNvPr id="85441"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442" name="AutoShape 357"/>
            <p:cNvCxnSpPr>
              <a:cxnSpLocks noChangeShapeType="1"/>
              <a:stCxn id="8544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443" name="Group 358"/>
            <p:cNvGrpSpPr>
              <a:grpSpLocks/>
            </p:cNvGrpSpPr>
            <p:nvPr/>
          </p:nvGrpSpPr>
          <p:grpSpPr bwMode="auto">
            <a:xfrm flipH="1">
              <a:off x="872" y="994"/>
              <a:ext cx="182" cy="192"/>
              <a:chOff x="4666" y="2982"/>
              <a:chExt cx="481" cy="568"/>
            </a:xfrm>
          </p:grpSpPr>
          <p:sp>
            <p:nvSpPr>
              <p:cNvPr id="85444"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45"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6"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7"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8"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9"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0"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1"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2"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3"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4"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5"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6"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7"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8"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59"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0"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1"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62"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07" name="Group 378"/>
          <p:cNvGrpSpPr>
            <a:grpSpLocks/>
          </p:cNvGrpSpPr>
          <p:nvPr/>
        </p:nvGrpSpPr>
        <p:grpSpPr bwMode="auto">
          <a:xfrm>
            <a:off x="5162550" y="2952750"/>
            <a:ext cx="701675" cy="304800"/>
            <a:chOff x="872" y="994"/>
            <a:chExt cx="442" cy="192"/>
          </a:xfrm>
        </p:grpSpPr>
        <p:sp>
          <p:nvSpPr>
            <p:cNvPr id="85419"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420" name="AutoShape 380"/>
            <p:cNvCxnSpPr>
              <a:cxnSpLocks noChangeShapeType="1"/>
              <a:stCxn id="8541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421" name="Group 381"/>
            <p:cNvGrpSpPr>
              <a:grpSpLocks/>
            </p:cNvGrpSpPr>
            <p:nvPr/>
          </p:nvGrpSpPr>
          <p:grpSpPr bwMode="auto">
            <a:xfrm flipH="1">
              <a:off x="872" y="994"/>
              <a:ext cx="182" cy="192"/>
              <a:chOff x="4666" y="2982"/>
              <a:chExt cx="481" cy="568"/>
            </a:xfrm>
          </p:grpSpPr>
          <p:sp>
            <p:nvSpPr>
              <p:cNvPr id="85422"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23"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4"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5"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6"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7"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8"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29"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0"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1"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2"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3"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4"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5"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6"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7"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8"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39"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40"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960" name="Group 401"/>
          <p:cNvGrpSpPr>
            <a:grpSpLocks/>
          </p:cNvGrpSpPr>
          <p:nvPr/>
        </p:nvGrpSpPr>
        <p:grpSpPr bwMode="auto">
          <a:xfrm>
            <a:off x="7821613" y="3349625"/>
            <a:ext cx="701675" cy="304800"/>
            <a:chOff x="872" y="994"/>
            <a:chExt cx="442" cy="192"/>
          </a:xfrm>
        </p:grpSpPr>
        <p:sp>
          <p:nvSpPr>
            <p:cNvPr id="85397"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98" name="AutoShape 403"/>
            <p:cNvCxnSpPr>
              <a:cxnSpLocks noChangeShapeType="1"/>
              <a:stCxn id="8539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99" name="Group 404"/>
            <p:cNvGrpSpPr>
              <a:grpSpLocks/>
            </p:cNvGrpSpPr>
            <p:nvPr/>
          </p:nvGrpSpPr>
          <p:grpSpPr bwMode="auto">
            <a:xfrm flipH="1">
              <a:off x="872" y="994"/>
              <a:ext cx="182" cy="192"/>
              <a:chOff x="4666" y="2982"/>
              <a:chExt cx="481" cy="568"/>
            </a:xfrm>
          </p:grpSpPr>
          <p:sp>
            <p:nvSpPr>
              <p:cNvPr id="85400"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401"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2"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3"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4"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5"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6"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7"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8"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09"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0"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1"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2"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3"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4"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5"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6"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7"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418"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962" name="Group 424"/>
          <p:cNvGrpSpPr>
            <a:grpSpLocks/>
          </p:cNvGrpSpPr>
          <p:nvPr/>
        </p:nvGrpSpPr>
        <p:grpSpPr bwMode="auto">
          <a:xfrm>
            <a:off x="7442200" y="2005013"/>
            <a:ext cx="701675" cy="304800"/>
            <a:chOff x="872" y="994"/>
            <a:chExt cx="442" cy="192"/>
          </a:xfrm>
        </p:grpSpPr>
        <p:sp>
          <p:nvSpPr>
            <p:cNvPr id="85375"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76" name="AutoShape 426"/>
            <p:cNvCxnSpPr>
              <a:cxnSpLocks noChangeShapeType="1"/>
              <a:stCxn id="8537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77" name="Group 427"/>
            <p:cNvGrpSpPr>
              <a:grpSpLocks/>
            </p:cNvGrpSpPr>
            <p:nvPr/>
          </p:nvGrpSpPr>
          <p:grpSpPr bwMode="auto">
            <a:xfrm flipH="1">
              <a:off x="872" y="994"/>
              <a:ext cx="182" cy="192"/>
              <a:chOff x="4666" y="2982"/>
              <a:chExt cx="481" cy="568"/>
            </a:xfrm>
          </p:grpSpPr>
          <p:sp>
            <p:nvSpPr>
              <p:cNvPr id="85378"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379"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0"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1"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2"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3"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4"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5"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6"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7"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8"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89"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0"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1"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2"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3"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4"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5"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96"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975" name="Group 447"/>
          <p:cNvGrpSpPr>
            <a:grpSpLocks/>
          </p:cNvGrpSpPr>
          <p:nvPr/>
        </p:nvGrpSpPr>
        <p:grpSpPr bwMode="auto">
          <a:xfrm>
            <a:off x="7104063" y="2479675"/>
            <a:ext cx="701675" cy="304800"/>
            <a:chOff x="872" y="994"/>
            <a:chExt cx="442" cy="192"/>
          </a:xfrm>
        </p:grpSpPr>
        <p:sp>
          <p:nvSpPr>
            <p:cNvPr id="85353"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54" name="AutoShape 449"/>
            <p:cNvCxnSpPr>
              <a:cxnSpLocks noChangeShapeType="1"/>
              <a:stCxn id="8535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55" name="Group 450"/>
            <p:cNvGrpSpPr>
              <a:grpSpLocks/>
            </p:cNvGrpSpPr>
            <p:nvPr/>
          </p:nvGrpSpPr>
          <p:grpSpPr bwMode="auto">
            <a:xfrm flipH="1">
              <a:off x="872" y="994"/>
              <a:ext cx="182" cy="192"/>
              <a:chOff x="4666" y="2982"/>
              <a:chExt cx="481" cy="568"/>
            </a:xfrm>
          </p:grpSpPr>
          <p:sp>
            <p:nvSpPr>
              <p:cNvPr id="85356"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357"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8"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9"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0"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1"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2"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3"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4"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5"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6"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7"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8"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69"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0"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1"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2"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3"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74"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5012" name="Group 470"/>
          <p:cNvGrpSpPr>
            <a:grpSpLocks/>
          </p:cNvGrpSpPr>
          <p:nvPr/>
        </p:nvGrpSpPr>
        <p:grpSpPr bwMode="auto">
          <a:xfrm>
            <a:off x="7488238" y="4997450"/>
            <a:ext cx="701675" cy="304800"/>
            <a:chOff x="872" y="994"/>
            <a:chExt cx="442" cy="192"/>
          </a:xfrm>
        </p:grpSpPr>
        <p:sp>
          <p:nvSpPr>
            <p:cNvPr id="85331"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32" name="AutoShape 472"/>
            <p:cNvCxnSpPr>
              <a:cxnSpLocks noChangeShapeType="1"/>
              <a:stCxn id="8533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33" name="Group 473"/>
            <p:cNvGrpSpPr>
              <a:grpSpLocks/>
            </p:cNvGrpSpPr>
            <p:nvPr/>
          </p:nvGrpSpPr>
          <p:grpSpPr bwMode="auto">
            <a:xfrm flipH="1">
              <a:off x="872" y="994"/>
              <a:ext cx="182" cy="192"/>
              <a:chOff x="4666" y="2982"/>
              <a:chExt cx="481" cy="568"/>
            </a:xfrm>
          </p:grpSpPr>
          <p:sp>
            <p:nvSpPr>
              <p:cNvPr id="85334"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335"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6"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7"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8"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9"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0"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1"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2"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3"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4"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5"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6"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7"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8"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49"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0"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1"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52"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4987" name="Group 493"/>
          <p:cNvGrpSpPr>
            <a:grpSpLocks/>
          </p:cNvGrpSpPr>
          <p:nvPr/>
        </p:nvGrpSpPr>
        <p:grpSpPr bwMode="auto">
          <a:xfrm>
            <a:off x="6559550" y="5965825"/>
            <a:ext cx="701675" cy="304800"/>
            <a:chOff x="872" y="994"/>
            <a:chExt cx="442" cy="192"/>
          </a:xfrm>
        </p:grpSpPr>
        <p:sp>
          <p:nvSpPr>
            <p:cNvPr id="85309"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310" name="AutoShape 495"/>
            <p:cNvCxnSpPr>
              <a:cxnSpLocks noChangeShapeType="1"/>
              <a:stCxn id="8530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311" name="Group 496"/>
            <p:cNvGrpSpPr>
              <a:grpSpLocks/>
            </p:cNvGrpSpPr>
            <p:nvPr/>
          </p:nvGrpSpPr>
          <p:grpSpPr bwMode="auto">
            <a:xfrm flipH="1">
              <a:off x="872" y="994"/>
              <a:ext cx="182" cy="192"/>
              <a:chOff x="4666" y="2982"/>
              <a:chExt cx="481" cy="568"/>
            </a:xfrm>
          </p:grpSpPr>
          <p:sp>
            <p:nvSpPr>
              <p:cNvPr id="85312"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313"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4"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5"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6"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7"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8"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19"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0"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1"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2"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3"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4"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5"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6"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7"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8"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29"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30"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30" name="Group 516"/>
          <p:cNvGrpSpPr>
            <a:grpSpLocks/>
          </p:cNvGrpSpPr>
          <p:nvPr/>
        </p:nvGrpSpPr>
        <p:grpSpPr bwMode="auto">
          <a:xfrm>
            <a:off x="6111875" y="4519613"/>
            <a:ext cx="701675" cy="304800"/>
            <a:chOff x="872" y="994"/>
            <a:chExt cx="442" cy="192"/>
          </a:xfrm>
        </p:grpSpPr>
        <p:sp>
          <p:nvSpPr>
            <p:cNvPr id="85287"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88" name="AutoShape 518"/>
            <p:cNvCxnSpPr>
              <a:cxnSpLocks noChangeShapeType="1"/>
              <a:stCxn id="8528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89" name="Group 519"/>
            <p:cNvGrpSpPr>
              <a:grpSpLocks/>
            </p:cNvGrpSpPr>
            <p:nvPr/>
          </p:nvGrpSpPr>
          <p:grpSpPr bwMode="auto">
            <a:xfrm flipH="1">
              <a:off x="872" y="994"/>
              <a:ext cx="182" cy="192"/>
              <a:chOff x="4666" y="2982"/>
              <a:chExt cx="481" cy="568"/>
            </a:xfrm>
          </p:grpSpPr>
          <p:sp>
            <p:nvSpPr>
              <p:cNvPr id="85290"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91"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2"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3"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4"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5"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6"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7"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8"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99"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0"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1"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2"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3"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4"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5"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6"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7"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308"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43" name="Group 539"/>
          <p:cNvGrpSpPr>
            <a:grpSpLocks/>
          </p:cNvGrpSpPr>
          <p:nvPr/>
        </p:nvGrpSpPr>
        <p:grpSpPr bwMode="auto">
          <a:xfrm>
            <a:off x="5441950" y="5805488"/>
            <a:ext cx="701675" cy="304800"/>
            <a:chOff x="872" y="994"/>
            <a:chExt cx="442" cy="192"/>
          </a:xfrm>
        </p:grpSpPr>
        <p:sp>
          <p:nvSpPr>
            <p:cNvPr id="85265"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66" name="AutoShape 541"/>
            <p:cNvCxnSpPr>
              <a:cxnSpLocks noChangeShapeType="1"/>
              <a:stCxn id="8526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67" name="Group 542"/>
            <p:cNvGrpSpPr>
              <a:grpSpLocks/>
            </p:cNvGrpSpPr>
            <p:nvPr/>
          </p:nvGrpSpPr>
          <p:grpSpPr bwMode="auto">
            <a:xfrm flipH="1">
              <a:off x="872" y="994"/>
              <a:ext cx="182" cy="192"/>
              <a:chOff x="4666" y="2982"/>
              <a:chExt cx="481" cy="568"/>
            </a:xfrm>
          </p:grpSpPr>
          <p:sp>
            <p:nvSpPr>
              <p:cNvPr id="85268"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69"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0"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1"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2"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3"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4"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5"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6"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7"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8"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79"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0"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1"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2"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3"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4"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5"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86"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5016" name="Group 562"/>
          <p:cNvGrpSpPr>
            <a:grpSpLocks/>
          </p:cNvGrpSpPr>
          <p:nvPr/>
        </p:nvGrpSpPr>
        <p:grpSpPr bwMode="auto">
          <a:xfrm>
            <a:off x="4724400" y="3970338"/>
            <a:ext cx="701675" cy="304800"/>
            <a:chOff x="872" y="994"/>
            <a:chExt cx="442" cy="192"/>
          </a:xfrm>
        </p:grpSpPr>
        <p:sp>
          <p:nvSpPr>
            <p:cNvPr id="85243"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44" name="AutoShape 564"/>
            <p:cNvCxnSpPr>
              <a:cxnSpLocks noChangeShapeType="1"/>
              <a:stCxn id="8524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45" name="Group 565"/>
            <p:cNvGrpSpPr>
              <a:grpSpLocks/>
            </p:cNvGrpSpPr>
            <p:nvPr/>
          </p:nvGrpSpPr>
          <p:grpSpPr bwMode="auto">
            <a:xfrm flipH="1">
              <a:off x="872" y="994"/>
              <a:ext cx="182" cy="192"/>
              <a:chOff x="4666" y="2982"/>
              <a:chExt cx="481" cy="568"/>
            </a:xfrm>
          </p:grpSpPr>
          <p:sp>
            <p:nvSpPr>
              <p:cNvPr id="85246"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47"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8"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9"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0"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1"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2"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3"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4"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5"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6"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7"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8"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59"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0"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1"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2"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3"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64"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53" name="Group 585"/>
          <p:cNvGrpSpPr>
            <a:grpSpLocks/>
          </p:cNvGrpSpPr>
          <p:nvPr/>
        </p:nvGrpSpPr>
        <p:grpSpPr bwMode="auto">
          <a:xfrm>
            <a:off x="5894388" y="5173663"/>
            <a:ext cx="701675" cy="304800"/>
            <a:chOff x="872" y="994"/>
            <a:chExt cx="442" cy="192"/>
          </a:xfrm>
        </p:grpSpPr>
        <p:sp>
          <p:nvSpPr>
            <p:cNvPr id="85221"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22" name="AutoShape 587"/>
            <p:cNvCxnSpPr>
              <a:cxnSpLocks noChangeShapeType="1"/>
              <a:stCxn id="8522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23" name="Group 588"/>
            <p:cNvGrpSpPr>
              <a:grpSpLocks/>
            </p:cNvGrpSpPr>
            <p:nvPr/>
          </p:nvGrpSpPr>
          <p:grpSpPr bwMode="auto">
            <a:xfrm flipH="1">
              <a:off x="872" y="994"/>
              <a:ext cx="182" cy="192"/>
              <a:chOff x="4666" y="2982"/>
              <a:chExt cx="481" cy="568"/>
            </a:xfrm>
          </p:grpSpPr>
          <p:sp>
            <p:nvSpPr>
              <p:cNvPr id="85224"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25"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6"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7"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8"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9"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0"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1"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2"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3"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4"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5"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6"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7"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8"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39"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0"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1"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42"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55" name="Group 608"/>
          <p:cNvGrpSpPr>
            <a:grpSpLocks/>
          </p:cNvGrpSpPr>
          <p:nvPr/>
        </p:nvGrpSpPr>
        <p:grpSpPr bwMode="auto">
          <a:xfrm>
            <a:off x="844550" y="3141663"/>
            <a:ext cx="701675" cy="304800"/>
            <a:chOff x="872" y="994"/>
            <a:chExt cx="442" cy="192"/>
          </a:xfrm>
        </p:grpSpPr>
        <p:sp>
          <p:nvSpPr>
            <p:cNvPr id="85199"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200" name="AutoShape 610"/>
            <p:cNvCxnSpPr>
              <a:cxnSpLocks noChangeShapeType="1"/>
              <a:stCxn id="8519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201" name="Group 611"/>
            <p:cNvGrpSpPr>
              <a:grpSpLocks/>
            </p:cNvGrpSpPr>
            <p:nvPr/>
          </p:nvGrpSpPr>
          <p:grpSpPr bwMode="auto">
            <a:xfrm flipH="1">
              <a:off x="872" y="994"/>
              <a:ext cx="182" cy="192"/>
              <a:chOff x="4666" y="2982"/>
              <a:chExt cx="481" cy="568"/>
            </a:xfrm>
          </p:grpSpPr>
          <p:sp>
            <p:nvSpPr>
              <p:cNvPr id="85202"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203"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4"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5"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6"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7"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8"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09"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0"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1"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2"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3"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4"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5"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6"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7"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8"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19"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220"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57" name="Group 631"/>
          <p:cNvGrpSpPr>
            <a:grpSpLocks/>
          </p:cNvGrpSpPr>
          <p:nvPr/>
        </p:nvGrpSpPr>
        <p:grpSpPr bwMode="auto">
          <a:xfrm>
            <a:off x="3294063" y="1778000"/>
            <a:ext cx="701675" cy="304800"/>
            <a:chOff x="872" y="994"/>
            <a:chExt cx="442" cy="192"/>
          </a:xfrm>
        </p:grpSpPr>
        <p:sp>
          <p:nvSpPr>
            <p:cNvPr id="85177"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178" name="AutoShape 633"/>
            <p:cNvCxnSpPr>
              <a:cxnSpLocks noChangeShapeType="1"/>
              <a:stCxn id="85177"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179" name="Group 634"/>
            <p:cNvGrpSpPr>
              <a:grpSpLocks/>
            </p:cNvGrpSpPr>
            <p:nvPr/>
          </p:nvGrpSpPr>
          <p:grpSpPr bwMode="auto">
            <a:xfrm flipH="1">
              <a:off x="872" y="994"/>
              <a:ext cx="182" cy="192"/>
              <a:chOff x="4666" y="2982"/>
              <a:chExt cx="481" cy="568"/>
            </a:xfrm>
          </p:grpSpPr>
          <p:sp>
            <p:nvSpPr>
              <p:cNvPr id="85180"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181"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2"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3"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4"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5"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6"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7"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8"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89"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0"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1"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2"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3"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4"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5"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6"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7"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98"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009" name="Group 654"/>
          <p:cNvGrpSpPr>
            <a:grpSpLocks/>
          </p:cNvGrpSpPr>
          <p:nvPr/>
        </p:nvGrpSpPr>
        <p:grpSpPr bwMode="auto">
          <a:xfrm>
            <a:off x="6073775" y="1903413"/>
            <a:ext cx="701675" cy="304800"/>
            <a:chOff x="872" y="994"/>
            <a:chExt cx="442" cy="192"/>
          </a:xfrm>
        </p:grpSpPr>
        <p:sp>
          <p:nvSpPr>
            <p:cNvPr id="85155"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156" name="AutoShape 656"/>
            <p:cNvCxnSpPr>
              <a:cxnSpLocks noChangeShapeType="1"/>
              <a:stCxn id="85155"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157" name="Group 657"/>
            <p:cNvGrpSpPr>
              <a:grpSpLocks/>
            </p:cNvGrpSpPr>
            <p:nvPr/>
          </p:nvGrpSpPr>
          <p:grpSpPr bwMode="auto">
            <a:xfrm flipH="1">
              <a:off x="872" y="994"/>
              <a:ext cx="182" cy="192"/>
              <a:chOff x="4666" y="2982"/>
              <a:chExt cx="481" cy="568"/>
            </a:xfrm>
          </p:grpSpPr>
          <p:sp>
            <p:nvSpPr>
              <p:cNvPr id="85158"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159"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0"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1"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2"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3"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4"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5"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6"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7"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8"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69"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0"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1"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2"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3"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4"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5"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76"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77" name="Group 677"/>
          <p:cNvGrpSpPr>
            <a:grpSpLocks/>
          </p:cNvGrpSpPr>
          <p:nvPr/>
        </p:nvGrpSpPr>
        <p:grpSpPr bwMode="auto">
          <a:xfrm>
            <a:off x="4368800" y="2974975"/>
            <a:ext cx="701675" cy="304800"/>
            <a:chOff x="872" y="994"/>
            <a:chExt cx="442" cy="192"/>
          </a:xfrm>
        </p:grpSpPr>
        <p:sp>
          <p:nvSpPr>
            <p:cNvPr id="85133"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134" name="AutoShape 679"/>
            <p:cNvCxnSpPr>
              <a:cxnSpLocks noChangeShapeType="1"/>
              <a:stCxn id="85133"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135" name="Group 680"/>
            <p:cNvGrpSpPr>
              <a:grpSpLocks/>
            </p:cNvGrpSpPr>
            <p:nvPr/>
          </p:nvGrpSpPr>
          <p:grpSpPr bwMode="auto">
            <a:xfrm flipH="1">
              <a:off x="872" y="994"/>
              <a:ext cx="182" cy="192"/>
              <a:chOff x="4666" y="2982"/>
              <a:chExt cx="481" cy="568"/>
            </a:xfrm>
          </p:grpSpPr>
          <p:sp>
            <p:nvSpPr>
              <p:cNvPr id="85136"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137"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8"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9"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0"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1"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2"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3"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4"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5"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6"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7"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8"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49"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0"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1"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2"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3"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54"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82" name="Group 700"/>
          <p:cNvGrpSpPr>
            <a:grpSpLocks/>
          </p:cNvGrpSpPr>
          <p:nvPr/>
        </p:nvGrpSpPr>
        <p:grpSpPr bwMode="auto">
          <a:xfrm>
            <a:off x="5418138" y="4575175"/>
            <a:ext cx="701675" cy="304800"/>
            <a:chOff x="872" y="994"/>
            <a:chExt cx="442" cy="192"/>
          </a:xfrm>
        </p:grpSpPr>
        <p:sp>
          <p:nvSpPr>
            <p:cNvPr id="85111"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112" name="AutoShape 702"/>
            <p:cNvCxnSpPr>
              <a:cxnSpLocks noChangeShapeType="1"/>
              <a:stCxn id="85111"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113" name="Group 703"/>
            <p:cNvGrpSpPr>
              <a:grpSpLocks/>
            </p:cNvGrpSpPr>
            <p:nvPr/>
          </p:nvGrpSpPr>
          <p:grpSpPr bwMode="auto">
            <a:xfrm flipH="1">
              <a:off x="872" y="994"/>
              <a:ext cx="182" cy="192"/>
              <a:chOff x="4666" y="2982"/>
              <a:chExt cx="481" cy="568"/>
            </a:xfrm>
          </p:grpSpPr>
          <p:sp>
            <p:nvSpPr>
              <p:cNvPr id="85114"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115"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6"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7"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8"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9"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0"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1"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2"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3"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4"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5"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6"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7"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8"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29"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0"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1"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32"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5784" name="Group 723"/>
          <p:cNvGrpSpPr>
            <a:grpSpLocks/>
          </p:cNvGrpSpPr>
          <p:nvPr/>
        </p:nvGrpSpPr>
        <p:grpSpPr bwMode="auto">
          <a:xfrm>
            <a:off x="6799263" y="3322638"/>
            <a:ext cx="701675" cy="304800"/>
            <a:chOff x="872" y="994"/>
            <a:chExt cx="442" cy="192"/>
          </a:xfrm>
        </p:grpSpPr>
        <p:sp>
          <p:nvSpPr>
            <p:cNvPr id="85089"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5090" name="AutoShape 725"/>
            <p:cNvCxnSpPr>
              <a:cxnSpLocks noChangeShapeType="1"/>
              <a:stCxn id="85089"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5091" name="Group 726"/>
            <p:cNvGrpSpPr>
              <a:grpSpLocks/>
            </p:cNvGrpSpPr>
            <p:nvPr/>
          </p:nvGrpSpPr>
          <p:grpSpPr bwMode="auto">
            <a:xfrm flipH="1">
              <a:off x="872" y="994"/>
              <a:ext cx="182" cy="192"/>
              <a:chOff x="4666" y="2982"/>
              <a:chExt cx="481" cy="568"/>
            </a:xfrm>
          </p:grpSpPr>
          <p:sp>
            <p:nvSpPr>
              <p:cNvPr id="85092"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5093"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4"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5"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6"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7"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8"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099"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0"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1"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2"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3"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4"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5"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6"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7"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8"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09"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5110"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85024"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grpSp>
        <p:nvGrpSpPr>
          <p:cNvPr id="2345786" name="Group 747"/>
          <p:cNvGrpSpPr>
            <a:grpSpLocks/>
          </p:cNvGrpSpPr>
          <p:nvPr/>
        </p:nvGrpSpPr>
        <p:grpSpPr bwMode="auto">
          <a:xfrm>
            <a:off x="4525963" y="2006600"/>
            <a:ext cx="812800" cy="369889"/>
            <a:chOff x="2851" y="1264"/>
            <a:chExt cx="512" cy="233"/>
          </a:xfrm>
        </p:grpSpPr>
        <p:sp>
          <p:nvSpPr>
            <p:cNvPr id="85083" name="Rectangle 74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4" name="Rectangle 74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5" name="Rectangle 75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6" name="Rectangle 75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7" name="Rectangle 75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8" name="Rectangle 75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5026"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27"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28"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29"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30"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31"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20" name="Rectangle 760"/>
          <p:cNvSpPr>
            <a:spLocks noChangeArrowheads="1"/>
          </p:cNvSpPr>
          <p:nvPr/>
        </p:nvSpPr>
        <p:spPr bwMode="auto">
          <a:xfrm>
            <a:off x="452755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5033" name="Group 761"/>
          <p:cNvGrpSpPr>
            <a:grpSpLocks/>
          </p:cNvGrpSpPr>
          <p:nvPr/>
        </p:nvGrpSpPr>
        <p:grpSpPr bwMode="auto">
          <a:xfrm>
            <a:off x="4751388" y="3671888"/>
            <a:ext cx="812800" cy="369886"/>
            <a:chOff x="2851" y="1264"/>
            <a:chExt cx="512" cy="233"/>
          </a:xfrm>
        </p:grpSpPr>
        <p:sp>
          <p:nvSpPr>
            <p:cNvPr id="85077" name="Rectangle 762"/>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8" name="Rectangle 763"/>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9" name="Rectangle 764"/>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0" name="Rectangle 765"/>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1" name="Rectangle 766"/>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82" name="Rectangle 767"/>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5728" name="Rectangle 768"/>
          <p:cNvSpPr>
            <a:spLocks noChangeArrowheads="1"/>
          </p:cNvSpPr>
          <p:nvPr/>
        </p:nvSpPr>
        <p:spPr bwMode="auto">
          <a:xfrm>
            <a:off x="4662488"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35" name="Rectangle 769"/>
          <p:cNvSpPr>
            <a:spLocks noChangeArrowheads="1"/>
          </p:cNvSpPr>
          <p:nvPr/>
        </p:nvSpPr>
        <p:spPr bwMode="auto">
          <a:xfrm>
            <a:off x="50212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5036" name="Group 770"/>
          <p:cNvGrpSpPr>
            <a:grpSpLocks/>
          </p:cNvGrpSpPr>
          <p:nvPr/>
        </p:nvGrpSpPr>
        <p:grpSpPr bwMode="auto">
          <a:xfrm>
            <a:off x="1646238" y="2590800"/>
            <a:ext cx="812800" cy="369889"/>
            <a:chOff x="2851" y="1264"/>
            <a:chExt cx="512" cy="233"/>
          </a:xfrm>
        </p:grpSpPr>
        <p:sp>
          <p:nvSpPr>
            <p:cNvPr id="85071" name="Rectangle 771"/>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2" name="Rectangle 772"/>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3" name="Rectangle 773"/>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4" name="Rectangle 774"/>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5" name="Rectangle 775"/>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6" name="Rectangle 776"/>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5737" name="Rectangle 777"/>
          <p:cNvSpPr>
            <a:spLocks noChangeArrowheads="1"/>
          </p:cNvSpPr>
          <p:nvPr/>
        </p:nvSpPr>
        <p:spPr bwMode="auto">
          <a:xfrm>
            <a:off x="4797425"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38" name="Rectangle 778"/>
          <p:cNvSpPr>
            <a:spLocks noChangeArrowheads="1"/>
          </p:cNvSpPr>
          <p:nvPr/>
        </p:nvSpPr>
        <p:spPr bwMode="auto">
          <a:xfrm>
            <a:off x="4932363"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39" name="Rectangle 779"/>
          <p:cNvSpPr>
            <a:spLocks noChangeArrowheads="1"/>
          </p:cNvSpPr>
          <p:nvPr/>
        </p:nvSpPr>
        <p:spPr bwMode="auto">
          <a:xfrm>
            <a:off x="48863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0" name="Rectangle 780"/>
          <p:cNvSpPr>
            <a:spLocks noChangeArrowheads="1"/>
          </p:cNvSpPr>
          <p:nvPr/>
        </p:nvSpPr>
        <p:spPr bwMode="auto">
          <a:xfrm>
            <a:off x="52927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1" name="Rectangle 781"/>
          <p:cNvSpPr>
            <a:spLocks noChangeArrowheads="1"/>
          </p:cNvSpPr>
          <p:nvPr/>
        </p:nvSpPr>
        <p:spPr bwMode="auto">
          <a:xfrm>
            <a:off x="1646238"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5042" name="Group 784"/>
          <p:cNvGrpSpPr>
            <a:grpSpLocks/>
          </p:cNvGrpSpPr>
          <p:nvPr/>
        </p:nvGrpSpPr>
        <p:grpSpPr bwMode="auto">
          <a:xfrm>
            <a:off x="7362825" y="4660900"/>
            <a:ext cx="812800" cy="369889"/>
            <a:chOff x="2851" y="1264"/>
            <a:chExt cx="512" cy="233"/>
          </a:xfrm>
        </p:grpSpPr>
        <p:sp>
          <p:nvSpPr>
            <p:cNvPr id="85065" name="Rectangle 785"/>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6" name="Rectangle 786"/>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7" name="Rectangle 787"/>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8" name="Rectangle 788"/>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9" name="Rectangle 789"/>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70" name="Rectangle 790"/>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5043" name="Rectangle 798"/>
          <p:cNvSpPr>
            <a:spLocks noChangeArrowheads="1"/>
          </p:cNvSpPr>
          <p:nvPr/>
        </p:nvSpPr>
        <p:spPr bwMode="auto">
          <a:xfrm>
            <a:off x="1781175"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4" name="Rectangle 799"/>
          <p:cNvSpPr>
            <a:spLocks noChangeArrowheads="1"/>
          </p:cNvSpPr>
          <p:nvPr/>
        </p:nvSpPr>
        <p:spPr bwMode="auto">
          <a:xfrm>
            <a:off x="2051050"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5" name="Rectangle 800"/>
          <p:cNvSpPr>
            <a:spLocks noChangeArrowheads="1"/>
          </p:cNvSpPr>
          <p:nvPr/>
        </p:nvSpPr>
        <p:spPr bwMode="auto">
          <a:xfrm>
            <a:off x="7362825" y="46611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6" name="Rectangle 801"/>
          <p:cNvSpPr>
            <a:spLocks noChangeArrowheads="1"/>
          </p:cNvSpPr>
          <p:nvPr/>
        </p:nvSpPr>
        <p:spPr bwMode="auto">
          <a:xfrm>
            <a:off x="5157788"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62" name="Rectangle 802"/>
          <p:cNvSpPr>
            <a:spLocks noChangeArrowheads="1"/>
          </p:cNvSpPr>
          <p:nvPr/>
        </p:nvSpPr>
        <p:spPr bwMode="auto">
          <a:xfrm>
            <a:off x="5067300"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63" name="Rectangle 803"/>
          <p:cNvSpPr>
            <a:spLocks noChangeArrowheads="1"/>
          </p:cNvSpPr>
          <p:nvPr/>
        </p:nvSpPr>
        <p:spPr bwMode="auto">
          <a:xfrm>
            <a:off x="5202238" y="20068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49" name="Rectangle 804"/>
          <p:cNvSpPr>
            <a:spLocks noChangeArrowheads="1"/>
          </p:cNvSpPr>
          <p:nvPr/>
        </p:nvSpPr>
        <p:spPr bwMode="auto">
          <a:xfrm>
            <a:off x="4751388"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5765" name="Line 805"/>
          <p:cNvSpPr>
            <a:spLocks noChangeShapeType="1"/>
          </p:cNvSpPr>
          <p:nvPr/>
        </p:nvSpPr>
        <p:spPr bwMode="auto">
          <a:xfrm flipH="1">
            <a:off x="3267075" y="1628775"/>
            <a:ext cx="719138" cy="2925763"/>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66" name="Line 806"/>
          <p:cNvSpPr>
            <a:spLocks noChangeShapeType="1"/>
          </p:cNvSpPr>
          <p:nvPr/>
        </p:nvSpPr>
        <p:spPr bwMode="auto">
          <a:xfrm flipV="1">
            <a:off x="3086100" y="1673225"/>
            <a:ext cx="676275" cy="2835275"/>
          </a:xfrm>
          <a:prstGeom prst="line">
            <a:avLst/>
          </a:prstGeom>
          <a:noFill/>
          <a:ln w="38100">
            <a:solidFill>
              <a:schemeClr val="folHlink"/>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grpSp>
        <p:nvGrpSpPr>
          <p:cNvPr id="2345790" name="Group 807"/>
          <p:cNvGrpSpPr>
            <a:grpSpLocks/>
          </p:cNvGrpSpPr>
          <p:nvPr/>
        </p:nvGrpSpPr>
        <p:grpSpPr bwMode="auto">
          <a:xfrm>
            <a:off x="4211638" y="1196975"/>
            <a:ext cx="812800" cy="369889"/>
            <a:chOff x="2851" y="1264"/>
            <a:chExt cx="512" cy="233"/>
          </a:xfrm>
        </p:grpSpPr>
        <p:sp>
          <p:nvSpPr>
            <p:cNvPr id="85059" name="Rectangle 808"/>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0" name="Rectangle 809"/>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1" name="Rectangle 810"/>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2" name="Rectangle 811"/>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3" name="Rectangle 812"/>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5064" name="Rectangle 813"/>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5774" name="Line 814"/>
          <p:cNvSpPr>
            <a:spLocks noChangeShapeType="1"/>
          </p:cNvSpPr>
          <p:nvPr/>
        </p:nvSpPr>
        <p:spPr bwMode="auto">
          <a:xfrm flipH="1" flipV="1">
            <a:off x="2411413" y="2843213"/>
            <a:ext cx="90487" cy="2386012"/>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75" name="Line 815"/>
          <p:cNvSpPr>
            <a:spLocks noChangeShapeType="1"/>
          </p:cNvSpPr>
          <p:nvPr/>
        </p:nvSpPr>
        <p:spPr bwMode="auto">
          <a:xfrm flipV="1">
            <a:off x="2592388" y="3924300"/>
            <a:ext cx="2879725" cy="134937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76" name="Line 816"/>
          <p:cNvSpPr>
            <a:spLocks noChangeShapeType="1"/>
          </p:cNvSpPr>
          <p:nvPr/>
        </p:nvSpPr>
        <p:spPr bwMode="auto">
          <a:xfrm>
            <a:off x="5381625" y="3924300"/>
            <a:ext cx="2565400" cy="854075"/>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78" name="Line 818"/>
          <p:cNvSpPr>
            <a:spLocks noChangeShapeType="1"/>
          </p:cNvSpPr>
          <p:nvPr/>
        </p:nvSpPr>
        <p:spPr bwMode="auto">
          <a:xfrm flipH="1" flipV="1">
            <a:off x="1962150" y="2843213"/>
            <a:ext cx="3105150" cy="946150"/>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79" name="Line 819"/>
          <p:cNvSpPr>
            <a:spLocks noChangeShapeType="1"/>
          </p:cNvSpPr>
          <p:nvPr/>
        </p:nvSpPr>
        <p:spPr bwMode="auto">
          <a:xfrm flipH="1" flipV="1">
            <a:off x="4302125" y="1449388"/>
            <a:ext cx="3105150" cy="3328987"/>
          </a:xfrm>
          <a:prstGeom prst="line">
            <a:avLst/>
          </a:prstGeom>
          <a:noFill/>
          <a:ln w="19050">
            <a:solidFill>
              <a:schemeClr val="tx1"/>
            </a:solidFill>
            <a:round/>
            <a:headEnd/>
            <a:tailEnd type="triangle" w="lg" len="lg"/>
          </a:ln>
          <a:extLst>
            <a:ext uri="{909E8E84-426E-40dd-AFC4-6F175D3DCCD1}">
              <a14:hiddenFill xmlns:a14="http://schemas.microsoft.com/office/drawing/2010/main">
                <a:noFill/>
              </a14:hiddenFill>
            </a:ext>
          </a:extLst>
        </p:spPr>
        <p:txBody>
          <a:bodyPr rIns="54000">
            <a:spAutoFit/>
          </a:bodyPr>
          <a:lstStyle/>
          <a:p>
            <a:endParaRPr lang="en-US">
              <a:solidFill>
                <a:srgbClr val="000000"/>
              </a:solidFill>
              <a:latin typeface="Eurostile"/>
              <a:cs typeface="Eurostile"/>
            </a:endParaRPr>
          </a:p>
        </p:txBody>
      </p:sp>
      <p:sp>
        <p:nvSpPr>
          <p:cNvPr id="2345781" name="Freeform 821"/>
          <p:cNvSpPr>
            <a:spLocks/>
          </p:cNvSpPr>
          <p:nvPr/>
        </p:nvSpPr>
        <p:spPr bwMode="auto">
          <a:xfrm>
            <a:off x="1817688" y="2832100"/>
            <a:ext cx="146860" cy="369332"/>
          </a:xfrm>
          <a:custGeom>
            <a:avLst/>
            <a:gdLst>
              <a:gd name="T0" fmla="*/ 0 w 3606"/>
              <a:gd name="T1" fmla="*/ 0 h 1226"/>
              <a:gd name="T2" fmla="*/ 1035050 w 3606"/>
              <a:gd name="T3" fmla="*/ 1177925 h 1226"/>
              <a:gd name="T4" fmla="*/ 4375150 w 3606"/>
              <a:gd name="T5" fmla="*/ 1541463 h 1226"/>
              <a:gd name="T6" fmla="*/ 5724525 w 3606"/>
              <a:gd name="T7" fmla="*/ 1946275 h 1226"/>
              <a:gd name="T8" fmla="*/ 0 60000 65536"/>
              <a:gd name="T9" fmla="*/ 0 60000 65536"/>
              <a:gd name="T10" fmla="*/ 0 60000 65536"/>
              <a:gd name="T11" fmla="*/ 0 60000 65536"/>
              <a:gd name="T12" fmla="*/ 0 w 3606"/>
              <a:gd name="T13" fmla="*/ 0 h 1226"/>
              <a:gd name="T14" fmla="*/ 3606 w 3606"/>
              <a:gd name="T15" fmla="*/ 1226 h 1226"/>
            </a:gdLst>
            <a:ahLst/>
            <a:cxnLst>
              <a:cxn ang="T8">
                <a:pos x="T0" y="T1"/>
              </a:cxn>
              <a:cxn ang="T9">
                <a:pos x="T2" y="T3"/>
              </a:cxn>
              <a:cxn ang="T10">
                <a:pos x="T4" y="T5"/>
              </a:cxn>
              <a:cxn ang="T11">
                <a:pos x="T6" y="T7"/>
              </a:cxn>
            </a:cxnLst>
            <a:rect l="T12" t="T13" r="T14" b="T15"/>
            <a:pathLst>
              <a:path w="3606" h="1226">
                <a:moveTo>
                  <a:pt x="0" y="0"/>
                </a:moveTo>
                <a:cubicBezTo>
                  <a:pt x="109" y="124"/>
                  <a:pt x="193" y="580"/>
                  <a:pt x="652" y="742"/>
                </a:cubicBezTo>
                <a:cubicBezTo>
                  <a:pt x="1111" y="904"/>
                  <a:pt x="2264" y="890"/>
                  <a:pt x="2756" y="971"/>
                </a:cubicBezTo>
                <a:cubicBezTo>
                  <a:pt x="3248" y="1052"/>
                  <a:pt x="3360" y="1131"/>
                  <a:pt x="3606" y="1226"/>
                </a:cubicBezTo>
              </a:path>
            </a:pathLst>
          </a:custGeom>
          <a:noFill/>
          <a:ln w="19050" cap="flat" cmpd="sng">
            <a:solidFill>
              <a:schemeClr val="tx1"/>
            </a:solidFill>
            <a:prstDash val="solid"/>
            <a:round/>
            <a:headEnd type="none" w="med" len="med"/>
            <a:tailEnd type="triangle" w="lg" len="lg"/>
          </a:ln>
          <a:extLst>
            <a:ext uri="{909E8E84-426E-40dd-AFC4-6F175D3DCCD1}">
              <a14:hiddenFill xmlns:a14="http://schemas.microsoft.com/office/drawing/2010/main">
                <a:solidFill>
                  <a:srgbClr val="FFFFFF"/>
                </a:solidFill>
              </a14:hiddenFill>
            </a:ext>
          </a:extLst>
        </p:spPr>
        <p:txBody>
          <a:bodyPr wrap="none" rIns="54000">
            <a:spAutoFit/>
          </a:bodyPr>
          <a:lstStyle/>
          <a:p>
            <a:endParaRPr lang="en-US">
              <a:solidFill>
                <a:srgbClr val="000000"/>
              </a:solidFill>
              <a:latin typeface="Eurostile"/>
              <a:cs typeface="Eurostile"/>
            </a:endParaRPr>
          </a:p>
        </p:txBody>
      </p:sp>
    </p:spTree>
    <p:extLst>
      <p:ext uri="{BB962C8B-B14F-4D97-AF65-F5344CB8AC3E}">
        <p14:creationId xmlns:p14="http://schemas.microsoft.com/office/powerpoint/2010/main" val="307697147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5755"/>
                                        </p:tgtEl>
                                        <p:attrNameLst>
                                          <p:attrName>style.opacity</p:attrName>
                                        </p:attrNameLst>
                                      </p:cBhvr>
                                      <p:to>
                                        <p:strVal val="0.5"/>
                                      </p:to>
                                    </p:set>
                                    <p:animEffect filter="image" prLst="opacity: 0.5">
                                      <p:cBhvr rctx="IE">
                                        <p:cTn id="13" dur="indefinite"/>
                                        <p:tgtEl>
                                          <p:spTgt spid="2345755"/>
                                        </p:tgtEl>
                                      </p:cBhvr>
                                    </p:animEffect>
                                  </p:childTnLst>
                                </p:cTn>
                              </p:par>
                              <p:par>
                                <p:cTn id="14" presetID="9" presetClass="emph" presetSubtype="0" nodeType="withEffect">
                                  <p:stCondLst>
                                    <p:cond delay="0"/>
                                  </p:stCondLst>
                                  <p:childTnLst>
                                    <p:set>
                                      <p:cBhvr rctx="PPT">
                                        <p:cTn id="15" dur="indefinite"/>
                                        <p:tgtEl>
                                          <p:spTgt spid="18"/>
                                        </p:tgtEl>
                                        <p:attrNameLst>
                                          <p:attrName>style.opacity</p:attrName>
                                        </p:attrNameLst>
                                      </p:cBhvr>
                                      <p:to>
                                        <p:strVal val="0.5"/>
                                      </p:to>
                                    </p:set>
                                    <p:animEffect filter="image" prLst="opacity: 0.5">
                                      <p:cBhvr rctx="IE">
                                        <p:cTn id="16" dur="indefinite"/>
                                        <p:tgtEl>
                                          <p:spTgt spid="18"/>
                                        </p:tgtEl>
                                      </p:cBhvr>
                                    </p:animEffect>
                                  </p:childTnLst>
                                </p:cTn>
                              </p:par>
                              <p:par>
                                <p:cTn id="17" presetID="9" presetClass="emph" presetSubtype="0" nodeType="withEffect">
                                  <p:stCondLst>
                                    <p:cond delay="0"/>
                                  </p:stCondLst>
                                  <p:childTnLst>
                                    <p:set>
                                      <p:cBhvr rctx="PPT">
                                        <p:cTn id="18" dur="indefinite"/>
                                        <p:tgtEl>
                                          <p:spTgt spid="22"/>
                                        </p:tgtEl>
                                        <p:attrNameLst>
                                          <p:attrName>style.opacity</p:attrName>
                                        </p:attrNameLst>
                                      </p:cBhvr>
                                      <p:to>
                                        <p:strVal val="0.5"/>
                                      </p:to>
                                    </p:set>
                                    <p:animEffect filter="image" prLst="opacity: 0.5">
                                      <p:cBhvr rctx="IE">
                                        <p:cTn id="19" dur="indefinite"/>
                                        <p:tgtEl>
                                          <p:spTgt spid="22"/>
                                        </p:tgtEl>
                                      </p:cBhvr>
                                    </p:animEffect>
                                  </p:childTnLst>
                                </p:cTn>
                              </p:par>
                              <p:par>
                                <p:cTn id="20" presetID="9" presetClass="emph" presetSubtype="0" nodeType="withEffect">
                                  <p:stCondLst>
                                    <p:cond delay="0"/>
                                  </p:stCondLst>
                                  <p:childTnLst>
                                    <p:set>
                                      <p:cBhvr rctx="PPT">
                                        <p:cTn id="21" dur="indefinite"/>
                                        <p:tgtEl>
                                          <p:spTgt spid="20"/>
                                        </p:tgtEl>
                                        <p:attrNameLst>
                                          <p:attrName>style.opacity</p:attrName>
                                        </p:attrNameLst>
                                      </p:cBhvr>
                                      <p:to>
                                        <p:strVal val="0.5"/>
                                      </p:to>
                                    </p:set>
                                    <p:animEffect filter="image" prLst="opacity: 0.5">
                                      <p:cBhvr rctx="IE">
                                        <p:cTn id="22" dur="indefinite"/>
                                        <p:tgtEl>
                                          <p:spTgt spid="20"/>
                                        </p:tgtEl>
                                      </p:cBhvr>
                                    </p:animEffect>
                                  </p:childTnLst>
                                </p:cTn>
                              </p:par>
                              <p:par>
                                <p:cTn id="23" presetID="9" presetClass="emph" presetSubtype="0" nodeType="withEffect">
                                  <p:stCondLst>
                                    <p:cond delay="0"/>
                                  </p:stCondLst>
                                  <p:childTnLst>
                                    <p:set>
                                      <p:cBhvr rctx="PPT">
                                        <p:cTn id="24" dur="indefinite"/>
                                        <p:tgtEl>
                                          <p:spTgt spid="2345757"/>
                                        </p:tgtEl>
                                        <p:attrNameLst>
                                          <p:attrName>style.opacity</p:attrName>
                                        </p:attrNameLst>
                                      </p:cBhvr>
                                      <p:to>
                                        <p:strVal val="0.5"/>
                                      </p:to>
                                    </p:set>
                                    <p:animEffect filter="image" prLst="opacity: 0.5">
                                      <p:cBhvr rctx="IE">
                                        <p:cTn id="25" dur="indefinite"/>
                                        <p:tgtEl>
                                          <p:spTgt spid="2345757"/>
                                        </p:tgtEl>
                                      </p:cBhvr>
                                    </p:animEffect>
                                  </p:childTnLst>
                                </p:cTn>
                              </p:par>
                              <p:par>
                                <p:cTn id="26" presetID="9" presetClass="emph" presetSubtype="0" nodeType="withEffect">
                                  <p:stCondLst>
                                    <p:cond delay="0"/>
                                  </p:stCondLst>
                                  <p:childTnLst>
                                    <p:set>
                                      <p:cBhvr rctx="PPT">
                                        <p:cTn id="27" dur="indefinite"/>
                                        <p:tgtEl>
                                          <p:spTgt spid="24"/>
                                        </p:tgtEl>
                                        <p:attrNameLst>
                                          <p:attrName>style.opacity</p:attrName>
                                        </p:attrNameLst>
                                      </p:cBhvr>
                                      <p:to>
                                        <p:strVal val="0.5"/>
                                      </p:to>
                                    </p:set>
                                    <p:animEffect filter="image" prLst="opacity: 0.5">
                                      <p:cBhvr rctx="IE">
                                        <p:cTn id="28" dur="indefinite"/>
                                        <p:tgtEl>
                                          <p:spTgt spid="24"/>
                                        </p:tgtEl>
                                      </p:cBhvr>
                                    </p:animEffect>
                                  </p:childTnLst>
                                </p:cTn>
                              </p:par>
                              <p:par>
                                <p:cTn id="29" presetID="9" presetClass="emph" presetSubtype="0" nodeType="withEffect">
                                  <p:stCondLst>
                                    <p:cond delay="0"/>
                                  </p:stCondLst>
                                  <p:childTnLst>
                                    <p:set>
                                      <p:cBhvr rctx="PPT">
                                        <p:cTn id="30" dur="indefinite"/>
                                        <p:tgtEl>
                                          <p:spTgt spid="26"/>
                                        </p:tgtEl>
                                        <p:attrNameLst>
                                          <p:attrName>style.opacity</p:attrName>
                                        </p:attrNameLst>
                                      </p:cBhvr>
                                      <p:to>
                                        <p:strVal val="0.5"/>
                                      </p:to>
                                    </p:set>
                                    <p:animEffect filter="image" prLst="opacity: 0.5">
                                      <p:cBhvr rctx="IE">
                                        <p:cTn id="31" dur="indefinite"/>
                                        <p:tgtEl>
                                          <p:spTgt spid="26"/>
                                        </p:tgtEl>
                                      </p:cBhvr>
                                    </p:animEffect>
                                  </p:childTnLst>
                                </p:cTn>
                              </p:par>
                              <p:par>
                                <p:cTn id="32" presetID="9" presetClass="emph" presetSubtype="0" nodeType="withEffect">
                                  <p:stCondLst>
                                    <p:cond delay="0"/>
                                  </p:stCondLst>
                                  <p:childTnLst>
                                    <p:set>
                                      <p:cBhvr rctx="PPT">
                                        <p:cTn id="33" dur="indefinite"/>
                                        <p:tgtEl>
                                          <p:spTgt spid="2345637"/>
                                        </p:tgtEl>
                                        <p:attrNameLst>
                                          <p:attrName>style.opacity</p:attrName>
                                        </p:attrNameLst>
                                      </p:cBhvr>
                                      <p:to>
                                        <p:strVal val="0.5"/>
                                      </p:to>
                                    </p:set>
                                    <p:animEffect filter="image" prLst="opacity: 0.5">
                                      <p:cBhvr rctx="IE">
                                        <p:cTn id="34" dur="indefinite"/>
                                        <p:tgtEl>
                                          <p:spTgt spid="2345637"/>
                                        </p:tgtEl>
                                      </p:cBhvr>
                                    </p:animEffect>
                                  </p:childTnLst>
                                </p:cTn>
                              </p:par>
                              <p:par>
                                <p:cTn id="35" presetID="9" presetClass="emph" presetSubtype="0" nodeType="withEffect">
                                  <p:stCondLst>
                                    <p:cond delay="0"/>
                                  </p:stCondLst>
                                  <p:childTnLst>
                                    <p:set>
                                      <p:cBhvr rctx="PPT">
                                        <p:cTn id="36" dur="indefinite"/>
                                        <p:tgtEl>
                                          <p:spTgt spid="2345660"/>
                                        </p:tgtEl>
                                        <p:attrNameLst>
                                          <p:attrName>style.opacity</p:attrName>
                                        </p:attrNameLst>
                                      </p:cBhvr>
                                      <p:to>
                                        <p:strVal val="0.5"/>
                                      </p:to>
                                    </p:set>
                                    <p:animEffect filter="image" prLst="opacity: 0.5">
                                      <p:cBhvr rctx="IE">
                                        <p:cTn id="37" dur="indefinite"/>
                                        <p:tgtEl>
                                          <p:spTgt spid="2345660"/>
                                        </p:tgtEl>
                                      </p:cBhvr>
                                    </p:animEffect>
                                  </p:childTnLst>
                                </p:cTn>
                              </p:par>
                              <p:par>
                                <p:cTn id="38" presetID="9" presetClass="emph" presetSubtype="0" nodeType="withEffect">
                                  <p:stCondLst>
                                    <p:cond delay="0"/>
                                  </p:stCondLst>
                                  <p:childTnLst>
                                    <p:set>
                                      <p:cBhvr rctx="PPT">
                                        <p:cTn id="39" dur="indefinite"/>
                                        <p:tgtEl>
                                          <p:spTgt spid="2345683"/>
                                        </p:tgtEl>
                                        <p:attrNameLst>
                                          <p:attrName>style.opacity</p:attrName>
                                        </p:attrNameLst>
                                      </p:cBhvr>
                                      <p:to>
                                        <p:strVal val="0.5"/>
                                      </p:to>
                                    </p:set>
                                    <p:animEffect filter="image" prLst="opacity: 0.5">
                                      <p:cBhvr rctx="IE">
                                        <p:cTn id="40" dur="indefinite"/>
                                        <p:tgtEl>
                                          <p:spTgt spid="2345683"/>
                                        </p:tgtEl>
                                      </p:cBhvr>
                                    </p:animEffect>
                                  </p:childTnLst>
                                </p:cTn>
                              </p:par>
                              <p:par>
                                <p:cTn id="41" presetID="9" presetClass="emph" presetSubtype="0" nodeType="withEffect">
                                  <p:stCondLst>
                                    <p:cond delay="0"/>
                                  </p:stCondLst>
                                  <p:childTnLst>
                                    <p:set>
                                      <p:cBhvr rctx="PPT">
                                        <p:cTn id="42" dur="indefinite"/>
                                        <p:tgtEl>
                                          <p:spTgt spid="28"/>
                                        </p:tgtEl>
                                        <p:attrNameLst>
                                          <p:attrName>style.opacity</p:attrName>
                                        </p:attrNameLst>
                                      </p:cBhvr>
                                      <p:to>
                                        <p:strVal val="0.5"/>
                                      </p:to>
                                    </p:set>
                                    <p:animEffect filter="image" prLst="opacity: 0.5">
                                      <p:cBhvr rctx="IE">
                                        <p:cTn id="43" dur="indefinite"/>
                                        <p:tgtEl>
                                          <p:spTgt spid="28"/>
                                        </p:tgtEl>
                                      </p:cBhvr>
                                    </p:animEffect>
                                  </p:childTnLst>
                                </p:cTn>
                              </p:par>
                              <p:par>
                                <p:cTn id="44" presetID="9" presetClass="emph" presetSubtype="0" nodeType="withEffect">
                                  <p:stCondLst>
                                    <p:cond delay="0"/>
                                  </p:stCondLst>
                                  <p:childTnLst>
                                    <p:set>
                                      <p:cBhvr rctx="PPT">
                                        <p:cTn id="45" dur="indefinite"/>
                                        <p:tgtEl>
                                          <p:spTgt spid="2345743"/>
                                        </p:tgtEl>
                                        <p:attrNameLst>
                                          <p:attrName>style.opacity</p:attrName>
                                        </p:attrNameLst>
                                      </p:cBhvr>
                                      <p:to>
                                        <p:strVal val="0.5"/>
                                      </p:to>
                                    </p:set>
                                    <p:animEffect filter="image" prLst="opacity: 0.5">
                                      <p:cBhvr rctx="IE">
                                        <p:cTn id="46" dur="indefinite"/>
                                        <p:tgtEl>
                                          <p:spTgt spid="2345743"/>
                                        </p:tgtEl>
                                      </p:cBhvr>
                                    </p:animEffect>
                                  </p:childTnLst>
                                </p:cTn>
                              </p:par>
                              <p:par>
                                <p:cTn id="47" presetID="9" presetClass="emph" presetSubtype="0" nodeType="withEffect">
                                  <p:stCondLst>
                                    <p:cond delay="0"/>
                                  </p:stCondLst>
                                  <p:childTnLst>
                                    <p:set>
                                      <p:cBhvr rctx="PPT">
                                        <p:cTn id="48" dur="indefinite"/>
                                        <p:tgtEl>
                                          <p:spTgt spid="2344987"/>
                                        </p:tgtEl>
                                        <p:attrNameLst>
                                          <p:attrName>style.opacity</p:attrName>
                                        </p:attrNameLst>
                                      </p:cBhvr>
                                      <p:to>
                                        <p:strVal val="0.5"/>
                                      </p:to>
                                    </p:set>
                                    <p:animEffect filter="image" prLst="opacity: 0.5">
                                      <p:cBhvr rctx="IE">
                                        <p:cTn id="49" dur="indefinite"/>
                                        <p:tgtEl>
                                          <p:spTgt spid="2344987"/>
                                        </p:tgtEl>
                                      </p:cBhvr>
                                    </p:animEffect>
                                  </p:childTnLst>
                                </p:cTn>
                              </p:par>
                              <p:par>
                                <p:cTn id="50" presetID="9" presetClass="emph" presetSubtype="0" nodeType="withEffect">
                                  <p:stCondLst>
                                    <p:cond delay="0"/>
                                  </p:stCondLst>
                                  <p:childTnLst>
                                    <p:set>
                                      <p:cBhvr rctx="PPT">
                                        <p:cTn id="51" dur="indefinite"/>
                                        <p:tgtEl>
                                          <p:spTgt spid="2345753"/>
                                        </p:tgtEl>
                                        <p:attrNameLst>
                                          <p:attrName>style.opacity</p:attrName>
                                        </p:attrNameLst>
                                      </p:cBhvr>
                                      <p:to>
                                        <p:strVal val="0.5"/>
                                      </p:to>
                                    </p:set>
                                    <p:animEffect filter="image" prLst="opacity: 0.5">
                                      <p:cBhvr rctx="IE">
                                        <p:cTn id="52" dur="indefinite"/>
                                        <p:tgtEl>
                                          <p:spTgt spid="2345753"/>
                                        </p:tgtEl>
                                      </p:cBhvr>
                                    </p:animEffect>
                                  </p:childTnLst>
                                </p:cTn>
                              </p:par>
                              <p:par>
                                <p:cTn id="53" presetID="9" presetClass="emph" presetSubtype="0" nodeType="withEffect">
                                  <p:stCondLst>
                                    <p:cond delay="0"/>
                                  </p:stCondLst>
                                  <p:childTnLst>
                                    <p:set>
                                      <p:cBhvr rctx="PPT">
                                        <p:cTn id="54" dur="indefinite"/>
                                        <p:tgtEl>
                                          <p:spTgt spid="2345730"/>
                                        </p:tgtEl>
                                        <p:attrNameLst>
                                          <p:attrName>style.opacity</p:attrName>
                                        </p:attrNameLst>
                                      </p:cBhvr>
                                      <p:to>
                                        <p:strVal val="0.5"/>
                                      </p:to>
                                    </p:set>
                                    <p:animEffect filter="image" prLst="opacity: 0.5">
                                      <p:cBhvr rctx="IE">
                                        <p:cTn id="55" dur="indefinite"/>
                                        <p:tgtEl>
                                          <p:spTgt spid="2345730"/>
                                        </p:tgtEl>
                                      </p:cBhvr>
                                    </p:animEffect>
                                  </p:childTnLst>
                                </p:cTn>
                              </p:par>
                              <p:par>
                                <p:cTn id="56" presetID="9" presetClass="emph" presetSubtype="0" nodeType="withEffect">
                                  <p:stCondLst>
                                    <p:cond delay="0"/>
                                  </p:stCondLst>
                                  <p:childTnLst>
                                    <p:set>
                                      <p:cBhvr rctx="PPT">
                                        <p:cTn id="57" dur="indefinite"/>
                                        <p:tgtEl>
                                          <p:spTgt spid="2345782"/>
                                        </p:tgtEl>
                                        <p:attrNameLst>
                                          <p:attrName>style.opacity</p:attrName>
                                        </p:attrNameLst>
                                      </p:cBhvr>
                                      <p:to>
                                        <p:strVal val="0.5"/>
                                      </p:to>
                                    </p:set>
                                    <p:animEffect filter="image" prLst="opacity: 0.5">
                                      <p:cBhvr rctx="IE">
                                        <p:cTn id="58" dur="indefinite"/>
                                        <p:tgtEl>
                                          <p:spTgt spid="2345782"/>
                                        </p:tgtEl>
                                      </p:cBhvr>
                                    </p:animEffect>
                                  </p:childTnLst>
                                </p:cTn>
                              </p:par>
                              <p:par>
                                <p:cTn id="59" presetID="9" presetClass="emph" presetSubtype="0" nodeType="withEffect">
                                  <p:stCondLst>
                                    <p:cond delay="0"/>
                                  </p:stCondLst>
                                  <p:childTnLst>
                                    <p:set>
                                      <p:cBhvr rctx="PPT">
                                        <p:cTn id="60" dur="indefinite"/>
                                        <p:tgtEl>
                                          <p:spTgt spid="2345777"/>
                                        </p:tgtEl>
                                        <p:attrNameLst>
                                          <p:attrName>style.opacity</p:attrName>
                                        </p:attrNameLst>
                                      </p:cBhvr>
                                      <p:to>
                                        <p:strVal val="0.5"/>
                                      </p:to>
                                    </p:set>
                                    <p:animEffect filter="image" prLst="opacity: 0.5">
                                      <p:cBhvr rctx="IE">
                                        <p:cTn id="61" dur="indefinite"/>
                                        <p:tgtEl>
                                          <p:spTgt spid="2345777"/>
                                        </p:tgtEl>
                                      </p:cBhvr>
                                    </p:animEffect>
                                  </p:childTnLst>
                                </p:cTn>
                              </p:par>
                              <p:par>
                                <p:cTn id="62" presetID="9" presetClass="emph" presetSubtype="0" nodeType="withEffect">
                                  <p:stCondLst>
                                    <p:cond delay="0"/>
                                  </p:stCondLst>
                                  <p:childTnLst>
                                    <p:set>
                                      <p:cBhvr rctx="PPT">
                                        <p:cTn id="63" dur="indefinite"/>
                                        <p:tgtEl>
                                          <p:spTgt spid="2345707"/>
                                        </p:tgtEl>
                                        <p:attrNameLst>
                                          <p:attrName>style.opacity</p:attrName>
                                        </p:attrNameLst>
                                      </p:cBhvr>
                                      <p:to>
                                        <p:strVal val="0.5"/>
                                      </p:to>
                                    </p:set>
                                    <p:animEffect filter="image" prLst="opacity: 0.5">
                                      <p:cBhvr rctx="IE">
                                        <p:cTn id="64" dur="indefinite"/>
                                        <p:tgtEl>
                                          <p:spTgt spid="2345707"/>
                                        </p:tgtEl>
                                      </p:cBhvr>
                                    </p:animEffect>
                                  </p:childTnLst>
                                </p:cTn>
                              </p:par>
                              <p:par>
                                <p:cTn id="65" presetID="9" presetClass="emph" presetSubtype="0" nodeType="withEffect">
                                  <p:stCondLst>
                                    <p:cond delay="0"/>
                                  </p:stCondLst>
                                  <p:childTnLst>
                                    <p:set>
                                      <p:cBhvr rctx="PPT">
                                        <p:cTn id="66" dur="indefinite"/>
                                        <p:tgtEl>
                                          <p:spTgt spid="2345009"/>
                                        </p:tgtEl>
                                        <p:attrNameLst>
                                          <p:attrName>style.opacity</p:attrName>
                                        </p:attrNameLst>
                                      </p:cBhvr>
                                      <p:to>
                                        <p:strVal val="0.5"/>
                                      </p:to>
                                    </p:set>
                                    <p:animEffect filter="image" prLst="opacity: 0.5">
                                      <p:cBhvr rctx="IE">
                                        <p:cTn id="67" dur="indefinite"/>
                                        <p:tgtEl>
                                          <p:spTgt spid="2345009"/>
                                        </p:tgtEl>
                                      </p:cBhvr>
                                    </p:animEffect>
                                  </p:childTnLst>
                                </p:cTn>
                              </p:par>
                              <p:par>
                                <p:cTn id="68" presetID="9" presetClass="emph" presetSubtype="0" nodeType="withEffect">
                                  <p:stCondLst>
                                    <p:cond delay="0"/>
                                  </p:stCondLst>
                                  <p:childTnLst>
                                    <p:set>
                                      <p:cBhvr rctx="PPT">
                                        <p:cTn id="69" dur="indefinite"/>
                                        <p:tgtEl>
                                          <p:spTgt spid="2344962"/>
                                        </p:tgtEl>
                                        <p:attrNameLst>
                                          <p:attrName>style.opacity</p:attrName>
                                        </p:attrNameLst>
                                      </p:cBhvr>
                                      <p:to>
                                        <p:strVal val="0.5"/>
                                      </p:to>
                                    </p:set>
                                    <p:animEffect filter="image" prLst="opacity: 0.5">
                                      <p:cBhvr rctx="IE">
                                        <p:cTn id="70" dur="indefinite"/>
                                        <p:tgtEl>
                                          <p:spTgt spid="2344962"/>
                                        </p:tgtEl>
                                      </p:cBhvr>
                                    </p:animEffect>
                                  </p:childTnLst>
                                </p:cTn>
                              </p:par>
                              <p:par>
                                <p:cTn id="71" presetID="9" presetClass="emph" presetSubtype="0" nodeType="withEffect">
                                  <p:stCondLst>
                                    <p:cond delay="0"/>
                                  </p:stCondLst>
                                  <p:childTnLst>
                                    <p:set>
                                      <p:cBhvr rctx="PPT">
                                        <p:cTn id="72" dur="indefinite"/>
                                        <p:tgtEl>
                                          <p:spTgt spid="2344975"/>
                                        </p:tgtEl>
                                        <p:attrNameLst>
                                          <p:attrName>style.opacity</p:attrName>
                                        </p:attrNameLst>
                                      </p:cBhvr>
                                      <p:to>
                                        <p:strVal val="0.5"/>
                                      </p:to>
                                    </p:set>
                                    <p:animEffect filter="image" prLst="opacity: 0.5">
                                      <p:cBhvr rctx="IE">
                                        <p:cTn id="73" dur="indefinite"/>
                                        <p:tgtEl>
                                          <p:spTgt spid="2344975"/>
                                        </p:tgtEl>
                                      </p:cBhvr>
                                    </p:animEffect>
                                  </p:childTnLst>
                                </p:cTn>
                              </p:par>
                              <p:par>
                                <p:cTn id="74" presetID="9" presetClass="emph" presetSubtype="0" nodeType="withEffect">
                                  <p:stCondLst>
                                    <p:cond delay="0"/>
                                  </p:stCondLst>
                                  <p:childTnLst>
                                    <p:set>
                                      <p:cBhvr rctx="PPT">
                                        <p:cTn id="75" dur="indefinite"/>
                                        <p:tgtEl>
                                          <p:spTgt spid="2345784"/>
                                        </p:tgtEl>
                                        <p:attrNameLst>
                                          <p:attrName>style.opacity</p:attrName>
                                        </p:attrNameLst>
                                      </p:cBhvr>
                                      <p:to>
                                        <p:strVal val="0.5"/>
                                      </p:to>
                                    </p:set>
                                    <p:animEffect filter="image" prLst="opacity: 0.5">
                                      <p:cBhvr rctx="IE">
                                        <p:cTn id="76" dur="indefinite"/>
                                        <p:tgtEl>
                                          <p:spTgt spid="2345784"/>
                                        </p:tgtEl>
                                      </p:cBhvr>
                                    </p:animEffect>
                                  </p:childTnLst>
                                </p:cTn>
                              </p:par>
                              <p:par>
                                <p:cTn id="77" presetID="9" presetClass="emph" presetSubtype="0" nodeType="withEffect">
                                  <p:stCondLst>
                                    <p:cond delay="0"/>
                                  </p:stCondLst>
                                  <p:childTnLst>
                                    <p:set>
                                      <p:cBhvr rctx="PPT">
                                        <p:cTn id="78" dur="indefinite"/>
                                        <p:tgtEl>
                                          <p:spTgt spid="2344960"/>
                                        </p:tgtEl>
                                        <p:attrNameLst>
                                          <p:attrName>style.opacity</p:attrName>
                                        </p:attrNameLst>
                                      </p:cBhvr>
                                      <p:to>
                                        <p:strVal val="0.5"/>
                                      </p:to>
                                    </p:set>
                                    <p:animEffect filter="image" prLst="opacity: 0.5">
                                      <p:cBhvr rctx="IE">
                                        <p:cTn id="79" dur="indefinite"/>
                                        <p:tgtEl>
                                          <p:spTgt spid="2344960"/>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xit" presetSubtype="0" fill="hold" nodeType="clickEffect">
                                  <p:stCondLst>
                                    <p:cond delay="0"/>
                                  </p:stCondLst>
                                  <p:childTnLst>
                                    <p:set>
                                      <p:cBhvr>
                                        <p:cTn id="83" dur="1" fill="hold">
                                          <p:stCondLst>
                                            <p:cond delay="0"/>
                                          </p:stCondLst>
                                        </p:cTn>
                                        <p:tgtEl>
                                          <p:spTgt spid="2345786"/>
                                        </p:tgtEl>
                                        <p:attrNameLst>
                                          <p:attrName>style.visibility</p:attrName>
                                        </p:attrNameLst>
                                      </p:cBhvr>
                                      <p:to>
                                        <p:strVal val="hidden"/>
                                      </p:to>
                                    </p:set>
                                  </p:childTnLst>
                                </p:cTn>
                              </p:par>
                              <p:par>
                                <p:cTn id="84" presetID="1" presetClass="exit" presetSubtype="0" fill="hold" grpId="0" nodeType="withEffect">
                                  <p:stCondLst>
                                    <p:cond delay="0"/>
                                  </p:stCondLst>
                                  <p:childTnLst>
                                    <p:set>
                                      <p:cBhvr>
                                        <p:cTn id="85" dur="1" fill="hold">
                                          <p:stCondLst>
                                            <p:cond delay="0"/>
                                          </p:stCondLst>
                                        </p:cTn>
                                        <p:tgtEl>
                                          <p:spTgt spid="2345720"/>
                                        </p:tgtEl>
                                        <p:attrNameLst>
                                          <p:attrName>style.visibility</p:attrName>
                                        </p:attrNameLst>
                                      </p:cBhvr>
                                      <p:to>
                                        <p:strVal val="hidden"/>
                                      </p:to>
                                    </p:set>
                                  </p:childTnLst>
                                </p:cTn>
                              </p:par>
                              <p:par>
                                <p:cTn id="86" presetID="1" presetClass="exit" presetSubtype="0" fill="hold" grpId="0" nodeType="withEffect">
                                  <p:stCondLst>
                                    <p:cond delay="0"/>
                                  </p:stCondLst>
                                  <p:childTnLst>
                                    <p:set>
                                      <p:cBhvr>
                                        <p:cTn id="87" dur="1" fill="hold">
                                          <p:stCondLst>
                                            <p:cond delay="0"/>
                                          </p:stCondLst>
                                        </p:cTn>
                                        <p:tgtEl>
                                          <p:spTgt spid="2345728"/>
                                        </p:tgtEl>
                                        <p:attrNameLst>
                                          <p:attrName>style.visibility</p:attrName>
                                        </p:attrNameLst>
                                      </p:cBhvr>
                                      <p:to>
                                        <p:strVal val="hidden"/>
                                      </p:to>
                                    </p:set>
                                  </p:childTnLst>
                                </p:cTn>
                              </p:par>
                              <p:par>
                                <p:cTn id="88" presetID="1" presetClass="exit" presetSubtype="0" fill="hold" grpId="0" nodeType="withEffect">
                                  <p:stCondLst>
                                    <p:cond delay="0"/>
                                  </p:stCondLst>
                                  <p:childTnLst>
                                    <p:set>
                                      <p:cBhvr>
                                        <p:cTn id="89" dur="1" fill="hold">
                                          <p:stCondLst>
                                            <p:cond delay="0"/>
                                          </p:stCondLst>
                                        </p:cTn>
                                        <p:tgtEl>
                                          <p:spTgt spid="2345737"/>
                                        </p:tgtEl>
                                        <p:attrNameLst>
                                          <p:attrName>style.visibility</p:attrName>
                                        </p:attrNameLst>
                                      </p:cBhvr>
                                      <p:to>
                                        <p:strVal val="hidden"/>
                                      </p:to>
                                    </p:set>
                                  </p:childTnLst>
                                </p:cTn>
                              </p:par>
                              <p:par>
                                <p:cTn id="90" presetID="1" presetClass="exit" presetSubtype="0" fill="hold" grpId="0" nodeType="withEffect">
                                  <p:stCondLst>
                                    <p:cond delay="0"/>
                                  </p:stCondLst>
                                  <p:childTnLst>
                                    <p:set>
                                      <p:cBhvr>
                                        <p:cTn id="91" dur="1" fill="hold">
                                          <p:stCondLst>
                                            <p:cond delay="0"/>
                                          </p:stCondLst>
                                        </p:cTn>
                                        <p:tgtEl>
                                          <p:spTgt spid="2345738"/>
                                        </p:tgtEl>
                                        <p:attrNameLst>
                                          <p:attrName>style.visibility</p:attrName>
                                        </p:attrNameLst>
                                      </p:cBhvr>
                                      <p:to>
                                        <p:strVal val="hidden"/>
                                      </p:to>
                                    </p:set>
                                  </p:childTnLst>
                                </p:cTn>
                              </p:par>
                              <p:par>
                                <p:cTn id="92" presetID="1" presetClass="exit" presetSubtype="0" fill="hold" grpId="0" nodeType="withEffect">
                                  <p:stCondLst>
                                    <p:cond delay="0"/>
                                  </p:stCondLst>
                                  <p:childTnLst>
                                    <p:set>
                                      <p:cBhvr>
                                        <p:cTn id="93" dur="1" fill="hold">
                                          <p:stCondLst>
                                            <p:cond delay="0"/>
                                          </p:stCondLst>
                                        </p:cTn>
                                        <p:tgtEl>
                                          <p:spTgt spid="2345762"/>
                                        </p:tgtEl>
                                        <p:attrNameLst>
                                          <p:attrName>style.visibility</p:attrName>
                                        </p:attrNameLst>
                                      </p:cBhvr>
                                      <p:to>
                                        <p:strVal val="hidden"/>
                                      </p:to>
                                    </p:set>
                                  </p:childTnLst>
                                </p:cTn>
                              </p:par>
                              <p:par>
                                <p:cTn id="94" presetID="1" presetClass="exit" presetSubtype="0" fill="hold" grpId="0" nodeType="withEffect">
                                  <p:stCondLst>
                                    <p:cond delay="0"/>
                                  </p:stCondLst>
                                  <p:childTnLst>
                                    <p:set>
                                      <p:cBhvr>
                                        <p:cTn id="95" dur="1" fill="hold">
                                          <p:stCondLst>
                                            <p:cond delay="0"/>
                                          </p:stCondLst>
                                        </p:cTn>
                                        <p:tgtEl>
                                          <p:spTgt spid="2345763"/>
                                        </p:tgtEl>
                                        <p:attrNameLst>
                                          <p:attrName>style.visibility</p:attrName>
                                        </p:attrNameLst>
                                      </p:cBhvr>
                                      <p:to>
                                        <p:strVal val="hidden"/>
                                      </p:to>
                                    </p:set>
                                  </p:childTnLst>
                                </p:cTn>
                              </p:par>
                              <p:par>
                                <p:cTn id="96" presetID="9" presetClass="emph" presetSubtype="0" nodeType="withEffect">
                                  <p:stCondLst>
                                    <p:cond delay="0"/>
                                  </p:stCondLst>
                                  <p:childTnLst>
                                    <p:set>
                                      <p:cBhvr rctx="PPT">
                                        <p:cTn id="97" dur="indefinite"/>
                                        <p:tgtEl>
                                          <p:spTgt spid="30"/>
                                        </p:tgtEl>
                                        <p:attrNameLst>
                                          <p:attrName>style.opacity</p:attrName>
                                        </p:attrNameLst>
                                      </p:cBhvr>
                                      <p:to>
                                        <p:strVal val="0.5"/>
                                      </p:to>
                                    </p:set>
                                    <p:animEffect filter="image" prLst="opacity: 0.5">
                                      <p:cBhvr rctx="IE">
                                        <p:cTn id="98" dur="indefinite"/>
                                        <p:tgtEl>
                                          <p:spTgt spid="30"/>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9" presetClass="emph" presetSubtype="0" nodeType="clickEffect">
                                  <p:stCondLst>
                                    <p:cond delay="0"/>
                                  </p:stCondLst>
                                  <p:childTnLst>
                                    <p:set>
                                      <p:cBhvr rctx="PPT">
                                        <p:cTn id="102" dur="indefinite"/>
                                        <p:tgtEl>
                                          <p:spTgt spid="20"/>
                                        </p:tgtEl>
                                        <p:attrNameLst>
                                          <p:attrName>style.opacity</p:attrName>
                                        </p:attrNameLst>
                                      </p:cBhvr>
                                      <p:to>
                                        <p:strVal val="1"/>
                                      </p:to>
                                    </p:set>
                                    <p:animEffect filter="image" prLst="opacity: 1">
                                      <p:cBhvr rctx="IE">
                                        <p:cTn id="103" dur="indefinite"/>
                                        <p:tgtEl>
                                          <p:spTgt spid="20"/>
                                        </p:tgtEl>
                                      </p:cBhvr>
                                    </p:animEffect>
                                  </p:childTnLst>
                                </p:cTn>
                              </p:par>
                              <p:par>
                                <p:cTn id="104" presetID="1" presetClass="entr" presetSubtype="0" fill="hold" nodeType="withEffect">
                                  <p:stCondLst>
                                    <p:cond delay="0"/>
                                  </p:stCondLst>
                                  <p:childTnLst>
                                    <p:set>
                                      <p:cBhvr>
                                        <p:cTn id="105" dur="1" fill="hold">
                                          <p:stCondLst>
                                            <p:cond delay="0"/>
                                          </p:stCondLst>
                                        </p:cTn>
                                        <p:tgtEl>
                                          <p:spTgt spid="2345790"/>
                                        </p:tgtEl>
                                        <p:attrNameLst>
                                          <p:attrName>style.visibility</p:attrName>
                                        </p:attrNameLst>
                                      </p:cBhvr>
                                      <p:to>
                                        <p:strVal val="visible"/>
                                      </p:to>
                                    </p:set>
                                  </p:childTnLst>
                                </p:cTn>
                              </p:par>
                              <p:par>
                                <p:cTn id="106" presetID="22" presetClass="entr" presetSubtype="1" fill="hold" grpId="0" nodeType="withEffect">
                                  <p:stCondLst>
                                    <p:cond delay="0"/>
                                  </p:stCondLst>
                                  <p:childTnLst>
                                    <p:set>
                                      <p:cBhvr>
                                        <p:cTn id="107" dur="1" fill="hold">
                                          <p:stCondLst>
                                            <p:cond delay="0"/>
                                          </p:stCondLst>
                                        </p:cTn>
                                        <p:tgtEl>
                                          <p:spTgt spid="2345765"/>
                                        </p:tgtEl>
                                        <p:attrNameLst>
                                          <p:attrName>style.visibility</p:attrName>
                                        </p:attrNameLst>
                                      </p:cBhvr>
                                      <p:to>
                                        <p:strVal val="visible"/>
                                      </p:to>
                                    </p:set>
                                    <p:animEffect transition="in" filter="wipe(up)">
                                      <p:cBhvr>
                                        <p:cTn id="108" dur="1000"/>
                                        <p:tgtEl>
                                          <p:spTgt spid="2345765"/>
                                        </p:tgtEl>
                                      </p:cBhvr>
                                    </p:animEffect>
                                  </p:childTnLst>
                                </p:cTn>
                              </p:par>
                            </p:childTnLst>
                          </p:cTn>
                        </p:par>
                        <p:par>
                          <p:cTn id="109" fill="hold" nodeType="afterGroup">
                            <p:stCondLst>
                              <p:cond delay="1000"/>
                            </p:stCondLst>
                            <p:childTnLst>
                              <p:par>
                                <p:cTn id="110" presetID="22" presetClass="entr" presetSubtype="4" fill="hold" grpId="0" nodeType="afterEffect">
                                  <p:stCondLst>
                                    <p:cond delay="0"/>
                                  </p:stCondLst>
                                  <p:childTnLst>
                                    <p:set>
                                      <p:cBhvr>
                                        <p:cTn id="111" dur="1" fill="hold">
                                          <p:stCondLst>
                                            <p:cond delay="0"/>
                                          </p:stCondLst>
                                        </p:cTn>
                                        <p:tgtEl>
                                          <p:spTgt spid="2345766"/>
                                        </p:tgtEl>
                                        <p:attrNameLst>
                                          <p:attrName>style.visibility</p:attrName>
                                        </p:attrNameLst>
                                      </p:cBhvr>
                                      <p:to>
                                        <p:strVal val="visible"/>
                                      </p:to>
                                    </p:set>
                                    <p:animEffect transition="in" filter="wipe(down)">
                                      <p:cBhvr>
                                        <p:cTn id="112" dur="1000"/>
                                        <p:tgtEl>
                                          <p:spTgt spid="2345766"/>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22" presetClass="entr" presetSubtype="4" fill="hold" grpId="0" nodeType="clickEffect">
                                  <p:stCondLst>
                                    <p:cond delay="0"/>
                                  </p:stCondLst>
                                  <p:childTnLst>
                                    <p:set>
                                      <p:cBhvr>
                                        <p:cTn id="116" dur="1" fill="hold">
                                          <p:stCondLst>
                                            <p:cond delay="0"/>
                                          </p:stCondLst>
                                        </p:cTn>
                                        <p:tgtEl>
                                          <p:spTgt spid="2345774"/>
                                        </p:tgtEl>
                                        <p:attrNameLst>
                                          <p:attrName>style.visibility</p:attrName>
                                        </p:attrNameLst>
                                      </p:cBhvr>
                                      <p:to>
                                        <p:strVal val="visible"/>
                                      </p:to>
                                    </p:set>
                                    <p:animEffect transition="in" filter="wipe(down)">
                                      <p:cBhvr>
                                        <p:cTn id="117" dur="500"/>
                                        <p:tgtEl>
                                          <p:spTgt spid="2345774"/>
                                        </p:tgtEl>
                                      </p:cBhvr>
                                    </p:animEffect>
                                  </p:childTnLst>
                                </p:cTn>
                              </p:par>
                              <p:par>
                                <p:cTn id="118" presetID="22" presetClass="entr" presetSubtype="4" fill="hold" grpId="0" nodeType="withEffect">
                                  <p:stCondLst>
                                    <p:cond delay="0"/>
                                  </p:stCondLst>
                                  <p:childTnLst>
                                    <p:set>
                                      <p:cBhvr>
                                        <p:cTn id="119" dur="1" fill="hold">
                                          <p:stCondLst>
                                            <p:cond delay="0"/>
                                          </p:stCondLst>
                                        </p:cTn>
                                        <p:tgtEl>
                                          <p:spTgt spid="2345775"/>
                                        </p:tgtEl>
                                        <p:attrNameLst>
                                          <p:attrName>style.visibility</p:attrName>
                                        </p:attrNameLst>
                                      </p:cBhvr>
                                      <p:to>
                                        <p:strVal val="visible"/>
                                      </p:to>
                                    </p:set>
                                    <p:animEffect transition="in" filter="wipe(down)">
                                      <p:cBhvr>
                                        <p:cTn id="120" dur="500"/>
                                        <p:tgtEl>
                                          <p:spTgt spid="2345775"/>
                                        </p:tgtEl>
                                      </p:cBhvr>
                                    </p:animEffect>
                                  </p:childTnLst>
                                </p:cTn>
                              </p:par>
                            </p:childTnLst>
                          </p:cTn>
                        </p:par>
                      </p:childTnLst>
                    </p:cTn>
                  </p:par>
                  <p:par>
                    <p:cTn id="121" fill="hold" nodeType="clickPar">
                      <p:stCondLst>
                        <p:cond delay="indefinite"/>
                      </p:stCondLst>
                      <p:childTnLst>
                        <p:par>
                          <p:cTn id="122" fill="hold" nodeType="withGroup">
                            <p:stCondLst>
                              <p:cond delay="0"/>
                            </p:stCondLst>
                            <p:childTnLst>
                              <p:par>
                                <p:cTn id="123" presetID="22" presetClass="entr" presetSubtype="8" fill="hold" grpId="0" nodeType="clickEffect">
                                  <p:stCondLst>
                                    <p:cond delay="0"/>
                                  </p:stCondLst>
                                  <p:childTnLst>
                                    <p:set>
                                      <p:cBhvr>
                                        <p:cTn id="124" dur="1" fill="hold">
                                          <p:stCondLst>
                                            <p:cond delay="0"/>
                                          </p:stCondLst>
                                        </p:cTn>
                                        <p:tgtEl>
                                          <p:spTgt spid="2345776"/>
                                        </p:tgtEl>
                                        <p:attrNameLst>
                                          <p:attrName>style.visibility</p:attrName>
                                        </p:attrNameLst>
                                      </p:cBhvr>
                                      <p:to>
                                        <p:strVal val="visible"/>
                                      </p:to>
                                    </p:set>
                                    <p:animEffect transition="in" filter="wipe(left)">
                                      <p:cBhvr>
                                        <p:cTn id="125" dur="500"/>
                                        <p:tgtEl>
                                          <p:spTgt spid="2345776"/>
                                        </p:tgtEl>
                                      </p:cBhvr>
                                    </p:animEffect>
                                  </p:childTnLst>
                                </p:cTn>
                              </p:par>
                              <p:par>
                                <p:cTn id="126" presetID="22" presetClass="entr" presetSubtype="2" fill="hold" grpId="0" nodeType="withEffect">
                                  <p:stCondLst>
                                    <p:cond delay="0"/>
                                  </p:stCondLst>
                                  <p:childTnLst>
                                    <p:set>
                                      <p:cBhvr>
                                        <p:cTn id="127" dur="1" fill="hold">
                                          <p:stCondLst>
                                            <p:cond delay="0"/>
                                          </p:stCondLst>
                                        </p:cTn>
                                        <p:tgtEl>
                                          <p:spTgt spid="2345778"/>
                                        </p:tgtEl>
                                        <p:attrNameLst>
                                          <p:attrName>style.visibility</p:attrName>
                                        </p:attrNameLst>
                                      </p:cBhvr>
                                      <p:to>
                                        <p:strVal val="visible"/>
                                      </p:to>
                                    </p:set>
                                    <p:animEffect transition="in" filter="wipe(right)">
                                      <p:cBhvr>
                                        <p:cTn id="128" dur="500"/>
                                        <p:tgtEl>
                                          <p:spTgt spid="2345778"/>
                                        </p:tgtEl>
                                      </p:cBhvr>
                                    </p:animEffec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22" presetClass="entr" presetSubtype="8" fill="hold" grpId="0" nodeType="clickEffect">
                                  <p:stCondLst>
                                    <p:cond delay="0"/>
                                  </p:stCondLst>
                                  <p:childTnLst>
                                    <p:set>
                                      <p:cBhvr>
                                        <p:cTn id="132" dur="1" fill="hold">
                                          <p:stCondLst>
                                            <p:cond delay="0"/>
                                          </p:stCondLst>
                                        </p:cTn>
                                        <p:tgtEl>
                                          <p:spTgt spid="2345781"/>
                                        </p:tgtEl>
                                        <p:attrNameLst>
                                          <p:attrName>style.visibility</p:attrName>
                                        </p:attrNameLst>
                                      </p:cBhvr>
                                      <p:to>
                                        <p:strVal val="visible"/>
                                      </p:to>
                                    </p:set>
                                    <p:animEffect transition="in" filter="wipe(left)">
                                      <p:cBhvr>
                                        <p:cTn id="133" dur="500"/>
                                        <p:tgtEl>
                                          <p:spTgt spid="2345781"/>
                                        </p:tgtEl>
                                      </p:cBhvr>
                                    </p:animEffect>
                                  </p:childTnLst>
                                </p:cTn>
                              </p:par>
                            </p:childTnLst>
                          </p:cTn>
                        </p:par>
                      </p:childTnLst>
                    </p:cTn>
                  </p:par>
                  <p:par>
                    <p:cTn id="134" fill="hold" nodeType="clickPar">
                      <p:stCondLst>
                        <p:cond delay="indefinite"/>
                      </p:stCondLst>
                      <p:childTnLst>
                        <p:par>
                          <p:cTn id="135" fill="hold" nodeType="withGroup">
                            <p:stCondLst>
                              <p:cond delay="0"/>
                            </p:stCondLst>
                            <p:childTnLst>
                              <p:par>
                                <p:cTn id="136" presetID="22" presetClass="entr" presetSubtype="4" fill="hold" grpId="0" nodeType="clickEffect">
                                  <p:stCondLst>
                                    <p:cond delay="0"/>
                                  </p:stCondLst>
                                  <p:childTnLst>
                                    <p:set>
                                      <p:cBhvr>
                                        <p:cTn id="137" dur="1" fill="hold">
                                          <p:stCondLst>
                                            <p:cond delay="0"/>
                                          </p:stCondLst>
                                        </p:cTn>
                                        <p:tgtEl>
                                          <p:spTgt spid="2345779"/>
                                        </p:tgtEl>
                                        <p:attrNameLst>
                                          <p:attrName>style.visibility</p:attrName>
                                        </p:attrNameLst>
                                      </p:cBhvr>
                                      <p:to>
                                        <p:strVal val="visible"/>
                                      </p:to>
                                    </p:set>
                                    <p:animEffect transition="in" filter="wipe(down)">
                                      <p:cBhvr>
                                        <p:cTn id="138" dur="500"/>
                                        <p:tgtEl>
                                          <p:spTgt spid="23457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5720" grpId="0" animBg="1"/>
      <p:bldP spid="2345728" grpId="0" animBg="1"/>
      <p:bldP spid="2345737" grpId="0" animBg="1"/>
      <p:bldP spid="2345738" grpId="0" animBg="1"/>
      <p:bldP spid="2345762" grpId="0" animBg="1"/>
      <p:bldP spid="2345763" grpId="0" animBg="1"/>
      <p:bldP spid="2345765" grpId="0" animBg="1"/>
      <p:bldP spid="2345766" grpId="0" animBg="1"/>
      <p:bldP spid="2345774" grpId="0" animBg="1"/>
      <p:bldP spid="2345775" grpId="0" animBg="1"/>
      <p:bldP spid="2345776" grpId="0" animBg="1"/>
      <p:bldP spid="2345778" grpId="0" animBg="1"/>
      <p:bldP spid="2345779" grpId="0" animBg="1"/>
      <p:bldP spid="234578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Rectangle 48"/>
          <p:cNvSpPr>
            <a:spLocks noGrp="1" noChangeArrowheads="1"/>
          </p:cNvSpPr>
          <p:nvPr>
            <p:ph type="title"/>
          </p:nvPr>
        </p:nvSpPr>
        <p:spPr/>
        <p:txBody>
          <a:bodyPr/>
          <a:lstStyle/>
          <a:p>
            <a:pPr eaLnBrk="1" hangingPunct="1"/>
            <a:r>
              <a:rPr lang="en-US"/>
              <a:t>BitTorrent</a:t>
            </a:r>
          </a:p>
        </p:txBody>
      </p:sp>
      <p:grpSp>
        <p:nvGrpSpPr>
          <p:cNvPr id="87042" name="Group 49"/>
          <p:cNvGrpSpPr>
            <a:grpSpLocks/>
          </p:cNvGrpSpPr>
          <p:nvPr/>
        </p:nvGrpSpPr>
        <p:grpSpPr bwMode="auto">
          <a:xfrm>
            <a:off x="2605088" y="4603750"/>
            <a:ext cx="1141412" cy="893763"/>
            <a:chOff x="2896" y="2246"/>
            <a:chExt cx="561" cy="405"/>
          </a:xfrm>
        </p:grpSpPr>
        <p:sp>
          <p:nvSpPr>
            <p:cNvPr id="87760" name="Freeform 50"/>
            <p:cNvSpPr>
              <a:spLocks/>
            </p:cNvSpPr>
            <p:nvPr/>
          </p:nvSpPr>
          <p:spPr bwMode="auto">
            <a:xfrm>
              <a:off x="2932" y="2426"/>
              <a:ext cx="387" cy="225"/>
            </a:xfrm>
            <a:custGeom>
              <a:avLst/>
              <a:gdLst>
                <a:gd name="T0" fmla="*/ 204 w 387"/>
                <a:gd name="T1" fmla="*/ 212 h 225"/>
                <a:gd name="T2" fmla="*/ 243 w 387"/>
                <a:gd name="T3" fmla="*/ 219 h 225"/>
                <a:gd name="T4" fmla="*/ 277 w 387"/>
                <a:gd name="T5" fmla="*/ 225 h 225"/>
                <a:gd name="T6" fmla="*/ 308 w 387"/>
                <a:gd name="T7" fmla="*/ 222 h 225"/>
                <a:gd name="T8" fmla="*/ 337 w 387"/>
                <a:gd name="T9" fmla="*/ 217 h 225"/>
                <a:gd name="T10" fmla="*/ 358 w 387"/>
                <a:gd name="T11" fmla="*/ 209 h 225"/>
                <a:gd name="T12" fmla="*/ 374 w 387"/>
                <a:gd name="T13" fmla="*/ 196 h 225"/>
                <a:gd name="T14" fmla="*/ 384 w 387"/>
                <a:gd name="T15" fmla="*/ 180 h 225"/>
                <a:gd name="T16" fmla="*/ 387 w 387"/>
                <a:gd name="T17" fmla="*/ 162 h 225"/>
                <a:gd name="T18" fmla="*/ 379 w 387"/>
                <a:gd name="T19" fmla="*/ 141 h 225"/>
                <a:gd name="T20" fmla="*/ 368 w 387"/>
                <a:gd name="T21" fmla="*/ 120 h 225"/>
                <a:gd name="T22" fmla="*/ 348 w 387"/>
                <a:gd name="T23" fmla="*/ 97 h 225"/>
                <a:gd name="T24" fmla="*/ 321 w 387"/>
                <a:gd name="T25" fmla="*/ 76 h 225"/>
                <a:gd name="T26" fmla="*/ 293 w 387"/>
                <a:gd name="T27" fmla="*/ 57 h 225"/>
                <a:gd name="T28" fmla="*/ 259 w 387"/>
                <a:gd name="T29" fmla="*/ 39 h 225"/>
                <a:gd name="T30" fmla="*/ 222 w 387"/>
                <a:gd name="T31" fmla="*/ 23 h 225"/>
                <a:gd name="T32" fmla="*/ 183 w 387"/>
                <a:gd name="T33" fmla="*/ 13 h 225"/>
                <a:gd name="T34" fmla="*/ 144 w 387"/>
                <a:gd name="T35" fmla="*/ 3 h 225"/>
                <a:gd name="T36" fmla="*/ 110 w 387"/>
                <a:gd name="T37" fmla="*/ 0 h 225"/>
                <a:gd name="T38" fmla="*/ 76 w 387"/>
                <a:gd name="T39" fmla="*/ 0 h 225"/>
                <a:gd name="T40" fmla="*/ 50 w 387"/>
                <a:gd name="T41" fmla="*/ 5 h 225"/>
                <a:gd name="T42" fmla="*/ 26 w 387"/>
                <a:gd name="T43" fmla="*/ 13 h 225"/>
                <a:gd name="T44" fmla="*/ 11 w 387"/>
                <a:gd name="T45" fmla="*/ 26 h 225"/>
                <a:gd name="T46" fmla="*/ 0 w 387"/>
                <a:gd name="T47" fmla="*/ 42 h 225"/>
                <a:gd name="T48" fmla="*/ 0 w 387"/>
                <a:gd name="T49" fmla="*/ 60 h 225"/>
                <a:gd name="T50" fmla="*/ 6 w 387"/>
                <a:gd name="T51" fmla="*/ 81 h 225"/>
                <a:gd name="T52" fmla="*/ 19 w 387"/>
                <a:gd name="T53" fmla="*/ 104 h 225"/>
                <a:gd name="T54" fmla="*/ 40 w 387"/>
                <a:gd name="T55" fmla="*/ 125 h 225"/>
                <a:gd name="T56" fmla="*/ 63 w 387"/>
                <a:gd name="T57" fmla="*/ 146 h 225"/>
                <a:gd name="T58" fmla="*/ 94 w 387"/>
                <a:gd name="T59" fmla="*/ 167 h 225"/>
                <a:gd name="T60" fmla="*/ 128 w 387"/>
                <a:gd name="T61" fmla="*/ 183 h 225"/>
                <a:gd name="T62" fmla="*/ 165 w 387"/>
                <a:gd name="T63" fmla="*/ 198 h 22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87"/>
                <a:gd name="T97" fmla="*/ 0 h 225"/>
                <a:gd name="T98" fmla="*/ 387 w 387"/>
                <a:gd name="T99" fmla="*/ 225 h 225"/>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87" h="225">
                  <a:moveTo>
                    <a:pt x="183" y="206"/>
                  </a:moveTo>
                  <a:lnTo>
                    <a:pt x="204" y="212"/>
                  </a:lnTo>
                  <a:lnTo>
                    <a:pt x="225" y="217"/>
                  </a:lnTo>
                  <a:lnTo>
                    <a:pt x="243" y="219"/>
                  </a:lnTo>
                  <a:lnTo>
                    <a:pt x="261" y="222"/>
                  </a:lnTo>
                  <a:lnTo>
                    <a:pt x="277" y="225"/>
                  </a:lnTo>
                  <a:lnTo>
                    <a:pt x="293" y="225"/>
                  </a:lnTo>
                  <a:lnTo>
                    <a:pt x="308" y="222"/>
                  </a:lnTo>
                  <a:lnTo>
                    <a:pt x="324" y="222"/>
                  </a:lnTo>
                  <a:lnTo>
                    <a:pt x="337" y="217"/>
                  </a:lnTo>
                  <a:lnTo>
                    <a:pt x="348" y="214"/>
                  </a:lnTo>
                  <a:lnTo>
                    <a:pt x="358" y="209"/>
                  </a:lnTo>
                  <a:lnTo>
                    <a:pt x="368" y="204"/>
                  </a:lnTo>
                  <a:lnTo>
                    <a:pt x="374" y="196"/>
                  </a:lnTo>
                  <a:lnTo>
                    <a:pt x="382" y="191"/>
                  </a:lnTo>
                  <a:lnTo>
                    <a:pt x="384" y="180"/>
                  </a:lnTo>
                  <a:lnTo>
                    <a:pt x="387" y="172"/>
                  </a:lnTo>
                  <a:lnTo>
                    <a:pt x="387" y="162"/>
                  </a:lnTo>
                  <a:lnTo>
                    <a:pt x="384" y="151"/>
                  </a:lnTo>
                  <a:lnTo>
                    <a:pt x="379" y="141"/>
                  </a:lnTo>
                  <a:lnTo>
                    <a:pt x="374" y="131"/>
                  </a:lnTo>
                  <a:lnTo>
                    <a:pt x="368" y="120"/>
                  </a:lnTo>
                  <a:lnTo>
                    <a:pt x="358" y="107"/>
                  </a:lnTo>
                  <a:lnTo>
                    <a:pt x="348" y="97"/>
                  </a:lnTo>
                  <a:lnTo>
                    <a:pt x="337" y="86"/>
                  </a:lnTo>
                  <a:lnTo>
                    <a:pt x="321" y="76"/>
                  </a:lnTo>
                  <a:lnTo>
                    <a:pt x="308" y="65"/>
                  </a:lnTo>
                  <a:lnTo>
                    <a:pt x="293" y="57"/>
                  </a:lnTo>
                  <a:lnTo>
                    <a:pt x="277" y="47"/>
                  </a:lnTo>
                  <a:lnTo>
                    <a:pt x="259" y="39"/>
                  </a:lnTo>
                  <a:lnTo>
                    <a:pt x="241" y="31"/>
                  </a:lnTo>
                  <a:lnTo>
                    <a:pt x="222" y="23"/>
                  </a:lnTo>
                  <a:lnTo>
                    <a:pt x="201" y="18"/>
                  </a:lnTo>
                  <a:lnTo>
                    <a:pt x="183" y="13"/>
                  </a:lnTo>
                  <a:lnTo>
                    <a:pt x="162" y="8"/>
                  </a:lnTo>
                  <a:lnTo>
                    <a:pt x="144" y="3"/>
                  </a:lnTo>
                  <a:lnTo>
                    <a:pt x="126" y="3"/>
                  </a:lnTo>
                  <a:lnTo>
                    <a:pt x="110" y="0"/>
                  </a:lnTo>
                  <a:lnTo>
                    <a:pt x="92" y="0"/>
                  </a:lnTo>
                  <a:lnTo>
                    <a:pt x="76" y="0"/>
                  </a:lnTo>
                  <a:lnTo>
                    <a:pt x="63" y="3"/>
                  </a:lnTo>
                  <a:lnTo>
                    <a:pt x="50" y="5"/>
                  </a:lnTo>
                  <a:lnTo>
                    <a:pt x="37" y="10"/>
                  </a:lnTo>
                  <a:lnTo>
                    <a:pt x="26" y="13"/>
                  </a:lnTo>
                  <a:lnTo>
                    <a:pt x="19" y="21"/>
                  </a:lnTo>
                  <a:lnTo>
                    <a:pt x="11" y="26"/>
                  </a:lnTo>
                  <a:lnTo>
                    <a:pt x="6" y="34"/>
                  </a:lnTo>
                  <a:lnTo>
                    <a:pt x="0" y="42"/>
                  </a:lnTo>
                  <a:lnTo>
                    <a:pt x="0" y="52"/>
                  </a:lnTo>
                  <a:lnTo>
                    <a:pt x="0" y="60"/>
                  </a:lnTo>
                  <a:lnTo>
                    <a:pt x="3" y="70"/>
                  </a:lnTo>
                  <a:lnTo>
                    <a:pt x="6" y="81"/>
                  </a:lnTo>
                  <a:lnTo>
                    <a:pt x="11" y="91"/>
                  </a:lnTo>
                  <a:lnTo>
                    <a:pt x="19" y="104"/>
                  </a:lnTo>
                  <a:lnTo>
                    <a:pt x="26" y="115"/>
                  </a:lnTo>
                  <a:lnTo>
                    <a:pt x="40" y="125"/>
                  </a:lnTo>
                  <a:lnTo>
                    <a:pt x="50" y="136"/>
                  </a:lnTo>
                  <a:lnTo>
                    <a:pt x="63" y="146"/>
                  </a:lnTo>
                  <a:lnTo>
                    <a:pt x="79" y="157"/>
                  </a:lnTo>
                  <a:lnTo>
                    <a:pt x="94" y="167"/>
                  </a:lnTo>
                  <a:lnTo>
                    <a:pt x="110" y="175"/>
                  </a:lnTo>
                  <a:lnTo>
                    <a:pt x="128" y="183"/>
                  </a:lnTo>
                  <a:lnTo>
                    <a:pt x="147" y="193"/>
                  </a:lnTo>
                  <a:lnTo>
                    <a:pt x="165" y="198"/>
                  </a:lnTo>
                  <a:lnTo>
                    <a:pt x="183" y="206"/>
                  </a:lnTo>
                  <a:close/>
                </a:path>
              </a:pathLst>
            </a:custGeom>
            <a:solidFill>
              <a:srgbClr val="8AB84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1" name="Freeform 51"/>
            <p:cNvSpPr>
              <a:spLocks/>
            </p:cNvSpPr>
            <p:nvPr/>
          </p:nvSpPr>
          <p:spPr bwMode="auto">
            <a:xfrm>
              <a:off x="2995" y="2449"/>
              <a:ext cx="97" cy="118"/>
            </a:xfrm>
            <a:custGeom>
              <a:avLst/>
              <a:gdLst>
                <a:gd name="T0" fmla="*/ 65 w 97"/>
                <a:gd name="T1" fmla="*/ 3 h 118"/>
                <a:gd name="T2" fmla="*/ 60 w 97"/>
                <a:gd name="T3" fmla="*/ 6 h 118"/>
                <a:gd name="T4" fmla="*/ 52 w 97"/>
                <a:gd name="T5" fmla="*/ 14 h 118"/>
                <a:gd name="T6" fmla="*/ 37 w 97"/>
                <a:gd name="T7" fmla="*/ 24 h 118"/>
                <a:gd name="T8" fmla="*/ 24 w 97"/>
                <a:gd name="T9" fmla="*/ 29 h 118"/>
                <a:gd name="T10" fmla="*/ 16 w 97"/>
                <a:gd name="T11" fmla="*/ 32 h 118"/>
                <a:gd name="T12" fmla="*/ 8 w 97"/>
                <a:gd name="T13" fmla="*/ 37 h 118"/>
                <a:gd name="T14" fmla="*/ 0 w 97"/>
                <a:gd name="T15" fmla="*/ 47 h 118"/>
                <a:gd name="T16" fmla="*/ 0 w 97"/>
                <a:gd name="T17" fmla="*/ 55 h 118"/>
                <a:gd name="T18" fmla="*/ 0 w 97"/>
                <a:gd name="T19" fmla="*/ 61 h 118"/>
                <a:gd name="T20" fmla="*/ 3 w 97"/>
                <a:gd name="T21" fmla="*/ 66 h 118"/>
                <a:gd name="T22" fmla="*/ 10 w 97"/>
                <a:gd name="T23" fmla="*/ 74 h 118"/>
                <a:gd name="T24" fmla="*/ 18 w 97"/>
                <a:gd name="T25" fmla="*/ 84 h 118"/>
                <a:gd name="T26" fmla="*/ 34 w 97"/>
                <a:gd name="T27" fmla="*/ 94 h 118"/>
                <a:gd name="T28" fmla="*/ 55 w 97"/>
                <a:gd name="T29" fmla="*/ 105 h 118"/>
                <a:gd name="T30" fmla="*/ 81 w 97"/>
                <a:gd name="T31" fmla="*/ 113 h 118"/>
                <a:gd name="T32" fmla="*/ 89 w 97"/>
                <a:gd name="T33" fmla="*/ 94 h 118"/>
                <a:gd name="T34" fmla="*/ 84 w 97"/>
                <a:gd name="T35" fmla="*/ 92 h 118"/>
                <a:gd name="T36" fmla="*/ 76 w 97"/>
                <a:gd name="T37" fmla="*/ 92 h 118"/>
                <a:gd name="T38" fmla="*/ 63 w 97"/>
                <a:gd name="T39" fmla="*/ 87 h 118"/>
                <a:gd name="T40" fmla="*/ 50 w 97"/>
                <a:gd name="T41" fmla="*/ 81 h 118"/>
                <a:gd name="T42" fmla="*/ 37 w 97"/>
                <a:gd name="T43" fmla="*/ 76 h 118"/>
                <a:gd name="T44" fmla="*/ 24 w 97"/>
                <a:gd name="T45" fmla="*/ 68 h 118"/>
                <a:gd name="T46" fmla="*/ 16 w 97"/>
                <a:gd name="T47" fmla="*/ 61 h 118"/>
                <a:gd name="T48" fmla="*/ 10 w 97"/>
                <a:gd name="T49" fmla="*/ 53 h 118"/>
                <a:gd name="T50" fmla="*/ 10 w 97"/>
                <a:gd name="T51" fmla="*/ 50 h 118"/>
                <a:gd name="T52" fmla="*/ 13 w 97"/>
                <a:gd name="T53" fmla="*/ 45 h 118"/>
                <a:gd name="T54" fmla="*/ 16 w 97"/>
                <a:gd name="T55" fmla="*/ 40 h 118"/>
                <a:gd name="T56" fmla="*/ 26 w 97"/>
                <a:gd name="T57" fmla="*/ 34 h 118"/>
                <a:gd name="T58" fmla="*/ 31 w 97"/>
                <a:gd name="T59" fmla="*/ 32 h 118"/>
                <a:gd name="T60" fmla="*/ 44 w 97"/>
                <a:gd name="T61" fmla="*/ 24 h 118"/>
                <a:gd name="T62" fmla="*/ 57 w 97"/>
                <a:gd name="T63" fmla="*/ 16 h 118"/>
                <a:gd name="T64" fmla="*/ 68 w 97"/>
                <a:gd name="T65" fmla="*/ 6 h 1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7"/>
                <a:gd name="T100" fmla="*/ 0 h 118"/>
                <a:gd name="T101" fmla="*/ 97 w 97"/>
                <a:gd name="T102" fmla="*/ 118 h 1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7" h="118">
                  <a:moveTo>
                    <a:pt x="65" y="0"/>
                  </a:moveTo>
                  <a:lnTo>
                    <a:pt x="65" y="3"/>
                  </a:lnTo>
                  <a:lnTo>
                    <a:pt x="63" y="3"/>
                  </a:lnTo>
                  <a:lnTo>
                    <a:pt x="60" y="6"/>
                  </a:lnTo>
                  <a:lnTo>
                    <a:pt x="57" y="8"/>
                  </a:lnTo>
                  <a:lnTo>
                    <a:pt x="52" y="14"/>
                  </a:lnTo>
                  <a:lnTo>
                    <a:pt x="44" y="19"/>
                  </a:lnTo>
                  <a:lnTo>
                    <a:pt x="37" y="24"/>
                  </a:lnTo>
                  <a:lnTo>
                    <a:pt x="26" y="27"/>
                  </a:lnTo>
                  <a:lnTo>
                    <a:pt x="24" y="29"/>
                  </a:lnTo>
                  <a:lnTo>
                    <a:pt x="21" y="29"/>
                  </a:lnTo>
                  <a:lnTo>
                    <a:pt x="16" y="32"/>
                  </a:lnTo>
                  <a:lnTo>
                    <a:pt x="10" y="34"/>
                  </a:lnTo>
                  <a:lnTo>
                    <a:pt x="8" y="37"/>
                  </a:lnTo>
                  <a:lnTo>
                    <a:pt x="3" y="42"/>
                  </a:lnTo>
                  <a:lnTo>
                    <a:pt x="0" y="47"/>
                  </a:lnTo>
                  <a:lnTo>
                    <a:pt x="0" y="55"/>
                  </a:lnTo>
                  <a:lnTo>
                    <a:pt x="0" y="58"/>
                  </a:lnTo>
                  <a:lnTo>
                    <a:pt x="0" y="61"/>
                  </a:lnTo>
                  <a:lnTo>
                    <a:pt x="3" y="63"/>
                  </a:lnTo>
                  <a:lnTo>
                    <a:pt x="3" y="66"/>
                  </a:lnTo>
                  <a:lnTo>
                    <a:pt x="5" y="71"/>
                  </a:lnTo>
                  <a:lnTo>
                    <a:pt x="10" y="74"/>
                  </a:lnTo>
                  <a:lnTo>
                    <a:pt x="13" y="79"/>
                  </a:lnTo>
                  <a:lnTo>
                    <a:pt x="18" y="84"/>
                  </a:lnTo>
                  <a:lnTo>
                    <a:pt x="26" y="89"/>
                  </a:lnTo>
                  <a:lnTo>
                    <a:pt x="34" y="94"/>
                  </a:lnTo>
                  <a:lnTo>
                    <a:pt x="44" y="100"/>
                  </a:lnTo>
                  <a:lnTo>
                    <a:pt x="55" y="105"/>
                  </a:lnTo>
                  <a:lnTo>
                    <a:pt x="65" y="110"/>
                  </a:lnTo>
                  <a:lnTo>
                    <a:pt x="81" y="113"/>
                  </a:lnTo>
                  <a:lnTo>
                    <a:pt x="97" y="118"/>
                  </a:lnTo>
                  <a:lnTo>
                    <a:pt x="89" y="94"/>
                  </a:lnTo>
                  <a:lnTo>
                    <a:pt x="86" y="94"/>
                  </a:lnTo>
                  <a:lnTo>
                    <a:pt x="84" y="92"/>
                  </a:lnTo>
                  <a:lnTo>
                    <a:pt x="81" y="92"/>
                  </a:lnTo>
                  <a:lnTo>
                    <a:pt x="76" y="92"/>
                  </a:lnTo>
                  <a:lnTo>
                    <a:pt x="71" y="89"/>
                  </a:lnTo>
                  <a:lnTo>
                    <a:pt x="63" y="87"/>
                  </a:lnTo>
                  <a:lnTo>
                    <a:pt x="57" y="84"/>
                  </a:lnTo>
                  <a:lnTo>
                    <a:pt x="50" y="81"/>
                  </a:lnTo>
                  <a:lnTo>
                    <a:pt x="42" y="79"/>
                  </a:lnTo>
                  <a:lnTo>
                    <a:pt x="37" y="76"/>
                  </a:lnTo>
                  <a:lnTo>
                    <a:pt x="29" y="74"/>
                  </a:lnTo>
                  <a:lnTo>
                    <a:pt x="24" y="68"/>
                  </a:lnTo>
                  <a:lnTo>
                    <a:pt x="18" y="66"/>
                  </a:lnTo>
                  <a:lnTo>
                    <a:pt x="16" y="61"/>
                  </a:lnTo>
                  <a:lnTo>
                    <a:pt x="13" y="55"/>
                  </a:lnTo>
                  <a:lnTo>
                    <a:pt x="10" y="53"/>
                  </a:lnTo>
                  <a:lnTo>
                    <a:pt x="10" y="50"/>
                  </a:lnTo>
                  <a:lnTo>
                    <a:pt x="10" y="47"/>
                  </a:lnTo>
                  <a:lnTo>
                    <a:pt x="13" y="45"/>
                  </a:lnTo>
                  <a:lnTo>
                    <a:pt x="13" y="42"/>
                  </a:lnTo>
                  <a:lnTo>
                    <a:pt x="16" y="40"/>
                  </a:lnTo>
                  <a:lnTo>
                    <a:pt x="21" y="37"/>
                  </a:lnTo>
                  <a:lnTo>
                    <a:pt x="26" y="34"/>
                  </a:lnTo>
                  <a:lnTo>
                    <a:pt x="31" y="32"/>
                  </a:lnTo>
                  <a:lnTo>
                    <a:pt x="37" y="29"/>
                  </a:lnTo>
                  <a:lnTo>
                    <a:pt x="44" y="24"/>
                  </a:lnTo>
                  <a:lnTo>
                    <a:pt x="50" y="19"/>
                  </a:lnTo>
                  <a:lnTo>
                    <a:pt x="57" y="16"/>
                  </a:lnTo>
                  <a:lnTo>
                    <a:pt x="63" y="11"/>
                  </a:lnTo>
                  <a:lnTo>
                    <a:pt x="68" y="6"/>
                  </a:lnTo>
                  <a:lnTo>
                    <a:pt x="65"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2" name="Freeform 52"/>
            <p:cNvSpPr>
              <a:spLocks/>
            </p:cNvSpPr>
            <p:nvPr/>
          </p:nvSpPr>
          <p:spPr bwMode="auto">
            <a:xfrm>
              <a:off x="2995" y="2246"/>
              <a:ext cx="321" cy="394"/>
            </a:xfrm>
            <a:custGeom>
              <a:avLst/>
              <a:gdLst>
                <a:gd name="T0" fmla="*/ 89 w 321"/>
                <a:gd name="T1" fmla="*/ 350 h 394"/>
                <a:gd name="T2" fmla="*/ 154 w 321"/>
                <a:gd name="T3" fmla="*/ 389 h 394"/>
                <a:gd name="T4" fmla="*/ 188 w 321"/>
                <a:gd name="T5" fmla="*/ 378 h 394"/>
                <a:gd name="T6" fmla="*/ 209 w 321"/>
                <a:gd name="T7" fmla="*/ 394 h 394"/>
                <a:gd name="T8" fmla="*/ 295 w 321"/>
                <a:gd name="T9" fmla="*/ 363 h 394"/>
                <a:gd name="T10" fmla="*/ 321 w 321"/>
                <a:gd name="T11" fmla="*/ 26 h 394"/>
                <a:gd name="T12" fmla="*/ 133 w 321"/>
                <a:gd name="T13" fmla="*/ 0 h 394"/>
                <a:gd name="T14" fmla="*/ 0 w 321"/>
                <a:gd name="T15" fmla="*/ 18 h 394"/>
                <a:gd name="T16" fmla="*/ 89 w 321"/>
                <a:gd name="T17" fmla="*/ 350 h 39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21"/>
                <a:gd name="T28" fmla="*/ 0 h 394"/>
                <a:gd name="T29" fmla="*/ 321 w 321"/>
                <a:gd name="T30" fmla="*/ 394 h 39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21" h="394">
                  <a:moveTo>
                    <a:pt x="89" y="350"/>
                  </a:moveTo>
                  <a:lnTo>
                    <a:pt x="154" y="389"/>
                  </a:lnTo>
                  <a:lnTo>
                    <a:pt x="188" y="378"/>
                  </a:lnTo>
                  <a:lnTo>
                    <a:pt x="209" y="394"/>
                  </a:lnTo>
                  <a:lnTo>
                    <a:pt x="295" y="363"/>
                  </a:lnTo>
                  <a:lnTo>
                    <a:pt x="321" y="26"/>
                  </a:lnTo>
                  <a:lnTo>
                    <a:pt x="133" y="0"/>
                  </a:lnTo>
                  <a:lnTo>
                    <a:pt x="0" y="18"/>
                  </a:lnTo>
                  <a:lnTo>
                    <a:pt x="89" y="350"/>
                  </a:lnTo>
                  <a:close/>
                </a:path>
              </a:pathLst>
            </a:custGeom>
            <a:solidFill>
              <a:srgbClr val="68C0E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3" name="Freeform 53"/>
            <p:cNvSpPr>
              <a:spLocks/>
            </p:cNvSpPr>
            <p:nvPr/>
          </p:nvSpPr>
          <p:spPr bwMode="auto">
            <a:xfrm>
              <a:off x="3314" y="2476"/>
              <a:ext cx="107" cy="86"/>
            </a:xfrm>
            <a:custGeom>
              <a:avLst/>
              <a:gdLst>
                <a:gd name="T0" fmla="*/ 107 w 107"/>
                <a:gd name="T1" fmla="*/ 67 h 86"/>
                <a:gd name="T2" fmla="*/ 88 w 107"/>
                <a:gd name="T3" fmla="*/ 86 h 86"/>
                <a:gd name="T4" fmla="*/ 0 w 107"/>
                <a:gd name="T5" fmla="*/ 0 h 86"/>
                <a:gd name="T6" fmla="*/ 107 w 107"/>
                <a:gd name="T7" fmla="*/ 67 h 86"/>
                <a:gd name="T8" fmla="*/ 0 60000 65536"/>
                <a:gd name="T9" fmla="*/ 0 60000 65536"/>
                <a:gd name="T10" fmla="*/ 0 60000 65536"/>
                <a:gd name="T11" fmla="*/ 0 60000 65536"/>
                <a:gd name="T12" fmla="*/ 0 w 107"/>
                <a:gd name="T13" fmla="*/ 0 h 86"/>
                <a:gd name="T14" fmla="*/ 107 w 107"/>
                <a:gd name="T15" fmla="*/ 86 h 86"/>
              </a:gdLst>
              <a:ahLst/>
              <a:cxnLst>
                <a:cxn ang="T8">
                  <a:pos x="T0" y="T1"/>
                </a:cxn>
                <a:cxn ang="T9">
                  <a:pos x="T2" y="T3"/>
                </a:cxn>
                <a:cxn ang="T10">
                  <a:pos x="T4" y="T5"/>
                </a:cxn>
                <a:cxn ang="T11">
                  <a:pos x="T6" y="T7"/>
                </a:cxn>
              </a:cxnLst>
              <a:rect l="T12" t="T13" r="T14" b="T15"/>
              <a:pathLst>
                <a:path w="107" h="86">
                  <a:moveTo>
                    <a:pt x="107" y="67"/>
                  </a:moveTo>
                  <a:lnTo>
                    <a:pt x="88" y="86"/>
                  </a:lnTo>
                  <a:lnTo>
                    <a:pt x="0" y="0"/>
                  </a:lnTo>
                  <a:lnTo>
                    <a:pt x="107" y="67"/>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4" name="Freeform 54"/>
            <p:cNvSpPr>
              <a:spLocks/>
            </p:cNvSpPr>
            <p:nvPr/>
          </p:nvSpPr>
          <p:spPr bwMode="auto">
            <a:xfrm>
              <a:off x="3319" y="2402"/>
              <a:ext cx="138" cy="29"/>
            </a:xfrm>
            <a:custGeom>
              <a:avLst/>
              <a:gdLst>
                <a:gd name="T0" fmla="*/ 130 w 138"/>
                <a:gd name="T1" fmla="*/ 0 h 29"/>
                <a:gd name="T2" fmla="*/ 138 w 138"/>
                <a:gd name="T3" fmla="*/ 24 h 29"/>
                <a:gd name="T4" fmla="*/ 0 w 138"/>
                <a:gd name="T5" fmla="*/ 29 h 29"/>
                <a:gd name="T6" fmla="*/ 13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30" y="0"/>
                  </a:moveTo>
                  <a:lnTo>
                    <a:pt x="138" y="24"/>
                  </a:lnTo>
                  <a:lnTo>
                    <a:pt x="0" y="29"/>
                  </a:lnTo>
                  <a:lnTo>
                    <a:pt x="13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5" name="Freeform 55"/>
            <p:cNvSpPr>
              <a:spLocks/>
            </p:cNvSpPr>
            <p:nvPr/>
          </p:nvSpPr>
          <p:spPr bwMode="auto">
            <a:xfrm>
              <a:off x="3324" y="2301"/>
              <a:ext cx="115" cy="81"/>
            </a:xfrm>
            <a:custGeom>
              <a:avLst/>
              <a:gdLst>
                <a:gd name="T0" fmla="*/ 94 w 115"/>
                <a:gd name="T1" fmla="*/ 0 h 81"/>
                <a:gd name="T2" fmla="*/ 115 w 115"/>
                <a:gd name="T3" fmla="*/ 18 h 81"/>
                <a:gd name="T4" fmla="*/ 0 w 115"/>
                <a:gd name="T5" fmla="*/ 81 h 81"/>
                <a:gd name="T6" fmla="*/ 94 w 115"/>
                <a:gd name="T7" fmla="*/ 0 h 81"/>
                <a:gd name="T8" fmla="*/ 0 60000 65536"/>
                <a:gd name="T9" fmla="*/ 0 60000 65536"/>
                <a:gd name="T10" fmla="*/ 0 60000 65536"/>
                <a:gd name="T11" fmla="*/ 0 60000 65536"/>
                <a:gd name="T12" fmla="*/ 0 w 115"/>
                <a:gd name="T13" fmla="*/ 0 h 81"/>
                <a:gd name="T14" fmla="*/ 115 w 115"/>
                <a:gd name="T15" fmla="*/ 81 h 81"/>
              </a:gdLst>
              <a:ahLst/>
              <a:cxnLst>
                <a:cxn ang="T8">
                  <a:pos x="T0" y="T1"/>
                </a:cxn>
                <a:cxn ang="T9">
                  <a:pos x="T2" y="T3"/>
                </a:cxn>
                <a:cxn ang="T10">
                  <a:pos x="T4" y="T5"/>
                </a:cxn>
                <a:cxn ang="T11">
                  <a:pos x="T6" y="T7"/>
                </a:cxn>
              </a:cxnLst>
              <a:rect l="T12" t="T13" r="T14" b="T15"/>
              <a:pathLst>
                <a:path w="115" h="81">
                  <a:moveTo>
                    <a:pt x="94" y="0"/>
                  </a:moveTo>
                  <a:lnTo>
                    <a:pt x="115" y="18"/>
                  </a:lnTo>
                  <a:lnTo>
                    <a:pt x="0" y="81"/>
                  </a:lnTo>
                  <a:lnTo>
                    <a:pt x="94"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6" name="Freeform 56"/>
            <p:cNvSpPr>
              <a:spLocks/>
            </p:cNvSpPr>
            <p:nvPr/>
          </p:nvSpPr>
          <p:spPr bwMode="auto">
            <a:xfrm>
              <a:off x="3003" y="2256"/>
              <a:ext cx="305" cy="374"/>
            </a:xfrm>
            <a:custGeom>
              <a:avLst/>
              <a:gdLst>
                <a:gd name="T0" fmla="*/ 89 w 305"/>
                <a:gd name="T1" fmla="*/ 329 h 374"/>
                <a:gd name="T2" fmla="*/ 151 w 305"/>
                <a:gd name="T3" fmla="*/ 368 h 374"/>
                <a:gd name="T4" fmla="*/ 180 w 305"/>
                <a:gd name="T5" fmla="*/ 361 h 374"/>
                <a:gd name="T6" fmla="*/ 201 w 305"/>
                <a:gd name="T7" fmla="*/ 374 h 374"/>
                <a:gd name="T8" fmla="*/ 279 w 305"/>
                <a:gd name="T9" fmla="*/ 348 h 374"/>
                <a:gd name="T10" fmla="*/ 305 w 305"/>
                <a:gd name="T11" fmla="*/ 21 h 374"/>
                <a:gd name="T12" fmla="*/ 128 w 305"/>
                <a:gd name="T13" fmla="*/ 0 h 374"/>
                <a:gd name="T14" fmla="*/ 0 w 305"/>
                <a:gd name="T15" fmla="*/ 11 h 374"/>
                <a:gd name="T16" fmla="*/ 89 w 305"/>
                <a:gd name="T17" fmla="*/ 329 h 37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05"/>
                <a:gd name="T28" fmla="*/ 0 h 374"/>
                <a:gd name="T29" fmla="*/ 305 w 305"/>
                <a:gd name="T30" fmla="*/ 374 h 37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05" h="374">
                  <a:moveTo>
                    <a:pt x="89" y="329"/>
                  </a:moveTo>
                  <a:lnTo>
                    <a:pt x="151" y="368"/>
                  </a:lnTo>
                  <a:lnTo>
                    <a:pt x="180" y="361"/>
                  </a:lnTo>
                  <a:lnTo>
                    <a:pt x="201" y="374"/>
                  </a:lnTo>
                  <a:lnTo>
                    <a:pt x="279" y="348"/>
                  </a:lnTo>
                  <a:lnTo>
                    <a:pt x="305" y="21"/>
                  </a:lnTo>
                  <a:lnTo>
                    <a:pt x="128" y="0"/>
                  </a:lnTo>
                  <a:lnTo>
                    <a:pt x="0" y="11"/>
                  </a:lnTo>
                  <a:lnTo>
                    <a:pt x="89" y="329"/>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7" name="Freeform 57"/>
            <p:cNvSpPr>
              <a:spLocks/>
            </p:cNvSpPr>
            <p:nvPr/>
          </p:nvSpPr>
          <p:spPr bwMode="auto">
            <a:xfrm>
              <a:off x="3039" y="2293"/>
              <a:ext cx="105" cy="305"/>
            </a:xfrm>
            <a:custGeom>
              <a:avLst/>
              <a:gdLst>
                <a:gd name="T0" fmla="*/ 105 w 105"/>
                <a:gd name="T1" fmla="*/ 305 h 305"/>
                <a:gd name="T2" fmla="*/ 84 w 105"/>
                <a:gd name="T3" fmla="*/ 23 h 305"/>
                <a:gd name="T4" fmla="*/ 0 w 105"/>
                <a:gd name="T5" fmla="*/ 0 h 305"/>
                <a:gd name="T6" fmla="*/ 71 w 105"/>
                <a:gd name="T7" fmla="*/ 282 h 305"/>
                <a:gd name="T8" fmla="*/ 105 w 105"/>
                <a:gd name="T9" fmla="*/ 305 h 305"/>
                <a:gd name="T10" fmla="*/ 0 60000 65536"/>
                <a:gd name="T11" fmla="*/ 0 60000 65536"/>
                <a:gd name="T12" fmla="*/ 0 60000 65536"/>
                <a:gd name="T13" fmla="*/ 0 60000 65536"/>
                <a:gd name="T14" fmla="*/ 0 60000 65536"/>
                <a:gd name="T15" fmla="*/ 0 w 105"/>
                <a:gd name="T16" fmla="*/ 0 h 305"/>
                <a:gd name="T17" fmla="*/ 105 w 105"/>
                <a:gd name="T18" fmla="*/ 305 h 305"/>
              </a:gdLst>
              <a:ahLst/>
              <a:cxnLst>
                <a:cxn ang="T10">
                  <a:pos x="T0" y="T1"/>
                </a:cxn>
                <a:cxn ang="T11">
                  <a:pos x="T2" y="T3"/>
                </a:cxn>
                <a:cxn ang="T12">
                  <a:pos x="T4" y="T5"/>
                </a:cxn>
                <a:cxn ang="T13">
                  <a:pos x="T6" y="T7"/>
                </a:cxn>
                <a:cxn ang="T14">
                  <a:pos x="T8" y="T9"/>
                </a:cxn>
              </a:cxnLst>
              <a:rect l="T15" t="T16" r="T17" b="T18"/>
              <a:pathLst>
                <a:path w="105" h="305">
                  <a:moveTo>
                    <a:pt x="105" y="305"/>
                  </a:moveTo>
                  <a:lnTo>
                    <a:pt x="84" y="23"/>
                  </a:lnTo>
                  <a:lnTo>
                    <a:pt x="0" y="0"/>
                  </a:lnTo>
                  <a:lnTo>
                    <a:pt x="71" y="282"/>
                  </a:lnTo>
                  <a:lnTo>
                    <a:pt x="105" y="30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8" name="Freeform 58"/>
            <p:cNvSpPr>
              <a:spLocks/>
            </p:cNvSpPr>
            <p:nvPr/>
          </p:nvSpPr>
          <p:spPr bwMode="auto">
            <a:xfrm>
              <a:off x="3188" y="2316"/>
              <a:ext cx="89" cy="282"/>
            </a:xfrm>
            <a:custGeom>
              <a:avLst/>
              <a:gdLst>
                <a:gd name="T0" fmla="*/ 16 w 89"/>
                <a:gd name="T1" fmla="*/ 282 h 282"/>
                <a:gd name="T2" fmla="*/ 76 w 89"/>
                <a:gd name="T3" fmla="*/ 264 h 282"/>
                <a:gd name="T4" fmla="*/ 89 w 89"/>
                <a:gd name="T5" fmla="*/ 0 h 282"/>
                <a:gd name="T6" fmla="*/ 0 w 89"/>
                <a:gd name="T7" fmla="*/ 19 h 282"/>
                <a:gd name="T8" fmla="*/ 16 w 89"/>
                <a:gd name="T9" fmla="*/ 282 h 282"/>
                <a:gd name="T10" fmla="*/ 0 60000 65536"/>
                <a:gd name="T11" fmla="*/ 0 60000 65536"/>
                <a:gd name="T12" fmla="*/ 0 60000 65536"/>
                <a:gd name="T13" fmla="*/ 0 60000 65536"/>
                <a:gd name="T14" fmla="*/ 0 60000 65536"/>
                <a:gd name="T15" fmla="*/ 0 w 89"/>
                <a:gd name="T16" fmla="*/ 0 h 282"/>
                <a:gd name="T17" fmla="*/ 89 w 89"/>
                <a:gd name="T18" fmla="*/ 282 h 282"/>
              </a:gdLst>
              <a:ahLst/>
              <a:cxnLst>
                <a:cxn ang="T10">
                  <a:pos x="T0" y="T1"/>
                </a:cxn>
                <a:cxn ang="T11">
                  <a:pos x="T2" y="T3"/>
                </a:cxn>
                <a:cxn ang="T12">
                  <a:pos x="T4" y="T5"/>
                </a:cxn>
                <a:cxn ang="T13">
                  <a:pos x="T6" y="T7"/>
                </a:cxn>
                <a:cxn ang="T14">
                  <a:pos x="T8" y="T9"/>
                </a:cxn>
              </a:cxnLst>
              <a:rect l="T15" t="T16" r="T17" b="T18"/>
              <a:pathLst>
                <a:path w="89" h="282">
                  <a:moveTo>
                    <a:pt x="16" y="282"/>
                  </a:moveTo>
                  <a:lnTo>
                    <a:pt x="76" y="264"/>
                  </a:lnTo>
                  <a:lnTo>
                    <a:pt x="89" y="0"/>
                  </a:lnTo>
                  <a:lnTo>
                    <a:pt x="0" y="19"/>
                  </a:lnTo>
                  <a:lnTo>
                    <a:pt x="16" y="282"/>
                  </a:lnTo>
                  <a:close/>
                </a:path>
              </a:pathLst>
            </a:custGeom>
            <a:solidFill>
              <a:srgbClr val="625D9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69" name="Freeform 59"/>
            <p:cNvSpPr>
              <a:spLocks/>
            </p:cNvSpPr>
            <p:nvPr/>
          </p:nvSpPr>
          <p:spPr bwMode="auto">
            <a:xfrm>
              <a:off x="3144" y="2295"/>
              <a:ext cx="125" cy="306"/>
            </a:xfrm>
            <a:custGeom>
              <a:avLst/>
              <a:gdLst>
                <a:gd name="T0" fmla="*/ 125 w 125"/>
                <a:gd name="T1" fmla="*/ 0 h 306"/>
                <a:gd name="T2" fmla="*/ 125 w 125"/>
                <a:gd name="T3" fmla="*/ 8 h 306"/>
                <a:gd name="T4" fmla="*/ 23 w 125"/>
                <a:gd name="T5" fmla="*/ 32 h 306"/>
                <a:gd name="T6" fmla="*/ 42 w 125"/>
                <a:gd name="T7" fmla="*/ 301 h 306"/>
                <a:gd name="T8" fmla="*/ 21 w 125"/>
                <a:gd name="T9" fmla="*/ 306 h 306"/>
                <a:gd name="T10" fmla="*/ 0 w 125"/>
                <a:gd name="T11" fmla="*/ 19 h 306"/>
                <a:gd name="T12" fmla="*/ 125 w 125"/>
                <a:gd name="T13" fmla="*/ 0 h 306"/>
                <a:gd name="T14" fmla="*/ 0 60000 65536"/>
                <a:gd name="T15" fmla="*/ 0 60000 65536"/>
                <a:gd name="T16" fmla="*/ 0 60000 65536"/>
                <a:gd name="T17" fmla="*/ 0 60000 65536"/>
                <a:gd name="T18" fmla="*/ 0 60000 65536"/>
                <a:gd name="T19" fmla="*/ 0 60000 65536"/>
                <a:gd name="T20" fmla="*/ 0 60000 65536"/>
                <a:gd name="T21" fmla="*/ 0 w 125"/>
                <a:gd name="T22" fmla="*/ 0 h 306"/>
                <a:gd name="T23" fmla="*/ 125 w 125"/>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5" h="306">
                  <a:moveTo>
                    <a:pt x="125" y="0"/>
                  </a:moveTo>
                  <a:lnTo>
                    <a:pt x="125" y="8"/>
                  </a:lnTo>
                  <a:lnTo>
                    <a:pt x="23" y="32"/>
                  </a:lnTo>
                  <a:lnTo>
                    <a:pt x="42" y="301"/>
                  </a:lnTo>
                  <a:lnTo>
                    <a:pt x="21" y="306"/>
                  </a:lnTo>
                  <a:lnTo>
                    <a:pt x="0" y="19"/>
                  </a:lnTo>
                  <a:lnTo>
                    <a:pt x="125" y="0"/>
                  </a:lnTo>
                  <a:close/>
                </a:path>
              </a:pathLst>
            </a:custGeom>
            <a:solidFill>
              <a:srgbClr val="51438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0" name="Freeform 60"/>
            <p:cNvSpPr>
              <a:spLocks/>
            </p:cNvSpPr>
            <p:nvPr/>
          </p:nvSpPr>
          <p:spPr bwMode="auto">
            <a:xfrm>
              <a:off x="3204" y="2512"/>
              <a:ext cx="55" cy="24"/>
            </a:xfrm>
            <a:custGeom>
              <a:avLst/>
              <a:gdLst>
                <a:gd name="T0" fmla="*/ 52 w 55"/>
                <a:gd name="T1" fmla="*/ 0 h 24"/>
                <a:gd name="T2" fmla="*/ 0 w 55"/>
                <a:gd name="T3" fmla="*/ 11 h 24"/>
                <a:gd name="T4" fmla="*/ 2 w 55"/>
                <a:gd name="T5" fmla="*/ 24 h 24"/>
                <a:gd name="T6" fmla="*/ 55 w 55"/>
                <a:gd name="T7" fmla="*/ 11 h 24"/>
                <a:gd name="T8" fmla="*/ 52 w 55"/>
                <a:gd name="T9" fmla="*/ 0 h 24"/>
                <a:gd name="T10" fmla="*/ 0 60000 65536"/>
                <a:gd name="T11" fmla="*/ 0 60000 65536"/>
                <a:gd name="T12" fmla="*/ 0 60000 65536"/>
                <a:gd name="T13" fmla="*/ 0 60000 65536"/>
                <a:gd name="T14" fmla="*/ 0 60000 65536"/>
                <a:gd name="T15" fmla="*/ 0 w 55"/>
                <a:gd name="T16" fmla="*/ 0 h 24"/>
                <a:gd name="T17" fmla="*/ 55 w 55"/>
                <a:gd name="T18" fmla="*/ 24 h 24"/>
              </a:gdLst>
              <a:ahLst/>
              <a:cxnLst>
                <a:cxn ang="T10">
                  <a:pos x="T0" y="T1"/>
                </a:cxn>
                <a:cxn ang="T11">
                  <a:pos x="T2" y="T3"/>
                </a:cxn>
                <a:cxn ang="T12">
                  <a:pos x="T4" y="T5"/>
                </a:cxn>
                <a:cxn ang="T13">
                  <a:pos x="T6" y="T7"/>
                </a:cxn>
                <a:cxn ang="T14">
                  <a:pos x="T8" y="T9"/>
                </a:cxn>
              </a:cxnLst>
              <a:rect l="T15" t="T16" r="T17" b="T18"/>
              <a:pathLst>
                <a:path w="55" h="24">
                  <a:moveTo>
                    <a:pt x="52" y="0"/>
                  </a:moveTo>
                  <a:lnTo>
                    <a:pt x="0" y="11"/>
                  </a:lnTo>
                  <a:lnTo>
                    <a:pt x="2" y="24"/>
                  </a:lnTo>
                  <a:lnTo>
                    <a:pt x="55" y="11"/>
                  </a:lnTo>
                  <a:lnTo>
                    <a:pt x="52"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1" name="Freeform 61"/>
            <p:cNvSpPr>
              <a:spLocks/>
            </p:cNvSpPr>
            <p:nvPr/>
          </p:nvSpPr>
          <p:spPr bwMode="auto">
            <a:xfrm>
              <a:off x="3206" y="2523"/>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2" name="Freeform 62"/>
            <p:cNvSpPr>
              <a:spLocks/>
            </p:cNvSpPr>
            <p:nvPr/>
          </p:nvSpPr>
          <p:spPr bwMode="auto">
            <a:xfrm>
              <a:off x="3206" y="2533"/>
              <a:ext cx="53" cy="24"/>
            </a:xfrm>
            <a:custGeom>
              <a:avLst/>
              <a:gdLst>
                <a:gd name="T0" fmla="*/ 50 w 53"/>
                <a:gd name="T1" fmla="*/ 0 h 24"/>
                <a:gd name="T2" fmla="*/ 0 w 53"/>
                <a:gd name="T3" fmla="*/ 13 h 24"/>
                <a:gd name="T4" fmla="*/ 3 w 53"/>
                <a:gd name="T5" fmla="*/ 24 h 24"/>
                <a:gd name="T6" fmla="*/ 53 w 53"/>
                <a:gd name="T7" fmla="*/ 10 h 24"/>
                <a:gd name="T8" fmla="*/ 50 w 53"/>
                <a:gd name="T9" fmla="*/ 0 h 24"/>
                <a:gd name="T10" fmla="*/ 0 60000 65536"/>
                <a:gd name="T11" fmla="*/ 0 60000 65536"/>
                <a:gd name="T12" fmla="*/ 0 60000 65536"/>
                <a:gd name="T13" fmla="*/ 0 60000 65536"/>
                <a:gd name="T14" fmla="*/ 0 60000 65536"/>
                <a:gd name="T15" fmla="*/ 0 w 53"/>
                <a:gd name="T16" fmla="*/ 0 h 24"/>
                <a:gd name="T17" fmla="*/ 53 w 53"/>
                <a:gd name="T18" fmla="*/ 24 h 24"/>
              </a:gdLst>
              <a:ahLst/>
              <a:cxnLst>
                <a:cxn ang="T10">
                  <a:pos x="T0" y="T1"/>
                </a:cxn>
                <a:cxn ang="T11">
                  <a:pos x="T2" y="T3"/>
                </a:cxn>
                <a:cxn ang="T12">
                  <a:pos x="T4" y="T5"/>
                </a:cxn>
                <a:cxn ang="T13">
                  <a:pos x="T6" y="T7"/>
                </a:cxn>
                <a:cxn ang="T14">
                  <a:pos x="T8" y="T9"/>
                </a:cxn>
              </a:cxnLst>
              <a:rect l="T15" t="T16" r="T17" b="T18"/>
              <a:pathLst>
                <a:path w="53" h="24">
                  <a:moveTo>
                    <a:pt x="50" y="0"/>
                  </a:moveTo>
                  <a:lnTo>
                    <a:pt x="0" y="13"/>
                  </a:lnTo>
                  <a:lnTo>
                    <a:pt x="3" y="24"/>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3" name="Freeform 63"/>
            <p:cNvSpPr>
              <a:spLocks/>
            </p:cNvSpPr>
            <p:nvPr/>
          </p:nvSpPr>
          <p:spPr bwMode="auto">
            <a:xfrm>
              <a:off x="3206" y="2543"/>
              <a:ext cx="53" cy="27"/>
            </a:xfrm>
            <a:custGeom>
              <a:avLst/>
              <a:gdLst>
                <a:gd name="T0" fmla="*/ 50 w 53"/>
                <a:gd name="T1" fmla="*/ 0 h 27"/>
                <a:gd name="T2" fmla="*/ 0 w 53"/>
                <a:gd name="T3" fmla="*/ 14 h 27"/>
                <a:gd name="T4" fmla="*/ 3 w 53"/>
                <a:gd name="T5" fmla="*/ 27 h 27"/>
                <a:gd name="T6" fmla="*/ 53 w 53"/>
                <a:gd name="T7" fmla="*/ 14 h 27"/>
                <a:gd name="T8" fmla="*/ 50 w 53"/>
                <a:gd name="T9" fmla="*/ 0 h 27"/>
                <a:gd name="T10" fmla="*/ 0 60000 65536"/>
                <a:gd name="T11" fmla="*/ 0 60000 65536"/>
                <a:gd name="T12" fmla="*/ 0 60000 65536"/>
                <a:gd name="T13" fmla="*/ 0 60000 65536"/>
                <a:gd name="T14" fmla="*/ 0 60000 65536"/>
                <a:gd name="T15" fmla="*/ 0 w 53"/>
                <a:gd name="T16" fmla="*/ 0 h 27"/>
                <a:gd name="T17" fmla="*/ 53 w 53"/>
                <a:gd name="T18" fmla="*/ 27 h 27"/>
              </a:gdLst>
              <a:ahLst/>
              <a:cxnLst>
                <a:cxn ang="T10">
                  <a:pos x="T0" y="T1"/>
                </a:cxn>
                <a:cxn ang="T11">
                  <a:pos x="T2" y="T3"/>
                </a:cxn>
                <a:cxn ang="T12">
                  <a:pos x="T4" y="T5"/>
                </a:cxn>
                <a:cxn ang="T13">
                  <a:pos x="T6" y="T7"/>
                </a:cxn>
                <a:cxn ang="T14">
                  <a:pos x="T8" y="T9"/>
                </a:cxn>
              </a:cxnLst>
              <a:rect l="T15" t="T16" r="T17" b="T18"/>
              <a:pathLst>
                <a:path w="53" h="27">
                  <a:moveTo>
                    <a:pt x="50" y="0"/>
                  </a:moveTo>
                  <a:lnTo>
                    <a:pt x="0" y="14"/>
                  </a:lnTo>
                  <a:lnTo>
                    <a:pt x="3" y="27"/>
                  </a:lnTo>
                  <a:lnTo>
                    <a:pt x="53" y="14"/>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4" name="Freeform 64"/>
            <p:cNvSpPr>
              <a:spLocks/>
            </p:cNvSpPr>
            <p:nvPr/>
          </p:nvSpPr>
          <p:spPr bwMode="auto">
            <a:xfrm>
              <a:off x="3206" y="2557"/>
              <a:ext cx="53" cy="23"/>
            </a:xfrm>
            <a:custGeom>
              <a:avLst/>
              <a:gdLst>
                <a:gd name="T0" fmla="*/ 50 w 53"/>
                <a:gd name="T1" fmla="*/ 0 h 23"/>
                <a:gd name="T2" fmla="*/ 0 w 53"/>
                <a:gd name="T3" fmla="*/ 13 h 23"/>
                <a:gd name="T4" fmla="*/ 3 w 53"/>
                <a:gd name="T5" fmla="*/ 23 h 23"/>
                <a:gd name="T6" fmla="*/ 53 w 53"/>
                <a:gd name="T7" fmla="*/ 10 h 23"/>
                <a:gd name="T8" fmla="*/ 50 w 53"/>
                <a:gd name="T9" fmla="*/ 0 h 23"/>
                <a:gd name="T10" fmla="*/ 0 60000 65536"/>
                <a:gd name="T11" fmla="*/ 0 60000 65536"/>
                <a:gd name="T12" fmla="*/ 0 60000 65536"/>
                <a:gd name="T13" fmla="*/ 0 60000 65536"/>
                <a:gd name="T14" fmla="*/ 0 60000 65536"/>
                <a:gd name="T15" fmla="*/ 0 w 53"/>
                <a:gd name="T16" fmla="*/ 0 h 23"/>
                <a:gd name="T17" fmla="*/ 53 w 53"/>
                <a:gd name="T18" fmla="*/ 23 h 23"/>
              </a:gdLst>
              <a:ahLst/>
              <a:cxnLst>
                <a:cxn ang="T10">
                  <a:pos x="T0" y="T1"/>
                </a:cxn>
                <a:cxn ang="T11">
                  <a:pos x="T2" y="T3"/>
                </a:cxn>
                <a:cxn ang="T12">
                  <a:pos x="T4" y="T5"/>
                </a:cxn>
                <a:cxn ang="T13">
                  <a:pos x="T6" y="T7"/>
                </a:cxn>
                <a:cxn ang="T14">
                  <a:pos x="T8" y="T9"/>
                </a:cxn>
              </a:cxnLst>
              <a:rect l="T15" t="T16" r="T17" b="T18"/>
              <a:pathLst>
                <a:path w="53" h="23">
                  <a:moveTo>
                    <a:pt x="50" y="0"/>
                  </a:moveTo>
                  <a:lnTo>
                    <a:pt x="0" y="13"/>
                  </a:lnTo>
                  <a:lnTo>
                    <a:pt x="3" y="23"/>
                  </a:lnTo>
                  <a:lnTo>
                    <a:pt x="53" y="10"/>
                  </a:lnTo>
                  <a:lnTo>
                    <a:pt x="50"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5" name="Freeform 65"/>
            <p:cNvSpPr>
              <a:spLocks/>
            </p:cNvSpPr>
            <p:nvPr/>
          </p:nvSpPr>
          <p:spPr bwMode="auto">
            <a:xfrm>
              <a:off x="3052" y="2308"/>
              <a:ext cx="58" cy="220"/>
            </a:xfrm>
            <a:custGeom>
              <a:avLst/>
              <a:gdLst>
                <a:gd name="T0" fmla="*/ 45 w 58"/>
                <a:gd name="T1" fmla="*/ 16 h 220"/>
                <a:gd name="T2" fmla="*/ 0 w 58"/>
                <a:gd name="T3" fmla="*/ 0 h 220"/>
                <a:gd name="T4" fmla="*/ 58 w 58"/>
                <a:gd name="T5" fmla="*/ 220 h 220"/>
                <a:gd name="T6" fmla="*/ 16 w 58"/>
                <a:gd name="T7" fmla="*/ 16 h 220"/>
                <a:gd name="T8" fmla="*/ 45 w 58"/>
                <a:gd name="T9" fmla="*/ 16 h 220"/>
                <a:gd name="T10" fmla="*/ 0 60000 65536"/>
                <a:gd name="T11" fmla="*/ 0 60000 65536"/>
                <a:gd name="T12" fmla="*/ 0 60000 65536"/>
                <a:gd name="T13" fmla="*/ 0 60000 65536"/>
                <a:gd name="T14" fmla="*/ 0 60000 65536"/>
                <a:gd name="T15" fmla="*/ 0 w 58"/>
                <a:gd name="T16" fmla="*/ 0 h 220"/>
                <a:gd name="T17" fmla="*/ 58 w 58"/>
                <a:gd name="T18" fmla="*/ 220 h 220"/>
              </a:gdLst>
              <a:ahLst/>
              <a:cxnLst>
                <a:cxn ang="T10">
                  <a:pos x="T0" y="T1"/>
                </a:cxn>
                <a:cxn ang="T11">
                  <a:pos x="T2" y="T3"/>
                </a:cxn>
                <a:cxn ang="T12">
                  <a:pos x="T4" y="T5"/>
                </a:cxn>
                <a:cxn ang="T13">
                  <a:pos x="T6" y="T7"/>
                </a:cxn>
                <a:cxn ang="T14">
                  <a:pos x="T8" y="T9"/>
                </a:cxn>
              </a:cxnLst>
              <a:rect l="T15" t="T16" r="T17" b="T18"/>
              <a:pathLst>
                <a:path w="58" h="220">
                  <a:moveTo>
                    <a:pt x="45" y="16"/>
                  </a:moveTo>
                  <a:lnTo>
                    <a:pt x="0" y="0"/>
                  </a:lnTo>
                  <a:lnTo>
                    <a:pt x="58" y="220"/>
                  </a:lnTo>
                  <a:lnTo>
                    <a:pt x="16" y="16"/>
                  </a:lnTo>
                  <a:lnTo>
                    <a:pt x="45" y="16"/>
                  </a:lnTo>
                  <a:close/>
                </a:path>
              </a:pathLst>
            </a:custGeom>
            <a:solidFill>
              <a:srgbClr val="FFFCB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6" name="Freeform 66"/>
            <p:cNvSpPr>
              <a:spLocks/>
            </p:cNvSpPr>
            <p:nvPr/>
          </p:nvSpPr>
          <p:spPr bwMode="auto">
            <a:xfrm>
              <a:off x="3186" y="2376"/>
              <a:ext cx="96" cy="34"/>
            </a:xfrm>
            <a:custGeom>
              <a:avLst/>
              <a:gdLst>
                <a:gd name="T0" fmla="*/ 94 w 96"/>
                <a:gd name="T1" fmla="*/ 0 h 34"/>
                <a:gd name="T2" fmla="*/ 0 w 96"/>
                <a:gd name="T3" fmla="*/ 21 h 34"/>
                <a:gd name="T4" fmla="*/ 2 w 96"/>
                <a:gd name="T5" fmla="*/ 34 h 34"/>
                <a:gd name="T6" fmla="*/ 96 w 96"/>
                <a:gd name="T7" fmla="*/ 13 h 34"/>
                <a:gd name="T8" fmla="*/ 94 w 96"/>
                <a:gd name="T9" fmla="*/ 0 h 34"/>
                <a:gd name="T10" fmla="*/ 0 60000 65536"/>
                <a:gd name="T11" fmla="*/ 0 60000 65536"/>
                <a:gd name="T12" fmla="*/ 0 60000 65536"/>
                <a:gd name="T13" fmla="*/ 0 60000 65536"/>
                <a:gd name="T14" fmla="*/ 0 60000 65536"/>
                <a:gd name="T15" fmla="*/ 0 w 96"/>
                <a:gd name="T16" fmla="*/ 0 h 34"/>
                <a:gd name="T17" fmla="*/ 96 w 96"/>
                <a:gd name="T18" fmla="*/ 34 h 34"/>
              </a:gdLst>
              <a:ahLst/>
              <a:cxnLst>
                <a:cxn ang="T10">
                  <a:pos x="T0" y="T1"/>
                </a:cxn>
                <a:cxn ang="T11">
                  <a:pos x="T2" y="T3"/>
                </a:cxn>
                <a:cxn ang="T12">
                  <a:pos x="T4" y="T5"/>
                </a:cxn>
                <a:cxn ang="T13">
                  <a:pos x="T6" y="T7"/>
                </a:cxn>
                <a:cxn ang="T14">
                  <a:pos x="T8" y="T9"/>
                </a:cxn>
              </a:cxnLst>
              <a:rect l="T15" t="T16" r="T17" b="T18"/>
              <a:pathLst>
                <a:path w="96" h="34">
                  <a:moveTo>
                    <a:pt x="94" y="0"/>
                  </a:moveTo>
                  <a:lnTo>
                    <a:pt x="0" y="21"/>
                  </a:lnTo>
                  <a:lnTo>
                    <a:pt x="2" y="34"/>
                  </a:lnTo>
                  <a:lnTo>
                    <a:pt x="96" y="13"/>
                  </a:lnTo>
                  <a:lnTo>
                    <a:pt x="94"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7" name="Freeform 67"/>
            <p:cNvSpPr>
              <a:spLocks/>
            </p:cNvSpPr>
            <p:nvPr/>
          </p:nvSpPr>
          <p:spPr bwMode="auto">
            <a:xfrm>
              <a:off x="3183" y="2345"/>
              <a:ext cx="97" cy="31"/>
            </a:xfrm>
            <a:custGeom>
              <a:avLst/>
              <a:gdLst>
                <a:gd name="T0" fmla="*/ 97 w 97"/>
                <a:gd name="T1" fmla="*/ 0 h 31"/>
                <a:gd name="T2" fmla="*/ 0 w 97"/>
                <a:gd name="T3" fmla="*/ 18 h 31"/>
                <a:gd name="T4" fmla="*/ 3 w 97"/>
                <a:gd name="T5" fmla="*/ 31 h 31"/>
                <a:gd name="T6" fmla="*/ 97 w 97"/>
                <a:gd name="T7" fmla="*/ 10 h 31"/>
                <a:gd name="T8" fmla="*/ 97 w 97"/>
                <a:gd name="T9" fmla="*/ 0 h 31"/>
                <a:gd name="T10" fmla="*/ 0 60000 65536"/>
                <a:gd name="T11" fmla="*/ 0 60000 65536"/>
                <a:gd name="T12" fmla="*/ 0 60000 65536"/>
                <a:gd name="T13" fmla="*/ 0 60000 65536"/>
                <a:gd name="T14" fmla="*/ 0 60000 65536"/>
                <a:gd name="T15" fmla="*/ 0 w 97"/>
                <a:gd name="T16" fmla="*/ 0 h 31"/>
                <a:gd name="T17" fmla="*/ 97 w 97"/>
                <a:gd name="T18" fmla="*/ 31 h 31"/>
              </a:gdLst>
              <a:ahLst/>
              <a:cxnLst>
                <a:cxn ang="T10">
                  <a:pos x="T0" y="T1"/>
                </a:cxn>
                <a:cxn ang="T11">
                  <a:pos x="T2" y="T3"/>
                </a:cxn>
                <a:cxn ang="T12">
                  <a:pos x="T4" y="T5"/>
                </a:cxn>
                <a:cxn ang="T13">
                  <a:pos x="T6" y="T7"/>
                </a:cxn>
                <a:cxn ang="T14">
                  <a:pos x="T8" y="T9"/>
                </a:cxn>
              </a:cxnLst>
              <a:rect l="T15" t="T16" r="T17" b="T18"/>
              <a:pathLst>
                <a:path w="97" h="31">
                  <a:moveTo>
                    <a:pt x="97" y="0"/>
                  </a:moveTo>
                  <a:lnTo>
                    <a:pt x="0" y="18"/>
                  </a:lnTo>
                  <a:lnTo>
                    <a:pt x="3" y="31"/>
                  </a:lnTo>
                  <a:lnTo>
                    <a:pt x="97" y="10"/>
                  </a:lnTo>
                  <a:lnTo>
                    <a:pt x="97" y="0"/>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8" name="Freeform 68"/>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79" name="Freeform 69"/>
            <p:cNvSpPr>
              <a:spLocks/>
            </p:cNvSpPr>
            <p:nvPr/>
          </p:nvSpPr>
          <p:spPr bwMode="auto">
            <a:xfrm>
              <a:off x="3157" y="2418"/>
              <a:ext cx="13" cy="13"/>
            </a:xfrm>
            <a:custGeom>
              <a:avLst/>
              <a:gdLst>
                <a:gd name="T0" fmla="*/ 8 w 13"/>
                <a:gd name="T1" fmla="*/ 13 h 13"/>
                <a:gd name="T2" fmla="*/ 10 w 13"/>
                <a:gd name="T3" fmla="*/ 13 h 13"/>
                <a:gd name="T4" fmla="*/ 13 w 13"/>
                <a:gd name="T5" fmla="*/ 13 h 13"/>
                <a:gd name="T6" fmla="*/ 13 w 13"/>
                <a:gd name="T7" fmla="*/ 11 h 13"/>
                <a:gd name="T8" fmla="*/ 13 w 13"/>
                <a:gd name="T9" fmla="*/ 8 h 13"/>
                <a:gd name="T10" fmla="*/ 13 w 13"/>
                <a:gd name="T11" fmla="*/ 5 h 13"/>
                <a:gd name="T12" fmla="*/ 10 w 13"/>
                <a:gd name="T13" fmla="*/ 3 h 13"/>
                <a:gd name="T14" fmla="*/ 8 w 13"/>
                <a:gd name="T15" fmla="*/ 0 h 13"/>
                <a:gd name="T16" fmla="*/ 5 w 13"/>
                <a:gd name="T17" fmla="*/ 0 h 13"/>
                <a:gd name="T18" fmla="*/ 2 w 13"/>
                <a:gd name="T19" fmla="*/ 0 h 13"/>
                <a:gd name="T20" fmla="*/ 2 w 13"/>
                <a:gd name="T21" fmla="*/ 3 h 13"/>
                <a:gd name="T22" fmla="*/ 0 w 13"/>
                <a:gd name="T23" fmla="*/ 5 h 13"/>
                <a:gd name="T24" fmla="*/ 0 w 13"/>
                <a:gd name="T25" fmla="*/ 8 h 13"/>
                <a:gd name="T26" fmla="*/ 0 w 13"/>
                <a:gd name="T27" fmla="*/ 11 h 13"/>
                <a:gd name="T28" fmla="*/ 2 w 13"/>
                <a:gd name="T29" fmla="*/ 13 h 13"/>
                <a:gd name="T30" fmla="*/ 5 w 13"/>
                <a:gd name="T31" fmla="*/ 13 h 13"/>
                <a:gd name="T32" fmla="*/ 8 w 13"/>
                <a:gd name="T33" fmla="*/ 13 h 13"/>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3"/>
                <a:gd name="T52" fmla="*/ 0 h 13"/>
                <a:gd name="T53" fmla="*/ 13 w 13"/>
                <a:gd name="T54" fmla="*/ 13 h 13"/>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3" h="13">
                  <a:moveTo>
                    <a:pt x="8" y="13"/>
                  </a:moveTo>
                  <a:lnTo>
                    <a:pt x="10" y="13"/>
                  </a:lnTo>
                  <a:lnTo>
                    <a:pt x="13" y="13"/>
                  </a:lnTo>
                  <a:lnTo>
                    <a:pt x="13" y="11"/>
                  </a:lnTo>
                  <a:lnTo>
                    <a:pt x="13" y="8"/>
                  </a:lnTo>
                  <a:lnTo>
                    <a:pt x="13" y="5"/>
                  </a:lnTo>
                  <a:lnTo>
                    <a:pt x="10" y="3"/>
                  </a:lnTo>
                  <a:lnTo>
                    <a:pt x="8" y="0"/>
                  </a:lnTo>
                  <a:lnTo>
                    <a:pt x="5" y="0"/>
                  </a:lnTo>
                  <a:lnTo>
                    <a:pt x="2" y="0"/>
                  </a:lnTo>
                  <a:lnTo>
                    <a:pt x="2" y="3"/>
                  </a:lnTo>
                  <a:lnTo>
                    <a:pt x="0" y="5"/>
                  </a:lnTo>
                  <a:lnTo>
                    <a:pt x="0" y="8"/>
                  </a:lnTo>
                  <a:lnTo>
                    <a:pt x="0" y="11"/>
                  </a:lnTo>
                  <a:lnTo>
                    <a:pt x="2" y="13"/>
                  </a:lnTo>
                  <a:lnTo>
                    <a:pt x="5" y="13"/>
                  </a:lnTo>
                  <a:lnTo>
                    <a:pt x="8" y="13"/>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7780" name="Freeform 70"/>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1" name="Freeform 71"/>
            <p:cNvSpPr>
              <a:spLocks/>
            </p:cNvSpPr>
            <p:nvPr/>
          </p:nvSpPr>
          <p:spPr bwMode="auto">
            <a:xfrm>
              <a:off x="3159" y="2444"/>
              <a:ext cx="14" cy="16"/>
            </a:xfrm>
            <a:custGeom>
              <a:avLst/>
              <a:gdLst>
                <a:gd name="T0" fmla="*/ 6 w 14"/>
                <a:gd name="T1" fmla="*/ 16 h 16"/>
                <a:gd name="T2" fmla="*/ 8 w 14"/>
                <a:gd name="T3" fmla="*/ 16 h 16"/>
                <a:gd name="T4" fmla="*/ 11 w 14"/>
                <a:gd name="T5" fmla="*/ 13 h 16"/>
                <a:gd name="T6" fmla="*/ 14 w 14"/>
                <a:gd name="T7" fmla="*/ 11 h 16"/>
                <a:gd name="T8" fmla="*/ 14 w 14"/>
                <a:gd name="T9" fmla="*/ 8 h 16"/>
                <a:gd name="T10" fmla="*/ 14 w 14"/>
                <a:gd name="T11" fmla="*/ 5 h 16"/>
                <a:gd name="T12" fmla="*/ 11 w 14"/>
                <a:gd name="T13" fmla="*/ 3 h 16"/>
                <a:gd name="T14" fmla="*/ 8 w 14"/>
                <a:gd name="T15" fmla="*/ 3 h 16"/>
                <a:gd name="T16" fmla="*/ 6 w 14"/>
                <a:gd name="T17" fmla="*/ 0 h 16"/>
                <a:gd name="T18" fmla="*/ 3 w 14"/>
                <a:gd name="T19" fmla="*/ 3 h 16"/>
                <a:gd name="T20" fmla="*/ 0 w 14"/>
                <a:gd name="T21" fmla="*/ 3 h 16"/>
                <a:gd name="T22" fmla="*/ 0 w 14"/>
                <a:gd name="T23" fmla="*/ 5 h 16"/>
                <a:gd name="T24" fmla="*/ 0 w 14"/>
                <a:gd name="T25" fmla="*/ 8 h 16"/>
                <a:gd name="T26" fmla="*/ 0 w 14"/>
                <a:gd name="T27" fmla="*/ 11 h 16"/>
                <a:gd name="T28" fmla="*/ 3 w 14"/>
                <a:gd name="T29" fmla="*/ 13 h 16"/>
                <a:gd name="T30" fmla="*/ 3 w 14"/>
                <a:gd name="T31" fmla="*/ 16 h 16"/>
                <a:gd name="T32" fmla="*/ 6 w 14"/>
                <a:gd name="T33" fmla="*/ 16 h 1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4"/>
                <a:gd name="T52" fmla="*/ 0 h 16"/>
                <a:gd name="T53" fmla="*/ 14 w 14"/>
                <a:gd name="T54" fmla="*/ 16 h 1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4" h="16">
                  <a:moveTo>
                    <a:pt x="6" y="16"/>
                  </a:moveTo>
                  <a:lnTo>
                    <a:pt x="8" y="16"/>
                  </a:lnTo>
                  <a:lnTo>
                    <a:pt x="11" y="13"/>
                  </a:lnTo>
                  <a:lnTo>
                    <a:pt x="14" y="11"/>
                  </a:lnTo>
                  <a:lnTo>
                    <a:pt x="14" y="8"/>
                  </a:lnTo>
                  <a:lnTo>
                    <a:pt x="14" y="5"/>
                  </a:lnTo>
                  <a:lnTo>
                    <a:pt x="11" y="3"/>
                  </a:lnTo>
                  <a:lnTo>
                    <a:pt x="8" y="3"/>
                  </a:lnTo>
                  <a:lnTo>
                    <a:pt x="6" y="0"/>
                  </a:lnTo>
                  <a:lnTo>
                    <a:pt x="3" y="3"/>
                  </a:lnTo>
                  <a:lnTo>
                    <a:pt x="0" y="3"/>
                  </a:lnTo>
                  <a:lnTo>
                    <a:pt x="0" y="5"/>
                  </a:lnTo>
                  <a:lnTo>
                    <a:pt x="0" y="8"/>
                  </a:lnTo>
                  <a:lnTo>
                    <a:pt x="0" y="11"/>
                  </a:lnTo>
                  <a:lnTo>
                    <a:pt x="3" y="13"/>
                  </a:lnTo>
                  <a:lnTo>
                    <a:pt x="3" y="16"/>
                  </a:lnTo>
                  <a:lnTo>
                    <a:pt x="6" y="16"/>
                  </a:lnTo>
                  <a:close/>
                </a:path>
              </a:pathLst>
            </a:custGeom>
            <a:noFill/>
            <a:ln w="7938">
              <a:solidFill>
                <a:srgbClr val="1F1A17"/>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Eurostile"/>
                <a:cs typeface="Eurostile"/>
              </a:endParaRPr>
            </a:p>
          </p:txBody>
        </p:sp>
        <p:sp>
          <p:nvSpPr>
            <p:cNvPr id="87782" name="Freeform 72"/>
            <p:cNvSpPr>
              <a:spLocks/>
            </p:cNvSpPr>
            <p:nvPr/>
          </p:nvSpPr>
          <p:spPr bwMode="auto">
            <a:xfrm>
              <a:off x="3149" y="2329"/>
              <a:ext cx="13" cy="8"/>
            </a:xfrm>
            <a:custGeom>
              <a:avLst/>
              <a:gdLst>
                <a:gd name="T0" fmla="*/ 13 w 13"/>
                <a:gd name="T1" fmla="*/ 0 h 8"/>
                <a:gd name="T2" fmla="*/ 13 w 13"/>
                <a:gd name="T3" fmla="*/ 6 h 8"/>
                <a:gd name="T4" fmla="*/ 0 w 13"/>
                <a:gd name="T5" fmla="*/ 8 h 8"/>
                <a:gd name="T6" fmla="*/ 0 w 13"/>
                <a:gd name="T7" fmla="*/ 3 h 8"/>
                <a:gd name="T8" fmla="*/ 13 w 13"/>
                <a:gd name="T9" fmla="*/ 0 h 8"/>
                <a:gd name="T10" fmla="*/ 0 60000 65536"/>
                <a:gd name="T11" fmla="*/ 0 60000 65536"/>
                <a:gd name="T12" fmla="*/ 0 60000 65536"/>
                <a:gd name="T13" fmla="*/ 0 60000 65536"/>
                <a:gd name="T14" fmla="*/ 0 60000 65536"/>
                <a:gd name="T15" fmla="*/ 0 w 13"/>
                <a:gd name="T16" fmla="*/ 0 h 8"/>
                <a:gd name="T17" fmla="*/ 13 w 13"/>
                <a:gd name="T18" fmla="*/ 8 h 8"/>
              </a:gdLst>
              <a:ahLst/>
              <a:cxnLst>
                <a:cxn ang="T10">
                  <a:pos x="T0" y="T1"/>
                </a:cxn>
                <a:cxn ang="T11">
                  <a:pos x="T2" y="T3"/>
                </a:cxn>
                <a:cxn ang="T12">
                  <a:pos x="T4" y="T5"/>
                </a:cxn>
                <a:cxn ang="T13">
                  <a:pos x="T6" y="T7"/>
                </a:cxn>
                <a:cxn ang="T14">
                  <a:pos x="T8" y="T9"/>
                </a:cxn>
              </a:cxnLst>
              <a:rect l="T15" t="T16" r="T17" b="T18"/>
              <a:pathLst>
                <a:path w="13" h="8">
                  <a:moveTo>
                    <a:pt x="13" y="0"/>
                  </a:moveTo>
                  <a:lnTo>
                    <a:pt x="13" y="6"/>
                  </a:lnTo>
                  <a:lnTo>
                    <a:pt x="0" y="8"/>
                  </a:lnTo>
                  <a:lnTo>
                    <a:pt x="0" y="3"/>
                  </a:lnTo>
                  <a:lnTo>
                    <a:pt x="13" y="0"/>
                  </a:lnTo>
                  <a:close/>
                </a:path>
              </a:pathLst>
            </a:custGeom>
            <a:solidFill>
              <a:srgbClr val="A8D58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3" name="Freeform 73"/>
            <p:cNvSpPr>
              <a:spLocks/>
            </p:cNvSpPr>
            <p:nvPr/>
          </p:nvSpPr>
          <p:spPr bwMode="auto">
            <a:xfrm>
              <a:off x="3188" y="2324"/>
              <a:ext cx="86" cy="26"/>
            </a:xfrm>
            <a:custGeom>
              <a:avLst/>
              <a:gdLst>
                <a:gd name="T0" fmla="*/ 0 w 86"/>
                <a:gd name="T1" fmla="*/ 18 h 26"/>
                <a:gd name="T2" fmla="*/ 86 w 86"/>
                <a:gd name="T3" fmla="*/ 0 h 26"/>
                <a:gd name="T4" fmla="*/ 86 w 86"/>
                <a:gd name="T5" fmla="*/ 11 h 26"/>
                <a:gd name="T6" fmla="*/ 0 w 86"/>
                <a:gd name="T7" fmla="*/ 26 h 26"/>
                <a:gd name="T8" fmla="*/ 0 w 86"/>
                <a:gd name="T9" fmla="*/ 18 h 26"/>
                <a:gd name="T10" fmla="*/ 0 60000 65536"/>
                <a:gd name="T11" fmla="*/ 0 60000 65536"/>
                <a:gd name="T12" fmla="*/ 0 60000 65536"/>
                <a:gd name="T13" fmla="*/ 0 60000 65536"/>
                <a:gd name="T14" fmla="*/ 0 60000 65536"/>
                <a:gd name="T15" fmla="*/ 0 w 86"/>
                <a:gd name="T16" fmla="*/ 0 h 26"/>
                <a:gd name="T17" fmla="*/ 86 w 86"/>
                <a:gd name="T18" fmla="*/ 26 h 26"/>
              </a:gdLst>
              <a:ahLst/>
              <a:cxnLst>
                <a:cxn ang="T10">
                  <a:pos x="T0" y="T1"/>
                </a:cxn>
                <a:cxn ang="T11">
                  <a:pos x="T2" y="T3"/>
                </a:cxn>
                <a:cxn ang="T12">
                  <a:pos x="T4" y="T5"/>
                </a:cxn>
                <a:cxn ang="T13">
                  <a:pos x="T6" y="T7"/>
                </a:cxn>
                <a:cxn ang="T14">
                  <a:pos x="T8" y="T9"/>
                </a:cxn>
              </a:cxnLst>
              <a:rect l="T15" t="T16" r="T17" b="T18"/>
              <a:pathLst>
                <a:path w="86" h="26">
                  <a:moveTo>
                    <a:pt x="0" y="18"/>
                  </a:moveTo>
                  <a:lnTo>
                    <a:pt x="86" y="0"/>
                  </a:lnTo>
                  <a:lnTo>
                    <a:pt x="86" y="11"/>
                  </a:lnTo>
                  <a:lnTo>
                    <a:pt x="0" y="26"/>
                  </a:lnTo>
                  <a:lnTo>
                    <a:pt x="0" y="18"/>
                  </a:lnTo>
                  <a:close/>
                </a:path>
              </a:pathLst>
            </a:custGeom>
            <a:solidFill>
              <a:srgbClr val="7D72A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4" name="Freeform 74"/>
            <p:cNvSpPr>
              <a:spLocks/>
            </p:cNvSpPr>
            <p:nvPr/>
          </p:nvSpPr>
          <p:spPr bwMode="auto">
            <a:xfrm>
              <a:off x="3206" y="2329"/>
              <a:ext cx="53" cy="19"/>
            </a:xfrm>
            <a:custGeom>
              <a:avLst/>
              <a:gdLst>
                <a:gd name="T0" fmla="*/ 3 w 53"/>
                <a:gd name="T1" fmla="*/ 11 h 19"/>
                <a:gd name="T2" fmla="*/ 0 w 53"/>
                <a:gd name="T3" fmla="*/ 19 h 19"/>
                <a:gd name="T4" fmla="*/ 53 w 53"/>
                <a:gd name="T5" fmla="*/ 8 h 19"/>
                <a:gd name="T6" fmla="*/ 53 w 53"/>
                <a:gd name="T7" fmla="*/ 0 h 19"/>
                <a:gd name="T8" fmla="*/ 3 w 53"/>
                <a:gd name="T9" fmla="*/ 11 h 19"/>
                <a:gd name="T10" fmla="*/ 0 60000 65536"/>
                <a:gd name="T11" fmla="*/ 0 60000 65536"/>
                <a:gd name="T12" fmla="*/ 0 60000 65536"/>
                <a:gd name="T13" fmla="*/ 0 60000 65536"/>
                <a:gd name="T14" fmla="*/ 0 60000 65536"/>
                <a:gd name="T15" fmla="*/ 0 w 53"/>
                <a:gd name="T16" fmla="*/ 0 h 19"/>
                <a:gd name="T17" fmla="*/ 53 w 53"/>
                <a:gd name="T18" fmla="*/ 19 h 19"/>
              </a:gdLst>
              <a:ahLst/>
              <a:cxnLst>
                <a:cxn ang="T10">
                  <a:pos x="T0" y="T1"/>
                </a:cxn>
                <a:cxn ang="T11">
                  <a:pos x="T2" y="T3"/>
                </a:cxn>
                <a:cxn ang="T12">
                  <a:pos x="T4" y="T5"/>
                </a:cxn>
                <a:cxn ang="T13">
                  <a:pos x="T6" y="T7"/>
                </a:cxn>
                <a:cxn ang="T14">
                  <a:pos x="T8" y="T9"/>
                </a:cxn>
              </a:cxnLst>
              <a:rect l="T15" t="T16" r="T17" b="T18"/>
              <a:pathLst>
                <a:path w="53" h="19">
                  <a:moveTo>
                    <a:pt x="3" y="11"/>
                  </a:moveTo>
                  <a:lnTo>
                    <a:pt x="0" y="19"/>
                  </a:lnTo>
                  <a:lnTo>
                    <a:pt x="53" y="8"/>
                  </a:lnTo>
                  <a:lnTo>
                    <a:pt x="53" y="0"/>
                  </a:lnTo>
                  <a:lnTo>
                    <a:pt x="3" y="11"/>
                  </a:lnTo>
                  <a:close/>
                </a:path>
              </a:pathLst>
            </a:custGeom>
            <a:solidFill>
              <a:srgbClr val="1F1A1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5" name="Freeform 75"/>
            <p:cNvSpPr>
              <a:spLocks/>
            </p:cNvSpPr>
            <p:nvPr/>
          </p:nvSpPr>
          <p:spPr bwMode="auto">
            <a:xfrm>
              <a:off x="3058" y="2272"/>
              <a:ext cx="156" cy="26"/>
            </a:xfrm>
            <a:custGeom>
              <a:avLst/>
              <a:gdLst>
                <a:gd name="T0" fmla="*/ 0 w 156"/>
                <a:gd name="T1" fmla="*/ 5 h 26"/>
                <a:gd name="T2" fmla="*/ 86 w 156"/>
                <a:gd name="T3" fmla="*/ 26 h 26"/>
                <a:gd name="T4" fmla="*/ 156 w 156"/>
                <a:gd name="T5" fmla="*/ 16 h 26"/>
                <a:gd name="T6" fmla="*/ 83 w 156"/>
                <a:gd name="T7" fmla="*/ 18 h 26"/>
                <a:gd name="T8" fmla="*/ 112 w 156"/>
                <a:gd name="T9" fmla="*/ 8 h 26"/>
                <a:gd name="T10" fmla="*/ 55 w 156"/>
                <a:gd name="T11" fmla="*/ 10 h 26"/>
                <a:gd name="T12" fmla="*/ 83 w 156"/>
                <a:gd name="T13" fmla="*/ 0 h 26"/>
                <a:gd name="T14" fmla="*/ 0 w 156"/>
                <a:gd name="T15" fmla="*/ 5 h 26"/>
                <a:gd name="T16" fmla="*/ 0 60000 65536"/>
                <a:gd name="T17" fmla="*/ 0 60000 65536"/>
                <a:gd name="T18" fmla="*/ 0 60000 65536"/>
                <a:gd name="T19" fmla="*/ 0 60000 65536"/>
                <a:gd name="T20" fmla="*/ 0 60000 65536"/>
                <a:gd name="T21" fmla="*/ 0 60000 65536"/>
                <a:gd name="T22" fmla="*/ 0 60000 65536"/>
                <a:gd name="T23" fmla="*/ 0 60000 65536"/>
                <a:gd name="T24" fmla="*/ 0 w 156"/>
                <a:gd name="T25" fmla="*/ 0 h 26"/>
                <a:gd name="T26" fmla="*/ 156 w 156"/>
                <a:gd name="T27" fmla="*/ 26 h 2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56" h="26">
                  <a:moveTo>
                    <a:pt x="0" y="5"/>
                  </a:moveTo>
                  <a:lnTo>
                    <a:pt x="86" y="26"/>
                  </a:lnTo>
                  <a:lnTo>
                    <a:pt x="156" y="16"/>
                  </a:lnTo>
                  <a:lnTo>
                    <a:pt x="83" y="18"/>
                  </a:lnTo>
                  <a:lnTo>
                    <a:pt x="112" y="8"/>
                  </a:lnTo>
                  <a:lnTo>
                    <a:pt x="55" y="10"/>
                  </a:lnTo>
                  <a:lnTo>
                    <a:pt x="83" y="0"/>
                  </a:lnTo>
                  <a:lnTo>
                    <a:pt x="0" y="5"/>
                  </a:lnTo>
                  <a:close/>
                </a:path>
              </a:pathLst>
            </a:custGeom>
            <a:solidFill>
              <a:srgbClr val="FACF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6" name="Freeform 76"/>
            <p:cNvSpPr>
              <a:spLocks/>
            </p:cNvSpPr>
            <p:nvPr/>
          </p:nvSpPr>
          <p:spPr bwMode="auto">
            <a:xfrm>
              <a:off x="2925" y="2494"/>
              <a:ext cx="104" cy="86"/>
            </a:xfrm>
            <a:custGeom>
              <a:avLst/>
              <a:gdLst>
                <a:gd name="T0" fmla="*/ 0 w 104"/>
                <a:gd name="T1" fmla="*/ 70 h 86"/>
                <a:gd name="T2" fmla="*/ 18 w 104"/>
                <a:gd name="T3" fmla="*/ 86 h 86"/>
                <a:gd name="T4" fmla="*/ 104 w 104"/>
                <a:gd name="T5" fmla="*/ 0 h 86"/>
                <a:gd name="T6" fmla="*/ 0 w 104"/>
                <a:gd name="T7" fmla="*/ 70 h 86"/>
                <a:gd name="T8" fmla="*/ 0 60000 65536"/>
                <a:gd name="T9" fmla="*/ 0 60000 65536"/>
                <a:gd name="T10" fmla="*/ 0 60000 65536"/>
                <a:gd name="T11" fmla="*/ 0 60000 65536"/>
                <a:gd name="T12" fmla="*/ 0 w 104"/>
                <a:gd name="T13" fmla="*/ 0 h 86"/>
                <a:gd name="T14" fmla="*/ 104 w 104"/>
                <a:gd name="T15" fmla="*/ 86 h 86"/>
              </a:gdLst>
              <a:ahLst/>
              <a:cxnLst>
                <a:cxn ang="T8">
                  <a:pos x="T0" y="T1"/>
                </a:cxn>
                <a:cxn ang="T9">
                  <a:pos x="T2" y="T3"/>
                </a:cxn>
                <a:cxn ang="T10">
                  <a:pos x="T4" y="T5"/>
                </a:cxn>
                <a:cxn ang="T11">
                  <a:pos x="T6" y="T7"/>
                </a:cxn>
              </a:cxnLst>
              <a:rect l="T12" t="T13" r="T14" b="T15"/>
              <a:pathLst>
                <a:path w="104" h="86">
                  <a:moveTo>
                    <a:pt x="0" y="70"/>
                  </a:moveTo>
                  <a:lnTo>
                    <a:pt x="18" y="86"/>
                  </a:lnTo>
                  <a:lnTo>
                    <a:pt x="104" y="0"/>
                  </a:lnTo>
                  <a:lnTo>
                    <a:pt x="0" y="7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7" name="Freeform 77"/>
            <p:cNvSpPr>
              <a:spLocks/>
            </p:cNvSpPr>
            <p:nvPr/>
          </p:nvSpPr>
          <p:spPr bwMode="auto">
            <a:xfrm>
              <a:off x="2896" y="2426"/>
              <a:ext cx="138" cy="29"/>
            </a:xfrm>
            <a:custGeom>
              <a:avLst/>
              <a:gdLst>
                <a:gd name="T0" fmla="*/ 10 w 138"/>
                <a:gd name="T1" fmla="*/ 0 h 29"/>
                <a:gd name="T2" fmla="*/ 0 w 138"/>
                <a:gd name="T3" fmla="*/ 23 h 29"/>
                <a:gd name="T4" fmla="*/ 138 w 138"/>
                <a:gd name="T5" fmla="*/ 29 h 29"/>
                <a:gd name="T6" fmla="*/ 10 w 138"/>
                <a:gd name="T7" fmla="*/ 0 h 29"/>
                <a:gd name="T8" fmla="*/ 0 60000 65536"/>
                <a:gd name="T9" fmla="*/ 0 60000 65536"/>
                <a:gd name="T10" fmla="*/ 0 60000 65536"/>
                <a:gd name="T11" fmla="*/ 0 60000 65536"/>
                <a:gd name="T12" fmla="*/ 0 w 138"/>
                <a:gd name="T13" fmla="*/ 0 h 29"/>
                <a:gd name="T14" fmla="*/ 138 w 138"/>
                <a:gd name="T15" fmla="*/ 29 h 29"/>
              </a:gdLst>
              <a:ahLst/>
              <a:cxnLst>
                <a:cxn ang="T8">
                  <a:pos x="T0" y="T1"/>
                </a:cxn>
                <a:cxn ang="T9">
                  <a:pos x="T2" y="T3"/>
                </a:cxn>
                <a:cxn ang="T10">
                  <a:pos x="T4" y="T5"/>
                </a:cxn>
                <a:cxn ang="T11">
                  <a:pos x="T6" y="T7"/>
                </a:cxn>
              </a:cxnLst>
              <a:rect l="T12" t="T13" r="T14" b="T15"/>
              <a:pathLst>
                <a:path w="138" h="29">
                  <a:moveTo>
                    <a:pt x="10" y="0"/>
                  </a:moveTo>
                  <a:lnTo>
                    <a:pt x="0" y="23"/>
                  </a:lnTo>
                  <a:lnTo>
                    <a:pt x="138" y="29"/>
                  </a:lnTo>
                  <a:lnTo>
                    <a:pt x="10"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88" name="Freeform 78"/>
            <p:cNvSpPr>
              <a:spLocks/>
            </p:cNvSpPr>
            <p:nvPr/>
          </p:nvSpPr>
          <p:spPr bwMode="auto">
            <a:xfrm>
              <a:off x="2906" y="2319"/>
              <a:ext cx="113" cy="83"/>
            </a:xfrm>
            <a:custGeom>
              <a:avLst/>
              <a:gdLst>
                <a:gd name="T0" fmla="*/ 21 w 113"/>
                <a:gd name="T1" fmla="*/ 0 h 83"/>
                <a:gd name="T2" fmla="*/ 0 w 113"/>
                <a:gd name="T3" fmla="*/ 21 h 83"/>
                <a:gd name="T4" fmla="*/ 113 w 113"/>
                <a:gd name="T5" fmla="*/ 83 h 83"/>
                <a:gd name="T6" fmla="*/ 21 w 113"/>
                <a:gd name="T7" fmla="*/ 0 h 83"/>
                <a:gd name="T8" fmla="*/ 0 60000 65536"/>
                <a:gd name="T9" fmla="*/ 0 60000 65536"/>
                <a:gd name="T10" fmla="*/ 0 60000 65536"/>
                <a:gd name="T11" fmla="*/ 0 60000 65536"/>
                <a:gd name="T12" fmla="*/ 0 w 113"/>
                <a:gd name="T13" fmla="*/ 0 h 83"/>
                <a:gd name="T14" fmla="*/ 113 w 113"/>
                <a:gd name="T15" fmla="*/ 83 h 83"/>
              </a:gdLst>
              <a:ahLst/>
              <a:cxnLst>
                <a:cxn ang="T8">
                  <a:pos x="T0" y="T1"/>
                </a:cxn>
                <a:cxn ang="T9">
                  <a:pos x="T2" y="T3"/>
                </a:cxn>
                <a:cxn ang="T10">
                  <a:pos x="T4" y="T5"/>
                </a:cxn>
                <a:cxn ang="T11">
                  <a:pos x="T6" y="T7"/>
                </a:cxn>
              </a:cxnLst>
              <a:rect l="T12" t="T13" r="T14" b="T15"/>
              <a:pathLst>
                <a:path w="113" h="83">
                  <a:moveTo>
                    <a:pt x="21" y="0"/>
                  </a:moveTo>
                  <a:lnTo>
                    <a:pt x="0" y="21"/>
                  </a:lnTo>
                  <a:lnTo>
                    <a:pt x="113" y="83"/>
                  </a:lnTo>
                  <a:lnTo>
                    <a:pt x="21" y="0"/>
                  </a:lnTo>
                  <a:close/>
                </a:path>
              </a:pathLst>
            </a:custGeom>
            <a:solidFill>
              <a:srgbClr val="E35E4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nvGrpSpPr>
          <p:cNvPr id="12" name="Group 79"/>
          <p:cNvGrpSpPr>
            <a:grpSpLocks/>
          </p:cNvGrpSpPr>
          <p:nvPr/>
        </p:nvGrpSpPr>
        <p:grpSpPr bwMode="auto">
          <a:xfrm>
            <a:off x="328613" y="2800350"/>
            <a:ext cx="701675" cy="304800"/>
            <a:chOff x="872" y="994"/>
            <a:chExt cx="442" cy="192"/>
          </a:xfrm>
        </p:grpSpPr>
        <p:sp>
          <p:nvSpPr>
            <p:cNvPr id="87738" name="AutoShape 8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739" name="AutoShape 81"/>
            <p:cNvCxnSpPr>
              <a:cxnSpLocks noChangeShapeType="1"/>
              <a:stCxn id="8773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740" name="Group 82"/>
            <p:cNvGrpSpPr>
              <a:grpSpLocks/>
            </p:cNvGrpSpPr>
            <p:nvPr/>
          </p:nvGrpSpPr>
          <p:grpSpPr bwMode="auto">
            <a:xfrm flipH="1">
              <a:off x="872" y="994"/>
              <a:ext cx="182" cy="192"/>
              <a:chOff x="4666" y="2982"/>
              <a:chExt cx="481" cy="568"/>
            </a:xfrm>
          </p:grpSpPr>
          <p:sp>
            <p:nvSpPr>
              <p:cNvPr id="87741" name="AutoShape 8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742" name="Freeform 8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3" name="Freeform 8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4" name="Freeform 8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5" name="Freeform 8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6" name="Freeform 8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7" name="Freeform 8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8" name="Freeform 9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49" name="Freeform 9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0" name="Freeform 9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1" name="Freeform 9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2" name="Freeform 9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3" name="Freeform 9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4" name="Freeform 9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5" name="Freeform 9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6" name="Freeform 9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7" name="Freeform 9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8" name="Freeform 10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59" name="Freeform 10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4" name="Group 102"/>
          <p:cNvGrpSpPr>
            <a:grpSpLocks/>
          </p:cNvGrpSpPr>
          <p:nvPr/>
        </p:nvGrpSpPr>
        <p:grpSpPr bwMode="auto">
          <a:xfrm>
            <a:off x="1042988" y="2489200"/>
            <a:ext cx="701675" cy="304800"/>
            <a:chOff x="872" y="994"/>
            <a:chExt cx="442" cy="192"/>
          </a:xfrm>
        </p:grpSpPr>
        <p:sp>
          <p:nvSpPr>
            <p:cNvPr id="87716" name="AutoShape 10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717" name="AutoShape 104"/>
            <p:cNvCxnSpPr>
              <a:cxnSpLocks noChangeShapeType="1"/>
              <a:stCxn id="8771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718" name="Group 105"/>
            <p:cNvGrpSpPr>
              <a:grpSpLocks/>
            </p:cNvGrpSpPr>
            <p:nvPr/>
          </p:nvGrpSpPr>
          <p:grpSpPr bwMode="auto">
            <a:xfrm flipH="1">
              <a:off x="872" y="994"/>
              <a:ext cx="182" cy="192"/>
              <a:chOff x="4666" y="2982"/>
              <a:chExt cx="481" cy="568"/>
            </a:xfrm>
          </p:grpSpPr>
          <p:sp>
            <p:nvSpPr>
              <p:cNvPr id="87719" name="AutoShape 10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720" name="Freeform 10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1" name="Freeform 10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2" name="Freeform 10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3" name="Freeform 11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4" name="Freeform 11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5" name="Freeform 11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6" name="Freeform 11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7" name="Freeform 11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8" name="Freeform 11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29" name="Freeform 11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0" name="Freeform 11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1" name="Freeform 11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2" name="Freeform 11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3" name="Freeform 12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4" name="Freeform 12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5" name="Freeform 12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6" name="Freeform 12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37" name="Freeform 12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7045" name="Group 125"/>
          <p:cNvGrpSpPr>
            <a:grpSpLocks/>
          </p:cNvGrpSpPr>
          <p:nvPr/>
        </p:nvGrpSpPr>
        <p:grpSpPr bwMode="auto">
          <a:xfrm>
            <a:off x="1590675" y="2951163"/>
            <a:ext cx="701675" cy="304800"/>
            <a:chOff x="872" y="994"/>
            <a:chExt cx="442" cy="192"/>
          </a:xfrm>
        </p:grpSpPr>
        <p:sp>
          <p:nvSpPr>
            <p:cNvPr id="87694" name="AutoShape 12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95" name="AutoShape 127"/>
            <p:cNvCxnSpPr>
              <a:cxnSpLocks noChangeShapeType="1"/>
              <a:stCxn id="8769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96" name="Group 128"/>
            <p:cNvGrpSpPr>
              <a:grpSpLocks/>
            </p:cNvGrpSpPr>
            <p:nvPr/>
          </p:nvGrpSpPr>
          <p:grpSpPr bwMode="auto">
            <a:xfrm flipH="1">
              <a:off x="872" y="994"/>
              <a:ext cx="182" cy="192"/>
              <a:chOff x="4666" y="2982"/>
              <a:chExt cx="481" cy="568"/>
            </a:xfrm>
          </p:grpSpPr>
          <p:sp>
            <p:nvSpPr>
              <p:cNvPr id="87697" name="AutoShape 12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98" name="Freeform 13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9" name="Freeform 13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0" name="Freeform 13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1" name="Freeform 13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2" name="Freeform 13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3" name="Freeform 13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4" name="Freeform 13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5" name="Freeform 13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6" name="Freeform 13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7" name="Freeform 13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8" name="Freeform 14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09" name="Freeform 14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0" name="Freeform 14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1" name="Freeform 14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2" name="Freeform 14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3" name="Freeform 14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4" name="Freeform 14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715" name="Freeform 14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18" name="Group 148"/>
          <p:cNvGrpSpPr>
            <a:grpSpLocks/>
          </p:cNvGrpSpPr>
          <p:nvPr/>
        </p:nvGrpSpPr>
        <p:grpSpPr bwMode="auto">
          <a:xfrm>
            <a:off x="1304925" y="3694113"/>
            <a:ext cx="701675" cy="304800"/>
            <a:chOff x="872" y="994"/>
            <a:chExt cx="442" cy="192"/>
          </a:xfrm>
        </p:grpSpPr>
        <p:sp>
          <p:nvSpPr>
            <p:cNvPr id="87672" name="AutoShape 14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73" name="AutoShape 150"/>
            <p:cNvCxnSpPr>
              <a:cxnSpLocks noChangeShapeType="1"/>
              <a:stCxn id="8767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74" name="Group 151"/>
            <p:cNvGrpSpPr>
              <a:grpSpLocks/>
            </p:cNvGrpSpPr>
            <p:nvPr/>
          </p:nvGrpSpPr>
          <p:grpSpPr bwMode="auto">
            <a:xfrm flipH="1">
              <a:off x="872" y="994"/>
              <a:ext cx="182" cy="192"/>
              <a:chOff x="4666" y="2982"/>
              <a:chExt cx="481" cy="568"/>
            </a:xfrm>
          </p:grpSpPr>
          <p:sp>
            <p:nvSpPr>
              <p:cNvPr id="87675" name="AutoShape 15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76" name="Freeform 15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7" name="Freeform 15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8" name="Freeform 15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9" name="Freeform 15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0" name="Freeform 15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1" name="Freeform 15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2" name="Freeform 15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3" name="Freeform 16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4" name="Freeform 16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5" name="Freeform 16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6" name="Freeform 16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7" name="Freeform 16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8" name="Freeform 16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89" name="Freeform 16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0" name="Freeform 16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1" name="Freeform 16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2" name="Freeform 16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93" name="Freeform 17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7047" name="Group 171"/>
          <p:cNvGrpSpPr>
            <a:grpSpLocks/>
          </p:cNvGrpSpPr>
          <p:nvPr/>
        </p:nvGrpSpPr>
        <p:grpSpPr bwMode="auto">
          <a:xfrm>
            <a:off x="3414713" y="1220788"/>
            <a:ext cx="701675" cy="304800"/>
            <a:chOff x="872" y="994"/>
            <a:chExt cx="442" cy="192"/>
          </a:xfrm>
        </p:grpSpPr>
        <p:sp>
          <p:nvSpPr>
            <p:cNvPr id="87650" name="AutoShape 17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51" name="AutoShape 173"/>
            <p:cNvCxnSpPr>
              <a:cxnSpLocks noChangeShapeType="1"/>
              <a:stCxn id="8765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52" name="Group 174"/>
            <p:cNvGrpSpPr>
              <a:grpSpLocks/>
            </p:cNvGrpSpPr>
            <p:nvPr/>
          </p:nvGrpSpPr>
          <p:grpSpPr bwMode="auto">
            <a:xfrm flipH="1">
              <a:off x="872" y="994"/>
              <a:ext cx="182" cy="192"/>
              <a:chOff x="4666" y="2982"/>
              <a:chExt cx="481" cy="568"/>
            </a:xfrm>
          </p:grpSpPr>
          <p:sp>
            <p:nvSpPr>
              <p:cNvPr id="87653" name="AutoShape 17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54" name="Freeform 17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5" name="Freeform 17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6" name="Freeform 17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7" name="Freeform 17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8" name="Freeform 18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59" name="Freeform 18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0" name="Freeform 18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1" name="Freeform 18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2" name="Freeform 18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3" name="Freeform 18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4" name="Freeform 18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5" name="Freeform 18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6" name="Freeform 18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7" name="Freeform 18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8" name="Freeform 19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69" name="Freeform 19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0" name="Freeform 19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71" name="Freeform 19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2" name="Group 194"/>
          <p:cNvGrpSpPr>
            <a:grpSpLocks/>
          </p:cNvGrpSpPr>
          <p:nvPr/>
        </p:nvGrpSpPr>
        <p:grpSpPr bwMode="auto">
          <a:xfrm>
            <a:off x="2363788" y="1279525"/>
            <a:ext cx="701675" cy="304800"/>
            <a:chOff x="872" y="994"/>
            <a:chExt cx="442" cy="192"/>
          </a:xfrm>
        </p:grpSpPr>
        <p:sp>
          <p:nvSpPr>
            <p:cNvPr id="87628" name="AutoShape 19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29" name="AutoShape 196"/>
            <p:cNvCxnSpPr>
              <a:cxnSpLocks noChangeShapeType="1"/>
              <a:stCxn id="8762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30" name="Group 197"/>
            <p:cNvGrpSpPr>
              <a:grpSpLocks/>
            </p:cNvGrpSpPr>
            <p:nvPr/>
          </p:nvGrpSpPr>
          <p:grpSpPr bwMode="auto">
            <a:xfrm flipH="1">
              <a:off x="872" y="994"/>
              <a:ext cx="182" cy="192"/>
              <a:chOff x="4666" y="2982"/>
              <a:chExt cx="481" cy="568"/>
            </a:xfrm>
          </p:grpSpPr>
          <p:sp>
            <p:nvSpPr>
              <p:cNvPr id="87631" name="AutoShape 19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32" name="Freeform 19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3" name="Freeform 20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4" name="Freeform 20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5" name="Freeform 20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6" name="Freeform 20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7" name="Freeform 20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8" name="Freeform 20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39" name="Freeform 20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0" name="Freeform 20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1" name="Freeform 20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2" name="Freeform 20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3" name="Freeform 21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4" name="Freeform 21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5" name="Freeform 21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6" name="Freeform 21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7" name="Freeform 21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8" name="Freeform 21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49" name="Freeform 21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4" name="Group 217"/>
          <p:cNvGrpSpPr>
            <a:grpSpLocks/>
          </p:cNvGrpSpPr>
          <p:nvPr/>
        </p:nvGrpSpPr>
        <p:grpSpPr bwMode="auto">
          <a:xfrm>
            <a:off x="2663825" y="2298700"/>
            <a:ext cx="701675" cy="304800"/>
            <a:chOff x="872" y="994"/>
            <a:chExt cx="442" cy="192"/>
          </a:xfrm>
        </p:grpSpPr>
        <p:sp>
          <p:nvSpPr>
            <p:cNvPr id="87606" name="AutoShape 21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607" name="AutoShape 219"/>
            <p:cNvCxnSpPr>
              <a:cxnSpLocks noChangeShapeType="1"/>
              <a:stCxn id="8760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608" name="Group 220"/>
            <p:cNvGrpSpPr>
              <a:grpSpLocks/>
            </p:cNvGrpSpPr>
            <p:nvPr/>
          </p:nvGrpSpPr>
          <p:grpSpPr bwMode="auto">
            <a:xfrm flipH="1">
              <a:off x="872" y="994"/>
              <a:ext cx="182" cy="192"/>
              <a:chOff x="4666" y="2982"/>
              <a:chExt cx="481" cy="568"/>
            </a:xfrm>
          </p:grpSpPr>
          <p:sp>
            <p:nvSpPr>
              <p:cNvPr id="87609" name="AutoShape 22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610" name="Freeform 22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1" name="Freeform 22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2" name="Freeform 22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3" name="Freeform 22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4" name="Freeform 22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5" name="Freeform 22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6" name="Freeform 22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7" name="Freeform 22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8" name="Freeform 23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19" name="Freeform 23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0" name="Freeform 23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1" name="Freeform 23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2" name="Freeform 23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3" name="Freeform 23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4" name="Freeform 23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5" name="Freeform 23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6" name="Freeform 23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27" name="Freeform 23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6" name="Group 240"/>
          <p:cNvGrpSpPr>
            <a:grpSpLocks/>
          </p:cNvGrpSpPr>
          <p:nvPr/>
        </p:nvGrpSpPr>
        <p:grpSpPr bwMode="auto">
          <a:xfrm>
            <a:off x="3195638" y="3525838"/>
            <a:ext cx="701675" cy="304800"/>
            <a:chOff x="872" y="994"/>
            <a:chExt cx="442" cy="192"/>
          </a:xfrm>
        </p:grpSpPr>
        <p:sp>
          <p:nvSpPr>
            <p:cNvPr id="87584" name="AutoShape 24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585" name="AutoShape 242"/>
            <p:cNvCxnSpPr>
              <a:cxnSpLocks noChangeShapeType="1"/>
              <a:stCxn id="8758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586" name="Group 243"/>
            <p:cNvGrpSpPr>
              <a:grpSpLocks/>
            </p:cNvGrpSpPr>
            <p:nvPr/>
          </p:nvGrpSpPr>
          <p:grpSpPr bwMode="auto">
            <a:xfrm flipH="1">
              <a:off x="872" y="994"/>
              <a:ext cx="182" cy="192"/>
              <a:chOff x="4666" y="2982"/>
              <a:chExt cx="481" cy="568"/>
            </a:xfrm>
          </p:grpSpPr>
          <p:sp>
            <p:nvSpPr>
              <p:cNvPr id="87587" name="AutoShape 24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88" name="Freeform 24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9" name="Freeform 24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0" name="Freeform 24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1" name="Freeform 24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2" name="Freeform 24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3" name="Freeform 25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4" name="Freeform 25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5" name="Freeform 25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6" name="Freeform 25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7" name="Freeform 25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8" name="Freeform 25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99" name="Freeform 25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0" name="Freeform 25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1" name="Freeform 25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2" name="Freeform 25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3" name="Freeform 26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4" name="Freeform 26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605" name="Freeform 26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8" name="Group 263"/>
          <p:cNvGrpSpPr>
            <a:grpSpLocks/>
          </p:cNvGrpSpPr>
          <p:nvPr/>
        </p:nvGrpSpPr>
        <p:grpSpPr bwMode="auto">
          <a:xfrm>
            <a:off x="2503488" y="5973763"/>
            <a:ext cx="701675" cy="304800"/>
            <a:chOff x="872" y="994"/>
            <a:chExt cx="442" cy="192"/>
          </a:xfrm>
        </p:grpSpPr>
        <p:sp>
          <p:nvSpPr>
            <p:cNvPr id="87562" name="AutoShape 26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563" name="AutoShape 265"/>
            <p:cNvCxnSpPr>
              <a:cxnSpLocks noChangeShapeType="1"/>
              <a:stCxn id="8756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564" name="Group 266"/>
            <p:cNvGrpSpPr>
              <a:grpSpLocks/>
            </p:cNvGrpSpPr>
            <p:nvPr/>
          </p:nvGrpSpPr>
          <p:grpSpPr bwMode="auto">
            <a:xfrm flipH="1">
              <a:off x="872" y="994"/>
              <a:ext cx="182" cy="192"/>
              <a:chOff x="4666" y="2982"/>
              <a:chExt cx="481" cy="568"/>
            </a:xfrm>
          </p:grpSpPr>
          <p:sp>
            <p:nvSpPr>
              <p:cNvPr id="87565" name="AutoShape 26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66" name="Freeform 26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7" name="Freeform 26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8" name="Freeform 27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9" name="Freeform 27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0" name="Freeform 27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1" name="Freeform 27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2" name="Freeform 27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3" name="Freeform 27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4" name="Freeform 27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5" name="Freeform 27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6" name="Freeform 27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7" name="Freeform 27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8" name="Freeform 28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79" name="Freeform 28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0" name="Freeform 28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1" name="Freeform 28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2" name="Freeform 28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83" name="Freeform 28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30" name="Group 286"/>
          <p:cNvGrpSpPr>
            <a:grpSpLocks/>
          </p:cNvGrpSpPr>
          <p:nvPr/>
        </p:nvGrpSpPr>
        <p:grpSpPr bwMode="auto">
          <a:xfrm>
            <a:off x="4516438" y="2330450"/>
            <a:ext cx="701675" cy="304800"/>
            <a:chOff x="872" y="994"/>
            <a:chExt cx="442" cy="192"/>
          </a:xfrm>
        </p:grpSpPr>
        <p:sp>
          <p:nvSpPr>
            <p:cNvPr id="87540" name="AutoShape 28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541" name="AutoShape 288"/>
            <p:cNvCxnSpPr>
              <a:cxnSpLocks noChangeShapeType="1"/>
              <a:stCxn id="8754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542" name="Group 289"/>
            <p:cNvGrpSpPr>
              <a:grpSpLocks/>
            </p:cNvGrpSpPr>
            <p:nvPr/>
          </p:nvGrpSpPr>
          <p:grpSpPr bwMode="auto">
            <a:xfrm flipH="1">
              <a:off x="872" y="994"/>
              <a:ext cx="182" cy="192"/>
              <a:chOff x="4666" y="2982"/>
              <a:chExt cx="481" cy="568"/>
            </a:xfrm>
          </p:grpSpPr>
          <p:sp>
            <p:nvSpPr>
              <p:cNvPr id="87543" name="AutoShape 29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44" name="Freeform 29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5" name="Freeform 29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6" name="Freeform 29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7" name="Freeform 29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8" name="Freeform 29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49" name="Freeform 29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0" name="Freeform 29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1" name="Freeform 29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2" name="Freeform 29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3" name="Freeform 30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4" name="Freeform 30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5" name="Freeform 30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6" name="Freeform 30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7" name="Freeform 30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8" name="Freeform 30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59" name="Freeform 30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0" name="Freeform 30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61" name="Freeform 30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385" name="Group 309"/>
          <p:cNvGrpSpPr>
            <a:grpSpLocks/>
          </p:cNvGrpSpPr>
          <p:nvPr/>
        </p:nvGrpSpPr>
        <p:grpSpPr bwMode="auto">
          <a:xfrm>
            <a:off x="3482975" y="4211638"/>
            <a:ext cx="701675" cy="304800"/>
            <a:chOff x="872" y="994"/>
            <a:chExt cx="442" cy="192"/>
          </a:xfrm>
        </p:grpSpPr>
        <p:sp>
          <p:nvSpPr>
            <p:cNvPr id="87518" name="AutoShape 31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519" name="AutoShape 311"/>
            <p:cNvCxnSpPr>
              <a:cxnSpLocks noChangeShapeType="1"/>
              <a:stCxn id="8751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520" name="Group 312"/>
            <p:cNvGrpSpPr>
              <a:grpSpLocks/>
            </p:cNvGrpSpPr>
            <p:nvPr/>
          </p:nvGrpSpPr>
          <p:grpSpPr bwMode="auto">
            <a:xfrm flipH="1">
              <a:off x="872" y="994"/>
              <a:ext cx="182" cy="192"/>
              <a:chOff x="4666" y="2982"/>
              <a:chExt cx="481" cy="568"/>
            </a:xfrm>
          </p:grpSpPr>
          <p:sp>
            <p:nvSpPr>
              <p:cNvPr id="87521" name="AutoShape 31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22" name="Freeform 31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3" name="Freeform 31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4" name="Freeform 31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5" name="Freeform 31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6" name="Freeform 31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7" name="Freeform 31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8" name="Freeform 32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29" name="Freeform 32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0" name="Freeform 32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1" name="Freeform 32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2" name="Freeform 32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3" name="Freeform 32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4" name="Freeform 32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5" name="Freeform 32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6" name="Freeform 32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7" name="Freeform 32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8" name="Freeform 33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39" name="Freeform 33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408" name="Group 332"/>
          <p:cNvGrpSpPr>
            <a:grpSpLocks/>
          </p:cNvGrpSpPr>
          <p:nvPr/>
        </p:nvGrpSpPr>
        <p:grpSpPr bwMode="auto">
          <a:xfrm>
            <a:off x="3578225" y="4816475"/>
            <a:ext cx="701675" cy="304800"/>
            <a:chOff x="872" y="994"/>
            <a:chExt cx="442" cy="192"/>
          </a:xfrm>
        </p:grpSpPr>
        <p:sp>
          <p:nvSpPr>
            <p:cNvPr id="87496" name="AutoShape 33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97" name="AutoShape 334"/>
            <p:cNvCxnSpPr>
              <a:cxnSpLocks noChangeShapeType="1"/>
              <a:stCxn id="8749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98" name="Group 335"/>
            <p:cNvGrpSpPr>
              <a:grpSpLocks/>
            </p:cNvGrpSpPr>
            <p:nvPr/>
          </p:nvGrpSpPr>
          <p:grpSpPr bwMode="auto">
            <a:xfrm flipH="1">
              <a:off x="872" y="994"/>
              <a:ext cx="182" cy="192"/>
              <a:chOff x="4666" y="2982"/>
              <a:chExt cx="481" cy="568"/>
            </a:xfrm>
          </p:grpSpPr>
          <p:sp>
            <p:nvSpPr>
              <p:cNvPr id="87499" name="AutoShape 33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500" name="Freeform 33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1" name="Freeform 33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2" name="Freeform 33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3" name="Freeform 34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4" name="Freeform 34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5" name="Freeform 34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6" name="Freeform 34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7" name="Freeform 34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8" name="Freeform 34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09" name="Freeform 34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0" name="Freeform 34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1" name="Freeform 34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2" name="Freeform 34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3" name="Freeform 35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4" name="Freeform 35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5" name="Freeform 35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6" name="Freeform 35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517" name="Freeform 35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431" name="Group 355"/>
          <p:cNvGrpSpPr>
            <a:grpSpLocks/>
          </p:cNvGrpSpPr>
          <p:nvPr/>
        </p:nvGrpSpPr>
        <p:grpSpPr bwMode="auto">
          <a:xfrm>
            <a:off x="3609975" y="5708650"/>
            <a:ext cx="701675" cy="304800"/>
            <a:chOff x="872" y="994"/>
            <a:chExt cx="442" cy="192"/>
          </a:xfrm>
        </p:grpSpPr>
        <p:sp>
          <p:nvSpPr>
            <p:cNvPr id="87474" name="AutoShape 35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75" name="AutoShape 357"/>
            <p:cNvCxnSpPr>
              <a:cxnSpLocks noChangeShapeType="1"/>
              <a:stCxn id="8747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76" name="Group 358"/>
            <p:cNvGrpSpPr>
              <a:grpSpLocks/>
            </p:cNvGrpSpPr>
            <p:nvPr/>
          </p:nvGrpSpPr>
          <p:grpSpPr bwMode="auto">
            <a:xfrm flipH="1">
              <a:off x="872" y="994"/>
              <a:ext cx="182" cy="192"/>
              <a:chOff x="4666" y="2982"/>
              <a:chExt cx="481" cy="568"/>
            </a:xfrm>
          </p:grpSpPr>
          <p:sp>
            <p:nvSpPr>
              <p:cNvPr id="87477" name="AutoShape 35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478" name="Freeform 36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9" name="Freeform 36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0" name="Freeform 36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1" name="Freeform 36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2" name="Freeform 36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3" name="Freeform 36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4" name="Freeform 36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5" name="Freeform 36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6" name="Freeform 36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7" name="Freeform 36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8" name="Freeform 37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89" name="Freeform 37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0" name="Freeform 37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1" name="Freeform 37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2" name="Freeform 37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3" name="Freeform 37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4" name="Freeform 37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95" name="Freeform 37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454" name="Group 378"/>
          <p:cNvGrpSpPr>
            <a:grpSpLocks/>
          </p:cNvGrpSpPr>
          <p:nvPr/>
        </p:nvGrpSpPr>
        <p:grpSpPr bwMode="auto">
          <a:xfrm>
            <a:off x="5162550" y="2952750"/>
            <a:ext cx="701675" cy="304800"/>
            <a:chOff x="872" y="994"/>
            <a:chExt cx="442" cy="192"/>
          </a:xfrm>
        </p:grpSpPr>
        <p:sp>
          <p:nvSpPr>
            <p:cNvPr id="87452" name="AutoShape 37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53" name="AutoShape 380"/>
            <p:cNvCxnSpPr>
              <a:cxnSpLocks noChangeShapeType="1"/>
              <a:stCxn id="8745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54" name="Group 381"/>
            <p:cNvGrpSpPr>
              <a:grpSpLocks/>
            </p:cNvGrpSpPr>
            <p:nvPr/>
          </p:nvGrpSpPr>
          <p:grpSpPr bwMode="auto">
            <a:xfrm flipH="1">
              <a:off x="872" y="994"/>
              <a:ext cx="182" cy="192"/>
              <a:chOff x="4666" y="2982"/>
              <a:chExt cx="481" cy="568"/>
            </a:xfrm>
          </p:grpSpPr>
          <p:sp>
            <p:nvSpPr>
              <p:cNvPr id="87455" name="AutoShape 38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456" name="Freeform 38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7" name="Freeform 38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8" name="Freeform 38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9" name="Freeform 38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0" name="Freeform 38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1" name="Freeform 38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2" name="Freeform 38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3" name="Freeform 39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4" name="Freeform 39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5" name="Freeform 39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6" name="Freeform 39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7" name="Freeform 39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8" name="Freeform 39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69" name="Freeform 39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0" name="Freeform 39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1" name="Freeform 39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2" name="Freeform 39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73" name="Freeform 40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477" name="Group 401"/>
          <p:cNvGrpSpPr>
            <a:grpSpLocks/>
          </p:cNvGrpSpPr>
          <p:nvPr/>
        </p:nvGrpSpPr>
        <p:grpSpPr bwMode="auto">
          <a:xfrm>
            <a:off x="7821613" y="3349625"/>
            <a:ext cx="701675" cy="304800"/>
            <a:chOff x="872" y="994"/>
            <a:chExt cx="442" cy="192"/>
          </a:xfrm>
        </p:grpSpPr>
        <p:sp>
          <p:nvSpPr>
            <p:cNvPr id="87430" name="AutoShape 40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31" name="AutoShape 403"/>
            <p:cNvCxnSpPr>
              <a:cxnSpLocks noChangeShapeType="1"/>
              <a:stCxn id="8743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32" name="Group 404"/>
            <p:cNvGrpSpPr>
              <a:grpSpLocks/>
            </p:cNvGrpSpPr>
            <p:nvPr/>
          </p:nvGrpSpPr>
          <p:grpSpPr bwMode="auto">
            <a:xfrm flipH="1">
              <a:off x="872" y="994"/>
              <a:ext cx="182" cy="192"/>
              <a:chOff x="4666" y="2982"/>
              <a:chExt cx="481" cy="568"/>
            </a:xfrm>
          </p:grpSpPr>
          <p:sp>
            <p:nvSpPr>
              <p:cNvPr id="87433" name="AutoShape 40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434" name="Freeform 40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5" name="Freeform 40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6" name="Freeform 40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7" name="Freeform 40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8" name="Freeform 41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39" name="Freeform 41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0" name="Freeform 41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1" name="Freeform 41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2" name="Freeform 41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3" name="Freeform 41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4" name="Freeform 41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5" name="Freeform 41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6" name="Freeform 41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7" name="Freeform 41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8" name="Freeform 42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49" name="Freeform 42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0" name="Freeform 42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51" name="Freeform 42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500" name="Group 424"/>
          <p:cNvGrpSpPr>
            <a:grpSpLocks/>
          </p:cNvGrpSpPr>
          <p:nvPr/>
        </p:nvGrpSpPr>
        <p:grpSpPr bwMode="auto">
          <a:xfrm>
            <a:off x="7442200" y="2005013"/>
            <a:ext cx="701675" cy="304800"/>
            <a:chOff x="872" y="994"/>
            <a:chExt cx="442" cy="192"/>
          </a:xfrm>
        </p:grpSpPr>
        <p:sp>
          <p:nvSpPr>
            <p:cNvPr id="87408" name="AutoShape 42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409" name="AutoShape 426"/>
            <p:cNvCxnSpPr>
              <a:cxnSpLocks noChangeShapeType="1"/>
              <a:stCxn id="8740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410" name="Group 427"/>
            <p:cNvGrpSpPr>
              <a:grpSpLocks/>
            </p:cNvGrpSpPr>
            <p:nvPr/>
          </p:nvGrpSpPr>
          <p:grpSpPr bwMode="auto">
            <a:xfrm flipH="1">
              <a:off x="872" y="994"/>
              <a:ext cx="182" cy="192"/>
              <a:chOff x="4666" y="2982"/>
              <a:chExt cx="481" cy="568"/>
            </a:xfrm>
          </p:grpSpPr>
          <p:sp>
            <p:nvSpPr>
              <p:cNvPr id="87411" name="AutoShape 42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412" name="Freeform 42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3" name="Freeform 43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4" name="Freeform 43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5" name="Freeform 43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6" name="Freeform 43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7" name="Freeform 43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8" name="Freeform 43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19" name="Freeform 43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0" name="Freeform 43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1" name="Freeform 43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2" name="Freeform 43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3" name="Freeform 44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4" name="Freeform 44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5" name="Freeform 44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6" name="Freeform 44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7" name="Freeform 44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8" name="Freeform 44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29" name="Freeform 44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523" name="Group 447"/>
          <p:cNvGrpSpPr>
            <a:grpSpLocks/>
          </p:cNvGrpSpPr>
          <p:nvPr/>
        </p:nvGrpSpPr>
        <p:grpSpPr bwMode="auto">
          <a:xfrm>
            <a:off x="7104063" y="2479675"/>
            <a:ext cx="701675" cy="304800"/>
            <a:chOff x="872" y="994"/>
            <a:chExt cx="442" cy="192"/>
          </a:xfrm>
        </p:grpSpPr>
        <p:sp>
          <p:nvSpPr>
            <p:cNvPr id="87386" name="AutoShape 44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387" name="AutoShape 449"/>
            <p:cNvCxnSpPr>
              <a:cxnSpLocks noChangeShapeType="1"/>
              <a:stCxn id="8738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88" name="Group 450"/>
            <p:cNvGrpSpPr>
              <a:grpSpLocks/>
            </p:cNvGrpSpPr>
            <p:nvPr/>
          </p:nvGrpSpPr>
          <p:grpSpPr bwMode="auto">
            <a:xfrm flipH="1">
              <a:off x="872" y="994"/>
              <a:ext cx="182" cy="192"/>
              <a:chOff x="4666" y="2982"/>
              <a:chExt cx="481" cy="568"/>
            </a:xfrm>
          </p:grpSpPr>
          <p:sp>
            <p:nvSpPr>
              <p:cNvPr id="87389" name="AutoShape 45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90" name="Freeform 45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1" name="Freeform 45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2" name="Freeform 45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3" name="Freeform 45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4" name="Freeform 45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5" name="Freeform 45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6" name="Freeform 45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7" name="Freeform 45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8" name="Freeform 46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99" name="Freeform 46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0" name="Freeform 46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1" name="Freeform 46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2" name="Freeform 46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3" name="Freeform 46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4" name="Freeform 46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5" name="Freeform 46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6" name="Freeform 46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407" name="Freeform 46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87060" name="Group 470"/>
          <p:cNvGrpSpPr>
            <a:grpSpLocks/>
          </p:cNvGrpSpPr>
          <p:nvPr/>
        </p:nvGrpSpPr>
        <p:grpSpPr bwMode="auto">
          <a:xfrm>
            <a:off x="7488238" y="4997450"/>
            <a:ext cx="701675" cy="304800"/>
            <a:chOff x="872" y="994"/>
            <a:chExt cx="442" cy="192"/>
          </a:xfrm>
        </p:grpSpPr>
        <p:sp>
          <p:nvSpPr>
            <p:cNvPr id="87364" name="AutoShape 47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365" name="AutoShape 472"/>
            <p:cNvCxnSpPr>
              <a:cxnSpLocks noChangeShapeType="1"/>
              <a:stCxn id="8736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66" name="Group 473"/>
            <p:cNvGrpSpPr>
              <a:grpSpLocks/>
            </p:cNvGrpSpPr>
            <p:nvPr/>
          </p:nvGrpSpPr>
          <p:grpSpPr bwMode="auto">
            <a:xfrm flipH="1">
              <a:off x="872" y="994"/>
              <a:ext cx="182" cy="192"/>
              <a:chOff x="4666" y="2982"/>
              <a:chExt cx="481" cy="568"/>
            </a:xfrm>
          </p:grpSpPr>
          <p:sp>
            <p:nvSpPr>
              <p:cNvPr id="87367" name="AutoShape 47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68" name="Freeform 47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9" name="Freeform 47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0" name="Freeform 47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1" name="Freeform 47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2" name="Freeform 47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3" name="Freeform 48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4" name="Freeform 48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5" name="Freeform 48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6" name="Freeform 48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7" name="Freeform 48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8" name="Freeform 48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79" name="Freeform 48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0" name="Freeform 48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1" name="Freeform 48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2" name="Freeform 48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3" name="Freeform 49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4" name="Freeform 49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85" name="Freeform 49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569" name="Group 493"/>
          <p:cNvGrpSpPr>
            <a:grpSpLocks/>
          </p:cNvGrpSpPr>
          <p:nvPr/>
        </p:nvGrpSpPr>
        <p:grpSpPr bwMode="auto">
          <a:xfrm>
            <a:off x="6559550" y="5965825"/>
            <a:ext cx="701675" cy="304800"/>
            <a:chOff x="872" y="994"/>
            <a:chExt cx="442" cy="192"/>
          </a:xfrm>
        </p:grpSpPr>
        <p:sp>
          <p:nvSpPr>
            <p:cNvPr id="87342" name="AutoShape 49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343" name="AutoShape 495"/>
            <p:cNvCxnSpPr>
              <a:cxnSpLocks noChangeShapeType="1"/>
              <a:stCxn id="8734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44" name="Group 496"/>
            <p:cNvGrpSpPr>
              <a:grpSpLocks/>
            </p:cNvGrpSpPr>
            <p:nvPr/>
          </p:nvGrpSpPr>
          <p:grpSpPr bwMode="auto">
            <a:xfrm flipH="1">
              <a:off x="872" y="994"/>
              <a:ext cx="182" cy="192"/>
              <a:chOff x="4666" y="2982"/>
              <a:chExt cx="481" cy="568"/>
            </a:xfrm>
          </p:grpSpPr>
          <p:sp>
            <p:nvSpPr>
              <p:cNvPr id="87345" name="AutoShape 49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46" name="Freeform 49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7" name="Freeform 49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8" name="Freeform 50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9" name="Freeform 50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0" name="Freeform 50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1" name="Freeform 50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2" name="Freeform 50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3" name="Freeform 50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4" name="Freeform 50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5" name="Freeform 50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6" name="Freeform 50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7" name="Freeform 50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8" name="Freeform 51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59" name="Freeform 51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0" name="Freeform 51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1" name="Freeform 51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2" name="Freeform 51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63" name="Freeform 51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592" name="Group 516"/>
          <p:cNvGrpSpPr>
            <a:grpSpLocks/>
          </p:cNvGrpSpPr>
          <p:nvPr/>
        </p:nvGrpSpPr>
        <p:grpSpPr bwMode="auto">
          <a:xfrm>
            <a:off x="6111875" y="4519613"/>
            <a:ext cx="701675" cy="304800"/>
            <a:chOff x="872" y="994"/>
            <a:chExt cx="442" cy="192"/>
          </a:xfrm>
        </p:grpSpPr>
        <p:sp>
          <p:nvSpPr>
            <p:cNvPr id="87320" name="AutoShape 517"/>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321" name="AutoShape 518"/>
            <p:cNvCxnSpPr>
              <a:cxnSpLocks noChangeShapeType="1"/>
              <a:stCxn id="8732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22" name="Group 519"/>
            <p:cNvGrpSpPr>
              <a:grpSpLocks/>
            </p:cNvGrpSpPr>
            <p:nvPr/>
          </p:nvGrpSpPr>
          <p:grpSpPr bwMode="auto">
            <a:xfrm flipH="1">
              <a:off x="872" y="994"/>
              <a:ext cx="182" cy="192"/>
              <a:chOff x="4666" y="2982"/>
              <a:chExt cx="481" cy="568"/>
            </a:xfrm>
          </p:grpSpPr>
          <p:sp>
            <p:nvSpPr>
              <p:cNvPr id="87323" name="AutoShape 520"/>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24" name="Freeform 521"/>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5" name="Freeform 522"/>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6" name="Freeform 523"/>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7" name="Freeform 524"/>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8" name="Freeform 525"/>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29" name="Freeform 526"/>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0" name="Freeform 527"/>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1" name="Freeform 528"/>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2" name="Freeform 529"/>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3" name="Freeform 530"/>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4" name="Freeform 531"/>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5" name="Freeform 532"/>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6" name="Freeform 533"/>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7" name="Freeform 534"/>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8" name="Freeform 535"/>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39" name="Freeform 536"/>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0" name="Freeform 537"/>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41" name="Freeform 538"/>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615" name="Group 539"/>
          <p:cNvGrpSpPr>
            <a:grpSpLocks/>
          </p:cNvGrpSpPr>
          <p:nvPr/>
        </p:nvGrpSpPr>
        <p:grpSpPr bwMode="auto">
          <a:xfrm>
            <a:off x="5441950" y="5805488"/>
            <a:ext cx="701675" cy="304800"/>
            <a:chOff x="872" y="994"/>
            <a:chExt cx="442" cy="192"/>
          </a:xfrm>
        </p:grpSpPr>
        <p:sp>
          <p:nvSpPr>
            <p:cNvPr id="87298" name="AutoShape 540"/>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99" name="AutoShape 541"/>
            <p:cNvCxnSpPr>
              <a:cxnSpLocks noChangeShapeType="1"/>
              <a:stCxn id="8729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300" name="Group 542"/>
            <p:cNvGrpSpPr>
              <a:grpSpLocks/>
            </p:cNvGrpSpPr>
            <p:nvPr/>
          </p:nvGrpSpPr>
          <p:grpSpPr bwMode="auto">
            <a:xfrm flipH="1">
              <a:off x="872" y="994"/>
              <a:ext cx="182" cy="192"/>
              <a:chOff x="4666" y="2982"/>
              <a:chExt cx="481" cy="568"/>
            </a:xfrm>
          </p:grpSpPr>
          <p:sp>
            <p:nvSpPr>
              <p:cNvPr id="87301" name="AutoShape 543"/>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302" name="Freeform 544"/>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3" name="Freeform 545"/>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4" name="Freeform 546"/>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5" name="Freeform 547"/>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6" name="Freeform 548"/>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7" name="Freeform 549"/>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8" name="Freeform 550"/>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09" name="Freeform 551"/>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0" name="Freeform 552"/>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1" name="Freeform 553"/>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2" name="Freeform 554"/>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3" name="Freeform 555"/>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4" name="Freeform 556"/>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5" name="Freeform 557"/>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6" name="Freeform 558"/>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7" name="Freeform 559"/>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8" name="Freeform 560"/>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319" name="Freeform 561"/>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638" name="Group 562"/>
          <p:cNvGrpSpPr>
            <a:grpSpLocks/>
          </p:cNvGrpSpPr>
          <p:nvPr/>
        </p:nvGrpSpPr>
        <p:grpSpPr bwMode="auto">
          <a:xfrm>
            <a:off x="4724400" y="3970338"/>
            <a:ext cx="701675" cy="304800"/>
            <a:chOff x="872" y="994"/>
            <a:chExt cx="442" cy="192"/>
          </a:xfrm>
        </p:grpSpPr>
        <p:sp>
          <p:nvSpPr>
            <p:cNvPr id="87276" name="AutoShape 563"/>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77" name="AutoShape 564"/>
            <p:cNvCxnSpPr>
              <a:cxnSpLocks noChangeShapeType="1"/>
              <a:stCxn id="8727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278" name="Group 565"/>
            <p:cNvGrpSpPr>
              <a:grpSpLocks/>
            </p:cNvGrpSpPr>
            <p:nvPr/>
          </p:nvGrpSpPr>
          <p:grpSpPr bwMode="auto">
            <a:xfrm flipH="1">
              <a:off x="872" y="994"/>
              <a:ext cx="182" cy="192"/>
              <a:chOff x="4666" y="2982"/>
              <a:chExt cx="481" cy="568"/>
            </a:xfrm>
          </p:grpSpPr>
          <p:sp>
            <p:nvSpPr>
              <p:cNvPr id="87279" name="AutoShape 566"/>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280" name="Freeform 567"/>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1" name="Freeform 568"/>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2" name="Freeform 569"/>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3" name="Freeform 570"/>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4" name="Freeform 571"/>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5" name="Freeform 572"/>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6" name="Freeform 573"/>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7" name="Freeform 574"/>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8" name="Freeform 575"/>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89" name="Freeform 576"/>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0" name="Freeform 577"/>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1" name="Freeform 578"/>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2" name="Freeform 579"/>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3" name="Freeform 580"/>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4" name="Freeform 581"/>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5" name="Freeform 582"/>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6" name="Freeform 583"/>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97" name="Freeform 584"/>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661" name="Group 585"/>
          <p:cNvGrpSpPr>
            <a:grpSpLocks/>
          </p:cNvGrpSpPr>
          <p:nvPr/>
        </p:nvGrpSpPr>
        <p:grpSpPr bwMode="auto">
          <a:xfrm>
            <a:off x="5894388" y="5173663"/>
            <a:ext cx="701675" cy="304800"/>
            <a:chOff x="872" y="994"/>
            <a:chExt cx="442" cy="192"/>
          </a:xfrm>
        </p:grpSpPr>
        <p:sp>
          <p:nvSpPr>
            <p:cNvPr id="87254" name="AutoShape 586"/>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55" name="AutoShape 587"/>
            <p:cNvCxnSpPr>
              <a:cxnSpLocks noChangeShapeType="1"/>
              <a:stCxn id="8725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256" name="Group 588"/>
            <p:cNvGrpSpPr>
              <a:grpSpLocks/>
            </p:cNvGrpSpPr>
            <p:nvPr/>
          </p:nvGrpSpPr>
          <p:grpSpPr bwMode="auto">
            <a:xfrm flipH="1">
              <a:off x="872" y="994"/>
              <a:ext cx="182" cy="192"/>
              <a:chOff x="4666" y="2982"/>
              <a:chExt cx="481" cy="568"/>
            </a:xfrm>
          </p:grpSpPr>
          <p:sp>
            <p:nvSpPr>
              <p:cNvPr id="87257" name="AutoShape 589"/>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258" name="Freeform 590"/>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9" name="Freeform 591"/>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0" name="Freeform 592"/>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1" name="Freeform 593"/>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2" name="Freeform 594"/>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3" name="Freeform 595"/>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4" name="Freeform 596"/>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5" name="Freeform 597"/>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6" name="Freeform 598"/>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7" name="Freeform 599"/>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8" name="Freeform 600"/>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69" name="Freeform 601"/>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0" name="Freeform 602"/>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1" name="Freeform 603"/>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2" name="Freeform 604"/>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3" name="Freeform 605"/>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4" name="Freeform 606"/>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75" name="Freeform 607"/>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684" name="Group 608"/>
          <p:cNvGrpSpPr>
            <a:grpSpLocks/>
          </p:cNvGrpSpPr>
          <p:nvPr/>
        </p:nvGrpSpPr>
        <p:grpSpPr bwMode="auto">
          <a:xfrm>
            <a:off x="844550" y="3141663"/>
            <a:ext cx="701675" cy="304800"/>
            <a:chOff x="872" y="994"/>
            <a:chExt cx="442" cy="192"/>
          </a:xfrm>
        </p:grpSpPr>
        <p:sp>
          <p:nvSpPr>
            <p:cNvPr id="87232" name="AutoShape 609"/>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33" name="AutoShape 610"/>
            <p:cNvCxnSpPr>
              <a:cxnSpLocks noChangeShapeType="1"/>
              <a:stCxn id="8723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234" name="Group 611"/>
            <p:cNvGrpSpPr>
              <a:grpSpLocks/>
            </p:cNvGrpSpPr>
            <p:nvPr/>
          </p:nvGrpSpPr>
          <p:grpSpPr bwMode="auto">
            <a:xfrm flipH="1">
              <a:off x="872" y="994"/>
              <a:ext cx="182" cy="192"/>
              <a:chOff x="4666" y="2982"/>
              <a:chExt cx="481" cy="568"/>
            </a:xfrm>
          </p:grpSpPr>
          <p:sp>
            <p:nvSpPr>
              <p:cNvPr id="87235" name="AutoShape 612"/>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236" name="Freeform 613"/>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7" name="Freeform 614"/>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8" name="Freeform 615"/>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9" name="Freeform 616"/>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0" name="Freeform 617"/>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1" name="Freeform 618"/>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2" name="Freeform 619"/>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3" name="Freeform 620"/>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4" name="Freeform 621"/>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5" name="Freeform 622"/>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6" name="Freeform 623"/>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7" name="Freeform 624"/>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8" name="Freeform 625"/>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49" name="Freeform 626"/>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0" name="Freeform 627"/>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1" name="Freeform 628"/>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2" name="Freeform 629"/>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53" name="Freeform 630"/>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07" name="Group 631"/>
          <p:cNvGrpSpPr>
            <a:grpSpLocks/>
          </p:cNvGrpSpPr>
          <p:nvPr/>
        </p:nvGrpSpPr>
        <p:grpSpPr bwMode="auto">
          <a:xfrm>
            <a:off x="3294063" y="1778000"/>
            <a:ext cx="701675" cy="304800"/>
            <a:chOff x="872" y="994"/>
            <a:chExt cx="442" cy="192"/>
          </a:xfrm>
        </p:grpSpPr>
        <p:sp>
          <p:nvSpPr>
            <p:cNvPr id="87210" name="AutoShape 632"/>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211" name="AutoShape 633"/>
            <p:cNvCxnSpPr>
              <a:cxnSpLocks noChangeShapeType="1"/>
              <a:stCxn id="87210"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212" name="Group 634"/>
            <p:cNvGrpSpPr>
              <a:grpSpLocks/>
            </p:cNvGrpSpPr>
            <p:nvPr/>
          </p:nvGrpSpPr>
          <p:grpSpPr bwMode="auto">
            <a:xfrm flipH="1">
              <a:off x="872" y="994"/>
              <a:ext cx="182" cy="192"/>
              <a:chOff x="4666" y="2982"/>
              <a:chExt cx="481" cy="568"/>
            </a:xfrm>
          </p:grpSpPr>
          <p:sp>
            <p:nvSpPr>
              <p:cNvPr id="87213" name="AutoShape 635"/>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214" name="Freeform 636"/>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5" name="Freeform 637"/>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6" name="Freeform 638"/>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7" name="Freeform 639"/>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8" name="Freeform 640"/>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19" name="Freeform 641"/>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0" name="Freeform 642"/>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1" name="Freeform 643"/>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2" name="Freeform 644"/>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3" name="Freeform 645"/>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4" name="Freeform 646"/>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5" name="Freeform 647"/>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6" name="Freeform 648"/>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7" name="Freeform 649"/>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8" name="Freeform 650"/>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29" name="Freeform 651"/>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0" name="Freeform 652"/>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31" name="Freeform 653"/>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31" name="Group 654"/>
          <p:cNvGrpSpPr>
            <a:grpSpLocks/>
          </p:cNvGrpSpPr>
          <p:nvPr/>
        </p:nvGrpSpPr>
        <p:grpSpPr bwMode="auto">
          <a:xfrm>
            <a:off x="6073775" y="1903413"/>
            <a:ext cx="701675" cy="304800"/>
            <a:chOff x="872" y="994"/>
            <a:chExt cx="442" cy="192"/>
          </a:xfrm>
        </p:grpSpPr>
        <p:sp>
          <p:nvSpPr>
            <p:cNvPr id="87188" name="AutoShape 655"/>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189" name="AutoShape 656"/>
            <p:cNvCxnSpPr>
              <a:cxnSpLocks noChangeShapeType="1"/>
              <a:stCxn id="87188"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190" name="Group 657"/>
            <p:cNvGrpSpPr>
              <a:grpSpLocks/>
            </p:cNvGrpSpPr>
            <p:nvPr/>
          </p:nvGrpSpPr>
          <p:grpSpPr bwMode="auto">
            <a:xfrm flipH="1">
              <a:off x="872" y="994"/>
              <a:ext cx="182" cy="192"/>
              <a:chOff x="4666" y="2982"/>
              <a:chExt cx="481" cy="568"/>
            </a:xfrm>
          </p:grpSpPr>
          <p:sp>
            <p:nvSpPr>
              <p:cNvPr id="87191" name="AutoShape 658"/>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192" name="Freeform 659"/>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3" name="Freeform 660"/>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4" name="Freeform 661"/>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5" name="Freeform 662"/>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6" name="Freeform 663"/>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7" name="Freeform 664"/>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8" name="Freeform 665"/>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99" name="Freeform 666"/>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0" name="Freeform 667"/>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1" name="Freeform 668"/>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2" name="Freeform 669"/>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3" name="Freeform 670"/>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4" name="Freeform 671"/>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5" name="Freeform 672"/>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6" name="Freeform 673"/>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7" name="Freeform 674"/>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8" name="Freeform 675"/>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209" name="Freeform 676"/>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33" name="Group 677"/>
          <p:cNvGrpSpPr>
            <a:grpSpLocks/>
          </p:cNvGrpSpPr>
          <p:nvPr/>
        </p:nvGrpSpPr>
        <p:grpSpPr bwMode="auto">
          <a:xfrm>
            <a:off x="4368800" y="2974975"/>
            <a:ext cx="701675" cy="304800"/>
            <a:chOff x="872" y="994"/>
            <a:chExt cx="442" cy="192"/>
          </a:xfrm>
        </p:grpSpPr>
        <p:sp>
          <p:nvSpPr>
            <p:cNvPr id="87166" name="AutoShape 678"/>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167" name="AutoShape 679"/>
            <p:cNvCxnSpPr>
              <a:cxnSpLocks noChangeShapeType="1"/>
              <a:stCxn id="87166"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168" name="Group 680"/>
            <p:cNvGrpSpPr>
              <a:grpSpLocks/>
            </p:cNvGrpSpPr>
            <p:nvPr/>
          </p:nvGrpSpPr>
          <p:grpSpPr bwMode="auto">
            <a:xfrm flipH="1">
              <a:off x="872" y="994"/>
              <a:ext cx="182" cy="192"/>
              <a:chOff x="4666" y="2982"/>
              <a:chExt cx="481" cy="568"/>
            </a:xfrm>
          </p:grpSpPr>
          <p:sp>
            <p:nvSpPr>
              <p:cNvPr id="87169" name="AutoShape 681"/>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170" name="Freeform 682"/>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1" name="Freeform 683"/>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2" name="Freeform 684"/>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3" name="Freeform 685"/>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4" name="Freeform 686"/>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5" name="Freeform 687"/>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6" name="Freeform 688"/>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7" name="Freeform 689"/>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8" name="Freeform 690"/>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79" name="Freeform 691"/>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0" name="Freeform 692"/>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1" name="Freeform 693"/>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2" name="Freeform 694"/>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3" name="Freeform 695"/>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4" name="Freeform 696"/>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5" name="Freeform 697"/>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6" name="Freeform 698"/>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87" name="Freeform 699"/>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35" name="Group 700"/>
          <p:cNvGrpSpPr>
            <a:grpSpLocks/>
          </p:cNvGrpSpPr>
          <p:nvPr/>
        </p:nvGrpSpPr>
        <p:grpSpPr bwMode="auto">
          <a:xfrm>
            <a:off x="5418138" y="4575175"/>
            <a:ext cx="701675" cy="304800"/>
            <a:chOff x="872" y="994"/>
            <a:chExt cx="442" cy="192"/>
          </a:xfrm>
        </p:grpSpPr>
        <p:sp>
          <p:nvSpPr>
            <p:cNvPr id="87144" name="AutoShape 701"/>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145" name="AutoShape 702"/>
            <p:cNvCxnSpPr>
              <a:cxnSpLocks noChangeShapeType="1"/>
              <a:stCxn id="87144"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146" name="Group 703"/>
            <p:cNvGrpSpPr>
              <a:grpSpLocks/>
            </p:cNvGrpSpPr>
            <p:nvPr/>
          </p:nvGrpSpPr>
          <p:grpSpPr bwMode="auto">
            <a:xfrm flipH="1">
              <a:off x="872" y="994"/>
              <a:ext cx="182" cy="192"/>
              <a:chOff x="4666" y="2982"/>
              <a:chExt cx="481" cy="568"/>
            </a:xfrm>
          </p:grpSpPr>
          <p:sp>
            <p:nvSpPr>
              <p:cNvPr id="87147" name="AutoShape 704"/>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148" name="Freeform 705"/>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9" name="Freeform 706"/>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0" name="Freeform 707"/>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1" name="Freeform 708"/>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2" name="Freeform 709"/>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3" name="Freeform 710"/>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4" name="Freeform 711"/>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5" name="Freeform 712"/>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6" name="Freeform 713"/>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7" name="Freeform 714"/>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8" name="Freeform 715"/>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59" name="Freeform 716"/>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0" name="Freeform 717"/>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1" name="Freeform 718"/>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2" name="Freeform 719"/>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3" name="Freeform 720"/>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4" name="Freeform 721"/>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65" name="Freeform 722"/>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grpSp>
        <p:nvGrpSpPr>
          <p:cNvPr id="2346737" name="Group 723"/>
          <p:cNvGrpSpPr>
            <a:grpSpLocks/>
          </p:cNvGrpSpPr>
          <p:nvPr/>
        </p:nvGrpSpPr>
        <p:grpSpPr bwMode="auto">
          <a:xfrm>
            <a:off x="6799263" y="3322638"/>
            <a:ext cx="701675" cy="304800"/>
            <a:chOff x="872" y="994"/>
            <a:chExt cx="442" cy="192"/>
          </a:xfrm>
        </p:grpSpPr>
        <p:sp>
          <p:nvSpPr>
            <p:cNvPr id="87122" name="AutoShape 724"/>
            <p:cNvSpPr>
              <a:spLocks noChangeArrowheads="1"/>
            </p:cNvSpPr>
            <p:nvPr/>
          </p:nvSpPr>
          <p:spPr bwMode="auto">
            <a:xfrm>
              <a:off x="1183" y="1009"/>
              <a:ext cx="131" cy="161"/>
            </a:xfrm>
            <a:prstGeom prst="can">
              <a:avLst>
                <a:gd name="adj" fmla="val 30725"/>
              </a:avLst>
            </a:prstGeom>
            <a:solidFill>
              <a:schemeClr val="tx1"/>
            </a:solidFill>
            <a:ln w="28575" cap="sq">
              <a:solidFill>
                <a:srgbClr val="CC3300"/>
              </a:solidFill>
              <a:round/>
              <a:headEnd type="none" w="sm" len="sm"/>
              <a:tailEnd type="none" w="sm" len="sm"/>
            </a:ln>
          </p:spPr>
          <p:txBody>
            <a:bodyPr wrap="none" anchor="ctr"/>
            <a:lstStyle/>
            <a:p>
              <a:endParaRPr lang="nb-NO">
                <a:solidFill>
                  <a:srgbClr val="000000"/>
                </a:solidFill>
                <a:latin typeface="Eurostile"/>
                <a:cs typeface="Eurostile"/>
              </a:endParaRPr>
            </a:p>
          </p:txBody>
        </p:sp>
        <p:cxnSp>
          <p:nvCxnSpPr>
            <p:cNvPr id="87123" name="AutoShape 725"/>
            <p:cNvCxnSpPr>
              <a:cxnSpLocks noChangeShapeType="1"/>
              <a:stCxn id="87122" idx="2"/>
            </p:cNvCxnSpPr>
            <p:nvPr/>
          </p:nvCxnSpPr>
          <p:spPr bwMode="auto">
            <a:xfrm flipH="1" flipV="1">
              <a:off x="1047" y="1088"/>
              <a:ext cx="127" cy="2"/>
            </a:xfrm>
            <a:prstGeom prst="straightConnector1">
              <a:avLst/>
            </a:prstGeom>
            <a:noFill/>
            <a:ln w="28575" cap="sq">
              <a:solidFill>
                <a:srgbClr val="CC3300"/>
              </a:solidFill>
              <a:round/>
              <a:headEnd type="none" w="sm" len="sm"/>
              <a:tailEnd type="none" w="sm" len="sm"/>
            </a:ln>
            <a:extLst>
              <a:ext uri="{909E8E84-426E-40dd-AFC4-6F175D3DCCD1}">
                <a14:hiddenFill xmlns:a14="http://schemas.microsoft.com/office/drawing/2010/main">
                  <a:noFill/>
                </a14:hiddenFill>
              </a:ext>
            </a:extLst>
          </p:spPr>
        </p:cxnSp>
        <p:grpSp>
          <p:nvGrpSpPr>
            <p:cNvPr id="87124" name="Group 726"/>
            <p:cNvGrpSpPr>
              <a:grpSpLocks/>
            </p:cNvGrpSpPr>
            <p:nvPr/>
          </p:nvGrpSpPr>
          <p:grpSpPr bwMode="auto">
            <a:xfrm flipH="1">
              <a:off x="872" y="994"/>
              <a:ext cx="182" cy="192"/>
              <a:chOff x="4666" y="2982"/>
              <a:chExt cx="481" cy="568"/>
            </a:xfrm>
          </p:grpSpPr>
          <p:sp>
            <p:nvSpPr>
              <p:cNvPr id="87125" name="AutoShape 727"/>
              <p:cNvSpPr>
                <a:spLocks noChangeAspect="1" noChangeArrowheads="1" noTextEdit="1"/>
              </p:cNvSpPr>
              <p:nvPr/>
            </p:nvSpPr>
            <p:spPr bwMode="auto">
              <a:xfrm>
                <a:off x="4666" y="2982"/>
                <a:ext cx="481" cy="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solidFill>
                    <a:srgbClr val="000000"/>
                  </a:solidFill>
                  <a:latin typeface="Eurostile"/>
                  <a:cs typeface="Eurostile"/>
                </a:endParaRPr>
              </a:p>
            </p:txBody>
          </p:sp>
          <p:sp>
            <p:nvSpPr>
              <p:cNvPr id="87126" name="Freeform 728"/>
              <p:cNvSpPr>
                <a:spLocks/>
              </p:cNvSpPr>
              <p:nvPr/>
            </p:nvSpPr>
            <p:spPr bwMode="auto">
              <a:xfrm>
                <a:off x="4666" y="2982"/>
                <a:ext cx="362" cy="517"/>
              </a:xfrm>
              <a:custGeom>
                <a:avLst/>
                <a:gdLst>
                  <a:gd name="T0" fmla="*/ 76 w 724"/>
                  <a:gd name="T1" fmla="*/ 28 h 1033"/>
                  <a:gd name="T2" fmla="*/ 16 w 724"/>
                  <a:gd name="T3" fmla="*/ 321 h 1033"/>
                  <a:gd name="T4" fmla="*/ 66 w 724"/>
                  <a:gd name="T5" fmla="*/ 360 h 1033"/>
                  <a:gd name="T6" fmla="*/ 72 w 724"/>
                  <a:gd name="T7" fmla="*/ 360 h 1033"/>
                  <a:gd name="T8" fmla="*/ 85 w 724"/>
                  <a:gd name="T9" fmla="*/ 361 h 1033"/>
                  <a:gd name="T10" fmla="*/ 105 w 724"/>
                  <a:gd name="T11" fmla="*/ 363 h 1033"/>
                  <a:gd name="T12" fmla="*/ 128 w 724"/>
                  <a:gd name="T13" fmla="*/ 364 h 1033"/>
                  <a:gd name="T14" fmla="*/ 151 w 724"/>
                  <a:gd name="T15" fmla="*/ 367 h 1033"/>
                  <a:gd name="T16" fmla="*/ 174 w 724"/>
                  <a:gd name="T17" fmla="*/ 368 h 1033"/>
                  <a:gd name="T18" fmla="*/ 194 w 724"/>
                  <a:gd name="T19" fmla="*/ 370 h 1033"/>
                  <a:gd name="T20" fmla="*/ 207 w 724"/>
                  <a:gd name="T21" fmla="*/ 372 h 1033"/>
                  <a:gd name="T22" fmla="*/ 208 w 724"/>
                  <a:gd name="T23" fmla="*/ 376 h 1033"/>
                  <a:gd name="T24" fmla="*/ 207 w 724"/>
                  <a:gd name="T25" fmla="*/ 389 h 1033"/>
                  <a:gd name="T26" fmla="*/ 204 w 724"/>
                  <a:gd name="T27" fmla="*/ 406 h 1033"/>
                  <a:gd name="T28" fmla="*/ 194 w 724"/>
                  <a:gd name="T29" fmla="*/ 427 h 1033"/>
                  <a:gd name="T30" fmla="*/ 189 w 724"/>
                  <a:gd name="T31" fmla="*/ 427 h 1033"/>
                  <a:gd name="T32" fmla="*/ 175 w 724"/>
                  <a:gd name="T33" fmla="*/ 429 h 1033"/>
                  <a:gd name="T34" fmla="*/ 157 w 724"/>
                  <a:gd name="T35" fmla="*/ 431 h 1033"/>
                  <a:gd name="T36" fmla="*/ 134 w 724"/>
                  <a:gd name="T37" fmla="*/ 435 h 1033"/>
                  <a:gd name="T38" fmla="*/ 111 w 724"/>
                  <a:gd name="T39" fmla="*/ 438 h 1033"/>
                  <a:gd name="T40" fmla="*/ 91 w 724"/>
                  <a:gd name="T41" fmla="*/ 442 h 1033"/>
                  <a:gd name="T42" fmla="*/ 73 w 724"/>
                  <a:gd name="T43" fmla="*/ 446 h 1033"/>
                  <a:gd name="T44" fmla="*/ 64 w 724"/>
                  <a:gd name="T45" fmla="*/ 450 h 1033"/>
                  <a:gd name="T46" fmla="*/ 57 w 724"/>
                  <a:gd name="T47" fmla="*/ 457 h 1033"/>
                  <a:gd name="T48" fmla="*/ 55 w 724"/>
                  <a:gd name="T49" fmla="*/ 465 h 1033"/>
                  <a:gd name="T50" fmla="*/ 59 w 724"/>
                  <a:gd name="T51" fmla="*/ 476 h 1033"/>
                  <a:gd name="T52" fmla="*/ 68 w 724"/>
                  <a:gd name="T53" fmla="*/ 482 h 1033"/>
                  <a:gd name="T54" fmla="*/ 78 w 724"/>
                  <a:gd name="T55" fmla="*/ 485 h 1033"/>
                  <a:gd name="T56" fmla="*/ 95 w 724"/>
                  <a:gd name="T57" fmla="*/ 489 h 1033"/>
                  <a:gd name="T58" fmla="*/ 118 w 724"/>
                  <a:gd name="T59" fmla="*/ 495 h 1033"/>
                  <a:gd name="T60" fmla="*/ 143 w 724"/>
                  <a:gd name="T61" fmla="*/ 501 h 1033"/>
                  <a:gd name="T62" fmla="*/ 168 w 724"/>
                  <a:gd name="T63" fmla="*/ 507 h 1033"/>
                  <a:gd name="T64" fmla="*/ 192 w 724"/>
                  <a:gd name="T65" fmla="*/ 512 h 1033"/>
                  <a:gd name="T66" fmla="*/ 213 w 724"/>
                  <a:gd name="T67" fmla="*/ 516 h 1033"/>
                  <a:gd name="T68" fmla="*/ 228 w 724"/>
                  <a:gd name="T69" fmla="*/ 517 h 1033"/>
                  <a:gd name="T70" fmla="*/ 242 w 724"/>
                  <a:gd name="T71" fmla="*/ 515 h 1033"/>
                  <a:gd name="T72" fmla="*/ 259 w 724"/>
                  <a:gd name="T73" fmla="*/ 510 h 1033"/>
                  <a:gd name="T74" fmla="*/ 278 w 724"/>
                  <a:gd name="T75" fmla="*/ 503 h 1033"/>
                  <a:gd name="T76" fmla="*/ 297 w 724"/>
                  <a:gd name="T77" fmla="*/ 494 h 1033"/>
                  <a:gd name="T78" fmla="*/ 316 w 724"/>
                  <a:gd name="T79" fmla="*/ 485 h 1033"/>
                  <a:gd name="T80" fmla="*/ 332 w 724"/>
                  <a:gd name="T81" fmla="*/ 476 h 1033"/>
                  <a:gd name="T82" fmla="*/ 344 w 724"/>
                  <a:gd name="T83" fmla="*/ 468 h 1033"/>
                  <a:gd name="T84" fmla="*/ 350 w 724"/>
                  <a:gd name="T85" fmla="*/ 463 h 1033"/>
                  <a:gd name="T86" fmla="*/ 350 w 724"/>
                  <a:gd name="T87" fmla="*/ 455 h 1033"/>
                  <a:gd name="T88" fmla="*/ 341 w 724"/>
                  <a:gd name="T89" fmla="*/ 450 h 1033"/>
                  <a:gd name="T90" fmla="*/ 329 w 724"/>
                  <a:gd name="T91" fmla="*/ 446 h 1033"/>
                  <a:gd name="T92" fmla="*/ 317 w 724"/>
                  <a:gd name="T93" fmla="*/ 443 h 1033"/>
                  <a:gd name="T94" fmla="*/ 316 w 724"/>
                  <a:gd name="T95" fmla="*/ 431 h 1033"/>
                  <a:gd name="T96" fmla="*/ 312 w 724"/>
                  <a:gd name="T97" fmla="*/ 399 h 1033"/>
                  <a:gd name="T98" fmla="*/ 306 w 724"/>
                  <a:gd name="T99" fmla="*/ 360 h 1033"/>
                  <a:gd name="T100" fmla="*/ 296 w 724"/>
                  <a:gd name="T101" fmla="*/ 324 h 1033"/>
                  <a:gd name="T102" fmla="*/ 349 w 724"/>
                  <a:gd name="T103" fmla="*/ 43 h 1033"/>
                  <a:gd name="T104" fmla="*/ 322 w 724"/>
                  <a:gd name="T105" fmla="*/ 0 h 1033"/>
                  <a:gd name="T106" fmla="*/ 90 w 724"/>
                  <a:gd name="T107" fmla="*/ 31 h 1033"/>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724"/>
                  <a:gd name="T163" fmla="*/ 0 h 1033"/>
                  <a:gd name="T164" fmla="*/ 724 w 724"/>
                  <a:gd name="T165" fmla="*/ 1033 h 1033"/>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724" h="1033">
                    <a:moveTo>
                      <a:pt x="179" y="62"/>
                    </a:moveTo>
                    <a:lnTo>
                      <a:pt x="152" y="56"/>
                    </a:lnTo>
                    <a:lnTo>
                      <a:pt x="0" y="623"/>
                    </a:lnTo>
                    <a:lnTo>
                      <a:pt x="31" y="642"/>
                    </a:lnTo>
                    <a:lnTo>
                      <a:pt x="31" y="671"/>
                    </a:lnTo>
                    <a:lnTo>
                      <a:pt x="132" y="719"/>
                    </a:lnTo>
                    <a:lnTo>
                      <a:pt x="135" y="719"/>
                    </a:lnTo>
                    <a:lnTo>
                      <a:pt x="143" y="720"/>
                    </a:lnTo>
                    <a:lnTo>
                      <a:pt x="154" y="720"/>
                    </a:lnTo>
                    <a:lnTo>
                      <a:pt x="169" y="721"/>
                    </a:lnTo>
                    <a:lnTo>
                      <a:pt x="188" y="724"/>
                    </a:lnTo>
                    <a:lnTo>
                      <a:pt x="209" y="725"/>
                    </a:lnTo>
                    <a:lnTo>
                      <a:pt x="230" y="727"/>
                    </a:lnTo>
                    <a:lnTo>
                      <a:pt x="255" y="728"/>
                    </a:lnTo>
                    <a:lnTo>
                      <a:pt x="278" y="730"/>
                    </a:lnTo>
                    <a:lnTo>
                      <a:pt x="302" y="733"/>
                    </a:lnTo>
                    <a:lnTo>
                      <a:pt x="326" y="734"/>
                    </a:lnTo>
                    <a:lnTo>
                      <a:pt x="348" y="736"/>
                    </a:lnTo>
                    <a:lnTo>
                      <a:pt x="369" y="739"/>
                    </a:lnTo>
                    <a:lnTo>
                      <a:pt x="387" y="740"/>
                    </a:lnTo>
                    <a:lnTo>
                      <a:pt x="402" y="742"/>
                    </a:lnTo>
                    <a:lnTo>
                      <a:pt x="414" y="743"/>
                    </a:lnTo>
                    <a:lnTo>
                      <a:pt x="414" y="745"/>
                    </a:lnTo>
                    <a:lnTo>
                      <a:pt x="415" y="752"/>
                    </a:lnTo>
                    <a:lnTo>
                      <a:pt x="415" y="763"/>
                    </a:lnTo>
                    <a:lnTo>
                      <a:pt x="414" y="777"/>
                    </a:lnTo>
                    <a:lnTo>
                      <a:pt x="411" y="793"/>
                    </a:lnTo>
                    <a:lnTo>
                      <a:pt x="407" y="811"/>
                    </a:lnTo>
                    <a:lnTo>
                      <a:pt x="399" y="832"/>
                    </a:lnTo>
                    <a:lnTo>
                      <a:pt x="387" y="853"/>
                    </a:lnTo>
                    <a:lnTo>
                      <a:pt x="385" y="853"/>
                    </a:lnTo>
                    <a:lnTo>
                      <a:pt x="377" y="854"/>
                    </a:lnTo>
                    <a:lnTo>
                      <a:pt x="365" y="855"/>
                    </a:lnTo>
                    <a:lnTo>
                      <a:pt x="350" y="857"/>
                    </a:lnTo>
                    <a:lnTo>
                      <a:pt x="333" y="859"/>
                    </a:lnTo>
                    <a:lnTo>
                      <a:pt x="313" y="862"/>
                    </a:lnTo>
                    <a:lnTo>
                      <a:pt x="291" y="865"/>
                    </a:lnTo>
                    <a:lnTo>
                      <a:pt x="268" y="869"/>
                    </a:lnTo>
                    <a:lnTo>
                      <a:pt x="245" y="872"/>
                    </a:lnTo>
                    <a:lnTo>
                      <a:pt x="222" y="876"/>
                    </a:lnTo>
                    <a:lnTo>
                      <a:pt x="200" y="879"/>
                    </a:lnTo>
                    <a:lnTo>
                      <a:pt x="181" y="884"/>
                    </a:lnTo>
                    <a:lnTo>
                      <a:pt x="162" y="887"/>
                    </a:lnTo>
                    <a:lnTo>
                      <a:pt x="146" y="891"/>
                    </a:lnTo>
                    <a:lnTo>
                      <a:pt x="135" y="895"/>
                    </a:lnTo>
                    <a:lnTo>
                      <a:pt x="127" y="899"/>
                    </a:lnTo>
                    <a:lnTo>
                      <a:pt x="119" y="906"/>
                    </a:lnTo>
                    <a:lnTo>
                      <a:pt x="113" y="914"/>
                    </a:lnTo>
                    <a:lnTo>
                      <a:pt x="111" y="922"/>
                    </a:lnTo>
                    <a:lnTo>
                      <a:pt x="109" y="930"/>
                    </a:lnTo>
                    <a:lnTo>
                      <a:pt x="112" y="940"/>
                    </a:lnTo>
                    <a:lnTo>
                      <a:pt x="118" y="951"/>
                    </a:lnTo>
                    <a:lnTo>
                      <a:pt x="126" y="959"/>
                    </a:lnTo>
                    <a:lnTo>
                      <a:pt x="136" y="963"/>
                    </a:lnTo>
                    <a:lnTo>
                      <a:pt x="144" y="965"/>
                    </a:lnTo>
                    <a:lnTo>
                      <a:pt x="156" y="969"/>
                    </a:lnTo>
                    <a:lnTo>
                      <a:pt x="172" y="974"/>
                    </a:lnTo>
                    <a:lnTo>
                      <a:pt x="190" y="978"/>
                    </a:lnTo>
                    <a:lnTo>
                      <a:pt x="212" y="984"/>
                    </a:lnTo>
                    <a:lnTo>
                      <a:pt x="235" y="990"/>
                    </a:lnTo>
                    <a:lnTo>
                      <a:pt x="259" y="995"/>
                    </a:lnTo>
                    <a:lnTo>
                      <a:pt x="285" y="1001"/>
                    </a:lnTo>
                    <a:lnTo>
                      <a:pt x="310" y="1008"/>
                    </a:lnTo>
                    <a:lnTo>
                      <a:pt x="335" y="1014"/>
                    </a:lnTo>
                    <a:lnTo>
                      <a:pt x="361" y="1018"/>
                    </a:lnTo>
                    <a:lnTo>
                      <a:pt x="384" y="1024"/>
                    </a:lnTo>
                    <a:lnTo>
                      <a:pt x="406" y="1028"/>
                    </a:lnTo>
                    <a:lnTo>
                      <a:pt x="425" y="1031"/>
                    </a:lnTo>
                    <a:lnTo>
                      <a:pt x="441" y="1032"/>
                    </a:lnTo>
                    <a:lnTo>
                      <a:pt x="455" y="1033"/>
                    </a:lnTo>
                    <a:lnTo>
                      <a:pt x="468" y="1032"/>
                    </a:lnTo>
                    <a:lnTo>
                      <a:pt x="483" y="1030"/>
                    </a:lnTo>
                    <a:lnTo>
                      <a:pt x="500" y="1025"/>
                    </a:lnTo>
                    <a:lnTo>
                      <a:pt x="517" y="1020"/>
                    </a:lnTo>
                    <a:lnTo>
                      <a:pt x="536" y="1013"/>
                    </a:lnTo>
                    <a:lnTo>
                      <a:pt x="555" y="1005"/>
                    </a:lnTo>
                    <a:lnTo>
                      <a:pt x="575" y="997"/>
                    </a:lnTo>
                    <a:lnTo>
                      <a:pt x="594" y="987"/>
                    </a:lnTo>
                    <a:lnTo>
                      <a:pt x="614" y="978"/>
                    </a:lnTo>
                    <a:lnTo>
                      <a:pt x="631" y="969"/>
                    </a:lnTo>
                    <a:lnTo>
                      <a:pt x="649" y="960"/>
                    </a:lnTo>
                    <a:lnTo>
                      <a:pt x="664" y="952"/>
                    </a:lnTo>
                    <a:lnTo>
                      <a:pt x="676" y="944"/>
                    </a:lnTo>
                    <a:lnTo>
                      <a:pt x="687" y="936"/>
                    </a:lnTo>
                    <a:lnTo>
                      <a:pt x="695" y="930"/>
                    </a:lnTo>
                    <a:lnTo>
                      <a:pt x="699" y="925"/>
                    </a:lnTo>
                    <a:lnTo>
                      <a:pt x="702" y="917"/>
                    </a:lnTo>
                    <a:lnTo>
                      <a:pt x="699" y="910"/>
                    </a:lnTo>
                    <a:lnTo>
                      <a:pt x="692" y="904"/>
                    </a:lnTo>
                    <a:lnTo>
                      <a:pt x="682" y="900"/>
                    </a:lnTo>
                    <a:lnTo>
                      <a:pt x="669" y="895"/>
                    </a:lnTo>
                    <a:lnTo>
                      <a:pt x="657" y="892"/>
                    </a:lnTo>
                    <a:lnTo>
                      <a:pt x="644" y="888"/>
                    </a:lnTo>
                    <a:lnTo>
                      <a:pt x="634" y="886"/>
                    </a:lnTo>
                    <a:lnTo>
                      <a:pt x="633" y="879"/>
                    </a:lnTo>
                    <a:lnTo>
                      <a:pt x="631" y="861"/>
                    </a:lnTo>
                    <a:lnTo>
                      <a:pt x="628" y="833"/>
                    </a:lnTo>
                    <a:lnTo>
                      <a:pt x="623" y="798"/>
                    </a:lnTo>
                    <a:lnTo>
                      <a:pt x="618" y="760"/>
                    </a:lnTo>
                    <a:lnTo>
                      <a:pt x="611" y="720"/>
                    </a:lnTo>
                    <a:lnTo>
                      <a:pt x="603" y="682"/>
                    </a:lnTo>
                    <a:lnTo>
                      <a:pt x="592" y="647"/>
                    </a:lnTo>
                    <a:lnTo>
                      <a:pt x="724" y="137"/>
                    </a:lnTo>
                    <a:lnTo>
                      <a:pt x="697" y="86"/>
                    </a:lnTo>
                    <a:lnTo>
                      <a:pt x="712" y="52"/>
                    </a:lnTo>
                    <a:lnTo>
                      <a:pt x="643" y="0"/>
                    </a:lnTo>
                    <a:lnTo>
                      <a:pt x="627" y="9"/>
                    </a:lnTo>
                    <a:lnTo>
                      <a:pt x="179" y="6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27" name="Freeform 729"/>
              <p:cNvSpPr>
                <a:spLocks/>
              </p:cNvSpPr>
              <p:nvPr/>
            </p:nvSpPr>
            <p:spPr bwMode="auto">
              <a:xfrm>
                <a:off x="4685" y="2998"/>
                <a:ext cx="299" cy="300"/>
              </a:xfrm>
              <a:custGeom>
                <a:avLst/>
                <a:gdLst>
                  <a:gd name="T0" fmla="*/ 0 w 598"/>
                  <a:gd name="T1" fmla="*/ 286 h 602"/>
                  <a:gd name="T2" fmla="*/ 218 w 598"/>
                  <a:gd name="T3" fmla="*/ 300 h 602"/>
                  <a:gd name="T4" fmla="*/ 299 w 598"/>
                  <a:gd name="T5" fmla="*/ 0 h 602"/>
                  <a:gd name="T6" fmla="*/ 289 w 598"/>
                  <a:gd name="T7" fmla="*/ 4 h 602"/>
                  <a:gd name="T8" fmla="*/ 74 w 598"/>
                  <a:gd name="T9" fmla="*/ 27 h 602"/>
                  <a:gd name="T10" fmla="*/ 66 w 598"/>
                  <a:gd name="T11" fmla="*/ 25 h 602"/>
                  <a:gd name="T12" fmla="*/ 0 w 598"/>
                  <a:gd name="T13" fmla="*/ 286 h 602"/>
                  <a:gd name="T14" fmla="*/ 0 60000 65536"/>
                  <a:gd name="T15" fmla="*/ 0 60000 65536"/>
                  <a:gd name="T16" fmla="*/ 0 60000 65536"/>
                  <a:gd name="T17" fmla="*/ 0 60000 65536"/>
                  <a:gd name="T18" fmla="*/ 0 60000 65536"/>
                  <a:gd name="T19" fmla="*/ 0 60000 65536"/>
                  <a:gd name="T20" fmla="*/ 0 60000 65536"/>
                  <a:gd name="T21" fmla="*/ 0 w 598"/>
                  <a:gd name="T22" fmla="*/ 0 h 602"/>
                  <a:gd name="T23" fmla="*/ 598 w 598"/>
                  <a:gd name="T24" fmla="*/ 602 h 60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98" h="602">
                    <a:moveTo>
                      <a:pt x="0" y="573"/>
                    </a:moveTo>
                    <a:lnTo>
                      <a:pt x="436" y="602"/>
                    </a:lnTo>
                    <a:lnTo>
                      <a:pt x="598" y="0"/>
                    </a:lnTo>
                    <a:lnTo>
                      <a:pt x="578" y="9"/>
                    </a:lnTo>
                    <a:lnTo>
                      <a:pt x="147" y="54"/>
                    </a:lnTo>
                    <a:lnTo>
                      <a:pt x="131" y="51"/>
                    </a:lnTo>
                    <a:lnTo>
                      <a:pt x="0" y="573"/>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28" name="Freeform 730"/>
              <p:cNvSpPr>
                <a:spLocks/>
              </p:cNvSpPr>
              <p:nvPr/>
            </p:nvSpPr>
            <p:spPr bwMode="auto">
              <a:xfrm>
                <a:off x="4910" y="2999"/>
                <a:ext cx="88" cy="308"/>
              </a:xfrm>
              <a:custGeom>
                <a:avLst/>
                <a:gdLst>
                  <a:gd name="T0" fmla="*/ 82 w 177"/>
                  <a:gd name="T1" fmla="*/ 0 h 617"/>
                  <a:gd name="T2" fmla="*/ 88 w 177"/>
                  <a:gd name="T3" fmla="*/ 2 h 617"/>
                  <a:gd name="T4" fmla="*/ 5 w 177"/>
                  <a:gd name="T5" fmla="*/ 308 h 617"/>
                  <a:gd name="T6" fmla="*/ 0 w 177"/>
                  <a:gd name="T7" fmla="*/ 304 h 617"/>
                  <a:gd name="T8" fmla="*/ 82 w 177"/>
                  <a:gd name="T9" fmla="*/ 0 h 617"/>
                  <a:gd name="T10" fmla="*/ 0 60000 65536"/>
                  <a:gd name="T11" fmla="*/ 0 60000 65536"/>
                  <a:gd name="T12" fmla="*/ 0 60000 65536"/>
                  <a:gd name="T13" fmla="*/ 0 60000 65536"/>
                  <a:gd name="T14" fmla="*/ 0 60000 65536"/>
                  <a:gd name="T15" fmla="*/ 0 w 177"/>
                  <a:gd name="T16" fmla="*/ 0 h 617"/>
                  <a:gd name="T17" fmla="*/ 177 w 177"/>
                  <a:gd name="T18" fmla="*/ 617 h 617"/>
                </a:gdLst>
                <a:ahLst/>
                <a:cxnLst>
                  <a:cxn ang="T10">
                    <a:pos x="T0" y="T1"/>
                  </a:cxn>
                  <a:cxn ang="T11">
                    <a:pos x="T2" y="T3"/>
                  </a:cxn>
                  <a:cxn ang="T12">
                    <a:pos x="T4" y="T5"/>
                  </a:cxn>
                  <a:cxn ang="T13">
                    <a:pos x="T6" y="T7"/>
                  </a:cxn>
                  <a:cxn ang="T14">
                    <a:pos x="T8" y="T9"/>
                  </a:cxn>
                </a:cxnLst>
                <a:rect l="T15" t="T16" r="T17" b="T18"/>
                <a:pathLst>
                  <a:path w="177" h="617">
                    <a:moveTo>
                      <a:pt x="165" y="0"/>
                    </a:moveTo>
                    <a:lnTo>
                      <a:pt x="177" y="5"/>
                    </a:lnTo>
                    <a:lnTo>
                      <a:pt x="10" y="617"/>
                    </a:lnTo>
                    <a:lnTo>
                      <a:pt x="0" y="609"/>
                    </a:lnTo>
                    <a:lnTo>
                      <a:pt x="165"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29" name="Freeform 731"/>
              <p:cNvSpPr>
                <a:spLocks/>
              </p:cNvSpPr>
              <p:nvPr/>
            </p:nvSpPr>
            <p:spPr bwMode="auto">
              <a:xfrm>
                <a:off x="4921" y="3005"/>
                <a:ext cx="88" cy="311"/>
              </a:xfrm>
              <a:custGeom>
                <a:avLst/>
                <a:gdLst>
                  <a:gd name="T0" fmla="*/ 83 w 178"/>
                  <a:gd name="T1" fmla="*/ 0 h 621"/>
                  <a:gd name="T2" fmla="*/ 88 w 178"/>
                  <a:gd name="T3" fmla="*/ 6 h 621"/>
                  <a:gd name="T4" fmla="*/ 4 w 178"/>
                  <a:gd name="T5" fmla="*/ 311 h 621"/>
                  <a:gd name="T6" fmla="*/ 0 w 178"/>
                  <a:gd name="T7" fmla="*/ 306 h 621"/>
                  <a:gd name="T8" fmla="*/ 83 w 178"/>
                  <a:gd name="T9" fmla="*/ 0 h 621"/>
                  <a:gd name="T10" fmla="*/ 0 60000 65536"/>
                  <a:gd name="T11" fmla="*/ 0 60000 65536"/>
                  <a:gd name="T12" fmla="*/ 0 60000 65536"/>
                  <a:gd name="T13" fmla="*/ 0 60000 65536"/>
                  <a:gd name="T14" fmla="*/ 0 60000 65536"/>
                  <a:gd name="T15" fmla="*/ 0 w 178"/>
                  <a:gd name="T16" fmla="*/ 0 h 621"/>
                  <a:gd name="T17" fmla="*/ 178 w 178"/>
                  <a:gd name="T18" fmla="*/ 621 h 621"/>
                </a:gdLst>
                <a:ahLst/>
                <a:cxnLst>
                  <a:cxn ang="T10">
                    <a:pos x="T0" y="T1"/>
                  </a:cxn>
                  <a:cxn ang="T11">
                    <a:pos x="T2" y="T3"/>
                  </a:cxn>
                  <a:cxn ang="T12">
                    <a:pos x="T4" y="T5"/>
                  </a:cxn>
                  <a:cxn ang="T13">
                    <a:pos x="T6" y="T7"/>
                  </a:cxn>
                  <a:cxn ang="T14">
                    <a:pos x="T8" y="T9"/>
                  </a:cxn>
                </a:cxnLst>
                <a:rect l="T15" t="T16" r="T17" b="T18"/>
                <a:pathLst>
                  <a:path w="178" h="621">
                    <a:moveTo>
                      <a:pt x="167" y="0"/>
                    </a:moveTo>
                    <a:lnTo>
                      <a:pt x="178" y="12"/>
                    </a:lnTo>
                    <a:lnTo>
                      <a:pt x="9" y="621"/>
                    </a:lnTo>
                    <a:lnTo>
                      <a:pt x="0" y="612"/>
                    </a:lnTo>
                    <a:lnTo>
                      <a:pt x="167"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0" name="Freeform 732"/>
              <p:cNvSpPr>
                <a:spLocks/>
              </p:cNvSpPr>
              <p:nvPr/>
            </p:nvSpPr>
            <p:spPr bwMode="auto">
              <a:xfrm>
                <a:off x="4896" y="3307"/>
                <a:ext cx="14" cy="11"/>
              </a:xfrm>
              <a:custGeom>
                <a:avLst/>
                <a:gdLst>
                  <a:gd name="T0" fmla="*/ 9 w 27"/>
                  <a:gd name="T1" fmla="*/ 0 h 22"/>
                  <a:gd name="T2" fmla="*/ 0 w 27"/>
                  <a:gd name="T3" fmla="*/ 6 h 22"/>
                  <a:gd name="T4" fmla="*/ 4 w 27"/>
                  <a:gd name="T5" fmla="*/ 11 h 22"/>
                  <a:gd name="T6" fmla="*/ 14 w 27"/>
                  <a:gd name="T7" fmla="*/ 5 h 22"/>
                  <a:gd name="T8" fmla="*/ 9 w 27"/>
                  <a:gd name="T9" fmla="*/ 0 h 22"/>
                  <a:gd name="T10" fmla="*/ 0 60000 65536"/>
                  <a:gd name="T11" fmla="*/ 0 60000 65536"/>
                  <a:gd name="T12" fmla="*/ 0 60000 65536"/>
                  <a:gd name="T13" fmla="*/ 0 60000 65536"/>
                  <a:gd name="T14" fmla="*/ 0 60000 65536"/>
                  <a:gd name="T15" fmla="*/ 0 w 27"/>
                  <a:gd name="T16" fmla="*/ 0 h 22"/>
                  <a:gd name="T17" fmla="*/ 27 w 27"/>
                  <a:gd name="T18" fmla="*/ 22 h 22"/>
                </a:gdLst>
                <a:ahLst/>
                <a:cxnLst>
                  <a:cxn ang="T10">
                    <a:pos x="T0" y="T1"/>
                  </a:cxn>
                  <a:cxn ang="T11">
                    <a:pos x="T2" y="T3"/>
                  </a:cxn>
                  <a:cxn ang="T12">
                    <a:pos x="T4" y="T5"/>
                  </a:cxn>
                  <a:cxn ang="T13">
                    <a:pos x="T6" y="T7"/>
                  </a:cxn>
                  <a:cxn ang="T14">
                    <a:pos x="T8" y="T9"/>
                  </a:cxn>
                </a:cxnLst>
                <a:rect l="T15" t="T16" r="T17" b="T18"/>
                <a:pathLst>
                  <a:path w="27" h="22">
                    <a:moveTo>
                      <a:pt x="18" y="0"/>
                    </a:moveTo>
                    <a:lnTo>
                      <a:pt x="0" y="12"/>
                    </a:lnTo>
                    <a:lnTo>
                      <a:pt x="8" y="22"/>
                    </a:lnTo>
                    <a:lnTo>
                      <a:pt x="27" y="9"/>
                    </a:lnTo>
                    <a:lnTo>
                      <a:pt x="18"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1" name="Freeform 733"/>
              <p:cNvSpPr>
                <a:spLocks/>
              </p:cNvSpPr>
              <p:nvPr/>
            </p:nvSpPr>
            <p:spPr bwMode="auto">
              <a:xfrm>
                <a:off x="4905" y="3315"/>
                <a:ext cx="14" cy="11"/>
              </a:xfrm>
              <a:custGeom>
                <a:avLst/>
                <a:gdLst>
                  <a:gd name="T0" fmla="*/ 10 w 28"/>
                  <a:gd name="T1" fmla="*/ 0 h 22"/>
                  <a:gd name="T2" fmla="*/ 0 w 28"/>
                  <a:gd name="T3" fmla="*/ 7 h 22"/>
                  <a:gd name="T4" fmla="*/ 4 w 28"/>
                  <a:gd name="T5" fmla="*/ 11 h 22"/>
                  <a:gd name="T6" fmla="*/ 14 w 28"/>
                  <a:gd name="T7" fmla="*/ 4 h 22"/>
                  <a:gd name="T8" fmla="*/ 10 w 28"/>
                  <a:gd name="T9" fmla="*/ 0 h 22"/>
                  <a:gd name="T10" fmla="*/ 0 60000 65536"/>
                  <a:gd name="T11" fmla="*/ 0 60000 65536"/>
                  <a:gd name="T12" fmla="*/ 0 60000 65536"/>
                  <a:gd name="T13" fmla="*/ 0 60000 65536"/>
                  <a:gd name="T14" fmla="*/ 0 60000 65536"/>
                  <a:gd name="T15" fmla="*/ 0 w 28"/>
                  <a:gd name="T16" fmla="*/ 0 h 22"/>
                  <a:gd name="T17" fmla="*/ 28 w 28"/>
                  <a:gd name="T18" fmla="*/ 22 h 22"/>
                </a:gdLst>
                <a:ahLst/>
                <a:cxnLst>
                  <a:cxn ang="T10">
                    <a:pos x="T0" y="T1"/>
                  </a:cxn>
                  <a:cxn ang="T11">
                    <a:pos x="T2" y="T3"/>
                  </a:cxn>
                  <a:cxn ang="T12">
                    <a:pos x="T4" y="T5"/>
                  </a:cxn>
                  <a:cxn ang="T13">
                    <a:pos x="T6" y="T7"/>
                  </a:cxn>
                  <a:cxn ang="T14">
                    <a:pos x="T8" y="T9"/>
                  </a:cxn>
                </a:cxnLst>
                <a:rect l="T15" t="T16" r="T17" b="T18"/>
                <a:pathLst>
                  <a:path w="28" h="22">
                    <a:moveTo>
                      <a:pt x="19" y="0"/>
                    </a:moveTo>
                    <a:lnTo>
                      <a:pt x="0" y="13"/>
                    </a:lnTo>
                    <a:lnTo>
                      <a:pt x="8" y="22"/>
                    </a:lnTo>
                    <a:lnTo>
                      <a:pt x="28" y="8"/>
                    </a:lnTo>
                    <a:lnTo>
                      <a:pt x="19" y="0"/>
                    </a:lnTo>
                    <a:close/>
                  </a:path>
                </a:pathLst>
              </a:custGeom>
              <a:solidFill>
                <a:srgbClr val="F2EDD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2" name="Freeform 734"/>
              <p:cNvSpPr>
                <a:spLocks/>
              </p:cNvSpPr>
              <p:nvPr/>
            </p:nvSpPr>
            <p:spPr bwMode="auto">
              <a:xfrm>
                <a:off x="4700" y="3302"/>
                <a:ext cx="183" cy="22"/>
              </a:xfrm>
              <a:custGeom>
                <a:avLst/>
                <a:gdLst>
                  <a:gd name="T0" fmla="*/ 183 w 366"/>
                  <a:gd name="T1" fmla="*/ 11 h 45"/>
                  <a:gd name="T2" fmla="*/ 182 w 366"/>
                  <a:gd name="T3" fmla="*/ 22 h 45"/>
                  <a:gd name="T4" fmla="*/ 181 w 366"/>
                  <a:gd name="T5" fmla="*/ 22 h 45"/>
                  <a:gd name="T6" fmla="*/ 178 w 366"/>
                  <a:gd name="T7" fmla="*/ 22 h 45"/>
                  <a:gd name="T8" fmla="*/ 173 w 366"/>
                  <a:gd name="T9" fmla="*/ 21 h 45"/>
                  <a:gd name="T10" fmla="*/ 166 w 366"/>
                  <a:gd name="T11" fmla="*/ 20 h 45"/>
                  <a:gd name="T12" fmla="*/ 158 w 366"/>
                  <a:gd name="T13" fmla="*/ 19 h 45"/>
                  <a:gd name="T14" fmla="*/ 148 w 366"/>
                  <a:gd name="T15" fmla="*/ 18 h 45"/>
                  <a:gd name="T16" fmla="*/ 137 w 366"/>
                  <a:gd name="T17" fmla="*/ 16 h 45"/>
                  <a:gd name="T18" fmla="*/ 124 w 366"/>
                  <a:gd name="T19" fmla="*/ 15 h 45"/>
                  <a:gd name="T20" fmla="*/ 111 w 366"/>
                  <a:gd name="T21" fmla="*/ 14 h 45"/>
                  <a:gd name="T22" fmla="*/ 96 w 366"/>
                  <a:gd name="T23" fmla="*/ 13 h 45"/>
                  <a:gd name="T24" fmla="*/ 81 w 366"/>
                  <a:gd name="T25" fmla="*/ 11 h 45"/>
                  <a:gd name="T26" fmla="*/ 66 w 366"/>
                  <a:gd name="T27" fmla="*/ 11 h 45"/>
                  <a:gd name="T28" fmla="*/ 50 w 366"/>
                  <a:gd name="T29" fmla="*/ 10 h 45"/>
                  <a:gd name="T30" fmla="*/ 34 w 366"/>
                  <a:gd name="T31" fmla="*/ 10 h 45"/>
                  <a:gd name="T32" fmla="*/ 17 w 366"/>
                  <a:gd name="T33" fmla="*/ 10 h 45"/>
                  <a:gd name="T34" fmla="*/ 0 w 366"/>
                  <a:gd name="T35" fmla="*/ 11 h 45"/>
                  <a:gd name="T36" fmla="*/ 3 w 366"/>
                  <a:gd name="T37" fmla="*/ 2 h 45"/>
                  <a:gd name="T38" fmla="*/ 3 w 366"/>
                  <a:gd name="T39" fmla="*/ 2 h 45"/>
                  <a:gd name="T40" fmla="*/ 5 w 366"/>
                  <a:gd name="T41" fmla="*/ 2 h 45"/>
                  <a:gd name="T42" fmla="*/ 8 w 366"/>
                  <a:gd name="T43" fmla="*/ 2 h 45"/>
                  <a:gd name="T44" fmla="*/ 12 w 366"/>
                  <a:gd name="T45" fmla="*/ 1 h 45"/>
                  <a:gd name="T46" fmla="*/ 18 w 366"/>
                  <a:gd name="T47" fmla="*/ 1 h 45"/>
                  <a:gd name="T48" fmla="*/ 24 w 366"/>
                  <a:gd name="T49" fmla="*/ 1 h 45"/>
                  <a:gd name="T50" fmla="*/ 32 w 366"/>
                  <a:gd name="T51" fmla="*/ 0 h 45"/>
                  <a:gd name="T52" fmla="*/ 42 w 366"/>
                  <a:gd name="T53" fmla="*/ 0 h 45"/>
                  <a:gd name="T54" fmla="*/ 54 w 366"/>
                  <a:gd name="T55" fmla="*/ 0 h 45"/>
                  <a:gd name="T56" fmla="*/ 67 w 366"/>
                  <a:gd name="T57" fmla="*/ 1 h 45"/>
                  <a:gd name="T58" fmla="*/ 81 w 366"/>
                  <a:gd name="T59" fmla="*/ 1 h 45"/>
                  <a:gd name="T60" fmla="*/ 98 w 366"/>
                  <a:gd name="T61" fmla="*/ 2 h 45"/>
                  <a:gd name="T62" fmla="*/ 117 w 366"/>
                  <a:gd name="T63" fmla="*/ 4 h 45"/>
                  <a:gd name="T64" fmla="*/ 137 w 366"/>
                  <a:gd name="T65" fmla="*/ 6 h 45"/>
                  <a:gd name="T66" fmla="*/ 159 w 366"/>
                  <a:gd name="T67" fmla="*/ 9 h 45"/>
                  <a:gd name="T68" fmla="*/ 183 w 366"/>
                  <a:gd name="T69" fmla="*/ 11 h 4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66"/>
                  <a:gd name="T106" fmla="*/ 0 h 45"/>
                  <a:gd name="T107" fmla="*/ 366 w 366"/>
                  <a:gd name="T108" fmla="*/ 45 h 4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66" h="45">
                    <a:moveTo>
                      <a:pt x="366" y="23"/>
                    </a:moveTo>
                    <a:lnTo>
                      <a:pt x="364" y="45"/>
                    </a:lnTo>
                    <a:lnTo>
                      <a:pt x="362" y="45"/>
                    </a:lnTo>
                    <a:lnTo>
                      <a:pt x="356" y="44"/>
                    </a:lnTo>
                    <a:lnTo>
                      <a:pt x="346" y="42"/>
                    </a:lnTo>
                    <a:lnTo>
                      <a:pt x="332" y="41"/>
                    </a:lnTo>
                    <a:lnTo>
                      <a:pt x="316" y="38"/>
                    </a:lnTo>
                    <a:lnTo>
                      <a:pt x="295" y="36"/>
                    </a:lnTo>
                    <a:lnTo>
                      <a:pt x="273" y="33"/>
                    </a:lnTo>
                    <a:lnTo>
                      <a:pt x="248" y="30"/>
                    </a:lnTo>
                    <a:lnTo>
                      <a:pt x="221" y="28"/>
                    </a:lnTo>
                    <a:lnTo>
                      <a:pt x="192" y="26"/>
                    </a:lnTo>
                    <a:lnTo>
                      <a:pt x="162" y="23"/>
                    </a:lnTo>
                    <a:lnTo>
                      <a:pt x="131" y="22"/>
                    </a:lnTo>
                    <a:lnTo>
                      <a:pt x="99" y="21"/>
                    </a:lnTo>
                    <a:lnTo>
                      <a:pt x="67" y="21"/>
                    </a:lnTo>
                    <a:lnTo>
                      <a:pt x="33" y="21"/>
                    </a:lnTo>
                    <a:lnTo>
                      <a:pt x="0" y="22"/>
                    </a:lnTo>
                    <a:lnTo>
                      <a:pt x="5" y="5"/>
                    </a:lnTo>
                    <a:lnTo>
                      <a:pt x="6" y="5"/>
                    </a:lnTo>
                    <a:lnTo>
                      <a:pt x="9" y="4"/>
                    </a:lnTo>
                    <a:lnTo>
                      <a:pt x="15" y="4"/>
                    </a:lnTo>
                    <a:lnTo>
                      <a:pt x="23" y="3"/>
                    </a:lnTo>
                    <a:lnTo>
                      <a:pt x="35" y="2"/>
                    </a:lnTo>
                    <a:lnTo>
                      <a:pt x="48" y="2"/>
                    </a:lnTo>
                    <a:lnTo>
                      <a:pt x="64" y="0"/>
                    </a:lnTo>
                    <a:lnTo>
                      <a:pt x="84" y="0"/>
                    </a:lnTo>
                    <a:lnTo>
                      <a:pt x="107" y="0"/>
                    </a:lnTo>
                    <a:lnTo>
                      <a:pt x="134" y="2"/>
                    </a:lnTo>
                    <a:lnTo>
                      <a:pt x="162" y="3"/>
                    </a:lnTo>
                    <a:lnTo>
                      <a:pt x="196" y="5"/>
                    </a:lnTo>
                    <a:lnTo>
                      <a:pt x="233" y="8"/>
                    </a:lnTo>
                    <a:lnTo>
                      <a:pt x="273" y="12"/>
                    </a:lnTo>
                    <a:lnTo>
                      <a:pt x="318" y="18"/>
                    </a:lnTo>
                    <a:lnTo>
                      <a:pt x="366" y="23"/>
                    </a:lnTo>
                    <a:close/>
                  </a:path>
                </a:pathLst>
              </a:custGeom>
              <a:solidFill>
                <a:srgbClr val="6BADC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3" name="Freeform 735"/>
              <p:cNvSpPr>
                <a:spLocks/>
              </p:cNvSpPr>
              <p:nvPr/>
            </p:nvSpPr>
            <p:spPr bwMode="auto">
              <a:xfrm>
                <a:off x="4775" y="3263"/>
                <a:ext cx="20" cy="19"/>
              </a:xfrm>
              <a:custGeom>
                <a:avLst/>
                <a:gdLst>
                  <a:gd name="T0" fmla="*/ 15 w 39"/>
                  <a:gd name="T1" fmla="*/ 19 h 38"/>
                  <a:gd name="T2" fmla="*/ 9 w 39"/>
                  <a:gd name="T3" fmla="*/ 16 h 38"/>
                  <a:gd name="T4" fmla="*/ 3 w 39"/>
                  <a:gd name="T5" fmla="*/ 19 h 38"/>
                  <a:gd name="T6" fmla="*/ 5 w 39"/>
                  <a:gd name="T7" fmla="*/ 12 h 38"/>
                  <a:gd name="T8" fmla="*/ 0 w 39"/>
                  <a:gd name="T9" fmla="*/ 7 h 38"/>
                  <a:gd name="T10" fmla="*/ 7 w 39"/>
                  <a:gd name="T11" fmla="*/ 7 h 38"/>
                  <a:gd name="T12" fmla="*/ 11 w 39"/>
                  <a:gd name="T13" fmla="*/ 0 h 38"/>
                  <a:gd name="T14" fmla="*/ 13 w 39"/>
                  <a:gd name="T15" fmla="*/ 7 h 38"/>
                  <a:gd name="T16" fmla="*/ 20 w 39"/>
                  <a:gd name="T17" fmla="*/ 8 h 38"/>
                  <a:gd name="T18" fmla="*/ 15 w 39"/>
                  <a:gd name="T19" fmla="*/ 13 h 38"/>
                  <a:gd name="T20" fmla="*/ 15 w 39"/>
                  <a:gd name="T21" fmla="*/ 19 h 3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9"/>
                  <a:gd name="T34" fmla="*/ 0 h 38"/>
                  <a:gd name="T35" fmla="*/ 39 w 39"/>
                  <a:gd name="T36" fmla="*/ 38 h 3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9" h="38">
                    <a:moveTo>
                      <a:pt x="30" y="38"/>
                    </a:moveTo>
                    <a:lnTo>
                      <a:pt x="18" y="31"/>
                    </a:lnTo>
                    <a:lnTo>
                      <a:pt x="6" y="37"/>
                    </a:lnTo>
                    <a:lnTo>
                      <a:pt x="9" y="23"/>
                    </a:lnTo>
                    <a:lnTo>
                      <a:pt x="0" y="13"/>
                    </a:lnTo>
                    <a:lnTo>
                      <a:pt x="14" y="13"/>
                    </a:lnTo>
                    <a:lnTo>
                      <a:pt x="21" y="0"/>
                    </a:lnTo>
                    <a:lnTo>
                      <a:pt x="25" y="13"/>
                    </a:lnTo>
                    <a:lnTo>
                      <a:pt x="39" y="16"/>
                    </a:lnTo>
                    <a:lnTo>
                      <a:pt x="29" y="25"/>
                    </a:lnTo>
                    <a:lnTo>
                      <a:pt x="30" y="38"/>
                    </a:lnTo>
                    <a:close/>
                  </a:path>
                </a:pathLst>
              </a:custGeom>
              <a:solidFill>
                <a:srgbClr val="FF19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4" name="Freeform 736"/>
              <p:cNvSpPr>
                <a:spLocks/>
              </p:cNvSpPr>
              <p:nvPr/>
            </p:nvSpPr>
            <p:spPr bwMode="auto">
              <a:xfrm>
                <a:off x="4714" y="3028"/>
                <a:ext cx="234" cy="229"/>
              </a:xfrm>
              <a:custGeom>
                <a:avLst/>
                <a:gdLst>
                  <a:gd name="T0" fmla="*/ 233 w 466"/>
                  <a:gd name="T1" fmla="*/ 3 h 459"/>
                  <a:gd name="T2" fmla="*/ 234 w 466"/>
                  <a:gd name="T3" fmla="*/ 0 h 459"/>
                  <a:gd name="T4" fmla="*/ 54 w 466"/>
                  <a:gd name="T5" fmla="*/ 15 h 459"/>
                  <a:gd name="T6" fmla="*/ 0 w 466"/>
                  <a:gd name="T7" fmla="*/ 229 h 459"/>
                  <a:gd name="T8" fmla="*/ 7 w 466"/>
                  <a:gd name="T9" fmla="*/ 228 h 459"/>
                  <a:gd name="T10" fmla="*/ 59 w 466"/>
                  <a:gd name="T11" fmla="*/ 19 h 459"/>
                  <a:gd name="T12" fmla="*/ 233 w 466"/>
                  <a:gd name="T13" fmla="*/ 3 h 459"/>
                  <a:gd name="T14" fmla="*/ 0 60000 65536"/>
                  <a:gd name="T15" fmla="*/ 0 60000 65536"/>
                  <a:gd name="T16" fmla="*/ 0 60000 65536"/>
                  <a:gd name="T17" fmla="*/ 0 60000 65536"/>
                  <a:gd name="T18" fmla="*/ 0 60000 65536"/>
                  <a:gd name="T19" fmla="*/ 0 60000 65536"/>
                  <a:gd name="T20" fmla="*/ 0 60000 65536"/>
                  <a:gd name="T21" fmla="*/ 0 w 466"/>
                  <a:gd name="T22" fmla="*/ 0 h 459"/>
                  <a:gd name="T23" fmla="*/ 466 w 466"/>
                  <a:gd name="T24" fmla="*/ 459 h 45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6" h="459">
                    <a:moveTo>
                      <a:pt x="464" y="7"/>
                    </a:moveTo>
                    <a:lnTo>
                      <a:pt x="466" y="0"/>
                    </a:lnTo>
                    <a:lnTo>
                      <a:pt x="108" y="30"/>
                    </a:lnTo>
                    <a:lnTo>
                      <a:pt x="0" y="459"/>
                    </a:lnTo>
                    <a:lnTo>
                      <a:pt x="14" y="457"/>
                    </a:lnTo>
                    <a:lnTo>
                      <a:pt x="118" y="38"/>
                    </a:lnTo>
                    <a:lnTo>
                      <a:pt x="464" y="7"/>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5" name="Freeform 737"/>
              <p:cNvSpPr>
                <a:spLocks/>
              </p:cNvSpPr>
              <p:nvPr/>
            </p:nvSpPr>
            <p:spPr bwMode="auto">
              <a:xfrm>
                <a:off x="4934" y="3034"/>
                <a:ext cx="79" cy="280"/>
              </a:xfrm>
              <a:custGeom>
                <a:avLst/>
                <a:gdLst>
                  <a:gd name="T0" fmla="*/ 79 w 157"/>
                  <a:gd name="T1" fmla="*/ 8 h 560"/>
                  <a:gd name="T2" fmla="*/ 8 w 157"/>
                  <a:gd name="T3" fmla="*/ 277 h 560"/>
                  <a:gd name="T4" fmla="*/ 0 w 157"/>
                  <a:gd name="T5" fmla="*/ 280 h 560"/>
                  <a:gd name="T6" fmla="*/ 77 w 157"/>
                  <a:gd name="T7" fmla="*/ 0 h 560"/>
                  <a:gd name="T8" fmla="*/ 79 w 157"/>
                  <a:gd name="T9" fmla="*/ 8 h 560"/>
                  <a:gd name="T10" fmla="*/ 0 60000 65536"/>
                  <a:gd name="T11" fmla="*/ 0 60000 65536"/>
                  <a:gd name="T12" fmla="*/ 0 60000 65536"/>
                  <a:gd name="T13" fmla="*/ 0 60000 65536"/>
                  <a:gd name="T14" fmla="*/ 0 60000 65536"/>
                  <a:gd name="T15" fmla="*/ 0 w 157"/>
                  <a:gd name="T16" fmla="*/ 0 h 560"/>
                  <a:gd name="T17" fmla="*/ 157 w 157"/>
                  <a:gd name="T18" fmla="*/ 560 h 560"/>
                </a:gdLst>
                <a:ahLst/>
                <a:cxnLst>
                  <a:cxn ang="T10">
                    <a:pos x="T0" y="T1"/>
                  </a:cxn>
                  <a:cxn ang="T11">
                    <a:pos x="T2" y="T3"/>
                  </a:cxn>
                  <a:cxn ang="T12">
                    <a:pos x="T4" y="T5"/>
                  </a:cxn>
                  <a:cxn ang="T13">
                    <a:pos x="T6" y="T7"/>
                  </a:cxn>
                  <a:cxn ang="T14">
                    <a:pos x="T8" y="T9"/>
                  </a:cxn>
                </a:cxnLst>
                <a:rect l="T15" t="T16" r="T17" b="T18"/>
                <a:pathLst>
                  <a:path w="157" h="560">
                    <a:moveTo>
                      <a:pt x="157" y="15"/>
                    </a:moveTo>
                    <a:lnTo>
                      <a:pt x="15" y="553"/>
                    </a:lnTo>
                    <a:lnTo>
                      <a:pt x="0" y="560"/>
                    </a:lnTo>
                    <a:lnTo>
                      <a:pt x="154" y="0"/>
                    </a:lnTo>
                    <a:lnTo>
                      <a:pt x="157" y="1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6" name="Freeform 738"/>
              <p:cNvSpPr>
                <a:spLocks/>
              </p:cNvSpPr>
              <p:nvPr/>
            </p:nvSpPr>
            <p:spPr bwMode="auto">
              <a:xfrm>
                <a:off x="4733" y="3319"/>
                <a:ext cx="143" cy="21"/>
              </a:xfrm>
              <a:custGeom>
                <a:avLst/>
                <a:gdLst>
                  <a:gd name="T0" fmla="*/ 9 w 287"/>
                  <a:gd name="T1" fmla="*/ 0 h 43"/>
                  <a:gd name="T2" fmla="*/ 8 w 287"/>
                  <a:gd name="T3" fmla="*/ 0 h 43"/>
                  <a:gd name="T4" fmla="*/ 6 w 287"/>
                  <a:gd name="T5" fmla="*/ 0 h 43"/>
                  <a:gd name="T6" fmla="*/ 4 w 287"/>
                  <a:gd name="T7" fmla="*/ 1 h 43"/>
                  <a:gd name="T8" fmla="*/ 1 w 287"/>
                  <a:gd name="T9" fmla="*/ 3 h 43"/>
                  <a:gd name="T10" fmla="*/ 0 w 287"/>
                  <a:gd name="T11" fmla="*/ 5 h 43"/>
                  <a:gd name="T12" fmla="*/ 0 w 287"/>
                  <a:gd name="T13" fmla="*/ 7 h 43"/>
                  <a:gd name="T14" fmla="*/ 1 w 287"/>
                  <a:gd name="T15" fmla="*/ 9 h 43"/>
                  <a:gd name="T16" fmla="*/ 4 w 287"/>
                  <a:gd name="T17" fmla="*/ 12 h 43"/>
                  <a:gd name="T18" fmla="*/ 8 w 287"/>
                  <a:gd name="T19" fmla="*/ 13 h 43"/>
                  <a:gd name="T20" fmla="*/ 14 w 287"/>
                  <a:gd name="T21" fmla="*/ 15 h 43"/>
                  <a:gd name="T22" fmla="*/ 22 w 287"/>
                  <a:gd name="T23" fmla="*/ 16 h 43"/>
                  <a:gd name="T24" fmla="*/ 31 w 287"/>
                  <a:gd name="T25" fmla="*/ 16 h 43"/>
                  <a:gd name="T26" fmla="*/ 42 w 287"/>
                  <a:gd name="T27" fmla="*/ 18 h 43"/>
                  <a:gd name="T28" fmla="*/ 54 w 287"/>
                  <a:gd name="T29" fmla="*/ 18 h 43"/>
                  <a:gd name="T30" fmla="*/ 66 w 287"/>
                  <a:gd name="T31" fmla="*/ 19 h 43"/>
                  <a:gd name="T32" fmla="*/ 78 w 287"/>
                  <a:gd name="T33" fmla="*/ 19 h 43"/>
                  <a:gd name="T34" fmla="*/ 91 w 287"/>
                  <a:gd name="T35" fmla="*/ 20 h 43"/>
                  <a:gd name="T36" fmla="*/ 103 w 287"/>
                  <a:gd name="T37" fmla="*/ 20 h 43"/>
                  <a:gd name="T38" fmla="*/ 114 w 287"/>
                  <a:gd name="T39" fmla="*/ 20 h 43"/>
                  <a:gd name="T40" fmla="*/ 123 w 287"/>
                  <a:gd name="T41" fmla="*/ 20 h 43"/>
                  <a:gd name="T42" fmla="*/ 131 w 287"/>
                  <a:gd name="T43" fmla="*/ 21 h 43"/>
                  <a:gd name="T44" fmla="*/ 138 w 287"/>
                  <a:gd name="T45" fmla="*/ 21 h 43"/>
                  <a:gd name="T46" fmla="*/ 142 w 287"/>
                  <a:gd name="T47" fmla="*/ 21 h 43"/>
                  <a:gd name="T48" fmla="*/ 143 w 287"/>
                  <a:gd name="T49" fmla="*/ 21 h 43"/>
                  <a:gd name="T50" fmla="*/ 142 w 287"/>
                  <a:gd name="T51" fmla="*/ 21 h 43"/>
                  <a:gd name="T52" fmla="*/ 138 w 287"/>
                  <a:gd name="T53" fmla="*/ 20 h 43"/>
                  <a:gd name="T54" fmla="*/ 133 w 287"/>
                  <a:gd name="T55" fmla="*/ 20 h 43"/>
                  <a:gd name="T56" fmla="*/ 125 w 287"/>
                  <a:gd name="T57" fmla="*/ 19 h 43"/>
                  <a:gd name="T58" fmla="*/ 116 w 287"/>
                  <a:gd name="T59" fmla="*/ 19 h 43"/>
                  <a:gd name="T60" fmla="*/ 106 w 287"/>
                  <a:gd name="T61" fmla="*/ 18 h 43"/>
                  <a:gd name="T62" fmla="*/ 96 w 287"/>
                  <a:gd name="T63" fmla="*/ 17 h 43"/>
                  <a:gd name="T64" fmla="*/ 85 w 287"/>
                  <a:gd name="T65" fmla="*/ 16 h 43"/>
                  <a:gd name="T66" fmla="*/ 73 w 287"/>
                  <a:gd name="T67" fmla="*/ 15 h 43"/>
                  <a:gd name="T68" fmla="*/ 62 w 287"/>
                  <a:gd name="T69" fmla="*/ 14 h 43"/>
                  <a:gd name="T70" fmla="*/ 51 w 287"/>
                  <a:gd name="T71" fmla="*/ 14 h 43"/>
                  <a:gd name="T72" fmla="*/ 42 w 287"/>
                  <a:gd name="T73" fmla="*/ 12 h 43"/>
                  <a:gd name="T74" fmla="*/ 34 w 287"/>
                  <a:gd name="T75" fmla="*/ 12 h 43"/>
                  <a:gd name="T76" fmla="*/ 26 w 287"/>
                  <a:gd name="T77" fmla="*/ 11 h 43"/>
                  <a:gd name="T78" fmla="*/ 21 w 287"/>
                  <a:gd name="T79" fmla="*/ 11 h 43"/>
                  <a:gd name="T80" fmla="*/ 17 w 287"/>
                  <a:gd name="T81" fmla="*/ 10 h 43"/>
                  <a:gd name="T82" fmla="*/ 12 w 287"/>
                  <a:gd name="T83" fmla="*/ 7 h 43"/>
                  <a:gd name="T84" fmla="*/ 9 w 287"/>
                  <a:gd name="T85" fmla="*/ 4 h 43"/>
                  <a:gd name="T86" fmla="*/ 9 w 287"/>
                  <a:gd name="T87" fmla="*/ 1 h 43"/>
                  <a:gd name="T88" fmla="*/ 9 w 287"/>
                  <a:gd name="T89" fmla="*/ 0 h 4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87"/>
                  <a:gd name="T136" fmla="*/ 0 h 43"/>
                  <a:gd name="T137" fmla="*/ 287 w 287"/>
                  <a:gd name="T138" fmla="*/ 43 h 43"/>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87" h="43">
                    <a:moveTo>
                      <a:pt x="18" y="0"/>
                    </a:moveTo>
                    <a:lnTo>
                      <a:pt x="17" y="0"/>
                    </a:lnTo>
                    <a:lnTo>
                      <a:pt x="13" y="1"/>
                    </a:lnTo>
                    <a:lnTo>
                      <a:pt x="8" y="3"/>
                    </a:lnTo>
                    <a:lnTo>
                      <a:pt x="3" y="7"/>
                    </a:lnTo>
                    <a:lnTo>
                      <a:pt x="0" y="10"/>
                    </a:lnTo>
                    <a:lnTo>
                      <a:pt x="0" y="14"/>
                    </a:lnTo>
                    <a:lnTo>
                      <a:pt x="2" y="18"/>
                    </a:lnTo>
                    <a:lnTo>
                      <a:pt x="9" y="24"/>
                    </a:lnTo>
                    <a:lnTo>
                      <a:pt x="16" y="26"/>
                    </a:lnTo>
                    <a:lnTo>
                      <a:pt x="28" y="30"/>
                    </a:lnTo>
                    <a:lnTo>
                      <a:pt x="45" y="32"/>
                    </a:lnTo>
                    <a:lnTo>
                      <a:pt x="63" y="33"/>
                    </a:lnTo>
                    <a:lnTo>
                      <a:pt x="85" y="36"/>
                    </a:lnTo>
                    <a:lnTo>
                      <a:pt x="108" y="37"/>
                    </a:lnTo>
                    <a:lnTo>
                      <a:pt x="133" y="38"/>
                    </a:lnTo>
                    <a:lnTo>
                      <a:pt x="157" y="39"/>
                    </a:lnTo>
                    <a:lnTo>
                      <a:pt x="182" y="40"/>
                    </a:lnTo>
                    <a:lnTo>
                      <a:pt x="206" y="41"/>
                    </a:lnTo>
                    <a:lnTo>
                      <a:pt x="228" y="41"/>
                    </a:lnTo>
                    <a:lnTo>
                      <a:pt x="247" y="41"/>
                    </a:lnTo>
                    <a:lnTo>
                      <a:pt x="263" y="43"/>
                    </a:lnTo>
                    <a:lnTo>
                      <a:pt x="276" y="43"/>
                    </a:lnTo>
                    <a:lnTo>
                      <a:pt x="284" y="43"/>
                    </a:lnTo>
                    <a:lnTo>
                      <a:pt x="287" y="43"/>
                    </a:lnTo>
                    <a:lnTo>
                      <a:pt x="284" y="43"/>
                    </a:lnTo>
                    <a:lnTo>
                      <a:pt x="276" y="41"/>
                    </a:lnTo>
                    <a:lnTo>
                      <a:pt x="266" y="41"/>
                    </a:lnTo>
                    <a:lnTo>
                      <a:pt x="251" y="39"/>
                    </a:lnTo>
                    <a:lnTo>
                      <a:pt x="232" y="38"/>
                    </a:lnTo>
                    <a:lnTo>
                      <a:pt x="213" y="37"/>
                    </a:lnTo>
                    <a:lnTo>
                      <a:pt x="192" y="35"/>
                    </a:lnTo>
                    <a:lnTo>
                      <a:pt x="170" y="33"/>
                    </a:lnTo>
                    <a:lnTo>
                      <a:pt x="147" y="31"/>
                    </a:lnTo>
                    <a:lnTo>
                      <a:pt x="125" y="29"/>
                    </a:lnTo>
                    <a:lnTo>
                      <a:pt x="103" y="28"/>
                    </a:lnTo>
                    <a:lnTo>
                      <a:pt x="85" y="25"/>
                    </a:lnTo>
                    <a:lnTo>
                      <a:pt x="68" y="24"/>
                    </a:lnTo>
                    <a:lnTo>
                      <a:pt x="53" y="23"/>
                    </a:lnTo>
                    <a:lnTo>
                      <a:pt x="42" y="22"/>
                    </a:lnTo>
                    <a:lnTo>
                      <a:pt x="35" y="21"/>
                    </a:lnTo>
                    <a:lnTo>
                      <a:pt x="24" y="15"/>
                    </a:lnTo>
                    <a:lnTo>
                      <a:pt x="18" y="8"/>
                    </a:lnTo>
                    <a:lnTo>
                      <a:pt x="18" y="2"/>
                    </a:lnTo>
                    <a:lnTo>
                      <a:pt x="18"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7" name="Freeform 739"/>
              <p:cNvSpPr>
                <a:spLocks/>
              </p:cNvSpPr>
              <p:nvPr/>
            </p:nvSpPr>
            <p:spPr bwMode="auto">
              <a:xfrm>
                <a:off x="4885" y="3354"/>
                <a:ext cx="52" cy="30"/>
              </a:xfrm>
              <a:custGeom>
                <a:avLst/>
                <a:gdLst>
                  <a:gd name="T0" fmla="*/ 47 w 103"/>
                  <a:gd name="T1" fmla="*/ 3 h 60"/>
                  <a:gd name="T2" fmla="*/ 0 w 103"/>
                  <a:gd name="T3" fmla="*/ 0 h 60"/>
                  <a:gd name="T4" fmla="*/ 1 w 103"/>
                  <a:gd name="T5" fmla="*/ 6 h 60"/>
                  <a:gd name="T6" fmla="*/ 1 w 103"/>
                  <a:gd name="T7" fmla="*/ 10 h 60"/>
                  <a:gd name="T8" fmla="*/ 1 w 103"/>
                  <a:gd name="T9" fmla="*/ 15 h 60"/>
                  <a:gd name="T10" fmla="*/ 1 w 103"/>
                  <a:gd name="T11" fmla="*/ 19 h 60"/>
                  <a:gd name="T12" fmla="*/ 52 w 103"/>
                  <a:gd name="T13" fmla="*/ 30 h 60"/>
                  <a:gd name="T14" fmla="*/ 50 w 103"/>
                  <a:gd name="T15" fmla="*/ 19 h 60"/>
                  <a:gd name="T16" fmla="*/ 49 w 103"/>
                  <a:gd name="T17" fmla="*/ 10 h 60"/>
                  <a:gd name="T18" fmla="*/ 48 w 103"/>
                  <a:gd name="T19" fmla="*/ 4 h 60"/>
                  <a:gd name="T20" fmla="*/ 47 w 103"/>
                  <a:gd name="T21" fmla="*/ 3 h 6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03"/>
                  <a:gd name="T34" fmla="*/ 0 h 60"/>
                  <a:gd name="T35" fmla="*/ 103 w 103"/>
                  <a:gd name="T36" fmla="*/ 60 h 6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03" h="60">
                    <a:moveTo>
                      <a:pt x="94" y="5"/>
                    </a:moveTo>
                    <a:lnTo>
                      <a:pt x="0" y="0"/>
                    </a:lnTo>
                    <a:lnTo>
                      <a:pt x="1" y="11"/>
                    </a:lnTo>
                    <a:lnTo>
                      <a:pt x="1" y="20"/>
                    </a:lnTo>
                    <a:lnTo>
                      <a:pt x="1" y="29"/>
                    </a:lnTo>
                    <a:lnTo>
                      <a:pt x="1" y="38"/>
                    </a:lnTo>
                    <a:lnTo>
                      <a:pt x="103" y="60"/>
                    </a:lnTo>
                    <a:lnTo>
                      <a:pt x="100" y="37"/>
                    </a:lnTo>
                    <a:lnTo>
                      <a:pt x="98" y="20"/>
                    </a:lnTo>
                    <a:lnTo>
                      <a:pt x="95" y="8"/>
                    </a:lnTo>
                    <a:lnTo>
                      <a:pt x="94" y="5"/>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8" name="Freeform 740"/>
              <p:cNvSpPr>
                <a:spLocks/>
              </p:cNvSpPr>
              <p:nvPr/>
            </p:nvSpPr>
            <p:spPr bwMode="auto">
              <a:xfrm>
                <a:off x="4870" y="3373"/>
                <a:ext cx="67" cy="65"/>
              </a:xfrm>
              <a:custGeom>
                <a:avLst/>
                <a:gdLst>
                  <a:gd name="T0" fmla="*/ 15 w 134"/>
                  <a:gd name="T1" fmla="*/ 0 h 129"/>
                  <a:gd name="T2" fmla="*/ 12 w 134"/>
                  <a:gd name="T3" fmla="*/ 22 h 129"/>
                  <a:gd name="T4" fmla="*/ 7 w 134"/>
                  <a:gd name="T5" fmla="*/ 37 h 129"/>
                  <a:gd name="T6" fmla="*/ 3 w 134"/>
                  <a:gd name="T7" fmla="*/ 46 h 129"/>
                  <a:gd name="T8" fmla="*/ 0 w 134"/>
                  <a:gd name="T9" fmla="*/ 49 h 129"/>
                  <a:gd name="T10" fmla="*/ 65 w 134"/>
                  <a:gd name="T11" fmla="*/ 65 h 129"/>
                  <a:gd name="T12" fmla="*/ 66 w 134"/>
                  <a:gd name="T13" fmla="*/ 49 h 129"/>
                  <a:gd name="T14" fmla="*/ 67 w 134"/>
                  <a:gd name="T15" fmla="*/ 36 h 129"/>
                  <a:gd name="T16" fmla="*/ 67 w 134"/>
                  <a:gd name="T17" fmla="*/ 22 h 129"/>
                  <a:gd name="T18" fmla="*/ 66 w 134"/>
                  <a:gd name="T19" fmla="*/ 11 h 129"/>
                  <a:gd name="T20" fmla="*/ 15 w 134"/>
                  <a:gd name="T21" fmla="*/ 0 h 12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34"/>
                  <a:gd name="T34" fmla="*/ 0 h 129"/>
                  <a:gd name="T35" fmla="*/ 134 w 134"/>
                  <a:gd name="T36" fmla="*/ 129 h 12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34" h="129">
                    <a:moveTo>
                      <a:pt x="30" y="0"/>
                    </a:moveTo>
                    <a:lnTo>
                      <a:pt x="24" y="43"/>
                    </a:lnTo>
                    <a:lnTo>
                      <a:pt x="14" y="73"/>
                    </a:lnTo>
                    <a:lnTo>
                      <a:pt x="5" y="91"/>
                    </a:lnTo>
                    <a:lnTo>
                      <a:pt x="0" y="97"/>
                    </a:lnTo>
                    <a:lnTo>
                      <a:pt x="130" y="129"/>
                    </a:lnTo>
                    <a:lnTo>
                      <a:pt x="132" y="98"/>
                    </a:lnTo>
                    <a:lnTo>
                      <a:pt x="134" y="71"/>
                    </a:lnTo>
                    <a:lnTo>
                      <a:pt x="134" y="44"/>
                    </a:lnTo>
                    <a:lnTo>
                      <a:pt x="132" y="22"/>
                    </a:lnTo>
                    <a:lnTo>
                      <a:pt x="30" y="0"/>
                    </a:lnTo>
                    <a:close/>
                  </a:path>
                </a:pathLst>
              </a:custGeom>
              <a:solidFill>
                <a:srgbClr val="DDD8A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39" name="Freeform 741"/>
              <p:cNvSpPr>
                <a:spLocks/>
              </p:cNvSpPr>
              <p:nvPr/>
            </p:nvSpPr>
            <p:spPr bwMode="auto">
              <a:xfrm>
                <a:off x="4945" y="3358"/>
                <a:ext cx="30" cy="79"/>
              </a:xfrm>
              <a:custGeom>
                <a:avLst/>
                <a:gdLst>
                  <a:gd name="T0" fmla="*/ 0 w 60"/>
                  <a:gd name="T1" fmla="*/ 0 h 159"/>
                  <a:gd name="T2" fmla="*/ 1 w 60"/>
                  <a:gd name="T3" fmla="*/ 2 h 159"/>
                  <a:gd name="T4" fmla="*/ 4 w 60"/>
                  <a:gd name="T5" fmla="*/ 7 h 159"/>
                  <a:gd name="T6" fmla="*/ 8 w 60"/>
                  <a:gd name="T7" fmla="*/ 14 h 159"/>
                  <a:gd name="T8" fmla="*/ 12 w 60"/>
                  <a:gd name="T9" fmla="*/ 23 h 159"/>
                  <a:gd name="T10" fmla="*/ 17 w 60"/>
                  <a:gd name="T11" fmla="*/ 34 h 159"/>
                  <a:gd name="T12" fmla="*/ 22 w 60"/>
                  <a:gd name="T13" fmla="*/ 45 h 159"/>
                  <a:gd name="T14" fmla="*/ 27 w 60"/>
                  <a:gd name="T15" fmla="*/ 56 h 159"/>
                  <a:gd name="T16" fmla="*/ 30 w 60"/>
                  <a:gd name="T17" fmla="*/ 67 h 159"/>
                  <a:gd name="T18" fmla="*/ 30 w 60"/>
                  <a:gd name="T19" fmla="*/ 68 h 159"/>
                  <a:gd name="T20" fmla="*/ 27 w 60"/>
                  <a:gd name="T21" fmla="*/ 69 h 159"/>
                  <a:gd name="T22" fmla="*/ 24 w 60"/>
                  <a:gd name="T23" fmla="*/ 71 h 159"/>
                  <a:gd name="T24" fmla="*/ 20 w 60"/>
                  <a:gd name="T25" fmla="*/ 72 h 159"/>
                  <a:gd name="T26" fmla="*/ 16 w 60"/>
                  <a:gd name="T27" fmla="*/ 75 h 159"/>
                  <a:gd name="T28" fmla="*/ 12 w 60"/>
                  <a:gd name="T29" fmla="*/ 76 h 159"/>
                  <a:gd name="T30" fmla="*/ 8 w 60"/>
                  <a:gd name="T31" fmla="*/ 78 h 159"/>
                  <a:gd name="T32" fmla="*/ 4 w 60"/>
                  <a:gd name="T33" fmla="*/ 79 h 159"/>
                  <a:gd name="T34" fmla="*/ 4 w 60"/>
                  <a:gd name="T35" fmla="*/ 72 h 159"/>
                  <a:gd name="T36" fmla="*/ 5 w 60"/>
                  <a:gd name="T37" fmla="*/ 52 h 159"/>
                  <a:gd name="T38" fmla="*/ 5 w 60"/>
                  <a:gd name="T39" fmla="*/ 26 h 159"/>
                  <a:gd name="T40" fmla="*/ 0 w 60"/>
                  <a:gd name="T41" fmla="*/ 0 h 15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159"/>
                  <a:gd name="T65" fmla="*/ 60 w 60"/>
                  <a:gd name="T66" fmla="*/ 159 h 15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159">
                    <a:moveTo>
                      <a:pt x="0" y="0"/>
                    </a:moveTo>
                    <a:lnTo>
                      <a:pt x="2" y="4"/>
                    </a:lnTo>
                    <a:lnTo>
                      <a:pt x="7" y="14"/>
                    </a:lnTo>
                    <a:lnTo>
                      <a:pt x="15" y="28"/>
                    </a:lnTo>
                    <a:lnTo>
                      <a:pt x="24" y="46"/>
                    </a:lnTo>
                    <a:lnTo>
                      <a:pt x="33" y="68"/>
                    </a:lnTo>
                    <a:lnTo>
                      <a:pt x="44" y="90"/>
                    </a:lnTo>
                    <a:lnTo>
                      <a:pt x="53" y="113"/>
                    </a:lnTo>
                    <a:lnTo>
                      <a:pt x="60" y="135"/>
                    </a:lnTo>
                    <a:lnTo>
                      <a:pt x="59" y="136"/>
                    </a:lnTo>
                    <a:lnTo>
                      <a:pt x="54" y="138"/>
                    </a:lnTo>
                    <a:lnTo>
                      <a:pt x="48" y="142"/>
                    </a:lnTo>
                    <a:lnTo>
                      <a:pt x="40" y="145"/>
                    </a:lnTo>
                    <a:lnTo>
                      <a:pt x="32" y="150"/>
                    </a:lnTo>
                    <a:lnTo>
                      <a:pt x="23" y="153"/>
                    </a:lnTo>
                    <a:lnTo>
                      <a:pt x="15" y="157"/>
                    </a:lnTo>
                    <a:lnTo>
                      <a:pt x="7" y="159"/>
                    </a:lnTo>
                    <a:lnTo>
                      <a:pt x="8" y="144"/>
                    </a:lnTo>
                    <a:lnTo>
                      <a:pt x="10" y="105"/>
                    </a:lnTo>
                    <a:lnTo>
                      <a:pt x="9" y="53"/>
                    </a:lnTo>
                    <a:lnTo>
                      <a:pt x="0" y="0"/>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0" name="Freeform 742"/>
              <p:cNvSpPr>
                <a:spLocks/>
              </p:cNvSpPr>
              <p:nvPr/>
            </p:nvSpPr>
            <p:spPr bwMode="auto">
              <a:xfrm>
                <a:off x="4745" y="3425"/>
                <a:ext cx="149" cy="51"/>
              </a:xfrm>
              <a:custGeom>
                <a:avLst/>
                <a:gdLst>
                  <a:gd name="T0" fmla="*/ 100 w 297"/>
                  <a:gd name="T1" fmla="*/ 4 h 101"/>
                  <a:gd name="T2" fmla="*/ 85 w 297"/>
                  <a:gd name="T3" fmla="*/ 0 h 101"/>
                  <a:gd name="T4" fmla="*/ 81 w 297"/>
                  <a:gd name="T5" fmla="*/ 1 h 101"/>
                  <a:gd name="T6" fmla="*/ 72 w 297"/>
                  <a:gd name="T7" fmla="*/ 2 h 101"/>
                  <a:gd name="T8" fmla="*/ 58 w 297"/>
                  <a:gd name="T9" fmla="*/ 4 h 101"/>
                  <a:gd name="T10" fmla="*/ 43 w 297"/>
                  <a:gd name="T11" fmla="*/ 7 h 101"/>
                  <a:gd name="T12" fmla="*/ 27 w 297"/>
                  <a:gd name="T13" fmla="*/ 9 h 101"/>
                  <a:gd name="T14" fmla="*/ 13 w 297"/>
                  <a:gd name="T15" fmla="*/ 12 h 101"/>
                  <a:gd name="T16" fmla="*/ 4 w 297"/>
                  <a:gd name="T17" fmla="*/ 15 h 101"/>
                  <a:gd name="T18" fmla="*/ 0 w 297"/>
                  <a:gd name="T19" fmla="*/ 18 h 101"/>
                  <a:gd name="T20" fmla="*/ 1 w 297"/>
                  <a:gd name="T21" fmla="*/ 19 h 101"/>
                  <a:gd name="T22" fmla="*/ 5 w 297"/>
                  <a:gd name="T23" fmla="*/ 21 h 101"/>
                  <a:gd name="T24" fmla="*/ 11 w 297"/>
                  <a:gd name="T25" fmla="*/ 23 h 101"/>
                  <a:gd name="T26" fmla="*/ 18 w 297"/>
                  <a:gd name="T27" fmla="*/ 26 h 101"/>
                  <a:gd name="T28" fmla="*/ 27 w 297"/>
                  <a:gd name="T29" fmla="*/ 28 h 101"/>
                  <a:gd name="T30" fmla="*/ 37 w 297"/>
                  <a:gd name="T31" fmla="*/ 31 h 101"/>
                  <a:gd name="T32" fmla="*/ 49 w 297"/>
                  <a:gd name="T33" fmla="*/ 34 h 101"/>
                  <a:gd name="T34" fmla="*/ 61 w 297"/>
                  <a:gd name="T35" fmla="*/ 37 h 101"/>
                  <a:gd name="T36" fmla="*/ 73 w 297"/>
                  <a:gd name="T37" fmla="*/ 39 h 101"/>
                  <a:gd name="T38" fmla="*/ 86 w 297"/>
                  <a:gd name="T39" fmla="*/ 42 h 101"/>
                  <a:gd name="T40" fmla="*/ 98 w 297"/>
                  <a:gd name="T41" fmla="*/ 44 h 101"/>
                  <a:gd name="T42" fmla="*/ 110 w 297"/>
                  <a:gd name="T43" fmla="*/ 46 h 101"/>
                  <a:gd name="T44" fmla="*/ 122 w 297"/>
                  <a:gd name="T45" fmla="*/ 48 h 101"/>
                  <a:gd name="T46" fmla="*/ 132 w 297"/>
                  <a:gd name="T47" fmla="*/ 49 h 101"/>
                  <a:gd name="T48" fmla="*/ 141 w 297"/>
                  <a:gd name="T49" fmla="*/ 50 h 101"/>
                  <a:gd name="T50" fmla="*/ 149 w 297"/>
                  <a:gd name="T51" fmla="*/ 51 h 101"/>
                  <a:gd name="T52" fmla="*/ 89 w 297"/>
                  <a:gd name="T53" fmla="*/ 19 h 101"/>
                  <a:gd name="T54" fmla="*/ 100 w 297"/>
                  <a:gd name="T55" fmla="*/ 4 h 10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97"/>
                  <a:gd name="T85" fmla="*/ 0 h 101"/>
                  <a:gd name="T86" fmla="*/ 297 w 297"/>
                  <a:gd name="T87" fmla="*/ 101 h 101"/>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97" h="101">
                    <a:moveTo>
                      <a:pt x="199" y="7"/>
                    </a:moveTo>
                    <a:lnTo>
                      <a:pt x="169" y="0"/>
                    </a:lnTo>
                    <a:lnTo>
                      <a:pt x="162" y="1"/>
                    </a:lnTo>
                    <a:lnTo>
                      <a:pt x="143" y="3"/>
                    </a:lnTo>
                    <a:lnTo>
                      <a:pt x="116" y="8"/>
                    </a:lnTo>
                    <a:lnTo>
                      <a:pt x="85" y="13"/>
                    </a:lnTo>
                    <a:lnTo>
                      <a:pt x="54" y="18"/>
                    </a:lnTo>
                    <a:lnTo>
                      <a:pt x="26" y="24"/>
                    </a:lnTo>
                    <a:lnTo>
                      <a:pt x="8" y="30"/>
                    </a:lnTo>
                    <a:lnTo>
                      <a:pt x="0" y="35"/>
                    </a:lnTo>
                    <a:lnTo>
                      <a:pt x="2" y="38"/>
                    </a:lnTo>
                    <a:lnTo>
                      <a:pt x="9" y="41"/>
                    </a:lnTo>
                    <a:lnTo>
                      <a:pt x="21" y="46"/>
                    </a:lnTo>
                    <a:lnTo>
                      <a:pt x="36" y="51"/>
                    </a:lnTo>
                    <a:lnTo>
                      <a:pt x="53" y="56"/>
                    </a:lnTo>
                    <a:lnTo>
                      <a:pt x="74" y="61"/>
                    </a:lnTo>
                    <a:lnTo>
                      <a:pt x="97" y="67"/>
                    </a:lnTo>
                    <a:lnTo>
                      <a:pt x="121" y="73"/>
                    </a:lnTo>
                    <a:lnTo>
                      <a:pt x="146" y="77"/>
                    </a:lnTo>
                    <a:lnTo>
                      <a:pt x="172" y="83"/>
                    </a:lnTo>
                    <a:lnTo>
                      <a:pt x="196" y="88"/>
                    </a:lnTo>
                    <a:lnTo>
                      <a:pt x="220" y="91"/>
                    </a:lnTo>
                    <a:lnTo>
                      <a:pt x="243" y="96"/>
                    </a:lnTo>
                    <a:lnTo>
                      <a:pt x="264" y="98"/>
                    </a:lnTo>
                    <a:lnTo>
                      <a:pt x="282" y="100"/>
                    </a:lnTo>
                    <a:lnTo>
                      <a:pt x="297" y="101"/>
                    </a:lnTo>
                    <a:lnTo>
                      <a:pt x="177" y="37"/>
                    </a:lnTo>
                    <a:lnTo>
                      <a:pt x="199" y="7"/>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1" name="Freeform 743"/>
              <p:cNvSpPr>
                <a:spLocks/>
              </p:cNvSpPr>
              <p:nvPr/>
            </p:nvSpPr>
            <p:spPr bwMode="auto">
              <a:xfrm>
                <a:off x="4834" y="3428"/>
                <a:ext cx="167" cy="48"/>
              </a:xfrm>
              <a:custGeom>
                <a:avLst/>
                <a:gdLst>
                  <a:gd name="T0" fmla="*/ 64 w 335"/>
                  <a:gd name="T1" fmla="*/ 48 h 94"/>
                  <a:gd name="T2" fmla="*/ 71 w 335"/>
                  <a:gd name="T3" fmla="*/ 47 h 94"/>
                  <a:gd name="T4" fmla="*/ 78 w 335"/>
                  <a:gd name="T5" fmla="*/ 46 h 94"/>
                  <a:gd name="T6" fmla="*/ 86 w 335"/>
                  <a:gd name="T7" fmla="*/ 44 h 94"/>
                  <a:gd name="T8" fmla="*/ 94 w 335"/>
                  <a:gd name="T9" fmla="*/ 42 h 94"/>
                  <a:gd name="T10" fmla="*/ 102 w 335"/>
                  <a:gd name="T11" fmla="*/ 39 h 94"/>
                  <a:gd name="T12" fmla="*/ 111 w 335"/>
                  <a:gd name="T13" fmla="*/ 36 h 94"/>
                  <a:gd name="T14" fmla="*/ 120 w 335"/>
                  <a:gd name="T15" fmla="*/ 32 h 94"/>
                  <a:gd name="T16" fmla="*/ 128 w 335"/>
                  <a:gd name="T17" fmla="*/ 29 h 94"/>
                  <a:gd name="T18" fmla="*/ 136 w 335"/>
                  <a:gd name="T19" fmla="*/ 25 h 94"/>
                  <a:gd name="T20" fmla="*/ 143 w 335"/>
                  <a:gd name="T21" fmla="*/ 22 h 94"/>
                  <a:gd name="T22" fmla="*/ 150 w 335"/>
                  <a:gd name="T23" fmla="*/ 19 h 94"/>
                  <a:gd name="T24" fmla="*/ 155 w 335"/>
                  <a:gd name="T25" fmla="*/ 16 h 94"/>
                  <a:gd name="T26" fmla="*/ 160 w 335"/>
                  <a:gd name="T27" fmla="*/ 14 h 94"/>
                  <a:gd name="T28" fmla="*/ 164 w 335"/>
                  <a:gd name="T29" fmla="*/ 12 h 94"/>
                  <a:gd name="T30" fmla="*/ 166 w 335"/>
                  <a:gd name="T31" fmla="*/ 11 h 94"/>
                  <a:gd name="T32" fmla="*/ 167 w 335"/>
                  <a:gd name="T33" fmla="*/ 11 h 94"/>
                  <a:gd name="T34" fmla="*/ 133 w 335"/>
                  <a:gd name="T35" fmla="*/ 13 h 94"/>
                  <a:gd name="T36" fmla="*/ 105 w 335"/>
                  <a:gd name="T37" fmla="*/ 23 h 94"/>
                  <a:gd name="T38" fmla="*/ 11 w 335"/>
                  <a:gd name="T39" fmla="*/ 0 h 94"/>
                  <a:gd name="T40" fmla="*/ 0 w 335"/>
                  <a:gd name="T41" fmla="*/ 15 h 94"/>
                  <a:gd name="T42" fmla="*/ 60 w 335"/>
                  <a:gd name="T43" fmla="*/ 48 h 94"/>
                  <a:gd name="T44" fmla="*/ 61 w 335"/>
                  <a:gd name="T45" fmla="*/ 48 h 94"/>
                  <a:gd name="T46" fmla="*/ 62 w 335"/>
                  <a:gd name="T47" fmla="*/ 48 h 94"/>
                  <a:gd name="T48" fmla="*/ 63 w 335"/>
                  <a:gd name="T49" fmla="*/ 48 h 94"/>
                  <a:gd name="T50" fmla="*/ 64 w 335"/>
                  <a:gd name="T51" fmla="*/ 48 h 9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35"/>
                  <a:gd name="T79" fmla="*/ 0 h 94"/>
                  <a:gd name="T80" fmla="*/ 335 w 335"/>
                  <a:gd name="T81" fmla="*/ 94 h 9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35" h="94">
                    <a:moveTo>
                      <a:pt x="129" y="94"/>
                    </a:moveTo>
                    <a:lnTo>
                      <a:pt x="142" y="93"/>
                    </a:lnTo>
                    <a:lnTo>
                      <a:pt x="157" y="91"/>
                    </a:lnTo>
                    <a:lnTo>
                      <a:pt x="172" y="86"/>
                    </a:lnTo>
                    <a:lnTo>
                      <a:pt x="188" y="82"/>
                    </a:lnTo>
                    <a:lnTo>
                      <a:pt x="205" y="76"/>
                    </a:lnTo>
                    <a:lnTo>
                      <a:pt x="223" y="70"/>
                    </a:lnTo>
                    <a:lnTo>
                      <a:pt x="240" y="63"/>
                    </a:lnTo>
                    <a:lnTo>
                      <a:pt x="256" y="56"/>
                    </a:lnTo>
                    <a:lnTo>
                      <a:pt x="272" y="49"/>
                    </a:lnTo>
                    <a:lnTo>
                      <a:pt x="286" y="44"/>
                    </a:lnTo>
                    <a:lnTo>
                      <a:pt x="300" y="37"/>
                    </a:lnTo>
                    <a:lnTo>
                      <a:pt x="311" y="32"/>
                    </a:lnTo>
                    <a:lnTo>
                      <a:pt x="321" y="28"/>
                    </a:lnTo>
                    <a:lnTo>
                      <a:pt x="329" y="24"/>
                    </a:lnTo>
                    <a:lnTo>
                      <a:pt x="333" y="22"/>
                    </a:lnTo>
                    <a:lnTo>
                      <a:pt x="335" y="21"/>
                    </a:lnTo>
                    <a:lnTo>
                      <a:pt x="267" y="25"/>
                    </a:lnTo>
                    <a:lnTo>
                      <a:pt x="210" y="46"/>
                    </a:lnTo>
                    <a:lnTo>
                      <a:pt x="22" y="0"/>
                    </a:lnTo>
                    <a:lnTo>
                      <a:pt x="0" y="30"/>
                    </a:lnTo>
                    <a:lnTo>
                      <a:pt x="120" y="94"/>
                    </a:lnTo>
                    <a:lnTo>
                      <a:pt x="123" y="94"/>
                    </a:lnTo>
                    <a:lnTo>
                      <a:pt x="125" y="94"/>
                    </a:lnTo>
                    <a:lnTo>
                      <a:pt x="127" y="94"/>
                    </a:lnTo>
                    <a:lnTo>
                      <a:pt x="129" y="94"/>
                    </a:lnTo>
                    <a:close/>
                  </a:path>
                </a:pathLst>
              </a:custGeom>
              <a:solidFill>
                <a:srgbClr val="AA991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2" name="Freeform 744"/>
              <p:cNvSpPr>
                <a:spLocks/>
              </p:cNvSpPr>
              <p:nvPr/>
            </p:nvSpPr>
            <p:spPr bwMode="auto">
              <a:xfrm>
                <a:off x="4731" y="3445"/>
                <a:ext cx="139" cy="41"/>
              </a:xfrm>
              <a:custGeom>
                <a:avLst/>
                <a:gdLst>
                  <a:gd name="T0" fmla="*/ 1 w 279"/>
                  <a:gd name="T1" fmla="*/ 0 h 83"/>
                  <a:gd name="T2" fmla="*/ 0 w 279"/>
                  <a:gd name="T3" fmla="*/ 0 h 83"/>
                  <a:gd name="T4" fmla="*/ 0 w 279"/>
                  <a:gd name="T5" fmla="*/ 3 h 83"/>
                  <a:gd name="T6" fmla="*/ 0 w 279"/>
                  <a:gd name="T7" fmla="*/ 5 h 83"/>
                  <a:gd name="T8" fmla="*/ 3 w 279"/>
                  <a:gd name="T9" fmla="*/ 7 h 83"/>
                  <a:gd name="T10" fmla="*/ 11 w 279"/>
                  <a:gd name="T11" fmla="*/ 11 h 83"/>
                  <a:gd name="T12" fmla="*/ 19 w 279"/>
                  <a:gd name="T13" fmla="*/ 14 h 83"/>
                  <a:gd name="T14" fmla="*/ 27 w 279"/>
                  <a:gd name="T15" fmla="*/ 18 h 83"/>
                  <a:gd name="T16" fmla="*/ 37 w 279"/>
                  <a:gd name="T17" fmla="*/ 21 h 83"/>
                  <a:gd name="T18" fmla="*/ 46 w 279"/>
                  <a:gd name="T19" fmla="*/ 25 h 83"/>
                  <a:gd name="T20" fmla="*/ 56 w 279"/>
                  <a:gd name="T21" fmla="*/ 27 h 83"/>
                  <a:gd name="T22" fmla="*/ 65 w 279"/>
                  <a:gd name="T23" fmla="*/ 30 h 83"/>
                  <a:gd name="T24" fmla="*/ 75 w 279"/>
                  <a:gd name="T25" fmla="*/ 33 h 83"/>
                  <a:gd name="T26" fmla="*/ 84 w 279"/>
                  <a:gd name="T27" fmla="*/ 36 h 83"/>
                  <a:gd name="T28" fmla="*/ 93 w 279"/>
                  <a:gd name="T29" fmla="*/ 37 h 83"/>
                  <a:gd name="T30" fmla="*/ 102 w 279"/>
                  <a:gd name="T31" fmla="*/ 39 h 83"/>
                  <a:gd name="T32" fmla="*/ 110 w 279"/>
                  <a:gd name="T33" fmla="*/ 40 h 83"/>
                  <a:gd name="T34" fmla="*/ 119 w 279"/>
                  <a:gd name="T35" fmla="*/ 41 h 83"/>
                  <a:gd name="T36" fmla="*/ 126 w 279"/>
                  <a:gd name="T37" fmla="*/ 41 h 83"/>
                  <a:gd name="T38" fmla="*/ 133 w 279"/>
                  <a:gd name="T39" fmla="*/ 41 h 83"/>
                  <a:gd name="T40" fmla="*/ 139 w 279"/>
                  <a:gd name="T41" fmla="*/ 41 h 83"/>
                  <a:gd name="T42" fmla="*/ 138 w 279"/>
                  <a:gd name="T43" fmla="*/ 40 h 83"/>
                  <a:gd name="T44" fmla="*/ 133 w 279"/>
                  <a:gd name="T45" fmla="*/ 40 h 83"/>
                  <a:gd name="T46" fmla="*/ 127 w 279"/>
                  <a:gd name="T47" fmla="*/ 38 h 83"/>
                  <a:gd name="T48" fmla="*/ 119 w 279"/>
                  <a:gd name="T49" fmla="*/ 36 h 83"/>
                  <a:gd name="T50" fmla="*/ 109 w 279"/>
                  <a:gd name="T51" fmla="*/ 34 h 83"/>
                  <a:gd name="T52" fmla="*/ 97 w 279"/>
                  <a:gd name="T53" fmla="*/ 32 h 83"/>
                  <a:gd name="T54" fmla="*/ 86 w 279"/>
                  <a:gd name="T55" fmla="*/ 29 h 83"/>
                  <a:gd name="T56" fmla="*/ 73 w 279"/>
                  <a:gd name="T57" fmla="*/ 26 h 83"/>
                  <a:gd name="T58" fmla="*/ 60 w 279"/>
                  <a:gd name="T59" fmla="*/ 22 h 83"/>
                  <a:gd name="T60" fmla="*/ 48 w 279"/>
                  <a:gd name="T61" fmla="*/ 19 h 83"/>
                  <a:gd name="T62" fmla="*/ 36 w 279"/>
                  <a:gd name="T63" fmla="*/ 16 h 83"/>
                  <a:gd name="T64" fmla="*/ 26 w 279"/>
                  <a:gd name="T65" fmla="*/ 13 h 83"/>
                  <a:gd name="T66" fmla="*/ 17 w 279"/>
                  <a:gd name="T67" fmla="*/ 9 h 83"/>
                  <a:gd name="T68" fmla="*/ 9 w 279"/>
                  <a:gd name="T69" fmla="*/ 6 h 83"/>
                  <a:gd name="T70" fmla="*/ 4 w 279"/>
                  <a:gd name="T71" fmla="*/ 3 h 83"/>
                  <a:gd name="T72" fmla="*/ 1 w 279"/>
                  <a:gd name="T73" fmla="*/ 0 h 8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9"/>
                  <a:gd name="T112" fmla="*/ 0 h 83"/>
                  <a:gd name="T113" fmla="*/ 279 w 279"/>
                  <a:gd name="T114" fmla="*/ 83 h 8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9" h="83">
                    <a:moveTo>
                      <a:pt x="2" y="0"/>
                    </a:moveTo>
                    <a:lnTo>
                      <a:pt x="1" y="1"/>
                    </a:lnTo>
                    <a:lnTo>
                      <a:pt x="0" y="6"/>
                    </a:lnTo>
                    <a:lnTo>
                      <a:pt x="1" y="11"/>
                    </a:lnTo>
                    <a:lnTo>
                      <a:pt x="7" y="15"/>
                    </a:lnTo>
                    <a:lnTo>
                      <a:pt x="22" y="22"/>
                    </a:lnTo>
                    <a:lnTo>
                      <a:pt x="38" y="29"/>
                    </a:lnTo>
                    <a:lnTo>
                      <a:pt x="55" y="36"/>
                    </a:lnTo>
                    <a:lnTo>
                      <a:pt x="74" y="43"/>
                    </a:lnTo>
                    <a:lnTo>
                      <a:pt x="92" y="50"/>
                    </a:lnTo>
                    <a:lnTo>
                      <a:pt x="112" y="55"/>
                    </a:lnTo>
                    <a:lnTo>
                      <a:pt x="130" y="61"/>
                    </a:lnTo>
                    <a:lnTo>
                      <a:pt x="150" y="67"/>
                    </a:lnTo>
                    <a:lnTo>
                      <a:pt x="168" y="72"/>
                    </a:lnTo>
                    <a:lnTo>
                      <a:pt x="187" y="75"/>
                    </a:lnTo>
                    <a:lnTo>
                      <a:pt x="204" y="79"/>
                    </a:lnTo>
                    <a:lnTo>
                      <a:pt x="221" y="81"/>
                    </a:lnTo>
                    <a:lnTo>
                      <a:pt x="238" y="83"/>
                    </a:lnTo>
                    <a:lnTo>
                      <a:pt x="252" y="83"/>
                    </a:lnTo>
                    <a:lnTo>
                      <a:pt x="266" y="83"/>
                    </a:lnTo>
                    <a:lnTo>
                      <a:pt x="279" y="82"/>
                    </a:lnTo>
                    <a:lnTo>
                      <a:pt x="276" y="81"/>
                    </a:lnTo>
                    <a:lnTo>
                      <a:pt x="267" y="80"/>
                    </a:lnTo>
                    <a:lnTo>
                      <a:pt x="255" y="77"/>
                    </a:lnTo>
                    <a:lnTo>
                      <a:pt x="238" y="73"/>
                    </a:lnTo>
                    <a:lnTo>
                      <a:pt x="218" y="69"/>
                    </a:lnTo>
                    <a:lnTo>
                      <a:pt x="195" y="64"/>
                    </a:lnTo>
                    <a:lnTo>
                      <a:pt x="172" y="58"/>
                    </a:lnTo>
                    <a:lnTo>
                      <a:pt x="147" y="52"/>
                    </a:lnTo>
                    <a:lnTo>
                      <a:pt x="121" y="45"/>
                    </a:lnTo>
                    <a:lnTo>
                      <a:pt x="97" y="38"/>
                    </a:lnTo>
                    <a:lnTo>
                      <a:pt x="73" y="32"/>
                    </a:lnTo>
                    <a:lnTo>
                      <a:pt x="52" y="26"/>
                    </a:lnTo>
                    <a:lnTo>
                      <a:pt x="34" y="19"/>
                    </a:lnTo>
                    <a:lnTo>
                      <a:pt x="19" y="12"/>
                    </a:lnTo>
                    <a:lnTo>
                      <a:pt x="8" y="6"/>
                    </a:lnTo>
                    <a:lnTo>
                      <a:pt x="2" y="0"/>
                    </a:lnTo>
                    <a:close/>
                  </a:path>
                </a:pathLst>
              </a:custGeom>
              <a:solidFill>
                <a:srgbClr val="E5E0B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sp>
            <p:nvSpPr>
              <p:cNvPr id="87143" name="Freeform 745"/>
              <p:cNvSpPr>
                <a:spLocks/>
              </p:cNvSpPr>
              <p:nvPr/>
            </p:nvSpPr>
            <p:spPr bwMode="auto">
              <a:xfrm>
                <a:off x="4898" y="3055"/>
                <a:ext cx="19" cy="17"/>
              </a:xfrm>
              <a:custGeom>
                <a:avLst/>
                <a:gdLst>
                  <a:gd name="T0" fmla="*/ 10 w 39"/>
                  <a:gd name="T1" fmla="*/ 17 h 36"/>
                  <a:gd name="T2" fmla="*/ 13 w 39"/>
                  <a:gd name="T3" fmla="*/ 17 h 36"/>
                  <a:gd name="T4" fmla="*/ 17 w 39"/>
                  <a:gd name="T5" fmla="*/ 14 h 36"/>
                  <a:gd name="T6" fmla="*/ 19 w 39"/>
                  <a:gd name="T7" fmla="*/ 12 h 36"/>
                  <a:gd name="T8" fmla="*/ 19 w 39"/>
                  <a:gd name="T9" fmla="*/ 9 h 36"/>
                  <a:gd name="T10" fmla="*/ 19 w 39"/>
                  <a:gd name="T11" fmla="*/ 6 h 36"/>
                  <a:gd name="T12" fmla="*/ 17 w 39"/>
                  <a:gd name="T13" fmla="*/ 3 h 36"/>
                  <a:gd name="T14" fmla="*/ 13 w 39"/>
                  <a:gd name="T15" fmla="*/ 0 h 36"/>
                  <a:gd name="T16" fmla="*/ 10 w 39"/>
                  <a:gd name="T17" fmla="*/ 0 h 36"/>
                  <a:gd name="T18" fmla="*/ 6 w 39"/>
                  <a:gd name="T19" fmla="*/ 0 h 36"/>
                  <a:gd name="T20" fmla="*/ 3 w 39"/>
                  <a:gd name="T21" fmla="*/ 3 h 36"/>
                  <a:gd name="T22" fmla="*/ 0 w 39"/>
                  <a:gd name="T23" fmla="*/ 6 h 36"/>
                  <a:gd name="T24" fmla="*/ 0 w 39"/>
                  <a:gd name="T25" fmla="*/ 9 h 36"/>
                  <a:gd name="T26" fmla="*/ 0 w 39"/>
                  <a:gd name="T27" fmla="*/ 12 h 36"/>
                  <a:gd name="T28" fmla="*/ 3 w 39"/>
                  <a:gd name="T29" fmla="*/ 14 h 36"/>
                  <a:gd name="T30" fmla="*/ 6 w 39"/>
                  <a:gd name="T31" fmla="*/ 17 h 36"/>
                  <a:gd name="T32" fmla="*/ 10 w 39"/>
                  <a:gd name="T33" fmla="*/ 17 h 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39"/>
                  <a:gd name="T52" fmla="*/ 0 h 36"/>
                  <a:gd name="T53" fmla="*/ 39 w 39"/>
                  <a:gd name="T54" fmla="*/ 36 h 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39" h="36">
                    <a:moveTo>
                      <a:pt x="20" y="36"/>
                    </a:moveTo>
                    <a:lnTo>
                      <a:pt x="27" y="35"/>
                    </a:lnTo>
                    <a:lnTo>
                      <a:pt x="34" y="30"/>
                    </a:lnTo>
                    <a:lnTo>
                      <a:pt x="38" y="26"/>
                    </a:lnTo>
                    <a:lnTo>
                      <a:pt x="39" y="19"/>
                    </a:lnTo>
                    <a:lnTo>
                      <a:pt x="38" y="12"/>
                    </a:lnTo>
                    <a:lnTo>
                      <a:pt x="34" y="6"/>
                    </a:lnTo>
                    <a:lnTo>
                      <a:pt x="27" y="1"/>
                    </a:lnTo>
                    <a:lnTo>
                      <a:pt x="20" y="0"/>
                    </a:lnTo>
                    <a:lnTo>
                      <a:pt x="12" y="1"/>
                    </a:lnTo>
                    <a:lnTo>
                      <a:pt x="6" y="6"/>
                    </a:lnTo>
                    <a:lnTo>
                      <a:pt x="1" y="12"/>
                    </a:lnTo>
                    <a:lnTo>
                      <a:pt x="0" y="19"/>
                    </a:lnTo>
                    <a:lnTo>
                      <a:pt x="1" y="26"/>
                    </a:lnTo>
                    <a:lnTo>
                      <a:pt x="6" y="30"/>
                    </a:lnTo>
                    <a:lnTo>
                      <a:pt x="12" y="35"/>
                    </a:lnTo>
                    <a:lnTo>
                      <a:pt x="20" y="3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solidFill>
                    <a:srgbClr val="000000"/>
                  </a:solidFill>
                  <a:latin typeface="Eurostile"/>
                  <a:cs typeface="Eurostile"/>
                </a:endParaRPr>
              </a:p>
            </p:txBody>
          </p:sp>
        </p:grpSp>
      </p:grpSp>
      <p:sp>
        <p:nvSpPr>
          <p:cNvPr id="87072" name="Text Box 746"/>
          <p:cNvSpPr txBox="1">
            <a:spLocks noChangeArrowheads="1"/>
          </p:cNvSpPr>
          <p:nvPr/>
        </p:nvSpPr>
        <p:spPr bwMode="auto">
          <a:xfrm>
            <a:off x="1492250" y="4745038"/>
            <a:ext cx="11953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cap="sq">
                <a:solidFill>
                  <a:srgbClr val="000000"/>
                </a:solidFill>
                <a:miter lim="800000"/>
                <a:headEnd type="none" w="sm" len="sm"/>
                <a:tailEnd type="none" w="sm" len="sm"/>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r>
              <a:rPr lang="en-US" sz="2400">
                <a:solidFill>
                  <a:srgbClr val="000066"/>
                </a:solidFill>
                <a:latin typeface="Eurostile"/>
                <a:cs typeface="Eurostile"/>
              </a:rPr>
              <a:t>Tracker</a:t>
            </a:r>
          </a:p>
        </p:txBody>
      </p:sp>
      <p:sp>
        <p:nvSpPr>
          <p:cNvPr id="87073" name="Rectangle 754"/>
          <p:cNvSpPr>
            <a:spLocks noChangeArrowheads="1"/>
          </p:cNvSpPr>
          <p:nvPr/>
        </p:nvSpPr>
        <p:spPr bwMode="auto">
          <a:xfrm>
            <a:off x="17811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4" name="Rectangle 755"/>
          <p:cNvSpPr>
            <a:spLocks noChangeArrowheads="1"/>
          </p:cNvSpPr>
          <p:nvPr/>
        </p:nvSpPr>
        <p:spPr bwMode="auto">
          <a:xfrm>
            <a:off x="19161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5" name="Rectangle 756"/>
          <p:cNvSpPr>
            <a:spLocks noChangeArrowheads="1"/>
          </p:cNvSpPr>
          <p:nvPr/>
        </p:nvSpPr>
        <p:spPr bwMode="auto">
          <a:xfrm>
            <a:off x="2052638"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6" name="Rectangle 757"/>
          <p:cNvSpPr>
            <a:spLocks noChangeArrowheads="1"/>
          </p:cNvSpPr>
          <p:nvPr/>
        </p:nvSpPr>
        <p:spPr bwMode="auto">
          <a:xfrm>
            <a:off x="2187575"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7" name="Rectangle 758"/>
          <p:cNvSpPr>
            <a:spLocks noChangeArrowheads="1"/>
          </p:cNvSpPr>
          <p:nvPr/>
        </p:nvSpPr>
        <p:spPr bwMode="auto">
          <a:xfrm>
            <a:off x="2322513"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78" name="Rectangle 759"/>
          <p:cNvSpPr>
            <a:spLocks noChangeArrowheads="1"/>
          </p:cNvSpPr>
          <p:nvPr/>
        </p:nvSpPr>
        <p:spPr bwMode="auto">
          <a:xfrm>
            <a:off x="2457450" y="511202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2346745" name="Group 761"/>
          <p:cNvGrpSpPr>
            <a:grpSpLocks/>
          </p:cNvGrpSpPr>
          <p:nvPr/>
        </p:nvGrpSpPr>
        <p:grpSpPr bwMode="auto">
          <a:xfrm>
            <a:off x="4751388" y="3671888"/>
            <a:ext cx="812800" cy="369886"/>
            <a:chOff x="2851" y="1264"/>
            <a:chExt cx="512" cy="233"/>
          </a:xfrm>
        </p:grpSpPr>
        <p:sp>
          <p:nvSpPr>
            <p:cNvPr id="87116" name="Rectangle 762"/>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7" name="Rectangle 763"/>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8" name="Rectangle 764"/>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9" name="Rectangle 765"/>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20" name="Rectangle 766"/>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21" name="Rectangle 767"/>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6753" name="Rectangle 769"/>
          <p:cNvSpPr>
            <a:spLocks noChangeArrowheads="1"/>
          </p:cNvSpPr>
          <p:nvPr/>
        </p:nvSpPr>
        <p:spPr bwMode="auto">
          <a:xfrm>
            <a:off x="50212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7081" name="Group 770"/>
          <p:cNvGrpSpPr>
            <a:grpSpLocks/>
          </p:cNvGrpSpPr>
          <p:nvPr/>
        </p:nvGrpSpPr>
        <p:grpSpPr bwMode="auto">
          <a:xfrm>
            <a:off x="1646238" y="2590800"/>
            <a:ext cx="812800" cy="369889"/>
            <a:chOff x="2851" y="1264"/>
            <a:chExt cx="512" cy="233"/>
          </a:xfrm>
        </p:grpSpPr>
        <p:sp>
          <p:nvSpPr>
            <p:cNvPr id="87110" name="Rectangle 771"/>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1" name="Rectangle 772"/>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2" name="Rectangle 773"/>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3" name="Rectangle 774"/>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4" name="Rectangle 775"/>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15" name="Rectangle 776"/>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2346763" name="Rectangle 779"/>
          <p:cNvSpPr>
            <a:spLocks noChangeArrowheads="1"/>
          </p:cNvSpPr>
          <p:nvPr/>
        </p:nvSpPr>
        <p:spPr bwMode="auto">
          <a:xfrm>
            <a:off x="48863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6764" name="Rectangle 780"/>
          <p:cNvSpPr>
            <a:spLocks noChangeArrowheads="1"/>
          </p:cNvSpPr>
          <p:nvPr/>
        </p:nvSpPr>
        <p:spPr bwMode="auto">
          <a:xfrm>
            <a:off x="5292725"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84" name="Rectangle 781"/>
          <p:cNvSpPr>
            <a:spLocks noChangeArrowheads="1"/>
          </p:cNvSpPr>
          <p:nvPr/>
        </p:nvSpPr>
        <p:spPr bwMode="auto">
          <a:xfrm>
            <a:off x="1646238"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7085" name="Group 782"/>
          <p:cNvGrpSpPr>
            <a:grpSpLocks/>
          </p:cNvGrpSpPr>
          <p:nvPr/>
        </p:nvGrpSpPr>
        <p:grpSpPr bwMode="auto">
          <a:xfrm>
            <a:off x="7362825" y="4660900"/>
            <a:ext cx="812800" cy="369889"/>
            <a:chOff x="2851" y="1264"/>
            <a:chExt cx="512" cy="233"/>
          </a:xfrm>
        </p:grpSpPr>
        <p:sp>
          <p:nvSpPr>
            <p:cNvPr id="87104" name="Rectangle 783"/>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5" name="Rectangle 784"/>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6" name="Rectangle 785"/>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7" name="Rectangle 786"/>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8" name="Rectangle 787"/>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9" name="Rectangle 788"/>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7086" name="Rectangle 789"/>
          <p:cNvSpPr>
            <a:spLocks noChangeArrowheads="1"/>
          </p:cNvSpPr>
          <p:nvPr/>
        </p:nvSpPr>
        <p:spPr bwMode="auto">
          <a:xfrm>
            <a:off x="1781175"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87" name="Rectangle 790"/>
          <p:cNvSpPr>
            <a:spLocks noChangeArrowheads="1"/>
          </p:cNvSpPr>
          <p:nvPr/>
        </p:nvSpPr>
        <p:spPr bwMode="auto">
          <a:xfrm>
            <a:off x="2051050"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88" name="Rectangle 791"/>
          <p:cNvSpPr>
            <a:spLocks noChangeArrowheads="1"/>
          </p:cNvSpPr>
          <p:nvPr/>
        </p:nvSpPr>
        <p:spPr bwMode="auto">
          <a:xfrm>
            <a:off x="7362825" y="46611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6776" name="Rectangle 792"/>
          <p:cNvSpPr>
            <a:spLocks noChangeArrowheads="1"/>
          </p:cNvSpPr>
          <p:nvPr/>
        </p:nvSpPr>
        <p:spPr bwMode="auto">
          <a:xfrm>
            <a:off x="5157788"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6779" name="Rectangle 795"/>
          <p:cNvSpPr>
            <a:spLocks noChangeArrowheads="1"/>
          </p:cNvSpPr>
          <p:nvPr/>
        </p:nvSpPr>
        <p:spPr bwMode="auto">
          <a:xfrm>
            <a:off x="4751388"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nvGrpSpPr>
          <p:cNvPr id="87091" name="Group 798"/>
          <p:cNvGrpSpPr>
            <a:grpSpLocks/>
          </p:cNvGrpSpPr>
          <p:nvPr/>
        </p:nvGrpSpPr>
        <p:grpSpPr bwMode="auto">
          <a:xfrm>
            <a:off x="4211638" y="1196975"/>
            <a:ext cx="812800" cy="369889"/>
            <a:chOff x="2851" y="1264"/>
            <a:chExt cx="512" cy="233"/>
          </a:xfrm>
        </p:grpSpPr>
        <p:sp>
          <p:nvSpPr>
            <p:cNvPr id="87098" name="Rectangle 799"/>
            <p:cNvSpPr>
              <a:spLocks noChangeArrowheads="1"/>
            </p:cNvSpPr>
            <p:nvPr/>
          </p:nvSpPr>
          <p:spPr bwMode="auto">
            <a:xfrm>
              <a:off x="2851"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9" name="Rectangle 800"/>
            <p:cNvSpPr>
              <a:spLocks noChangeArrowheads="1"/>
            </p:cNvSpPr>
            <p:nvPr/>
          </p:nvSpPr>
          <p:spPr bwMode="auto">
            <a:xfrm>
              <a:off x="2936"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0" name="Rectangle 801"/>
            <p:cNvSpPr>
              <a:spLocks noChangeArrowheads="1"/>
            </p:cNvSpPr>
            <p:nvPr/>
          </p:nvSpPr>
          <p:spPr bwMode="auto">
            <a:xfrm>
              <a:off x="302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1" name="Rectangle 802"/>
            <p:cNvSpPr>
              <a:spLocks noChangeArrowheads="1"/>
            </p:cNvSpPr>
            <p:nvPr/>
          </p:nvSpPr>
          <p:spPr bwMode="auto">
            <a:xfrm>
              <a:off x="310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2" name="Rectangle 803"/>
            <p:cNvSpPr>
              <a:spLocks noChangeArrowheads="1"/>
            </p:cNvSpPr>
            <p:nvPr/>
          </p:nvSpPr>
          <p:spPr bwMode="auto">
            <a:xfrm>
              <a:off x="3192"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103" name="Rectangle 804"/>
            <p:cNvSpPr>
              <a:spLocks noChangeArrowheads="1"/>
            </p:cNvSpPr>
            <p:nvPr/>
          </p:nvSpPr>
          <p:spPr bwMode="auto">
            <a:xfrm>
              <a:off x="3277" y="1264"/>
              <a:ext cx="86" cy="233"/>
            </a:xfrm>
            <a:prstGeom prst="rect">
              <a:avLst/>
            </a:prstGeom>
            <a:solidFill>
              <a:schemeClr val="bg1"/>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grpSp>
      <p:sp>
        <p:nvSpPr>
          <p:cNvPr id="87092" name="Rectangle 812"/>
          <p:cNvSpPr>
            <a:spLocks noChangeArrowheads="1"/>
          </p:cNvSpPr>
          <p:nvPr/>
        </p:nvSpPr>
        <p:spPr bwMode="auto">
          <a:xfrm>
            <a:off x="1916113"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3" name="Rectangle 814"/>
          <p:cNvSpPr>
            <a:spLocks noChangeArrowheads="1"/>
          </p:cNvSpPr>
          <p:nvPr/>
        </p:nvSpPr>
        <p:spPr bwMode="auto">
          <a:xfrm>
            <a:off x="2322513" y="25910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2346799" name="Rectangle 815"/>
          <p:cNvSpPr>
            <a:spLocks noChangeArrowheads="1"/>
          </p:cNvSpPr>
          <p:nvPr/>
        </p:nvSpPr>
        <p:spPr bwMode="auto">
          <a:xfrm>
            <a:off x="5427663" y="3672166"/>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5" name="Rectangle 816"/>
          <p:cNvSpPr>
            <a:spLocks noChangeArrowheads="1"/>
          </p:cNvSpPr>
          <p:nvPr/>
        </p:nvSpPr>
        <p:spPr bwMode="auto">
          <a:xfrm>
            <a:off x="7497763" y="46611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6" name="Rectangle 817"/>
          <p:cNvSpPr>
            <a:spLocks noChangeArrowheads="1"/>
          </p:cNvSpPr>
          <p:nvPr/>
        </p:nvSpPr>
        <p:spPr bwMode="auto">
          <a:xfrm>
            <a:off x="7902575" y="4661178"/>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
        <p:nvSpPr>
          <p:cNvPr id="87097" name="Rectangle 818"/>
          <p:cNvSpPr>
            <a:spLocks noChangeArrowheads="1"/>
          </p:cNvSpPr>
          <p:nvPr/>
        </p:nvSpPr>
        <p:spPr bwMode="auto">
          <a:xfrm>
            <a:off x="4211638" y="1197253"/>
            <a:ext cx="136525" cy="369332"/>
          </a:xfrm>
          <a:prstGeom prst="rect">
            <a:avLst/>
          </a:prstGeom>
          <a:solidFill>
            <a:schemeClr val="hlink"/>
          </a:solidFill>
          <a:ln w="25400">
            <a:solidFill>
              <a:schemeClr val="tx1"/>
            </a:solidFill>
            <a:miter lim="800000"/>
            <a:headEnd/>
            <a:tailEnd/>
          </a:ln>
        </p:spPr>
        <p:txBody>
          <a:bodyPr rIns="54000" anchor="ctr">
            <a:spAutoFit/>
          </a:bodyPr>
          <a:lstStyle/>
          <a:p>
            <a:endParaRPr lang="nb-NO">
              <a:solidFill>
                <a:srgbClr val="000000"/>
              </a:solidFill>
              <a:latin typeface="Eurostile"/>
              <a:cs typeface="Eurostile"/>
            </a:endParaRPr>
          </a:p>
        </p:txBody>
      </p:sp>
    </p:spTree>
    <p:extLst>
      <p:ext uri="{BB962C8B-B14F-4D97-AF65-F5344CB8AC3E}">
        <p14:creationId xmlns:p14="http://schemas.microsoft.com/office/powerpoint/2010/main" val="4180352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2"/>
                                        </p:tgtEl>
                                        <p:attrNameLst>
                                          <p:attrName>style.opacity</p:attrName>
                                        </p:attrNameLst>
                                      </p:cBhvr>
                                      <p:to>
                                        <p:strVal val="0.5"/>
                                      </p:to>
                                    </p:set>
                                    <p:animEffect filter="image" prLst="opacity: 0.5">
                                      <p:cBhvr rctx="IE">
                                        <p:cTn id="7" dur="indefinite"/>
                                        <p:tgtEl>
                                          <p:spTgt spid="12"/>
                                        </p:tgtEl>
                                      </p:cBhvr>
                                    </p:animEffect>
                                  </p:childTnLst>
                                </p:cTn>
                              </p:par>
                              <p:par>
                                <p:cTn id="8" presetID="9" presetClass="emph" presetSubtype="0" nodeType="withEffect">
                                  <p:stCondLst>
                                    <p:cond delay="0"/>
                                  </p:stCondLst>
                                  <p:childTnLst>
                                    <p:set>
                                      <p:cBhvr rctx="PPT">
                                        <p:cTn id="9" dur="indefinite"/>
                                        <p:tgtEl>
                                          <p:spTgt spid="14"/>
                                        </p:tgtEl>
                                        <p:attrNameLst>
                                          <p:attrName>style.opacity</p:attrName>
                                        </p:attrNameLst>
                                      </p:cBhvr>
                                      <p:to>
                                        <p:strVal val="0.5"/>
                                      </p:to>
                                    </p:set>
                                    <p:animEffect filter="image" prLst="opacity: 0.5">
                                      <p:cBhvr rctx="IE">
                                        <p:cTn id="10" dur="indefinite"/>
                                        <p:tgtEl>
                                          <p:spTgt spid="14"/>
                                        </p:tgtEl>
                                      </p:cBhvr>
                                    </p:animEffect>
                                  </p:childTnLst>
                                </p:cTn>
                              </p:par>
                              <p:par>
                                <p:cTn id="11" presetID="9" presetClass="emph" presetSubtype="0" nodeType="withEffect">
                                  <p:stCondLst>
                                    <p:cond delay="0"/>
                                  </p:stCondLst>
                                  <p:childTnLst>
                                    <p:set>
                                      <p:cBhvr rctx="PPT">
                                        <p:cTn id="12" dur="indefinite"/>
                                        <p:tgtEl>
                                          <p:spTgt spid="2346684"/>
                                        </p:tgtEl>
                                        <p:attrNameLst>
                                          <p:attrName>style.opacity</p:attrName>
                                        </p:attrNameLst>
                                      </p:cBhvr>
                                      <p:to>
                                        <p:strVal val="0.5"/>
                                      </p:to>
                                    </p:set>
                                    <p:animEffect filter="image" prLst="opacity: 0.5">
                                      <p:cBhvr rctx="IE">
                                        <p:cTn id="13" dur="indefinite"/>
                                        <p:tgtEl>
                                          <p:spTgt spid="2346684"/>
                                        </p:tgtEl>
                                      </p:cBhvr>
                                    </p:animEffect>
                                  </p:childTnLst>
                                </p:cTn>
                              </p:par>
                              <p:par>
                                <p:cTn id="14" presetID="9" presetClass="emph" presetSubtype="0" nodeType="withEffect">
                                  <p:stCondLst>
                                    <p:cond delay="0"/>
                                  </p:stCondLst>
                                  <p:childTnLst>
                                    <p:set>
                                      <p:cBhvr rctx="PPT">
                                        <p:cTn id="15" dur="indefinite"/>
                                        <p:tgtEl>
                                          <p:spTgt spid="18"/>
                                        </p:tgtEl>
                                        <p:attrNameLst>
                                          <p:attrName>style.opacity</p:attrName>
                                        </p:attrNameLst>
                                      </p:cBhvr>
                                      <p:to>
                                        <p:strVal val="0.5"/>
                                      </p:to>
                                    </p:set>
                                    <p:animEffect filter="image" prLst="opacity: 0.5">
                                      <p:cBhvr rctx="IE">
                                        <p:cTn id="16" dur="indefinite"/>
                                        <p:tgtEl>
                                          <p:spTgt spid="18"/>
                                        </p:tgtEl>
                                      </p:cBhvr>
                                    </p:animEffect>
                                  </p:childTnLst>
                                </p:cTn>
                              </p:par>
                              <p:par>
                                <p:cTn id="17" presetID="9" presetClass="emph" presetSubtype="0" nodeType="withEffect">
                                  <p:stCondLst>
                                    <p:cond delay="0"/>
                                  </p:stCondLst>
                                  <p:childTnLst>
                                    <p:set>
                                      <p:cBhvr rctx="PPT">
                                        <p:cTn id="18" dur="indefinite"/>
                                        <p:tgtEl>
                                          <p:spTgt spid="22"/>
                                        </p:tgtEl>
                                        <p:attrNameLst>
                                          <p:attrName>style.opacity</p:attrName>
                                        </p:attrNameLst>
                                      </p:cBhvr>
                                      <p:to>
                                        <p:strVal val="0.5"/>
                                      </p:to>
                                    </p:set>
                                    <p:animEffect filter="image" prLst="opacity: 0.5">
                                      <p:cBhvr rctx="IE">
                                        <p:cTn id="19" dur="indefinite"/>
                                        <p:tgtEl>
                                          <p:spTgt spid="22"/>
                                        </p:tgtEl>
                                      </p:cBhvr>
                                    </p:animEffect>
                                  </p:childTnLst>
                                </p:cTn>
                              </p:par>
                              <p:par>
                                <p:cTn id="20" presetID="9" presetClass="emph" presetSubtype="0" nodeType="withEffect">
                                  <p:stCondLst>
                                    <p:cond delay="0"/>
                                  </p:stCondLst>
                                  <p:childTnLst>
                                    <p:set>
                                      <p:cBhvr rctx="PPT">
                                        <p:cTn id="21" dur="indefinite"/>
                                        <p:tgtEl>
                                          <p:spTgt spid="2346707"/>
                                        </p:tgtEl>
                                        <p:attrNameLst>
                                          <p:attrName>style.opacity</p:attrName>
                                        </p:attrNameLst>
                                      </p:cBhvr>
                                      <p:to>
                                        <p:strVal val="0.5"/>
                                      </p:to>
                                    </p:set>
                                    <p:animEffect filter="image" prLst="opacity: 0.5">
                                      <p:cBhvr rctx="IE">
                                        <p:cTn id="22" dur="indefinite"/>
                                        <p:tgtEl>
                                          <p:spTgt spid="2346707"/>
                                        </p:tgtEl>
                                      </p:cBhvr>
                                    </p:animEffect>
                                  </p:childTnLst>
                                </p:cTn>
                              </p:par>
                              <p:par>
                                <p:cTn id="23" presetID="9" presetClass="emph" presetSubtype="0" nodeType="withEffect">
                                  <p:stCondLst>
                                    <p:cond delay="0"/>
                                  </p:stCondLst>
                                  <p:childTnLst>
                                    <p:set>
                                      <p:cBhvr rctx="PPT">
                                        <p:cTn id="24" dur="indefinite"/>
                                        <p:tgtEl>
                                          <p:spTgt spid="24"/>
                                        </p:tgtEl>
                                        <p:attrNameLst>
                                          <p:attrName>style.opacity</p:attrName>
                                        </p:attrNameLst>
                                      </p:cBhvr>
                                      <p:to>
                                        <p:strVal val="0.5"/>
                                      </p:to>
                                    </p:set>
                                    <p:animEffect filter="image" prLst="opacity: 0.5">
                                      <p:cBhvr rctx="IE">
                                        <p:cTn id="25" dur="indefinite"/>
                                        <p:tgtEl>
                                          <p:spTgt spid="24"/>
                                        </p:tgtEl>
                                      </p:cBhvr>
                                    </p:animEffect>
                                  </p:childTnLst>
                                </p:cTn>
                              </p:par>
                              <p:par>
                                <p:cTn id="26" presetID="9" presetClass="emph" presetSubtype="0" nodeType="withEffect">
                                  <p:stCondLst>
                                    <p:cond delay="0"/>
                                  </p:stCondLst>
                                  <p:childTnLst>
                                    <p:set>
                                      <p:cBhvr rctx="PPT">
                                        <p:cTn id="27" dur="indefinite"/>
                                        <p:tgtEl>
                                          <p:spTgt spid="26"/>
                                        </p:tgtEl>
                                        <p:attrNameLst>
                                          <p:attrName>style.opacity</p:attrName>
                                        </p:attrNameLst>
                                      </p:cBhvr>
                                      <p:to>
                                        <p:strVal val="0.5"/>
                                      </p:to>
                                    </p:set>
                                    <p:animEffect filter="image" prLst="opacity: 0.5">
                                      <p:cBhvr rctx="IE">
                                        <p:cTn id="28" dur="indefinite"/>
                                        <p:tgtEl>
                                          <p:spTgt spid="26"/>
                                        </p:tgtEl>
                                      </p:cBhvr>
                                    </p:animEffect>
                                  </p:childTnLst>
                                </p:cTn>
                              </p:par>
                              <p:par>
                                <p:cTn id="29" presetID="9" presetClass="emph" presetSubtype="0" nodeType="withEffect">
                                  <p:stCondLst>
                                    <p:cond delay="0"/>
                                  </p:stCondLst>
                                  <p:childTnLst>
                                    <p:set>
                                      <p:cBhvr rctx="PPT">
                                        <p:cTn id="30" dur="indefinite"/>
                                        <p:tgtEl>
                                          <p:spTgt spid="2346385"/>
                                        </p:tgtEl>
                                        <p:attrNameLst>
                                          <p:attrName>style.opacity</p:attrName>
                                        </p:attrNameLst>
                                      </p:cBhvr>
                                      <p:to>
                                        <p:strVal val="0.5"/>
                                      </p:to>
                                    </p:set>
                                    <p:animEffect filter="image" prLst="opacity: 0.5">
                                      <p:cBhvr rctx="IE">
                                        <p:cTn id="31" dur="indefinite"/>
                                        <p:tgtEl>
                                          <p:spTgt spid="2346385"/>
                                        </p:tgtEl>
                                      </p:cBhvr>
                                    </p:animEffect>
                                  </p:childTnLst>
                                </p:cTn>
                              </p:par>
                              <p:par>
                                <p:cTn id="32" presetID="9" presetClass="emph" presetSubtype="0" nodeType="withEffect">
                                  <p:stCondLst>
                                    <p:cond delay="0"/>
                                  </p:stCondLst>
                                  <p:childTnLst>
                                    <p:set>
                                      <p:cBhvr rctx="PPT">
                                        <p:cTn id="33" dur="indefinite"/>
                                        <p:tgtEl>
                                          <p:spTgt spid="2346408"/>
                                        </p:tgtEl>
                                        <p:attrNameLst>
                                          <p:attrName>style.opacity</p:attrName>
                                        </p:attrNameLst>
                                      </p:cBhvr>
                                      <p:to>
                                        <p:strVal val="0.5"/>
                                      </p:to>
                                    </p:set>
                                    <p:animEffect filter="image" prLst="opacity: 0.5">
                                      <p:cBhvr rctx="IE">
                                        <p:cTn id="34" dur="indefinite"/>
                                        <p:tgtEl>
                                          <p:spTgt spid="2346408"/>
                                        </p:tgtEl>
                                      </p:cBhvr>
                                    </p:animEffect>
                                  </p:childTnLst>
                                </p:cTn>
                              </p:par>
                              <p:par>
                                <p:cTn id="35" presetID="9" presetClass="emph" presetSubtype="0" nodeType="withEffect">
                                  <p:stCondLst>
                                    <p:cond delay="0"/>
                                  </p:stCondLst>
                                  <p:childTnLst>
                                    <p:set>
                                      <p:cBhvr rctx="PPT">
                                        <p:cTn id="36" dur="indefinite"/>
                                        <p:tgtEl>
                                          <p:spTgt spid="2346431"/>
                                        </p:tgtEl>
                                        <p:attrNameLst>
                                          <p:attrName>style.opacity</p:attrName>
                                        </p:attrNameLst>
                                      </p:cBhvr>
                                      <p:to>
                                        <p:strVal val="0.5"/>
                                      </p:to>
                                    </p:set>
                                    <p:animEffect filter="image" prLst="opacity: 0.5">
                                      <p:cBhvr rctx="IE">
                                        <p:cTn id="37" dur="indefinite"/>
                                        <p:tgtEl>
                                          <p:spTgt spid="2346431"/>
                                        </p:tgtEl>
                                      </p:cBhvr>
                                    </p:animEffect>
                                  </p:childTnLst>
                                </p:cTn>
                              </p:par>
                              <p:par>
                                <p:cTn id="38" presetID="9" presetClass="emph" presetSubtype="0" nodeType="withEffect">
                                  <p:stCondLst>
                                    <p:cond delay="0"/>
                                  </p:stCondLst>
                                  <p:childTnLst>
                                    <p:set>
                                      <p:cBhvr rctx="PPT">
                                        <p:cTn id="39" dur="indefinite"/>
                                        <p:tgtEl>
                                          <p:spTgt spid="28"/>
                                        </p:tgtEl>
                                        <p:attrNameLst>
                                          <p:attrName>style.opacity</p:attrName>
                                        </p:attrNameLst>
                                      </p:cBhvr>
                                      <p:to>
                                        <p:strVal val="0.5"/>
                                      </p:to>
                                    </p:set>
                                    <p:animEffect filter="image" prLst="opacity: 0.5">
                                      <p:cBhvr rctx="IE">
                                        <p:cTn id="40" dur="indefinite"/>
                                        <p:tgtEl>
                                          <p:spTgt spid="28"/>
                                        </p:tgtEl>
                                      </p:cBhvr>
                                    </p:animEffect>
                                  </p:childTnLst>
                                </p:cTn>
                              </p:par>
                              <p:par>
                                <p:cTn id="41" presetID="9" presetClass="emph" presetSubtype="0" nodeType="withEffect">
                                  <p:stCondLst>
                                    <p:cond delay="0"/>
                                  </p:stCondLst>
                                  <p:childTnLst>
                                    <p:set>
                                      <p:cBhvr rctx="PPT">
                                        <p:cTn id="42" dur="indefinite"/>
                                        <p:tgtEl>
                                          <p:spTgt spid="2346615"/>
                                        </p:tgtEl>
                                        <p:attrNameLst>
                                          <p:attrName>style.opacity</p:attrName>
                                        </p:attrNameLst>
                                      </p:cBhvr>
                                      <p:to>
                                        <p:strVal val="0.5"/>
                                      </p:to>
                                    </p:set>
                                    <p:animEffect filter="image" prLst="opacity: 0.5">
                                      <p:cBhvr rctx="IE">
                                        <p:cTn id="43" dur="indefinite"/>
                                        <p:tgtEl>
                                          <p:spTgt spid="2346615"/>
                                        </p:tgtEl>
                                      </p:cBhvr>
                                    </p:animEffect>
                                  </p:childTnLst>
                                </p:cTn>
                              </p:par>
                              <p:par>
                                <p:cTn id="44" presetID="9" presetClass="emph" presetSubtype="0" nodeType="withEffect">
                                  <p:stCondLst>
                                    <p:cond delay="0"/>
                                  </p:stCondLst>
                                  <p:childTnLst>
                                    <p:set>
                                      <p:cBhvr rctx="PPT">
                                        <p:cTn id="45" dur="indefinite"/>
                                        <p:tgtEl>
                                          <p:spTgt spid="2346569"/>
                                        </p:tgtEl>
                                        <p:attrNameLst>
                                          <p:attrName>style.opacity</p:attrName>
                                        </p:attrNameLst>
                                      </p:cBhvr>
                                      <p:to>
                                        <p:strVal val="0.5"/>
                                      </p:to>
                                    </p:set>
                                    <p:animEffect filter="image" prLst="opacity: 0.5">
                                      <p:cBhvr rctx="IE">
                                        <p:cTn id="46" dur="indefinite"/>
                                        <p:tgtEl>
                                          <p:spTgt spid="2346569"/>
                                        </p:tgtEl>
                                      </p:cBhvr>
                                    </p:animEffect>
                                  </p:childTnLst>
                                </p:cTn>
                              </p:par>
                              <p:par>
                                <p:cTn id="47" presetID="9" presetClass="emph" presetSubtype="0" nodeType="withEffect">
                                  <p:stCondLst>
                                    <p:cond delay="0"/>
                                  </p:stCondLst>
                                  <p:childTnLst>
                                    <p:set>
                                      <p:cBhvr rctx="PPT">
                                        <p:cTn id="48" dur="indefinite"/>
                                        <p:tgtEl>
                                          <p:spTgt spid="2346661"/>
                                        </p:tgtEl>
                                        <p:attrNameLst>
                                          <p:attrName>style.opacity</p:attrName>
                                        </p:attrNameLst>
                                      </p:cBhvr>
                                      <p:to>
                                        <p:strVal val="0.5"/>
                                      </p:to>
                                    </p:set>
                                    <p:animEffect filter="image" prLst="opacity: 0.5">
                                      <p:cBhvr rctx="IE">
                                        <p:cTn id="49" dur="indefinite"/>
                                        <p:tgtEl>
                                          <p:spTgt spid="2346661"/>
                                        </p:tgtEl>
                                      </p:cBhvr>
                                    </p:animEffect>
                                  </p:childTnLst>
                                </p:cTn>
                              </p:par>
                              <p:par>
                                <p:cTn id="50" presetID="9" presetClass="emph" presetSubtype="0" nodeType="withEffect">
                                  <p:stCondLst>
                                    <p:cond delay="0"/>
                                  </p:stCondLst>
                                  <p:childTnLst>
                                    <p:set>
                                      <p:cBhvr rctx="PPT">
                                        <p:cTn id="51" dur="indefinite"/>
                                        <p:tgtEl>
                                          <p:spTgt spid="2346592"/>
                                        </p:tgtEl>
                                        <p:attrNameLst>
                                          <p:attrName>style.opacity</p:attrName>
                                        </p:attrNameLst>
                                      </p:cBhvr>
                                      <p:to>
                                        <p:strVal val="0.5"/>
                                      </p:to>
                                    </p:set>
                                    <p:animEffect filter="image" prLst="opacity: 0.5">
                                      <p:cBhvr rctx="IE">
                                        <p:cTn id="52" dur="indefinite"/>
                                        <p:tgtEl>
                                          <p:spTgt spid="2346592"/>
                                        </p:tgtEl>
                                      </p:cBhvr>
                                    </p:animEffect>
                                  </p:childTnLst>
                                </p:cTn>
                              </p:par>
                              <p:par>
                                <p:cTn id="53" presetID="9" presetClass="emph" presetSubtype="0" nodeType="withEffect">
                                  <p:stCondLst>
                                    <p:cond delay="0"/>
                                  </p:stCondLst>
                                  <p:childTnLst>
                                    <p:set>
                                      <p:cBhvr rctx="PPT">
                                        <p:cTn id="54" dur="indefinite"/>
                                        <p:tgtEl>
                                          <p:spTgt spid="2346735"/>
                                        </p:tgtEl>
                                        <p:attrNameLst>
                                          <p:attrName>style.opacity</p:attrName>
                                        </p:attrNameLst>
                                      </p:cBhvr>
                                      <p:to>
                                        <p:strVal val="0.5"/>
                                      </p:to>
                                    </p:set>
                                    <p:animEffect filter="image" prLst="opacity: 0.5">
                                      <p:cBhvr rctx="IE">
                                        <p:cTn id="55" dur="indefinite"/>
                                        <p:tgtEl>
                                          <p:spTgt spid="2346735"/>
                                        </p:tgtEl>
                                      </p:cBhvr>
                                    </p:animEffect>
                                  </p:childTnLst>
                                </p:cTn>
                              </p:par>
                              <p:par>
                                <p:cTn id="56" presetID="9" presetClass="emph" presetSubtype="0" nodeType="withEffect">
                                  <p:stCondLst>
                                    <p:cond delay="0"/>
                                  </p:stCondLst>
                                  <p:childTnLst>
                                    <p:set>
                                      <p:cBhvr rctx="PPT">
                                        <p:cTn id="57" dur="indefinite"/>
                                        <p:tgtEl>
                                          <p:spTgt spid="2346733"/>
                                        </p:tgtEl>
                                        <p:attrNameLst>
                                          <p:attrName>style.opacity</p:attrName>
                                        </p:attrNameLst>
                                      </p:cBhvr>
                                      <p:to>
                                        <p:strVal val="0.5"/>
                                      </p:to>
                                    </p:set>
                                    <p:animEffect filter="image" prLst="opacity: 0.5">
                                      <p:cBhvr rctx="IE">
                                        <p:cTn id="58" dur="indefinite"/>
                                        <p:tgtEl>
                                          <p:spTgt spid="2346733"/>
                                        </p:tgtEl>
                                      </p:cBhvr>
                                    </p:animEffect>
                                  </p:childTnLst>
                                </p:cTn>
                              </p:par>
                              <p:par>
                                <p:cTn id="59" presetID="9" presetClass="emph" presetSubtype="0" nodeType="withEffect">
                                  <p:stCondLst>
                                    <p:cond delay="0"/>
                                  </p:stCondLst>
                                  <p:childTnLst>
                                    <p:set>
                                      <p:cBhvr rctx="PPT">
                                        <p:cTn id="60" dur="indefinite"/>
                                        <p:tgtEl>
                                          <p:spTgt spid="2346454"/>
                                        </p:tgtEl>
                                        <p:attrNameLst>
                                          <p:attrName>style.opacity</p:attrName>
                                        </p:attrNameLst>
                                      </p:cBhvr>
                                      <p:to>
                                        <p:strVal val="0.5"/>
                                      </p:to>
                                    </p:set>
                                    <p:animEffect filter="image" prLst="opacity: 0.5">
                                      <p:cBhvr rctx="IE">
                                        <p:cTn id="61" dur="indefinite"/>
                                        <p:tgtEl>
                                          <p:spTgt spid="2346454"/>
                                        </p:tgtEl>
                                      </p:cBhvr>
                                    </p:animEffect>
                                  </p:childTnLst>
                                </p:cTn>
                              </p:par>
                              <p:par>
                                <p:cTn id="62" presetID="9" presetClass="emph" presetSubtype="0" nodeType="withEffect">
                                  <p:stCondLst>
                                    <p:cond delay="0"/>
                                  </p:stCondLst>
                                  <p:childTnLst>
                                    <p:set>
                                      <p:cBhvr rctx="PPT">
                                        <p:cTn id="63" dur="indefinite"/>
                                        <p:tgtEl>
                                          <p:spTgt spid="2346731"/>
                                        </p:tgtEl>
                                        <p:attrNameLst>
                                          <p:attrName>style.opacity</p:attrName>
                                        </p:attrNameLst>
                                      </p:cBhvr>
                                      <p:to>
                                        <p:strVal val="0.5"/>
                                      </p:to>
                                    </p:set>
                                    <p:animEffect filter="image" prLst="opacity: 0.5">
                                      <p:cBhvr rctx="IE">
                                        <p:cTn id="64" dur="indefinite"/>
                                        <p:tgtEl>
                                          <p:spTgt spid="2346731"/>
                                        </p:tgtEl>
                                      </p:cBhvr>
                                    </p:animEffect>
                                  </p:childTnLst>
                                </p:cTn>
                              </p:par>
                              <p:par>
                                <p:cTn id="65" presetID="9" presetClass="emph" presetSubtype="0" nodeType="withEffect">
                                  <p:stCondLst>
                                    <p:cond delay="0"/>
                                  </p:stCondLst>
                                  <p:childTnLst>
                                    <p:set>
                                      <p:cBhvr rctx="PPT">
                                        <p:cTn id="66" dur="indefinite"/>
                                        <p:tgtEl>
                                          <p:spTgt spid="2346500"/>
                                        </p:tgtEl>
                                        <p:attrNameLst>
                                          <p:attrName>style.opacity</p:attrName>
                                        </p:attrNameLst>
                                      </p:cBhvr>
                                      <p:to>
                                        <p:strVal val="0.5"/>
                                      </p:to>
                                    </p:set>
                                    <p:animEffect filter="image" prLst="opacity: 0.5">
                                      <p:cBhvr rctx="IE">
                                        <p:cTn id="67" dur="indefinite"/>
                                        <p:tgtEl>
                                          <p:spTgt spid="2346500"/>
                                        </p:tgtEl>
                                      </p:cBhvr>
                                    </p:animEffect>
                                  </p:childTnLst>
                                </p:cTn>
                              </p:par>
                              <p:par>
                                <p:cTn id="68" presetID="9" presetClass="emph" presetSubtype="0" nodeType="withEffect">
                                  <p:stCondLst>
                                    <p:cond delay="0"/>
                                  </p:stCondLst>
                                  <p:childTnLst>
                                    <p:set>
                                      <p:cBhvr rctx="PPT">
                                        <p:cTn id="69" dur="indefinite"/>
                                        <p:tgtEl>
                                          <p:spTgt spid="2346523"/>
                                        </p:tgtEl>
                                        <p:attrNameLst>
                                          <p:attrName>style.opacity</p:attrName>
                                        </p:attrNameLst>
                                      </p:cBhvr>
                                      <p:to>
                                        <p:strVal val="0.5"/>
                                      </p:to>
                                    </p:set>
                                    <p:animEffect filter="image" prLst="opacity: 0.5">
                                      <p:cBhvr rctx="IE">
                                        <p:cTn id="70" dur="indefinite"/>
                                        <p:tgtEl>
                                          <p:spTgt spid="2346523"/>
                                        </p:tgtEl>
                                      </p:cBhvr>
                                    </p:animEffect>
                                  </p:childTnLst>
                                </p:cTn>
                              </p:par>
                              <p:par>
                                <p:cTn id="71" presetID="9" presetClass="emph" presetSubtype="0" nodeType="withEffect">
                                  <p:stCondLst>
                                    <p:cond delay="0"/>
                                  </p:stCondLst>
                                  <p:childTnLst>
                                    <p:set>
                                      <p:cBhvr rctx="PPT">
                                        <p:cTn id="72" dur="indefinite"/>
                                        <p:tgtEl>
                                          <p:spTgt spid="2346737"/>
                                        </p:tgtEl>
                                        <p:attrNameLst>
                                          <p:attrName>style.opacity</p:attrName>
                                        </p:attrNameLst>
                                      </p:cBhvr>
                                      <p:to>
                                        <p:strVal val="0.5"/>
                                      </p:to>
                                    </p:set>
                                    <p:animEffect filter="image" prLst="opacity: 0.5">
                                      <p:cBhvr rctx="IE">
                                        <p:cTn id="73" dur="indefinite"/>
                                        <p:tgtEl>
                                          <p:spTgt spid="2346737"/>
                                        </p:tgtEl>
                                      </p:cBhvr>
                                    </p:animEffect>
                                  </p:childTnLst>
                                </p:cTn>
                              </p:par>
                              <p:par>
                                <p:cTn id="74" presetID="9" presetClass="emph" presetSubtype="0" nodeType="withEffect">
                                  <p:stCondLst>
                                    <p:cond delay="0"/>
                                  </p:stCondLst>
                                  <p:childTnLst>
                                    <p:set>
                                      <p:cBhvr rctx="PPT">
                                        <p:cTn id="75" dur="indefinite"/>
                                        <p:tgtEl>
                                          <p:spTgt spid="2346477"/>
                                        </p:tgtEl>
                                        <p:attrNameLst>
                                          <p:attrName>style.opacity</p:attrName>
                                        </p:attrNameLst>
                                      </p:cBhvr>
                                      <p:to>
                                        <p:strVal val="0.5"/>
                                      </p:to>
                                    </p:set>
                                    <p:animEffect filter="image" prLst="opacity: 0.5">
                                      <p:cBhvr rctx="IE">
                                        <p:cTn id="76" dur="indefinite"/>
                                        <p:tgtEl>
                                          <p:spTgt spid="2346477"/>
                                        </p:tgtEl>
                                      </p:cBhvr>
                                    </p:animEffect>
                                  </p:childTnLst>
                                </p:cTn>
                              </p:par>
                              <p:par>
                                <p:cTn id="77" presetID="9" presetClass="emph" presetSubtype="0" nodeType="withEffect">
                                  <p:stCondLst>
                                    <p:cond delay="0"/>
                                  </p:stCondLst>
                                  <p:childTnLst>
                                    <p:set>
                                      <p:cBhvr rctx="PPT">
                                        <p:cTn id="78" dur="indefinite"/>
                                        <p:tgtEl>
                                          <p:spTgt spid="30"/>
                                        </p:tgtEl>
                                        <p:attrNameLst>
                                          <p:attrName>style.opacity</p:attrName>
                                        </p:attrNameLst>
                                      </p:cBhvr>
                                      <p:to>
                                        <p:strVal val="0.5"/>
                                      </p:to>
                                    </p:set>
                                    <p:animEffect filter="image" prLst="opacity: 0.5">
                                      <p:cBhvr rctx="IE">
                                        <p:cTn id="79" dur="indefinite"/>
                                        <p:tgtEl>
                                          <p:spTgt spid="30"/>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1" presetClass="exit" presetSubtype="0" fill="hold" nodeType="clickEffect">
                                  <p:stCondLst>
                                    <p:cond delay="0"/>
                                  </p:stCondLst>
                                  <p:childTnLst>
                                    <p:set>
                                      <p:cBhvr>
                                        <p:cTn id="83" dur="1" fill="hold">
                                          <p:stCondLst>
                                            <p:cond delay="0"/>
                                          </p:stCondLst>
                                        </p:cTn>
                                        <p:tgtEl>
                                          <p:spTgt spid="2346745"/>
                                        </p:tgtEl>
                                        <p:attrNameLst>
                                          <p:attrName>style.visibility</p:attrName>
                                        </p:attrNameLst>
                                      </p:cBhvr>
                                      <p:to>
                                        <p:strVal val="hidden"/>
                                      </p:to>
                                    </p:set>
                                  </p:childTnLst>
                                </p:cTn>
                              </p:par>
                              <p:par>
                                <p:cTn id="84" presetID="1" presetClass="exit" presetSubtype="0" fill="hold" grpId="0" nodeType="withEffect">
                                  <p:stCondLst>
                                    <p:cond delay="0"/>
                                  </p:stCondLst>
                                  <p:childTnLst>
                                    <p:set>
                                      <p:cBhvr>
                                        <p:cTn id="85" dur="1" fill="hold">
                                          <p:stCondLst>
                                            <p:cond delay="0"/>
                                          </p:stCondLst>
                                        </p:cTn>
                                        <p:tgtEl>
                                          <p:spTgt spid="2346753"/>
                                        </p:tgtEl>
                                        <p:attrNameLst>
                                          <p:attrName>style.visibility</p:attrName>
                                        </p:attrNameLst>
                                      </p:cBhvr>
                                      <p:to>
                                        <p:strVal val="hidden"/>
                                      </p:to>
                                    </p:set>
                                  </p:childTnLst>
                                </p:cTn>
                              </p:par>
                              <p:par>
                                <p:cTn id="86" presetID="1" presetClass="exit" presetSubtype="0" fill="hold" grpId="0" nodeType="withEffect">
                                  <p:stCondLst>
                                    <p:cond delay="0"/>
                                  </p:stCondLst>
                                  <p:childTnLst>
                                    <p:set>
                                      <p:cBhvr>
                                        <p:cTn id="87" dur="1" fill="hold">
                                          <p:stCondLst>
                                            <p:cond delay="0"/>
                                          </p:stCondLst>
                                        </p:cTn>
                                        <p:tgtEl>
                                          <p:spTgt spid="2346763"/>
                                        </p:tgtEl>
                                        <p:attrNameLst>
                                          <p:attrName>style.visibility</p:attrName>
                                        </p:attrNameLst>
                                      </p:cBhvr>
                                      <p:to>
                                        <p:strVal val="hidden"/>
                                      </p:to>
                                    </p:set>
                                  </p:childTnLst>
                                </p:cTn>
                              </p:par>
                              <p:par>
                                <p:cTn id="88" presetID="1" presetClass="exit" presetSubtype="0" fill="hold" grpId="0" nodeType="withEffect">
                                  <p:stCondLst>
                                    <p:cond delay="0"/>
                                  </p:stCondLst>
                                  <p:childTnLst>
                                    <p:set>
                                      <p:cBhvr>
                                        <p:cTn id="89" dur="1" fill="hold">
                                          <p:stCondLst>
                                            <p:cond delay="0"/>
                                          </p:stCondLst>
                                        </p:cTn>
                                        <p:tgtEl>
                                          <p:spTgt spid="2346764"/>
                                        </p:tgtEl>
                                        <p:attrNameLst>
                                          <p:attrName>style.visibility</p:attrName>
                                        </p:attrNameLst>
                                      </p:cBhvr>
                                      <p:to>
                                        <p:strVal val="hidden"/>
                                      </p:to>
                                    </p:set>
                                  </p:childTnLst>
                                </p:cTn>
                              </p:par>
                              <p:par>
                                <p:cTn id="90" presetID="1" presetClass="exit" presetSubtype="0" fill="hold" grpId="0" nodeType="withEffect">
                                  <p:stCondLst>
                                    <p:cond delay="0"/>
                                  </p:stCondLst>
                                  <p:childTnLst>
                                    <p:set>
                                      <p:cBhvr>
                                        <p:cTn id="91" dur="1" fill="hold">
                                          <p:stCondLst>
                                            <p:cond delay="0"/>
                                          </p:stCondLst>
                                        </p:cTn>
                                        <p:tgtEl>
                                          <p:spTgt spid="2346776"/>
                                        </p:tgtEl>
                                        <p:attrNameLst>
                                          <p:attrName>style.visibility</p:attrName>
                                        </p:attrNameLst>
                                      </p:cBhvr>
                                      <p:to>
                                        <p:strVal val="hidden"/>
                                      </p:to>
                                    </p:set>
                                  </p:childTnLst>
                                </p:cTn>
                              </p:par>
                              <p:par>
                                <p:cTn id="92" presetID="1" presetClass="exit" presetSubtype="0" fill="hold" grpId="0" nodeType="withEffect">
                                  <p:stCondLst>
                                    <p:cond delay="0"/>
                                  </p:stCondLst>
                                  <p:childTnLst>
                                    <p:set>
                                      <p:cBhvr>
                                        <p:cTn id="93" dur="1" fill="hold">
                                          <p:stCondLst>
                                            <p:cond delay="0"/>
                                          </p:stCondLst>
                                        </p:cTn>
                                        <p:tgtEl>
                                          <p:spTgt spid="2346779"/>
                                        </p:tgtEl>
                                        <p:attrNameLst>
                                          <p:attrName>style.visibility</p:attrName>
                                        </p:attrNameLst>
                                      </p:cBhvr>
                                      <p:to>
                                        <p:strVal val="hidden"/>
                                      </p:to>
                                    </p:set>
                                  </p:childTnLst>
                                </p:cTn>
                              </p:par>
                              <p:par>
                                <p:cTn id="94" presetID="1" presetClass="exit" presetSubtype="0" fill="hold" grpId="0" nodeType="withEffect">
                                  <p:stCondLst>
                                    <p:cond delay="0"/>
                                  </p:stCondLst>
                                  <p:childTnLst>
                                    <p:set>
                                      <p:cBhvr>
                                        <p:cTn id="95" dur="1" fill="hold">
                                          <p:stCondLst>
                                            <p:cond delay="0"/>
                                          </p:stCondLst>
                                        </p:cTn>
                                        <p:tgtEl>
                                          <p:spTgt spid="2346799"/>
                                        </p:tgtEl>
                                        <p:attrNameLst>
                                          <p:attrName>style.visibility</p:attrName>
                                        </p:attrNameLst>
                                      </p:cBhvr>
                                      <p:to>
                                        <p:strVal val="hidden"/>
                                      </p:to>
                                    </p:set>
                                  </p:childTnLst>
                                </p:cTn>
                              </p:par>
                              <p:par>
                                <p:cTn id="96" presetID="9" presetClass="emph" presetSubtype="0" nodeType="withEffect">
                                  <p:stCondLst>
                                    <p:cond delay="0"/>
                                  </p:stCondLst>
                                  <p:childTnLst>
                                    <p:set>
                                      <p:cBhvr rctx="PPT">
                                        <p:cTn id="97" dur="indefinite"/>
                                        <p:tgtEl>
                                          <p:spTgt spid="2346638"/>
                                        </p:tgtEl>
                                        <p:attrNameLst>
                                          <p:attrName>style.opacity</p:attrName>
                                        </p:attrNameLst>
                                      </p:cBhvr>
                                      <p:to>
                                        <p:strVal val="0.5"/>
                                      </p:to>
                                    </p:set>
                                    <p:animEffect filter="image" prLst="opacity: 0.5">
                                      <p:cBhvr rctx="IE">
                                        <p:cTn id="98" dur="indefinite"/>
                                        <p:tgtEl>
                                          <p:spTgt spid="23466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46753" grpId="0" animBg="1"/>
      <p:bldP spid="2346763" grpId="0" animBg="1"/>
      <p:bldP spid="2346764" grpId="0" animBg="1"/>
      <p:bldP spid="2346776" grpId="0" animBg="1"/>
      <p:bldP spid="2346779" grpId="0" animBg="1"/>
      <p:bldP spid="234679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05378" name="Rectangle 2"/>
          <p:cNvSpPr>
            <a:spLocks noGrp="1" noChangeArrowheads="1"/>
          </p:cNvSpPr>
          <p:nvPr>
            <p:ph type="ctrTitle"/>
          </p:nvPr>
        </p:nvSpPr>
        <p:spPr/>
        <p:txBody>
          <a:bodyPr/>
          <a:lstStyle/>
          <a:p>
            <a:pPr eaLnBrk="1" hangingPunct="1">
              <a:defRPr/>
            </a:pPr>
            <a:r>
              <a:rPr lang="en-US" sz="4800" dirty="0" smtClean="0">
                <a:effectLst>
                  <a:outerShdw blurRad="38100" dist="38100" dir="2700000" algn="tl">
                    <a:srgbClr val="DDDDDD"/>
                  </a:outerShdw>
                </a:effectLst>
              </a:rPr>
              <a:t>P2P</a:t>
            </a:r>
            <a:endParaRPr lang="en-US" sz="2000" dirty="0">
              <a:effectLst>
                <a:outerShdw blurRad="38100" dist="38100" dir="2700000" algn="tl">
                  <a:srgbClr val="DDDDDD"/>
                </a:outerShdw>
              </a:effectLst>
            </a:endParaRPr>
          </a:p>
        </p:txBody>
      </p:sp>
      <p:sp>
        <p:nvSpPr>
          <p:cNvPr id="98306" name="Rectangle 3"/>
          <p:cNvSpPr>
            <a:spLocks noGrp="1" noChangeArrowheads="1"/>
          </p:cNvSpPr>
          <p:nvPr>
            <p:ph type="subTitle" idx="1"/>
          </p:nvPr>
        </p:nvSpPr>
        <p:spPr/>
        <p:txBody>
          <a:bodyPr/>
          <a:lstStyle/>
          <a:p>
            <a:pPr eaLnBrk="1" hangingPunct="1">
              <a:buFont typeface="Wingdings" charset="0"/>
              <a:buNone/>
            </a:pPr>
            <a:r>
              <a:rPr lang="en-US" dirty="0" smtClean="0"/>
              <a:t>Distributed Hash Tables</a:t>
            </a:r>
            <a:br>
              <a:rPr lang="en-US" dirty="0" smtClean="0"/>
            </a:br>
            <a:r>
              <a:rPr lang="en-US" dirty="0" smtClean="0"/>
              <a:t>(DHTs)</a:t>
            </a:r>
            <a:endParaRPr lang="en-US" dirty="0"/>
          </a:p>
        </p:txBody>
      </p:sp>
    </p:spTree>
    <p:extLst>
      <p:ext uri="{BB962C8B-B14F-4D97-AF65-F5344CB8AC3E}">
        <p14:creationId xmlns:p14="http://schemas.microsoft.com/office/powerpoint/2010/main" val="17004992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2"/>
          <p:cNvSpPr>
            <a:spLocks noGrp="1" noChangeArrowheads="1"/>
          </p:cNvSpPr>
          <p:nvPr>
            <p:ph type="title"/>
          </p:nvPr>
        </p:nvSpPr>
        <p:spPr/>
        <p:txBody>
          <a:bodyPr/>
          <a:lstStyle/>
          <a:p>
            <a:r>
              <a:rPr lang="en-US"/>
              <a:t>Challenge: Fast, efficient lookups</a:t>
            </a:r>
          </a:p>
        </p:txBody>
      </p:sp>
      <p:sp>
        <p:nvSpPr>
          <p:cNvPr id="100354" name="Rectangle 3"/>
          <p:cNvSpPr>
            <a:spLocks noGrp="1" noChangeArrowheads="1"/>
          </p:cNvSpPr>
          <p:nvPr>
            <p:ph type="body" idx="1"/>
          </p:nvPr>
        </p:nvSpPr>
        <p:spPr>
          <a:xfrm>
            <a:off x="323528" y="1124744"/>
            <a:ext cx="8712968" cy="5390356"/>
          </a:xfrm>
        </p:spPr>
        <p:txBody>
          <a:bodyPr/>
          <a:lstStyle/>
          <a:p>
            <a:pPr marL="0" indent="0">
              <a:buNone/>
            </a:pPr>
            <a:r>
              <a:rPr lang="en-US" dirty="0" smtClean="0"/>
              <a:t>The </a:t>
            </a:r>
            <a:r>
              <a:rPr lang="en-US" dirty="0" err="1" smtClean="0"/>
              <a:t>BitTorrent</a:t>
            </a:r>
            <a:r>
              <a:rPr lang="en-US" dirty="0" smtClean="0"/>
              <a:t> tracker is a single point of failure</a:t>
            </a:r>
          </a:p>
          <a:p>
            <a:pPr marL="0" indent="0">
              <a:buNone/>
            </a:pPr>
            <a:endParaRPr lang="en-US" dirty="0"/>
          </a:p>
          <a:p>
            <a:pPr marL="0" indent="0">
              <a:buNone/>
            </a:pPr>
            <a:r>
              <a:rPr lang="en-US" dirty="0" smtClean="0"/>
              <a:t>How to distribute tracker functions to many (all) machines?</a:t>
            </a:r>
          </a:p>
          <a:p>
            <a:pPr marL="0" indent="0">
              <a:buNone/>
            </a:pPr>
            <a:endParaRPr lang="en-US" dirty="0"/>
          </a:p>
          <a:p>
            <a:pPr marL="361950" indent="-361950">
              <a:buNone/>
            </a:pPr>
            <a:r>
              <a:rPr lang="en-US" dirty="0" smtClean="0">
                <a:ea typeface="Wingdings"/>
                <a:sym typeface="Wingdings"/>
              </a:rPr>
              <a:t></a:t>
            </a:r>
            <a:r>
              <a:rPr lang="en-US" dirty="0" smtClean="0"/>
              <a:t>Distributed </a:t>
            </a:r>
            <a:r>
              <a:rPr lang="en-US" dirty="0"/>
              <a:t>Hash Tables (DHTs) use a more structured key based </a:t>
            </a:r>
            <a:r>
              <a:rPr lang="en-US" dirty="0" smtClean="0"/>
              <a:t>routing</a:t>
            </a:r>
            <a:endParaRPr lang="en-US" dirty="0"/>
          </a:p>
        </p:txBody>
      </p:sp>
    </p:spTree>
    <p:extLst>
      <p:ext uri="{BB962C8B-B14F-4D97-AF65-F5344CB8AC3E}">
        <p14:creationId xmlns:p14="http://schemas.microsoft.com/office/powerpoint/2010/main" val="246963236"/>
      </p:ext>
    </p:extLst>
  </p:cSld>
  <p:clrMapOvr>
    <a:masterClrMapping/>
  </p:clrMapOvr>
  <p:timing>
    <p:tnLst>
      <p:par>
        <p:cTn xmlns:p14="http://schemas.microsoft.com/office/powerpoint/2010/mai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Text Box 2"/>
          <p:cNvSpPr txBox="1">
            <a:spLocks noChangeArrowheads="1"/>
          </p:cNvSpPr>
          <p:nvPr/>
        </p:nvSpPr>
        <p:spPr bwMode="auto">
          <a:xfrm>
            <a:off x="152400" y="3505200"/>
            <a:ext cx="762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spcBef>
                <a:spcPct val="50000"/>
              </a:spcBef>
            </a:pPr>
            <a:r>
              <a:rPr lang="en-US" sz="2800" i="1">
                <a:solidFill>
                  <a:srgbClr val="CC3300"/>
                </a:solidFill>
                <a:latin typeface="Eurostile"/>
                <a:cs typeface="Eurostile"/>
              </a:rPr>
              <a:t>key</a:t>
            </a:r>
          </a:p>
        </p:txBody>
      </p:sp>
      <p:sp>
        <p:nvSpPr>
          <p:cNvPr id="101378" name="Text Box 3"/>
          <p:cNvSpPr txBox="1">
            <a:spLocks noChangeArrowheads="1"/>
          </p:cNvSpPr>
          <p:nvPr/>
        </p:nvSpPr>
        <p:spPr bwMode="auto">
          <a:xfrm>
            <a:off x="1752600" y="2929587"/>
            <a:ext cx="2286000" cy="1723549"/>
          </a:xfrm>
          <a:prstGeom prst="rect">
            <a:avLst/>
          </a:prstGeom>
          <a:solidFill>
            <a:srgbClr val="FFFF99"/>
          </a:solidFill>
          <a:ln w="9525">
            <a:solidFill>
              <a:schemeClr val="tx1"/>
            </a:solidFill>
            <a:miter lim="800000"/>
            <a:headEnd type="none" w="sm" len="sm"/>
            <a:tailEnd type="none" w="sm" len="sm"/>
          </a:ln>
        </p:spPr>
        <p:txBody>
          <a:bodyPr>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spcBef>
                <a:spcPct val="50000"/>
              </a:spcBef>
            </a:pPr>
            <a:endParaRPr lang="en-US" sz="2800" i="1">
              <a:solidFill>
                <a:srgbClr val="000000"/>
              </a:solidFill>
              <a:latin typeface="Eurostile"/>
              <a:cs typeface="Eurostile"/>
            </a:endParaRPr>
          </a:p>
          <a:p>
            <a:pPr>
              <a:spcBef>
                <a:spcPct val="50000"/>
              </a:spcBef>
            </a:pPr>
            <a:r>
              <a:rPr lang="en-US" sz="2800" i="1">
                <a:solidFill>
                  <a:srgbClr val="000000"/>
                </a:solidFill>
                <a:latin typeface="Eurostile"/>
                <a:cs typeface="Eurostile"/>
              </a:rPr>
              <a:t>hash function</a:t>
            </a:r>
          </a:p>
          <a:p>
            <a:pPr>
              <a:spcBef>
                <a:spcPct val="50000"/>
              </a:spcBef>
            </a:pPr>
            <a:endParaRPr lang="en-US">
              <a:solidFill>
                <a:srgbClr val="000000"/>
              </a:solidFill>
              <a:latin typeface="Eurostile"/>
              <a:cs typeface="Eurostile"/>
            </a:endParaRPr>
          </a:p>
          <a:p>
            <a:pPr>
              <a:spcBef>
                <a:spcPct val="50000"/>
              </a:spcBef>
            </a:pPr>
            <a:endParaRPr lang="en-US">
              <a:solidFill>
                <a:srgbClr val="000000"/>
              </a:solidFill>
              <a:latin typeface="Eurostile"/>
              <a:cs typeface="Eurostile"/>
            </a:endParaRPr>
          </a:p>
        </p:txBody>
      </p:sp>
      <p:sp>
        <p:nvSpPr>
          <p:cNvPr id="101379" name="Text Box 4"/>
          <p:cNvSpPr txBox="1">
            <a:spLocks noChangeArrowheads="1"/>
          </p:cNvSpPr>
          <p:nvPr/>
        </p:nvSpPr>
        <p:spPr bwMode="auto">
          <a:xfrm>
            <a:off x="5715000" y="1524000"/>
            <a:ext cx="2057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spcBef>
                <a:spcPct val="50000"/>
              </a:spcBef>
            </a:pPr>
            <a:r>
              <a:rPr lang="en-US" sz="2800" i="1">
                <a:solidFill>
                  <a:srgbClr val="CC3300"/>
                </a:solidFill>
                <a:latin typeface="Eurostile"/>
                <a:cs typeface="Eurostile"/>
              </a:rPr>
              <a:t>hash table</a:t>
            </a:r>
          </a:p>
        </p:txBody>
      </p:sp>
      <p:sp>
        <p:nvSpPr>
          <p:cNvPr id="101380" name="Text Box 5"/>
          <p:cNvSpPr txBox="1">
            <a:spLocks noChangeArrowheads="1"/>
          </p:cNvSpPr>
          <p:nvPr/>
        </p:nvSpPr>
        <p:spPr bwMode="auto">
          <a:xfrm>
            <a:off x="4876800" y="3505200"/>
            <a:ext cx="762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type="none" w="sm" len="sm"/>
                <a:tailEnd type="none" w="sm" len="sm"/>
              </a14:hiddenLine>
            </a:ext>
          </a:extLst>
        </p:spPr>
        <p:txBody>
          <a:bodyPr>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spcBef>
                <a:spcPct val="50000"/>
              </a:spcBef>
            </a:pPr>
            <a:r>
              <a:rPr lang="en-US" sz="2800" i="1">
                <a:solidFill>
                  <a:srgbClr val="CC3300"/>
                </a:solidFill>
                <a:latin typeface="Eurostile"/>
                <a:cs typeface="Eurostile"/>
              </a:rPr>
              <a:t>pos</a:t>
            </a:r>
          </a:p>
        </p:txBody>
      </p:sp>
      <p:sp>
        <p:nvSpPr>
          <p:cNvPr id="101381" name="Rectangle 6"/>
          <p:cNvSpPr>
            <a:spLocks noChangeArrowheads="1"/>
          </p:cNvSpPr>
          <p:nvPr/>
        </p:nvSpPr>
        <p:spPr bwMode="auto">
          <a:xfrm>
            <a:off x="6096000" y="21336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82" name="Rectangle 7"/>
          <p:cNvSpPr>
            <a:spLocks noChangeArrowheads="1"/>
          </p:cNvSpPr>
          <p:nvPr/>
        </p:nvSpPr>
        <p:spPr bwMode="auto">
          <a:xfrm>
            <a:off x="5257800" y="21336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0</a:t>
            </a:r>
          </a:p>
        </p:txBody>
      </p:sp>
      <p:sp>
        <p:nvSpPr>
          <p:cNvPr id="101383" name="Rectangle 8"/>
          <p:cNvSpPr>
            <a:spLocks noChangeArrowheads="1"/>
          </p:cNvSpPr>
          <p:nvPr/>
        </p:nvSpPr>
        <p:spPr bwMode="auto">
          <a:xfrm>
            <a:off x="5257800" y="25908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1</a:t>
            </a:r>
          </a:p>
        </p:txBody>
      </p:sp>
      <p:sp>
        <p:nvSpPr>
          <p:cNvPr id="101384" name="Rectangle 9"/>
          <p:cNvSpPr>
            <a:spLocks noChangeArrowheads="1"/>
          </p:cNvSpPr>
          <p:nvPr/>
        </p:nvSpPr>
        <p:spPr bwMode="auto">
          <a:xfrm>
            <a:off x="5257800" y="30480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2</a:t>
            </a:r>
          </a:p>
        </p:txBody>
      </p:sp>
      <p:sp>
        <p:nvSpPr>
          <p:cNvPr id="101385" name="Rectangle 10"/>
          <p:cNvSpPr>
            <a:spLocks noChangeArrowheads="1"/>
          </p:cNvSpPr>
          <p:nvPr/>
        </p:nvSpPr>
        <p:spPr bwMode="auto">
          <a:xfrm>
            <a:off x="5257800" y="35052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3</a:t>
            </a:r>
          </a:p>
        </p:txBody>
      </p:sp>
      <p:sp>
        <p:nvSpPr>
          <p:cNvPr id="101386" name="Rectangle 11"/>
          <p:cNvSpPr>
            <a:spLocks noChangeArrowheads="1"/>
          </p:cNvSpPr>
          <p:nvPr/>
        </p:nvSpPr>
        <p:spPr bwMode="auto">
          <a:xfrm>
            <a:off x="5257800" y="39624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a:t>
            </a:r>
          </a:p>
        </p:txBody>
      </p:sp>
      <p:sp>
        <p:nvSpPr>
          <p:cNvPr id="101387" name="Rectangle 12"/>
          <p:cNvSpPr>
            <a:spLocks noChangeArrowheads="1"/>
          </p:cNvSpPr>
          <p:nvPr/>
        </p:nvSpPr>
        <p:spPr bwMode="auto">
          <a:xfrm>
            <a:off x="5257800" y="44196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a:t>
            </a:r>
          </a:p>
        </p:txBody>
      </p:sp>
      <p:sp>
        <p:nvSpPr>
          <p:cNvPr id="101388" name="Rectangle 13"/>
          <p:cNvSpPr>
            <a:spLocks noChangeArrowheads="1"/>
          </p:cNvSpPr>
          <p:nvPr/>
        </p:nvSpPr>
        <p:spPr bwMode="auto">
          <a:xfrm>
            <a:off x="5257800" y="48768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a:t>
            </a:r>
          </a:p>
        </p:txBody>
      </p:sp>
      <p:sp>
        <p:nvSpPr>
          <p:cNvPr id="101389" name="Rectangle 14"/>
          <p:cNvSpPr>
            <a:spLocks noChangeArrowheads="1"/>
          </p:cNvSpPr>
          <p:nvPr/>
        </p:nvSpPr>
        <p:spPr bwMode="auto">
          <a:xfrm>
            <a:off x="5257800" y="5334000"/>
            <a:ext cx="8382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p>
            <a:pPr algn="r"/>
            <a:r>
              <a:rPr lang="en-US" sz="2400">
                <a:solidFill>
                  <a:srgbClr val="000000"/>
                </a:solidFill>
                <a:latin typeface="Eurostile"/>
                <a:cs typeface="Eurostile"/>
              </a:rPr>
              <a:t>N</a:t>
            </a:r>
          </a:p>
        </p:txBody>
      </p:sp>
      <p:sp>
        <p:nvSpPr>
          <p:cNvPr id="101390" name="AutoShape 15"/>
          <p:cNvSpPr>
            <a:spLocks noChangeArrowheads="1"/>
          </p:cNvSpPr>
          <p:nvPr/>
        </p:nvSpPr>
        <p:spPr bwMode="auto">
          <a:xfrm>
            <a:off x="990600" y="3429000"/>
            <a:ext cx="685800" cy="685800"/>
          </a:xfrm>
          <a:prstGeom prst="rightArrow">
            <a:avLst>
              <a:gd name="adj1" fmla="val 50000"/>
              <a:gd name="adj2" fmla="val 25000"/>
            </a:avLst>
          </a:prstGeom>
          <a:solidFill>
            <a:srgbClr val="FFFF99"/>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91" name="AutoShape 16"/>
          <p:cNvSpPr>
            <a:spLocks noChangeArrowheads="1"/>
          </p:cNvSpPr>
          <p:nvPr/>
        </p:nvSpPr>
        <p:spPr bwMode="auto">
          <a:xfrm>
            <a:off x="4114800" y="3429000"/>
            <a:ext cx="685800" cy="685800"/>
          </a:xfrm>
          <a:prstGeom prst="rightArrow">
            <a:avLst>
              <a:gd name="adj1" fmla="val 50000"/>
              <a:gd name="adj2" fmla="val 25000"/>
            </a:avLst>
          </a:prstGeom>
          <a:solidFill>
            <a:srgbClr val="FFFF99"/>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92" name="Line 17"/>
          <p:cNvSpPr>
            <a:spLocks noChangeShapeType="1"/>
          </p:cNvSpPr>
          <p:nvPr/>
        </p:nvSpPr>
        <p:spPr bwMode="auto">
          <a:xfrm>
            <a:off x="7315200" y="28194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393" name="Line 18"/>
          <p:cNvSpPr>
            <a:spLocks noChangeShapeType="1"/>
          </p:cNvSpPr>
          <p:nvPr/>
        </p:nvSpPr>
        <p:spPr bwMode="auto">
          <a:xfrm>
            <a:off x="7620000" y="2667000"/>
            <a:ext cx="0" cy="30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394" name="Rectangle 19"/>
          <p:cNvSpPr>
            <a:spLocks noChangeArrowheads="1"/>
          </p:cNvSpPr>
          <p:nvPr/>
        </p:nvSpPr>
        <p:spPr bwMode="auto">
          <a:xfrm>
            <a:off x="7620000" y="2209800"/>
            <a:ext cx="304800" cy="304800"/>
          </a:xfrm>
          <a:prstGeom prst="rect">
            <a:avLst/>
          </a:prstGeom>
          <a:solidFill>
            <a:schemeClr val="accent1"/>
          </a:solidFill>
          <a:ln w="9525">
            <a:solidFill>
              <a:schemeClr val="tx1"/>
            </a:solidFill>
            <a:miter lim="800000"/>
            <a:headEnd/>
            <a:tailEnd/>
          </a:ln>
        </p:spPr>
        <p:txBody>
          <a:bodyPr wrap="none" anchor="ctr"/>
          <a:lstStyle/>
          <a:p>
            <a:r>
              <a:rPr lang="en-US" b="1">
                <a:solidFill>
                  <a:srgbClr val="000000"/>
                </a:solidFill>
                <a:latin typeface="Eurostile"/>
                <a:cs typeface="Eurostile"/>
              </a:rPr>
              <a:t>y</a:t>
            </a:r>
          </a:p>
        </p:txBody>
      </p:sp>
      <p:sp>
        <p:nvSpPr>
          <p:cNvPr id="101395" name="Rectangle 20"/>
          <p:cNvSpPr>
            <a:spLocks noChangeArrowheads="1"/>
          </p:cNvSpPr>
          <p:nvPr/>
        </p:nvSpPr>
        <p:spPr bwMode="auto">
          <a:xfrm>
            <a:off x="8229600" y="2209800"/>
            <a:ext cx="304800" cy="304800"/>
          </a:xfrm>
          <a:prstGeom prst="rect">
            <a:avLst/>
          </a:prstGeom>
          <a:solidFill>
            <a:schemeClr val="accent1"/>
          </a:solidFill>
          <a:ln w="9525">
            <a:solidFill>
              <a:schemeClr val="tx1"/>
            </a:solidFill>
            <a:miter lim="800000"/>
            <a:headEnd/>
            <a:tailEnd/>
          </a:ln>
        </p:spPr>
        <p:txBody>
          <a:bodyPr wrap="none" anchor="ctr"/>
          <a:lstStyle/>
          <a:p>
            <a:r>
              <a:rPr lang="en-US" b="1">
                <a:solidFill>
                  <a:srgbClr val="000000"/>
                </a:solidFill>
                <a:latin typeface="Eurostile"/>
                <a:cs typeface="Eurostile"/>
              </a:rPr>
              <a:t>z</a:t>
            </a:r>
          </a:p>
        </p:txBody>
      </p:sp>
      <p:sp>
        <p:nvSpPr>
          <p:cNvPr id="101396" name="Rectangle 21"/>
          <p:cNvSpPr>
            <a:spLocks noChangeArrowheads="1"/>
          </p:cNvSpPr>
          <p:nvPr/>
        </p:nvSpPr>
        <p:spPr bwMode="auto">
          <a:xfrm>
            <a:off x="6096000" y="2590800"/>
            <a:ext cx="1219200" cy="457200"/>
          </a:xfrm>
          <a:prstGeom prst="rect">
            <a:avLst/>
          </a:prstGeom>
          <a:solidFill>
            <a:schemeClr val="folHlink"/>
          </a:solidFill>
          <a:ln w="9525">
            <a:solidFill>
              <a:schemeClr val="tx1"/>
            </a:solidFill>
            <a:miter lim="800000"/>
            <a:headEnd/>
            <a:tailEnd/>
          </a:ln>
        </p:spPr>
        <p:txBody>
          <a:bodyPr wrap="none" anchor="ctr"/>
          <a:lstStyle/>
          <a:p>
            <a:endParaRPr lang="nb-NO" b="1">
              <a:solidFill>
                <a:srgbClr val="000000"/>
              </a:solidFill>
              <a:latin typeface="Eurostile"/>
              <a:cs typeface="Eurostile"/>
            </a:endParaRPr>
          </a:p>
        </p:txBody>
      </p:sp>
      <p:sp>
        <p:nvSpPr>
          <p:cNvPr id="101397" name="Rectangle 22"/>
          <p:cNvSpPr>
            <a:spLocks noChangeArrowheads="1"/>
          </p:cNvSpPr>
          <p:nvPr/>
        </p:nvSpPr>
        <p:spPr bwMode="auto">
          <a:xfrm>
            <a:off x="6096000" y="30480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98" name="Rectangle 23"/>
          <p:cNvSpPr>
            <a:spLocks noChangeArrowheads="1"/>
          </p:cNvSpPr>
          <p:nvPr/>
        </p:nvSpPr>
        <p:spPr bwMode="auto">
          <a:xfrm>
            <a:off x="6096000" y="35052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399" name="Rectangle 24"/>
          <p:cNvSpPr>
            <a:spLocks noChangeArrowheads="1"/>
          </p:cNvSpPr>
          <p:nvPr/>
        </p:nvSpPr>
        <p:spPr bwMode="auto">
          <a:xfrm>
            <a:off x="6096000" y="39624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400" name="Rectangle 25"/>
          <p:cNvSpPr>
            <a:spLocks noChangeArrowheads="1"/>
          </p:cNvSpPr>
          <p:nvPr/>
        </p:nvSpPr>
        <p:spPr bwMode="auto">
          <a:xfrm>
            <a:off x="6096000" y="44196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401" name="Rectangle 26"/>
          <p:cNvSpPr>
            <a:spLocks noChangeArrowheads="1"/>
          </p:cNvSpPr>
          <p:nvPr/>
        </p:nvSpPr>
        <p:spPr bwMode="auto">
          <a:xfrm>
            <a:off x="6096000" y="48768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402" name="Rectangle 27"/>
          <p:cNvSpPr>
            <a:spLocks noChangeArrowheads="1"/>
          </p:cNvSpPr>
          <p:nvPr/>
        </p:nvSpPr>
        <p:spPr bwMode="auto">
          <a:xfrm>
            <a:off x="6096000" y="5334000"/>
            <a:ext cx="1219200" cy="457200"/>
          </a:xfrm>
          <a:prstGeom prst="rect">
            <a:avLst/>
          </a:prstGeom>
          <a:solidFill>
            <a:schemeClr val="folHlink"/>
          </a:solidFill>
          <a:ln w="9525">
            <a:solidFill>
              <a:schemeClr val="tx1"/>
            </a:solidFill>
            <a:miter lim="800000"/>
            <a:headEnd/>
            <a:tailEnd/>
          </a:ln>
        </p:spPr>
        <p:txBody>
          <a:bodyPr wrap="none" anchor="ctr"/>
          <a:lstStyle/>
          <a:p>
            <a:endParaRPr lang="nb-NO">
              <a:solidFill>
                <a:srgbClr val="000000"/>
              </a:solidFill>
              <a:latin typeface="Eurostile"/>
              <a:cs typeface="Eurostile"/>
            </a:endParaRPr>
          </a:p>
        </p:txBody>
      </p:sp>
      <p:sp>
        <p:nvSpPr>
          <p:cNvPr id="101403" name="Line 28"/>
          <p:cNvSpPr>
            <a:spLocks noChangeShapeType="1"/>
          </p:cNvSpPr>
          <p:nvPr/>
        </p:nvSpPr>
        <p:spPr bwMode="auto">
          <a:xfrm>
            <a:off x="7315200" y="2362200"/>
            <a:ext cx="304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404" name="Line 29"/>
          <p:cNvSpPr>
            <a:spLocks noChangeShapeType="1"/>
          </p:cNvSpPr>
          <p:nvPr/>
        </p:nvSpPr>
        <p:spPr bwMode="auto">
          <a:xfrm>
            <a:off x="7924800" y="2362200"/>
            <a:ext cx="30480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405" name="Line 30"/>
          <p:cNvSpPr>
            <a:spLocks noChangeShapeType="1"/>
          </p:cNvSpPr>
          <p:nvPr/>
        </p:nvSpPr>
        <p:spPr bwMode="auto">
          <a:xfrm>
            <a:off x="8534400" y="2362200"/>
            <a:ext cx="3048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406" name="Line 31"/>
          <p:cNvSpPr>
            <a:spLocks noChangeShapeType="1"/>
          </p:cNvSpPr>
          <p:nvPr/>
        </p:nvSpPr>
        <p:spPr bwMode="auto">
          <a:xfrm>
            <a:off x="8839200" y="2209800"/>
            <a:ext cx="0" cy="304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solidFill>
                <a:srgbClr val="000000"/>
              </a:solidFill>
              <a:latin typeface="Eurostile"/>
              <a:cs typeface="Eurostile"/>
            </a:endParaRPr>
          </a:p>
        </p:txBody>
      </p:sp>
      <p:sp>
        <p:nvSpPr>
          <p:cNvPr id="101407" name="AutoShape 32"/>
          <p:cNvSpPr>
            <a:spLocks noChangeArrowheads="1"/>
          </p:cNvSpPr>
          <p:nvPr/>
        </p:nvSpPr>
        <p:spPr bwMode="auto">
          <a:xfrm>
            <a:off x="7543800" y="4343400"/>
            <a:ext cx="1371600" cy="685800"/>
          </a:xfrm>
          <a:prstGeom prst="wedgeRoundRectCallout">
            <a:avLst>
              <a:gd name="adj1" fmla="val -73264"/>
              <a:gd name="adj2" fmla="val 56250"/>
              <a:gd name="adj3" fmla="val 16667"/>
            </a:avLst>
          </a:prstGeom>
          <a:solidFill>
            <a:schemeClr val="bg1"/>
          </a:solidFill>
          <a:ln w="9525">
            <a:solidFill>
              <a:schemeClr val="tx1"/>
            </a:solidFill>
            <a:miter lim="800000"/>
            <a:headEnd/>
            <a:tailEnd/>
          </a:ln>
        </p:spPr>
        <p:txBody>
          <a:bodyPr/>
          <a:lstStyle/>
          <a:p>
            <a:r>
              <a:rPr lang="en-US">
                <a:solidFill>
                  <a:srgbClr val="000000"/>
                </a:solidFill>
                <a:latin typeface="Eurostile"/>
                <a:cs typeface="Eurostile"/>
              </a:rPr>
              <a:t>Hash</a:t>
            </a:r>
          </a:p>
          <a:p>
            <a:r>
              <a:rPr lang="en-US">
                <a:solidFill>
                  <a:srgbClr val="000000"/>
                </a:solidFill>
                <a:latin typeface="Eurostile"/>
                <a:cs typeface="Eurostile"/>
              </a:rPr>
              <a:t>bucket</a:t>
            </a:r>
          </a:p>
        </p:txBody>
      </p:sp>
      <p:sp>
        <p:nvSpPr>
          <p:cNvPr id="101408" name="Text Box 33"/>
          <p:cNvSpPr txBox="1">
            <a:spLocks noChangeArrowheads="1"/>
          </p:cNvSpPr>
          <p:nvPr/>
        </p:nvSpPr>
        <p:spPr bwMode="auto">
          <a:xfrm>
            <a:off x="1619250" y="2039000"/>
            <a:ext cx="237842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eaLnBrk="1" hangingPunct="1"/>
            <a:r>
              <a:rPr lang="en-US" sz="2000" b="1" i="1" dirty="0">
                <a:solidFill>
                  <a:srgbClr val="CC3300"/>
                </a:solidFill>
                <a:latin typeface="Eurostile"/>
                <a:cs typeface="Eurostile"/>
              </a:rPr>
              <a:t>lookup</a:t>
            </a:r>
            <a:r>
              <a:rPr lang="en-US" sz="2000" b="1" i="1" dirty="0">
                <a:solidFill>
                  <a:srgbClr val="000000"/>
                </a:solidFill>
                <a:latin typeface="Eurostile"/>
                <a:cs typeface="Eurostile"/>
              </a:rPr>
              <a:t>(key) </a:t>
            </a:r>
            <a:r>
              <a:rPr lang="en-US" sz="2000" b="1" i="1" dirty="0">
                <a:solidFill>
                  <a:srgbClr val="000000"/>
                </a:solidFill>
                <a:latin typeface="Eurostile"/>
                <a:cs typeface="Eurostile"/>
                <a:sym typeface="Symbol" charset="0"/>
              </a:rPr>
              <a:t> </a:t>
            </a:r>
            <a:r>
              <a:rPr lang="en-US" sz="2000" b="1" i="1" dirty="0">
                <a:solidFill>
                  <a:srgbClr val="000000"/>
                </a:solidFill>
                <a:latin typeface="Eurostile"/>
                <a:cs typeface="Eurostile"/>
              </a:rPr>
              <a:t>data</a:t>
            </a:r>
          </a:p>
          <a:p>
            <a:pPr eaLnBrk="1" hangingPunct="1"/>
            <a:r>
              <a:rPr lang="en-US" sz="2000" b="1" i="1" dirty="0">
                <a:solidFill>
                  <a:srgbClr val="000000"/>
                </a:solidFill>
                <a:latin typeface="Eurostile"/>
                <a:cs typeface="Eurostile"/>
              </a:rPr>
              <a:t>Insert(key, data)</a:t>
            </a:r>
          </a:p>
        </p:txBody>
      </p:sp>
      <p:sp>
        <p:nvSpPr>
          <p:cNvPr id="101409" name="Rectangle 35"/>
          <p:cNvSpPr>
            <a:spLocks noGrp="1" noChangeArrowheads="1"/>
          </p:cNvSpPr>
          <p:nvPr>
            <p:ph type="title"/>
          </p:nvPr>
        </p:nvSpPr>
        <p:spPr/>
        <p:txBody>
          <a:bodyPr/>
          <a:lstStyle/>
          <a:p>
            <a:pPr eaLnBrk="1" hangingPunct="1"/>
            <a:r>
              <a:rPr lang="en-US"/>
              <a:t>Lookup Based on Hash Tables</a:t>
            </a:r>
          </a:p>
        </p:txBody>
      </p:sp>
    </p:spTree>
    <p:extLst>
      <p:ext uri="{BB962C8B-B14F-4D97-AF65-F5344CB8AC3E}">
        <p14:creationId xmlns:p14="http://schemas.microsoft.com/office/powerpoint/2010/main" val="18358921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Packet Format</a:t>
            </a:r>
          </a:p>
        </p:txBody>
      </p:sp>
      <p:pic>
        <p:nvPicPr>
          <p:cNvPr id="24578" name="Picture 4"/>
          <p:cNvPicPr>
            <a:picLocks noGrp="1" noChangeAspect="1" noChangeArrowheads="1"/>
          </p:cNvPicPr>
          <p:nvPr>
            <p:ph idx="4294967295"/>
          </p:nvPr>
        </p:nvPicPr>
        <p:blipFill>
          <a:blip r:embed="rId2">
            <a:extLst>
              <a:ext uri="{28A0092B-C50C-407E-A947-70E740481C1C}">
                <a14:useLocalDpi xmlns:a14="http://schemas.microsoft.com/office/drawing/2010/main" val="0"/>
              </a:ext>
            </a:extLst>
          </a:blip>
          <a:srcRect/>
          <a:stretch>
            <a:fillRect/>
          </a:stretch>
        </p:blipFill>
        <p:spPr>
          <a:xfrm>
            <a:off x="1600200" y="2813050"/>
            <a:ext cx="6256338" cy="2597150"/>
          </a:xfrm>
          <a:noFill/>
        </p:spPr>
      </p:pic>
      <p:sp>
        <p:nvSpPr>
          <p:cNvPr id="24579" name="Text Box 3"/>
          <p:cNvSpPr txBox="1">
            <a:spLocks noChangeArrowheads="1"/>
          </p:cNvSpPr>
          <p:nvPr/>
        </p:nvSpPr>
        <p:spPr bwMode="auto">
          <a:xfrm>
            <a:off x="1042988" y="1268413"/>
            <a:ext cx="57277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chemeClr val="folHlink"/>
              </a:buClr>
              <a:buSzPct val="85000"/>
              <a:buFont typeface="Wingdings" charset="0"/>
              <a:buNone/>
            </a:pPr>
            <a:r>
              <a:rPr lang="nb-NO" b="0"/>
              <a:t>Typical IETF RFC bit-exact representation</a:t>
            </a:r>
            <a:endParaRPr lang="en-US" b="0"/>
          </a:p>
        </p:txBody>
      </p:sp>
      <p:grpSp>
        <p:nvGrpSpPr>
          <p:cNvPr id="24580" name="Group 5"/>
          <p:cNvGrpSpPr>
            <a:grpSpLocks/>
          </p:cNvGrpSpPr>
          <p:nvPr/>
        </p:nvGrpSpPr>
        <p:grpSpPr bwMode="auto">
          <a:xfrm>
            <a:off x="2268538" y="2208213"/>
            <a:ext cx="1511300" cy="585787"/>
            <a:chOff x="1253" y="1060"/>
            <a:chExt cx="1030" cy="369"/>
          </a:xfrm>
        </p:grpSpPr>
        <p:sp>
          <p:nvSpPr>
            <p:cNvPr id="24583" name="AutoShape 6"/>
            <p:cNvSpPr>
              <a:spLocks/>
            </p:cNvSpPr>
            <p:nvPr/>
          </p:nvSpPr>
          <p:spPr bwMode="auto">
            <a:xfrm rot="-5400000">
              <a:off x="1678" y="825"/>
              <a:ext cx="179" cy="1030"/>
            </a:xfrm>
            <a:prstGeom prst="rightBrace">
              <a:avLst>
                <a:gd name="adj1" fmla="val 4795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rIns="54000" anchor="ctr"/>
            <a:lstStyle/>
            <a:p>
              <a:endParaRPr lang="en-US"/>
            </a:p>
          </p:txBody>
        </p:sp>
        <p:sp>
          <p:nvSpPr>
            <p:cNvPr id="24584" name="Text Box 7"/>
            <p:cNvSpPr txBox="1">
              <a:spLocks noChangeArrowheads="1"/>
            </p:cNvSpPr>
            <p:nvPr/>
          </p:nvSpPr>
          <p:spPr bwMode="auto">
            <a:xfrm>
              <a:off x="1554" y="1060"/>
              <a:ext cx="433" cy="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chemeClr val="folHlink"/>
                </a:buClr>
                <a:buSzPct val="85000"/>
                <a:buFont typeface="Wingdings" charset="0"/>
                <a:buNone/>
              </a:pPr>
              <a:r>
                <a:rPr lang="nb-NO" sz="1400" b="0"/>
                <a:t>a byte</a:t>
              </a:r>
              <a:endParaRPr lang="en-US" sz="1400" b="0"/>
            </a:p>
          </p:txBody>
        </p:sp>
      </p:grpSp>
      <p:sp>
        <p:nvSpPr>
          <p:cNvPr id="24581" name="AutoShape 8"/>
          <p:cNvSpPr>
            <a:spLocks/>
          </p:cNvSpPr>
          <p:nvPr/>
        </p:nvSpPr>
        <p:spPr bwMode="auto">
          <a:xfrm rot="-5400000">
            <a:off x="4754562" y="-447674"/>
            <a:ext cx="284163" cy="5256212"/>
          </a:xfrm>
          <a:prstGeom prst="rightBrace">
            <a:avLst>
              <a:gd name="adj1" fmla="val 154143"/>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rIns="54000" anchor="ctr"/>
          <a:lstStyle/>
          <a:p>
            <a:endParaRPr lang="en-US"/>
          </a:p>
        </p:txBody>
      </p:sp>
      <p:sp>
        <p:nvSpPr>
          <p:cNvPr id="24582" name="Text Box 9"/>
          <p:cNvSpPr txBox="1">
            <a:spLocks noChangeArrowheads="1"/>
          </p:cNvSpPr>
          <p:nvPr/>
        </p:nvSpPr>
        <p:spPr bwMode="auto">
          <a:xfrm>
            <a:off x="4067175" y="1773238"/>
            <a:ext cx="1658938"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chemeClr val="folHlink"/>
              </a:buClr>
              <a:buSzPct val="85000"/>
              <a:buFont typeface="Wingdings" charset="0"/>
              <a:buNone/>
            </a:pPr>
            <a:r>
              <a:rPr lang="nb-NO" sz="1400" b="0"/>
              <a:t>a longword (32 bit)</a:t>
            </a:r>
            <a:endParaRPr lang="en-US" sz="1400" b="0"/>
          </a:p>
        </p:txBody>
      </p:sp>
    </p:spTree>
    <p:extLst>
      <p:ext uri="{BB962C8B-B14F-4D97-AF65-F5344CB8AC3E}">
        <p14:creationId xmlns:p14="http://schemas.microsoft.com/office/powerpoint/2010/main" val="3749252255"/>
      </p:ext>
    </p:extLst>
  </p:cSld>
  <p:clrMapOvr>
    <a:masterClrMapping/>
  </p:clrMapOvr>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Rectangle 3"/>
          <p:cNvSpPr>
            <a:spLocks noGrp="1" noChangeArrowheads="1"/>
          </p:cNvSpPr>
          <p:nvPr>
            <p:ph type="title"/>
          </p:nvPr>
        </p:nvSpPr>
        <p:spPr/>
        <p:txBody>
          <a:bodyPr/>
          <a:lstStyle/>
          <a:p>
            <a:r>
              <a:rPr lang="en-US"/>
              <a:t>Distributed Hash Tables (DHTs)</a:t>
            </a:r>
          </a:p>
        </p:txBody>
      </p:sp>
      <p:grpSp>
        <p:nvGrpSpPr>
          <p:cNvPr id="103426" name="Group 4"/>
          <p:cNvGrpSpPr>
            <a:grpSpLocks/>
          </p:cNvGrpSpPr>
          <p:nvPr/>
        </p:nvGrpSpPr>
        <p:grpSpPr bwMode="auto">
          <a:xfrm>
            <a:off x="681038" y="1089025"/>
            <a:ext cx="7021512" cy="1917700"/>
            <a:chOff x="362" y="1389"/>
            <a:chExt cx="4423" cy="1208"/>
          </a:xfrm>
        </p:grpSpPr>
        <p:sp>
          <p:nvSpPr>
            <p:cNvPr id="202757" name="Text Box 5"/>
            <p:cNvSpPr txBox="1">
              <a:spLocks noChangeArrowheads="1"/>
            </p:cNvSpPr>
            <p:nvPr/>
          </p:nvSpPr>
          <p:spPr bwMode="auto">
            <a:xfrm>
              <a:off x="975" y="1389"/>
              <a:ext cx="3810" cy="256"/>
            </a:xfrm>
            <a:prstGeom prst="rect">
              <a:avLst/>
            </a:prstGeom>
            <a:solidFill>
              <a:srgbClr val="FFFF99"/>
            </a:solidFill>
            <a:ln w="9525">
              <a:solidFill>
                <a:schemeClr val="tx1"/>
              </a:solidFill>
              <a:miter lim="800000"/>
              <a:headEnd/>
              <a:tailEnd/>
            </a:ln>
            <a:effectLst/>
            <a:extLst>
              <a:ext uri="{AF507438-7753-43e0-B8FC-AC1667EBCBE1}">
                <a14:hiddenEffects xmlns:a14="http://schemas.microsoft.com/office/drawing/2010/main">
                  <a:effectLst>
                    <a:outerShdw blurRad="63500" dist="107763" dir="13500000" algn="ctr" rotWithShape="0">
                      <a:schemeClr val="bg2">
                        <a:alpha val="74998"/>
                      </a:schemeClr>
                    </a:outerShdw>
                  </a:effectLst>
                </a14:hiddenEffects>
              </a:ext>
            </a:extLst>
          </p:spPr>
          <p:txBody>
            <a:bodyPr>
              <a:spAutoFit/>
            </a:bodyPr>
            <a:lstStyle/>
            <a:p>
              <a:pPr algn="ctr">
                <a:spcBef>
                  <a:spcPct val="50000"/>
                </a:spcBef>
                <a:defRPr/>
              </a:pPr>
              <a:r>
                <a:rPr lang="en-US" sz="2000" b="1" dirty="0">
                  <a:solidFill>
                    <a:srgbClr val="000000"/>
                  </a:solidFill>
                  <a:latin typeface="Eurostile"/>
                  <a:cs typeface="Eurostile"/>
                </a:rPr>
                <a:t>Distributed application</a:t>
              </a:r>
            </a:p>
          </p:txBody>
        </p:sp>
        <p:sp>
          <p:nvSpPr>
            <p:cNvPr id="202758" name="Text Box 6"/>
            <p:cNvSpPr txBox="1">
              <a:spLocks noChangeArrowheads="1"/>
            </p:cNvSpPr>
            <p:nvPr/>
          </p:nvSpPr>
          <p:spPr bwMode="auto">
            <a:xfrm>
              <a:off x="975" y="1979"/>
              <a:ext cx="3810" cy="256"/>
            </a:xfrm>
            <a:prstGeom prst="rect">
              <a:avLst/>
            </a:prstGeom>
            <a:solidFill>
              <a:srgbClr val="99FF99"/>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lgn="ctr">
                <a:spcBef>
                  <a:spcPct val="50000"/>
                </a:spcBef>
                <a:defRPr/>
              </a:pPr>
              <a:r>
                <a:rPr lang="en-US" sz="2000" b="1">
                  <a:solidFill>
                    <a:srgbClr val="000000"/>
                  </a:solidFill>
                  <a:latin typeface="Eurostile"/>
                  <a:cs typeface="Eurostile"/>
                </a:rPr>
                <a:t>Distributed hash tables</a:t>
              </a:r>
            </a:p>
          </p:txBody>
        </p:sp>
        <p:sp>
          <p:nvSpPr>
            <p:cNvPr id="202759" name="Line 7"/>
            <p:cNvSpPr>
              <a:spLocks noChangeShapeType="1"/>
            </p:cNvSpPr>
            <p:nvPr/>
          </p:nvSpPr>
          <p:spPr bwMode="auto">
            <a:xfrm>
              <a:off x="1634" y="1661"/>
              <a:ext cx="0" cy="3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en-US">
                <a:solidFill>
                  <a:srgbClr val="000000"/>
                </a:solidFill>
                <a:latin typeface="Eurostile"/>
                <a:cs typeface="Eurostile"/>
              </a:endParaRPr>
            </a:p>
          </p:txBody>
        </p:sp>
        <p:sp>
          <p:nvSpPr>
            <p:cNvPr id="202760" name="Text Box 8"/>
            <p:cNvSpPr txBox="1">
              <a:spLocks noChangeArrowheads="1"/>
            </p:cNvSpPr>
            <p:nvPr/>
          </p:nvSpPr>
          <p:spPr bwMode="auto">
            <a:xfrm>
              <a:off x="2858" y="1661"/>
              <a:ext cx="1025"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i="1" dirty="0">
                  <a:solidFill>
                    <a:srgbClr val="000000"/>
                  </a:solidFill>
                  <a:latin typeface="Eurostile"/>
                  <a:cs typeface="Eurostile"/>
                </a:rPr>
                <a:t>Lookup (key)</a:t>
              </a:r>
            </a:p>
          </p:txBody>
        </p:sp>
        <p:sp>
          <p:nvSpPr>
            <p:cNvPr id="202761" name="Line 9"/>
            <p:cNvSpPr>
              <a:spLocks noChangeShapeType="1"/>
            </p:cNvSpPr>
            <p:nvPr/>
          </p:nvSpPr>
          <p:spPr bwMode="auto">
            <a:xfrm flipV="1">
              <a:off x="4241" y="1661"/>
              <a:ext cx="0" cy="3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en-US">
                <a:solidFill>
                  <a:srgbClr val="000000"/>
                </a:solidFill>
                <a:latin typeface="Eurostile"/>
                <a:cs typeface="Eurostile"/>
              </a:endParaRPr>
            </a:p>
          </p:txBody>
        </p:sp>
        <p:sp>
          <p:nvSpPr>
            <p:cNvPr id="202762" name="Text Box 10"/>
            <p:cNvSpPr txBox="1">
              <a:spLocks noChangeArrowheads="1"/>
            </p:cNvSpPr>
            <p:nvPr/>
          </p:nvSpPr>
          <p:spPr bwMode="auto">
            <a:xfrm>
              <a:off x="4286" y="1661"/>
              <a:ext cx="475" cy="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i="1">
                  <a:solidFill>
                    <a:srgbClr val="000000"/>
                  </a:solidFill>
                  <a:latin typeface="Eurostile"/>
                  <a:cs typeface="Eurostile"/>
                </a:rPr>
                <a:t>data</a:t>
              </a:r>
            </a:p>
          </p:txBody>
        </p:sp>
        <p:sp>
          <p:nvSpPr>
            <p:cNvPr id="202763" name="Rectangle 11"/>
            <p:cNvSpPr>
              <a:spLocks noChangeArrowheads="1"/>
            </p:cNvSpPr>
            <p:nvPr/>
          </p:nvSpPr>
          <p:spPr bwMode="auto">
            <a:xfrm>
              <a:off x="975" y="2341"/>
              <a:ext cx="771" cy="2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a:defRPr/>
              </a:pPr>
              <a:r>
                <a:rPr lang="en-US" sz="2000" b="1" dirty="0">
                  <a:solidFill>
                    <a:srgbClr val="000000"/>
                  </a:solidFill>
                  <a:latin typeface="Eurostile"/>
                  <a:cs typeface="Eurostile"/>
                </a:rPr>
                <a:t>node</a:t>
              </a:r>
            </a:p>
          </p:txBody>
        </p:sp>
        <p:sp>
          <p:nvSpPr>
            <p:cNvPr id="202764" name="Text Box 12"/>
            <p:cNvSpPr txBox="1">
              <a:spLocks noChangeArrowheads="1"/>
            </p:cNvSpPr>
            <p:nvPr/>
          </p:nvSpPr>
          <p:spPr bwMode="auto">
            <a:xfrm>
              <a:off x="3560" y="2296"/>
              <a:ext cx="293"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i="1">
                  <a:solidFill>
                    <a:srgbClr val="000000"/>
                  </a:solidFill>
                  <a:latin typeface="Eurostile"/>
                  <a:cs typeface="Eurostile"/>
                </a:rPr>
                <a:t>….</a:t>
              </a:r>
            </a:p>
          </p:txBody>
        </p:sp>
        <p:sp>
          <p:nvSpPr>
            <p:cNvPr id="202765" name="Text Box 13"/>
            <p:cNvSpPr txBox="1">
              <a:spLocks noChangeArrowheads="1"/>
            </p:cNvSpPr>
            <p:nvPr/>
          </p:nvSpPr>
          <p:spPr bwMode="auto">
            <a:xfrm>
              <a:off x="362" y="1661"/>
              <a:ext cx="1295" cy="2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a:defRPr/>
              </a:pPr>
              <a:r>
                <a:rPr lang="en-US" sz="2000" b="1" i="1">
                  <a:solidFill>
                    <a:srgbClr val="000000"/>
                  </a:solidFill>
                  <a:latin typeface="Eurostile"/>
                  <a:cs typeface="Eurostile"/>
                </a:rPr>
                <a:t>Insert(key, data)</a:t>
              </a:r>
            </a:p>
          </p:txBody>
        </p:sp>
        <p:sp>
          <p:nvSpPr>
            <p:cNvPr id="202766" name="Line 14"/>
            <p:cNvSpPr>
              <a:spLocks noChangeShapeType="1"/>
            </p:cNvSpPr>
            <p:nvPr/>
          </p:nvSpPr>
          <p:spPr bwMode="auto">
            <a:xfrm>
              <a:off x="4083" y="1661"/>
              <a:ext cx="0" cy="31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a:defRPr/>
              </a:pPr>
              <a:endParaRPr lang="en-US">
                <a:solidFill>
                  <a:srgbClr val="000000"/>
                </a:solidFill>
                <a:latin typeface="Eurostile"/>
                <a:cs typeface="Eurostile"/>
              </a:endParaRPr>
            </a:p>
          </p:txBody>
        </p:sp>
        <p:sp>
          <p:nvSpPr>
            <p:cNvPr id="202767" name="Rectangle 15"/>
            <p:cNvSpPr>
              <a:spLocks noChangeArrowheads="1"/>
            </p:cNvSpPr>
            <p:nvPr/>
          </p:nvSpPr>
          <p:spPr bwMode="auto">
            <a:xfrm>
              <a:off x="1837" y="2341"/>
              <a:ext cx="771" cy="2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a:defRPr/>
              </a:pPr>
              <a:r>
                <a:rPr lang="en-US" sz="2000" b="1">
                  <a:solidFill>
                    <a:srgbClr val="000000"/>
                  </a:solidFill>
                  <a:latin typeface="Eurostile"/>
                  <a:cs typeface="Eurostile"/>
                </a:rPr>
                <a:t>node</a:t>
              </a:r>
            </a:p>
          </p:txBody>
        </p:sp>
        <p:sp>
          <p:nvSpPr>
            <p:cNvPr id="202768" name="Rectangle 16"/>
            <p:cNvSpPr>
              <a:spLocks noChangeArrowheads="1"/>
            </p:cNvSpPr>
            <p:nvPr/>
          </p:nvSpPr>
          <p:spPr bwMode="auto">
            <a:xfrm>
              <a:off x="2699" y="2341"/>
              <a:ext cx="771" cy="2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a:defRPr/>
              </a:pPr>
              <a:r>
                <a:rPr lang="en-US" sz="2000" b="1">
                  <a:solidFill>
                    <a:srgbClr val="000000"/>
                  </a:solidFill>
                  <a:latin typeface="Eurostile"/>
                  <a:cs typeface="Eurostile"/>
                </a:rPr>
                <a:t>node</a:t>
              </a:r>
            </a:p>
          </p:txBody>
        </p:sp>
        <p:sp>
          <p:nvSpPr>
            <p:cNvPr id="202769" name="Rectangle 17"/>
            <p:cNvSpPr>
              <a:spLocks noChangeArrowheads="1"/>
            </p:cNvSpPr>
            <p:nvPr/>
          </p:nvSpPr>
          <p:spPr bwMode="auto">
            <a:xfrm>
              <a:off x="4014" y="2341"/>
              <a:ext cx="771" cy="256"/>
            </a:xfrm>
            <a:prstGeom prst="rect">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anchor="ctr">
              <a:spAutoFit/>
            </a:bodyPr>
            <a:lstStyle/>
            <a:p>
              <a:pPr algn="ctr">
                <a:defRPr/>
              </a:pPr>
              <a:r>
                <a:rPr lang="en-US" sz="2000" b="1">
                  <a:solidFill>
                    <a:srgbClr val="000000"/>
                  </a:solidFill>
                  <a:latin typeface="Eurostile"/>
                  <a:cs typeface="Eurostile"/>
                </a:rPr>
                <a:t>node</a:t>
              </a:r>
            </a:p>
          </p:txBody>
        </p:sp>
      </p:grpSp>
      <p:sp>
        <p:nvSpPr>
          <p:cNvPr id="202770" name="Rectangle 18"/>
          <p:cNvSpPr>
            <a:spLocks noChangeArrowheads="1"/>
          </p:cNvSpPr>
          <p:nvPr/>
        </p:nvSpPr>
        <p:spPr bwMode="auto">
          <a:xfrm>
            <a:off x="179512" y="3284538"/>
            <a:ext cx="8784976" cy="31686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rIns="54000"/>
          <a:lstStyle/>
          <a:p>
            <a:pPr>
              <a:buClr>
                <a:srgbClr val="FF6600"/>
              </a:buClr>
              <a:buSzPct val="120000"/>
              <a:defRPr/>
            </a:pPr>
            <a:r>
              <a:rPr lang="en-US" sz="2000" dirty="0">
                <a:solidFill>
                  <a:srgbClr val="000000"/>
                </a:solidFill>
                <a:latin typeface="Eurostile"/>
                <a:cs typeface="Eurostile"/>
              </a:rPr>
              <a:t>Key identifies data uniquely</a:t>
            </a:r>
          </a:p>
          <a:p>
            <a:pPr>
              <a:buClr>
                <a:srgbClr val="FF6600"/>
              </a:buClr>
              <a:buSzPct val="120000"/>
              <a:defRPr/>
            </a:pPr>
            <a:r>
              <a:rPr lang="en-US" sz="2000" dirty="0">
                <a:solidFill>
                  <a:srgbClr val="000000"/>
                </a:solidFill>
                <a:latin typeface="Eurostile"/>
                <a:cs typeface="Eurostile"/>
              </a:rPr>
              <a:t>Nodes are the hash buckets</a:t>
            </a:r>
          </a:p>
          <a:p>
            <a:pPr>
              <a:buClr>
                <a:srgbClr val="FF6600"/>
              </a:buClr>
              <a:buSzPct val="120000"/>
              <a:defRPr/>
            </a:pPr>
            <a:r>
              <a:rPr lang="en-US" sz="2000" dirty="0" smtClean="0">
                <a:solidFill>
                  <a:srgbClr val="000000"/>
                </a:solidFill>
                <a:latin typeface="Eurostile"/>
                <a:cs typeface="Eurostile"/>
              </a:rPr>
              <a:t>The </a:t>
            </a:r>
            <a:r>
              <a:rPr lang="en-US" sz="2000" dirty="0" err="1">
                <a:solidFill>
                  <a:srgbClr val="000000"/>
                </a:solidFill>
                <a:latin typeface="Eurostile"/>
                <a:cs typeface="Eurostile"/>
              </a:rPr>
              <a:t>keyspace</a:t>
            </a:r>
            <a:r>
              <a:rPr lang="en-US" sz="2000" dirty="0">
                <a:solidFill>
                  <a:srgbClr val="000000"/>
                </a:solidFill>
                <a:latin typeface="Eurostile"/>
                <a:cs typeface="Eurostile"/>
              </a:rPr>
              <a:t> is partitioned</a:t>
            </a:r>
          </a:p>
          <a:p>
            <a:pPr marL="630237" lvl="1" indent="-285750">
              <a:buClr>
                <a:srgbClr val="FF6600"/>
              </a:buClr>
              <a:buFont typeface="Arial"/>
              <a:buChar char="•"/>
              <a:defRPr/>
            </a:pPr>
            <a:r>
              <a:rPr lang="en-US" dirty="0">
                <a:solidFill>
                  <a:srgbClr val="000000"/>
                </a:solidFill>
                <a:latin typeface="Eurostile"/>
                <a:cs typeface="Eurostile"/>
              </a:rPr>
              <a:t>usually a node with ID = X has elements with keys close to X</a:t>
            </a:r>
          </a:p>
          <a:p>
            <a:pPr marL="630237" lvl="1" indent="-285750">
              <a:buClr>
                <a:srgbClr val="FF6600"/>
              </a:buClr>
              <a:buFont typeface="Arial"/>
              <a:buChar char="•"/>
              <a:defRPr/>
            </a:pPr>
            <a:r>
              <a:rPr lang="en-US" dirty="0">
                <a:solidFill>
                  <a:srgbClr val="000000"/>
                </a:solidFill>
                <a:latin typeface="Eurostile"/>
                <a:cs typeface="Eurostile"/>
              </a:rPr>
              <a:t>must define a useful </a:t>
            </a:r>
            <a:r>
              <a:rPr lang="en-US" b="1" i="1" dirty="0">
                <a:solidFill>
                  <a:srgbClr val="000000"/>
                </a:solidFill>
                <a:latin typeface="Eurostile"/>
                <a:cs typeface="Eurostile"/>
              </a:rPr>
              <a:t>key nearness metric</a:t>
            </a:r>
          </a:p>
          <a:p>
            <a:pPr marL="630237" lvl="1" indent="-285750">
              <a:buClr>
                <a:srgbClr val="FF6600"/>
              </a:buClr>
              <a:buFont typeface="Arial"/>
              <a:buChar char="•"/>
              <a:defRPr/>
            </a:pPr>
            <a:r>
              <a:rPr lang="en-US" dirty="0">
                <a:solidFill>
                  <a:srgbClr val="000000"/>
                </a:solidFill>
                <a:latin typeface="Eurostile"/>
                <a:cs typeface="Eurostile"/>
              </a:rPr>
              <a:t>DHT should balances keys and data across </a:t>
            </a:r>
            <a:r>
              <a:rPr lang="en-US" dirty="0" smtClean="0">
                <a:solidFill>
                  <a:srgbClr val="000000"/>
                </a:solidFill>
                <a:latin typeface="Eurostile"/>
                <a:cs typeface="Eurostile"/>
              </a:rPr>
              <a:t>nodes</a:t>
            </a:r>
          </a:p>
          <a:p>
            <a:pPr marL="630237" lvl="1" indent="-285750">
              <a:buClr>
                <a:srgbClr val="FF6600"/>
              </a:buClr>
              <a:buFont typeface="Arial"/>
              <a:buChar char="•"/>
              <a:defRPr/>
            </a:pPr>
            <a:endParaRPr lang="en-US" dirty="0">
              <a:solidFill>
                <a:srgbClr val="000000"/>
              </a:solidFill>
              <a:latin typeface="Eurostile"/>
              <a:cs typeface="Eurostile"/>
            </a:endParaRPr>
          </a:p>
          <a:p>
            <a:pPr>
              <a:buClr>
                <a:srgbClr val="FF6600"/>
              </a:buClr>
              <a:buSzPct val="120000"/>
              <a:defRPr/>
            </a:pPr>
            <a:r>
              <a:rPr lang="en-US" sz="2000" dirty="0">
                <a:solidFill>
                  <a:srgbClr val="000000"/>
                </a:solidFill>
                <a:latin typeface="Eurostile"/>
                <a:cs typeface="Eurostile"/>
              </a:rPr>
              <a:t>Keep the hop count small</a:t>
            </a:r>
          </a:p>
          <a:p>
            <a:pPr>
              <a:buClr>
                <a:srgbClr val="FF6600"/>
              </a:buClr>
              <a:buSzPct val="120000"/>
              <a:defRPr/>
            </a:pPr>
            <a:r>
              <a:rPr lang="en-US" sz="2000" dirty="0">
                <a:solidFill>
                  <a:srgbClr val="000000"/>
                </a:solidFill>
                <a:latin typeface="Eurostile"/>
                <a:cs typeface="Eurostile"/>
              </a:rPr>
              <a:t>Keep the routing tables </a:t>
            </a:r>
            <a:r>
              <a:rPr lang="ja-JP" altLang="en-US" sz="2000" dirty="0">
                <a:solidFill>
                  <a:srgbClr val="000000"/>
                </a:solidFill>
                <a:latin typeface="Eurostile"/>
                <a:cs typeface="Eurostile"/>
              </a:rPr>
              <a:t>“</a:t>
            </a:r>
            <a:r>
              <a:rPr lang="en-US" sz="2000" dirty="0">
                <a:solidFill>
                  <a:srgbClr val="000000"/>
                </a:solidFill>
                <a:latin typeface="Eurostile"/>
                <a:cs typeface="Eurostile"/>
              </a:rPr>
              <a:t>right size</a:t>
            </a:r>
            <a:r>
              <a:rPr lang="ja-JP" altLang="en-US" sz="2000" dirty="0">
                <a:solidFill>
                  <a:srgbClr val="000000"/>
                </a:solidFill>
                <a:latin typeface="Eurostile"/>
                <a:cs typeface="Eurostile"/>
              </a:rPr>
              <a:t>”</a:t>
            </a:r>
            <a:endParaRPr lang="en-US" sz="2000" dirty="0">
              <a:solidFill>
                <a:srgbClr val="000000"/>
              </a:solidFill>
              <a:latin typeface="Eurostile"/>
              <a:cs typeface="Eurostile"/>
            </a:endParaRPr>
          </a:p>
          <a:p>
            <a:pPr>
              <a:buClr>
                <a:srgbClr val="FF6600"/>
              </a:buClr>
              <a:buSzPct val="120000"/>
              <a:defRPr/>
            </a:pPr>
            <a:r>
              <a:rPr lang="en-US" sz="2000" dirty="0">
                <a:solidFill>
                  <a:srgbClr val="000000"/>
                </a:solidFill>
                <a:latin typeface="Eurostile"/>
                <a:cs typeface="Eurostile"/>
              </a:rPr>
              <a:t>Stay robust despite rapid changes in membership</a:t>
            </a:r>
          </a:p>
        </p:txBody>
      </p:sp>
    </p:spTree>
    <p:extLst>
      <p:ext uri="{BB962C8B-B14F-4D97-AF65-F5344CB8AC3E}">
        <p14:creationId xmlns:p14="http://schemas.microsoft.com/office/powerpoint/2010/main" val="2555005746"/>
      </p:ext>
    </p:extLst>
  </p:cSld>
  <p:clrMapOvr>
    <a:masterClrMapping/>
  </p:clrMapOvr>
  <p:timing>
    <p:tnLst>
      <p:par>
        <p:cTn xmlns:p14="http://schemas.microsoft.com/office/powerpoint/2010/mai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2"/>
          <p:cNvSpPr>
            <a:spLocks noGrp="1" noChangeArrowheads="1"/>
          </p:cNvSpPr>
          <p:nvPr>
            <p:ph type="ctrTitle"/>
          </p:nvPr>
        </p:nvSpPr>
        <p:spPr/>
        <p:txBody>
          <a:bodyPr/>
          <a:lstStyle/>
          <a:p>
            <a:pPr eaLnBrk="1" hangingPunct="1"/>
            <a:r>
              <a:rPr lang="en-US" sz="5400" dirty="0" smtClean="0"/>
              <a:t>Distributed Hash Tables</a:t>
            </a:r>
            <a:endParaRPr lang="en-US" sz="5400" dirty="0"/>
          </a:p>
        </p:txBody>
      </p:sp>
      <p:sp>
        <p:nvSpPr>
          <p:cNvPr id="104450" name="Rectangle 3"/>
          <p:cNvSpPr>
            <a:spLocks noGrp="1" noChangeArrowheads="1"/>
          </p:cNvSpPr>
          <p:nvPr>
            <p:ph type="subTitle" idx="1"/>
          </p:nvPr>
        </p:nvSpPr>
        <p:spPr/>
        <p:txBody>
          <a:bodyPr/>
          <a:lstStyle/>
          <a:p>
            <a:pPr eaLnBrk="1" hangingPunct="1">
              <a:buFont typeface="Wingdings" charset="0"/>
              <a:buNone/>
            </a:pPr>
            <a:r>
              <a:rPr lang="nb-NO" dirty="0" err="1" smtClean="0"/>
              <a:t>Chord</a:t>
            </a:r>
            <a:endParaRPr lang="nb-NO" dirty="0"/>
          </a:p>
        </p:txBody>
      </p:sp>
    </p:spTree>
    <p:extLst>
      <p:ext uri="{BB962C8B-B14F-4D97-AF65-F5344CB8AC3E}">
        <p14:creationId xmlns:p14="http://schemas.microsoft.com/office/powerpoint/2010/main" val="3149617501"/>
      </p:ext>
    </p:extLst>
  </p:cSld>
  <p:clrMapOvr>
    <a:masterClrMapping/>
  </p:clrMapOvr>
  <p:timing>
    <p:tnLst>
      <p:par>
        <p:cTn xmlns:p14="http://schemas.microsoft.com/office/powerpoint/2010/mai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2"/>
          <p:cNvSpPr>
            <a:spLocks noGrp="1" noChangeArrowheads="1"/>
          </p:cNvSpPr>
          <p:nvPr>
            <p:ph type="title"/>
          </p:nvPr>
        </p:nvSpPr>
        <p:spPr/>
        <p:txBody>
          <a:bodyPr/>
          <a:lstStyle/>
          <a:p>
            <a:pPr eaLnBrk="1" hangingPunct="1"/>
            <a:r>
              <a:rPr lang="en-US">
                <a:latin typeface="Tahoma" charset="0"/>
              </a:rPr>
              <a:t>Chord</a:t>
            </a:r>
            <a:endParaRPr lang="en-AU">
              <a:latin typeface="Tahoma" charset="0"/>
            </a:endParaRPr>
          </a:p>
        </p:txBody>
      </p:sp>
      <p:sp>
        <p:nvSpPr>
          <p:cNvPr id="106498" name="Rectangle 3"/>
          <p:cNvSpPr>
            <a:spLocks noGrp="1" noChangeArrowheads="1"/>
          </p:cNvSpPr>
          <p:nvPr>
            <p:ph type="body" idx="1"/>
          </p:nvPr>
        </p:nvSpPr>
        <p:spPr/>
        <p:txBody>
          <a:bodyPr/>
          <a:lstStyle/>
          <a:p>
            <a:pPr eaLnBrk="1" hangingPunct="1"/>
            <a:r>
              <a:rPr lang="en-US" dirty="0"/>
              <a:t>Approach taken</a:t>
            </a:r>
          </a:p>
          <a:p>
            <a:pPr marL="692150" lvl="1" indent="-347663" eaLnBrk="1" hangingPunct="1"/>
            <a:r>
              <a:rPr lang="en-US" dirty="0"/>
              <a:t>Only concerned with efficient indexing</a:t>
            </a:r>
          </a:p>
          <a:p>
            <a:pPr marL="692150" lvl="1" indent="-347663" eaLnBrk="1" hangingPunct="1"/>
            <a:r>
              <a:rPr lang="en-US" dirty="0"/>
              <a:t>Distributed index - decentralized lookup service</a:t>
            </a:r>
          </a:p>
          <a:p>
            <a:pPr marL="692150" lvl="1" indent="-347663" eaLnBrk="1" hangingPunct="1"/>
            <a:r>
              <a:rPr lang="en-US" dirty="0"/>
              <a:t>Inspired by consistent hashing: SHA-1 hash</a:t>
            </a:r>
          </a:p>
          <a:p>
            <a:pPr marL="692150" lvl="1" indent="-347663" eaLnBrk="1" hangingPunct="1"/>
            <a:r>
              <a:rPr lang="en-US" dirty="0"/>
              <a:t>Content handling is an external problem entirely</a:t>
            </a:r>
          </a:p>
          <a:p>
            <a:pPr marL="987425" lvl="2" indent="-293688" eaLnBrk="1" hangingPunct="1"/>
            <a:r>
              <a:rPr lang="en-US" dirty="0"/>
              <a:t>No relation to content</a:t>
            </a:r>
          </a:p>
          <a:p>
            <a:pPr marL="987425" lvl="2" indent="-293688" eaLnBrk="1" hangingPunct="1"/>
            <a:r>
              <a:rPr lang="en-US" dirty="0"/>
              <a:t>No included replication or caching</a:t>
            </a:r>
            <a:br>
              <a:rPr lang="en-US" dirty="0"/>
            </a:br>
            <a:endParaRPr lang="en-US" dirty="0"/>
          </a:p>
          <a:p>
            <a:pPr eaLnBrk="1" hangingPunct="1"/>
            <a:r>
              <a:rPr lang="en-US" dirty="0"/>
              <a:t>P2P aspects</a:t>
            </a:r>
          </a:p>
          <a:p>
            <a:pPr marL="692150" lvl="1" indent="-347663" eaLnBrk="1" hangingPunct="1"/>
            <a:r>
              <a:rPr lang="en-US" dirty="0"/>
              <a:t>Every node must maintain keys</a:t>
            </a:r>
          </a:p>
          <a:p>
            <a:pPr marL="692150" lvl="1" indent="-347663" eaLnBrk="1" hangingPunct="1"/>
            <a:r>
              <a:rPr lang="en-US" dirty="0"/>
              <a:t>Adaptive to membership changes</a:t>
            </a:r>
          </a:p>
          <a:p>
            <a:pPr marL="692150" lvl="1" indent="-347663" eaLnBrk="1" hangingPunct="1"/>
            <a:r>
              <a:rPr lang="en-US" dirty="0"/>
              <a:t>Client nodes act also as file servers</a:t>
            </a:r>
          </a:p>
        </p:txBody>
      </p:sp>
    </p:spTree>
    <p:extLst>
      <p:ext uri="{BB962C8B-B14F-4D97-AF65-F5344CB8AC3E}">
        <p14:creationId xmlns:p14="http://schemas.microsoft.com/office/powerpoint/2010/main" val="3142467532"/>
      </p:ext>
    </p:extLst>
  </p:cSld>
  <p:clrMapOvr>
    <a:masterClrMapping/>
  </p:clrMapOvr>
  <p:timing>
    <p:tnLst>
      <p:par>
        <p:cTn xmlns:p14="http://schemas.microsoft.com/office/powerpoint/2010/mai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8545" name="Picture 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41875" y="4005263"/>
            <a:ext cx="4311650" cy="2474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108546" name="Rectangle 2"/>
          <p:cNvSpPr>
            <a:spLocks noGrp="1" noChangeArrowheads="1"/>
          </p:cNvSpPr>
          <p:nvPr>
            <p:ph type="title"/>
          </p:nvPr>
        </p:nvSpPr>
        <p:spPr/>
        <p:txBody>
          <a:bodyPr/>
          <a:lstStyle/>
          <a:p>
            <a:pPr eaLnBrk="1" hangingPunct="1"/>
            <a:r>
              <a:rPr lang="en-US">
                <a:latin typeface="Tahoma" charset="0"/>
              </a:rPr>
              <a:t>Chord IDs &amp; Consistent Hashing</a:t>
            </a:r>
          </a:p>
        </p:txBody>
      </p:sp>
      <p:sp>
        <p:nvSpPr>
          <p:cNvPr id="108547" name="Rectangle 3"/>
          <p:cNvSpPr>
            <a:spLocks noGrp="1" noChangeArrowheads="1"/>
          </p:cNvSpPr>
          <p:nvPr>
            <p:ph type="body" idx="1"/>
          </p:nvPr>
        </p:nvSpPr>
        <p:spPr/>
        <p:txBody>
          <a:bodyPr/>
          <a:lstStyle/>
          <a:p>
            <a:pPr eaLnBrk="1" hangingPunct="1"/>
            <a:r>
              <a:rPr lang="en-US" sz="2400" i="1" dirty="0" smtClean="0"/>
              <a:t>m</a:t>
            </a:r>
            <a:r>
              <a:rPr lang="en-US" sz="2400" dirty="0" smtClean="0"/>
              <a:t>-bit </a:t>
            </a:r>
            <a:r>
              <a:rPr lang="en-US" sz="2400" dirty="0"/>
              <a:t>identifier space for both keys and nodes</a:t>
            </a:r>
          </a:p>
          <a:p>
            <a:pPr marL="692150" lvl="1" indent="-347663" eaLnBrk="1" hangingPunct="1"/>
            <a:r>
              <a:rPr lang="en-US" sz="2000" dirty="0"/>
              <a:t>Key identifier = SHA-1(key</a:t>
            </a:r>
            <a:r>
              <a:rPr lang="en-US" sz="2000" dirty="0" smtClean="0"/>
              <a:t>)</a:t>
            </a:r>
            <a:br>
              <a:rPr lang="en-US" sz="2000" dirty="0" smtClean="0"/>
            </a:br>
            <a:r>
              <a:rPr lang="en-US" sz="2000" dirty="0" smtClean="0"/>
              <a:t> </a:t>
            </a:r>
            <a:r>
              <a:rPr lang="en-US" sz="2000" dirty="0"/>
              <a:t/>
            </a:r>
            <a:br>
              <a:rPr lang="en-US" sz="2000" dirty="0"/>
            </a:br>
            <a:r>
              <a:rPr lang="en-US" sz="2000" dirty="0"/>
              <a:t/>
            </a:r>
            <a:br>
              <a:rPr lang="en-US" sz="2000" dirty="0"/>
            </a:br>
            <a:endParaRPr lang="en-US" sz="2000" dirty="0"/>
          </a:p>
          <a:p>
            <a:pPr marL="692150" lvl="1" indent="-347663" eaLnBrk="1" hangingPunct="1"/>
            <a:r>
              <a:rPr lang="en-US" sz="2000" dirty="0"/>
              <a:t>Node identifier = SHA-1(IP address)</a:t>
            </a:r>
            <a:br>
              <a:rPr lang="en-US" sz="2000" dirty="0"/>
            </a:br>
            <a:r>
              <a:rPr lang="en-US" sz="2000" dirty="0"/>
              <a:t/>
            </a:r>
            <a:br>
              <a:rPr lang="en-US" sz="2000" dirty="0"/>
            </a:br>
            <a:r>
              <a:rPr lang="en-US" sz="2000" dirty="0"/>
              <a:t/>
            </a:r>
            <a:br>
              <a:rPr lang="en-US" sz="2000" dirty="0"/>
            </a:br>
            <a:endParaRPr lang="en-US" sz="2000" dirty="0"/>
          </a:p>
          <a:p>
            <a:pPr marL="692150" lvl="1" indent="-347663" eaLnBrk="1" hangingPunct="1"/>
            <a:r>
              <a:rPr lang="en-US" sz="2000" dirty="0" smtClean="0"/>
              <a:t>Both keys and identifiers are </a:t>
            </a:r>
            <a:r>
              <a:rPr lang="en-US" sz="2000" b="1" dirty="0" smtClean="0">
                <a:solidFill>
                  <a:srgbClr val="FF0000"/>
                </a:solidFill>
              </a:rPr>
              <a:t>uniformly distributed</a:t>
            </a:r>
            <a:r>
              <a:rPr lang="en-US" sz="2000" dirty="0" smtClean="0"/>
              <a:t/>
            </a:r>
            <a:br>
              <a:rPr lang="en-US" sz="2000" dirty="0" smtClean="0"/>
            </a:br>
            <a:r>
              <a:rPr lang="en-US" sz="2000" dirty="0" smtClean="0"/>
              <a:t>in the space of m-bit numbers</a:t>
            </a:r>
            <a:r>
              <a:rPr lang="en-US" sz="2000" dirty="0"/>
              <a:t/>
            </a:r>
            <a:br>
              <a:rPr lang="en-US" sz="2000" dirty="0"/>
            </a:br>
            <a:endParaRPr lang="en-US" sz="2000" dirty="0"/>
          </a:p>
          <a:p>
            <a:pPr eaLnBrk="1" hangingPunct="1"/>
            <a:r>
              <a:rPr lang="en-US" sz="2400" dirty="0"/>
              <a:t>Identifiers ordered in a circle modulo </a:t>
            </a:r>
            <a:r>
              <a:rPr lang="en-US" sz="2400" dirty="0" smtClean="0">
                <a:latin typeface="Times"/>
                <a:cs typeface="Times"/>
              </a:rPr>
              <a:t>2</a:t>
            </a:r>
            <a:r>
              <a:rPr lang="en-US" sz="2400" baseline="52000" dirty="0" smtClean="0">
                <a:latin typeface="Times"/>
                <a:cs typeface="Times"/>
              </a:rPr>
              <a:t>m</a:t>
            </a:r>
          </a:p>
          <a:p>
            <a:pPr eaLnBrk="1" hangingPunct="1"/>
            <a:r>
              <a:rPr lang="en-US" sz="2400" dirty="0" smtClean="0"/>
              <a:t>A </a:t>
            </a:r>
            <a:r>
              <a:rPr lang="en-US" sz="2400" dirty="0"/>
              <a:t>key is mapped to the first </a:t>
            </a:r>
            <a:br>
              <a:rPr lang="en-US" sz="2400" dirty="0"/>
            </a:br>
            <a:r>
              <a:rPr lang="en-US" sz="2400" dirty="0"/>
              <a:t>node </a:t>
            </a:r>
            <a:r>
              <a:rPr lang="en-US" sz="2400" dirty="0" smtClean="0"/>
              <a:t>whose</a:t>
            </a:r>
            <a:br>
              <a:rPr lang="en-US" sz="2400" dirty="0" smtClean="0"/>
            </a:br>
            <a:r>
              <a:rPr lang="en-US" sz="2400" dirty="0" smtClean="0"/>
              <a:t>node </a:t>
            </a:r>
            <a:r>
              <a:rPr lang="en-US" sz="2400" i="1" dirty="0" smtClean="0">
                <a:latin typeface="Times"/>
                <a:cs typeface="Times"/>
              </a:rPr>
              <a:t>ID ≥ key ID</a:t>
            </a:r>
            <a:endParaRPr lang="en-US" sz="2400" i="1" dirty="0">
              <a:latin typeface="Times"/>
              <a:cs typeface="Times"/>
            </a:endParaRPr>
          </a:p>
        </p:txBody>
      </p:sp>
      <p:grpSp>
        <p:nvGrpSpPr>
          <p:cNvPr id="108548" name="Group 14"/>
          <p:cNvGrpSpPr>
            <a:grpSpLocks/>
          </p:cNvGrpSpPr>
          <p:nvPr/>
        </p:nvGrpSpPr>
        <p:grpSpPr bwMode="auto">
          <a:xfrm>
            <a:off x="1127125" y="1793875"/>
            <a:ext cx="4032250" cy="579438"/>
            <a:chOff x="879" y="1285"/>
            <a:chExt cx="2540" cy="365"/>
          </a:xfrm>
        </p:grpSpPr>
        <p:sp>
          <p:nvSpPr>
            <p:cNvPr id="108554" name="Text Box 5"/>
            <p:cNvSpPr txBox="1">
              <a:spLocks noChangeArrowheads="1"/>
            </p:cNvSpPr>
            <p:nvPr/>
          </p:nvSpPr>
          <p:spPr bwMode="auto">
            <a:xfrm>
              <a:off x="879" y="1371"/>
              <a:ext cx="1128"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lgn="r"/>
              <a:r>
                <a:rPr lang="en-US" sz="2000">
                  <a:solidFill>
                    <a:srgbClr val="009900"/>
                  </a:solidFill>
                </a:rPr>
                <a:t>Key=</a:t>
              </a:r>
              <a:r>
                <a:rPr lang="ja-JP" altLang="en-US" sz="2000">
                  <a:solidFill>
                    <a:srgbClr val="009900"/>
                  </a:solidFill>
                </a:rPr>
                <a:t>“</a:t>
              </a:r>
              <a:r>
                <a:rPr lang="en-US" altLang="ja-JP" sz="2000">
                  <a:solidFill>
                    <a:srgbClr val="009900"/>
                  </a:solidFill>
                </a:rPr>
                <a:t>LetItBe</a:t>
              </a:r>
              <a:r>
                <a:rPr lang="ja-JP" altLang="en-US" sz="2000">
                  <a:solidFill>
                    <a:srgbClr val="009900"/>
                  </a:solidFill>
                </a:rPr>
                <a:t>”</a:t>
              </a:r>
              <a:endParaRPr lang="en-US" sz="2000">
                <a:solidFill>
                  <a:srgbClr val="009900"/>
                </a:solidFill>
              </a:endParaRPr>
            </a:p>
          </p:txBody>
        </p:sp>
        <p:sp>
          <p:nvSpPr>
            <p:cNvPr id="108555" name="Line 6"/>
            <p:cNvSpPr>
              <a:spLocks noChangeShapeType="1"/>
            </p:cNvSpPr>
            <p:nvPr/>
          </p:nvSpPr>
          <p:spPr bwMode="auto">
            <a:xfrm>
              <a:off x="2058" y="1519"/>
              <a:ext cx="72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556" name="Rectangle 7"/>
            <p:cNvSpPr>
              <a:spLocks noChangeArrowheads="1"/>
            </p:cNvSpPr>
            <p:nvPr/>
          </p:nvSpPr>
          <p:spPr bwMode="auto">
            <a:xfrm>
              <a:off x="2844" y="1400"/>
              <a:ext cx="575"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r>
                <a:rPr lang="en-US" sz="2000">
                  <a:solidFill>
                    <a:srgbClr val="CC3300"/>
                  </a:solidFill>
                </a:rPr>
                <a:t>ID=54</a:t>
              </a:r>
            </a:p>
          </p:txBody>
        </p:sp>
        <p:sp>
          <p:nvSpPr>
            <p:cNvPr id="108557" name="Rectangle 8"/>
            <p:cNvSpPr>
              <a:spLocks noChangeArrowheads="1"/>
            </p:cNvSpPr>
            <p:nvPr/>
          </p:nvSpPr>
          <p:spPr bwMode="auto">
            <a:xfrm>
              <a:off x="2142" y="1285"/>
              <a:ext cx="493"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spcAft>
                  <a:spcPct val="50000"/>
                </a:spcAft>
                <a:buClr>
                  <a:srgbClr val="FF0000"/>
                </a:buClr>
                <a:buSzPct val="80000"/>
                <a:buFont typeface="Monotype Sorts" charset="0"/>
                <a:buNone/>
              </a:pPr>
              <a:r>
                <a:rPr lang="en-US" sz="1600">
                  <a:solidFill>
                    <a:srgbClr val="000000"/>
                  </a:solidFill>
                  <a:latin typeface="Arial" charset="0"/>
                </a:rPr>
                <a:t>SHA-1</a:t>
              </a:r>
            </a:p>
          </p:txBody>
        </p:sp>
      </p:grpSp>
      <p:grpSp>
        <p:nvGrpSpPr>
          <p:cNvPr id="108549" name="Group 15"/>
          <p:cNvGrpSpPr>
            <a:grpSpLocks/>
          </p:cNvGrpSpPr>
          <p:nvPr/>
        </p:nvGrpSpPr>
        <p:grpSpPr bwMode="auto">
          <a:xfrm>
            <a:off x="1119188" y="3143250"/>
            <a:ext cx="4489450" cy="541338"/>
            <a:chOff x="889" y="2250"/>
            <a:chExt cx="2828" cy="341"/>
          </a:xfrm>
        </p:grpSpPr>
        <p:sp>
          <p:nvSpPr>
            <p:cNvPr id="108550" name="Text Box 10"/>
            <p:cNvSpPr txBox="1">
              <a:spLocks noChangeArrowheads="1"/>
            </p:cNvSpPr>
            <p:nvPr/>
          </p:nvSpPr>
          <p:spPr bwMode="auto">
            <a:xfrm>
              <a:off x="889" y="2340"/>
              <a:ext cx="135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1200">
                  <a:solidFill>
                    <a:schemeClr val="tx1"/>
                  </a:solidFill>
                  <a:latin typeface="Tahoma" charset="0"/>
                  <a:ea typeface="ＭＳ Ｐゴシック" charset="0"/>
                  <a:cs typeface="ＭＳ Ｐゴシック" charset="0"/>
                </a:defRPr>
              </a:lvl1pPr>
              <a:lvl2pPr marL="742950" indent="-285750" eaLnBrk="0" hangingPunct="0">
                <a:defRPr sz="1200">
                  <a:solidFill>
                    <a:schemeClr val="tx1"/>
                  </a:solidFill>
                  <a:latin typeface="Tahoma" charset="0"/>
                  <a:ea typeface="ＭＳ Ｐゴシック" charset="0"/>
                </a:defRPr>
              </a:lvl2pPr>
              <a:lvl3pPr marL="1143000" indent="-228600" eaLnBrk="0" hangingPunct="0">
                <a:defRPr sz="1200">
                  <a:solidFill>
                    <a:schemeClr val="tx1"/>
                  </a:solidFill>
                  <a:latin typeface="Tahoma" charset="0"/>
                  <a:ea typeface="ＭＳ Ｐゴシック" charset="0"/>
                </a:defRPr>
              </a:lvl3pPr>
              <a:lvl4pPr marL="1600200" indent="-228600" eaLnBrk="0" hangingPunct="0">
                <a:defRPr sz="1200">
                  <a:solidFill>
                    <a:schemeClr val="tx1"/>
                  </a:solidFill>
                  <a:latin typeface="Tahoma" charset="0"/>
                  <a:ea typeface="ＭＳ Ｐゴシック" charset="0"/>
                </a:defRPr>
              </a:lvl4pPr>
              <a:lvl5pPr marL="2057400" indent="-228600" eaLnBrk="0" hangingPunct="0">
                <a:defRPr sz="1200">
                  <a:solidFill>
                    <a:schemeClr val="tx1"/>
                  </a:solidFill>
                  <a:latin typeface="Tahoma" charset="0"/>
                  <a:ea typeface="ＭＳ Ｐゴシック" charset="0"/>
                </a:defRPr>
              </a:lvl5pPr>
              <a:lvl6pPr marL="25146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6pPr>
              <a:lvl7pPr marL="29718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7pPr>
              <a:lvl8pPr marL="34290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8pPr>
              <a:lvl9pPr marL="3886200" indent="-228600" algn="ctr" eaLnBrk="0" fontAlgn="base" hangingPunct="0">
                <a:spcBef>
                  <a:spcPct val="20000"/>
                </a:spcBef>
                <a:spcAft>
                  <a:spcPct val="0"/>
                </a:spcAft>
                <a:buClr>
                  <a:schemeClr val="hlink"/>
                </a:buClr>
                <a:buSzPct val="75000"/>
                <a:buFont typeface="Wingdings" charset="0"/>
                <a:defRPr sz="1200">
                  <a:solidFill>
                    <a:schemeClr val="tx1"/>
                  </a:solidFill>
                  <a:latin typeface="Tahoma" charset="0"/>
                  <a:ea typeface="ＭＳ Ｐゴシック" charset="0"/>
                </a:defRPr>
              </a:lvl9pPr>
            </a:lstStyle>
            <a:p>
              <a:pPr algn="r"/>
              <a:r>
                <a:rPr lang="en-US" sz="2000">
                  <a:solidFill>
                    <a:srgbClr val="009900"/>
                  </a:solidFill>
                </a:rPr>
                <a:t>IP=</a:t>
              </a:r>
              <a:r>
                <a:rPr lang="ja-JP" altLang="en-US" sz="2000">
                  <a:solidFill>
                    <a:srgbClr val="009900"/>
                  </a:solidFill>
                </a:rPr>
                <a:t>“</a:t>
              </a:r>
              <a:r>
                <a:rPr lang="en-US" altLang="ja-JP" sz="2000">
                  <a:solidFill>
                    <a:srgbClr val="009900"/>
                  </a:solidFill>
                </a:rPr>
                <a:t>198.10.10.1</a:t>
              </a:r>
              <a:r>
                <a:rPr lang="ja-JP" altLang="en-US" sz="2000">
                  <a:solidFill>
                    <a:srgbClr val="009900"/>
                  </a:solidFill>
                </a:rPr>
                <a:t>”</a:t>
              </a:r>
              <a:endParaRPr lang="en-US" sz="2000">
                <a:solidFill>
                  <a:srgbClr val="009900"/>
                </a:solidFill>
              </a:endParaRPr>
            </a:p>
          </p:txBody>
        </p:sp>
        <p:sp>
          <p:nvSpPr>
            <p:cNvPr id="108551" name="Line 11"/>
            <p:cNvSpPr>
              <a:spLocks noChangeShapeType="1"/>
            </p:cNvSpPr>
            <p:nvPr/>
          </p:nvSpPr>
          <p:spPr bwMode="auto">
            <a:xfrm>
              <a:off x="2284" y="2485"/>
              <a:ext cx="720"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a:solidFill>
                  <a:srgbClr val="000000"/>
                </a:solidFill>
              </a:endParaRPr>
            </a:p>
          </p:txBody>
        </p:sp>
        <p:sp>
          <p:nvSpPr>
            <p:cNvPr id="108552" name="Rectangle 12"/>
            <p:cNvSpPr>
              <a:spLocks noChangeArrowheads="1"/>
            </p:cNvSpPr>
            <p:nvPr/>
          </p:nvSpPr>
          <p:spPr bwMode="auto">
            <a:xfrm>
              <a:off x="3054" y="2341"/>
              <a:ext cx="663"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r>
                <a:rPr lang="en-US" sz="2000">
                  <a:solidFill>
                    <a:srgbClr val="CC3300"/>
                  </a:solidFill>
                </a:rPr>
                <a:t>ID=123</a:t>
              </a:r>
            </a:p>
          </p:txBody>
        </p:sp>
        <p:sp>
          <p:nvSpPr>
            <p:cNvPr id="108553" name="Rectangle 13"/>
            <p:cNvSpPr>
              <a:spLocks noChangeArrowheads="1"/>
            </p:cNvSpPr>
            <p:nvPr/>
          </p:nvSpPr>
          <p:spPr bwMode="auto">
            <a:xfrm>
              <a:off x="2368" y="2250"/>
              <a:ext cx="493" cy="2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spcAft>
                  <a:spcPct val="50000"/>
                </a:spcAft>
                <a:buClr>
                  <a:srgbClr val="FF0000"/>
                </a:buClr>
                <a:buSzPct val="80000"/>
                <a:buFont typeface="Monotype Sorts" charset="0"/>
                <a:buNone/>
              </a:pPr>
              <a:r>
                <a:rPr lang="en-US" sz="1600">
                  <a:solidFill>
                    <a:srgbClr val="000000"/>
                  </a:solidFill>
                  <a:latin typeface="Arial" charset="0"/>
                </a:rPr>
                <a:t>SHA-1</a:t>
              </a:r>
            </a:p>
          </p:txBody>
        </p:sp>
      </p:grpSp>
    </p:spTree>
    <p:extLst>
      <p:ext uri="{BB962C8B-B14F-4D97-AF65-F5344CB8AC3E}">
        <p14:creationId xmlns:p14="http://schemas.microsoft.com/office/powerpoint/2010/main" val="9491731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p:cNvSpPr>
            <a:spLocks noGrp="1" noChangeArrowheads="1"/>
          </p:cNvSpPr>
          <p:nvPr>
            <p:ph type="title"/>
          </p:nvPr>
        </p:nvSpPr>
        <p:spPr/>
        <p:txBody>
          <a:bodyPr/>
          <a:lstStyle/>
          <a:p>
            <a:pPr eaLnBrk="1" hangingPunct="1"/>
            <a:r>
              <a:rPr lang="en-US" dirty="0"/>
              <a:t>Routing: </a:t>
            </a:r>
            <a:r>
              <a:rPr lang="ja-JP" altLang="en-US" dirty="0"/>
              <a:t>“</a:t>
            </a:r>
            <a:r>
              <a:rPr lang="en-US" altLang="ja-JP" dirty="0"/>
              <a:t>Finger Tables</a:t>
            </a:r>
            <a:r>
              <a:rPr lang="ja-JP" altLang="en-US" dirty="0"/>
              <a:t>”</a:t>
            </a:r>
            <a:endParaRPr lang="en-US" dirty="0"/>
          </a:p>
        </p:txBody>
      </p:sp>
      <p:sp>
        <p:nvSpPr>
          <p:cNvPr id="114690" name="Rectangle 3"/>
          <p:cNvSpPr>
            <a:spLocks noGrp="1" noChangeArrowheads="1"/>
          </p:cNvSpPr>
          <p:nvPr>
            <p:ph type="body" idx="4294967295"/>
          </p:nvPr>
        </p:nvSpPr>
        <p:spPr>
          <a:xfrm>
            <a:off x="0" y="866775"/>
            <a:ext cx="8928100" cy="5648325"/>
          </a:xfrm>
        </p:spPr>
        <p:txBody>
          <a:bodyPr/>
          <a:lstStyle/>
          <a:p>
            <a:pPr eaLnBrk="1" hangingPunct="1"/>
            <a:r>
              <a:rPr lang="en-US" sz="2400" dirty="0"/>
              <a:t>Every node </a:t>
            </a:r>
            <a:r>
              <a:rPr lang="en-US" sz="2400" dirty="0" smtClean="0"/>
              <a:t>knows nodes that represent </a:t>
            </a:r>
            <a:r>
              <a:rPr lang="en-US" sz="2400" i="1" dirty="0">
                <a:latin typeface="Times"/>
                <a:cs typeface="Times"/>
              </a:rPr>
              <a:t>m</a:t>
            </a:r>
            <a:r>
              <a:rPr lang="en-US" sz="2400" dirty="0"/>
              <a:t> other </a:t>
            </a:r>
            <a:r>
              <a:rPr lang="en-US" sz="2400" dirty="0" smtClean="0"/>
              <a:t>IDs in </a:t>
            </a:r>
            <a:r>
              <a:rPr lang="en-US" sz="2400" dirty="0"/>
              <a:t>the </a:t>
            </a:r>
            <a:r>
              <a:rPr lang="en-US" sz="2400" dirty="0" smtClean="0"/>
              <a:t>ring</a:t>
            </a:r>
          </a:p>
          <a:p>
            <a:pPr eaLnBrk="1" hangingPunct="1"/>
            <a:r>
              <a:rPr lang="en-US" sz="2400" dirty="0" smtClean="0"/>
              <a:t>Increase distances between these IDs </a:t>
            </a:r>
            <a:r>
              <a:rPr lang="en-US" sz="2400" dirty="0"/>
              <a:t>exponentially</a:t>
            </a:r>
          </a:p>
          <a:p>
            <a:pPr eaLnBrk="1" hangingPunct="1"/>
            <a:r>
              <a:rPr lang="en-US" sz="2400" dirty="0"/>
              <a:t>Finger </a:t>
            </a:r>
            <a:r>
              <a:rPr lang="en-US" sz="2400" i="1" dirty="0" err="1">
                <a:latin typeface="Times"/>
                <a:cs typeface="Times"/>
              </a:rPr>
              <a:t>i</a:t>
            </a:r>
            <a:r>
              <a:rPr lang="en-US" sz="2400" dirty="0"/>
              <a:t>  points to </a:t>
            </a:r>
            <a:r>
              <a:rPr lang="en-US" sz="2400" dirty="0">
                <a:solidFill>
                  <a:srgbClr val="CC3300"/>
                </a:solidFill>
              </a:rPr>
              <a:t>successor</a:t>
            </a:r>
            <a:r>
              <a:rPr lang="en-US" sz="2400" dirty="0"/>
              <a:t> of </a:t>
            </a:r>
            <a:r>
              <a:rPr lang="en-US" sz="2400" i="1" dirty="0">
                <a:latin typeface="Times"/>
                <a:cs typeface="Times"/>
              </a:rPr>
              <a:t>n+</a:t>
            </a:r>
            <a:r>
              <a:rPr lang="en-US" sz="2400" i="1" dirty="0" smtClean="0">
                <a:latin typeface="Times"/>
                <a:cs typeface="Times"/>
              </a:rPr>
              <a:t>2</a:t>
            </a:r>
            <a:r>
              <a:rPr lang="en-US" sz="2400" i="1" baseline="30000" dirty="0" smtClean="0">
                <a:latin typeface="Times"/>
                <a:cs typeface="Times"/>
              </a:rPr>
              <a:t>i</a:t>
            </a:r>
          </a:p>
        </p:txBody>
      </p:sp>
      <p:pic>
        <p:nvPicPr>
          <p:cNvPr id="11469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084711"/>
            <a:ext cx="8226425"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90341" name="Rectangle 5"/>
          <p:cNvSpPr>
            <a:spLocks noChangeArrowheads="1"/>
          </p:cNvSpPr>
          <p:nvPr/>
        </p:nvSpPr>
        <p:spPr bwMode="auto">
          <a:xfrm>
            <a:off x="4751388" y="2699469"/>
            <a:ext cx="4051300" cy="3825875"/>
          </a:xfrm>
          <a:prstGeom prst="rect">
            <a:avLst/>
          </a:prstGeom>
          <a:solidFill>
            <a:schemeClr val="bg1"/>
          </a:solidFill>
          <a:ln>
            <a:noFill/>
          </a:ln>
          <a:extLst>
            <a:ext uri="{91240B29-F687-4f45-9708-019B960494DF}">
              <a14:hiddenLine xmlns:a14="http://schemas.microsoft.com/office/drawing/2010/main" w="28575">
                <a:solidFill>
                  <a:srgbClr val="000000"/>
                </a:solidFill>
                <a:miter lim="800000"/>
                <a:headEnd/>
                <a:tailEnd type="none" w="lg" len="lg"/>
              </a14:hiddenLine>
            </a:ext>
          </a:extLst>
        </p:spPr>
        <p:txBody>
          <a:bodyPr wrap="none" rIns="54000" anchor="ctr">
            <a:spAutoFit/>
          </a:bodyPr>
          <a:lstStyle/>
          <a:p>
            <a:endParaRPr lang="nb-NO" dirty="0">
              <a:solidFill>
                <a:srgbClr val="000000"/>
              </a:solidFill>
            </a:endParaRPr>
          </a:p>
        </p:txBody>
      </p:sp>
      <p:sp>
        <p:nvSpPr>
          <p:cNvPr id="6" name="Rectangle 5"/>
          <p:cNvSpPr>
            <a:spLocks noChangeArrowheads="1"/>
          </p:cNvSpPr>
          <p:nvPr/>
        </p:nvSpPr>
        <p:spPr bwMode="auto">
          <a:xfrm>
            <a:off x="4644008" y="3465001"/>
            <a:ext cx="4320480" cy="1908215"/>
          </a:xfrm>
          <a:prstGeom prst="rect">
            <a:avLst/>
          </a:prstGeom>
          <a:solidFill>
            <a:schemeClr val="bg1"/>
          </a:solidFill>
          <a:ln w="6350" cmpd="sng">
            <a:solidFill>
              <a:schemeClr val="tx1"/>
            </a:solidFill>
            <a:miter lim="800000"/>
            <a:headEnd/>
            <a:tailEnd type="none" w="lg" len="lg"/>
          </a:ln>
          <a:effectLst>
            <a:outerShdw blurRad="127000" dist="127000" dir="2700000" algn="tl" rotWithShape="0">
              <a:prstClr val="black">
                <a:alpha val="40000"/>
              </a:prstClr>
            </a:outerShdw>
          </a:effectLst>
          <a:extLst/>
        </p:spPr>
        <p:txBody>
          <a:bodyPr wrap="square" rIns="54000" anchor="ctr">
            <a:spAutoFit/>
          </a:bodyPr>
          <a:lstStyle/>
          <a:p>
            <a:r>
              <a:rPr lang="en-US" sz="2000" dirty="0" smtClean="0">
                <a:solidFill>
                  <a:schemeClr val="tx1">
                    <a:lumMod val="65000"/>
                    <a:lumOff val="35000"/>
                  </a:schemeClr>
                </a:solidFill>
                <a:latin typeface="Eurostile"/>
                <a:cs typeface="Eurostile"/>
              </a:rPr>
              <a:t>if own ID is: </a:t>
            </a:r>
            <a:r>
              <a:rPr lang="en-US" sz="2000" dirty="0">
                <a:solidFill>
                  <a:schemeClr val="tx1">
                    <a:lumMod val="65000"/>
                    <a:lumOff val="35000"/>
                  </a:schemeClr>
                </a:solidFill>
                <a:latin typeface="Eurostile"/>
                <a:cs typeface="Eurostile"/>
              </a:rPr>
              <a:t>h = hash(own IP address</a:t>
            </a:r>
            <a:r>
              <a:rPr lang="en-US" sz="2000" dirty="0" smtClean="0">
                <a:solidFill>
                  <a:schemeClr val="tx1">
                    <a:lumMod val="65000"/>
                    <a:lumOff val="35000"/>
                  </a:schemeClr>
                </a:solidFill>
                <a:latin typeface="Eurostile"/>
                <a:cs typeface="Eurostile"/>
              </a:rPr>
              <a:t>)</a:t>
            </a:r>
            <a:endParaRPr lang="en-US" sz="2000" dirty="0">
              <a:solidFill>
                <a:schemeClr val="tx1">
                  <a:lumMod val="65000"/>
                  <a:lumOff val="35000"/>
                </a:schemeClr>
              </a:solidFill>
              <a:latin typeface="Eurostile"/>
              <a:cs typeface="Eurostile"/>
            </a:endParaRPr>
          </a:p>
          <a:p>
            <a:pPr marL="342900" indent="-342900">
              <a:buFont typeface="Arial"/>
              <a:buChar char="•"/>
            </a:pPr>
            <a:r>
              <a:rPr lang="en-US" sz="2000" dirty="0">
                <a:solidFill>
                  <a:schemeClr val="tx1">
                    <a:lumMod val="65000"/>
                    <a:lumOff val="35000"/>
                  </a:schemeClr>
                </a:solidFill>
                <a:latin typeface="Eurostile"/>
                <a:cs typeface="Eurostile"/>
              </a:rPr>
              <a:t>must know nodes that keep: h, h+1, h+2, h+4, h+8, h+16, ..., h+</a:t>
            </a:r>
            <a:r>
              <a:rPr lang="en-US" sz="2000" dirty="0" smtClean="0">
                <a:solidFill>
                  <a:schemeClr val="tx1">
                    <a:lumMod val="65000"/>
                    <a:lumOff val="35000"/>
                  </a:schemeClr>
                </a:solidFill>
                <a:latin typeface="Eurostile"/>
                <a:cs typeface="Eurostile"/>
              </a:rPr>
              <a:t>2</a:t>
            </a:r>
            <a:r>
              <a:rPr lang="en-US" sz="2000" baseline="30000" dirty="0" smtClean="0">
                <a:solidFill>
                  <a:schemeClr val="tx1">
                    <a:lumMod val="65000"/>
                    <a:lumOff val="35000"/>
                  </a:schemeClr>
                </a:solidFill>
                <a:latin typeface="Eurostile"/>
                <a:cs typeface="Eurostile"/>
              </a:rPr>
              <a:t>m</a:t>
            </a:r>
          </a:p>
          <a:p>
            <a:pPr marL="342900" indent="-342900">
              <a:buFont typeface="Arial"/>
              <a:buChar char="•"/>
            </a:pPr>
            <a:r>
              <a:rPr lang="en-US" sz="2000" dirty="0" smtClean="0">
                <a:solidFill>
                  <a:schemeClr val="tx1">
                    <a:lumMod val="65000"/>
                    <a:lumOff val="35000"/>
                  </a:schemeClr>
                </a:solidFill>
                <a:latin typeface="Eurostile"/>
                <a:cs typeface="Eurostile"/>
              </a:rPr>
              <a:t>some consecutive values may be kept by the same node !</a:t>
            </a:r>
            <a:endParaRPr lang="en-US" sz="2000" dirty="0">
              <a:solidFill>
                <a:schemeClr val="tx1">
                  <a:lumMod val="65000"/>
                  <a:lumOff val="35000"/>
                </a:schemeClr>
              </a:solidFill>
              <a:latin typeface="Eurostile"/>
              <a:cs typeface="Eurostile"/>
            </a:endParaRPr>
          </a:p>
          <a:p>
            <a:endParaRPr lang="nb-NO" dirty="0">
              <a:solidFill>
                <a:srgbClr val="000000"/>
              </a:solidFill>
              <a:latin typeface="Eurostile"/>
              <a:cs typeface="Eurostile"/>
            </a:endParaRPr>
          </a:p>
        </p:txBody>
      </p:sp>
    </p:spTree>
    <p:extLst>
      <p:ext uri="{BB962C8B-B14F-4D97-AF65-F5344CB8AC3E}">
        <p14:creationId xmlns:p14="http://schemas.microsoft.com/office/powerpoint/2010/main" val="399343796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p:cNvSpPr>
            <a:spLocks noGrp="1" noChangeArrowheads="1"/>
          </p:cNvSpPr>
          <p:nvPr>
            <p:ph type="title"/>
          </p:nvPr>
        </p:nvSpPr>
        <p:spPr/>
        <p:txBody>
          <a:bodyPr/>
          <a:lstStyle/>
          <a:p>
            <a:pPr eaLnBrk="1" hangingPunct="1"/>
            <a:r>
              <a:rPr lang="en-US" dirty="0"/>
              <a:t>Routing: </a:t>
            </a:r>
            <a:r>
              <a:rPr lang="ja-JP" altLang="en-US" dirty="0"/>
              <a:t>“</a:t>
            </a:r>
            <a:r>
              <a:rPr lang="en-US" altLang="ja-JP" dirty="0"/>
              <a:t>Finger Tables</a:t>
            </a:r>
            <a:r>
              <a:rPr lang="ja-JP" altLang="en-US" dirty="0"/>
              <a:t>”</a:t>
            </a:r>
            <a:endParaRPr lang="en-US" dirty="0"/>
          </a:p>
        </p:txBody>
      </p:sp>
      <p:sp>
        <p:nvSpPr>
          <p:cNvPr id="114690" name="Rectangle 3"/>
          <p:cNvSpPr>
            <a:spLocks noGrp="1" noChangeArrowheads="1"/>
          </p:cNvSpPr>
          <p:nvPr>
            <p:ph type="body" idx="4294967295"/>
          </p:nvPr>
        </p:nvSpPr>
        <p:spPr>
          <a:xfrm>
            <a:off x="0" y="866775"/>
            <a:ext cx="8928100" cy="5648325"/>
          </a:xfrm>
        </p:spPr>
        <p:txBody>
          <a:bodyPr/>
          <a:lstStyle/>
          <a:p>
            <a:r>
              <a:rPr lang="en-US" sz="2400" dirty="0"/>
              <a:t>Every node knows nodes that represent </a:t>
            </a:r>
            <a:r>
              <a:rPr lang="en-US" sz="2400" i="1" dirty="0">
                <a:latin typeface="Times"/>
                <a:cs typeface="Times"/>
              </a:rPr>
              <a:t>m</a:t>
            </a:r>
            <a:r>
              <a:rPr lang="en-US" sz="2400" dirty="0"/>
              <a:t> other IDs in the ring</a:t>
            </a:r>
          </a:p>
          <a:p>
            <a:r>
              <a:rPr lang="en-US" sz="2400" dirty="0"/>
              <a:t>Increase distances between these IDs exponentially</a:t>
            </a:r>
          </a:p>
          <a:p>
            <a:pPr eaLnBrk="1" hangingPunct="1"/>
            <a:r>
              <a:rPr lang="en-US" sz="2400" dirty="0" smtClean="0"/>
              <a:t>Finger </a:t>
            </a:r>
            <a:r>
              <a:rPr lang="en-US" sz="2400" i="1" dirty="0" err="1">
                <a:latin typeface="Times"/>
                <a:cs typeface="Times"/>
              </a:rPr>
              <a:t>i</a:t>
            </a:r>
            <a:r>
              <a:rPr lang="en-US" sz="2400" dirty="0"/>
              <a:t>  points to </a:t>
            </a:r>
            <a:r>
              <a:rPr lang="en-US" sz="2400" dirty="0">
                <a:solidFill>
                  <a:srgbClr val="CC3300"/>
                </a:solidFill>
              </a:rPr>
              <a:t>successor</a:t>
            </a:r>
            <a:r>
              <a:rPr lang="en-US" sz="2400" dirty="0"/>
              <a:t> of </a:t>
            </a:r>
            <a:r>
              <a:rPr lang="en-US" sz="2400" i="1" dirty="0">
                <a:latin typeface="Times"/>
                <a:cs typeface="Times"/>
              </a:rPr>
              <a:t>n+</a:t>
            </a:r>
            <a:r>
              <a:rPr lang="en-US" sz="2400" i="1" dirty="0" smtClean="0">
                <a:latin typeface="Times"/>
                <a:cs typeface="Times"/>
              </a:rPr>
              <a:t>2</a:t>
            </a:r>
            <a:r>
              <a:rPr lang="en-US" sz="2400" i="1" baseline="30000" dirty="0" smtClean="0">
                <a:latin typeface="Times"/>
                <a:cs typeface="Times"/>
              </a:rPr>
              <a:t>i</a:t>
            </a:r>
          </a:p>
          <a:p>
            <a:pPr eaLnBrk="1" hangingPunct="1"/>
            <a:r>
              <a:rPr lang="en-US" sz="2400" dirty="0" smtClean="0"/>
              <a:t>Lookup jumps to that node in its lookup table with largest ID</a:t>
            </a:r>
            <a:br>
              <a:rPr lang="en-US" sz="2400" dirty="0" smtClean="0"/>
            </a:br>
            <a:r>
              <a:rPr lang="en-US" sz="2400" dirty="0" smtClean="0"/>
              <a:t>where </a:t>
            </a:r>
            <a:r>
              <a:rPr lang="en-US" sz="2400" i="1" dirty="0" smtClean="0">
                <a:latin typeface="Times"/>
                <a:cs typeface="Times"/>
              </a:rPr>
              <a:t>hash(search term) &gt;= ID</a:t>
            </a:r>
            <a:endParaRPr lang="en-US" sz="2400" i="1" dirty="0">
              <a:latin typeface="Times"/>
              <a:cs typeface="Times"/>
            </a:endParaRPr>
          </a:p>
        </p:txBody>
      </p:sp>
      <p:pic>
        <p:nvPicPr>
          <p:cNvPr id="114691" name="Picture 4"/>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3084711"/>
            <a:ext cx="8226425" cy="3505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523091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Grp="1" noChangeArrowheads="1"/>
          </p:cNvSpPr>
          <p:nvPr>
            <p:ph type="title"/>
          </p:nvPr>
        </p:nvSpPr>
        <p:spPr/>
        <p:txBody>
          <a:bodyPr/>
          <a:lstStyle/>
          <a:p>
            <a:pPr eaLnBrk="1" hangingPunct="1"/>
            <a:r>
              <a:rPr lang="en-US" dirty="0"/>
              <a:t>Chord Assessment</a:t>
            </a:r>
          </a:p>
        </p:txBody>
      </p:sp>
      <p:sp>
        <p:nvSpPr>
          <p:cNvPr id="120834" name="Rectangle 3"/>
          <p:cNvSpPr>
            <a:spLocks noGrp="1" noChangeArrowheads="1"/>
          </p:cNvSpPr>
          <p:nvPr>
            <p:ph type="body" idx="1"/>
          </p:nvPr>
        </p:nvSpPr>
        <p:spPr/>
        <p:txBody>
          <a:bodyPr/>
          <a:lstStyle/>
          <a:p>
            <a:pPr marL="0" indent="0" eaLnBrk="1" hangingPunct="1">
              <a:lnSpc>
                <a:spcPct val="80000"/>
              </a:lnSpc>
              <a:buNone/>
            </a:pPr>
            <a:r>
              <a:rPr lang="en-US" sz="2400" dirty="0" smtClean="0"/>
              <a:t>Large distributed index</a:t>
            </a:r>
          </a:p>
          <a:p>
            <a:pPr marL="0" indent="0" eaLnBrk="1" hangingPunct="1">
              <a:lnSpc>
                <a:spcPct val="80000"/>
              </a:lnSpc>
              <a:buNone/>
            </a:pPr>
            <a:endParaRPr lang="en-US" sz="2400" dirty="0" smtClean="0"/>
          </a:p>
          <a:p>
            <a:pPr marL="0" indent="0" eaLnBrk="1" hangingPunct="1">
              <a:lnSpc>
                <a:spcPct val="80000"/>
              </a:lnSpc>
              <a:buNone/>
            </a:pPr>
            <a:r>
              <a:rPr lang="en-US" sz="2400" dirty="0" smtClean="0"/>
              <a:t>Scalability</a:t>
            </a:r>
            <a:r>
              <a:rPr lang="en-US" sz="2400" dirty="0"/>
              <a:t>, fairness, load balancing</a:t>
            </a:r>
          </a:p>
          <a:p>
            <a:pPr lvl="1" eaLnBrk="1" hangingPunct="1">
              <a:lnSpc>
                <a:spcPct val="80000"/>
              </a:lnSpc>
            </a:pPr>
            <a:r>
              <a:rPr lang="en-US" sz="2000" dirty="0" smtClean="0"/>
              <a:t>Space complexity: routing tables are size </a:t>
            </a:r>
            <a:r>
              <a:rPr lang="en-US" sz="2000" b="1" i="1" dirty="0" smtClean="0">
                <a:latin typeface="Times"/>
                <a:cs typeface="Times"/>
              </a:rPr>
              <a:t>O(log(#nodes))</a:t>
            </a:r>
          </a:p>
          <a:p>
            <a:pPr lvl="1" eaLnBrk="1" hangingPunct="1">
              <a:lnSpc>
                <a:spcPct val="80000"/>
              </a:lnSpc>
            </a:pPr>
            <a:r>
              <a:rPr lang="en-US" sz="2000" dirty="0" smtClean="0"/>
              <a:t>Logarithmic insert effort</a:t>
            </a:r>
            <a:endParaRPr lang="en-US" sz="2000" dirty="0"/>
          </a:p>
          <a:p>
            <a:pPr lvl="1" eaLnBrk="1" hangingPunct="1">
              <a:lnSpc>
                <a:spcPct val="80000"/>
              </a:lnSpc>
            </a:pPr>
            <a:r>
              <a:rPr lang="en-US" sz="2000" dirty="0" smtClean="0"/>
              <a:t>Network topology is </a:t>
            </a:r>
            <a:r>
              <a:rPr lang="en-US" sz="2000" b="1" dirty="0" smtClean="0"/>
              <a:t>not</a:t>
            </a:r>
            <a:r>
              <a:rPr lang="en-US" sz="2000" dirty="0" smtClean="0"/>
              <a:t> accounted for</a:t>
            </a:r>
          </a:p>
          <a:p>
            <a:pPr lvl="1" eaLnBrk="1" hangingPunct="1">
              <a:lnSpc>
                <a:spcPct val="80000"/>
              </a:lnSpc>
            </a:pPr>
            <a:r>
              <a:rPr lang="en-US" sz="2000" dirty="0" smtClean="0"/>
              <a:t>Quick lookup in large systems, low variation in lookup costs</a:t>
            </a:r>
            <a:br>
              <a:rPr lang="en-US" sz="2000" dirty="0" smtClean="0"/>
            </a:br>
            <a:endParaRPr lang="en-US" sz="2000" dirty="0" smtClean="0"/>
          </a:p>
          <a:p>
            <a:pPr marL="0" indent="0" eaLnBrk="1" hangingPunct="1">
              <a:lnSpc>
                <a:spcPct val="80000"/>
              </a:lnSpc>
              <a:buNone/>
            </a:pPr>
            <a:r>
              <a:rPr lang="en-US" sz="2400" dirty="0" smtClean="0"/>
              <a:t>Content </a:t>
            </a:r>
            <a:r>
              <a:rPr lang="en-US" sz="2400" dirty="0"/>
              <a:t>location</a:t>
            </a:r>
          </a:p>
          <a:p>
            <a:pPr lvl="1" eaLnBrk="1" hangingPunct="1">
              <a:lnSpc>
                <a:spcPct val="80000"/>
              </a:lnSpc>
            </a:pPr>
            <a:r>
              <a:rPr lang="en-US" sz="2000" dirty="0" smtClean="0"/>
              <a:t>Run-time complexity: </a:t>
            </a:r>
            <a:r>
              <a:rPr lang="en-US" sz="2000" b="1" i="1" dirty="0" smtClean="0">
                <a:latin typeface="Times"/>
                <a:cs typeface="Times"/>
              </a:rPr>
              <a:t>O(log(#nodes))</a:t>
            </a:r>
            <a:r>
              <a:rPr lang="en-US" sz="2000" dirty="0" smtClean="0"/>
              <a:t> lookup steps</a:t>
            </a:r>
          </a:p>
          <a:p>
            <a:pPr lvl="1" eaLnBrk="1" hangingPunct="1">
              <a:lnSpc>
                <a:spcPct val="80000"/>
              </a:lnSpc>
            </a:pPr>
            <a:r>
              <a:rPr lang="en-US" sz="2000" dirty="0" smtClean="0"/>
              <a:t>Search </a:t>
            </a:r>
            <a:r>
              <a:rPr lang="en-US" sz="2000" dirty="0"/>
              <a:t>by hash key: limited ways to formulate queries</a:t>
            </a:r>
          </a:p>
          <a:p>
            <a:pPr eaLnBrk="1" hangingPunct="1">
              <a:lnSpc>
                <a:spcPct val="80000"/>
              </a:lnSpc>
            </a:pPr>
            <a:endParaRPr lang="en-US" sz="2400" dirty="0" smtClean="0"/>
          </a:p>
          <a:p>
            <a:pPr marL="0" indent="0" eaLnBrk="1" hangingPunct="1">
              <a:lnSpc>
                <a:spcPct val="80000"/>
              </a:lnSpc>
              <a:buNone/>
            </a:pPr>
            <a:r>
              <a:rPr lang="en-US" sz="2400" dirty="0" smtClean="0"/>
              <a:t>No failure resilience in basic approach</a:t>
            </a:r>
            <a:endParaRPr lang="en-US" sz="2400" dirty="0"/>
          </a:p>
          <a:p>
            <a:pPr lvl="1" eaLnBrk="1" hangingPunct="1">
              <a:lnSpc>
                <a:spcPct val="80000"/>
              </a:lnSpc>
            </a:pPr>
            <a:r>
              <a:rPr lang="en-US" sz="2000" dirty="0" smtClean="0"/>
              <a:t>Easy fix</a:t>
            </a:r>
            <a:endParaRPr lang="en-US" sz="2000" dirty="0"/>
          </a:p>
          <a:p>
            <a:pPr lvl="2" eaLnBrk="1" hangingPunct="1">
              <a:lnSpc>
                <a:spcPct val="80000"/>
              </a:lnSpc>
            </a:pPr>
            <a:r>
              <a:rPr lang="en-US" sz="1800" dirty="0"/>
              <a:t>Successor lists allow use of neighbors to failed nodes</a:t>
            </a:r>
          </a:p>
          <a:p>
            <a:pPr lvl="2" eaLnBrk="1" hangingPunct="1">
              <a:lnSpc>
                <a:spcPct val="80000"/>
              </a:lnSpc>
            </a:pPr>
            <a:r>
              <a:rPr lang="en-US" sz="1800" dirty="0" smtClean="0"/>
              <a:t>create several index with different has functions (</a:t>
            </a:r>
            <a:r>
              <a:rPr lang="en-US" sz="1800" b="1" i="1" dirty="0" smtClean="0">
                <a:latin typeface="Times"/>
                <a:cs typeface="Times"/>
              </a:rPr>
              <a:t>O(1)</a:t>
            </a:r>
            <a:r>
              <a:rPr lang="en-US" sz="1800" dirty="0" smtClean="0"/>
              <a:t>)</a:t>
            </a:r>
          </a:p>
        </p:txBody>
      </p:sp>
    </p:spTree>
    <p:extLst>
      <p:ext uri="{BB962C8B-B14F-4D97-AF65-F5344CB8AC3E}">
        <p14:creationId xmlns:p14="http://schemas.microsoft.com/office/powerpoint/2010/main" val="2359235936"/>
      </p:ext>
    </p:extLst>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noChangeArrowheads="1"/>
          </p:cNvSpPr>
          <p:nvPr>
            <p:ph type="ctrTitle"/>
          </p:nvPr>
        </p:nvSpPr>
        <p:spPr/>
        <p:txBody>
          <a:bodyPr/>
          <a:lstStyle/>
          <a:p>
            <a:pPr eaLnBrk="1" hangingPunct="1"/>
            <a:r>
              <a:rPr lang="en-US" sz="4800" dirty="0" err="1" smtClean="0">
                <a:latin typeface="Eurostile"/>
                <a:ea typeface="ＭＳ Ｐゴシック" charset="0"/>
                <a:cs typeface="Eurostile"/>
              </a:rPr>
              <a:t>Signalling</a:t>
            </a:r>
            <a:r>
              <a:rPr lang="en-US" sz="4800" dirty="0" smtClean="0">
                <a:latin typeface="Eurostile"/>
                <a:ea typeface="ＭＳ Ｐゴシック" charset="0"/>
                <a:cs typeface="Eurostile"/>
              </a:rPr>
              <a:t> Protocols:</a:t>
            </a:r>
            <a:br>
              <a:rPr lang="en-US" sz="4800" dirty="0" smtClean="0">
                <a:latin typeface="Eurostile"/>
                <a:ea typeface="ＭＳ Ｐゴシック" charset="0"/>
                <a:cs typeface="Eurostile"/>
              </a:rPr>
            </a:br>
            <a:r>
              <a:rPr lang="en-US" sz="4800" dirty="0" smtClean="0">
                <a:ea typeface="ＭＳ Ｐゴシック" charset="0"/>
              </a:rPr>
              <a:t>RTSP &amp; SIP</a:t>
            </a:r>
            <a:endParaRPr lang="en-US" sz="4800" dirty="0">
              <a:latin typeface="Eurostile"/>
              <a:ea typeface="ＭＳ Ｐゴシック" charset="0"/>
              <a:cs typeface="Eurostile"/>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3665403588"/>
      </p:ext>
    </p:extLst>
  </p:cSld>
  <p:clrMapOvr>
    <a:masterClrMapping/>
  </p:clrMapOvr>
  <p:timing>
    <p:tnLst>
      <p:par>
        <p:cTn xmlns:p14="http://schemas.microsoft.com/office/powerpoint/2010/mai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Signaling Protocols</a:t>
            </a:r>
          </a:p>
        </p:txBody>
      </p:sp>
      <p:sp>
        <p:nvSpPr>
          <p:cNvPr id="47106" name="Rectangle 3"/>
          <p:cNvSpPr>
            <a:spLocks noGrp="1" noChangeArrowheads="1"/>
          </p:cNvSpPr>
          <p:nvPr>
            <p:ph idx="1"/>
          </p:nvPr>
        </p:nvSpPr>
        <p:spPr/>
        <p:txBody>
          <a:bodyPr/>
          <a:lstStyle/>
          <a:p>
            <a:pPr marL="0" indent="0" eaLnBrk="1" hangingPunct="1">
              <a:lnSpc>
                <a:spcPct val="90000"/>
              </a:lnSpc>
              <a:buNone/>
            </a:pPr>
            <a:r>
              <a:rPr lang="en-US" sz="2400" dirty="0">
                <a:latin typeface="Eurostile"/>
                <a:ea typeface="ＭＳ Ｐゴシック" charset="0"/>
                <a:cs typeface="Eurostile"/>
              </a:rPr>
              <a:t>Applications differ</a:t>
            </a:r>
          </a:p>
          <a:p>
            <a:pPr lvl="1" eaLnBrk="1" hangingPunct="1">
              <a:lnSpc>
                <a:spcPct val="90000"/>
              </a:lnSpc>
            </a:pPr>
            <a:r>
              <a:rPr lang="en-US" sz="2000" dirty="0">
                <a:latin typeface="Eurostile"/>
                <a:ea typeface="ＭＳ Ｐゴシック" charset="0"/>
                <a:cs typeface="Eurostile"/>
              </a:rPr>
              <a:t>Media delivery controlled by sender or receiver</a:t>
            </a:r>
          </a:p>
          <a:p>
            <a:pPr lvl="1" eaLnBrk="1" hangingPunct="1">
              <a:lnSpc>
                <a:spcPct val="90000"/>
              </a:lnSpc>
            </a:pPr>
            <a:r>
              <a:rPr lang="en-US" sz="2000" dirty="0">
                <a:latin typeface="Eurostile"/>
                <a:ea typeface="ＭＳ Ｐゴシック" charset="0"/>
                <a:cs typeface="Eurostile"/>
              </a:rPr>
              <a:t>Sender and receiver “meet” before media delivery</a:t>
            </a:r>
          </a:p>
          <a:p>
            <a:pPr lvl="1" eaLnBrk="1" hangingPunct="1">
              <a:lnSpc>
                <a:spcPct val="90000"/>
              </a:lnSpc>
            </a:pPr>
            <a:endParaRPr lang="en-US" sz="2000" dirty="0">
              <a:latin typeface="Eurostile"/>
              <a:ea typeface="ＭＳ Ｐゴシック" charset="0"/>
              <a:cs typeface="Eurostile"/>
            </a:endParaRPr>
          </a:p>
          <a:p>
            <a:pPr marL="0" indent="0" eaLnBrk="1" hangingPunct="1">
              <a:lnSpc>
                <a:spcPct val="90000"/>
              </a:lnSpc>
              <a:buNone/>
            </a:pPr>
            <a:r>
              <a:rPr lang="en-US" sz="2400" dirty="0">
                <a:latin typeface="Eurostile"/>
                <a:ea typeface="ＭＳ Ｐゴシック" charset="0"/>
                <a:cs typeface="Eurostile"/>
              </a:rPr>
              <a:t>Signaling should reflect different needs</a:t>
            </a:r>
          </a:p>
          <a:p>
            <a:pPr lvl="1" eaLnBrk="1" hangingPunct="1">
              <a:lnSpc>
                <a:spcPct val="90000"/>
              </a:lnSpc>
            </a:pPr>
            <a:r>
              <a:rPr lang="en-US" sz="2000" dirty="0">
                <a:latin typeface="Eurostile"/>
                <a:ea typeface="ＭＳ Ｐゴシック" charset="0"/>
                <a:cs typeface="Eurostile"/>
              </a:rPr>
              <a:t>Media-on-demand</a:t>
            </a:r>
          </a:p>
          <a:p>
            <a:pPr lvl="2" eaLnBrk="1" hangingPunct="1">
              <a:lnSpc>
                <a:spcPct val="90000"/>
              </a:lnSpc>
            </a:pPr>
            <a:r>
              <a:rPr lang="en-US" sz="1800" dirty="0">
                <a:latin typeface="Eurostile"/>
                <a:ea typeface="ＭＳ Ｐゴシック" charset="0"/>
                <a:cs typeface="Eurostile"/>
              </a:rPr>
              <a:t>Receiver controlled delivery of content</a:t>
            </a:r>
          </a:p>
          <a:p>
            <a:pPr lvl="2" eaLnBrk="1" hangingPunct="1">
              <a:lnSpc>
                <a:spcPct val="90000"/>
              </a:lnSpc>
            </a:pPr>
            <a:r>
              <a:rPr lang="en-US" sz="1800" dirty="0">
                <a:latin typeface="Eurostile"/>
                <a:ea typeface="ＭＳ Ｐゴシック" charset="0"/>
                <a:cs typeface="Eurostile"/>
              </a:rPr>
              <a:t>Explicit session </a:t>
            </a:r>
            <a:r>
              <a:rPr lang="en-US" sz="1800" dirty="0" smtClean="0">
                <a:latin typeface="Eurostile"/>
                <a:ea typeface="ＭＳ Ｐゴシック" charset="0"/>
                <a:cs typeface="Eurostile"/>
              </a:rPr>
              <a:t>setup</a:t>
            </a:r>
          </a:p>
          <a:p>
            <a:pPr lvl="2" eaLnBrk="1" hangingPunct="1">
              <a:lnSpc>
                <a:spcPct val="90000"/>
              </a:lnSpc>
            </a:pPr>
            <a:endParaRPr lang="en-US" sz="1800" dirty="0" smtClean="0">
              <a:latin typeface="Eurostile"/>
              <a:ea typeface="ＭＳ Ｐゴシック" charset="0"/>
              <a:cs typeface="Eurostile"/>
            </a:endParaRPr>
          </a:p>
          <a:p>
            <a:pPr lvl="1" eaLnBrk="1" hangingPunct="1">
              <a:lnSpc>
                <a:spcPct val="90000"/>
              </a:lnSpc>
            </a:pPr>
            <a:r>
              <a:rPr lang="en-US" sz="2000" dirty="0" smtClean="0">
                <a:latin typeface="Eurostile"/>
                <a:ea typeface="ＭＳ Ｐゴシック" charset="0"/>
                <a:cs typeface="Eurostile"/>
              </a:rPr>
              <a:t>Internet broadcast</a:t>
            </a:r>
          </a:p>
          <a:p>
            <a:pPr lvl="2" eaLnBrk="1" hangingPunct="1">
              <a:lnSpc>
                <a:spcPct val="90000"/>
              </a:lnSpc>
            </a:pPr>
            <a:r>
              <a:rPr lang="en-US" sz="1800" dirty="0" smtClean="0">
                <a:latin typeface="Eurostile"/>
                <a:ea typeface="ＭＳ Ｐゴシック" charset="0"/>
                <a:cs typeface="Eurostile"/>
              </a:rPr>
              <a:t>Sender announces multicast stream</a:t>
            </a:r>
          </a:p>
          <a:p>
            <a:pPr lvl="2" eaLnBrk="1" hangingPunct="1">
              <a:lnSpc>
                <a:spcPct val="90000"/>
              </a:lnSpc>
            </a:pPr>
            <a:r>
              <a:rPr lang="en-US" sz="1800" dirty="0" smtClean="0">
                <a:latin typeface="Eurostile"/>
                <a:ea typeface="ＭＳ Ｐゴシック" charset="0"/>
                <a:cs typeface="Eurostile"/>
              </a:rPr>
              <a:t>No explicit session setup</a:t>
            </a:r>
          </a:p>
          <a:p>
            <a:pPr lvl="2" eaLnBrk="1" hangingPunct="1">
              <a:lnSpc>
                <a:spcPct val="90000"/>
              </a:lnSpc>
            </a:pPr>
            <a:endParaRPr lang="en-US" sz="1800" dirty="0">
              <a:latin typeface="Eurostile"/>
              <a:ea typeface="ＭＳ Ｐゴシック" charset="0"/>
              <a:cs typeface="Eurostile"/>
            </a:endParaRPr>
          </a:p>
          <a:p>
            <a:pPr lvl="1" eaLnBrk="1" hangingPunct="1">
              <a:lnSpc>
                <a:spcPct val="90000"/>
              </a:lnSpc>
            </a:pPr>
            <a:r>
              <a:rPr lang="en-US" sz="2000" dirty="0">
                <a:latin typeface="Eurostile"/>
                <a:ea typeface="ＭＳ Ｐゴシック" charset="0"/>
                <a:cs typeface="Eurostile"/>
              </a:rPr>
              <a:t>Internet telephony and conferences: </a:t>
            </a:r>
          </a:p>
          <a:p>
            <a:pPr lvl="2" eaLnBrk="1" hangingPunct="1">
              <a:lnSpc>
                <a:spcPct val="90000"/>
              </a:lnSpc>
            </a:pPr>
            <a:r>
              <a:rPr lang="en-US" sz="1800" dirty="0">
                <a:latin typeface="Eurostile"/>
                <a:ea typeface="ＭＳ Ｐゴシック" charset="0"/>
                <a:cs typeface="Eurostile"/>
              </a:rPr>
              <a:t>Bi-directional data flow, live sources</a:t>
            </a:r>
          </a:p>
          <a:p>
            <a:pPr lvl="2" eaLnBrk="1" hangingPunct="1">
              <a:lnSpc>
                <a:spcPct val="90000"/>
              </a:lnSpc>
            </a:pPr>
            <a:r>
              <a:rPr lang="en-US" sz="1800" dirty="0">
                <a:latin typeface="Eurostile"/>
                <a:ea typeface="ＭＳ Ｐゴシック" charset="0"/>
                <a:cs typeface="Eurostile"/>
              </a:rPr>
              <a:t>(mostly) explicit session setup</a:t>
            </a:r>
            <a:r>
              <a:rPr lang="en-US" sz="1800" dirty="0" smtClean="0">
                <a:latin typeface="Eurostile"/>
                <a:ea typeface="ＭＳ Ｐゴシック" charset="0"/>
                <a:cs typeface="Eurostile"/>
              </a:rPr>
              <a:t>,</a:t>
            </a:r>
            <a:br>
              <a:rPr lang="en-US" sz="1800" dirty="0" smtClean="0">
                <a:latin typeface="Eurostile"/>
                <a:ea typeface="ＭＳ Ｐゴシック" charset="0"/>
                <a:cs typeface="Eurostile"/>
              </a:rPr>
            </a:br>
            <a:r>
              <a:rPr lang="en-US" sz="1800" dirty="0" smtClean="0">
                <a:latin typeface="Eurostile"/>
                <a:ea typeface="ＭＳ Ｐゴシック" charset="0"/>
                <a:cs typeface="Eurostile"/>
              </a:rPr>
              <a:t>mostly </a:t>
            </a:r>
            <a:r>
              <a:rPr lang="en-US" sz="1800" dirty="0">
                <a:latin typeface="Eurostile"/>
                <a:ea typeface="ＭＳ Ｐゴシック" charset="0"/>
                <a:cs typeface="Eurostile"/>
              </a:rPr>
              <a:t>persons at both </a:t>
            </a:r>
            <a:r>
              <a:rPr lang="en-US" sz="1800" dirty="0" smtClean="0">
                <a:latin typeface="Eurostile"/>
                <a:ea typeface="ＭＳ Ｐゴシック" charset="0"/>
                <a:cs typeface="Eurostile"/>
              </a:rPr>
              <a:t>ends</a:t>
            </a:r>
          </a:p>
          <a:p>
            <a:pPr lvl="2" eaLnBrk="1" hangingPunct="1">
              <a:lnSpc>
                <a:spcPct val="90000"/>
              </a:lnSpc>
            </a:pPr>
            <a:endParaRPr lang="en-US" sz="1800" dirty="0">
              <a:latin typeface="Eurostile"/>
              <a:ea typeface="ＭＳ Ｐゴシック" charset="0"/>
              <a:cs typeface="Eurostile"/>
            </a:endParaRPr>
          </a:p>
        </p:txBody>
      </p:sp>
      <p:sp>
        <p:nvSpPr>
          <p:cNvPr id="2" name="Right Brace 1"/>
          <p:cNvSpPr/>
          <p:nvPr/>
        </p:nvSpPr>
        <p:spPr bwMode="auto">
          <a:xfrm>
            <a:off x="5580112" y="2636912"/>
            <a:ext cx="504056" cy="2376264"/>
          </a:xfrm>
          <a:prstGeom prst="rightBrace">
            <a:avLst/>
          </a:prstGeom>
          <a:noFill/>
          <a:ln w="28575"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5" name="Right Brace 4"/>
          <p:cNvSpPr/>
          <p:nvPr/>
        </p:nvSpPr>
        <p:spPr bwMode="auto">
          <a:xfrm>
            <a:off x="5940152" y="4005064"/>
            <a:ext cx="504056" cy="2376264"/>
          </a:xfrm>
          <a:prstGeom prst="rightBrace">
            <a:avLst/>
          </a:prstGeom>
          <a:noFill/>
          <a:ln w="28575" cap="flat" cmpd="sng" algn="ctr">
            <a:solidFill>
              <a:schemeClr val="bg2"/>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3" name="TextBox 2"/>
          <p:cNvSpPr txBox="1"/>
          <p:nvPr/>
        </p:nvSpPr>
        <p:spPr>
          <a:xfrm>
            <a:off x="6660232" y="4797152"/>
            <a:ext cx="2318964" cy="830997"/>
          </a:xfrm>
          <a:prstGeom prst="rect">
            <a:avLst/>
          </a:prstGeom>
          <a:solidFill>
            <a:srgbClr val="FFFFFF"/>
          </a:solidFill>
          <a:ln>
            <a:noFill/>
          </a:ln>
          <a:effectLst/>
        </p:spPr>
        <p:txBody>
          <a:bodyPr wrap="none" rtlCol="0">
            <a:spAutoFit/>
          </a:bodyPr>
          <a:lstStyle/>
          <a:p>
            <a:r>
              <a:rPr lang="en-US" sz="2400" dirty="0" smtClean="0">
                <a:solidFill>
                  <a:srgbClr val="000000"/>
                </a:solidFill>
                <a:latin typeface="Eurostile"/>
                <a:cs typeface="Eurostile"/>
              </a:rPr>
              <a:t>Session Initiation</a:t>
            </a:r>
          </a:p>
          <a:p>
            <a:r>
              <a:rPr lang="en-US" sz="2400" dirty="0" smtClean="0">
                <a:solidFill>
                  <a:srgbClr val="000000"/>
                </a:solidFill>
                <a:latin typeface="Eurostile"/>
                <a:cs typeface="Eurostile"/>
              </a:rPr>
              <a:t>Protocol (SIP)</a:t>
            </a:r>
          </a:p>
        </p:txBody>
      </p:sp>
      <p:sp>
        <p:nvSpPr>
          <p:cNvPr id="7" name="TextBox 6"/>
          <p:cNvSpPr txBox="1"/>
          <p:nvPr/>
        </p:nvSpPr>
        <p:spPr>
          <a:xfrm>
            <a:off x="6262352" y="3429000"/>
            <a:ext cx="2846152" cy="830997"/>
          </a:xfrm>
          <a:prstGeom prst="rect">
            <a:avLst/>
          </a:prstGeom>
          <a:solidFill>
            <a:srgbClr val="FFFFFF"/>
          </a:solidFill>
          <a:ln>
            <a:noFill/>
          </a:ln>
          <a:effectLst/>
        </p:spPr>
        <p:txBody>
          <a:bodyPr wrap="none" rtlCol="0">
            <a:spAutoFit/>
          </a:bodyPr>
          <a:lstStyle/>
          <a:p>
            <a:r>
              <a:rPr lang="en-US" sz="2400" dirty="0" smtClean="0">
                <a:solidFill>
                  <a:srgbClr val="000000"/>
                </a:solidFill>
                <a:latin typeface="Eurostile"/>
                <a:cs typeface="Eurostile"/>
              </a:rPr>
              <a:t>Real-Time Streaming</a:t>
            </a:r>
          </a:p>
          <a:p>
            <a:r>
              <a:rPr lang="en-US" sz="2400" dirty="0" smtClean="0">
                <a:solidFill>
                  <a:srgbClr val="000000"/>
                </a:solidFill>
                <a:latin typeface="Eurostile"/>
                <a:cs typeface="Eurostile"/>
              </a:rPr>
              <a:t>Protocol (RTSP)</a:t>
            </a:r>
          </a:p>
        </p:txBody>
      </p:sp>
    </p:spTree>
    <p:extLst>
      <p:ext uri="{BB962C8B-B14F-4D97-AF65-F5344CB8AC3E}">
        <p14:creationId xmlns:p14="http://schemas.microsoft.com/office/powerpoint/2010/main" val="40905312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P spid="3" grpId="0" animBg="1"/>
      <p:bldP spid="7"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2"/>
          <p:cNvSpPr>
            <a:spLocks noGrp="1" noChangeArrowheads="1"/>
          </p:cNvSpPr>
          <p:nvPr>
            <p:ph type="title"/>
          </p:nvPr>
        </p:nvSpPr>
        <p:spPr/>
        <p:txBody>
          <a:bodyPr/>
          <a:lstStyle/>
          <a:p>
            <a:pPr eaLnBrk="1" hangingPunct="1">
              <a:lnSpc>
                <a:spcPct val="90000"/>
              </a:lnSpc>
            </a:pPr>
            <a:r>
              <a:rPr lang="en-US" dirty="0" smtClean="0">
                <a:latin typeface="Eurostile"/>
                <a:ea typeface="ＭＳ Ｐゴシック" charset="0"/>
                <a:cs typeface="Eurostile"/>
              </a:rPr>
              <a:t>Real-Time Streaming Protocol (RTSP)</a:t>
            </a:r>
            <a:endParaRPr lang="en-US" dirty="0">
              <a:latin typeface="Eurostile"/>
              <a:ea typeface="ＭＳ Ｐゴシック" charset="0"/>
              <a:cs typeface="Eurostile"/>
            </a:endParaRPr>
          </a:p>
        </p:txBody>
      </p:sp>
      <p:sp>
        <p:nvSpPr>
          <p:cNvPr id="50178" name="Rectangle 3"/>
          <p:cNvSpPr>
            <a:spLocks noGrp="1" noChangeArrowheads="1"/>
          </p:cNvSpPr>
          <p:nvPr>
            <p:ph idx="1"/>
          </p:nvPr>
        </p:nvSpPr>
        <p:spPr>
          <a:xfrm>
            <a:off x="251520" y="866775"/>
            <a:ext cx="8784976" cy="5648325"/>
          </a:xfrm>
        </p:spPr>
        <p:txBody>
          <a:bodyPr/>
          <a:lstStyle/>
          <a:p>
            <a:pPr marL="0" indent="0" eaLnBrk="1" hangingPunct="1">
              <a:lnSpc>
                <a:spcPct val="90000"/>
              </a:lnSpc>
              <a:buNone/>
            </a:pPr>
            <a:r>
              <a:rPr lang="en-US" sz="2400" dirty="0" smtClean="0">
                <a:latin typeface="Eurostile"/>
                <a:ea typeface="ＭＳ Ｐゴシック" charset="0"/>
                <a:cs typeface="Eurostile"/>
              </a:rPr>
              <a:t>Rough </a:t>
            </a:r>
            <a:r>
              <a:rPr lang="en-US" sz="2400" dirty="0">
                <a:latin typeface="Eurostile"/>
                <a:ea typeface="ＭＳ Ｐゴシック" charset="0"/>
                <a:cs typeface="Eurostile"/>
              </a:rPr>
              <a:t>synchronization</a:t>
            </a:r>
          </a:p>
          <a:p>
            <a:pPr lvl="1" eaLnBrk="1" hangingPunct="1">
              <a:lnSpc>
                <a:spcPct val="90000"/>
              </a:lnSpc>
            </a:pPr>
            <a:r>
              <a:rPr lang="en-US" sz="2000" dirty="0">
                <a:latin typeface="Eurostile"/>
                <a:ea typeface="ＭＳ Ｐゴシック" charset="0"/>
                <a:cs typeface="Eurostile"/>
              </a:rPr>
              <a:t>Media description in DESCRIBE response</a:t>
            </a:r>
          </a:p>
          <a:p>
            <a:pPr lvl="1" eaLnBrk="1" hangingPunct="1">
              <a:lnSpc>
                <a:spcPct val="90000"/>
              </a:lnSpc>
            </a:pPr>
            <a:r>
              <a:rPr lang="en-US" sz="2000" dirty="0">
                <a:latin typeface="Eurostile"/>
                <a:ea typeface="ＭＳ Ｐゴシック" charset="0"/>
                <a:cs typeface="Eurostile"/>
              </a:rPr>
              <a:t>Timing description in SETUP response</a:t>
            </a:r>
          </a:p>
          <a:p>
            <a:pPr lvl="1" eaLnBrk="1" hangingPunct="1">
              <a:lnSpc>
                <a:spcPct val="90000"/>
              </a:lnSpc>
            </a:pPr>
            <a:r>
              <a:rPr lang="en-US" sz="2000" dirty="0">
                <a:latin typeface="Eurostile"/>
                <a:ea typeface="ＭＳ Ｐゴシック" charset="0"/>
                <a:cs typeface="Eurostile"/>
              </a:rPr>
              <a:t>Fine-grained through RTP sender </a:t>
            </a:r>
            <a:r>
              <a:rPr lang="en-US" sz="2000" dirty="0" smtClean="0">
                <a:latin typeface="Eurostile"/>
                <a:ea typeface="ＭＳ Ｐゴシック" charset="0"/>
                <a:cs typeface="Eurostile"/>
              </a:rPr>
              <a:t>reports</a:t>
            </a:r>
            <a:endParaRPr lang="en-US" sz="2000" dirty="0">
              <a:latin typeface="Eurostile"/>
              <a:ea typeface="ＭＳ Ｐゴシック" charset="0"/>
              <a:cs typeface="Eurostile"/>
            </a:endParaRPr>
          </a:p>
          <a:p>
            <a:pPr marL="0" indent="0" eaLnBrk="1" hangingPunct="1">
              <a:lnSpc>
                <a:spcPct val="90000"/>
              </a:lnSpc>
              <a:buNone/>
            </a:pPr>
            <a:endParaRPr lang="en-US" sz="2400" dirty="0" smtClean="0">
              <a:latin typeface="Eurostile"/>
              <a:ea typeface="ＭＳ Ｐゴシック" charset="0"/>
              <a:cs typeface="Eurostile"/>
            </a:endParaRPr>
          </a:p>
          <a:p>
            <a:pPr marL="0" indent="0" eaLnBrk="1" hangingPunct="1">
              <a:lnSpc>
                <a:spcPct val="90000"/>
              </a:lnSpc>
              <a:buNone/>
            </a:pPr>
            <a:r>
              <a:rPr lang="en-US" sz="2400" dirty="0" smtClean="0">
                <a:latin typeface="Eurostile"/>
                <a:ea typeface="ＭＳ Ｐゴシック" charset="0"/>
                <a:cs typeface="Eurostile"/>
              </a:rPr>
              <a:t>Aggregate </a:t>
            </a:r>
            <a:r>
              <a:rPr lang="en-US" sz="2400" dirty="0">
                <a:latin typeface="Eurostile"/>
                <a:ea typeface="ＭＳ Ｐゴシック" charset="0"/>
                <a:cs typeface="Eurostile"/>
              </a:rPr>
              <a:t>and separate control of streams possible</a:t>
            </a:r>
          </a:p>
          <a:p>
            <a:pPr marL="0" indent="0" eaLnBrk="1" hangingPunct="1">
              <a:lnSpc>
                <a:spcPct val="90000"/>
              </a:lnSpc>
              <a:buNone/>
            </a:pPr>
            <a:r>
              <a:rPr lang="en-US" sz="2400" dirty="0" smtClean="0">
                <a:ea typeface="ＭＳ Ｐゴシック" charset="0"/>
              </a:rPr>
              <a:t>Combine several data (RTP) servers</a:t>
            </a:r>
          </a:p>
          <a:p>
            <a:pPr marL="0" indent="0" eaLnBrk="1" hangingPunct="1">
              <a:lnSpc>
                <a:spcPct val="90000"/>
              </a:lnSpc>
              <a:buNone/>
            </a:pPr>
            <a:r>
              <a:rPr lang="en-US" sz="2400" dirty="0" smtClean="0">
                <a:latin typeface="Eurostile"/>
                <a:ea typeface="ＭＳ Ｐゴシック" charset="0"/>
                <a:cs typeface="Eurostile"/>
              </a:rPr>
              <a:t>Load </a:t>
            </a:r>
            <a:r>
              <a:rPr lang="en-US" sz="2400" dirty="0">
                <a:latin typeface="Eurostile"/>
                <a:ea typeface="ＭＳ Ｐゴシック" charset="0"/>
                <a:cs typeface="Eurostile"/>
              </a:rPr>
              <a:t>balancing </a:t>
            </a:r>
            <a:r>
              <a:rPr lang="en-US" sz="2400" dirty="0" smtClean="0">
                <a:latin typeface="Eurostile"/>
                <a:ea typeface="ＭＳ Ｐゴシック" charset="0"/>
                <a:cs typeface="Eurostile"/>
              </a:rPr>
              <a:t>by REDIRECT at </a:t>
            </a:r>
            <a:r>
              <a:rPr lang="en-US" sz="2400" dirty="0">
                <a:latin typeface="Eurostile"/>
                <a:ea typeface="ＭＳ Ｐゴシック" charset="0"/>
                <a:cs typeface="Eurostile"/>
              </a:rPr>
              <a:t>connect time</a:t>
            </a:r>
          </a:p>
          <a:p>
            <a:pPr marL="0" indent="0" eaLnBrk="1" hangingPunct="1">
              <a:lnSpc>
                <a:spcPct val="90000"/>
              </a:lnSpc>
              <a:buNone/>
            </a:pPr>
            <a:endParaRPr lang="en-US" sz="2400" dirty="0" smtClean="0">
              <a:latin typeface="Eurostile"/>
              <a:ea typeface="ＭＳ Ｐゴシック" charset="0"/>
              <a:cs typeface="Eurostile"/>
            </a:endParaRPr>
          </a:p>
          <a:p>
            <a:pPr marL="0" indent="0" eaLnBrk="1" hangingPunct="1">
              <a:lnSpc>
                <a:spcPct val="90000"/>
              </a:lnSpc>
              <a:buNone/>
            </a:pPr>
            <a:r>
              <a:rPr lang="en-US" sz="2400" dirty="0" smtClean="0">
                <a:latin typeface="Eurostile"/>
                <a:ea typeface="ＭＳ Ｐゴシック" charset="0"/>
                <a:cs typeface="Eurostile"/>
              </a:rPr>
              <a:t>Caching</a:t>
            </a:r>
            <a:endParaRPr lang="en-US" sz="2400" dirty="0">
              <a:latin typeface="Eurostile"/>
              <a:ea typeface="ＭＳ Ｐゴシック" charset="0"/>
              <a:cs typeface="Eurostile"/>
            </a:endParaRPr>
          </a:p>
          <a:p>
            <a:pPr lvl="1" eaLnBrk="1" hangingPunct="1">
              <a:lnSpc>
                <a:spcPct val="90000"/>
              </a:lnSpc>
            </a:pPr>
            <a:r>
              <a:rPr lang="en-US" dirty="0" smtClean="0">
                <a:ea typeface="ＭＳ Ｐゴシック" charset="0"/>
              </a:rPr>
              <a:t>Much more difficult than web caching</a:t>
            </a:r>
          </a:p>
          <a:p>
            <a:pPr lvl="2">
              <a:lnSpc>
                <a:spcPct val="90000"/>
              </a:lnSpc>
            </a:pPr>
            <a:r>
              <a:rPr lang="en-US" sz="1800" dirty="0" smtClean="0">
                <a:ea typeface="ＭＳ Ｐゴシック" charset="0"/>
              </a:rPr>
              <a:t>interpret RTSP</a:t>
            </a:r>
          </a:p>
          <a:p>
            <a:pPr lvl="2">
              <a:lnSpc>
                <a:spcPct val="90000"/>
              </a:lnSpc>
            </a:pPr>
            <a:r>
              <a:rPr lang="en-US" sz="1800" dirty="0" smtClean="0">
                <a:ea typeface="ＭＳ Ｐゴシック" charset="0"/>
              </a:rPr>
              <a:t>but cache several RTP flows</a:t>
            </a:r>
          </a:p>
          <a:p>
            <a:pPr lvl="1">
              <a:lnSpc>
                <a:spcPct val="90000"/>
              </a:lnSpc>
            </a:pPr>
            <a:r>
              <a:rPr lang="en-US" dirty="0" smtClean="0">
                <a:latin typeface="Eurostile"/>
                <a:ea typeface="ＭＳ Ｐゴシック" charset="0"/>
                <a:cs typeface="Eurostile"/>
              </a:rPr>
              <a:t>Cache must act as an RTP translator</a:t>
            </a:r>
          </a:p>
          <a:p>
            <a:pPr lvl="2">
              <a:lnSpc>
                <a:spcPct val="90000"/>
              </a:lnSpc>
            </a:pPr>
            <a:r>
              <a:rPr lang="en-US" dirty="0" smtClean="0">
                <a:ea typeface="ＭＳ Ｐゴシック" charset="0"/>
              </a:rPr>
              <a:t>otherwise it cannot guarantee to receive packets</a:t>
            </a:r>
            <a:endParaRPr lang="en-US" dirty="0">
              <a:latin typeface="Eurostile"/>
              <a:ea typeface="ＭＳ Ｐゴシック" charset="0"/>
              <a:cs typeface="Eurostile"/>
            </a:endParaRPr>
          </a:p>
        </p:txBody>
      </p:sp>
    </p:spTree>
    <p:extLst>
      <p:ext uri="{BB962C8B-B14F-4D97-AF65-F5344CB8AC3E}">
        <p14:creationId xmlns:p14="http://schemas.microsoft.com/office/powerpoint/2010/main" val="42748783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0178">
                                            <p:txEl>
                                              <p:pRg st="9" end="9"/>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0178">
                                            <p:txEl>
                                              <p:pRg st="10" end="10"/>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50178">
                                            <p:txEl>
                                              <p:pRg st="11" end="1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0178">
                                            <p:txEl>
                                              <p:pRg st="12" end="12"/>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0178">
                                            <p:txEl>
                                              <p:pRg st="13" end="1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0178">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Packet Format</a:t>
            </a:r>
          </a:p>
        </p:txBody>
      </p:sp>
      <p:pic>
        <p:nvPicPr>
          <p:cNvPr id="25602" name="Picture 3"/>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971550" y="2836863"/>
            <a:ext cx="6913563" cy="2870200"/>
          </a:xfrm>
          <a:noFill/>
        </p:spPr>
      </p:pic>
      <p:sp>
        <p:nvSpPr>
          <p:cNvPr id="1588228" name="AutoShape 4"/>
          <p:cNvSpPr>
            <a:spLocks/>
          </p:cNvSpPr>
          <p:nvPr/>
        </p:nvSpPr>
        <p:spPr bwMode="auto">
          <a:xfrm>
            <a:off x="531813" y="5661025"/>
            <a:ext cx="4902200" cy="627063"/>
          </a:xfrm>
          <a:prstGeom prst="borderCallout3">
            <a:avLst>
              <a:gd name="adj1" fmla="val 18227"/>
              <a:gd name="adj2" fmla="val -1556"/>
              <a:gd name="adj3" fmla="val 18227"/>
              <a:gd name="adj4" fmla="val -7417"/>
              <a:gd name="adj5" fmla="val -165824"/>
              <a:gd name="adj6" fmla="val -7417"/>
              <a:gd name="adj7" fmla="val -350634"/>
              <a:gd name="adj8" fmla="val 42065"/>
            </a:avLst>
          </a:prstGeom>
          <a:solidFill>
            <a:schemeClr val="accent2"/>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b="0"/>
              <a:t>4 bit CSRC count, indicates the number of contributing sources in the header</a:t>
            </a:r>
            <a:endParaRPr lang="en-US" b="0"/>
          </a:p>
        </p:txBody>
      </p:sp>
      <p:sp>
        <p:nvSpPr>
          <p:cNvPr id="1588229" name="AutoShape 5"/>
          <p:cNvSpPr>
            <a:spLocks/>
          </p:cNvSpPr>
          <p:nvPr/>
        </p:nvSpPr>
        <p:spPr bwMode="auto">
          <a:xfrm flipH="1">
            <a:off x="3513138" y="4689475"/>
            <a:ext cx="4011612" cy="855663"/>
          </a:xfrm>
          <a:prstGeom prst="borderCallout2">
            <a:avLst>
              <a:gd name="adj1" fmla="val 13356"/>
              <a:gd name="adj2" fmla="val 101898"/>
              <a:gd name="adj3" fmla="val 13356"/>
              <a:gd name="adj4" fmla="val 101898"/>
              <a:gd name="adj5" fmla="val -144157"/>
              <a:gd name="adj6" fmla="val 106014"/>
            </a:avLst>
          </a:prstGeom>
          <a:solidFill>
            <a:schemeClr val="accent1"/>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b="0"/>
              <a:t>Marker bit</a:t>
            </a:r>
          </a:p>
          <a:p>
            <a:pPr marL="342900" indent="-342900" eaLnBrk="1" hangingPunct="1">
              <a:lnSpc>
                <a:spcPct val="80000"/>
              </a:lnSpc>
              <a:spcBef>
                <a:spcPct val="20000"/>
              </a:spcBef>
              <a:buClr>
                <a:schemeClr val="folHlink"/>
              </a:buClr>
              <a:buSzPct val="85000"/>
              <a:buFont typeface="Wingdings" charset="0"/>
              <a:buNone/>
            </a:pPr>
            <a:r>
              <a:rPr lang="nb-NO" b="0"/>
              <a:t>Meaning depends on payload profile,</a:t>
            </a:r>
          </a:p>
          <a:p>
            <a:pPr marL="342900" indent="-342900" eaLnBrk="1" hangingPunct="1">
              <a:lnSpc>
                <a:spcPct val="80000"/>
              </a:lnSpc>
              <a:spcBef>
                <a:spcPct val="20000"/>
              </a:spcBef>
              <a:buClr>
                <a:schemeClr val="folHlink"/>
              </a:buClr>
              <a:buSzPct val="85000"/>
              <a:buFont typeface="Wingdings" charset="0"/>
              <a:buNone/>
            </a:pPr>
            <a:r>
              <a:rPr lang="nb-NO" b="0"/>
              <a:t>e.g. frame boundary</a:t>
            </a:r>
            <a:endParaRPr lang="en-US" b="0"/>
          </a:p>
        </p:txBody>
      </p:sp>
      <p:sp>
        <p:nvSpPr>
          <p:cNvPr id="25605" name="Rectangle 6"/>
          <p:cNvSpPr>
            <a:spLocks noChangeArrowheads="1"/>
          </p:cNvSpPr>
          <p:nvPr/>
        </p:nvSpPr>
        <p:spPr bwMode="auto">
          <a:xfrm>
            <a:off x="1752600" y="3259138"/>
            <a:ext cx="304800"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1" name="Rectangle 7"/>
          <p:cNvSpPr>
            <a:spLocks noChangeArrowheads="1"/>
          </p:cNvSpPr>
          <p:nvPr/>
        </p:nvSpPr>
        <p:spPr bwMode="auto">
          <a:xfrm>
            <a:off x="2117725" y="3270250"/>
            <a:ext cx="119063" cy="246063"/>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2" name="Rectangle 8"/>
          <p:cNvSpPr>
            <a:spLocks noChangeArrowheads="1"/>
          </p:cNvSpPr>
          <p:nvPr/>
        </p:nvSpPr>
        <p:spPr bwMode="auto">
          <a:xfrm>
            <a:off x="2306638" y="3271838"/>
            <a:ext cx="119062"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3" name="Rectangle 9"/>
          <p:cNvSpPr>
            <a:spLocks noChangeArrowheads="1"/>
          </p:cNvSpPr>
          <p:nvPr/>
        </p:nvSpPr>
        <p:spPr bwMode="auto">
          <a:xfrm>
            <a:off x="3205163" y="3265488"/>
            <a:ext cx="119062"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4" name="Rectangle 10"/>
          <p:cNvSpPr>
            <a:spLocks noChangeArrowheads="1"/>
          </p:cNvSpPr>
          <p:nvPr/>
        </p:nvSpPr>
        <p:spPr bwMode="auto">
          <a:xfrm>
            <a:off x="2486025" y="3273425"/>
            <a:ext cx="661988" cy="246063"/>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8235" name="Rectangle 11"/>
          <p:cNvSpPr>
            <a:spLocks noChangeArrowheads="1"/>
          </p:cNvSpPr>
          <p:nvPr/>
        </p:nvSpPr>
        <p:spPr bwMode="auto">
          <a:xfrm>
            <a:off x="3394075" y="3275013"/>
            <a:ext cx="1203325" cy="246062"/>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5611" name="Rectangle 12"/>
          <p:cNvSpPr>
            <a:spLocks noChangeArrowheads="1"/>
          </p:cNvSpPr>
          <p:nvPr/>
        </p:nvSpPr>
        <p:spPr bwMode="auto">
          <a:xfrm>
            <a:off x="107950" y="1484313"/>
            <a:ext cx="1871663" cy="720725"/>
          </a:xfrm>
          <a:prstGeom prst="rect">
            <a:avLst/>
          </a:prstGeom>
          <a:solidFill>
            <a:schemeClr val="accent1"/>
          </a:solidFill>
          <a:ln w="19050">
            <a:solidFill>
              <a:schemeClr val="tx1"/>
            </a:solidFill>
            <a:miter lim="800000"/>
            <a:headEnd/>
            <a:tailEnd/>
          </a:ln>
        </p:spPr>
        <p:txBody>
          <a:bodyPr wrap="none" anchor="ctr"/>
          <a:lstStyle/>
          <a:p>
            <a:pPr algn="ctr"/>
            <a:r>
              <a:rPr lang="en-US" b="0"/>
              <a:t>Version number,</a:t>
            </a:r>
          </a:p>
          <a:p>
            <a:pPr algn="ctr"/>
            <a:r>
              <a:rPr lang="en-US" b="0"/>
              <a:t>Always 2</a:t>
            </a:r>
          </a:p>
        </p:txBody>
      </p:sp>
      <p:cxnSp>
        <p:nvCxnSpPr>
          <p:cNvPr id="25612" name="AutoShape 13"/>
          <p:cNvCxnSpPr>
            <a:cxnSpLocks noChangeShapeType="1"/>
            <a:stCxn id="25611" idx="2"/>
            <a:endCxn id="25605" idx="1"/>
          </p:cNvCxnSpPr>
          <p:nvPr/>
        </p:nvCxnSpPr>
        <p:spPr bwMode="auto">
          <a:xfrm rot="16200000" flipH="1">
            <a:off x="814388" y="2444750"/>
            <a:ext cx="1168400" cy="708025"/>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
        <p:nvSpPr>
          <p:cNvPr id="1588238" name="Rectangle 14"/>
          <p:cNvSpPr>
            <a:spLocks noChangeArrowheads="1"/>
          </p:cNvSpPr>
          <p:nvPr/>
        </p:nvSpPr>
        <p:spPr bwMode="auto">
          <a:xfrm>
            <a:off x="2411413" y="1268413"/>
            <a:ext cx="3959225" cy="792162"/>
          </a:xfrm>
          <a:prstGeom prst="rect">
            <a:avLst/>
          </a:prstGeom>
          <a:solidFill>
            <a:schemeClr val="accent2"/>
          </a:solidFill>
          <a:ln w="19050">
            <a:solidFill>
              <a:schemeClr val="tx1"/>
            </a:solidFill>
            <a:miter lim="800000"/>
            <a:headEnd/>
            <a:tailEnd/>
          </a:ln>
        </p:spPr>
        <p:txBody>
          <a:bodyPr anchor="ctr"/>
          <a:lstStyle/>
          <a:p>
            <a:pPr eaLnBrk="1" hangingPunct="1">
              <a:lnSpc>
                <a:spcPct val="80000"/>
              </a:lnSpc>
              <a:spcBef>
                <a:spcPct val="20000"/>
              </a:spcBef>
              <a:buClr>
                <a:schemeClr val="folHlink"/>
              </a:buClr>
              <a:buSzPct val="85000"/>
              <a:buFont typeface="Wingdings" charset="0"/>
              <a:buNone/>
            </a:pPr>
            <a:r>
              <a:rPr lang="nb-NO" b="0"/>
              <a:t>Padding indicator bit</a:t>
            </a:r>
            <a:br>
              <a:rPr lang="nb-NO" b="0"/>
            </a:br>
            <a:r>
              <a:rPr lang="nb-NO" b="0"/>
              <a:t>if set, number of padding bytes is in last byte of payload</a:t>
            </a:r>
            <a:endParaRPr lang="en-US" b="0"/>
          </a:p>
        </p:txBody>
      </p:sp>
      <p:cxnSp>
        <p:nvCxnSpPr>
          <p:cNvPr id="1588239" name="AutoShape 15"/>
          <p:cNvCxnSpPr>
            <a:cxnSpLocks noChangeShapeType="1"/>
            <a:stCxn id="1588238" idx="1"/>
            <a:endCxn id="1588231" idx="0"/>
          </p:cNvCxnSpPr>
          <p:nvPr/>
        </p:nvCxnSpPr>
        <p:spPr bwMode="auto">
          <a:xfrm rot="10800000" flipV="1">
            <a:off x="2178050" y="1665288"/>
            <a:ext cx="223838" cy="1604962"/>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
        <p:nvSpPr>
          <p:cNvPr id="1588240" name="Rectangle 16"/>
          <p:cNvSpPr>
            <a:spLocks noChangeArrowheads="1"/>
          </p:cNvSpPr>
          <p:nvPr/>
        </p:nvSpPr>
        <p:spPr bwMode="auto">
          <a:xfrm>
            <a:off x="3419475" y="2133600"/>
            <a:ext cx="4248150" cy="720725"/>
          </a:xfrm>
          <a:prstGeom prst="rect">
            <a:avLst/>
          </a:prstGeom>
          <a:solidFill>
            <a:schemeClr val="accent1"/>
          </a:solidFill>
          <a:ln w="19050">
            <a:solidFill>
              <a:schemeClr val="tx1"/>
            </a:solidFill>
            <a:miter lim="800000"/>
            <a:headEnd/>
            <a:tailEnd/>
          </a:ln>
        </p:spPr>
        <p:txBody>
          <a:bodyPr wrap="none" anchor="ctr"/>
          <a:lstStyle/>
          <a:p>
            <a:r>
              <a:rPr lang="nb-NO" b="0"/>
              <a:t>Header extension bit</a:t>
            </a:r>
          </a:p>
          <a:p>
            <a:r>
              <a:rPr lang="nb-NO" b="0"/>
              <a:t>True if header extension is present</a:t>
            </a:r>
            <a:endParaRPr lang="en-US" b="0"/>
          </a:p>
        </p:txBody>
      </p:sp>
      <p:cxnSp>
        <p:nvCxnSpPr>
          <p:cNvPr id="1588241" name="AutoShape 17"/>
          <p:cNvCxnSpPr>
            <a:cxnSpLocks noChangeShapeType="1"/>
            <a:stCxn id="1588240" idx="1"/>
            <a:endCxn id="1588232" idx="0"/>
          </p:cNvCxnSpPr>
          <p:nvPr/>
        </p:nvCxnSpPr>
        <p:spPr bwMode="auto">
          <a:xfrm rot="10800000" flipV="1">
            <a:off x="2366963" y="2493963"/>
            <a:ext cx="1042987" cy="777875"/>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
        <p:nvSpPr>
          <p:cNvPr id="1588242" name="Rectangle 18"/>
          <p:cNvSpPr>
            <a:spLocks noChangeArrowheads="1"/>
          </p:cNvSpPr>
          <p:nvPr/>
        </p:nvSpPr>
        <p:spPr bwMode="auto">
          <a:xfrm>
            <a:off x="5724525" y="3716338"/>
            <a:ext cx="2952750" cy="792162"/>
          </a:xfrm>
          <a:prstGeom prst="rect">
            <a:avLst/>
          </a:prstGeom>
          <a:solidFill>
            <a:schemeClr val="accent2"/>
          </a:solidFill>
          <a:ln w="19050">
            <a:solidFill>
              <a:schemeClr val="tx1"/>
            </a:solidFill>
            <a:miter lim="800000"/>
            <a:headEnd/>
            <a:tailEnd/>
          </a:ln>
        </p:spPr>
        <p:txBody>
          <a:bodyPr anchor="ctr"/>
          <a:lstStyle/>
          <a:p>
            <a:r>
              <a:rPr lang="nb-NO" b="0"/>
              <a:t>7 bit payload type</a:t>
            </a:r>
          </a:p>
          <a:p>
            <a:r>
              <a:rPr lang="nb-NO" b="0"/>
              <a:t>Allows identification of the</a:t>
            </a:r>
          </a:p>
          <a:p>
            <a:r>
              <a:rPr lang="nb-NO" b="0"/>
              <a:t>payload’s content type</a:t>
            </a:r>
            <a:endParaRPr lang="en-US" b="0"/>
          </a:p>
        </p:txBody>
      </p:sp>
      <p:cxnSp>
        <p:nvCxnSpPr>
          <p:cNvPr id="1588243" name="AutoShape 19"/>
          <p:cNvCxnSpPr>
            <a:cxnSpLocks noChangeShapeType="1"/>
            <a:stCxn id="1588242" idx="1"/>
            <a:endCxn id="1588235" idx="2"/>
          </p:cNvCxnSpPr>
          <p:nvPr/>
        </p:nvCxnSpPr>
        <p:spPr bwMode="auto">
          <a:xfrm rot="10800000">
            <a:off x="3995738" y="3521075"/>
            <a:ext cx="1719262" cy="592138"/>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31098541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8823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8823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88231"/>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58824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58824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8823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8822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58823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8822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588233"/>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588242"/>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588243"/>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5882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8228" grpId="0" animBg="1"/>
      <p:bldP spid="1588229" grpId="0" animBg="1"/>
      <p:bldP spid="1588231" grpId="0" animBg="1"/>
      <p:bldP spid="1588232" grpId="0" animBg="1"/>
      <p:bldP spid="1588233" grpId="0" animBg="1"/>
      <p:bldP spid="1588234" grpId="0" animBg="1"/>
      <p:bldP spid="1588235" grpId="0" animBg="1"/>
      <p:bldP spid="1588238" grpId="0" animBg="1"/>
      <p:bldP spid="1588240" grpId="0" animBg="1"/>
      <p:bldP spid="1588242"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3249" name="Group 2"/>
          <p:cNvGrpSpPr>
            <a:grpSpLocks/>
          </p:cNvGrpSpPr>
          <p:nvPr/>
        </p:nvGrpSpPr>
        <p:grpSpPr bwMode="auto">
          <a:xfrm>
            <a:off x="825500" y="3070225"/>
            <a:ext cx="1620838" cy="3095625"/>
            <a:chOff x="158" y="2160"/>
            <a:chExt cx="1021" cy="1950"/>
          </a:xfrm>
        </p:grpSpPr>
        <p:sp>
          <p:nvSpPr>
            <p:cNvPr id="53295" name="Rectangle 3"/>
            <p:cNvSpPr>
              <a:spLocks noChangeArrowheads="1"/>
            </p:cNvSpPr>
            <p:nvPr/>
          </p:nvSpPr>
          <p:spPr bwMode="auto">
            <a:xfrm>
              <a:off x="181" y="2160"/>
              <a:ext cx="998" cy="1928"/>
            </a:xfrm>
            <a:prstGeom prst="rect">
              <a:avLst/>
            </a:prstGeom>
            <a:solidFill>
              <a:srgbClr val="EAEAEA"/>
            </a:solidFill>
            <a:ln w="9525">
              <a:solidFill>
                <a:schemeClr val="tx1"/>
              </a:solidFill>
              <a:miter lim="800000"/>
              <a:headEnd/>
              <a:tailEnd/>
            </a:ln>
          </p:spPr>
          <p:txBody>
            <a:bodyPr wrap="none" rIns="54000" anchor="ctr"/>
            <a:lstStyle/>
            <a:p>
              <a:endParaRPr lang="en-US">
                <a:solidFill>
                  <a:srgbClr val="000000"/>
                </a:solidFill>
              </a:endParaRPr>
            </a:p>
          </p:txBody>
        </p:sp>
        <p:sp>
          <p:nvSpPr>
            <p:cNvPr id="53296" name="Text Box 4"/>
            <p:cNvSpPr txBox="1">
              <a:spLocks noChangeArrowheads="1"/>
            </p:cNvSpPr>
            <p:nvPr/>
          </p:nvSpPr>
          <p:spPr bwMode="auto">
            <a:xfrm>
              <a:off x="158" y="3898"/>
              <a:ext cx="1004"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media server</a:t>
              </a:r>
            </a:p>
          </p:txBody>
        </p:sp>
      </p:grpSp>
      <p:sp>
        <p:nvSpPr>
          <p:cNvPr id="53250" name="Rectangle 5"/>
          <p:cNvSpPr>
            <a:spLocks noGrp="1" noChangeArrowheads="1"/>
          </p:cNvSpPr>
          <p:nvPr>
            <p:ph type="title"/>
          </p:nvPr>
        </p:nvSpPr>
        <p:spPr/>
        <p:txBody>
          <a:bodyPr/>
          <a:lstStyle/>
          <a:p>
            <a:pPr eaLnBrk="1" hangingPunct="1"/>
            <a:r>
              <a:rPr lang="en-US">
                <a:latin typeface="Eurostile"/>
                <a:ea typeface="ＭＳ Ｐゴシック" charset="0"/>
                <a:cs typeface="Eurostile"/>
              </a:rPr>
              <a:t>RTSP Integration</a:t>
            </a:r>
          </a:p>
        </p:txBody>
      </p:sp>
      <p:grpSp>
        <p:nvGrpSpPr>
          <p:cNvPr id="53251" name="Group 6"/>
          <p:cNvGrpSpPr>
            <a:grpSpLocks/>
          </p:cNvGrpSpPr>
          <p:nvPr/>
        </p:nvGrpSpPr>
        <p:grpSpPr bwMode="auto">
          <a:xfrm>
            <a:off x="1042988" y="1593850"/>
            <a:ext cx="1223962" cy="1044575"/>
            <a:chOff x="295" y="1389"/>
            <a:chExt cx="771" cy="658"/>
          </a:xfrm>
        </p:grpSpPr>
        <p:sp>
          <p:nvSpPr>
            <p:cNvPr id="53293" name="Rectangle 7"/>
            <p:cNvSpPr>
              <a:spLocks noChangeArrowheads="1"/>
            </p:cNvSpPr>
            <p:nvPr/>
          </p:nvSpPr>
          <p:spPr bwMode="auto">
            <a:xfrm>
              <a:off x="295" y="1389"/>
              <a:ext cx="771" cy="65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rIns="54000" anchor="ctr"/>
            <a:lstStyle/>
            <a:p>
              <a:endParaRPr lang="en-US">
                <a:solidFill>
                  <a:srgbClr val="000000"/>
                </a:solidFill>
              </a:endParaRPr>
            </a:p>
          </p:txBody>
        </p:sp>
        <p:sp>
          <p:nvSpPr>
            <p:cNvPr id="53294" name="Text Box 8"/>
            <p:cNvSpPr txBox="1">
              <a:spLocks noChangeArrowheads="1"/>
            </p:cNvSpPr>
            <p:nvPr/>
          </p:nvSpPr>
          <p:spPr bwMode="auto">
            <a:xfrm>
              <a:off x="417" y="1516"/>
              <a:ext cx="527" cy="4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HTTP</a:t>
              </a:r>
            </a:p>
            <a:p>
              <a:pPr algn="ctr" eaLnBrk="1" hangingPunct="1">
                <a:lnSpc>
                  <a:spcPct val="80000"/>
                </a:lnSpc>
                <a:spcBef>
                  <a:spcPct val="20000"/>
                </a:spcBef>
                <a:buClr>
                  <a:srgbClr val="3333CC"/>
                </a:buClr>
                <a:buSzPct val="85000"/>
                <a:buFont typeface="Wingdings" charset="0"/>
                <a:buNone/>
              </a:pPr>
              <a:r>
                <a:rPr lang="en-US" sz="2000" b="0">
                  <a:solidFill>
                    <a:srgbClr val="000000"/>
                  </a:solidFill>
                </a:rPr>
                <a:t>server</a:t>
              </a:r>
            </a:p>
          </p:txBody>
        </p:sp>
      </p:grpSp>
      <p:grpSp>
        <p:nvGrpSpPr>
          <p:cNvPr id="53252" name="Group 9"/>
          <p:cNvGrpSpPr>
            <a:grpSpLocks/>
          </p:cNvGrpSpPr>
          <p:nvPr/>
        </p:nvGrpSpPr>
        <p:grpSpPr bwMode="auto">
          <a:xfrm>
            <a:off x="1042988" y="3321050"/>
            <a:ext cx="1223962" cy="1225550"/>
            <a:chOff x="295" y="2318"/>
            <a:chExt cx="771" cy="658"/>
          </a:xfrm>
        </p:grpSpPr>
        <p:sp>
          <p:nvSpPr>
            <p:cNvPr id="53291" name="Rectangle 10"/>
            <p:cNvSpPr>
              <a:spLocks noChangeArrowheads="1"/>
            </p:cNvSpPr>
            <p:nvPr/>
          </p:nvSpPr>
          <p:spPr bwMode="auto">
            <a:xfrm>
              <a:off x="295" y="2318"/>
              <a:ext cx="771" cy="658"/>
            </a:xfrm>
            <a:prstGeom prst="rect">
              <a:avLst/>
            </a:prstGeom>
            <a:solidFill>
              <a:schemeClr val="bg1"/>
            </a:solidFill>
            <a:ln w="9525">
              <a:solidFill>
                <a:schemeClr val="tx1"/>
              </a:solidFill>
              <a:miter lim="800000"/>
              <a:headEnd/>
              <a:tailEnd/>
            </a:ln>
          </p:spPr>
          <p:txBody>
            <a:bodyPr wrap="none" rIns="54000" anchor="ctr"/>
            <a:lstStyle/>
            <a:p>
              <a:endParaRPr lang="en-US">
                <a:solidFill>
                  <a:srgbClr val="000000"/>
                </a:solidFill>
              </a:endParaRPr>
            </a:p>
          </p:txBody>
        </p:sp>
        <p:sp>
          <p:nvSpPr>
            <p:cNvPr id="53292" name="Text Box 11"/>
            <p:cNvSpPr txBox="1">
              <a:spLocks noChangeArrowheads="1"/>
            </p:cNvSpPr>
            <p:nvPr/>
          </p:nvSpPr>
          <p:spPr bwMode="auto">
            <a:xfrm>
              <a:off x="417" y="2445"/>
              <a:ext cx="527" cy="34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RTSP</a:t>
              </a:r>
            </a:p>
            <a:p>
              <a:pPr algn="ctr" eaLnBrk="1" hangingPunct="1">
                <a:lnSpc>
                  <a:spcPct val="80000"/>
                </a:lnSpc>
                <a:spcBef>
                  <a:spcPct val="20000"/>
                </a:spcBef>
                <a:buClr>
                  <a:srgbClr val="3333CC"/>
                </a:buClr>
                <a:buSzPct val="85000"/>
                <a:buFont typeface="Wingdings" charset="0"/>
                <a:buNone/>
              </a:pPr>
              <a:r>
                <a:rPr lang="en-US" sz="2000" b="0">
                  <a:solidFill>
                    <a:srgbClr val="000000"/>
                  </a:solidFill>
                </a:rPr>
                <a:t>server</a:t>
              </a:r>
            </a:p>
          </p:txBody>
        </p:sp>
      </p:grpSp>
      <p:grpSp>
        <p:nvGrpSpPr>
          <p:cNvPr id="53253" name="Group 12"/>
          <p:cNvGrpSpPr>
            <a:grpSpLocks/>
          </p:cNvGrpSpPr>
          <p:nvPr/>
        </p:nvGrpSpPr>
        <p:grpSpPr bwMode="auto">
          <a:xfrm>
            <a:off x="1042988" y="4689475"/>
            <a:ext cx="1223962" cy="1044575"/>
            <a:chOff x="295" y="3180"/>
            <a:chExt cx="771" cy="658"/>
          </a:xfrm>
        </p:grpSpPr>
        <p:sp>
          <p:nvSpPr>
            <p:cNvPr id="53289" name="Rectangle 13"/>
            <p:cNvSpPr>
              <a:spLocks noChangeArrowheads="1"/>
            </p:cNvSpPr>
            <p:nvPr/>
          </p:nvSpPr>
          <p:spPr bwMode="auto">
            <a:xfrm>
              <a:off x="295" y="3180"/>
              <a:ext cx="771" cy="658"/>
            </a:xfrm>
            <a:prstGeom prst="rect">
              <a:avLst/>
            </a:prstGeom>
            <a:solidFill>
              <a:schemeClr val="bg1"/>
            </a:solidFill>
            <a:ln w="9525">
              <a:solidFill>
                <a:schemeClr val="tx1"/>
              </a:solidFill>
              <a:miter lim="800000"/>
              <a:headEnd/>
              <a:tailEnd/>
            </a:ln>
          </p:spPr>
          <p:txBody>
            <a:bodyPr wrap="none" rIns="54000" anchor="ctr"/>
            <a:lstStyle/>
            <a:p>
              <a:endParaRPr lang="en-US">
                <a:solidFill>
                  <a:srgbClr val="000000"/>
                </a:solidFill>
              </a:endParaRPr>
            </a:p>
          </p:txBody>
        </p:sp>
        <p:sp>
          <p:nvSpPr>
            <p:cNvPr id="53290" name="Text Box 14"/>
            <p:cNvSpPr txBox="1">
              <a:spLocks noChangeArrowheads="1"/>
            </p:cNvSpPr>
            <p:nvPr/>
          </p:nvSpPr>
          <p:spPr bwMode="auto">
            <a:xfrm>
              <a:off x="403" y="3307"/>
              <a:ext cx="555" cy="40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data</a:t>
              </a:r>
            </a:p>
            <a:p>
              <a:pPr algn="ctr" eaLnBrk="1" hangingPunct="1">
                <a:lnSpc>
                  <a:spcPct val="80000"/>
                </a:lnSpc>
                <a:spcBef>
                  <a:spcPct val="20000"/>
                </a:spcBef>
                <a:buClr>
                  <a:srgbClr val="3333CC"/>
                </a:buClr>
                <a:buSzPct val="85000"/>
                <a:buFont typeface="Wingdings" charset="0"/>
                <a:buNone/>
              </a:pPr>
              <a:r>
                <a:rPr lang="en-US" sz="2000" b="0">
                  <a:solidFill>
                    <a:srgbClr val="000000"/>
                  </a:solidFill>
                </a:rPr>
                <a:t>source</a:t>
              </a:r>
            </a:p>
          </p:txBody>
        </p:sp>
      </p:grpSp>
      <p:sp>
        <p:nvSpPr>
          <p:cNvPr id="53254" name="Rectangle 15"/>
          <p:cNvSpPr>
            <a:spLocks noChangeArrowheads="1"/>
          </p:cNvSpPr>
          <p:nvPr/>
        </p:nvSpPr>
        <p:spPr bwMode="auto">
          <a:xfrm>
            <a:off x="6443663" y="1376363"/>
            <a:ext cx="1871662" cy="1260475"/>
          </a:xfrm>
          <a:prstGeom prst="rect">
            <a:avLst/>
          </a:prstGeom>
          <a:solidFill>
            <a:srgbClr val="CCEC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solidFill>
                <a:srgbClr val="000000"/>
              </a:solidFill>
            </a:endParaRPr>
          </a:p>
        </p:txBody>
      </p:sp>
      <p:grpSp>
        <p:nvGrpSpPr>
          <p:cNvPr id="53255" name="Group 16"/>
          <p:cNvGrpSpPr>
            <a:grpSpLocks/>
          </p:cNvGrpSpPr>
          <p:nvPr/>
        </p:nvGrpSpPr>
        <p:grpSpPr bwMode="auto">
          <a:xfrm>
            <a:off x="6875463" y="1449388"/>
            <a:ext cx="1044575" cy="1020762"/>
            <a:chOff x="4037" y="1412"/>
            <a:chExt cx="658" cy="643"/>
          </a:xfrm>
        </p:grpSpPr>
        <p:pic>
          <p:nvPicPr>
            <p:cNvPr id="53287" name="Picture 17" descr="j0230318[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037" y="1412"/>
              <a:ext cx="658" cy="6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88" name="Freeform 18"/>
            <p:cNvSpPr>
              <a:spLocks/>
            </p:cNvSpPr>
            <p:nvPr/>
          </p:nvSpPr>
          <p:spPr bwMode="auto">
            <a:xfrm>
              <a:off x="4105" y="1502"/>
              <a:ext cx="408" cy="340"/>
            </a:xfrm>
            <a:custGeom>
              <a:avLst/>
              <a:gdLst>
                <a:gd name="T0" fmla="*/ 0 w 363"/>
                <a:gd name="T1" fmla="*/ 416 h 295"/>
                <a:gd name="T2" fmla="*/ 33 w 363"/>
                <a:gd name="T3" fmla="*/ 0 h 295"/>
                <a:gd name="T4" fmla="*/ 516 w 363"/>
                <a:gd name="T5" fmla="*/ 0 h 295"/>
                <a:gd name="T6" fmla="*/ 482 w 363"/>
                <a:gd name="T7" fmla="*/ 452 h 295"/>
                <a:gd name="T8" fmla="*/ 0 w 363"/>
                <a:gd name="T9" fmla="*/ 416 h 295"/>
                <a:gd name="T10" fmla="*/ 0 60000 65536"/>
                <a:gd name="T11" fmla="*/ 0 60000 65536"/>
                <a:gd name="T12" fmla="*/ 0 60000 65536"/>
                <a:gd name="T13" fmla="*/ 0 60000 65536"/>
                <a:gd name="T14" fmla="*/ 0 60000 65536"/>
                <a:gd name="T15" fmla="*/ 0 w 363"/>
                <a:gd name="T16" fmla="*/ 0 h 295"/>
                <a:gd name="T17" fmla="*/ 363 w 363"/>
                <a:gd name="T18" fmla="*/ 295 h 295"/>
              </a:gdLst>
              <a:ahLst/>
              <a:cxnLst>
                <a:cxn ang="T10">
                  <a:pos x="T0" y="T1"/>
                </a:cxn>
                <a:cxn ang="T11">
                  <a:pos x="T2" y="T3"/>
                </a:cxn>
                <a:cxn ang="T12">
                  <a:pos x="T4" y="T5"/>
                </a:cxn>
                <a:cxn ang="T13">
                  <a:pos x="T6" y="T7"/>
                </a:cxn>
                <a:cxn ang="T14">
                  <a:pos x="T8" y="T9"/>
                </a:cxn>
              </a:cxnLst>
              <a:rect l="T15" t="T16" r="T17" b="T18"/>
              <a:pathLst>
                <a:path w="363" h="295">
                  <a:moveTo>
                    <a:pt x="0" y="272"/>
                  </a:moveTo>
                  <a:lnTo>
                    <a:pt x="23" y="0"/>
                  </a:lnTo>
                  <a:lnTo>
                    <a:pt x="363" y="0"/>
                  </a:lnTo>
                  <a:lnTo>
                    <a:pt x="340" y="295"/>
                  </a:lnTo>
                  <a:lnTo>
                    <a:pt x="0" y="272"/>
                  </a:lnTo>
                  <a:close/>
                </a:path>
              </a:pathLst>
            </a:custGeom>
            <a:solidFill>
              <a:schemeClr val="tx1"/>
            </a:solidFill>
            <a:ln w="9525">
              <a:solidFill>
                <a:schemeClr val="tx1"/>
              </a:solidFill>
              <a:round/>
              <a:headEnd/>
              <a:tailEnd/>
            </a:ln>
          </p:spPr>
          <p:txBody>
            <a:bodyPr wrap="none" rIns="54000" anchor="ctr"/>
            <a:lstStyle/>
            <a:p>
              <a:endParaRPr lang="en-US">
                <a:solidFill>
                  <a:srgbClr val="000000"/>
                </a:solidFill>
              </a:endParaRPr>
            </a:p>
          </p:txBody>
        </p:sp>
      </p:grpSp>
      <p:pic>
        <p:nvPicPr>
          <p:cNvPr id="1630227" name="Picture 19" descr="j0162967[1]"/>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7054850" y="1628775"/>
            <a:ext cx="50323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3257" name="AutoShape 20"/>
          <p:cNvSpPr>
            <a:spLocks noChangeArrowheads="1"/>
          </p:cNvSpPr>
          <p:nvPr/>
        </p:nvSpPr>
        <p:spPr bwMode="auto">
          <a:xfrm>
            <a:off x="6443663" y="2636838"/>
            <a:ext cx="1871662" cy="576262"/>
          </a:xfrm>
          <a:custGeom>
            <a:avLst/>
            <a:gdLst>
              <a:gd name="T0" fmla="*/ 2147483647 w 21600"/>
              <a:gd name="T1" fmla="*/ 2147483647 h 21600"/>
              <a:gd name="T2" fmla="*/ 2147483647 w 21600"/>
              <a:gd name="T3" fmla="*/ 2147483647 h 21600"/>
              <a:gd name="T4" fmla="*/ 2147483647 w 21600"/>
              <a:gd name="T5" fmla="*/ 2147483647 h 21600"/>
              <a:gd name="T6" fmla="*/ 2147483647 w 21600"/>
              <a:gd name="T7" fmla="*/ 0 h 21600"/>
              <a:gd name="T8" fmla="*/ 0 60000 65536"/>
              <a:gd name="T9" fmla="*/ 0 60000 65536"/>
              <a:gd name="T10" fmla="*/ 0 60000 65536"/>
              <a:gd name="T11" fmla="*/ 0 60000 65536"/>
              <a:gd name="T12" fmla="*/ 5777 w 21600"/>
              <a:gd name="T13" fmla="*/ 5777 h 21600"/>
              <a:gd name="T14" fmla="*/ 15823 w 21600"/>
              <a:gd name="T15" fmla="*/ 15823 h 21600"/>
            </a:gdLst>
            <a:ahLst/>
            <a:cxnLst>
              <a:cxn ang="T8">
                <a:pos x="T0" y="T1"/>
              </a:cxn>
              <a:cxn ang="T9">
                <a:pos x="T2" y="T3"/>
              </a:cxn>
              <a:cxn ang="T10">
                <a:pos x="T4" y="T5"/>
              </a:cxn>
              <a:cxn ang="T11">
                <a:pos x="T6" y="T7"/>
              </a:cxn>
            </a:cxnLst>
            <a:rect l="T12" t="T13" r="T14" b="T15"/>
            <a:pathLst>
              <a:path w="21600" h="21600">
                <a:moveTo>
                  <a:pt x="0" y="0"/>
                </a:moveTo>
                <a:lnTo>
                  <a:pt x="7953" y="21600"/>
                </a:lnTo>
                <a:lnTo>
                  <a:pt x="13647" y="21600"/>
                </a:lnTo>
                <a:lnTo>
                  <a:pt x="21600" y="0"/>
                </a:lnTo>
                <a:lnTo>
                  <a:pt x="0" y="0"/>
                </a:lnTo>
                <a:close/>
              </a:path>
            </a:pathLst>
          </a:custGeom>
          <a:gradFill rotWithShape="1">
            <a:gsLst>
              <a:gs pos="0">
                <a:srgbClr val="CCECFF"/>
              </a:gs>
              <a:gs pos="100000">
                <a:schemeClr val="accent2"/>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solidFill>
                <a:srgbClr val="000000"/>
              </a:solidFill>
            </a:endParaRPr>
          </a:p>
        </p:txBody>
      </p:sp>
      <p:grpSp>
        <p:nvGrpSpPr>
          <p:cNvPr id="53258" name="Group 21"/>
          <p:cNvGrpSpPr>
            <a:grpSpLocks/>
          </p:cNvGrpSpPr>
          <p:nvPr/>
        </p:nvGrpSpPr>
        <p:grpSpPr bwMode="auto">
          <a:xfrm>
            <a:off x="6556375" y="3178175"/>
            <a:ext cx="1614488" cy="3095625"/>
            <a:chOff x="162" y="2160"/>
            <a:chExt cx="1017" cy="1950"/>
          </a:xfrm>
        </p:grpSpPr>
        <p:sp>
          <p:nvSpPr>
            <p:cNvPr id="53285" name="Rectangle 22"/>
            <p:cNvSpPr>
              <a:spLocks noChangeArrowheads="1"/>
            </p:cNvSpPr>
            <p:nvPr/>
          </p:nvSpPr>
          <p:spPr bwMode="auto">
            <a:xfrm>
              <a:off x="181" y="2160"/>
              <a:ext cx="998" cy="1928"/>
            </a:xfrm>
            <a:prstGeom prst="rect">
              <a:avLst/>
            </a:prstGeom>
            <a:solidFill>
              <a:srgbClr val="EAEAEA"/>
            </a:solidFill>
            <a:ln w="9525">
              <a:solidFill>
                <a:schemeClr val="tx1"/>
              </a:solidFill>
              <a:miter lim="800000"/>
              <a:headEnd/>
              <a:tailEnd/>
            </a:ln>
          </p:spPr>
          <p:txBody>
            <a:bodyPr wrap="none" rIns="54000" anchor="ctr"/>
            <a:lstStyle/>
            <a:p>
              <a:endParaRPr lang="en-US">
                <a:solidFill>
                  <a:srgbClr val="000000"/>
                </a:solidFill>
              </a:endParaRPr>
            </a:p>
          </p:txBody>
        </p:sp>
        <p:sp>
          <p:nvSpPr>
            <p:cNvPr id="53286" name="Text Box 23"/>
            <p:cNvSpPr txBox="1">
              <a:spLocks noChangeArrowheads="1"/>
            </p:cNvSpPr>
            <p:nvPr/>
          </p:nvSpPr>
          <p:spPr bwMode="auto">
            <a:xfrm>
              <a:off x="162" y="3898"/>
              <a:ext cx="998"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web browser</a:t>
              </a:r>
            </a:p>
          </p:txBody>
        </p:sp>
      </p:grpSp>
      <p:sp>
        <p:nvSpPr>
          <p:cNvPr id="53259" name="Rectangle 24"/>
          <p:cNvSpPr>
            <a:spLocks noChangeArrowheads="1"/>
          </p:cNvSpPr>
          <p:nvPr/>
        </p:nvSpPr>
        <p:spPr bwMode="auto">
          <a:xfrm>
            <a:off x="6694488" y="3322638"/>
            <a:ext cx="1368425" cy="2447925"/>
          </a:xfrm>
          <a:prstGeom prst="rect">
            <a:avLst/>
          </a:prstGeom>
          <a:solidFill>
            <a:schemeClr val="bg1"/>
          </a:solidFill>
          <a:ln w="9525">
            <a:solidFill>
              <a:schemeClr val="tx1"/>
            </a:solidFill>
            <a:miter lim="800000"/>
            <a:headEnd/>
            <a:tailEnd/>
          </a:ln>
        </p:spPr>
        <p:txBody>
          <a:bodyPr wrap="none" rIns="54000" anchor="ctr"/>
          <a:lstStyle/>
          <a:p>
            <a:endParaRPr lang="en-US">
              <a:solidFill>
                <a:srgbClr val="000000"/>
              </a:solidFill>
            </a:endParaRPr>
          </a:p>
        </p:txBody>
      </p:sp>
      <p:sp>
        <p:nvSpPr>
          <p:cNvPr id="53260" name="Text Box 25"/>
          <p:cNvSpPr txBox="1">
            <a:spLocks noChangeArrowheads="1"/>
          </p:cNvSpPr>
          <p:nvPr/>
        </p:nvSpPr>
        <p:spPr bwMode="auto">
          <a:xfrm>
            <a:off x="6807200" y="4984750"/>
            <a:ext cx="1144588" cy="595313"/>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lIns="36000" rIns="36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800" b="0">
                <a:solidFill>
                  <a:srgbClr val="000000"/>
                </a:solidFill>
              </a:rPr>
              <a:t>AV</a:t>
            </a:r>
          </a:p>
          <a:p>
            <a:pPr algn="ctr" eaLnBrk="1" hangingPunct="1">
              <a:lnSpc>
                <a:spcPct val="80000"/>
              </a:lnSpc>
              <a:spcBef>
                <a:spcPct val="20000"/>
              </a:spcBef>
              <a:buClr>
                <a:srgbClr val="3333CC"/>
              </a:buClr>
              <a:buSzPct val="85000"/>
              <a:buFont typeface="Wingdings" charset="0"/>
              <a:buNone/>
            </a:pPr>
            <a:r>
              <a:rPr lang="en-US" sz="1800" b="0">
                <a:solidFill>
                  <a:srgbClr val="000000"/>
                </a:solidFill>
              </a:rPr>
              <a:t>subsystem</a:t>
            </a:r>
          </a:p>
        </p:txBody>
      </p:sp>
      <p:sp>
        <p:nvSpPr>
          <p:cNvPr id="53261" name="Text Box 26"/>
          <p:cNvSpPr txBox="1">
            <a:spLocks noChangeArrowheads="1"/>
          </p:cNvSpPr>
          <p:nvPr/>
        </p:nvSpPr>
        <p:spPr bwMode="auto">
          <a:xfrm>
            <a:off x="6946900" y="3797300"/>
            <a:ext cx="87947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54000"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2000" b="0">
                <a:solidFill>
                  <a:srgbClr val="000000"/>
                </a:solidFill>
              </a:rPr>
              <a:t>RTSP</a:t>
            </a:r>
          </a:p>
          <a:p>
            <a:pPr algn="ctr" eaLnBrk="1" hangingPunct="1">
              <a:lnSpc>
                <a:spcPct val="80000"/>
              </a:lnSpc>
              <a:spcBef>
                <a:spcPct val="20000"/>
              </a:spcBef>
              <a:buClr>
                <a:srgbClr val="3333CC"/>
              </a:buClr>
              <a:buSzPct val="85000"/>
              <a:buFont typeface="Wingdings" charset="0"/>
              <a:buNone/>
            </a:pPr>
            <a:r>
              <a:rPr lang="en-US" sz="2000" b="0">
                <a:solidFill>
                  <a:srgbClr val="000000"/>
                </a:solidFill>
              </a:rPr>
              <a:t>plug-in</a:t>
            </a:r>
          </a:p>
        </p:txBody>
      </p:sp>
      <p:sp>
        <p:nvSpPr>
          <p:cNvPr id="1630235" name="Line 27"/>
          <p:cNvSpPr>
            <a:spLocks noChangeShapeType="1"/>
          </p:cNvSpPr>
          <p:nvPr/>
        </p:nvSpPr>
        <p:spPr bwMode="auto">
          <a:xfrm flipH="1" flipV="1">
            <a:off x="2301875" y="1666875"/>
            <a:ext cx="4248150" cy="140493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36" name="Text Box 28"/>
          <p:cNvSpPr txBox="1">
            <a:spLocks noChangeArrowheads="1"/>
          </p:cNvSpPr>
          <p:nvPr/>
        </p:nvSpPr>
        <p:spPr bwMode="auto">
          <a:xfrm rot="1080728">
            <a:off x="3441700" y="1943100"/>
            <a:ext cx="94932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400" b="0">
                <a:solidFill>
                  <a:srgbClr val="000000"/>
                </a:solidFill>
              </a:rPr>
              <a:t>HTTP GET</a:t>
            </a:r>
          </a:p>
        </p:txBody>
      </p:sp>
      <p:sp>
        <p:nvSpPr>
          <p:cNvPr id="1630237" name="Line 29"/>
          <p:cNvSpPr>
            <a:spLocks noChangeShapeType="1"/>
          </p:cNvSpPr>
          <p:nvPr/>
        </p:nvSpPr>
        <p:spPr bwMode="auto">
          <a:xfrm flipH="1" flipV="1">
            <a:off x="2301875" y="1846263"/>
            <a:ext cx="4248150" cy="1404937"/>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38" name="Text Box 30"/>
          <p:cNvSpPr txBox="1">
            <a:spLocks noChangeArrowheads="1"/>
          </p:cNvSpPr>
          <p:nvPr/>
        </p:nvSpPr>
        <p:spPr bwMode="auto">
          <a:xfrm rot="1113038">
            <a:off x="3001963" y="2447925"/>
            <a:ext cx="2317750"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400" b="0">
                <a:solidFill>
                  <a:srgbClr val="000000"/>
                </a:solidFill>
              </a:rPr>
              <a:t>presentation description file</a:t>
            </a:r>
          </a:p>
        </p:txBody>
      </p:sp>
      <p:sp>
        <p:nvSpPr>
          <p:cNvPr id="1630239" name="Line 31"/>
          <p:cNvSpPr>
            <a:spLocks noChangeShapeType="1"/>
          </p:cNvSpPr>
          <p:nvPr/>
        </p:nvSpPr>
        <p:spPr bwMode="auto">
          <a:xfrm flipH="1">
            <a:off x="2157413" y="3375025"/>
            <a:ext cx="464502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0" name="Text Box 32"/>
          <p:cNvSpPr txBox="1">
            <a:spLocks noChangeArrowheads="1"/>
          </p:cNvSpPr>
          <p:nvPr/>
        </p:nvSpPr>
        <p:spPr bwMode="auto">
          <a:xfrm>
            <a:off x="3746500" y="3178175"/>
            <a:ext cx="989013"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SETUP</a:t>
            </a:r>
          </a:p>
        </p:txBody>
      </p:sp>
      <p:sp>
        <p:nvSpPr>
          <p:cNvPr id="1630241" name="Line 33"/>
          <p:cNvSpPr>
            <a:spLocks noChangeShapeType="1"/>
          </p:cNvSpPr>
          <p:nvPr/>
        </p:nvSpPr>
        <p:spPr bwMode="auto">
          <a:xfrm flipH="1">
            <a:off x="2193925" y="3575050"/>
            <a:ext cx="4645025" cy="317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2" name="Text Box 34"/>
          <p:cNvSpPr txBox="1">
            <a:spLocks noChangeArrowheads="1"/>
          </p:cNvSpPr>
          <p:nvPr/>
        </p:nvSpPr>
        <p:spPr bwMode="auto">
          <a:xfrm>
            <a:off x="3848100" y="3381375"/>
            <a:ext cx="7429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OK</a:t>
            </a:r>
          </a:p>
        </p:txBody>
      </p:sp>
      <p:sp>
        <p:nvSpPr>
          <p:cNvPr id="1630243" name="Line 35"/>
          <p:cNvSpPr>
            <a:spLocks noChangeShapeType="1"/>
          </p:cNvSpPr>
          <p:nvPr/>
        </p:nvSpPr>
        <p:spPr bwMode="auto">
          <a:xfrm flipH="1">
            <a:off x="2157413" y="3830638"/>
            <a:ext cx="464502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4" name="Text Box 36"/>
          <p:cNvSpPr txBox="1">
            <a:spLocks noChangeArrowheads="1"/>
          </p:cNvSpPr>
          <p:nvPr/>
        </p:nvSpPr>
        <p:spPr bwMode="auto">
          <a:xfrm>
            <a:off x="3798888" y="3633788"/>
            <a:ext cx="885825"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PLAY</a:t>
            </a:r>
          </a:p>
        </p:txBody>
      </p:sp>
      <p:sp>
        <p:nvSpPr>
          <p:cNvPr id="1630245" name="Line 37"/>
          <p:cNvSpPr>
            <a:spLocks noChangeShapeType="1"/>
          </p:cNvSpPr>
          <p:nvPr/>
        </p:nvSpPr>
        <p:spPr bwMode="auto">
          <a:xfrm flipH="1" flipV="1">
            <a:off x="2193925" y="4033838"/>
            <a:ext cx="4645025" cy="95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6" name="Text Box 38"/>
          <p:cNvSpPr txBox="1">
            <a:spLocks noChangeArrowheads="1"/>
          </p:cNvSpPr>
          <p:nvPr/>
        </p:nvSpPr>
        <p:spPr bwMode="auto">
          <a:xfrm>
            <a:off x="3848100" y="3836988"/>
            <a:ext cx="7429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OK</a:t>
            </a:r>
          </a:p>
        </p:txBody>
      </p:sp>
      <p:sp>
        <p:nvSpPr>
          <p:cNvPr id="1630247" name="Line 39"/>
          <p:cNvSpPr>
            <a:spLocks noChangeShapeType="1"/>
          </p:cNvSpPr>
          <p:nvPr/>
        </p:nvSpPr>
        <p:spPr bwMode="auto">
          <a:xfrm>
            <a:off x="1654175" y="4332288"/>
            <a:ext cx="0" cy="611187"/>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8" name="Line 40"/>
          <p:cNvSpPr>
            <a:spLocks noChangeShapeType="1"/>
          </p:cNvSpPr>
          <p:nvPr/>
        </p:nvSpPr>
        <p:spPr bwMode="auto">
          <a:xfrm>
            <a:off x="2157413" y="5194300"/>
            <a:ext cx="47894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49" name="Text Box 41"/>
          <p:cNvSpPr txBox="1">
            <a:spLocks noChangeArrowheads="1"/>
          </p:cNvSpPr>
          <p:nvPr/>
        </p:nvSpPr>
        <p:spPr bwMode="auto">
          <a:xfrm>
            <a:off x="3760788" y="5353050"/>
            <a:ext cx="922337"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RTP AUDIO</a:t>
            </a:r>
          </a:p>
        </p:txBody>
      </p:sp>
      <p:sp>
        <p:nvSpPr>
          <p:cNvPr id="1630250" name="Line 42"/>
          <p:cNvSpPr>
            <a:spLocks noChangeShapeType="1"/>
          </p:cNvSpPr>
          <p:nvPr/>
        </p:nvSpPr>
        <p:spPr bwMode="auto">
          <a:xfrm>
            <a:off x="2157413" y="5324475"/>
            <a:ext cx="478948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51" name="Text Box 43"/>
          <p:cNvSpPr txBox="1">
            <a:spLocks noChangeArrowheads="1"/>
          </p:cNvSpPr>
          <p:nvPr/>
        </p:nvSpPr>
        <p:spPr bwMode="auto">
          <a:xfrm>
            <a:off x="3767138" y="4992688"/>
            <a:ext cx="906462"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RTP VIDEO</a:t>
            </a:r>
          </a:p>
        </p:txBody>
      </p:sp>
      <p:sp>
        <p:nvSpPr>
          <p:cNvPr id="1630252" name="Rectangle 44"/>
          <p:cNvSpPr>
            <a:spLocks noChangeArrowheads="1"/>
          </p:cNvSpPr>
          <p:nvPr/>
        </p:nvSpPr>
        <p:spPr bwMode="auto">
          <a:xfrm>
            <a:off x="2122488" y="5122863"/>
            <a:ext cx="107950" cy="107950"/>
          </a:xfrm>
          <a:prstGeom prst="rect">
            <a:avLst/>
          </a:prstGeom>
          <a:solidFill>
            <a:schemeClr val="folHlink"/>
          </a:solidFill>
          <a:ln w="9525">
            <a:solidFill>
              <a:schemeClr val="tx1"/>
            </a:solidFill>
            <a:miter lim="800000"/>
            <a:headEnd/>
            <a:tailEnd/>
          </a:ln>
        </p:spPr>
        <p:txBody>
          <a:bodyPr wrap="none" rIns="54000" anchor="ctr"/>
          <a:lstStyle/>
          <a:p>
            <a:endParaRPr lang="en-US">
              <a:solidFill>
                <a:srgbClr val="000000"/>
              </a:solidFill>
            </a:endParaRPr>
          </a:p>
        </p:txBody>
      </p:sp>
      <p:sp>
        <p:nvSpPr>
          <p:cNvPr id="1630253" name="Rectangle 45"/>
          <p:cNvSpPr>
            <a:spLocks noChangeArrowheads="1"/>
          </p:cNvSpPr>
          <p:nvPr/>
        </p:nvSpPr>
        <p:spPr bwMode="auto">
          <a:xfrm>
            <a:off x="2122488" y="5302250"/>
            <a:ext cx="107950" cy="107950"/>
          </a:xfrm>
          <a:prstGeom prst="rect">
            <a:avLst/>
          </a:prstGeom>
          <a:solidFill>
            <a:schemeClr val="hlink"/>
          </a:solidFill>
          <a:ln w="9525">
            <a:solidFill>
              <a:schemeClr val="tx1"/>
            </a:solidFill>
            <a:miter lim="800000"/>
            <a:headEnd/>
            <a:tailEnd/>
          </a:ln>
        </p:spPr>
        <p:txBody>
          <a:bodyPr wrap="none" rIns="54000" anchor="ctr"/>
          <a:lstStyle/>
          <a:p>
            <a:endParaRPr lang="en-US">
              <a:solidFill>
                <a:srgbClr val="000000"/>
              </a:solidFill>
            </a:endParaRPr>
          </a:p>
        </p:txBody>
      </p:sp>
      <p:sp>
        <p:nvSpPr>
          <p:cNvPr id="1630254" name="Line 46"/>
          <p:cNvSpPr>
            <a:spLocks noChangeShapeType="1"/>
          </p:cNvSpPr>
          <p:nvPr/>
        </p:nvSpPr>
        <p:spPr bwMode="auto">
          <a:xfrm flipH="1">
            <a:off x="2157413" y="4303713"/>
            <a:ext cx="464502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55" name="Text Box 47"/>
          <p:cNvSpPr txBox="1">
            <a:spLocks noChangeArrowheads="1"/>
          </p:cNvSpPr>
          <p:nvPr/>
        </p:nvSpPr>
        <p:spPr bwMode="auto">
          <a:xfrm>
            <a:off x="3563938" y="4106863"/>
            <a:ext cx="135890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TEARDOWN</a:t>
            </a:r>
          </a:p>
        </p:txBody>
      </p:sp>
      <p:sp>
        <p:nvSpPr>
          <p:cNvPr id="1630256" name="Line 48"/>
          <p:cNvSpPr>
            <a:spLocks noChangeShapeType="1"/>
          </p:cNvSpPr>
          <p:nvPr/>
        </p:nvSpPr>
        <p:spPr bwMode="auto">
          <a:xfrm flipH="1">
            <a:off x="2193925" y="4506913"/>
            <a:ext cx="4645025" cy="0"/>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wrap="none" rIns="54000" anchor="ctr"/>
          <a:lstStyle/>
          <a:p>
            <a:endParaRPr lang="en-US">
              <a:solidFill>
                <a:srgbClr val="000000"/>
              </a:solidFill>
            </a:endParaRPr>
          </a:p>
        </p:txBody>
      </p:sp>
      <p:sp>
        <p:nvSpPr>
          <p:cNvPr id="1630257" name="Text Box 49"/>
          <p:cNvSpPr txBox="1">
            <a:spLocks noChangeArrowheads="1"/>
          </p:cNvSpPr>
          <p:nvPr/>
        </p:nvSpPr>
        <p:spPr bwMode="auto">
          <a:xfrm>
            <a:off x="3848100" y="4310063"/>
            <a:ext cx="742950" cy="23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rIns="54000">
            <a:spAutoFit/>
          </a:bodyPr>
          <a:lstStyle>
            <a:lvl1pPr marL="342900" indent="-342900">
              <a:defRPr sz="2400" b="1">
                <a:solidFill>
                  <a:schemeClr val="tx1"/>
                </a:solidFill>
                <a:latin typeface="Tahoma" charset="0"/>
                <a:ea typeface="ＭＳ Ｐゴシック" charset="0"/>
                <a:cs typeface="ＭＳ Ｐゴシック" charset="0"/>
              </a:defRPr>
            </a:lvl1pPr>
            <a:lvl2pPr marL="742950" indent="-285750">
              <a:defRPr sz="2400" b="1">
                <a:solidFill>
                  <a:schemeClr val="tx1"/>
                </a:solidFill>
                <a:latin typeface="Tahoma" charset="0"/>
                <a:ea typeface="ＭＳ Ｐゴシック" charset="0"/>
              </a:defRPr>
            </a:lvl2pPr>
            <a:lvl3pPr marL="1143000" indent="-228600">
              <a:defRPr sz="2400" b="1">
                <a:solidFill>
                  <a:schemeClr val="tx1"/>
                </a:solidFill>
                <a:latin typeface="Tahoma" charset="0"/>
                <a:ea typeface="ＭＳ Ｐゴシック" charset="0"/>
              </a:defRPr>
            </a:lvl3pPr>
            <a:lvl4pPr marL="1600200" indent="-228600">
              <a:defRPr sz="2400" b="1">
                <a:solidFill>
                  <a:schemeClr val="tx1"/>
                </a:solidFill>
                <a:latin typeface="Tahoma" charset="0"/>
                <a:ea typeface="ＭＳ Ｐゴシック" charset="0"/>
              </a:defRPr>
            </a:lvl4pPr>
            <a:lvl5pPr marL="2057400" indent="-228600">
              <a:defRPr sz="2400" b="1">
                <a:solidFill>
                  <a:schemeClr val="tx1"/>
                </a:solidFill>
                <a:latin typeface="Tahoma" charset="0"/>
                <a:ea typeface="ＭＳ Ｐゴシック" charset="0"/>
              </a:defRPr>
            </a:lvl5pPr>
            <a:lvl6pPr marL="2514600" indent="-228600" eaLnBrk="0" fontAlgn="base" hangingPunct="0">
              <a:spcBef>
                <a:spcPct val="0"/>
              </a:spcBef>
              <a:spcAft>
                <a:spcPct val="0"/>
              </a:spcAft>
              <a:defRPr sz="2400" b="1">
                <a:solidFill>
                  <a:schemeClr val="tx1"/>
                </a:solidFill>
                <a:latin typeface="Tahoma" charset="0"/>
                <a:ea typeface="ＭＳ Ｐゴシック" charset="0"/>
              </a:defRPr>
            </a:lvl6pPr>
            <a:lvl7pPr marL="2971800" indent="-228600" eaLnBrk="0" fontAlgn="base" hangingPunct="0">
              <a:spcBef>
                <a:spcPct val="0"/>
              </a:spcBef>
              <a:spcAft>
                <a:spcPct val="0"/>
              </a:spcAft>
              <a:defRPr sz="2400" b="1">
                <a:solidFill>
                  <a:schemeClr val="tx1"/>
                </a:solidFill>
                <a:latin typeface="Tahoma" charset="0"/>
                <a:ea typeface="ＭＳ Ｐゴシック" charset="0"/>
              </a:defRPr>
            </a:lvl7pPr>
            <a:lvl8pPr marL="3429000" indent="-228600" eaLnBrk="0" fontAlgn="base" hangingPunct="0">
              <a:spcBef>
                <a:spcPct val="0"/>
              </a:spcBef>
              <a:spcAft>
                <a:spcPct val="0"/>
              </a:spcAft>
              <a:defRPr sz="2400" b="1">
                <a:solidFill>
                  <a:schemeClr val="tx1"/>
                </a:solidFill>
                <a:latin typeface="Tahoma" charset="0"/>
                <a:ea typeface="ＭＳ Ｐゴシック" charset="0"/>
              </a:defRPr>
            </a:lvl8pPr>
            <a:lvl9pPr marL="3886200" indent="-228600" eaLnBrk="0" fontAlgn="base" hangingPunct="0">
              <a:spcBef>
                <a:spcPct val="0"/>
              </a:spcBef>
              <a:spcAft>
                <a:spcPct val="0"/>
              </a:spcAft>
              <a:defRPr sz="2400" b="1">
                <a:solidFill>
                  <a:schemeClr val="tx1"/>
                </a:solidFill>
                <a:latin typeface="Tahoma" charset="0"/>
                <a:ea typeface="ＭＳ Ｐゴシック" charset="0"/>
              </a:defRPr>
            </a:lvl9pPr>
          </a:lstStyle>
          <a:p>
            <a:pPr algn="ctr" eaLnBrk="1" hangingPunct="1">
              <a:lnSpc>
                <a:spcPct val="80000"/>
              </a:lnSpc>
              <a:spcBef>
                <a:spcPct val="20000"/>
              </a:spcBef>
              <a:buClr>
                <a:srgbClr val="3333CC"/>
              </a:buClr>
              <a:buSzPct val="85000"/>
              <a:buFont typeface="Wingdings" charset="0"/>
              <a:buNone/>
            </a:pPr>
            <a:r>
              <a:rPr lang="en-US" sz="1200" b="0">
                <a:solidFill>
                  <a:srgbClr val="000000"/>
                </a:solidFill>
              </a:rPr>
              <a:t>RTSP OK</a:t>
            </a:r>
          </a:p>
        </p:txBody>
      </p:sp>
    </p:spTree>
    <p:extLst>
      <p:ext uri="{BB962C8B-B14F-4D97-AF65-F5344CB8AC3E}">
        <p14:creationId xmlns:p14="http://schemas.microsoft.com/office/powerpoint/2010/main" val="64143211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30235"/>
                                        </p:tgtEl>
                                        <p:attrNameLst>
                                          <p:attrName>style.visibility</p:attrName>
                                        </p:attrNameLst>
                                      </p:cBhvr>
                                      <p:to>
                                        <p:strVal val="visible"/>
                                      </p:to>
                                    </p:set>
                                    <p:animEffect transition="in" filter="wipe(down)">
                                      <p:cBhvr>
                                        <p:cTn id="7" dur="500"/>
                                        <p:tgtEl>
                                          <p:spTgt spid="1630235"/>
                                        </p:tgtEl>
                                      </p:cBhvr>
                                    </p:animEffect>
                                  </p:childTnLst>
                                </p:cTn>
                              </p:par>
                            </p:childTnLst>
                          </p:cTn>
                        </p:par>
                        <p:par>
                          <p:cTn id="8" fill="hold" nodeType="afterGroup">
                            <p:stCondLst>
                              <p:cond delay="500"/>
                            </p:stCondLst>
                            <p:childTnLst>
                              <p:par>
                                <p:cTn id="9" presetID="1" presetClass="entr" presetSubtype="0" fill="hold" grpId="0" nodeType="afterEffect">
                                  <p:stCondLst>
                                    <p:cond delay="0"/>
                                  </p:stCondLst>
                                  <p:childTnLst>
                                    <p:set>
                                      <p:cBhvr>
                                        <p:cTn id="10" dur="1" fill="hold">
                                          <p:stCondLst>
                                            <p:cond delay="0"/>
                                          </p:stCondLst>
                                        </p:cTn>
                                        <p:tgtEl>
                                          <p:spTgt spid="163023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630237"/>
                                        </p:tgtEl>
                                        <p:attrNameLst>
                                          <p:attrName>style.visibility</p:attrName>
                                        </p:attrNameLst>
                                      </p:cBhvr>
                                      <p:to>
                                        <p:strVal val="visible"/>
                                      </p:to>
                                    </p:set>
                                    <p:animEffect transition="in" filter="wipe(up)">
                                      <p:cBhvr>
                                        <p:cTn id="15" dur="500"/>
                                        <p:tgtEl>
                                          <p:spTgt spid="1630237"/>
                                        </p:tgtEl>
                                      </p:cBhvr>
                                    </p:animEffect>
                                  </p:childTnLst>
                                </p:cTn>
                              </p:par>
                            </p:childTnLst>
                          </p:cTn>
                        </p:par>
                        <p:par>
                          <p:cTn id="16" fill="hold" nodeType="afterGroup">
                            <p:stCondLst>
                              <p:cond delay="500"/>
                            </p:stCondLst>
                            <p:childTnLst>
                              <p:par>
                                <p:cTn id="17" presetID="1" presetClass="entr" presetSubtype="0" fill="hold" grpId="0" nodeType="afterEffect">
                                  <p:stCondLst>
                                    <p:cond delay="0"/>
                                  </p:stCondLst>
                                  <p:childTnLst>
                                    <p:set>
                                      <p:cBhvr>
                                        <p:cTn id="18" dur="1" fill="hold">
                                          <p:stCondLst>
                                            <p:cond delay="0"/>
                                          </p:stCondLst>
                                        </p:cTn>
                                        <p:tgtEl>
                                          <p:spTgt spid="1630238"/>
                                        </p:tgtEl>
                                        <p:attrNameLst>
                                          <p:attrName>style.visibility</p:attrName>
                                        </p:attrNameLst>
                                      </p:cBhvr>
                                      <p:to>
                                        <p:strVal val="visible"/>
                                      </p:to>
                                    </p:set>
                                  </p:childTnLst>
                                </p:cTn>
                              </p:par>
                              <p:par>
                                <p:cTn id="19" presetID="3" presetClass="emph" presetSubtype="2" fill="hold" grpId="1" nodeType="withEffect">
                                  <p:stCondLst>
                                    <p:cond delay="0"/>
                                  </p:stCondLst>
                                  <p:childTnLst>
                                    <p:animClr clrSpc="rgb" dir="cw">
                                      <p:cBhvr override="childStyle">
                                        <p:cTn id="20" dur="1000" fill="hold"/>
                                        <p:tgtEl>
                                          <p:spTgt spid="1630236"/>
                                        </p:tgtEl>
                                        <p:attrNameLst>
                                          <p:attrName>style.color</p:attrName>
                                        </p:attrNameLst>
                                      </p:cBhvr>
                                      <p:to>
                                        <a:srgbClr val="DDDDDD"/>
                                      </p:to>
                                    </p:animClr>
                                  </p:childTnLst>
                                </p:cTn>
                              </p:par>
                              <p:par>
                                <p:cTn id="21" presetID="3" presetClass="emph" presetSubtype="2" fill="hold" grpId="1" nodeType="withEffect">
                                  <p:stCondLst>
                                    <p:cond delay="0"/>
                                  </p:stCondLst>
                                  <p:childTnLst>
                                    <p:animClr clrSpc="rgb" dir="cw">
                                      <p:cBhvr override="childStyle">
                                        <p:cTn id="22" dur="1000" fill="hold"/>
                                        <p:tgtEl>
                                          <p:spTgt spid="1630238"/>
                                        </p:tgtEl>
                                        <p:attrNameLst>
                                          <p:attrName>style.color</p:attrName>
                                        </p:attrNameLst>
                                      </p:cBhvr>
                                      <p:to>
                                        <a:srgbClr val="DDDDDD"/>
                                      </p:to>
                                    </p:animClr>
                                  </p:childTnLst>
                                </p:cTn>
                              </p:par>
                            </p:childTnLst>
                          </p:cTn>
                        </p:par>
                        <p:par>
                          <p:cTn id="23" fill="hold">
                            <p:stCondLst>
                              <p:cond delay="1500"/>
                            </p:stCondLst>
                            <p:childTnLst>
                              <p:par>
                                <p:cTn id="24" presetID="22" presetClass="entr" presetSubtype="2" fill="hold" grpId="0" nodeType="afterEffect">
                                  <p:stCondLst>
                                    <p:cond delay="0"/>
                                  </p:stCondLst>
                                  <p:childTnLst>
                                    <p:set>
                                      <p:cBhvr>
                                        <p:cTn id="25" dur="1" fill="hold">
                                          <p:stCondLst>
                                            <p:cond delay="0"/>
                                          </p:stCondLst>
                                        </p:cTn>
                                        <p:tgtEl>
                                          <p:spTgt spid="1630239"/>
                                        </p:tgtEl>
                                        <p:attrNameLst>
                                          <p:attrName>style.visibility</p:attrName>
                                        </p:attrNameLst>
                                      </p:cBhvr>
                                      <p:to>
                                        <p:strVal val="visible"/>
                                      </p:to>
                                    </p:set>
                                    <p:animEffect transition="in" filter="wipe(right)">
                                      <p:cBhvr>
                                        <p:cTn id="26" dur="500"/>
                                        <p:tgtEl>
                                          <p:spTgt spid="1630239"/>
                                        </p:tgtEl>
                                      </p:cBhvr>
                                    </p:animEffect>
                                  </p:childTnLst>
                                </p:cTn>
                              </p:par>
                            </p:childTnLst>
                          </p:cTn>
                        </p:par>
                        <p:par>
                          <p:cTn id="27" fill="hold">
                            <p:stCondLst>
                              <p:cond delay="2000"/>
                            </p:stCondLst>
                            <p:childTnLst>
                              <p:par>
                                <p:cTn id="28" presetID="1" presetClass="entr" presetSubtype="0" fill="hold" grpId="0" nodeType="afterEffect">
                                  <p:stCondLst>
                                    <p:cond delay="0"/>
                                  </p:stCondLst>
                                  <p:childTnLst>
                                    <p:set>
                                      <p:cBhvr>
                                        <p:cTn id="29" dur="1" fill="hold">
                                          <p:stCondLst>
                                            <p:cond delay="0"/>
                                          </p:stCondLst>
                                        </p:cTn>
                                        <p:tgtEl>
                                          <p:spTgt spid="1630240"/>
                                        </p:tgtEl>
                                        <p:attrNameLst>
                                          <p:attrName>style.visibility</p:attrName>
                                        </p:attrNameLst>
                                      </p:cBhvr>
                                      <p:to>
                                        <p:strVal val="visible"/>
                                      </p:to>
                                    </p:se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1630247"/>
                                        </p:tgtEl>
                                        <p:attrNameLst>
                                          <p:attrName>style.visibility</p:attrName>
                                        </p:attrNameLst>
                                      </p:cBhvr>
                                      <p:to>
                                        <p:strVal val="visible"/>
                                      </p:to>
                                    </p:set>
                                    <p:animEffect transition="in" filter="wipe(up)">
                                      <p:cBhvr>
                                        <p:cTn id="33" dur="500"/>
                                        <p:tgtEl>
                                          <p:spTgt spid="163024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1630241"/>
                                        </p:tgtEl>
                                        <p:attrNameLst>
                                          <p:attrName>style.visibility</p:attrName>
                                        </p:attrNameLst>
                                      </p:cBhvr>
                                      <p:to>
                                        <p:strVal val="visible"/>
                                      </p:to>
                                    </p:set>
                                    <p:animEffect transition="in" filter="wipe(left)">
                                      <p:cBhvr>
                                        <p:cTn id="38" dur="500"/>
                                        <p:tgtEl>
                                          <p:spTgt spid="1630241"/>
                                        </p:tgtEl>
                                      </p:cBhvr>
                                    </p:animEffect>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1630242"/>
                                        </p:tgtEl>
                                        <p:attrNameLst>
                                          <p:attrName>style.visibility</p:attrName>
                                        </p:attrNameLst>
                                      </p:cBhvr>
                                      <p:to>
                                        <p:strVal val="visible"/>
                                      </p:to>
                                    </p:set>
                                  </p:childTnLst>
                                </p:cTn>
                              </p:par>
                            </p:childTnLst>
                          </p:cTn>
                        </p:par>
                      </p:childTnLst>
                    </p:cTn>
                  </p:par>
                  <p:par>
                    <p:cTn id="42" fill="hold">
                      <p:stCondLst>
                        <p:cond delay="indefinite"/>
                      </p:stCondLst>
                      <p:childTnLst>
                        <p:par>
                          <p:cTn id="43" fill="hold">
                            <p:stCondLst>
                              <p:cond delay="0"/>
                            </p:stCondLst>
                            <p:childTnLst>
                              <p:par>
                                <p:cTn id="44" presetID="3" presetClass="emph" presetSubtype="2" fill="hold" grpId="1" nodeType="clickEffect">
                                  <p:stCondLst>
                                    <p:cond delay="0"/>
                                  </p:stCondLst>
                                  <p:childTnLst>
                                    <p:animClr clrSpc="rgb" dir="cw">
                                      <p:cBhvr override="childStyle">
                                        <p:cTn id="45" dur="2000" fill="hold"/>
                                        <p:tgtEl>
                                          <p:spTgt spid="1630240"/>
                                        </p:tgtEl>
                                        <p:attrNameLst>
                                          <p:attrName>style.color</p:attrName>
                                        </p:attrNameLst>
                                      </p:cBhvr>
                                      <p:to>
                                        <a:srgbClr val="DDDDDD"/>
                                      </p:to>
                                    </p:animClr>
                                  </p:childTnLst>
                                </p:cTn>
                              </p:par>
                              <p:par>
                                <p:cTn id="46" presetID="3" presetClass="emph" presetSubtype="2" fill="hold" grpId="1" nodeType="withEffect">
                                  <p:stCondLst>
                                    <p:cond delay="0"/>
                                  </p:stCondLst>
                                  <p:childTnLst>
                                    <p:animClr clrSpc="rgb" dir="cw">
                                      <p:cBhvr override="childStyle">
                                        <p:cTn id="47" dur="2000" fill="hold"/>
                                        <p:tgtEl>
                                          <p:spTgt spid="1630242"/>
                                        </p:tgtEl>
                                        <p:attrNameLst>
                                          <p:attrName>style.color</p:attrName>
                                        </p:attrNameLst>
                                      </p:cBhvr>
                                      <p:to>
                                        <a:srgbClr val="DDDDDD"/>
                                      </p:to>
                                    </p:animClr>
                                  </p:childTnLst>
                                </p:cTn>
                              </p:par>
                            </p:childTnLst>
                          </p:cTn>
                        </p:par>
                        <p:par>
                          <p:cTn id="48" fill="hold">
                            <p:stCondLst>
                              <p:cond delay="2000"/>
                            </p:stCondLst>
                            <p:childTnLst>
                              <p:par>
                                <p:cTn id="49" presetID="22" presetClass="entr" presetSubtype="2" fill="hold" grpId="0" nodeType="afterEffect">
                                  <p:stCondLst>
                                    <p:cond delay="0"/>
                                  </p:stCondLst>
                                  <p:childTnLst>
                                    <p:set>
                                      <p:cBhvr>
                                        <p:cTn id="50" dur="1" fill="hold">
                                          <p:stCondLst>
                                            <p:cond delay="0"/>
                                          </p:stCondLst>
                                        </p:cTn>
                                        <p:tgtEl>
                                          <p:spTgt spid="1630243"/>
                                        </p:tgtEl>
                                        <p:attrNameLst>
                                          <p:attrName>style.visibility</p:attrName>
                                        </p:attrNameLst>
                                      </p:cBhvr>
                                      <p:to>
                                        <p:strVal val="visible"/>
                                      </p:to>
                                    </p:set>
                                    <p:animEffect transition="in" filter="wipe(right)">
                                      <p:cBhvr>
                                        <p:cTn id="51" dur="500"/>
                                        <p:tgtEl>
                                          <p:spTgt spid="1630243"/>
                                        </p:tgtEl>
                                      </p:cBhvr>
                                    </p:animEffect>
                                  </p:childTnLst>
                                </p:cTn>
                              </p:par>
                            </p:childTnLst>
                          </p:cTn>
                        </p:par>
                        <p:par>
                          <p:cTn id="52" fill="hold">
                            <p:stCondLst>
                              <p:cond delay="2500"/>
                            </p:stCondLst>
                            <p:childTnLst>
                              <p:par>
                                <p:cTn id="53" presetID="1" presetClass="entr" presetSubtype="0" fill="hold" grpId="0" nodeType="afterEffect">
                                  <p:stCondLst>
                                    <p:cond delay="0"/>
                                  </p:stCondLst>
                                  <p:childTnLst>
                                    <p:set>
                                      <p:cBhvr>
                                        <p:cTn id="54" dur="1" fill="hold">
                                          <p:stCondLst>
                                            <p:cond delay="0"/>
                                          </p:stCondLst>
                                        </p:cTn>
                                        <p:tgtEl>
                                          <p:spTgt spid="1630244"/>
                                        </p:tgtEl>
                                        <p:attrNameLst>
                                          <p:attrName>style.visibility</p:attrName>
                                        </p:attrNameLst>
                                      </p:cBhvr>
                                      <p:to>
                                        <p:strVal val="visible"/>
                                      </p:to>
                                    </p:set>
                                  </p:childTnLst>
                                </p:cTn>
                              </p:par>
                            </p:childTnLst>
                          </p:cTn>
                        </p:par>
                        <p:par>
                          <p:cTn id="55" fill="hold">
                            <p:stCondLst>
                              <p:cond delay="2500"/>
                            </p:stCondLst>
                            <p:childTnLst>
                              <p:par>
                                <p:cTn id="56" presetID="22" presetClass="entr" presetSubtype="8" fill="hold" grpId="0" nodeType="afterEffect">
                                  <p:stCondLst>
                                    <p:cond delay="0"/>
                                  </p:stCondLst>
                                  <p:childTnLst>
                                    <p:set>
                                      <p:cBhvr>
                                        <p:cTn id="57" dur="1" fill="hold">
                                          <p:stCondLst>
                                            <p:cond delay="0"/>
                                          </p:stCondLst>
                                        </p:cTn>
                                        <p:tgtEl>
                                          <p:spTgt spid="1630245"/>
                                        </p:tgtEl>
                                        <p:attrNameLst>
                                          <p:attrName>style.visibility</p:attrName>
                                        </p:attrNameLst>
                                      </p:cBhvr>
                                      <p:to>
                                        <p:strVal val="visible"/>
                                      </p:to>
                                    </p:set>
                                    <p:animEffect transition="in" filter="wipe(left)">
                                      <p:cBhvr>
                                        <p:cTn id="58" dur="500"/>
                                        <p:tgtEl>
                                          <p:spTgt spid="1630245"/>
                                        </p:tgtEl>
                                      </p:cBhvr>
                                    </p:animEffect>
                                  </p:childTnLst>
                                </p:cTn>
                              </p:par>
                            </p:childTnLst>
                          </p:cTn>
                        </p:par>
                        <p:par>
                          <p:cTn id="59" fill="hold">
                            <p:stCondLst>
                              <p:cond delay="3000"/>
                            </p:stCondLst>
                            <p:childTnLst>
                              <p:par>
                                <p:cTn id="60" presetID="1" presetClass="entr" presetSubtype="0" fill="hold" grpId="0" nodeType="afterEffect">
                                  <p:stCondLst>
                                    <p:cond delay="0"/>
                                  </p:stCondLst>
                                  <p:childTnLst>
                                    <p:set>
                                      <p:cBhvr>
                                        <p:cTn id="61" dur="1" fill="hold">
                                          <p:stCondLst>
                                            <p:cond delay="0"/>
                                          </p:stCondLst>
                                        </p:cTn>
                                        <p:tgtEl>
                                          <p:spTgt spid="1630246"/>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3" presetClass="emph" presetSubtype="2" fill="hold" grpId="1" nodeType="clickEffect">
                                  <p:stCondLst>
                                    <p:cond delay="0"/>
                                  </p:stCondLst>
                                  <p:childTnLst>
                                    <p:animClr clrSpc="rgb" dir="cw">
                                      <p:cBhvr override="childStyle">
                                        <p:cTn id="65" dur="2000" fill="hold"/>
                                        <p:tgtEl>
                                          <p:spTgt spid="1630244"/>
                                        </p:tgtEl>
                                        <p:attrNameLst>
                                          <p:attrName>style.color</p:attrName>
                                        </p:attrNameLst>
                                      </p:cBhvr>
                                      <p:to>
                                        <a:srgbClr val="DDDDDD"/>
                                      </p:to>
                                    </p:animClr>
                                  </p:childTnLst>
                                </p:cTn>
                              </p:par>
                              <p:par>
                                <p:cTn id="66" presetID="3" presetClass="emph" presetSubtype="2" fill="hold" grpId="1" nodeType="withEffect">
                                  <p:stCondLst>
                                    <p:cond delay="0"/>
                                  </p:stCondLst>
                                  <p:childTnLst>
                                    <p:animClr clrSpc="rgb" dir="cw">
                                      <p:cBhvr override="childStyle">
                                        <p:cTn id="67" dur="2000" fill="hold"/>
                                        <p:tgtEl>
                                          <p:spTgt spid="1630246"/>
                                        </p:tgtEl>
                                        <p:attrNameLst>
                                          <p:attrName>style.color</p:attrName>
                                        </p:attrNameLst>
                                      </p:cBhvr>
                                      <p:to>
                                        <a:srgbClr val="DDDDDD"/>
                                      </p:to>
                                    </p:animClr>
                                  </p:childTnLst>
                                </p:cTn>
                              </p:par>
                            </p:childTnLst>
                          </p:cTn>
                        </p:par>
                      </p:childTnLst>
                    </p:cTn>
                  </p:par>
                  <p:par>
                    <p:cTn id="68" fill="hold" nodeType="clickPar">
                      <p:stCondLst>
                        <p:cond delay="indefinite"/>
                      </p:stCondLst>
                      <p:childTnLst>
                        <p:par>
                          <p:cTn id="69" fill="hold" nodeType="withGroup">
                            <p:stCondLst>
                              <p:cond delay="0"/>
                            </p:stCondLst>
                            <p:childTnLst>
                              <p:par>
                                <p:cTn id="70" presetID="22" presetClass="entr" presetSubtype="8" fill="hold" grpId="0" nodeType="clickEffect">
                                  <p:stCondLst>
                                    <p:cond delay="0"/>
                                  </p:stCondLst>
                                  <p:childTnLst>
                                    <p:set>
                                      <p:cBhvr>
                                        <p:cTn id="71" dur="1" fill="hold">
                                          <p:stCondLst>
                                            <p:cond delay="0"/>
                                          </p:stCondLst>
                                        </p:cTn>
                                        <p:tgtEl>
                                          <p:spTgt spid="1630248"/>
                                        </p:tgtEl>
                                        <p:attrNameLst>
                                          <p:attrName>style.visibility</p:attrName>
                                        </p:attrNameLst>
                                      </p:cBhvr>
                                      <p:to>
                                        <p:strVal val="visible"/>
                                      </p:to>
                                    </p:set>
                                    <p:animEffect transition="in" filter="wipe(left)">
                                      <p:cBhvr>
                                        <p:cTn id="72" dur="500"/>
                                        <p:tgtEl>
                                          <p:spTgt spid="1630248"/>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1630250"/>
                                        </p:tgtEl>
                                        <p:attrNameLst>
                                          <p:attrName>style.visibility</p:attrName>
                                        </p:attrNameLst>
                                      </p:cBhvr>
                                      <p:to>
                                        <p:strVal val="visible"/>
                                      </p:to>
                                    </p:set>
                                    <p:animEffect transition="in" filter="wipe(left)">
                                      <p:cBhvr>
                                        <p:cTn id="75" dur="500"/>
                                        <p:tgtEl>
                                          <p:spTgt spid="1630250"/>
                                        </p:tgtEl>
                                      </p:cBhvr>
                                    </p:animEffect>
                                  </p:childTnLst>
                                </p:cTn>
                              </p:par>
                            </p:childTnLst>
                          </p:cTn>
                        </p:par>
                        <p:par>
                          <p:cTn id="76" fill="hold" nodeType="afterGroup">
                            <p:stCondLst>
                              <p:cond delay="500"/>
                            </p:stCondLst>
                            <p:childTnLst>
                              <p:par>
                                <p:cTn id="77" presetID="1" presetClass="entr" presetSubtype="0" fill="hold" grpId="0" nodeType="afterEffect">
                                  <p:stCondLst>
                                    <p:cond delay="0"/>
                                  </p:stCondLst>
                                  <p:childTnLst>
                                    <p:set>
                                      <p:cBhvr>
                                        <p:cTn id="78" dur="1" fill="hold">
                                          <p:stCondLst>
                                            <p:cond delay="0"/>
                                          </p:stCondLst>
                                        </p:cTn>
                                        <p:tgtEl>
                                          <p:spTgt spid="1630249"/>
                                        </p:tgtEl>
                                        <p:attrNameLst>
                                          <p:attrName>style.visibility</p:attrName>
                                        </p:attrNameLst>
                                      </p:cBhvr>
                                      <p:to>
                                        <p:strVal val="visible"/>
                                      </p:to>
                                    </p:set>
                                  </p:childTnLst>
                                </p:cTn>
                              </p:par>
                            </p:childTnLst>
                          </p:cTn>
                        </p:par>
                        <p:par>
                          <p:cTn id="79" fill="hold" nodeType="afterGroup">
                            <p:stCondLst>
                              <p:cond delay="500"/>
                            </p:stCondLst>
                            <p:childTnLst>
                              <p:par>
                                <p:cTn id="80" presetID="1" presetClass="entr" presetSubtype="0" fill="hold" grpId="0" nodeType="afterEffect">
                                  <p:stCondLst>
                                    <p:cond delay="0"/>
                                  </p:stCondLst>
                                  <p:childTnLst>
                                    <p:set>
                                      <p:cBhvr>
                                        <p:cTn id="81" dur="1" fill="hold">
                                          <p:stCondLst>
                                            <p:cond delay="0"/>
                                          </p:stCondLst>
                                        </p:cTn>
                                        <p:tgtEl>
                                          <p:spTgt spid="1630251"/>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163025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630253"/>
                                        </p:tgtEl>
                                        <p:attrNameLst>
                                          <p:attrName>style.visibility</p:attrName>
                                        </p:attrNameLst>
                                      </p:cBhvr>
                                      <p:to>
                                        <p:strVal val="visible"/>
                                      </p:to>
                                    </p:set>
                                  </p:childTnLst>
                                </p:cTn>
                              </p:par>
                              <p:par>
                                <p:cTn id="86" presetID="1" presetClass="entr" presetSubtype="0" fill="hold" nodeType="withEffect">
                                  <p:stCondLst>
                                    <p:cond delay="2000"/>
                                  </p:stCondLst>
                                  <p:childTnLst>
                                    <p:set>
                                      <p:cBhvr>
                                        <p:cTn id="87" dur="1" fill="hold">
                                          <p:stCondLst>
                                            <p:cond delay="0"/>
                                          </p:stCondLst>
                                        </p:cTn>
                                        <p:tgtEl>
                                          <p:spTgt spid="1630227"/>
                                        </p:tgtEl>
                                        <p:attrNameLst>
                                          <p:attrName>style.visibility</p:attrName>
                                        </p:attrNameLst>
                                      </p:cBhvr>
                                      <p:to>
                                        <p:strVal val="visible"/>
                                      </p:to>
                                    </p:set>
                                  </p:childTnLst>
                                </p:cTn>
                              </p:par>
                              <p:par>
                                <p:cTn id="88" presetID="0" presetClass="path" presetSubtype="0" repeatCount="indefinite" accel="50000" decel="50000" fill="hold" grpId="1" nodeType="withEffect">
                                  <p:stCondLst>
                                    <p:cond delay="0"/>
                                  </p:stCondLst>
                                  <p:childTnLst>
                                    <p:animMotion origin="layout" path="M 0.0007 0.00093 L 0.53959 0.00093 L 0.53959 -0.40278 " pathEditMode="relative" ptsTypes="AAA">
                                      <p:cBhvr>
                                        <p:cTn id="89" dur="2000" fill="hold"/>
                                        <p:tgtEl>
                                          <p:spTgt spid="1630252"/>
                                        </p:tgtEl>
                                        <p:attrNameLst>
                                          <p:attrName>ppt_x</p:attrName>
                                          <p:attrName>ppt_y</p:attrName>
                                        </p:attrNameLst>
                                      </p:cBhvr>
                                    </p:animMotion>
                                  </p:childTnLst>
                                </p:cTn>
                              </p:par>
                              <p:par>
                                <p:cTn id="90" presetID="0" presetClass="path" presetSubtype="0" repeatCount="indefinite" accel="50000" decel="50000" fill="hold" grpId="1" nodeType="withEffect">
                                  <p:stCondLst>
                                    <p:cond delay="0"/>
                                  </p:stCondLst>
                                  <p:childTnLst>
                                    <p:animMotion origin="layout" path="M 0.0007 0.00092 L 0.59254 0.00092 L 0.59254 -0.42778 " pathEditMode="relative" rAng="0" ptsTypes="AAA">
                                      <p:cBhvr>
                                        <p:cTn id="91" dur="2000" fill="hold"/>
                                        <p:tgtEl>
                                          <p:spTgt spid="1630253"/>
                                        </p:tgtEl>
                                        <p:attrNameLst>
                                          <p:attrName>ppt_x</p:attrName>
                                          <p:attrName>ppt_y</p:attrName>
                                        </p:attrNameLst>
                                      </p:cBhvr>
                                      <p:rCtr x="29600" y="-21400"/>
                                    </p:animMotion>
                                  </p:childTnLst>
                                </p:cTn>
                              </p:par>
                            </p:childTnLst>
                          </p:cTn>
                        </p:par>
                      </p:childTnLst>
                    </p:cTn>
                  </p:par>
                  <p:par>
                    <p:cTn id="92" fill="hold" nodeType="clickPar">
                      <p:stCondLst>
                        <p:cond delay="indefinite"/>
                      </p:stCondLst>
                      <p:childTnLst>
                        <p:par>
                          <p:cTn id="93" fill="hold" nodeType="withGroup">
                            <p:stCondLst>
                              <p:cond delay="0"/>
                            </p:stCondLst>
                            <p:childTnLst>
                              <p:par>
                                <p:cTn id="94" presetID="22" presetClass="entr" presetSubtype="2" fill="hold" grpId="0" nodeType="clickEffect">
                                  <p:stCondLst>
                                    <p:cond delay="0"/>
                                  </p:stCondLst>
                                  <p:childTnLst>
                                    <p:set>
                                      <p:cBhvr>
                                        <p:cTn id="95" dur="1" fill="hold">
                                          <p:stCondLst>
                                            <p:cond delay="0"/>
                                          </p:stCondLst>
                                        </p:cTn>
                                        <p:tgtEl>
                                          <p:spTgt spid="1630254"/>
                                        </p:tgtEl>
                                        <p:attrNameLst>
                                          <p:attrName>style.visibility</p:attrName>
                                        </p:attrNameLst>
                                      </p:cBhvr>
                                      <p:to>
                                        <p:strVal val="visible"/>
                                      </p:to>
                                    </p:set>
                                    <p:animEffect transition="in" filter="wipe(right)">
                                      <p:cBhvr>
                                        <p:cTn id="96" dur="500"/>
                                        <p:tgtEl>
                                          <p:spTgt spid="1630254"/>
                                        </p:tgtEl>
                                      </p:cBhvr>
                                    </p:animEffect>
                                  </p:childTnLst>
                                </p:cTn>
                              </p:par>
                            </p:childTnLst>
                          </p:cTn>
                        </p:par>
                        <p:par>
                          <p:cTn id="97" fill="hold" nodeType="afterGroup">
                            <p:stCondLst>
                              <p:cond delay="500"/>
                            </p:stCondLst>
                            <p:childTnLst>
                              <p:par>
                                <p:cTn id="98" presetID="1" presetClass="entr" presetSubtype="0" fill="hold" grpId="0" nodeType="afterEffect">
                                  <p:stCondLst>
                                    <p:cond delay="0"/>
                                  </p:stCondLst>
                                  <p:childTnLst>
                                    <p:set>
                                      <p:cBhvr>
                                        <p:cTn id="99" dur="1" fill="hold">
                                          <p:stCondLst>
                                            <p:cond delay="0"/>
                                          </p:stCondLst>
                                        </p:cTn>
                                        <p:tgtEl>
                                          <p:spTgt spid="1630255"/>
                                        </p:tgtEl>
                                        <p:attrNameLst>
                                          <p:attrName>style.visibility</p:attrName>
                                        </p:attrNameLst>
                                      </p:cBhvr>
                                      <p:to>
                                        <p:strVal val="visible"/>
                                      </p:to>
                                    </p:set>
                                  </p:childTnLst>
                                </p:cTn>
                              </p:par>
                            </p:childTnLst>
                          </p:cTn>
                        </p:par>
                        <p:par>
                          <p:cTn id="100" fill="hold" nodeType="afterGroup">
                            <p:stCondLst>
                              <p:cond delay="500"/>
                            </p:stCondLst>
                            <p:childTnLst>
                              <p:par>
                                <p:cTn id="101" presetID="22" presetClass="entr" presetSubtype="8" fill="hold" grpId="0" nodeType="afterEffect">
                                  <p:stCondLst>
                                    <p:cond delay="0"/>
                                  </p:stCondLst>
                                  <p:childTnLst>
                                    <p:set>
                                      <p:cBhvr>
                                        <p:cTn id="102" dur="1" fill="hold">
                                          <p:stCondLst>
                                            <p:cond delay="0"/>
                                          </p:stCondLst>
                                        </p:cTn>
                                        <p:tgtEl>
                                          <p:spTgt spid="1630256"/>
                                        </p:tgtEl>
                                        <p:attrNameLst>
                                          <p:attrName>style.visibility</p:attrName>
                                        </p:attrNameLst>
                                      </p:cBhvr>
                                      <p:to>
                                        <p:strVal val="visible"/>
                                      </p:to>
                                    </p:set>
                                    <p:animEffect transition="in" filter="wipe(left)">
                                      <p:cBhvr>
                                        <p:cTn id="103" dur="500"/>
                                        <p:tgtEl>
                                          <p:spTgt spid="1630256"/>
                                        </p:tgtEl>
                                      </p:cBhvr>
                                    </p:animEffect>
                                  </p:childTnLst>
                                </p:cTn>
                              </p:par>
                            </p:childTnLst>
                          </p:cTn>
                        </p:par>
                        <p:par>
                          <p:cTn id="104" fill="hold" nodeType="afterGroup">
                            <p:stCondLst>
                              <p:cond delay="1000"/>
                            </p:stCondLst>
                            <p:childTnLst>
                              <p:par>
                                <p:cTn id="105" presetID="1" presetClass="entr" presetSubtype="0" fill="hold" grpId="0" nodeType="afterEffect">
                                  <p:stCondLst>
                                    <p:cond delay="0"/>
                                  </p:stCondLst>
                                  <p:childTnLst>
                                    <p:set>
                                      <p:cBhvr>
                                        <p:cTn id="106" dur="1" fill="hold">
                                          <p:stCondLst>
                                            <p:cond delay="0"/>
                                          </p:stCondLst>
                                        </p:cTn>
                                        <p:tgtEl>
                                          <p:spTgt spid="1630257"/>
                                        </p:tgtEl>
                                        <p:attrNameLst>
                                          <p:attrName>style.visibility</p:attrName>
                                        </p:attrNameLst>
                                      </p:cBhvr>
                                      <p:to>
                                        <p:strVal val="visible"/>
                                      </p:to>
                                    </p:set>
                                  </p:childTnLst>
                                </p:cTn>
                              </p:par>
                            </p:childTnLst>
                          </p:cTn>
                        </p:par>
                      </p:childTnLst>
                    </p:cTn>
                  </p:par>
                  <p:par>
                    <p:cTn id="107" fill="hold" nodeType="clickPar">
                      <p:stCondLst>
                        <p:cond delay="indefinite"/>
                      </p:stCondLst>
                      <p:childTnLst>
                        <p:par>
                          <p:cTn id="108" fill="hold" nodeType="withGroup">
                            <p:stCondLst>
                              <p:cond delay="0"/>
                            </p:stCondLst>
                            <p:childTnLst>
                              <p:par>
                                <p:cTn id="109" presetID="3" presetClass="emph" presetSubtype="2" fill="hold" grpId="1" nodeType="clickEffect">
                                  <p:stCondLst>
                                    <p:cond delay="0"/>
                                  </p:stCondLst>
                                  <p:childTnLst>
                                    <p:animClr clrSpc="rgb" dir="cw">
                                      <p:cBhvr override="childStyle">
                                        <p:cTn id="110" dur="2000" fill="hold"/>
                                        <p:tgtEl>
                                          <p:spTgt spid="1630249"/>
                                        </p:tgtEl>
                                        <p:attrNameLst>
                                          <p:attrName>style.color</p:attrName>
                                        </p:attrNameLst>
                                      </p:cBhvr>
                                      <p:to>
                                        <a:srgbClr val="DDDDDD"/>
                                      </p:to>
                                    </p:animClr>
                                  </p:childTnLst>
                                </p:cTn>
                              </p:par>
                              <p:par>
                                <p:cTn id="111" presetID="3" presetClass="emph" presetSubtype="2" fill="hold" grpId="1" nodeType="withEffect">
                                  <p:stCondLst>
                                    <p:cond delay="0"/>
                                  </p:stCondLst>
                                  <p:childTnLst>
                                    <p:animClr clrSpc="rgb" dir="cw">
                                      <p:cBhvr override="childStyle">
                                        <p:cTn id="112" dur="2000" fill="hold"/>
                                        <p:tgtEl>
                                          <p:spTgt spid="1630251"/>
                                        </p:tgtEl>
                                        <p:attrNameLst>
                                          <p:attrName>style.color</p:attrName>
                                        </p:attrNameLst>
                                      </p:cBhvr>
                                      <p:to>
                                        <a:srgbClr val="DDDDDD"/>
                                      </p:to>
                                    </p:animClr>
                                  </p:childTnLst>
                                </p:cTn>
                              </p:par>
                              <p:par>
                                <p:cTn id="113" presetID="7" presetClass="emph" presetSubtype="2" fill="hold" nodeType="withEffect">
                                  <p:stCondLst>
                                    <p:cond delay="0"/>
                                  </p:stCondLst>
                                  <p:childTnLst>
                                    <p:animClr clrSpc="rgb" dir="cw">
                                      <p:cBhvr>
                                        <p:cTn id="114" dur="2000" fill="hold"/>
                                        <p:tgtEl>
                                          <p:spTgt spid="1630252"/>
                                        </p:tgtEl>
                                        <p:attrNameLst>
                                          <p:attrName>stroke.color</p:attrName>
                                        </p:attrNameLst>
                                      </p:cBhvr>
                                      <p:to>
                                        <a:srgbClr val="DDDDDD"/>
                                      </p:to>
                                    </p:animClr>
                                    <p:set>
                                      <p:cBhvr>
                                        <p:cTn id="115" dur="2000" fill="hold"/>
                                        <p:tgtEl>
                                          <p:spTgt spid="1630252"/>
                                        </p:tgtEl>
                                        <p:attrNameLst>
                                          <p:attrName>stroke.on</p:attrName>
                                        </p:attrNameLst>
                                      </p:cBhvr>
                                      <p:to>
                                        <p:strVal val="true"/>
                                      </p:to>
                                    </p:set>
                                  </p:childTnLst>
                                </p:cTn>
                              </p:par>
                              <p:par>
                                <p:cTn id="116" presetID="7" presetClass="emph" presetSubtype="2" fill="hold" nodeType="withEffect">
                                  <p:stCondLst>
                                    <p:cond delay="0"/>
                                  </p:stCondLst>
                                  <p:childTnLst>
                                    <p:animClr clrSpc="rgb" dir="cw">
                                      <p:cBhvr>
                                        <p:cTn id="117" dur="2000" fill="hold"/>
                                        <p:tgtEl>
                                          <p:spTgt spid="1630253"/>
                                        </p:tgtEl>
                                        <p:attrNameLst>
                                          <p:attrName>stroke.color</p:attrName>
                                        </p:attrNameLst>
                                      </p:cBhvr>
                                      <p:to>
                                        <a:srgbClr val="DDDDDD"/>
                                      </p:to>
                                    </p:animClr>
                                    <p:set>
                                      <p:cBhvr>
                                        <p:cTn id="118" dur="2000" fill="hold"/>
                                        <p:tgtEl>
                                          <p:spTgt spid="1630253"/>
                                        </p:tgtEl>
                                        <p:attrNameLst>
                                          <p:attrName>stroke.on</p:attrName>
                                        </p:attrNameLst>
                                      </p:cBhvr>
                                      <p:to>
                                        <p:strVal val="true"/>
                                      </p:to>
                                    </p:set>
                                  </p:childTnLst>
                                </p:cTn>
                              </p:par>
                            </p:childTnLst>
                          </p:cTn>
                        </p:par>
                        <p:par>
                          <p:cTn id="119" fill="hold" nodeType="afterGroup">
                            <p:stCondLst>
                              <p:cond delay="2000"/>
                            </p:stCondLst>
                            <p:childTnLst>
                              <p:par>
                                <p:cTn id="120" presetID="10" presetClass="exit" presetSubtype="0" fill="hold" grpId="2" nodeType="afterEffect">
                                  <p:stCondLst>
                                    <p:cond delay="0"/>
                                  </p:stCondLst>
                                  <p:childTnLst>
                                    <p:animEffect transition="out" filter="fade">
                                      <p:cBhvr>
                                        <p:cTn id="121" dur="2000"/>
                                        <p:tgtEl>
                                          <p:spTgt spid="1630252"/>
                                        </p:tgtEl>
                                      </p:cBhvr>
                                    </p:animEffect>
                                    <p:set>
                                      <p:cBhvr>
                                        <p:cTn id="122" dur="1" fill="hold">
                                          <p:stCondLst>
                                            <p:cond delay="1999"/>
                                          </p:stCondLst>
                                        </p:cTn>
                                        <p:tgtEl>
                                          <p:spTgt spid="1630252"/>
                                        </p:tgtEl>
                                        <p:attrNameLst>
                                          <p:attrName>style.visibility</p:attrName>
                                        </p:attrNameLst>
                                      </p:cBhvr>
                                      <p:to>
                                        <p:strVal val="hidden"/>
                                      </p:to>
                                    </p:set>
                                  </p:childTnLst>
                                </p:cTn>
                              </p:par>
                              <p:par>
                                <p:cTn id="123" presetID="10" presetClass="exit" presetSubtype="0" fill="hold" grpId="2" nodeType="withEffect">
                                  <p:stCondLst>
                                    <p:cond delay="0"/>
                                  </p:stCondLst>
                                  <p:childTnLst>
                                    <p:animEffect transition="out" filter="fade">
                                      <p:cBhvr>
                                        <p:cTn id="124" dur="2000"/>
                                        <p:tgtEl>
                                          <p:spTgt spid="1630253"/>
                                        </p:tgtEl>
                                      </p:cBhvr>
                                    </p:animEffect>
                                    <p:set>
                                      <p:cBhvr>
                                        <p:cTn id="125" dur="1" fill="hold">
                                          <p:stCondLst>
                                            <p:cond delay="1999"/>
                                          </p:stCondLst>
                                        </p:cTn>
                                        <p:tgtEl>
                                          <p:spTgt spid="1630253"/>
                                        </p:tgtEl>
                                        <p:attrNameLst>
                                          <p:attrName>style.visibility</p:attrName>
                                        </p:attrNameLst>
                                      </p:cBhvr>
                                      <p:to>
                                        <p:strVal val="hidden"/>
                                      </p:to>
                                    </p:set>
                                  </p:childTnLst>
                                </p:cTn>
                              </p:par>
                              <p:par>
                                <p:cTn id="126" presetID="10" presetClass="exit" presetSubtype="0" fill="hold" nodeType="withEffect">
                                  <p:stCondLst>
                                    <p:cond delay="0"/>
                                  </p:stCondLst>
                                  <p:childTnLst>
                                    <p:animEffect transition="out" filter="fade">
                                      <p:cBhvr>
                                        <p:cTn id="127" dur="2000"/>
                                        <p:tgtEl>
                                          <p:spTgt spid="1630227"/>
                                        </p:tgtEl>
                                      </p:cBhvr>
                                    </p:animEffect>
                                    <p:set>
                                      <p:cBhvr>
                                        <p:cTn id="128" dur="1" fill="hold">
                                          <p:stCondLst>
                                            <p:cond delay="1999"/>
                                          </p:stCondLst>
                                        </p:cTn>
                                        <p:tgtEl>
                                          <p:spTgt spid="16302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0235" grpId="0" animBg="1"/>
      <p:bldP spid="1630236" grpId="0"/>
      <p:bldP spid="1630236" grpId="1"/>
      <p:bldP spid="1630237" grpId="0" animBg="1"/>
      <p:bldP spid="1630238" grpId="0"/>
      <p:bldP spid="1630238" grpId="1"/>
      <p:bldP spid="1630239" grpId="0" animBg="1"/>
      <p:bldP spid="1630240" grpId="0"/>
      <p:bldP spid="1630240" grpId="1"/>
      <p:bldP spid="1630241" grpId="0" animBg="1"/>
      <p:bldP spid="1630242" grpId="0"/>
      <p:bldP spid="1630242" grpId="1"/>
      <p:bldP spid="1630243" grpId="0" animBg="1"/>
      <p:bldP spid="1630244" grpId="0"/>
      <p:bldP spid="1630244" grpId="1"/>
      <p:bldP spid="1630245" grpId="0" animBg="1"/>
      <p:bldP spid="1630246" grpId="0"/>
      <p:bldP spid="1630246" grpId="1"/>
      <p:bldP spid="1630247" grpId="0" animBg="1"/>
      <p:bldP spid="1630248" grpId="0" animBg="1"/>
      <p:bldP spid="1630249" grpId="0"/>
      <p:bldP spid="1630249" grpId="1"/>
      <p:bldP spid="1630250" grpId="0" animBg="1"/>
      <p:bldP spid="1630251" grpId="0"/>
      <p:bldP spid="1630251" grpId="1"/>
      <p:bldP spid="1630252" grpId="0" animBg="1"/>
      <p:bldP spid="1630252" grpId="1" animBg="1"/>
      <p:bldP spid="1630252" grpId="2" animBg="1"/>
      <p:bldP spid="1630253" grpId="0" animBg="1"/>
      <p:bldP spid="1630253" grpId="1" animBg="1"/>
      <p:bldP spid="1630253" grpId="2" animBg="1"/>
      <p:bldP spid="1630254" grpId="0" animBg="1"/>
      <p:bldP spid="1630255" grpId="0"/>
      <p:bldP spid="1630256" grpId="0" animBg="1"/>
      <p:bldP spid="1630257"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2"/>
          <p:cNvSpPr>
            <a:spLocks noGrp="1" noChangeArrowheads="1"/>
          </p:cNvSpPr>
          <p:nvPr>
            <p:ph type="title"/>
          </p:nvPr>
        </p:nvSpPr>
        <p:spPr/>
        <p:txBody>
          <a:bodyPr/>
          <a:lstStyle/>
          <a:p>
            <a:pPr>
              <a:spcBef>
                <a:spcPts val="1000"/>
              </a:spcBef>
              <a:spcAft>
                <a:spcPts val="400"/>
              </a:spcAft>
            </a:pPr>
            <a:r>
              <a:rPr lang="en-US">
                <a:latin typeface="Eurostile"/>
                <a:ea typeface="ＭＳ Ｐゴシック" charset="0"/>
                <a:cs typeface="Eurostile"/>
              </a:rPr>
              <a:t>Session Initiation Protocol (SIP)</a:t>
            </a:r>
          </a:p>
        </p:txBody>
      </p:sp>
      <p:sp>
        <p:nvSpPr>
          <p:cNvPr id="54274" name="Rectangle 3"/>
          <p:cNvSpPr>
            <a:spLocks noGrp="1" noChangeArrowheads="1"/>
          </p:cNvSpPr>
          <p:nvPr>
            <p:ph type="body" idx="1"/>
          </p:nvPr>
        </p:nvSpPr>
        <p:spPr>
          <a:xfrm>
            <a:off x="323528" y="866775"/>
            <a:ext cx="8712968" cy="5648325"/>
          </a:xfrm>
        </p:spPr>
        <p:txBody>
          <a:bodyPr/>
          <a:lstStyle/>
          <a:p>
            <a:pPr marL="0" indent="0">
              <a:buNone/>
            </a:pPr>
            <a:r>
              <a:rPr lang="en-US" sz="2400" dirty="0" smtClean="0">
                <a:latin typeface="Eurostile"/>
                <a:ea typeface="ＭＳ Ｐゴシック" charset="0"/>
                <a:cs typeface="Eurostile"/>
              </a:rPr>
              <a:t>Lightweight </a:t>
            </a:r>
            <a:r>
              <a:rPr lang="en-US" sz="2400" dirty="0">
                <a:latin typeface="Eurostile"/>
                <a:ea typeface="ＭＳ Ｐゴシック" charset="0"/>
                <a:cs typeface="Eurostile"/>
              </a:rPr>
              <a:t>generic signaling protocol</a:t>
            </a:r>
          </a:p>
          <a:p>
            <a:endParaRPr lang="en-US" sz="2400" dirty="0">
              <a:latin typeface="Eurostile"/>
              <a:ea typeface="ＭＳ Ｐゴシック" charset="0"/>
              <a:cs typeface="Eurostile"/>
            </a:endParaRPr>
          </a:p>
          <a:p>
            <a:pPr marL="0" indent="0">
              <a:buNone/>
            </a:pPr>
            <a:r>
              <a:rPr lang="en-US" sz="2400" dirty="0">
                <a:latin typeface="Eurostile"/>
                <a:ea typeface="ＭＳ Ｐゴシック" charset="0"/>
                <a:cs typeface="Eurostile"/>
              </a:rPr>
              <a:t>Internet telephony and conferencing</a:t>
            </a:r>
          </a:p>
          <a:p>
            <a:pPr lvl="1"/>
            <a:r>
              <a:rPr lang="en-US" sz="2000" dirty="0">
                <a:latin typeface="Eurostile"/>
                <a:ea typeface="ＭＳ Ｐゴシック" charset="0"/>
                <a:cs typeface="Eurostile"/>
              </a:rPr>
              <a:t>call: association between number of participants</a:t>
            </a:r>
          </a:p>
          <a:p>
            <a:pPr lvl="1"/>
            <a:r>
              <a:rPr lang="en-US" sz="2000" dirty="0">
                <a:latin typeface="Eurostile"/>
                <a:ea typeface="ＭＳ Ｐゴシック" charset="0"/>
                <a:cs typeface="Eurostile"/>
              </a:rPr>
              <a:t>signaling association as signaling state at endpoints (no network resources)</a:t>
            </a:r>
          </a:p>
          <a:p>
            <a:endParaRPr lang="en-US" sz="2400" dirty="0">
              <a:latin typeface="Eurostile"/>
              <a:ea typeface="ＭＳ Ｐゴシック" charset="0"/>
              <a:cs typeface="Eurostile"/>
            </a:endParaRPr>
          </a:p>
          <a:p>
            <a:pPr marL="0" indent="0">
              <a:buNone/>
            </a:pPr>
            <a:r>
              <a:rPr lang="en-US" sz="2400" dirty="0">
                <a:latin typeface="Eurostile"/>
                <a:ea typeface="ＭＳ Ｐゴシック" charset="0"/>
                <a:cs typeface="Eurostile"/>
              </a:rPr>
              <a:t>Several “services” needed </a:t>
            </a:r>
          </a:p>
          <a:p>
            <a:pPr lvl="1"/>
            <a:r>
              <a:rPr lang="en-US" sz="2000" dirty="0">
                <a:latin typeface="Eurostile"/>
                <a:ea typeface="ＭＳ Ｐゴシック" charset="0"/>
                <a:cs typeface="Eurostile"/>
              </a:rPr>
              <a:t>Name translation</a:t>
            </a:r>
          </a:p>
          <a:p>
            <a:pPr lvl="1"/>
            <a:r>
              <a:rPr lang="en-US" sz="2000" dirty="0">
                <a:latin typeface="Eurostile"/>
                <a:ea typeface="ＭＳ Ｐゴシック" charset="0"/>
                <a:cs typeface="Eurostile"/>
              </a:rPr>
              <a:t>User location</a:t>
            </a:r>
          </a:p>
          <a:p>
            <a:pPr lvl="1"/>
            <a:r>
              <a:rPr lang="en-US" sz="2000" dirty="0">
                <a:latin typeface="Eurostile"/>
                <a:ea typeface="ＭＳ Ｐゴシック" charset="0"/>
                <a:cs typeface="Eurostile"/>
              </a:rPr>
              <a:t>Feature negotiation</a:t>
            </a:r>
          </a:p>
          <a:p>
            <a:pPr lvl="1"/>
            <a:r>
              <a:rPr lang="en-US" sz="2000" dirty="0">
                <a:latin typeface="Eurostile"/>
                <a:ea typeface="ＭＳ Ｐゴシック" charset="0"/>
                <a:cs typeface="Eurostile"/>
              </a:rPr>
              <a:t>Call control</a:t>
            </a:r>
          </a:p>
          <a:p>
            <a:pPr lvl="1"/>
            <a:r>
              <a:rPr lang="en-US" sz="2000" dirty="0">
                <a:latin typeface="Eurostile"/>
                <a:ea typeface="ＭＳ Ｐゴシック" charset="0"/>
                <a:cs typeface="Eurostile"/>
              </a:rPr>
              <a:t>Changing features</a:t>
            </a:r>
          </a:p>
        </p:txBody>
      </p:sp>
    </p:spTree>
    <p:extLst>
      <p:ext uri="{BB962C8B-B14F-4D97-AF65-F5344CB8AC3E}">
        <p14:creationId xmlns:p14="http://schemas.microsoft.com/office/powerpoint/2010/main" val="4199999194"/>
      </p:ext>
    </p:extLst>
  </p:cSld>
  <p:clrMapOvr>
    <a:masterClrMapping/>
  </p:clrMapOvr>
  <p:timing>
    <p:tnLst>
      <p:par>
        <p:cTn xmlns:p14="http://schemas.microsoft.com/office/powerpoint/2010/mai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30"/>
          <p:cNvSpPr/>
          <p:nvPr/>
        </p:nvSpPr>
        <p:spPr>
          <a:xfrm>
            <a:off x="3779912" y="2276872"/>
            <a:ext cx="5112568" cy="2016224"/>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57345" name="Rectangle 2"/>
          <p:cNvSpPr>
            <a:spLocks noGrp="1" noChangeArrowheads="1"/>
          </p:cNvSpPr>
          <p:nvPr>
            <p:ph type="title"/>
          </p:nvPr>
        </p:nvSpPr>
        <p:spPr/>
        <p:txBody>
          <a:bodyPr/>
          <a:lstStyle/>
          <a:p>
            <a:pPr>
              <a:spcBef>
                <a:spcPts val="1000"/>
              </a:spcBef>
              <a:spcAft>
                <a:spcPts val="400"/>
              </a:spcAft>
            </a:pPr>
            <a:r>
              <a:rPr lang="en-US">
                <a:latin typeface="Eurostile"/>
                <a:ea typeface="ＭＳ Ｐゴシック" charset="0"/>
                <a:cs typeface="Eurostile"/>
              </a:rPr>
              <a:t>SIP Operation – Proxy Mode</a:t>
            </a:r>
            <a:endParaRPr lang="en-US" sz="3200">
              <a:latin typeface="Eurostile"/>
              <a:ea typeface="ＭＳ Ｐゴシック" charset="0"/>
              <a:cs typeface="Eurostile"/>
            </a:endParaRPr>
          </a:p>
        </p:txBody>
      </p:sp>
      <p:sp>
        <p:nvSpPr>
          <p:cNvPr id="57346" name="Rectangle 3"/>
          <p:cNvSpPr>
            <a:spLocks noGrp="1" noChangeArrowheads="1"/>
          </p:cNvSpPr>
          <p:nvPr>
            <p:ph type="body" sz="half" idx="2"/>
          </p:nvPr>
        </p:nvSpPr>
        <p:spPr>
          <a:xfrm>
            <a:off x="152400" y="4725144"/>
            <a:ext cx="8839200" cy="1560513"/>
          </a:xfrm>
        </p:spPr>
        <p:txBody>
          <a:bodyPr/>
          <a:lstStyle/>
          <a:p>
            <a:pPr marL="0" indent="0">
              <a:buNone/>
            </a:pPr>
            <a:r>
              <a:rPr lang="en-US" sz="2400" dirty="0">
                <a:latin typeface="Eurostile"/>
                <a:ea typeface="ＭＳ Ｐゴシック" charset="0"/>
                <a:cs typeface="Eurostile"/>
              </a:rPr>
              <a:t>Proxy forwards requests</a:t>
            </a:r>
          </a:p>
          <a:p>
            <a:pPr lvl="1"/>
            <a:r>
              <a:rPr lang="en-US" sz="2000" dirty="0">
                <a:latin typeface="Eurostile"/>
                <a:ea typeface="ＭＳ Ｐゴシック" charset="0"/>
                <a:cs typeface="Eurostile"/>
              </a:rPr>
              <a:t>possibly in parallel to several hosts</a:t>
            </a:r>
          </a:p>
          <a:p>
            <a:pPr lvl="1"/>
            <a:r>
              <a:rPr lang="en-US" sz="2000" dirty="0">
                <a:latin typeface="Eurostile"/>
                <a:ea typeface="ＭＳ Ｐゴシック" charset="0"/>
                <a:cs typeface="Eurostile"/>
              </a:rPr>
              <a:t>cannot accept or reject call</a:t>
            </a:r>
          </a:p>
          <a:p>
            <a:pPr lvl="1"/>
            <a:r>
              <a:rPr lang="en-US" sz="2000" dirty="0">
                <a:latin typeface="Eurostile"/>
                <a:ea typeface="ＭＳ Ｐゴシック" charset="0"/>
                <a:cs typeface="Eurostile"/>
              </a:rPr>
              <a:t>useful to hide location of </a:t>
            </a:r>
            <a:r>
              <a:rPr lang="en-US" sz="2000" dirty="0" err="1">
                <a:latin typeface="Eurostile"/>
                <a:ea typeface="ＭＳ Ｐゴシック" charset="0"/>
                <a:cs typeface="Eurostile"/>
              </a:rPr>
              <a:t>callee</a:t>
            </a:r>
            <a:endParaRPr lang="en-US" sz="2000" dirty="0">
              <a:latin typeface="Eurostile"/>
              <a:ea typeface="ＭＳ Ｐゴシック" charset="0"/>
              <a:cs typeface="Eurostile"/>
            </a:endParaRPr>
          </a:p>
        </p:txBody>
      </p:sp>
      <p:pic>
        <p:nvPicPr>
          <p:cNvPr id="4" name="Picture 3" descr="server.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39952" y="2924944"/>
            <a:ext cx="750087" cy="720000"/>
          </a:xfrm>
          <a:prstGeom prst="rect">
            <a:avLst/>
          </a:prstGeom>
        </p:spPr>
      </p:pic>
      <p:pic>
        <p:nvPicPr>
          <p:cNvPr id="5" name="Picture 4" descr="dbm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39952" y="764704"/>
            <a:ext cx="763548" cy="1080000"/>
          </a:xfrm>
          <a:prstGeom prst="rect">
            <a:avLst/>
          </a:prstGeom>
        </p:spPr>
      </p:pic>
      <p:grpSp>
        <p:nvGrpSpPr>
          <p:cNvPr id="8" name="Group 7"/>
          <p:cNvGrpSpPr/>
          <p:nvPr/>
        </p:nvGrpSpPr>
        <p:grpSpPr>
          <a:xfrm>
            <a:off x="107504" y="2276872"/>
            <a:ext cx="1728192" cy="2016224"/>
            <a:chOff x="2987824" y="1196752"/>
            <a:chExt cx="1728192" cy="2016224"/>
          </a:xfrm>
        </p:grpSpPr>
        <p:sp>
          <p:nvSpPr>
            <p:cNvPr id="6" name="Rectangle 5"/>
            <p:cNvSpPr/>
            <p:nvPr/>
          </p:nvSpPr>
          <p:spPr>
            <a:xfrm>
              <a:off x="2987824" y="1196752"/>
              <a:ext cx="1728192" cy="2016224"/>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pic>
          <p:nvPicPr>
            <p:cNvPr id="3" name="Picture 2" descr="telephone.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63888" y="1700808"/>
              <a:ext cx="636923" cy="720000"/>
            </a:xfrm>
            <a:prstGeom prst="rect">
              <a:avLst/>
            </a:prstGeom>
          </p:spPr>
        </p:pic>
        <p:sp>
          <p:nvSpPr>
            <p:cNvPr id="7" name="TextBox 6"/>
            <p:cNvSpPr txBox="1"/>
            <p:nvPr/>
          </p:nvSpPr>
          <p:spPr>
            <a:xfrm>
              <a:off x="3347864" y="1196752"/>
              <a:ext cx="941283"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Site A</a:t>
              </a:r>
            </a:p>
          </p:txBody>
        </p:sp>
        <p:sp>
          <p:nvSpPr>
            <p:cNvPr id="11" name="TextBox 10"/>
            <p:cNvSpPr txBox="1"/>
            <p:nvPr/>
          </p:nvSpPr>
          <p:spPr>
            <a:xfrm>
              <a:off x="3203848" y="2420888"/>
              <a:ext cx="1292391" cy="738664"/>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pPr algn="ctr"/>
              <a:r>
                <a:rPr lang="en-US" sz="1400" dirty="0" smtClean="0">
                  <a:solidFill>
                    <a:srgbClr val="000000"/>
                  </a:solidFill>
                  <a:latin typeface="Eurostile"/>
                  <a:cs typeface="Eurostile"/>
                </a:rPr>
                <a:t>User with</a:t>
              </a:r>
            </a:p>
            <a:p>
              <a:pPr algn="ctr"/>
              <a:r>
                <a:rPr lang="en-US" sz="1400" dirty="0" smtClean="0">
                  <a:solidFill>
                    <a:srgbClr val="000000"/>
                  </a:solidFill>
                  <a:latin typeface="Eurostile"/>
                  <a:cs typeface="Eurostile"/>
                </a:rPr>
                <a:t>symbolic name</a:t>
              </a:r>
            </a:p>
            <a:p>
              <a:pPr algn="ctr"/>
              <a:r>
                <a:rPr lang="en-US" sz="1400" dirty="0" smtClean="0">
                  <a:solidFill>
                    <a:srgbClr val="000000"/>
                  </a:solidFill>
                  <a:latin typeface="Eurostile"/>
                  <a:cs typeface="Eurostile"/>
                </a:rPr>
                <a:t>calls another</a:t>
              </a:r>
            </a:p>
          </p:txBody>
        </p:sp>
      </p:grpSp>
      <p:sp>
        <p:nvSpPr>
          <p:cNvPr id="30" name="TextBox 29"/>
          <p:cNvSpPr txBox="1"/>
          <p:nvPr/>
        </p:nvSpPr>
        <p:spPr>
          <a:xfrm>
            <a:off x="5004048" y="1052736"/>
            <a:ext cx="2185214"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Location server</a:t>
            </a:r>
          </a:p>
        </p:txBody>
      </p:sp>
      <p:sp>
        <p:nvSpPr>
          <p:cNvPr id="32" name="TextBox 31"/>
          <p:cNvSpPr txBox="1"/>
          <p:nvPr/>
        </p:nvSpPr>
        <p:spPr>
          <a:xfrm>
            <a:off x="7380312" y="2492896"/>
            <a:ext cx="941283"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Site B</a:t>
            </a:r>
          </a:p>
        </p:txBody>
      </p:sp>
      <p:pic>
        <p:nvPicPr>
          <p:cNvPr id="2" name="Picture 1" descr="telephone3.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668344" y="2996952"/>
            <a:ext cx="465734" cy="720000"/>
          </a:xfrm>
          <a:prstGeom prst="rect">
            <a:avLst/>
          </a:prstGeom>
        </p:spPr>
      </p:pic>
      <p:grpSp>
        <p:nvGrpSpPr>
          <p:cNvPr id="9" name="Group 8"/>
          <p:cNvGrpSpPr/>
          <p:nvPr/>
        </p:nvGrpSpPr>
        <p:grpSpPr>
          <a:xfrm>
            <a:off x="1835696" y="2303052"/>
            <a:ext cx="2376264" cy="549884"/>
            <a:chOff x="1835696" y="2303052"/>
            <a:chExt cx="2376264" cy="549884"/>
          </a:xfrm>
        </p:grpSpPr>
        <p:cxnSp>
          <p:nvCxnSpPr>
            <p:cNvPr id="10" name="Straight Arrow Connector 9"/>
            <p:cNvCxnSpPr/>
            <p:nvPr/>
          </p:nvCxnSpPr>
          <p:spPr bwMode="auto">
            <a:xfrm>
              <a:off x="1835696" y="2348880"/>
              <a:ext cx="2376264" cy="50405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57362" name="TextBox 57361"/>
            <p:cNvSpPr txBox="1"/>
            <p:nvPr/>
          </p:nvSpPr>
          <p:spPr>
            <a:xfrm rot="726699">
              <a:off x="2425630" y="2303052"/>
              <a:ext cx="1654970"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1. INVITE </a:t>
              </a:r>
              <a:r>
                <a:rPr lang="en-US" sz="1400" dirty="0" err="1" smtClean="0">
                  <a:solidFill>
                    <a:srgbClr val="000000"/>
                  </a:solidFill>
                  <a:latin typeface="Eurostile"/>
                  <a:cs typeface="Eurostile"/>
                </a:rPr>
                <a:t>u@domain</a:t>
              </a:r>
              <a:endParaRPr lang="en-US" sz="1400" dirty="0" smtClean="0">
                <a:solidFill>
                  <a:srgbClr val="000000"/>
                </a:solidFill>
                <a:latin typeface="Eurostile"/>
                <a:cs typeface="Eurostile"/>
              </a:endParaRPr>
            </a:p>
          </p:txBody>
        </p:sp>
      </p:grpSp>
      <p:grpSp>
        <p:nvGrpSpPr>
          <p:cNvPr id="16" name="Group 15"/>
          <p:cNvGrpSpPr/>
          <p:nvPr/>
        </p:nvGrpSpPr>
        <p:grpSpPr>
          <a:xfrm>
            <a:off x="1835696" y="2492896"/>
            <a:ext cx="2304256" cy="517065"/>
            <a:chOff x="1835696" y="2492896"/>
            <a:chExt cx="2304256" cy="517065"/>
          </a:xfrm>
        </p:grpSpPr>
        <p:cxnSp>
          <p:nvCxnSpPr>
            <p:cNvPr id="44" name="Straight Arrow Connector 43"/>
            <p:cNvCxnSpPr/>
            <p:nvPr/>
          </p:nvCxnSpPr>
          <p:spPr bwMode="auto">
            <a:xfrm flipH="1" flipV="1">
              <a:off x="1835696" y="2492896"/>
              <a:ext cx="2304256" cy="50405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69" name="TextBox 68"/>
            <p:cNvSpPr txBox="1"/>
            <p:nvPr/>
          </p:nvSpPr>
          <p:spPr>
            <a:xfrm rot="726699">
              <a:off x="2725458" y="2702184"/>
              <a:ext cx="595035"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7. OK</a:t>
              </a:r>
            </a:p>
          </p:txBody>
        </p:sp>
      </p:grpSp>
      <p:grpSp>
        <p:nvGrpSpPr>
          <p:cNvPr id="18" name="Group 17"/>
          <p:cNvGrpSpPr/>
          <p:nvPr/>
        </p:nvGrpSpPr>
        <p:grpSpPr>
          <a:xfrm>
            <a:off x="1835696" y="3173251"/>
            <a:ext cx="2304256" cy="399765"/>
            <a:chOff x="1835696" y="3173251"/>
            <a:chExt cx="2304256" cy="399765"/>
          </a:xfrm>
        </p:grpSpPr>
        <p:cxnSp>
          <p:nvCxnSpPr>
            <p:cNvPr id="48" name="Straight Arrow Connector 47"/>
            <p:cNvCxnSpPr>
              <a:endCxn id="4" idx="1"/>
            </p:cNvCxnSpPr>
            <p:nvPr/>
          </p:nvCxnSpPr>
          <p:spPr bwMode="auto">
            <a:xfrm flipV="1">
              <a:off x="1835696" y="3284944"/>
              <a:ext cx="2304256" cy="28807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75" name="TextBox 74"/>
            <p:cNvSpPr txBox="1"/>
            <p:nvPr/>
          </p:nvSpPr>
          <p:spPr>
            <a:xfrm rot="21170905">
              <a:off x="2053553" y="3173251"/>
              <a:ext cx="1496999"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8. ACK </a:t>
              </a:r>
              <a:r>
                <a:rPr lang="en-US" sz="1400" dirty="0" err="1" smtClean="0">
                  <a:solidFill>
                    <a:srgbClr val="000000"/>
                  </a:solidFill>
                  <a:latin typeface="Eurostile"/>
                  <a:cs typeface="Eurostile"/>
                </a:rPr>
                <a:t>u@domain</a:t>
              </a:r>
              <a:endParaRPr lang="en-US" sz="1400" dirty="0" smtClean="0">
                <a:solidFill>
                  <a:srgbClr val="000000"/>
                </a:solidFill>
                <a:latin typeface="Eurostile"/>
                <a:cs typeface="Eurostile"/>
              </a:endParaRPr>
            </a:p>
          </p:txBody>
        </p:sp>
      </p:grpSp>
      <p:grpSp>
        <p:nvGrpSpPr>
          <p:cNvPr id="21" name="Group 20"/>
          <p:cNvGrpSpPr/>
          <p:nvPr/>
        </p:nvGrpSpPr>
        <p:grpSpPr>
          <a:xfrm>
            <a:off x="1835696" y="3429000"/>
            <a:ext cx="2232248" cy="501871"/>
            <a:chOff x="1835696" y="3429000"/>
            <a:chExt cx="2232248" cy="501871"/>
          </a:xfrm>
        </p:grpSpPr>
        <p:cxnSp>
          <p:nvCxnSpPr>
            <p:cNvPr id="52" name="Straight Arrow Connector 51"/>
            <p:cNvCxnSpPr/>
            <p:nvPr/>
          </p:nvCxnSpPr>
          <p:spPr bwMode="auto">
            <a:xfrm flipH="1">
              <a:off x="1835696" y="3429000"/>
              <a:ext cx="2232248" cy="36004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76" name="TextBox 75"/>
            <p:cNvSpPr txBox="1"/>
            <p:nvPr/>
          </p:nvSpPr>
          <p:spPr>
            <a:xfrm rot="21007932">
              <a:off x="2646404" y="3623094"/>
              <a:ext cx="710451"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11. OK</a:t>
              </a:r>
            </a:p>
          </p:txBody>
        </p:sp>
      </p:grpSp>
      <p:grpSp>
        <p:nvGrpSpPr>
          <p:cNvPr id="12" name="Group 11"/>
          <p:cNvGrpSpPr/>
          <p:nvPr/>
        </p:nvGrpSpPr>
        <p:grpSpPr>
          <a:xfrm>
            <a:off x="3363397" y="1628800"/>
            <a:ext cx="992579" cy="1152128"/>
            <a:chOff x="3363397" y="1628800"/>
            <a:chExt cx="992579" cy="1152128"/>
          </a:xfrm>
        </p:grpSpPr>
        <p:cxnSp>
          <p:nvCxnSpPr>
            <p:cNvPr id="17" name="Straight Arrow Connector 16"/>
            <p:cNvCxnSpPr/>
            <p:nvPr/>
          </p:nvCxnSpPr>
          <p:spPr bwMode="auto">
            <a:xfrm flipV="1">
              <a:off x="4355976" y="1628800"/>
              <a:ext cx="0" cy="1152128"/>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84" name="TextBox 83"/>
            <p:cNvSpPr txBox="1"/>
            <p:nvPr/>
          </p:nvSpPr>
          <p:spPr>
            <a:xfrm>
              <a:off x="3363397" y="1718543"/>
              <a:ext cx="992579"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2. Where?</a:t>
              </a:r>
            </a:p>
          </p:txBody>
        </p:sp>
      </p:grpSp>
      <p:grpSp>
        <p:nvGrpSpPr>
          <p:cNvPr id="13" name="Group 12"/>
          <p:cNvGrpSpPr/>
          <p:nvPr/>
        </p:nvGrpSpPr>
        <p:grpSpPr>
          <a:xfrm>
            <a:off x="4499992" y="1628800"/>
            <a:ext cx="1224136" cy="1224136"/>
            <a:chOff x="4499992" y="1628800"/>
            <a:chExt cx="1224136" cy="1224136"/>
          </a:xfrm>
        </p:grpSpPr>
        <p:cxnSp>
          <p:nvCxnSpPr>
            <p:cNvPr id="24" name="Straight Arrow Connector 23"/>
            <p:cNvCxnSpPr/>
            <p:nvPr/>
          </p:nvCxnSpPr>
          <p:spPr bwMode="auto">
            <a:xfrm>
              <a:off x="4499992" y="1628800"/>
              <a:ext cx="0" cy="122413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85" name="TextBox 84"/>
            <p:cNvSpPr txBox="1"/>
            <p:nvPr/>
          </p:nvSpPr>
          <p:spPr>
            <a:xfrm>
              <a:off x="4564836" y="1772816"/>
              <a:ext cx="1159292"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3. </a:t>
              </a:r>
              <a:r>
                <a:rPr lang="en-US" sz="1400" dirty="0" err="1" smtClean="0">
                  <a:solidFill>
                    <a:srgbClr val="000000"/>
                  </a:solidFill>
                  <a:latin typeface="Eurostile"/>
                  <a:cs typeface="Eurostile"/>
                </a:rPr>
                <a:t>user@host</a:t>
              </a:r>
              <a:endParaRPr lang="en-US" sz="1400" dirty="0" smtClean="0">
                <a:solidFill>
                  <a:srgbClr val="000000"/>
                </a:solidFill>
                <a:latin typeface="Eurostile"/>
                <a:cs typeface="Eurostile"/>
              </a:endParaRPr>
            </a:p>
          </p:txBody>
        </p:sp>
      </p:grpSp>
      <p:grpSp>
        <p:nvGrpSpPr>
          <p:cNvPr id="14" name="Group 13"/>
          <p:cNvGrpSpPr/>
          <p:nvPr/>
        </p:nvGrpSpPr>
        <p:grpSpPr>
          <a:xfrm>
            <a:off x="4860032" y="2513818"/>
            <a:ext cx="2448272" cy="483134"/>
            <a:chOff x="4860032" y="2513818"/>
            <a:chExt cx="2448272" cy="483134"/>
          </a:xfrm>
        </p:grpSpPr>
        <p:cxnSp>
          <p:nvCxnSpPr>
            <p:cNvPr id="33" name="Straight Arrow Connector 32"/>
            <p:cNvCxnSpPr/>
            <p:nvPr/>
          </p:nvCxnSpPr>
          <p:spPr bwMode="auto">
            <a:xfrm flipV="1">
              <a:off x="4860032" y="2708920"/>
              <a:ext cx="2448272" cy="28803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0" name="TextBox 89"/>
            <p:cNvSpPr txBox="1"/>
            <p:nvPr/>
          </p:nvSpPr>
          <p:spPr>
            <a:xfrm rot="21172362">
              <a:off x="5292080" y="2513818"/>
              <a:ext cx="1685077"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4. INVITE </a:t>
              </a:r>
              <a:r>
                <a:rPr lang="en-US" sz="1400" dirty="0" err="1" smtClean="0">
                  <a:solidFill>
                    <a:srgbClr val="000000"/>
                  </a:solidFill>
                  <a:latin typeface="Eurostile"/>
                  <a:cs typeface="Eurostile"/>
                </a:rPr>
                <a:t>user@host</a:t>
              </a:r>
              <a:endParaRPr lang="en-US" sz="1400" dirty="0" smtClean="0">
                <a:solidFill>
                  <a:srgbClr val="000000"/>
                </a:solidFill>
                <a:latin typeface="Eurostile"/>
                <a:cs typeface="Eurostile"/>
              </a:endParaRPr>
            </a:p>
          </p:txBody>
        </p:sp>
      </p:grpSp>
      <p:grpSp>
        <p:nvGrpSpPr>
          <p:cNvPr id="15" name="Group 14"/>
          <p:cNvGrpSpPr/>
          <p:nvPr/>
        </p:nvGrpSpPr>
        <p:grpSpPr>
          <a:xfrm>
            <a:off x="4860032" y="2852936"/>
            <a:ext cx="2448272" cy="414877"/>
            <a:chOff x="4860032" y="2852936"/>
            <a:chExt cx="2448272" cy="414877"/>
          </a:xfrm>
        </p:grpSpPr>
        <p:cxnSp>
          <p:nvCxnSpPr>
            <p:cNvPr id="39" name="Straight Arrow Connector 38"/>
            <p:cNvCxnSpPr/>
            <p:nvPr/>
          </p:nvCxnSpPr>
          <p:spPr bwMode="auto">
            <a:xfrm flipH="1">
              <a:off x="4860032" y="2852936"/>
              <a:ext cx="2448272" cy="28803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4" name="TextBox 93"/>
            <p:cNvSpPr txBox="1"/>
            <p:nvPr/>
          </p:nvSpPr>
          <p:spPr>
            <a:xfrm rot="21180248">
              <a:off x="5730946" y="2960036"/>
              <a:ext cx="595035" cy="307777"/>
            </a:xfrm>
            <a:prstGeom prst="rect">
              <a:avLst/>
            </a:prstGeom>
            <a:noFill/>
            <a:ln>
              <a:noFill/>
            </a:ln>
            <a:effectLst/>
          </p:spPr>
          <p:txBody>
            <a:bodyPr wrap="none" rtlCol="0">
              <a:spAutoFit/>
            </a:bodyPr>
            <a:lstStyle/>
            <a:p>
              <a:r>
                <a:rPr lang="en-US" sz="1400" dirty="0">
                  <a:solidFill>
                    <a:srgbClr val="000000"/>
                  </a:solidFill>
                  <a:latin typeface="Eurostile"/>
                  <a:cs typeface="Eurostile"/>
                </a:rPr>
                <a:t>6</a:t>
              </a:r>
              <a:r>
                <a:rPr lang="en-US" sz="1400" dirty="0" smtClean="0">
                  <a:solidFill>
                    <a:srgbClr val="000000"/>
                  </a:solidFill>
                  <a:latin typeface="Eurostile"/>
                  <a:cs typeface="Eurostile"/>
                </a:rPr>
                <a:t>. OK</a:t>
              </a:r>
            </a:p>
          </p:txBody>
        </p:sp>
      </p:grpSp>
      <p:sp>
        <p:nvSpPr>
          <p:cNvPr id="95" name="TextBox 94"/>
          <p:cNvSpPr txBox="1"/>
          <p:nvPr/>
        </p:nvSpPr>
        <p:spPr>
          <a:xfrm>
            <a:off x="7596336" y="3789040"/>
            <a:ext cx="759305"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5. RING</a:t>
            </a:r>
          </a:p>
        </p:txBody>
      </p:sp>
      <p:grpSp>
        <p:nvGrpSpPr>
          <p:cNvPr id="19" name="Group 18"/>
          <p:cNvGrpSpPr/>
          <p:nvPr/>
        </p:nvGrpSpPr>
        <p:grpSpPr>
          <a:xfrm>
            <a:off x="4932040" y="3193231"/>
            <a:ext cx="2448272" cy="307777"/>
            <a:chOff x="4932040" y="3193231"/>
            <a:chExt cx="2448272" cy="307777"/>
          </a:xfrm>
        </p:grpSpPr>
        <p:cxnSp>
          <p:nvCxnSpPr>
            <p:cNvPr id="57" name="Straight Arrow Connector 56"/>
            <p:cNvCxnSpPr/>
            <p:nvPr/>
          </p:nvCxnSpPr>
          <p:spPr bwMode="auto">
            <a:xfrm>
              <a:off x="4932040" y="3501008"/>
              <a:ext cx="2448272" cy="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9" name="TextBox 98"/>
            <p:cNvSpPr txBox="1"/>
            <p:nvPr/>
          </p:nvSpPr>
          <p:spPr>
            <a:xfrm>
              <a:off x="5453618" y="3193231"/>
              <a:ext cx="1531188"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9. ACK </a:t>
              </a:r>
              <a:r>
                <a:rPr lang="en-US" sz="1400" dirty="0" err="1" smtClean="0">
                  <a:solidFill>
                    <a:srgbClr val="000000"/>
                  </a:solidFill>
                  <a:latin typeface="Eurostile"/>
                  <a:cs typeface="Eurostile"/>
                </a:rPr>
                <a:t>user@host</a:t>
              </a:r>
              <a:endParaRPr lang="en-US" sz="1400" dirty="0" smtClean="0">
                <a:solidFill>
                  <a:srgbClr val="000000"/>
                </a:solidFill>
                <a:latin typeface="Eurostile"/>
                <a:cs typeface="Eurostile"/>
              </a:endParaRPr>
            </a:p>
          </p:txBody>
        </p:sp>
      </p:grpSp>
      <p:grpSp>
        <p:nvGrpSpPr>
          <p:cNvPr id="20" name="Group 19"/>
          <p:cNvGrpSpPr/>
          <p:nvPr/>
        </p:nvGrpSpPr>
        <p:grpSpPr>
          <a:xfrm>
            <a:off x="4932040" y="3573016"/>
            <a:ext cx="2448272" cy="307777"/>
            <a:chOff x="4932040" y="3573016"/>
            <a:chExt cx="2448272" cy="307777"/>
          </a:xfrm>
        </p:grpSpPr>
        <p:cxnSp>
          <p:nvCxnSpPr>
            <p:cNvPr id="59" name="Straight Arrow Connector 58"/>
            <p:cNvCxnSpPr/>
            <p:nvPr/>
          </p:nvCxnSpPr>
          <p:spPr bwMode="auto">
            <a:xfrm flipH="1">
              <a:off x="4932040" y="3573016"/>
              <a:ext cx="2448272" cy="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102" name="TextBox 101"/>
            <p:cNvSpPr txBox="1"/>
            <p:nvPr/>
          </p:nvSpPr>
          <p:spPr>
            <a:xfrm>
              <a:off x="5884672" y="3573016"/>
              <a:ext cx="710451"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10. OK</a:t>
              </a:r>
            </a:p>
          </p:txBody>
        </p:sp>
      </p:grpSp>
    </p:spTree>
    <p:extLst>
      <p:ext uri="{BB962C8B-B14F-4D97-AF65-F5344CB8AC3E}">
        <p14:creationId xmlns:p14="http://schemas.microsoft.com/office/powerpoint/2010/main" val="26318538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35" presetClass="entr" presetSubtype="0" fill="hold" grpId="0" nodeType="click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2000"/>
                                        <p:tgtEl>
                                          <p:spTgt spid="95"/>
                                        </p:tgtEl>
                                      </p:cBhvr>
                                    </p:animEffect>
                                    <p:anim calcmode="lin" valueType="num">
                                      <p:cBhvr>
                                        <p:cTn id="24" dur="2000" fill="hold"/>
                                        <p:tgtEl>
                                          <p:spTgt spid="95"/>
                                        </p:tgtEl>
                                        <p:attrNameLst>
                                          <p:attrName>style.rotation</p:attrName>
                                        </p:attrNameLst>
                                      </p:cBhvr>
                                      <p:tavLst>
                                        <p:tav tm="0">
                                          <p:val>
                                            <p:fltVal val="720"/>
                                          </p:val>
                                        </p:tav>
                                        <p:tav tm="100000">
                                          <p:val>
                                            <p:fltVal val="0"/>
                                          </p:val>
                                        </p:tav>
                                      </p:tavLst>
                                    </p:anim>
                                    <p:anim calcmode="lin" valueType="num">
                                      <p:cBhvr>
                                        <p:cTn id="25" dur="2000" fill="hold"/>
                                        <p:tgtEl>
                                          <p:spTgt spid="95"/>
                                        </p:tgtEl>
                                        <p:attrNameLst>
                                          <p:attrName>ppt_h</p:attrName>
                                        </p:attrNameLst>
                                      </p:cBhvr>
                                      <p:tavLst>
                                        <p:tav tm="0">
                                          <p:val>
                                            <p:fltVal val="0"/>
                                          </p:val>
                                        </p:tav>
                                        <p:tav tm="100000">
                                          <p:val>
                                            <p:strVal val="#ppt_h"/>
                                          </p:val>
                                        </p:tav>
                                      </p:tavLst>
                                    </p:anim>
                                    <p:anim calcmode="lin" valueType="num">
                                      <p:cBhvr>
                                        <p:cTn id="26" dur="2000" fill="hold"/>
                                        <p:tgtEl>
                                          <p:spTgt spid="95"/>
                                        </p:tgtEl>
                                        <p:attrNameLst>
                                          <p:attrName>ppt_w</p:attrName>
                                        </p:attrNameLst>
                                      </p:cBhvr>
                                      <p:tavLst>
                                        <p:tav tm="0">
                                          <p:val>
                                            <p:fltVal val="0"/>
                                          </p:val>
                                        </p:tav>
                                        <p:tav tm="100000">
                                          <p:val>
                                            <p:strVal val="#ppt_w"/>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Rectangle 37"/>
          <p:cNvSpPr/>
          <p:nvPr/>
        </p:nvSpPr>
        <p:spPr>
          <a:xfrm>
            <a:off x="3563888" y="980728"/>
            <a:ext cx="5184576" cy="1224136"/>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57345" name="Rectangle 2"/>
          <p:cNvSpPr>
            <a:spLocks noGrp="1" noChangeArrowheads="1"/>
          </p:cNvSpPr>
          <p:nvPr>
            <p:ph type="title"/>
          </p:nvPr>
        </p:nvSpPr>
        <p:spPr/>
        <p:txBody>
          <a:bodyPr/>
          <a:lstStyle/>
          <a:p>
            <a:pPr>
              <a:spcBef>
                <a:spcPts val="1000"/>
              </a:spcBef>
              <a:spcAft>
                <a:spcPts val="400"/>
              </a:spcAft>
            </a:pPr>
            <a:r>
              <a:rPr lang="en-US" dirty="0">
                <a:latin typeface="Eurostile"/>
                <a:ea typeface="ＭＳ Ｐゴシック" charset="0"/>
                <a:cs typeface="Eurostile"/>
              </a:rPr>
              <a:t>SIP Operation – </a:t>
            </a:r>
            <a:r>
              <a:rPr lang="en-US" dirty="0" smtClean="0">
                <a:latin typeface="Eurostile"/>
                <a:ea typeface="ＭＳ Ｐゴシック" charset="0"/>
                <a:cs typeface="Eurostile"/>
              </a:rPr>
              <a:t>Redirect Mode</a:t>
            </a:r>
            <a:endParaRPr lang="en-US" sz="3200" dirty="0">
              <a:latin typeface="Eurostile"/>
              <a:ea typeface="ＭＳ Ｐゴシック" charset="0"/>
              <a:cs typeface="Eurostile"/>
            </a:endParaRPr>
          </a:p>
        </p:txBody>
      </p:sp>
      <p:pic>
        <p:nvPicPr>
          <p:cNvPr id="4" name="Picture 3" descr="server.png"/>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35896" y="1196752"/>
            <a:ext cx="750087" cy="720000"/>
          </a:xfrm>
          <a:prstGeom prst="rect">
            <a:avLst/>
          </a:prstGeom>
        </p:spPr>
      </p:pic>
      <p:pic>
        <p:nvPicPr>
          <p:cNvPr id="5" name="Picture 4" descr="dbms.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292080" y="1052736"/>
            <a:ext cx="763548" cy="1080000"/>
          </a:xfrm>
          <a:prstGeom prst="rect">
            <a:avLst/>
          </a:prstGeom>
        </p:spPr>
      </p:pic>
      <p:grpSp>
        <p:nvGrpSpPr>
          <p:cNvPr id="8" name="Group 7"/>
          <p:cNvGrpSpPr/>
          <p:nvPr/>
        </p:nvGrpSpPr>
        <p:grpSpPr>
          <a:xfrm>
            <a:off x="107504" y="2564904"/>
            <a:ext cx="1728192" cy="2016224"/>
            <a:chOff x="2987824" y="1196752"/>
            <a:chExt cx="1728192" cy="2016224"/>
          </a:xfrm>
        </p:grpSpPr>
        <p:sp>
          <p:nvSpPr>
            <p:cNvPr id="6" name="Rectangle 5"/>
            <p:cNvSpPr/>
            <p:nvPr/>
          </p:nvSpPr>
          <p:spPr>
            <a:xfrm>
              <a:off x="2987824" y="1196752"/>
              <a:ext cx="1728192" cy="2016224"/>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pic>
          <p:nvPicPr>
            <p:cNvPr id="3" name="Picture 2" descr="telephone.png"/>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563888" y="1700808"/>
              <a:ext cx="636923" cy="720000"/>
            </a:xfrm>
            <a:prstGeom prst="rect">
              <a:avLst/>
            </a:prstGeom>
          </p:spPr>
        </p:pic>
        <p:sp>
          <p:nvSpPr>
            <p:cNvPr id="7" name="TextBox 6"/>
            <p:cNvSpPr txBox="1"/>
            <p:nvPr/>
          </p:nvSpPr>
          <p:spPr>
            <a:xfrm>
              <a:off x="3347864" y="1196752"/>
              <a:ext cx="941283"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Site A</a:t>
              </a:r>
            </a:p>
          </p:txBody>
        </p:sp>
        <p:sp>
          <p:nvSpPr>
            <p:cNvPr id="11" name="TextBox 10"/>
            <p:cNvSpPr txBox="1"/>
            <p:nvPr/>
          </p:nvSpPr>
          <p:spPr>
            <a:xfrm>
              <a:off x="3203848" y="2420888"/>
              <a:ext cx="1292391" cy="738664"/>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pPr algn="ctr"/>
              <a:r>
                <a:rPr lang="en-US" sz="1400" dirty="0" smtClean="0">
                  <a:solidFill>
                    <a:srgbClr val="000000"/>
                  </a:solidFill>
                  <a:latin typeface="Eurostile"/>
                  <a:cs typeface="Eurostile"/>
                </a:rPr>
                <a:t>User with</a:t>
              </a:r>
            </a:p>
            <a:p>
              <a:pPr algn="ctr"/>
              <a:r>
                <a:rPr lang="en-US" sz="1400" dirty="0" smtClean="0">
                  <a:solidFill>
                    <a:srgbClr val="000000"/>
                  </a:solidFill>
                  <a:latin typeface="Eurostile"/>
                  <a:cs typeface="Eurostile"/>
                </a:rPr>
                <a:t>symbolic name</a:t>
              </a:r>
            </a:p>
            <a:p>
              <a:pPr algn="ctr"/>
              <a:r>
                <a:rPr lang="en-US" sz="1400" dirty="0" smtClean="0">
                  <a:solidFill>
                    <a:srgbClr val="000000"/>
                  </a:solidFill>
                  <a:latin typeface="Eurostile"/>
                  <a:cs typeface="Eurostile"/>
                </a:rPr>
                <a:t>calls another</a:t>
              </a:r>
            </a:p>
          </p:txBody>
        </p:sp>
      </p:grpSp>
      <p:sp>
        <p:nvSpPr>
          <p:cNvPr id="30" name="TextBox 29"/>
          <p:cNvSpPr txBox="1"/>
          <p:nvPr/>
        </p:nvSpPr>
        <p:spPr>
          <a:xfrm>
            <a:off x="6372200" y="1268760"/>
            <a:ext cx="2185214"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Location server</a:t>
            </a:r>
          </a:p>
        </p:txBody>
      </p:sp>
      <p:grpSp>
        <p:nvGrpSpPr>
          <p:cNvPr id="12" name="Group 11"/>
          <p:cNvGrpSpPr/>
          <p:nvPr/>
        </p:nvGrpSpPr>
        <p:grpSpPr>
          <a:xfrm>
            <a:off x="1835696" y="1772816"/>
            <a:ext cx="1800200" cy="864096"/>
            <a:chOff x="1835696" y="1772816"/>
            <a:chExt cx="1800200" cy="864096"/>
          </a:xfrm>
        </p:grpSpPr>
        <p:cxnSp>
          <p:nvCxnSpPr>
            <p:cNvPr id="10" name="Straight Arrow Connector 9"/>
            <p:cNvCxnSpPr/>
            <p:nvPr/>
          </p:nvCxnSpPr>
          <p:spPr bwMode="auto">
            <a:xfrm flipV="1">
              <a:off x="1835696" y="1772816"/>
              <a:ext cx="1800200" cy="86409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57362" name="TextBox 57361"/>
            <p:cNvSpPr txBox="1"/>
            <p:nvPr/>
          </p:nvSpPr>
          <p:spPr>
            <a:xfrm rot="19993743">
              <a:off x="1933216" y="1904488"/>
              <a:ext cx="1654970"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1. INVITE </a:t>
              </a:r>
              <a:r>
                <a:rPr lang="en-US" sz="1400" dirty="0" err="1" smtClean="0">
                  <a:solidFill>
                    <a:srgbClr val="000000"/>
                  </a:solidFill>
                  <a:latin typeface="Eurostile"/>
                  <a:cs typeface="Eurostile"/>
                </a:rPr>
                <a:t>u@domain</a:t>
              </a:r>
              <a:endParaRPr lang="en-US" sz="1400" dirty="0" smtClean="0">
                <a:solidFill>
                  <a:srgbClr val="000000"/>
                </a:solidFill>
                <a:latin typeface="Eurostile"/>
                <a:cs typeface="Eurostile"/>
              </a:endParaRPr>
            </a:p>
          </p:txBody>
        </p:sp>
      </p:grpSp>
      <p:grpSp>
        <p:nvGrpSpPr>
          <p:cNvPr id="21" name="Group 20"/>
          <p:cNvGrpSpPr/>
          <p:nvPr/>
        </p:nvGrpSpPr>
        <p:grpSpPr>
          <a:xfrm>
            <a:off x="1835696" y="3717032"/>
            <a:ext cx="5040560" cy="648072"/>
            <a:chOff x="1835696" y="3717032"/>
            <a:chExt cx="5040560" cy="648072"/>
          </a:xfrm>
        </p:grpSpPr>
        <p:cxnSp>
          <p:nvCxnSpPr>
            <p:cNvPr id="39" name="Straight Arrow Connector 38"/>
            <p:cNvCxnSpPr/>
            <p:nvPr/>
          </p:nvCxnSpPr>
          <p:spPr bwMode="auto">
            <a:xfrm flipH="1" flipV="1">
              <a:off x="1835696" y="3717032"/>
              <a:ext cx="5040560" cy="64807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76" name="TextBox 75"/>
            <p:cNvSpPr txBox="1"/>
            <p:nvPr/>
          </p:nvSpPr>
          <p:spPr>
            <a:xfrm rot="525441">
              <a:off x="3727865" y="3976559"/>
              <a:ext cx="595035"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8. OK</a:t>
              </a:r>
            </a:p>
          </p:txBody>
        </p:sp>
      </p:grpSp>
      <p:grpSp>
        <p:nvGrpSpPr>
          <p:cNvPr id="13" name="Group 12"/>
          <p:cNvGrpSpPr/>
          <p:nvPr/>
        </p:nvGrpSpPr>
        <p:grpSpPr>
          <a:xfrm>
            <a:off x="4355976" y="1052736"/>
            <a:ext cx="992579" cy="360040"/>
            <a:chOff x="4355976" y="1052736"/>
            <a:chExt cx="992579" cy="360040"/>
          </a:xfrm>
        </p:grpSpPr>
        <p:cxnSp>
          <p:nvCxnSpPr>
            <p:cNvPr id="17" name="Straight Arrow Connector 16"/>
            <p:cNvCxnSpPr/>
            <p:nvPr/>
          </p:nvCxnSpPr>
          <p:spPr bwMode="auto">
            <a:xfrm>
              <a:off x="4355976" y="1412776"/>
              <a:ext cx="864096" cy="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84" name="TextBox 83"/>
            <p:cNvSpPr txBox="1"/>
            <p:nvPr/>
          </p:nvSpPr>
          <p:spPr>
            <a:xfrm>
              <a:off x="4355976" y="1052736"/>
              <a:ext cx="992579"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2. Where?</a:t>
              </a:r>
            </a:p>
          </p:txBody>
        </p:sp>
      </p:grpSp>
      <p:grpSp>
        <p:nvGrpSpPr>
          <p:cNvPr id="14" name="Group 13"/>
          <p:cNvGrpSpPr/>
          <p:nvPr/>
        </p:nvGrpSpPr>
        <p:grpSpPr>
          <a:xfrm>
            <a:off x="4211960" y="1844824"/>
            <a:ext cx="1484288" cy="307777"/>
            <a:chOff x="4211960" y="1844824"/>
            <a:chExt cx="1484288" cy="307777"/>
          </a:xfrm>
        </p:grpSpPr>
        <p:cxnSp>
          <p:nvCxnSpPr>
            <p:cNvPr id="24" name="Straight Arrow Connector 23"/>
            <p:cNvCxnSpPr/>
            <p:nvPr/>
          </p:nvCxnSpPr>
          <p:spPr bwMode="auto">
            <a:xfrm flipH="1">
              <a:off x="4355976" y="1844824"/>
              <a:ext cx="936104" cy="0"/>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85" name="TextBox 84"/>
            <p:cNvSpPr txBox="1"/>
            <p:nvPr/>
          </p:nvSpPr>
          <p:spPr>
            <a:xfrm>
              <a:off x="4211960" y="1844824"/>
              <a:ext cx="1484288"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3. user@domain2</a:t>
              </a:r>
            </a:p>
          </p:txBody>
        </p:sp>
      </p:grpSp>
      <p:grpSp>
        <p:nvGrpSpPr>
          <p:cNvPr id="18" name="Group 17"/>
          <p:cNvGrpSpPr/>
          <p:nvPr/>
        </p:nvGrpSpPr>
        <p:grpSpPr>
          <a:xfrm>
            <a:off x="1835696" y="3540906"/>
            <a:ext cx="5040560" cy="680182"/>
            <a:chOff x="1835696" y="3540906"/>
            <a:chExt cx="5040560" cy="680182"/>
          </a:xfrm>
        </p:grpSpPr>
        <p:cxnSp>
          <p:nvCxnSpPr>
            <p:cNvPr id="33" name="Straight Arrow Connector 32"/>
            <p:cNvCxnSpPr>
              <a:stCxn id="6" idx="3"/>
            </p:cNvCxnSpPr>
            <p:nvPr/>
          </p:nvCxnSpPr>
          <p:spPr bwMode="auto">
            <a:xfrm>
              <a:off x="1835696" y="3573016"/>
              <a:ext cx="5040560" cy="648072"/>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0" name="TextBox 89"/>
            <p:cNvSpPr txBox="1"/>
            <p:nvPr/>
          </p:nvSpPr>
          <p:spPr>
            <a:xfrm rot="543288">
              <a:off x="2927137" y="3540906"/>
              <a:ext cx="2011676" cy="307777"/>
            </a:xfrm>
            <a:prstGeom prst="rect">
              <a:avLst/>
            </a:prstGeom>
            <a:noFill/>
            <a:ln>
              <a:noFill/>
            </a:ln>
            <a:effectLst/>
          </p:spPr>
          <p:txBody>
            <a:bodyPr wrap="none" rtlCol="0">
              <a:spAutoFit/>
            </a:bodyPr>
            <a:lstStyle/>
            <a:p>
              <a:r>
                <a:rPr lang="en-US" sz="1400" dirty="0">
                  <a:solidFill>
                    <a:srgbClr val="000000"/>
                  </a:solidFill>
                  <a:latin typeface="Eurostile"/>
                  <a:cs typeface="Eurostile"/>
                </a:rPr>
                <a:t>6</a:t>
              </a:r>
              <a:r>
                <a:rPr lang="en-US" sz="1400" dirty="0" smtClean="0">
                  <a:solidFill>
                    <a:srgbClr val="000000"/>
                  </a:solidFill>
                  <a:latin typeface="Eurostile"/>
                  <a:cs typeface="Eurostile"/>
                </a:rPr>
                <a:t>. INVITE user@domain2</a:t>
              </a:r>
            </a:p>
          </p:txBody>
        </p:sp>
      </p:grpSp>
      <p:grpSp>
        <p:nvGrpSpPr>
          <p:cNvPr id="19" name="Group 18"/>
          <p:cNvGrpSpPr/>
          <p:nvPr/>
        </p:nvGrpSpPr>
        <p:grpSpPr>
          <a:xfrm>
            <a:off x="6876256" y="3861048"/>
            <a:ext cx="1944216" cy="2016224"/>
            <a:chOff x="6876256" y="3861048"/>
            <a:chExt cx="1944216" cy="2016224"/>
          </a:xfrm>
        </p:grpSpPr>
        <p:sp>
          <p:nvSpPr>
            <p:cNvPr id="31" name="Rectangle 30"/>
            <p:cNvSpPr/>
            <p:nvPr/>
          </p:nvSpPr>
          <p:spPr>
            <a:xfrm>
              <a:off x="6876256" y="3861048"/>
              <a:ext cx="1944216" cy="2016224"/>
            </a:xfrm>
            <a:prstGeom prst="rect">
              <a:avLst/>
            </a:prstGeom>
            <a:solidFill>
              <a:srgbClr val="FFCF01"/>
            </a:solidFill>
            <a:ln>
              <a:solidFill>
                <a:schemeClr val="tx1"/>
              </a:solidFill>
            </a:ln>
          </p:spPr>
          <p:txBody>
            <a:bodyPr vert="horz" wrap="square" lIns="91440" tIns="45720" rIns="91440" bIns="45720" numCol="1" rtlCol="0" anchor="t" anchorCtr="0" compatLnSpc="1">
              <a:prstTxWarp prst="textNoShape">
                <a:avLst/>
              </a:prstTxWarp>
            </a:bodyPr>
            <a:lstStyle/>
            <a:p>
              <a:endParaRPr lang="en-US" sz="3200" b="1">
                <a:solidFill>
                  <a:srgbClr val="000000"/>
                </a:solidFill>
              </a:endParaRPr>
            </a:p>
          </p:txBody>
        </p:sp>
        <p:sp>
          <p:nvSpPr>
            <p:cNvPr id="32" name="TextBox 31"/>
            <p:cNvSpPr txBox="1"/>
            <p:nvPr/>
          </p:nvSpPr>
          <p:spPr>
            <a:xfrm>
              <a:off x="7308304" y="4077072"/>
              <a:ext cx="941283" cy="461665"/>
            </a:xfrm>
            <a:prstGeom prst="rect">
              <a:avLst/>
            </a:prstGeom>
            <a:solidFill>
              <a:srgbClr val="FFF4C8"/>
            </a:solidFill>
            <a:ln>
              <a:solidFill>
                <a:schemeClr val="tx1"/>
              </a:solidFill>
            </a:ln>
            <a:effectLst>
              <a:outerShdw blurRad="50800" dist="38100" dir="2700000" algn="tl" rotWithShape="0">
                <a:prstClr val="black">
                  <a:alpha val="40000"/>
                </a:prstClr>
              </a:outerShdw>
            </a:effectLst>
          </p:spPr>
          <p:txBody>
            <a:bodyPr wrap="none" rtlCol="0">
              <a:spAutoFit/>
            </a:bodyPr>
            <a:lstStyle/>
            <a:p>
              <a:r>
                <a:rPr lang="en-US" sz="2400" dirty="0" smtClean="0">
                  <a:solidFill>
                    <a:srgbClr val="000000"/>
                  </a:solidFill>
                  <a:latin typeface="Eurostile"/>
                  <a:cs typeface="Eurostile"/>
                </a:rPr>
                <a:t>Site B</a:t>
              </a:r>
            </a:p>
          </p:txBody>
        </p:sp>
        <p:pic>
          <p:nvPicPr>
            <p:cNvPr id="2" name="Picture 1" descr="telephone3.png"/>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596336" y="4581128"/>
              <a:ext cx="465734" cy="720000"/>
            </a:xfrm>
            <a:prstGeom prst="rect">
              <a:avLst/>
            </a:prstGeom>
          </p:spPr>
        </p:pic>
      </p:grpSp>
      <p:sp>
        <p:nvSpPr>
          <p:cNvPr id="95" name="TextBox 94"/>
          <p:cNvSpPr txBox="1"/>
          <p:nvPr/>
        </p:nvSpPr>
        <p:spPr>
          <a:xfrm>
            <a:off x="7452320" y="5373216"/>
            <a:ext cx="759305" cy="307777"/>
          </a:xfrm>
          <a:prstGeom prst="rect">
            <a:avLst/>
          </a:prstGeom>
          <a:noFill/>
          <a:ln>
            <a:noFill/>
          </a:ln>
          <a:effectLst/>
        </p:spPr>
        <p:txBody>
          <a:bodyPr wrap="none" rtlCol="0">
            <a:spAutoFit/>
          </a:bodyPr>
          <a:lstStyle/>
          <a:p>
            <a:r>
              <a:rPr lang="en-US" sz="1400" dirty="0">
                <a:solidFill>
                  <a:srgbClr val="000000"/>
                </a:solidFill>
                <a:latin typeface="Eurostile"/>
                <a:cs typeface="Eurostile"/>
              </a:rPr>
              <a:t>7</a:t>
            </a:r>
            <a:r>
              <a:rPr lang="en-US" sz="1400" dirty="0" smtClean="0">
                <a:solidFill>
                  <a:srgbClr val="000000"/>
                </a:solidFill>
                <a:latin typeface="Eurostile"/>
                <a:cs typeface="Eurostile"/>
              </a:rPr>
              <a:t>. RING</a:t>
            </a:r>
          </a:p>
        </p:txBody>
      </p:sp>
      <p:grpSp>
        <p:nvGrpSpPr>
          <p:cNvPr id="22" name="Group 21"/>
          <p:cNvGrpSpPr/>
          <p:nvPr/>
        </p:nvGrpSpPr>
        <p:grpSpPr>
          <a:xfrm>
            <a:off x="1835696" y="4077072"/>
            <a:ext cx="5040560" cy="792088"/>
            <a:chOff x="1835696" y="4077072"/>
            <a:chExt cx="5040560" cy="792088"/>
          </a:xfrm>
        </p:grpSpPr>
        <p:cxnSp>
          <p:nvCxnSpPr>
            <p:cNvPr id="57" name="Straight Arrow Connector 56"/>
            <p:cNvCxnSpPr>
              <a:endCxn id="31" idx="1"/>
            </p:cNvCxnSpPr>
            <p:nvPr/>
          </p:nvCxnSpPr>
          <p:spPr bwMode="auto">
            <a:xfrm>
              <a:off x="1835696" y="4077072"/>
              <a:ext cx="5040560" cy="792088"/>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99" name="TextBox 98"/>
            <p:cNvSpPr txBox="1"/>
            <p:nvPr/>
          </p:nvSpPr>
          <p:spPr>
            <a:xfrm rot="554902">
              <a:off x="2921461" y="4342402"/>
              <a:ext cx="1853880" cy="307777"/>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9. ACK user@domain2</a:t>
              </a:r>
            </a:p>
          </p:txBody>
        </p:sp>
      </p:grpSp>
      <p:grpSp>
        <p:nvGrpSpPr>
          <p:cNvPr id="15" name="Group 14"/>
          <p:cNvGrpSpPr/>
          <p:nvPr/>
        </p:nvGrpSpPr>
        <p:grpSpPr>
          <a:xfrm>
            <a:off x="1835696" y="1916832"/>
            <a:ext cx="2205667" cy="864096"/>
            <a:chOff x="1835696" y="1916832"/>
            <a:chExt cx="2205667" cy="864096"/>
          </a:xfrm>
        </p:grpSpPr>
        <p:cxnSp>
          <p:nvCxnSpPr>
            <p:cNvPr id="44" name="Straight Arrow Connector 43"/>
            <p:cNvCxnSpPr/>
            <p:nvPr/>
          </p:nvCxnSpPr>
          <p:spPr bwMode="auto">
            <a:xfrm flipH="1">
              <a:off x="1835696" y="1916832"/>
              <a:ext cx="1872208" cy="864096"/>
            </a:xfrm>
            <a:prstGeom prst="straightConnector1">
              <a:avLst/>
            </a:prstGeom>
            <a:solidFill>
              <a:schemeClr val="accent1"/>
            </a:solidFill>
            <a:ln w="28575" cap="flat" cmpd="sng" algn="ctr">
              <a:solidFill>
                <a:srgbClr val="0000FF"/>
              </a:solidFill>
              <a:prstDash val="solid"/>
              <a:round/>
              <a:headEnd type="none" w="med" len="med"/>
              <a:tailEnd type="arrow"/>
            </a:ln>
            <a:effectLst/>
          </p:spPr>
        </p:cxnSp>
        <p:sp>
          <p:nvSpPr>
            <p:cNvPr id="45" name="TextBox 44"/>
            <p:cNvSpPr txBox="1"/>
            <p:nvPr/>
          </p:nvSpPr>
          <p:spPr>
            <a:xfrm rot="20104784">
              <a:off x="2070188" y="2226821"/>
              <a:ext cx="1971175" cy="523220"/>
            </a:xfrm>
            <a:prstGeom prst="rect">
              <a:avLst/>
            </a:prstGeom>
            <a:noFill/>
            <a:ln>
              <a:noFill/>
            </a:ln>
            <a:effectLst/>
          </p:spPr>
          <p:txBody>
            <a:bodyPr wrap="none" rtlCol="0">
              <a:spAutoFit/>
            </a:bodyPr>
            <a:lstStyle/>
            <a:p>
              <a:r>
                <a:rPr lang="en-US" sz="1400" dirty="0" smtClean="0">
                  <a:solidFill>
                    <a:srgbClr val="000000"/>
                  </a:solidFill>
                  <a:latin typeface="Eurostile"/>
                  <a:cs typeface="Eurostile"/>
                </a:rPr>
                <a:t>4. Moved temporarily</a:t>
              </a:r>
            </a:p>
            <a:p>
              <a:r>
                <a:rPr lang="en-US" sz="1400" dirty="0" smtClean="0">
                  <a:solidFill>
                    <a:srgbClr val="000000"/>
                  </a:solidFill>
                  <a:latin typeface="Eurostile"/>
                  <a:cs typeface="Eurostile"/>
                </a:rPr>
                <a:t>Location user@domain2</a:t>
              </a:r>
            </a:p>
          </p:txBody>
        </p:sp>
      </p:grpSp>
      <p:grpSp>
        <p:nvGrpSpPr>
          <p:cNvPr id="16" name="Group 15"/>
          <p:cNvGrpSpPr/>
          <p:nvPr/>
        </p:nvGrpSpPr>
        <p:grpSpPr>
          <a:xfrm>
            <a:off x="1835696" y="1916832"/>
            <a:ext cx="2304256" cy="1531913"/>
            <a:chOff x="1835696" y="1916832"/>
            <a:chExt cx="2304256" cy="1531913"/>
          </a:xfrm>
        </p:grpSpPr>
        <p:sp>
          <p:nvSpPr>
            <p:cNvPr id="69" name="TextBox 68"/>
            <p:cNvSpPr txBox="1"/>
            <p:nvPr/>
          </p:nvSpPr>
          <p:spPr>
            <a:xfrm>
              <a:off x="2411760" y="3140968"/>
              <a:ext cx="1607106" cy="307777"/>
            </a:xfrm>
            <a:prstGeom prst="rect">
              <a:avLst/>
            </a:prstGeom>
            <a:noFill/>
            <a:ln>
              <a:noFill/>
            </a:ln>
            <a:effectLst/>
          </p:spPr>
          <p:txBody>
            <a:bodyPr wrap="none" rtlCol="0">
              <a:spAutoFit/>
            </a:bodyPr>
            <a:lstStyle/>
            <a:p>
              <a:r>
                <a:rPr lang="en-US" sz="1400" dirty="0">
                  <a:solidFill>
                    <a:srgbClr val="000000"/>
                  </a:solidFill>
                  <a:latin typeface="Eurostile"/>
                  <a:cs typeface="Eurostile"/>
                </a:rPr>
                <a:t>5</a:t>
              </a:r>
              <a:r>
                <a:rPr lang="en-US" sz="1400" dirty="0" smtClean="0">
                  <a:solidFill>
                    <a:srgbClr val="000000"/>
                  </a:solidFill>
                  <a:latin typeface="Eurostile"/>
                  <a:cs typeface="Eurostile"/>
                </a:rPr>
                <a:t>. ACK u@domain1</a:t>
              </a:r>
            </a:p>
          </p:txBody>
        </p:sp>
        <p:cxnSp>
          <p:nvCxnSpPr>
            <p:cNvPr id="20" name="Elbow Connector 19"/>
            <p:cNvCxnSpPr/>
            <p:nvPr/>
          </p:nvCxnSpPr>
          <p:spPr bwMode="auto">
            <a:xfrm flipV="1">
              <a:off x="1835696" y="1916832"/>
              <a:ext cx="2304256" cy="1296144"/>
            </a:xfrm>
            <a:prstGeom prst="bentConnector3">
              <a:avLst>
                <a:gd name="adj1" fmla="val 99180"/>
              </a:avLst>
            </a:prstGeom>
            <a:solidFill>
              <a:schemeClr val="accent1"/>
            </a:solidFill>
            <a:ln w="28575" cap="flat" cmpd="sng" algn="ctr">
              <a:solidFill>
                <a:srgbClr val="0000FF"/>
              </a:solidFill>
              <a:prstDash val="solid"/>
              <a:round/>
              <a:headEnd type="none" w="med" len="med"/>
              <a:tailEnd type="arrow"/>
            </a:ln>
            <a:effectLst/>
          </p:spPr>
        </p:cxnSp>
      </p:grpSp>
    </p:spTree>
    <p:extLst>
      <p:ext uri="{BB962C8B-B14F-4D97-AF65-F5344CB8AC3E}">
        <p14:creationId xmlns:p14="http://schemas.microsoft.com/office/powerpoint/2010/main" val="27733360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35" presetClass="entr" presetSubtype="0" fill="hold" grpId="0" nodeType="clickEffect">
                                  <p:stCondLst>
                                    <p:cond delay="0"/>
                                  </p:stCondLst>
                                  <p:childTnLst>
                                    <p:set>
                                      <p:cBhvr>
                                        <p:cTn id="28" dur="1" fill="hold">
                                          <p:stCondLst>
                                            <p:cond delay="0"/>
                                          </p:stCondLst>
                                        </p:cTn>
                                        <p:tgtEl>
                                          <p:spTgt spid="95"/>
                                        </p:tgtEl>
                                        <p:attrNameLst>
                                          <p:attrName>style.visibility</p:attrName>
                                        </p:attrNameLst>
                                      </p:cBhvr>
                                      <p:to>
                                        <p:strVal val="visible"/>
                                      </p:to>
                                    </p:set>
                                    <p:animEffect transition="in" filter="fade">
                                      <p:cBhvr>
                                        <p:cTn id="29" dur="2000"/>
                                        <p:tgtEl>
                                          <p:spTgt spid="95"/>
                                        </p:tgtEl>
                                      </p:cBhvr>
                                    </p:animEffect>
                                    <p:anim calcmode="lin" valueType="num">
                                      <p:cBhvr>
                                        <p:cTn id="30" dur="2000" fill="hold"/>
                                        <p:tgtEl>
                                          <p:spTgt spid="95"/>
                                        </p:tgtEl>
                                        <p:attrNameLst>
                                          <p:attrName>style.rotation</p:attrName>
                                        </p:attrNameLst>
                                      </p:cBhvr>
                                      <p:tavLst>
                                        <p:tav tm="0">
                                          <p:val>
                                            <p:fltVal val="720"/>
                                          </p:val>
                                        </p:tav>
                                        <p:tav tm="100000">
                                          <p:val>
                                            <p:fltVal val="0"/>
                                          </p:val>
                                        </p:tav>
                                      </p:tavLst>
                                    </p:anim>
                                    <p:anim calcmode="lin" valueType="num">
                                      <p:cBhvr>
                                        <p:cTn id="31" dur="2000" fill="hold"/>
                                        <p:tgtEl>
                                          <p:spTgt spid="95"/>
                                        </p:tgtEl>
                                        <p:attrNameLst>
                                          <p:attrName>ppt_h</p:attrName>
                                        </p:attrNameLst>
                                      </p:cBhvr>
                                      <p:tavLst>
                                        <p:tav tm="0">
                                          <p:val>
                                            <p:fltVal val="0"/>
                                          </p:val>
                                        </p:tav>
                                        <p:tav tm="100000">
                                          <p:val>
                                            <p:strVal val="#ppt_h"/>
                                          </p:val>
                                        </p:tav>
                                      </p:tavLst>
                                    </p:anim>
                                    <p:anim calcmode="lin" valueType="num">
                                      <p:cBhvr>
                                        <p:cTn id="32" dur="2000" fill="hold"/>
                                        <p:tgtEl>
                                          <p:spTgt spid="95"/>
                                        </p:tgtEl>
                                        <p:attrNameLst>
                                          <p:attrName>ppt_w</p:attrName>
                                        </p:attrNameLst>
                                      </p:cBhvr>
                                      <p:tavLst>
                                        <p:tav tm="0">
                                          <p:val>
                                            <p:fltVal val="0"/>
                                          </p:val>
                                        </p:tav>
                                        <p:tav tm="100000">
                                          <p:val>
                                            <p:strVal val="#ppt_w"/>
                                          </p:val>
                                        </p:tav>
                                      </p:tavLst>
                                    </p:anim>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21"/>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2"/>
          <p:cNvSpPr>
            <a:spLocks noGrp="1" noChangeArrowheads="1"/>
          </p:cNvSpPr>
          <p:nvPr>
            <p:ph type="title"/>
          </p:nvPr>
        </p:nvSpPr>
        <p:spPr/>
        <p:txBody>
          <a:bodyPr/>
          <a:lstStyle/>
          <a:p>
            <a:pPr eaLnBrk="1" hangingPunct="1"/>
            <a:r>
              <a:rPr lang="en-US" dirty="0" smtClean="0"/>
              <a:t>Summary</a:t>
            </a:r>
            <a:endParaRPr lang="en-US" dirty="0"/>
          </a:p>
        </p:txBody>
      </p:sp>
      <p:sp>
        <p:nvSpPr>
          <p:cNvPr id="120834" name="Rectangle 3"/>
          <p:cNvSpPr>
            <a:spLocks noGrp="1" noChangeArrowheads="1"/>
          </p:cNvSpPr>
          <p:nvPr>
            <p:ph type="body" idx="1"/>
          </p:nvPr>
        </p:nvSpPr>
        <p:spPr/>
        <p:txBody>
          <a:bodyPr/>
          <a:lstStyle/>
          <a:p>
            <a:pPr eaLnBrk="1" hangingPunct="1">
              <a:lnSpc>
                <a:spcPct val="120000"/>
              </a:lnSpc>
              <a:buFont typeface="+mj-lt"/>
              <a:buAutoNum type="arabicPeriod"/>
            </a:pPr>
            <a:r>
              <a:rPr lang="en-US" sz="2400" dirty="0" smtClean="0"/>
              <a:t>Adaptation with RTP: Loss Delay Adjustment Algorithm (LDA)</a:t>
            </a:r>
          </a:p>
          <a:p>
            <a:pPr eaLnBrk="1" hangingPunct="1">
              <a:lnSpc>
                <a:spcPct val="120000"/>
              </a:lnSpc>
              <a:buFont typeface="+mj-lt"/>
              <a:buAutoNum type="arabicPeriod"/>
            </a:pPr>
            <a:r>
              <a:rPr lang="en-US" sz="2400" dirty="0" smtClean="0"/>
              <a:t>How to adapt video quality?</a:t>
            </a:r>
          </a:p>
          <a:p>
            <a:pPr eaLnBrk="1" hangingPunct="1">
              <a:lnSpc>
                <a:spcPct val="120000"/>
              </a:lnSpc>
              <a:buFont typeface="+mj-lt"/>
              <a:buAutoNum type="arabicPeriod"/>
            </a:pPr>
            <a:r>
              <a:rPr lang="en-US" sz="2400" dirty="0" smtClean="0"/>
              <a:t>Dynamic Adaptive Streaming over HTTP (DASH) and related techniques</a:t>
            </a:r>
          </a:p>
          <a:p>
            <a:pPr eaLnBrk="1" hangingPunct="1">
              <a:lnSpc>
                <a:spcPct val="120000"/>
              </a:lnSpc>
              <a:buFont typeface="+mj-lt"/>
              <a:buAutoNum type="arabicPeriod"/>
            </a:pPr>
            <a:r>
              <a:rPr lang="en-US" sz="2400" dirty="0" smtClean="0"/>
              <a:t>Distribution Architectures</a:t>
            </a:r>
          </a:p>
          <a:p>
            <a:pPr lvl="1">
              <a:lnSpc>
                <a:spcPct val="120000"/>
              </a:lnSpc>
            </a:pPr>
            <a:r>
              <a:rPr lang="en-US" dirty="0" smtClean="0"/>
              <a:t>using the </a:t>
            </a:r>
            <a:r>
              <a:rPr lang="en-US" dirty="0" err="1" smtClean="0"/>
              <a:t>Zipf</a:t>
            </a:r>
            <a:r>
              <a:rPr lang="en-US" dirty="0" smtClean="0"/>
              <a:t> distribution</a:t>
            </a:r>
          </a:p>
          <a:p>
            <a:pPr eaLnBrk="1" hangingPunct="1">
              <a:lnSpc>
                <a:spcPct val="120000"/>
              </a:lnSpc>
              <a:buFont typeface="+mj-lt"/>
              <a:buAutoNum type="arabicPeriod"/>
            </a:pPr>
            <a:r>
              <a:rPr lang="en-US" sz="2400" dirty="0" smtClean="0"/>
              <a:t>P2P</a:t>
            </a:r>
          </a:p>
          <a:p>
            <a:pPr lvl="1">
              <a:lnSpc>
                <a:spcPct val="120000"/>
              </a:lnSpc>
            </a:pPr>
            <a:r>
              <a:rPr lang="en-US" dirty="0" err="1" smtClean="0"/>
              <a:t>BitTorrent</a:t>
            </a:r>
            <a:endParaRPr lang="en-US" dirty="0" smtClean="0"/>
          </a:p>
          <a:p>
            <a:pPr lvl="1">
              <a:lnSpc>
                <a:spcPct val="120000"/>
              </a:lnSpc>
            </a:pPr>
            <a:r>
              <a:rPr lang="en-US" dirty="0" smtClean="0"/>
              <a:t>DHTs</a:t>
            </a:r>
          </a:p>
          <a:p>
            <a:pPr lvl="1">
              <a:lnSpc>
                <a:spcPct val="120000"/>
              </a:lnSpc>
            </a:pPr>
            <a:r>
              <a:rPr lang="en-US" dirty="0" smtClean="0"/>
              <a:t>Chord</a:t>
            </a:r>
          </a:p>
          <a:p>
            <a:pPr marL="514350" indent="-457200">
              <a:lnSpc>
                <a:spcPct val="120000"/>
              </a:lnSpc>
              <a:buFont typeface="+mj-lt"/>
              <a:buAutoNum type="arabicPeriod"/>
            </a:pPr>
            <a:r>
              <a:rPr lang="en-US" sz="2400" dirty="0" smtClean="0"/>
              <a:t>Signaling </a:t>
            </a:r>
            <a:r>
              <a:rPr lang="en-US" sz="2400" dirty="0"/>
              <a:t>protocols: RTSP and SIP</a:t>
            </a:r>
          </a:p>
          <a:p>
            <a:pPr lvl="1">
              <a:lnSpc>
                <a:spcPct val="120000"/>
              </a:lnSpc>
            </a:pPr>
            <a:endParaRPr lang="en-US" dirty="0" smtClean="0"/>
          </a:p>
        </p:txBody>
      </p:sp>
    </p:spTree>
    <p:extLst>
      <p:ext uri="{BB962C8B-B14F-4D97-AF65-F5344CB8AC3E}">
        <p14:creationId xmlns:p14="http://schemas.microsoft.com/office/powerpoint/2010/main" val="525518830"/>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Packet Format</a:t>
            </a:r>
          </a:p>
        </p:txBody>
      </p:sp>
      <p:pic>
        <p:nvPicPr>
          <p:cNvPr id="26626" name="Picture 3"/>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827088" y="2822575"/>
            <a:ext cx="7129462" cy="2965450"/>
          </a:xfrm>
          <a:noFill/>
        </p:spPr>
      </p:pic>
      <p:sp>
        <p:nvSpPr>
          <p:cNvPr id="26627" name="AutoShape 4"/>
          <p:cNvSpPr>
            <a:spLocks/>
          </p:cNvSpPr>
          <p:nvPr/>
        </p:nvSpPr>
        <p:spPr bwMode="auto">
          <a:xfrm>
            <a:off x="5148263" y="1341438"/>
            <a:ext cx="3055937" cy="398462"/>
          </a:xfrm>
          <a:prstGeom prst="borderCallout3">
            <a:avLst>
              <a:gd name="adj1" fmla="val 28685"/>
              <a:gd name="adj2" fmla="val 102495"/>
              <a:gd name="adj3" fmla="val 28685"/>
              <a:gd name="adj4" fmla="val 118440"/>
              <a:gd name="adj5" fmla="val 202389"/>
              <a:gd name="adj6" fmla="val 118440"/>
              <a:gd name="adj7" fmla="val 513546"/>
              <a:gd name="adj8" fmla="val 71065"/>
            </a:avLst>
          </a:prstGeom>
          <a:solidFill>
            <a:schemeClr val="accent1"/>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2000" b="0"/>
              <a:t>16 bit sequence number</a:t>
            </a:r>
            <a:endParaRPr lang="en-US" sz="2000" b="0"/>
          </a:p>
        </p:txBody>
      </p:sp>
      <p:sp>
        <p:nvSpPr>
          <p:cNvPr id="1589253" name="AutoShape 5"/>
          <p:cNvSpPr>
            <a:spLocks/>
          </p:cNvSpPr>
          <p:nvPr/>
        </p:nvSpPr>
        <p:spPr bwMode="auto">
          <a:xfrm flipH="1">
            <a:off x="2555875" y="5229225"/>
            <a:ext cx="6194425" cy="1160463"/>
          </a:xfrm>
          <a:prstGeom prst="borderCallout2">
            <a:avLst>
              <a:gd name="adj1" fmla="val 9847"/>
              <a:gd name="adj2" fmla="val 101227"/>
              <a:gd name="adj3" fmla="val 9847"/>
              <a:gd name="adj4" fmla="val 101227"/>
              <a:gd name="adj5" fmla="val -45282"/>
              <a:gd name="adj6" fmla="val 102662"/>
            </a:avLst>
          </a:prstGeom>
          <a:solidFill>
            <a:schemeClr val="accent2"/>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2000" b="0"/>
              <a:t>Several 32 bit CSRC</a:t>
            </a:r>
          </a:p>
          <a:p>
            <a:pPr marL="342900" indent="-342900" eaLnBrk="1" hangingPunct="1">
              <a:lnSpc>
                <a:spcPct val="80000"/>
              </a:lnSpc>
              <a:spcBef>
                <a:spcPct val="20000"/>
              </a:spcBef>
              <a:buClr>
                <a:schemeClr val="folHlink"/>
              </a:buClr>
              <a:buSzPct val="85000"/>
              <a:buFont typeface="Wingdings" charset="0"/>
              <a:buNone/>
            </a:pPr>
            <a:r>
              <a:rPr lang="nb-NO" sz="2000" b="0"/>
              <a:t>Contribution source identifier, the number is indicated by CC</a:t>
            </a:r>
          </a:p>
          <a:p>
            <a:pPr marL="342900" indent="-342900" eaLnBrk="1" hangingPunct="1">
              <a:lnSpc>
                <a:spcPct val="80000"/>
              </a:lnSpc>
              <a:spcBef>
                <a:spcPct val="20000"/>
              </a:spcBef>
              <a:buClr>
                <a:schemeClr val="folHlink"/>
              </a:buClr>
              <a:buSzPct val="85000"/>
              <a:buFont typeface="Wingdings" charset="0"/>
              <a:buNone/>
            </a:pPr>
            <a:r>
              <a:rPr lang="nb-NO" sz="2000" b="0"/>
              <a:t>A mixer copies the original sources’ SSRCs here</a:t>
            </a:r>
            <a:endParaRPr lang="en-US" sz="2000" b="0"/>
          </a:p>
        </p:txBody>
      </p:sp>
      <p:sp>
        <p:nvSpPr>
          <p:cNvPr id="26629" name="Rectangle 6"/>
          <p:cNvSpPr>
            <a:spLocks noChangeArrowheads="1"/>
          </p:cNvSpPr>
          <p:nvPr/>
        </p:nvSpPr>
        <p:spPr bwMode="auto">
          <a:xfrm>
            <a:off x="4659313" y="3259138"/>
            <a:ext cx="2819400"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55" name="AutoShape 7"/>
          <p:cNvSpPr>
            <a:spLocks/>
          </p:cNvSpPr>
          <p:nvPr/>
        </p:nvSpPr>
        <p:spPr bwMode="auto">
          <a:xfrm>
            <a:off x="1331913" y="1412875"/>
            <a:ext cx="3055937" cy="398463"/>
          </a:xfrm>
          <a:prstGeom prst="borderCallout3">
            <a:avLst>
              <a:gd name="adj1" fmla="val 28685"/>
              <a:gd name="adj2" fmla="val -2495"/>
              <a:gd name="adj3" fmla="val 28685"/>
              <a:gd name="adj4" fmla="val -31792"/>
              <a:gd name="adj5" fmla="val 228287"/>
              <a:gd name="adj6" fmla="val -31792"/>
              <a:gd name="adj7" fmla="val 586454"/>
              <a:gd name="adj8" fmla="val 19375"/>
            </a:avLst>
          </a:prstGeom>
          <a:solidFill>
            <a:schemeClr val="accent2"/>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2000" b="0"/>
              <a:t>32 bit timestamp</a:t>
            </a:r>
            <a:endParaRPr lang="en-US" sz="2000" b="0"/>
          </a:p>
        </p:txBody>
      </p:sp>
      <p:sp>
        <p:nvSpPr>
          <p:cNvPr id="1589256" name="Rectangle 8"/>
          <p:cNvSpPr>
            <a:spLocks noChangeArrowheads="1"/>
          </p:cNvSpPr>
          <p:nvPr/>
        </p:nvSpPr>
        <p:spPr bwMode="auto">
          <a:xfrm>
            <a:off x="1782763" y="3616325"/>
            <a:ext cx="5699125" cy="246063"/>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57" name="AutoShape 9"/>
          <p:cNvSpPr>
            <a:spLocks/>
          </p:cNvSpPr>
          <p:nvPr/>
        </p:nvSpPr>
        <p:spPr bwMode="auto">
          <a:xfrm>
            <a:off x="1547813" y="1916113"/>
            <a:ext cx="6096000" cy="871537"/>
          </a:xfrm>
          <a:prstGeom prst="borderCallout3">
            <a:avLst>
              <a:gd name="adj1" fmla="val 13116"/>
              <a:gd name="adj2" fmla="val -1250"/>
              <a:gd name="adj3" fmla="val 13116"/>
              <a:gd name="adj4" fmla="val -3722"/>
              <a:gd name="adj5" fmla="val 95444"/>
              <a:gd name="adj6" fmla="val -3722"/>
              <a:gd name="adj7" fmla="val 253370"/>
              <a:gd name="adj8" fmla="val 14505"/>
            </a:avLst>
          </a:prstGeom>
          <a:solidFill>
            <a:schemeClr val="accent1"/>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en-US" sz="2000" b="0" dirty="0"/>
              <a:t>32 bit SSRC</a:t>
            </a:r>
          </a:p>
          <a:p>
            <a:pPr marL="342900" indent="-342900" eaLnBrk="1" hangingPunct="1">
              <a:lnSpc>
                <a:spcPct val="80000"/>
              </a:lnSpc>
              <a:spcBef>
                <a:spcPct val="20000"/>
              </a:spcBef>
              <a:buClr>
                <a:schemeClr val="folHlink"/>
              </a:buClr>
              <a:buSzPct val="85000"/>
              <a:buFont typeface="Wingdings" charset="0"/>
              <a:buNone/>
            </a:pPr>
            <a:r>
              <a:rPr lang="en-US" sz="2000" b="0" dirty="0"/>
              <a:t>Synchronization source identifier, a random number identifying </a:t>
            </a:r>
            <a:r>
              <a:rPr lang="en-US" sz="2000" dirty="0" smtClean="0"/>
              <a:t>one stream of one </a:t>
            </a:r>
            <a:r>
              <a:rPr lang="en-US" sz="2000" b="0" dirty="0" smtClean="0"/>
              <a:t>sender uniquely</a:t>
            </a:r>
            <a:endParaRPr lang="en-US" sz="2000" b="0" dirty="0"/>
          </a:p>
        </p:txBody>
      </p:sp>
      <p:sp>
        <p:nvSpPr>
          <p:cNvPr id="1589258" name="Rectangle 10"/>
          <p:cNvSpPr>
            <a:spLocks noChangeArrowheads="1"/>
          </p:cNvSpPr>
          <p:nvPr/>
        </p:nvSpPr>
        <p:spPr bwMode="auto">
          <a:xfrm>
            <a:off x="1776413" y="3983038"/>
            <a:ext cx="5699125" cy="246062"/>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59" name="Rectangle 11"/>
          <p:cNvSpPr>
            <a:spLocks noChangeArrowheads="1"/>
          </p:cNvSpPr>
          <p:nvPr/>
        </p:nvSpPr>
        <p:spPr bwMode="auto">
          <a:xfrm>
            <a:off x="1795463" y="4332288"/>
            <a:ext cx="5699125" cy="431800"/>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60" name="Rectangle 12"/>
          <p:cNvSpPr>
            <a:spLocks noChangeArrowheads="1"/>
          </p:cNvSpPr>
          <p:nvPr/>
        </p:nvSpPr>
        <p:spPr bwMode="auto">
          <a:xfrm>
            <a:off x="1785938" y="4864100"/>
            <a:ext cx="5699125" cy="246063"/>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1589261" name="Rectangle 13"/>
          <p:cNvSpPr>
            <a:spLocks noChangeArrowheads="1"/>
          </p:cNvSpPr>
          <p:nvPr/>
        </p:nvSpPr>
        <p:spPr bwMode="auto">
          <a:xfrm>
            <a:off x="179388" y="5516563"/>
            <a:ext cx="2087562" cy="720725"/>
          </a:xfrm>
          <a:prstGeom prst="rect">
            <a:avLst/>
          </a:prstGeom>
          <a:solidFill>
            <a:schemeClr val="accent1"/>
          </a:solidFill>
          <a:ln w="19050">
            <a:solidFill>
              <a:schemeClr val="tx1"/>
            </a:solidFill>
            <a:miter lim="800000"/>
            <a:headEnd/>
            <a:tailEnd/>
          </a:ln>
        </p:spPr>
        <p:txBody>
          <a:bodyPr wrap="none" anchor="ctr"/>
          <a:lstStyle/>
          <a:p>
            <a:pPr eaLnBrk="1" hangingPunct="1">
              <a:lnSpc>
                <a:spcPct val="80000"/>
              </a:lnSpc>
              <a:spcBef>
                <a:spcPct val="20000"/>
              </a:spcBef>
              <a:buClr>
                <a:schemeClr val="folHlink"/>
              </a:buClr>
              <a:buSzPct val="85000"/>
              <a:buFont typeface="Wingdings" charset="0"/>
              <a:buNone/>
            </a:pPr>
            <a:r>
              <a:rPr lang="nb-NO" b="0"/>
              <a:t>Header extension</a:t>
            </a:r>
          </a:p>
          <a:p>
            <a:pPr eaLnBrk="1" hangingPunct="1">
              <a:lnSpc>
                <a:spcPct val="80000"/>
              </a:lnSpc>
              <a:spcBef>
                <a:spcPct val="20000"/>
              </a:spcBef>
              <a:buClr>
                <a:schemeClr val="folHlink"/>
              </a:buClr>
              <a:buSzPct val="85000"/>
              <a:buFont typeface="Wingdings" charset="0"/>
              <a:buNone/>
            </a:pPr>
            <a:r>
              <a:rPr lang="nb-NO" b="0"/>
              <a:t>multiples of 32 bit</a:t>
            </a:r>
            <a:endParaRPr lang="en-US" b="0"/>
          </a:p>
        </p:txBody>
      </p:sp>
      <p:cxnSp>
        <p:nvCxnSpPr>
          <p:cNvPr id="1589262" name="AutoShape 14"/>
          <p:cNvCxnSpPr>
            <a:cxnSpLocks noChangeShapeType="1"/>
            <a:stCxn id="1589261" idx="0"/>
            <a:endCxn id="1589260" idx="1"/>
          </p:cNvCxnSpPr>
          <p:nvPr/>
        </p:nvCxnSpPr>
        <p:spPr bwMode="auto">
          <a:xfrm rot="-5400000">
            <a:off x="1245394" y="4966494"/>
            <a:ext cx="519113" cy="561975"/>
          </a:xfrm>
          <a:prstGeom prst="bentConnector2">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27207059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8925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89256"/>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8925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8925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8925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89259"/>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589260"/>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589262"/>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1589261"/>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58926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89253" grpId="0" animBg="1"/>
      <p:bldP spid="1589255" grpId="0" animBg="1"/>
      <p:bldP spid="1589256" grpId="0" animBg="1"/>
      <p:bldP spid="1589257" grpId="0" animBg="1"/>
      <p:bldP spid="1589258" grpId="0" animBg="1"/>
      <p:bldP spid="1589259" grpId="0" animBg="1"/>
      <p:bldP spid="1589260" grpId="0" animBg="1"/>
      <p:bldP spid="1589261" grpId="0" animBg="1"/>
      <p:bldP spid="1589261"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Rectangle 2"/>
          <p:cNvSpPr>
            <a:spLocks noGrp="1" noChangeArrowheads="1"/>
          </p:cNvSpPr>
          <p:nvPr>
            <p:ph type="title"/>
          </p:nvPr>
        </p:nvSpPr>
        <p:spPr/>
        <p:txBody>
          <a:bodyPr/>
          <a:lstStyle/>
          <a:p>
            <a:pPr eaLnBrk="1" hangingPunct="1"/>
            <a:r>
              <a:rPr lang="en-US">
                <a:latin typeface="Eurostile"/>
                <a:ea typeface="ＭＳ Ｐゴシック" charset="0"/>
                <a:cs typeface="Eurostile"/>
              </a:rPr>
              <a:t>RTP Architecture Concepts </a:t>
            </a:r>
          </a:p>
        </p:txBody>
      </p:sp>
      <p:sp>
        <p:nvSpPr>
          <p:cNvPr id="1606659" name="Rectangle 3"/>
          <p:cNvSpPr>
            <a:spLocks noGrp="1" noChangeArrowheads="1"/>
          </p:cNvSpPr>
          <p:nvPr>
            <p:ph idx="1"/>
          </p:nvPr>
        </p:nvSpPr>
        <p:spPr>
          <a:xfrm>
            <a:off x="107504" y="866775"/>
            <a:ext cx="8928992" cy="2634233"/>
          </a:xfrm>
        </p:spPr>
        <p:txBody>
          <a:bodyPr/>
          <a:lstStyle/>
          <a:p>
            <a:pPr marL="0" indent="0" eaLnBrk="1" hangingPunct="1">
              <a:lnSpc>
                <a:spcPct val="80000"/>
              </a:lnSpc>
              <a:buNone/>
            </a:pPr>
            <a:r>
              <a:rPr lang="en-US" sz="2400" dirty="0">
                <a:latin typeface="Eurostile"/>
                <a:ea typeface="ＭＳ Ｐゴシック" charset="0"/>
                <a:cs typeface="Eurostile"/>
              </a:rPr>
              <a:t>Integrated Layer Processing</a:t>
            </a:r>
          </a:p>
          <a:p>
            <a:r>
              <a:rPr lang="en-US" sz="2000" dirty="0">
                <a:latin typeface="Eurostile"/>
                <a:ea typeface="ＭＳ Ｐゴシック" charset="0"/>
                <a:cs typeface="Eurostile"/>
              </a:rPr>
              <a:t>Typical for layered processing</a:t>
            </a:r>
          </a:p>
          <a:p>
            <a:pPr lvl="1"/>
            <a:r>
              <a:rPr lang="en-US" sz="1800" dirty="0">
                <a:latin typeface="Eurostile"/>
                <a:ea typeface="ＭＳ Ｐゴシック" charset="0"/>
                <a:cs typeface="Eurostile"/>
              </a:rPr>
              <a:t>Data units sequentially processed by each layer</a:t>
            </a:r>
          </a:p>
          <a:p>
            <a:r>
              <a:rPr lang="en-US" sz="2000" dirty="0">
                <a:latin typeface="Eurostile"/>
                <a:ea typeface="ＭＳ Ｐゴシック" charset="0"/>
                <a:cs typeface="Eurostile"/>
              </a:rPr>
              <a:t>Integrated layer processing</a:t>
            </a:r>
          </a:p>
          <a:p>
            <a:pPr lvl="1"/>
            <a:r>
              <a:rPr lang="en-US" sz="1800" dirty="0">
                <a:latin typeface="Eurostile"/>
                <a:ea typeface="ＭＳ Ｐゴシック" charset="0"/>
                <a:cs typeface="Eurostile"/>
              </a:rPr>
              <a:t>Adjacent layers tightly coupled</a:t>
            </a:r>
          </a:p>
          <a:p>
            <a:r>
              <a:rPr lang="en-US" sz="2000" dirty="0">
                <a:latin typeface="Eurostile"/>
                <a:ea typeface="ＭＳ Ｐゴシック" charset="0"/>
                <a:cs typeface="Eurostile"/>
              </a:rPr>
              <a:t>Therefore, RTP is not complete by itself: requires application-layer functionality/information in header</a:t>
            </a:r>
          </a:p>
        </p:txBody>
      </p:sp>
      <p:grpSp>
        <p:nvGrpSpPr>
          <p:cNvPr id="2" name="Group 4"/>
          <p:cNvGrpSpPr>
            <a:grpSpLocks/>
          </p:cNvGrpSpPr>
          <p:nvPr/>
        </p:nvGrpSpPr>
        <p:grpSpPr bwMode="auto">
          <a:xfrm>
            <a:off x="1476375" y="3716338"/>
            <a:ext cx="6048375" cy="2376487"/>
            <a:chOff x="1610" y="1525"/>
            <a:chExt cx="2324" cy="1333"/>
          </a:xfrm>
        </p:grpSpPr>
        <p:pic>
          <p:nvPicPr>
            <p:cNvPr id="27652"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55" y="1924"/>
              <a:ext cx="2246" cy="9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3" name="AutoShape 6"/>
            <p:cNvSpPr>
              <a:spLocks noChangeAspect="1"/>
            </p:cNvSpPr>
            <p:nvPr/>
          </p:nvSpPr>
          <p:spPr bwMode="auto">
            <a:xfrm>
              <a:off x="2971" y="2478"/>
              <a:ext cx="963" cy="125"/>
            </a:xfrm>
            <a:prstGeom prst="borderCallout3">
              <a:avLst>
                <a:gd name="adj1" fmla="val 28685"/>
                <a:gd name="adj2" fmla="val 102495"/>
                <a:gd name="adj3" fmla="val 28685"/>
                <a:gd name="adj4" fmla="val 109611"/>
                <a:gd name="adj5" fmla="val -103588"/>
                <a:gd name="adj6" fmla="val 109611"/>
                <a:gd name="adj7" fmla="val -299602"/>
                <a:gd name="adj8" fmla="val 75792"/>
              </a:avLst>
            </a:prstGeom>
            <a:solidFill>
              <a:schemeClr val="accent1"/>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1200" b="0"/>
                <a:t>16 bit sequence number</a:t>
              </a:r>
              <a:endParaRPr lang="en-US" sz="1200" b="0"/>
            </a:p>
          </p:txBody>
        </p:sp>
        <p:sp>
          <p:nvSpPr>
            <p:cNvPr id="27654" name="Rectangle 7"/>
            <p:cNvSpPr>
              <a:spLocks noChangeAspect="1" noChangeArrowheads="1"/>
            </p:cNvSpPr>
            <p:nvPr/>
          </p:nvSpPr>
          <p:spPr bwMode="auto">
            <a:xfrm>
              <a:off x="2863" y="2061"/>
              <a:ext cx="888" cy="78"/>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7655" name="AutoShape 8"/>
            <p:cNvSpPr>
              <a:spLocks noChangeAspect="1"/>
            </p:cNvSpPr>
            <p:nvPr/>
          </p:nvSpPr>
          <p:spPr bwMode="auto">
            <a:xfrm>
              <a:off x="1746" y="2478"/>
              <a:ext cx="963" cy="125"/>
            </a:xfrm>
            <a:prstGeom prst="borderCallout3">
              <a:avLst>
                <a:gd name="adj1" fmla="val 28685"/>
                <a:gd name="adj2" fmla="val -2495"/>
                <a:gd name="adj3" fmla="val 28685"/>
                <a:gd name="adj4" fmla="val -7843"/>
                <a:gd name="adj5" fmla="val -64542"/>
                <a:gd name="adj6" fmla="val -7843"/>
                <a:gd name="adj7" fmla="val -207171"/>
                <a:gd name="adj8" fmla="val 26440"/>
              </a:avLst>
            </a:prstGeom>
            <a:solidFill>
              <a:schemeClr val="accent2"/>
            </a:solidFill>
            <a:ln w="19050">
              <a:solidFill>
                <a:schemeClr val="tx1"/>
              </a:solidFill>
              <a:miter lim="800000"/>
              <a:headEnd/>
              <a:tailEnd/>
            </a:ln>
          </p:spPr>
          <p:txBody>
            <a:bodyPr rIns="54000" anchor="ctr"/>
            <a:lstStyle/>
            <a:p>
              <a:pPr marL="342900" indent="-342900" eaLnBrk="1" hangingPunct="1">
                <a:lnSpc>
                  <a:spcPct val="80000"/>
                </a:lnSpc>
                <a:spcBef>
                  <a:spcPct val="20000"/>
                </a:spcBef>
                <a:buClr>
                  <a:schemeClr val="folHlink"/>
                </a:buClr>
                <a:buSzPct val="85000"/>
                <a:buFont typeface="Wingdings" charset="0"/>
                <a:buNone/>
              </a:pPr>
              <a:r>
                <a:rPr lang="nb-NO" sz="1200" b="0"/>
                <a:t>32 bit timestamp</a:t>
              </a:r>
              <a:endParaRPr lang="en-US" sz="1200" b="0"/>
            </a:p>
          </p:txBody>
        </p:sp>
        <p:sp>
          <p:nvSpPr>
            <p:cNvPr id="27656" name="Rectangle 9"/>
            <p:cNvSpPr>
              <a:spLocks noChangeAspect="1" noChangeArrowheads="1"/>
            </p:cNvSpPr>
            <p:nvPr/>
          </p:nvSpPr>
          <p:spPr bwMode="auto">
            <a:xfrm>
              <a:off x="1956" y="2174"/>
              <a:ext cx="1796" cy="77"/>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7657" name="Rectangle 10"/>
            <p:cNvSpPr>
              <a:spLocks noChangeAspect="1" noChangeArrowheads="1"/>
            </p:cNvSpPr>
            <p:nvPr/>
          </p:nvSpPr>
          <p:spPr bwMode="auto">
            <a:xfrm>
              <a:off x="2381" y="2069"/>
              <a:ext cx="60" cy="78"/>
            </a:xfrm>
            <a:prstGeom prst="rect">
              <a:avLst/>
            </a:prstGeom>
            <a:solidFill>
              <a:schemeClr val="accent1">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7658" name="Rectangle 11"/>
            <p:cNvSpPr>
              <a:spLocks noChangeAspect="1" noChangeArrowheads="1"/>
            </p:cNvSpPr>
            <p:nvPr/>
          </p:nvSpPr>
          <p:spPr bwMode="auto">
            <a:xfrm>
              <a:off x="2464" y="2066"/>
              <a:ext cx="379" cy="78"/>
            </a:xfrm>
            <a:prstGeom prst="rect">
              <a:avLst/>
            </a:prstGeom>
            <a:solidFill>
              <a:schemeClr val="accent2">
                <a:alpha val="5098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rIns="54000" anchor="ctr"/>
            <a:lstStyle/>
            <a:p>
              <a:endParaRPr lang="en-US"/>
            </a:p>
          </p:txBody>
        </p:sp>
        <p:sp>
          <p:nvSpPr>
            <p:cNvPr id="27659" name="Rectangle 12"/>
            <p:cNvSpPr>
              <a:spLocks noChangeAspect="1" noChangeArrowheads="1"/>
            </p:cNvSpPr>
            <p:nvPr/>
          </p:nvSpPr>
          <p:spPr bwMode="auto">
            <a:xfrm>
              <a:off x="2858" y="1525"/>
              <a:ext cx="1065" cy="317"/>
            </a:xfrm>
            <a:prstGeom prst="rect">
              <a:avLst/>
            </a:prstGeom>
            <a:solidFill>
              <a:schemeClr val="accent2"/>
            </a:solidFill>
            <a:ln w="19050">
              <a:solidFill>
                <a:schemeClr val="tx1"/>
              </a:solidFill>
              <a:miter lim="800000"/>
              <a:headEnd/>
              <a:tailEnd/>
            </a:ln>
          </p:spPr>
          <p:txBody>
            <a:bodyPr anchor="ctr"/>
            <a:lstStyle/>
            <a:p>
              <a:r>
                <a:rPr lang="nb-NO" sz="1200" b="0"/>
                <a:t>7 bit payload type</a:t>
              </a:r>
            </a:p>
            <a:p>
              <a:r>
                <a:rPr lang="nb-NO" sz="1200" b="0"/>
                <a:t>Allows identification of the</a:t>
              </a:r>
            </a:p>
            <a:p>
              <a:r>
                <a:rPr lang="nb-NO" sz="1200" b="0"/>
                <a:t>payload’s content type</a:t>
              </a:r>
              <a:endParaRPr lang="en-US" sz="1200" b="0"/>
            </a:p>
          </p:txBody>
        </p:sp>
        <p:cxnSp>
          <p:nvCxnSpPr>
            <p:cNvPr id="27660" name="AutoShape 13"/>
            <p:cNvCxnSpPr>
              <a:cxnSpLocks noChangeAspect="1" noChangeShapeType="1"/>
              <a:stCxn id="27659" idx="2"/>
              <a:endCxn id="27658" idx="0"/>
            </p:cNvCxnSpPr>
            <p:nvPr/>
          </p:nvCxnSpPr>
          <p:spPr bwMode="auto">
            <a:xfrm rot="5400000">
              <a:off x="2914" y="1588"/>
              <a:ext cx="218" cy="737"/>
            </a:xfrm>
            <a:prstGeom prst="bentConnector3">
              <a:avLst>
                <a:gd name="adj1" fmla="val 48625"/>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sp>
          <p:nvSpPr>
            <p:cNvPr id="27661" name="Rectangle 14"/>
            <p:cNvSpPr>
              <a:spLocks noChangeAspect="1" noChangeArrowheads="1"/>
            </p:cNvSpPr>
            <p:nvPr/>
          </p:nvSpPr>
          <p:spPr bwMode="auto">
            <a:xfrm>
              <a:off x="1610" y="1525"/>
              <a:ext cx="1089" cy="317"/>
            </a:xfrm>
            <a:prstGeom prst="rect">
              <a:avLst/>
            </a:prstGeom>
            <a:solidFill>
              <a:schemeClr val="accent1"/>
            </a:solidFill>
            <a:ln w="19050">
              <a:solidFill>
                <a:schemeClr val="tx1"/>
              </a:solidFill>
              <a:miter lim="800000"/>
              <a:headEnd/>
              <a:tailEnd/>
            </a:ln>
          </p:spPr>
          <p:txBody>
            <a:bodyPr anchor="ctr"/>
            <a:lstStyle/>
            <a:p>
              <a:r>
                <a:rPr lang="en-US" sz="1200" b="0"/>
                <a:t>Marker bit</a:t>
              </a:r>
              <a:br>
                <a:rPr lang="en-US" sz="1200" b="0"/>
              </a:br>
              <a:r>
                <a:rPr lang="nb-NO" sz="1200" b="0"/>
                <a:t>Meaning depends on payload profile, e.g. frame boundary</a:t>
              </a:r>
              <a:endParaRPr lang="en-US" sz="1200" b="0"/>
            </a:p>
          </p:txBody>
        </p:sp>
        <p:cxnSp>
          <p:nvCxnSpPr>
            <p:cNvPr id="27662" name="AutoShape 15"/>
            <p:cNvCxnSpPr>
              <a:cxnSpLocks noChangeAspect="1" noChangeShapeType="1"/>
              <a:stCxn id="27661" idx="2"/>
              <a:endCxn id="27657" idx="0"/>
            </p:cNvCxnSpPr>
            <p:nvPr/>
          </p:nvCxnSpPr>
          <p:spPr bwMode="auto">
            <a:xfrm rot="16200000" flipH="1">
              <a:off x="2172" y="1831"/>
              <a:ext cx="221" cy="256"/>
            </a:xfrm>
            <a:prstGeom prst="bentConnector3">
              <a:avLst>
                <a:gd name="adj1" fmla="val 48417"/>
              </a:avLst>
            </a:prstGeom>
            <a:noFill/>
            <a:ln w="19050">
              <a:solidFill>
                <a:schemeClr val="tx1"/>
              </a:solidFill>
              <a:miter lim="800000"/>
              <a:headEnd/>
              <a:tailEnd/>
            </a:ln>
            <a:extLst>
              <a:ext uri="{909E8E84-426E-40dd-AFC4-6F175D3DCCD1}">
                <a14:hiddenFill xmlns:a14="http://schemas.microsoft.com/office/drawing/2010/main">
                  <a:noFill/>
                </a14:hiddenFill>
              </a:ext>
            </a:extLst>
          </p:spPr>
        </p:cxnSp>
      </p:grpSp>
    </p:spTree>
    <p:extLst>
      <p:ext uri="{BB962C8B-B14F-4D97-AF65-F5344CB8AC3E}">
        <p14:creationId xmlns:p14="http://schemas.microsoft.com/office/powerpoint/2010/main" val="30250410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06659">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1_paalh">
  <a:themeElements>
    <a:clrScheme name="1_paalh 3">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fontScheme name="1_paalh">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solidFill>
            <a:schemeClr val="tx1"/>
          </a:solidFill>
        </a:ln>
      </a:spPr>
      <a:bodyPr vert="horz" wrap="square" lIns="91440" tIns="45720" rIns="91440" bIns="45720" numCol="1" rtlCol="0"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sz="3200" b="1" i="0" u="none" strike="noStrike" cap="none" normalizeH="0" baseline="0">
            <a:ln>
              <a:noFill/>
            </a:ln>
            <a:solidFill>
              <a:schemeClr val="tx1"/>
            </a:solidFill>
            <a:effectLst/>
            <a:latin typeface="Tahoma"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3200" b="1" i="0" u="none" strike="noStrike" cap="none" normalizeH="0" baseline="0">
            <a:ln>
              <a:noFill/>
            </a:ln>
            <a:solidFill>
              <a:schemeClr val="tx1"/>
            </a:solidFill>
            <a:effectLst/>
            <a:latin typeface="Tahoma" charset="0"/>
          </a:defRPr>
        </a:defPPr>
      </a:lstStyle>
    </a:lnDef>
    <a:txDef>
      <a:spPr>
        <a:solidFill>
          <a:srgbClr val="FFF4C8"/>
        </a:solidFill>
        <a:ln>
          <a:solidFill>
            <a:schemeClr val="tx1"/>
          </a:solidFill>
        </a:ln>
        <a:effectLst>
          <a:outerShdw blurRad="50800" dist="38100" dir="2700000" algn="tl" rotWithShape="0">
            <a:prstClr val="black">
              <a:alpha val="40000"/>
            </a:prstClr>
          </a:outerShdw>
        </a:effectLst>
      </a:spPr>
      <a:bodyPr wrap="none" rtlCol="0">
        <a:spAutoFit/>
      </a:bodyPr>
      <a:lstStyle>
        <a:defPPr>
          <a:defRPr sz="2400" dirty="0" smtClean="0">
            <a:latin typeface="Eurostile"/>
            <a:cs typeface="Eurostile"/>
          </a:defRPr>
        </a:defPPr>
      </a:lstStyle>
    </a:txDef>
  </a:objectDefaults>
  <a:extraClrSchemeLst>
    <a:extraClrScheme>
      <a:clrScheme name="1_paalh 1">
        <a:dk1>
          <a:srgbClr val="969696"/>
        </a:dk1>
        <a:lt1>
          <a:srgbClr val="FFFFFF"/>
        </a:lt1>
        <a:dk2>
          <a:srgbClr val="000000"/>
        </a:dk2>
        <a:lt2>
          <a:srgbClr val="DDDDDD"/>
        </a:lt2>
        <a:accent1>
          <a:srgbClr val="00E4A8"/>
        </a:accent1>
        <a:accent2>
          <a:srgbClr val="3333CC"/>
        </a:accent2>
        <a:accent3>
          <a:srgbClr val="AAAAAA"/>
        </a:accent3>
        <a:accent4>
          <a:srgbClr val="DADADA"/>
        </a:accent4>
        <a:accent5>
          <a:srgbClr val="AAEFD1"/>
        </a:accent5>
        <a:accent6>
          <a:srgbClr val="2D2DB9"/>
        </a:accent6>
        <a:hlink>
          <a:srgbClr val="FF5050"/>
        </a:hlink>
        <a:folHlink>
          <a:srgbClr val="FFCF01"/>
        </a:folHlink>
      </a:clrScheme>
      <a:clrMap bg1="dk2" tx1="lt1" bg2="dk1" tx2="lt2" accent1="accent1" accent2="accent2" accent3="accent3" accent4="accent4" accent5="accent5" accent6="accent6" hlink="hlink" folHlink="folHlink"/>
    </a:extraClrScheme>
    <a:extraClrScheme>
      <a:clrScheme name="1_paalh 2">
        <a:dk1>
          <a:srgbClr val="000094"/>
        </a:dk1>
        <a:lt1>
          <a:srgbClr val="FFFFFF"/>
        </a:lt1>
        <a:dk2>
          <a:srgbClr val="0000CC"/>
        </a:dk2>
        <a:lt2>
          <a:srgbClr val="FFFFCC"/>
        </a:lt2>
        <a:accent1>
          <a:srgbClr val="3193FF"/>
        </a:accent1>
        <a:accent2>
          <a:srgbClr val="9900FF"/>
        </a:accent2>
        <a:accent3>
          <a:srgbClr val="AAAAE2"/>
        </a:accent3>
        <a:accent4>
          <a:srgbClr val="DADADA"/>
        </a:accent4>
        <a:accent5>
          <a:srgbClr val="ADC8FF"/>
        </a:accent5>
        <a:accent6>
          <a:srgbClr val="8A00E7"/>
        </a:accent6>
        <a:hlink>
          <a:srgbClr val="FF3399"/>
        </a:hlink>
        <a:folHlink>
          <a:srgbClr val="FFCC00"/>
        </a:folHlink>
      </a:clrScheme>
      <a:clrMap bg1="dk2" tx1="lt1" bg2="dk1" tx2="lt2" accent1="accent1" accent2="accent2" accent3="accent3" accent4="accent4" accent5="accent5" accent6="accent6" hlink="hlink" folHlink="folHlink"/>
    </a:extraClrScheme>
    <a:extraClrScheme>
      <a:clrScheme name="1_paalh 3">
        <a:dk1>
          <a:srgbClr val="000000"/>
        </a:dk1>
        <a:lt1>
          <a:srgbClr val="FFFFFF"/>
        </a:lt1>
        <a:dk2>
          <a:srgbClr val="333399"/>
        </a:dk2>
        <a:lt2>
          <a:srgbClr val="1C1C1C"/>
        </a:lt2>
        <a:accent1>
          <a:srgbClr val="00E4A8"/>
        </a:accent1>
        <a:accent2>
          <a:srgbClr val="FFCF01"/>
        </a:accent2>
        <a:accent3>
          <a:srgbClr val="FFFFFF"/>
        </a:accent3>
        <a:accent4>
          <a:srgbClr val="000000"/>
        </a:accent4>
        <a:accent5>
          <a:srgbClr val="AAEFD1"/>
        </a:accent5>
        <a:accent6>
          <a:srgbClr val="E7BB01"/>
        </a:accent6>
        <a:hlink>
          <a:srgbClr val="FF0000"/>
        </a:hlink>
        <a:folHlink>
          <a:srgbClr val="3333CC"/>
        </a:folHlink>
      </a:clrScheme>
      <a:clrMap bg1="lt1" tx1="dk1" bg2="lt2" tx2="dk2" accent1="accent1" accent2="accent2" accent3="accent3" accent4="accent4" accent5="accent5" accent6="accent6" hlink="hlink" folHlink="folHlink"/>
    </a:extraClrScheme>
    <a:extraClrScheme>
      <a:clrScheme name="1_paalh 4">
        <a:dk1>
          <a:srgbClr val="000000"/>
        </a:dk1>
        <a:lt1>
          <a:srgbClr val="FFFFFF"/>
        </a:lt1>
        <a:dk2>
          <a:srgbClr val="515F7B"/>
        </a:dk2>
        <a:lt2>
          <a:srgbClr val="808080"/>
        </a:lt2>
        <a:accent1>
          <a:srgbClr val="9FCAD3"/>
        </a:accent1>
        <a:accent2>
          <a:srgbClr val="C0C0C0"/>
        </a:accent2>
        <a:accent3>
          <a:srgbClr val="FFFFFF"/>
        </a:accent3>
        <a:accent4>
          <a:srgbClr val="000000"/>
        </a:accent4>
        <a:accent5>
          <a:srgbClr val="CDE1E6"/>
        </a:accent5>
        <a:accent6>
          <a:srgbClr val="AEAEAE"/>
        </a:accent6>
        <a:hlink>
          <a:srgbClr val="91AFBF"/>
        </a:hlink>
        <a:folHlink>
          <a:srgbClr val="ECEAAC"/>
        </a:folHlink>
      </a:clrScheme>
      <a:clrMap bg1="lt1" tx1="dk1" bg2="lt2" tx2="dk2" accent1="accent1" accent2="accent2" accent3="accent3" accent4="accent4" accent5="accent5" accent6="accent6" hlink="hlink" folHlink="folHlink"/>
    </a:extraClrScheme>
    <a:extraClrScheme>
      <a:clrScheme name="1_paalh 5">
        <a:dk1>
          <a:srgbClr val="000000"/>
        </a:dk1>
        <a:lt1>
          <a:srgbClr val="FFFFFF"/>
        </a:lt1>
        <a:dk2>
          <a:srgbClr val="000066"/>
        </a:dk2>
        <a:lt2>
          <a:srgbClr val="333333"/>
        </a:lt2>
        <a:accent1>
          <a:srgbClr val="C4709A"/>
        </a:accent1>
        <a:accent2>
          <a:srgbClr val="4B4EB5"/>
        </a:accent2>
        <a:accent3>
          <a:srgbClr val="FFFFFF"/>
        </a:accent3>
        <a:accent4>
          <a:srgbClr val="000000"/>
        </a:accent4>
        <a:accent5>
          <a:srgbClr val="DEBBCA"/>
        </a:accent5>
        <a:accent6>
          <a:srgbClr val="4346A4"/>
        </a:accent6>
        <a:hlink>
          <a:srgbClr val="C481CF"/>
        </a:hlink>
        <a:folHlink>
          <a:srgbClr val="76B749"/>
        </a:folHlink>
      </a:clrScheme>
      <a:clrMap bg1="lt1" tx1="dk1" bg2="lt2" tx2="dk2" accent1="accent1" accent2="accent2" accent3="accent3" accent4="accent4" accent5="accent5" accent6="accent6" hlink="hlink" folHlink="folHlink"/>
    </a:extraClrScheme>
    <a:extraClrScheme>
      <a:clrScheme name="1_paalh 6">
        <a:dk1>
          <a:srgbClr val="000000"/>
        </a:dk1>
        <a:lt1>
          <a:srgbClr val="FFFFFF"/>
        </a:lt1>
        <a:dk2>
          <a:srgbClr val="6A4076"/>
        </a:dk2>
        <a:lt2>
          <a:srgbClr val="969696"/>
        </a:lt2>
        <a:accent1>
          <a:srgbClr val="DBA9C2"/>
        </a:accent1>
        <a:accent2>
          <a:srgbClr val="E1BF91"/>
        </a:accent2>
        <a:accent3>
          <a:srgbClr val="FFFFFF"/>
        </a:accent3>
        <a:accent4>
          <a:srgbClr val="000000"/>
        </a:accent4>
        <a:accent5>
          <a:srgbClr val="EAD1DD"/>
        </a:accent5>
        <a:accent6>
          <a:srgbClr val="CCAD83"/>
        </a:accent6>
        <a:hlink>
          <a:srgbClr val="B3CE82"/>
        </a:hlink>
        <a:folHlink>
          <a:srgbClr val="B8AD48"/>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emplate>discuss.pptx</Template>
  <TotalTime>5048</TotalTime>
  <Words>4118</Words>
  <Application>Microsoft Macintosh PowerPoint</Application>
  <PresentationFormat>On-screen Show (4:3)</PresentationFormat>
  <Paragraphs>891</Paragraphs>
  <Slides>74</Slides>
  <Notes>35</Notes>
  <HiddenSlides>1</HiddenSlides>
  <MMClips>5</MMClips>
  <ScaleCrop>false</ScaleCrop>
  <HeadingPairs>
    <vt:vector size="6" baseType="variant">
      <vt:variant>
        <vt:lpstr>Theme</vt:lpstr>
      </vt:variant>
      <vt:variant>
        <vt:i4>1</vt:i4>
      </vt:variant>
      <vt:variant>
        <vt:lpstr>Embedded OLE Servers</vt:lpstr>
      </vt:variant>
      <vt:variant>
        <vt:i4>2</vt:i4>
      </vt:variant>
      <vt:variant>
        <vt:lpstr>Slide Titles</vt:lpstr>
      </vt:variant>
      <vt:variant>
        <vt:i4>74</vt:i4>
      </vt:variant>
    </vt:vector>
  </HeadingPairs>
  <TitlesOfParts>
    <vt:vector size="77" baseType="lpstr">
      <vt:lpstr>1_paalh</vt:lpstr>
      <vt:lpstr>Equation</vt:lpstr>
      <vt:lpstr>Microsoft Equation</vt:lpstr>
      <vt:lpstr>INF3190 – Data Communication Multimedia Protocols</vt:lpstr>
      <vt:lpstr>Non-QoS Multimedia Networking</vt:lpstr>
      <vt:lpstr>RTP</vt:lpstr>
      <vt:lpstr>RTP Control Protocol (RTCP)</vt:lpstr>
      <vt:lpstr>RTCP Packets</vt:lpstr>
      <vt:lpstr>RTP Packet Format</vt:lpstr>
      <vt:lpstr>RTP Packet Format</vt:lpstr>
      <vt:lpstr>RTP Packet Format</vt:lpstr>
      <vt:lpstr>RTP Architecture Concepts </vt:lpstr>
      <vt:lpstr>RTP Profile for MPEG-1 Video Payload</vt:lpstr>
      <vt:lpstr>RTP Profile for MPEG-1 Video Payload</vt:lpstr>
      <vt:lpstr>RTP Profile for MPEG-1 Video Payload</vt:lpstr>
      <vt:lpstr>RTP Profile for MPEG-1 Video Payload</vt:lpstr>
      <vt:lpstr>RTP-enabled Quality Adaptation</vt:lpstr>
      <vt:lpstr>RTP-enabled Quality Adaptation</vt:lpstr>
      <vt:lpstr>Loss-Delay Adjustment Algorithm</vt:lpstr>
      <vt:lpstr>Loss-Delay Adjustment Algorithm</vt:lpstr>
      <vt:lpstr>Loss-Delay Adjustment Algorithm</vt:lpstr>
      <vt:lpstr>RTP Mixer</vt:lpstr>
      <vt:lpstr>RTP Mixer</vt:lpstr>
      <vt:lpstr>RTP Translator</vt:lpstr>
      <vt:lpstr>RTP Source Identifiers</vt:lpstr>
      <vt:lpstr>Protocol Development</vt:lpstr>
      <vt:lpstr>Coding for adaptation </vt:lpstr>
      <vt:lpstr>Coding for Adaptive Streaming: MPEG-1</vt:lpstr>
      <vt:lpstr>Coding ...: H.264 SVC extensions</vt:lpstr>
      <vt:lpstr>Coding ...: H.264 SVC extensions</vt:lpstr>
      <vt:lpstr>How to change quality?</vt:lpstr>
      <vt:lpstr>The BAD CHOICE: PSNR</vt:lpstr>
      <vt:lpstr>Coding ...: hierarchical layer coding</vt:lpstr>
      <vt:lpstr>Coding ...: perception study</vt:lpstr>
      <vt:lpstr>Blurriness, noise and motion flicker</vt:lpstr>
      <vt:lpstr>Blurriness, noise and motion flicker</vt:lpstr>
      <vt:lpstr>Dynamic Adaptive Streaming over HTTP</vt:lpstr>
      <vt:lpstr>Dynamic Adaptive Streaming over HTTP</vt:lpstr>
      <vt:lpstr>Dynamic Adaptive Streaming over HTTP</vt:lpstr>
      <vt:lpstr>Dynamic Adaptive Streaming over HTTP</vt:lpstr>
      <vt:lpstr>Dynamic Adaptive Streaming over HTTP</vt:lpstr>
      <vt:lpstr>Fluctuating Bandwidth Problem</vt:lpstr>
      <vt:lpstr>Adaptive Delivery: Tested Systems</vt:lpstr>
      <vt:lpstr>Comparison of Existing Quality Schedulers</vt:lpstr>
      <vt:lpstr>Distribution Architectures</vt:lpstr>
      <vt:lpstr>Client-Server</vt:lpstr>
      <vt:lpstr>Distribution with proxies</vt:lpstr>
      <vt:lpstr>Zipf distribution and features</vt:lpstr>
      <vt:lpstr>Access probability distributions</vt:lpstr>
      <vt:lpstr>Peer-to-Peer (P2P)</vt:lpstr>
      <vt:lpstr>P2P</vt:lpstr>
      <vt:lpstr>P2P</vt:lpstr>
      <vt:lpstr>BitTorrent</vt:lpstr>
      <vt:lpstr>BitTorrent</vt:lpstr>
      <vt:lpstr>BitTorrent</vt:lpstr>
      <vt:lpstr>BitTorrent</vt:lpstr>
      <vt:lpstr>BitTorrent</vt:lpstr>
      <vt:lpstr>BitTorrent</vt:lpstr>
      <vt:lpstr>BitTorrent</vt:lpstr>
      <vt:lpstr>P2P</vt:lpstr>
      <vt:lpstr>Challenge: Fast, efficient lookups</vt:lpstr>
      <vt:lpstr>Lookup Based on Hash Tables</vt:lpstr>
      <vt:lpstr>Distributed Hash Tables (DHTs)</vt:lpstr>
      <vt:lpstr>Distributed Hash Tables</vt:lpstr>
      <vt:lpstr>Chord</vt:lpstr>
      <vt:lpstr>Chord IDs &amp; Consistent Hashing</vt:lpstr>
      <vt:lpstr>Routing: “Finger Tables”</vt:lpstr>
      <vt:lpstr>Routing: “Finger Tables”</vt:lpstr>
      <vt:lpstr>Chord Assessment</vt:lpstr>
      <vt:lpstr>Signalling Protocols: RTSP &amp; SIP</vt:lpstr>
      <vt:lpstr>Signaling Protocols</vt:lpstr>
      <vt:lpstr>Real-Time Streaming Protocol (RTSP)</vt:lpstr>
      <vt:lpstr>RTSP Integration</vt:lpstr>
      <vt:lpstr>Session Initiation Protocol (SIP)</vt:lpstr>
      <vt:lpstr>SIP Operation – Proxy Mode</vt:lpstr>
      <vt:lpstr>SIP Operation – Redirect Mode</vt:lpstr>
      <vt:lpstr>Summary</vt:lpstr>
    </vt:vector>
  </TitlesOfParts>
  <Company>UNIK</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Internet</dc:title>
  <dc:creator>Carsten Griwodz</dc:creator>
  <cp:lastModifiedBy>Carsten Griwodz</cp:lastModifiedBy>
  <cp:revision>1441</cp:revision>
  <cp:lastPrinted>2017-05-04T06:43:56Z</cp:lastPrinted>
  <dcterms:created xsi:type="dcterms:W3CDTF">2003-03-06T08:24:12Z</dcterms:created>
  <dcterms:modified xsi:type="dcterms:W3CDTF">2017-05-04T09:04:53Z</dcterms:modified>
</cp:coreProperties>
</file>