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65"/>
  </p:notesMasterIdLst>
  <p:handoutMasterIdLst>
    <p:handoutMasterId r:id="rId66"/>
  </p:handoutMasterIdLst>
  <p:sldIdLst>
    <p:sldId id="461" r:id="rId2"/>
    <p:sldId id="644" r:id="rId3"/>
    <p:sldId id="615" r:id="rId4"/>
    <p:sldId id="616" r:id="rId5"/>
    <p:sldId id="684" r:id="rId6"/>
    <p:sldId id="617" r:id="rId7"/>
    <p:sldId id="618" r:id="rId8"/>
    <p:sldId id="619" r:id="rId9"/>
    <p:sldId id="673" r:id="rId10"/>
    <p:sldId id="674" r:id="rId11"/>
    <p:sldId id="670" r:id="rId12"/>
    <p:sldId id="651" r:id="rId13"/>
    <p:sldId id="666" r:id="rId14"/>
    <p:sldId id="656" r:id="rId15"/>
    <p:sldId id="657" r:id="rId16"/>
    <p:sldId id="667" r:id="rId17"/>
    <p:sldId id="659" r:id="rId18"/>
    <p:sldId id="650" r:id="rId19"/>
    <p:sldId id="668" r:id="rId20"/>
    <p:sldId id="646" r:id="rId21"/>
    <p:sldId id="647" r:id="rId22"/>
    <p:sldId id="665" r:id="rId23"/>
    <p:sldId id="660" r:id="rId24"/>
    <p:sldId id="661" r:id="rId25"/>
    <p:sldId id="662" r:id="rId26"/>
    <p:sldId id="663" r:id="rId27"/>
    <p:sldId id="669" r:id="rId28"/>
    <p:sldId id="682" r:id="rId29"/>
    <p:sldId id="683" r:id="rId30"/>
    <p:sldId id="613" r:id="rId31"/>
    <p:sldId id="671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45" r:id="rId45"/>
    <p:sldId id="677" r:id="rId46"/>
    <p:sldId id="678" r:id="rId47"/>
    <p:sldId id="679" r:id="rId48"/>
    <p:sldId id="672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639" r:id="rId57"/>
    <p:sldId id="640" r:id="rId58"/>
    <p:sldId id="641" r:id="rId59"/>
    <p:sldId id="642" r:id="rId60"/>
    <p:sldId id="643" r:id="rId61"/>
    <p:sldId id="675" r:id="rId62"/>
    <p:sldId id="680" r:id="rId63"/>
    <p:sldId id="676" r:id="rId6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2A7A2FC-D19D-7D46-A07C-281D081AE212}">
          <p14:sldIdLst>
            <p14:sldId id="461"/>
          </p14:sldIdLst>
        </p14:section>
        <p14:section name="Applayer intro" id="{AC983DE4-EEA7-F945-8739-E918B3C2B307}">
          <p14:sldIdLst>
            <p14:sldId id="644"/>
            <p14:sldId id="615"/>
            <p14:sldId id="616"/>
            <p14:sldId id="684"/>
            <p14:sldId id="617"/>
            <p14:sldId id="618"/>
            <p14:sldId id="619"/>
            <p14:sldId id="673"/>
            <p14:sldId id="674"/>
          </p14:sldIdLst>
        </p14:section>
        <p14:section name="DNS" id="{9C313686-38E2-C84C-8A73-68FDBC259301}">
          <p14:sldIdLst>
            <p14:sldId id="670"/>
            <p14:sldId id="651"/>
            <p14:sldId id="666"/>
            <p14:sldId id="656"/>
            <p14:sldId id="657"/>
            <p14:sldId id="667"/>
            <p14:sldId id="659"/>
            <p14:sldId id="650"/>
            <p14:sldId id="668"/>
            <p14:sldId id="646"/>
            <p14:sldId id="647"/>
            <p14:sldId id="665"/>
            <p14:sldId id="660"/>
            <p14:sldId id="661"/>
            <p14:sldId id="662"/>
            <p14:sldId id="663"/>
            <p14:sldId id="669"/>
            <p14:sldId id="682"/>
            <p14:sldId id="683"/>
            <p14:sldId id="613"/>
          </p14:sldIdLst>
        </p14:section>
        <p14:section name="HTTP / HTML" id="{A1C178FF-F1CD-314B-AC3E-CC7064949123}">
          <p14:sldIdLst>
            <p14:sldId id="671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45"/>
            <p14:sldId id="677"/>
            <p14:sldId id="678"/>
            <p14:sldId id="679"/>
          </p14:sldIdLst>
        </p14:section>
        <p14:section name="Mail" id="{05229E6B-79C1-C647-9D09-E1D35F4EBCDD}">
          <p14:sldIdLst>
            <p14:sldId id="672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75"/>
            <p14:sldId id="680"/>
            <p14:sldId id="6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99635"/>
    <a:srgbClr val="FF4002"/>
    <a:srgbClr val="A3A3E1"/>
    <a:srgbClr val="CCFFCC"/>
    <a:srgbClr val="FF8000"/>
    <a:srgbClr val="D7212C"/>
    <a:srgbClr val="FDCD25"/>
    <a:srgbClr val="FFF4CB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3929" autoAdjust="0"/>
  </p:normalViewPr>
  <p:slideViewPr>
    <p:cSldViewPr>
      <p:cViewPr varScale="1">
        <p:scale>
          <a:sx n="101" d="100"/>
          <a:sy n="101" d="100"/>
        </p:scale>
        <p:origin x="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5D9A20B-537F-284C-B866-9242820AB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2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D29E037-B1DD-4743-9384-70CA6E41B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5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/>
              <a:t>E.g. RTP realizes some such functions; is part of the Java JDK…</a:t>
            </a:r>
          </a:p>
          <a:p>
            <a:r>
              <a:rPr lang="en-US" sz="2000" dirty="0"/>
              <a:t>Basically no limits to the functionality of applications =&gt; lower-layer functionality can be built on top of the socket interface too (networks on top of networks…)</a:t>
            </a:r>
          </a:p>
          <a:p>
            <a:pPr lvl="1"/>
            <a:r>
              <a:rPr lang="en-US" sz="1800" dirty="0"/>
              <a:t>Perhaps most obvious for real-time multimedia transmission</a:t>
            </a:r>
            <a:endParaRPr lang="en-US" sz="2000" dirty="0"/>
          </a:p>
          <a:p>
            <a:r>
              <a:rPr lang="en-US" sz="2000" dirty="0"/>
              <a:t>Upper-layer functionality can be separated in more and more layers…</a:t>
            </a:r>
          </a:p>
          <a:p>
            <a:r>
              <a:rPr lang="en-US" sz="2000" dirty="0"/>
              <a:t>What follows: some things to keep in mind when developing an application-layer protocol; some example protocols (SMTP, HTTP)</a:t>
            </a:r>
          </a:p>
          <a:p>
            <a:r>
              <a:rPr lang="en-US" sz="2000" dirty="0"/>
              <a:t>6 presentation: </a:t>
            </a:r>
            <a:r>
              <a:rPr lang="en-US" sz="2000" dirty="0" err="1"/>
              <a:t>oversetter</a:t>
            </a:r>
            <a:r>
              <a:rPr lang="en-US" sz="2000" dirty="0"/>
              <a:t> formatter</a:t>
            </a:r>
          </a:p>
          <a:p>
            <a:r>
              <a:rPr lang="en-US" sz="2000" dirty="0"/>
              <a:t>5 session: </a:t>
            </a:r>
            <a:r>
              <a:rPr lang="en-US" sz="2000" dirty="0" err="1"/>
              <a:t>koblinger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leve</a:t>
            </a:r>
            <a:r>
              <a:rPr lang="en-US" sz="2000" dirty="0"/>
              <a:t> </a:t>
            </a:r>
            <a:r>
              <a:rPr lang="en-US" sz="2000" dirty="0" err="1"/>
              <a:t>lenge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bruke</a:t>
            </a:r>
            <a:r>
              <a:rPr lang="en-US" sz="2000" dirty="0"/>
              <a:t> </a:t>
            </a:r>
            <a:r>
              <a:rPr lang="en-US" sz="2000" dirty="0" err="1"/>
              <a:t>mer</a:t>
            </a:r>
            <a:r>
              <a:rPr lang="en-US" sz="2000" dirty="0"/>
              <a:t> </a:t>
            </a:r>
            <a:r>
              <a:rPr lang="en-US" sz="2000" dirty="0" err="1"/>
              <a:t>kompliserte</a:t>
            </a:r>
            <a:r>
              <a:rPr lang="en-US" sz="2000" dirty="0"/>
              <a:t> </a:t>
            </a:r>
            <a:r>
              <a:rPr lang="en-US" sz="2000" dirty="0" err="1"/>
              <a:t>relasjoner</a:t>
            </a:r>
            <a:r>
              <a:rPr lang="en-US" sz="2000" dirty="0"/>
              <a:t> </a:t>
            </a:r>
            <a:r>
              <a:rPr lang="en-US" sz="2000" dirty="0" err="1"/>
              <a:t>enn</a:t>
            </a:r>
            <a:r>
              <a:rPr lang="en-US" sz="2000" dirty="0"/>
              <a:t> </a:t>
            </a:r>
            <a:r>
              <a:rPr lang="en-US" sz="2000" dirty="0" err="1"/>
              <a:t>transportlaget</a:t>
            </a:r>
            <a:r>
              <a:rPr lang="en-US" sz="2000" dirty="0"/>
              <a:t> </a:t>
            </a:r>
            <a:r>
              <a:rPr lang="en-US" sz="2000" dirty="0" err="1"/>
              <a:t>støtter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0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recent option: send host-local format</a:t>
            </a:r>
            <a:r>
              <a:rPr lang="en-US" baseline="0" dirty="0"/>
              <a:t> with hints, translate if necessary on reception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SRI /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SRI International - </a:t>
            </a:r>
            <a:r>
              <a:rPr lang="en-US" sz="1200" b="1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Stanford Research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ICANN</a:t>
            </a:r>
            <a:r>
              <a:rPr lang="en-US" baseline="0" dirty="0"/>
              <a:t> – US </a:t>
            </a:r>
            <a:r>
              <a:rPr lang="en-US" baseline="0" dirty="0" err="1"/>
              <a:t>dept</a:t>
            </a:r>
            <a:r>
              <a:rPr lang="en-US" baseline="0" dirty="0"/>
              <a:t> commerce has decided 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THIS !!!!!!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0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sz="1200" dirty="0">
                <a:latin typeface="Courier New"/>
                <a:cs typeface="Courier New"/>
              </a:rPr>
              <a:t>201</a:t>
            </a:r>
            <a:r>
              <a:rPr lang="nb-NO" sz="1200" dirty="0">
                <a:latin typeface="Courier New"/>
                <a:cs typeface="Courier New"/>
              </a:rPr>
              <a:t>7</a:t>
            </a:r>
            <a:r>
              <a:rPr lang="mr-IN" sz="1200" dirty="0">
                <a:latin typeface="Courier New"/>
                <a:cs typeface="Courier New"/>
              </a:rPr>
              <a:t>0</a:t>
            </a:r>
            <a:r>
              <a:rPr lang="nb-NO" sz="1200" dirty="0">
                <a:latin typeface="Courier New"/>
                <a:cs typeface="Courier New"/>
              </a:rPr>
              <a:t>30312</a:t>
            </a:r>
            <a:r>
              <a:rPr lang="mr-IN" sz="1200" dirty="0">
                <a:latin typeface="Courier New"/>
                <a:cs typeface="Courier New"/>
              </a:rPr>
              <a:t> –</a:t>
            </a:r>
            <a:r>
              <a:rPr lang="nb-NO" sz="1200" baseline="0" dirty="0">
                <a:latin typeface="Courier New"/>
                <a:cs typeface="Courier New"/>
              </a:rPr>
              <a:t> </a:t>
            </a:r>
            <a:r>
              <a:rPr lang="nb-NO" sz="1200" baseline="0" dirty="0" err="1">
                <a:latin typeface="Courier New"/>
                <a:cs typeface="Courier New"/>
              </a:rPr>
              <a:t>serial</a:t>
            </a:r>
            <a:r>
              <a:rPr lang="nb-NO" sz="1200" baseline="0" dirty="0">
                <a:latin typeface="Courier New"/>
                <a:cs typeface="Courier New"/>
              </a:rPr>
              <a:t> </a:t>
            </a:r>
            <a:r>
              <a:rPr lang="nb-NO" sz="1200" baseline="0" dirty="0" err="1">
                <a:latin typeface="Courier New"/>
                <a:cs typeface="Courier New"/>
              </a:rPr>
              <a:t>number</a:t>
            </a:r>
            <a:r>
              <a:rPr lang="nb-NO" sz="1200" baseline="0" dirty="0">
                <a:latin typeface="Courier New"/>
                <a:cs typeface="Courier New"/>
              </a:rPr>
              <a:t> by date</a:t>
            </a:r>
          </a:p>
          <a:p>
            <a:r>
              <a:rPr lang="nb-NO" sz="1200" baseline="0" dirty="0" err="1">
                <a:latin typeface="Courier New"/>
                <a:cs typeface="Courier New"/>
              </a:rPr>
              <a:t>refresh</a:t>
            </a:r>
            <a:r>
              <a:rPr lang="nb-NO" sz="1200" baseline="0" dirty="0">
                <a:latin typeface="Courier New"/>
                <a:cs typeface="Courier New"/>
              </a:rPr>
              <a:t> tim</a:t>
            </a:r>
            <a:r>
              <a:rPr lang="en-US" sz="1200" baseline="0" dirty="0">
                <a:latin typeface="Times New Roman" charset="0"/>
                <a:cs typeface="ＭＳ Ｐゴシック" charset="0"/>
              </a:rPr>
              <a:t>e</a:t>
            </a:r>
          </a:p>
          <a:p>
            <a:r>
              <a:rPr lang="en-US" sz="1200" baseline="0" dirty="0">
                <a:latin typeface="Times New Roman" charset="0"/>
                <a:cs typeface="ＭＳ Ｐゴシック" charset="0"/>
              </a:rPr>
              <a:t>retry time</a:t>
            </a:r>
            <a:r>
              <a:rPr lang="nb-NO" sz="1200" baseline="0" dirty="0">
                <a:latin typeface="Courier New"/>
                <a:cs typeface="Courier New"/>
              </a:rPr>
              <a:t> (time to </a:t>
            </a:r>
            <a:r>
              <a:rPr lang="nb-NO" sz="1200" baseline="0" dirty="0" err="1">
                <a:latin typeface="Courier New"/>
                <a:cs typeface="Courier New"/>
              </a:rPr>
              <a:t>wait</a:t>
            </a:r>
            <a:r>
              <a:rPr lang="nb-NO" sz="1200" baseline="0" dirty="0">
                <a:latin typeface="Courier New"/>
                <a:cs typeface="Courier New"/>
              </a:rPr>
              <a:t> </a:t>
            </a:r>
            <a:r>
              <a:rPr lang="nb-NO" sz="1200" baseline="0" dirty="0" err="1">
                <a:latin typeface="Courier New"/>
                <a:cs typeface="Courier New"/>
              </a:rPr>
              <a:t>after</a:t>
            </a:r>
            <a:r>
              <a:rPr lang="nb-NO" sz="1200" baseline="0" dirty="0">
                <a:latin typeface="Courier New"/>
                <a:cs typeface="Courier New"/>
              </a:rPr>
              <a:t> </a:t>
            </a:r>
            <a:r>
              <a:rPr lang="nb-NO" sz="1200" baseline="0" dirty="0" err="1">
                <a:latin typeface="Courier New"/>
                <a:cs typeface="Courier New"/>
              </a:rPr>
              <a:t>zone</a:t>
            </a:r>
            <a:r>
              <a:rPr lang="nb-NO" sz="1200" baseline="0" dirty="0">
                <a:latin typeface="Courier New"/>
                <a:cs typeface="Courier New"/>
              </a:rPr>
              <a:t> file </a:t>
            </a:r>
            <a:r>
              <a:rPr lang="nb-NO" sz="1200" baseline="0" dirty="0" err="1">
                <a:latin typeface="Courier New"/>
                <a:cs typeface="Courier New"/>
              </a:rPr>
              <a:t>fetch</a:t>
            </a:r>
            <a:r>
              <a:rPr lang="nb-NO" sz="1200" baseline="0" dirty="0">
                <a:latin typeface="Courier New"/>
                <a:cs typeface="Courier New"/>
              </a:rPr>
              <a:t> </a:t>
            </a:r>
            <a:r>
              <a:rPr lang="nb-NO" sz="1200" baseline="0" dirty="0" err="1">
                <a:latin typeface="Courier New"/>
                <a:cs typeface="Courier New"/>
              </a:rPr>
              <a:t>failure</a:t>
            </a:r>
            <a:r>
              <a:rPr lang="nb-NO" sz="1200" baseline="0" dirty="0">
                <a:latin typeface="Courier New"/>
                <a:cs typeface="Courier New"/>
              </a:rPr>
              <a:t>)</a:t>
            </a:r>
          </a:p>
          <a:p>
            <a:r>
              <a:rPr lang="nb-NO" sz="1200" baseline="0" dirty="0" err="1">
                <a:latin typeface="Courier New"/>
                <a:cs typeface="Courier New"/>
              </a:rPr>
              <a:t>expiration</a:t>
            </a:r>
            <a:r>
              <a:rPr lang="nb-NO" sz="1200" baseline="0" dirty="0">
                <a:latin typeface="Courier New"/>
                <a:cs typeface="Courier New"/>
              </a:rPr>
              <a:t> time</a:t>
            </a:r>
          </a:p>
          <a:p>
            <a:r>
              <a:rPr lang="nb-NO" sz="1200" baseline="0" dirty="0">
                <a:latin typeface="Courier New"/>
                <a:cs typeface="Courier New"/>
              </a:rPr>
              <a:t>min TTL</a:t>
            </a:r>
          </a:p>
          <a:p>
            <a:r>
              <a:rPr lang="nb-NO" sz="1200" baseline="0" dirty="0">
                <a:latin typeface="Courier New"/>
                <a:cs typeface="Courier New"/>
              </a:rPr>
              <a:t>CNAME: </a:t>
            </a:r>
            <a:r>
              <a:rPr lang="nb-NO" sz="1200" baseline="0" dirty="0" err="1">
                <a:latin typeface="Courier New"/>
                <a:cs typeface="Courier New"/>
              </a:rPr>
              <a:t>canonical</a:t>
            </a:r>
            <a:r>
              <a:rPr lang="nb-NO" sz="1200" baseline="0" dirty="0">
                <a:latin typeface="Courier New"/>
                <a:cs typeface="Courier New"/>
              </a:rPr>
              <a:t> </a:t>
            </a:r>
            <a:r>
              <a:rPr lang="nb-NO" sz="1200" baseline="0" dirty="0" err="1">
                <a:latin typeface="Courier New"/>
                <a:cs typeface="Courier New"/>
              </a:rPr>
              <a:t>name</a:t>
            </a:r>
            <a:r>
              <a:rPr lang="nb-NO" sz="1200" baseline="0" dirty="0">
                <a:latin typeface="Courier New"/>
                <a:cs typeface="Courier New"/>
              </a:rPr>
              <a:t> (an alias)</a:t>
            </a:r>
            <a:endParaRPr lang="en-US" sz="1200" baseline="0" dirty="0">
              <a:latin typeface="Times New Roman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8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latin typeface="Times New Roman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8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persistent</a:t>
            </a:r>
            <a:r>
              <a:rPr lang="en-US" baseline="0" dirty="0"/>
              <a:t>: </a:t>
            </a:r>
            <a:r>
              <a:rPr lang="en-US" baseline="0" dirty="0" err="1"/>
              <a:t>varig</a:t>
            </a:r>
            <a:r>
              <a:rPr lang="en-US" baseline="0" dirty="0"/>
              <a:t> / </a:t>
            </a:r>
            <a:r>
              <a:rPr lang="en-US" baseline="0" dirty="0" err="1"/>
              <a:t>bestandig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9E037-B1DD-4743-9384-70CA6E41B7C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8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INF3190</a:t>
            </a:r>
            <a:r>
              <a:rPr lang="en-US" sz="900" baseline="0" dirty="0">
                <a:solidFill>
                  <a:srgbClr val="000000"/>
                </a:solidFill>
                <a:latin typeface="Arial" charset="0"/>
              </a:rPr>
              <a:t> – Data Communication</a:t>
            </a: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38" descr="Picture2"/>
          <p:cNvPicPr>
            <a:picLocks noChangeAspect="1" noChangeArrowheads="1"/>
          </p:cNvPicPr>
          <p:nvPr/>
        </p:nvPicPr>
        <p:blipFill>
          <a:blip r:embed="rId3"/>
          <a:srcRect r="67514"/>
          <a:stretch>
            <a:fillRect/>
          </a:stretch>
        </p:blipFill>
        <p:spPr bwMode="auto">
          <a:xfrm>
            <a:off x="15875" y="6572250"/>
            <a:ext cx="29473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University of Oslo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  <a:cs typeface="Eurostile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29C21-4605-924F-A079-2D0340AA88B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5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178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866775"/>
            <a:ext cx="892899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INF3190</a:t>
            </a:r>
            <a:r>
              <a:rPr lang="en-US" sz="900" baseline="0" dirty="0">
                <a:solidFill>
                  <a:srgbClr val="000000"/>
                </a:solidFill>
                <a:latin typeface="Arial" charset="0"/>
              </a:rPr>
              <a:t> – Data Communication</a:t>
            </a: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4079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4086" name="Picture 38" descr="Picture2"/>
          <p:cNvPicPr>
            <a:picLocks noChangeAspect="1" noChangeArrowheads="1"/>
          </p:cNvPicPr>
          <p:nvPr/>
        </p:nvPicPr>
        <p:blipFill>
          <a:blip r:embed="rId8"/>
          <a:srcRect r="67514"/>
          <a:stretch>
            <a:fillRect/>
          </a:stretch>
        </p:blipFill>
        <p:spPr bwMode="auto">
          <a:xfrm>
            <a:off x="15875" y="6572250"/>
            <a:ext cx="29473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iff@ifi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cs typeface="+mj-cs"/>
              </a:rPr>
              <a:t>INF3190 – Application Layer</a:t>
            </a:r>
            <a:br>
              <a:rPr lang="en-US" dirty="0">
                <a:cs typeface="+mj-cs"/>
              </a:rPr>
            </a:br>
            <a:r>
              <a:rPr lang="en-US" dirty="0"/>
              <a:t>DNS, Web, Mail</a:t>
            </a:r>
            <a:endParaRPr lang="en-US" dirty="0">
              <a:cs typeface="+mj-cs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n-cs"/>
              </a:rPr>
              <a:t>Carsten Griwodz</a:t>
            </a:r>
          </a:p>
          <a:p>
            <a:pPr eaLnBrk="1" hangingPunct="1">
              <a:defRPr/>
            </a:pPr>
            <a:r>
              <a:rPr lang="en-US" sz="2000" dirty="0">
                <a:cs typeface="+mn-cs"/>
              </a:rPr>
              <a:t>Email: </a:t>
            </a:r>
            <a:r>
              <a:rPr lang="en-US" sz="2000" dirty="0">
                <a:cs typeface="+mn-cs"/>
                <a:hlinkClick r:id="rId3"/>
              </a:rPr>
              <a:t>griff@ifi.uio.no</a:t>
            </a:r>
            <a:endParaRPr lang="en-US" sz="2000" dirty="0">
              <a:cs typeface="+mn-cs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692696"/>
            <a:ext cx="5256584" cy="2246769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void </a:t>
            </a:r>
            <a:r>
              <a:rPr lang="en-US" sz="1400" dirty="0" err="1">
                <a:latin typeface="Courier"/>
                <a:cs typeface="Courier"/>
              </a:rPr>
              <a:t>sendfunction</a:t>
            </a:r>
            <a:r>
              <a:rPr lang="en-US" sz="1400" dirty="0">
                <a:latin typeface="Courier"/>
                <a:cs typeface="Courier"/>
              </a:rPr>
              <a:t>(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socket, 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* 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 ) {</a:t>
            </a:r>
          </a:p>
          <a:p>
            <a:r>
              <a:rPr lang="en-US" sz="1400" dirty="0">
                <a:latin typeface="Courier"/>
                <a:cs typeface="Courier"/>
              </a:rPr>
              <a:t>  char </a:t>
            </a:r>
            <a:r>
              <a:rPr lang="en-US" sz="1400" dirty="0" err="1">
                <a:latin typeface="Courier"/>
                <a:cs typeface="Courier"/>
              </a:rPr>
              <a:t>buf</a:t>
            </a:r>
            <a:r>
              <a:rPr lang="en-US" sz="1400" dirty="0">
                <a:latin typeface="Courier"/>
                <a:cs typeface="Courier"/>
              </a:rPr>
              <a:t>[1000];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sprintf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buf</a:t>
            </a:r>
            <a:r>
              <a:rPr lang="en-US" sz="1400" dirty="0">
                <a:latin typeface="Courier"/>
                <a:cs typeface="Courier"/>
              </a:rPr>
              <a:t>, “POST https://</a:t>
            </a:r>
            <a:r>
              <a:rPr lang="en-US" sz="1400" dirty="0" err="1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”</a:t>
            </a:r>
          </a:p>
          <a:p>
            <a:r>
              <a:rPr lang="en-US" sz="1400" dirty="0">
                <a:latin typeface="Courier"/>
                <a:cs typeface="Courier"/>
              </a:rPr>
              <a:t>     “/1/classes/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 HTTP/1.1\n”</a:t>
            </a:r>
          </a:p>
          <a:p>
            <a:r>
              <a:rPr lang="en-US" sz="1400" dirty="0">
                <a:latin typeface="Courier"/>
                <a:cs typeface="Courier"/>
              </a:rPr>
              <a:t>     ...</a:t>
            </a:r>
          </a:p>
          <a:p>
            <a:r>
              <a:rPr lang="en-US" sz="1400" dirty="0">
                <a:latin typeface="Courier"/>
                <a:cs typeface="Courier"/>
              </a:rPr>
              <a:t>     “’{\”data\":\”%d\”,\”seconds\":\”%d\”}’/n”</a:t>
            </a:r>
          </a:p>
          <a:p>
            <a:r>
              <a:rPr lang="en-US" sz="1400" dirty="0">
                <a:latin typeface="Courier"/>
                <a:cs typeface="Courier"/>
              </a:rPr>
              <a:t>     “https://</a:t>
            </a:r>
            <a:r>
              <a:rPr lang="en-US" sz="1400" dirty="0" err="1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/1/classes”</a:t>
            </a:r>
          </a:p>
          <a:p>
            <a:r>
              <a:rPr lang="en-US" sz="1400" dirty="0">
                <a:latin typeface="Courier"/>
                <a:cs typeface="Courier"/>
              </a:rPr>
              <a:t>     “/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”,</a:t>
            </a:r>
          </a:p>
          <a:p>
            <a:r>
              <a:rPr lang="en-US" sz="1400" dirty="0">
                <a:latin typeface="Courier"/>
                <a:cs typeface="Courier"/>
              </a:rPr>
              <a:t>     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-&gt;data, 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-&gt;seconds 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4221088"/>
            <a:ext cx="6325808" cy="203132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POST https://</a:t>
            </a:r>
            <a:r>
              <a:rPr lang="en-US" sz="1400" dirty="0" err="1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/1/classes/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 HTTP/1.1</a:t>
            </a:r>
          </a:p>
          <a:p>
            <a:r>
              <a:rPr lang="en-US" sz="1400" dirty="0">
                <a:latin typeface="Courier"/>
                <a:cs typeface="Courier"/>
              </a:rPr>
              <a:t>  ...</a:t>
            </a:r>
          </a:p>
          <a:p>
            <a:r>
              <a:rPr lang="en-US" sz="1400" dirty="0">
                <a:latin typeface="Courier"/>
                <a:cs typeface="Courier"/>
              </a:rPr>
              <a:t>  X-Parse-Application-Id: 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-Setter</a:t>
            </a:r>
          </a:p>
          <a:p>
            <a:r>
              <a:rPr lang="en-US" sz="1400" dirty="0">
                <a:latin typeface="Courier"/>
                <a:cs typeface="Courier"/>
              </a:rPr>
              <a:t>  X-Parse-REST-API-Key: JASD3476D</a:t>
            </a:r>
          </a:p>
          <a:p>
            <a:r>
              <a:rPr lang="en-US" sz="1400" dirty="0">
                <a:latin typeface="Courier"/>
                <a:cs typeface="Courier"/>
              </a:rPr>
              <a:t>  Content-Type: application/</a:t>
            </a:r>
            <a:r>
              <a:rPr lang="en-US" sz="1400" dirty="0" err="1">
                <a:latin typeface="Courier"/>
                <a:cs typeface="Courier"/>
              </a:rPr>
              <a:t>json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  ’{”data":1000,”seconds":”1”}’</a:t>
            </a:r>
          </a:p>
          <a:p>
            <a:r>
              <a:rPr lang="en-US" sz="1400" dirty="0">
                <a:latin typeface="Courier"/>
                <a:cs typeface="Courier"/>
              </a:rPr>
              <a:t>  https://</a:t>
            </a:r>
            <a:r>
              <a:rPr lang="en-US" sz="1400" dirty="0" err="1">
                <a:latin typeface="Courier"/>
                <a:cs typeface="Courier"/>
              </a:rPr>
              <a:t>peer.nowhere.com</a:t>
            </a:r>
            <a:r>
              <a:rPr lang="en-US" sz="1400" dirty="0">
                <a:latin typeface="Courier"/>
                <a:cs typeface="Courier"/>
              </a:rPr>
              <a:t>/1/classes/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764704"/>
            <a:ext cx="2016234" cy="954107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 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 {</a:t>
            </a:r>
          </a:p>
          <a:p>
            <a:r>
              <a:rPr lang="en-US" sz="1400" dirty="0">
                <a:latin typeface="Courier"/>
                <a:cs typeface="Courier"/>
              </a:rPr>
              <a:t>   long data;</a:t>
            </a:r>
          </a:p>
          <a:p>
            <a:r>
              <a:rPr lang="en-US" sz="1400" dirty="0">
                <a:latin typeface="Courier"/>
                <a:cs typeface="Courier"/>
              </a:rPr>
              <a:t>   long seconds;</a:t>
            </a:r>
          </a:p>
          <a:p>
            <a:r>
              <a:rPr lang="en-US" sz="1400" dirty="0">
                <a:latin typeface="Courier"/>
                <a:cs typeface="Courier"/>
              </a:rPr>
              <a:t>};</a:t>
            </a:r>
          </a:p>
        </p:txBody>
      </p:sp>
      <p:cxnSp>
        <p:nvCxnSpPr>
          <p:cNvPr id="24" name="Straight Arrow Connector 23"/>
          <p:cNvCxnSpPr>
            <a:stCxn id="4" idx="1"/>
            <a:endCxn id="27" idx="7"/>
          </p:cNvCxnSpPr>
          <p:nvPr/>
        </p:nvCxnSpPr>
        <p:spPr bwMode="auto">
          <a:xfrm flipH="1">
            <a:off x="1401791" y="1816081"/>
            <a:ext cx="1298001" cy="534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755576" y="1844824"/>
            <a:ext cx="102036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C compiler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3648" y="2924944"/>
            <a:ext cx="662173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Linker</a:t>
            </a:r>
          </a:p>
        </p:txBody>
      </p:sp>
      <p:sp>
        <p:nvSpPr>
          <p:cNvPr id="27" name="Oval 26"/>
          <p:cNvSpPr/>
          <p:nvPr/>
        </p:nvSpPr>
        <p:spPr>
          <a:xfrm>
            <a:off x="971600" y="2276872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8" name="Straight Arrow Connector 27"/>
          <p:cNvCxnSpPr>
            <a:stCxn id="27" idx="4"/>
            <a:endCxn id="30" idx="0"/>
          </p:cNvCxnSpPr>
          <p:nvPr/>
        </p:nvCxnSpPr>
        <p:spPr bwMode="auto">
          <a:xfrm>
            <a:off x="1223600" y="2780872"/>
            <a:ext cx="0" cy="648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Oval 29"/>
          <p:cNvSpPr/>
          <p:nvPr/>
        </p:nvSpPr>
        <p:spPr>
          <a:xfrm>
            <a:off x="971600" y="3429000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4869160"/>
            <a:ext cx="1440160" cy="7386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sent over the network at</a:t>
            </a:r>
          </a:p>
          <a:p>
            <a:r>
              <a:rPr lang="en-US" sz="1400" dirty="0">
                <a:latin typeface="+mn-lt"/>
                <a:cs typeface="Courier"/>
              </a:rPr>
              <a:t>run-time:</a:t>
            </a:r>
          </a:p>
        </p:txBody>
      </p:sp>
    </p:spTree>
    <p:extLst>
      <p:ext uri="{BB962C8B-B14F-4D97-AF65-F5344CB8AC3E}">
        <p14:creationId xmlns:p14="http://schemas.microsoft.com/office/powerpoint/2010/main" val="18120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  <a:p>
            <a:r>
              <a:rPr lang="en-US" dirty="0"/>
              <a:t>Domain Name System</a:t>
            </a:r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38175" y="1628800"/>
            <a:ext cx="7772400" cy="14620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Application layer</a:t>
            </a:r>
            <a:br>
              <a:rPr lang="en-US" dirty="0"/>
            </a:br>
            <a:r>
              <a:rPr lang="en-US" sz="2400" i="1" dirty="0"/>
              <a:t>in the TCP/IP stack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91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to a remote computer?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Connect to &lt;</a:t>
            </a:r>
            <a:r>
              <a:rPr lang="en-US" sz="2400" dirty="0" err="1"/>
              <a:t>hostname,port</a:t>
            </a:r>
            <a:r>
              <a:rPr lang="en-US" sz="2400" dirty="0"/>
              <a:t>&gt;</a:t>
            </a:r>
          </a:p>
          <a:p>
            <a:r>
              <a:rPr lang="en-US" sz="2000" dirty="0"/>
              <a:t>e.g. </a:t>
            </a:r>
            <a:r>
              <a:rPr lang="en-US" sz="2000" dirty="0">
                <a:latin typeface="Courier"/>
                <a:cs typeface="Courier"/>
              </a:rPr>
              <a:t>telnet 127.0.0.1 23</a:t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/>
              <a:t>talking to my own machine</a:t>
            </a:r>
            <a:br>
              <a:rPr lang="en-US" sz="2000" dirty="0"/>
            </a:br>
            <a:r>
              <a:rPr lang="en-US" sz="2000" dirty="0"/>
              <a:t>obviously: used all the time, esp. since DHCP screws up your other addresses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or </a:t>
            </a:r>
            <a:r>
              <a:rPr lang="en-US" sz="2000" dirty="0" err="1">
                <a:latin typeface="Courier"/>
                <a:cs typeface="Courier"/>
              </a:rPr>
              <a:t>wget</a:t>
            </a:r>
            <a:r>
              <a:rPr lang="en-US" sz="2000" dirty="0">
                <a:latin typeface="Courier"/>
                <a:cs typeface="Courier"/>
              </a:rPr>
              <a:t> http://173.194.39.31:80/</a:t>
            </a:r>
            <a:br>
              <a:rPr lang="en-US" sz="2000" dirty="0">
                <a:latin typeface="Courier"/>
                <a:cs typeface="Courier"/>
              </a:rPr>
            </a:br>
            <a:r>
              <a:rPr lang="en-US" sz="2000" dirty="0"/>
              <a:t>talking to one of Google’s machines</a:t>
            </a:r>
            <a:br>
              <a:rPr lang="en-US" sz="2000" dirty="0"/>
            </a:br>
            <a:r>
              <a:rPr lang="en-US" sz="2000" dirty="0"/>
              <a:t>possible to remember</a:t>
            </a:r>
          </a:p>
          <a:p>
            <a:endParaRPr lang="en-US" sz="2000" dirty="0"/>
          </a:p>
          <a:p>
            <a:r>
              <a:rPr lang="en-US" sz="2000" dirty="0"/>
              <a:t>or </a:t>
            </a:r>
            <a:r>
              <a:rPr lang="en-US" sz="2000" dirty="0" err="1">
                <a:latin typeface="Courier"/>
                <a:cs typeface="Courier"/>
              </a:rPr>
              <a:t>ssh</a:t>
            </a:r>
            <a:r>
              <a:rPr lang="en-US" sz="2000" dirty="0">
                <a:latin typeface="Courier"/>
                <a:cs typeface="Courier"/>
              </a:rPr>
              <a:t> 9.228.93.3</a:t>
            </a:r>
            <a:br>
              <a:rPr lang="en-US" sz="2000" dirty="0"/>
            </a:br>
            <a:r>
              <a:rPr lang="en-US" sz="2000" dirty="0"/>
              <a:t>trying to talk to my desktop that had this address in 1995</a:t>
            </a:r>
            <a:br>
              <a:rPr lang="en-US" sz="2000" dirty="0"/>
            </a:br>
            <a:r>
              <a:rPr lang="en-US" sz="2000" dirty="0"/>
              <a:t>impossible to remember unless you’ve typed it 100 times a day</a:t>
            </a:r>
          </a:p>
          <a:p>
            <a:endParaRPr lang="en-US" sz="2000" dirty="0"/>
          </a:p>
          <a:p>
            <a:r>
              <a:rPr lang="en-US" sz="2000" dirty="0"/>
              <a:t>If you want short names, write them into /</a:t>
            </a:r>
            <a:r>
              <a:rPr lang="en-US" sz="2000" dirty="0" err="1"/>
              <a:t>etc</a:t>
            </a:r>
            <a:r>
              <a:rPr lang="en-US" sz="2000" dirty="0"/>
              <a:t>/hosts</a:t>
            </a:r>
          </a:p>
          <a:p>
            <a:r>
              <a:rPr lang="en-US" sz="2000" dirty="0"/>
              <a:t>originally globally maintained by SRI, changes re-distributed by email</a:t>
            </a:r>
            <a:br>
              <a:rPr lang="en-US" sz="2000" dirty="0"/>
            </a:br>
            <a:r>
              <a:rPr lang="en-US" sz="2000" dirty="0"/>
              <a:t> and ftp (no more, ancient history)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56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to a remote computer?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Use “reasonable” names</a:t>
            </a:r>
          </a:p>
          <a:p>
            <a:r>
              <a:rPr lang="en-US" sz="2000" dirty="0"/>
              <a:t>e.g.</a:t>
            </a:r>
            <a:br>
              <a:rPr lang="en-US" sz="2000" dirty="0"/>
            </a:br>
            <a:r>
              <a:rPr lang="en-US" sz="2000" dirty="0" err="1">
                <a:latin typeface="Courier"/>
                <a:cs typeface="Courier"/>
              </a:rPr>
              <a:t>ssh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login.ifi.uio.no</a:t>
            </a:r>
            <a:br>
              <a:rPr lang="en-US" sz="2000" dirty="0"/>
            </a:br>
            <a:r>
              <a:rPr lang="en-US" sz="2000" dirty="0" err="1">
                <a:latin typeface="Courier"/>
                <a:cs typeface="Courier"/>
              </a:rPr>
              <a:t>wget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www.google.com</a:t>
            </a:r>
            <a:endParaRPr lang="en-US" sz="2000" dirty="0">
              <a:latin typeface="Courier"/>
              <a:cs typeface="Courier"/>
            </a:endParaRPr>
          </a:p>
          <a:p>
            <a:endParaRPr lang="en-US" sz="2000" dirty="0"/>
          </a:p>
          <a:p>
            <a:r>
              <a:rPr lang="en-US" sz="2000" dirty="0"/>
              <a:t>not only easier to remember</a:t>
            </a:r>
          </a:p>
          <a:p>
            <a:r>
              <a:rPr lang="en-US" sz="2000" dirty="0"/>
              <a:t>reflects also </a:t>
            </a:r>
            <a:r>
              <a:rPr lang="en-US" sz="2000" dirty="0" err="1"/>
              <a:t>organisation</a:t>
            </a:r>
            <a:r>
              <a:rPr lang="en-US" sz="2000" dirty="0"/>
              <a:t> structures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although the hierarchical structure may not fulfill all purposes</a:t>
            </a:r>
          </a:p>
          <a:p>
            <a:r>
              <a:rPr lang="en-US" sz="2000" dirty="0"/>
              <a:t>somewhat related to physical network structure, at least locally</a:t>
            </a:r>
          </a:p>
          <a:p>
            <a:endParaRPr lang="en-US" sz="2000" dirty="0"/>
          </a:p>
          <a:p>
            <a:pPr marL="0" lvl="1" indent="0">
              <a:buSzPct val="120000"/>
              <a:buNone/>
            </a:pPr>
            <a:r>
              <a:rPr lang="en-US" dirty="0"/>
              <a:t>Domain Name System (DNS)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88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at a High-Level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Domain Name System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Hierarchical namespace</a:t>
            </a:r>
          </a:p>
          <a:p>
            <a:pPr marL="457200" lvl="1" indent="0">
              <a:buNone/>
            </a:pPr>
            <a:r>
              <a:rPr lang="en-US" sz="2000" dirty="0"/>
              <a:t>As opposed to original, flat namespace</a:t>
            </a:r>
          </a:p>
          <a:p>
            <a:pPr marL="457200" lvl="1" indent="0">
              <a:buNone/>
            </a:pPr>
            <a:r>
              <a:rPr lang="en-US" sz="2000" dirty="0"/>
              <a:t>e.g. .com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google.com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mail.google.com</a:t>
            </a: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Distributed database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Simple client/server architecture</a:t>
            </a:r>
          </a:p>
          <a:p>
            <a:pPr lvl="1"/>
            <a:r>
              <a:rPr lang="en-US" sz="2000" dirty="0"/>
              <a:t>UDP or TCP port 53</a:t>
            </a:r>
          </a:p>
          <a:p>
            <a:pPr lvl="1"/>
            <a:r>
              <a:rPr lang="en-US" sz="2000" dirty="0"/>
              <a:t>servers must use TCP nowadays</a:t>
            </a:r>
          </a:p>
          <a:p>
            <a:pPr lvl="1"/>
            <a:r>
              <a:rPr lang="en-US" sz="2000" dirty="0"/>
              <a:t>clients using TCP are mostly rejected</a:t>
            </a:r>
          </a:p>
          <a:p>
            <a:pPr lvl="2"/>
            <a:r>
              <a:rPr lang="en-US" sz="1600" dirty="0"/>
              <a:t>reduces server load</a:t>
            </a:r>
          </a:p>
          <a:p>
            <a:pPr lvl="2"/>
            <a:r>
              <a:rPr lang="en-US" sz="1600" dirty="0"/>
              <a:t>is a security problem</a:t>
            </a:r>
          </a:p>
        </p:txBody>
      </p:sp>
    </p:spTree>
    <p:extLst>
      <p:ext uri="{BB962C8B-B14F-4D97-AF65-F5344CB8AC3E}">
        <p14:creationId xmlns:p14="http://schemas.microsoft.com/office/powerpoint/2010/main" val="20354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Hierarchy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867" y="9807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237" y="201934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01934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380" y="20193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01934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338" y="201934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31" y="201934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01934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019346"/>
            <a:ext cx="5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2230" y="201934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5055" y="3094655"/>
            <a:ext cx="59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4035" y="3094654"/>
            <a:ext cx="75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hioa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58546" y="4215887"/>
            <a:ext cx="42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ifi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4754" y="4215887"/>
            <a:ext cx="85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smtp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092532" y="4215887"/>
            <a:ext cx="84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imap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37576" y="547863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4942" y="547863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442393"/>
            <a:ext cx="276775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442393"/>
            <a:ext cx="1665686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442393"/>
            <a:ext cx="572431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442393"/>
            <a:ext cx="42704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442393"/>
            <a:ext cx="140087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442393"/>
            <a:ext cx="386774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442393"/>
            <a:ext cx="237500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442393"/>
            <a:ext cx="326092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442393"/>
            <a:ext cx="4080617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5" idx="0"/>
          </p:cNvCxnSpPr>
          <p:nvPr/>
        </p:nvCxnSpPr>
        <p:spPr>
          <a:xfrm flipH="1">
            <a:off x="6731921" y="2576608"/>
            <a:ext cx="1021690" cy="51804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6" idx="0"/>
          </p:cNvCxnSpPr>
          <p:nvPr/>
        </p:nvCxnSpPr>
        <p:spPr>
          <a:xfrm>
            <a:off x="7753609" y="2576608"/>
            <a:ext cx="848069" cy="51804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6470503" y="3556320"/>
            <a:ext cx="2614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731921" y="3556320"/>
            <a:ext cx="8596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731921" y="3556320"/>
            <a:ext cx="178318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6470503" y="4677552"/>
            <a:ext cx="193633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6470503" y="4677552"/>
            <a:ext cx="1222984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195402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212707" y="5380935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212753" y="4118184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423463" y="2996952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308304" y="1916832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88024" y="692696"/>
            <a:ext cx="1765778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root servers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908720"/>
            <a:ext cx="3484097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TLDs – top level domains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520" y="4221088"/>
            <a:ext cx="5351796" cy="1569660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Each Domain Name is a </a:t>
            </a:r>
            <a:r>
              <a:rPr lang="en-US" sz="2400" dirty="0" err="1">
                <a:latin typeface="Eurostile"/>
                <a:cs typeface="Eurostile"/>
              </a:rPr>
              <a:t>subtree</a:t>
            </a:r>
            <a:endParaRPr lang="en-US" sz="2400" dirty="0">
              <a:latin typeface="Eurostile"/>
              <a:cs typeface="Eurostile"/>
            </a:endParaRPr>
          </a:p>
          <a:p>
            <a:r>
              <a:rPr lang="en-US" sz="2400" dirty="0">
                <a:latin typeface="Eurostile"/>
                <a:cs typeface="Eurostile"/>
              </a:rPr>
              <a:t>.no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 err="1">
                <a:latin typeface="Eurostile"/>
                <a:cs typeface="Eurostile"/>
              </a:rPr>
              <a:t>uio.no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 err="1">
                <a:latin typeface="Eurostile"/>
                <a:cs typeface="Eurostile"/>
              </a:rPr>
              <a:t>ifi.uio.no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>
                <a:latin typeface="Eurostile"/>
                <a:cs typeface="Eurostile"/>
              </a:rPr>
              <a:t> </a:t>
            </a:r>
            <a:r>
              <a:rPr lang="en-US" sz="2400" dirty="0" err="1">
                <a:latin typeface="Eurostile"/>
                <a:cs typeface="Eurostile"/>
              </a:rPr>
              <a:t>www.ifi.uio.no</a:t>
            </a:r>
            <a:endParaRPr lang="en-US" sz="2400" dirty="0">
              <a:latin typeface="Eurostile"/>
              <a:cs typeface="Eurostile"/>
            </a:endParaRPr>
          </a:p>
          <a:p>
            <a:endParaRPr lang="en-US" sz="2400" dirty="0">
              <a:latin typeface="Eurostile"/>
              <a:cs typeface="Eurostile"/>
            </a:endParaRPr>
          </a:p>
          <a:p>
            <a:r>
              <a:rPr lang="en-US" sz="2400" dirty="0">
                <a:latin typeface="Eurostile"/>
                <a:cs typeface="Eurostile"/>
              </a:rPr>
              <a:t>Other regions could have other “</a:t>
            </a:r>
            <a:r>
              <a:rPr lang="en-US" sz="2400" dirty="0" err="1">
                <a:latin typeface="Eurostile"/>
                <a:cs typeface="Eurostile"/>
              </a:rPr>
              <a:t>uio”s</a:t>
            </a:r>
            <a:endParaRPr lang="en-US" sz="24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3181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46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867" y="9807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237" y="201934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01934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380" y="201934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01934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338" y="201934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31" y="201934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01934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019346"/>
            <a:ext cx="5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2230" y="201934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5055" y="3094655"/>
            <a:ext cx="59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24035" y="3094654"/>
            <a:ext cx="75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hioa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58546" y="4215887"/>
            <a:ext cx="42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ifi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4754" y="4215887"/>
            <a:ext cx="85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smtp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092532" y="4215887"/>
            <a:ext cx="84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imap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37576" y="547863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4942" y="547863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442393"/>
            <a:ext cx="276775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442393"/>
            <a:ext cx="1665686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442393"/>
            <a:ext cx="572431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442393"/>
            <a:ext cx="427048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442393"/>
            <a:ext cx="140087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442393"/>
            <a:ext cx="386774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442393"/>
            <a:ext cx="2375009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442393"/>
            <a:ext cx="3260925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442393"/>
            <a:ext cx="4080617" cy="576953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5" idx="0"/>
          </p:cNvCxnSpPr>
          <p:nvPr/>
        </p:nvCxnSpPr>
        <p:spPr>
          <a:xfrm flipH="1">
            <a:off x="6731921" y="2576608"/>
            <a:ext cx="1021690" cy="51804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6" idx="0"/>
          </p:cNvCxnSpPr>
          <p:nvPr/>
        </p:nvCxnSpPr>
        <p:spPr>
          <a:xfrm>
            <a:off x="7753609" y="2576608"/>
            <a:ext cx="848069" cy="51804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6470503" y="3556320"/>
            <a:ext cx="2614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731921" y="3556320"/>
            <a:ext cx="85961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731921" y="3556320"/>
            <a:ext cx="1783188" cy="659567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6470503" y="4677552"/>
            <a:ext cx="193633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6470503" y="4677552"/>
            <a:ext cx="1222984" cy="801086"/>
          </a:xfrm>
          <a:prstGeom prst="lin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212752" y="3140968"/>
            <a:ext cx="2751736" cy="2808312"/>
          </a:xfrm>
          <a:custGeom>
            <a:avLst/>
            <a:gdLst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2233097 w 2679727"/>
              <a:gd name="connsiteY2" fmla="*/ 0 h 2808312"/>
              <a:gd name="connsiteX3" fmla="*/ 2679727 w 2679727"/>
              <a:gd name="connsiteY3" fmla="*/ 446630 h 2808312"/>
              <a:gd name="connsiteX4" fmla="*/ 2679727 w 2679727"/>
              <a:gd name="connsiteY4" fmla="*/ 2361682 h 2808312"/>
              <a:gd name="connsiteX5" fmla="*/ 2233097 w 2679727"/>
              <a:gd name="connsiteY5" fmla="*/ 2808312 h 2808312"/>
              <a:gd name="connsiteX6" fmla="*/ 446630 w 2679727"/>
              <a:gd name="connsiteY6" fmla="*/ 2808312 h 2808312"/>
              <a:gd name="connsiteX7" fmla="*/ 0 w 2679727"/>
              <a:gd name="connsiteY7" fmla="*/ 2361682 h 2808312"/>
              <a:gd name="connsiteX8" fmla="*/ 0 w 2679727"/>
              <a:gd name="connsiteY8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2679727 w 2679727"/>
              <a:gd name="connsiteY3" fmla="*/ 446630 h 2808312"/>
              <a:gd name="connsiteX4" fmla="*/ 2679727 w 2679727"/>
              <a:gd name="connsiteY4" fmla="*/ 2361682 h 2808312"/>
              <a:gd name="connsiteX5" fmla="*/ 2233097 w 2679727"/>
              <a:gd name="connsiteY5" fmla="*/ 2808312 h 2808312"/>
              <a:gd name="connsiteX6" fmla="*/ 446630 w 2679727"/>
              <a:gd name="connsiteY6" fmla="*/ 2808312 h 2808312"/>
              <a:gd name="connsiteX7" fmla="*/ 0 w 2679727"/>
              <a:gd name="connsiteY7" fmla="*/ 2361682 h 2808312"/>
              <a:gd name="connsiteX8" fmla="*/ 0 w 2679727"/>
              <a:gd name="connsiteY8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2667632 w 2679727"/>
              <a:gd name="connsiteY3" fmla="*/ 1003011 h 2808312"/>
              <a:gd name="connsiteX4" fmla="*/ 2679727 w 2679727"/>
              <a:gd name="connsiteY4" fmla="*/ 2361682 h 2808312"/>
              <a:gd name="connsiteX5" fmla="*/ 2233097 w 2679727"/>
              <a:gd name="connsiteY5" fmla="*/ 2808312 h 2808312"/>
              <a:gd name="connsiteX6" fmla="*/ 446630 w 2679727"/>
              <a:gd name="connsiteY6" fmla="*/ 2808312 h 2808312"/>
              <a:gd name="connsiteX7" fmla="*/ 0 w 2679727"/>
              <a:gd name="connsiteY7" fmla="*/ 2361682 h 2808312"/>
              <a:gd name="connsiteX8" fmla="*/ 0 w 2679727"/>
              <a:gd name="connsiteY8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2145058 w 2679727"/>
              <a:gd name="connsiteY3" fmla="*/ 390842 h 2808312"/>
              <a:gd name="connsiteX4" fmla="*/ 2667632 w 2679727"/>
              <a:gd name="connsiteY4" fmla="*/ 1003011 h 2808312"/>
              <a:gd name="connsiteX5" fmla="*/ 2679727 w 2679727"/>
              <a:gd name="connsiteY5" fmla="*/ 2361682 h 2808312"/>
              <a:gd name="connsiteX6" fmla="*/ 2233097 w 2679727"/>
              <a:gd name="connsiteY6" fmla="*/ 2808312 h 2808312"/>
              <a:gd name="connsiteX7" fmla="*/ 446630 w 2679727"/>
              <a:gd name="connsiteY7" fmla="*/ 2808312 h 2808312"/>
              <a:gd name="connsiteX8" fmla="*/ 0 w 2679727"/>
              <a:gd name="connsiteY8" fmla="*/ 2361682 h 2808312"/>
              <a:gd name="connsiteX9" fmla="*/ 0 w 2679727"/>
              <a:gd name="connsiteY9" fmla="*/ 446630 h 2808312"/>
              <a:gd name="connsiteX0" fmla="*/ 0 w 2679727"/>
              <a:gd name="connsiteY0" fmla="*/ 446630 h 2808312"/>
              <a:gd name="connsiteX1" fmla="*/ 446630 w 2679727"/>
              <a:gd name="connsiteY1" fmla="*/ 0 h 2808312"/>
              <a:gd name="connsiteX2" fmla="*/ 1519478 w 2679727"/>
              <a:gd name="connsiteY2" fmla="*/ 0 h 2808312"/>
              <a:gd name="connsiteX3" fmla="*/ 1842677 w 2679727"/>
              <a:gd name="connsiteY3" fmla="*/ 644842 h 2808312"/>
              <a:gd name="connsiteX4" fmla="*/ 2667632 w 2679727"/>
              <a:gd name="connsiteY4" fmla="*/ 1003011 h 2808312"/>
              <a:gd name="connsiteX5" fmla="*/ 2679727 w 2679727"/>
              <a:gd name="connsiteY5" fmla="*/ 2361682 h 2808312"/>
              <a:gd name="connsiteX6" fmla="*/ 2233097 w 2679727"/>
              <a:gd name="connsiteY6" fmla="*/ 2808312 h 2808312"/>
              <a:gd name="connsiteX7" fmla="*/ 446630 w 2679727"/>
              <a:gd name="connsiteY7" fmla="*/ 2808312 h 2808312"/>
              <a:gd name="connsiteX8" fmla="*/ 0 w 2679727"/>
              <a:gd name="connsiteY8" fmla="*/ 2361682 h 2808312"/>
              <a:gd name="connsiteX9" fmla="*/ 0 w 2679727"/>
              <a:gd name="connsiteY9" fmla="*/ 446630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9727" h="2808312">
                <a:moveTo>
                  <a:pt x="0" y="446630"/>
                </a:moveTo>
                <a:cubicBezTo>
                  <a:pt x="0" y="199963"/>
                  <a:pt x="199963" y="0"/>
                  <a:pt x="446630" y="0"/>
                </a:cubicBezTo>
                <a:lnTo>
                  <a:pt x="1519478" y="0"/>
                </a:lnTo>
                <a:cubicBezTo>
                  <a:pt x="1802549" y="65140"/>
                  <a:pt x="1651318" y="477674"/>
                  <a:pt x="1842677" y="644842"/>
                </a:cubicBezTo>
                <a:cubicBezTo>
                  <a:pt x="2034036" y="812010"/>
                  <a:pt x="2578521" y="674538"/>
                  <a:pt x="2667632" y="1003011"/>
                </a:cubicBezTo>
                <a:lnTo>
                  <a:pt x="2679727" y="2361682"/>
                </a:lnTo>
                <a:cubicBezTo>
                  <a:pt x="2679727" y="2608349"/>
                  <a:pt x="2479764" y="2808312"/>
                  <a:pt x="2233097" y="2808312"/>
                </a:cubicBezTo>
                <a:lnTo>
                  <a:pt x="446630" y="2808312"/>
                </a:lnTo>
                <a:cubicBezTo>
                  <a:pt x="199963" y="2808312"/>
                  <a:pt x="0" y="2608349"/>
                  <a:pt x="0" y="2361682"/>
                </a:cubicBezTo>
                <a:lnTo>
                  <a:pt x="0" y="44663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308304" y="1916832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88024" y="692696"/>
            <a:ext cx="1046831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ICANN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8264" y="1196752"/>
            <a:ext cx="1347544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UNINETT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88" y="3212976"/>
            <a:ext cx="637614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UIO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520" y="4509120"/>
            <a:ext cx="5698996" cy="1569660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Tree is divided into zones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Each zone has an administrator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Responsible for the part of the hierarchy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Can delegate sub-tress to others</a:t>
            </a:r>
          </a:p>
        </p:txBody>
      </p:sp>
    </p:spTree>
    <p:extLst>
      <p:ext uri="{BB962C8B-B14F-4D97-AF65-F5344CB8AC3E}">
        <p14:creationId xmlns:p14="http://schemas.microsoft.com/office/powerpoint/2010/main" val="7178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23" grpId="0" animBg="1"/>
      <p:bldP spid="46" grpId="0" animBg="1"/>
      <p:bldP spid="44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Hierarchy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 of each DNS server</a:t>
            </a:r>
          </a:p>
          <a:p>
            <a:r>
              <a:rPr lang="en-US" sz="2400" dirty="0"/>
              <a:t>Authority over a portion of the hierarchy</a:t>
            </a:r>
          </a:p>
          <a:p>
            <a:pPr lvl="1"/>
            <a:r>
              <a:rPr lang="en-US" sz="2000" dirty="0"/>
              <a:t>No need to store all DNS names</a:t>
            </a:r>
          </a:p>
          <a:p>
            <a:r>
              <a:rPr lang="en-US" sz="2400" dirty="0"/>
              <a:t>Store all the records for hosts/domains in its zone</a:t>
            </a:r>
          </a:p>
          <a:p>
            <a:pPr lvl="1"/>
            <a:r>
              <a:rPr lang="en-US" sz="2000" b="1" dirty="0"/>
              <a:t>Must</a:t>
            </a:r>
            <a:r>
              <a:rPr lang="en-US" sz="2000" dirty="0"/>
              <a:t> be replicated for robustness (at least 2 servers)</a:t>
            </a:r>
          </a:p>
          <a:p>
            <a:r>
              <a:rPr lang="en-US" sz="2400" dirty="0"/>
              <a:t>Know the addresses of the root servers</a:t>
            </a:r>
          </a:p>
          <a:p>
            <a:pPr lvl="1"/>
            <a:r>
              <a:rPr lang="en-US" sz="2000" dirty="0"/>
              <a:t>Resolve queries for unknown names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Root servers know about all TLDs</a:t>
            </a:r>
          </a:p>
        </p:txBody>
      </p:sp>
    </p:spTree>
    <p:extLst>
      <p:ext uri="{BB962C8B-B14F-4D97-AF65-F5344CB8AC3E}">
        <p14:creationId xmlns:p14="http://schemas.microsoft.com/office/powerpoint/2010/main" val="8629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Responsible for the Root Zone File</a:t>
            </a:r>
          </a:p>
          <a:p>
            <a:r>
              <a:rPr lang="en-US" sz="2000" dirty="0"/>
              <a:t>Lists the TLDs and who controls them</a:t>
            </a:r>
          </a:p>
          <a:p>
            <a:pPr marL="45720" indent="0">
              <a:buNone/>
            </a:pPr>
            <a:r>
              <a:rPr lang="en-US" sz="1800" dirty="0">
                <a:latin typeface="Courier"/>
                <a:cs typeface="Courier"/>
              </a:rPr>
              <a:t>	com.		172800	IN	NS	a.gtld-servers.net.</a:t>
            </a:r>
          </a:p>
          <a:p>
            <a:pPr marL="45720" indent="0">
              <a:buNone/>
            </a:pPr>
            <a:r>
              <a:rPr lang="en-US" sz="1800" dirty="0">
                <a:latin typeface="Courier"/>
                <a:cs typeface="Courier"/>
              </a:rPr>
              <a:t>	com.		172800	IN	NS	b.gtld-servers.net.</a:t>
            </a:r>
          </a:p>
          <a:p>
            <a:pPr marL="45720" indent="0">
              <a:buNone/>
            </a:pPr>
            <a:r>
              <a:rPr lang="en-US" sz="1800" dirty="0">
                <a:latin typeface="Courier"/>
                <a:cs typeface="Courier"/>
              </a:rPr>
              <a:t>	com.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400" dirty="0"/>
              <a:t>Administered by ICANN</a:t>
            </a:r>
          </a:p>
          <a:p>
            <a:r>
              <a:rPr lang="en-US" sz="2000" dirty="0"/>
              <a:t>13 root servers, labeled A</a:t>
            </a:r>
            <a:r>
              <a:rPr lang="en-US" sz="2000" dirty="0">
                <a:sym typeface="Wingdings" pitchFamily="2" charset="2"/>
              </a:rPr>
              <a:t>M</a:t>
            </a:r>
          </a:p>
          <a:p>
            <a:r>
              <a:rPr lang="en-US" sz="2000" dirty="0"/>
              <a:t>6 are </a:t>
            </a:r>
            <a:r>
              <a:rPr lang="en-US" sz="2000" dirty="0" err="1"/>
              <a:t>anycasted</a:t>
            </a:r>
            <a:r>
              <a:rPr lang="en-US" sz="2000" dirty="0"/>
              <a:t>, i.e. they are globally replicated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Contacted when names cannot be resolved</a:t>
            </a:r>
          </a:p>
          <a:p>
            <a:r>
              <a:rPr lang="en-US" sz="2000" dirty="0"/>
              <a:t>In practice, most systems cache this information</a:t>
            </a:r>
          </a:p>
          <a:p>
            <a:r>
              <a:rPr lang="en-US" sz="2000" dirty="0" err="1"/>
              <a:t>DDoS</a:t>
            </a:r>
            <a:r>
              <a:rPr lang="en-US" sz="2000" dirty="0"/>
              <a:t> attacks designed to reach root</a:t>
            </a:r>
          </a:p>
          <a:p>
            <a:r>
              <a:rPr lang="en-US" sz="2000" dirty="0"/>
              <a:t>infrastructure bugs </a:t>
            </a:r>
            <a:r>
              <a:rPr lang="en-US" sz="1400" dirty="0"/>
              <a:t>(e.g. old Telenor modems converted IPv6 lookup into broken IPv4 lookup)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891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ICANN</a:t>
            </a:r>
            <a:endParaRPr lang="en-US" dirty="0"/>
          </a:p>
        </p:txBody>
      </p:sp>
      <p:pic>
        <p:nvPicPr>
          <p:cNvPr id="3" name="Picture 2" descr="root-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9873"/>
          <a:stretch/>
        </p:blipFill>
        <p:spPr>
          <a:xfrm>
            <a:off x="539552" y="764704"/>
            <a:ext cx="7748719" cy="5663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6165304"/>
            <a:ext cx="5136066" cy="246221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Eurostile"/>
                <a:cs typeface="Eurostile"/>
              </a:rPr>
              <a:t>from: http://</a:t>
            </a:r>
            <a:r>
              <a:rPr lang="en-US" sz="1000" dirty="0" err="1">
                <a:latin typeface="Eurostile"/>
                <a:cs typeface="Eurostile"/>
              </a:rPr>
              <a:t>www.icann.org</a:t>
            </a:r>
            <a:r>
              <a:rPr lang="en-US" sz="1000" dirty="0">
                <a:latin typeface="Eurostile"/>
                <a:cs typeface="Eurostile"/>
              </a:rPr>
              <a:t>/en/news/correspondence/roberts-testimony-14feb01-en.htm</a:t>
            </a:r>
          </a:p>
        </p:txBody>
      </p:sp>
    </p:spTree>
    <p:extLst>
      <p:ext uri="{BB962C8B-B14F-4D97-AF65-F5344CB8AC3E}">
        <p14:creationId xmlns:p14="http://schemas.microsoft.com/office/powerpoint/2010/main" val="82332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Application layer</a:t>
            </a:r>
            <a:br>
              <a:rPr lang="en-US" dirty="0"/>
            </a:br>
            <a:r>
              <a:rPr lang="en-US" sz="2400" i="1" dirty="0"/>
              <a:t>in the TCP/IP stack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3282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Roots</a:t>
            </a:r>
          </a:p>
        </p:txBody>
      </p:sp>
      <p:pic>
        <p:nvPicPr>
          <p:cNvPr id="4" name="Picture 3" descr="k-a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836712"/>
            <a:ext cx="9144000" cy="470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79" y="5517232"/>
            <a:ext cx="7715273" cy="70788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/>
                <a:cs typeface="Eurostile"/>
              </a:rPr>
              <a:t>k-root (Europe) is an </a:t>
            </a:r>
            <a:r>
              <a:rPr lang="en-US" sz="2000" dirty="0" err="1">
                <a:latin typeface="Eurostile"/>
                <a:cs typeface="Eurostile"/>
              </a:rPr>
              <a:t>anycast</a:t>
            </a:r>
            <a:r>
              <a:rPr lang="en-US" sz="2000" dirty="0">
                <a:latin typeface="Eurostile"/>
                <a:cs typeface="Eurostile"/>
              </a:rPr>
              <a:t> root node</a:t>
            </a:r>
          </a:p>
          <a:p>
            <a:r>
              <a:rPr lang="en-US" sz="2000" dirty="0">
                <a:latin typeface="Eurostile"/>
                <a:cs typeface="Eurostile"/>
              </a:rPr>
              <a:t>This is RIPE’s map of probing which of the 6 k-root copies get accessed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643" y="6309320"/>
            <a:ext cx="4650845" cy="246221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Eurostile"/>
                <a:cs typeface="Eurostile"/>
              </a:rPr>
              <a:t>from https://</a:t>
            </a:r>
            <a:r>
              <a:rPr lang="en-US" sz="1000" dirty="0" err="1">
                <a:latin typeface="Eurostile"/>
                <a:cs typeface="Eurostile"/>
              </a:rPr>
              <a:t>labs.ripe.net</a:t>
            </a:r>
            <a:r>
              <a:rPr lang="en-US" sz="1000" dirty="0">
                <a:latin typeface="Eurostile"/>
                <a:cs typeface="Eurostile"/>
              </a:rPr>
              <a:t>/Members/</a:t>
            </a:r>
            <a:r>
              <a:rPr lang="en-US" sz="1000" dirty="0" err="1">
                <a:latin typeface="Eurostile"/>
                <a:cs typeface="Eurostile"/>
              </a:rPr>
              <a:t>kistel</a:t>
            </a:r>
            <a:r>
              <a:rPr lang="en-US" sz="1000" dirty="0">
                <a:latin typeface="Eurostile"/>
                <a:cs typeface="Eurostile"/>
              </a:rPr>
              <a:t>/</a:t>
            </a:r>
            <a:r>
              <a:rPr lang="en-US" sz="1000" dirty="0" err="1">
                <a:latin typeface="Eurostile"/>
                <a:cs typeface="Eurostile"/>
              </a:rPr>
              <a:t>dns</a:t>
            </a:r>
            <a:r>
              <a:rPr lang="en-US" sz="1000" dirty="0">
                <a:latin typeface="Eurostile"/>
                <a:cs typeface="Eurostile"/>
              </a:rPr>
              <a:t>-measurements-with-ripe-atlas-data</a:t>
            </a:r>
          </a:p>
        </p:txBody>
      </p:sp>
    </p:spTree>
    <p:extLst>
      <p:ext uri="{BB962C8B-B14F-4D97-AF65-F5344CB8AC3E}">
        <p14:creationId xmlns:p14="http://schemas.microsoft.com/office/powerpoint/2010/main" val="186148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DNS Query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354286" cy="384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Classical approach</a:t>
            </a:r>
          </a:p>
          <a:p>
            <a:r>
              <a:rPr lang="en-US" sz="2000" dirty="0"/>
              <a:t>Must keep state for every request in a server until answered</a:t>
            </a:r>
          </a:p>
          <a:p>
            <a:r>
              <a:rPr lang="en-US" sz="2000" dirty="0"/>
              <a:t>Allows every node along the path to cache results</a:t>
            </a:r>
          </a:p>
          <a:p>
            <a:endParaRPr lang="en-US" sz="2000" dirty="0"/>
          </a:p>
          <a:p>
            <a:r>
              <a:rPr lang="en-US" sz="2000" dirty="0"/>
              <a:t>Concentrates the data flow at the central servers</a:t>
            </a:r>
          </a:p>
          <a:p>
            <a:r>
              <a:rPr lang="en-US" sz="2000" dirty="0"/>
              <a:t>Keeps a lot of state on central servers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3356992"/>
            <a:ext cx="166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huldra.uio.no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 flipH="1">
            <a:off x="323530" y="5373216"/>
            <a:ext cx="4142746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FF6600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www.google.com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3334" y="1052736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k.root-server.net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1844" y="171375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9001" y="343655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3948" y="6021288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61631" y="4610355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98" y="3704651"/>
            <a:ext cx="602729" cy="742417"/>
          </a:xfrm>
          <a:prstGeom prst="rect">
            <a:avLst/>
          </a:prstGeom>
        </p:spPr>
      </p:pic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2" y="1385302"/>
            <a:ext cx="504056" cy="829518"/>
          </a:xfrm>
          <a:prstGeom prst="rect">
            <a:avLst/>
          </a:prstGeom>
        </p:spPr>
      </p:pic>
      <p:pic>
        <p:nvPicPr>
          <p:cNvPr id="32" name="Picture 31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006573"/>
            <a:ext cx="602729" cy="742417"/>
          </a:xfrm>
          <a:prstGeom prst="rect">
            <a:avLst/>
          </a:prstGeom>
        </p:spPr>
      </p:pic>
      <p:pic>
        <p:nvPicPr>
          <p:cNvPr id="20" name="Picture 19" descr="works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28403"/>
            <a:ext cx="521968" cy="804963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23618"/>
            <a:ext cx="504056" cy="829518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31840"/>
            <a:ext cx="504056" cy="829518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6" idx="2"/>
          </p:cNvCxnSpPr>
          <p:nvPr/>
        </p:nvCxnSpPr>
        <p:spPr bwMode="auto">
          <a:xfrm flipV="1">
            <a:off x="53640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2920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948264" y="1916832"/>
            <a:ext cx="72008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028384" y="2852936"/>
            <a:ext cx="0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5164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4444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7020272" y="1772816"/>
            <a:ext cx="72008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8180784" y="2852936"/>
            <a:ext cx="0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5724128" y="5589240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652120" y="5805264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185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DNS Query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354286" cy="384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Newer approach</a:t>
            </a:r>
          </a:p>
          <a:p>
            <a:r>
              <a:rPr lang="en-US" sz="2000" dirty="0"/>
              <a:t>Redirects request</a:t>
            </a:r>
          </a:p>
          <a:p>
            <a:r>
              <a:rPr lang="en-US" sz="2000" dirty="0"/>
              <a:t>Keep state only at local server (or some servers) until answered</a:t>
            </a:r>
          </a:p>
          <a:p>
            <a:endParaRPr lang="en-US" sz="2000" dirty="0"/>
          </a:p>
          <a:p>
            <a:r>
              <a:rPr lang="en-US" sz="2000" dirty="0"/>
              <a:t>Allows few nodes to cache results</a:t>
            </a:r>
          </a:p>
          <a:p>
            <a:r>
              <a:rPr lang="en-US" sz="2000" dirty="0"/>
              <a:t>Halves number of requests at central servers</a:t>
            </a:r>
          </a:p>
          <a:p>
            <a:r>
              <a:rPr lang="en-US" sz="2000" dirty="0"/>
              <a:t>Avoids state on central servers entirely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3356992"/>
            <a:ext cx="166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huldra.uio.no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 flipH="1">
            <a:off x="323530" y="5373216"/>
            <a:ext cx="4142746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FF6600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www.google.com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3334" y="1052736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k.root-server.net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1844" y="171375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9001" y="343655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3948" y="6021288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61631" y="4610355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98" y="3704651"/>
            <a:ext cx="602729" cy="742417"/>
          </a:xfrm>
          <a:prstGeom prst="rect">
            <a:avLst/>
          </a:prstGeom>
        </p:spPr>
      </p:pic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2" y="1385302"/>
            <a:ext cx="504056" cy="829518"/>
          </a:xfrm>
          <a:prstGeom prst="rect">
            <a:avLst/>
          </a:prstGeom>
        </p:spPr>
      </p:pic>
      <p:pic>
        <p:nvPicPr>
          <p:cNvPr id="32" name="Picture 31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006573"/>
            <a:ext cx="602729" cy="742417"/>
          </a:xfrm>
          <a:prstGeom prst="rect">
            <a:avLst/>
          </a:prstGeom>
        </p:spPr>
      </p:pic>
      <p:pic>
        <p:nvPicPr>
          <p:cNvPr id="20" name="Picture 19" descr="works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328403"/>
            <a:ext cx="521968" cy="804963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23618"/>
            <a:ext cx="504056" cy="829518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31840"/>
            <a:ext cx="504056" cy="829518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6" idx="2"/>
          </p:cNvCxnSpPr>
          <p:nvPr/>
        </p:nvCxnSpPr>
        <p:spPr bwMode="auto">
          <a:xfrm flipV="1">
            <a:off x="53640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2920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228184" y="2636912"/>
            <a:ext cx="1512168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796136" y="4005064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5516488" y="4509120"/>
            <a:ext cx="0" cy="72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5444480" y="2348880"/>
            <a:ext cx="936104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6084168" y="2564904"/>
            <a:ext cx="1512168" cy="864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5724128" y="4221088"/>
            <a:ext cx="187220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5724128" y="5589240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652120" y="5805264"/>
            <a:ext cx="19442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400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2963618">
            <a:off x="4249422" y="4665398"/>
            <a:ext cx="1080120" cy="216024"/>
          </a:xfrm>
          <a:prstGeom prst="rightArrow">
            <a:avLst/>
          </a:prstGeom>
          <a:solidFill>
            <a:srgbClr val="D7212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vs. Freshness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5288" y="764704"/>
            <a:ext cx="8839200" cy="1512168"/>
          </a:xfrm>
        </p:spPr>
        <p:txBody>
          <a:bodyPr/>
          <a:lstStyle/>
          <a:p>
            <a:r>
              <a:rPr lang="en-US" dirty="0"/>
              <a:t>Caching reduces DNS resolution latency</a:t>
            </a:r>
          </a:p>
          <a:p>
            <a:r>
              <a:rPr lang="en-US" dirty="0"/>
              <a:t>Caching reduces server load</a:t>
            </a:r>
          </a:p>
          <a:p>
            <a:r>
              <a:rPr lang="en-US" dirty="0"/>
              <a:t>Caching delays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383" y="4365104"/>
            <a:ext cx="149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ns.ifi.uio.no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620841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365321"/>
            <a:ext cx="3755571" cy="1592455"/>
            <a:chOff x="1219200" y="4876799"/>
            <a:chExt cx="5181605" cy="1384995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17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Etc.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02683" y="490109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2752" y="4940914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2954" y="6165304"/>
            <a:ext cx="2790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domainnameshop.com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3968" y="6093296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mpg.ndlab.net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393571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lookup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mpg.ndlab.net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621128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07504" y="5013176"/>
            <a:ext cx="3555508" cy="123818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is cached between 5 minutes and 72 hours</a:t>
            </a:r>
          </a:p>
        </p:txBody>
      </p:sp>
      <p:pic>
        <p:nvPicPr>
          <p:cNvPr id="30" name="Picture 29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21088"/>
            <a:ext cx="602729" cy="742417"/>
          </a:xfrm>
          <a:prstGeom prst="rect">
            <a:avLst/>
          </a:prstGeom>
        </p:spPr>
      </p:pic>
      <p:pic>
        <p:nvPicPr>
          <p:cNvPr id="31" name="Picture 30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602729" cy="742417"/>
          </a:xfrm>
          <a:prstGeom prst="rect">
            <a:avLst/>
          </a:prstGeom>
        </p:spPr>
      </p:pic>
      <p:pic>
        <p:nvPicPr>
          <p:cNvPr id="33" name="Picture 32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602729" cy="742417"/>
          </a:xfrm>
          <a:prstGeom prst="rect">
            <a:avLst/>
          </a:prstGeom>
        </p:spPr>
      </p:pic>
      <p:pic>
        <p:nvPicPr>
          <p:cNvPr id="34" name="Picture 33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01208"/>
            <a:ext cx="602729" cy="742417"/>
          </a:xfrm>
          <a:prstGeom prst="rect">
            <a:avLst/>
          </a:prstGeom>
        </p:spPr>
      </p:pic>
      <p:pic>
        <p:nvPicPr>
          <p:cNvPr id="35" name="Picture 34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602729" cy="742417"/>
          </a:xfrm>
          <a:prstGeom prst="rect">
            <a:avLst/>
          </a:prstGeom>
        </p:spPr>
      </p:pic>
      <p:pic>
        <p:nvPicPr>
          <p:cNvPr id="36" name="Picture 35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602729" cy="742417"/>
          </a:xfrm>
          <a:prstGeom prst="rect">
            <a:avLst/>
          </a:prstGeom>
        </p:spPr>
      </p:pic>
      <p:pic>
        <p:nvPicPr>
          <p:cNvPr id="28" name="Picture 27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01208"/>
            <a:ext cx="602729" cy="742417"/>
          </a:xfrm>
          <a:prstGeom prst="rect">
            <a:avLst/>
          </a:prstGeom>
        </p:spPr>
      </p:pic>
      <p:sp>
        <p:nvSpPr>
          <p:cNvPr id="37" name="Up Arrow 36"/>
          <p:cNvSpPr/>
          <p:nvPr/>
        </p:nvSpPr>
        <p:spPr>
          <a:xfrm rot="5400000" flipV="1">
            <a:off x="4511035" y="5506189"/>
            <a:ext cx="553978" cy="28803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5400000">
            <a:off x="6239227" y="5002133"/>
            <a:ext cx="553978" cy="144016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2359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9484E-6 -3.74364E-6 L -0.07886 -3.74364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9" grpId="0"/>
      <p:bldP spid="29" grpId="0" animBg="1"/>
      <p:bldP spid="32" grpId="0"/>
      <p:bldP spid="37" grpId="0" animBg="1"/>
      <p:bldP spid="37" grpId="1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gives us very powerful capabilities</a:t>
            </a:r>
          </a:p>
          <a:p>
            <a:pPr lvl="1"/>
            <a:r>
              <a:rPr lang="en-US" dirty="0"/>
              <a:t>Not only easier for humans to reference machines!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Changing the IPs of machines becomes trivial</a:t>
            </a:r>
          </a:p>
          <a:p>
            <a:pPr lvl="1"/>
            <a:r>
              <a:rPr lang="en-US" dirty="0"/>
              <a:t>e.g. you want to move your web server to a new host</a:t>
            </a:r>
          </a:p>
          <a:p>
            <a:pPr lvl="1"/>
            <a:r>
              <a:rPr lang="en-US" dirty="0"/>
              <a:t>Just change the DNS record!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Dynamic DNS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Zoned DNS</a:t>
            </a:r>
          </a:p>
        </p:txBody>
      </p:sp>
    </p:spTree>
    <p:extLst>
      <p:ext uri="{BB962C8B-B14F-4D97-AF65-F5344CB8AC3E}">
        <p14:creationId xmlns:p14="http://schemas.microsoft.com/office/powerpoint/2010/main" val="30065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and Load Balancing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124744"/>
            <a:ext cx="8839200" cy="5987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One machine can have many aliases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1022" y="1716016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mpg.ndlab.net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7856" y="2181438"/>
            <a:ext cx="2288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records.sigmm.org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147163" y="1916071"/>
            <a:ext cx="1174467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086839" y="2381493"/>
            <a:ext cx="123479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7372" y="169295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drammen.ndlab.net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262581" y="2179360"/>
            <a:ext cx="2491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simula080.simula.no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53" y="2379415"/>
            <a:ext cx="999428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62" y="1893011"/>
            <a:ext cx="111421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One domain can map to multiple machines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36083" y="4653136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4160640" y="4853191"/>
            <a:ext cx="2013716" cy="10203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4160640" y="4853191"/>
            <a:ext cx="2571600" cy="153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</p:cNvCxnSpPr>
          <p:nvPr/>
        </p:nvCxnSpPr>
        <p:spPr>
          <a:xfrm flipV="1">
            <a:off x="4160640" y="4571027"/>
            <a:ext cx="1357073" cy="2821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</p:cNvCxnSpPr>
          <p:nvPr/>
        </p:nvCxnSpPr>
        <p:spPr>
          <a:xfrm>
            <a:off x="4160640" y="4853191"/>
            <a:ext cx="931205" cy="14462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5253008"/>
            <a:ext cx="4044697" cy="120032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Eurostile"/>
                <a:cs typeface="Eurostile"/>
              </a:rPr>
              <a:t>That includes </a:t>
            </a:r>
            <a:r>
              <a:rPr lang="en-US" sz="2400" dirty="0" err="1">
                <a:latin typeface="Eurostile"/>
                <a:cs typeface="Eurostile"/>
              </a:rPr>
              <a:t>k.root-server.net</a:t>
            </a:r>
            <a:endParaRPr lang="en-US" sz="2400" dirty="0">
              <a:latin typeface="Eurostile"/>
              <a:cs typeface="Eurostile"/>
            </a:endParaRPr>
          </a:p>
          <a:p>
            <a:pPr algn="r"/>
            <a:r>
              <a:rPr lang="en-US" sz="2400" dirty="0">
                <a:latin typeface="Eurostile"/>
                <a:cs typeface="Eurostile"/>
              </a:rPr>
              <a:t>and</a:t>
            </a:r>
          </a:p>
          <a:p>
            <a:pPr algn="r"/>
            <a:r>
              <a:rPr lang="en-US" sz="2400" dirty="0" err="1">
                <a:latin typeface="Eurostile"/>
                <a:cs typeface="Eurostile"/>
              </a:rPr>
              <a:t>login.ifi.uio.no</a:t>
            </a:r>
            <a:endParaRPr lang="en-US" sz="2400" dirty="0">
              <a:latin typeface="Eurostile"/>
              <a:cs typeface="Eurostile"/>
            </a:endParaRPr>
          </a:p>
        </p:txBody>
      </p:sp>
      <p:pic>
        <p:nvPicPr>
          <p:cNvPr id="29" name="Picture 28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602729" cy="742417"/>
          </a:xfrm>
          <a:prstGeom prst="rect">
            <a:avLst/>
          </a:prstGeom>
        </p:spPr>
      </p:pic>
      <p:pic>
        <p:nvPicPr>
          <p:cNvPr id="31" name="Picture 30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602729" cy="742417"/>
          </a:xfrm>
          <a:prstGeom prst="rect">
            <a:avLst/>
          </a:prstGeom>
        </p:spPr>
      </p:pic>
      <p:pic>
        <p:nvPicPr>
          <p:cNvPr id="33" name="Picture 32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4"/>
            <a:ext cx="602729" cy="742417"/>
          </a:xfrm>
          <a:prstGeom prst="rect">
            <a:avLst/>
          </a:prstGeom>
        </p:spPr>
      </p:pic>
      <p:pic>
        <p:nvPicPr>
          <p:cNvPr id="34" name="Picture 33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805264"/>
            <a:ext cx="602729" cy="742417"/>
          </a:xfrm>
          <a:prstGeom prst="rect">
            <a:avLst/>
          </a:prstGeom>
        </p:spPr>
      </p:pic>
      <p:pic>
        <p:nvPicPr>
          <p:cNvPr id="37" name="Picture 36" descr="database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49626"/>
            <a:ext cx="602729" cy="7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5" grpId="0"/>
      <p:bldP spid="3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87888" cy="512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395536" y="2132856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4716016" y="3861048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2579101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DNS allows zoning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7864" y="836712"/>
            <a:ext cx="5586535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e.g. Netflix (and Google) addresses depend</a:t>
            </a:r>
          </a:p>
          <a:p>
            <a:r>
              <a:rPr lang="en-US" sz="2400" dirty="0">
                <a:latin typeface="Eurostile"/>
                <a:cs typeface="Eurostile"/>
              </a:rPr>
              <a:t>on the origin of your connection</a:t>
            </a:r>
          </a:p>
          <a:p>
            <a:r>
              <a:rPr lang="en-US" sz="2400" dirty="0">
                <a:latin typeface="Eurostile"/>
                <a:cs typeface="Eurostile"/>
              </a:rPr>
              <a:t>geography, ISP, 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5301208"/>
            <a:ext cx="6443741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addresses can also depend on server load</a:t>
            </a:r>
          </a:p>
          <a:p>
            <a:r>
              <a:rPr lang="en-US" sz="2400" dirty="0">
                <a:latin typeface="Eurostile"/>
                <a:cs typeface="Eurostile"/>
              </a:rPr>
              <a:t>minimal 5-minutes allows Netflix</a:t>
            </a:r>
          </a:p>
          <a:p>
            <a:r>
              <a:rPr lang="en-US" sz="2400" dirty="0">
                <a:latin typeface="Eurostile"/>
                <a:cs typeface="Eurostile"/>
              </a:rPr>
              <a:t>to direct people to other servers every 5 minutes</a:t>
            </a:r>
          </a:p>
        </p:txBody>
      </p:sp>
      <p:pic>
        <p:nvPicPr>
          <p:cNvPr id="8" name="Picture 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807781" cy="606421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571849" cy="941085"/>
          </a:xfrm>
          <a:prstGeom prst="rect">
            <a:avLst/>
          </a:prstGeom>
        </p:spPr>
      </p:pic>
      <p:pic>
        <p:nvPicPr>
          <p:cNvPr id="26" name="Picture 25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0" y="2429272"/>
            <a:ext cx="807781" cy="606421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71849" cy="941085"/>
          </a:xfrm>
          <a:prstGeom prst="rect">
            <a:avLst/>
          </a:prstGeom>
        </p:spPr>
      </p:pic>
      <p:pic>
        <p:nvPicPr>
          <p:cNvPr id="28" name="Picture 2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805264"/>
            <a:ext cx="807781" cy="60642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8" idx="0"/>
            <a:endCxn id="27" idx="2"/>
          </p:cNvCxnSpPr>
          <p:nvPr/>
        </p:nvCxnSpPr>
        <p:spPr bwMode="auto">
          <a:xfrm flipH="1" flipV="1">
            <a:off x="1905597" y="3866029"/>
            <a:ext cx="45958" cy="19392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H="1" flipV="1">
            <a:off x="3923928" y="2924944"/>
            <a:ext cx="285925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25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87888" cy="512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395536" y="2132856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4716016" y="3861048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2579101" cy="461665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DNS allows zoning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7864" y="836712"/>
            <a:ext cx="5586535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e.g. Netflix (and Google) addresses depend</a:t>
            </a:r>
          </a:p>
          <a:p>
            <a:r>
              <a:rPr lang="en-US" sz="2400" dirty="0">
                <a:latin typeface="Eurostile"/>
                <a:cs typeface="Eurostile"/>
              </a:rPr>
              <a:t>on the origin of your connection</a:t>
            </a:r>
          </a:p>
          <a:p>
            <a:r>
              <a:rPr lang="en-US" sz="2400" dirty="0">
                <a:latin typeface="Eurostile"/>
                <a:cs typeface="Eurostile"/>
              </a:rPr>
              <a:t>geography, ISP, 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5301208"/>
            <a:ext cx="6443741" cy="1200328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addresses can also depend on server load</a:t>
            </a:r>
          </a:p>
          <a:p>
            <a:r>
              <a:rPr lang="en-US" sz="2400" dirty="0">
                <a:latin typeface="Eurostile"/>
                <a:cs typeface="Eurostile"/>
              </a:rPr>
              <a:t>minimal 5-minutes allows Netflix</a:t>
            </a:r>
          </a:p>
          <a:p>
            <a:r>
              <a:rPr lang="en-US" sz="2400" dirty="0">
                <a:latin typeface="Eurostile"/>
                <a:cs typeface="Eurostile"/>
              </a:rPr>
              <a:t>to direct people to other servers every 5 minutes</a:t>
            </a:r>
          </a:p>
        </p:txBody>
      </p:sp>
      <p:pic>
        <p:nvPicPr>
          <p:cNvPr id="8" name="Picture 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807781" cy="606421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571849" cy="941085"/>
          </a:xfrm>
          <a:prstGeom prst="rect">
            <a:avLst/>
          </a:prstGeom>
        </p:spPr>
      </p:pic>
      <p:pic>
        <p:nvPicPr>
          <p:cNvPr id="26" name="Picture 25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0" y="2429272"/>
            <a:ext cx="807781" cy="606421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571849" cy="941085"/>
          </a:xfrm>
          <a:prstGeom prst="rect">
            <a:avLst/>
          </a:prstGeom>
        </p:spPr>
      </p:pic>
      <p:pic>
        <p:nvPicPr>
          <p:cNvPr id="28" name="Picture 27" descr="desktop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805264"/>
            <a:ext cx="807781" cy="60642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8" idx="0"/>
            <a:endCxn id="27" idx="2"/>
          </p:cNvCxnSpPr>
          <p:nvPr/>
        </p:nvCxnSpPr>
        <p:spPr bwMode="auto">
          <a:xfrm flipH="1" flipV="1">
            <a:off x="1905597" y="3866029"/>
            <a:ext cx="45958" cy="19392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H="1" flipV="1">
            <a:off x="3923928" y="2924944"/>
            <a:ext cx="285925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3528" y="2132856"/>
            <a:ext cx="8353569" cy="30469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/>
                <a:cs typeface="Eurostile"/>
              </a:rPr>
              <a:t>“Small problem” with this technique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modern to use external </a:t>
            </a:r>
            <a:r>
              <a:rPr lang="en-US" sz="2400" b="1" i="1" dirty="0">
                <a:solidFill>
                  <a:srgbClr val="FF0000"/>
                </a:solidFill>
                <a:latin typeface="Eurostile"/>
                <a:cs typeface="Eurostile"/>
              </a:rPr>
              <a:t>resolvers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e.g. </a:t>
            </a:r>
            <a:r>
              <a:rPr lang="en-US" sz="2400" b="1" i="1" dirty="0">
                <a:solidFill>
                  <a:srgbClr val="FF0000"/>
                </a:solidFill>
                <a:latin typeface="Eurostile"/>
                <a:cs typeface="Eurostile"/>
              </a:rPr>
              <a:t>ALL</a:t>
            </a:r>
            <a:r>
              <a:rPr lang="en-US" sz="2400" dirty="0">
                <a:solidFill>
                  <a:srgbClr val="FF0000"/>
                </a:solidFill>
                <a:latin typeface="Eurostile"/>
                <a:cs typeface="Eurostile"/>
              </a:rPr>
              <a:t> </a:t>
            </a:r>
            <a:r>
              <a:rPr lang="en-US" sz="2400" dirty="0">
                <a:latin typeface="Eurostile"/>
                <a:cs typeface="Eurostile"/>
              </a:rPr>
              <a:t>Chrome DNS lookups seem to originate from 8.8.8.8</a:t>
            </a:r>
            <a:br>
              <a:rPr lang="en-US" sz="2400" dirty="0">
                <a:latin typeface="Eurostile"/>
                <a:cs typeface="Eurostile"/>
              </a:rPr>
            </a:br>
            <a:r>
              <a:rPr lang="en-US" sz="2400" dirty="0">
                <a:latin typeface="Eurostile"/>
                <a:cs typeface="Eurostile"/>
              </a:rPr>
              <a:t>(an address owned by Google)</a:t>
            </a:r>
          </a:p>
          <a:p>
            <a:endParaRPr lang="en-US" sz="2400" dirty="0">
              <a:latin typeface="Eurostile"/>
              <a:cs typeface="Eurostile"/>
            </a:endParaRPr>
          </a:p>
          <a:p>
            <a:r>
              <a:rPr lang="en-US" sz="2400" dirty="0">
                <a:latin typeface="Eurostile"/>
                <a:cs typeface="Eurostile"/>
              </a:rPr>
              <a:t>Consequences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user stays more anonymous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Eurostile"/>
                <a:cs typeface="Eurostile"/>
              </a:rPr>
              <a:t>Netflix and others make wrong decisions</a:t>
            </a:r>
          </a:p>
        </p:txBody>
      </p:sp>
    </p:spTree>
    <p:extLst>
      <p:ext uri="{BB962C8B-B14F-4D97-AF65-F5344CB8AC3E}">
        <p14:creationId xmlns:p14="http://schemas.microsoft.com/office/powerpoint/2010/main" val="422265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324413" cy="241820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mr-IN" sz="1200" dirty="0">
                <a:latin typeface="Courier New"/>
                <a:cs typeface="Courier New"/>
              </a:rPr>
              <a:t>@   IN SOA </a:t>
            </a:r>
            <a:r>
              <a:rPr lang="nb-NO" sz="1200" dirty="0">
                <a:latin typeface="Courier New"/>
                <a:cs typeface="Courier New"/>
              </a:rPr>
              <a:t>rh7login</a:t>
            </a:r>
            <a:r>
              <a:rPr lang="it-IT" sz="1200" dirty="0">
                <a:latin typeface="Courier New"/>
                <a:cs typeface="Courier New"/>
              </a:rPr>
              <a:t>.</a:t>
            </a:r>
            <a:r>
              <a:rPr lang="it-IT" sz="1200" dirty="0" err="1">
                <a:latin typeface="Courier New"/>
                <a:cs typeface="Courier New"/>
              </a:rPr>
              <a:t>ifi.uio.no</a:t>
            </a:r>
            <a:r>
              <a:rPr lang="it-IT" sz="1200" dirty="0">
                <a:latin typeface="Courier New"/>
                <a:cs typeface="Courier New"/>
              </a:rPr>
              <a:t>. </a:t>
            </a:r>
            <a:r>
              <a:rPr lang="it-IT" sz="1200" dirty="0" err="1">
                <a:latin typeface="Courier New"/>
                <a:cs typeface="Courier New"/>
              </a:rPr>
              <a:t>hostmaster.ifi.uio.no</a:t>
            </a:r>
            <a:r>
              <a:rPr lang="it-IT" sz="1200" dirty="0">
                <a:latin typeface="Courier New"/>
                <a:cs typeface="Courier New"/>
              </a:rPr>
              <a:t>. 201703291 1800 900 960000 86400</a:t>
            </a:r>
          </a:p>
          <a:p>
            <a:pPr marL="0" indent="0">
              <a:buNone/>
            </a:pPr>
            <a:r>
              <a:rPr lang="mr-IN" sz="1200" dirty="0">
                <a:latin typeface="Courier New"/>
                <a:cs typeface="Courier New"/>
              </a:rPr>
              <a:t>@      </a:t>
            </a:r>
            <a:r>
              <a:rPr lang="nb-NO" sz="1200" dirty="0">
                <a:latin typeface="Courier New"/>
                <a:cs typeface="Courier New"/>
              </a:rPr>
              <a:t>	</a:t>
            </a:r>
            <a:r>
              <a:rPr lang="mr-IN" sz="1200" dirty="0">
                <a:latin typeface="Courier New"/>
                <a:cs typeface="Courier New"/>
              </a:rPr>
              <a:t>NS  </a:t>
            </a:r>
            <a:r>
              <a:rPr lang="nb-NO" sz="1200" dirty="0" err="1">
                <a:latin typeface="Courier New"/>
                <a:cs typeface="Courier New"/>
              </a:rPr>
              <a:t>nn</a:t>
            </a:r>
            <a:r>
              <a:rPr lang="mr-IN" sz="1200" dirty="0">
                <a:latin typeface="Courier New"/>
                <a:cs typeface="Courier New"/>
              </a:rPr>
              <a:t>.</a:t>
            </a:r>
            <a:r>
              <a:rPr lang="nb-NO" sz="1200" dirty="0" err="1">
                <a:latin typeface="Courier New"/>
                <a:cs typeface="Courier New"/>
              </a:rPr>
              <a:t>uninett</a:t>
            </a:r>
            <a:r>
              <a:rPr lang="mr-IN" sz="1200" dirty="0">
                <a:latin typeface="Courier New"/>
                <a:cs typeface="Courier New"/>
              </a:rPr>
              <a:t>.</a:t>
            </a:r>
            <a:r>
              <a:rPr lang="nb-NO" sz="1200" dirty="0" err="1">
                <a:latin typeface="Courier New"/>
                <a:cs typeface="Courier New"/>
              </a:rPr>
              <a:t>no</a:t>
            </a:r>
            <a:r>
              <a:rPr lang="mr-IN" sz="1200" dirty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mr-IN" sz="1200" dirty="0">
                <a:latin typeface="Courier New"/>
                <a:cs typeface="Courier New"/>
              </a:rPr>
              <a:t>@     </a:t>
            </a:r>
            <a:r>
              <a:rPr lang="nb-NO" sz="1200" dirty="0">
                <a:latin typeface="Courier New"/>
                <a:cs typeface="Courier New"/>
              </a:rPr>
              <a:t>	</a:t>
            </a:r>
            <a:r>
              <a:rPr lang="mr-IN" sz="1200" dirty="0">
                <a:latin typeface="Courier New"/>
                <a:cs typeface="Courier New"/>
              </a:rPr>
              <a:t>NS  ns</a:t>
            </a:r>
            <a:r>
              <a:rPr lang="nb-NO" sz="1200" dirty="0">
                <a:latin typeface="Courier New"/>
                <a:cs typeface="Courier New"/>
              </a:rPr>
              <a:t>1</a:t>
            </a:r>
            <a:r>
              <a:rPr lang="mr-IN" sz="1200" dirty="0">
                <a:latin typeface="Courier New"/>
                <a:cs typeface="Courier New"/>
              </a:rPr>
              <a:t>.</a:t>
            </a:r>
            <a:r>
              <a:rPr lang="nb-NO" sz="1200" dirty="0" err="1">
                <a:latin typeface="Courier New"/>
                <a:cs typeface="Courier New"/>
              </a:rPr>
              <a:t>uio</a:t>
            </a:r>
            <a:r>
              <a:rPr lang="mr-IN" sz="1200" dirty="0">
                <a:latin typeface="Courier New"/>
                <a:cs typeface="Courier New"/>
              </a:rPr>
              <a:t>.</a:t>
            </a:r>
            <a:r>
              <a:rPr lang="nb-NO" sz="1200" dirty="0" err="1">
                <a:latin typeface="Courier New"/>
                <a:cs typeface="Courier New"/>
              </a:rPr>
              <a:t>no</a:t>
            </a:r>
            <a:r>
              <a:rPr lang="mr-IN" sz="1200" dirty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mr-IN" sz="1200" dirty="0">
                <a:latin typeface="Courier New"/>
                <a:cs typeface="Courier New"/>
              </a:rPr>
              <a:t>@   </a:t>
            </a:r>
            <a:r>
              <a:rPr lang="nb-NO" sz="1200" dirty="0">
                <a:latin typeface="Courier New"/>
                <a:cs typeface="Courier New"/>
              </a:rPr>
              <a:t>	</a:t>
            </a:r>
            <a:r>
              <a:rPr lang="mr-IN" sz="1200" dirty="0">
                <a:latin typeface="Courier New"/>
                <a:cs typeface="Courier New"/>
              </a:rPr>
              <a:t>NS  </a:t>
            </a:r>
            <a:r>
              <a:rPr lang="nb-NO" sz="1200" dirty="0" err="1">
                <a:latin typeface="Courier New"/>
                <a:cs typeface="Courier New"/>
              </a:rPr>
              <a:t>ifi</a:t>
            </a:r>
            <a:r>
              <a:rPr lang="mr-IN" sz="1200" dirty="0">
                <a:latin typeface="Courier New"/>
                <a:cs typeface="Courier New"/>
              </a:rPr>
              <a:t>.</a:t>
            </a:r>
            <a:r>
              <a:rPr lang="nb-NO" sz="1200" dirty="0" err="1">
                <a:latin typeface="Courier New"/>
                <a:cs typeface="Courier New"/>
              </a:rPr>
              <a:t>uio.no</a:t>
            </a:r>
            <a:r>
              <a:rPr lang="mr-IN" sz="1200" dirty="0">
                <a:latin typeface="Courier New"/>
                <a:cs typeface="Courier New"/>
              </a:rPr>
              <a:t>.</a:t>
            </a:r>
            <a:endParaRPr lang="nb-NO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@	A	129.240.65.60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@	A	129.240.65.61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@	A	129.240.65.62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@	A	129.240.65.63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@	MX	50 </a:t>
            </a:r>
            <a:r>
              <a:rPr lang="en-US" sz="1200" dirty="0" err="1">
                <a:latin typeface="Courier New"/>
                <a:cs typeface="Courier New"/>
              </a:rPr>
              <a:t>smtp.uio.no</a:t>
            </a:r>
            <a:r>
              <a:rPr lang="en-US" sz="1200" dirty="0">
                <a:latin typeface="Courier New"/>
                <a:cs typeface="Courier New"/>
              </a:rPr>
              <a:t>.</a:t>
            </a:r>
            <a:endParaRPr lang="hr-HR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login.ifi.uio.no	CNAME	rh7login.ifi.uio.no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323528" y="1484784"/>
            <a:ext cx="2520280" cy="360040"/>
          </a:xfrm>
          <a:prstGeom prst="borderCallout1">
            <a:avLst>
              <a:gd name="adj1" fmla="val 115289"/>
              <a:gd name="adj2" fmla="val 14045"/>
              <a:gd name="adj3" fmla="val 216464"/>
              <a:gd name="adj4" fmla="val 31585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start of authority record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5536" y="836712"/>
            <a:ext cx="7920880" cy="576064"/>
            <a:chOff x="395536" y="836712"/>
            <a:chExt cx="7920880" cy="576064"/>
          </a:xfrm>
        </p:grpSpPr>
        <p:sp>
          <p:nvSpPr>
            <p:cNvPr id="6" name="Line Callout 1 5"/>
            <p:cNvSpPr/>
            <p:nvPr/>
          </p:nvSpPr>
          <p:spPr>
            <a:xfrm>
              <a:off x="395536" y="836712"/>
              <a:ext cx="1152128" cy="360040"/>
            </a:xfrm>
            <a:prstGeom prst="borderCallout1">
              <a:avLst>
                <a:gd name="adj1" fmla="val 126428"/>
                <a:gd name="adj2" fmla="val 48523"/>
                <a:gd name="adj3" fmla="val 383551"/>
                <a:gd name="adj4" fmla="val 109028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hostname</a:t>
              </a:r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1739685" y="836712"/>
              <a:ext cx="1296144" cy="360040"/>
            </a:xfrm>
            <a:prstGeom prst="borderCallout1">
              <a:avLst>
                <a:gd name="adj1" fmla="val 126428"/>
                <a:gd name="adj2" fmla="val 48523"/>
                <a:gd name="adj3" fmla="val 387264"/>
                <a:gd name="adj4" fmla="val 137907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admin email</a:t>
              </a:r>
            </a:p>
          </p:txBody>
        </p:sp>
        <p:sp>
          <p:nvSpPr>
            <p:cNvPr id="9" name="Line Callout 1 8"/>
            <p:cNvSpPr/>
            <p:nvPr/>
          </p:nvSpPr>
          <p:spPr>
            <a:xfrm>
              <a:off x="3227850" y="836712"/>
              <a:ext cx="1296144" cy="576064"/>
            </a:xfrm>
            <a:prstGeom prst="borderCallout1">
              <a:avLst>
                <a:gd name="adj1" fmla="val 118074"/>
                <a:gd name="adj2" fmla="val 76371"/>
                <a:gd name="adj3" fmla="val 242456"/>
                <a:gd name="adj4" fmla="val 184320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record serial number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4716015" y="836712"/>
              <a:ext cx="936104" cy="576064"/>
            </a:xfrm>
            <a:prstGeom prst="borderCallout1">
              <a:avLst>
                <a:gd name="adj1" fmla="val 119466"/>
                <a:gd name="adj2" fmla="val 74229"/>
                <a:gd name="adj3" fmla="val 235494"/>
                <a:gd name="adj4" fmla="val 193196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refresh time</a:t>
              </a: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5844140" y="836712"/>
              <a:ext cx="648072" cy="576064"/>
            </a:xfrm>
            <a:prstGeom prst="borderCallout1">
              <a:avLst>
                <a:gd name="adj1" fmla="val 119466"/>
                <a:gd name="adj2" fmla="val 54236"/>
                <a:gd name="adj3" fmla="val 235494"/>
                <a:gd name="adj4" fmla="val 173837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retry time</a:t>
              </a: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6684233" y="836712"/>
              <a:ext cx="720080" cy="576064"/>
            </a:xfrm>
            <a:prstGeom prst="borderCallout1">
              <a:avLst>
                <a:gd name="adj1" fmla="val 119466"/>
                <a:gd name="adj2" fmla="val 54236"/>
                <a:gd name="adj3" fmla="val 235494"/>
                <a:gd name="adj4" fmla="val 116079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expiry time</a:t>
              </a: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7596336" y="836712"/>
              <a:ext cx="720080" cy="576064"/>
            </a:xfrm>
            <a:prstGeom prst="borderCallout1">
              <a:avLst>
                <a:gd name="adj1" fmla="val 119466"/>
                <a:gd name="adj2" fmla="val 54236"/>
                <a:gd name="adj3" fmla="val 244776"/>
                <a:gd name="adj4" fmla="val 71523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min TTL</a:t>
              </a:r>
            </a:p>
          </p:txBody>
        </p:sp>
      </p:grpSp>
      <p:sp>
        <p:nvSpPr>
          <p:cNvPr id="15" name="Line Callout 1 14"/>
          <p:cNvSpPr/>
          <p:nvPr/>
        </p:nvSpPr>
        <p:spPr>
          <a:xfrm>
            <a:off x="395536" y="5157192"/>
            <a:ext cx="1872208" cy="648072"/>
          </a:xfrm>
          <a:prstGeom prst="borderCallout1">
            <a:avLst>
              <a:gd name="adj1" fmla="val -18380"/>
              <a:gd name="adj2" fmla="val 8741"/>
              <a:gd name="adj3" fmla="val -331003"/>
              <a:gd name="adj4" fmla="val 44051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NS: a </a:t>
            </a:r>
            <a:r>
              <a:rPr lang="en-US" sz="1600" dirty="0">
                <a:latin typeface="+mn-lt"/>
              </a:rPr>
              <a:t>responsible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name server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300192" y="5013176"/>
            <a:ext cx="2304256" cy="1296144"/>
          </a:xfrm>
          <a:prstGeom prst="borderCallout1">
            <a:avLst>
              <a:gd name="adj1" fmla="val -9097"/>
              <a:gd name="adj2" fmla="val 7581"/>
              <a:gd name="adj3" fmla="val -93781"/>
              <a:gd name="adj4" fmla="val -113137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A: an IPv4</a:t>
            </a:r>
            <a:r>
              <a:rPr kumimoji="0" lang="en-US" sz="1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address, several means the name has multiple interfaces, perhaps hosts, AAAA for IPv6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627784" y="5733256"/>
            <a:ext cx="1872208" cy="648072"/>
          </a:xfrm>
          <a:prstGeom prst="borderCallout1">
            <a:avLst>
              <a:gd name="adj1" fmla="val -18380"/>
              <a:gd name="adj2" fmla="val 12312"/>
              <a:gd name="adj3" fmla="val -238177"/>
              <a:gd name="adj4" fmla="val -54487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MX: mail server’s name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3995936" y="4869160"/>
            <a:ext cx="1872208" cy="648072"/>
          </a:xfrm>
          <a:prstGeom prst="borderCallout1">
            <a:avLst>
              <a:gd name="adj1" fmla="val 22876"/>
              <a:gd name="adj2" fmla="val -6253"/>
              <a:gd name="adj3" fmla="val -69028"/>
              <a:gd name="adj4" fmla="val -74480"/>
            </a:avLst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CNAME: an alias (another name)</a:t>
            </a:r>
          </a:p>
        </p:txBody>
      </p:sp>
    </p:spTree>
    <p:extLst>
      <p:ext uri="{BB962C8B-B14F-4D97-AF65-F5344CB8AC3E}">
        <p14:creationId xmlns:p14="http://schemas.microsoft.com/office/powerpoint/2010/main" val="30141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509121"/>
            <a:ext cx="8324413" cy="36004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_service._</a:t>
            </a:r>
            <a:r>
              <a:rPr lang="en-US" sz="1200" dirty="0" err="1">
                <a:latin typeface="Courier New"/>
                <a:cs typeface="Courier New"/>
              </a:rPr>
              <a:t>protocol.example.com</a:t>
            </a:r>
            <a:r>
              <a:rPr lang="en-US" sz="1200" dirty="0">
                <a:latin typeface="Courier New"/>
                <a:cs typeface="Courier New"/>
              </a:rPr>
              <a:t>  SRV     10      0       5060    </a:t>
            </a:r>
            <a:r>
              <a:rPr lang="en-US" sz="1200" dirty="0" err="1">
                <a:latin typeface="Courier New"/>
                <a:cs typeface="Courier New"/>
              </a:rPr>
              <a:t>service.example.com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hr-HR" sz="1200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mDNS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3068960"/>
            <a:ext cx="7920880" cy="936104"/>
            <a:chOff x="323528" y="2924943"/>
            <a:chExt cx="7920880" cy="936104"/>
          </a:xfrm>
        </p:grpSpPr>
        <p:sp>
          <p:nvSpPr>
            <p:cNvPr id="19" name="Line Callout 1 18"/>
            <p:cNvSpPr/>
            <p:nvPr/>
          </p:nvSpPr>
          <p:spPr>
            <a:xfrm>
              <a:off x="323528" y="2996951"/>
              <a:ext cx="1296144" cy="576064"/>
            </a:xfrm>
            <a:prstGeom prst="borderCallout1">
              <a:avLst>
                <a:gd name="adj1" fmla="val 120395"/>
                <a:gd name="adj2" fmla="val 33052"/>
                <a:gd name="adj3" fmla="val 242456"/>
                <a:gd name="adj4" fmla="val 37861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name of the serv</a:t>
              </a:r>
              <a:r>
                <a:rPr lang="en-US" sz="1600" b="1" i="1" dirty="0">
                  <a:latin typeface="+mn-lt"/>
                </a:rPr>
                <a:t>ice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Line Callout 1 19"/>
            <p:cNvSpPr/>
            <p:nvPr/>
          </p:nvSpPr>
          <p:spPr>
            <a:xfrm>
              <a:off x="6948264" y="2924943"/>
              <a:ext cx="1296144" cy="576064"/>
            </a:xfrm>
            <a:prstGeom prst="borderCallout1">
              <a:avLst>
                <a:gd name="adj1" fmla="val 120395"/>
                <a:gd name="adj2" fmla="val 33052"/>
                <a:gd name="adj3" fmla="val 247097"/>
                <a:gd name="adj4" fmla="val 14139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name of the serv</a:t>
              </a:r>
              <a:r>
                <a:rPr lang="en-US" sz="1600" b="1" i="1" dirty="0">
                  <a:latin typeface="+mn-lt"/>
                </a:rPr>
                <a:t>er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Line Callout 1 20"/>
            <p:cNvSpPr/>
            <p:nvPr/>
          </p:nvSpPr>
          <p:spPr>
            <a:xfrm>
              <a:off x="1691680" y="3212975"/>
              <a:ext cx="936104" cy="360040"/>
            </a:xfrm>
            <a:prstGeom prst="borderCallout1">
              <a:avLst>
                <a:gd name="adj1" fmla="val 120395"/>
                <a:gd name="adj2" fmla="val 33052"/>
                <a:gd name="adj3" fmla="val 325070"/>
                <a:gd name="adj4" fmla="val 3190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protocol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Line Callout 1 21"/>
            <p:cNvSpPr/>
            <p:nvPr/>
          </p:nvSpPr>
          <p:spPr>
            <a:xfrm>
              <a:off x="2843808" y="2924943"/>
              <a:ext cx="1656184" cy="864096"/>
            </a:xfrm>
            <a:prstGeom prst="borderCallout1">
              <a:avLst>
                <a:gd name="adj1" fmla="val 111112"/>
                <a:gd name="adj2" fmla="val 18523"/>
                <a:gd name="adj3" fmla="val 171288"/>
                <a:gd name="adj4" fmla="val -14940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domain where the service is located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Line Callout 1 22"/>
            <p:cNvSpPr/>
            <p:nvPr/>
          </p:nvSpPr>
          <p:spPr>
            <a:xfrm>
              <a:off x="4572000" y="2996951"/>
              <a:ext cx="936104" cy="360040"/>
            </a:xfrm>
            <a:prstGeom prst="borderCallout1">
              <a:avLst>
                <a:gd name="adj1" fmla="val 120395"/>
                <a:gd name="adj2" fmla="val 33052"/>
                <a:gd name="adj3" fmla="val 391904"/>
                <a:gd name="adj4" fmla="val -42509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priority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Line Callout 1 23"/>
            <p:cNvSpPr/>
            <p:nvPr/>
          </p:nvSpPr>
          <p:spPr>
            <a:xfrm>
              <a:off x="5004048" y="3501007"/>
              <a:ext cx="936104" cy="360040"/>
            </a:xfrm>
            <a:prstGeom prst="borderCallout1">
              <a:avLst>
                <a:gd name="adj1" fmla="val 120395"/>
                <a:gd name="adj2" fmla="val 33052"/>
                <a:gd name="adj3" fmla="val 247096"/>
                <a:gd name="adj4" fmla="val -9663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weight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Line Callout 1 24"/>
            <p:cNvSpPr/>
            <p:nvPr/>
          </p:nvSpPr>
          <p:spPr>
            <a:xfrm>
              <a:off x="5940152" y="2996951"/>
              <a:ext cx="936104" cy="360040"/>
            </a:xfrm>
            <a:prstGeom prst="borderCallout1">
              <a:avLst>
                <a:gd name="adj1" fmla="val 86978"/>
                <a:gd name="adj2" fmla="val 63042"/>
                <a:gd name="adj3" fmla="val 384478"/>
                <a:gd name="adj4" fmla="val -16803"/>
              </a:avLst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port</a:t>
              </a:r>
              <a:endPara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28" y="5445224"/>
            <a:ext cx="8324413" cy="936104"/>
            <a:chOff x="323528" y="2780928"/>
            <a:chExt cx="8324413" cy="93610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323528" y="3356992"/>
              <a:ext cx="8324413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2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ahoma" charset="0"/>
                <a:buChar char="−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charset="2"/>
                <a:buChar char="§"/>
                <a:defRPr sz="19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2"/>
                <a:buChar char="q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latin typeface="Courier New"/>
                  <a:cs typeface="Courier New"/>
                </a:rPr>
                <a:t>_</a:t>
              </a:r>
              <a:r>
                <a:rPr lang="en-US" sz="1200" dirty="0" err="1">
                  <a:latin typeface="Courier New"/>
                  <a:cs typeface="Courier New"/>
                </a:rPr>
                <a:t>ssh</a:t>
              </a:r>
              <a:r>
                <a:rPr lang="en-US" sz="1200" dirty="0">
                  <a:latin typeface="Courier New"/>
                  <a:cs typeface="Courier New"/>
                </a:rPr>
                <a:t>._</a:t>
              </a:r>
              <a:r>
                <a:rPr lang="en-US" sz="1200" dirty="0" err="1">
                  <a:latin typeface="Courier New"/>
                  <a:cs typeface="Courier New"/>
                </a:rPr>
                <a:t>tcp.example.com</a:t>
              </a:r>
              <a:r>
                <a:rPr lang="en-US" sz="1200" dirty="0">
                  <a:latin typeface="Courier New"/>
                  <a:cs typeface="Courier New"/>
                </a:rPr>
                <a:t>  SRV     10      0       22 </a:t>
              </a:r>
              <a:r>
                <a:rPr lang="mr-IN" sz="1200" dirty="0">
                  <a:latin typeface="Courier New"/>
                  <a:cs typeface="Courier New"/>
                </a:rPr>
                <a:t>1x-193-157-212-9.uio.no</a:t>
              </a:r>
              <a:endParaRPr lang="en-US" sz="1200" dirty="0">
                <a:latin typeface="Courier New"/>
                <a:cs typeface="Courier New"/>
              </a:endParaRPr>
            </a:p>
            <a:p>
              <a:pPr marL="0" indent="0">
                <a:buFont typeface="Wingdings" charset="2"/>
                <a:buNone/>
              </a:pPr>
              <a:endParaRPr lang="hr-HR" sz="1200" dirty="0">
                <a:latin typeface="Courier New"/>
                <a:cs typeface="Courier New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2780928"/>
              <a:ext cx="3611385" cy="461665"/>
            </a:xfrm>
            <a:prstGeom prst="rect">
              <a:avLst/>
            </a:prstGeom>
            <a:solidFill>
              <a:srgbClr val="FFF4CB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Eurostile"/>
                  <a:cs typeface="Eurostile"/>
                </a:rPr>
                <a:t>Example from my machine:</a:t>
              </a:r>
            </a:p>
          </p:txBody>
        </p:sp>
      </p:grp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107504" y="866775"/>
            <a:ext cx="8928992" cy="19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/>
              <a:t>A way of discovering services by announcing them with IP multicast</a:t>
            </a:r>
          </a:p>
          <a:p>
            <a:r>
              <a:rPr lang="en-US" sz="2000" dirty="0"/>
              <a:t>RFC 6762 (2013): multicast DNS</a:t>
            </a:r>
          </a:p>
          <a:p>
            <a:r>
              <a:rPr lang="en-US" sz="2000" dirty="0"/>
              <a:t>records announce services (as well as link-local hostnames that are invisible outside the current multicast domain, like </a:t>
            </a:r>
            <a:r>
              <a:rPr lang="en-US" sz="2000" dirty="0" err="1"/>
              <a:t>mymac.local</a:t>
            </a:r>
            <a:r>
              <a:rPr lang="en-US" sz="2000" dirty="0"/>
              <a:t>)</a:t>
            </a:r>
          </a:p>
          <a:p>
            <a:r>
              <a:rPr lang="en-US" sz="2000" dirty="0"/>
              <a:t>records are never authoritative and </a:t>
            </a:r>
            <a:r>
              <a:rPr lang="en-US" sz="2000" dirty="0" err="1"/>
              <a:t>mDNS</a:t>
            </a:r>
            <a:r>
              <a:rPr lang="en-US" sz="2000" dirty="0"/>
              <a:t> can never redirect or </a:t>
            </a:r>
            <a:r>
              <a:rPr lang="en-US" sz="2000" dirty="0" err="1"/>
              <a:t>recurse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71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66775"/>
            <a:ext cx="9036496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Internet view</a:t>
            </a:r>
          </a:p>
          <a:p>
            <a:r>
              <a:rPr lang="en-US" sz="2000" dirty="0"/>
              <a:t>everything above the socket interface is application layer function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=&gt; all functions of OSI layers 5 and 6 are Internet application layer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We still need (many of) those OSI functions</a:t>
            </a:r>
            <a:endParaRPr lang="en-US" sz="2000" dirty="0"/>
          </a:p>
          <a:p>
            <a:r>
              <a:rPr lang="en-US" sz="2000" dirty="0"/>
              <a:t>long-term session maintenance, reconnections, session migration</a:t>
            </a:r>
          </a:p>
          <a:p>
            <a:r>
              <a:rPr lang="en-US" sz="2000" dirty="0"/>
              <a:t>protocol translation</a:t>
            </a:r>
          </a:p>
          <a:p>
            <a:r>
              <a:rPr lang="en-US" sz="2000" dirty="0"/>
              <a:t>today’s Internet world has protocols for this</a:t>
            </a:r>
            <a:br>
              <a:rPr lang="en-US" sz="2000" dirty="0"/>
            </a:br>
            <a:r>
              <a:rPr lang="en-US" sz="2000" dirty="0"/>
              <a:t>(official standards </a:t>
            </a:r>
            <a:r>
              <a:rPr lang="en-US" sz="1800" dirty="0"/>
              <a:t>(de jure)</a:t>
            </a:r>
            <a:r>
              <a:rPr lang="en-US" sz="2000" dirty="0"/>
              <a:t> and de facto)</a:t>
            </a:r>
          </a:p>
          <a:p>
            <a:pPr lvl="1"/>
            <a:r>
              <a:rPr lang="en-US" sz="1600" dirty="0"/>
              <a:t>SMTP + (POP3 or IMAP)</a:t>
            </a:r>
          </a:p>
          <a:p>
            <a:pPr lvl="1"/>
            <a:r>
              <a:rPr lang="en-US" sz="1600" dirty="0"/>
              <a:t>HTTP, SHTTP, QUIC</a:t>
            </a:r>
          </a:p>
          <a:p>
            <a:pPr lvl="1"/>
            <a:r>
              <a:rPr lang="en-US" sz="1600" dirty="0"/>
              <a:t>(RTSP or SIP) + RTP/RTCP</a:t>
            </a:r>
          </a:p>
          <a:p>
            <a:pPr lvl="1"/>
            <a:r>
              <a:rPr lang="en-US" sz="1600" dirty="0"/>
              <a:t>MPEG DASH, Apple HLS, </a:t>
            </a:r>
            <a:r>
              <a:rPr lang="en-US" sz="1600" strike="sngStrike" dirty="0"/>
              <a:t>Microsoft Smooth Streaming</a:t>
            </a:r>
          </a:p>
          <a:p>
            <a:pPr lvl="1"/>
            <a:r>
              <a:rPr lang="en-US" sz="1600" dirty="0"/>
              <a:t>REST, SOAP, DCE / CORBA</a:t>
            </a:r>
          </a:p>
        </p:txBody>
      </p:sp>
    </p:spTree>
    <p:extLst>
      <p:ext uri="{BB962C8B-B14F-4D97-AF65-F5344CB8AC3E}">
        <p14:creationId xmlns:p14="http://schemas.microsoft.com/office/powerpoint/2010/main" val="208410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is DNS essential: not really</a:t>
            </a:r>
          </a:p>
          <a:p>
            <a:r>
              <a:rPr lang="en-US" sz="2400" dirty="0"/>
              <a:t>resolver: internal and external</a:t>
            </a:r>
          </a:p>
          <a:p>
            <a:r>
              <a:rPr lang="en-US" sz="2400" dirty="0"/>
              <a:t>DNS </a:t>
            </a:r>
            <a:r>
              <a:rPr lang="en-US" sz="2400" dirty="0" err="1"/>
              <a:t>prefetcher</a:t>
            </a:r>
            <a:endParaRPr lang="en-US" sz="2400" dirty="0"/>
          </a:p>
          <a:p>
            <a:r>
              <a:rPr lang="en-US" sz="2400" dirty="0"/>
              <a:t>DNS resolve latency</a:t>
            </a:r>
          </a:p>
          <a:p>
            <a:r>
              <a:rPr lang="en-US" sz="2400" dirty="0"/>
              <a:t>alternatives to DNS – P2P</a:t>
            </a:r>
          </a:p>
        </p:txBody>
      </p:sp>
    </p:spTree>
    <p:extLst>
      <p:ext uri="{BB962C8B-B14F-4D97-AF65-F5344CB8AC3E}">
        <p14:creationId xmlns:p14="http://schemas.microsoft.com/office/powerpoint/2010/main" val="283333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  <a:p>
            <a:r>
              <a:rPr lang="en-US" dirty="0"/>
              <a:t>Hypertext Transfer Protocol</a:t>
            </a:r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38175" y="1628800"/>
            <a:ext cx="7772400" cy="14620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Application layer</a:t>
            </a:r>
            <a:br>
              <a:rPr lang="en-US" dirty="0"/>
            </a:br>
            <a:r>
              <a:rPr lang="en-US" sz="2400" i="1" dirty="0"/>
              <a:t>in the TCP/IP stack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0466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Web: the HTTP protocol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Web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application layer protocol</a:t>
            </a:r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client:</a:t>
            </a:r>
            <a:r>
              <a:rPr lang="en-US" sz="2000" dirty="0"/>
              <a:t> browser that requests, receives,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displays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Web objects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endParaRPr lang="en-US" sz="2000" dirty="0"/>
          </a:p>
          <a:p>
            <a:r>
              <a:rPr lang="en-US" sz="2000" dirty="0"/>
              <a:t>Three major versions</a:t>
            </a:r>
          </a:p>
          <a:p>
            <a:r>
              <a:rPr lang="en-US" sz="2000" dirty="0"/>
              <a:t>HTTP/1.0 (1990)</a:t>
            </a:r>
          </a:p>
          <a:p>
            <a:r>
              <a:rPr lang="en-US" sz="2000" dirty="0"/>
              <a:t>HTTP/1.1 (1999)</a:t>
            </a:r>
          </a:p>
          <a:p>
            <a:r>
              <a:rPr lang="en-US" sz="2000" dirty="0"/>
              <a:t>HTTP/2 (2015)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17504"/>
              </p:ext>
            </p:extLst>
          </p:nvPr>
        </p:nvGraphicFramePr>
        <p:xfrm>
          <a:off x="4956129" y="2934333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29" y="2934333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51576" y="3132256"/>
            <a:ext cx="13480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Host running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a browser</a:t>
            </a: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24813"/>
              </p:ext>
            </p:extLst>
          </p:nvPr>
        </p:nvGraphicFramePr>
        <p:xfrm>
          <a:off x="5051379" y="562990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379" y="562990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583442" y="4910771"/>
            <a:ext cx="9489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Server 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Running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A web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server</a:t>
            </a: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42217" y="3799521"/>
            <a:ext cx="504825" cy="1071562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5775279" y="320738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5832429" y="340740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5765754" y="457898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5841954" y="470280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3379568" y="5868560"/>
            <a:ext cx="13480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Host running</a:t>
            </a: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a browser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152742" y="3366719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19907361">
            <a:off x="5943191" y="4862144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5941128" y="3814394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19862217">
            <a:off x="6122103" y="5195519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</a:p>
        </p:txBody>
      </p:sp>
    </p:spTree>
    <p:extLst>
      <p:ext uri="{BB962C8B-B14F-4D97-AF65-F5344CB8AC3E}">
        <p14:creationId xmlns:p14="http://schemas.microsoft.com/office/powerpoint/2010/main" val="488674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HTTP protocol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4464496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HTTP: TCP transport service: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client initiates TCP connection (creates socket) to server, port 80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server accepts TCP connection from client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TCP connection closed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4048" y="908720"/>
            <a:ext cx="3171825" cy="151447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HTTP is 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stateless</a:t>
            </a:r>
            <a:r>
              <a:rPr lang="ja-JP" altLang="en-US" sz="2400" dirty="0">
                <a:solidFill>
                  <a:srgbClr val="000000"/>
                </a:solidFill>
                <a:latin typeface="Arial"/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server maintains no information about past client requests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81897" y="3356992"/>
            <a:ext cx="3838575" cy="3106737"/>
            <a:chOff x="4781550" y="3587453"/>
            <a:chExt cx="3838575" cy="3106737"/>
          </a:xfrm>
        </p:grpSpPr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4781550" y="3827165"/>
              <a:ext cx="3838575" cy="27241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7667625" y="3665240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4810125" y="3846215"/>
              <a:ext cx="3752850" cy="284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Protocols that maintain </a:t>
              </a:r>
              <a:r>
                <a:rPr lang="ja-JP" alt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“</a:t>
              </a:r>
              <a:r>
                <a:rPr 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state</a:t>
              </a:r>
              <a:r>
                <a:rPr lang="ja-JP" alt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”</a:t>
              </a:r>
              <a:r>
                <a:rPr lang="en-US" sz="2000" dirty="0">
                  <a:solidFill>
                    <a:srgbClr val="FF6600"/>
                  </a:solidFill>
                  <a:latin typeface="Arial"/>
                  <a:cs typeface="Arial"/>
                </a:rPr>
                <a:t> are complex!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r>
                <a:rPr lang="en-US" sz="2000" dirty="0">
                  <a:latin typeface="Arial"/>
                  <a:cs typeface="Arial"/>
                </a:rPr>
                <a:t>past history (state) must be maintained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r>
                <a:rPr lang="en-US" sz="2000" dirty="0">
                  <a:latin typeface="Arial"/>
                  <a:cs typeface="Arial"/>
                </a:rPr>
                <a:t>if server/client crashes, their views of </a:t>
              </a:r>
              <a:r>
                <a:rPr lang="ja-JP" altLang="en-US" sz="2000" dirty="0">
                  <a:latin typeface="Arial"/>
                  <a:cs typeface="Arial"/>
                </a:rPr>
                <a:t>“</a:t>
              </a:r>
              <a:r>
                <a:rPr lang="en-US" sz="2000" dirty="0">
                  <a:latin typeface="Arial"/>
                  <a:cs typeface="Arial"/>
                </a:rPr>
                <a:t>state</a:t>
              </a:r>
              <a:r>
                <a:rPr lang="ja-JP" altLang="en-US" sz="2000" dirty="0">
                  <a:latin typeface="Arial"/>
                  <a:cs typeface="Arial"/>
                </a:rPr>
                <a:t>”</a:t>
              </a:r>
              <a:r>
                <a:rPr lang="en-US" sz="2000" dirty="0">
                  <a:latin typeface="Arial"/>
                  <a:cs typeface="Arial"/>
                </a:rPr>
                <a:t> may be inconsistent, must be reconciled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7602538" y="3587453"/>
              <a:ext cx="7978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"/>
                  <a:cs typeface="Arial"/>
                </a:rPr>
                <a:t>aside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985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181352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5737820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HTTP example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latin typeface="Arial"/>
                <a:cs typeface="Arial"/>
              </a:rPr>
              <a:t>Suppose user enters URL </a:t>
            </a:r>
            <a:r>
              <a:rPr lang="en-US" sz="2000" dirty="0" err="1">
                <a:latin typeface="Arial"/>
                <a:cs typeface="Arial"/>
              </a:rPr>
              <a:t>www.mn.uio.no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ifi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index.html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968" y="1597496"/>
            <a:ext cx="3810000" cy="19050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1a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 HTTP client initiates TCP connection to HTTP server (process) at </a:t>
            </a:r>
            <a:r>
              <a:rPr lang="en-US" sz="1800" dirty="0" err="1">
                <a:latin typeface="Arial"/>
                <a:cs typeface="Arial"/>
              </a:rPr>
              <a:t>www.mn.uio.no</a:t>
            </a:r>
            <a:r>
              <a:rPr lang="en-US" sz="1800" dirty="0">
                <a:latin typeface="Arial"/>
                <a:cs typeface="Arial"/>
              </a:rPr>
              <a:t>. Port 80 is default for HTTP server.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1560" y="3541712"/>
            <a:ext cx="3810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HTTP client sends HTTP </a:t>
            </a:r>
            <a:r>
              <a:rPr lang="en-US" sz="1800" i="1" dirty="0">
                <a:solidFill>
                  <a:schemeClr val="accent2"/>
                </a:solidFill>
                <a:latin typeface="Arial"/>
                <a:cs typeface="Arial"/>
              </a:rPr>
              <a:t>request message</a:t>
            </a:r>
            <a:r>
              <a:rPr lang="en-US" sz="1800" dirty="0">
                <a:latin typeface="Arial"/>
                <a:cs typeface="Arial"/>
              </a:rPr>
              <a:t> (containing URL) into TCP connection socket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938464" y="2242145"/>
            <a:ext cx="3810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1b.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HTTP server at host </a:t>
            </a:r>
            <a:r>
              <a:rPr lang="en-US" sz="1800" dirty="0" err="1">
                <a:latin typeface="Arial"/>
                <a:cs typeface="Arial"/>
              </a:rPr>
              <a:t>www.mn.uio.no</a:t>
            </a:r>
            <a:r>
              <a:rPr lang="en-US" sz="1800" dirty="0">
                <a:latin typeface="Arial"/>
                <a:cs typeface="Arial"/>
              </a:rPr>
              <a:t> waiting for TCP connection at port 80.  </a:t>
            </a:r>
            <a:r>
              <a:rPr lang="ja-JP" altLang="en-US" sz="1800" dirty="0">
                <a:latin typeface="Arial"/>
                <a:cs typeface="Arial"/>
              </a:rPr>
              <a:t>“</a:t>
            </a:r>
            <a:r>
              <a:rPr lang="en-US" sz="1800" dirty="0">
                <a:latin typeface="Arial"/>
                <a:cs typeface="Arial"/>
              </a:rPr>
              <a:t>accepts</a:t>
            </a:r>
            <a:r>
              <a:rPr lang="ja-JP" altLang="en-US" sz="1800" dirty="0">
                <a:latin typeface="Arial"/>
                <a:cs typeface="Arial"/>
              </a:rPr>
              <a:t>”</a:t>
            </a:r>
            <a:r>
              <a:rPr lang="en-US" sz="1800" dirty="0">
                <a:latin typeface="Arial"/>
                <a:cs typeface="Arial"/>
              </a:rPr>
              <a:t> connection, notifying client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881314" y="4099520"/>
            <a:ext cx="3810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HTTP server receives request message, forms </a:t>
            </a:r>
            <a:r>
              <a:rPr lang="en-US" sz="1800" i="1" dirty="0">
                <a:solidFill>
                  <a:schemeClr val="accent2"/>
                </a:solidFill>
                <a:latin typeface="Arial"/>
                <a:cs typeface="Arial"/>
              </a:rPr>
              <a:t>response message</a:t>
            </a:r>
            <a:r>
              <a:rPr lang="en-US" sz="1800" dirty="0">
                <a:latin typeface="Arial"/>
                <a:cs typeface="Arial"/>
              </a:rPr>
              <a:t> containing requested object (</a:t>
            </a:r>
            <a:r>
              <a:rPr lang="en-US" sz="1800" dirty="0" err="1">
                <a:latin typeface="Arial"/>
                <a:cs typeface="Arial"/>
              </a:rPr>
              <a:t>ifi</a:t>
            </a:r>
            <a:r>
              <a:rPr lang="en-US" sz="1800" dirty="0">
                <a:latin typeface="Arial"/>
                <a:cs typeface="Arial"/>
              </a:rPr>
              <a:t>/</a:t>
            </a:r>
            <a:r>
              <a:rPr lang="en-US" sz="1800" dirty="0" err="1">
                <a:latin typeface="Arial"/>
                <a:cs typeface="Arial"/>
              </a:rPr>
              <a:t>index.html</a:t>
            </a:r>
            <a:r>
              <a:rPr lang="en-US" sz="1800" dirty="0">
                <a:latin typeface="Arial"/>
                <a:cs typeface="Arial"/>
              </a:rPr>
              <a:t>), sends message into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36597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30907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484247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660033"/>
            <a:ext cx="66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time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288032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971600" y="5692660"/>
            <a:ext cx="7704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(now let’s say </a:t>
            </a:r>
            <a:r>
              <a:rPr lang="en-US" sz="1800" dirty="0" err="1">
                <a:latin typeface="Arial"/>
                <a:cs typeface="Arial"/>
              </a:rPr>
              <a:t>index.html</a:t>
            </a:r>
            <a:r>
              <a:rPr lang="en-US" sz="1800" dirty="0">
                <a:latin typeface="Arial"/>
                <a:cs typeface="Arial"/>
              </a:rPr>
              <a:t> contains text, references to 10 JPEG images)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HTTP example (cont.)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 HTTP client receives response message containing HTML file, displays HTML. Parsing HTML file, finds 10 referenced JPEG objects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4274418"/>
            <a:ext cx="3810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6.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2197968"/>
            <a:ext cx="3810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HTTP server closes TCP connection.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2224956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225206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4088681"/>
            <a:ext cx="66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time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2155106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338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Non-persistent, persistent connections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4824536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latin typeface="Arial"/>
                <a:cs typeface="Arial"/>
              </a:rPr>
              <a:t>Non-persistent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HTTP/1.0: server parses request, responds, closes TCP connection</a:t>
            </a:r>
          </a:p>
          <a:p>
            <a:r>
              <a:rPr lang="en-US" sz="2000" dirty="0">
                <a:latin typeface="Arial"/>
                <a:cs typeface="Arial"/>
              </a:rPr>
              <a:t>2 RTTs to fetch object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TCP connection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object request/transfer</a:t>
            </a:r>
          </a:p>
          <a:p>
            <a:r>
              <a:rPr lang="en-US" sz="2000" dirty="0">
                <a:latin typeface="Arial"/>
                <a:cs typeface="Arial"/>
              </a:rPr>
              <a:t>each transfer suffers from TCP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s initially slow sending rate</a:t>
            </a:r>
          </a:p>
          <a:p>
            <a:r>
              <a:rPr lang="en-US" sz="2000" dirty="0">
                <a:latin typeface="Arial"/>
                <a:cs typeface="Arial"/>
              </a:rPr>
              <a:t>many browsers open multiple parallel connections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080" y="836712"/>
            <a:ext cx="38100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latin typeface="Arial"/>
                <a:cs typeface="Arial"/>
              </a:rPr>
              <a:t>Persistent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default for HTTP/1.1</a:t>
            </a:r>
          </a:p>
          <a:p>
            <a:r>
              <a:rPr lang="en-US" sz="2000" dirty="0">
                <a:latin typeface="Arial"/>
                <a:cs typeface="Arial"/>
              </a:rPr>
              <a:t>on same TCP connection: server, parses request, responds, parses new request,..</a:t>
            </a:r>
          </a:p>
          <a:p>
            <a:r>
              <a:rPr lang="en-US" sz="2000" dirty="0">
                <a:latin typeface="Arial"/>
                <a:cs typeface="Arial"/>
              </a:rPr>
              <a:t>client sends requests for all referenced objects as soon as it receives base HTML</a:t>
            </a:r>
          </a:p>
          <a:p>
            <a:r>
              <a:rPr lang="en-US" sz="2000" dirty="0">
                <a:latin typeface="Arial"/>
                <a:cs typeface="Arial"/>
              </a:rPr>
              <a:t>fewer RTTs, less slow start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08518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latin typeface="Arial"/>
                <a:cs typeface="Arial"/>
              </a:rPr>
              <a:t>Persistent with pipelining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request multiple objects in one go (even fewer RTTs)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answers arrive one after each other in order of requests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770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HTTP/1.x message format: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two types of HTTP messages: </a:t>
            </a:r>
            <a:r>
              <a:rPr lang="en-US" sz="2400" i="1" dirty="0">
                <a:solidFill>
                  <a:srgbClr val="FF6600"/>
                </a:solidFill>
                <a:latin typeface="Arial"/>
                <a:cs typeface="Arial"/>
              </a:rPr>
              <a:t>request</a:t>
            </a:r>
            <a:r>
              <a:rPr lang="en-US" sz="2400" dirty="0">
                <a:solidFill>
                  <a:srgbClr val="FF6600"/>
                </a:solidFill>
                <a:latin typeface="Arial"/>
                <a:cs typeface="Arial"/>
              </a:rPr>
              <a:t>, </a:t>
            </a:r>
            <a:r>
              <a:rPr lang="en-US" sz="2400" i="1" dirty="0">
                <a:solidFill>
                  <a:srgbClr val="FF6600"/>
                </a:solidFill>
                <a:latin typeface="Arial"/>
                <a:cs typeface="Arial"/>
              </a:rPr>
              <a:t>response</a:t>
            </a:r>
          </a:p>
          <a:p>
            <a:r>
              <a:rPr lang="en-US" sz="2400" dirty="0">
                <a:latin typeface="Arial"/>
                <a:cs typeface="Arial"/>
              </a:rPr>
              <a:t>HTTP request message: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ASCII (human-readable format)</a:t>
            </a:r>
            <a:endParaRPr lang="en-US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371708" y="3290208"/>
            <a:ext cx="4944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Arial"/>
                <a:cs typeface="Arial"/>
              </a:rPr>
              <a:t>GET /</a:t>
            </a:r>
            <a:r>
              <a:rPr lang="en-US" sz="2000" b="1" dirty="0" err="1">
                <a:latin typeface="Arial"/>
                <a:cs typeface="Arial"/>
              </a:rPr>
              <a:t>ifi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dirty="0" err="1">
                <a:latin typeface="Arial"/>
                <a:cs typeface="Arial"/>
              </a:rPr>
              <a:t>index.html</a:t>
            </a:r>
            <a:r>
              <a:rPr lang="en-US" sz="2000" b="1" dirty="0">
                <a:latin typeface="Arial"/>
                <a:cs typeface="Arial"/>
              </a:rPr>
              <a:t> HTTP/1.0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User-agent: Mozilla/4.0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Accept: text/html, image/</a:t>
            </a:r>
            <a:r>
              <a:rPr lang="en-US" sz="2000" b="1" dirty="0" err="1">
                <a:latin typeface="Arial"/>
                <a:cs typeface="Arial"/>
              </a:rPr>
              <a:t>gif,image</a:t>
            </a:r>
            <a:r>
              <a:rPr lang="en-US" sz="2000" b="1" dirty="0">
                <a:latin typeface="Arial"/>
                <a:cs typeface="Arial"/>
              </a:rPr>
              <a:t>/jpeg </a:t>
            </a:r>
          </a:p>
          <a:p>
            <a:pPr algn="l"/>
            <a:r>
              <a:rPr lang="en-US" sz="2000" b="1" dirty="0" err="1">
                <a:latin typeface="Arial"/>
                <a:cs typeface="Arial"/>
              </a:rPr>
              <a:t>Accept-language:no</a:t>
            </a:r>
            <a:r>
              <a:rPr lang="en-US" sz="2000" b="1" dirty="0">
                <a:latin typeface="Arial"/>
                <a:cs typeface="Arial"/>
              </a:rPr>
              <a:t> </a:t>
            </a:r>
          </a:p>
          <a:p>
            <a:pPr algn="l"/>
            <a:endParaRPr lang="en-US" dirty="0">
              <a:latin typeface="Arial"/>
              <a:cs typeface="Arial"/>
            </a:endParaRPr>
          </a:p>
          <a:p>
            <a:pPr algn="l"/>
            <a:r>
              <a:rPr lang="en-US" sz="2000" dirty="0">
                <a:latin typeface="Arial"/>
                <a:cs typeface="Arial"/>
              </a:rPr>
              <a:t>(extra carriage return, line feed)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29947" y="2420888"/>
            <a:ext cx="23082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request line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(GET, POST,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HEAD commands)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269859" y="2947977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3174734" y="3386127"/>
            <a:ext cx="238125" cy="1066800"/>
          </a:xfrm>
          <a:custGeom>
            <a:avLst/>
            <a:gdLst>
              <a:gd name="T0" fmla="*/ 122 w 150"/>
              <a:gd name="T1" fmla="*/ 6 h 924"/>
              <a:gd name="T2" fmla="*/ 0 w 150"/>
              <a:gd name="T3" fmla="*/ 0 h 924"/>
              <a:gd name="T4" fmla="*/ 0 w 150"/>
              <a:gd name="T5" fmla="*/ 924 h 924"/>
              <a:gd name="T6" fmla="*/ 150 w 150"/>
              <a:gd name="T7" fmla="*/ 918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051720" y="3717032"/>
            <a:ext cx="101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header</a:t>
            </a:r>
          </a:p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 lines</a:t>
            </a:r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2195941" y="4957752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39013" y="4725144"/>
            <a:ext cx="1980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Carriage return,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line feed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indicates end 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of message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05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HTTP/1.x message format: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75166" y="2458631"/>
            <a:ext cx="473719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Arial"/>
                <a:cs typeface="Arial"/>
              </a:rPr>
              <a:t>HTTP/1.0 200 OK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Date: Thu, 06 Aug 1998 12:00:15 GMT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Server: Apache/1.3.0 (Unix)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Last-Modified: Mon, 22 Jun 1998 …...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Content-Length: 6821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Content-Type: text/html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 </a:t>
            </a:r>
          </a:p>
          <a:p>
            <a:pPr algn="l"/>
            <a:r>
              <a:rPr lang="en-US" sz="2000" b="1" dirty="0">
                <a:latin typeface="Arial"/>
                <a:cs typeface="Arial"/>
              </a:rPr>
              <a:t>data data data data data ...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9552" y="1700808"/>
            <a:ext cx="18098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status line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(protocol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status code</a:t>
            </a:r>
          </a:p>
          <a:p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status phrase)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081014" y="2207220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2881114" y="2569170"/>
            <a:ext cx="257175" cy="16383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790502" y="3310533"/>
            <a:ext cx="1011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header</a:t>
            </a:r>
          </a:p>
          <a:p>
            <a:pPr algn="r"/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 lines</a:t>
            </a:r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1976239" y="4674195"/>
            <a:ext cx="923925" cy="257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23689" y="4653558"/>
            <a:ext cx="13254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data, e.g., </a:t>
            </a:r>
          </a:p>
          <a:p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requested</a:t>
            </a:r>
          </a:p>
          <a:p>
            <a:r>
              <a:rPr lang="en-US" sz="2000">
                <a:solidFill>
                  <a:srgbClr val="FF6600"/>
                </a:solidFill>
                <a:latin typeface="Arial"/>
                <a:cs typeface="Arial"/>
              </a:rPr>
              <a:t>html file</a:t>
            </a:r>
            <a:endParaRPr lang="en-US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851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HTTP/1.x response status code examples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200 OK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 succeeded, requested object later in this message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301 Moved Permanently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requested object moved, new location specified later in this message (Location:)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400 Bad Request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 message not understood by server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404 Not Found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requested document not found on this server</a:t>
            </a:r>
          </a:p>
          <a:p>
            <a:pPr>
              <a:buFont typeface="ZapfDingbats" charset="0"/>
              <a:buNone/>
            </a:pPr>
            <a:r>
              <a:rPr lang="en-US" sz="2400" b="1" dirty="0">
                <a:latin typeface="Arial"/>
                <a:cs typeface="Arial"/>
              </a:rPr>
              <a:t>505 HTTP Version Not Supported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10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1512168" cy="1135222"/>
          </a:xfrm>
          <a:prstGeom prst="rect">
            <a:avLst/>
          </a:prstGeom>
        </p:spPr>
      </p:pic>
      <p:pic>
        <p:nvPicPr>
          <p:cNvPr id="27" name="Picture 26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1512168" cy="1135222"/>
          </a:xfrm>
          <a:prstGeom prst="rect">
            <a:avLst/>
          </a:prstGeom>
        </p:spPr>
      </p:pic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Client-Server</a:t>
            </a:r>
            <a:endParaRPr lang="de-AT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8928992" cy="2058169"/>
          </a:xfrm>
        </p:spPr>
        <p:txBody>
          <a:bodyPr/>
          <a:lstStyle/>
          <a:p>
            <a:r>
              <a:rPr lang="de-DE" sz="2000" dirty="0"/>
              <a:t>Traditional </a:t>
            </a:r>
            <a:r>
              <a:rPr lang="de-DE" sz="2000" dirty="0" err="1"/>
              <a:t>communication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, </a:t>
            </a:r>
            <a:r>
              <a:rPr lang="de-DE" sz="2000" dirty="0" err="1"/>
              <a:t>easily</a:t>
            </a:r>
            <a:r>
              <a:rPr lang="de-DE" sz="2000" dirty="0"/>
              <a:t> </a:t>
            </a:r>
            <a:r>
              <a:rPr lang="de-DE" sz="2000" dirty="0" err="1"/>
              <a:t>comprehensible</a:t>
            </a:r>
            <a:r>
              <a:rPr lang="de-DE" sz="2000" dirty="0"/>
              <a:t> </a:t>
            </a:r>
            <a:r>
              <a:rPr lang="de-DE" sz="2000" dirty="0" err="1"/>
              <a:t>abstraction</a:t>
            </a:r>
            <a:endParaRPr lang="de-DE" sz="2000" dirty="0"/>
          </a:p>
          <a:p>
            <a:pPr lvl="1"/>
            <a:r>
              <a:rPr lang="de-DE" sz="1800" dirty="0">
                <a:solidFill>
                  <a:schemeClr val="tx2"/>
                </a:solidFill>
              </a:rPr>
              <a:t>Clients </a:t>
            </a:r>
            <a:r>
              <a:rPr lang="de-DE" sz="1800" dirty="0" err="1">
                <a:solidFill>
                  <a:schemeClr val="tx2"/>
                </a:solidFill>
              </a:rPr>
              <a:t>request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service</a:t>
            </a:r>
            <a:r>
              <a:rPr lang="de-DE" sz="1800" dirty="0"/>
              <a:t> (</a:t>
            </a:r>
            <a:r>
              <a:rPr lang="de-DE" sz="1800" dirty="0" err="1"/>
              <a:t>initiate</a:t>
            </a:r>
            <a:r>
              <a:rPr lang="de-DE" sz="1800" dirty="0"/>
              <a:t> </a:t>
            </a:r>
            <a:r>
              <a:rPr lang="de-DE" sz="1800" dirty="0" err="1"/>
              <a:t>connection</a:t>
            </a:r>
            <a:r>
              <a:rPr lang="de-DE" sz="1800" dirty="0"/>
              <a:t>)</a:t>
            </a:r>
          </a:p>
          <a:p>
            <a:pPr lvl="1"/>
            <a:r>
              <a:rPr lang="de-DE" sz="1800" dirty="0">
                <a:solidFill>
                  <a:schemeClr val="tx2"/>
                </a:solidFill>
              </a:rPr>
              <a:t>Servers </a:t>
            </a:r>
            <a:r>
              <a:rPr lang="de-DE" sz="1800" dirty="0" err="1">
                <a:solidFill>
                  <a:schemeClr val="tx2"/>
                </a:solidFill>
              </a:rPr>
              <a:t>provide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service</a:t>
            </a:r>
            <a:r>
              <a:rPr lang="de-DE" sz="1800" dirty="0"/>
              <a:t> (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)</a:t>
            </a:r>
            <a:br>
              <a:rPr lang="de-DE" sz="1800" dirty="0"/>
            </a:br>
            <a:endParaRPr lang="de-DE" sz="1800" dirty="0"/>
          </a:p>
          <a:p>
            <a:r>
              <a:rPr lang="de-DE" sz="2000" dirty="0" err="1"/>
              <a:t>Examples</a:t>
            </a:r>
            <a:r>
              <a:rPr lang="de-DE" sz="2000" dirty="0"/>
              <a:t>: Web Client/Server, Mail Client/Server, FTP Client/Server</a:t>
            </a:r>
            <a:endParaRPr lang="de-AT" sz="2000" dirty="0"/>
          </a:p>
        </p:txBody>
      </p:sp>
      <p:pic>
        <p:nvPicPr>
          <p:cNvPr id="3" name="Picture 2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1052270" cy="129614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419872" y="3861048"/>
            <a:ext cx="2160240" cy="1152128"/>
          </a:xfrm>
          <a:prstGeom prst="cloud">
            <a:avLst/>
          </a:prstGeom>
          <a:solidFill>
            <a:srgbClr val="DDDDDD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411760" y="3429000"/>
            <a:ext cx="3960440" cy="864096"/>
          </a:xfrm>
          <a:prstGeom prst="curvedConnector3">
            <a:avLst>
              <a:gd name="adj1" fmla="val 53665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6"/>
          <p:cNvCxnSpPr/>
          <p:nvPr/>
        </p:nvCxnSpPr>
        <p:spPr bwMode="auto">
          <a:xfrm rot="10800000">
            <a:off x="2339752" y="3645024"/>
            <a:ext cx="4032448" cy="8640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6"/>
          <p:cNvCxnSpPr/>
          <p:nvPr/>
        </p:nvCxnSpPr>
        <p:spPr bwMode="auto">
          <a:xfrm flipV="1">
            <a:off x="2483768" y="4725144"/>
            <a:ext cx="3960440" cy="504056"/>
          </a:xfrm>
          <a:prstGeom prst="curvedConnector3">
            <a:avLst>
              <a:gd name="adj1" fmla="val 45724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6"/>
          <p:cNvCxnSpPr/>
          <p:nvPr/>
        </p:nvCxnSpPr>
        <p:spPr bwMode="auto">
          <a:xfrm rot="10800000" flipV="1">
            <a:off x="2411760" y="4941168"/>
            <a:ext cx="4032448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70CFF7B7-05A2-2348-9961-CA131186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021288"/>
            <a:ext cx="8928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de-DE" sz="2000" kern="0" dirty="0" err="1"/>
              <a:t>Important</a:t>
            </a:r>
            <a:r>
              <a:rPr lang="de-DE" sz="2000" kern="0" dirty="0"/>
              <a:t>: client-server </a:t>
            </a:r>
            <a:r>
              <a:rPr lang="de-DE" sz="2000" kern="0" dirty="0" err="1"/>
              <a:t>is</a:t>
            </a:r>
            <a:r>
              <a:rPr lang="de-DE" sz="2000" kern="0" dirty="0"/>
              <a:t> </a:t>
            </a:r>
            <a:r>
              <a:rPr lang="de-DE" sz="2000" b="1" kern="0" dirty="0">
                <a:solidFill>
                  <a:srgbClr val="FF0000"/>
                </a:solidFill>
              </a:rPr>
              <a:t>not</a:t>
            </a:r>
            <a:r>
              <a:rPr lang="de-DE" sz="2000" kern="0" dirty="0"/>
              <a:t> </a:t>
            </a:r>
            <a:r>
              <a:rPr lang="de-DE" sz="2000" kern="0" dirty="0" err="1"/>
              <a:t>request</a:t>
            </a:r>
            <a:r>
              <a:rPr lang="de-DE" sz="2000" kern="0" dirty="0"/>
              <a:t>-response</a:t>
            </a:r>
            <a:endParaRPr lang="de-AT" sz="2000" kern="0" dirty="0"/>
          </a:p>
        </p:txBody>
      </p:sp>
    </p:spTree>
    <p:extLst>
      <p:ext uri="{BB962C8B-B14F-4D97-AF65-F5344CB8AC3E}">
        <p14:creationId xmlns:p14="http://schemas.microsoft.com/office/powerpoint/2010/main" val="10875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Trying out HTTP/1.x (client side) for yourself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latin typeface="Arial"/>
                <a:cs typeface="Arial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32062" y="1628800"/>
            <a:ext cx="533802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/>
                <a:cs typeface="Arial"/>
              </a:rPr>
              <a:t>Opens TCP connection to port 80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(default HTTP server port) at </a:t>
            </a:r>
            <a:r>
              <a:rPr lang="en-US" sz="1800" dirty="0" err="1">
                <a:latin typeface="Arial"/>
                <a:cs typeface="Arial"/>
              </a:rPr>
              <a:t>www.aftenposten.no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Anything typed in will be sent via this connection.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57114" y="1663725"/>
            <a:ext cx="3433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telnet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cs typeface="Arial"/>
              </a:rPr>
              <a:t>www.aftenposten.no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 80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23528" y="2820233"/>
            <a:ext cx="8096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dirty="0">
                <a:latin typeface="Arial"/>
                <a:cs typeface="Arial"/>
              </a:rPr>
              <a:t>2. Type in a GET request: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01893" y="3246333"/>
            <a:ext cx="1655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GET / HTTP/1.1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242609" y="2720791"/>
            <a:ext cx="3747353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/>
                <a:cs typeface="Arial"/>
              </a:rPr>
              <a:t>By typing this in (hit carriage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return once), you send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this minimal (but complete) </a:t>
            </a:r>
          </a:p>
          <a:p>
            <a:pPr algn="l"/>
            <a:r>
              <a:rPr lang="en-US" sz="1800" dirty="0">
                <a:latin typeface="Arial"/>
                <a:cs typeface="Arial"/>
              </a:rPr>
              <a:t>GET request for the root document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to the HTTP server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23528" y="4649033"/>
            <a:ext cx="46420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dirty="0">
                <a:latin typeface="Arial"/>
                <a:cs typeface="Arial"/>
              </a:rPr>
              <a:t>3. Quickly: type in the host header: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928339" y="4304967"/>
            <a:ext cx="410633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Arial"/>
                <a:cs typeface="Arial"/>
              </a:rPr>
              <a:t>Servers can be multi-homed (multiple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different web sites on physical server),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and so the client must specify which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host it wants. Else, a server would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often return an error message.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2835" y="5046533"/>
            <a:ext cx="2764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Host: </a:t>
            </a:r>
            <a:r>
              <a:rPr lang="en-US" sz="1600" b="1" dirty="0" err="1">
                <a:solidFill>
                  <a:srgbClr val="FF0000"/>
                </a:solidFill>
                <a:latin typeface="Arial"/>
                <a:cs typeface="Arial"/>
              </a:rPr>
              <a:t>www.aftenposten.no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14" y="5886241"/>
            <a:ext cx="5288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4. Hit carriage return twice and see the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2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/>
                <a:cs typeface="Arial"/>
              </a:rPr>
              <a:t>Cookies: keeping </a:t>
            </a:r>
            <a:r>
              <a:rPr lang="ja-JP" altLang="en-US" sz="3200">
                <a:latin typeface="Arial"/>
                <a:cs typeface="Arial"/>
              </a:rPr>
              <a:t>“</a:t>
            </a:r>
            <a:r>
              <a:rPr lang="en-US" sz="3200">
                <a:latin typeface="Arial"/>
                <a:cs typeface="Arial"/>
              </a:rPr>
              <a:t>state</a:t>
            </a:r>
            <a:r>
              <a:rPr lang="ja-JP" altLang="en-US" sz="3200">
                <a:latin typeface="Arial"/>
                <a:cs typeface="Arial"/>
              </a:rPr>
              <a:t>”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4067944" cy="5648325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server-generated  # , server-remembered #, later used for: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authentication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remembering user preferences, previous choices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server sends </a:t>
            </a:r>
            <a:r>
              <a:rPr lang="ja-JP" altLang="en-US" sz="2000" dirty="0">
                <a:latin typeface="Arial"/>
                <a:cs typeface="Arial"/>
              </a:rPr>
              <a:t>“</a:t>
            </a:r>
            <a:r>
              <a:rPr lang="en-US" sz="2000" dirty="0">
                <a:latin typeface="Arial"/>
                <a:cs typeface="Arial"/>
              </a:rPr>
              <a:t>cookie</a:t>
            </a:r>
            <a:r>
              <a:rPr lang="ja-JP" altLang="en-US" sz="2000" dirty="0">
                <a:latin typeface="Arial"/>
                <a:cs typeface="Arial"/>
              </a:rPr>
              <a:t>”</a:t>
            </a:r>
            <a:r>
              <a:rPr lang="en-US" sz="2000" dirty="0">
                <a:latin typeface="Arial"/>
                <a:cs typeface="Arial"/>
              </a:rPr>
              <a:t> to client in response </a:t>
            </a:r>
            <a:r>
              <a:rPr lang="en-US" sz="2000" dirty="0" err="1">
                <a:latin typeface="Arial"/>
                <a:cs typeface="Arial"/>
              </a:rPr>
              <a:t>msg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Set-cookie: 1678453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client presents cookie in later requests</a:t>
            </a: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cookie: 1678453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578894" y="206898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188369" y="1484784"/>
            <a:ext cx="7834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633244" y="1505422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817019" y="2068984"/>
            <a:ext cx="26860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823369" y="2053109"/>
            <a:ext cx="26812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usual http request </a:t>
            </a:r>
            <a:r>
              <a:rPr lang="en-US" sz="1800" dirty="0" err="1">
                <a:latin typeface="Arial"/>
                <a:cs typeface="Arial"/>
              </a:rPr>
              <a:t>msg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4607469" y="25166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940844" y="2489672"/>
            <a:ext cx="2505075" cy="55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861469" y="2453159"/>
            <a:ext cx="2643188" cy="68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usual http response +</a:t>
            </a:r>
          </a:p>
          <a:p>
            <a:r>
              <a:rPr lang="en-US" sz="2000" b="1" dirty="0">
                <a:latin typeface="Arial"/>
                <a:cs typeface="Arial"/>
              </a:rPr>
              <a:t>Set-cookie: #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588419" y="36596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4851944" y="3462809"/>
            <a:ext cx="2681288" cy="681038"/>
            <a:chOff x="3124" y="2762"/>
            <a:chExt cx="1689" cy="429"/>
          </a:xfrm>
        </p:grpSpPr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usual http request </a:t>
              </a:r>
              <a:r>
                <a:rPr lang="en-US" sz="1800" dirty="0" err="1">
                  <a:latin typeface="Arial"/>
                  <a:cs typeface="Arial"/>
                </a:rPr>
                <a:t>msg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2000" b="1" dirty="0">
                  <a:latin typeface="Arial"/>
                  <a:cs typeface="Arial"/>
                </a:rPr>
                <a:t>cookie: #</a:t>
              </a:r>
            </a:p>
          </p:txBody>
        </p:sp>
      </p:grp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4578894" y="414543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4794794" y="4177184"/>
            <a:ext cx="2767013" cy="376238"/>
            <a:chOff x="3268" y="2846"/>
            <a:chExt cx="1743" cy="237"/>
          </a:xfrm>
        </p:grpSpPr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usual http response </a:t>
              </a:r>
              <a:r>
                <a:rPr lang="en-US" sz="1800" dirty="0" err="1">
                  <a:latin typeface="Arial"/>
                  <a:cs typeface="Arial"/>
                </a:rPr>
                <a:t>msg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4559844" y="51455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4832894" y="4967759"/>
            <a:ext cx="2681288" cy="681038"/>
            <a:chOff x="3124" y="2762"/>
            <a:chExt cx="1689" cy="429"/>
          </a:xfrm>
        </p:grpSpPr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Arial"/>
                  <a:cs typeface="Arial"/>
                </a:rPr>
                <a:t>usual http request msg</a:t>
              </a:r>
            </a:p>
            <a:p>
              <a:r>
                <a:rPr lang="en-US" sz="2000" b="1">
                  <a:latin typeface="Arial"/>
                  <a:cs typeface="Arial"/>
                </a:rPr>
                <a:t>cookie: #</a:t>
              </a:r>
            </a:p>
          </p:txBody>
        </p:sp>
      </p:grpSp>
      <p:sp>
        <p:nvSpPr>
          <p:cNvPr id="50200" name="Line 24"/>
          <p:cNvSpPr>
            <a:spLocks noChangeShapeType="1"/>
          </p:cNvSpPr>
          <p:nvPr/>
        </p:nvSpPr>
        <p:spPr bwMode="auto">
          <a:xfrm flipH="1">
            <a:off x="4588419" y="564085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4804319" y="5672609"/>
            <a:ext cx="2767013" cy="376238"/>
            <a:chOff x="3268" y="2846"/>
            <a:chExt cx="1743" cy="237"/>
          </a:xfrm>
        </p:grpSpPr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Arial"/>
                  <a:cs typeface="Arial"/>
                </a:rPr>
                <a:t>usual http response msg</a:t>
              </a: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7877719" y="3619972"/>
            <a:ext cx="1111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cookie-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spectific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action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7925344" y="5096347"/>
            <a:ext cx="1111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cookie-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spectific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action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38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Conditional GET: client-side caching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3995936" cy="564832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Goal:</a:t>
            </a:r>
            <a:r>
              <a:rPr lang="en-US" sz="2000" dirty="0">
                <a:latin typeface="Arial"/>
                <a:cs typeface="Arial"/>
              </a:rPr>
              <a:t> don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t send object if client has up-to-date cached version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client: specify date of cached copy in http request</a:t>
            </a: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If-modified-since: &lt;date&gt;</a:t>
            </a:r>
          </a:p>
          <a:p>
            <a:pPr lvl="1">
              <a:buFont typeface="ZapfDingbats" charset="0"/>
              <a:buNone/>
            </a:pPr>
            <a:endParaRPr lang="en-US" sz="1800" b="1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server: response contains no object if cached copy is up-to-date: </a:t>
            </a:r>
          </a:p>
          <a:p>
            <a:pPr lvl="1">
              <a:buFont typeface="ZapfDingbats" charset="0"/>
              <a:buNone/>
            </a:pPr>
            <a:r>
              <a:rPr lang="en-US" sz="1800" b="1" dirty="0">
                <a:latin typeface="Arial"/>
                <a:cs typeface="Arial"/>
              </a:rPr>
              <a:t>HTTP/1.0 304 Not Modified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509516" y="1759173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09466" y="1081311"/>
            <a:ext cx="7834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554341" y="1052736"/>
            <a:ext cx="902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815904" y="1643286"/>
            <a:ext cx="2681287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http request msg</a:t>
            </a:r>
          </a:p>
          <a:p>
            <a:r>
              <a:rPr lang="en-US" sz="1600" b="1">
                <a:latin typeface="Arial"/>
                <a:cs typeface="Arial"/>
              </a:rPr>
              <a:t>If-modified-since: &lt;date&gt;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4528566" y="2749773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796854" y="2743423"/>
            <a:ext cx="2643187" cy="865188"/>
            <a:chOff x="2698" y="2036"/>
            <a:chExt cx="1665" cy="545"/>
          </a:xfrm>
        </p:grpSpPr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Arial"/>
                  <a:cs typeface="Arial"/>
                </a:rPr>
                <a:t>http response</a:t>
              </a:r>
            </a:p>
            <a:p>
              <a:r>
                <a:rPr lang="en-US" sz="1600" b="1">
                  <a:latin typeface="Arial"/>
                  <a:cs typeface="Arial"/>
                </a:rPr>
                <a:t>HTTP/1.0 </a:t>
              </a:r>
            </a:p>
            <a:p>
              <a:r>
                <a:rPr lang="en-US" sz="1600" b="1">
                  <a:latin typeface="Arial"/>
                  <a:cs typeface="Arial"/>
                </a:rPr>
                <a:t>304 Not Modified</a:t>
              </a:r>
              <a:endParaRPr lang="en-US" sz="2000" b="1">
                <a:latin typeface="Arial"/>
                <a:cs typeface="Arial"/>
              </a:endParaRPr>
            </a:p>
          </p:txBody>
        </p:sp>
      </p:grp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817866" y="2005236"/>
            <a:ext cx="11541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object 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not 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modified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4633341" y="3816573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4576191" y="4111848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4820666" y="3995961"/>
            <a:ext cx="2681288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http request msg</a:t>
            </a:r>
          </a:p>
          <a:p>
            <a:r>
              <a:rPr lang="en-US" sz="1600" b="1">
                <a:latin typeface="Arial"/>
                <a:cs typeface="Arial"/>
              </a:rPr>
              <a:t>If-modified-since: &lt;date&gt;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>
            <a:off x="4595241" y="5102448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4839716" y="5046886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http response</a:t>
            </a:r>
          </a:p>
          <a:p>
            <a:r>
              <a:rPr lang="en-US" sz="1600" b="1">
                <a:latin typeface="Arial"/>
                <a:cs typeface="Arial"/>
              </a:rPr>
              <a:t>HTTP/1.1 200 OK</a:t>
            </a:r>
          </a:p>
          <a:p>
            <a:r>
              <a:rPr lang="en-US" sz="2000" b="1">
                <a:latin typeface="Arial"/>
                <a:cs typeface="Arial"/>
              </a:rPr>
              <a:t>&lt;data&gt;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7884541" y="4453161"/>
            <a:ext cx="1154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object </a:t>
            </a:r>
          </a:p>
          <a:p>
            <a:r>
              <a:rPr lang="en-US" sz="2000">
                <a:solidFill>
                  <a:schemeClr val="accent2"/>
                </a:solidFill>
                <a:latin typeface="Arial"/>
                <a:cs typeface="Arial"/>
              </a:rPr>
              <a:t>modified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555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Web Caches (proxy server)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3995936" cy="3528392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user sets browser: Web accesses via web cache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client sends all HTTP requests to  web cache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object in web cache: web cache returns object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else web cache requests object from origin server, then returns object to client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07504" y="764704"/>
            <a:ext cx="87484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Goal: satisfy </a:t>
            </a:r>
            <a:r>
              <a:rPr lang="en-US" sz="2400" dirty="0">
                <a:latin typeface="Arial"/>
                <a:cs typeface="Arial"/>
              </a:rPr>
              <a:t>client request without involving origin server</a:t>
            </a: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673087"/>
              </p:ext>
            </p:extLst>
          </p:nvPr>
        </p:nvGraphicFramePr>
        <p:xfrm>
          <a:off x="4203700" y="2452712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452712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143375" y="2865462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23506"/>
              </p:ext>
            </p:extLst>
          </p:nvPr>
        </p:nvGraphicFramePr>
        <p:xfrm>
          <a:off x="4268788" y="4322787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322787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024563" y="2271737"/>
            <a:ext cx="902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Proxy</a:t>
            </a:r>
          </a:p>
          <a:p>
            <a:r>
              <a:rPr lang="en-US" sz="20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6249988" y="3052787"/>
            <a:ext cx="346075" cy="742950"/>
            <a:chOff x="4180" y="783"/>
            <a:chExt cx="150" cy="307"/>
          </a:xfrm>
        </p:grpSpPr>
        <p:sp>
          <p:nvSpPr>
            <p:cNvPr id="52236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39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2244" name="Freeform 20"/>
          <p:cNvSpPr>
            <a:spLocks/>
          </p:cNvSpPr>
          <p:nvPr/>
        </p:nvSpPr>
        <p:spPr bwMode="auto">
          <a:xfrm>
            <a:off x="4765675" y="2638450"/>
            <a:ext cx="3251200" cy="730250"/>
          </a:xfrm>
          <a:custGeom>
            <a:avLst/>
            <a:gdLst>
              <a:gd name="T0" fmla="*/ 0 w 2048"/>
              <a:gd name="T1" fmla="*/ 2 h 460"/>
              <a:gd name="T2" fmla="*/ 1011 w 2048"/>
              <a:gd name="T3" fmla="*/ 460 h 460"/>
              <a:gd name="T4" fmla="*/ 2048 w 2048"/>
              <a:gd name="T5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4759325" y="3592537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>
            <a:off x="4810125" y="3679850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298950" y="4781575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client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422049">
            <a:off x="4887551" y="2680310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9907361">
            <a:off x="4590688" y="3696310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411598">
            <a:off x="4604500" y="3058135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 rot="19862217">
            <a:off x="4772775" y="4015398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2254" name="Group 30"/>
          <p:cNvGrpSpPr>
            <a:grpSpLocks/>
          </p:cNvGrpSpPr>
          <p:nvPr/>
        </p:nvGrpSpPr>
        <p:grpSpPr bwMode="auto">
          <a:xfrm>
            <a:off x="8174038" y="2262212"/>
            <a:ext cx="346075" cy="742950"/>
            <a:chOff x="4180" y="783"/>
            <a:chExt cx="150" cy="307"/>
          </a:xfrm>
        </p:grpSpPr>
        <p:sp>
          <p:nvSpPr>
            <p:cNvPr id="52255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6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1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2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2263" name="Group 39"/>
          <p:cNvGrpSpPr>
            <a:grpSpLocks/>
          </p:cNvGrpSpPr>
          <p:nvPr/>
        </p:nvGrpSpPr>
        <p:grpSpPr bwMode="auto">
          <a:xfrm>
            <a:off x="8174038" y="4167212"/>
            <a:ext cx="346075" cy="742950"/>
            <a:chOff x="4180" y="783"/>
            <a:chExt cx="150" cy="307"/>
          </a:xfrm>
        </p:grpSpPr>
        <p:sp>
          <p:nvSpPr>
            <p:cNvPr id="52264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7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2273" name="Freeform 49"/>
          <p:cNvSpPr>
            <a:spLocks/>
          </p:cNvSpPr>
          <p:nvPr/>
        </p:nvSpPr>
        <p:spPr bwMode="auto">
          <a:xfrm>
            <a:off x="4738688" y="2713062"/>
            <a:ext cx="3363912" cy="755650"/>
          </a:xfrm>
          <a:custGeom>
            <a:avLst/>
            <a:gdLst>
              <a:gd name="T0" fmla="*/ 2119 w 2119"/>
              <a:gd name="T1" fmla="*/ 0 h 476"/>
              <a:gd name="T2" fmla="*/ 1020 w 2119"/>
              <a:gd name="T3" fmla="*/ 476 h 476"/>
              <a:gd name="T4" fmla="*/ 0 w 2119"/>
              <a:gd name="T5" fmla="*/ 8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 rot="20180032">
            <a:off x="6524263" y="2696185"/>
            <a:ext cx="1458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request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75" name="Text Box 51"/>
          <p:cNvSpPr txBox="1">
            <a:spLocks noChangeArrowheads="1"/>
          </p:cNvSpPr>
          <p:nvPr/>
        </p:nvSpPr>
        <p:spPr bwMode="auto">
          <a:xfrm rot="20184211">
            <a:off x="6557125" y="3039085"/>
            <a:ext cx="16177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HTTP response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7885113" y="4962550"/>
            <a:ext cx="7547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origin </a:t>
            </a:r>
          </a:p>
          <a:p>
            <a:r>
              <a:rPr lang="en-US" sz="16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2281" name="Text Box 57"/>
          <p:cNvSpPr txBox="1">
            <a:spLocks noChangeArrowheads="1"/>
          </p:cNvSpPr>
          <p:nvPr/>
        </p:nvSpPr>
        <p:spPr bwMode="auto">
          <a:xfrm>
            <a:off x="7913688" y="1628800"/>
            <a:ext cx="7547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origin </a:t>
            </a:r>
          </a:p>
          <a:p>
            <a:r>
              <a:rPr lang="en-US" sz="16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51520" y="5661248"/>
            <a:ext cx="79353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Assumption: cache is closer to client (e.g. same network) =&gt; faster, less “long-distance” traffic</a:t>
            </a:r>
          </a:p>
        </p:txBody>
      </p:sp>
    </p:spTree>
    <p:extLst>
      <p:ext uri="{BB962C8B-B14F-4D97-AF65-F5344CB8AC3E}">
        <p14:creationId xmlns:p14="http://schemas.microsoft.com/office/powerpoint/2010/main" val="2254681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changes in HTTP/2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textual protocol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binary protocol</a:t>
            </a:r>
          </a:p>
          <a:p>
            <a:r>
              <a:rPr lang="en-US" dirty="0"/>
              <a:t>supports header compression</a:t>
            </a:r>
          </a:p>
          <a:p>
            <a:r>
              <a:rPr lang="en-US" dirty="0"/>
              <a:t>ordered and blocking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multiplexed</a:t>
            </a:r>
          </a:p>
          <a:p>
            <a:pPr lvl="1"/>
            <a:r>
              <a:rPr lang="en-US" dirty="0"/>
              <a:t>can therefore use one connection for parallelism</a:t>
            </a:r>
          </a:p>
          <a:p>
            <a:r>
              <a:rPr lang="en-US" dirty="0"/>
              <a:t>client pull only -&gt; client pull and server push</a:t>
            </a:r>
          </a:p>
        </p:txBody>
      </p:sp>
    </p:spTree>
    <p:extLst>
      <p:ext uri="{BB962C8B-B14F-4D97-AF65-F5344CB8AC3E}">
        <p14:creationId xmlns:p14="http://schemas.microsoft.com/office/powerpoint/2010/main" val="3261067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HTTP/2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732279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textual protocol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can be written manually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can be read when intercepted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easy to add (and ignore) proprietary extensions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very talkative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836712"/>
            <a:ext cx="3744416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binary protocol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saves space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less data to write and parse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exactly specified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hard to extend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4127815" y="180882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5536" y="3356992"/>
            <a:ext cx="3732279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uncompressed header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required in 1.0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avoidance eases transition to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356992"/>
            <a:ext cx="3744416" cy="194421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compressed header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adds a lookup table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may save space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info like: </a:t>
            </a:r>
            <a:r>
              <a:rPr lang="en-US" i="1" dirty="0">
                <a:latin typeface="Eurostile"/>
                <a:cs typeface="Eurostile"/>
              </a:rPr>
              <a:t>cookies, </a:t>
            </a:r>
            <a:r>
              <a:rPr lang="en-US" i="1" dirty="0" err="1">
                <a:latin typeface="Eurostile"/>
                <a:cs typeface="Eurostile"/>
              </a:rPr>
              <a:t>referer</a:t>
            </a:r>
            <a:r>
              <a:rPr lang="en-US" i="1" dirty="0">
                <a:latin typeface="Eurostile"/>
                <a:cs typeface="Eurostile"/>
              </a:rPr>
              <a:t>, stream dependencies,  weighting, priorities, client identification, ...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 bwMode="auto">
          <a:xfrm>
            <a:off x="4127815" y="432910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264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HTTP/2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3732279" cy="158417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ordered and blocking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speed-up by using several parallel TCP connections (1.x)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speed-up by using pipelining (1.1)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836712"/>
            <a:ext cx="3744416" cy="158417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multiplexed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send all requests at once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server chooses order </a:t>
            </a:r>
            <a:r>
              <a:rPr lang="en-US" sz="1400" dirty="0">
                <a:latin typeface="Eurostile"/>
                <a:cs typeface="Eurostile"/>
              </a:rPr>
              <a:t>(e.g. send advertising inlays first)</a:t>
            </a:r>
            <a:r>
              <a:rPr lang="en-US" dirty="0">
                <a:latin typeface="Eurostile"/>
                <a:cs typeface="Eurostile"/>
              </a:rPr>
              <a:t> and can mix messages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4127815" y="162880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6" name="Group 85"/>
          <p:cNvGrpSpPr/>
          <p:nvPr/>
        </p:nvGrpSpPr>
        <p:grpSpPr>
          <a:xfrm>
            <a:off x="646578" y="2736525"/>
            <a:ext cx="2773294" cy="3498158"/>
            <a:chOff x="646578" y="2736525"/>
            <a:chExt cx="2773294" cy="3498158"/>
          </a:xfrm>
        </p:grpSpPr>
        <p:grpSp>
          <p:nvGrpSpPr>
            <p:cNvPr id="48" name="Group 47"/>
            <p:cNvGrpSpPr/>
            <p:nvPr/>
          </p:nvGrpSpPr>
          <p:grpSpPr>
            <a:xfrm>
              <a:off x="1835696" y="5013176"/>
              <a:ext cx="1584176" cy="723900"/>
              <a:chOff x="1187624" y="4577308"/>
              <a:chExt cx="1584176" cy="72390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193800" y="4577308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1187624" y="47251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1835696" y="4509120"/>
              <a:ext cx="1584176" cy="933450"/>
              <a:chOff x="1259632" y="5157192"/>
              <a:chExt cx="1584176" cy="93345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260475" y="5157192"/>
                <a:ext cx="1581150" cy="933450"/>
              </a:xfrm>
              <a:custGeom>
                <a:avLst/>
                <a:gdLst>
                  <a:gd name="connsiteX0" fmla="*/ 0 w 1581150"/>
                  <a:gd name="connsiteY0" fmla="*/ 428625 h 933450"/>
                  <a:gd name="connsiteX1" fmla="*/ 1574800 w 1581150"/>
                  <a:gd name="connsiteY1" fmla="*/ 0 h 933450"/>
                  <a:gd name="connsiteX2" fmla="*/ 1581150 w 1581150"/>
                  <a:gd name="connsiteY2" fmla="*/ 498475 h 933450"/>
                  <a:gd name="connsiteX3" fmla="*/ 6350 w 1581150"/>
                  <a:gd name="connsiteY3" fmla="*/ 933450 h 933450"/>
                  <a:gd name="connsiteX0" fmla="*/ 0 w 1581150"/>
                  <a:gd name="connsiteY0" fmla="*/ 428625 h 933450"/>
                  <a:gd name="connsiteX1" fmla="*/ 1574800 w 1581150"/>
                  <a:gd name="connsiteY1" fmla="*/ 0 h 933450"/>
                  <a:gd name="connsiteX2" fmla="*/ 1581150 w 1581150"/>
                  <a:gd name="connsiteY2" fmla="*/ 498475 h 933450"/>
                  <a:gd name="connsiteX3" fmla="*/ 19050 w 1581150"/>
                  <a:gd name="connsiteY3" fmla="*/ 927100 h 933450"/>
                  <a:gd name="connsiteX4" fmla="*/ 6350 w 1581150"/>
                  <a:gd name="connsiteY4" fmla="*/ 933450 h 933450"/>
                  <a:gd name="connsiteX0" fmla="*/ 0 w 1581150"/>
                  <a:gd name="connsiteY0" fmla="*/ 428625 h 933450"/>
                  <a:gd name="connsiteX1" fmla="*/ 1574800 w 1581150"/>
                  <a:gd name="connsiteY1" fmla="*/ 0 h 933450"/>
                  <a:gd name="connsiteX2" fmla="*/ 1581150 w 1581150"/>
                  <a:gd name="connsiteY2" fmla="*/ 498475 h 933450"/>
                  <a:gd name="connsiteX3" fmla="*/ 19050 w 1581150"/>
                  <a:gd name="connsiteY3" fmla="*/ 927100 h 933450"/>
                  <a:gd name="connsiteX4" fmla="*/ 6350 w 1581150"/>
                  <a:gd name="connsiteY4" fmla="*/ 933450 h 933450"/>
                  <a:gd name="connsiteX5" fmla="*/ 0 w 1581150"/>
                  <a:gd name="connsiteY5" fmla="*/ 428625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1150" h="933450">
                    <a:moveTo>
                      <a:pt x="0" y="428625"/>
                    </a:moveTo>
                    <a:lnTo>
                      <a:pt x="1574800" y="0"/>
                    </a:lnTo>
                    <a:cubicBezTo>
                      <a:pt x="1576917" y="166158"/>
                      <a:pt x="1579033" y="332317"/>
                      <a:pt x="1581150" y="498475"/>
                    </a:cubicBezTo>
                    <a:lnTo>
                      <a:pt x="19050" y="927100"/>
                    </a:lnTo>
                    <a:lnTo>
                      <a:pt x="6350" y="933450"/>
                    </a:lnTo>
                    <a:lnTo>
                      <a:pt x="0" y="428625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H="1">
                <a:off x="1259632" y="5392266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1835696" y="3356992"/>
              <a:ext cx="1584176" cy="723900"/>
              <a:chOff x="1187624" y="4577308"/>
              <a:chExt cx="1584176" cy="72390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193800" y="4577308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1187624" y="47251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1835696" y="4077072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835696" y="4149080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835696" y="4221088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sp>
          <p:nvSpPr>
            <p:cNvPr id="44" name="Freeform 43"/>
            <p:cNvSpPr/>
            <p:nvPr/>
          </p:nvSpPr>
          <p:spPr>
            <a:xfrm>
              <a:off x="1748940" y="5301233"/>
              <a:ext cx="1668749" cy="933450"/>
            </a:xfrm>
            <a:custGeom>
              <a:avLst/>
              <a:gdLst>
                <a:gd name="connsiteX0" fmla="*/ 116887 w 1691687"/>
                <a:gd name="connsiteY0" fmla="*/ 431800 h 933450"/>
                <a:gd name="connsiteX1" fmla="*/ 1691687 w 1691687"/>
                <a:gd name="connsiteY1" fmla="*/ 0 h 933450"/>
                <a:gd name="connsiteX2" fmla="*/ 1685337 w 1691687"/>
                <a:gd name="connsiteY2" fmla="*/ 501650 h 933450"/>
                <a:gd name="connsiteX3" fmla="*/ 116887 w 1691687"/>
                <a:gd name="connsiteY3" fmla="*/ 933450 h 933450"/>
                <a:gd name="connsiteX4" fmla="*/ 116887 w 1691687"/>
                <a:gd name="connsiteY4" fmla="*/ 431800 h 933450"/>
                <a:gd name="connsiteX0" fmla="*/ 93949 w 1668749"/>
                <a:gd name="connsiteY0" fmla="*/ 431800 h 933450"/>
                <a:gd name="connsiteX1" fmla="*/ 1668749 w 1668749"/>
                <a:gd name="connsiteY1" fmla="*/ 0 h 933450"/>
                <a:gd name="connsiteX2" fmla="*/ 1662399 w 1668749"/>
                <a:gd name="connsiteY2" fmla="*/ 501650 h 933450"/>
                <a:gd name="connsiteX3" fmla="*/ 93949 w 1668749"/>
                <a:gd name="connsiteY3" fmla="*/ 933450 h 933450"/>
                <a:gd name="connsiteX4" fmla="*/ 185389 w 1668749"/>
                <a:gd name="connsiteY4" fmla="*/ 52324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49" h="933450">
                  <a:moveTo>
                    <a:pt x="93949" y="431800"/>
                  </a:moveTo>
                  <a:cubicBezTo>
                    <a:pt x="356416" y="276225"/>
                    <a:pt x="1143816" y="143933"/>
                    <a:pt x="1668749" y="0"/>
                  </a:cubicBezTo>
                  <a:cubicBezTo>
                    <a:pt x="1666632" y="167217"/>
                    <a:pt x="1664516" y="334433"/>
                    <a:pt x="1662399" y="501650"/>
                  </a:cubicBezTo>
                  <a:lnTo>
                    <a:pt x="93949" y="933450"/>
                  </a:lnTo>
                  <a:cubicBezTo>
                    <a:pt x="92891" y="766233"/>
                    <a:pt x="-168518" y="587375"/>
                    <a:pt x="185389" y="523240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1835696" y="2924944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grpSp>
          <p:nvGrpSpPr>
            <p:cNvPr id="53" name="Group 52"/>
            <p:cNvGrpSpPr/>
            <p:nvPr/>
          </p:nvGrpSpPr>
          <p:grpSpPr>
            <a:xfrm>
              <a:off x="1835696" y="5301208"/>
              <a:ext cx="1584176" cy="501650"/>
              <a:chOff x="1259632" y="5949280"/>
              <a:chExt cx="1584176" cy="501650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263650" y="5949280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1259632" y="5983188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646578" y="2736525"/>
              <a:ext cx="126205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“body”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17" y="3836390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</a:t>
              </a:r>
              <a:r>
                <a:rPr lang="en-US" sz="1400" dirty="0" err="1">
                  <a:latin typeface="Courier New"/>
                  <a:cs typeface="Courier New"/>
                </a:rPr>
                <a:t>img</a:t>
              </a:r>
              <a:r>
                <a:rPr lang="en-US" sz="1400" dirty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4317" y="4052414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</a:t>
              </a:r>
              <a:r>
                <a:rPr lang="en-US" sz="1400" dirty="0" err="1">
                  <a:latin typeface="Courier New"/>
                  <a:cs typeface="Courier New"/>
                </a:rPr>
                <a:t>img</a:t>
              </a:r>
              <a:r>
                <a:rPr lang="en-US" sz="1400" dirty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4317" y="4268438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</a:t>
              </a:r>
              <a:r>
                <a:rPr lang="en-US" sz="1400" dirty="0" err="1">
                  <a:latin typeface="Courier New"/>
                  <a:cs typeface="Courier New"/>
                </a:rPr>
                <a:t>css</a:t>
              </a:r>
              <a:r>
                <a:rPr lang="en-US" sz="1400" dirty="0">
                  <a:latin typeface="Courier New"/>
                  <a:cs typeface="Courier New"/>
                </a:rPr>
                <a:t>”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183082" y="2780928"/>
            <a:ext cx="2773294" cy="3498158"/>
            <a:chOff x="5183082" y="2780928"/>
            <a:chExt cx="2773294" cy="3498158"/>
          </a:xfrm>
        </p:grpSpPr>
        <p:grpSp>
          <p:nvGrpSpPr>
            <p:cNvPr id="85" name="Group 84"/>
            <p:cNvGrpSpPr/>
            <p:nvPr/>
          </p:nvGrpSpPr>
          <p:grpSpPr>
            <a:xfrm>
              <a:off x="6378401" y="4565253"/>
              <a:ext cx="1577975" cy="1312019"/>
              <a:chOff x="6378401" y="4565253"/>
              <a:chExt cx="1577975" cy="1312019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6379988" y="4638931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A3A3E1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6379988" y="5079693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6379988" y="5006015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6379988" y="4565253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378401" y="5153372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6379988" y="4712609"/>
                <a:ext cx="1574800" cy="501650"/>
              </a:xfrm>
              <a:custGeom>
                <a:avLst/>
                <a:gdLst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0" fmla="*/ 3175 w 1574800"/>
                  <a:gd name="connsiteY0" fmla="*/ 425450 h 501650"/>
                  <a:gd name="connsiteX1" fmla="*/ 1574800 w 1574800"/>
                  <a:gd name="connsiteY1" fmla="*/ 0 h 501650"/>
                  <a:gd name="connsiteX2" fmla="*/ 1574800 w 1574800"/>
                  <a:gd name="connsiteY2" fmla="*/ 73025 h 501650"/>
                  <a:gd name="connsiteX3" fmla="*/ 0 w 1574800"/>
                  <a:gd name="connsiteY3" fmla="*/ 501650 h 501650"/>
                  <a:gd name="connsiteX4" fmla="*/ 3175 w 1574800"/>
                  <a:gd name="connsiteY4" fmla="*/ 42545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501650">
                    <a:moveTo>
                      <a:pt x="3175" y="425450"/>
                    </a:moveTo>
                    <a:lnTo>
                      <a:pt x="1574800" y="0"/>
                    </a:lnTo>
                    <a:lnTo>
                      <a:pt x="1574800" y="73025"/>
                    </a:lnTo>
                    <a:lnTo>
                      <a:pt x="0" y="501650"/>
                    </a:lnTo>
                    <a:lnTo>
                      <a:pt x="3175" y="42545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378401" y="4786287"/>
                <a:ext cx="1577975" cy="647700"/>
              </a:xfrm>
              <a:custGeom>
                <a:avLst/>
                <a:gdLst>
                  <a:gd name="connsiteX0" fmla="*/ 0 w 1577975"/>
                  <a:gd name="connsiteY0" fmla="*/ 434975 h 647700"/>
                  <a:gd name="connsiteX1" fmla="*/ 1577975 w 1577975"/>
                  <a:gd name="connsiteY1" fmla="*/ 0 h 647700"/>
                  <a:gd name="connsiteX2" fmla="*/ 1571625 w 1577975"/>
                  <a:gd name="connsiteY2" fmla="*/ 225425 h 647700"/>
                  <a:gd name="connsiteX3" fmla="*/ 0 w 1577975"/>
                  <a:gd name="connsiteY3" fmla="*/ 647700 h 647700"/>
                  <a:gd name="connsiteX0" fmla="*/ 0 w 1577975"/>
                  <a:gd name="connsiteY0" fmla="*/ 434975 h 647700"/>
                  <a:gd name="connsiteX1" fmla="*/ 1577975 w 1577975"/>
                  <a:gd name="connsiteY1" fmla="*/ 0 h 647700"/>
                  <a:gd name="connsiteX2" fmla="*/ 1571625 w 1577975"/>
                  <a:gd name="connsiteY2" fmla="*/ 225425 h 647700"/>
                  <a:gd name="connsiteX3" fmla="*/ 0 w 1577975"/>
                  <a:gd name="connsiteY3" fmla="*/ 647700 h 647700"/>
                  <a:gd name="connsiteX4" fmla="*/ 0 w 1577975"/>
                  <a:gd name="connsiteY4" fmla="*/ 43497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647700">
                    <a:moveTo>
                      <a:pt x="0" y="434975"/>
                    </a:moveTo>
                    <a:lnTo>
                      <a:pt x="1577975" y="0"/>
                    </a:lnTo>
                    <a:lnTo>
                      <a:pt x="1571625" y="225425"/>
                    </a:lnTo>
                    <a:lnTo>
                      <a:pt x="0" y="647700"/>
                    </a:lnTo>
                    <a:lnTo>
                      <a:pt x="0" y="434975"/>
                    </a:lnTo>
                    <a:close/>
                  </a:path>
                </a:pathLst>
              </a:custGeom>
              <a:solidFill>
                <a:srgbClr val="A3A3E1"/>
              </a:solidFill>
              <a:ln>
                <a:solidFill>
                  <a:srgbClr val="F99635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372200" y="3401395"/>
              <a:ext cx="1584176" cy="723900"/>
              <a:chOff x="1187624" y="4577308"/>
              <a:chExt cx="1584176" cy="723900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193800" y="4577308"/>
                <a:ext cx="1577975" cy="723900"/>
              </a:xfrm>
              <a:custGeom>
                <a:avLst/>
                <a:gdLst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0" fmla="*/ 0 w 1577975"/>
                  <a:gd name="connsiteY0" fmla="*/ 431800 h 723900"/>
                  <a:gd name="connsiteX1" fmla="*/ 1577975 w 1577975"/>
                  <a:gd name="connsiteY1" fmla="*/ 0 h 723900"/>
                  <a:gd name="connsiteX2" fmla="*/ 1568450 w 1577975"/>
                  <a:gd name="connsiteY2" fmla="*/ 292100 h 723900"/>
                  <a:gd name="connsiteX3" fmla="*/ 0 w 1577975"/>
                  <a:gd name="connsiteY3" fmla="*/ 723900 h 723900"/>
                  <a:gd name="connsiteX4" fmla="*/ 0 w 1577975"/>
                  <a:gd name="connsiteY4" fmla="*/ 4318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975" h="723900">
                    <a:moveTo>
                      <a:pt x="0" y="431800"/>
                    </a:moveTo>
                    <a:lnTo>
                      <a:pt x="1577975" y="0"/>
                    </a:lnTo>
                    <a:lnTo>
                      <a:pt x="1568450" y="292100"/>
                    </a:lnTo>
                    <a:lnTo>
                      <a:pt x="0" y="7239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solidFill>
                  <a:srgbClr val="FF8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 flipH="1">
                <a:off x="1187624" y="47251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>
              <a:off x="6372200" y="4121475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FFCC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372200" y="4193483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372200" y="4265491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sp>
          <p:nvSpPr>
            <p:cNvPr id="70" name="Freeform 69"/>
            <p:cNvSpPr/>
            <p:nvPr/>
          </p:nvSpPr>
          <p:spPr>
            <a:xfrm>
              <a:off x="6285444" y="5345636"/>
              <a:ext cx="1668749" cy="933450"/>
            </a:xfrm>
            <a:custGeom>
              <a:avLst/>
              <a:gdLst>
                <a:gd name="connsiteX0" fmla="*/ 116887 w 1691687"/>
                <a:gd name="connsiteY0" fmla="*/ 431800 h 933450"/>
                <a:gd name="connsiteX1" fmla="*/ 1691687 w 1691687"/>
                <a:gd name="connsiteY1" fmla="*/ 0 h 933450"/>
                <a:gd name="connsiteX2" fmla="*/ 1685337 w 1691687"/>
                <a:gd name="connsiteY2" fmla="*/ 501650 h 933450"/>
                <a:gd name="connsiteX3" fmla="*/ 116887 w 1691687"/>
                <a:gd name="connsiteY3" fmla="*/ 933450 h 933450"/>
                <a:gd name="connsiteX4" fmla="*/ 116887 w 1691687"/>
                <a:gd name="connsiteY4" fmla="*/ 431800 h 933450"/>
                <a:gd name="connsiteX0" fmla="*/ 93949 w 1668749"/>
                <a:gd name="connsiteY0" fmla="*/ 431800 h 933450"/>
                <a:gd name="connsiteX1" fmla="*/ 1668749 w 1668749"/>
                <a:gd name="connsiteY1" fmla="*/ 0 h 933450"/>
                <a:gd name="connsiteX2" fmla="*/ 1662399 w 1668749"/>
                <a:gd name="connsiteY2" fmla="*/ 501650 h 933450"/>
                <a:gd name="connsiteX3" fmla="*/ 93949 w 1668749"/>
                <a:gd name="connsiteY3" fmla="*/ 933450 h 933450"/>
                <a:gd name="connsiteX4" fmla="*/ 185389 w 1668749"/>
                <a:gd name="connsiteY4" fmla="*/ 52324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49" h="933450">
                  <a:moveTo>
                    <a:pt x="93949" y="431800"/>
                  </a:moveTo>
                  <a:cubicBezTo>
                    <a:pt x="356416" y="276225"/>
                    <a:pt x="1143816" y="143933"/>
                    <a:pt x="1668749" y="0"/>
                  </a:cubicBezTo>
                  <a:cubicBezTo>
                    <a:pt x="1666632" y="167217"/>
                    <a:pt x="1664516" y="334433"/>
                    <a:pt x="1662399" y="501650"/>
                  </a:cubicBezTo>
                  <a:lnTo>
                    <a:pt x="93949" y="933450"/>
                  </a:lnTo>
                  <a:cubicBezTo>
                    <a:pt x="92891" y="766233"/>
                    <a:pt x="-168518" y="587375"/>
                    <a:pt x="185389" y="523240"/>
                  </a:cubicBez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6372200" y="2969347"/>
              <a:ext cx="1584176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/>
              </a:outerShdw>
            </a:effectLst>
          </p:spPr>
        </p:cxnSp>
        <p:sp>
          <p:nvSpPr>
            <p:cNvPr id="75" name="TextBox 74"/>
            <p:cNvSpPr txBox="1"/>
            <p:nvPr/>
          </p:nvSpPr>
          <p:spPr>
            <a:xfrm>
              <a:off x="5183082" y="2780928"/>
              <a:ext cx="126205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“body”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90821" y="3880793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</a:t>
              </a:r>
              <a:r>
                <a:rPr lang="en-US" sz="1400" dirty="0" err="1">
                  <a:latin typeface="Courier New"/>
                  <a:cs typeface="Courier New"/>
                </a:rPr>
                <a:t>img</a:t>
              </a:r>
              <a:r>
                <a:rPr lang="en-US" sz="1400" dirty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90821" y="4096817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</a:t>
              </a:r>
              <a:r>
                <a:rPr lang="en-US" sz="1400" dirty="0" err="1">
                  <a:latin typeface="Courier New"/>
                  <a:cs typeface="Courier New"/>
                </a:rPr>
                <a:t>img</a:t>
              </a:r>
              <a:r>
                <a:rPr lang="en-US" sz="1400" dirty="0">
                  <a:latin typeface="Courier New"/>
                  <a:cs typeface="Courier New"/>
                </a:rPr>
                <a:t>”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90821" y="4312841"/>
              <a:ext cx="115432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/>
                  <a:cs typeface="Courier New"/>
                </a:rPr>
                <a:t>get “</a:t>
              </a:r>
              <a:r>
                <a:rPr lang="en-US" sz="1400" dirty="0" err="1">
                  <a:latin typeface="Courier New"/>
                  <a:cs typeface="Courier New"/>
                </a:rPr>
                <a:t>css</a:t>
              </a:r>
              <a:r>
                <a:rPr lang="en-US" sz="1400" dirty="0">
                  <a:latin typeface="Courier New"/>
                  <a:cs typeface="Courier New"/>
                </a:rPr>
                <a:t>”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004048" y="6021288"/>
            <a:ext cx="3888432" cy="432048"/>
          </a:xfrm>
          <a:prstGeom prst="rect">
            <a:avLst/>
          </a:prstGeom>
          <a:pattFill prst="openDmnd">
            <a:fgClr>
              <a:schemeClr val="bg1">
                <a:lumMod val="50000"/>
              </a:schemeClr>
            </a:fgClr>
            <a:bgClr>
              <a:srgbClr val="FF4002"/>
            </a:bgClr>
          </a:patt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Eurostile"/>
                <a:cs typeface="Eurostile"/>
              </a:rPr>
              <a:t>app-layer flow control per </a:t>
            </a:r>
            <a:r>
              <a:rPr lang="en-US" sz="2000" dirty="0" err="1">
                <a:latin typeface="Eurostile"/>
                <a:cs typeface="Eurostile"/>
              </a:rPr>
              <a:t>subflow</a:t>
            </a:r>
            <a:endParaRPr lang="en-US" sz="20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2027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HTTP/2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3732279" cy="122413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client pull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assumption: server is stateless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836712"/>
            <a:ext cx="3744416" cy="1224136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/>
          </a:bodyPr>
          <a:lstStyle/>
          <a:p>
            <a:pPr algn="ctr"/>
            <a:r>
              <a:rPr lang="en-US" sz="2400" dirty="0">
                <a:latin typeface="Eurostile"/>
                <a:cs typeface="Eurostile"/>
              </a:rPr>
              <a:t>client pull + server push</a:t>
            </a:r>
          </a:p>
          <a:p>
            <a:pPr algn="ctr"/>
            <a:r>
              <a:rPr lang="en-US" dirty="0">
                <a:latin typeface="Eurostile"/>
                <a:cs typeface="Eurostile"/>
              </a:rPr>
              <a:t>assumption: server knows best</a:t>
            </a:r>
          </a:p>
          <a:p>
            <a:pPr algn="ctr"/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 bwMode="auto">
          <a:xfrm>
            <a:off x="4127815" y="1448780"/>
            <a:ext cx="8042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6" name="Group 185"/>
          <p:cNvGrpSpPr/>
          <p:nvPr/>
        </p:nvGrpSpPr>
        <p:grpSpPr>
          <a:xfrm>
            <a:off x="251520" y="2564904"/>
            <a:ext cx="1670932" cy="3744416"/>
            <a:chOff x="251520" y="2564904"/>
            <a:chExt cx="1670932" cy="3744416"/>
          </a:xfrm>
        </p:grpSpPr>
        <p:grpSp>
          <p:nvGrpSpPr>
            <p:cNvPr id="101" name="Group 100"/>
            <p:cNvGrpSpPr/>
            <p:nvPr/>
          </p:nvGrpSpPr>
          <p:grpSpPr>
            <a:xfrm>
              <a:off x="251520" y="2999581"/>
              <a:ext cx="1670932" cy="3309739"/>
              <a:chOff x="1748940" y="2924944"/>
              <a:chExt cx="1670932" cy="3309739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835696" y="5013176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22" name="Straight Arrow Connector 121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1835696" y="4509120"/>
                <a:ext cx="1584176" cy="933450"/>
                <a:chOff x="1259632" y="5157192"/>
                <a:chExt cx="1584176" cy="933450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1260475" y="5157192"/>
                  <a:ext cx="1581150" cy="933450"/>
                </a:xfrm>
                <a:custGeom>
                  <a:avLst/>
                  <a:gdLst>
                    <a:gd name="connsiteX0" fmla="*/ 0 w 1581150"/>
                    <a:gd name="connsiteY0" fmla="*/ 428625 h 933450"/>
                    <a:gd name="connsiteX1" fmla="*/ 1574800 w 1581150"/>
                    <a:gd name="connsiteY1" fmla="*/ 0 h 933450"/>
                    <a:gd name="connsiteX2" fmla="*/ 1581150 w 1581150"/>
                    <a:gd name="connsiteY2" fmla="*/ 498475 h 933450"/>
                    <a:gd name="connsiteX3" fmla="*/ 6350 w 1581150"/>
                    <a:gd name="connsiteY3" fmla="*/ 933450 h 933450"/>
                    <a:gd name="connsiteX0" fmla="*/ 0 w 1581150"/>
                    <a:gd name="connsiteY0" fmla="*/ 428625 h 933450"/>
                    <a:gd name="connsiteX1" fmla="*/ 1574800 w 1581150"/>
                    <a:gd name="connsiteY1" fmla="*/ 0 h 933450"/>
                    <a:gd name="connsiteX2" fmla="*/ 1581150 w 1581150"/>
                    <a:gd name="connsiteY2" fmla="*/ 498475 h 933450"/>
                    <a:gd name="connsiteX3" fmla="*/ 19050 w 1581150"/>
                    <a:gd name="connsiteY3" fmla="*/ 927100 h 933450"/>
                    <a:gd name="connsiteX4" fmla="*/ 6350 w 1581150"/>
                    <a:gd name="connsiteY4" fmla="*/ 933450 h 933450"/>
                    <a:gd name="connsiteX0" fmla="*/ 0 w 1581150"/>
                    <a:gd name="connsiteY0" fmla="*/ 428625 h 933450"/>
                    <a:gd name="connsiteX1" fmla="*/ 1574800 w 1581150"/>
                    <a:gd name="connsiteY1" fmla="*/ 0 h 933450"/>
                    <a:gd name="connsiteX2" fmla="*/ 1581150 w 1581150"/>
                    <a:gd name="connsiteY2" fmla="*/ 498475 h 933450"/>
                    <a:gd name="connsiteX3" fmla="*/ 19050 w 1581150"/>
                    <a:gd name="connsiteY3" fmla="*/ 927100 h 933450"/>
                    <a:gd name="connsiteX4" fmla="*/ 6350 w 1581150"/>
                    <a:gd name="connsiteY4" fmla="*/ 933450 h 933450"/>
                    <a:gd name="connsiteX5" fmla="*/ 0 w 1581150"/>
                    <a:gd name="connsiteY5" fmla="*/ 428625 h 933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1150" h="933450">
                      <a:moveTo>
                        <a:pt x="0" y="428625"/>
                      </a:moveTo>
                      <a:lnTo>
                        <a:pt x="1574800" y="0"/>
                      </a:lnTo>
                      <a:cubicBezTo>
                        <a:pt x="1576917" y="166158"/>
                        <a:pt x="1579033" y="332317"/>
                        <a:pt x="1581150" y="498475"/>
                      </a:cubicBezTo>
                      <a:lnTo>
                        <a:pt x="19050" y="927100"/>
                      </a:lnTo>
                      <a:lnTo>
                        <a:pt x="6350" y="933450"/>
                      </a:lnTo>
                      <a:lnTo>
                        <a:pt x="0" y="428625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 bwMode="auto">
                <a:xfrm flipH="1">
                  <a:off x="1259632" y="5392266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1835696" y="3356992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FFCF0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18" name="Straight Arrow Connector 117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05" name="Straight Arrow Connector 104"/>
              <p:cNvCxnSpPr/>
              <p:nvPr/>
            </p:nvCxnSpPr>
            <p:spPr bwMode="auto">
              <a:xfrm>
                <a:off x="1835696" y="4077072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06" name="Straight Arrow Connector 105"/>
              <p:cNvCxnSpPr/>
              <p:nvPr/>
            </p:nvCxnSpPr>
            <p:spPr bwMode="auto">
              <a:xfrm>
                <a:off x="1835696" y="4149080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07" name="Straight Arrow Connector 106"/>
              <p:cNvCxnSpPr/>
              <p:nvPr/>
            </p:nvCxnSpPr>
            <p:spPr bwMode="auto">
              <a:xfrm>
                <a:off x="1835696" y="4221088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sp>
            <p:nvSpPr>
              <p:cNvPr id="108" name="Freeform 107"/>
              <p:cNvSpPr/>
              <p:nvPr/>
            </p:nvSpPr>
            <p:spPr>
              <a:xfrm>
                <a:off x="1748940" y="5301233"/>
                <a:ext cx="1668749" cy="933450"/>
              </a:xfrm>
              <a:custGeom>
                <a:avLst/>
                <a:gdLst>
                  <a:gd name="connsiteX0" fmla="*/ 116887 w 1691687"/>
                  <a:gd name="connsiteY0" fmla="*/ 431800 h 933450"/>
                  <a:gd name="connsiteX1" fmla="*/ 1691687 w 1691687"/>
                  <a:gd name="connsiteY1" fmla="*/ 0 h 933450"/>
                  <a:gd name="connsiteX2" fmla="*/ 1685337 w 1691687"/>
                  <a:gd name="connsiteY2" fmla="*/ 501650 h 933450"/>
                  <a:gd name="connsiteX3" fmla="*/ 116887 w 1691687"/>
                  <a:gd name="connsiteY3" fmla="*/ 933450 h 933450"/>
                  <a:gd name="connsiteX4" fmla="*/ 116887 w 1691687"/>
                  <a:gd name="connsiteY4" fmla="*/ 431800 h 933450"/>
                  <a:gd name="connsiteX0" fmla="*/ 93949 w 1668749"/>
                  <a:gd name="connsiteY0" fmla="*/ 431800 h 933450"/>
                  <a:gd name="connsiteX1" fmla="*/ 1668749 w 1668749"/>
                  <a:gd name="connsiteY1" fmla="*/ 0 h 933450"/>
                  <a:gd name="connsiteX2" fmla="*/ 1662399 w 1668749"/>
                  <a:gd name="connsiteY2" fmla="*/ 501650 h 933450"/>
                  <a:gd name="connsiteX3" fmla="*/ 93949 w 1668749"/>
                  <a:gd name="connsiteY3" fmla="*/ 933450 h 933450"/>
                  <a:gd name="connsiteX4" fmla="*/ 185389 w 1668749"/>
                  <a:gd name="connsiteY4" fmla="*/ 52324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749" h="933450">
                    <a:moveTo>
                      <a:pt x="93949" y="431800"/>
                    </a:moveTo>
                    <a:cubicBezTo>
                      <a:pt x="356416" y="276225"/>
                      <a:pt x="1143816" y="143933"/>
                      <a:pt x="1668749" y="0"/>
                    </a:cubicBezTo>
                    <a:cubicBezTo>
                      <a:pt x="1666632" y="167217"/>
                      <a:pt x="1664516" y="334433"/>
                      <a:pt x="1662399" y="501650"/>
                    </a:cubicBezTo>
                    <a:lnTo>
                      <a:pt x="93949" y="933450"/>
                    </a:lnTo>
                    <a:cubicBezTo>
                      <a:pt x="92891" y="766233"/>
                      <a:pt x="-168518" y="587375"/>
                      <a:pt x="185389" y="52324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1835696" y="2924944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grpSp>
            <p:nvGrpSpPr>
              <p:cNvPr id="110" name="Group 109"/>
              <p:cNvGrpSpPr/>
              <p:nvPr/>
            </p:nvGrpSpPr>
            <p:grpSpPr>
              <a:xfrm>
                <a:off x="1835696" y="5301208"/>
                <a:ext cx="1584176" cy="501650"/>
                <a:chOff x="1259632" y="5949280"/>
                <a:chExt cx="1584176" cy="501650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263650" y="5949280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16" name="Straight Arrow Connector 115"/>
                <p:cNvCxnSpPr/>
                <p:nvPr/>
              </p:nvCxnSpPr>
              <p:spPr bwMode="auto">
                <a:xfrm flipH="1">
                  <a:off x="1259632" y="5983188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183" name="TextBox 182"/>
            <p:cNvSpPr txBox="1"/>
            <p:nvPr/>
          </p:nvSpPr>
          <p:spPr>
            <a:xfrm>
              <a:off x="683568" y="2564904"/>
              <a:ext cx="902811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pipeline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411760" y="2564904"/>
            <a:ext cx="1670932" cy="3744416"/>
            <a:chOff x="2411760" y="2564904"/>
            <a:chExt cx="1670932" cy="3744416"/>
          </a:xfrm>
        </p:grpSpPr>
        <p:grpSp>
          <p:nvGrpSpPr>
            <p:cNvPr id="144" name="Group 143"/>
            <p:cNvGrpSpPr/>
            <p:nvPr/>
          </p:nvGrpSpPr>
          <p:grpSpPr>
            <a:xfrm>
              <a:off x="2411760" y="2999581"/>
              <a:ext cx="1670932" cy="3309739"/>
              <a:chOff x="6285444" y="2969347"/>
              <a:chExt cx="1670932" cy="3309739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6378401" y="4565253"/>
                <a:ext cx="1577975" cy="1312019"/>
                <a:chOff x="6378401" y="4565253"/>
                <a:chExt cx="1577975" cy="1312019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6379988" y="4638931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6379988" y="507969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6379988" y="5006015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>
                  <a:off x="6379988" y="456525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6378401" y="5153372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6379988" y="4712609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6378401" y="4786287"/>
                  <a:ext cx="1577975" cy="647700"/>
                </a:xfrm>
                <a:custGeom>
                  <a:avLst/>
                  <a:gdLst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4" fmla="*/ 0 w 1577975"/>
                    <a:gd name="connsiteY4" fmla="*/ 43497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647700">
                      <a:moveTo>
                        <a:pt x="0" y="434975"/>
                      </a:moveTo>
                      <a:lnTo>
                        <a:pt x="1577975" y="0"/>
                      </a:lnTo>
                      <a:lnTo>
                        <a:pt x="1571625" y="225425"/>
                      </a:lnTo>
                      <a:lnTo>
                        <a:pt x="0" y="647700"/>
                      </a:lnTo>
                      <a:lnTo>
                        <a:pt x="0" y="434975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99635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6372200" y="3401395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FFCF0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47" name="Straight Arrow Connector 146"/>
              <p:cNvCxnSpPr/>
              <p:nvPr/>
            </p:nvCxnSpPr>
            <p:spPr bwMode="auto">
              <a:xfrm>
                <a:off x="6372200" y="4121475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6372200" y="4193483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49" name="Straight Arrow Connector 148"/>
              <p:cNvCxnSpPr/>
              <p:nvPr/>
            </p:nvCxnSpPr>
            <p:spPr bwMode="auto">
              <a:xfrm>
                <a:off x="6372200" y="4265491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sp>
            <p:nvSpPr>
              <p:cNvPr id="150" name="Freeform 149"/>
              <p:cNvSpPr/>
              <p:nvPr/>
            </p:nvSpPr>
            <p:spPr>
              <a:xfrm>
                <a:off x="6285444" y="5345636"/>
                <a:ext cx="1668749" cy="933450"/>
              </a:xfrm>
              <a:custGeom>
                <a:avLst/>
                <a:gdLst>
                  <a:gd name="connsiteX0" fmla="*/ 116887 w 1691687"/>
                  <a:gd name="connsiteY0" fmla="*/ 431800 h 933450"/>
                  <a:gd name="connsiteX1" fmla="*/ 1691687 w 1691687"/>
                  <a:gd name="connsiteY1" fmla="*/ 0 h 933450"/>
                  <a:gd name="connsiteX2" fmla="*/ 1685337 w 1691687"/>
                  <a:gd name="connsiteY2" fmla="*/ 501650 h 933450"/>
                  <a:gd name="connsiteX3" fmla="*/ 116887 w 1691687"/>
                  <a:gd name="connsiteY3" fmla="*/ 933450 h 933450"/>
                  <a:gd name="connsiteX4" fmla="*/ 116887 w 1691687"/>
                  <a:gd name="connsiteY4" fmla="*/ 431800 h 933450"/>
                  <a:gd name="connsiteX0" fmla="*/ 93949 w 1668749"/>
                  <a:gd name="connsiteY0" fmla="*/ 431800 h 933450"/>
                  <a:gd name="connsiteX1" fmla="*/ 1668749 w 1668749"/>
                  <a:gd name="connsiteY1" fmla="*/ 0 h 933450"/>
                  <a:gd name="connsiteX2" fmla="*/ 1662399 w 1668749"/>
                  <a:gd name="connsiteY2" fmla="*/ 501650 h 933450"/>
                  <a:gd name="connsiteX3" fmla="*/ 93949 w 1668749"/>
                  <a:gd name="connsiteY3" fmla="*/ 933450 h 933450"/>
                  <a:gd name="connsiteX4" fmla="*/ 185389 w 1668749"/>
                  <a:gd name="connsiteY4" fmla="*/ 52324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749" h="933450">
                    <a:moveTo>
                      <a:pt x="93949" y="431800"/>
                    </a:moveTo>
                    <a:cubicBezTo>
                      <a:pt x="356416" y="276225"/>
                      <a:pt x="1143816" y="143933"/>
                      <a:pt x="1668749" y="0"/>
                    </a:cubicBezTo>
                    <a:cubicBezTo>
                      <a:pt x="1666632" y="167217"/>
                      <a:pt x="1664516" y="334433"/>
                      <a:pt x="1662399" y="501650"/>
                    </a:cubicBezTo>
                    <a:lnTo>
                      <a:pt x="93949" y="933450"/>
                    </a:lnTo>
                    <a:cubicBezTo>
                      <a:pt x="92891" y="766233"/>
                      <a:pt x="-168518" y="587375"/>
                      <a:pt x="185389" y="52324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51" name="Straight Arrow Connector 150"/>
              <p:cNvCxnSpPr/>
              <p:nvPr/>
            </p:nvCxnSpPr>
            <p:spPr bwMode="auto">
              <a:xfrm>
                <a:off x="6372200" y="2969347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</p:grpSp>
        <p:sp>
          <p:nvSpPr>
            <p:cNvPr id="184" name="TextBox 183"/>
            <p:cNvSpPr txBox="1"/>
            <p:nvPr/>
          </p:nvSpPr>
          <p:spPr>
            <a:xfrm>
              <a:off x="2707680" y="2564904"/>
              <a:ext cx="1031051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multiplex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572000" y="2564904"/>
            <a:ext cx="1670932" cy="3744416"/>
            <a:chOff x="4572000" y="2564904"/>
            <a:chExt cx="1670932" cy="3744416"/>
          </a:xfrm>
        </p:grpSpPr>
        <p:grpSp>
          <p:nvGrpSpPr>
            <p:cNvPr id="123" name="Group 122"/>
            <p:cNvGrpSpPr/>
            <p:nvPr/>
          </p:nvGrpSpPr>
          <p:grpSpPr>
            <a:xfrm>
              <a:off x="4572000" y="2999581"/>
              <a:ext cx="1670932" cy="3309739"/>
              <a:chOff x="6285444" y="2969347"/>
              <a:chExt cx="1670932" cy="330973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6378401" y="4565253"/>
                <a:ext cx="1577975" cy="1312019"/>
                <a:chOff x="6378401" y="4565253"/>
                <a:chExt cx="1577975" cy="1312019"/>
              </a:xfrm>
            </p:grpSpPr>
            <p:sp>
              <p:nvSpPr>
                <p:cNvPr id="137" name="Freeform 136"/>
                <p:cNvSpPr/>
                <p:nvPr/>
              </p:nvSpPr>
              <p:spPr>
                <a:xfrm>
                  <a:off x="6379988" y="4638931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379988" y="507969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6379988" y="5006015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379988" y="4565253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378401" y="5153372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379988" y="4712609"/>
                  <a:ext cx="1574800" cy="501650"/>
                </a:xfrm>
                <a:custGeom>
                  <a:avLst/>
                  <a:gdLst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0" fmla="*/ 3175 w 1574800"/>
                    <a:gd name="connsiteY0" fmla="*/ 425450 h 501650"/>
                    <a:gd name="connsiteX1" fmla="*/ 1574800 w 1574800"/>
                    <a:gd name="connsiteY1" fmla="*/ 0 h 501650"/>
                    <a:gd name="connsiteX2" fmla="*/ 1574800 w 1574800"/>
                    <a:gd name="connsiteY2" fmla="*/ 73025 h 501650"/>
                    <a:gd name="connsiteX3" fmla="*/ 0 w 1574800"/>
                    <a:gd name="connsiteY3" fmla="*/ 501650 h 501650"/>
                    <a:gd name="connsiteX4" fmla="*/ 3175 w 1574800"/>
                    <a:gd name="connsiteY4" fmla="*/ 425450 h 5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4800" h="501650">
                      <a:moveTo>
                        <a:pt x="3175" y="425450"/>
                      </a:moveTo>
                      <a:lnTo>
                        <a:pt x="1574800" y="0"/>
                      </a:lnTo>
                      <a:lnTo>
                        <a:pt x="1574800" y="73025"/>
                      </a:lnTo>
                      <a:lnTo>
                        <a:pt x="0" y="501650"/>
                      </a:lnTo>
                      <a:lnTo>
                        <a:pt x="3175" y="42545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378401" y="4786287"/>
                  <a:ext cx="1577975" cy="647700"/>
                </a:xfrm>
                <a:custGeom>
                  <a:avLst/>
                  <a:gdLst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0" fmla="*/ 0 w 1577975"/>
                    <a:gd name="connsiteY0" fmla="*/ 434975 h 647700"/>
                    <a:gd name="connsiteX1" fmla="*/ 1577975 w 1577975"/>
                    <a:gd name="connsiteY1" fmla="*/ 0 h 647700"/>
                    <a:gd name="connsiteX2" fmla="*/ 1571625 w 1577975"/>
                    <a:gd name="connsiteY2" fmla="*/ 225425 h 647700"/>
                    <a:gd name="connsiteX3" fmla="*/ 0 w 1577975"/>
                    <a:gd name="connsiteY3" fmla="*/ 647700 h 647700"/>
                    <a:gd name="connsiteX4" fmla="*/ 0 w 1577975"/>
                    <a:gd name="connsiteY4" fmla="*/ 43497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647700">
                      <a:moveTo>
                        <a:pt x="0" y="434975"/>
                      </a:moveTo>
                      <a:lnTo>
                        <a:pt x="1577975" y="0"/>
                      </a:lnTo>
                      <a:lnTo>
                        <a:pt x="1571625" y="225425"/>
                      </a:lnTo>
                      <a:lnTo>
                        <a:pt x="0" y="647700"/>
                      </a:lnTo>
                      <a:lnTo>
                        <a:pt x="0" y="434975"/>
                      </a:lnTo>
                      <a:close/>
                    </a:path>
                  </a:pathLst>
                </a:custGeom>
                <a:solidFill>
                  <a:srgbClr val="A3A3E1"/>
                </a:solidFill>
                <a:ln>
                  <a:solidFill>
                    <a:srgbClr val="F99635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6372200" y="3401395"/>
                <a:ext cx="1584176" cy="723900"/>
                <a:chOff x="1187624" y="4577308"/>
                <a:chExt cx="1584176" cy="723900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1193800" y="4577308"/>
                  <a:ext cx="1577975" cy="723900"/>
                </a:xfrm>
                <a:custGeom>
                  <a:avLst/>
                  <a:gdLst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0" fmla="*/ 0 w 1577975"/>
                    <a:gd name="connsiteY0" fmla="*/ 431800 h 723900"/>
                    <a:gd name="connsiteX1" fmla="*/ 1577975 w 1577975"/>
                    <a:gd name="connsiteY1" fmla="*/ 0 h 723900"/>
                    <a:gd name="connsiteX2" fmla="*/ 1568450 w 1577975"/>
                    <a:gd name="connsiteY2" fmla="*/ 292100 h 723900"/>
                    <a:gd name="connsiteX3" fmla="*/ 0 w 1577975"/>
                    <a:gd name="connsiteY3" fmla="*/ 723900 h 723900"/>
                    <a:gd name="connsiteX4" fmla="*/ 0 w 1577975"/>
                    <a:gd name="connsiteY4" fmla="*/ 431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975" h="723900">
                      <a:moveTo>
                        <a:pt x="0" y="431800"/>
                      </a:moveTo>
                      <a:lnTo>
                        <a:pt x="1577975" y="0"/>
                      </a:lnTo>
                      <a:lnTo>
                        <a:pt x="1568450" y="292100"/>
                      </a:lnTo>
                      <a:lnTo>
                        <a:pt x="0" y="723900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solidFill>
                  <a:srgbClr val="FFCF01"/>
                </a:solidFill>
                <a:ln>
                  <a:solidFill>
                    <a:srgbClr val="FF8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cxnSp>
              <p:nvCxnSpPr>
                <p:cNvPr id="136" name="Straight Arrow Connector 135"/>
                <p:cNvCxnSpPr/>
                <p:nvPr/>
              </p:nvCxnSpPr>
              <p:spPr bwMode="auto">
                <a:xfrm flipH="1">
                  <a:off x="1187624" y="4725144"/>
                  <a:ext cx="1584176" cy="43204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26" name="Straight Arrow Connector 125"/>
              <p:cNvCxnSpPr/>
              <p:nvPr/>
            </p:nvCxnSpPr>
            <p:spPr bwMode="auto">
              <a:xfrm>
                <a:off x="6372200" y="4121475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CFFCC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27" name="Straight Arrow Connector 126"/>
              <p:cNvCxnSpPr/>
              <p:nvPr/>
            </p:nvCxnSpPr>
            <p:spPr bwMode="auto">
              <a:xfrm>
                <a:off x="6372200" y="4193483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cxnSp>
            <p:nvCxnSpPr>
              <p:cNvPr id="128" name="Straight Arrow Connector 127"/>
              <p:cNvCxnSpPr/>
              <p:nvPr/>
            </p:nvCxnSpPr>
            <p:spPr bwMode="auto">
              <a:xfrm>
                <a:off x="6372200" y="4265491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  <p:sp>
            <p:nvSpPr>
              <p:cNvPr id="129" name="Freeform 128"/>
              <p:cNvSpPr/>
              <p:nvPr/>
            </p:nvSpPr>
            <p:spPr>
              <a:xfrm>
                <a:off x="6285444" y="5345636"/>
                <a:ext cx="1668749" cy="933450"/>
              </a:xfrm>
              <a:custGeom>
                <a:avLst/>
                <a:gdLst>
                  <a:gd name="connsiteX0" fmla="*/ 116887 w 1691687"/>
                  <a:gd name="connsiteY0" fmla="*/ 431800 h 933450"/>
                  <a:gd name="connsiteX1" fmla="*/ 1691687 w 1691687"/>
                  <a:gd name="connsiteY1" fmla="*/ 0 h 933450"/>
                  <a:gd name="connsiteX2" fmla="*/ 1685337 w 1691687"/>
                  <a:gd name="connsiteY2" fmla="*/ 501650 h 933450"/>
                  <a:gd name="connsiteX3" fmla="*/ 116887 w 1691687"/>
                  <a:gd name="connsiteY3" fmla="*/ 933450 h 933450"/>
                  <a:gd name="connsiteX4" fmla="*/ 116887 w 1691687"/>
                  <a:gd name="connsiteY4" fmla="*/ 431800 h 933450"/>
                  <a:gd name="connsiteX0" fmla="*/ 93949 w 1668749"/>
                  <a:gd name="connsiteY0" fmla="*/ 431800 h 933450"/>
                  <a:gd name="connsiteX1" fmla="*/ 1668749 w 1668749"/>
                  <a:gd name="connsiteY1" fmla="*/ 0 h 933450"/>
                  <a:gd name="connsiteX2" fmla="*/ 1662399 w 1668749"/>
                  <a:gd name="connsiteY2" fmla="*/ 501650 h 933450"/>
                  <a:gd name="connsiteX3" fmla="*/ 93949 w 1668749"/>
                  <a:gd name="connsiteY3" fmla="*/ 933450 h 933450"/>
                  <a:gd name="connsiteX4" fmla="*/ 185389 w 1668749"/>
                  <a:gd name="connsiteY4" fmla="*/ 52324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749" h="933450">
                    <a:moveTo>
                      <a:pt x="93949" y="431800"/>
                    </a:moveTo>
                    <a:cubicBezTo>
                      <a:pt x="356416" y="276225"/>
                      <a:pt x="1143816" y="143933"/>
                      <a:pt x="1668749" y="0"/>
                    </a:cubicBezTo>
                    <a:cubicBezTo>
                      <a:pt x="1666632" y="167217"/>
                      <a:pt x="1664516" y="334433"/>
                      <a:pt x="1662399" y="501650"/>
                    </a:cubicBezTo>
                    <a:lnTo>
                      <a:pt x="93949" y="933450"/>
                    </a:lnTo>
                    <a:cubicBezTo>
                      <a:pt x="92891" y="766233"/>
                      <a:pt x="-168518" y="587375"/>
                      <a:pt x="185389" y="52324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 bwMode="auto">
              <a:xfrm>
                <a:off x="6372200" y="2969347"/>
                <a:ext cx="1584176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srgbClr val="000000"/>
                </a:outerShdw>
              </a:effectLst>
            </p:spPr>
          </p:cxnSp>
        </p:grpSp>
        <p:sp>
          <p:nvSpPr>
            <p:cNvPr id="185" name="TextBox 184"/>
            <p:cNvSpPr txBox="1"/>
            <p:nvPr/>
          </p:nvSpPr>
          <p:spPr>
            <a:xfrm>
              <a:off x="4860032" y="2564904"/>
              <a:ext cx="1323387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server push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796136" y="3429000"/>
            <a:ext cx="3193529" cy="2257425"/>
            <a:chOff x="5796136" y="3429000"/>
            <a:chExt cx="3193529" cy="2257425"/>
          </a:xfrm>
        </p:grpSpPr>
        <p:grpSp>
          <p:nvGrpSpPr>
            <p:cNvPr id="178" name="Group 177"/>
            <p:cNvGrpSpPr/>
            <p:nvPr/>
          </p:nvGrpSpPr>
          <p:grpSpPr>
            <a:xfrm>
              <a:off x="5796136" y="3429000"/>
              <a:ext cx="3168352" cy="2232248"/>
              <a:chOff x="5796136" y="3429000"/>
              <a:chExt cx="3168352" cy="2232248"/>
            </a:xfrm>
          </p:grpSpPr>
          <p:sp>
            <p:nvSpPr>
              <p:cNvPr id="166" name="Rectangle 165"/>
              <p:cNvSpPr>
                <a:spLocks/>
              </p:cNvSpPr>
              <p:nvPr/>
            </p:nvSpPr>
            <p:spPr>
              <a:xfrm>
                <a:off x="5796136" y="4365104"/>
                <a:ext cx="576064" cy="57606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168" name="Straight Connector 167"/>
              <p:cNvCxnSpPr/>
              <p:nvPr/>
            </p:nvCxnSpPr>
            <p:spPr bwMode="auto">
              <a:xfrm flipV="1">
                <a:off x="5796136" y="3429000"/>
                <a:ext cx="936104" cy="9361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5796136" y="4941168"/>
                <a:ext cx="936104" cy="7200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2" name="Straight Connector 171"/>
              <p:cNvCxnSpPr/>
              <p:nvPr/>
            </p:nvCxnSpPr>
            <p:spPr bwMode="auto">
              <a:xfrm>
                <a:off x="6372200" y="4941168"/>
                <a:ext cx="2592288" cy="7200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6372200" y="3429000"/>
                <a:ext cx="2592288" cy="9361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165" name="Picture 164" descr="Untitled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27" r="17708"/>
            <a:stretch/>
          </p:blipFill>
          <p:spPr>
            <a:xfrm>
              <a:off x="6732240" y="3429000"/>
              <a:ext cx="2257425" cy="225742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048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SMTP and MIME</a:t>
            </a:r>
          </a:p>
          <a:p>
            <a:r>
              <a:rPr lang="en-US" dirty="0"/>
              <a:t>Simple mail transfer protocol</a:t>
            </a:r>
          </a:p>
          <a:p>
            <a:r>
              <a:rPr lang="en-US" dirty="0"/>
              <a:t>Multipurpose Internet mail extensions</a:t>
            </a:r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38175" y="1628800"/>
            <a:ext cx="7772400" cy="14620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Application layer</a:t>
            </a:r>
            <a:br>
              <a:rPr lang="en-US" dirty="0"/>
            </a:br>
            <a:r>
              <a:rPr lang="en-US" sz="2400" i="1" dirty="0"/>
              <a:t>in the TCP/IP stack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8071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  <a:p>
            <a:pPr lvl="1"/>
            <a:r>
              <a:rPr lang="en-US" dirty="0"/>
              <a:t>“mail clients”</a:t>
            </a:r>
            <a:br>
              <a:rPr lang="en-US" dirty="0"/>
            </a:br>
            <a:r>
              <a:rPr lang="en-US" dirty="0">
                <a:solidFill>
                  <a:srgbClr val="3366FF"/>
                </a:solidFill>
              </a:rPr>
              <a:t>Message User Agents (MUAs)</a:t>
            </a:r>
          </a:p>
          <a:p>
            <a:pPr lvl="1"/>
            <a:r>
              <a:rPr lang="en-US" dirty="0"/>
              <a:t>“mail servers”</a:t>
            </a:r>
            <a:br>
              <a:rPr lang="en-US" dirty="0"/>
            </a:br>
            <a:r>
              <a:rPr lang="en-US" dirty="0">
                <a:solidFill>
                  <a:srgbClr val="3366FF"/>
                </a:solidFill>
              </a:rPr>
              <a:t>Message Submission / Transfer / Delivery Agents (MSA, MTA, MDA)</a:t>
            </a:r>
          </a:p>
          <a:p>
            <a:pPr lvl="2"/>
            <a:r>
              <a:rPr lang="en-US" dirty="0"/>
              <a:t>often realized as one component called</a:t>
            </a:r>
            <a:br>
              <a:rPr lang="en-US" dirty="0"/>
            </a:br>
            <a:r>
              <a:rPr lang="en-US" dirty="0">
                <a:solidFill>
                  <a:srgbClr val="3366FF"/>
                </a:solidFill>
              </a:rPr>
              <a:t>Message Handling Service (MHS)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MUA</a:t>
            </a:r>
          </a:p>
          <a:p>
            <a:pPr lvl="1"/>
            <a:r>
              <a:rPr lang="en-US" dirty="0"/>
              <a:t>a.k.a. “mail reader”</a:t>
            </a:r>
          </a:p>
          <a:p>
            <a:pPr lvl="1"/>
            <a:r>
              <a:rPr lang="en-US" dirty="0"/>
              <a:t>composing, editing, reading mail messages</a:t>
            </a:r>
          </a:p>
          <a:p>
            <a:pPr lvl="1"/>
            <a:r>
              <a:rPr lang="en-US" dirty="0"/>
              <a:t>outgoing, incoming messages stored on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5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1512168" cy="1135222"/>
          </a:xfrm>
          <a:prstGeom prst="rect">
            <a:avLst/>
          </a:prstGeom>
        </p:spPr>
      </p:pic>
      <p:pic>
        <p:nvPicPr>
          <p:cNvPr id="27" name="Picture 26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2976"/>
            <a:ext cx="1512168" cy="1135222"/>
          </a:xfrm>
          <a:prstGeom prst="rect">
            <a:avLst/>
          </a:prstGeom>
        </p:spPr>
      </p:pic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Publish-Subscribe</a:t>
            </a:r>
            <a:endParaRPr lang="de-AT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8928992" cy="2058169"/>
          </a:xfrm>
        </p:spPr>
        <p:txBody>
          <a:bodyPr/>
          <a:lstStyle/>
          <a:p>
            <a:r>
              <a:rPr lang="de-DE" sz="2000" dirty="0"/>
              <a:t>Message-dissemination </a:t>
            </a:r>
            <a:r>
              <a:rPr lang="de-DE" sz="2000" dirty="0" err="1"/>
              <a:t>model</a:t>
            </a:r>
            <a:endParaRPr lang="de-DE" sz="2000" dirty="0"/>
          </a:p>
          <a:p>
            <a:pPr lvl="1"/>
            <a:r>
              <a:rPr lang="de-DE" sz="1800" dirty="0">
                <a:solidFill>
                  <a:schemeClr val="tx2"/>
                </a:solidFill>
              </a:rPr>
              <a:t>Producer </a:t>
            </a:r>
            <a:r>
              <a:rPr lang="de-DE" sz="1800" dirty="0" err="1">
                <a:solidFill>
                  <a:schemeClr val="tx2"/>
                </a:solidFill>
              </a:rPr>
              <a:t>generates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messages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/>
              <a:t>(</a:t>
            </a:r>
            <a:r>
              <a:rPr lang="de-DE" sz="1800" dirty="0" err="1"/>
              <a:t>initiate</a:t>
            </a:r>
            <a:r>
              <a:rPr lang="de-DE" sz="1800" dirty="0"/>
              <a:t> </a:t>
            </a:r>
            <a:r>
              <a:rPr lang="de-DE" sz="1800" dirty="0" err="1"/>
              <a:t>connection</a:t>
            </a:r>
            <a:r>
              <a:rPr lang="de-DE" sz="1800" dirty="0"/>
              <a:t>)</a:t>
            </a:r>
          </a:p>
          <a:p>
            <a:pPr lvl="1"/>
            <a:r>
              <a:rPr lang="de-DE" sz="1800" dirty="0">
                <a:solidFill>
                  <a:schemeClr val="tx2"/>
                </a:solidFill>
              </a:rPr>
              <a:t>Consumer </a:t>
            </a:r>
            <a:r>
              <a:rPr lang="de-DE" sz="1800" dirty="0" err="1">
                <a:solidFill>
                  <a:schemeClr val="tx2"/>
                </a:solidFill>
              </a:rPr>
              <a:t>receives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messages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/>
              <a:t>(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)</a:t>
            </a:r>
            <a:br>
              <a:rPr lang="de-DE" sz="1800" dirty="0"/>
            </a:br>
            <a:endParaRPr lang="de-DE" sz="1800" dirty="0"/>
          </a:p>
          <a:p>
            <a:r>
              <a:rPr lang="de-DE" sz="2000" dirty="0"/>
              <a:t>Producers do not </a:t>
            </a:r>
            <a:r>
              <a:rPr lang="de-DE" sz="2000" dirty="0" err="1"/>
              <a:t>necessarily</a:t>
            </a:r>
            <a:r>
              <a:rPr lang="de-DE" sz="2000" dirty="0"/>
              <a:t> </a:t>
            </a:r>
            <a:r>
              <a:rPr lang="de-DE" sz="2000" dirty="0" err="1"/>
              <a:t>know</a:t>
            </a:r>
            <a:r>
              <a:rPr lang="de-DE" sz="2000" dirty="0"/>
              <a:t> </a:t>
            </a:r>
            <a:r>
              <a:rPr lang="de-DE" sz="2000" dirty="0" err="1"/>
              <a:t>consumers</a:t>
            </a:r>
            <a:endParaRPr lang="de-AT" sz="2000" dirty="0"/>
          </a:p>
        </p:txBody>
      </p:sp>
      <p:pic>
        <p:nvPicPr>
          <p:cNvPr id="12" name="Picture 11" descr="desktop.png">
            <a:extLst>
              <a:ext uri="{FF2B5EF4-FFF2-40B4-BE49-F238E27FC236}">
                <a16:creationId xmlns:a16="http://schemas.microsoft.com/office/drawing/2014/main" id="{92E842A2-1A77-3945-B5E8-90AF555F7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40"/>
            <a:ext cx="1512168" cy="1135222"/>
          </a:xfrm>
          <a:prstGeom prst="rect">
            <a:avLst/>
          </a:prstGeom>
        </p:spPr>
      </p:pic>
      <p:pic>
        <p:nvPicPr>
          <p:cNvPr id="13" name="Picture 12" descr="desktop.png">
            <a:extLst>
              <a:ext uri="{FF2B5EF4-FFF2-40B4-BE49-F238E27FC236}">
                <a16:creationId xmlns:a16="http://schemas.microsoft.com/office/drawing/2014/main" id="{2EFD3031-5D1E-B343-AD04-652DB79CB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65104"/>
            <a:ext cx="1512168" cy="1135222"/>
          </a:xfrm>
          <a:prstGeom prst="rect">
            <a:avLst/>
          </a:prstGeom>
        </p:spPr>
      </p:pic>
      <p:pic>
        <p:nvPicPr>
          <p:cNvPr id="15" name="Picture 14" descr="desktop.png">
            <a:extLst>
              <a:ext uri="{FF2B5EF4-FFF2-40B4-BE49-F238E27FC236}">
                <a16:creationId xmlns:a16="http://schemas.microsoft.com/office/drawing/2014/main" id="{DFB57323-25DF-6845-A3C9-E748100EA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45224"/>
            <a:ext cx="1512168" cy="1135222"/>
          </a:xfrm>
          <a:prstGeom prst="rect">
            <a:avLst/>
          </a:prstGeom>
        </p:spPr>
      </p:pic>
      <p:pic>
        <p:nvPicPr>
          <p:cNvPr id="16" name="Picture 15" descr="desktop.png">
            <a:extLst>
              <a:ext uri="{FF2B5EF4-FFF2-40B4-BE49-F238E27FC236}">
                <a16:creationId xmlns:a16="http://schemas.microsoft.com/office/drawing/2014/main" id="{44DEE4D3-40B2-394E-BA79-B2062E7A9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1512168" cy="1135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BF6A8-1BF2-BE46-A9DE-9AF1553C0DF1}"/>
              </a:ext>
            </a:extLst>
          </p:cNvPr>
          <p:cNvSpPr/>
          <p:nvPr/>
        </p:nvSpPr>
        <p:spPr>
          <a:xfrm>
            <a:off x="3131840" y="3140968"/>
            <a:ext cx="2448272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Notification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service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369481-4A9C-3F47-8CF0-B60ECB3AA3A5}"/>
              </a:ext>
            </a:extLst>
          </p:cNvPr>
          <p:cNvSpPr/>
          <p:nvPr/>
        </p:nvSpPr>
        <p:spPr>
          <a:xfrm>
            <a:off x="4139952" y="3818881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E252AD-AA63-FE44-BFB8-5A4361D104D4}"/>
              </a:ext>
            </a:extLst>
          </p:cNvPr>
          <p:cNvSpPr/>
          <p:nvPr/>
        </p:nvSpPr>
        <p:spPr>
          <a:xfrm>
            <a:off x="3741564" y="4712791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62DDEB-CC85-EA40-8CE3-B396B7E8A8FA}"/>
              </a:ext>
            </a:extLst>
          </p:cNvPr>
          <p:cNvSpPr/>
          <p:nvPr/>
        </p:nvSpPr>
        <p:spPr>
          <a:xfrm>
            <a:off x="3347864" y="5169545"/>
            <a:ext cx="288032" cy="288032"/>
          </a:xfrm>
          <a:prstGeom prst="ellipse">
            <a:avLst/>
          </a:prstGeom>
          <a:solidFill>
            <a:srgbClr val="F99635"/>
          </a:solidFill>
          <a:ln>
            <a:solidFill>
              <a:srgbClr val="FF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Straight Arrow Connector 6"/>
          <p:cNvCxnSpPr>
            <a:cxnSpLocks/>
            <a:stCxn id="23" idx="3"/>
            <a:endCxn id="5" idx="2"/>
          </p:cNvCxnSpPr>
          <p:nvPr/>
        </p:nvCxnSpPr>
        <p:spPr bwMode="auto">
          <a:xfrm>
            <a:off x="2411760" y="3708579"/>
            <a:ext cx="1728192" cy="25431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6"/>
          <p:cNvCxnSpPr>
            <a:cxnSpLocks/>
            <a:stCxn id="23" idx="3"/>
            <a:endCxn id="18" idx="2"/>
          </p:cNvCxnSpPr>
          <p:nvPr/>
        </p:nvCxnSpPr>
        <p:spPr bwMode="auto">
          <a:xfrm>
            <a:off x="2411760" y="3708579"/>
            <a:ext cx="1329804" cy="11482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6">
            <a:extLst>
              <a:ext uri="{FF2B5EF4-FFF2-40B4-BE49-F238E27FC236}">
                <a16:creationId xmlns:a16="http://schemas.microsoft.com/office/drawing/2014/main" id="{032621BD-6462-CE45-B14D-DE1530C43722}"/>
              </a:ext>
            </a:extLst>
          </p:cNvPr>
          <p:cNvCxnSpPr>
            <a:cxnSpLocks/>
            <a:stCxn id="12" idx="1"/>
            <a:endCxn id="5" idx="7"/>
          </p:cNvCxnSpPr>
          <p:nvPr/>
        </p:nvCxnSpPr>
        <p:spPr bwMode="auto">
          <a:xfrm rot="10800000" flipV="1">
            <a:off x="4385804" y="2556450"/>
            <a:ext cx="1770373" cy="1304611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6">
            <a:extLst>
              <a:ext uri="{FF2B5EF4-FFF2-40B4-BE49-F238E27FC236}">
                <a16:creationId xmlns:a16="http://schemas.microsoft.com/office/drawing/2014/main" id="{F10765BB-3853-F04B-A17D-DCE36B94B121}"/>
              </a:ext>
            </a:extLst>
          </p:cNvPr>
          <p:cNvCxnSpPr>
            <a:cxnSpLocks/>
            <a:stCxn id="27" idx="1"/>
            <a:endCxn id="18" idx="7"/>
          </p:cNvCxnSpPr>
          <p:nvPr/>
        </p:nvCxnSpPr>
        <p:spPr bwMode="auto">
          <a:xfrm rot="10800000" flipV="1">
            <a:off x="3987416" y="3780586"/>
            <a:ext cx="3104865" cy="97438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6">
            <a:extLst>
              <a:ext uri="{FF2B5EF4-FFF2-40B4-BE49-F238E27FC236}">
                <a16:creationId xmlns:a16="http://schemas.microsoft.com/office/drawing/2014/main" id="{C252F6E7-9A86-804C-8750-4B33E17BCBB5}"/>
              </a:ext>
            </a:extLst>
          </p:cNvPr>
          <p:cNvCxnSpPr>
            <a:cxnSpLocks/>
            <a:stCxn id="13" idx="1"/>
            <a:endCxn id="20" idx="4"/>
          </p:cNvCxnSpPr>
          <p:nvPr/>
        </p:nvCxnSpPr>
        <p:spPr bwMode="auto">
          <a:xfrm rot="10800000" flipV="1">
            <a:off x="3491880" y="4932715"/>
            <a:ext cx="4032448" cy="524862"/>
          </a:xfrm>
          <a:prstGeom prst="curvedConnector4">
            <a:avLst>
              <a:gd name="adj1" fmla="val 48214"/>
              <a:gd name="adj2" fmla="val 15169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6">
            <a:extLst>
              <a:ext uri="{FF2B5EF4-FFF2-40B4-BE49-F238E27FC236}">
                <a16:creationId xmlns:a16="http://schemas.microsoft.com/office/drawing/2014/main" id="{5596E768-D9A9-6D42-8F9D-97BA60ECDBCA}"/>
              </a:ext>
            </a:extLst>
          </p:cNvPr>
          <p:cNvCxnSpPr>
            <a:cxnSpLocks/>
            <a:stCxn id="15" idx="1"/>
            <a:endCxn id="18" idx="5"/>
          </p:cNvCxnSpPr>
          <p:nvPr/>
        </p:nvCxnSpPr>
        <p:spPr bwMode="auto">
          <a:xfrm rot="10800000">
            <a:off x="3987416" y="4958643"/>
            <a:ext cx="2672817" cy="105419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6">
            <a:extLst>
              <a:ext uri="{FF2B5EF4-FFF2-40B4-BE49-F238E27FC236}">
                <a16:creationId xmlns:a16="http://schemas.microsoft.com/office/drawing/2014/main" id="{D4ABF62F-46B6-F942-A79A-71517A673590}"/>
              </a:ext>
            </a:extLst>
          </p:cNvPr>
          <p:cNvCxnSpPr>
            <a:cxnSpLocks/>
            <a:stCxn id="13" idx="1"/>
            <a:endCxn id="5" idx="5"/>
          </p:cNvCxnSpPr>
          <p:nvPr/>
        </p:nvCxnSpPr>
        <p:spPr bwMode="auto">
          <a:xfrm rot="10800000">
            <a:off x="4385804" y="4064733"/>
            <a:ext cx="3138525" cy="86798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1825C144-470E-944A-B623-05561217F19D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 bwMode="auto">
          <a:xfrm flipV="1">
            <a:off x="4427984" y="2556451"/>
            <a:ext cx="1728192" cy="140644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6">
            <a:extLst>
              <a:ext uri="{FF2B5EF4-FFF2-40B4-BE49-F238E27FC236}">
                <a16:creationId xmlns:a16="http://schemas.microsoft.com/office/drawing/2014/main" id="{83C627CF-F7AC-D74A-87B1-69AB9D3DAB80}"/>
              </a:ext>
            </a:extLst>
          </p:cNvPr>
          <p:cNvCxnSpPr>
            <a:cxnSpLocks/>
            <a:stCxn id="5" idx="6"/>
            <a:endCxn id="13" idx="1"/>
          </p:cNvCxnSpPr>
          <p:nvPr/>
        </p:nvCxnSpPr>
        <p:spPr bwMode="auto">
          <a:xfrm>
            <a:off x="4427984" y="3962897"/>
            <a:ext cx="3096344" cy="96981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6">
            <a:extLst>
              <a:ext uri="{FF2B5EF4-FFF2-40B4-BE49-F238E27FC236}">
                <a16:creationId xmlns:a16="http://schemas.microsoft.com/office/drawing/2014/main" id="{B61B53E0-33A1-3B45-A8EA-F78C3772E076}"/>
              </a:ext>
            </a:extLst>
          </p:cNvPr>
          <p:cNvCxnSpPr>
            <a:cxnSpLocks/>
            <a:stCxn id="18" idx="6"/>
            <a:endCxn id="27" idx="1"/>
          </p:cNvCxnSpPr>
          <p:nvPr/>
        </p:nvCxnSpPr>
        <p:spPr bwMode="auto">
          <a:xfrm flipV="1">
            <a:off x="4029596" y="3780587"/>
            <a:ext cx="3062684" cy="10762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6">
            <a:extLst>
              <a:ext uri="{FF2B5EF4-FFF2-40B4-BE49-F238E27FC236}">
                <a16:creationId xmlns:a16="http://schemas.microsoft.com/office/drawing/2014/main" id="{CFFC1181-1DA3-AE4F-9337-B17EACCEA396}"/>
              </a:ext>
            </a:extLst>
          </p:cNvPr>
          <p:cNvCxnSpPr>
            <a:cxnSpLocks/>
            <a:stCxn id="18" idx="6"/>
            <a:endCxn id="15" idx="1"/>
          </p:cNvCxnSpPr>
          <p:nvPr/>
        </p:nvCxnSpPr>
        <p:spPr bwMode="auto">
          <a:xfrm>
            <a:off x="4029596" y="4856807"/>
            <a:ext cx="2630636" cy="11560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6">
            <a:extLst>
              <a:ext uri="{FF2B5EF4-FFF2-40B4-BE49-F238E27FC236}">
                <a16:creationId xmlns:a16="http://schemas.microsoft.com/office/drawing/2014/main" id="{C6E7EBCD-3908-4140-92FA-2445CA4ADB15}"/>
              </a:ext>
            </a:extLst>
          </p:cNvPr>
          <p:cNvCxnSpPr>
            <a:cxnSpLocks/>
            <a:stCxn id="16" idx="3"/>
            <a:endCxn id="20" idx="2"/>
          </p:cNvCxnSpPr>
          <p:nvPr/>
        </p:nvCxnSpPr>
        <p:spPr bwMode="auto">
          <a:xfrm>
            <a:off x="2051720" y="5292755"/>
            <a:ext cx="1296144" cy="208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9963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6">
            <a:extLst>
              <a:ext uri="{FF2B5EF4-FFF2-40B4-BE49-F238E27FC236}">
                <a16:creationId xmlns:a16="http://schemas.microsoft.com/office/drawing/2014/main" id="{28982E57-9CE8-E74C-85D5-9CAA1A52CF20}"/>
              </a:ext>
            </a:extLst>
          </p:cNvPr>
          <p:cNvCxnSpPr>
            <a:cxnSpLocks/>
            <a:stCxn id="20" idx="6"/>
            <a:endCxn id="13" idx="1"/>
          </p:cNvCxnSpPr>
          <p:nvPr/>
        </p:nvCxnSpPr>
        <p:spPr bwMode="auto">
          <a:xfrm flipV="1">
            <a:off x="3635896" y="4932715"/>
            <a:ext cx="3888432" cy="38084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9963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02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/>
          <p:cNvCxnSpPr>
            <a:stCxn id="3" idx="0"/>
            <a:endCxn id="145" idx="3"/>
          </p:cNvCxnSpPr>
          <p:nvPr/>
        </p:nvCxnSpPr>
        <p:spPr bwMode="auto">
          <a:xfrm rot="16200000" flipV="1">
            <a:off x="5532442" y="3044832"/>
            <a:ext cx="4032239" cy="120059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stCxn id="3" idx="0"/>
            <a:endCxn id="144" idx="2"/>
          </p:cNvCxnSpPr>
          <p:nvPr/>
        </p:nvCxnSpPr>
        <p:spPr bwMode="auto">
          <a:xfrm flipV="1">
            <a:off x="8148858" y="3069377"/>
            <a:ext cx="455590" cy="2591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Electronic Mail: mail servers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4932040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Mail Servers 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mailbox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contains incoming messages (yet to be read) for user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message queue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of outgoing (to be sent) mail messages</a:t>
            </a:r>
          </a:p>
          <a:p>
            <a:endParaRPr lang="en-US" sz="2000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Simple Mail Transfer Protocol (SMTP)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between mail servers to send email messages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client: sending mail server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server: receiving mail server</a:t>
            </a:r>
          </a:p>
        </p:txBody>
      </p:sp>
      <p:grpSp>
        <p:nvGrpSpPr>
          <p:cNvPr id="59392" name="Group 59391"/>
          <p:cNvGrpSpPr/>
          <p:nvPr/>
        </p:nvGrpSpPr>
        <p:grpSpPr>
          <a:xfrm>
            <a:off x="7061646" y="647725"/>
            <a:ext cx="1839367" cy="981075"/>
            <a:chOff x="7061646" y="647725"/>
            <a:chExt cx="1839367" cy="981075"/>
          </a:xfrm>
        </p:grpSpPr>
        <p:sp>
          <p:nvSpPr>
            <p:cNvPr id="127" name="Rectangle 280"/>
            <p:cNvSpPr>
              <a:spLocks noChangeArrowheads="1"/>
            </p:cNvSpPr>
            <p:nvPr/>
          </p:nvSpPr>
          <p:spPr bwMode="auto">
            <a:xfrm>
              <a:off x="7061646" y="647725"/>
              <a:ext cx="1828800" cy="981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grpSp>
          <p:nvGrpSpPr>
            <p:cNvPr id="128" name="Group 279"/>
            <p:cNvGrpSpPr>
              <a:grpSpLocks/>
            </p:cNvGrpSpPr>
            <p:nvPr/>
          </p:nvGrpSpPr>
          <p:grpSpPr bwMode="auto">
            <a:xfrm>
              <a:off x="7164288" y="692696"/>
              <a:ext cx="1736725" cy="927100"/>
              <a:chOff x="4458" y="3335"/>
              <a:chExt cx="1094" cy="584"/>
            </a:xfrm>
          </p:grpSpPr>
          <p:sp>
            <p:nvSpPr>
              <p:cNvPr id="129" name="Text Box 263"/>
              <p:cNvSpPr txBox="1">
                <a:spLocks noChangeArrowheads="1"/>
              </p:cNvSpPr>
              <p:nvPr/>
            </p:nvSpPr>
            <p:spPr bwMode="auto">
              <a:xfrm>
                <a:off x="4666" y="3725"/>
                <a:ext cx="75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Arial"/>
                    <a:cs typeface="Arial"/>
                  </a:rPr>
                  <a:t>user mailbox</a:t>
                </a:r>
                <a:endParaRPr lang="en-US" sz="1800" dirty="0">
                  <a:latin typeface="Arial"/>
                  <a:cs typeface="Arial"/>
                </a:endParaRPr>
              </a:p>
            </p:txBody>
          </p:sp>
          <p:grpSp>
            <p:nvGrpSpPr>
              <p:cNvPr id="130" name="Group 278"/>
              <p:cNvGrpSpPr>
                <a:grpSpLocks/>
              </p:cNvGrpSpPr>
              <p:nvPr/>
            </p:nvGrpSpPr>
            <p:grpSpPr bwMode="auto">
              <a:xfrm>
                <a:off x="4458" y="3408"/>
                <a:ext cx="450" cy="120"/>
                <a:chOff x="4314" y="3444"/>
                <a:chExt cx="450" cy="120"/>
              </a:xfrm>
            </p:grpSpPr>
            <p:sp>
              <p:nvSpPr>
                <p:cNvPr id="133" name="Rectangle 264"/>
                <p:cNvSpPr>
                  <a:spLocks noChangeArrowheads="1"/>
                </p:cNvSpPr>
                <p:nvPr/>
              </p:nvSpPr>
              <p:spPr bwMode="auto">
                <a:xfrm>
                  <a:off x="4314" y="3444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4" name="Line 265"/>
                <p:cNvSpPr>
                  <a:spLocks noChangeShapeType="1"/>
                </p:cNvSpPr>
                <p:nvPr/>
              </p:nvSpPr>
              <p:spPr bwMode="auto">
                <a:xfrm>
                  <a:off x="4363" y="3472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5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4472" y="3471"/>
                  <a:ext cx="6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6" name="Line 267"/>
                <p:cNvSpPr>
                  <a:spLocks noChangeShapeType="1"/>
                </p:cNvSpPr>
                <p:nvPr/>
              </p:nvSpPr>
              <p:spPr bwMode="auto">
                <a:xfrm>
                  <a:off x="4527" y="347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7" name="Line 268"/>
                <p:cNvSpPr>
                  <a:spLocks noChangeShapeType="1"/>
                </p:cNvSpPr>
                <p:nvPr/>
              </p:nvSpPr>
              <p:spPr bwMode="auto">
                <a:xfrm>
                  <a:off x="4584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8" name="Line 269"/>
                <p:cNvSpPr>
                  <a:spLocks noChangeShapeType="1"/>
                </p:cNvSpPr>
                <p:nvPr/>
              </p:nvSpPr>
              <p:spPr bwMode="auto">
                <a:xfrm>
                  <a:off x="4645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39" name="Line 270"/>
                <p:cNvSpPr>
                  <a:spLocks noChangeShapeType="1"/>
                </p:cNvSpPr>
                <p:nvPr/>
              </p:nvSpPr>
              <p:spPr bwMode="auto">
                <a:xfrm>
                  <a:off x="4701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40" name="Line 271"/>
                <p:cNvSpPr>
                  <a:spLocks noChangeShapeType="1"/>
                </p:cNvSpPr>
                <p:nvPr/>
              </p:nvSpPr>
              <p:spPr bwMode="auto">
                <a:xfrm>
                  <a:off x="4416" y="3472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1" name="Rectangle 272"/>
              <p:cNvSpPr>
                <a:spLocks noChangeArrowheads="1"/>
              </p:cNvSpPr>
              <p:nvPr/>
            </p:nvSpPr>
            <p:spPr bwMode="auto">
              <a:xfrm>
                <a:off x="4472" y="3779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32" name="Text Box 277"/>
              <p:cNvSpPr txBox="1">
                <a:spLocks noChangeArrowheads="1"/>
              </p:cNvSpPr>
              <p:nvPr/>
            </p:nvSpPr>
            <p:spPr bwMode="auto">
              <a:xfrm>
                <a:off x="4630" y="3335"/>
                <a:ext cx="92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>
                    <a:latin typeface="Arial"/>
                    <a:cs typeface="Arial"/>
                  </a:rPr>
                  <a:t>outgoing </a:t>
                </a:r>
              </a:p>
              <a:p>
                <a:pPr algn="r"/>
                <a:r>
                  <a:rPr lang="en-US" sz="1400">
                    <a:latin typeface="Arial"/>
                    <a:cs typeface="Arial"/>
                  </a:rPr>
                  <a:t>message queue</a:t>
                </a:r>
                <a:endParaRPr lang="en-US" sz="1800"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" name="Picture 1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49280"/>
            <a:ext cx="576064" cy="432465"/>
          </a:xfrm>
          <a:prstGeom prst="rect">
            <a:avLst/>
          </a:prstGeom>
        </p:spPr>
      </p:pic>
      <p:pic>
        <p:nvPicPr>
          <p:cNvPr id="141" name="Picture 140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17232"/>
            <a:ext cx="576064" cy="432465"/>
          </a:xfrm>
          <a:prstGeom prst="rect">
            <a:avLst/>
          </a:prstGeom>
        </p:spPr>
      </p:pic>
      <p:pic>
        <p:nvPicPr>
          <p:cNvPr id="142" name="Picture 141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365104"/>
            <a:ext cx="576064" cy="432465"/>
          </a:xfrm>
          <a:prstGeom prst="rect">
            <a:avLst/>
          </a:prstGeom>
        </p:spPr>
      </p:pic>
      <p:pic>
        <p:nvPicPr>
          <p:cNvPr id="143" name="Picture 14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645024"/>
            <a:ext cx="576064" cy="432465"/>
          </a:xfrm>
          <a:prstGeom prst="rect">
            <a:avLst/>
          </a:prstGeom>
        </p:spPr>
      </p:pic>
      <p:pic>
        <p:nvPicPr>
          <p:cNvPr id="144" name="Picture 143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636912"/>
            <a:ext cx="576064" cy="432465"/>
          </a:xfrm>
          <a:prstGeom prst="rect">
            <a:avLst/>
          </a:prstGeom>
        </p:spPr>
      </p:pic>
      <p:pic>
        <p:nvPicPr>
          <p:cNvPr id="145" name="Picture 144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576064" cy="432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5661248"/>
            <a:ext cx="12490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Eurostile"/>
                <a:cs typeface="Eurostile"/>
              </a:rPr>
              <a:t>user agents</a:t>
            </a:r>
          </a:p>
        </p:txBody>
      </p:sp>
      <p:cxnSp>
        <p:nvCxnSpPr>
          <p:cNvPr id="5" name="Straight Arrow Connector 4"/>
          <p:cNvCxnSpPr>
            <a:stCxn id="3" idx="1"/>
            <a:endCxn id="2" idx="3"/>
          </p:cNvCxnSpPr>
          <p:nvPr/>
        </p:nvCxnSpPr>
        <p:spPr bwMode="auto">
          <a:xfrm flipH="1">
            <a:off x="6228184" y="5830525"/>
            <a:ext cx="1296144" cy="334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stCxn id="3" idx="1"/>
            <a:endCxn id="141" idx="3"/>
          </p:cNvCxnSpPr>
          <p:nvPr/>
        </p:nvCxnSpPr>
        <p:spPr bwMode="auto">
          <a:xfrm flipH="1" flipV="1">
            <a:off x="6876256" y="5733465"/>
            <a:ext cx="648072" cy="97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3" idx="0"/>
            <a:endCxn id="142" idx="2"/>
          </p:cNvCxnSpPr>
          <p:nvPr/>
        </p:nvCxnSpPr>
        <p:spPr bwMode="auto">
          <a:xfrm flipH="1" flipV="1">
            <a:off x="8100392" y="4797569"/>
            <a:ext cx="48466" cy="863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3" idx="0"/>
            <a:endCxn id="143" idx="2"/>
          </p:cNvCxnSpPr>
          <p:nvPr/>
        </p:nvCxnSpPr>
        <p:spPr bwMode="auto">
          <a:xfrm flipV="1">
            <a:off x="8148858" y="4077489"/>
            <a:ext cx="527598" cy="15837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427984" y="4437112"/>
            <a:ext cx="1574481" cy="1049338"/>
            <a:chOff x="3275856" y="4941168"/>
            <a:chExt cx="1574481" cy="1049338"/>
          </a:xfrm>
        </p:grpSpPr>
        <p:grpSp>
          <p:nvGrpSpPr>
            <p:cNvPr id="59452" name="Group 60"/>
            <p:cNvGrpSpPr>
              <a:grpSpLocks/>
            </p:cNvGrpSpPr>
            <p:nvPr/>
          </p:nvGrpSpPr>
          <p:grpSpPr bwMode="auto">
            <a:xfrm>
              <a:off x="3275856" y="4941168"/>
              <a:ext cx="822325" cy="1049338"/>
              <a:chOff x="4288" y="2627"/>
              <a:chExt cx="518" cy="661"/>
            </a:xfrm>
          </p:grpSpPr>
          <p:sp>
            <p:nvSpPr>
              <p:cNvPr id="59453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4" name="Text Box 62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475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mail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server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5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6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7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8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59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3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4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5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6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67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6" name="Picture 15" descr="database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3" y="5013176"/>
              <a:ext cx="710384" cy="875022"/>
            </a:xfrm>
            <a:prstGeom prst="rect">
              <a:avLst/>
            </a:prstGeom>
          </p:spPr>
        </p:pic>
      </p:grpSp>
      <p:grpSp>
        <p:nvGrpSpPr>
          <p:cNvPr id="165" name="Group 60"/>
          <p:cNvGrpSpPr>
            <a:grpSpLocks/>
          </p:cNvGrpSpPr>
          <p:nvPr/>
        </p:nvGrpSpPr>
        <p:grpSpPr bwMode="auto">
          <a:xfrm>
            <a:off x="5148064" y="1113818"/>
            <a:ext cx="822325" cy="1049338"/>
            <a:chOff x="4288" y="2627"/>
            <a:chExt cx="518" cy="661"/>
          </a:xfrm>
        </p:grpSpPr>
        <p:sp>
          <p:nvSpPr>
            <p:cNvPr id="167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8" name="Text Box 62"/>
            <p:cNvSpPr txBox="1">
              <a:spLocks noChangeArrowheads="1"/>
            </p:cNvSpPr>
            <p:nvPr/>
          </p:nvSpPr>
          <p:spPr bwMode="auto">
            <a:xfrm>
              <a:off x="4288" y="2627"/>
              <a:ext cx="4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mail</a:t>
              </a:r>
            </a:p>
            <a:p>
              <a:r>
                <a:rPr lang="en-US" sz="1600" dirty="0">
                  <a:latin typeface="Arial"/>
                  <a:cs typeface="Arial"/>
                </a:rPr>
                <a:t>server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9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0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1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2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3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4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5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6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7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8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9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0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1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166" name="Picture 165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193938"/>
            <a:ext cx="710384" cy="875022"/>
          </a:xfrm>
          <a:prstGeom prst="rect">
            <a:avLst/>
          </a:prstGeom>
        </p:spPr>
      </p:pic>
      <p:grpSp>
        <p:nvGrpSpPr>
          <p:cNvPr id="182" name="Group 60"/>
          <p:cNvGrpSpPr>
            <a:grpSpLocks/>
          </p:cNvGrpSpPr>
          <p:nvPr/>
        </p:nvGrpSpPr>
        <p:grpSpPr bwMode="auto">
          <a:xfrm>
            <a:off x="7308303" y="1988840"/>
            <a:ext cx="822325" cy="1049338"/>
            <a:chOff x="4288" y="2627"/>
            <a:chExt cx="518" cy="661"/>
          </a:xfrm>
        </p:grpSpPr>
        <p:sp>
          <p:nvSpPr>
            <p:cNvPr id="183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4" name="Text Box 62"/>
            <p:cNvSpPr txBox="1">
              <a:spLocks noChangeArrowheads="1"/>
            </p:cNvSpPr>
            <p:nvPr/>
          </p:nvSpPr>
          <p:spPr bwMode="auto">
            <a:xfrm>
              <a:off x="4288" y="2627"/>
              <a:ext cx="4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/>
                  <a:cs typeface="Arial"/>
                </a:rPr>
                <a:t>mail</a:t>
              </a:r>
            </a:p>
            <a:p>
              <a:r>
                <a:rPr lang="en-US" sz="1600">
                  <a:latin typeface="Arial"/>
                  <a:cs typeface="Arial"/>
                </a:rPr>
                <a:t>server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185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6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7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8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9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0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1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2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3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4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5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6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97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198" name="Picture 197" descr="database_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68960"/>
            <a:ext cx="710384" cy="87502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32040" y="3190776"/>
            <a:ext cx="766819" cy="1247775"/>
            <a:chOff x="4932040" y="3190776"/>
            <a:chExt cx="766819" cy="1247775"/>
          </a:xfrm>
        </p:grpSpPr>
        <p:sp>
          <p:nvSpPr>
            <p:cNvPr id="59510" name="Line 118"/>
            <p:cNvSpPr>
              <a:spLocks noChangeShapeType="1"/>
            </p:cNvSpPr>
            <p:nvPr/>
          </p:nvSpPr>
          <p:spPr bwMode="auto">
            <a:xfrm flipH="1" flipV="1">
              <a:off x="5382319" y="3190776"/>
              <a:ext cx="0" cy="12477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2040" y="3717032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SMTP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2160" y="2590701"/>
            <a:ext cx="1237059" cy="2209800"/>
            <a:chOff x="6012160" y="2590701"/>
            <a:chExt cx="1237059" cy="2209800"/>
          </a:xfrm>
        </p:grpSpPr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6125269" y="2590701"/>
              <a:ext cx="1123950" cy="79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09" name="Line 117"/>
            <p:cNvSpPr>
              <a:spLocks noChangeShapeType="1"/>
            </p:cNvSpPr>
            <p:nvPr/>
          </p:nvSpPr>
          <p:spPr bwMode="auto">
            <a:xfrm flipV="1">
              <a:off x="6125269" y="3714651"/>
              <a:ext cx="1123950" cy="10858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012160" y="4077072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SMTP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084168" y="2924944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SMTP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55976" y="5486451"/>
            <a:ext cx="1296145" cy="832161"/>
            <a:chOff x="4355976" y="5486451"/>
            <a:chExt cx="1296145" cy="832161"/>
          </a:xfrm>
        </p:grpSpPr>
        <p:cxnSp>
          <p:nvCxnSpPr>
            <p:cNvPr id="203" name="Straight Arrow Connector 202"/>
            <p:cNvCxnSpPr>
              <a:stCxn id="2" idx="1"/>
              <a:endCxn id="59453" idx="2"/>
            </p:cNvCxnSpPr>
            <p:nvPr/>
          </p:nvCxnSpPr>
          <p:spPr bwMode="auto">
            <a:xfrm rot="10800000">
              <a:off x="4845498" y="5486451"/>
              <a:ext cx="806623" cy="679063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6" name="TextBox 205"/>
            <p:cNvSpPr txBox="1"/>
            <p:nvPr/>
          </p:nvSpPr>
          <p:spPr>
            <a:xfrm>
              <a:off x="4355976" y="5949280"/>
              <a:ext cx="76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SMTP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12160" y="1844824"/>
            <a:ext cx="956130" cy="513348"/>
            <a:chOff x="6012160" y="1844824"/>
            <a:chExt cx="956130" cy="513348"/>
          </a:xfrm>
        </p:grpSpPr>
        <p:cxnSp>
          <p:nvCxnSpPr>
            <p:cNvPr id="207" name="Straight Arrow Connector 206"/>
            <p:cNvCxnSpPr/>
            <p:nvPr/>
          </p:nvCxnSpPr>
          <p:spPr bwMode="auto">
            <a:xfrm flipV="1">
              <a:off x="6012160" y="1844824"/>
              <a:ext cx="504056" cy="3600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6228184" y="1988840"/>
              <a:ext cx="7401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urostile"/>
                  <a:cs typeface="Eurostile"/>
                </a:rPr>
                <a:t>POP3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7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Mail: SMTP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handshaking (greeting)</a:t>
            </a:r>
          </a:p>
          <a:p>
            <a:pPr lvl="1"/>
            <a:r>
              <a:rPr lang="en-US" sz="2000" dirty="0"/>
              <a:t>transfer of messages</a:t>
            </a:r>
          </a:p>
          <a:p>
            <a:pPr lvl="1"/>
            <a:r>
              <a:rPr lang="en-US" sz="2000" dirty="0"/>
              <a:t>closure</a:t>
            </a:r>
          </a:p>
          <a:p>
            <a:pPr lvl="1"/>
            <a:endParaRPr lang="en-US" sz="2000" dirty="0"/>
          </a:p>
          <a:p>
            <a:r>
              <a:rPr lang="en-US" sz="2000" dirty="0"/>
              <a:t>command/response interaction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commands: ASCII text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response: status code and phrase</a:t>
            </a:r>
          </a:p>
          <a:p>
            <a:endParaRPr lang="en-US" sz="2400" dirty="0"/>
          </a:p>
          <a:p>
            <a:r>
              <a:rPr lang="en-US" sz="2400" dirty="0"/>
              <a:t>messages must be in 7-bit ASCII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083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Sample SMTP interaction</a:t>
            </a:r>
            <a:endParaRPr lang="en-US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285205"/>
            <a:ext cx="88709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latin typeface="Courier New" charset="0"/>
              </a:rPr>
              <a:t>     S: 220 </a:t>
            </a:r>
            <a:r>
              <a:rPr lang="en-US" sz="2000" b="1" dirty="0" err="1">
                <a:latin typeface="Courier New" charset="0"/>
              </a:rPr>
              <a:t>hamburger.edu</a:t>
            </a:r>
            <a:r>
              <a:rPr lang="en-US" sz="2000" b="1" dirty="0">
                <a:latin typeface="Courier New" charset="0"/>
              </a:rPr>
              <a:t>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HELO </a:t>
            </a:r>
            <a:r>
              <a:rPr lang="en-US" sz="2000" b="1" dirty="0" err="1">
                <a:latin typeface="Courier New" charset="0"/>
              </a:rPr>
              <a:t>crepes.fr</a:t>
            </a:r>
            <a:r>
              <a:rPr lang="en-US" sz="2000" b="1" dirty="0">
                <a:latin typeface="Courier New" charset="0"/>
              </a:rPr>
              <a:t>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 Hello </a:t>
            </a:r>
            <a:r>
              <a:rPr lang="en-US" sz="2000" b="1" dirty="0" err="1">
                <a:latin typeface="Courier New" charset="0"/>
              </a:rPr>
              <a:t>crepes.fr</a:t>
            </a:r>
            <a:r>
              <a:rPr lang="en-US" sz="2000" b="1" dirty="0">
                <a:latin typeface="Courier New" charset="0"/>
              </a:rPr>
              <a:t>, pleased to meet you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MAIL FROM: &lt;</a:t>
            </a:r>
            <a:r>
              <a:rPr lang="en-US" sz="2000" b="1" dirty="0" err="1">
                <a:latin typeface="Courier New" charset="0"/>
              </a:rPr>
              <a:t>alice@crepes.fr</a:t>
            </a:r>
            <a:r>
              <a:rPr lang="en-US" sz="2000" b="1" dirty="0">
                <a:latin typeface="Courier New" charset="0"/>
              </a:rPr>
              <a:t>&gt;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</a:t>
            </a:r>
            <a:r>
              <a:rPr lang="en-US" sz="2000" b="1" dirty="0" err="1">
                <a:latin typeface="Courier New" charset="0"/>
              </a:rPr>
              <a:t>alice@crepes.fr</a:t>
            </a:r>
            <a:r>
              <a:rPr lang="en-US" sz="2000" b="1" dirty="0">
                <a:latin typeface="Courier New" charset="0"/>
              </a:rPr>
              <a:t>... Sender ok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RCPT TO: &lt;</a:t>
            </a:r>
            <a:r>
              <a:rPr lang="en-US" sz="2000" b="1" dirty="0" err="1">
                <a:latin typeface="Courier New" charset="0"/>
              </a:rPr>
              <a:t>bob@hamburger.edu</a:t>
            </a:r>
            <a:r>
              <a:rPr lang="en-US" sz="2000" b="1" dirty="0">
                <a:latin typeface="Courier New" charset="0"/>
              </a:rPr>
              <a:t>&gt;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</a:t>
            </a:r>
            <a:r>
              <a:rPr lang="en-US" sz="2000" b="1" dirty="0" err="1">
                <a:latin typeface="Courier New" charset="0"/>
              </a:rPr>
              <a:t>bob@hamburger.edu</a:t>
            </a:r>
            <a:r>
              <a:rPr lang="en-US" sz="2000" b="1" dirty="0">
                <a:latin typeface="Courier New" charset="0"/>
              </a:rPr>
              <a:t> ... Recipient ok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DATA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354 Enter mail, end with "." on a line by itself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Do you like ketchup?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  How about pickles?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.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250 Message accepted for delivery </a:t>
            </a:r>
          </a:p>
          <a:p>
            <a:pPr algn="l"/>
            <a:r>
              <a:rPr lang="en-US" sz="2000" b="1" dirty="0">
                <a:latin typeface="Courier New" charset="0"/>
              </a:rPr>
              <a:t>     C: QUIT </a:t>
            </a:r>
          </a:p>
          <a:p>
            <a:pPr algn="l"/>
            <a:r>
              <a:rPr lang="en-US" sz="2000" b="1" dirty="0">
                <a:latin typeface="Courier New" charset="0"/>
              </a:rPr>
              <a:t>     S: 221 </a:t>
            </a:r>
            <a:r>
              <a:rPr lang="en-US" sz="2000" b="1" dirty="0" err="1">
                <a:latin typeface="Courier New" charset="0"/>
              </a:rPr>
              <a:t>hamburger.edu</a:t>
            </a:r>
            <a:r>
              <a:rPr lang="en-US" sz="2000" b="1" dirty="0">
                <a:latin typeface="Courier New" charset="0"/>
              </a:rPr>
              <a:t> closing connection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715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Handmade SMTP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66775"/>
            <a:ext cx="8856984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urier"/>
                <a:cs typeface="Courier"/>
              </a:rPr>
              <a:t>telnet </a:t>
            </a:r>
            <a:r>
              <a:rPr lang="en-US" sz="2400" b="1" dirty="0" err="1">
                <a:latin typeface="Courier"/>
                <a:cs typeface="Courier"/>
              </a:rPr>
              <a:t>servername</a:t>
            </a:r>
            <a:r>
              <a:rPr lang="en-US" sz="2400" b="1" dirty="0">
                <a:latin typeface="Courier"/>
                <a:cs typeface="Courier"/>
              </a:rPr>
              <a:t> 25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see 220 reply from server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enter HELO, MAIL FROM, RCPT TO, DATA, QUIT commands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above lets you send email without using email client (reader)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276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SMTP: final words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4499992" cy="56483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SMTP uses persistent connections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SMTP requires message (header &amp; body) to be in 7-bit ASCII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Certain character strings not permitted in </a:t>
            </a:r>
            <a:r>
              <a:rPr lang="en-US" sz="2000" dirty="0" err="1"/>
              <a:t>msg</a:t>
            </a:r>
            <a:r>
              <a:rPr lang="en-US" sz="2000" dirty="0"/>
              <a:t> (e.g., </a:t>
            </a:r>
            <a:r>
              <a:rPr lang="en-US" sz="2000" dirty="0">
                <a:latin typeface="Courier New" charset="0"/>
              </a:rPr>
              <a:t>CRLF.CRLF</a:t>
            </a:r>
            <a:r>
              <a:rPr lang="en-US" sz="2000" dirty="0"/>
              <a:t>). Thus </a:t>
            </a:r>
            <a:r>
              <a:rPr lang="en-US" sz="2000" dirty="0" err="1"/>
              <a:t>msg</a:t>
            </a:r>
            <a:r>
              <a:rPr lang="en-US" sz="2000" dirty="0"/>
              <a:t> has to be encoded (usually into either base-64 or quoted printable)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SMTP server uses </a:t>
            </a:r>
            <a:r>
              <a:rPr lang="en-US" sz="2000" dirty="0">
                <a:latin typeface="Courier New" charset="0"/>
              </a:rPr>
              <a:t>CRLF.CRLF</a:t>
            </a:r>
            <a:r>
              <a:rPr lang="en-US" sz="2000" dirty="0"/>
              <a:t> to determine end of message (no length header)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908720"/>
            <a:ext cx="4347964" cy="54006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Comparison with HTTP/1.x: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 dirty="0"/>
              <a:t>STMP: push</a:t>
            </a:r>
          </a:p>
          <a:p>
            <a:pPr lvl="1"/>
            <a:r>
              <a:rPr lang="en-US" sz="1600" dirty="0"/>
              <a:t>until final server!</a:t>
            </a:r>
          </a:p>
          <a:p>
            <a:pPr lvl="1"/>
            <a:r>
              <a:rPr lang="en-US" sz="1600" dirty="0"/>
              <a:t>until recently: reading mails on final server itself using NFS</a:t>
            </a:r>
          </a:p>
          <a:p>
            <a:pPr>
              <a:spcAft>
                <a:spcPct val="50000"/>
              </a:spcAft>
            </a:pPr>
            <a:r>
              <a:rPr lang="en-US" sz="2000" dirty="0"/>
              <a:t>both have ASCII command/response interaction, status codes</a:t>
            </a:r>
          </a:p>
          <a:p>
            <a:r>
              <a:rPr lang="en-US" sz="2000" dirty="0"/>
              <a:t>HTTP</a:t>
            </a:r>
          </a:p>
          <a:p>
            <a:pPr lvl="1"/>
            <a:r>
              <a:rPr lang="en-US" sz="2000" dirty="0"/>
              <a:t>each object encapsulated in its own response </a:t>
            </a:r>
            <a:r>
              <a:rPr lang="en-US" sz="2000" dirty="0" err="1"/>
              <a:t>msg</a:t>
            </a:r>
            <a:endParaRPr lang="en-US" sz="2000" dirty="0"/>
          </a:p>
          <a:p>
            <a:r>
              <a:rPr lang="en-US" sz="2000" dirty="0"/>
              <a:t>SMTP</a:t>
            </a:r>
          </a:p>
          <a:p>
            <a:pPr lvl="1"/>
            <a:r>
              <a:rPr lang="en-US" sz="2000" dirty="0"/>
              <a:t>originally the same</a:t>
            </a:r>
          </a:p>
          <a:p>
            <a:pPr lvl="1"/>
            <a:r>
              <a:rPr lang="en-US" sz="2000" dirty="0"/>
              <a:t>now: multiple objects sent in multipart </a:t>
            </a:r>
            <a:r>
              <a:rPr lang="en-US" sz="2000" dirty="0" err="1"/>
              <a:t>msg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8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/>
                <a:cs typeface="Arial"/>
              </a:rPr>
              <a:t>Mail message format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3779912" cy="5648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000" dirty="0">
                <a:latin typeface="Arial"/>
                <a:cs typeface="Arial"/>
              </a:rPr>
              <a:t>SMTP: protocol for exchanging email </a:t>
            </a:r>
            <a:r>
              <a:rPr lang="en-US" sz="2000" dirty="0" err="1">
                <a:latin typeface="Arial"/>
                <a:cs typeface="Arial"/>
              </a:rPr>
              <a:t>msgs</a:t>
            </a:r>
            <a:endParaRPr lang="en-US" sz="2000" dirty="0"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000" dirty="0">
                <a:latin typeface="Arial"/>
                <a:cs typeface="Arial"/>
              </a:rPr>
              <a:t>Standard for text message format:</a:t>
            </a:r>
          </a:p>
          <a:p>
            <a:r>
              <a:rPr lang="en-US" sz="2000" dirty="0">
                <a:latin typeface="Arial"/>
                <a:cs typeface="Arial"/>
              </a:rPr>
              <a:t>header lines, e.g.,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To: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From: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Subject:</a:t>
            </a:r>
          </a:p>
          <a:p>
            <a:pPr lvl="1">
              <a:buFont typeface="ZapfDingbats" charset="0"/>
              <a:buNone/>
            </a:pPr>
            <a:r>
              <a:rPr lang="en-US" sz="1800" i="1" dirty="0">
                <a:solidFill>
                  <a:srgbClr val="FF0000"/>
                </a:solidFill>
                <a:latin typeface="Arial"/>
                <a:cs typeface="Arial"/>
              </a:rPr>
              <a:t>different</a:t>
            </a:r>
            <a:r>
              <a:rPr lang="en-US" sz="1800" i="1" dirty="0">
                <a:solidFill>
                  <a:srgbClr val="66FFCC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latin typeface="Arial"/>
                <a:cs typeface="Arial"/>
              </a:rPr>
              <a:t>from SMTP commands</a:t>
            </a:r>
            <a:r>
              <a:rPr lang="en-US" sz="1800" dirty="0">
                <a:latin typeface="Arial"/>
                <a:cs typeface="Arial"/>
              </a:rPr>
              <a:t>!</a:t>
            </a:r>
          </a:p>
          <a:p>
            <a:r>
              <a:rPr lang="en-US" sz="2000" dirty="0">
                <a:latin typeface="Arial"/>
                <a:cs typeface="Arial"/>
              </a:rPr>
              <a:t>body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the </a:t>
            </a:r>
            <a:r>
              <a:rPr lang="ja-JP" altLang="en-US" sz="1800" dirty="0">
                <a:latin typeface="Arial"/>
                <a:cs typeface="Arial"/>
              </a:rPr>
              <a:t>“</a:t>
            </a:r>
            <a:r>
              <a:rPr lang="en-US" sz="1800" dirty="0">
                <a:latin typeface="Arial"/>
                <a:cs typeface="Arial"/>
              </a:rPr>
              <a:t>message</a:t>
            </a:r>
            <a:r>
              <a:rPr lang="ja-JP" altLang="en-US" sz="1800" dirty="0">
                <a:latin typeface="Arial"/>
                <a:cs typeface="Arial"/>
              </a:rPr>
              <a:t>”</a:t>
            </a:r>
            <a:r>
              <a:rPr lang="en-US" sz="1800" dirty="0">
                <a:latin typeface="Arial"/>
                <a:cs typeface="Arial"/>
              </a:rPr>
              <a:t>, ASCII characters only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005263" y="1887116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header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005263" y="2699916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body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802063" y="1772816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3131840" y="2153816"/>
            <a:ext cx="1822623" cy="33908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3203847" y="3322216"/>
            <a:ext cx="1737915" cy="104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159626" y="2107779"/>
            <a:ext cx="80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blank</a:t>
            </a:r>
          </a:p>
          <a:p>
            <a:r>
              <a:rPr lang="en-US" sz="2000">
                <a:latin typeface="Arial"/>
                <a:cs typeface="Arial"/>
              </a:rPr>
              <a:t>line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7278563" y="2547516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66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Message format: multimedia extensions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14100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MIME: multipurpose Internet mail extension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additional lines in </a:t>
            </a:r>
            <a:r>
              <a:rPr lang="en-US" sz="2400" dirty="0" err="1">
                <a:latin typeface="Arial"/>
                <a:cs typeface="Arial"/>
              </a:rPr>
              <a:t>msg</a:t>
            </a:r>
            <a:r>
              <a:rPr lang="en-US" sz="2400" dirty="0">
                <a:latin typeface="Arial"/>
                <a:cs typeface="Arial"/>
              </a:rPr>
              <a:t> header declare MIME content type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64522" name="Group 10"/>
          <p:cNvGrpSpPr>
            <a:grpSpLocks/>
          </p:cNvGrpSpPr>
          <p:nvPr/>
        </p:nvGrpSpPr>
        <p:grpSpPr bwMode="auto">
          <a:xfrm>
            <a:off x="3943350" y="2420888"/>
            <a:ext cx="5003800" cy="3113088"/>
            <a:chOff x="1424" y="1808"/>
            <a:chExt cx="3152" cy="2152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800" b="1" dirty="0">
                  <a:latin typeface="Courier"/>
                  <a:cs typeface="Courier"/>
                </a:rPr>
                <a:t>From: </a:t>
              </a:r>
              <a:r>
                <a:rPr lang="en-US" sz="1800" b="1" dirty="0" err="1">
                  <a:latin typeface="Courier"/>
                  <a:cs typeface="Courier"/>
                </a:rPr>
                <a:t>alice@crepes.fr</a:t>
              </a:r>
              <a:r>
                <a:rPr lang="en-US" sz="1800" b="1" dirty="0">
                  <a:latin typeface="Courier"/>
                  <a:cs typeface="Courier"/>
                </a:rPr>
                <a:t>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To: </a:t>
              </a:r>
              <a:r>
                <a:rPr lang="en-US" sz="1800" b="1" dirty="0" err="1">
                  <a:latin typeface="Courier"/>
                  <a:cs typeface="Courier"/>
                </a:rPr>
                <a:t>bob@hamburger.edu</a:t>
              </a:r>
              <a:r>
                <a:rPr lang="en-US" sz="1800" b="1" dirty="0">
                  <a:latin typeface="Courier"/>
                  <a:cs typeface="Courier"/>
                </a:rPr>
                <a:t>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Subject: Picture of yummy crepe.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MIME-Version: 1.0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Content-Transfer-Encoding: base64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Content-Type: image/jpeg </a:t>
              </a:r>
            </a:p>
            <a:p>
              <a:pPr algn="l"/>
              <a:endParaRPr lang="en-US" sz="1800" b="1" dirty="0">
                <a:latin typeface="Courier"/>
                <a:cs typeface="Courier"/>
              </a:endParaRP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base64 encoded data .....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.........................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......base64 encoded data </a:t>
              </a:r>
            </a:p>
            <a:p>
              <a:pPr algn="l"/>
              <a:r>
                <a:rPr lang="en-US" sz="1800" b="1" dirty="0">
                  <a:latin typeface="Courier"/>
                  <a:cs typeface="Courier"/>
                </a:rPr>
                <a:t> </a:t>
              </a: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52370" y="3917901"/>
            <a:ext cx="2687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Arial"/>
                <a:cs typeface="Arial"/>
              </a:rPr>
              <a:t>multimedia data</a:t>
            </a:r>
          </a:p>
          <a:p>
            <a:pPr algn="r"/>
            <a:r>
              <a:rPr lang="en-US" sz="2000" dirty="0">
                <a:latin typeface="Arial"/>
                <a:cs typeface="Arial"/>
              </a:rPr>
              <a:t>type, subtype, </a:t>
            </a:r>
          </a:p>
          <a:p>
            <a:pPr algn="r"/>
            <a:r>
              <a:rPr lang="en-US" sz="2000" dirty="0">
                <a:latin typeface="Arial"/>
                <a:cs typeface="Arial"/>
              </a:rPr>
              <a:t>parameter declaration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900113" y="3130501"/>
            <a:ext cx="194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/>
                <a:cs typeface="Arial"/>
              </a:rPr>
              <a:t>method used</a:t>
            </a:r>
          </a:p>
          <a:p>
            <a:pPr algn="r"/>
            <a:r>
              <a:rPr lang="en-US" sz="2000">
                <a:latin typeface="Arial"/>
                <a:cs typeface="Arial"/>
              </a:rPr>
              <a:t>to encode data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973138" y="2571701"/>
            <a:ext cx="17523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MIME version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106488" y="5099001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encoded data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2857500" y="2846338"/>
            <a:ext cx="1155700" cy="5461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2832100" y="3481338"/>
            <a:ext cx="1181100" cy="1905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2806700" y="3989338"/>
            <a:ext cx="1244600" cy="3556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844800" y="4738638"/>
            <a:ext cx="1003300" cy="508000"/>
          </a:xfrm>
          <a:prstGeom prst="line">
            <a:avLst/>
          </a:prstGeom>
          <a:noFill/>
          <a:ln w="28575" cmpd="sng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531" name="Freeform 19"/>
          <p:cNvSpPr>
            <a:spLocks/>
          </p:cNvSpPr>
          <p:nvPr/>
        </p:nvSpPr>
        <p:spPr bwMode="auto">
          <a:xfrm>
            <a:off x="3871913" y="4379863"/>
            <a:ext cx="309562" cy="881063"/>
          </a:xfrm>
          <a:custGeom>
            <a:avLst/>
            <a:gdLst>
              <a:gd name="T0" fmla="*/ 159 w 195"/>
              <a:gd name="T1" fmla="*/ 3 h 555"/>
              <a:gd name="T2" fmla="*/ 0 w 195"/>
              <a:gd name="T3" fmla="*/ 0 h 555"/>
              <a:gd name="T4" fmla="*/ 0 w 195"/>
              <a:gd name="T5" fmla="*/ 555 h 555"/>
              <a:gd name="T6" fmla="*/ 195 w 195"/>
              <a:gd name="T7" fmla="*/ 552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992" y="5589240"/>
            <a:ext cx="3621504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“classical” mail may indicate:</a:t>
            </a:r>
          </a:p>
          <a:p>
            <a:r>
              <a:rPr lang="en-US" dirty="0">
                <a:latin typeface="Eurostile"/>
                <a:cs typeface="Eurostile"/>
              </a:rPr>
              <a:t>Content-type: text/</a:t>
            </a:r>
            <a:r>
              <a:rPr lang="en-US" dirty="0" err="1">
                <a:latin typeface="Eurostile"/>
                <a:cs typeface="Eurostile"/>
              </a:rPr>
              <a:t>ascii</a:t>
            </a:r>
            <a:endParaRPr lang="en-US" dirty="0">
              <a:latin typeface="Eurostile"/>
              <a:cs typeface="Eurostile"/>
            </a:endParaRPr>
          </a:p>
          <a:p>
            <a:r>
              <a:rPr lang="en-US" dirty="0">
                <a:latin typeface="Eurostile"/>
                <a:cs typeface="Eurostile"/>
              </a:rPr>
              <a:t>but 7-bit ASCII text is still the default</a:t>
            </a:r>
          </a:p>
        </p:txBody>
      </p:sp>
    </p:spTree>
    <p:extLst>
      <p:ext uri="{BB962C8B-B14F-4D97-AF65-F5344CB8AC3E}">
        <p14:creationId xmlns:p14="http://schemas.microsoft.com/office/powerpoint/2010/main" val="3946812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MIME types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618009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b="1" dirty="0">
                <a:latin typeface="Courier"/>
                <a:cs typeface="Courier"/>
              </a:rPr>
              <a:t>Content-Type: type/subtype; parameters</a:t>
            </a:r>
          </a:p>
          <a:p>
            <a:pPr>
              <a:buFont typeface="ZapfDingbats" charset="0"/>
              <a:buNone/>
            </a:pPr>
            <a:endParaRPr lang="en-US" sz="2400" b="1" dirty="0">
              <a:latin typeface="Courier"/>
              <a:cs typeface="Courier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628800"/>
            <a:ext cx="3771900" cy="4114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Video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mpeg,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</a:rPr>
              <a:t>quicktime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Application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other data that must be processed by reader before 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viewable</a:t>
            </a:r>
            <a:r>
              <a:rPr lang="ja-JP" altLang="en-US" sz="20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</a:rPr>
              <a:t>msword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, octet-stream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1628800"/>
            <a:ext cx="377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plain, html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Image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jpeg, gif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Audio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example subtypes: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basic</a:t>
            </a:r>
            <a:b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(8-bit mu-law encoded),</a:t>
            </a:r>
            <a:b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32kadpcm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(32 kbps coding)</a:t>
            </a:r>
          </a:p>
        </p:txBody>
      </p:sp>
    </p:spTree>
    <p:extLst>
      <p:ext uri="{BB962C8B-B14F-4D97-AF65-F5344CB8AC3E}">
        <p14:creationId xmlns:p14="http://schemas.microsoft.com/office/powerpoint/2010/main" val="2353411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Multipart Type</a:t>
            </a:r>
            <a:endParaRPr lang="en-US" dirty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67544" y="909091"/>
            <a:ext cx="73469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>
                <a:latin typeface="Courier New" charset="0"/>
              </a:rPr>
              <a:t>From: </a:t>
            </a:r>
            <a:r>
              <a:rPr lang="en-US" sz="1600" b="1" dirty="0" err="1">
                <a:latin typeface="Courier New" charset="0"/>
              </a:rPr>
              <a:t>alice@crepes.fr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algn="l"/>
            <a:r>
              <a:rPr lang="en-US" sz="1600" b="1" dirty="0">
                <a:latin typeface="Courier New" charset="0"/>
              </a:rPr>
              <a:t>To: </a:t>
            </a:r>
            <a:r>
              <a:rPr lang="en-US" sz="1600" b="1" dirty="0" err="1">
                <a:latin typeface="Courier New" charset="0"/>
              </a:rPr>
              <a:t>bob@hamburger.edu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algn="l"/>
            <a:r>
              <a:rPr lang="en-US" sz="1600" b="1" dirty="0">
                <a:latin typeface="Courier New" charset="0"/>
              </a:rPr>
              <a:t>Subject: Picture of yummy crepe. </a:t>
            </a:r>
          </a:p>
          <a:p>
            <a:pPr algn="l"/>
            <a:r>
              <a:rPr lang="en-US" sz="1600" b="1" dirty="0">
                <a:latin typeface="Courier New" charset="0"/>
              </a:rPr>
              <a:t>MIME-Version: 1.0 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Content-Type: multipart/mixed; boundary=98766789</a:t>
            </a:r>
          </a:p>
          <a:p>
            <a:pPr algn="l"/>
            <a:r>
              <a:rPr lang="en-US" sz="1600" b="1" dirty="0">
                <a:latin typeface="Courier New" charset="0"/>
              </a:rPr>
              <a:t> </a:t>
            </a:r>
          </a:p>
          <a:p>
            <a:pPr algn="l"/>
            <a:r>
              <a:rPr lang="en-US" sz="1600" b="1" dirty="0">
                <a:latin typeface="Courier New" charset="0"/>
              </a:rPr>
              <a:t>--98766789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Content-Transfer-Encoding: quoted-printable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Content-Type: text/plain</a:t>
            </a:r>
          </a:p>
          <a:p>
            <a:pPr algn="l"/>
            <a:endParaRPr lang="en-US" sz="1600" b="1" dirty="0">
              <a:latin typeface="Courier New" charset="0"/>
            </a:endParaRPr>
          </a:p>
          <a:p>
            <a:pPr algn="l"/>
            <a:r>
              <a:rPr lang="en-US" sz="1600" b="1" dirty="0">
                <a:latin typeface="Courier New" charset="0"/>
              </a:rPr>
              <a:t>Dear Bob, </a:t>
            </a:r>
          </a:p>
          <a:p>
            <a:pPr algn="l"/>
            <a:r>
              <a:rPr lang="en-US" sz="1600" b="1" dirty="0">
                <a:latin typeface="Courier New" charset="0"/>
              </a:rPr>
              <a:t>Please find a picture of a crepe.</a:t>
            </a:r>
          </a:p>
          <a:p>
            <a:pPr algn="l"/>
            <a:r>
              <a:rPr lang="en-US" sz="1600" b="1" dirty="0">
                <a:latin typeface="Courier New" charset="0"/>
              </a:rPr>
              <a:t>--98766789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Content-Transfer-Encoding: base64</a:t>
            </a:r>
          </a:p>
          <a:p>
            <a:pPr algn="l"/>
            <a:r>
              <a:rPr lang="en-US" sz="1600" b="1" dirty="0">
                <a:latin typeface="Courier New" charset="0"/>
              </a:rPr>
              <a:t>Content-Type: image/jpeg</a:t>
            </a:r>
          </a:p>
          <a:p>
            <a:pPr algn="l"/>
            <a:endParaRPr lang="en-US" sz="1600" b="1" dirty="0">
              <a:latin typeface="Courier New" charset="0"/>
            </a:endParaRPr>
          </a:p>
          <a:p>
            <a:pPr algn="l"/>
            <a:r>
              <a:rPr lang="en-US" sz="1600" b="1" dirty="0">
                <a:latin typeface="Courier New" charset="0"/>
              </a:rPr>
              <a:t>base64 encoded data ..... </a:t>
            </a:r>
          </a:p>
          <a:p>
            <a:pPr algn="l"/>
            <a:r>
              <a:rPr lang="en-US" sz="1600" b="1" dirty="0">
                <a:latin typeface="Courier New" charset="0"/>
              </a:rPr>
              <a:t>......................... </a:t>
            </a:r>
          </a:p>
          <a:p>
            <a:pPr algn="l"/>
            <a:r>
              <a:rPr lang="en-US" sz="1600" b="1" dirty="0">
                <a:latin typeface="Courier New" charset="0"/>
              </a:rPr>
              <a:t>......base64 encoded data </a:t>
            </a:r>
          </a:p>
          <a:p>
            <a:pPr algn="l"/>
            <a:r>
              <a:rPr lang="en-US" sz="1600" b="1" dirty="0">
                <a:latin typeface="Courier New" charset="0"/>
              </a:rPr>
              <a:t>--98766789--</a:t>
            </a:r>
          </a:p>
          <a:p>
            <a:pPr algn="l"/>
            <a:endParaRPr lang="en-US" sz="1800" b="1" dirty="0">
              <a:latin typeface="Courier New" charset="0"/>
            </a:endParaRPr>
          </a:p>
        </p:txBody>
      </p:sp>
      <p:sp>
        <p:nvSpPr>
          <p:cNvPr id="75792" name="Freeform 16"/>
          <p:cNvSpPr>
            <a:spLocks/>
          </p:cNvSpPr>
          <p:nvPr/>
        </p:nvSpPr>
        <p:spPr bwMode="auto">
          <a:xfrm>
            <a:off x="6444208" y="2636912"/>
            <a:ext cx="323850" cy="1174626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Freeform 17"/>
          <p:cNvSpPr>
            <a:spLocks/>
          </p:cNvSpPr>
          <p:nvPr/>
        </p:nvSpPr>
        <p:spPr bwMode="auto">
          <a:xfrm>
            <a:off x="6444208" y="3933056"/>
            <a:ext cx="323850" cy="1600200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2264594" y="2212429"/>
            <a:ext cx="41941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6444208" y="908720"/>
            <a:ext cx="323850" cy="1390650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7524328" y="2348880"/>
            <a:ext cx="323850" cy="3528392"/>
          </a:xfrm>
          <a:custGeom>
            <a:avLst/>
            <a:gdLst>
              <a:gd name="T0" fmla="*/ 32 w 204"/>
              <a:gd name="T1" fmla="*/ 0 h 806"/>
              <a:gd name="T2" fmla="*/ 204 w 204"/>
              <a:gd name="T3" fmla="*/ 0 h 806"/>
              <a:gd name="T4" fmla="*/ 203 w 204"/>
              <a:gd name="T5" fmla="*/ 806 h 806"/>
              <a:gd name="T6" fmla="*/ 0 w 204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806">
                <a:moveTo>
                  <a:pt x="32" y="0"/>
                </a:moveTo>
                <a:lnTo>
                  <a:pt x="204" y="0"/>
                </a:lnTo>
                <a:lnTo>
                  <a:pt x="203" y="806"/>
                </a:lnTo>
                <a:lnTo>
                  <a:pt x="0" y="806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3972893">
            <a:off x="6557767" y="1328457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SMTP header</a:t>
            </a:r>
          </a:p>
        </p:txBody>
      </p:sp>
      <p:sp>
        <p:nvSpPr>
          <p:cNvPr id="11" name="TextBox 10"/>
          <p:cNvSpPr txBox="1"/>
          <p:nvPr/>
        </p:nvSpPr>
        <p:spPr>
          <a:xfrm rot="3972893">
            <a:off x="7655812" y="3958037"/>
            <a:ext cx="126680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SMTP body</a:t>
            </a:r>
          </a:p>
        </p:txBody>
      </p:sp>
      <p:sp>
        <p:nvSpPr>
          <p:cNvPr id="12" name="TextBox 11"/>
          <p:cNvSpPr txBox="1"/>
          <p:nvPr/>
        </p:nvSpPr>
        <p:spPr>
          <a:xfrm rot="3972893">
            <a:off x="6531710" y="2987798"/>
            <a:ext cx="147989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MIME header</a:t>
            </a:r>
          </a:p>
        </p:txBody>
      </p:sp>
      <p:sp>
        <p:nvSpPr>
          <p:cNvPr id="13" name="TextBox 12"/>
          <p:cNvSpPr txBox="1"/>
          <p:nvPr/>
        </p:nvSpPr>
        <p:spPr>
          <a:xfrm rot="3972893">
            <a:off x="6600578" y="4538368"/>
            <a:ext cx="124906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Eurostile"/>
                <a:cs typeface="Eurostile"/>
              </a:rPr>
              <a:t>MIME body</a:t>
            </a:r>
          </a:p>
        </p:txBody>
      </p:sp>
    </p:spTree>
    <p:extLst>
      <p:ext uri="{BB962C8B-B14F-4D97-AF65-F5344CB8AC3E}">
        <p14:creationId xmlns:p14="http://schemas.microsoft.com/office/powerpoint/2010/main" val="3392457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Mail access protocols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3284984"/>
            <a:ext cx="9144000" cy="3230116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SMTP: delivery/storage to receiver</a:t>
            </a:r>
            <a:r>
              <a:rPr lang="ja-JP" altLang="en-US" sz="2000" dirty="0">
                <a:latin typeface="Arial"/>
                <a:cs typeface="Arial"/>
              </a:rPr>
              <a:t>’</a:t>
            </a:r>
            <a:r>
              <a:rPr lang="en-US" sz="2000" dirty="0">
                <a:latin typeface="Arial"/>
                <a:cs typeface="Arial"/>
              </a:rPr>
              <a:t>s server</a:t>
            </a:r>
          </a:p>
          <a:p>
            <a:r>
              <a:rPr lang="en-US" sz="2000" dirty="0">
                <a:latin typeface="Arial"/>
                <a:cs typeface="Arial"/>
              </a:rPr>
              <a:t>Mail access protocol: retrieval from server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POP: Post Office Protocol</a:t>
            </a:r>
          </a:p>
          <a:p>
            <a:pPr lvl="2"/>
            <a:r>
              <a:rPr lang="en-US" dirty="0">
                <a:latin typeface="Arial"/>
                <a:cs typeface="Arial"/>
              </a:rPr>
              <a:t>authorization (agent &lt;==&gt; server) and download 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IMAP: Internet Mail Access Protocol   (</a:t>
            </a:r>
            <a:r>
              <a:rPr lang="en-US" sz="2000" i="1" dirty="0" err="1">
                <a:latin typeface="Arial"/>
                <a:cs typeface="Arial"/>
              </a:rPr>
              <a:t>Interim</a:t>
            </a:r>
            <a:r>
              <a:rPr lang="en-US" sz="2000" i="1" dirty="0" err="1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err="1">
                <a:latin typeface="Arial"/>
                <a:cs typeface="Arial"/>
              </a:rPr>
              <a:t>Interactive</a:t>
            </a:r>
            <a:r>
              <a:rPr lang="en-US" sz="2000" i="1" dirty="0" err="1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err="1">
                <a:latin typeface="Arial"/>
                <a:cs typeface="Arial"/>
              </a:rPr>
              <a:t>Internet</a:t>
            </a:r>
            <a:r>
              <a:rPr lang="en-US" sz="2000" dirty="0">
                <a:latin typeface="Arial"/>
                <a:cs typeface="Arial"/>
              </a:rPr>
              <a:t>)</a:t>
            </a:r>
          </a:p>
          <a:p>
            <a:pPr lvl="2"/>
            <a:r>
              <a:rPr lang="en-US" dirty="0">
                <a:latin typeface="Arial"/>
                <a:cs typeface="Arial"/>
              </a:rPr>
              <a:t>more features (more complex)</a:t>
            </a:r>
          </a:p>
          <a:p>
            <a:pPr lvl="2"/>
            <a:r>
              <a:rPr lang="en-US" dirty="0">
                <a:latin typeface="Arial"/>
                <a:cs typeface="Arial"/>
              </a:rPr>
              <a:t>manipulation of stored messages on server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HTTP: Hotmail , Yahoo! Mail, etc.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sz="2000" dirty="0">
              <a:latin typeface="Arial"/>
              <a:cs typeface="Arial"/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238375" y="1799555"/>
            <a:ext cx="8477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67616" name="Group 32"/>
          <p:cNvGrpSpPr>
            <a:grpSpLocks/>
          </p:cNvGrpSpPr>
          <p:nvPr/>
        </p:nvGrpSpPr>
        <p:grpSpPr bwMode="auto">
          <a:xfrm>
            <a:off x="7018338" y="1488405"/>
            <a:ext cx="709612" cy="703263"/>
            <a:chOff x="4337" y="290"/>
            <a:chExt cx="447" cy="443"/>
          </a:xfrm>
        </p:grpSpPr>
        <p:graphicFrame>
          <p:nvGraphicFramePr>
            <p:cNvPr id="67617" name="Object 33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1" name="ClipArt" r:id="rId3" imgW="1305000" imgH="1085760" progId="MS_ClipArt_Gallery.2">
                    <p:embed/>
                  </p:oleObj>
                </mc:Choice>
                <mc:Fallback>
                  <p:oleObj name="ClipArt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618" name="Group 34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19" name="Rectangle 35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0" name="Text Box 36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user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agent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7668" name="Group 84"/>
          <p:cNvGrpSpPr>
            <a:grpSpLocks/>
          </p:cNvGrpSpPr>
          <p:nvPr/>
        </p:nvGrpSpPr>
        <p:grpSpPr bwMode="auto">
          <a:xfrm>
            <a:off x="3135313" y="1583655"/>
            <a:ext cx="355600" cy="933450"/>
            <a:chOff x="4180" y="783"/>
            <a:chExt cx="150" cy="307"/>
          </a:xfrm>
        </p:grpSpPr>
        <p:sp>
          <p:nvSpPr>
            <p:cNvPr id="67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7742" name="Group 158"/>
          <p:cNvGrpSpPr>
            <a:grpSpLocks/>
          </p:cNvGrpSpPr>
          <p:nvPr/>
        </p:nvGrpSpPr>
        <p:grpSpPr bwMode="auto">
          <a:xfrm>
            <a:off x="2563814" y="1961480"/>
            <a:ext cx="1397000" cy="1182688"/>
            <a:chOff x="1789" y="1206"/>
            <a:chExt cx="880" cy="745"/>
          </a:xfrm>
        </p:grpSpPr>
        <p:sp>
          <p:nvSpPr>
            <p:cNvPr id="67679" name="Text Box 95"/>
            <p:cNvSpPr txBox="1">
              <a:spLocks noChangeArrowheads="1"/>
            </p:cNvSpPr>
            <p:nvPr/>
          </p:nvSpPr>
          <p:spPr bwMode="auto">
            <a:xfrm>
              <a:off x="1789" y="1583"/>
              <a:ext cx="8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sender</a:t>
              </a:r>
              <a:r>
                <a:rPr lang="ja-JP" altLang="en-US" sz="1600" dirty="0">
                  <a:latin typeface="Arial"/>
                  <a:cs typeface="Arial"/>
                </a:rPr>
                <a:t>’</a:t>
              </a:r>
              <a:r>
                <a:rPr lang="en-US" sz="1600" dirty="0">
                  <a:latin typeface="Arial"/>
                  <a:cs typeface="Arial"/>
                </a:rPr>
                <a:t>s mail </a:t>
              </a:r>
            </a:p>
            <a:p>
              <a:r>
                <a:rPr lang="en-US" sz="1600" dirty="0">
                  <a:latin typeface="Arial"/>
                  <a:cs typeface="Arial"/>
                </a:rPr>
                <a:t>server</a:t>
              </a: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67741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1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2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3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4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5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6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7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7693" name="Group 109"/>
          <p:cNvGrpSpPr>
            <a:grpSpLocks/>
          </p:cNvGrpSpPr>
          <p:nvPr/>
        </p:nvGrpSpPr>
        <p:grpSpPr bwMode="auto">
          <a:xfrm>
            <a:off x="1570038" y="1593180"/>
            <a:ext cx="709612" cy="703263"/>
            <a:chOff x="4337" y="290"/>
            <a:chExt cx="447" cy="443"/>
          </a:xfrm>
        </p:grpSpPr>
        <p:graphicFrame>
          <p:nvGraphicFramePr>
            <p:cNvPr id="67694" name="Object 11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2" name="ClipArt" r:id="rId5" imgW="1305000" imgH="1085760" progId="MS_ClipArt_Gallery.2">
                    <p:embed/>
                  </p:oleObj>
                </mc:Choice>
                <mc:Fallback>
                  <p:oleObj name="ClipArt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695" name="Group 11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7696" name="Rectangle 11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97" name="Text Box 11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user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agent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67703" name="Group 119"/>
          <p:cNvGrpSpPr>
            <a:grpSpLocks/>
          </p:cNvGrpSpPr>
          <p:nvPr/>
        </p:nvGrpSpPr>
        <p:grpSpPr bwMode="auto">
          <a:xfrm>
            <a:off x="2173291" y="1340768"/>
            <a:ext cx="941388" cy="400050"/>
            <a:chOff x="3745" y="2537"/>
            <a:chExt cx="593" cy="252"/>
          </a:xfrm>
        </p:grpSpPr>
        <p:sp>
          <p:nvSpPr>
            <p:cNvPr id="67704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5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/>
                  <a:cs typeface="Arial"/>
                </a:rPr>
                <a:t>SMTP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7710" name="Group 126"/>
          <p:cNvGrpSpPr>
            <a:grpSpLocks/>
          </p:cNvGrpSpPr>
          <p:nvPr/>
        </p:nvGrpSpPr>
        <p:grpSpPr bwMode="auto">
          <a:xfrm>
            <a:off x="5002213" y="1583655"/>
            <a:ext cx="355600" cy="933450"/>
            <a:chOff x="4180" y="783"/>
            <a:chExt cx="150" cy="307"/>
          </a:xfrm>
        </p:grpSpPr>
        <p:sp>
          <p:nvSpPr>
            <p:cNvPr id="67711" name="AutoShape 1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2" name="Rectangle 1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3" name="Rectangle 1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4" name="AutoShape 1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5" name="Line 1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6" name="Line 1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7" name="Rectangle 1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8" name="Rectangle 1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7735" name="Line 151"/>
          <p:cNvSpPr>
            <a:spLocks noChangeShapeType="1"/>
          </p:cNvSpPr>
          <p:nvPr/>
        </p:nvSpPr>
        <p:spPr bwMode="auto">
          <a:xfrm>
            <a:off x="3524250" y="1818605"/>
            <a:ext cx="13906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737" name="Rectangle 153"/>
          <p:cNvSpPr>
            <a:spLocks noChangeArrowheads="1"/>
          </p:cNvSpPr>
          <p:nvPr/>
        </p:nvSpPr>
        <p:spPr bwMode="auto">
          <a:xfrm>
            <a:off x="3781425" y="1409030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3697288" y="1340768"/>
            <a:ext cx="892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SMTP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7739" name="Line 155"/>
          <p:cNvSpPr>
            <a:spLocks noChangeShapeType="1"/>
          </p:cNvSpPr>
          <p:nvPr/>
        </p:nvSpPr>
        <p:spPr bwMode="auto">
          <a:xfrm>
            <a:off x="5400675" y="1809080"/>
            <a:ext cx="1647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7740" name="Text Box 156"/>
          <p:cNvSpPr txBox="1">
            <a:spLocks noChangeArrowheads="1"/>
          </p:cNvSpPr>
          <p:nvPr/>
        </p:nvSpPr>
        <p:spPr bwMode="auto">
          <a:xfrm>
            <a:off x="5619750" y="1426493"/>
            <a:ext cx="11721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POP3 or</a:t>
            </a:r>
          </a:p>
          <a:p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IMAP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7744" name="Text Box 160"/>
          <p:cNvSpPr txBox="1">
            <a:spLocks noChangeArrowheads="1"/>
          </p:cNvSpPr>
          <p:nvPr/>
        </p:nvSpPr>
        <p:spPr bwMode="auto">
          <a:xfrm>
            <a:off x="4338638" y="2550443"/>
            <a:ext cx="14994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receiver</a:t>
            </a:r>
            <a:r>
              <a:rPr lang="ja-JP" altLang="en-US" sz="1600">
                <a:latin typeface="Arial"/>
                <a:cs typeface="Arial"/>
              </a:rPr>
              <a:t>’</a:t>
            </a:r>
            <a:r>
              <a:rPr lang="en-US" sz="1600">
                <a:latin typeface="Arial"/>
                <a:cs typeface="Arial"/>
              </a:rPr>
              <a:t>s mail </a:t>
            </a:r>
          </a:p>
          <a:p>
            <a:r>
              <a:rPr lang="en-US" sz="1600">
                <a:latin typeface="Arial"/>
                <a:cs typeface="Arial"/>
              </a:rPr>
              <a:t>server</a:t>
            </a:r>
            <a:endParaRPr lang="en-US">
              <a:latin typeface="Arial"/>
              <a:cs typeface="Arial"/>
            </a:endParaRPr>
          </a:p>
        </p:txBody>
      </p:sp>
      <p:grpSp>
        <p:nvGrpSpPr>
          <p:cNvPr id="67745" name="Group 161"/>
          <p:cNvGrpSpPr>
            <a:grpSpLocks/>
          </p:cNvGrpSpPr>
          <p:nvPr/>
        </p:nvGrpSpPr>
        <p:grpSpPr bwMode="auto">
          <a:xfrm>
            <a:off x="4733925" y="1951955"/>
            <a:ext cx="809625" cy="561975"/>
            <a:chOff x="2070" y="2004"/>
            <a:chExt cx="510" cy="354"/>
          </a:xfrm>
        </p:grpSpPr>
        <p:sp>
          <p:nvSpPr>
            <p:cNvPr id="67746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7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8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9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0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1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2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3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4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5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6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7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8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59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67760" name="Picture 176" descr="A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85243"/>
            <a:ext cx="56197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763" name="Picture 179" descr="Bo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523330"/>
            <a:ext cx="676275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2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Peer-to-Peer</a:t>
            </a:r>
            <a:endParaRPr lang="de-AT"/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4104456" cy="56483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/>
              <a:t>Recognized</a:t>
            </a:r>
            <a:r>
              <a:rPr lang="de-DE" sz="2000" dirty="0"/>
              <a:t> </a:t>
            </a:r>
            <a:r>
              <a:rPr lang="de-DE" sz="2000" dirty="0" err="1"/>
              <a:t>application-layer</a:t>
            </a: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paradigm</a:t>
            </a:r>
            <a:r>
              <a:rPr lang="de-DE" sz="2000" dirty="0"/>
              <a:t> </a:t>
            </a:r>
            <a:r>
              <a:rPr lang="de-DE" sz="2000" dirty="0" err="1"/>
              <a:t>since</a:t>
            </a:r>
            <a:r>
              <a:rPr lang="de-DE" sz="2000" dirty="0"/>
              <a:t> 2000s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First </a:t>
            </a:r>
            <a:r>
              <a:rPr lang="de-DE" sz="2000" dirty="0" err="1"/>
              <a:t>clearly</a:t>
            </a:r>
            <a:r>
              <a:rPr lang="de-DE" sz="2000" dirty="0"/>
              <a:t> </a:t>
            </a:r>
            <a:r>
              <a:rPr lang="de-DE" sz="2000" dirty="0" err="1"/>
              <a:t>visible</a:t>
            </a:r>
            <a:r>
              <a:rPr lang="de-DE" sz="2000" dirty="0"/>
              <a:t> </a:t>
            </a:r>
            <a:r>
              <a:rPr lang="de-DE" sz="2000" dirty="0" err="1"/>
              <a:t>application</a:t>
            </a:r>
            <a:r>
              <a:rPr lang="de-DE" sz="2000" dirty="0"/>
              <a:t>: Napster</a:t>
            </a:r>
          </a:p>
          <a:p>
            <a:r>
              <a:rPr lang="de-DE" sz="1800" dirty="0" err="1"/>
              <a:t>file</a:t>
            </a:r>
            <a:r>
              <a:rPr lang="de-DE" sz="1800" dirty="0"/>
              <a:t> </a:t>
            </a:r>
            <a:r>
              <a:rPr lang="de-DE" sz="1800" dirty="0" err="1"/>
              <a:t>sharing</a:t>
            </a:r>
            <a:r>
              <a:rPr lang="de-DE" sz="1800" dirty="0"/>
              <a:t> (</a:t>
            </a:r>
            <a:r>
              <a:rPr lang="de-DE" sz="1800" dirty="0" err="1"/>
              <a:t>mostly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music</a:t>
            </a:r>
            <a:r>
              <a:rPr lang="de-DE" sz="1800" dirty="0"/>
              <a:t>)</a:t>
            </a:r>
          </a:p>
          <a:p>
            <a:r>
              <a:rPr lang="de-DE" sz="1800" dirty="0" err="1"/>
              <a:t>ruled</a:t>
            </a:r>
            <a:r>
              <a:rPr lang="de-DE" sz="1800" dirty="0"/>
              <a:t> illegal</a:t>
            </a:r>
          </a:p>
          <a:p>
            <a:r>
              <a:rPr lang="de-DE" sz="1800" dirty="0" err="1"/>
              <a:t>followed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others</a:t>
            </a:r>
            <a:r>
              <a:rPr lang="de-DE" sz="1800" dirty="0"/>
              <a:t>: </a:t>
            </a:r>
            <a:r>
              <a:rPr lang="de-DE" sz="1800" dirty="0" err="1"/>
              <a:t>Gnutella</a:t>
            </a:r>
            <a:r>
              <a:rPr lang="de-DE" sz="1800" dirty="0"/>
              <a:t>, </a:t>
            </a:r>
            <a:r>
              <a:rPr lang="de-DE" sz="1800" dirty="0" err="1"/>
              <a:t>Kazaa</a:t>
            </a:r>
            <a:r>
              <a:rPr lang="de-DE" sz="1800" dirty="0"/>
              <a:t>, </a:t>
            </a:r>
            <a:r>
              <a:rPr lang="de-DE" sz="1800" dirty="0" err="1"/>
              <a:t>BitTorrent</a:t>
            </a:r>
            <a:r>
              <a:rPr lang="de-DE" sz="1800" dirty="0"/>
              <a:t>, Freenet</a:t>
            </a:r>
          </a:p>
          <a:p>
            <a:r>
              <a:rPr lang="de-DE" sz="1800" dirty="0" err="1"/>
              <a:t>later</a:t>
            </a:r>
            <a:r>
              <a:rPr lang="de-DE" sz="1800" dirty="0"/>
              <a:t> </a:t>
            </a:r>
            <a:r>
              <a:rPr lang="de-DE" sz="1800" dirty="0" err="1"/>
              <a:t>picked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research</a:t>
            </a:r>
            <a:r>
              <a:rPr lang="de-DE" sz="1800" dirty="0"/>
              <a:t>: CAN, </a:t>
            </a:r>
            <a:r>
              <a:rPr lang="de-DE" sz="1800" dirty="0" err="1"/>
              <a:t>Chord</a:t>
            </a:r>
            <a:r>
              <a:rPr lang="de-DE" sz="1800" dirty="0"/>
              <a:t>, </a:t>
            </a:r>
            <a:r>
              <a:rPr lang="de-DE" sz="1800" dirty="0" err="1"/>
              <a:t>Tapestry</a:t>
            </a:r>
            <a:r>
              <a:rPr lang="de-DE" sz="1800" dirty="0"/>
              <a:t>, </a:t>
            </a:r>
            <a:r>
              <a:rPr lang="de-DE" sz="1800" dirty="0" err="1"/>
              <a:t>Kademlia</a:t>
            </a:r>
            <a:r>
              <a:rPr lang="de-DE" sz="1800" dirty="0"/>
              <a:t>, </a:t>
            </a:r>
            <a:r>
              <a:rPr lang="de-DE" sz="1800" dirty="0" err="1"/>
              <a:t>Pastry</a:t>
            </a:r>
            <a:endParaRPr lang="de-DE" sz="1800" dirty="0"/>
          </a:p>
          <a:p>
            <a:r>
              <a:rPr lang="de-DE" sz="1800" dirty="0" err="1"/>
              <a:t>idea</a:t>
            </a:r>
            <a:r>
              <a:rPr lang="de-DE" sz="1800" dirty="0"/>
              <a:t>: </a:t>
            </a:r>
            <a:r>
              <a:rPr lang="de-DE" sz="1800" dirty="0" err="1"/>
              <a:t>avoid</a:t>
            </a:r>
            <a:r>
              <a:rPr lang="de-DE" sz="1800" dirty="0"/>
              <a:t> 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/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censorship</a:t>
            </a:r>
            <a:endParaRPr lang="de-DE" sz="18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Famous</a:t>
            </a:r>
            <a:r>
              <a:rPr lang="de-DE" sz="2000" dirty="0"/>
              <a:t> </a:t>
            </a:r>
            <a:r>
              <a:rPr lang="de-DE" sz="2000" dirty="0" err="1"/>
              <a:t>services</a:t>
            </a:r>
            <a:endParaRPr lang="de-DE" sz="2000" dirty="0"/>
          </a:p>
          <a:p>
            <a:r>
              <a:rPr lang="de-DE" sz="1800" dirty="0" err="1"/>
              <a:t>video</a:t>
            </a:r>
            <a:r>
              <a:rPr lang="de-DE" sz="1800" dirty="0"/>
              <a:t> </a:t>
            </a:r>
            <a:r>
              <a:rPr lang="de-DE" sz="1800" dirty="0" err="1"/>
              <a:t>streaming</a:t>
            </a:r>
            <a:r>
              <a:rPr lang="de-DE" sz="1800" dirty="0"/>
              <a:t>: PPTV, P2PTV</a:t>
            </a:r>
          </a:p>
          <a:p>
            <a:r>
              <a:rPr lang="de-DE" sz="1800" dirty="0" err="1"/>
              <a:t>distributed</a:t>
            </a:r>
            <a:r>
              <a:rPr lang="de-DE" sz="1800" dirty="0"/>
              <a:t> </a:t>
            </a:r>
            <a:r>
              <a:rPr lang="de-DE" sz="1800" dirty="0" err="1"/>
              <a:t>computing</a:t>
            </a:r>
            <a:r>
              <a:rPr lang="de-DE" sz="1800" dirty="0"/>
              <a:t>: </a:t>
            </a:r>
            <a:r>
              <a:rPr lang="de-DE" sz="1800" dirty="0" err="1"/>
              <a:t>SETI@home</a:t>
            </a:r>
            <a:endParaRPr lang="de-DE" sz="1800" dirty="0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4716016" y="3506688"/>
            <a:ext cx="4320480" cy="29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9375" tIns="39688" rIns="79375" bIns="39688"/>
          <a:lstStyle/>
          <a:p>
            <a:pPr marL="298450" indent="-298450" algn="l" defTabSz="663575">
              <a:buSzPct val="100000"/>
            </a:pP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Old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tech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is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like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P2P</a:t>
            </a:r>
            <a:r>
              <a:rPr lang="de-DE" dirty="0">
                <a:solidFill>
                  <a:srgbClr val="000000"/>
                </a:solidFill>
                <a:latin typeface="Trebuchet MS" charset="0"/>
              </a:rPr>
              <a:t> but not </a:t>
            </a:r>
            <a:r>
              <a:rPr lang="de-DE" dirty="0" err="1">
                <a:solidFill>
                  <a:srgbClr val="000000"/>
                </a:solidFill>
                <a:latin typeface="Trebuchet MS" charset="0"/>
              </a:rPr>
              <a:t>recognized</a:t>
            </a:r>
            <a:r>
              <a:rPr lang="de-DE" dirty="0">
                <a:solidFill>
                  <a:srgbClr val="000000"/>
                </a:solidFill>
                <a:latin typeface="Trebuchet MS" charset="0"/>
              </a:rPr>
              <a:t>:</a:t>
            </a:r>
            <a:endParaRPr lang="de-DE" sz="1800" dirty="0">
              <a:solidFill>
                <a:srgbClr val="000000"/>
              </a:solidFill>
              <a:latin typeface="Trebuchet MS" charset="0"/>
            </a:endParaRPr>
          </a:p>
          <a:p>
            <a:pPr marL="646113" lvl="1" indent="-233363" algn="l" defTabSz="663575">
              <a:buSzPct val="100000"/>
              <a:buFontTx/>
              <a:buChar char="•"/>
            </a:pPr>
            <a:r>
              <a:rPr lang="de-DE" sz="1800" dirty="0" err="1">
                <a:solidFill>
                  <a:schemeClr val="tx2"/>
                </a:solidFill>
                <a:latin typeface="Trebuchet MS" charset="0"/>
              </a:rPr>
              <a:t>Telephony</a:t>
            </a:r>
            <a:endParaRPr lang="de-DE" sz="1800" dirty="0">
              <a:solidFill>
                <a:schemeClr val="tx2"/>
              </a:solidFill>
              <a:latin typeface="Trebuchet MS" charset="0"/>
            </a:endParaRPr>
          </a:p>
          <a:p>
            <a:pPr marL="646113" lvl="1" indent="-233363" algn="l" defTabSz="663575">
              <a:buSzPct val="100000"/>
              <a:buFontTx/>
              <a:buChar char="•"/>
            </a:pPr>
            <a:r>
              <a:rPr lang="de-DE" sz="1800" dirty="0" err="1">
                <a:solidFill>
                  <a:schemeClr val="tx2"/>
                </a:solidFill>
                <a:latin typeface="Trebuchet MS" charset="0"/>
              </a:rPr>
              <a:t>Usenet</a:t>
            </a:r>
            <a:r>
              <a:rPr lang="de-DE" sz="1800" dirty="0">
                <a:solidFill>
                  <a:schemeClr val="tx2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chemeClr val="tx2"/>
                </a:solidFill>
                <a:latin typeface="Trebuchet MS" charset="0"/>
              </a:rPr>
              <a:t>news</a:t>
            </a:r>
            <a:endParaRPr lang="de-DE" sz="1800" dirty="0">
              <a:solidFill>
                <a:schemeClr val="tx2"/>
              </a:solidFill>
              <a:latin typeface="Trebuchet MS" charset="0"/>
            </a:endParaRPr>
          </a:p>
          <a:p>
            <a:pPr marL="646113" lvl="1" indent="-233363" algn="l" defTabSz="663575">
              <a:buSzPct val="100000"/>
              <a:buFontTx/>
              <a:buChar char="•"/>
            </a:pPr>
            <a:r>
              <a:rPr lang="de-DE" sz="1800" dirty="0">
                <a:solidFill>
                  <a:schemeClr val="tx2"/>
                </a:solidFill>
                <a:latin typeface="Trebuchet MS" charset="0"/>
              </a:rPr>
              <a:t>IP Routing</a:t>
            </a:r>
          </a:p>
          <a:p>
            <a:pPr marL="298450" indent="-298450" algn="l" defTabSz="663575">
              <a:buSzPct val="100000"/>
            </a:pPr>
            <a:endParaRPr lang="de-DE" sz="1800" dirty="0">
              <a:solidFill>
                <a:schemeClr val="tx2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</a:pP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Actually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de-DE" sz="1800" dirty="0">
                <a:solidFill>
                  <a:srgbClr val="FF0000"/>
                </a:solidFill>
                <a:latin typeface="Trebuchet MS" charset="0"/>
              </a:rPr>
              <a:t>P2P = original Internet </a:t>
            </a:r>
            <a:r>
              <a:rPr lang="de-DE" sz="1800" dirty="0" err="1">
                <a:solidFill>
                  <a:srgbClr val="FF0000"/>
                </a:solidFill>
                <a:latin typeface="Trebuchet MS" charset="0"/>
              </a:rPr>
              <a:t>model</a:t>
            </a:r>
            <a:endParaRPr lang="de-DE" dirty="0">
              <a:solidFill>
                <a:srgbClr val="FF0000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  <a:buFont typeface="Arial"/>
              <a:buChar char="•"/>
            </a:pP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all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nodes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are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equal</a:t>
            </a:r>
            <a:endParaRPr lang="de-DE" sz="1800" dirty="0">
              <a:solidFill>
                <a:srgbClr val="000000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  <a:buFont typeface="Arial"/>
              <a:buChar char="•"/>
            </a:pPr>
            <a:r>
              <a:rPr lang="de-DE" dirty="0">
                <a:solidFill>
                  <a:srgbClr val="000000"/>
                </a:solidFill>
                <a:latin typeface="Trebuchet MS" charset="0"/>
              </a:rPr>
              <a:t>all </a:t>
            </a:r>
            <a:r>
              <a:rPr lang="de-DE" dirty="0" err="1">
                <a:solidFill>
                  <a:srgbClr val="000000"/>
                </a:solidFill>
                <a:latin typeface="Trebuchet MS" charset="0"/>
              </a:rPr>
              <a:t>nodes</a:t>
            </a:r>
            <a:r>
              <a:rPr lang="de-DE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de-DE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rebuchet MS" charset="0"/>
              </a:rPr>
              <a:t>address</a:t>
            </a:r>
            <a:r>
              <a:rPr lang="de-DE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rebuchet MS" charset="0"/>
              </a:rPr>
              <a:t>each</a:t>
            </a:r>
            <a:r>
              <a:rPr lang="de-DE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rebuchet MS" charset="0"/>
              </a:rPr>
              <a:t>other</a:t>
            </a:r>
            <a:endParaRPr lang="de-DE" dirty="0">
              <a:solidFill>
                <a:srgbClr val="000000"/>
              </a:solidFill>
              <a:latin typeface="Trebuchet MS" charset="0"/>
            </a:endParaRPr>
          </a:p>
          <a:p>
            <a:pPr marL="298450" indent="-298450" algn="l" defTabSz="663575">
              <a:buSzPct val="100000"/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ownership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is</a:t>
            </a:r>
            <a:r>
              <a:rPr lang="de-DE" sz="1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Trebuchet MS" charset="0"/>
              </a:rPr>
              <a:t>distributed</a:t>
            </a:r>
            <a:endParaRPr lang="de-AT" sz="1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4572000" y="1628800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308304" y="764704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652120" y="764704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652120" y="2420888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308304" y="2420888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388427" y="1484787"/>
            <a:ext cx="179997" cy="179997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" name="Straight Connector 3"/>
          <p:cNvCxnSpPr>
            <a:stCxn id="2" idx="7"/>
            <a:endCxn id="10" idx="3"/>
          </p:cNvCxnSpPr>
          <p:nvPr/>
        </p:nvCxnSpPr>
        <p:spPr bwMode="auto">
          <a:xfrm flipV="1">
            <a:off x="4725637" y="918341"/>
            <a:ext cx="952843" cy="736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" idx="6"/>
            <a:endCxn id="9" idx="3"/>
          </p:cNvCxnSpPr>
          <p:nvPr/>
        </p:nvCxnSpPr>
        <p:spPr bwMode="auto">
          <a:xfrm flipV="1">
            <a:off x="4751997" y="918341"/>
            <a:ext cx="2582667" cy="8004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2" idx="5"/>
            <a:endCxn id="11" idx="1"/>
          </p:cNvCxnSpPr>
          <p:nvPr/>
        </p:nvCxnSpPr>
        <p:spPr bwMode="auto">
          <a:xfrm>
            <a:off x="4725637" y="1782437"/>
            <a:ext cx="952843" cy="6648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" idx="6"/>
            <a:endCxn id="12" idx="1"/>
          </p:cNvCxnSpPr>
          <p:nvPr/>
        </p:nvCxnSpPr>
        <p:spPr bwMode="auto">
          <a:xfrm>
            <a:off x="4751997" y="1718799"/>
            <a:ext cx="2582667" cy="7284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" idx="6"/>
            <a:endCxn id="13" idx="2"/>
          </p:cNvCxnSpPr>
          <p:nvPr/>
        </p:nvCxnSpPr>
        <p:spPr bwMode="auto">
          <a:xfrm flipV="1">
            <a:off x="4751997" y="1574786"/>
            <a:ext cx="3636430" cy="1440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9" idx="5"/>
            <a:endCxn id="13" idx="1"/>
          </p:cNvCxnSpPr>
          <p:nvPr/>
        </p:nvCxnSpPr>
        <p:spPr bwMode="auto">
          <a:xfrm>
            <a:off x="7461941" y="918341"/>
            <a:ext cx="952846" cy="5928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7"/>
            <a:endCxn id="13" idx="3"/>
          </p:cNvCxnSpPr>
          <p:nvPr/>
        </p:nvCxnSpPr>
        <p:spPr bwMode="auto">
          <a:xfrm flipV="1">
            <a:off x="7461941" y="1638424"/>
            <a:ext cx="952846" cy="8088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1" idx="7"/>
            <a:endCxn id="13" idx="2"/>
          </p:cNvCxnSpPr>
          <p:nvPr/>
        </p:nvCxnSpPr>
        <p:spPr bwMode="auto">
          <a:xfrm flipV="1">
            <a:off x="5805757" y="1574786"/>
            <a:ext cx="2582670" cy="8724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10" idx="5"/>
            <a:endCxn id="13" idx="2"/>
          </p:cNvCxnSpPr>
          <p:nvPr/>
        </p:nvCxnSpPr>
        <p:spPr bwMode="auto">
          <a:xfrm>
            <a:off x="5805757" y="918341"/>
            <a:ext cx="2582670" cy="6564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9" idx="4"/>
            <a:endCxn id="12" idx="0"/>
          </p:cNvCxnSpPr>
          <p:nvPr/>
        </p:nvCxnSpPr>
        <p:spPr bwMode="auto">
          <a:xfrm>
            <a:off x="7398303" y="944701"/>
            <a:ext cx="0" cy="1476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10" idx="4"/>
            <a:endCxn id="11" idx="0"/>
          </p:cNvCxnSpPr>
          <p:nvPr/>
        </p:nvCxnSpPr>
        <p:spPr bwMode="auto">
          <a:xfrm>
            <a:off x="5742119" y="944701"/>
            <a:ext cx="0" cy="1476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0" idx="5"/>
            <a:endCxn id="12" idx="1"/>
          </p:cNvCxnSpPr>
          <p:nvPr/>
        </p:nvCxnSpPr>
        <p:spPr bwMode="auto">
          <a:xfrm>
            <a:off x="5805757" y="918341"/>
            <a:ext cx="1528907" cy="1528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9" idx="3"/>
            <a:endCxn id="11" idx="7"/>
          </p:cNvCxnSpPr>
          <p:nvPr/>
        </p:nvCxnSpPr>
        <p:spPr bwMode="auto">
          <a:xfrm flipH="1">
            <a:off x="5805757" y="918341"/>
            <a:ext cx="1528907" cy="1528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2" idx="2"/>
            <a:endCxn id="11" idx="6"/>
          </p:cNvCxnSpPr>
          <p:nvPr/>
        </p:nvCxnSpPr>
        <p:spPr bwMode="auto">
          <a:xfrm flipH="1">
            <a:off x="5832117" y="2510887"/>
            <a:ext cx="14761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9" idx="2"/>
            <a:endCxn id="10" idx="6"/>
          </p:cNvCxnSpPr>
          <p:nvPr/>
        </p:nvCxnSpPr>
        <p:spPr bwMode="auto">
          <a:xfrm flipH="1">
            <a:off x="5832117" y="854703"/>
            <a:ext cx="14761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9" name="Picture 168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767344" cy="576064"/>
          </a:xfrm>
          <a:prstGeom prst="rect">
            <a:avLst/>
          </a:prstGeom>
        </p:spPr>
      </p:pic>
      <p:pic>
        <p:nvPicPr>
          <p:cNvPr id="170" name="Picture 169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767344" cy="576064"/>
          </a:xfrm>
          <a:prstGeom prst="rect">
            <a:avLst/>
          </a:prstGeom>
        </p:spPr>
      </p:pic>
      <p:pic>
        <p:nvPicPr>
          <p:cNvPr id="171" name="Picture 170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76872"/>
            <a:ext cx="767344" cy="576064"/>
          </a:xfrm>
          <a:prstGeom prst="rect">
            <a:avLst/>
          </a:prstGeom>
        </p:spPr>
      </p:pic>
      <p:pic>
        <p:nvPicPr>
          <p:cNvPr id="172" name="Picture 171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340768"/>
            <a:ext cx="767344" cy="576064"/>
          </a:xfrm>
          <a:prstGeom prst="rect">
            <a:avLst/>
          </a:prstGeom>
        </p:spPr>
      </p:pic>
      <p:pic>
        <p:nvPicPr>
          <p:cNvPr id="173" name="Picture 172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680"/>
            <a:ext cx="767344" cy="576064"/>
          </a:xfrm>
          <a:prstGeom prst="rect">
            <a:avLst/>
          </a:prstGeom>
        </p:spPr>
      </p:pic>
      <p:pic>
        <p:nvPicPr>
          <p:cNvPr id="174" name="Picture 173" descr="desk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76734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POP3 protocol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authorization phase</a:t>
            </a:r>
            <a:endParaRPr lang="en-US" sz="2000" dirty="0"/>
          </a:p>
          <a:p>
            <a:r>
              <a:rPr lang="en-US" sz="2000" dirty="0"/>
              <a:t>client commands: </a:t>
            </a:r>
          </a:p>
          <a:p>
            <a:pPr lvl="1"/>
            <a:r>
              <a:rPr lang="en-US" sz="2000" b="1" dirty="0">
                <a:latin typeface="Courier New" charset="0"/>
              </a:rPr>
              <a:t>user:</a:t>
            </a:r>
            <a:r>
              <a:rPr lang="en-US" sz="2000" dirty="0"/>
              <a:t> declare username</a:t>
            </a:r>
          </a:p>
          <a:p>
            <a:pPr lvl="1"/>
            <a:r>
              <a:rPr lang="en-US" sz="2000" b="1" dirty="0">
                <a:latin typeface="Courier New" charset="0"/>
              </a:rPr>
              <a:t>pass:</a:t>
            </a:r>
            <a:r>
              <a:rPr lang="en-US" sz="2000" dirty="0"/>
              <a:t> password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solidFill>
                  <a:srgbClr val="3366FF"/>
                </a:solidFill>
              </a:rPr>
              <a:t>plain text!</a:t>
            </a:r>
            <a:r>
              <a:rPr lang="en-US" sz="2000" dirty="0"/>
              <a:t>)</a:t>
            </a:r>
          </a:p>
          <a:p>
            <a:r>
              <a:rPr lang="en-US" sz="2000" dirty="0"/>
              <a:t>server responses</a:t>
            </a:r>
          </a:p>
          <a:p>
            <a:pPr lvl="1"/>
            <a:r>
              <a:rPr lang="en-US" sz="2000" b="1" dirty="0">
                <a:latin typeface="Courier New" charset="0"/>
              </a:rPr>
              <a:t>+OK</a:t>
            </a:r>
          </a:p>
          <a:p>
            <a:pPr lvl="1"/>
            <a:r>
              <a:rPr lang="en-US" sz="2000" b="1" dirty="0">
                <a:latin typeface="Courier New" charset="0"/>
              </a:rPr>
              <a:t>-ERR</a:t>
            </a:r>
            <a:endParaRPr lang="en-US" sz="1800" dirty="0"/>
          </a:p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transaction phase, </a:t>
            </a:r>
            <a:r>
              <a:rPr lang="en-US" sz="2000" dirty="0">
                <a:solidFill>
                  <a:schemeClr val="tx2"/>
                </a:solidFill>
              </a:rPr>
              <a:t>client:</a:t>
            </a:r>
            <a:endParaRPr lang="en-US" sz="2000" dirty="0"/>
          </a:p>
          <a:p>
            <a:r>
              <a:rPr lang="en-US" sz="2000" b="1" dirty="0">
                <a:latin typeface="Courier New" charset="0"/>
              </a:rPr>
              <a:t>list:</a:t>
            </a:r>
            <a:r>
              <a:rPr lang="en-US" sz="2000" dirty="0"/>
              <a:t> list message numbers</a:t>
            </a:r>
          </a:p>
          <a:p>
            <a:r>
              <a:rPr lang="en-US" sz="2000" b="1" dirty="0" err="1">
                <a:latin typeface="Courier New" charset="0"/>
              </a:rPr>
              <a:t>retr</a:t>
            </a:r>
            <a:r>
              <a:rPr lang="en-US" sz="2000" b="1" dirty="0">
                <a:latin typeface="Courier New" charset="0"/>
              </a:rPr>
              <a:t>:</a:t>
            </a:r>
            <a:r>
              <a:rPr lang="en-US" sz="2000" dirty="0"/>
              <a:t> retrieve message by number</a:t>
            </a:r>
          </a:p>
          <a:p>
            <a:r>
              <a:rPr lang="en-US" sz="2000" b="1" dirty="0">
                <a:latin typeface="Courier New" charset="0"/>
              </a:rPr>
              <a:t>dele:</a:t>
            </a:r>
            <a:r>
              <a:rPr lang="en-US" sz="2000" dirty="0"/>
              <a:t> delete</a:t>
            </a:r>
          </a:p>
          <a:p>
            <a:r>
              <a:rPr lang="en-US" sz="2000" b="1" dirty="0">
                <a:latin typeface="Courier New" charset="0"/>
              </a:rPr>
              <a:t>quit</a:t>
            </a:r>
            <a:endParaRPr lang="en-US" sz="2000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         </a:t>
            </a:r>
            <a:r>
              <a:rPr lang="en-US" sz="1800" b="1" dirty="0">
                <a:latin typeface="Courier New" charset="0"/>
              </a:rPr>
              <a:t>C: list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1 498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2 912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.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</a:t>
            </a:r>
            <a:r>
              <a:rPr lang="en-US" sz="1800" b="1" dirty="0" err="1">
                <a:latin typeface="Courier New" charset="0"/>
              </a:rPr>
              <a:t>retr</a:t>
            </a:r>
            <a:r>
              <a:rPr lang="en-US" sz="1800" b="1" dirty="0">
                <a:latin typeface="Courier New" charset="0"/>
              </a:rPr>
              <a:t> 1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&lt;message 1 contents&gt;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.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dele 1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</a:t>
            </a:r>
            <a:r>
              <a:rPr lang="en-US" sz="1800" b="1" dirty="0" err="1">
                <a:latin typeface="Courier New" charset="0"/>
              </a:rPr>
              <a:t>retr</a:t>
            </a:r>
            <a:r>
              <a:rPr lang="en-US" sz="1800" b="1" dirty="0">
                <a:latin typeface="Courier New" charset="0"/>
              </a:rPr>
              <a:t> 2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&lt;message 1 contents&gt;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.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dele 2 </a:t>
            </a:r>
          </a:p>
          <a:p>
            <a:pPr algn="l"/>
            <a:r>
              <a:rPr lang="en-US" sz="1800" b="1" dirty="0">
                <a:latin typeface="Courier New" charset="0"/>
              </a:rPr>
              <a:t>     C: quit </a:t>
            </a:r>
          </a:p>
          <a:p>
            <a:pPr algn="l"/>
            <a:r>
              <a:rPr lang="en-US" sz="1800" b="1" dirty="0">
                <a:latin typeface="Courier New" charset="0"/>
              </a:rPr>
              <a:t>     S: +OK </a:t>
            </a:r>
            <a:r>
              <a:rPr lang="en-US" sz="1400" b="1" dirty="0">
                <a:latin typeface="Courier New" charset="0"/>
              </a:rPr>
              <a:t>POP3 server signing off</a:t>
            </a:r>
            <a:endParaRPr lang="en-US" sz="1800" b="1" dirty="0">
              <a:latin typeface="Courier New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 b="1">
              <a:latin typeface="Courier New" charset="0"/>
            </a:endParaRPr>
          </a:p>
          <a:p>
            <a:pPr algn="l"/>
            <a:r>
              <a:rPr lang="en-US" sz="1800" b="1">
                <a:latin typeface="Courier New" charset="0"/>
              </a:rPr>
              <a:t>S: +OK POP3 server ready </a:t>
            </a:r>
          </a:p>
          <a:p>
            <a:pPr algn="l"/>
            <a:r>
              <a:rPr lang="en-US" sz="1800" b="1">
                <a:latin typeface="Courier New" charset="0"/>
              </a:rPr>
              <a:t>C: user alice </a:t>
            </a:r>
          </a:p>
          <a:p>
            <a:pPr algn="l"/>
            <a:r>
              <a:rPr lang="en-US" sz="1800" b="1">
                <a:latin typeface="Courier New" charset="0"/>
              </a:rPr>
              <a:t>S: +OK </a:t>
            </a:r>
          </a:p>
          <a:p>
            <a:pPr algn="l"/>
            <a:r>
              <a:rPr lang="en-US" sz="1800" b="1">
                <a:latin typeface="Courier New" charset="0"/>
              </a:rPr>
              <a:t>C: pass hungry </a:t>
            </a:r>
          </a:p>
          <a:p>
            <a:pPr algn="l"/>
            <a:r>
              <a:rPr lang="en-US" sz="1800" b="1">
                <a:latin typeface="Courier New" charset="0"/>
              </a:rPr>
              <a:t>S: +OK</a:t>
            </a:r>
            <a:r>
              <a:rPr lang="en-US" sz="1400" b="1">
                <a:latin typeface="Courier New" charset="0"/>
              </a:rPr>
              <a:t> user successfully logged on</a:t>
            </a:r>
            <a:endParaRPr lang="en-US"/>
          </a:p>
        </p:txBody>
      </p:sp>
      <p:sp>
        <p:nvSpPr>
          <p:cNvPr id="68619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34 w 234"/>
              <a:gd name="T1" fmla="*/ 0 h 918"/>
              <a:gd name="T2" fmla="*/ 0 w 234"/>
              <a:gd name="T3" fmla="*/ 0 h 918"/>
              <a:gd name="T4" fmla="*/ 0 w 234"/>
              <a:gd name="T5" fmla="*/ 918 h 918"/>
              <a:gd name="T6" fmla="*/ 228 w 234"/>
              <a:gd name="T7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2843808" y="1196752"/>
            <a:ext cx="2042517" cy="5040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>
            <a:off x="4962525" y="2428875"/>
            <a:ext cx="371475" cy="3895725"/>
          </a:xfrm>
          <a:custGeom>
            <a:avLst/>
            <a:gdLst>
              <a:gd name="T0" fmla="*/ 234 w 234"/>
              <a:gd name="T1" fmla="*/ 0 h 918"/>
              <a:gd name="T2" fmla="*/ 0 w 234"/>
              <a:gd name="T3" fmla="*/ 0 h 918"/>
              <a:gd name="T4" fmla="*/ 0 w 234"/>
              <a:gd name="T5" fmla="*/ 918 h 918"/>
              <a:gd name="T6" fmla="*/ 228 w 234"/>
              <a:gd name="T7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3635896" y="4149080"/>
            <a:ext cx="1250428" cy="2522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IMAP protocol example </a:t>
            </a:r>
            <a:r>
              <a:rPr lang="en-US" sz="1200" dirty="0"/>
              <a:t>(from RFC3501)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180000"/>
          <a:lstStyle/>
          <a:p>
            <a:pPr marL="0" indent="0">
              <a:buNone/>
            </a:pPr>
            <a:r>
              <a:rPr lang="en-US" sz="1200" dirty="0"/>
              <a:t>C: &lt;open connection&gt;</a:t>
            </a:r>
          </a:p>
          <a:p>
            <a:pPr marL="0" indent="0">
              <a:buNone/>
            </a:pPr>
            <a:r>
              <a:rPr lang="en-US" sz="1200" dirty="0"/>
              <a:t>S:   * OK IMAP4rev1 Service Ready</a:t>
            </a:r>
          </a:p>
          <a:p>
            <a:pPr marL="0" indent="0">
              <a:buNone/>
            </a:pPr>
            <a:r>
              <a:rPr lang="en-US" sz="1200" dirty="0"/>
              <a:t>C:   a001 login </a:t>
            </a:r>
            <a:r>
              <a:rPr lang="en-US" sz="1200" dirty="0" err="1"/>
              <a:t>mrc</a:t>
            </a:r>
            <a:r>
              <a:rPr lang="en-US" sz="1200" dirty="0"/>
              <a:t> secret</a:t>
            </a:r>
          </a:p>
          <a:p>
            <a:pPr marL="0" indent="0">
              <a:buNone/>
            </a:pPr>
            <a:r>
              <a:rPr lang="en-US" sz="1200" dirty="0"/>
              <a:t>S:   a001 OK LOGIN completed</a:t>
            </a:r>
          </a:p>
          <a:p>
            <a:pPr marL="0" indent="0">
              <a:buNone/>
            </a:pPr>
            <a:r>
              <a:rPr lang="en-US" sz="1200" dirty="0"/>
              <a:t>C:   a002 select inbox</a:t>
            </a:r>
          </a:p>
          <a:p>
            <a:pPr marL="0" indent="0">
              <a:buNone/>
            </a:pPr>
            <a:r>
              <a:rPr lang="en-US" sz="1200" dirty="0"/>
              <a:t>S:   * 18 EXISTS</a:t>
            </a:r>
          </a:p>
          <a:p>
            <a:pPr marL="0" indent="0">
              <a:buNone/>
            </a:pPr>
            <a:r>
              <a:rPr lang="en-US" sz="1200" dirty="0"/>
              <a:t>S:   * FLAGS (\Answered \Flagged \Deleted \Seen \Draft)</a:t>
            </a:r>
          </a:p>
          <a:p>
            <a:pPr marL="0" indent="0">
              <a:buNone/>
            </a:pPr>
            <a:r>
              <a:rPr lang="en-US" sz="1200" dirty="0"/>
              <a:t>S:   * 2 RECENT</a:t>
            </a:r>
          </a:p>
          <a:p>
            <a:pPr marL="0" indent="0">
              <a:buNone/>
            </a:pPr>
            <a:r>
              <a:rPr lang="en-US" sz="1200" dirty="0"/>
              <a:t>S:   * OK [UNSEEN 17] Message 17 is the first unseen message</a:t>
            </a:r>
          </a:p>
          <a:p>
            <a:pPr marL="0" indent="0">
              <a:buNone/>
            </a:pPr>
            <a:r>
              <a:rPr lang="es-ES_tradnl" sz="1200" dirty="0"/>
              <a:t>S:   * OK [UIDVALIDITY 3857529045] </a:t>
            </a:r>
            <a:r>
              <a:rPr lang="es-ES_tradnl" sz="1200" dirty="0" err="1"/>
              <a:t>UIDs</a:t>
            </a:r>
            <a:r>
              <a:rPr lang="es-ES_tradnl" sz="1200" dirty="0"/>
              <a:t> </a:t>
            </a:r>
            <a:r>
              <a:rPr lang="es-ES_tradnl" sz="1200" dirty="0" err="1"/>
              <a:t>valid</a:t>
            </a:r>
            <a:endParaRPr lang="es-ES_tradnl" sz="1200" dirty="0"/>
          </a:p>
          <a:p>
            <a:pPr marL="0" indent="0">
              <a:buNone/>
            </a:pPr>
            <a:r>
              <a:rPr lang="es-ES_tradnl" sz="1200" dirty="0"/>
              <a:t>S:   a002 OK [READ-WRITE] SELECT </a:t>
            </a:r>
            <a:r>
              <a:rPr lang="es-ES_tradnl" sz="1200" dirty="0" err="1"/>
              <a:t>completed</a:t>
            </a:r>
            <a:endParaRPr lang="es-ES_tradnl" sz="1200" dirty="0"/>
          </a:p>
          <a:p>
            <a:pPr marL="0" indent="0">
              <a:buNone/>
            </a:pPr>
            <a:r>
              <a:rPr lang="is-IS" sz="1200" dirty="0"/>
              <a:t>C:   a003 fetch 12 full</a:t>
            </a:r>
          </a:p>
          <a:p>
            <a:pPr marL="0" indent="0">
              <a:buNone/>
            </a:pPr>
            <a:r>
              <a:rPr lang="nl-NL" sz="1200" dirty="0"/>
              <a:t>S:   * 12 FETCH (FLAGS (\</a:t>
            </a:r>
            <a:r>
              <a:rPr lang="nl-NL" sz="1200" dirty="0" err="1"/>
              <a:t>Seen</a:t>
            </a:r>
            <a:r>
              <a:rPr lang="nl-NL" sz="1200" dirty="0"/>
              <a:t>) INTERNALDATE "17-Jul-1996 02:44:25 -0700"</a:t>
            </a:r>
          </a:p>
          <a:p>
            <a:pPr marL="0" indent="0">
              <a:buNone/>
            </a:pPr>
            <a:r>
              <a:rPr lang="ro-RO" sz="1200" dirty="0"/>
              <a:t>      RFC822.SIZE 4286 ENVELOPE ("Wed, 17 Jul 1996 02:23:25 -0700 (PDT)"</a:t>
            </a:r>
          </a:p>
          <a:p>
            <a:pPr marL="0" indent="0">
              <a:buNone/>
            </a:pPr>
            <a:r>
              <a:rPr lang="ro-RO" sz="1200" dirty="0"/>
              <a:t>      "IMAP4rev1 WG mtg summary and minutes"</a:t>
            </a:r>
          </a:p>
          <a:p>
            <a:pPr marL="0" indent="0">
              <a:buNone/>
            </a:pPr>
            <a:r>
              <a:rPr lang="ro-RO" sz="1200" dirty="0"/>
              <a:t>      (("Terry Gray" NIL "gray" "cac.washington.edu"))</a:t>
            </a:r>
          </a:p>
          <a:p>
            <a:pPr marL="0" indent="0">
              <a:buNone/>
            </a:pPr>
            <a:r>
              <a:rPr lang="ro-RO" sz="1200" dirty="0"/>
              <a:t>      (("Terry Gray" NIL "gray" "cac.washington.edu"))</a:t>
            </a:r>
          </a:p>
          <a:p>
            <a:pPr marL="0" indent="0">
              <a:buNone/>
            </a:pPr>
            <a:r>
              <a:rPr lang="ro-RO" sz="1200" dirty="0"/>
              <a:t>      (("Terry Gray" NIL "gray" "cac.washington.edu"))</a:t>
            </a:r>
          </a:p>
          <a:p>
            <a:pPr marL="0" indent="0">
              <a:buNone/>
            </a:pPr>
            <a:r>
              <a:rPr lang="ro-RO" sz="1200" dirty="0"/>
              <a:t>      ((NIL NIL "imap" "cac.washington.edu"))</a:t>
            </a:r>
          </a:p>
          <a:p>
            <a:pPr marL="0" indent="0">
              <a:buNone/>
            </a:pPr>
            <a:r>
              <a:rPr lang="ro-RO" sz="1200" dirty="0"/>
              <a:t>      ((NIL NIL "minutes" "CNRI.Reston.VA.US")</a:t>
            </a:r>
          </a:p>
          <a:p>
            <a:pPr marL="0" indent="0">
              <a:buNone/>
            </a:pPr>
            <a:r>
              <a:rPr lang="ro-RO" sz="1200" dirty="0"/>
              <a:t>      ("John Klensin" NIL "KLENSIN" "MIT.EDU")) NIL NIL</a:t>
            </a:r>
          </a:p>
          <a:p>
            <a:pPr marL="0" indent="0">
              <a:buNone/>
            </a:pPr>
            <a:r>
              <a:rPr lang="en-US" sz="1200" dirty="0"/>
              <a:t>      "&lt;B27397-0100000@cac.washington.edu&gt;")</a:t>
            </a:r>
          </a:p>
          <a:p>
            <a:pPr marL="0" indent="0">
              <a:buNone/>
            </a:pPr>
            <a:r>
              <a:rPr lang="en-US" sz="1200" dirty="0"/>
              <a:t>      BODY ("TEXT" "PLAIN" ("CHARSET" "US-ASCII") NIL NIL "7BIT" 3028</a:t>
            </a:r>
          </a:p>
          <a:p>
            <a:pPr marL="0" indent="0">
              <a:buNone/>
            </a:pPr>
            <a:r>
              <a:rPr lang="en-US" sz="1200" dirty="0"/>
              <a:t>      92))</a:t>
            </a:r>
          </a:p>
          <a:p>
            <a:pPr marL="0" indent="0">
              <a:buNone/>
            </a:pPr>
            <a:r>
              <a:rPr lang="en-US" sz="1200" dirty="0"/>
              <a:t>S:   a003 OK FETCH completed</a:t>
            </a:r>
          </a:p>
          <a:p>
            <a:pPr marL="0" indent="0">
              <a:buNone/>
            </a:pPr>
            <a:r>
              <a:rPr lang="en-US" sz="1200" dirty="0"/>
              <a:t>C:   a004 fetch 12 body[header]</a:t>
            </a:r>
          </a:p>
          <a:p>
            <a:pPr marL="0" indent="0">
              <a:buNone/>
            </a:pPr>
            <a:r>
              <a:rPr lang="en-US" sz="1200" dirty="0"/>
              <a:t>S:   * 12 FETCH (BODY[HEADER] {342}</a:t>
            </a:r>
          </a:p>
          <a:p>
            <a:pPr marL="0" indent="0">
              <a:buNone/>
            </a:pPr>
            <a:r>
              <a:rPr lang="ro-RO" sz="1200" dirty="0"/>
              <a:t>S:   Date: Wed, 17 Jul 1996 02:23:25 -0700 (PDT)</a:t>
            </a:r>
          </a:p>
          <a:p>
            <a:pPr marL="0" indent="0">
              <a:buNone/>
            </a:pPr>
            <a:r>
              <a:rPr lang="ro-RO" sz="1200" dirty="0"/>
              <a:t>S:   From: Terry Gray &lt;gray@cac.washington.edu&gt;</a:t>
            </a:r>
          </a:p>
          <a:p>
            <a:pPr marL="0" indent="0">
              <a:buNone/>
            </a:pPr>
            <a:r>
              <a:rPr lang="ro-RO" sz="1200" dirty="0"/>
              <a:t>S:   Subject: IMAP4rev1 WG mtg summary and minutes</a:t>
            </a:r>
          </a:p>
          <a:p>
            <a:pPr marL="0" indent="0">
              <a:buNone/>
            </a:pPr>
            <a:r>
              <a:rPr lang="ro-RO" sz="1200" dirty="0"/>
              <a:t>S:   To: imap@cac.washington.edu</a:t>
            </a:r>
          </a:p>
          <a:p>
            <a:pPr marL="0" indent="0">
              <a:buNone/>
            </a:pPr>
            <a:r>
              <a:rPr lang="ro-RO" sz="1200" dirty="0"/>
              <a:t>S:   cc: minutes@CNRI.Reston.VA.US, John Klensin &lt;KLENSIN@MIT.EDU&gt;</a:t>
            </a:r>
          </a:p>
          <a:p>
            <a:pPr marL="0" indent="0">
              <a:buNone/>
            </a:pPr>
            <a:r>
              <a:rPr lang="ro-RO" sz="1200" dirty="0"/>
              <a:t>S:   Message-Id: &lt;B27397-0100000@cac.washington.edu&gt;</a:t>
            </a:r>
          </a:p>
          <a:p>
            <a:pPr marL="0" indent="0">
              <a:buNone/>
            </a:pPr>
            <a:r>
              <a:rPr lang="ro-RO" sz="1200" dirty="0"/>
              <a:t>S:   MIME-Version: 1.0</a:t>
            </a:r>
          </a:p>
          <a:p>
            <a:pPr marL="0" indent="0">
              <a:buNone/>
            </a:pPr>
            <a:r>
              <a:rPr lang="ro-RO" sz="1200" dirty="0"/>
              <a:t>S:   Content-Type: TEXT/PLAIN; CHARSET=US-ASCII</a:t>
            </a:r>
          </a:p>
          <a:p>
            <a:pPr marL="0" indent="0">
              <a:buNone/>
            </a:pPr>
            <a:r>
              <a:rPr lang="ro-RO" sz="1200" dirty="0"/>
              <a:t>S:</a:t>
            </a:r>
          </a:p>
          <a:p>
            <a:pPr marL="0" indent="0">
              <a:buNone/>
            </a:pPr>
            <a:r>
              <a:rPr lang="ro-RO" sz="1200" dirty="0"/>
              <a:t>S:   )</a:t>
            </a:r>
          </a:p>
          <a:p>
            <a:pPr marL="0" indent="0">
              <a:buNone/>
            </a:pPr>
            <a:r>
              <a:rPr lang="ro-RO" sz="1200" dirty="0"/>
              <a:t>S:   a004 OK FETCH completed</a:t>
            </a:r>
          </a:p>
          <a:p>
            <a:pPr marL="0" indent="0">
              <a:buNone/>
            </a:pPr>
            <a:r>
              <a:rPr lang="ro-RO" sz="1200" dirty="0"/>
              <a:t>C    a005 store 12 +flags \deleted</a:t>
            </a:r>
          </a:p>
          <a:p>
            <a:pPr marL="0" indent="0">
              <a:buNone/>
            </a:pPr>
            <a:r>
              <a:rPr lang="ro-RO" sz="1200" dirty="0"/>
              <a:t>S:   * 12 FETCH (FLAGS (\Seen \Deleted))</a:t>
            </a:r>
          </a:p>
          <a:p>
            <a:pPr marL="0" indent="0">
              <a:buNone/>
            </a:pPr>
            <a:r>
              <a:rPr lang="ro-RO" sz="1200" dirty="0"/>
              <a:t>S:   a005 OK +FLAGS completed</a:t>
            </a:r>
          </a:p>
          <a:p>
            <a:pPr marL="0" indent="0">
              <a:buNone/>
            </a:pPr>
            <a:r>
              <a:rPr lang="fr-FR" sz="1200" dirty="0"/>
              <a:t>C:   a006 </a:t>
            </a:r>
            <a:r>
              <a:rPr lang="fr-FR" sz="1200" dirty="0" err="1"/>
              <a:t>logout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S:   * BYE IMAP4rev1 server </a:t>
            </a:r>
            <a:r>
              <a:rPr lang="fr-FR" sz="1200" dirty="0" err="1"/>
              <a:t>terminating</a:t>
            </a:r>
            <a:r>
              <a:rPr lang="fr-FR" sz="1200" dirty="0"/>
              <a:t> </a:t>
            </a:r>
            <a:r>
              <a:rPr lang="fr-FR" sz="1200" dirty="0" err="1"/>
              <a:t>connection</a:t>
            </a:r>
            <a:endParaRPr lang="fr-FR" sz="1200" dirty="0"/>
          </a:p>
          <a:p>
            <a:pPr marL="0" indent="0">
              <a:buNone/>
            </a:pPr>
            <a:r>
              <a:rPr lang="fr-FR" sz="1200" dirty="0"/>
              <a:t>S:   a006 OK LOGOUT </a:t>
            </a:r>
            <a:r>
              <a:rPr lang="fr-FR" sz="1200" dirty="0" err="1"/>
              <a:t>completed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504" y="1328316"/>
            <a:ext cx="4464496" cy="43204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1807468"/>
            <a:ext cx="4464496" cy="147751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3525912"/>
            <a:ext cx="4464496" cy="299943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1678" y="1772816"/>
            <a:ext cx="4176464" cy="237626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IMAP can do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IMAP capabilities</a:t>
            </a:r>
          </a:p>
          <a:p>
            <a:pPr lvl="1"/>
            <a:r>
              <a:rPr lang="en-US" sz="2000" dirty="0"/>
              <a:t>create, delete, rename mail folders</a:t>
            </a:r>
          </a:p>
          <a:p>
            <a:pPr lvl="1"/>
            <a:r>
              <a:rPr lang="en-US" sz="2000" dirty="0"/>
              <a:t>check for new messages, remove messages, set and clear flags</a:t>
            </a:r>
          </a:p>
          <a:p>
            <a:pPr lvl="1"/>
            <a:r>
              <a:rPr lang="en-US" sz="2000" dirty="0"/>
              <a:t>parse, search, selective fetch</a:t>
            </a:r>
          </a:p>
          <a:p>
            <a:pPr lvl="1"/>
            <a:r>
              <a:rPr lang="en-US" sz="2000" dirty="0"/>
              <a:t>search WITHIN messages</a:t>
            </a:r>
          </a:p>
          <a:p>
            <a:pPr lvl="1"/>
            <a:r>
              <a:rPr lang="en-US" sz="2000" dirty="0"/>
              <a:t>STORE and conditional STORE</a:t>
            </a:r>
          </a:p>
          <a:p>
            <a:pPr lvl="1"/>
            <a:r>
              <a:rPr lang="en-US" sz="2000" dirty="0"/>
              <a:t>CATENATE (to concatenate)</a:t>
            </a:r>
          </a:p>
          <a:p>
            <a:pPr lvl="1"/>
            <a:endParaRPr lang="en-US" sz="2000" dirty="0"/>
          </a:p>
          <a:p>
            <a:r>
              <a:rPr lang="en-US" sz="2400" dirty="0"/>
              <a:t>often used for:</a:t>
            </a:r>
          </a:p>
          <a:p>
            <a:pPr lvl="1"/>
            <a:r>
              <a:rPr lang="en-US" sz="2000" dirty="0"/>
              <a:t>TODOs</a:t>
            </a:r>
          </a:p>
          <a:p>
            <a:pPr lvl="1"/>
            <a:r>
              <a:rPr lang="en-US" sz="2000" dirty="0"/>
              <a:t>Notes with or without Mime elements</a:t>
            </a:r>
          </a:p>
          <a:p>
            <a:endParaRPr lang="en-US" sz="2400" dirty="0"/>
          </a:p>
          <a:p>
            <a:r>
              <a:rPr lang="en-US" sz="2400" dirty="0"/>
              <a:t>but: replace “message” with “file” and you have a quite complete file system</a:t>
            </a:r>
          </a:p>
        </p:txBody>
      </p:sp>
    </p:spTree>
    <p:extLst>
      <p:ext uri="{BB962C8B-B14F-4D97-AF65-F5344CB8AC3E}">
        <p14:creationId xmlns:p14="http://schemas.microsoft.com/office/powerpoint/2010/main" val="6922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peek at structure of distributed applications</a:t>
            </a:r>
          </a:p>
          <a:p>
            <a:r>
              <a:rPr lang="en-US" dirty="0"/>
              <a:t>Presentation Layer functions</a:t>
            </a:r>
          </a:p>
          <a:p>
            <a:r>
              <a:rPr lang="en-US" dirty="0"/>
              <a:t>Domain Name Systems</a:t>
            </a:r>
          </a:p>
          <a:p>
            <a:pPr lvl="1"/>
            <a:r>
              <a:rPr lang="en-US" dirty="0"/>
              <a:t>with note on CDNs</a:t>
            </a:r>
          </a:p>
          <a:p>
            <a:r>
              <a:rPr lang="en-US" dirty="0"/>
              <a:t>HTTP</a:t>
            </a:r>
          </a:p>
          <a:p>
            <a:r>
              <a:rPr lang="en-US" dirty="0"/>
              <a:t>SMTP</a:t>
            </a:r>
          </a:p>
          <a:p>
            <a:pPr lvl="1"/>
            <a:r>
              <a:rPr lang="en-US" dirty="0"/>
              <a:t>and an example for POP3 and IMAP</a:t>
            </a:r>
          </a:p>
        </p:txBody>
      </p:sp>
    </p:spTree>
    <p:extLst>
      <p:ext uri="{BB962C8B-B14F-4D97-AF65-F5344CB8AC3E}">
        <p14:creationId xmlns:p14="http://schemas.microsoft.com/office/powerpoint/2010/main" val="16260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The presentation problem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Arial"/>
                <a:cs typeface="Arial"/>
              </a:rPr>
              <a:t>Q:</a:t>
            </a:r>
            <a:r>
              <a:rPr lang="en-US" sz="2000" dirty="0">
                <a:latin typeface="Arial"/>
                <a:cs typeface="Arial"/>
              </a:rPr>
              <a:t> Does perfect memory-to-memory copy solve “the communication problem”?</a:t>
            </a:r>
          </a:p>
          <a:p>
            <a:pPr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Arial"/>
                <a:cs typeface="Arial"/>
              </a:rPr>
              <a:t>A:</a:t>
            </a:r>
            <a:r>
              <a:rPr lang="en-US" sz="2000" dirty="0">
                <a:latin typeface="Arial"/>
                <a:cs typeface="Arial"/>
              </a:rPr>
              <a:t> Not always!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2627784" y="5877272"/>
            <a:ext cx="61818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8450" indent="-298450" algn="l" defTabSz="663575">
              <a:buSzPct val="100000"/>
            </a:pPr>
            <a:r>
              <a:rPr lang="en-US" sz="2000" u="sng" dirty="0">
                <a:solidFill>
                  <a:srgbClr val="FF0000"/>
                </a:solidFill>
                <a:latin typeface="Arial"/>
                <a:cs typeface="Arial"/>
              </a:rPr>
              <a:t>Problem:</a:t>
            </a:r>
            <a:r>
              <a:rPr lang="en-US" sz="2000" dirty="0">
                <a:latin typeface="Arial"/>
                <a:cs typeface="Arial"/>
              </a:rPr>
              <a:t> Different data format, storage conventions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395536" y="2348880"/>
            <a:ext cx="1985452" cy="28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Test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   char code;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x;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}</a:t>
            </a:r>
          </a:p>
          <a:p>
            <a:pPr algn="l">
              <a:spcBef>
                <a:spcPct val="0"/>
              </a:spcBef>
            </a:pP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>
                <a:latin typeface="Courier"/>
                <a:cs typeface="Courier"/>
              </a:rPr>
              <a:t>Test test;</a:t>
            </a:r>
          </a:p>
          <a:p>
            <a:pPr algn="l">
              <a:spcBef>
                <a:spcPct val="0"/>
              </a:spcBef>
            </a:pPr>
            <a:endParaRPr lang="en-US" dirty="0">
              <a:latin typeface="Courier"/>
              <a:cs typeface="Courier"/>
            </a:endParaRPr>
          </a:p>
          <a:p>
            <a:pPr algn="l">
              <a:spcBef>
                <a:spcPct val="0"/>
              </a:spcBef>
            </a:pPr>
            <a:r>
              <a:rPr lang="en-US" dirty="0" err="1">
                <a:latin typeface="Courier"/>
                <a:cs typeface="Courier"/>
              </a:rPr>
              <a:t>test.x</a:t>
            </a:r>
            <a:r>
              <a:rPr lang="en-US" dirty="0">
                <a:latin typeface="Courier"/>
                <a:cs typeface="Courier"/>
              </a:rPr>
              <a:t> = 273;</a:t>
            </a:r>
          </a:p>
          <a:p>
            <a:pPr algn="l">
              <a:spcBef>
                <a:spcPct val="0"/>
              </a:spcBef>
            </a:pPr>
            <a:r>
              <a:rPr lang="en-US" dirty="0" err="1">
                <a:latin typeface="Courier"/>
                <a:cs typeface="Courier"/>
              </a:rPr>
              <a:t>test.code</a:t>
            </a:r>
            <a:r>
              <a:rPr lang="en-US" dirty="0">
                <a:latin typeface="Courier"/>
                <a:cs typeface="Courier"/>
              </a:rPr>
              <a:t>=‘a’</a:t>
            </a:r>
          </a:p>
        </p:txBody>
      </p:sp>
      <p:grpSp>
        <p:nvGrpSpPr>
          <p:cNvPr id="461847" name="Group 23"/>
          <p:cNvGrpSpPr>
            <a:grpSpLocks/>
          </p:cNvGrpSpPr>
          <p:nvPr/>
        </p:nvGrpSpPr>
        <p:grpSpPr bwMode="auto">
          <a:xfrm>
            <a:off x="5796136" y="2348880"/>
            <a:ext cx="2921977" cy="2905125"/>
            <a:chOff x="3875" y="2030"/>
            <a:chExt cx="1994" cy="1830"/>
          </a:xfrm>
        </p:grpSpPr>
        <p:grpSp>
          <p:nvGrpSpPr>
            <p:cNvPr id="461836" name="Group 12"/>
            <p:cNvGrpSpPr>
              <a:grpSpLocks/>
            </p:cNvGrpSpPr>
            <p:nvPr/>
          </p:nvGrpSpPr>
          <p:grpSpPr bwMode="auto">
            <a:xfrm>
              <a:off x="4810" y="2030"/>
              <a:ext cx="966" cy="879"/>
              <a:chOff x="3070" y="1941"/>
              <a:chExt cx="892" cy="879"/>
            </a:xfrm>
          </p:grpSpPr>
          <p:sp>
            <p:nvSpPr>
              <p:cNvPr id="461837" name="Rectangle 13"/>
              <p:cNvSpPr>
                <a:spLocks noChangeArrowheads="1"/>
              </p:cNvSpPr>
              <p:nvPr/>
            </p:nvSpPr>
            <p:spPr bwMode="auto">
              <a:xfrm>
                <a:off x="3081" y="1941"/>
                <a:ext cx="864" cy="87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838" name="Text Box 14"/>
              <p:cNvSpPr txBox="1">
                <a:spLocks noChangeArrowheads="1"/>
              </p:cNvSpPr>
              <p:nvPr/>
            </p:nvSpPr>
            <p:spPr bwMode="auto">
              <a:xfrm>
                <a:off x="3070" y="1967"/>
                <a:ext cx="892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00600000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00010000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0011</a:t>
                </a:r>
              </a:p>
              <a:p>
                <a:pPr>
                  <a:spcBef>
                    <a:spcPct val="0"/>
                  </a:spcBef>
                </a:pPr>
                <a:endParaRPr lang="en-US" sz="2000" dirty="0">
                  <a:latin typeface="Courier"/>
                  <a:cs typeface="Courier"/>
                </a:endParaRPr>
              </a:p>
            </p:txBody>
          </p:sp>
          <p:sp>
            <p:nvSpPr>
              <p:cNvPr id="461839" name="Line 15"/>
              <p:cNvSpPr>
                <a:spLocks noChangeShapeType="1"/>
              </p:cNvSpPr>
              <p:nvPr/>
            </p:nvSpPr>
            <p:spPr bwMode="auto">
              <a:xfrm>
                <a:off x="3084" y="2172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840" name="Line 16"/>
              <p:cNvSpPr>
                <a:spLocks noChangeShapeType="1"/>
              </p:cNvSpPr>
              <p:nvPr/>
            </p:nvSpPr>
            <p:spPr bwMode="auto">
              <a:xfrm>
                <a:off x="3084" y="2385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61841" name="Line 17"/>
              <p:cNvSpPr>
                <a:spLocks noChangeShapeType="1"/>
              </p:cNvSpPr>
              <p:nvPr/>
            </p:nvSpPr>
            <p:spPr bwMode="auto">
              <a:xfrm>
                <a:off x="3081" y="2583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61843" name="Text Box 19"/>
            <p:cNvSpPr txBox="1">
              <a:spLocks noChangeArrowheads="1"/>
            </p:cNvSpPr>
            <p:nvPr/>
          </p:nvSpPr>
          <p:spPr bwMode="auto">
            <a:xfrm>
              <a:off x="3875" y="2052"/>
              <a:ext cx="88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test.code</a:t>
              </a:r>
            </a:p>
            <a:p>
              <a:pPr algn="r">
                <a:spcBef>
                  <a:spcPct val="0"/>
                </a:spcBef>
              </a:pPr>
              <a:endParaRPr lang="en-US" sz="2000">
                <a:latin typeface="Arial"/>
                <a:cs typeface="Arial"/>
              </a:endParaRP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test.x</a:t>
              </a:r>
            </a:p>
          </p:txBody>
        </p:sp>
        <p:sp>
          <p:nvSpPr>
            <p:cNvPr id="461845" name="Text Box 21"/>
            <p:cNvSpPr txBox="1">
              <a:spLocks noChangeArrowheads="1"/>
            </p:cNvSpPr>
            <p:nvPr/>
          </p:nvSpPr>
          <p:spPr bwMode="auto">
            <a:xfrm>
              <a:off x="4553" y="3026"/>
              <a:ext cx="131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3366FF"/>
                  </a:solidFill>
                  <a:latin typeface="Arial"/>
                  <a:cs typeface="Arial"/>
                </a:rPr>
                <a:t>host 2 format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3366FF"/>
                  </a:solidFill>
                  <a:latin typeface="Arial"/>
                  <a:cs typeface="Arial"/>
                </a:rPr>
                <a:t>e.g. ARM Linux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packed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big endian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699792" y="2363961"/>
            <a:ext cx="2856035" cy="2905125"/>
            <a:chOff x="3875" y="2030"/>
            <a:chExt cx="1949" cy="1830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4810" y="2030"/>
              <a:ext cx="966" cy="879"/>
              <a:chOff x="3070" y="1941"/>
              <a:chExt cx="892" cy="879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3081" y="1941"/>
                <a:ext cx="864" cy="87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070" y="1967"/>
                <a:ext cx="892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00600000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00000000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00000011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2000" dirty="0">
                    <a:latin typeface="Courier"/>
                    <a:cs typeface="Courier"/>
                  </a:rPr>
                  <a:t>00000001</a:t>
                </a: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084" y="2172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3084" y="2385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3081" y="2583"/>
                <a:ext cx="867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875" y="2052"/>
              <a:ext cx="88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test.code</a:t>
              </a:r>
            </a:p>
            <a:p>
              <a:pPr algn="r">
                <a:spcBef>
                  <a:spcPct val="0"/>
                </a:spcBef>
              </a:pPr>
              <a:endParaRPr lang="en-US" sz="2000">
                <a:latin typeface="Arial"/>
                <a:cs typeface="Arial"/>
              </a:endParaRP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Arial"/>
                  <a:cs typeface="Arial"/>
                </a:rPr>
                <a:t>test.x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599" y="3026"/>
              <a:ext cx="122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3366FF"/>
                  </a:solidFill>
                  <a:latin typeface="Arial"/>
                  <a:cs typeface="Arial"/>
                </a:rPr>
                <a:t>host 2 format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3366FF"/>
                  </a:solidFill>
                  <a:latin typeface="Arial"/>
                  <a:cs typeface="Arial"/>
                </a:rPr>
                <a:t>e.g. Intel DOS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latin typeface="Arial"/>
                  <a:cs typeface="Arial"/>
                </a:rPr>
                <a:t>not packed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latin typeface="Arial"/>
                  <a:cs typeface="Arial"/>
                </a:rPr>
                <a:t>little endian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6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Solving the presentation problem</a:t>
            </a:r>
            <a:endParaRPr lang="en-US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6775"/>
            <a:ext cx="8928992" cy="1194073"/>
          </a:xfrm>
        </p:spPr>
        <p:txBody>
          <a:bodyPr/>
          <a:lstStyle/>
          <a:p>
            <a:pPr marL="342900" indent="-342900" defTabSz="914400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1.</a:t>
            </a:r>
            <a:r>
              <a:rPr lang="en-US" sz="2000" dirty="0"/>
              <a:t> Translate local-host format to host-independent format</a:t>
            </a:r>
          </a:p>
          <a:p>
            <a:pPr marL="342900" indent="-342900" defTabSz="914400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2.</a:t>
            </a:r>
            <a:r>
              <a:rPr lang="en-US" sz="2000" dirty="0"/>
              <a:t> Transmit data in host-independent format</a:t>
            </a:r>
          </a:p>
          <a:p>
            <a:pPr marL="342900" indent="-342900" defTabSz="914400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3.</a:t>
            </a:r>
            <a:r>
              <a:rPr lang="en-US" sz="2000" dirty="0"/>
              <a:t> Translate host-independent format to remote-host format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2204864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Old Style</a:t>
            </a:r>
          </a:p>
          <a:p>
            <a:pPr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en-US" sz="2000" dirty="0">
                <a:latin typeface="Trebuchet MS" charset="0"/>
              </a:rPr>
              <a:t>cross-platform standardized binary encoding of data structures</a:t>
            </a: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en-US" sz="1600" dirty="0">
                <a:latin typeface="Trebuchet MS" charset="0"/>
              </a:rPr>
              <a:t>OSI host-independent format: “Abstract Syntax Notation One” (</a:t>
            </a:r>
            <a:r>
              <a:rPr lang="en-US" sz="1600" dirty="0">
                <a:solidFill>
                  <a:schemeClr val="tx2"/>
                </a:solidFill>
                <a:latin typeface="Trebuchet MS" charset="0"/>
              </a:rPr>
              <a:t>ASN.1</a:t>
            </a:r>
            <a:r>
              <a:rPr lang="en-US" sz="1600" dirty="0">
                <a:latin typeface="Trebuchet MS" charset="0"/>
              </a:rPr>
              <a:t>) </a:t>
            </a:r>
            <a:r>
              <a:rPr lang="de-DE" sz="1600" dirty="0" err="1">
                <a:latin typeface="Trebuchet MS" charset="0"/>
              </a:rPr>
              <a:t>defines</a:t>
            </a:r>
            <a:r>
              <a:rPr lang="de-DE" sz="1600" dirty="0">
                <a:latin typeface="Trebuchet MS" charset="0"/>
              </a:rPr>
              <a:t> </a:t>
            </a:r>
            <a:r>
              <a:rPr lang="ja-JP" altLang="de-DE" sz="1600" dirty="0">
                <a:latin typeface="Arial"/>
              </a:rPr>
              <a:t>“</a:t>
            </a:r>
            <a:r>
              <a:rPr lang="de-DE" sz="1600" dirty="0">
                <a:latin typeface="Trebuchet MS" charset="0"/>
              </a:rPr>
              <a:t>Basic Encoding Rules</a:t>
            </a:r>
            <a:r>
              <a:rPr lang="en-US" sz="1600" dirty="0">
                <a:latin typeface="Trebuchet MS" charset="0"/>
              </a:rPr>
              <a:t>”</a:t>
            </a:r>
            <a:r>
              <a:rPr lang="de-DE" sz="1600" dirty="0">
                <a:latin typeface="Trebuchet MS" charset="0"/>
              </a:rPr>
              <a:t> (</a:t>
            </a:r>
            <a:r>
              <a:rPr lang="de-DE" sz="1600" dirty="0">
                <a:solidFill>
                  <a:schemeClr val="tx2"/>
                </a:solidFill>
                <a:latin typeface="Trebuchet MS" charset="0"/>
              </a:rPr>
              <a:t>BER</a:t>
            </a:r>
            <a:r>
              <a:rPr lang="de-DE" sz="1600" dirty="0">
                <a:latin typeface="Trebuchet MS" charset="0"/>
              </a:rPr>
              <a:t>)</a:t>
            </a: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1600" dirty="0">
                <a:latin typeface="Trebuchet MS" charset="0"/>
              </a:rPr>
              <a:t>XDR: „</a:t>
            </a:r>
            <a:r>
              <a:rPr lang="de-DE" sz="1600" dirty="0" err="1">
                <a:latin typeface="Trebuchet MS" charset="0"/>
              </a:rPr>
              <a:t>external</a:t>
            </a:r>
            <a:r>
              <a:rPr lang="de-DE" sz="1600" dirty="0">
                <a:latin typeface="Trebuchet MS" charset="0"/>
              </a:rPr>
              <a:t> </a:t>
            </a:r>
            <a:r>
              <a:rPr lang="de-DE" sz="1600" dirty="0" err="1">
                <a:latin typeface="Trebuchet MS" charset="0"/>
              </a:rPr>
              <a:t>data</a:t>
            </a:r>
            <a:r>
              <a:rPr lang="de-DE" sz="1600" dirty="0">
                <a:latin typeface="Trebuchet MS" charset="0"/>
              </a:rPr>
              <a:t> </a:t>
            </a:r>
            <a:r>
              <a:rPr lang="de-DE" sz="1600" dirty="0" err="1">
                <a:latin typeface="Trebuchet MS" charset="0"/>
              </a:rPr>
              <a:t>representation</a:t>
            </a:r>
            <a:r>
              <a:rPr lang="de-DE" sz="1600" dirty="0">
                <a:latin typeface="Trebuchet MS" charset="0"/>
              </a:rPr>
              <a:t>“, </a:t>
            </a:r>
            <a:r>
              <a:rPr lang="de-DE" sz="1600" dirty="0" err="1">
                <a:latin typeface="Trebuchet MS" charset="0"/>
              </a:rPr>
              <a:t>belonged</a:t>
            </a:r>
            <a:r>
              <a:rPr lang="de-DE" sz="1600" dirty="0">
                <a:latin typeface="Trebuchet MS" charset="0"/>
              </a:rPr>
              <a:t> </a:t>
            </a:r>
            <a:r>
              <a:rPr lang="de-DE" sz="1600" dirty="0" err="1">
                <a:latin typeface="Trebuchet MS" charset="0"/>
              </a:rPr>
              <a:t>to</a:t>
            </a:r>
            <a:r>
              <a:rPr lang="de-DE" sz="1600" dirty="0">
                <a:latin typeface="Trebuchet MS" charset="0"/>
              </a:rPr>
              <a:t> NFS (Network File System)</a:t>
            </a:r>
          </a:p>
          <a:p>
            <a:pPr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endParaRPr lang="de-DE" sz="2000" dirty="0">
              <a:latin typeface="Trebuchet MS" charset="0"/>
            </a:endParaRPr>
          </a:p>
          <a:p>
            <a:pPr marL="0" indent="0" defTabSz="762000">
              <a:buFont typeface="Wingdings" charset="2"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2000" dirty="0" err="1">
                <a:latin typeface="Trebuchet MS" charset="0"/>
              </a:rPr>
              <a:t>Current</a:t>
            </a:r>
            <a:r>
              <a:rPr lang="de-DE" sz="2000" dirty="0">
                <a:latin typeface="Trebuchet MS" charset="0"/>
              </a:rPr>
              <a:t> Style</a:t>
            </a:r>
          </a:p>
          <a:p>
            <a:pPr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2000" dirty="0" err="1">
                <a:latin typeface="Trebuchet MS" charset="0"/>
              </a:rPr>
              <a:t>encoding</a:t>
            </a:r>
            <a:r>
              <a:rPr lang="de-DE" sz="2000" dirty="0">
                <a:latin typeface="Trebuchet MS" charset="0"/>
              </a:rPr>
              <a:t> </a:t>
            </a:r>
            <a:r>
              <a:rPr lang="de-DE" sz="2000" dirty="0" err="1">
                <a:latin typeface="Trebuchet MS" charset="0"/>
              </a:rPr>
              <a:t>everything</a:t>
            </a:r>
            <a:r>
              <a:rPr lang="de-DE" sz="2000" dirty="0">
                <a:latin typeface="Trebuchet MS" charset="0"/>
              </a:rPr>
              <a:t> </a:t>
            </a:r>
            <a:r>
              <a:rPr lang="de-DE" sz="2000" dirty="0" err="1">
                <a:latin typeface="Trebuchet MS" charset="0"/>
              </a:rPr>
              <a:t>as</a:t>
            </a:r>
            <a:r>
              <a:rPr lang="de-DE" sz="2000" dirty="0">
                <a:latin typeface="Trebuchet MS" charset="0"/>
              </a:rPr>
              <a:t> </a:t>
            </a:r>
            <a:r>
              <a:rPr lang="de-DE" sz="2000" dirty="0" err="1">
                <a:latin typeface="Trebuchet MS" charset="0"/>
              </a:rPr>
              <a:t>text</a:t>
            </a:r>
            <a:endParaRPr lang="de-DE" sz="2000" dirty="0">
              <a:latin typeface="Trebuchet MS" charset="0"/>
            </a:endParaRP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1600" dirty="0">
                <a:latin typeface="Trebuchet MS" charset="0"/>
              </a:rPr>
              <a:t>XML: „extensible </a:t>
            </a:r>
            <a:r>
              <a:rPr lang="de-DE" sz="1600" dirty="0" err="1">
                <a:latin typeface="Trebuchet MS" charset="0"/>
              </a:rPr>
              <a:t>markup</a:t>
            </a:r>
            <a:r>
              <a:rPr lang="de-DE" sz="1600" dirty="0">
                <a:latin typeface="Trebuchet MS" charset="0"/>
              </a:rPr>
              <a:t> </a:t>
            </a:r>
            <a:r>
              <a:rPr lang="de-DE" sz="1600" dirty="0" err="1">
                <a:latin typeface="Trebuchet MS" charset="0"/>
              </a:rPr>
              <a:t>language</a:t>
            </a:r>
            <a:r>
              <a:rPr lang="de-DE" sz="1600" dirty="0">
                <a:latin typeface="Trebuchet MS" charset="0"/>
              </a:rPr>
              <a:t>“</a:t>
            </a:r>
          </a:p>
          <a:p>
            <a:pPr lvl="1" defTabSz="7620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</a:tabLst>
            </a:pPr>
            <a:r>
              <a:rPr lang="de-DE" sz="1600" dirty="0">
                <a:latin typeface="Trebuchet MS" charset="0"/>
              </a:rPr>
              <a:t>REST: „</a:t>
            </a:r>
            <a:r>
              <a:rPr lang="en-US" sz="1600" dirty="0"/>
              <a:t>representational state transfer”</a:t>
            </a:r>
            <a:endParaRPr lang="de-AT" sz="1600" dirty="0">
              <a:latin typeface="Trebuchet MS" charset="0"/>
            </a:endParaRPr>
          </a:p>
          <a:p>
            <a:pPr>
              <a:buFontTx/>
              <a:buNone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32040" y="4509120"/>
            <a:ext cx="4032448" cy="2016224"/>
            <a:chOff x="4932040" y="4509120"/>
            <a:chExt cx="4032448" cy="2016224"/>
          </a:xfrm>
        </p:grpSpPr>
        <p:sp>
          <p:nvSpPr>
            <p:cNvPr id="8" name="Left Arrow 7"/>
            <p:cNvSpPr/>
            <p:nvPr/>
          </p:nvSpPr>
          <p:spPr>
            <a:xfrm>
              <a:off x="4932040" y="5373216"/>
              <a:ext cx="648072" cy="360040"/>
            </a:xfrm>
            <a:prstGeom prst="leftArrow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24128" y="4509120"/>
              <a:ext cx="3240360" cy="20162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>
                  <a:latin typeface="Eurostile"/>
                  <a:cs typeface="Eurostile"/>
                </a:rPr>
                <a:t>convey data in</a:t>
              </a:r>
              <a:br>
                <a:rPr lang="en-US" sz="2000" dirty="0">
                  <a:latin typeface="Eurostile"/>
                  <a:cs typeface="Eurostile"/>
                </a:rPr>
              </a:br>
              <a:r>
                <a:rPr lang="en-US" sz="2000" dirty="0">
                  <a:latin typeface="Eurostile"/>
                  <a:cs typeface="Eurostile"/>
                </a:rPr>
                <a:t>platform-independent</a:t>
              </a:r>
              <a:br>
                <a:rPr lang="en-US" sz="2000" dirty="0">
                  <a:latin typeface="Eurostile"/>
                  <a:cs typeface="Eurostile"/>
                </a:rPr>
              </a:br>
              <a:r>
                <a:rPr lang="en-US" sz="2000" dirty="0">
                  <a:latin typeface="Eurostile"/>
                  <a:cs typeface="Eurostile"/>
                </a:rPr>
                <a:t>manner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>
                  <a:latin typeface="Eurostile"/>
                  <a:cs typeface="Eurostile"/>
                </a:rPr>
                <a:t>local styling and</a:t>
              </a:r>
              <a:br>
                <a:rPr lang="en-US" sz="2000" dirty="0">
                  <a:latin typeface="Eurostile"/>
                  <a:cs typeface="Eurostile"/>
                </a:rPr>
              </a:br>
              <a:r>
                <a:rPr lang="en-US" sz="2000" dirty="0">
                  <a:latin typeface="Eurostile"/>
                  <a:cs typeface="Eurostile"/>
                </a:rPr>
                <a:t>interpretation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>
                  <a:latin typeface="Eurostile"/>
                  <a:cs typeface="Eurostile"/>
                </a:rPr>
                <a:t>readable and </a:t>
              </a:r>
              <a:r>
                <a:rPr lang="en-US" sz="2000" dirty="0" err="1">
                  <a:latin typeface="Eurostile"/>
                  <a:cs typeface="Eurostile"/>
                </a:rPr>
                <a:t>debuggable</a:t>
              </a:r>
              <a:endParaRPr lang="en-US" sz="2000" dirty="0">
                <a:latin typeface="Eurostile"/>
                <a:cs typeface="Eurostile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2040" y="2708920"/>
            <a:ext cx="4032448" cy="1656184"/>
            <a:chOff x="4932040" y="2708920"/>
            <a:chExt cx="4032448" cy="1656184"/>
          </a:xfrm>
        </p:grpSpPr>
        <p:sp>
          <p:nvSpPr>
            <p:cNvPr id="2" name="Left Arrow 1"/>
            <p:cNvSpPr/>
            <p:nvPr/>
          </p:nvSpPr>
          <p:spPr>
            <a:xfrm>
              <a:off x="4932040" y="3356992"/>
              <a:ext cx="648072" cy="360040"/>
            </a:xfrm>
            <a:prstGeom prst="leftArrow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2708920"/>
              <a:ext cx="3240360" cy="165618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>
                  <a:latin typeface="Eurostile"/>
                  <a:cs typeface="Eurostile"/>
                </a:rPr>
                <a:t>compensate for platform</a:t>
              </a:r>
              <a:br>
                <a:rPr lang="en-US" sz="2000" dirty="0">
                  <a:latin typeface="Eurostile"/>
                  <a:cs typeface="Eurostile"/>
                </a:rPr>
              </a:br>
              <a:r>
                <a:rPr lang="en-US" sz="2000" dirty="0">
                  <a:latin typeface="Eurostile"/>
                  <a:cs typeface="Eurostile"/>
                </a:rPr>
                <a:t>differences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>
                  <a:latin typeface="Eurostile"/>
                  <a:cs typeface="Eurostile"/>
                </a:rPr>
                <a:t>assume single data</a:t>
              </a:r>
              <a:br>
                <a:rPr lang="en-US" sz="2000" dirty="0">
                  <a:latin typeface="Eurostile"/>
                  <a:cs typeface="Eurostile"/>
                </a:rPr>
              </a:br>
              <a:r>
                <a:rPr lang="en-US" sz="2000" dirty="0">
                  <a:latin typeface="Eurostile"/>
                  <a:cs typeface="Eurostile"/>
                </a:rPr>
                <a:t>interpretation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>
                  <a:latin typeface="Eurostile"/>
                  <a:cs typeface="Eurostile"/>
                </a:rPr>
                <a:t>space-saving</a:t>
              </a:r>
            </a:p>
            <a:p>
              <a:pPr marL="342900" indent="-342900">
                <a:buFont typeface="Arial"/>
                <a:buChar char="•"/>
              </a:pPr>
              <a:endParaRPr lang="en-US" sz="2000" dirty="0">
                <a:latin typeface="Eurostile"/>
                <a:cs typeface="Eurosti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1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XDR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2016234" cy="954107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struct</a:t>
            </a:r>
            <a:r>
              <a:rPr lang="en-US" sz="1400" dirty="0">
                <a:latin typeface="Courier"/>
                <a:cs typeface="Courier"/>
              </a:rPr>
              <a:t> 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 {</a:t>
            </a:r>
          </a:p>
          <a:p>
            <a:r>
              <a:rPr lang="en-US" sz="1400" dirty="0">
                <a:latin typeface="Courier"/>
                <a:cs typeface="Courier"/>
              </a:rPr>
              <a:t>   long data;</a:t>
            </a:r>
          </a:p>
          <a:p>
            <a:r>
              <a:rPr lang="en-US" sz="1400" dirty="0">
                <a:latin typeface="Courier"/>
                <a:cs typeface="Courier"/>
              </a:rPr>
              <a:t>   long seconds;</a:t>
            </a:r>
          </a:p>
          <a:p>
            <a:r>
              <a:rPr lang="en-US" sz="1400" dirty="0">
                <a:latin typeface="Courier"/>
                <a:cs typeface="Courier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04664"/>
            <a:ext cx="3955543" cy="1815882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bool_t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xdr_datarate</a:t>
            </a:r>
            <a:r>
              <a:rPr lang="en-US" sz="1400" dirty="0">
                <a:latin typeface="Courier"/>
                <a:cs typeface="Courier"/>
              </a:rPr>
              <a:t>(XDR* </a:t>
            </a:r>
            <a:r>
              <a:rPr lang="en-US" sz="1400" dirty="0" err="1">
                <a:latin typeface="Courier"/>
                <a:cs typeface="Courier"/>
              </a:rPr>
              <a:t>xdrs</a:t>
            </a:r>
            <a:r>
              <a:rPr lang="en-US" sz="1400" dirty="0">
                <a:latin typeface="Courier"/>
                <a:cs typeface="Courier"/>
              </a:rPr>
              <a:t>,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 *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{</a:t>
            </a:r>
          </a:p>
          <a:p>
            <a:r>
              <a:rPr lang="en-US" sz="1400" dirty="0">
                <a:latin typeface="Courier"/>
                <a:cs typeface="Courier"/>
              </a:rPr>
              <a:t>   if (</a:t>
            </a:r>
            <a:r>
              <a:rPr lang="en-US" sz="1400" dirty="0" err="1">
                <a:latin typeface="Courier"/>
                <a:cs typeface="Courier"/>
              </a:rPr>
              <a:t>xdr_long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xdrs</a:t>
            </a:r>
            <a:r>
              <a:rPr lang="en-US" sz="1400" dirty="0">
                <a:latin typeface="Courier"/>
                <a:cs typeface="Courier"/>
              </a:rPr>
              <a:t>, &amp;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-&gt;data) &amp;&amp;</a:t>
            </a:r>
          </a:p>
          <a:p>
            <a:r>
              <a:rPr lang="en-US" sz="1400" dirty="0">
                <a:latin typeface="Courier"/>
                <a:cs typeface="Courier"/>
              </a:rPr>
              <a:t>      </a:t>
            </a:r>
            <a:r>
              <a:rPr lang="en-US" sz="1400" dirty="0" err="1">
                <a:latin typeface="Courier"/>
                <a:cs typeface="Courier"/>
              </a:rPr>
              <a:t>xdr_long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xdrs</a:t>
            </a:r>
            <a:r>
              <a:rPr lang="en-US" sz="1400" dirty="0">
                <a:latin typeface="Courier"/>
                <a:cs typeface="Courier"/>
              </a:rPr>
              <a:t>, &amp;</a:t>
            </a:r>
            <a:r>
              <a:rPr lang="en-US" sz="1400" dirty="0" err="1">
                <a:latin typeface="Courier"/>
                <a:cs typeface="Courier"/>
              </a:rPr>
              <a:t>gp</a:t>
            </a:r>
            <a:r>
              <a:rPr lang="en-US" sz="1400" dirty="0">
                <a:latin typeface="Courier"/>
                <a:cs typeface="Courier"/>
              </a:rPr>
              <a:t>-&gt;seconds))</a:t>
            </a:r>
          </a:p>
          <a:p>
            <a:r>
              <a:rPr lang="is-IS" sz="1400" dirty="0">
                <a:latin typeface="Courier"/>
                <a:cs typeface="Courier"/>
              </a:rPr>
              <a:t>      return(TRUE);</a:t>
            </a:r>
          </a:p>
          <a:p>
            <a:r>
              <a:rPr lang="en-US" sz="1400" dirty="0">
                <a:latin typeface="Courier"/>
                <a:cs typeface="Courier"/>
              </a:rPr>
              <a:t>   return(FALSE);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924944"/>
            <a:ext cx="3416846" cy="1815882"/>
          </a:xfrm>
          <a:prstGeom prst="rect">
            <a:avLst/>
          </a:prstGeom>
          <a:solidFill>
            <a:srgbClr val="FFF4C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program(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socket) {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datarate</a:t>
            </a:r>
            <a:r>
              <a:rPr lang="en-US" sz="1400" dirty="0">
                <a:latin typeface="Courier"/>
                <a:cs typeface="Courier"/>
              </a:rPr>
              <a:t> R = { 1000, 1 };</a:t>
            </a:r>
          </a:p>
          <a:p>
            <a:r>
              <a:rPr lang="en-US" sz="1400" dirty="0">
                <a:latin typeface="Courier"/>
                <a:cs typeface="Courier"/>
              </a:rPr>
              <a:t>    XDR* p;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xdrmem_create</a:t>
            </a:r>
            <a:r>
              <a:rPr lang="en-US" sz="1400" dirty="0">
                <a:latin typeface="Courier"/>
                <a:cs typeface="Courier"/>
              </a:rPr>
              <a:t>( p, </a:t>
            </a:r>
            <a:r>
              <a:rPr lang="en-US" sz="1400" dirty="0" err="1">
                <a:latin typeface="Courier"/>
                <a:cs typeface="Courier"/>
              </a:rPr>
              <a:t>buf</a:t>
            </a:r>
            <a:r>
              <a:rPr lang="en-US" sz="1400" dirty="0">
                <a:latin typeface="Courier"/>
                <a:cs typeface="Courier"/>
              </a:rPr>
              <a:t>, 16,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                 XDR_ENCODE);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xdr_datarate</a:t>
            </a:r>
            <a:r>
              <a:rPr lang="en-US" sz="1400" dirty="0">
                <a:latin typeface="Courier"/>
                <a:cs typeface="Courier"/>
              </a:rPr>
              <a:t>( p, &amp;R );</a:t>
            </a:r>
          </a:p>
          <a:p>
            <a:r>
              <a:rPr lang="en-US" sz="1400" dirty="0">
                <a:latin typeface="Courier"/>
                <a:cs typeface="Courier"/>
              </a:rPr>
              <a:t>    write( socket, </a:t>
            </a:r>
            <a:r>
              <a:rPr lang="en-US" sz="1400" dirty="0" err="1">
                <a:latin typeface="Courier"/>
                <a:cs typeface="Courier"/>
              </a:rPr>
              <a:t>buf</a:t>
            </a:r>
            <a:r>
              <a:rPr lang="en-US" sz="1400" dirty="0">
                <a:latin typeface="Courier"/>
                <a:cs typeface="Courier"/>
              </a:rPr>
              <a:t>, 16 );</a:t>
            </a:r>
          </a:p>
          <a:p>
            <a:r>
              <a:rPr lang="en-US" sz="1400" dirty="0">
                <a:latin typeface="Courier"/>
                <a:cs typeface="Courier"/>
              </a:rPr>
              <a:t>}}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699792" y="1412776"/>
            <a:ext cx="16561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2889990" y="1484784"/>
            <a:ext cx="124996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XDR compiler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409553" y="2636912"/>
            <a:ext cx="0" cy="936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067944" y="3933056"/>
            <a:ext cx="1376536" cy="8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6516216" y="2852936"/>
            <a:ext cx="102036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C compiler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3501008"/>
            <a:ext cx="1020369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C compiler</a:t>
            </a:r>
          </a:p>
        </p:txBody>
      </p:sp>
      <p:cxnSp>
        <p:nvCxnSpPr>
          <p:cNvPr id="18" name="Straight Arrow Connector 17"/>
          <p:cNvCxnSpPr>
            <a:stCxn id="20" idx="4"/>
            <a:endCxn id="41" idx="1"/>
          </p:cNvCxnSpPr>
          <p:nvPr/>
        </p:nvCxnSpPr>
        <p:spPr bwMode="auto">
          <a:xfrm>
            <a:off x="5760104" y="4221032"/>
            <a:ext cx="397873" cy="12980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6588224" y="4653136"/>
            <a:ext cx="662173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Linker</a:t>
            </a:r>
          </a:p>
        </p:txBody>
      </p:sp>
      <p:sp>
        <p:nvSpPr>
          <p:cNvPr id="20" name="Oval 19"/>
          <p:cNvSpPr/>
          <p:nvPr/>
        </p:nvSpPr>
        <p:spPr>
          <a:xfrm>
            <a:off x="5508104" y="3717032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56232" y="3717032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3568" y="5229200"/>
            <a:ext cx="3744360" cy="72008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OS/platform</a:t>
            </a:r>
            <a:r>
              <a:rPr lang="en-US" sz="1600" dirty="0"/>
              <a:t>-specific XDR library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/>
          <p:cNvCxnSpPr>
            <a:stCxn id="22" idx="4"/>
            <a:endCxn id="41" idx="0"/>
          </p:cNvCxnSpPr>
          <p:nvPr/>
        </p:nvCxnSpPr>
        <p:spPr bwMode="auto">
          <a:xfrm flipH="1">
            <a:off x="6336168" y="4221032"/>
            <a:ext cx="72064" cy="1224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Straight Arrow Connector 36"/>
          <p:cNvCxnSpPr>
            <a:stCxn id="31" idx="6"/>
            <a:endCxn id="41" idx="2"/>
          </p:cNvCxnSpPr>
          <p:nvPr/>
        </p:nvCxnSpPr>
        <p:spPr bwMode="auto">
          <a:xfrm>
            <a:off x="4427928" y="5589240"/>
            <a:ext cx="1656240" cy="1079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E4A8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Oval 40"/>
          <p:cNvSpPr/>
          <p:nvPr/>
        </p:nvSpPr>
        <p:spPr>
          <a:xfrm>
            <a:off x="6084168" y="5445224"/>
            <a:ext cx="504000" cy="504000"/>
          </a:xfrm>
          <a:prstGeom prst="ellipse">
            <a:avLst/>
          </a:prstGeom>
          <a:solidFill>
            <a:srgbClr val="FFF4C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00755" y="5445224"/>
            <a:ext cx="178766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OS/platform-specific</a:t>
            </a:r>
          </a:p>
          <a:p>
            <a:pPr algn="ctr"/>
            <a:r>
              <a:rPr lang="en-US" sz="1400" dirty="0">
                <a:latin typeface="+mn-lt"/>
                <a:cs typeface="Courier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454702445"/>
      </p:ext>
    </p:extLst>
  </p:cSld>
  <p:clrMapOvr>
    <a:masterClrMapping/>
  </p:clrMapOvr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8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  <a:txDef>
      <a:spPr>
        <a:solidFill>
          <a:srgbClr val="FFF4C8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>
          <a:defRPr sz="2400" dirty="0" smtClean="0">
            <a:latin typeface="Eurostile"/>
            <a:cs typeface="Eurostile"/>
          </a:defRPr>
        </a:defPPr>
      </a:lstStyle>
    </a:tx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discuss.pptx</Template>
  <TotalTime>5394</TotalTime>
  <Words>4638</Words>
  <Application>Microsoft Macintosh PowerPoint</Application>
  <PresentationFormat>On-screen Show (4:3)</PresentationFormat>
  <Paragraphs>985</Paragraphs>
  <Slides>63</Slides>
  <Notes>10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ＭＳ Ｐゴシック</vt:lpstr>
      <vt:lpstr>Arial</vt:lpstr>
      <vt:lpstr>Courier</vt:lpstr>
      <vt:lpstr>Courier New</vt:lpstr>
      <vt:lpstr>Eurostile</vt:lpstr>
      <vt:lpstr>Tahoma</vt:lpstr>
      <vt:lpstr>Times New Roman</vt:lpstr>
      <vt:lpstr>Trebuchet MS</vt:lpstr>
      <vt:lpstr>Tw Cen MT</vt:lpstr>
      <vt:lpstr>Wingdings</vt:lpstr>
      <vt:lpstr>ZapfDingbats</vt:lpstr>
      <vt:lpstr>1_paalh</vt:lpstr>
      <vt:lpstr>ClipArt</vt:lpstr>
      <vt:lpstr>INF3190 – Application Layer DNS, Web, Mail</vt:lpstr>
      <vt:lpstr>Application layer in the TCP/IP stack</vt:lpstr>
      <vt:lpstr>What is it?</vt:lpstr>
      <vt:lpstr>Client-Server</vt:lpstr>
      <vt:lpstr>Publish-Subscribe</vt:lpstr>
      <vt:lpstr>Peer-to-Peer</vt:lpstr>
      <vt:lpstr>The presentation problem</vt:lpstr>
      <vt:lpstr>Solving the presentation problem</vt:lpstr>
      <vt:lpstr>XDR example</vt:lpstr>
      <vt:lpstr>REST example</vt:lpstr>
      <vt:lpstr>Application layer in the TCP/IP stack</vt:lpstr>
      <vt:lpstr>How to connect to a remote computer?</vt:lpstr>
      <vt:lpstr>How to connect to a remote computer?</vt:lpstr>
      <vt:lpstr>DNS at a High-Level</vt:lpstr>
      <vt:lpstr>Naming Hierarchy</vt:lpstr>
      <vt:lpstr>Hierarchical Administration</vt:lpstr>
      <vt:lpstr>Server Hierarchy</vt:lpstr>
      <vt:lpstr>Root Name Servers</vt:lpstr>
      <vt:lpstr>ICANN</vt:lpstr>
      <vt:lpstr>Map of the Roots</vt:lpstr>
      <vt:lpstr>Recursive DNS Query</vt:lpstr>
      <vt:lpstr>Iterated DNS Query</vt:lpstr>
      <vt:lpstr>Caching vs. Freshness</vt:lpstr>
      <vt:lpstr>DNS as Indirection Service</vt:lpstr>
      <vt:lpstr>Aliasing and Load Balancing</vt:lpstr>
      <vt:lpstr>Content Delivery Networks</vt:lpstr>
      <vt:lpstr>Content Delivery Networks</vt:lpstr>
      <vt:lpstr>DNS Record</vt:lpstr>
      <vt:lpstr>mDNS</vt:lpstr>
      <vt:lpstr>add-ons</vt:lpstr>
      <vt:lpstr>Application layer in the TCP/IP stack</vt:lpstr>
      <vt:lpstr>The Web: the HTTP protocol</vt:lpstr>
      <vt:lpstr>The HTTP protocol</vt:lpstr>
      <vt:lpstr>HTTP example</vt:lpstr>
      <vt:lpstr>HTTP example (cont.)</vt:lpstr>
      <vt:lpstr>Non-persistent, persistent connections</vt:lpstr>
      <vt:lpstr>HTTP/1.x message format: request</vt:lpstr>
      <vt:lpstr>HTTP/1.x message format: response</vt:lpstr>
      <vt:lpstr>HTTP/1.x response status code examples</vt:lpstr>
      <vt:lpstr>Trying out HTTP/1.x (client side) for yourself</vt:lpstr>
      <vt:lpstr>Cookies: keeping “state”</vt:lpstr>
      <vt:lpstr>Conditional GET: client-side caching</vt:lpstr>
      <vt:lpstr>Web Caches (proxy server)</vt:lpstr>
      <vt:lpstr>Big changes in HTTP/2</vt:lpstr>
      <vt:lpstr>Changes in HTTP/2</vt:lpstr>
      <vt:lpstr>Changes in HTTP/2</vt:lpstr>
      <vt:lpstr>Changes in HTTP/2</vt:lpstr>
      <vt:lpstr>Application layer in the TCP/IP stack</vt:lpstr>
      <vt:lpstr>Electronic Mail</vt:lpstr>
      <vt:lpstr>Electronic Mail: mail servers</vt:lpstr>
      <vt:lpstr>Electronic Mail: SMTP</vt:lpstr>
      <vt:lpstr>Sample SMTP interaction</vt:lpstr>
      <vt:lpstr>Handmade SMTP</vt:lpstr>
      <vt:lpstr>SMTP: final words</vt:lpstr>
      <vt:lpstr>Mail message format</vt:lpstr>
      <vt:lpstr>Message format: multimedia extensions</vt:lpstr>
      <vt:lpstr>MIME types</vt:lpstr>
      <vt:lpstr>Multipart Type</vt:lpstr>
      <vt:lpstr>Mail access protocols</vt:lpstr>
      <vt:lpstr>POP3 protocol</vt:lpstr>
      <vt:lpstr>IMAP protocol example (from RFC3501)</vt:lpstr>
      <vt:lpstr>IMAP can do more</vt:lpstr>
      <vt:lpstr>Summary</vt:lpstr>
    </vt:vector>
  </TitlesOfParts>
  <Company>UNIK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Carsten Griwodz</dc:creator>
  <cp:lastModifiedBy>Microsoft Office User</cp:lastModifiedBy>
  <cp:revision>1280</cp:revision>
  <cp:lastPrinted>2018-02-23T07:10:19Z</cp:lastPrinted>
  <dcterms:created xsi:type="dcterms:W3CDTF">2003-03-06T08:24:12Z</dcterms:created>
  <dcterms:modified xsi:type="dcterms:W3CDTF">2018-02-23T07:11:05Z</dcterms:modified>
</cp:coreProperties>
</file>