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6A2"/>
    <a:srgbClr val="FFFF66"/>
    <a:srgbClr val="FAFFCD"/>
    <a:srgbClr val="FBF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8" autoAdjust="0"/>
    <p:restoredTop sz="94539" autoAdjust="0"/>
  </p:normalViewPr>
  <p:slideViewPr>
    <p:cSldViewPr>
      <p:cViewPr varScale="1">
        <p:scale>
          <a:sx n="124" d="100"/>
          <a:sy n="124" d="100"/>
        </p:scale>
        <p:origin x="572" y="6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10" d="100"/>
          <a:sy n="210" d="100"/>
        </p:scale>
        <p:origin x="-222" y="40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2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8C435666-159B-41C9-8F51-4830F3094CF6}" type="datetime1">
              <a:rPr lang="nb-NO"/>
              <a:pPr>
                <a:defRPr/>
              </a:pPr>
              <a:t>03.02.2016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427EBB26-512E-4420-84BC-EFC459BCF1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8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4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8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A4054EEB-AB3A-4FAA-91DD-5EF32BCCE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9B619-9153-4A8F-A218-DD7DAC9741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Håvard Kolle Riis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5293-F56A-4F07-815C-764227000C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5AB21-C3F0-4967-9182-0C40BAA6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28E0-B079-419C-81B0-F121E3FED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874713"/>
            <a:ext cx="76327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512888"/>
            <a:ext cx="374015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763" y="1512888"/>
            <a:ext cx="374015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2275" y="6605588"/>
            <a:ext cx="633571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98866-5554-4EC4-A9D1-B058222C6B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832" y="64008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8384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4F80B-FD21-4BCC-B659-8C9FF5B8E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F94F-D6E3-4D54-8577-BF8CB4C25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3C532-FCFB-4162-9366-F557F44B8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59FF-04CC-4EC4-A0F9-CC41DDB0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5331-C955-452D-B164-DE5674F6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5458-5CAD-4005-96A1-525BB1F81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F6E2-9BCD-4920-9FC3-9D30AE947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5534-2A24-4E61-849F-3B900F4AF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7E6BEE9E-B5FC-4F04-B100-5E31ED369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5.wmf"/><Relationship Id="rId5" Type="http://schemas.openxmlformats.org/officeDocument/2006/relationships/image" Target="../media/image33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8.png"/><Relationship Id="rId1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109663" y="2900363"/>
            <a:ext cx="7715250" cy="742950"/>
          </a:xfrm>
        </p:spPr>
        <p:txBody>
          <a:bodyPr/>
          <a:lstStyle/>
          <a:p>
            <a:pPr eaLnBrk="1" hangingPunct="1"/>
            <a:r>
              <a:rPr lang="nb-NO" dirty="0" smtClean="0"/>
              <a:t>INF3400 Del 4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109663" y="3519488"/>
            <a:ext cx="7715250" cy="1052512"/>
          </a:xfrm>
        </p:spPr>
        <p:txBody>
          <a:bodyPr/>
          <a:lstStyle/>
          <a:p>
            <a:pPr eaLnBrk="1" hangingPunct="1"/>
            <a:r>
              <a:rPr lang="nb-NO" dirty="0" smtClean="0"/>
              <a:t>Moderne MOS transistor modell, transient simulering og enkle utleggsregler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229600" cy="582612"/>
          </a:xfrm>
        </p:spPr>
        <p:txBody>
          <a:bodyPr/>
          <a:lstStyle/>
          <a:p>
            <a:r>
              <a:rPr lang="nb-NO" sz="2800" dirty="0"/>
              <a:t>RC forsinkelsesmodeller</a:t>
            </a:r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484784"/>
            <a:ext cx="5040560" cy="4916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0" y="620688"/>
            <a:ext cx="389413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Seriekobling av </a:t>
            </a:r>
            <a:r>
              <a:rPr lang="nb-NO" sz="1800" dirty="0"/>
              <a:t>transistorer</a:t>
            </a:r>
            <a:r>
              <a:rPr lang="nb-NO" dirty="0"/>
              <a:t>:</a:t>
            </a:r>
          </a:p>
        </p:txBody>
      </p:sp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683568" y="1052736"/>
          <a:ext cx="1440780" cy="72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4" imgW="888840" imgH="444240" progId="Equation.3">
                  <p:embed/>
                </p:oleObj>
              </mc:Choice>
              <mc:Fallback>
                <p:oleObj name="Equation" r:id="rId4" imgW="8888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052736"/>
                        <a:ext cx="1440780" cy="721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0" y="1916832"/>
            <a:ext cx="367823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Parallellkobling av transistorer:</a:t>
            </a:r>
          </a:p>
        </p:txBody>
      </p:sp>
      <p:graphicFrame>
        <p:nvGraphicFramePr>
          <p:cNvPr id="327687" name="Object 7"/>
          <p:cNvGraphicFramePr>
            <a:graphicFrameLocks noChangeAspect="1"/>
          </p:cNvGraphicFramePr>
          <p:nvPr/>
        </p:nvGraphicFramePr>
        <p:xfrm>
          <a:off x="755576" y="2403095"/>
          <a:ext cx="124030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6" imgW="812520" imgH="660240" progId="Equation.3">
                  <p:embed/>
                </p:oleObj>
              </mc:Choice>
              <mc:Fallback>
                <p:oleObj name="Equation" r:id="rId6" imgW="81252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03095"/>
                        <a:ext cx="124030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107504" y="3411207"/>
            <a:ext cx="28813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Eksempel NAND3:</a:t>
            </a:r>
          </a:p>
        </p:txBody>
      </p:sp>
      <p:pic>
        <p:nvPicPr>
          <p:cNvPr id="32768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7" y="3861048"/>
            <a:ext cx="3315443" cy="29969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717032"/>
            <a:ext cx="3096344" cy="29434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940152" y="260648"/>
            <a:ext cx="233975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Transisjon fra 0 til 1:</a:t>
            </a:r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/>
        </p:nvGraphicFramePr>
        <p:xfrm>
          <a:off x="6588224" y="692695"/>
          <a:ext cx="1440160" cy="1086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0" imgW="774360" imgH="583920" progId="Equation.3">
                  <p:embed/>
                </p:oleObj>
              </mc:Choice>
              <mc:Fallback>
                <p:oleObj name="Equation" r:id="rId10" imgW="774360" imgH="583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692695"/>
                        <a:ext cx="1440160" cy="1086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6084168" y="1844824"/>
            <a:ext cx="28813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Transisjon fra 1 til 0:</a:t>
            </a:r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6516216" y="2420888"/>
          <a:ext cx="200400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2" imgW="1358640" imgH="634680" progId="Equation.3">
                  <p:embed/>
                </p:oleObj>
              </mc:Choice>
              <mc:Fallback>
                <p:oleObj name="Equation" r:id="rId12" imgW="1358640" imgH="634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420888"/>
                        <a:ext cx="200400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2699792" y="1196752"/>
          <a:ext cx="6762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Formel" r:id="rId14" imgW="419040" imgH="177480" progId="Equation.3">
                  <p:embed/>
                </p:oleObj>
              </mc:Choice>
              <mc:Fallback>
                <p:oleObj name="Formel" r:id="rId14" imgW="4190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196752"/>
                        <a:ext cx="6762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/>
      <p:bldP spid="327686" grpId="0"/>
      <p:bldP spid="327688" grpId="0"/>
      <p:bldP spid="40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RC modell</a:t>
            </a:r>
          </a:p>
        </p:txBody>
      </p:sp>
      <p:pic>
        <p:nvPicPr>
          <p:cNvPr id="3297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636912"/>
            <a:ext cx="2670175" cy="2779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29600" cy="582612"/>
          </a:xfrm>
        </p:spPr>
        <p:txBody>
          <a:bodyPr/>
          <a:lstStyle/>
          <a:p>
            <a:r>
              <a:rPr lang="nb-N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Hastighetsmetning</a:t>
            </a:r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292243" y="1209862"/>
            <a:ext cx="37147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Hastigheten til ladningsbærere:</a:t>
            </a:r>
          </a:p>
        </p:txBody>
      </p:sp>
      <p:graphicFrame>
        <p:nvGraphicFramePr>
          <p:cNvPr id="330757" name="Object 5"/>
          <p:cNvGraphicFramePr>
            <a:graphicFrameLocks noChangeAspect="1"/>
          </p:cNvGraphicFramePr>
          <p:nvPr/>
        </p:nvGraphicFramePr>
        <p:xfrm>
          <a:off x="1079674" y="1495614"/>
          <a:ext cx="1530350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736560" imgH="622080" progId="Equation.3">
                  <p:embed/>
                </p:oleObj>
              </mc:Choice>
              <mc:Fallback>
                <p:oleObj name="Equation" r:id="rId4" imgW="73656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74" y="1495614"/>
                        <a:ext cx="1530350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689149" y="2567184"/>
            <a:ext cx="79216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der:</a:t>
            </a:r>
          </a:p>
        </p:txBody>
      </p:sp>
      <p:graphicFrame>
        <p:nvGraphicFramePr>
          <p:cNvPr id="330759" name="Object 7"/>
          <p:cNvGraphicFramePr>
            <a:graphicFrameLocks noChangeAspect="1"/>
          </p:cNvGraphicFramePr>
          <p:nvPr/>
        </p:nvGraphicFramePr>
        <p:xfrm>
          <a:off x="1187624" y="2996952"/>
          <a:ext cx="144769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609480" imgH="393480" progId="Equation.3">
                  <p:embed/>
                </p:oleObj>
              </mc:Choice>
              <mc:Fallback>
                <p:oleObj name="Equation" r:id="rId6" imgW="6094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96952"/>
                        <a:ext cx="144769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468487" y="4026550"/>
            <a:ext cx="21891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Transistormodeller:</a:t>
            </a:r>
          </a:p>
        </p:txBody>
      </p:sp>
      <p:sp>
        <p:nvSpPr>
          <p:cNvPr id="330762" name="Text Box 10"/>
          <p:cNvSpPr txBox="1">
            <a:spLocks noChangeArrowheads="1"/>
          </p:cNvSpPr>
          <p:nvPr/>
        </p:nvSpPr>
        <p:spPr bwMode="auto">
          <a:xfrm>
            <a:off x="5116683" y="4610497"/>
            <a:ext cx="7921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AV</a:t>
            </a:r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5116683" y="5335984"/>
            <a:ext cx="11461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LINEÆR</a:t>
            </a: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5097633" y="6070997"/>
            <a:ext cx="136049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 smtClean="0"/>
              <a:t>METNING</a:t>
            </a:r>
            <a:endParaRPr lang="nb-NO" sz="1600" dirty="0"/>
          </a:p>
        </p:txBody>
      </p:sp>
      <p:sp>
        <p:nvSpPr>
          <p:cNvPr id="330765" name="Text Box 13"/>
          <p:cNvSpPr txBox="1">
            <a:spLocks noChangeArrowheads="1"/>
          </p:cNvSpPr>
          <p:nvPr/>
        </p:nvSpPr>
        <p:spPr bwMode="auto">
          <a:xfrm>
            <a:off x="6770862" y="5429651"/>
            <a:ext cx="2159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Metningsspenning</a:t>
            </a:r>
          </a:p>
        </p:txBody>
      </p:sp>
      <p:graphicFrame>
        <p:nvGraphicFramePr>
          <p:cNvPr id="330766" name="Object 14"/>
          <p:cNvGraphicFramePr>
            <a:graphicFrameLocks noChangeAspect="1"/>
          </p:cNvGraphicFramePr>
          <p:nvPr/>
        </p:nvGraphicFramePr>
        <p:xfrm>
          <a:off x="6547024" y="5772554"/>
          <a:ext cx="24542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8" imgW="1180800" imgH="317160" progId="Equation.3">
                  <p:embed/>
                </p:oleObj>
              </mc:Choice>
              <mc:Fallback>
                <p:oleObj name="Equation" r:id="rId8" imgW="1180800" imgH="317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024" y="5772554"/>
                        <a:ext cx="2454275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71" name="Object 19"/>
          <p:cNvGraphicFramePr>
            <a:graphicFrameLocks noChangeAspect="1"/>
          </p:cNvGraphicFramePr>
          <p:nvPr/>
        </p:nvGraphicFramePr>
        <p:xfrm>
          <a:off x="497095" y="4424739"/>
          <a:ext cx="4119560" cy="210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0" imgW="2120760" imgH="1079280" progId="Equation.3">
                  <p:embed/>
                </p:oleObj>
              </mc:Choice>
              <mc:Fallback>
                <p:oleObj name="Equation" r:id="rId10" imgW="2120760" imgH="1079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95" y="4424739"/>
                        <a:ext cx="4119560" cy="2100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6" grpId="0"/>
      <p:bldP spid="330758" grpId="0"/>
      <p:bldP spid="330760" grpId="0"/>
      <p:bldP spid="330762" grpId="0"/>
      <p:bldP spid="330763" grpId="0"/>
      <p:bldP spid="330764" grpId="0"/>
      <p:bldP spid="3307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 </a:t>
            </a:r>
          </a:p>
        </p:txBody>
      </p:sp>
      <p:pic>
        <p:nvPicPr>
          <p:cNvPr id="3317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736"/>
            <a:ext cx="4105275" cy="403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17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1" y="369077"/>
            <a:ext cx="4287865" cy="53459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20688"/>
            <a:ext cx="7632700" cy="609600"/>
          </a:xfrm>
        </p:spPr>
        <p:txBody>
          <a:bodyPr/>
          <a:lstStyle/>
          <a:p>
            <a:r>
              <a:rPr lang="nb-NO" dirty="0">
                <a:effectLst/>
              </a:rPr>
              <a:t>Introduksjon til utleggsregler</a:t>
            </a:r>
          </a:p>
        </p:txBody>
      </p:sp>
      <p:sp>
        <p:nvSpPr>
          <p:cNvPr id="166950" name="Text Box 38"/>
          <p:cNvSpPr txBox="1">
            <a:spLocks noChangeArrowheads="1"/>
          </p:cNvSpPr>
          <p:nvPr/>
        </p:nvSpPr>
        <p:spPr bwMode="auto">
          <a:xfrm>
            <a:off x="2915469" y="1505650"/>
            <a:ext cx="244861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Enkle utleggsregler:</a:t>
            </a:r>
          </a:p>
        </p:txBody>
      </p:sp>
      <p:pic>
        <p:nvPicPr>
          <p:cNvPr id="166965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16832"/>
            <a:ext cx="3735388" cy="269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66966" name="Picture 5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806" y="2226375"/>
            <a:ext cx="2305050" cy="3894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66967" name="Text Box 55"/>
          <p:cNvSpPr txBox="1">
            <a:spLocks noChangeArrowheads="1"/>
          </p:cNvSpPr>
          <p:nvPr/>
        </p:nvSpPr>
        <p:spPr bwMode="auto">
          <a:xfrm>
            <a:off x="1115244" y="6258625"/>
            <a:ext cx="19446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Inverter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8866-5554-4EC4-A9D1-B058222C6BBD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50" grpId="0"/>
      <p:bldP spid="1669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568952" cy="582612"/>
          </a:xfrm>
        </p:spPr>
        <p:txBody>
          <a:bodyPr/>
          <a:lstStyle/>
          <a:p>
            <a:r>
              <a:rPr lang="nb-NO" sz="2800" dirty="0"/>
              <a:t>Enkle MOS </a:t>
            </a:r>
            <a:r>
              <a:rPr lang="nb-NO" sz="2800" dirty="0" smtClean="0"/>
              <a:t>kapasitans modeller</a:t>
            </a:r>
            <a:endParaRPr lang="nb-NO" sz="2800" dirty="0"/>
          </a:p>
        </p:txBody>
      </p:sp>
      <p:graphicFrame>
        <p:nvGraphicFramePr>
          <p:cNvPr id="317445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476425" y="3489152"/>
          <a:ext cx="2303487" cy="532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002960" imgH="241200" progId="Equation.3">
                  <p:embed/>
                </p:oleObj>
              </mc:Choice>
              <mc:Fallback>
                <p:oleObj name="Equation" r:id="rId4" imgW="10029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425" y="3489152"/>
                        <a:ext cx="2303487" cy="5325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899592" y="1556792"/>
            <a:ext cx="247425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 smtClean="0"/>
              <a:t>Gatekapasitans</a:t>
            </a:r>
            <a:r>
              <a:rPr lang="nb-NO" dirty="0"/>
              <a:t>:</a:t>
            </a:r>
          </a:p>
        </p:txBody>
      </p:sp>
      <p:sp>
        <p:nvSpPr>
          <p:cNvPr id="317447" name="Text Box 7"/>
          <p:cNvSpPr txBox="1">
            <a:spLocks noChangeArrowheads="1"/>
          </p:cNvSpPr>
          <p:nvPr/>
        </p:nvSpPr>
        <p:spPr bwMode="auto">
          <a:xfrm>
            <a:off x="971600" y="3068464"/>
            <a:ext cx="104963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der</a:t>
            </a:r>
          </a:p>
        </p:txBody>
      </p:sp>
      <p:graphicFrame>
        <p:nvGraphicFramePr>
          <p:cNvPr id="317448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640" y="2204864"/>
          <a:ext cx="189436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761760" imgH="241200" progId="Equation.3">
                  <p:embed/>
                </p:oleObj>
              </mc:Choice>
              <mc:Fallback>
                <p:oleObj name="Equation" r:id="rId6" imgW="761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04864"/>
                        <a:ext cx="189436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50" name="Object 10"/>
          <p:cNvGraphicFramePr>
            <a:graphicFrameLocks noChangeAspect="1"/>
          </p:cNvGraphicFramePr>
          <p:nvPr/>
        </p:nvGraphicFramePr>
        <p:xfrm>
          <a:off x="1475656" y="5157192"/>
          <a:ext cx="242783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977760" imgH="241200" progId="Equation.3">
                  <p:embed/>
                </p:oleObj>
              </mc:Choice>
              <mc:Fallback>
                <p:oleObj name="Equation" r:id="rId8" imgW="9777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157192"/>
                        <a:ext cx="242783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971600" y="4437112"/>
            <a:ext cx="104963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der</a:t>
            </a:r>
          </a:p>
        </p:txBody>
      </p:sp>
      <p:pic>
        <p:nvPicPr>
          <p:cNvPr id="317452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39" y="2276872"/>
            <a:ext cx="3939613" cy="41041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3C532-FCFB-4162-9366-F557F44B8C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/>
      <p:bldP spid="317447" grpId="0"/>
      <p:bldP spid="3174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2840" y="620688"/>
            <a:ext cx="8229600" cy="582612"/>
          </a:xfrm>
        </p:spPr>
        <p:txBody>
          <a:bodyPr/>
          <a:lstStyle/>
          <a:p>
            <a:r>
              <a:rPr lang="nb-N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Gatekapasitans detaljer</a:t>
            </a:r>
          </a:p>
        </p:txBody>
      </p:sp>
      <p:pic>
        <p:nvPicPr>
          <p:cNvPr id="3205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149080"/>
            <a:ext cx="2952750" cy="2305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179512" y="1340768"/>
            <a:ext cx="340620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 err="1"/>
              <a:t>Ubiasert</a:t>
            </a:r>
            <a:r>
              <a:rPr lang="nb-NO" sz="1800" dirty="0"/>
              <a:t> gatekapasitans:</a:t>
            </a:r>
          </a:p>
        </p:txBody>
      </p:sp>
      <p:graphicFrame>
        <p:nvGraphicFramePr>
          <p:cNvPr id="320519" name="Object 7"/>
          <p:cNvGraphicFramePr>
            <a:graphicFrameLocks noChangeAspect="1"/>
          </p:cNvGraphicFramePr>
          <p:nvPr/>
        </p:nvGraphicFramePr>
        <p:xfrm>
          <a:off x="878904" y="1916832"/>
          <a:ext cx="15573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749160" imgH="228600" progId="Equation.3">
                  <p:embed/>
                </p:oleObj>
              </mc:Choice>
              <mc:Fallback>
                <p:oleObj name="Equation" r:id="rId5" imgW="749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904" y="1916832"/>
                        <a:ext cx="155733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51288" y="2432858"/>
            <a:ext cx="43046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 err="1"/>
              <a:t>Overlappskapasitanser</a:t>
            </a:r>
            <a:r>
              <a:rPr lang="nb-NO" sz="1800" dirty="0"/>
              <a:t> (statiske):</a:t>
            </a:r>
          </a:p>
        </p:txBody>
      </p:sp>
      <p:graphicFrame>
        <p:nvGraphicFramePr>
          <p:cNvPr id="320521" name="Object 9"/>
          <p:cNvGraphicFramePr>
            <a:graphicFrameLocks noChangeAspect="1"/>
          </p:cNvGraphicFramePr>
          <p:nvPr/>
        </p:nvGraphicFramePr>
        <p:xfrm>
          <a:off x="735533" y="2932924"/>
          <a:ext cx="1820862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876240" imgH="482400" progId="Equation.3">
                  <p:embed/>
                </p:oleObj>
              </mc:Choice>
              <mc:Fallback>
                <p:oleObj name="Equation" r:id="rId7" imgW="8762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33" y="2932924"/>
                        <a:ext cx="1820862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4211960" y="1556792"/>
            <a:ext cx="28813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Operasjonsområde </a:t>
            </a:r>
            <a:r>
              <a:rPr lang="nb-NO" sz="1800" b="1" dirty="0"/>
              <a:t>AV</a:t>
            </a:r>
            <a:r>
              <a:rPr lang="nb-NO" sz="1800" dirty="0"/>
              <a:t>:</a:t>
            </a:r>
          </a:p>
        </p:txBody>
      </p:sp>
      <p:graphicFrame>
        <p:nvGraphicFramePr>
          <p:cNvPr id="320525" name="Object 13"/>
          <p:cNvGraphicFramePr>
            <a:graphicFrameLocks noChangeAspect="1"/>
          </p:cNvGraphicFramePr>
          <p:nvPr/>
        </p:nvGraphicFramePr>
        <p:xfrm>
          <a:off x="6804248" y="2060848"/>
          <a:ext cx="11604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9" imgW="558720" imgH="241200" progId="Equation.3">
                  <p:embed/>
                </p:oleObj>
              </mc:Choice>
              <mc:Fallback>
                <p:oleObj name="Equation" r:id="rId9" imgW="5587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060848"/>
                        <a:ext cx="116046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6" name="Text Box 14"/>
          <p:cNvSpPr txBox="1">
            <a:spLocks noChangeArrowheads="1"/>
          </p:cNvSpPr>
          <p:nvPr/>
        </p:nvSpPr>
        <p:spPr bwMode="auto">
          <a:xfrm>
            <a:off x="4355976" y="2636912"/>
            <a:ext cx="35490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Operasjonsområde </a:t>
            </a:r>
            <a:r>
              <a:rPr lang="nb-NO" sz="1800" b="1" dirty="0"/>
              <a:t>LINEÆR</a:t>
            </a:r>
            <a:r>
              <a:rPr lang="nb-NO" sz="1800" dirty="0"/>
              <a:t>:</a:t>
            </a:r>
          </a:p>
        </p:txBody>
      </p:sp>
      <p:graphicFrame>
        <p:nvGraphicFramePr>
          <p:cNvPr id="320527" name="Object 15"/>
          <p:cNvGraphicFramePr>
            <a:graphicFrameLocks noChangeAspect="1"/>
          </p:cNvGraphicFramePr>
          <p:nvPr/>
        </p:nvGraphicFramePr>
        <p:xfrm>
          <a:off x="6660232" y="2924944"/>
          <a:ext cx="20050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1" imgW="965160" imgH="393480" progId="Equation.3">
                  <p:embed/>
                </p:oleObj>
              </mc:Choice>
              <mc:Fallback>
                <p:oleObj name="Equation" r:id="rId11" imgW="965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924944"/>
                        <a:ext cx="2005013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8" name="Text Box 16"/>
          <p:cNvSpPr txBox="1">
            <a:spLocks noChangeArrowheads="1"/>
          </p:cNvSpPr>
          <p:nvPr/>
        </p:nvSpPr>
        <p:spPr bwMode="auto">
          <a:xfrm>
            <a:off x="4283968" y="3717032"/>
            <a:ext cx="34770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Operasjonsområde </a:t>
            </a:r>
            <a:r>
              <a:rPr lang="nb-NO" sz="1800" b="1" dirty="0"/>
              <a:t>METNING</a:t>
            </a:r>
            <a:r>
              <a:rPr lang="nb-NO" sz="1800" dirty="0"/>
              <a:t>:</a:t>
            </a:r>
          </a:p>
        </p:txBody>
      </p:sp>
      <p:graphicFrame>
        <p:nvGraphicFramePr>
          <p:cNvPr id="320529" name="Object 17"/>
          <p:cNvGraphicFramePr>
            <a:graphicFrameLocks noChangeAspect="1"/>
          </p:cNvGraphicFramePr>
          <p:nvPr/>
        </p:nvGraphicFramePr>
        <p:xfrm>
          <a:off x="6948264" y="4077072"/>
          <a:ext cx="1398588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3" imgW="672840" imgH="660240" progId="Equation.3">
                  <p:embed/>
                </p:oleObj>
              </mc:Choice>
              <mc:Fallback>
                <p:oleObj name="Equation" r:id="rId13" imgW="67284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077072"/>
                        <a:ext cx="1398588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30" name="Text Box 18"/>
          <p:cNvSpPr txBox="1">
            <a:spLocks noChangeArrowheads="1"/>
          </p:cNvSpPr>
          <p:nvPr/>
        </p:nvSpPr>
        <p:spPr bwMode="auto">
          <a:xfrm>
            <a:off x="3759224" y="5373216"/>
            <a:ext cx="28813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Gatekapasitans:</a:t>
            </a:r>
          </a:p>
        </p:txBody>
      </p:sp>
      <p:graphicFrame>
        <p:nvGraphicFramePr>
          <p:cNvPr id="320531" name="Object 19"/>
          <p:cNvGraphicFramePr>
            <a:graphicFrameLocks noChangeAspect="1"/>
          </p:cNvGraphicFramePr>
          <p:nvPr/>
        </p:nvGraphicFramePr>
        <p:xfrm>
          <a:off x="4355976" y="5877272"/>
          <a:ext cx="32972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5" imgW="1587240" imgH="253800" progId="Equation.3">
                  <p:embed/>
                </p:oleObj>
              </mc:Choice>
              <mc:Fallback>
                <p:oleObj name="Equation" r:id="rId15" imgW="15872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877272"/>
                        <a:ext cx="32972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7" grpId="0"/>
      <p:bldP spid="320520" grpId="0"/>
      <p:bldP spid="320524" grpId="0"/>
      <p:bldP spid="320526" grpId="0"/>
      <p:bldP spid="320528" grpId="0"/>
      <p:bldP spid="320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5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132856"/>
            <a:ext cx="4142834" cy="3233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215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543" y="431454"/>
            <a:ext cx="1942957" cy="5857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719486"/>
            <a:ext cx="8229600" cy="582612"/>
          </a:xfrm>
        </p:spPr>
        <p:txBody>
          <a:bodyPr/>
          <a:lstStyle/>
          <a:p>
            <a:r>
              <a:rPr lang="nb-NO" dirty="0"/>
              <a:t>Diffusjonskapasitans detaljer</a:t>
            </a:r>
          </a:p>
        </p:txBody>
      </p:sp>
      <p:pic>
        <p:nvPicPr>
          <p:cNvPr id="32256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340768"/>
            <a:ext cx="3313113" cy="2312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216024" y="1505304"/>
            <a:ext cx="385192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Diffusjonskapasitans </a:t>
            </a:r>
            <a:r>
              <a:rPr lang="nb-NO" sz="1800" dirty="0" err="1"/>
              <a:t>source</a:t>
            </a:r>
            <a:r>
              <a:rPr lang="nb-NO" sz="1800" dirty="0"/>
              <a:t>:</a:t>
            </a:r>
          </a:p>
        </p:txBody>
      </p:sp>
      <p:graphicFrame>
        <p:nvGraphicFramePr>
          <p:cNvPr id="322566" name="Object 6"/>
          <p:cNvGraphicFramePr>
            <a:graphicFrameLocks noChangeAspect="1"/>
          </p:cNvGraphicFramePr>
          <p:nvPr/>
        </p:nvGraphicFramePr>
        <p:xfrm>
          <a:off x="505198" y="2132856"/>
          <a:ext cx="339440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1625400" imgH="241200" progId="Equation.3">
                  <p:embed/>
                </p:oleObj>
              </mc:Choice>
              <mc:Fallback>
                <p:oleObj name="Equation" r:id="rId5" imgW="16254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98" y="2132856"/>
                        <a:ext cx="339440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289050" y="2648312"/>
            <a:ext cx="863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dirty="0"/>
              <a:t>der:</a:t>
            </a:r>
          </a:p>
        </p:txBody>
      </p:sp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433189" y="3212976"/>
          <a:ext cx="2687865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1638000" imgH="1930320" progId="Equation.3">
                  <p:embed/>
                </p:oleObj>
              </mc:Choice>
              <mc:Fallback>
                <p:oleObj name="Equation" r:id="rId7" imgW="1638000" imgH="1930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189" y="3212976"/>
                        <a:ext cx="2687865" cy="3168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2569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861048"/>
            <a:ext cx="2376488" cy="225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/>
      <p:bldP spid="3225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886" y="836712"/>
            <a:ext cx="8229600" cy="582612"/>
          </a:xfrm>
        </p:spPr>
        <p:txBody>
          <a:bodyPr/>
          <a:lstStyle/>
          <a:p>
            <a:r>
              <a:rPr lang="nb-NO" sz="2800" dirty="0"/>
              <a:t>ENKLE RC modeller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395536" y="2204864"/>
            <a:ext cx="28813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Motstand i transistor: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611559" y="2924944"/>
          <a:ext cx="3158709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1422360" imgH="1231560" progId="Equation.3">
                  <p:embed/>
                </p:oleObj>
              </mc:Choice>
              <mc:Fallback>
                <p:oleObj name="Equation" r:id="rId4" imgW="1422360" imgH="1231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2924944"/>
                        <a:ext cx="3158709" cy="2736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359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412776"/>
            <a:ext cx="2711450" cy="2393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2359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221088"/>
            <a:ext cx="3024187" cy="221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6372201" y="764704"/>
          <a:ext cx="1080120" cy="45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Formel" r:id="rId8" imgW="419040" imgH="177480" progId="Equation.3">
                  <p:embed/>
                </p:oleObj>
              </mc:Choice>
              <mc:Fallback>
                <p:oleObj name="Formel" r:id="rId8" imgW="4190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1" y="764704"/>
                        <a:ext cx="1080120" cy="459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556792"/>
            <a:ext cx="2368925" cy="41044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246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404664"/>
            <a:ext cx="2304256" cy="2629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717032"/>
            <a:ext cx="2652434" cy="20162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933056"/>
            <a:ext cx="1920919" cy="18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6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056" y="1412776"/>
            <a:ext cx="3906838" cy="4608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935088" y="764704"/>
            <a:ext cx="352839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/>
              <a:t>Transmisjonsport:</a:t>
            </a:r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6219057" y="3614539"/>
          <a:ext cx="1895475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Formel" r:id="rId5" imgW="799920" imgH="685800" progId="Equation.3">
                  <p:embed/>
                </p:oleObj>
              </mc:Choice>
              <mc:Fallback>
                <p:oleObj name="Formel" r:id="rId5" imgW="79992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057" y="3614539"/>
                        <a:ext cx="1895475" cy="162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471592" y="2924944"/>
            <a:ext cx="36724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dirty="0" smtClean="0"/>
              <a:t>Parallelle motstander:</a:t>
            </a:r>
            <a:endParaRPr lang="nb-NO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F80B-FD21-4BCC-B659-8C9FF5B8E79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0" grpId="0"/>
      <p:bldP spid="17" grpId="0"/>
    </p:bldLst>
  </p:timing>
</p:sld>
</file>

<file path=ppt/theme/theme1.xml><?xml version="1.0" encoding="utf-8"?>
<a:theme xmlns:a="http://schemas.openxmlformats.org/drawingml/2006/main" name="foiler-orienteringsmøter-bachelo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foiler-orienteringsmøter-bachelor</Template>
  <TotalTime>9053</TotalTime>
  <Words>200</Words>
  <Application>Microsoft Office PowerPoint</Application>
  <PresentationFormat>On-screen Show (4:3)</PresentationFormat>
  <Paragraphs>92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ヒラギノ角ゴ Pro W3</vt:lpstr>
      <vt:lpstr>foiler-orienteringsmøter-bachelor</vt:lpstr>
      <vt:lpstr>Equation</vt:lpstr>
      <vt:lpstr>Formel</vt:lpstr>
      <vt:lpstr>INF3400 Del 4</vt:lpstr>
      <vt:lpstr>Introduksjon til utleggsregler</vt:lpstr>
      <vt:lpstr>Enkle MOS kapasitans modeller</vt:lpstr>
      <vt:lpstr>Gatekapasitans detaljer</vt:lpstr>
      <vt:lpstr>PowerPoint Presentation</vt:lpstr>
      <vt:lpstr>Diffusjonskapasitans detaljer</vt:lpstr>
      <vt:lpstr>ENKLE RC modeller</vt:lpstr>
      <vt:lpstr>PowerPoint Presentation</vt:lpstr>
      <vt:lpstr>PowerPoint Presentation</vt:lpstr>
      <vt:lpstr>RC forsinkelsesmodeller</vt:lpstr>
      <vt:lpstr>PowerPoint Presentation</vt:lpstr>
      <vt:lpstr>RC modell</vt:lpstr>
      <vt:lpstr>Hastighetsmetning</vt:lpstr>
      <vt:lpstr> 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Institutt for Informatikk ønsker alle ny studenter velkommen!</dc:title>
  <dc:creator>sigrunv</dc:creator>
  <cp:lastModifiedBy>Omid Mirmotahari</cp:lastModifiedBy>
  <cp:revision>244</cp:revision>
  <cp:lastPrinted>2016-02-03T19:40:44Z</cp:lastPrinted>
  <dcterms:created xsi:type="dcterms:W3CDTF">2011-08-14T18:14:06Z</dcterms:created>
  <dcterms:modified xsi:type="dcterms:W3CDTF">2016-02-03T19:40:51Z</dcterms:modified>
</cp:coreProperties>
</file>