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6A2"/>
    <a:srgbClr val="FFFF66"/>
    <a:srgbClr val="FAFFCD"/>
    <a:srgbClr val="FBF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8" autoAdjust="0"/>
    <p:restoredTop sz="94539" autoAdjust="0"/>
  </p:normalViewPr>
  <p:slideViewPr>
    <p:cSldViewPr>
      <p:cViewPr>
        <p:scale>
          <a:sx n="90" d="100"/>
          <a:sy n="90" d="100"/>
        </p:scale>
        <p:origin x="-240" y="-5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10" d="100"/>
          <a:sy n="210" d="100"/>
        </p:scale>
        <p:origin x="-222" y="40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8C435666-159B-41C9-8F51-4830F3094CF6}" type="datetime1">
              <a:rPr lang="nb-NO"/>
              <a:pPr>
                <a:defRPr/>
              </a:pPr>
              <a:t>02.03.2014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27EBB26-512E-4420-84BC-EFC459BCF13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2145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4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A4054EEB-AB3A-4FAA-91DD-5EF32BCCE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44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99B619-9153-4A8F-A218-DD7DAC97411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EB034-8CC4-41AE-9868-6365AEA8C62F}" type="slidenum">
              <a:rPr lang="en-US"/>
              <a:pPr/>
              <a:t>12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9FA7D-9316-4478-A8BA-A67CF48AFAB5}" type="slidenum">
              <a:rPr lang="en-US"/>
              <a:pPr/>
              <a:t>13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2950"/>
            <a:ext cx="4529667" cy="3714750"/>
          </a:xfrm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14078-7467-4A72-960D-09E7BCC56B3F}" type="slidenum">
              <a:rPr lang="en-US"/>
              <a:pPr/>
              <a:t>14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48278-44C3-4D46-8DF5-42D8D6507AD6}" type="slidenum">
              <a:rPr lang="en-US"/>
              <a:pPr/>
              <a:t>15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2950"/>
            <a:ext cx="4529667" cy="3714750"/>
          </a:xfrm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B4864-A680-4C17-807F-4816A860A20E}" type="slidenum">
              <a:rPr lang="en-US"/>
              <a:pPr/>
              <a:t>16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0126E-D2B5-4A19-8151-B3DC4D7D0E2F}" type="slidenum">
              <a:rPr lang="en-US"/>
              <a:pPr/>
              <a:t>17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2950"/>
            <a:ext cx="4529667" cy="3714750"/>
          </a:xfrm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6BD88-6CA2-450F-9536-84ACF2FD17BF}" type="slidenum">
              <a:rPr lang="en-US"/>
              <a:pPr/>
              <a:t>18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23C05-6CC6-437C-B90B-4148B23F30AB}" type="slidenum">
              <a:rPr lang="en-US"/>
              <a:pPr/>
              <a:t>19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C1655-6D57-4A92-8548-F4B71803D460}" type="slidenum">
              <a:rPr lang="en-US"/>
              <a:pPr/>
              <a:t>20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2950"/>
            <a:ext cx="4529667" cy="3714750"/>
          </a:xfrm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09558-2140-4E06-9B92-C69D118923F6}" type="slidenum">
              <a:rPr lang="en-US"/>
              <a:pPr/>
              <a:t>21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5F2C1-66FE-4BA7-9A5F-CFF1196A93D2}" type="slidenum">
              <a:rPr lang="en-US"/>
              <a:pPr/>
              <a:t>3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A5B48-4C20-4909-B4A3-FEB811CAC333}" type="slidenum">
              <a:rPr lang="en-US"/>
              <a:pPr/>
              <a:t>4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2950"/>
            <a:ext cx="4529667" cy="3714750"/>
          </a:xfrm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F8062-7F74-401B-8826-6576E3068D77}" type="slidenum">
              <a:rPr lang="en-US"/>
              <a:pPr/>
              <a:t>5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2950"/>
            <a:ext cx="4529667" cy="371475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83827-E16C-4D95-BD4B-60713A24B328}" type="slidenum">
              <a:rPr lang="en-US"/>
              <a:pPr/>
              <a:t>6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2950"/>
            <a:ext cx="4529667" cy="3714750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05A24-F151-46CE-830B-47ABCACACD1C}" type="slidenum">
              <a:rPr lang="en-US"/>
              <a:pPr/>
              <a:t>7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2950"/>
            <a:ext cx="4529667" cy="3714750"/>
          </a:xfrm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88A89-E40E-4DFF-9FF4-CF830F221773}" type="slidenum">
              <a:rPr lang="en-US"/>
              <a:pPr/>
              <a:t>8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2950"/>
            <a:ext cx="4529667" cy="3714750"/>
          </a:xfrm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4FDA4-49F5-42C7-89E5-0EA62E7CCDA7}" type="slidenum">
              <a:rPr lang="en-US"/>
              <a:pPr/>
              <a:t>9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2950"/>
            <a:ext cx="4529667" cy="3714750"/>
          </a:xfrm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2408F-F9F5-4900-8F4E-C49DAC50DF55}" type="slidenum">
              <a:rPr lang="en-US"/>
              <a:pPr/>
              <a:t>11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AB21-C3F0-4967-9182-0C40BAA6B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28E0-B079-419C-81B0-F121E3FED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971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13 august 2013</a:t>
            </a:r>
            <a:endParaRPr lang="nb-NO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9832" y="6400800"/>
            <a:ext cx="480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8384" y="64008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F80B-FD21-4BCC-B659-8C9FF5B8E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F94F-D6E3-4D54-8577-BF8CB4C25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C532-FCFB-4162-9366-F557F44B8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59FF-04CC-4EC4-A0F9-CC41DDB01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5331-C955-452D-B164-DE5674F69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5458-5CAD-4005-96A1-525BB1F81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F6E2-9BCD-4920-9FC3-9D30AE94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5534-2A24-4E61-849F-3B900F4AF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6BEE9E-B5FC-4F04-B100-5E31ED369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1109663" y="2900363"/>
            <a:ext cx="7715250" cy="742950"/>
          </a:xfrm>
        </p:spPr>
        <p:txBody>
          <a:bodyPr/>
          <a:lstStyle/>
          <a:p>
            <a:pPr eaLnBrk="1" hangingPunct="1"/>
            <a:r>
              <a:rPr lang="nb-NO" dirty="0" smtClean="0"/>
              <a:t>INF3400 Del 7 Teori</a:t>
            </a: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1109663" y="3519488"/>
            <a:ext cx="7715250" cy="1052512"/>
          </a:xfrm>
        </p:spPr>
        <p:txBody>
          <a:bodyPr/>
          <a:lstStyle/>
          <a:p>
            <a:pPr eaLnBrk="1" hangingPunct="1"/>
            <a:r>
              <a:rPr lang="nb-NO" dirty="0" smtClean="0"/>
              <a:t>CMOS fabrikasjonsprosess og </a:t>
            </a:r>
            <a:r>
              <a:rPr lang="nb-NO" dirty="0" smtClean="0"/>
              <a:t>utleggsregler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085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75" y="-142892"/>
            <a:ext cx="5172745" cy="1143000"/>
          </a:xfrm>
        </p:spPr>
        <p:txBody>
          <a:bodyPr/>
          <a:lstStyle/>
          <a:p>
            <a:r>
              <a:rPr lang="nb-NO" dirty="0"/>
              <a:t>Utlegg av port</a:t>
            </a:r>
          </a:p>
        </p:txBody>
      </p:sp>
      <p:pic>
        <p:nvPicPr>
          <p:cNvPr id="415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71545"/>
            <a:ext cx="2841625" cy="421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57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5550" y="1000108"/>
            <a:ext cx="4694238" cy="4751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35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0912" y="0"/>
            <a:ext cx="4258816" cy="582612"/>
          </a:xfrm>
        </p:spPr>
        <p:txBody>
          <a:bodyPr/>
          <a:lstStyle/>
          <a:p>
            <a:r>
              <a:rPr lang="nb-NO" dirty="0" err="1"/>
              <a:t>Stick</a:t>
            </a:r>
            <a:r>
              <a:rPr lang="nb-NO" dirty="0"/>
              <a:t> diagrammer</a:t>
            </a:r>
          </a:p>
        </p:txBody>
      </p:sp>
      <p:pic>
        <p:nvPicPr>
          <p:cNvPr id="4167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717529"/>
            <a:ext cx="4514850" cy="2506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428604"/>
            <a:ext cx="2339975" cy="217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677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3001959"/>
            <a:ext cx="2590800" cy="287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" name="Picture 8" descr="FIG1.44b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3429000"/>
            <a:ext cx="4243716" cy="222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287445"/>
            <a:ext cx="3687763" cy="3960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77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1000108"/>
            <a:ext cx="4256088" cy="4600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39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3437384" cy="1143000"/>
          </a:xfrm>
        </p:spPr>
        <p:txBody>
          <a:bodyPr/>
          <a:lstStyle/>
          <a:p>
            <a:r>
              <a:rPr lang="nb-NO" dirty="0"/>
              <a:t>Fotolitografi</a:t>
            </a:r>
          </a:p>
        </p:txBody>
      </p:sp>
      <p:pic>
        <p:nvPicPr>
          <p:cNvPr id="4188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214421"/>
            <a:ext cx="5256212" cy="364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739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Fremstilling av brønn og kanal</a:t>
            </a:r>
          </a:p>
        </p:txBody>
      </p:sp>
      <p:pic>
        <p:nvPicPr>
          <p:cNvPr id="4198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2060575"/>
            <a:ext cx="5994400" cy="154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34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696200" cy="1143000"/>
          </a:xfrm>
        </p:spPr>
        <p:txBody>
          <a:bodyPr/>
          <a:lstStyle/>
          <a:p>
            <a:r>
              <a:rPr lang="nb-NO" dirty="0"/>
              <a:t>Isolering</a:t>
            </a:r>
          </a:p>
        </p:txBody>
      </p:sp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88940"/>
            <a:ext cx="2622550" cy="528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59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Gate oksid</a:t>
            </a:r>
          </a:p>
        </p:txBody>
      </p:sp>
      <p:pic>
        <p:nvPicPr>
          <p:cNvPr id="421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989138"/>
            <a:ext cx="4673600" cy="187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90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-142892"/>
            <a:ext cx="6256040" cy="1143000"/>
          </a:xfrm>
        </p:spPr>
        <p:txBody>
          <a:bodyPr/>
          <a:lstStyle/>
          <a:p>
            <a:r>
              <a:rPr lang="nb-NO" sz="2800" dirty="0"/>
              <a:t>Fremstilling av source og drain</a:t>
            </a:r>
          </a:p>
        </p:txBody>
      </p:sp>
      <p:pic>
        <p:nvPicPr>
          <p:cNvPr id="422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44571"/>
            <a:ext cx="3024187" cy="141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229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635233"/>
            <a:ext cx="3024187" cy="160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2291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425933"/>
            <a:ext cx="3024187" cy="1398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2291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000108"/>
            <a:ext cx="3025775" cy="156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2292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657458"/>
            <a:ext cx="3024187" cy="1522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06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57166"/>
            <a:ext cx="3127375" cy="545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69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Kontakter</a:t>
            </a:r>
          </a:p>
        </p:txBody>
      </p:sp>
      <p:pic>
        <p:nvPicPr>
          <p:cNvPr id="424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700213"/>
            <a:ext cx="4673600" cy="2714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85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9192" y="548680"/>
            <a:ext cx="8686800" cy="582612"/>
          </a:xfrm>
        </p:spPr>
        <p:txBody>
          <a:bodyPr/>
          <a:lstStyle/>
          <a:p>
            <a:r>
              <a:rPr lang="nb-NO" sz="3200" dirty="0"/>
              <a:t>Introduksjon til CMOS fabrikasjonsprosess</a:t>
            </a:r>
            <a:endParaRPr lang="nb-NO" sz="3200" b="1" dirty="0"/>
          </a:p>
        </p:txBody>
      </p:sp>
      <p:pic>
        <p:nvPicPr>
          <p:cNvPr id="367634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844675"/>
            <a:ext cx="6965950" cy="2706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51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6281" y="836712"/>
            <a:ext cx="7696200" cy="1143000"/>
          </a:xfrm>
        </p:spPr>
        <p:txBody>
          <a:bodyPr/>
          <a:lstStyle/>
          <a:p>
            <a:r>
              <a:rPr lang="nb-NO" dirty="0"/>
              <a:t>Metall</a:t>
            </a:r>
          </a:p>
        </p:txBody>
      </p:sp>
      <p:pic>
        <p:nvPicPr>
          <p:cNvPr id="425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714356"/>
            <a:ext cx="4179887" cy="4824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15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44409"/>
            <a:ext cx="3429024" cy="57849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928670"/>
            <a:ext cx="6634162" cy="1042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0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062145"/>
            <a:ext cx="6697662" cy="126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06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438535"/>
            <a:ext cx="6707187" cy="149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842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2130441"/>
            <a:ext cx="54006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1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890603"/>
            <a:ext cx="54006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16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6538" y="458803"/>
            <a:ext cx="5441950" cy="340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16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3443303"/>
            <a:ext cx="54006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16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4689491"/>
            <a:ext cx="5400675" cy="102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41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125538"/>
            <a:ext cx="7129462" cy="135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26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" y="2708275"/>
            <a:ext cx="7175500" cy="1363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26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486275"/>
            <a:ext cx="7200900" cy="1141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15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22244"/>
            <a:ext cx="3300422" cy="962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37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104919"/>
            <a:ext cx="3300422" cy="807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37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2108220"/>
            <a:ext cx="3300422" cy="874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37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3214708"/>
            <a:ext cx="3300422" cy="8731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370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7800" y="4198957"/>
            <a:ext cx="3285321" cy="9088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3705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5143512"/>
            <a:ext cx="3300422" cy="82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70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357166"/>
            <a:ext cx="6102350" cy="1487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47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2085954"/>
            <a:ext cx="6119812" cy="1611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472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3887766"/>
            <a:ext cx="6119812" cy="179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99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7" y="332656"/>
            <a:ext cx="8229600" cy="582612"/>
          </a:xfrm>
        </p:spPr>
        <p:txBody>
          <a:bodyPr/>
          <a:lstStyle/>
          <a:p>
            <a:r>
              <a:rPr lang="nb-NO" dirty="0" smtClean="0"/>
              <a:t>Integrerte kretser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61333-4B83-458F-8058-3B126AE60CE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43240" y="4357694"/>
            <a:ext cx="5643602" cy="142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3143240" y="4357694"/>
            <a:ext cx="5643602" cy="1428760"/>
          </a:xfrm>
          <a:prstGeom prst="rect">
            <a:avLst/>
          </a:prstGeom>
          <a:solidFill>
            <a:srgbClr val="FDF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3143240" y="1071546"/>
            <a:ext cx="5643602" cy="32861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3143240" y="1571612"/>
            <a:ext cx="5643602" cy="27860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3143240" y="4143380"/>
            <a:ext cx="5643602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3143240" y="4071942"/>
            <a:ext cx="5643602" cy="71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3143240" y="3357562"/>
            <a:ext cx="5643602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6000760" y="3357562"/>
            <a:ext cx="2490806" cy="2143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/>
        </p:nvSpPr>
        <p:spPr>
          <a:xfrm>
            <a:off x="6000760" y="-24"/>
            <a:ext cx="2500330" cy="4071918"/>
          </a:xfrm>
          <a:prstGeom prst="rect">
            <a:avLst/>
          </a:prstGeom>
          <a:solidFill>
            <a:srgbClr val="A9E5ED"/>
          </a:solidFill>
          <a:ln>
            <a:solidFill>
              <a:srgbClr val="A9E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/>
          <p:cNvSpPr/>
          <p:nvPr/>
        </p:nvSpPr>
        <p:spPr>
          <a:xfrm>
            <a:off x="6000760" y="4071942"/>
            <a:ext cx="2500330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6000760" y="4071942"/>
            <a:ext cx="2500330" cy="71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/>
          <p:cNvSpPr/>
          <p:nvPr/>
        </p:nvSpPr>
        <p:spPr>
          <a:xfrm>
            <a:off x="3143240" y="1357298"/>
            <a:ext cx="5643602" cy="27860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/>
          <p:cNvSpPr/>
          <p:nvPr/>
        </p:nvSpPr>
        <p:spPr>
          <a:xfrm>
            <a:off x="6000760" y="4143380"/>
            <a:ext cx="2490806" cy="21431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/>
          <p:cNvSpPr/>
          <p:nvPr/>
        </p:nvSpPr>
        <p:spPr>
          <a:xfrm>
            <a:off x="6000760" y="4143380"/>
            <a:ext cx="2500330" cy="214314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/>
          <p:cNvSpPr/>
          <p:nvPr/>
        </p:nvSpPr>
        <p:spPr>
          <a:xfrm>
            <a:off x="5857884" y="4357694"/>
            <a:ext cx="2776558" cy="714380"/>
          </a:xfrm>
          <a:prstGeom prst="rect">
            <a:avLst/>
          </a:prstGeom>
          <a:solidFill>
            <a:srgbClr val="54DC2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/>
          <p:cNvSpPr/>
          <p:nvPr/>
        </p:nvSpPr>
        <p:spPr>
          <a:xfrm>
            <a:off x="3143240" y="1285860"/>
            <a:ext cx="5643602" cy="30718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/>
          <p:cNvSpPr/>
          <p:nvPr/>
        </p:nvSpPr>
        <p:spPr>
          <a:xfrm>
            <a:off x="3143240" y="4286256"/>
            <a:ext cx="5643602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26"/>
          <p:cNvSpPr/>
          <p:nvPr/>
        </p:nvSpPr>
        <p:spPr>
          <a:xfrm>
            <a:off x="3143240" y="4143380"/>
            <a:ext cx="5643602" cy="1428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 27"/>
          <p:cNvSpPr/>
          <p:nvPr/>
        </p:nvSpPr>
        <p:spPr>
          <a:xfrm>
            <a:off x="4214810" y="2786058"/>
            <a:ext cx="642942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/>
          <p:cNvSpPr/>
          <p:nvPr/>
        </p:nvSpPr>
        <p:spPr>
          <a:xfrm>
            <a:off x="7072330" y="2786058"/>
            <a:ext cx="642942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/>
          <p:cNvSpPr/>
          <p:nvPr/>
        </p:nvSpPr>
        <p:spPr>
          <a:xfrm>
            <a:off x="3143240" y="4143380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ctangle 34"/>
          <p:cNvSpPr/>
          <p:nvPr/>
        </p:nvSpPr>
        <p:spPr>
          <a:xfrm>
            <a:off x="4857752" y="4143380"/>
            <a:ext cx="221457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ctangle 35"/>
          <p:cNvSpPr/>
          <p:nvPr/>
        </p:nvSpPr>
        <p:spPr>
          <a:xfrm>
            <a:off x="7715272" y="4143380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ctangle 36"/>
          <p:cNvSpPr/>
          <p:nvPr/>
        </p:nvSpPr>
        <p:spPr>
          <a:xfrm>
            <a:off x="3143240" y="4286256"/>
            <a:ext cx="1071570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/>
          <p:cNvSpPr/>
          <p:nvPr/>
        </p:nvSpPr>
        <p:spPr>
          <a:xfrm>
            <a:off x="4857752" y="4286256"/>
            <a:ext cx="2214578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ctangle 38"/>
          <p:cNvSpPr/>
          <p:nvPr/>
        </p:nvSpPr>
        <p:spPr>
          <a:xfrm>
            <a:off x="7715272" y="4286256"/>
            <a:ext cx="1071570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" name="Group 44"/>
          <p:cNvGrpSpPr/>
          <p:nvPr/>
        </p:nvGrpSpPr>
        <p:grpSpPr>
          <a:xfrm>
            <a:off x="3143240" y="1285860"/>
            <a:ext cx="5643602" cy="3071834"/>
            <a:chOff x="3143240" y="1285860"/>
            <a:chExt cx="5643602" cy="3071834"/>
          </a:xfrm>
        </p:grpSpPr>
        <p:sp>
          <p:nvSpPr>
            <p:cNvPr id="40" name="Rectangle 39"/>
            <p:cNvSpPr/>
            <p:nvPr/>
          </p:nvSpPr>
          <p:spPr>
            <a:xfrm>
              <a:off x="3143240" y="1285860"/>
              <a:ext cx="1071570" cy="30718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14810" y="1285860"/>
              <a:ext cx="642942" cy="2857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57752" y="1285860"/>
              <a:ext cx="2214578" cy="30718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72330" y="1285860"/>
              <a:ext cx="642942" cy="2857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715272" y="1285860"/>
              <a:ext cx="1071570" cy="30718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" name="Group 50"/>
          <p:cNvGrpSpPr/>
          <p:nvPr/>
        </p:nvGrpSpPr>
        <p:grpSpPr>
          <a:xfrm>
            <a:off x="3143240" y="3964381"/>
            <a:ext cx="5643602" cy="393313"/>
            <a:chOff x="3143240" y="4231529"/>
            <a:chExt cx="5643602" cy="100446"/>
          </a:xfrm>
          <a:solidFill>
            <a:schemeClr val="bg1">
              <a:lumMod val="75000"/>
            </a:schemeClr>
          </a:solidFill>
        </p:grpSpPr>
        <p:sp>
          <p:nvSpPr>
            <p:cNvPr id="46" name="Rectangle 45"/>
            <p:cNvSpPr/>
            <p:nvPr/>
          </p:nvSpPr>
          <p:spPr>
            <a:xfrm>
              <a:off x="3143240" y="4286256"/>
              <a:ext cx="107157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14810" y="4231529"/>
              <a:ext cx="642942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57752" y="4286256"/>
              <a:ext cx="221457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72330" y="4231531"/>
              <a:ext cx="642942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272" y="4286256"/>
              <a:ext cx="107157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" name="Group 57"/>
          <p:cNvGrpSpPr/>
          <p:nvPr/>
        </p:nvGrpSpPr>
        <p:grpSpPr>
          <a:xfrm>
            <a:off x="3143240" y="4107232"/>
            <a:ext cx="5643602" cy="179024"/>
            <a:chOff x="3143240" y="4286255"/>
            <a:chExt cx="5643602" cy="45720"/>
          </a:xfrm>
          <a:solidFill>
            <a:schemeClr val="bg1">
              <a:lumMod val="75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3143240" y="4286256"/>
              <a:ext cx="107157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57752" y="4286255"/>
              <a:ext cx="221457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715272" y="4286256"/>
              <a:ext cx="107157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" name="Group 67"/>
          <p:cNvGrpSpPr/>
          <p:nvPr/>
        </p:nvGrpSpPr>
        <p:grpSpPr>
          <a:xfrm>
            <a:off x="3143240" y="2786058"/>
            <a:ext cx="5643602" cy="214314"/>
            <a:chOff x="3143240" y="3929066"/>
            <a:chExt cx="5643602" cy="214314"/>
          </a:xfrm>
        </p:grpSpPr>
        <p:sp>
          <p:nvSpPr>
            <p:cNvPr id="64" name="Rectangle 63"/>
            <p:cNvSpPr/>
            <p:nvPr/>
          </p:nvSpPr>
          <p:spPr>
            <a:xfrm>
              <a:off x="3143240" y="3929066"/>
              <a:ext cx="714380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14810" y="3929066"/>
              <a:ext cx="642942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14942" y="3929066"/>
              <a:ext cx="2928958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501090" y="3929066"/>
              <a:ext cx="285752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87"/>
          <p:cNvGrpSpPr/>
          <p:nvPr/>
        </p:nvGrpSpPr>
        <p:grpSpPr>
          <a:xfrm>
            <a:off x="3857620" y="2428868"/>
            <a:ext cx="4643470" cy="214323"/>
            <a:chOff x="3857620" y="3071803"/>
            <a:chExt cx="4643470" cy="214323"/>
          </a:xfrm>
        </p:grpSpPr>
        <p:grpSp>
          <p:nvGrpSpPr>
            <p:cNvPr id="29" name="Group 80"/>
            <p:cNvGrpSpPr/>
            <p:nvPr/>
          </p:nvGrpSpPr>
          <p:grpSpPr>
            <a:xfrm>
              <a:off x="3857620" y="3071803"/>
              <a:ext cx="4643470" cy="214312"/>
              <a:chOff x="3857620" y="4286255"/>
              <a:chExt cx="4643470" cy="54732"/>
            </a:xfrm>
            <a:solidFill>
              <a:schemeClr val="bg1">
                <a:lumMod val="75000"/>
              </a:schemeClr>
            </a:solidFill>
          </p:grpSpPr>
          <p:sp>
            <p:nvSpPr>
              <p:cNvPr id="82" name="Rectangle 81"/>
              <p:cNvSpPr/>
              <p:nvPr/>
            </p:nvSpPr>
            <p:spPr>
              <a:xfrm>
                <a:off x="3857620" y="4286255"/>
                <a:ext cx="357190" cy="54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143900" y="4286255"/>
                <a:ext cx="357190" cy="547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4857752" y="3071810"/>
              <a:ext cx="357190" cy="214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" name="Group 102"/>
          <p:cNvGrpSpPr/>
          <p:nvPr/>
        </p:nvGrpSpPr>
        <p:grpSpPr>
          <a:xfrm>
            <a:off x="3857620" y="4357694"/>
            <a:ext cx="4643470" cy="214314"/>
            <a:chOff x="3857620" y="4357694"/>
            <a:chExt cx="4643470" cy="214314"/>
          </a:xfrm>
        </p:grpSpPr>
        <p:sp>
          <p:nvSpPr>
            <p:cNvPr id="100" name="Rectangle 99"/>
            <p:cNvSpPr/>
            <p:nvPr/>
          </p:nvSpPr>
          <p:spPr>
            <a:xfrm>
              <a:off x="3857620" y="4357694"/>
              <a:ext cx="357190" cy="21431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857752" y="4357694"/>
              <a:ext cx="357190" cy="21431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143900" y="4357694"/>
              <a:ext cx="357190" cy="21431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109"/>
          <p:cNvGrpSpPr/>
          <p:nvPr/>
        </p:nvGrpSpPr>
        <p:grpSpPr>
          <a:xfrm>
            <a:off x="3143240" y="3964381"/>
            <a:ext cx="5643602" cy="393313"/>
            <a:chOff x="3143240" y="4231529"/>
            <a:chExt cx="5643602" cy="100446"/>
          </a:xfrm>
          <a:solidFill>
            <a:schemeClr val="bg1">
              <a:lumMod val="75000"/>
            </a:schemeClr>
          </a:solidFill>
        </p:grpSpPr>
        <p:sp>
          <p:nvSpPr>
            <p:cNvPr id="111" name="Rectangle 110"/>
            <p:cNvSpPr/>
            <p:nvPr/>
          </p:nvSpPr>
          <p:spPr>
            <a:xfrm>
              <a:off x="3143240" y="4286256"/>
              <a:ext cx="107157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214810" y="4231529"/>
              <a:ext cx="642942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857752" y="4286256"/>
              <a:ext cx="221457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072330" y="4231531"/>
              <a:ext cx="642942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715272" y="4286256"/>
              <a:ext cx="107157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4" name="Group 75"/>
          <p:cNvGrpSpPr/>
          <p:nvPr/>
        </p:nvGrpSpPr>
        <p:grpSpPr>
          <a:xfrm>
            <a:off x="3143240" y="2786058"/>
            <a:ext cx="5643602" cy="214314"/>
            <a:chOff x="3143240" y="3929066"/>
            <a:chExt cx="5643602" cy="214314"/>
          </a:xfrm>
        </p:grpSpPr>
        <p:sp>
          <p:nvSpPr>
            <p:cNvPr id="77" name="Rectangle 76"/>
            <p:cNvSpPr/>
            <p:nvPr/>
          </p:nvSpPr>
          <p:spPr>
            <a:xfrm>
              <a:off x="3143240" y="3929066"/>
              <a:ext cx="357190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57620" y="3929066"/>
              <a:ext cx="2786082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072330" y="3929066"/>
              <a:ext cx="642942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143900" y="3929066"/>
              <a:ext cx="642942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5" name="Group 115"/>
          <p:cNvGrpSpPr/>
          <p:nvPr/>
        </p:nvGrpSpPr>
        <p:grpSpPr>
          <a:xfrm>
            <a:off x="3500430" y="4143380"/>
            <a:ext cx="4643470" cy="214321"/>
            <a:chOff x="3500430" y="4286232"/>
            <a:chExt cx="4643470" cy="54734"/>
          </a:xfrm>
          <a:solidFill>
            <a:schemeClr val="bg1">
              <a:lumMod val="75000"/>
            </a:schemeClr>
          </a:solidFill>
        </p:grpSpPr>
        <p:sp>
          <p:nvSpPr>
            <p:cNvPr id="117" name="Rectangle 116"/>
            <p:cNvSpPr/>
            <p:nvPr/>
          </p:nvSpPr>
          <p:spPr>
            <a:xfrm>
              <a:off x="3500430" y="4286234"/>
              <a:ext cx="357190" cy="54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643702" y="4286233"/>
              <a:ext cx="428628" cy="54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715272" y="4286232"/>
              <a:ext cx="428628" cy="54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6" name="Group 119"/>
          <p:cNvGrpSpPr/>
          <p:nvPr/>
        </p:nvGrpSpPr>
        <p:grpSpPr>
          <a:xfrm>
            <a:off x="3500430" y="4357694"/>
            <a:ext cx="4643470" cy="214314"/>
            <a:chOff x="3857620" y="4357694"/>
            <a:chExt cx="4643470" cy="214314"/>
          </a:xfrm>
          <a:solidFill>
            <a:srgbClr val="FFFF00"/>
          </a:solidFill>
        </p:grpSpPr>
        <p:sp>
          <p:nvSpPr>
            <p:cNvPr id="121" name="Rectangle 120"/>
            <p:cNvSpPr/>
            <p:nvPr/>
          </p:nvSpPr>
          <p:spPr>
            <a:xfrm>
              <a:off x="3857620" y="4357694"/>
              <a:ext cx="357190" cy="21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000892" y="4357694"/>
              <a:ext cx="428628" cy="21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072462" y="4357694"/>
              <a:ext cx="428628" cy="21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7" name="Group 123"/>
          <p:cNvGrpSpPr/>
          <p:nvPr/>
        </p:nvGrpSpPr>
        <p:grpSpPr>
          <a:xfrm>
            <a:off x="3203848" y="1150394"/>
            <a:ext cx="5568744" cy="3214710"/>
            <a:chOff x="3218098" y="1071546"/>
            <a:chExt cx="5568744" cy="3214710"/>
          </a:xfrm>
          <a:solidFill>
            <a:srgbClr val="F4EE00"/>
          </a:solidFill>
        </p:grpSpPr>
        <p:grpSp>
          <p:nvGrpSpPr>
            <p:cNvPr id="228" name="Group 88"/>
            <p:cNvGrpSpPr/>
            <p:nvPr/>
          </p:nvGrpSpPr>
          <p:grpSpPr>
            <a:xfrm>
              <a:off x="3218098" y="1071546"/>
              <a:ext cx="5568744" cy="3071834"/>
              <a:chOff x="3218098" y="1285860"/>
              <a:chExt cx="5568744" cy="3071834"/>
            </a:xfrm>
            <a:grpFill/>
          </p:grpSpPr>
          <p:sp>
            <p:nvSpPr>
              <p:cNvPr id="130" name="Rectangle 129"/>
              <p:cNvSpPr/>
              <p:nvPr/>
            </p:nvSpPr>
            <p:spPr>
              <a:xfrm>
                <a:off x="3218098" y="1285860"/>
                <a:ext cx="357190" cy="30718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214810" y="1285860"/>
                <a:ext cx="642942" cy="2857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857752" y="1285860"/>
                <a:ext cx="1857388" cy="30718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072330" y="1285860"/>
                <a:ext cx="642942" cy="2857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8072462" y="1285860"/>
                <a:ext cx="714380" cy="30718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>
              <a:off x="3500430" y="1071546"/>
              <a:ext cx="357190" cy="32147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857620" y="1071546"/>
              <a:ext cx="357190" cy="3071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643702" y="1071546"/>
              <a:ext cx="428628" cy="32147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715272" y="1071546"/>
              <a:ext cx="428628" cy="32147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9" name="Group 103"/>
          <p:cNvGrpSpPr/>
          <p:nvPr/>
        </p:nvGrpSpPr>
        <p:grpSpPr>
          <a:xfrm>
            <a:off x="3131840" y="1293270"/>
            <a:ext cx="5688632" cy="3071834"/>
            <a:chOff x="3098210" y="1285860"/>
            <a:chExt cx="5688632" cy="3071834"/>
          </a:xfrm>
        </p:grpSpPr>
        <p:sp>
          <p:nvSpPr>
            <p:cNvPr id="116" name="Rectangle 115"/>
            <p:cNvSpPr/>
            <p:nvPr/>
          </p:nvSpPr>
          <p:spPr>
            <a:xfrm>
              <a:off x="3098210" y="1285860"/>
              <a:ext cx="1080120" cy="30718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178330" y="1285860"/>
              <a:ext cx="679422" cy="2857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826402" y="1285860"/>
              <a:ext cx="2245928" cy="30718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072330" y="1285860"/>
              <a:ext cx="642942" cy="2857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715272" y="1285860"/>
              <a:ext cx="1071570" cy="30718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0" name="Group 109"/>
          <p:cNvGrpSpPr/>
          <p:nvPr/>
        </p:nvGrpSpPr>
        <p:grpSpPr>
          <a:xfrm>
            <a:off x="3143240" y="3971791"/>
            <a:ext cx="5643602" cy="393313"/>
            <a:chOff x="3143240" y="4231529"/>
            <a:chExt cx="5643602" cy="100446"/>
          </a:xfrm>
          <a:solidFill>
            <a:schemeClr val="bg1">
              <a:lumMod val="75000"/>
            </a:schemeClr>
          </a:solidFill>
        </p:grpSpPr>
        <p:sp>
          <p:nvSpPr>
            <p:cNvPr id="137" name="Rectangle 136"/>
            <p:cNvSpPr/>
            <p:nvPr/>
          </p:nvSpPr>
          <p:spPr>
            <a:xfrm>
              <a:off x="3143240" y="4286256"/>
              <a:ext cx="107157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214810" y="4231529"/>
              <a:ext cx="642942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857752" y="4286256"/>
              <a:ext cx="221457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072330" y="4231531"/>
              <a:ext cx="642942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715272" y="4286256"/>
              <a:ext cx="107157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4" name="Group 162"/>
          <p:cNvGrpSpPr/>
          <p:nvPr/>
        </p:nvGrpSpPr>
        <p:grpSpPr>
          <a:xfrm>
            <a:off x="3143240" y="2786058"/>
            <a:ext cx="5643602" cy="214314"/>
            <a:chOff x="3143240" y="4786322"/>
            <a:chExt cx="5643602" cy="214314"/>
          </a:xfrm>
        </p:grpSpPr>
        <p:grpSp>
          <p:nvGrpSpPr>
            <p:cNvPr id="235" name="Group 152"/>
            <p:cNvGrpSpPr/>
            <p:nvPr/>
          </p:nvGrpSpPr>
          <p:grpSpPr>
            <a:xfrm>
              <a:off x="3143240" y="4786322"/>
              <a:ext cx="5643602" cy="214314"/>
              <a:chOff x="3143240" y="4572008"/>
              <a:chExt cx="5643602" cy="214314"/>
            </a:xfrm>
          </p:grpSpPr>
          <p:grpSp>
            <p:nvGrpSpPr>
              <p:cNvPr id="236" name="Group 75"/>
              <p:cNvGrpSpPr/>
              <p:nvPr/>
            </p:nvGrpSpPr>
            <p:grpSpPr>
              <a:xfrm>
                <a:off x="3143240" y="4572008"/>
                <a:ext cx="5643602" cy="214314"/>
                <a:chOff x="3143240" y="3929066"/>
                <a:chExt cx="5643602" cy="214314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3143240" y="3929066"/>
                  <a:ext cx="428628" cy="21431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4214810" y="3929066"/>
                  <a:ext cx="642942" cy="21431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7072330" y="3929066"/>
                  <a:ext cx="642942" cy="21431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8501090" y="3929066"/>
                  <a:ext cx="285752" cy="21431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52" name="Rectangle 151"/>
              <p:cNvSpPr/>
              <p:nvPr/>
            </p:nvSpPr>
            <p:spPr>
              <a:xfrm>
                <a:off x="5143504" y="4572008"/>
                <a:ext cx="1571636" cy="214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161" name="Rectangle 160"/>
            <p:cNvSpPr/>
            <p:nvPr/>
          </p:nvSpPr>
          <p:spPr>
            <a:xfrm>
              <a:off x="3786182" y="4786322"/>
              <a:ext cx="214314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072462" y="4786322"/>
              <a:ext cx="214314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7" name="Group 179"/>
          <p:cNvGrpSpPr/>
          <p:nvPr/>
        </p:nvGrpSpPr>
        <p:grpSpPr>
          <a:xfrm>
            <a:off x="3571868" y="4143380"/>
            <a:ext cx="4929222" cy="214314"/>
            <a:chOff x="3571868" y="5143512"/>
            <a:chExt cx="4929222" cy="214314"/>
          </a:xfrm>
        </p:grpSpPr>
        <p:sp>
          <p:nvSpPr>
            <p:cNvPr id="174" name="Rectangle 173"/>
            <p:cNvSpPr/>
            <p:nvPr/>
          </p:nvSpPr>
          <p:spPr>
            <a:xfrm>
              <a:off x="3571868" y="514351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000496" y="514351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715140" y="5143512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715272" y="5143512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286776" y="514351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857752" y="5143512"/>
              <a:ext cx="285752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8" name="Group 201"/>
          <p:cNvGrpSpPr/>
          <p:nvPr/>
        </p:nvGrpSpPr>
        <p:grpSpPr>
          <a:xfrm>
            <a:off x="4214810" y="3786190"/>
            <a:ext cx="3500462" cy="214314"/>
            <a:chOff x="5286380" y="3929066"/>
            <a:chExt cx="3500462" cy="214314"/>
          </a:xfrm>
        </p:grpSpPr>
        <p:sp>
          <p:nvSpPr>
            <p:cNvPr id="200" name="Rectangle 199"/>
            <p:cNvSpPr/>
            <p:nvPr/>
          </p:nvSpPr>
          <p:spPr>
            <a:xfrm>
              <a:off x="5286380" y="3929066"/>
              <a:ext cx="642942" cy="2143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8143900" y="3929066"/>
              <a:ext cx="642942" cy="2143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9" name="Group 222"/>
          <p:cNvGrpSpPr/>
          <p:nvPr/>
        </p:nvGrpSpPr>
        <p:grpSpPr>
          <a:xfrm>
            <a:off x="3143240" y="2786058"/>
            <a:ext cx="5643602" cy="214314"/>
            <a:chOff x="3143240" y="4857760"/>
            <a:chExt cx="5643602" cy="214314"/>
          </a:xfrm>
        </p:grpSpPr>
        <p:sp>
          <p:nvSpPr>
            <p:cNvPr id="220" name="Rectangle 219"/>
            <p:cNvSpPr/>
            <p:nvPr/>
          </p:nvSpPr>
          <p:spPr>
            <a:xfrm>
              <a:off x="3143240" y="4857760"/>
              <a:ext cx="1071570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857752" y="4857760"/>
              <a:ext cx="2214578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715272" y="4857760"/>
              <a:ext cx="1071570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0" name="Group 197"/>
          <p:cNvGrpSpPr/>
          <p:nvPr/>
        </p:nvGrpSpPr>
        <p:grpSpPr>
          <a:xfrm>
            <a:off x="3143240" y="3929066"/>
            <a:ext cx="5643602" cy="428628"/>
            <a:chOff x="3143240" y="5072074"/>
            <a:chExt cx="5643602" cy="428628"/>
          </a:xfrm>
        </p:grpSpPr>
        <p:grpSp>
          <p:nvGrpSpPr>
            <p:cNvPr id="241" name="Group 180"/>
            <p:cNvGrpSpPr/>
            <p:nvPr/>
          </p:nvGrpSpPr>
          <p:grpSpPr>
            <a:xfrm>
              <a:off x="3571868" y="5072074"/>
              <a:ext cx="4929222" cy="428628"/>
              <a:chOff x="3571868" y="4857760"/>
              <a:chExt cx="4929222" cy="428628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3571868" y="4857760"/>
                <a:ext cx="214314" cy="42862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000496" y="4857760"/>
                <a:ext cx="214314" cy="42862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6715140" y="4857760"/>
                <a:ext cx="357190" cy="42862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715272" y="4857760"/>
                <a:ext cx="357190" cy="42862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8286776" y="4857760"/>
                <a:ext cx="214314" cy="42862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4857752" y="4857760"/>
                <a:ext cx="285752" cy="42862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242" name="Group 187"/>
            <p:cNvGrpSpPr/>
            <p:nvPr/>
          </p:nvGrpSpPr>
          <p:grpSpPr>
            <a:xfrm>
              <a:off x="3143240" y="5072074"/>
              <a:ext cx="5643602" cy="285752"/>
              <a:chOff x="3143240" y="4786322"/>
              <a:chExt cx="5643602" cy="285752"/>
            </a:xfrm>
          </p:grpSpPr>
          <p:grpSp>
            <p:nvGrpSpPr>
              <p:cNvPr id="243" name="Group 152"/>
              <p:cNvGrpSpPr/>
              <p:nvPr/>
            </p:nvGrpSpPr>
            <p:grpSpPr>
              <a:xfrm>
                <a:off x="3143240" y="4786322"/>
                <a:ext cx="5643602" cy="285752"/>
                <a:chOff x="3143240" y="4572008"/>
                <a:chExt cx="5643602" cy="285752"/>
              </a:xfrm>
            </p:grpSpPr>
            <p:grpSp>
              <p:nvGrpSpPr>
                <p:cNvPr id="244" name="Group 75"/>
                <p:cNvGrpSpPr/>
                <p:nvPr/>
              </p:nvGrpSpPr>
              <p:grpSpPr>
                <a:xfrm>
                  <a:off x="3143240" y="4572008"/>
                  <a:ext cx="5643602" cy="285752"/>
                  <a:chOff x="3143240" y="3929066"/>
                  <a:chExt cx="5643602" cy="285752"/>
                </a:xfrm>
              </p:grpSpPr>
              <p:sp>
                <p:nvSpPr>
                  <p:cNvPr id="194" name="Rectangle 193"/>
                  <p:cNvSpPr/>
                  <p:nvPr/>
                </p:nvSpPr>
                <p:spPr>
                  <a:xfrm>
                    <a:off x="3143240" y="3929066"/>
                    <a:ext cx="428628" cy="285752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8501090" y="3929066"/>
                    <a:ext cx="285752" cy="285752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sp>
              <p:nvSpPr>
                <p:cNvPr id="193" name="Rectangle 192"/>
                <p:cNvSpPr/>
                <p:nvPr/>
              </p:nvSpPr>
              <p:spPr>
                <a:xfrm>
                  <a:off x="5143504" y="4572008"/>
                  <a:ext cx="1571636" cy="28575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90" name="Rectangle 189"/>
              <p:cNvSpPr/>
              <p:nvPr/>
            </p:nvSpPr>
            <p:spPr>
              <a:xfrm>
                <a:off x="3786182" y="4786322"/>
                <a:ext cx="214314" cy="28575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8072462" y="4786322"/>
                <a:ext cx="214314" cy="28575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grpSp>
        <p:nvGrpSpPr>
          <p:cNvPr id="245" name="Group 102"/>
          <p:cNvGrpSpPr/>
          <p:nvPr/>
        </p:nvGrpSpPr>
        <p:grpSpPr>
          <a:xfrm>
            <a:off x="3857620" y="4149080"/>
            <a:ext cx="4643470" cy="214884"/>
            <a:chOff x="3857620" y="4357694"/>
            <a:chExt cx="4643470" cy="214314"/>
          </a:xfrm>
        </p:grpSpPr>
        <p:sp>
          <p:nvSpPr>
            <p:cNvPr id="231" name="Rectangle 230"/>
            <p:cNvSpPr/>
            <p:nvPr/>
          </p:nvSpPr>
          <p:spPr>
            <a:xfrm>
              <a:off x="3857620" y="4357694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57752" y="4357694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8143900" y="4357694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500034" y="500063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Udopet silisium (Si)</a:t>
            </a:r>
            <a:endParaRPr lang="nb-NO" sz="1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357158" y="3071810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Bor (B)</a:t>
            </a:r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r>
              <a:rPr lang="nb-NO" sz="1400" dirty="0" smtClean="0"/>
              <a:t>Dopet silisium (Si) – p(</a:t>
            </a:r>
            <a:r>
              <a:rPr lang="nb-NO" sz="1400" dirty="0" err="1" smtClean="0"/>
              <a:t>ositiv</a:t>
            </a:r>
            <a:r>
              <a:rPr lang="nb-NO" sz="1400" dirty="0" smtClean="0"/>
              <a:t>)type</a:t>
            </a:r>
            <a:endParaRPr lang="nb-NO" sz="1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357158" y="3071810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Oksygen  (O</a:t>
            </a:r>
            <a:r>
              <a:rPr lang="nb-NO" sz="800" dirty="0" smtClean="0"/>
              <a:t>2</a:t>
            </a:r>
            <a:r>
              <a:rPr lang="nb-NO" sz="1400" dirty="0" smtClean="0"/>
              <a:t>)</a:t>
            </a:r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r>
              <a:rPr lang="nb-NO" sz="1400" dirty="0" smtClean="0"/>
              <a:t>Isolator   (SiO</a:t>
            </a:r>
            <a:r>
              <a:rPr lang="nb-NO" sz="1000" dirty="0" smtClean="0"/>
              <a:t>2</a:t>
            </a:r>
            <a:r>
              <a:rPr lang="nb-NO" sz="1400" dirty="0" smtClean="0"/>
              <a:t>)</a:t>
            </a:r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r>
              <a:rPr lang="nb-NO" sz="1400" dirty="0" smtClean="0"/>
              <a:t>Halvleder (Si)</a:t>
            </a:r>
            <a:endParaRPr lang="nb-NO" sz="1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357158" y="4000504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/>
              <a:t>Fotoresist</a:t>
            </a:r>
            <a:endParaRPr lang="nb-NO" sz="1400" dirty="0" smtClean="0"/>
          </a:p>
        </p:txBody>
      </p:sp>
      <p:sp>
        <p:nvSpPr>
          <p:cNvPr id="168" name="TextBox 167"/>
          <p:cNvSpPr txBox="1"/>
          <p:nvPr/>
        </p:nvSpPr>
        <p:spPr>
          <a:xfrm>
            <a:off x="357158" y="3192661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Glassmaske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85720" y="1071546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Blått lys (UV)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318812" y="3071810"/>
            <a:ext cx="8429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Arsen (As)</a:t>
            </a:r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r>
              <a:rPr lang="nb-NO" sz="1400" dirty="0" smtClean="0"/>
              <a:t>                                                                                                                  </a:t>
            </a:r>
          </a:p>
          <a:p>
            <a:endParaRPr lang="nb-NO" sz="1400" dirty="0" smtClean="0"/>
          </a:p>
          <a:p>
            <a:r>
              <a:rPr lang="nb-NO" sz="1400" dirty="0" smtClean="0"/>
              <a:t>                                                                                                                   Halvleder n(</a:t>
            </a:r>
            <a:r>
              <a:rPr lang="nb-NO" sz="1400" dirty="0" err="1" smtClean="0"/>
              <a:t>egativ</a:t>
            </a:r>
            <a:r>
              <a:rPr lang="nb-NO" sz="1400" dirty="0" smtClean="0"/>
              <a:t>)type (Si)</a:t>
            </a:r>
          </a:p>
          <a:p>
            <a:endParaRPr lang="nb-NO" sz="1400" dirty="0" smtClean="0"/>
          </a:p>
          <a:p>
            <a:r>
              <a:rPr lang="nb-NO" sz="1400" dirty="0" smtClean="0"/>
              <a:t>Halvleder  </a:t>
            </a:r>
            <a:r>
              <a:rPr lang="nb-NO" sz="1400" dirty="0" err="1" smtClean="0"/>
              <a:t>ptype</a:t>
            </a:r>
            <a:r>
              <a:rPr lang="nb-NO" sz="1400" dirty="0" smtClean="0"/>
              <a:t> (Si)</a:t>
            </a:r>
            <a:endParaRPr lang="nb-NO" sz="1400" dirty="0"/>
          </a:p>
        </p:txBody>
      </p:sp>
      <p:sp>
        <p:nvSpPr>
          <p:cNvPr id="180" name="TextBox 179"/>
          <p:cNvSpPr txBox="1"/>
          <p:nvPr/>
        </p:nvSpPr>
        <p:spPr>
          <a:xfrm>
            <a:off x="251520" y="3071810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Oksygen  (O</a:t>
            </a:r>
            <a:r>
              <a:rPr lang="nb-NO" sz="800" dirty="0" smtClean="0"/>
              <a:t>2</a:t>
            </a:r>
            <a:r>
              <a:rPr lang="nb-NO" sz="1400" dirty="0" smtClean="0"/>
              <a:t>)</a:t>
            </a:r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r>
              <a:rPr lang="nb-NO" sz="1400" dirty="0" smtClean="0"/>
              <a:t>Isolator   (SiO</a:t>
            </a:r>
            <a:r>
              <a:rPr lang="nb-NO" sz="1000" dirty="0" smtClean="0"/>
              <a:t>2</a:t>
            </a:r>
            <a:r>
              <a:rPr lang="nb-NO" sz="1400" dirty="0" smtClean="0"/>
              <a:t>)</a:t>
            </a:r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r>
              <a:rPr lang="nb-NO" sz="1400" dirty="0" smtClean="0"/>
              <a:t>Halvleder (Si)</a:t>
            </a:r>
            <a:endParaRPr lang="nb-NO" sz="1400" dirty="0"/>
          </a:p>
        </p:txBody>
      </p:sp>
      <p:sp>
        <p:nvSpPr>
          <p:cNvPr id="181" name="TextBox 180"/>
          <p:cNvSpPr txBox="1"/>
          <p:nvPr/>
        </p:nvSpPr>
        <p:spPr>
          <a:xfrm>
            <a:off x="357158" y="4049917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/>
              <a:t>Polysilisium</a:t>
            </a:r>
            <a:r>
              <a:rPr lang="nb-NO" sz="1400" dirty="0" smtClean="0"/>
              <a:t> (halvleder)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57158" y="2786058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Maske</a:t>
            </a:r>
          </a:p>
        </p:txBody>
      </p:sp>
      <p:grpSp>
        <p:nvGrpSpPr>
          <p:cNvPr id="246" name="Group 98"/>
          <p:cNvGrpSpPr/>
          <p:nvPr/>
        </p:nvGrpSpPr>
        <p:grpSpPr>
          <a:xfrm>
            <a:off x="3131840" y="836712"/>
            <a:ext cx="5645882" cy="3528392"/>
            <a:chOff x="3140960" y="1071546"/>
            <a:chExt cx="5645882" cy="3214710"/>
          </a:xfrm>
        </p:grpSpPr>
        <p:grpSp>
          <p:nvGrpSpPr>
            <p:cNvPr id="247" name="Group 88"/>
            <p:cNvGrpSpPr/>
            <p:nvPr/>
          </p:nvGrpSpPr>
          <p:grpSpPr>
            <a:xfrm>
              <a:off x="3140960" y="1071546"/>
              <a:ext cx="5645882" cy="3071834"/>
              <a:chOff x="3140960" y="1285860"/>
              <a:chExt cx="5645882" cy="3071834"/>
            </a:xfrm>
            <a:solidFill>
              <a:srgbClr val="007635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3140960" y="1285860"/>
                <a:ext cx="1002412" cy="30718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214810" y="1285860"/>
                <a:ext cx="642942" cy="2857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14942" y="1285860"/>
                <a:ext cx="1857388" cy="30718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072330" y="1285860"/>
                <a:ext cx="642942" cy="2857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501090" y="1285860"/>
                <a:ext cx="285752" cy="30718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3857620" y="1071546"/>
              <a:ext cx="357190" cy="3214710"/>
            </a:xfrm>
            <a:prstGeom prst="rect">
              <a:avLst/>
            </a:prstGeom>
            <a:solidFill>
              <a:srgbClr val="007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57752" y="1071546"/>
              <a:ext cx="357190" cy="3214710"/>
            </a:xfrm>
            <a:prstGeom prst="rect">
              <a:avLst/>
            </a:prstGeom>
            <a:solidFill>
              <a:srgbClr val="007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15272" y="1071546"/>
              <a:ext cx="428628" cy="3071834"/>
            </a:xfrm>
            <a:prstGeom prst="rect">
              <a:avLst/>
            </a:prstGeom>
            <a:solidFill>
              <a:srgbClr val="007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43900" y="1071546"/>
              <a:ext cx="357190" cy="3214710"/>
            </a:xfrm>
            <a:prstGeom prst="rect">
              <a:avLst/>
            </a:prstGeom>
            <a:solidFill>
              <a:srgbClr val="007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8" name="Group 103"/>
          <p:cNvGrpSpPr/>
          <p:nvPr/>
        </p:nvGrpSpPr>
        <p:grpSpPr>
          <a:xfrm>
            <a:off x="3131840" y="1293270"/>
            <a:ext cx="5643602" cy="3071834"/>
            <a:chOff x="3143240" y="1285860"/>
            <a:chExt cx="5643602" cy="3071834"/>
          </a:xfrm>
        </p:grpSpPr>
        <p:sp>
          <p:nvSpPr>
            <p:cNvPr id="105" name="Rectangle 104"/>
            <p:cNvSpPr/>
            <p:nvPr/>
          </p:nvSpPr>
          <p:spPr>
            <a:xfrm>
              <a:off x="3143240" y="1285860"/>
              <a:ext cx="1071570" cy="30718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214810" y="1285860"/>
              <a:ext cx="642942" cy="2857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857752" y="1285860"/>
              <a:ext cx="2214578" cy="30718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072330" y="1285860"/>
              <a:ext cx="642942" cy="2857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715272" y="1285860"/>
              <a:ext cx="1071570" cy="30718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125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7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000"/>
                            </p:stCondLst>
                            <p:childTnLst>
                              <p:par>
                                <p:cTn id="2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0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0"/>
                            </p:stCondLst>
                            <p:childTnLst>
                              <p:par>
                                <p:cTn id="2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0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0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000"/>
                            </p:stCondLst>
                            <p:childTnLst>
                              <p:par>
                                <p:cTn id="3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0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0"/>
                            </p:stCondLst>
                            <p:childTnLst>
                              <p:par>
                                <p:cTn id="3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7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8" grpId="0" animBg="1"/>
      <p:bldP spid="15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4" grpId="0" animBg="1"/>
      <p:bldP spid="24" grpId="1" animBg="1"/>
      <p:bldP spid="26" grpId="0" animBg="1"/>
      <p:bldP spid="27" grpId="0" animBg="1"/>
      <p:bldP spid="28" grpId="0" animBg="1"/>
      <p:bldP spid="32" grpId="0" animBg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1" grpId="0"/>
      <p:bldP spid="171" grpId="1"/>
      <p:bldP spid="180" grpId="0"/>
      <p:bldP spid="180" grpId="1"/>
      <p:bldP spid="181" grpId="0"/>
      <p:bldP spid="181" grpId="1"/>
      <p:bldP spid="188" grpId="0"/>
      <p:bldP spid="188" grpId="1"/>
    </p:bldLst>
  </p:timing>
</p:sld>
</file>

<file path=ppt/theme/theme1.xml><?xml version="1.0" encoding="utf-8"?>
<a:theme xmlns:a="http://schemas.openxmlformats.org/drawingml/2006/main" name="foiler-orienteringsmøter-bachelo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foiler-orienteringsmøter-bachelor</Template>
  <TotalTime>9046</TotalTime>
  <Words>213</Words>
  <Application>Microsoft Office PowerPoint</Application>
  <PresentationFormat>On-screen Show (4:3)</PresentationFormat>
  <Paragraphs>115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foiler-orienteringsmøter-bachelor</vt:lpstr>
      <vt:lpstr>INF3400 Del 7 Teori</vt:lpstr>
      <vt:lpstr>Introduksjon til CMOS fabrikasjonsprosess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Integrerte kretser</vt:lpstr>
      <vt:lpstr>Utlegg av port</vt:lpstr>
      <vt:lpstr>Stick diagrammer</vt:lpstr>
      <vt:lpstr>PowerPoint Presentation</vt:lpstr>
      <vt:lpstr>Fotolitografi</vt:lpstr>
      <vt:lpstr>Fremstilling av brønn og kanal</vt:lpstr>
      <vt:lpstr>Isolering</vt:lpstr>
      <vt:lpstr>Gate oksid</vt:lpstr>
      <vt:lpstr>Fremstilling av source og drain</vt:lpstr>
      <vt:lpstr>PowerPoint Presentation</vt:lpstr>
      <vt:lpstr>Kontakter</vt:lpstr>
      <vt:lpstr>Metall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Institutt for Informatikk ønsker alle ny studenter velkommen!</dc:title>
  <dc:creator>sigrunv</dc:creator>
  <cp:lastModifiedBy>yngvarb</cp:lastModifiedBy>
  <cp:revision>240</cp:revision>
  <dcterms:created xsi:type="dcterms:W3CDTF">2011-08-14T18:14:06Z</dcterms:created>
  <dcterms:modified xsi:type="dcterms:W3CDTF">2014-03-02T20:09:02Z</dcterms:modified>
</cp:coreProperties>
</file>