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6" r:id="rId3"/>
    <p:sldId id="258" r:id="rId4"/>
    <p:sldId id="259" r:id="rId5"/>
    <p:sldId id="260" r:id="rId6"/>
    <p:sldId id="261" r:id="rId7"/>
    <p:sldId id="298" r:id="rId8"/>
    <p:sldId id="262" r:id="rId9"/>
    <p:sldId id="299" r:id="rId10"/>
    <p:sldId id="263" r:id="rId11"/>
    <p:sldId id="264" r:id="rId12"/>
    <p:sldId id="265" r:id="rId13"/>
    <p:sldId id="266" r:id="rId14"/>
    <p:sldId id="300" r:id="rId15"/>
    <p:sldId id="267" r:id="rId16"/>
    <p:sldId id="268" r:id="rId17"/>
    <p:sldId id="301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302" r:id="rId28"/>
    <p:sldId id="279" r:id="rId29"/>
    <p:sldId id="280" r:id="rId30"/>
    <p:sldId id="281" r:id="rId31"/>
    <p:sldId id="282" r:id="rId32"/>
    <p:sldId id="303" r:id="rId33"/>
    <p:sldId id="283" r:id="rId34"/>
    <p:sldId id="284" r:id="rId35"/>
    <p:sldId id="285" r:id="rId36"/>
    <p:sldId id="286" r:id="rId37"/>
    <p:sldId id="288" r:id="rId38"/>
    <p:sldId id="305" r:id="rId39"/>
    <p:sldId id="304" r:id="rId40"/>
    <p:sldId id="293" r:id="rId41"/>
    <p:sldId id="294" r:id="rId42"/>
    <p:sldId id="306" r:id="rId43"/>
    <p:sldId id="289" r:id="rId44"/>
    <p:sldId id="290" r:id="rId45"/>
    <p:sldId id="291" r:id="rId46"/>
    <p:sldId id="292" r:id="rId47"/>
    <p:sldId id="295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33337"/>
    <a:srgbClr val="A18BA3"/>
    <a:srgbClr val="139CB7"/>
    <a:srgbClr val="918BA3"/>
    <a:srgbClr val="357E69"/>
    <a:srgbClr val="437085"/>
    <a:srgbClr val="0E4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18" autoAdjust="0"/>
  </p:normalViewPr>
  <p:slideViewPr>
    <p:cSldViewPr snapToObjects="1">
      <p:cViewPr>
        <p:scale>
          <a:sx n="105" d="100"/>
          <a:sy n="105" d="100"/>
        </p:scale>
        <p:origin x="-99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EBCD4-9176-D046-B5AF-D195B35FDF34}" type="datetimeFigureOut">
              <a:rPr lang="en-US" smtClean="0"/>
              <a:t>5/4/13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F342-A3BB-324D-A234-A4379213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67DF242-42AD-0142-A254-67E5CE78648F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5A24E07-1FDD-2643-B922-C0CE5D003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0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3600">
                <a:solidFill>
                  <a:srgbClr val="FBFCFF"/>
                </a:solidFill>
              </a:rPr>
              <a:t>Introduction 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139CB7"/>
                </a:solidFill>
                <a:latin typeface="Calibri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6E13AFA6-086B-2444-B70C-69C50B884306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6458409C-5287-2045-9303-96407578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ECB98-B50A-5347-A72C-E0F11225E23A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678F9-7F56-1A4F-9717-C3E0B8A76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A46EB-2318-8041-BCCD-759386497D05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B4A62-7CE7-A446-9172-20B4B6A1D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23C96-B132-1B44-92B2-0E5039AEE70A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70979-84F6-6C47-9682-198096067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A8F2C-174E-0F44-B406-5C835211A147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043F9-5BE6-304B-A780-01ADB7792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39663-E47E-3543-BB9C-0C00A7C3285E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02626-B9A1-8C4A-B6EC-8DDE7F205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9E15AD-0F71-644C-9F39-A5D5F76925C9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4B7CE-BCCB-F24B-8385-704CC8C52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8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28600" y="1447800"/>
            <a:ext cx="8686800" cy="1588"/>
          </a:xfrm>
          <a:prstGeom prst="line">
            <a:avLst/>
          </a:prstGeom>
          <a:ln w="38100" cap="flat" cmpd="sng" algn="ctr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4000F-317A-724A-96AA-E04B0626C1B6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DAD36-90EC-274B-8558-8B1B197B3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F9994-9002-3F42-989D-3402ED5EB563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52BF5-6878-AE44-871C-241090AF6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FC65A-2C86-A44F-A1BE-B63F589CB0BF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21048-A3A7-1540-A8AB-49DF79E3E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E6903-B22C-3E4A-BE2E-C8EA0B9DDF3A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3115A-9E67-0945-8DAA-4ECEA2759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DF4C787-762A-6241-89A2-E8BE3A04E823}" type="datetime1">
              <a:rPr lang="en-US"/>
              <a:pPr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A06A92A-3653-574B-9C41-A9C15614C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i="1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Introduction to Information Retrieval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8" r:id="rId3"/>
    <p:sldLayoutId id="2147483685" r:id="rId4"/>
    <p:sldLayoutId id="2147483686" r:id="rId5"/>
    <p:sldLayoutId id="2147483687" r:id="rId6"/>
    <p:sldLayoutId id="2147483679" r:id="rId7"/>
    <p:sldLayoutId id="2147483680" r:id="rId8"/>
    <p:sldLayoutId id="2147483681" r:id="rId9"/>
    <p:sldLayoutId id="2147483688" r:id="rId10"/>
    <p:sldLayoutId id="2147483682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37085"/>
        </a:buClr>
        <a:buFont typeface="Wingdings" charset="0"/>
        <a:buChar char="§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57E69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918BA3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F6E7E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33337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apache.org/lucene-java/PoweredB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ning.com/hatcher3/" TargetMode="External"/><Relationship Id="rId4" Type="http://schemas.openxmlformats.org/officeDocument/2006/relationships/hyperlink" Target="http://ant.apache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cene.apache.org/core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458200" cy="2362200"/>
          </a:xfrm>
        </p:spPr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Tutorial </a:t>
            </a:r>
          </a:p>
          <a:p>
            <a:endParaRPr lang="en-US" dirty="0"/>
          </a:p>
          <a:p>
            <a:r>
              <a:rPr lang="en-US" dirty="0">
                <a:latin typeface="Calibri" charset="0"/>
              </a:rPr>
              <a:t>Chris Manning, Pandu </a:t>
            </a:r>
            <a:r>
              <a:rPr lang="en-US" dirty="0" smtClean="0">
                <a:latin typeface="Calibri" charset="0"/>
              </a:rPr>
              <a:t>Nayak, and </a:t>
            </a:r>
            <a:r>
              <a:rPr lang="en-US" dirty="0" err="1" smtClean="0">
                <a:latin typeface="Calibri" charset="0"/>
              </a:rPr>
              <a:t>Prabhakar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Raghavan</a:t>
            </a:r>
            <a:endParaRPr lang="en-US" dirty="0">
              <a:latin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84476" y="4136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6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9" y="1486441"/>
            <a:ext cx="8550246" cy="5295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protected Document </a:t>
            </a:r>
            <a:r>
              <a:rPr lang="en-US" sz="1800" dirty="0" err="1" smtClean="0">
                <a:latin typeface="Courier"/>
                <a:cs typeface="Courier"/>
              </a:rPr>
              <a:t>getDocument</a:t>
            </a:r>
            <a:r>
              <a:rPr lang="en-US" sz="1800" dirty="0" smtClean="0">
                <a:latin typeface="Courier"/>
                <a:cs typeface="Courier"/>
              </a:rPr>
              <a:t>(File f) throws Exception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 doc = new 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("contents”, new </a:t>
            </a:r>
            <a:r>
              <a:rPr lang="en-US" sz="1800" dirty="0" err="1" smtClean="0">
                <a:latin typeface="Courier"/>
                <a:cs typeface="Courier"/>
              </a:rPr>
              <a:t>FileReader</a:t>
            </a:r>
            <a:r>
              <a:rPr lang="en-US" sz="1800" dirty="0" smtClean="0">
                <a:latin typeface="Courier"/>
                <a:cs typeface="Courier"/>
              </a:rPr>
              <a:t>(f)))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("filename”,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f.getName</a:t>
            </a:r>
            <a:r>
              <a:rPr lang="en-US" sz="1800" dirty="0" smtClean="0">
                <a:latin typeface="Courier"/>
                <a:cs typeface="Courier"/>
              </a:rPr>
              <a:t>(),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</a:t>
            </a:r>
            <a:r>
              <a:rPr lang="en-US" sz="1800" dirty="0" err="1" smtClean="0">
                <a:latin typeface="Courier"/>
                <a:cs typeface="Courier"/>
              </a:rPr>
              <a:t>fullpath</a:t>
            </a:r>
            <a:r>
              <a:rPr lang="en-US" sz="1800" dirty="0" smtClean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f.getCanonicalPath</a:t>
            </a:r>
            <a:r>
              <a:rPr lang="en-US" sz="1800" dirty="0" smtClean="0">
                <a:latin typeface="Courier"/>
                <a:cs typeface="Courier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return doc;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6313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rivate void </a:t>
            </a:r>
            <a:r>
              <a:rPr lang="en-US" sz="2400" dirty="0" err="1" smtClean="0">
                <a:latin typeface="Courier"/>
                <a:cs typeface="Courier"/>
              </a:rPr>
              <a:t>indexFile</a:t>
            </a:r>
            <a:r>
              <a:rPr lang="en-US" sz="2400" dirty="0" smtClean="0">
                <a:latin typeface="Courier"/>
                <a:cs typeface="Courier"/>
              </a:rPr>
              <a:t>(File f) throws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Exception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Document doc = </a:t>
            </a:r>
            <a:r>
              <a:rPr lang="en-US" sz="2400" dirty="0" err="1" smtClean="0">
                <a:latin typeface="Courier"/>
                <a:cs typeface="Courier"/>
              </a:rPr>
              <a:t>getDocument</a:t>
            </a:r>
            <a:r>
              <a:rPr lang="en-US" sz="24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241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587"/>
            <a:ext cx="8229600" cy="515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private </a:t>
            </a: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index(String 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FileFilter</a:t>
            </a:r>
            <a:r>
              <a:rPr lang="en-US" sz="2000" dirty="0" smtClean="0">
                <a:latin typeface="Courier"/>
                <a:cs typeface="Courier"/>
              </a:rPr>
              <a:t> filter)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throws Exception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File[] files = new File(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).</a:t>
            </a:r>
            <a:r>
              <a:rPr lang="en-US" sz="2000" dirty="0" err="1" smtClean="0">
                <a:latin typeface="Courier"/>
                <a:cs typeface="Courier"/>
              </a:rPr>
              <a:t>listFiles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(File f: files)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(... &amp;&amp;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 (filter == null || </a:t>
            </a:r>
            <a:r>
              <a:rPr lang="en-US" sz="2000" dirty="0" err="1" smtClean="0">
                <a:latin typeface="Courier"/>
                <a:cs typeface="Courier"/>
              </a:rPr>
              <a:t>filter.accept</a:t>
            </a:r>
            <a:r>
              <a:rPr lang="en-US" sz="2000" dirty="0" smtClean="0">
                <a:latin typeface="Courier"/>
                <a:cs typeface="Courier"/>
              </a:rPr>
              <a:t>(f)))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indexFile</a:t>
            </a:r>
            <a:r>
              <a:rPr lang="en-US" sz="20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</a:t>
            </a:r>
            <a:r>
              <a:rPr lang="en-US" sz="2000" dirty="0" err="1" smtClean="0">
                <a:latin typeface="Courier"/>
                <a:cs typeface="Courier"/>
              </a:rPr>
              <a:t>writer.</a:t>
            </a:r>
            <a:r>
              <a:rPr lang="en-US" sz="2000" b="1" dirty="0" err="1" smtClean="0">
                <a:latin typeface="Courier"/>
                <a:cs typeface="Courier"/>
              </a:rPr>
              <a:t>numDocs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9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void close() 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1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Central class that exposes several search methods on an index</a:t>
            </a: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Query</a:t>
            </a:r>
          </a:p>
          <a:p>
            <a:pPr lvl="1"/>
            <a:r>
              <a:rPr lang="en-US" dirty="0" smtClean="0">
                <a:cs typeface="Courier"/>
              </a:rPr>
              <a:t>Abstract query class.  Concrete subclasses represent specific types of queries, e.g., matching terms in fields, </a:t>
            </a:r>
            <a:r>
              <a:rPr lang="en-US" dirty="0" err="1" smtClean="0">
                <a:cs typeface="Courier"/>
              </a:rPr>
              <a:t>boolean</a:t>
            </a:r>
            <a:r>
              <a:rPr lang="en-US" dirty="0" smtClean="0">
                <a:cs typeface="Courier"/>
              </a:rPr>
              <a:t> queries, phrase queries, …</a:t>
            </a:r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Parses a textual representation of a query into a </a:t>
            </a:r>
            <a:r>
              <a:rPr lang="en-US" dirty="0" smtClean="0">
                <a:latin typeface="Courier"/>
                <a:cs typeface="Courier"/>
              </a:rPr>
              <a:t>Query </a:t>
            </a:r>
            <a:r>
              <a:rPr lang="en-US" dirty="0" smtClean="0">
                <a:cs typeface="Courier"/>
              </a:rPr>
              <a:t>instance</a:t>
            </a: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0873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874837"/>
            <a:ext cx="86984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		 String q)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Directory 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FSDirectory.open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new File(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));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new 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488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Query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529"/>
            <a:ext cx="8229600" cy="5322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org.apache.lucene.queryParser.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 parser =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new 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(Version.LUCENE_30,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dirty="0" smtClean="0">
                <a:latin typeface="Courier"/>
                <a:cs typeface="Courier"/>
              </a:rPr>
              <a:t>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"contents”,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new </a:t>
            </a:r>
            <a:r>
              <a:rPr lang="en-US" sz="2000" b="1" dirty="0" err="1" smtClean="0">
                <a:latin typeface="Courier"/>
                <a:cs typeface="Courier"/>
              </a:rPr>
              <a:t>StandardAnalyzer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  Version.LUCENE_30));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 query = </a:t>
            </a:r>
            <a:r>
              <a:rPr lang="en-US" sz="2000" dirty="0" err="1" smtClean="0">
                <a:latin typeface="Courier"/>
                <a:cs typeface="Courier"/>
              </a:rPr>
              <a:t>parser.</a:t>
            </a:r>
            <a:r>
              <a:rPr lang="en-US" sz="2000" b="1" dirty="0" err="1" smtClean="0">
                <a:latin typeface="Courier"/>
                <a:cs typeface="Courier"/>
              </a:rPr>
              <a:t>parse</a:t>
            </a:r>
            <a:r>
              <a:rPr lang="en-US" sz="2000" dirty="0" smtClean="0">
                <a:latin typeface="Courier"/>
                <a:cs typeface="Courier"/>
              </a:rPr>
              <a:t>(q);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374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</a:t>
            </a:r>
            <a:r>
              <a:rPr lang="en-US" dirty="0" smtClean="0"/>
              <a:t>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Contains references to the top documents returned by a search</a:t>
            </a:r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Represents a single search result</a:t>
            </a:r>
            <a:endParaRPr lang="en-US" dirty="0" smtClean="0"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9792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earch()</a:t>
            </a:r>
            <a:r>
              <a:rPr lang="en-US" dirty="0" smtClean="0"/>
              <a:t> returns </a:t>
            </a:r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49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Query query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 hits = 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search</a:t>
            </a:r>
            <a:r>
              <a:rPr lang="en-US" sz="2400" dirty="0" smtClean="0">
                <a:latin typeface="Courier"/>
                <a:cs typeface="Courier"/>
              </a:rPr>
              <a:t>(query, 10);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87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/>
              <a:t> contain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7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ScoreDoc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TopDocs</a:t>
            </a:r>
            <a:r>
              <a:rPr lang="en-US" sz="2000" dirty="0" smtClean="0">
                <a:latin typeface="Courier"/>
                <a:cs typeface="Courier"/>
              </a:rPr>
              <a:t> hits = ...;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for(</a:t>
            </a:r>
            <a:r>
              <a:rPr lang="fr-FR" sz="2000" b="1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  <a:r>
              <a:rPr lang="fr-FR" sz="2000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: </a:t>
            </a:r>
            <a:r>
              <a:rPr lang="fr-FR" sz="2000" dirty="0" err="1" smtClean="0">
                <a:latin typeface="Courier"/>
                <a:cs typeface="Courier"/>
              </a:rPr>
              <a:t>hits.</a:t>
            </a:r>
            <a:r>
              <a:rPr lang="fr-FR" sz="2000" b="1" dirty="0" err="1" smtClean="0">
                <a:latin typeface="Courier"/>
                <a:cs typeface="Courier"/>
              </a:rPr>
              <a:t>scoreDocs</a:t>
            </a:r>
            <a:r>
              <a:rPr lang="fr-FR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Document doc = </a:t>
            </a:r>
            <a:r>
              <a:rPr lang="fr-FR" sz="2000" dirty="0" err="1" smtClean="0">
                <a:latin typeface="Courier"/>
                <a:cs typeface="Courier"/>
              </a:rPr>
              <a:t>is.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scoreDoc.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</a:t>
            </a:r>
            <a:r>
              <a:rPr lang="fr-FR" sz="2000" dirty="0" err="1" smtClean="0">
                <a:latin typeface="Courier"/>
                <a:cs typeface="Courier"/>
              </a:rPr>
              <a:t>System.out.println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doc.</a:t>
            </a:r>
            <a:r>
              <a:rPr lang="fr-FR" sz="2000" b="1" dirty="0" err="1" smtClean="0">
                <a:latin typeface="Courier"/>
                <a:cs typeface="Courier"/>
              </a:rPr>
              <a:t>get</a:t>
            </a:r>
            <a:r>
              <a:rPr lang="fr-FR" sz="2000" dirty="0" smtClean="0">
                <a:latin typeface="Courier"/>
                <a:cs typeface="Courier"/>
              </a:rPr>
              <a:t>("</a:t>
            </a:r>
            <a:r>
              <a:rPr lang="fr-FR" sz="2000" dirty="0" err="1" smtClean="0">
                <a:latin typeface="Courier"/>
                <a:cs typeface="Courier"/>
              </a:rPr>
              <a:t>fullpath</a:t>
            </a:r>
            <a:r>
              <a:rPr lang="fr-FR" sz="2000" dirty="0" smtClean="0">
                <a:latin typeface="Courier"/>
                <a:cs typeface="Courier"/>
              </a:rPr>
              <a:t>"));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37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dirty="0" err="1" smtClean="0"/>
              <a:t>Lucene</a:t>
            </a:r>
            <a:r>
              <a:rPr lang="en-US" dirty="0" smtClean="0"/>
              <a:t> in Action”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McCandless</a:t>
            </a:r>
            <a:r>
              <a:rPr lang="en-US" dirty="0"/>
              <a:t>, Erik Hatcher, </a:t>
            </a:r>
            <a:r>
              <a:rPr lang="en-US" dirty="0" smtClean="0"/>
              <a:t>Otis </a:t>
            </a:r>
            <a:r>
              <a:rPr lang="en-US" dirty="0" err="1" smtClean="0"/>
              <a:t>Gospodnetic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atcher2_cover1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2895600" cy="36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0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Closing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00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Lucene</a:t>
            </a:r>
            <a:r>
              <a:rPr lang="en-US" dirty="0" smtClean="0"/>
              <a:t> models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7847" cy="514515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is the atomic unit of indexing and searching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have a name and a value</a:t>
            </a:r>
          </a:p>
          <a:p>
            <a:pPr lvl="1"/>
            <a:r>
              <a:rPr lang="en-US" dirty="0" smtClean="0"/>
              <a:t>You have to translate raw content into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</a:t>
            </a:r>
          </a:p>
          <a:p>
            <a:pPr lvl="1"/>
            <a:r>
              <a:rPr lang="en-US" dirty="0" smtClean="0"/>
              <a:t>Examples: Title, author, date, abstract, body, URL, keywords, ...</a:t>
            </a:r>
          </a:p>
          <a:p>
            <a:pPr lvl="1"/>
            <a:r>
              <a:rPr lang="en-US" dirty="0" smtClean="0"/>
              <a:t>Different documents can have different fields</a:t>
            </a:r>
          </a:p>
          <a:p>
            <a:pPr lvl="1"/>
            <a:r>
              <a:rPr lang="en-US" dirty="0" smtClean="0"/>
              <a:t>Search a field using </a:t>
            </a:r>
            <a:r>
              <a:rPr lang="en-US" dirty="0" err="1" smtClean="0"/>
              <a:t>name:term</a:t>
            </a:r>
            <a:r>
              <a:rPr lang="en-US" dirty="0" smtClean="0"/>
              <a:t>, e.g., </a:t>
            </a:r>
            <a:r>
              <a:rPr lang="en-US" dirty="0" err="1" smtClean="0"/>
              <a:t>title:lucene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6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21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may</a:t>
            </a:r>
          </a:p>
          <a:p>
            <a:pPr lvl="1"/>
            <a:r>
              <a:rPr lang="en-US" dirty="0" smtClean="0"/>
              <a:t>Be indexed or not</a:t>
            </a:r>
          </a:p>
          <a:p>
            <a:pPr lvl="2"/>
            <a:r>
              <a:rPr lang="en-US" dirty="0" smtClean="0"/>
              <a:t>Indexed fields may or may not be analyzed (i.e., tokenized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Non-analyzed fields view the entire value as a single token (useful for URLs, paths, dates, social security numbers, ...)</a:t>
            </a:r>
          </a:p>
          <a:p>
            <a:pPr lvl="1"/>
            <a:r>
              <a:rPr lang="en-US" dirty="0" smtClean="0"/>
              <a:t>Be stored or not</a:t>
            </a:r>
          </a:p>
          <a:p>
            <a:pPr lvl="2"/>
            <a:r>
              <a:rPr lang="en-US" dirty="0" smtClean="0"/>
              <a:t>Useful for fields that you’d like to display to users</a:t>
            </a:r>
          </a:p>
          <a:p>
            <a:pPr lvl="1"/>
            <a:r>
              <a:rPr lang="en-US" dirty="0" smtClean="0"/>
              <a:t>Optionally store term vectors</a:t>
            </a:r>
          </a:p>
          <a:p>
            <a:pPr lvl="2"/>
            <a:r>
              <a:rPr lang="en-US" dirty="0" smtClean="0"/>
              <a:t>Like </a:t>
            </a:r>
            <a:r>
              <a:rPr lang="en-US" dirty="0" smtClean="0"/>
              <a:t>a positional </a:t>
            </a:r>
            <a:r>
              <a:rPr lang="en-US" dirty="0" smtClean="0"/>
              <a:t>index </a:t>
            </a:r>
            <a:r>
              <a:rPr lang="en-US" dirty="0" smtClean="0"/>
              <a:t>on the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’s terms</a:t>
            </a:r>
          </a:p>
          <a:p>
            <a:pPr lvl="2"/>
            <a:r>
              <a:rPr lang="en-US" dirty="0" smtClean="0"/>
              <a:t>Useful for highlighting, finding similar documents, categorization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4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 construction</a:t>
            </a:r>
            <a:br>
              <a:rPr lang="en-US" dirty="0" smtClean="0"/>
            </a:br>
            <a:r>
              <a:rPr lang="en-US" dirty="0" smtClean="0"/>
              <a:t>Lots of different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0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Field(String name,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String value,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Field.Store</a:t>
            </a:r>
            <a:r>
              <a:rPr lang="en-US" sz="2400" dirty="0" smtClean="0">
                <a:latin typeface="Courier"/>
                <a:cs typeface="Courier"/>
              </a:rPr>
              <a:t> store,  // store or not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Field.Index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index,  // index or not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 </a:t>
            </a:r>
            <a:r>
              <a:rPr lang="en-US" sz="2400" dirty="0" err="1" smtClean="0">
                <a:latin typeface="Courier"/>
                <a:cs typeface="Courier"/>
              </a:rPr>
              <a:t>Field.TermVector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termVector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value </a:t>
            </a:r>
            <a:r>
              <a:rPr lang="en-US" sz="2400" dirty="0" smtClean="0">
                <a:cs typeface="Courier"/>
              </a:rPr>
              <a:t>can also be specified with a </a:t>
            </a:r>
            <a:r>
              <a:rPr lang="en-US" sz="2400" dirty="0" smtClean="0">
                <a:latin typeface="Courier"/>
                <a:cs typeface="Courier"/>
              </a:rPr>
              <a:t>Reader,</a:t>
            </a:r>
            <a:r>
              <a:rPr lang="en-US" sz="2400" dirty="0" smtClean="0">
                <a:cs typeface="Courier"/>
              </a:rPr>
              <a:t> a </a:t>
            </a:r>
            <a:r>
              <a:rPr lang="en-US" sz="2400" dirty="0" err="1" smtClean="0">
                <a:latin typeface="Courier"/>
                <a:cs typeface="Courier"/>
              </a:rPr>
              <a:t>TokenStream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  <a:r>
              <a:rPr lang="en-US" sz="2400" dirty="0" smtClean="0">
                <a:cs typeface="Courier"/>
              </a:rPr>
              <a:t> or a </a:t>
            </a:r>
            <a:r>
              <a:rPr lang="en-US" sz="2400" dirty="0" smtClean="0">
                <a:latin typeface="Courier"/>
                <a:cs typeface="Courier"/>
              </a:rPr>
              <a:t>byte[]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1639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Field.Store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the field value in the index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the field value in the index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Field.Index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ANALYZED </a:t>
            </a:r>
            <a:r>
              <a:rPr lang="en-US" dirty="0" smtClean="0">
                <a:cs typeface="Courier"/>
              </a:rPr>
              <a:t>: Tokenize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NOT_ANALYZED </a:t>
            </a:r>
            <a:r>
              <a:rPr lang="en-US" dirty="0" smtClean="0">
                <a:cs typeface="Courier"/>
              </a:rPr>
              <a:t>: Do not tokenize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 not index this field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Couple of other advanced options</a:t>
            </a:r>
          </a:p>
          <a:p>
            <a:r>
              <a:rPr lang="en-US" dirty="0" err="1" smtClean="0">
                <a:latin typeface="Courier"/>
                <a:cs typeface="Courier"/>
              </a:rPr>
              <a:t>Field.TermVector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term vectors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term vectors</a:t>
            </a:r>
          </a:p>
          <a:p>
            <a:pPr lvl="1"/>
            <a:r>
              <a:rPr lang="en-US" dirty="0" smtClean="0">
                <a:cs typeface="Courier"/>
              </a:rPr>
              <a:t>Several other options to store positions and offsets</a:t>
            </a:r>
          </a:p>
        </p:txBody>
      </p:sp>
    </p:spTree>
    <p:extLst>
      <p:ext uri="{BB962C8B-B14F-4D97-AF65-F5344CB8AC3E}">
        <p14:creationId xmlns:p14="http://schemas.microsoft.com/office/powerpoint/2010/main" val="108478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35063"/>
              </p:ext>
            </p:extLst>
          </p:nvPr>
        </p:nvGraphicFramePr>
        <p:xfrm>
          <a:off x="457200" y="1723095"/>
          <a:ext cx="8229600" cy="4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72" y="1600200"/>
            <a:ext cx="84663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Constructor: 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Document();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Methods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void add(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field); // Field implements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		 // 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endParaRPr lang="en-US" sz="20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String get(String name);   // Returns value of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    // Field with given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 // name</a:t>
            </a:r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getFieldable</a:t>
            </a:r>
            <a:r>
              <a:rPr lang="en-US" sz="2000" dirty="0" smtClean="0">
                <a:latin typeface="Courier"/>
                <a:cs typeface="Courier"/>
              </a:rPr>
              <a:t>(String name);</a:t>
            </a:r>
          </a:p>
          <a:p>
            <a:pPr lvl="1"/>
            <a:r>
              <a:rPr lang="en-US" sz="2000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val="133050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multiple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with the same name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simply concatenates the different values for that named Field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Document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doc = new </a:t>
            </a:r>
            <a:r>
              <a:rPr lang="en-US" sz="1800" b="1" dirty="0">
                <a:latin typeface="Courier"/>
                <a:cs typeface="Courier"/>
              </a:rPr>
              <a:t>Document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“</a:t>
            </a:r>
            <a:r>
              <a:rPr lang="en-US" sz="1800" dirty="0" err="1" smtClean="0">
                <a:latin typeface="Courier"/>
                <a:cs typeface="Courier"/>
              </a:rPr>
              <a:t>chris</a:t>
            </a:r>
            <a:r>
              <a:rPr lang="en-US" sz="1800" dirty="0" smtClean="0">
                <a:latin typeface="Courier"/>
                <a:cs typeface="Courier"/>
              </a:rPr>
              <a:t> manning”,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Field.Index.ANALYZED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smtClean="0">
                <a:latin typeface="Courier"/>
                <a:cs typeface="Courier"/>
              </a:rPr>
              <a:t>“</a:t>
            </a:r>
            <a:r>
              <a:rPr lang="en-US" sz="1800" dirty="0" err="1" smtClean="0">
                <a:latin typeface="Courier"/>
                <a:cs typeface="Courier"/>
              </a:rPr>
              <a:t>prabhakar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raghavan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Field.Store.YES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Field.Index.ANALYZED</a:t>
            </a:r>
            <a:r>
              <a:rPr lang="en-US" sz="1800" dirty="0">
                <a:latin typeface="Courier"/>
                <a:cs typeface="Courier"/>
              </a:rPr>
              <a:t>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21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Splits tokens on whitespace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as </a:t>
            </a:r>
            <a:r>
              <a:rPr lang="en-US" dirty="0" err="1" smtClean="0">
                <a:latin typeface="Courier"/>
                <a:cs typeface="Courier"/>
              </a:rPr>
              <a:t>SimpleAnalyzer</a:t>
            </a:r>
            <a:r>
              <a:rPr lang="en-US" dirty="0" smtClean="0"/>
              <a:t>, but also removes stop words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Most sophisticated analyzer that knows about certain token types, lowercases, removes stop words,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/>
              <a:t>StandardAnalyzer</a:t>
            </a:r>
            <a:endParaRPr lang="en-US" dirty="0" smtClean="0"/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6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 Java library for indexing and searching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ets you add search to your application</a:t>
            </a:r>
          </a:p>
          <a:p>
            <a:pPr lvl="1"/>
            <a:r>
              <a:rPr lang="en-US" dirty="0" smtClean="0"/>
              <a:t>Not a complete search system by itself</a:t>
            </a:r>
          </a:p>
          <a:p>
            <a:pPr lvl="1"/>
            <a:r>
              <a:rPr lang="en-US" dirty="0" smtClean="0"/>
              <a:t>Written by Doug Cutting</a:t>
            </a:r>
          </a:p>
          <a:p>
            <a:r>
              <a:rPr lang="en-US" dirty="0" smtClean="0"/>
              <a:t>Used by LinkedIn, Twitter, …</a:t>
            </a:r>
          </a:p>
          <a:p>
            <a:pPr lvl="1"/>
            <a:r>
              <a:rPr lang="en-US" dirty="0" smtClean="0"/>
              <a:t>…and many more (see </a:t>
            </a:r>
            <a:r>
              <a:rPr lang="en-US" dirty="0" smtClean="0">
                <a:hlinkClick r:id="rId2"/>
              </a:rPr>
              <a:t>http://wiki.apache.org/lucene-java/PoweredBy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Ports/integrations to other languages</a:t>
            </a:r>
          </a:p>
          <a:p>
            <a:pPr lvl="1"/>
            <a:r>
              <a:rPr lang="en-US" dirty="0" smtClean="0"/>
              <a:t>C/C++, C#, Ruby, Perl, Python, PHP,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9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/>
              <a:t>StandardAnalyzer</a:t>
            </a:r>
            <a:endParaRPr lang="en-US" dirty="0" smtClean="0"/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6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 need to return a </a:t>
            </a:r>
            <a:r>
              <a:rPr lang="en-US" dirty="0" err="1" smtClean="0">
                <a:latin typeface="Courier"/>
                <a:cs typeface="Courier"/>
              </a:rPr>
              <a:t>TokenStream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(String </a:t>
            </a:r>
            <a:r>
              <a:rPr lang="en-US" sz="2000" dirty="0" err="1" smtClean="0">
                <a:latin typeface="Courier"/>
                <a:cs typeface="Courier"/>
              </a:rPr>
              <a:t>fieldName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		Reader reader)</a:t>
            </a:r>
            <a:endParaRPr lang="en-US" sz="2000" dirty="0"/>
          </a:p>
        </p:txBody>
      </p:sp>
      <p:sp>
        <p:nvSpPr>
          <p:cNvPr id="4" name="Process 3"/>
          <p:cNvSpPr/>
          <p:nvPr/>
        </p:nvSpPr>
        <p:spPr>
          <a:xfrm>
            <a:off x="3714270" y="3085930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urier"/>
                <a:cs typeface="Courier"/>
              </a:rPr>
              <a:t>TokenStream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350925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5002269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3252182" y="3659422"/>
            <a:ext cx="901256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02269" y="3659422"/>
            <a:ext cx="901257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5516783" y="3372676"/>
            <a:ext cx="386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5903526" y="3372676"/>
            <a:ext cx="0" cy="68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833053" y="3921059"/>
            <a:ext cx="140945" cy="136544"/>
          </a:xfrm>
          <a:prstGeom prst="diamond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69329" y="5452895"/>
            <a:ext cx="7302704" cy="573492"/>
            <a:chOff x="234334" y="5396451"/>
            <a:chExt cx="7302704" cy="573492"/>
          </a:xfrm>
        </p:grpSpPr>
        <p:sp>
          <p:nvSpPr>
            <p:cNvPr id="18" name="Process 17"/>
            <p:cNvSpPr/>
            <p:nvPr/>
          </p:nvSpPr>
          <p:spPr>
            <a:xfrm>
              <a:off x="234334" y="5396451"/>
              <a:ext cx="1021964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urier"/>
                  <a:cs typeface="Courier"/>
                </a:rPr>
                <a:t>Reader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" name="Process 18"/>
            <p:cNvSpPr/>
            <p:nvPr/>
          </p:nvSpPr>
          <p:spPr>
            <a:xfrm>
              <a:off x="1608620" y="5396451"/>
              <a:ext cx="1439380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urier"/>
                  <a:cs typeface="Courier"/>
                </a:rPr>
                <a:t>Tokenizer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0" name="Process 19"/>
            <p:cNvSpPr/>
            <p:nvPr/>
          </p:nvSpPr>
          <p:spPr>
            <a:xfrm>
              <a:off x="3400322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urier"/>
                  <a:cs typeface="Courier"/>
                </a:rPr>
                <a:t>TokenFilter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1" name="Process 20"/>
            <p:cNvSpPr/>
            <p:nvPr/>
          </p:nvSpPr>
          <p:spPr>
            <a:xfrm>
              <a:off x="5467907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urier"/>
                  <a:cs typeface="Courier"/>
                </a:rPr>
                <a:t>TokenFilter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256298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48000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117131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84716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441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TokenFilter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4419600" cy="29718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KeywordTokenizer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LetterTokenizer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3622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charset="0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LowerCaseFilter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PorterStemFilter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ASCIIFoldingFilter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6419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Deprecated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(Directory d,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Analyzer a,  // default analyzer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IndexWriter.MaxFieldLength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mfl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Preferred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(Directory d,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  </a:t>
            </a:r>
            <a:r>
              <a:rPr lang="en-US" sz="2400" dirty="0" err="1" smtClean="0">
                <a:latin typeface="Courier"/>
                <a:cs typeface="Courier"/>
              </a:rPr>
              <a:t>IndexWriterConfig</a:t>
            </a:r>
            <a:r>
              <a:rPr lang="en-US" sz="2400" dirty="0" smtClean="0">
                <a:latin typeface="Courier"/>
                <a:cs typeface="Courier"/>
              </a:rPr>
              <a:t> c);</a:t>
            </a:r>
          </a:p>
        </p:txBody>
      </p:sp>
    </p:spTree>
    <p:extLst>
      <p:ext uri="{BB962C8B-B14F-4D97-AF65-F5344CB8AC3E}">
        <p14:creationId xmlns:p14="http://schemas.microsoft.com/office/powerpoint/2010/main" val="278640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s to/from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d);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d, Analyzer a);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cs typeface="Courier"/>
              </a:rPr>
              <a:t>Important: Need to ensure that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indexing time are consistent with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searching time</a:t>
            </a:r>
          </a:p>
          <a:p>
            <a:pPr marL="0" indent="0">
              <a:buNone/>
            </a:pPr>
            <a:endParaRPr lang="en-US" sz="2400" dirty="0"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deletes docs containing term or matching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query.  The term version is useful for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deleting one document.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(Term term);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(Query query);   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6541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Lucene</a:t>
            </a:r>
            <a:r>
              <a:rPr lang="en-US" dirty="0" smtClean="0"/>
              <a:t> index consists of one or more segments</a:t>
            </a:r>
          </a:p>
          <a:p>
            <a:pPr lvl="1"/>
            <a:r>
              <a:rPr lang="en-US" dirty="0" smtClean="0"/>
              <a:t>A segment is a standalone index for a subset of documents</a:t>
            </a:r>
          </a:p>
          <a:p>
            <a:pPr lvl="1"/>
            <a:r>
              <a:rPr lang="en-US" dirty="0" smtClean="0"/>
              <a:t>All segments are searched</a:t>
            </a:r>
          </a:p>
          <a:p>
            <a:pPr lvl="1"/>
            <a:r>
              <a:rPr lang="en-US" dirty="0" smtClean="0"/>
              <a:t>A segment is created whenever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flushes adds/deletes</a:t>
            </a:r>
          </a:p>
          <a:p>
            <a:r>
              <a:rPr lang="en-US" dirty="0" smtClean="0"/>
              <a:t>Periodically,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will merge a set of segments into a single segment</a:t>
            </a:r>
          </a:p>
          <a:p>
            <a:pPr lvl="1"/>
            <a:r>
              <a:rPr lang="en-US" dirty="0" smtClean="0"/>
              <a:t>Policy specified by a </a:t>
            </a:r>
            <a:r>
              <a:rPr lang="en-US" dirty="0" err="1" smtClean="0">
                <a:latin typeface="Courier"/>
                <a:cs typeface="Courier"/>
              </a:rPr>
              <a:t>MergePolicy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You can explicitly invoke </a:t>
            </a:r>
            <a:r>
              <a:rPr lang="en-US" dirty="0" smtClean="0">
                <a:latin typeface="Courier"/>
                <a:cs typeface="Courier"/>
              </a:rPr>
              <a:t>optimize()</a:t>
            </a:r>
            <a:r>
              <a:rPr lang="en-US" dirty="0" smtClean="0">
                <a:cs typeface="Courier"/>
              </a:rPr>
              <a:t> to merge segments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9890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merge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are grouped into levels</a:t>
            </a:r>
          </a:p>
          <a:p>
            <a:r>
              <a:rPr lang="en-US" dirty="0" smtClean="0"/>
              <a:t>Segments within a group are roughly equal size (in log space)</a:t>
            </a:r>
          </a:p>
          <a:p>
            <a:r>
              <a:rPr lang="en-US" dirty="0" smtClean="0"/>
              <a:t>Once a level has enough segments, they are merged into a segment at the next level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5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9652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IndexReader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IndexSearcher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IndexReader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3434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Directory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4038600" y="5562600"/>
            <a:ext cx="914400" cy="83820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495800" y="25146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49530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2590800" y="2209800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215848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2654" y="190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Query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1905000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TopDocs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8531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latin typeface="Courier"/>
                <a:cs typeface="Courier"/>
              </a:rPr>
              <a:t> r);</a:t>
            </a:r>
          </a:p>
          <a:p>
            <a:pPr lvl="2"/>
            <a:r>
              <a:rPr lang="en-US" dirty="0" smtClean="0">
                <a:cs typeface="Courier"/>
              </a:rPr>
              <a:t>Construct an 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cs typeface="Courier"/>
              </a:rPr>
              <a:t> with static method </a:t>
            </a:r>
            <a:r>
              <a:rPr lang="en-US" dirty="0" err="1" smtClean="0">
                <a:latin typeface="Courier"/>
                <a:cs typeface="Courier"/>
              </a:rPr>
              <a:t>IndexReader.open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0042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http://lucene.apache.org/core/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Action: </a:t>
            </a:r>
            <a:r>
              <a:rPr lang="en-US" sz="2400" dirty="0" smtClean="0">
                <a:hlinkClick r:id="rId3"/>
              </a:rPr>
              <a:t>http://www.manning.com/hatcher3/</a:t>
            </a:r>
            <a:endParaRPr lang="en-US" dirty="0"/>
          </a:p>
          <a:p>
            <a:pPr lvl="1"/>
            <a:r>
              <a:rPr lang="en-US" dirty="0" smtClean="0"/>
              <a:t>Code samples available for download</a:t>
            </a:r>
          </a:p>
          <a:p>
            <a:pPr lvl="1"/>
            <a:endParaRPr lang="en-US" dirty="0"/>
          </a:p>
          <a:p>
            <a:r>
              <a:rPr lang="en-US" dirty="0" smtClean="0"/>
              <a:t>Ant: </a:t>
            </a:r>
            <a:r>
              <a:rPr lang="en-US" sz="2400" dirty="0" smtClean="0">
                <a:hlinkClick r:id="rId4"/>
              </a:rPr>
              <a:t>http://ant.apache.org/</a:t>
            </a:r>
            <a:endParaRPr lang="en-US" sz="2400" dirty="0" smtClean="0"/>
          </a:p>
          <a:p>
            <a:pPr lvl="1"/>
            <a:r>
              <a:rPr lang="en-US" dirty="0" smtClean="0"/>
              <a:t>Java build system used by “</a:t>
            </a:r>
            <a:r>
              <a:rPr lang="en-US" dirty="0" err="1" smtClean="0"/>
              <a:t>Lucene</a:t>
            </a:r>
            <a:r>
              <a:rPr lang="en-US" dirty="0" smtClean="0"/>
              <a:t> in Action” code</a:t>
            </a:r>
          </a:p>
        </p:txBody>
      </p:sp>
    </p:spTree>
    <p:extLst>
      <p:ext uri="{BB962C8B-B14F-4D97-AF65-F5344CB8AC3E}">
        <p14:creationId xmlns:p14="http://schemas.microsoft.com/office/powerpoint/2010/main" val="237173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changing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Directory 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FSDirectory.open</a:t>
            </a:r>
            <a:r>
              <a:rPr lang="en-US" sz="2000" dirty="0" smtClean="0">
                <a:latin typeface="Courier"/>
                <a:cs typeface="Courier"/>
              </a:rPr>
              <a:t>(...);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IndexReader.open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Above </a:t>
            </a:r>
            <a:r>
              <a:rPr lang="en-US" sz="2000" dirty="0" smtClean="0">
                <a:latin typeface="Courier"/>
                <a:cs typeface="Courier"/>
              </a:rPr>
              <a:t>reader</a:t>
            </a:r>
            <a:r>
              <a:rPr lang="en-US" sz="2000" dirty="0" smtClean="0">
                <a:cs typeface="Courier"/>
              </a:rPr>
              <a:t> does not reflect changes to the index unless you </a:t>
            </a: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 it.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ing is more resource efficient than </a:t>
            </a:r>
            <a:r>
              <a:rPr lang="en-US" sz="2000" dirty="0" smtClean="0">
                <a:latin typeface="Courier"/>
                <a:cs typeface="Courier"/>
              </a:rPr>
              <a:t>open</a:t>
            </a:r>
            <a:r>
              <a:rPr lang="en-US" sz="2000" dirty="0" smtClean="0">
                <a:cs typeface="Courier"/>
              </a:rPr>
              <a:t>ing a new </a:t>
            </a: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cs typeface="Courier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686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Near-real-time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 = ...;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writer.getReader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Now let us say there’s a change to the index using </a:t>
            </a:r>
            <a:r>
              <a:rPr lang="en-US" sz="2000" dirty="0" smtClean="0">
                <a:latin typeface="Courier"/>
                <a:cs typeface="Courier"/>
              </a:rPr>
              <a:t>writer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reopen() and </a:t>
            </a:r>
            <a:r>
              <a:rPr lang="en-US" sz="2000" dirty="0" err="1" smtClean="0">
                <a:latin typeface="Courier"/>
                <a:cs typeface="Courier"/>
              </a:rPr>
              <a:t>getReader</a:t>
            </a:r>
            <a:r>
              <a:rPr lang="en-US" sz="2000" dirty="0" smtClean="0">
                <a:latin typeface="Courier"/>
                <a:cs typeface="Courier"/>
              </a:rPr>
              <a:t>() force writer to flush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506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Methods</a:t>
            </a:r>
            <a:endParaRPr lang="en-US" dirty="0" smtClean="0"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Courier"/>
                <a:cs typeface="Courier"/>
              </a:rPr>
              <a:t> search(Query q,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Document doc(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docID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6281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>
                <a:latin typeface="Courier"/>
                <a:cs typeface="Courier"/>
              </a:rPr>
              <a:t>(Version </a:t>
            </a:r>
            <a:r>
              <a:rPr lang="en-US" dirty="0" err="1" smtClean="0">
                <a:latin typeface="Courier"/>
                <a:cs typeface="Courier"/>
              </a:rPr>
              <a:t>matchVersion</a:t>
            </a:r>
            <a:r>
              <a:rPr lang="en-US" dirty="0" smtClean="0">
                <a:latin typeface="Courier"/>
                <a:cs typeface="Courier"/>
              </a:rPr>
              <a:t>,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defaultField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Analyzer </a:t>
            </a:r>
            <a:r>
              <a:rPr lang="en-US" dirty="0" smtClean="0">
                <a:latin typeface="Courier"/>
                <a:cs typeface="Courier"/>
              </a:rPr>
              <a:t>analyzer);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Parsing methods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Query parse(String query) throws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ParseException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:p14="http://schemas.microsoft.com/office/powerpoint/2010/main" val="148392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/>
              <a:t> syntax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858513"/>
              </p:ext>
            </p:extLst>
          </p:nvPr>
        </p:nvGraphicFramePr>
        <p:xfrm>
          <a:off x="457200" y="143634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title:extreme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subject:sports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40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 err="1" smtClean="0">
                <a:latin typeface="Courier"/>
                <a:cs typeface="Courier"/>
              </a:rPr>
              <a:t>Query</a:t>
            </a:r>
            <a:r>
              <a:rPr lang="en-US" dirty="0" err="1" smtClean="0"/>
              <a:t>s</a:t>
            </a:r>
            <a:r>
              <a:rPr lang="en-US" dirty="0" smtClean="0"/>
              <a:t>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TermQuery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Constructed from a </a:t>
            </a:r>
            <a:r>
              <a:rPr lang="en-US" dirty="0" smtClean="0">
                <a:latin typeface="Courier"/>
                <a:cs typeface="Courier"/>
              </a:rPr>
              <a:t>Term</a:t>
            </a:r>
          </a:p>
          <a:p>
            <a:r>
              <a:rPr lang="en-US" dirty="0" err="1" smtClean="0">
                <a:latin typeface="Courier"/>
                <a:cs typeface="Courier"/>
              </a:rPr>
              <a:t>TermRangeQuery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NumericRangeQuery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PrefixQuery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BooleanQuery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PhraseQuery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WildcardQuery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FuzzyQuery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MatchAllDocsQuery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1693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+mn-lt"/>
                <a:cs typeface="Courier"/>
              </a:rPr>
              <a:t> and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Number of documents that matched the search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totalHits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Array of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/>
              <a:t> instances containing results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scoreDocs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best score of all matches</a:t>
            </a:r>
            <a:r>
              <a:rPr lang="en-US" dirty="0">
                <a:cs typeface="Courier"/>
              </a:rPr>
              <a:t/>
            </a:r>
            <a:br>
              <a:rPr lang="en-US" dirty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getMaxScore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>
                <a:cs typeface="Courier"/>
              </a:rPr>
              <a:t> methods</a:t>
            </a:r>
          </a:p>
          <a:p>
            <a:pPr lvl="1"/>
            <a:r>
              <a:rPr lang="en-US" dirty="0" smtClean="0">
                <a:cs typeface="Courier"/>
              </a:rPr>
              <a:t>Document id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doc</a:t>
            </a:r>
          </a:p>
          <a:p>
            <a:pPr lvl="1"/>
            <a:r>
              <a:rPr lang="en-US" dirty="0" smtClean="0">
                <a:cs typeface="Courier"/>
              </a:rPr>
              <a:t>Document score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val="134226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function uses basic </a:t>
            </a:r>
            <a:r>
              <a:rPr lang="en-US" dirty="0" err="1" smtClean="0"/>
              <a:t>tf</a:t>
            </a:r>
            <a:r>
              <a:rPr lang="en-US" dirty="0" err="1"/>
              <a:t>-</a:t>
            </a:r>
            <a:r>
              <a:rPr lang="en-US" dirty="0" err="1" smtClean="0"/>
              <a:t>idf</a:t>
            </a:r>
            <a:r>
              <a:rPr lang="en-US" dirty="0" smtClean="0"/>
              <a:t> </a:t>
            </a:r>
            <a:r>
              <a:rPr lang="en-US" dirty="0" smtClean="0"/>
              <a:t>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</a:p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/>
              <a:t> provides an </a:t>
            </a:r>
            <a:r>
              <a:rPr lang="en-US" dirty="0" smtClean="0">
                <a:latin typeface="Courier"/>
                <a:cs typeface="Courier"/>
              </a:rPr>
              <a:t>explain()</a:t>
            </a:r>
            <a:r>
              <a:rPr lang="en-US" dirty="0" smtClean="0"/>
              <a:t>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6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Content</a:t>
            </a:r>
            <a:endParaRPr lang="en-US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 content</a:t>
            </a:r>
            <a:endParaRPr lang="en-US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 document</a:t>
            </a:r>
            <a:endParaRPr lang="en-US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Analyze document</a:t>
            </a:r>
            <a:endParaRPr lang="en-US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 document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Build query</a:t>
              </a:r>
              <a:endParaRPr lang="en-US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Render results</a:t>
              </a:r>
              <a:endParaRPr lang="en-US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6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7090" cy="4525963"/>
          </a:xfrm>
        </p:spPr>
        <p:txBody>
          <a:bodyPr/>
          <a:lstStyle/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Indexer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Indexer.java</a:t>
            </a:r>
            <a:endParaRPr lang="en-US" sz="2400" dirty="0" smtClean="0">
              <a:latin typeface="Courier"/>
              <a:cs typeface="Courier"/>
            </a:endParaRPr>
          </a:p>
          <a:p>
            <a:pPr lvl="1"/>
            <a:endParaRPr lang="en-US" dirty="0"/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Searcher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…/lia2e3/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Searcher.java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5587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Central component that allows you to create a new index, open an existing one, and add, remove, or update documents in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Directory</a:t>
            </a:r>
          </a:p>
          <a:p>
            <a:pPr lvl="1"/>
            <a:r>
              <a:rPr lang="en-US" dirty="0">
                <a:cs typeface="Courier"/>
              </a:rPr>
              <a:t>Abstract class that represents the location of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>
                <a:cs typeface="Courier"/>
              </a:rPr>
              <a:t>Extracts tokens from a text </a:t>
            </a:r>
            <a:r>
              <a:rPr lang="en-US" dirty="0" smtClean="0">
                <a:cs typeface="Courier"/>
              </a:rPr>
              <a:t>stream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733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Creating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04" y="1668475"/>
            <a:ext cx="8582679" cy="496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org.apache.lucene.index.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org.apache.lucene.store.</a:t>
            </a:r>
            <a:r>
              <a:rPr lang="en-US" sz="1800" b="1" dirty="0" err="1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org.apache.lucene.analysis.standard.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private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public Indexer(String 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 throws </a:t>
            </a:r>
            <a:r>
              <a:rPr lang="en-US" sz="1800" dirty="0" err="1" smtClean="0">
                <a:latin typeface="Courier"/>
                <a:cs typeface="Courier"/>
              </a:rPr>
              <a:t>IOException</a:t>
            </a:r>
            <a:r>
              <a:rPr lang="en-US" sz="18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FSDirectory.open</a:t>
            </a:r>
            <a:r>
              <a:rPr lang="en-US" sz="1800" dirty="0" smtClean="0">
                <a:latin typeface="Courier"/>
                <a:cs typeface="Courier"/>
              </a:rPr>
              <a:t>(new File(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writer = new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new 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(Version.LUCENE_30),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true,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 err="1" smtClean="0">
                <a:latin typeface="Courier"/>
                <a:cs typeface="Courier"/>
              </a:rPr>
              <a:t>IndexWriter.MaxFieldLength.UNLIMITED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756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</a:t>
            </a:r>
            <a:r>
              <a:rPr lang="en-US" dirty="0" smtClean="0"/>
              <a:t>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</a:p>
          <a:p>
            <a:pPr lvl="1"/>
            <a:r>
              <a:rPr lang="en-US" dirty="0" smtClean="0">
                <a:cs typeface="Courier"/>
              </a:rPr>
              <a:t>Represents a collection of named </a:t>
            </a:r>
            <a:r>
              <a:rPr lang="en-US" dirty="0">
                <a:latin typeface="Courier"/>
                <a:cs typeface="Courier"/>
              </a:rPr>
              <a:t>Field</a:t>
            </a:r>
            <a:r>
              <a:rPr lang="en-US" dirty="0">
                <a:cs typeface="Courier"/>
              </a:rPr>
              <a:t>s</a:t>
            </a:r>
            <a:r>
              <a:rPr lang="en-US" dirty="0" smtClean="0">
                <a:cs typeface="Courier"/>
              </a:rPr>
              <a:t>.  Text in these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are indexed.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</a:p>
          <a:p>
            <a:pPr lvl="1"/>
            <a:r>
              <a:rPr lang="en-US" dirty="0" smtClean="0">
                <a:cs typeface="Courier"/>
              </a:rPr>
              <a:t>Note: </a:t>
            </a:r>
            <a:r>
              <a:rPr lang="en-US" dirty="0" err="1" smtClean="0">
                <a:cs typeface="Courier"/>
              </a:rPr>
              <a:t>Lucene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can represent both “fields” and “zones” as described in the textbook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4720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12839</TotalTime>
  <Words>1703</Words>
  <Application>Microsoft Macintosh PowerPoint</Application>
  <PresentationFormat>On-screen Show (4:3)</PresentationFormat>
  <Paragraphs>469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IIR-slides</vt:lpstr>
      <vt:lpstr>PowerPoint Presentation</vt:lpstr>
      <vt:lpstr>Based on “Lucene in Action”</vt:lpstr>
      <vt:lpstr>Lucene</vt:lpstr>
      <vt:lpstr>Resources</vt:lpstr>
      <vt:lpstr>Lucene in a search system</vt:lpstr>
      <vt:lpstr>Lucene in action</vt:lpstr>
      <vt:lpstr>Core indexing classes</vt:lpstr>
      <vt:lpstr>Creating an IndexWriter</vt:lpstr>
      <vt:lpstr>Core indexing classes (contd.)</vt:lpstr>
      <vt:lpstr>A Document contains Fields</vt:lpstr>
      <vt:lpstr>Index a Document with IndexWriter</vt:lpstr>
      <vt:lpstr>Indexing a directory</vt:lpstr>
      <vt:lpstr>Closing the IndexWriter</vt:lpstr>
      <vt:lpstr>Core searching classes</vt:lpstr>
      <vt:lpstr>Creating an IndexSearcher</vt:lpstr>
      <vt:lpstr>Query and QueryParser</vt:lpstr>
      <vt:lpstr>Core searching classes (contd.)</vt:lpstr>
      <vt:lpstr>search() returns TopDocs</vt:lpstr>
      <vt:lpstr>TopDocs contain ScoreDocs</vt:lpstr>
      <vt:lpstr>Closing IndexSearcher</vt:lpstr>
      <vt:lpstr>How Lucene models content</vt:lpstr>
      <vt:lpstr>Fields</vt:lpstr>
      <vt:lpstr>Field construction Lots of different constructors</vt:lpstr>
      <vt:lpstr>Field options</vt:lpstr>
      <vt:lpstr>Using Field options</vt:lpstr>
      <vt:lpstr>Document</vt:lpstr>
      <vt:lpstr>Multi-valued fields</vt:lpstr>
      <vt:lpstr>Analyzers</vt:lpstr>
      <vt:lpstr>Analysis examples</vt:lpstr>
      <vt:lpstr>More analysis examples</vt:lpstr>
      <vt:lpstr>What’s inside an Analyzer?</vt:lpstr>
      <vt:lpstr>Tokenizers and TokenFilters</vt:lpstr>
      <vt:lpstr>IndexWriter construction</vt:lpstr>
      <vt:lpstr>Adding/deleting Documents to/from an IndexWriter</vt:lpstr>
      <vt:lpstr>Index format</vt:lpstr>
      <vt:lpstr>Basic merge policy</vt:lpstr>
      <vt:lpstr>IndexSearcher</vt:lpstr>
      <vt:lpstr>IndexReader</vt:lpstr>
      <vt:lpstr>IndexSearcher</vt:lpstr>
      <vt:lpstr>Searching a changing index</vt:lpstr>
      <vt:lpstr>Near-real-time search</vt:lpstr>
      <vt:lpstr>IndexSearcher</vt:lpstr>
      <vt:lpstr>QueryParser</vt:lpstr>
      <vt:lpstr>QueryParser syntax examples</vt:lpstr>
      <vt:lpstr>Construct Querys programmatically</vt:lpstr>
      <vt:lpstr>TopDocs and ScoreDoc</vt:lpstr>
      <vt:lpstr>Scoring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Manning</dc:creator>
  <cp:lastModifiedBy>Pandu Nayak</cp:lastModifiedBy>
  <cp:revision>168</cp:revision>
  <cp:lastPrinted>2013-04-25T06:07:37Z</cp:lastPrinted>
  <dcterms:created xsi:type="dcterms:W3CDTF">2009-03-26T15:51:14Z</dcterms:created>
  <dcterms:modified xsi:type="dcterms:W3CDTF">2013-05-05T22:24:01Z</dcterms:modified>
</cp:coreProperties>
</file>