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ppt/embeddings/Microsoft_Equation3.bin" ContentType="application/vnd.openxmlformats-officedocument.oleObject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Microsoft_Equation4.bin" ContentType="application/vnd.openxmlformats-officedocument.oleObject"/>
  <Override PartName="/ppt/embeddings/Microsoft_Equation5.bin" ContentType="application/vnd.openxmlformats-officedocument.oleObject"/>
  <Override PartName="/ppt/embeddings/Microsoft_Equation6.bin" ContentType="application/vnd.openxmlformats-officedocument.oleObject"/>
  <Override PartName="/ppt/embeddings/Microsoft_Equation7.bin" ContentType="application/vnd.openxmlformats-officedocument.oleObject"/>
  <Override PartName="/ppt/embeddings/Microsoft_Equation8.bin" ContentType="application/vnd.openxmlformats-officedocument.oleObject"/>
  <Override PartName="/ppt/embeddings/Microsoft_Equation9.bin" ContentType="application/vnd.openxmlformats-officedocument.oleObject"/>
  <Override PartName="/ppt/embeddings/Microsoft_Equation10.bin" ContentType="application/vnd.openxmlformats-officedocument.oleObject"/>
  <Override PartName="/ppt/embeddings/Microsoft_Equation11.bin" ContentType="application/vnd.openxmlformats-officedocument.oleObject"/>
  <Override PartName="/ppt/embeddings/Microsoft_Equation12.bin" ContentType="application/vnd.openxmlformats-officedocument.oleObject"/>
  <Override PartName="/ppt/embeddings/Microsoft_Equation13.bin" ContentType="application/vnd.openxmlformats-officedocument.oleObject"/>
  <Override PartName="/ppt/embeddings/Microsoft_Equation14.bin" ContentType="application/vnd.openxmlformats-officedocument.oleObject"/>
  <Override PartName="/ppt/embeddings/Microsoft_Equation15.bin" ContentType="application/vnd.openxmlformats-officedocument.oleObject"/>
  <Override PartName="/ppt/embeddings/Microsoft_Equation16.bin" ContentType="application/vnd.openxmlformats-officedocument.oleObject"/>
  <Override PartName="/ppt/embeddings/Microsoft_Equation17.bin" ContentType="application/vnd.openxmlformats-officedocument.oleObject"/>
  <Override PartName="/ppt/embeddings/Microsoft_Equation18.bin" ContentType="application/vnd.openxmlformats-officedocument.oleObject"/>
  <Override PartName="/ppt/embeddings/Microsoft_Equation19.bin" ContentType="application/vnd.openxmlformats-officedocument.oleObject"/>
  <Override PartName="/ppt/embeddings/Microsoft_Equation20.bin" ContentType="application/vnd.openxmlformats-officedocument.oleObject"/>
  <Override PartName="/ppt/embeddings/Microsoft_Equation21.bin" ContentType="application/vnd.openxmlformats-officedocument.oleObject"/>
  <Override PartName="/ppt/embeddings/Microsoft_Equation22.bin" ContentType="application/vnd.openxmlformats-officedocument.oleObject"/>
  <Override PartName="/ppt/embeddings/Microsoft_Equation23.bin" ContentType="application/vnd.openxmlformats-officedocument.oleObject"/>
  <Override PartName="/ppt/embeddings/Microsoft_Equation24.bin" ContentType="application/vnd.openxmlformats-officedocument.oleObject"/>
  <Override PartName="/ppt/embeddings/Microsoft_Equation25.bin" ContentType="application/vnd.openxmlformats-officedocument.oleObject"/>
  <Override PartName="/ppt/embeddings/Microsoft_Equation26.bin" ContentType="application/vnd.openxmlformats-officedocument.oleObject"/>
  <Override PartName="/ppt/embeddings/Microsoft_Equation27.bin" ContentType="application/vnd.openxmlformats-officedocument.oleObject"/>
  <Override PartName="/ppt/embeddings/Microsoft_Equation28.bin" ContentType="application/vnd.openxmlformats-officedocument.oleObject"/>
  <Override PartName="/ppt/embeddings/Microsoft_Equation29.bin" ContentType="application/vnd.openxmlformats-officedocument.oleObject"/>
  <Override PartName="/ppt/embeddings/Microsoft_Equation30.bin" ContentType="application/vnd.openxmlformats-officedocument.oleObject"/>
  <Override PartName="/ppt/embeddings/Microsoft_Equation31.bin" ContentType="application/vnd.openxmlformats-officedocument.oleObject"/>
  <Override PartName="/ppt/embeddings/Microsoft_Equation32.bin" ContentType="application/vnd.openxmlformats-officedocument.oleObject"/>
  <Override PartName="/ppt/embeddings/Microsoft_Equation33.bin" ContentType="application/vnd.openxmlformats-officedocument.oleObject"/>
  <Override PartName="/ppt/embeddings/Microsoft_Equation34.bin" ContentType="application/vnd.openxmlformats-officedocument.oleObject"/>
  <Override PartName="/ppt/embeddings/Microsoft_Equation35.bin" ContentType="application/vnd.openxmlformats-officedocument.oleObject"/>
  <Override PartName="/ppt/embeddings/Microsoft_Equation36.bin" ContentType="application/vnd.openxmlformats-officedocument.oleObject"/>
  <Override PartName="/ppt/embeddings/Microsoft_Equation37.bin" ContentType="application/vnd.openxmlformats-officedocument.oleObject"/>
  <Override PartName="/ppt/embeddings/Microsoft_Equation38.bin" ContentType="application/vnd.openxmlformats-officedocument.oleObject"/>
  <Override PartName="/ppt/embeddings/Microsoft_Equation39.bin" ContentType="application/vnd.openxmlformats-officedocument.oleObject"/>
  <Override PartName="/ppt/embeddings/Microsoft_Equation40.bin" ContentType="application/vnd.openxmlformats-officedocument.oleObject"/>
  <Override PartName="/ppt/embeddings/Microsoft_Equation41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4"/>
  </p:notesMasterIdLst>
  <p:sldIdLst>
    <p:sldId id="256" r:id="rId2"/>
    <p:sldId id="311" r:id="rId3"/>
    <p:sldId id="312" r:id="rId4"/>
    <p:sldId id="310" r:id="rId5"/>
    <p:sldId id="307" r:id="rId6"/>
    <p:sldId id="313" r:id="rId7"/>
    <p:sldId id="341" r:id="rId8"/>
    <p:sldId id="318" r:id="rId9"/>
    <p:sldId id="320" r:id="rId10"/>
    <p:sldId id="343" r:id="rId11"/>
    <p:sldId id="344" r:id="rId12"/>
    <p:sldId id="354" r:id="rId13"/>
    <p:sldId id="319" r:id="rId14"/>
    <p:sldId id="342" r:id="rId15"/>
    <p:sldId id="314" r:id="rId16"/>
    <p:sldId id="322" r:id="rId17"/>
    <p:sldId id="323" r:id="rId18"/>
    <p:sldId id="316" r:id="rId19"/>
    <p:sldId id="315" r:id="rId20"/>
    <p:sldId id="324" r:id="rId21"/>
    <p:sldId id="325" r:id="rId22"/>
    <p:sldId id="309" r:id="rId23"/>
    <p:sldId id="317" r:id="rId24"/>
    <p:sldId id="326" r:id="rId25"/>
    <p:sldId id="327" r:id="rId26"/>
    <p:sldId id="328" r:id="rId27"/>
    <p:sldId id="329" r:id="rId28"/>
    <p:sldId id="330" r:id="rId29"/>
    <p:sldId id="331" r:id="rId30"/>
    <p:sldId id="332" r:id="rId31"/>
    <p:sldId id="345" r:id="rId32"/>
    <p:sldId id="347" r:id="rId33"/>
    <p:sldId id="348" r:id="rId34"/>
    <p:sldId id="349" r:id="rId35"/>
    <p:sldId id="350" r:id="rId36"/>
    <p:sldId id="351" r:id="rId37"/>
    <p:sldId id="352" r:id="rId38"/>
    <p:sldId id="353" r:id="rId39"/>
    <p:sldId id="333" r:id="rId40"/>
    <p:sldId id="334" r:id="rId41"/>
    <p:sldId id="338" r:id="rId42"/>
    <p:sldId id="340" r:id="rId4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33337"/>
    <a:srgbClr val="A18BA3"/>
    <a:srgbClr val="139CB7"/>
    <a:srgbClr val="918BA3"/>
    <a:srgbClr val="357E69"/>
    <a:srgbClr val="437085"/>
    <a:srgbClr val="0E48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>
        <p:scale>
          <a:sx n="105" d="100"/>
          <a:sy n="105" d="100"/>
        </p:scale>
        <p:origin x="-174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Relationship Id="rId2" Type="http://schemas.openxmlformats.org/officeDocument/2006/relationships/image" Target="../media/image23.emf"/><Relationship Id="rId3" Type="http://schemas.openxmlformats.org/officeDocument/2006/relationships/image" Target="../media/image24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1" Type="http://schemas.openxmlformats.org/officeDocument/2006/relationships/image" Target="../media/image25.emf"/><Relationship Id="rId2" Type="http://schemas.openxmlformats.org/officeDocument/2006/relationships/image" Target="../media/image2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1" Type="http://schemas.openxmlformats.org/officeDocument/2006/relationships/image" Target="../media/image30.emf"/><Relationship Id="rId2" Type="http://schemas.openxmlformats.org/officeDocument/2006/relationships/image" Target="../media/image3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38.emf"/><Relationship Id="rId1" Type="http://schemas.openxmlformats.org/officeDocument/2006/relationships/image" Target="../media/image35.emf"/><Relationship Id="rId2" Type="http://schemas.openxmlformats.org/officeDocument/2006/relationships/image" Target="../media/image3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4" Type="http://schemas.openxmlformats.org/officeDocument/2006/relationships/image" Target="../media/image43.emf"/><Relationship Id="rId5" Type="http://schemas.openxmlformats.org/officeDocument/2006/relationships/image" Target="../media/image44.emf"/><Relationship Id="rId6" Type="http://schemas.openxmlformats.org/officeDocument/2006/relationships/image" Target="../media/image45.emf"/><Relationship Id="rId7" Type="http://schemas.openxmlformats.org/officeDocument/2006/relationships/image" Target="../media/image46.emf"/><Relationship Id="rId1" Type="http://schemas.openxmlformats.org/officeDocument/2006/relationships/image" Target="../media/image40.emf"/><Relationship Id="rId2" Type="http://schemas.openxmlformats.org/officeDocument/2006/relationships/image" Target="../media/image4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1" Type="http://schemas.openxmlformats.org/officeDocument/2006/relationships/image" Target="../media/image14.emf"/><Relationship Id="rId2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D67DF242-42AD-0142-A254-67E5CE78648F}" type="datetime1">
              <a:rPr lang="en-US"/>
              <a:pPr/>
              <a:t>4/21/13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75A24E07-1FDD-2643-B922-C0CE5D003F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091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Does this show that our results are wrong?</a:t>
            </a: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4AD9C66-1659-EC46-9ED7-84D551D54B90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31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0320B65-B272-4646-A7DE-437D0C03DB08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32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FEC65FC-5E08-6349-8E17-2238451C4A3D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33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AA685D7-3F0B-ED4D-BF71-B2E5FEEDB1C5}" type="slidenum">
              <a:rPr lang="en-US" sz="1200">
                <a:latin typeface="Calibri" charset="0"/>
                <a:cs typeface="Arial" charset="0"/>
              </a:rPr>
              <a:pPr eaLnBrk="1" hangingPunct="1"/>
              <a:t>34</a:t>
            </a:fld>
            <a:endParaRPr lang="en-US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E006C3D-1CEB-0749-B98C-5B265E122554}" type="slidenum">
              <a:rPr lang="en-US" sz="1200">
                <a:latin typeface="Calibri" charset="0"/>
              </a:rPr>
              <a:pPr eaLnBrk="1" hangingPunct="1"/>
              <a:t>35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039D919-79A3-9541-95A7-B37F2E47336A}" type="slidenum">
              <a:rPr lang="en-US" sz="1200">
                <a:latin typeface="Calibri" charset="0"/>
              </a:rPr>
              <a:pPr eaLnBrk="1" hangingPunct="1"/>
              <a:t>36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9F1BB39-71C1-5449-9EBA-58F4C0AC0DBF}" type="slidenum">
              <a:rPr lang="en-US" sz="1200">
                <a:latin typeface="Calibri" charset="0"/>
              </a:rPr>
              <a:pPr eaLnBrk="1" hangingPunct="1"/>
              <a:t>37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82310D5-9088-D143-9C10-BC781B3C21E9}" type="slidenum">
              <a:rPr lang="en-US" sz="1200">
                <a:latin typeface="Calibri" charset="0"/>
              </a:rPr>
              <a:pPr eaLnBrk="1" hangingPunct="1"/>
              <a:t>38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2333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4263" y="1981200"/>
            <a:ext cx="30130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3600">
                <a:solidFill>
                  <a:srgbClr val="FBFCFF"/>
                </a:solidFill>
              </a:rPr>
              <a:t>Introduction to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139CB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0263" y="2590800"/>
            <a:ext cx="5646737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solidFill>
                  <a:srgbClr val="139CB7"/>
                </a:solidFill>
                <a:latin typeface="Calibri" charset="0"/>
              </a:rPr>
              <a:t>Information Retrieval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62200"/>
          </a:xfrm>
        </p:spPr>
        <p:txBody>
          <a:bodyPr/>
          <a:lstStyle>
            <a:lvl1pPr marL="0" indent="0" algn="ctr">
              <a:buNone/>
              <a:defRPr>
                <a:solidFill>
                  <a:srgbClr val="4370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fld id="{6E13AFA6-086B-2444-B70C-69C50B884306}" type="datetime1">
              <a:rPr lang="en-US"/>
              <a:pPr/>
              <a:t>4/21/13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fld id="{6458409C-5287-2045-9303-96407578E0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73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28600" y="1447800"/>
            <a:ext cx="8686800" cy="1588"/>
          </a:xfrm>
          <a:prstGeom prst="line">
            <a:avLst/>
          </a:prstGeom>
          <a:ln w="38100" cap="flat" cmpd="sng" algn="ctr">
            <a:solidFill>
              <a:srgbClr val="139CB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3ECB98-B50A-5347-A72C-E0F11225E23A}" type="datetime1">
              <a:rPr lang="en-US"/>
              <a:pPr/>
              <a:t>4/21/13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F678F9-7F56-1A4F-9717-C3E0B8A769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40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7A46EB-2318-8041-BCCD-759386497D05}" type="datetime1">
              <a:rPr lang="en-US"/>
              <a:pPr/>
              <a:t>4/21/13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1B4A62-7CE7-A446-9172-20B4B6A1D9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841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28600" y="1447800"/>
            <a:ext cx="8686800" cy="1588"/>
          </a:xfrm>
          <a:prstGeom prst="line">
            <a:avLst/>
          </a:prstGeom>
          <a:ln w="38100" cap="flat" cmpd="sng" algn="ctr">
            <a:solidFill>
              <a:srgbClr val="139CB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023C96-B132-1B44-92B2-0E5039AEE70A}" type="datetime1">
              <a:rPr lang="en-US"/>
              <a:pPr/>
              <a:t>4/21/13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E70979-84F6-6C47-9682-1980960676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128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DA8F2C-174E-0F44-B406-5C835211A147}" type="datetime1">
              <a:rPr lang="en-US"/>
              <a:pPr/>
              <a:t>4/21/13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043F9-5BE6-304B-A780-01ADB7792D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523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28600" y="1447800"/>
            <a:ext cx="8686800" cy="1588"/>
          </a:xfrm>
          <a:prstGeom prst="line">
            <a:avLst/>
          </a:prstGeom>
          <a:ln w="38100" cap="flat" cmpd="sng" algn="ctr">
            <a:solidFill>
              <a:srgbClr val="139CB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739663-E47E-3543-BB9C-0C00A7C3285E}" type="datetime1">
              <a:rPr lang="en-US"/>
              <a:pPr/>
              <a:t>4/21/13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F02626-B9A1-8C4A-B6EC-8DDE7F2053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547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28600" y="1447800"/>
            <a:ext cx="8686800" cy="1588"/>
          </a:xfrm>
          <a:prstGeom prst="line">
            <a:avLst/>
          </a:prstGeom>
          <a:ln w="38100" cap="flat" cmpd="sng" algn="ctr">
            <a:solidFill>
              <a:srgbClr val="139CB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9E15AD-0F71-644C-9F39-A5D5F76925C9}" type="datetime1">
              <a:rPr lang="en-US"/>
              <a:pPr/>
              <a:t>4/21/13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B4B7CE-BCCB-F24B-8385-704CC8C52E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880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228600" y="1447800"/>
            <a:ext cx="8686800" cy="1588"/>
          </a:xfrm>
          <a:prstGeom prst="line">
            <a:avLst/>
          </a:prstGeom>
          <a:ln w="38100" cap="flat" cmpd="sng" algn="ctr">
            <a:solidFill>
              <a:srgbClr val="139CB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54000F-317A-724A-96AA-E04B0626C1B6}" type="datetime1">
              <a:rPr lang="en-US"/>
              <a:pPr/>
              <a:t>4/21/13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FDAD36-90EC-274B-8558-8B1B197B3A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584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FF9994-9002-3F42-989D-3402ED5EB563}" type="datetime1">
              <a:rPr lang="en-US"/>
              <a:pPr/>
              <a:t>4/21/13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452BF5-6878-AE44-871C-241090AF6E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61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FC65A-2C86-A44F-A1BE-B63F589CB0BF}" type="datetime1">
              <a:rPr lang="en-US"/>
              <a:pPr/>
              <a:t>4/21/13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21048-A3A7-1540-A8AB-49DF79E3EA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929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0E6903-B22C-3E4A-BE2E-C8EA0B9DDF3A}" type="datetime1">
              <a:rPr lang="en-US"/>
              <a:pPr/>
              <a:t>4/21/13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3115A-9E67-0945-8DAA-4ECEA27598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0DF4C787-762A-6241-89A2-E8BE3A04E823}" type="datetime1">
              <a:rPr lang="en-US"/>
              <a:pPr/>
              <a:t>4/21/13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7A06A92A-3653-574B-9C41-A9C15614C5F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733800" cy="274638"/>
          </a:xfrm>
          <a:prstGeom prst="rect">
            <a:avLst/>
          </a:prstGeom>
          <a:solidFill>
            <a:srgbClr val="0E485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1600" i="1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Introduction to Information Retrieval</a:t>
            </a:r>
          </a:p>
        </p:txBody>
      </p:sp>
      <p:sp>
        <p:nvSpPr>
          <p:cNvPr id="8" name="Rectangle 7"/>
          <p:cNvSpPr/>
          <p:nvPr/>
        </p:nvSpPr>
        <p:spPr>
          <a:xfrm>
            <a:off x="3733800" y="0"/>
            <a:ext cx="3886200" cy="274638"/>
          </a:xfrm>
          <a:prstGeom prst="rect">
            <a:avLst/>
          </a:prstGeom>
          <a:solidFill>
            <a:srgbClr val="0E485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160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00" y="0"/>
            <a:ext cx="1524000" cy="274638"/>
          </a:xfrm>
          <a:prstGeom prst="rect">
            <a:avLst/>
          </a:prstGeom>
          <a:solidFill>
            <a:srgbClr val="139CB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160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78" r:id="rId3"/>
    <p:sldLayoutId id="2147483685" r:id="rId4"/>
    <p:sldLayoutId id="2147483686" r:id="rId5"/>
    <p:sldLayoutId id="2147483687" r:id="rId6"/>
    <p:sldLayoutId id="2147483679" r:id="rId7"/>
    <p:sldLayoutId id="2147483680" r:id="rId8"/>
    <p:sldLayoutId id="2147483681" r:id="rId9"/>
    <p:sldLayoutId id="2147483688" r:id="rId10"/>
    <p:sldLayoutId id="2147483682" r:id="rId1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437085"/>
        </a:buClr>
        <a:buFont typeface="Wingdings" charset="0"/>
        <a:buChar char="§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357E69"/>
        </a:buClr>
        <a:buFont typeface="Wingdings" charset="0"/>
        <a:buChar char="§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918BA3"/>
        </a:buClr>
        <a:buFont typeface="Wingdings" charset="0"/>
        <a:buChar char="§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2F6E7E"/>
        </a:buClr>
        <a:buFont typeface="Wingdings" charset="0"/>
        <a:buChar char="§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233337"/>
        </a:buClr>
        <a:buFont typeface="Wingdings" charset="0"/>
        <a:buChar char="§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8.bin"/><Relationship Id="rId4" Type="http://schemas.openxmlformats.org/officeDocument/2006/relationships/image" Target="../media/image11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oleObject" Target="../embeddings/Microsoft_Equation9.bin"/><Relationship Id="rId5" Type="http://schemas.openxmlformats.org/officeDocument/2006/relationships/image" Target="../media/image12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0.bin"/><Relationship Id="rId4" Type="http://schemas.openxmlformats.org/officeDocument/2006/relationships/image" Target="../media/image14.emf"/><Relationship Id="rId5" Type="http://schemas.openxmlformats.org/officeDocument/2006/relationships/oleObject" Target="../embeddings/Microsoft_Equation11.bin"/><Relationship Id="rId6" Type="http://schemas.openxmlformats.org/officeDocument/2006/relationships/image" Target="../media/image15.emf"/><Relationship Id="rId7" Type="http://schemas.openxmlformats.org/officeDocument/2006/relationships/oleObject" Target="../embeddings/Microsoft_Equation12.bin"/><Relationship Id="rId8" Type="http://schemas.openxmlformats.org/officeDocument/2006/relationships/image" Target="../media/image16.emf"/><Relationship Id="rId9" Type="http://schemas.openxmlformats.org/officeDocument/2006/relationships/oleObject" Target="../embeddings/Microsoft_Equation13.bin"/><Relationship Id="rId10" Type="http://schemas.openxmlformats.org/officeDocument/2006/relationships/image" Target="../media/image17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4.bin"/><Relationship Id="rId4" Type="http://schemas.openxmlformats.org/officeDocument/2006/relationships/image" Target="../media/image18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5.bin"/><Relationship Id="rId4" Type="http://schemas.openxmlformats.org/officeDocument/2006/relationships/image" Target="../media/image20.emf"/><Relationship Id="rId5" Type="http://schemas.openxmlformats.org/officeDocument/2006/relationships/oleObject" Target="../embeddings/Microsoft_Equation16.bin"/><Relationship Id="rId6" Type="http://schemas.openxmlformats.org/officeDocument/2006/relationships/image" Target="../media/image21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1.emf"/><Relationship Id="rId5" Type="http://schemas.openxmlformats.org/officeDocument/2006/relationships/oleObject" Target="../embeddings/Microsoft_Equation2.bin"/><Relationship Id="rId6" Type="http://schemas.openxmlformats.org/officeDocument/2006/relationships/image" Target="../media/image2.emf"/><Relationship Id="rId7" Type="http://schemas.openxmlformats.org/officeDocument/2006/relationships/oleObject" Target="../embeddings/Microsoft_Equation3.bin"/><Relationship Id="rId8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7.bin"/><Relationship Id="rId4" Type="http://schemas.openxmlformats.org/officeDocument/2006/relationships/image" Target="../media/image22.emf"/><Relationship Id="rId5" Type="http://schemas.openxmlformats.org/officeDocument/2006/relationships/oleObject" Target="../embeddings/Microsoft_Equation18.bin"/><Relationship Id="rId6" Type="http://schemas.openxmlformats.org/officeDocument/2006/relationships/image" Target="../media/image23.emf"/><Relationship Id="rId7" Type="http://schemas.openxmlformats.org/officeDocument/2006/relationships/oleObject" Target="../embeddings/Microsoft_Equation19.bin"/><Relationship Id="rId8" Type="http://schemas.openxmlformats.org/officeDocument/2006/relationships/image" Target="../media/image24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0.bin"/><Relationship Id="rId4" Type="http://schemas.openxmlformats.org/officeDocument/2006/relationships/image" Target="../media/image25.emf"/><Relationship Id="rId5" Type="http://schemas.openxmlformats.org/officeDocument/2006/relationships/oleObject" Target="../embeddings/Microsoft_Equation21.bin"/><Relationship Id="rId6" Type="http://schemas.openxmlformats.org/officeDocument/2006/relationships/image" Target="../media/image26.emf"/><Relationship Id="rId7" Type="http://schemas.openxmlformats.org/officeDocument/2006/relationships/oleObject" Target="../embeddings/Microsoft_Equation22.bin"/><Relationship Id="rId8" Type="http://schemas.openxmlformats.org/officeDocument/2006/relationships/image" Target="../media/image27.emf"/><Relationship Id="rId9" Type="http://schemas.openxmlformats.org/officeDocument/2006/relationships/oleObject" Target="../embeddings/Microsoft_Equation23.bin"/><Relationship Id="rId10" Type="http://schemas.openxmlformats.org/officeDocument/2006/relationships/image" Target="../media/image28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4.bin"/><Relationship Id="rId4" Type="http://schemas.openxmlformats.org/officeDocument/2006/relationships/image" Target="../media/image29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5.bin"/><Relationship Id="rId4" Type="http://schemas.openxmlformats.org/officeDocument/2006/relationships/image" Target="../media/image30.emf"/><Relationship Id="rId5" Type="http://schemas.openxmlformats.org/officeDocument/2006/relationships/oleObject" Target="../embeddings/Microsoft_Equation26.bin"/><Relationship Id="rId6" Type="http://schemas.openxmlformats.org/officeDocument/2006/relationships/image" Target="../media/image31.emf"/><Relationship Id="rId7" Type="http://schemas.openxmlformats.org/officeDocument/2006/relationships/oleObject" Target="../embeddings/Microsoft_Equation27.bin"/><Relationship Id="rId8" Type="http://schemas.openxmlformats.org/officeDocument/2006/relationships/image" Target="../media/image32.emf"/><Relationship Id="rId9" Type="http://schemas.openxmlformats.org/officeDocument/2006/relationships/oleObject" Target="../embeddings/Microsoft_Equation28.bin"/><Relationship Id="rId10" Type="http://schemas.openxmlformats.org/officeDocument/2006/relationships/image" Target="../media/image33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9.bin"/><Relationship Id="rId4" Type="http://schemas.openxmlformats.org/officeDocument/2006/relationships/image" Target="../media/image34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30.bin"/><Relationship Id="rId4" Type="http://schemas.openxmlformats.org/officeDocument/2006/relationships/image" Target="../media/image35.emf"/><Relationship Id="rId5" Type="http://schemas.openxmlformats.org/officeDocument/2006/relationships/oleObject" Target="../embeddings/Microsoft_Equation31.bin"/><Relationship Id="rId6" Type="http://schemas.openxmlformats.org/officeDocument/2006/relationships/image" Target="../media/image36.emf"/><Relationship Id="rId7" Type="http://schemas.openxmlformats.org/officeDocument/2006/relationships/oleObject" Target="../embeddings/Microsoft_Equation32.bin"/><Relationship Id="rId8" Type="http://schemas.openxmlformats.org/officeDocument/2006/relationships/image" Target="../media/image37.emf"/><Relationship Id="rId9" Type="http://schemas.openxmlformats.org/officeDocument/2006/relationships/oleObject" Target="../embeddings/Microsoft_Equation33.bin"/><Relationship Id="rId10" Type="http://schemas.openxmlformats.org/officeDocument/2006/relationships/image" Target="../media/image38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34.bin"/><Relationship Id="rId4" Type="http://schemas.openxmlformats.org/officeDocument/2006/relationships/image" Target="../media/image39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Equation39.bin"/><Relationship Id="rId12" Type="http://schemas.openxmlformats.org/officeDocument/2006/relationships/image" Target="../media/image44.emf"/><Relationship Id="rId13" Type="http://schemas.openxmlformats.org/officeDocument/2006/relationships/oleObject" Target="../embeddings/Microsoft_Equation40.bin"/><Relationship Id="rId14" Type="http://schemas.openxmlformats.org/officeDocument/2006/relationships/image" Target="../media/image45.emf"/><Relationship Id="rId15" Type="http://schemas.openxmlformats.org/officeDocument/2006/relationships/oleObject" Target="../embeddings/Microsoft_Equation41.bin"/><Relationship Id="rId16" Type="http://schemas.openxmlformats.org/officeDocument/2006/relationships/image" Target="../media/image46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35.bin"/><Relationship Id="rId4" Type="http://schemas.openxmlformats.org/officeDocument/2006/relationships/image" Target="../media/image40.emf"/><Relationship Id="rId5" Type="http://schemas.openxmlformats.org/officeDocument/2006/relationships/oleObject" Target="../embeddings/Microsoft_Equation36.bin"/><Relationship Id="rId6" Type="http://schemas.openxmlformats.org/officeDocument/2006/relationships/image" Target="../media/image41.emf"/><Relationship Id="rId7" Type="http://schemas.openxmlformats.org/officeDocument/2006/relationships/oleObject" Target="../embeddings/Microsoft_Equation37.bin"/><Relationship Id="rId8" Type="http://schemas.openxmlformats.org/officeDocument/2006/relationships/image" Target="../media/image42.emf"/><Relationship Id="rId9" Type="http://schemas.openxmlformats.org/officeDocument/2006/relationships/oleObject" Target="../embeddings/Microsoft_Equation38.bin"/><Relationship Id="rId10" Type="http://schemas.openxmlformats.org/officeDocument/2006/relationships/image" Target="../media/image43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0.png"/><Relationship Id="rId5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4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4" Type="http://schemas.openxmlformats.org/officeDocument/2006/relationships/image" Target="../media/image61.jpeg"/><Relationship Id="rId5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4.bin"/><Relationship Id="rId4" Type="http://schemas.openxmlformats.org/officeDocument/2006/relationships/image" Target="../media/image5.emf"/><Relationship Id="rId5" Type="http://schemas.openxmlformats.org/officeDocument/2006/relationships/oleObject" Target="../embeddings/Microsoft_Equation5.bin"/><Relationship Id="rId6" Type="http://schemas.openxmlformats.org/officeDocument/2006/relationships/image" Target="../media/image6.emf"/><Relationship Id="rId7" Type="http://schemas.openxmlformats.org/officeDocument/2006/relationships/oleObject" Target="../embeddings/Microsoft_Equation6.bin"/><Relationship Id="rId8" Type="http://schemas.openxmlformats.org/officeDocument/2006/relationships/image" Target="../media/image7.emf"/><Relationship Id="rId9" Type="http://schemas.openxmlformats.org/officeDocument/2006/relationships/oleObject" Target="../embeddings/Microsoft_Equation7.bin"/><Relationship Id="rId10" Type="http://schemas.openxmlformats.org/officeDocument/2006/relationships/image" Target="../media/image8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BM25, BM25F, and User Behavior</a:t>
            </a:r>
            <a:endParaRPr lang="en-US" dirty="0"/>
          </a:p>
          <a:p>
            <a:r>
              <a:rPr lang="en-US" dirty="0">
                <a:latin typeface="Calibri" charset="0"/>
              </a:rPr>
              <a:t>Chris Manning, Pandu Nayak and </a:t>
            </a:r>
          </a:p>
          <a:p>
            <a:r>
              <a:rPr lang="en-US" dirty="0" err="1">
                <a:latin typeface="Calibri" charset="0"/>
              </a:rPr>
              <a:t>Prabhakar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Raghavan</a:t>
            </a:r>
            <a:endParaRPr lang="en-US" dirty="0">
              <a:latin typeface="Calibri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584476" y="413657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60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2"/>
          <p:cNvSpPr txBox="1">
            <a:spLocks/>
          </p:cNvSpPr>
          <p:nvPr/>
        </p:nvSpPr>
        <p:spPr bwMode="auto">
          <a:xfrm>
            <a:off x="457200" y="1447800"/>
            <a:ext cx="8229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Font typeface="Wingdings" charset="0"/>
              <a:buChar char="§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7E69"/>
              </a:buClr>
              <a:buFont typeface="Wingdings" charset="0"/>
              <a:buChar char="§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18BA3"/>
              </a:buClr>
              <a:buFont typeface="Wingdings" charset="0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F6E7E"/>
              </a:buClr>
              <a:buFont typeface="Wingdings" charset="0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charset="0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Words are drawn independently from the vocabulary using a multinomial distribution</a:t>
            </a:r>
            <a:endParaRPr lang="en-US" dirty="0"/>
          </a:p>
        </p:txBody>
      </p:sp>
      <p:pic>
        <p:nvPicPr>
          <p:cNvPr id="24" name="Content Placeholder 23" descr="Urn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039" t="17207" b="13978"/>
          <a:stretch/>
        </p:blipFill>
        <p:spPr>
          <a:xfrm>
            <a:off x="-2590800" y="3429000"/>
            <a:ext cx="11277600" cy="340843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Generative model for documents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433935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... the </a:t>
            </a:r>
            <a:r>
              <a:rPr lang="en-US" sz="2400" b="1" dirty="0">
                <a:solidFill>
                  <a:srgbClr val="C0504D"/>
                </a:solidFill>
              </a:rPr>
              <a:t>draft</a:t>
            </a:r>
            <a:r>
              <a:rPr lang="en-US" sz="2400" dirty="0">
                <a:solidFill>
                  <a:srgbClr val="C0504D"/>
                </a:solidFill>
              </a:rPr>
              <a:t> </a:t>
            </a:r>
            <a:r>
              <a:rPr lang="en-US" sz="2400" dirty="0"/>
              <a:t>is that each </a:t>
            </a:r>
            <a:r>
              <a:rPr lang="en-US" sz="2400" b="1" dirty="0">
                <a:solidFill>
                  <a:srgbClr val="C0504D"/>
                </a:solidFill>
              </a:rPr>
              <a:t>team</a:t>
            </a:r>
            <a:r>
              <a:rPr lang="en-US" sz="2400" dirty="0">
                <a:solidFill>
                  <a:srgbClr val="C0504D"/>
                </a:solidFill>
              </a:rPr>
              <a:t> </a:t>
            </a:r>
            <a:r>
              <a:rPr lang="en-US" sz="2400" dirty="0"/>
              <a:t>is </a:t>
            </a:r>
            <a:r>
              <a:rPr lang="en-US" sz="2400" dirty="0" smtClean="0"/>
              <a:t>given a position in the </a:t>
            </a:r>
            <a:r>
              <a:rPr lang="en-US" sz="2400" b="1" dirty="0" smtClean="0">
                <a:solidFill>
                  <a:srgbClr val="C0504D"/>
                </a:solidFill>
              </a:rPr>
              <a:t>draft</a:t>
            </a:r>
            <a:r>
              <a:rPr lang="en-US" sz="2400" dirty="0" smtClean="0">
                <a:solidFill>
                  <a:srgbClr val="C0504D"/>
                </a:solidFill>
              </a:rPr>
              <a:t> </a:t>
            </a:r>
            <a:r>
              <a:rPr lang="en-US" sz="2400" dirty="0" smtClean="0"/>
              <a:t>…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057400" y="3657600"/>
            <a:ext cx="903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basic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135438" y="4343400"/>
            <a:ext cx="903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504D"/>
                </a:solidFill>
              </a:rPr>
              <a:t>team</a:t>
            </a:r>
            <a:endParaRPr lang="en-US" sz="2400" b="1" dirty="0">
              <a:solidFill>
                <a:srgbClr val="C0504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72193" y="4168837"/>
            <a:ext cx="852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each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464440" y="4810703"/>
            <a:ext cx="698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that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490962" y="4321237"/>
            <a:ext cx="453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of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895600" y="4800600"/>
            <a:ext cx="406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is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826209" y="3733800"/>
            <a:ext cx="612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883590" y="3657600"/>
            <a:ext cx="868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504D"/>
                </a:solidFill>
              </a:rPr>
              <a:t>draft</a:t>
            </a:r>
            <a:endParaRPr lang="en-US" sz="2400" b="1" dirty="0">
              <a:solidFill>
                <a:srgbClr val="C0504D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33962" y="4626037"/>
            <a:ext cx="1091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design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164907" y="4195465"/>
            <a:ext cx="56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C0504D"/>
                </a:solidFill>
              </a:rPr>
              <a:t>nfl</a:t>
            </a:r>
            <a:endParaRPr lang="en-US" sz="2400" b="1" dirty="0">
              <a:solidFill>
                <a:srgbClr val="C0504D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54420" y="4686104"/>
            <a:ext cx="1295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504D"/>
                </a:solidFill>
              </a:rPr>
              <a:t>football</a:t>
            </a:r>
            <a:endParaRPr lang="en-US" sz="2400" b="1" dirty="0">
              <a:solidFill>
                <a:srgbClr val="C0504D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94556" y="3657600"/>
            <a:ext cx="920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given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733800" y="61076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981200" y="4338935"/>
            <a:ext cx="1108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annual</a:t>
            </a:r>
            <a:endParaRPr lang="en-US" sz="2400" dirty="0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6324600" y="2895601"/>
            <a:ext cx="1524000" cy="91439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152400" y="2510135"/>
            <a:ext cx="8534400" cy="38546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6599003" y="4415135"/>
            <a:ext cx="868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504D"/>
                </a:solidFill>
              </a:rPr>
              <a:t>draft</a:t>
            </a:r>
            <a:endParaRPr lang="en-US" sz="2400" b="1" dirty="0">
              <a:solidFill>
                <a:srgbClr val="C0504D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53000" y="4948535"/>
            <a:ext cx="1295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504D"/>
                </a:solidFill>
              </a:rPr>
              <a:t>football</a:t>
            </a:r>
            <a:endParaRPr lang="en-US" sz="2400" b="1" dirty="0">
              <a:solidFill>
                <a:srgbClr val="C0504D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876433" y="3733800"/>
            <a:ext cx="903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504D"/>
                </a:solidFill>
              </a:rPr>
              <a:t>team</a:t>
            </a:r>
            <a:endParaRPr lang="en-US" sz="2400" b="1" dirty="0">
              <a:solidFill>
                <a:srgbClr val="C0504D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259940" y="4717702"/>
            <a:ext cx="56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C0504D"/>
                </a:solidFill>
              </a:rPr>
              <a:t>nfl</a:t>
            </a:r>
            <a:endParaRPr lang="en-US" sz="2400" b="1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087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2"/>
          <p:cNvSpPr txBox="1">
            <a:spLocks/>
          </p:cNvSpPr>
          <p:nvPr/>
        </p:nvSpPr>
        <p:spPr bwMode="auto">
          <a:xfrm>
            <a:off x="457200" y="1447800"/>
            <a:ext cx="8229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Font typeface="Wingdings" charset="0"/>
              <a:buChar char="§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7E69"/>
              </a:buClr>
              <a:buFont typeface="Wingdings" charset="0"/>
              <a:buChar char="§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18BA3"/>
              </a:buClr>
              <a:buFont typeface="Wingdings" charset="0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F6E7E"/>
              </a:buClr>
              <a:buFont typeface="Wingdings" charset="0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charset="0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Distribution of term frequencies (</a:t>
            </a:r>
            <a:r>
              <a:rPr lang="en-US" i="1" dirty="0" err="1" smtClean="0"/>
              <a:t>tf</a:t>
            </a:r>
            <a:r>
              <a:rPr lang="en-US" dirty="0" smtClean="0"/>
              <a:t>) follows a binomial distribution --- approximates to a Poisson</a:t>
            </a:r>
            <a:endParaRPr lang="en-US" dirty="0"/>
          </a:p>
        </p:txBody>
      </p:sp>
      <p:pic>
        <p:nvPicPr>
          <p:cNvPr id="24" name="Content Placeholder 23" descr="Urn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039" t="17207" b="13978"/>
          <a:stretch/>
        </p:blipFill>
        <p:spPr>
          <a:xfrm>
            <a:off x="-2590800" y="3429000"/>
            <a:ext cx="11277600" cy="340843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Generative model for documents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433935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... the </a:t>
            </a:r>
            <a:r>
              <a:rPr lang="en-US" sz="2400" b="1" dirty="0">
                <a:solidFill>
                  <a:srgbClr val="C0504D"/>
                </a:solidFill>
              </a:rPr>
              <a:t>draft</a:t>
            </a:r>
            <a:r>
              <a:rPr lang="en-US" sz="2400" dirty="0">
                <a:solidFill>
                  <a:srgbClr val="C0504D"/>
                </a:solidFill>
              </a:rPr>
              <a:t> </a:t>
            </a:r>
            <a:r>
              <a:rPr lang="en-US" sz="2400" dirty="0"/>
              <a:t>is that each </a:t>
            </a:r>
            <a:r>
              <a:rPr lang="en-US" sz="2400" b="1" dirty="0">
                <a:solidFill>
                  <a:srgbClr val="C0504D"/>
                </a:solidFill>
              </a:rPr>
              <a:t>team</a:t>
            </a:r>
            <a:r>
              <a:rPr lang="en-US" sz="2400" dirty="0">
                <a:solidFill>
                  <a:srgbClr val="C0504D"/>
                </a:solidFill>
              </a:rPr>
              <a:t> </a:t>
            </a:r>
            <a:r>
              <a:rPr lang="en-US" sz="2400" dirty="0"/>
              <a:t>is </a:t>
            </a:r>
            <a:r>
              <a:rPr lang="en-US" sz="2400" dirty="0" smtClean="0"/>
              <a:t>given a position in the </a:t>
            </a:r>
            <a:r>
              <a:rPr lang="en-US" sz="2400" b="1" dirty="0" smtClean="0">
                <a:solidFill>
                  <a:srgbClr val="C0504D"/>
                </a:solidFill>
              </a:rPr>
              <a:t>draft</a:t>
            </a:r>
            <a:r>
              <a:rPr lang="en-US" sz="2400" dirty="0" smtClean="0">
                <a:solidFill>
                  <a:srgbClr val="C0504D"/>
                </a:solidFill>
              </a:rPr>
              <a:t> </a:t>
            </a:r>
            <a:r>
              <a:rPr lang="en-US" sz="2400" dirty="0" smtClean="0"/>
              <a:t>… 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883590" y="3657600"/>
            <a:ext cx="868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504D"/>
                </a:solidFill>
              </a:rPr>
              <a:t>draft</a:t>
            </a:r>
            <a:endParaRPr lang="en-US" sz="2400" b="1" dirty="0">
              <a:solidFill>
                <a:srgbClr val="C0504D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33800" y="61076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858000" y="448699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26" name="Picture 25" descr="red-dice-ic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2941320"/>
            <a:ext cx="609600" cy="487680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>
          <a:xfrm flipV="1">
            <a:off x="6324600" y="2895601"/>
            <a:ext cx="1524000" cy="91439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152400" y="2510135"/>
            <a:ext cx="8534400" cy="38546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2510135"/>
            <a:ext cx="533400" cy="3854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828800" y="2514600"/>
            <a:ext cx="228600" cy="3854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133600" y="2519065"/>
            <a:ext cx="457200" cy="3854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743200" y="2514600"/>
            <a:ext cx="559332" cy="3854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403068" y="2510135"/>
            <a:ext cx="746230" cy="3854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206770" y="2505670"/>
            <a:ext cx="284192" cy="3854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571999" y="2501205"/>
            <a:ext cx="700193" cy="3854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334001" y="2496740"/>
            <a:ext cx="152400" cy="3854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638800" y="2492275"/>
            <a:ext cx="990600" cy="3854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705600" y="2487810"/>
            <a:ext cx="304800" cy="3854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7086600" y="2483345"/>
            <a:ext cx="457200" cy="3854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059965" y="4505831"/>
            <a:ext cx="559332" cy="3854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022866" y="4510651"/>
            <a:ext cx="559332" cy="3854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985767" y="4515471"/>
            <a:ext cx="559332" cy="3854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948668" y="4520291"/>
            <a:ext cx="559332" cy="3854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911569" y="4525111"/>
            <a:ext cx="559332" cy="3854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6874470" y="4529931"/>
            <a:ext cx="559332" cy="3854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622926" y="3926532"/>
            <a:ext cx="559332" cy="3854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657114" y="3926441"/>
            <a:ext cx="559332" cy="3854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4573209" y="3816138"/>
            <a:ext cx="559332" cy="3854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801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Poisson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>
                <a:srgbClr val="437085"/>
              </a:buClr>
            </a:pPr>
            <a:r>
              <a:rPr lang="en-US" sz="2800" dirty="0" smtClean="0"/>
              <a:t>The Poisson distribution models </a:t>
            </a:r>
            <a:r>
              <a:rPr lang="en-US" sz="2800" dirty="0"/>
              <a:t>the probability of the number of events occurring in a fixed interval </a:t>
            </a:r>
            <a:r>
              <a:rPr lang="en-US" sz="2800" dirty="0" smtClean="0"/>
              <a:t>of time/space with </a:t>
            </a:r>
            <a:r>
              <a:rPr lang="en-US" sz="2800" dirty="0"/>
              <a:t>known average rate and independently of the last </a:t>
            </a:r>
            <a:r>
              <a:rPr lang="en-US" sz="2800" dirty="0" smtClean="0"/>
              <a:t>event</a:t>
            </a:r>
          </a:p>
          <a:p>
            <a:pPr marL="342900" lvl="1" indent="-342900">
              <a:buClr>
                <a:srgbClr val="437085"/>
              </a:buClr>
            </a:pPr>
            <a:endParaRPr lang="en-US" sz="2800" dirty="0"/>
          </a:p>
          <a:p>
            <a:pPr marL="342900" lvl="1" indent="-342900">
              <a:buClr>
                <a:srgbClr val="437085"/>
              </a:buClr>
            </a:pPr>
            <a:endParaRPr lang="en-US" sz="2800" dirty="0"/>
          </a:p>
          <a:p>
            <a:r>
              <a:rPr lang="en-US" dirty="0" smtClean="0"/>
              <a:t> Examples</a:t>
            </a:r>
          </a:p>
          <a:p>
            <a:pPr lvl="1"/>
            <a:r>
              <a:rPr lang="en-US" dirty="0" smtClean="0"/>
              <a:t>Number of cars arriving at the toll booth per minute</a:t>
            </a:r>
          </a:p>
          <a:p>
            <a:pPr lvl="1"/>
            <a:r>
              <a:rPr lang="en-US" dirty="0" smtClean="0"/>
              <a:t>Number of typos in a sentence</a:t>
            </a:r>
          </a:p>
          <a:p>
            <a:pPr lvl="1"/>
            <a:endParaRPr lang="en-US" dirty="0" smtClean="0"/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367677"/>
              </p:ext>
            </p:extLst>
          </p:nvPr>
        </p:nvGraphicFramePr>
        <p:xfrm>
          <a:off x="2579688" y="3376612"/>
          <a:ext cx="2310194" cy="111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71" name="Equation" r:id="rId3" imgW="838200" imgH="406400" progId="Equation.3">
                  <p:embed/>
                </p:oleObj>
              </mc:Choice>
              <mc:Fallback>
                <p:oleObj name="Equation" r:id="rId3" imgW="8382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9688" y="3376612"/>
                        <a:ext cx="2310194" cy="1119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6315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2-Poisson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 that term frequencies in a document (</a:t>
            </a:r>
            <a:r>
              <a:rPr lang="en-US" i="1" dirty="0" err="1" smtClean="0">
                <a:latin typeface="Times New Roman"/>
                <a:cs typeface="Times New Roman"/>
              </a:rPr>
              <a:t>tf</a:t>
            </a:r>
            <a:r>
              <a:rPr lang="en-US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dirty="0" smtClean="0"/>
              <a:t>) follow a Poisson distribution</a:t>
            </a:r>
          </a:p>
          <a:p>
            <a:pPr lvl="1"/>
            <a:r>
              <a:rPr lang="en-US" sz="2800" dirty="0" smtClean="0"/>
              <a:t>Approximates </a:t>
            </a:r>
            <a:r>
              <a:rPr lang="en-US" sz="2800" dirty="0" smtClean="0"/>
              <a:t>a binomial </a:t>
            </a:r>
            <a:r>
              <a:rPr lang="en-US" sz="2800" dirty="0" smtClean="0"/>
              <a:t>distribution</a:t>
            </a:r>
            <a:endParaRPr lang="en-US" sz="2800" dirty="0" smtClean="0"/>
          </a:p>
          <a:p>
            <a:pPr lvl="1"/>
            <a:r>
              <a:rPr lang="en-US" sz="2800" dirty="0" smtClean="0"/>
              <a:t>“Fixed interval” implies fixed document length …</a:t>
            </a:r>
          </a:p>
          <a:p>
            <a:pPr lvl="2"/>
            <a:r>
              <a:rPr lang="en-US" sz="2800" dirty="0" smtClean="0"/>
              <a:t>… will fix later</a:t>
            </a:r>
          </a:p>
          <a:p>
            <a:r>
              <a:rPr lang="en-US" dirty="0" smtClean="0"/>
              <a:t>“2-Poisson” because the distribution is different depending on whether </a:t>
            </a:r>
            <a:r>
              <a:rPr lang="en-US" dirty="0" smtClean="0"/>
              <a:t>the </a:t>
            </a:r>
            <a:r>
              <a:rPr lang="en-US" dirty="0" smtClean="0"/>
              <a:t>term is </a:t>
            </a:r>
            <a:r>
              <a:rPr lang="en-US" dirty="0" smtClean="0"/>
              <a:t>elite or not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017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Graphing                for different parameter values of the 2-Poisson</a:t>
            </a:r>
            <a:endParaRPr lang="en-US" dirty="0"/>
          </a:p>
        </p:txBody>
      </p:sp>
      <p:pic>
        <p:nvPicPr>
          <p:cNvPr id="4" name="Content Placeholder 3" descr="Screen Shot 2013-04-24 at 6.54.39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7" b="2927"/>
          <a:stretch>
            <a:fillRect/>
          </a:stretch>
        </p:blipFill>
        <p:spPr>
          <a:xfrm>
            <a:off x="1219200" y="1981200"/>
            <a:ext cx="6858000" cy="4127500"/>
          </a:xfrm>
        </p:spPr>
      </p:pic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9946180"/>
              </p:ext>
            </p:extLst>
          </p:nvPr>
        </p:nvGraphicFramePr>
        <p:xfrm>
          <a:off x="2590800" y="152400"/>
          <a:ext cx="160637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26" name="Equation" r:id="rId4" imgW="508000" imgH="241300" progId="Equation.3">
                  <p:embed/>
                </p:oleObj>
              </mc:Choice>
              <mc:Fallback>
                <p:oleObj name="Equation" r:id="rId4" imgW="508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52400"/>
                        <a:ext cx="1606377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8708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Qualitative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                increases monotonically with </a:t>
            </a:r>
            <a:r>
              <a:rPr lang="en-US" i="1" dirty="0" err="1" smtClean="0">
                <a:latin typeface="Times New Roman"/>
                <a:cs typeface="Times New Roman"/>
              </a:rPr>
              <a:t>tf</a:t>
            </a:r>
            <a:r>
              <a:rPr lang="en-US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i="1" dirty="0" smtClean="0"/>
              <a:t> </a:t>
            </a:r>
            <a:br>
              <a:rPr lang="en-US" i="1" dirty="0" smtClean="0"/>
            </a:br>
            <a:endParaRPr lang="en-US" dirty="0"/>
          </a:p>
          <a:p>
            <a:r>
              <a:rPr lang="en-US" dirty="0" smtClean="0"/>
              <a:t>… but asymptotically approaches a maximum value as </a:t>
            </a:r>
          </a:p>
          <a:p>
            <a:endParaRPr lang="en-US" dirty="0"/>
          </a:p>
          <a:p>
            <a:r>
              <a:rPr lang="en-US" dirty="0" smtClean="0"/>
              <a:t>…</a:t>
            </a:r>
            <a:r>
              <a:rPr lang="en-US" dirty="0"/>
              <a:t> </a:t>
            </a:r>
            <a:r>
              <a:rPr lang="en-US" dirty="0" smtClean="0"/>
              <a:t>with the </a:t>
            </a:r>
            <a:r>
              <a:rPr lang="en-US" dirty="0" smtClean="0"/>
              <a:t>asymptotic limit being </a:t>
            </a:r>
            <a:endParaRPr lang="en-US" dirty="0"/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310097"/>
              </p:ext>
            </p:extLst>
          </p:nvPr>
        </p:nvGraphicFramePr>
        <p:xfrm>
          <a:off x="990600" y="2120900"/>
          <a:ext cx="1501775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73" name="Equation" r:id="rId3" imgW="685800" imgH="241300" progId="Equation.3">
                  <p:embed/>
                </p:oleObj>
              </mc:Choice>
              <mc:Fallback>
                <p:oleObj name="Equation" r:id="rId3" imgW="6858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120900"/>
                        <a:ext cx="1501775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5894239"/>
              </p:ext>
            </p:extLst>
          </p:nvPr>
        </p:nvGraphicFramePr>
        <p:xfrm>
          <a:off x="976313" y="3128963"/>
          <a:ext cx="1112837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74" name="Equation" r:id="rId5" imgW="508000" imgH="241300" progId="Equation.3">
                  <p:embed/>
                </p:oleObj>
              </mc:Choice>
              <mc:Fallback>
                <p:oleObj name="Equation" r:id="rId5" imgW="508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6313" y="3128963"/>
                        <a:ext cx="1112837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37740"/>
              </p:ext>
            </p:extLst>
          </p:nvPr>
        </p:nvGraphicFramePr>
        <p:xfrm>
          <a:off x="5837237" y="5567362"/>
          <a:ext cx="639763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75" name="Equation" r:id="rId7" imgW="292100" imgH="241300" progId="Equation.3">
                  <p:embed/>
                </p:oleObj>
              </mc:Choice>
              <mc:Fallback>
                <p:oleObj name="Equation" r:id="rId7" imgW="2921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7237" y="5567362"/>
                        <a:ext cx="639763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369899" y="5168205"/>
            <a:ext cx="169790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n-lt"/>
              </a:rPr>
              <a:t>Weight of</a:t>
            </a:r>
            <a:br>
              <a:rPr lang="en-US" sz="2800" dirty="0" smtClean="0">
                <a:latin typeface="+mn-lt"/>
              </a:rPr>
            </a:br>
            <a:r>
              <a:rPr lang="en-US" sz="2800" dirty="0" err="1" smtClean="0">
                <a:latin typeface="+mn-lt"/>
              </a:rPr>
              <a:t>eliteness</a:t>
            </a:r>
            <a:r>
              <a:rPr lang="en-US" sz="2800" dirty="0" smtClean="0">
                <a:latin typeface="+mn-lt"/>
              </a:rPr>
              <a:t/>
            </a:r>
            <a:br>
              <a:rPr lang="en-US" sz="2800" dirty="0" smtClean="0">
                <a:latin typeface="+mn-lt"/>
              </a:rPr>
            </a:br>
            <a:r>
              <a:rPr lang="en-US" sz="2800" dirty="0" smtClean="0">
                <a:latin typeface="+mn-lt"/>
              </a:rPr>
              <a:t>feature</a:t>
            </a:r>
            <a:endParaRPr lang="en-US" sz="2800" dirty="0">
              <a:latin typeface="+mn-lt"/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6650901" y="5638800"/>
            <a:ext cx="664299" cy="381000"/>
          </a:xfrm>
          <a:prstGeom prst="leftArrow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7644172"/>
              </p:ext>
            </p:extLst>
          </p:nvPr>
        </p:nvGraphicFramePr>
        <p:xfrm>
          <a:off x="1295400" y="4572000"/>
          <a:ext cx="105727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76" name="Equation" r:id="rId9" imgW="482600" imgH="215900" progId="Equation.3">
                  <p:embed/>
                </p:oleObj>
              </mc:Choice>
              <mc:Fallback>
                <p:oleObj name="Equation" r:id="rId9" imgW="4826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572000"/>
                        <a:ext cx="1057275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931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Approximating the saturation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Estimating parameters for the 2-Poisson model is not easy</a:t>
            </a:r>
          </a:p>
          <a:p>
            <a:endParaRPr lang="en-US" dirty="0"/>
          </a:p>
          <a:p>
            <a:r>
              <a:rPr lang="en-US" dirty="0" smtClean="0"/>
              <a:t>… So approximate it with a simple parametric curve that has the same qualitative properties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5752269"/>
              </p:ext>
            </p:extLst>
          </p:nvPr>
        </p:nvGraphicFramePr>
        <p:xfrm>
          <a:off x="3597275" y="4267200"/>
          <a:ext cx="1341438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22" name="Equation" r:id="rId3" imgW="419100" imgH="431800" progId="Equation.3">
                  <p:embed/>
                </p:oleObj>
              </mc:Choice>
              <mc:Fallback>
                <p:oleObj name="Equation" r:id="rId3" imgW="4191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7275" y="4267200"/>
                        <a:ext cx="1341438" cy="138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5341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Saturation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For high values of </a:t>
            </a:r>
            <a:r>
              <a:rPr lang="en-US" i="1" dirty="0" smtClean="0">
                <a:latin typeface="Times New Roman"/>
                <a:cs typeface="Times New Roman"/>
              </a:rPr>
              <a:t>k</a:t>
            </a:r>
            <a:r>
              <a:rPr lang="en-US" baseline="-25000" dirty="0" smtClean="0">
                <a:latin typeface="Times New Roman"/>
                <a:cs typeface="Times New Roman"/>
              </a:rPr>
              <a:t>1</a:t>
            </a:r>
            <a:r>
              <a:rPr lang="en-US" dirty="0" smtClean="0"/>
              <a:t>, increments in </a:t>
            </a:r>
            <a:r>
              <a:rPr lang="en-US" i="1" dirty="0" err="1" smtClean="0">
                <a:latin typeface="Times New Roman"/>
                <a:cs typeface="Times New Roman"/>
              </a:rPr>
              <a:t>tf</a:t>
            </a:r>
            <a:r>
              <a:rPr lang="en-US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dirty="0" smtClean="0"/>
              <a:t> continue to contribute significantly to the score</a:t>
            </a:r>
          </a:p>
          <a:p>
            <a:r>
              <a:rPr lang="en-US" dirty="0" smtClean="0"/>
              <a:t>Contributions tail off quickly for low values of </a:t>
            </a:r>
            <a:r>
              <a:rPr lang="en-US" i="1" dirty="0" smtClean="0">
                <a:latin typeface="Times New Roman"/>
                <a:cs typeface="Times New Roman"/>
              </a:rPr>
              <a:t>k</a:t>
            </a:r>
            <a:r>
              <a:rPr lang="en-US" baseline="-25000" dirty="0" smtClean="0">
                <a:latin typeface="Times New Roman"/>
                <a:cs typeface="Times New Roman"/>
              </a:rPr>
              <a:t>1</a:t>
            </a:r>
            <a:endParaRPr lang="en-US" i="1" baseline="-25000" dirty="0" smtClean="0">
              <a:latin typeface="Times New Roman"/>
              <a:cs typeface="Times New Roman"/>
            </a:endParaRPr>
          </a:p>
        </p:txBody>
      </p:sp>
      <p:pic>
        <p:nvPicPr>
          <p:cNvPr id="5" name="Picture 4" descr="satura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1524000"/>
            <a:ext cx="6197600" cy="372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862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“Early” versions of BM25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Version 1: using the saturatio</a:t>
            </a:r>
            <a:r>
              <a:rPr lang="en-US" dirty="0" smtClean="0"/>
              <a:t>n function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Version 2: BIM simplification to IDF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(</a:t>
            </a:r>
            <a:r>
              <a:rPr lang="en-US" i="1" dirty="0" smtClean="0">
                <a:latin typeface="Times New Roman"/>
                <a:cs typeface="Times New Roman"/>
              </a:rPr>
              <a:t>k</a:t>
            </a:r>
            <a:r>
              <a:rPr lang="en-US" i="1" baseline="-25000" dirty="0" smtClean="0">
                <a:latin typeface="Times New Roman"/>
                <a:cs typeface="Times New Roman"/>
              </a:rPr>
              <a:t>1</a:t>
            </a:r>
            <a:r>
              <a:rPr lang="en-US" i="1" dirty="0" smtClean="0">
                <a:latin typeface="Times New Roman"/>
                <a:cs typeface="Times New Roman"/>
              </a:rPr>
              <a:t>+</a:t>
            </a:r>
            <a:r>
              <a:rPr lang="en-US" dirty="0" smtClean="0">
                <a:latin typeface="Times New Roman"/>
                <a:cs typeface="Times New Roman"/>
              </a:rPr>
              <a:t>1)</a:t>
            </a:r>
            <a:r>
              <a:rPr lang="en-US" dirty="0" smtClean="0"/>
              <a:t> factor doesn’t change ranking, but makes </a:t>
            </a:r>
            <a:br>
              <a:rPr lang="en-US" dirty="0" smtClean="0"/>
            </a:br>
            <a:r>
              <a:rPr lang="en-US" dirty="0" smtClean="0"/>
              <a:t>term score </a:t>
            </a:r>
            <a:r>
              <a:rPr lang="en-US" dirty="0" smtClean="0">
                <a:latin typeface="Times New Roman"/>
                <a:cs typeface="Times New Roman"/>
              </a:rPr>
              <a:t>1</a:t>
            </a:r>
            <a:r>
              <a:rPr lang="en-US" dirty="0" smtClean="0"/>
              <a:t> when </a:t>
            </a:r>
            <a:r>
              <a:rPr lang="en-US" i="1" dirty="0" err="1" smtClean="0">
                <a:latin typeface="Times New Roman"/>
                <a:cs typeface="Times New Roman"/>
              </a:rPr>
              <a:t>tf</a:t>
            </a:r>
            <a:r>
              <a:rPr lang="en-US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i="1" dirty="0" smtClean="0">
                <a:latin typeface="Times New Roman"/>
                <a:cs typeface="Times New Roman"/>
              </a:rPr>
              <a:t> = </a:t>
            </a:r>
            <a:r>
              <a:rPr lang="en-US" dirty="0" smtClean="0">
                <a:latin typeface="Times New Roman"/>
                <a:cs typeface="Times New Roman"/>
              </a:rPr>
              <a:t>1</a:t>
            </a:r>
            <a:endParaRPr lang="en-US" dirty="0">
              <a:latin typeface="Times New Roman"/>
              <a:cs typeface="Times New Roman"/>
            </a:endParaRPr>
          </a:p>
          <a:p>
            <a:pPr lvl="1"/>
            <a:r>
              <a:rPr lang="en-US" dirty="0" smtClean="0"/>
              <a:t>Similar to </a:t>
            </a:r>
            <a:r>
              <a:rPr lang="en-US" i="1" dirty="0" err="1" smtClean="0">
                <a:latin typeface="Times New Roman"/>
                <a:cs typeface="Times New Roman"/>
              </a:rPr>
              <a:t>tf-idf</a:t>
            </a:r>
            <a:r>
              <a:rPr lang="en-US" dirty="0" smtClean="0"/>
              <a:t>, but terms scores are bounded</a:t>
            </a:r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2818492"/>
              </p:ext>
            </p:extLst>
          </p:nvPr>
        </p:nvGraphicFramePr>
        <p:xfrm>
          <a:off x="1925638" y="2178050"/>
          <a:ext cx="3225800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01" name="Equation" r:id="rId3" imgW="1473200" imgH="431800" progId="Equation.3">
                  <p:embed/>
                </p:oleObj>
              </mc:Choice>
              <mc:Fallback>
                <p:oleObj name="Equation" r:id="rId3" imgW="14732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5638" y="2178050"/>
                        <a:ext cx="3225800" cy="94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7698738"/>
              </p:ext>
            </p:extLst>
          </p:nvPr>
        </p:nvGraphicFramePr>
        <p:xfrm>
          <a:off x="1470025" y="3733800"/>
          <a:ext cx="4140200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02" name="Equation" r:id="rId5" imgW="1892300" imgH="431800" progId="Equation.3">
                  <p:embed/>
                </p:oleObj>
              </mc:Choice>
              <mc:Fallback>
                <p:oleObj name="Equation" r:id="rId5" imgW="1892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0025" y="3733800"/>
                        <a:ext cx="4140200" cy="94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4787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length normalization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Longer documents are likely to have larger </a:t>
            </a:r>
            <a:r>
              <a:rPr lang="en-US" i="1" dirty="0" err="1" smtClean="0">
                <a:latin typeface="Times New Roman"/>
                <a:cs typeface="Times New Roman"/>
              </a:rPr>
              <a:t>tf</a:t>
            </a:r>
            <a:r>
              <a:rPr lang="en-US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dirty="0" smtClean="0"/>
              <a:t>values</a:t>
            </a:r>
          </a:p>
          <a:p>
            <a:endParaRPr lang="en-US" dirty="0" smtClean="0"/>
          </a:p>
          <a:p>
            <a:r>
              <a:rPr lang="en-US" dirty="0" smtClean="0"/>
              <a:t>Why might documents be longer?</a:t>
            </a:r>
          </a:p>
          <a:p>
            <a:pPr lvl="1"/>
            <a:r>
              <a:rPr lang="en-US" sz="2800" dirty="0" smtClean="0"/>
              <a:t>Verbosity: suggests observed </a:t>
            </a:r>
            <a:r>
              <a:rPr lang="en-US" sz="2800" i="1" dirty="0" err="1" smtClean="0">
                <a:latin typeface="Times New Roman"/>
                <a:cs typeface="Times New Roman"/>
              </a:rPr>
              <a:t>tf</a:t>
            </a:r>
            <a:r>
              <a:rPr lang="en-US" sz="2800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sz="2800" i="1" dirty="0" smtClean="0">
                <a:latin typeface="Times New Roman"/>
                <a:cs typeface="Times New Roman"/>
              </a:rPr>
              <a:t> </a:t>
            </a:r>
            <a:r>
              <a:rPr lang="en-US" sz="2800" dirty="0" smtClean="0"/>
              <a:t>too high</a:t>
            </a:r>
          </a:p>
          <a:p>
            <a:pPr lvl="1"/>
            <a:r>
              <a:rPr lang="en-US" sz="2800" dirty="0" smtClean="0"/>
              <a:t>Larger scope: suggests observed </a:t>
            </a:r>
            <a:r>
              <a:rPr lang="en-US" sz="2800" i="1" dirty="0" err="1" smtClean="0">
                <a:latin typeface="Times New Roman"/>
                <a:cs typeface="Times New Roman"/>
              </a:rPr>
              <a:t>tf</a:t>
            </a:r>
            <a:r>
              <a:rPr lang="en-US" sz="2800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sz="2800" dirty="0" smtClean="0"/>
              <a:t> may be right</a:t>
            </a:r>
          </a:p>
          <a:p>
            <a:pPr lvl="1"/>
            <a:endParaRPr lang="en-US" sz="2800" dirty="0"/>
          </a:p>
          <a:p>
            <a:r>
              <a:rPr lang="en-US" dirty="0" smtClean="0"/>
              <a:t>A real document collection probably has both effects </a:t>
            </a:r>
          </a:p>
          <a:p>
            <a:r>
              <a:rPr lang="en-US" dirty="0" smtClean="0"/>
              <a:t>… so should apply some kind of normalization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19377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- BIM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Boils down to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where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Simplifies to (with constant </a:t>
            </a:r>
            <a:r>
              <a:rPr lang="en-US" i="1" dirty="0" smtClean="0"/>
              <a:t>p</a:t>
            </a:r>
            <a:r>
              <a:rPr lang="en-US" i="1" baseline="-25000" dirty="0" smtClean="0"/>
              <a:t>i</a:t>
            </a:r>
            <a:r>
              <a:rPr lang="en-US" i="1" dirty="0" smtClean="0"/>
              <a:t> = 0.5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1671772"/>
              </p:ext>
            </p:extLst>
          </p:nvPr>
        </p:nvGraphicFramePr>
        <p:xfrm>
          <a:off x="2667000" y="5295900"/>
          <a:ext cx="2700867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" name="Equation" r:id="rId3" imgW="1117600" imgH="457200" progId="Equation.3">
                  <p:embed/>
                </p:oleObj>
              </mc:Choice>
              <mc:Fallback>
                <p:oleObj name="Equation" r:id="rId3" imgW="1117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295900"/>
                        <a:ext cx="2700867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1697539"/>
              </p:ext>
            </p:extLst>
          </p:nvPr>
        </p:nvGraphicFramePr>
        <p:xfrm>
          <a:off x="838200" y="2182813"/>
          <a:ext cx="2700338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" name="Equation" r:id="rId5" imgW="1231900" imgH="393700" progId="Equation.3">
                  <p:embed/>
                </p:oleObj>
              </mc:Choice>
              <mc:Fallback>
                <p:oleObj name="Equation" r:id="rId5" imgW="12319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182813"/>
                        <a:ext cx="2700338" cy="86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1076283"/>
              </p:ext>
            </p:extLst>
          </p:nvPr>
        </p:nvGraphicFramePr>
        <p:xfrm>
          <a:off x="3962400" y="2057400"/>
          <a:ext cx="2559050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" name="Equation" r:id="rId7" imgW="1168400" imgH="431800" progId="Equation.3">
                  <p:embed/>
                </p:oleObj>
              </mc:Choice>
              <mc:Fallback>
                <p:oleObj name="Equation" r:id="rId7" imgW="11684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057400"/>
                        <a:ext cx="2559050" cy="941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7010677"/>
              </p:ext>
            </p:extLst>
          </p:nvPr>
        </p:nvGraphicFramePr>
        <p:xfrm>
          <a:off x="457200" y="3429000"/>
          <a:ext cx="8229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document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relevant (R=1)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relevant (R=0)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term present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i</a:t>
                      </a:r>
                      <a:r>
                        <a:rPr lang="en-US" dirty="0" smtClean="0"/>
                        <a:t> =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i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</a:t>
                      </a:r>
                      <a:r>
                        <a:rPr lang="en-US" baseline="-25000" dirty="0" err="1" smtClean="0"/>
                        <a:t>i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term absent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i</a:t>
                      </a:r>
                      <a:r>
                        <a:rPr lang="en-US" dirty="0" smtClean="0"/>
                        <a:t> = 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(1 –</a:t>
                      </a:r>
                      <a:r>
                        <a:rPr lang="en-US" baseline="0" dirty="0" smtClean="0"/>
                        <a:t> p</a:t>
                      </a:r>
                      <a:r>
                        <a:rPr lang="en-US" baseline="-25000" dirty="0" smtClean="0"/>
                        <a:t>i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(1</a:t>
                      </a:r>
                      <a:r>
                        <a:rPr lang="en-US" baseline="0" dirty="0" smtClean="0"/>
                        <a:t> – </a:t>
                      </a:r>
                      <a:r>
                        <a:rPr lang="en-US" baseline="0" dirty="0" err="1" smtClean="0"/>
                        <a:t>r</a:t>
                      </a:r>
                      <a:r>
                        <a:rPr lang="en-US" baseline="-25000" dirty="0" err="1" smtClean="0"/>
                        <a:t>i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176543" y="1941493"/>
            <a:ext cx="14822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+mn-lt"/>
              </a:rPr>
              <a:t>Log odds </a:t>
            </a:r>
          </a:p>
          <a:p>
            <a:pPr algn="ctr"/>
            <a:r>
              <a:rPr lang="en-US" sz="2800" dirty="0" smtClean="0">
                <a:latin typeface="+mn-lt"/>
              </a:rPr>
              <a:t>ratio</a:t>
            </a:r>
            <a:endParaRPr lang="en-US" sz="2800" dirty="0">
              <a:latin typeface="+mn-lt"/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6705600" y="2362200"/>
            <a:ext cx="457200" cy="260866"/>
          </a:xfrm>
          <a:prstGeom prst="left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157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length normalization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Document length: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i="1" dirty="0" err="1">
                <a:latin typeface="Times New Roman"/>
                <a:cs typeface="Times New Roman"/>
              </a:rPr>
              <a:t>a</a:t>
            </a:r>
            <a:r>
              <a:rPr lang="en-US" i="1" dirty="0" err="1" smtClean="0">
                <a:latin typeface="Times New Roman"/>
                <a:cs typeface="Times New Roman"/>
              </a:rPr>
              <a:t>vdl</a:t>
            </a:r>
            <a:r>
              <a:rPr lang="en-US" dirty="0" smtClean="0"/>
              <a:t>: Average document length over collection</a:t>
            </a:r>
          </a:p>
          <a:p>
            <a:r>
              <a:rPr lang="en-US" dirty="0" smtClean="0"/>
              <a:t>Length normalization component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i="1" dirty="0">
                <a:latin typeface="Times New Roman"/>
                <a:cs typeface="Times New Roman"/>
              </a:rPr>
              <a:t>b</a:t>
            </a:r>
            <a:r>
              <a:rPr lang="en-US" i="1" dirty="0" smtClean="0">
                <a:latin typeface="Times New Roman"/>
                <a:cs typeface="Times New Roman"/>
              </a:rPr>
              <a:t> = 1  </a:t>
            </a:r>
            <a:r>
              <a:rPr lang="en-US" dirty="0" smtClean="0"/>
              <a:t>full document length normalization </a:t>
            </a:r>
          </a:p>
          <a:p>
            <a:pPr lvl="1"/>
            <a:r>
              <a:rPr lang="en-US" i="1" dirty="0" smtClean="0">
                <a:latin typeface="Times New Roman"/>
                <a:cs typeface="Times New Roman"/>
              </a:rPr>
              <a:t>b = 0  </a:t>
            </a:r>
            <a:r>
              <a:rPr lang="en-US" dirty="0" smtClean="0"/>
              <a:t>no document length normalization</a:t>
            </a:r>
            <a:endParaRPr lang="en-US" dirty="0"/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5092394"/>
              </p:ext>
            </p:extLst>
          </p:nvPr>
        </p:nvGraphicFramePr>
        <p:xfrm>
          <a:off x="2870200" y="2246313"/>
          <a:ext cx="1335088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70" name="Equation" r:id="rId3" imgW="609600" imgH="368300" progId="Equation.3">
                  <p:embed/>
                </p:oleObj>
              </mc:Choice>
              <mc:Fallback>
                <p:oleObj name="Equation" r:id="rId3" imgW="6096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0200" y="2246313"/>
                        <a:ext cx="1335088" cy="808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8381363"/>
              </p:ext>
            </p:extLst>
          </p:nvPr>
        </p:nvGraphicFramePr>
        <p:xfrm>
          <a:off x="2230438" y="4275138"/>
          <a:ext cx="2921000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71" name="Equation" r:id="rId5" imgW="1333500" imgH="431800" progId="Equation.3">
                  <p:embed/>
                </p:oleObj>
              </mc:Choice>
              <mc:Fallback>
                <p:oleObj name="Equation" r:id="rId5" imgW="13335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0438" y="4275138"/>
                        <a:ext cx="2921000" cy="94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1832261"/>
              </p:ext>
            </p:extLst>
          </p:nvPr>
        </p:nvGraphicFramePr>
        <p:xfrm>
          <a:off x="5791200" y="4552950"/>
          <a:ext cx="1195388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72" name="Equation" r:id="rId7" imgW="546100" imgH="177800" progId="Equation.3">
                  <p:embed/>
                </p:oleObj>
              </mc:Choice>
              <mc:Fallback>
                <p:oleObj name="Equation" r:id="rId7" imgW="5461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4552950"/>
                        <a:ext cx="1195388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5966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Okapi BM25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Normalize </a:t>
            </a:r>
            <a:r>
              <a:rPr lang="en-US" i="1" dirty="0" err="1" smtClean="0">
                <a:latin typeface="Times New Roman"/>
                <a:cs typeface="Times New Roman"/>
              </a:rPr>
              <a:t>tf</a:t>
            </a:r>
            <a:r>
              <a:rPr lang="en-US" dirty="0" smtClean="0"/>
              <a:t> using document length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BM25 ranking function</a:t>
            </a:r>
            <a:endParaRPr lang="en-US" dirty="0"/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1865659"/>
              </p:ext>
            </p:extLst>
          </p:nvPr>
        </p:nvGraphicFramePr>
        <p:xfrm>
          <a:off x="3036888" y="2057400"/>
          <a:ext cx="100012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7" name="Equation" r:id="rId3" imgW="457200" imgH="393700" progId="Equation.3">
                  <p:embed/>
                </p:oleObj>
              </mc:Choice>
              <mc:Fallback>
                <p:oleObj name="Equation" r:id="rId3" imgW="457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6888" y="2057400"/>
                        <a:ext cx="1000125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0131465"/>
              </p:ext>
            </p:extLst>
          </p:nvPr>
        </p:nvGraphicFramePr>
        <p:xfrm>
          <a:off x="1733550" y="3062288"/>
          <a:ext cx="3948113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8" name="Equation" r:id="rId5" imgW="1803400" imgH="431800" progId="Equation.3">
                  <p:embed/>
                </p:oleObj>
              </mc:Choice>
              <mc:Fallback>
                <p:oleObj name="Equation" r:id="rId5" imgW="18034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3550" y="3062288"/>
                        <a:ext cx="3948113" cy="94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9393286"/>
              </p:ext>
            </p:extLst>
          </p:nvPr>
        </p:nvGraphicFramePr>
        <p:xfrm>
          <a:off x="3005138" y="3976688"/>
          <a:ext cx="4476750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9" name="Equation" r:id="rId7" imgW="2044700" imgH="584200" progId="Equation.3">
                  <p:embed/>
                </p:oleObj>
              </mc:Choice>
              <mc:Fallback>
                <p:oleObj name="Equation" r:id="rId7" imgW="2044700" imgH="584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5138" y="3976688"/>
                        <a:ext cx="4476750" cy="128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9067608"/>
              </p:ext>
            </p:extLst>
          </p:nvPr>
        </p:nvGraphicFramePr>
        <p:xfrm>
          <a:off x="2222500" y="5767388"/>
          <a:ext cx="3259138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0" name="Equation" r:id="rId9" imgW="1485900" imgH="393700" progId="Equation.3">
                  <p:embed/>
                </p:oleObj>
              </mc:Choice>
              <mc:Fallback>
                <p:oleObj name="Equation" r:id="rId9" imgW="14859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500" y="5767388"/>
                        <a:ext cx="3259138" cy="86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3158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Okapi BM25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i="1" dirty="0" smtClean="0"/>
          </a:p>
          <a:p>
            <a:r>
              <a:rPr lang="en-US" i="1" dirty="0" smtClean="0">
                <a:latin typeface="Times New Roman"/>
                <a:cs typeface="Times New Roman"/>
              </a:rPr>
              <a:t>k</a:t>
            </a:r>
            <a:r>
              <a:rPr lang="en-US" i="1" baseline="-25000" dirty="0" smtClean="0">
                <a:latin typeface="Times New Roman"/>
                <a:cs typeface="Times New Roman"/>
              </a:rPr>
              <a:t>1</a:t>
            </a:r>
            <a:r>
              <a:rPr lang="en-US" dirty="0" smtClean="0"/>
              <a:t> </a:t>
            </a:r>
            <a:r>
              <a:rPr lang="en-US" dirty="0" smtClean="0"/>
              <a:t>controls term frequency scaling</a:t>
            </a:r>
          </a:p>
          <a:p>
            <a:pPr lvl="1"/>
            <a:r>
              <a:rPr lang="en-US" i="1" dirty="0" smtClean="0">
                <a:latin typeface="Times New Roman"/>
                <a:cs typeface="Times New Roman"/>
              </a:rPr>
              <a:t>k</a:t>
            </a:r>
            <a:r>
              <a:rPr lang="en-US" i="1" baseline="-25000" dirty="0" smtClean="0">
                <a:latin typeface="Times New Roman"/>
                <a:cs typeface="Times New Roman"/>
              </a:rPr>
              <a:t>1</a:t>
            </a:r>
            <a:r>
              <a:rPr lang="en-US" i="1" dirty="0" smtClean="0">
                <a:latin typeface="Times New Roman"/>
                <a:cs typeface="Times New Roman"/>
              </a:rPr>
              <a:t> = 0</a:t>
            </a:r>
            <a:r>
              <a:rPr lang="en-US" dirty="0" smtClean="0"/>
              <a:t> is binary model; </a:t>
            </a:r>
            <a:r>
              <a:rPr lang="en-US" i="1" dirty="0" smtClean="0">
                <a:latin typeface="Times New Roman"/>
                <a:cs typeface="Times New Roman"/>
              </a:rPr>
              <a:t>k</a:t>
            </a:r>
            <a:r>
              <a:rPr lang="en-US" i="1" baseline="-25000" dirty="0" smtClean="0">
                <a:latin typeface="Times New Roman"/>
                <a:cs typeface="Times New Roman"/>
              </a:rPr>
              <a:t>1</a:t>
            </a:r>
            <a:r>
              <a:rPr lang="en-US" i="1" dirty="0" smtClean="0">
                <a:latin typeface="Times New Roman"/>
                <a:cs typeface="Times New Roman"/>
              </a:rPr>
              <a:t> =</a:t>
            </a:r>
            <a:r>
              <a:rPr lang="en-US" dirty="0" smtClean="0"/>
              <a:t> large is raw term frequency</a:t>
            </a:r>
          </a:p>
          <a:p>
            <a:r>
              <a:rPr lang="en-US" i="1" dirty="0" smtClean="0">
                <a:latin typeface="Times New Roman"/>
                <a:cs typeface="Times New Roman"/>
              </a:rPr>
              <a:t>b</a:t>
            </a:r>
            <a:r>
              <a:rPr lang="en-US" dirty="0" smtClean="0"/>
              <a:t> controls document length normalization</a:t>
            </a:r>
            <a:endParaRPr lang="en-US" dirty="0"/>
          </a:p>
          <a:p>
            <a:pPr lvl="1"/>
            <a:r>
              <a:rPr lang="en-US" i="1" dirty="0" smtClean="0">
                <a:latin typeface="Times New Roman"/>
                <a:cs typeface="Times New Roman"/>
              </a:rPr>
              <a:t>b = 0 </a:t>
            </a:r>
            <a:r>
              <a:rPr lang="en-US" dirty="0" smtClean="0"/>
              <a:t>is no length normalization; </a:t>
            </a:r>
            <a:r>
              <a:rPr lang="en-US" i="1" dirty="0" smtClean="0">
                <a:latin typeface="Times New Roman"/>
                <a:cs typeface="Times New Roman"/>
              </a:rPr>
              <a:t>b = 1 </a:t>
            </a:r>
            <a:r>
              <a:rPr lang="en-US" dirty="0" smtClean="0"/>
              <a:t>is relative frequency (fully scale by document length)</a:t>
            </a:r>
          </a:p>
          <a:p>
            <a:r>
              <a:rPr lang="en-US" dirty="0" smtClean="0"/>
              <a:t>Typically, </a:t>
            </a:r>
            <a:r>
              <a:rPr lang="en-US" i="1" dirty="0" smtClean="0"/>
              <a:t>k</a:t>
            </a:r>
            <a:r>
              <a:rPr lang="en-US" baseline="-25000" dirty="0" smtClean="0"/>
              <a:t>1</a:t>
            </a:r>
            <a:r>
              <a:rPr lang="en-US" dirty="0" smtClean="0"/>
              <a:t> is set around 1.2–2 and </a:t>
            </a:r>
            <a:r>
              <a:rPr lang="en-US" i="1" dirty="0" smtClean="0"/>
              <a:t>b</a:t>
            </a:r>
            <a:r>
              <a:rPr lang="en-US" i="1" dirty="0"/>
              <a:t> </a:t>
            </a:r>
            <a:r>
              <a:rPr lang="en-US" dirty="0" smtClean="0"/>
              <a:t>around 0.75 </a:t>
            </a:r>
            <a:endParaRPr lang="en-US" dirty="0"/>
          </a:p>
          <a:p>
            <a:r>
              <a:rPr lang="en-US" i="1" dirty="0" smtClean="0"/>
              <a:t>IIR </a:t>
            </a:r>
            <a:r>
              <a:rPr lang="en-US" dirty="0" smtClean="0"/>
              <a:t>sec. 11.4.3 </a:t>
            </a:r>
            <a:r>
              <a:rPr lang="en-US" dirty="0" smtClean="0"/>
              <a:t>discusses incorporating query </a:t>
            </a:r>
            <a:r>
              <a:rPr lang="en-US" dirty="0" smtClean="0"/>
              <a:t>term weighting and (pseudo) relevance feedback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6688701"/>
              </p:ext>
            </p:extLst>
          </p:nvPr>
        </p:nvGraphicFramePr>
        <p:xfrm>
          <a:off x="1328738" y="1676400"/>
          <a:ext cx="5891212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6" name="Equation" r:id="rId3" imgW="2717800" imgH="584200" progId="Equation.3">
                  <p:embed/>
                </p:oleObj>
              </mc:Choice>
              <mc:Fallback>
                <p:oleObj name="Equation" r:id="rId3" imgW="2717800" imgH="584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28738" y="1676400"/>
                        <a:ext cx="5891212" cy="1266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3726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Ranking with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Textual features</a:t>
            </a:r>
          </a:p>
          <a:p>
            <a:pPr lvl="1"/>
            <a:r>
              <a:rPr lang="en-US" dirty="0" smtClean="0"/>
              <a:t>Zones: Title, author, abstract, body, anchors, …</a:t>
            </a:r>
          </a:p>
          <a:p>
            <a:pPr lvl="1"/>
            <a:r>
              <a:rPr lang="en-US" dirty="0" smtClean="0"/>
              <a:t>Proximity</a:t>
            </a:r>
          </a:p>
          <a:p>
            <a:pPr lvl="1"/>
            <a:r>
              <a:rPr lang="en-US" dirty="0" smtClean="0"/>
              <a:t>…</a:t>
            </a:r>
          </a:p>
          <a:p>
            <a:r>
              <a:rPr lang="en-US" dirty="0" smtClean="0"/>
              <a:t>Non-textual features</a:t>
            </a:r>
          </a:p>
          <a:p>
            <a:pPr lvl="1"/>
            <a:r>
              <a:rPr lang="en-US" dirty="0" smtClean="0"/>
              <a:t>File type</a:t>
            </a:r>
          </a:p>
          <a:p>
            <a:pPr lvl="1"/>
            <a:r>
              <a:rPr lang="en-US" dirty="0" smtClean="0"/>
              <a:t>File age</a:t>
            </a:r>
          </a:p>
          <a:p>
            <a:pPr lvl="1"/>
            <a:r>
              <a:rPr lang="en-US" dirty="0" smtClean="0"/>
              <a:t>Page rank</a:t>
            </a:r>
          </a:p>
          <a:p>
            <a:pPr lvl="1"/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9489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Ranking with zones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Straightforward idea: </a:t>
            </a:r>
          </a:p>
          <a:p>
            <a:pPr lvl="1"/>
            <a:r>
              <a:rPr lang="en-US" sz="2800" dirty="0" smtClean="0"/>
              <a:t>Apply your favorite ranking function (BM25) to each zone separately</a:t>
            </a:r>
          </a:p>
          <a:p>
            <a:pPr lvl="1"/>
            <a:r>
              <a:rPr lang="en-US" sz="2800" dirty="0" smtClean="0"/>
              <a:t>Combine zone scores using a weighted linear combination</a:t>
            </a:r>
          </a:p>
          <a:p>
            <a:pPr lvl="1"/>
            <a:endParaRPr lang="en-US" sz="2800" dirty="0"/>
          </a:p>
          <a:p>
            <a:r>
              <a:rPr lang="en-US" dirty="0" smtClean="0"/>
              <a:t>But that seems to imply that the </a:t>
            </a:r>
            <a:r>
              <a:rPr lang="en-US" dirty="0" err="1" smtClean="0"/>
              <a:t>eliteness</a:t>
            </a:r>
            <a:r>
              <a:rPr lang="en-US" dirty="0" smtClean="0"/>
              <a:t> properties of different zones are different and independent of each other</a:t>
            </a:r>
          </a:p>
          <a:p>
            <a:pPr lvl="1"/>
            <a:r>
              <a:rPr lang="en-US" sz="2800" dirty="0" smtClean="0"/>
              <a:t>…which seems unreasonable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773962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Ranking with zones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Alternate idea</a:t>
            </a:r>
          </a:p>
          <a:p>
            <a:pPr lvl="1"/>
            <a:r>
              <a:rPr lang="en-US" sz="2800" dirty="0" smtClean="0"/>
              <a:t>Assume </a:t>
            </a:r>
            <a:r>
              <a:rPr lang="en-US" sz="2800" dirty="0" err="1" smtClean="0"/>
              <a:t>eliteness</a:t>
            </a:r>
            <a:r>
              <a:rPr lang="en-US" sz="2800" dirty="0" smtClean="0"/>
              <a:t> is a term/document property shared across zones</a:t>
            </a:r>
          </a:p>
          <a:p>
            <a:pPr lvl="1"/>
            <a:r>
              <a:rPr lang="en-US" sz="2800" dirty="0" smtClean="0"/>
              <a:t>… but the relationship between </a:t>
            </a:r>
            <a:r>
              <a:rPr lang="en-US" sz="2800" dirty="0" err="1" smtClean="0"/>
              <a:t>eliteness</a:t>
            </a:r>
            <a:r>
              <a:rPr lang="en-US" sz="2800" dirty="0" smtClean="0"/>
              <a:t> and term frequencies are zone-dependent</a:t>
            </a:r>
          </a:p>
          <a:p>
            <a:endParaRPr lang="en-US" sz="3200" dirty="0"/>
          </a:p>
          <a:p>
            <a:r>
              <a:rPr lang="en-US" dirty="0" smtClean="0"/>
              <a:t>Consequence</a:t>
            </a:r>
          </a:p>
          <a:p>
            <a:pPr lvl="1"/>
            <a:r>
              <a:rPr lang="en-US" sz="2800" dirty="0" smtClean="0"/>
              <a:t>First combine evidence across zones for each term</a:t>
            </a:r>
          </a:p>
          <a:p>
            <a:pPr lvl="1"/>
            <a:r>
              <a:rPr lang="en-US" sz="2800" dirty="0" smtClean="0"/>
              <a:t>Then combine evidence across terms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444777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BM25F with zones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Calculate a weighted variant of total term frequency</a:t>
            </a:r>
          </a:p>
          <a:p>
            <a:r>
              <a:rPr lang="en-US" dirty="0" smtClean="0"/>
              <a:t>… and a weighted variant of document length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where </a:t>
            </a:r>
          </a:p>
          <a:p>
            <a:pPr marL="914400" lvl="2" indent="0">
              <a:buNone/>
            </a:pPr>
            <a:r>
              <a:rPr lang="en-US" sz="2800" i="1" dirty="0" err="1" smtClean="0">
                <a:latin typeface="Times New Roman"/>
                <a:cs typeface="Times New Roman"/>
              </a:rPr>
              <a:t>v</a:t>
            </a:r>
            <a:r>
              <a:rPr lang="en-US" sz="2800" i="1" baseline="-25000" dirty="0" err="1" smtClean="0">
                <a:latin typeface="Times New Roman"/>
                <a:cs typeface="Times New Roman"/>
              </a:rPr>
              <a:t>z</a:t>
            </a:r>
            <a:r>
              <a:rPr lang="en-US" sz="2800" dirty="0" smtClean="0"/>
              <a:t> is zone weight</a:t>
            </a:r>
          </a:p>
          <a:p>
            <a:pPr marL="914400" lvl="2" indent="0">
              <a:buNone/>
            </a:pPr>
            <a:r>
              <a:rPr lang="en-US" sz="2800" i="1" dirty="0" err="1" smtClean="0">
                <a:latin typeface="Times New Roman"/>
                <a:cs typeface="Times New Roman"/>
              </a:rPr>
              <a:t>tf</a:t>
            </a:r>
            <a:r>
              <a:rPr lang="en-US" sz="2800" i="1" baseline="-25000" dirty="0" err="1" smtClean="0">
                <a:latin typeface="Times New Roman"/>
                <a:cs typeface="Times New Roman"/>
              </a:rPr>
              <a:t>zi</a:t>
            </a:r>
            <a:r>
              <a:rPr lang="en-US" sz="2800" dirty="0" smtClean="0"/>
              <a:t> is term frequency in zone </a:t>
            </a:r>
            <a:r>
              <a:rPr lang="en-US" sz="2800" i="1" dirty="0">
                <a:latin typeface="Times New Roman"/>
                <a:cs typeface="Times New Roman"/>
              </a:rPr>
              <a:t>z</a:t>
            </a:r>
            <a:r>
              <a:rPr lang="en-US" sz="2800" dirty="0"/>
              <a:t> </a:t>
            </a:r>
            <a:endParaRPr lang="en-US" sz="2800" dirty="0" smtClean="0"/>
          </a:p>
          <a:p>
            <a:pPr marL="914400" lvl="2" indent="0">
              <a:buNone/>
            </a:pPr>
            <a:r>
              <a:rPr lang="en-US" sz="2800" i="1" dirty="0" err="1" smtClean="0">
                <a:latin typeface="Times New Roman"/>
                <a:cs typeface="Times New Roman"/>
              </a:rPr>
              <a:t>len</a:t>
            </a:r>
            <a:r>
              <a:rPr lang="en-US" sz="2800" i="1" baseline="-25000" dirty="0" err="1" smtClean="0">
                <a:latin typeface="Times New Roman"/>
                <a:cs typeface="Times New Roman"/>
              </a:rPr>
              <a:t>z</a:t>
            </a:r>
            <a:r>
              <a:rPr lang="en-US" sz="2800" dirty="0" smtClean="0"/>
              <a:t> is length of </a:t>
            </a:r>
            <a:r>
              <a:rPr lang="en-US" sz="2800" dirty="0"/>
              <a:t>zone </a:t>
            </a:r>
            <a:r>
              <a:rPr lang="en-US" sz="2800" i="1" dirty="0">
                <a:latin typeface="Times New Roman"/>
                <a:cs typeface="Times New Roman"/>
              </a:rPr>
              <a:t>z</a:t>
            </a:r>
            <a:r>
              <a:rPr lang="en-US" sz="2800" dirty="0"/>
              <a:t> </a:t>
            </a:r>
            <a:endParaRPr lang="en-US" sz="2800" dirty="0" smtClean="0"/>
          </a:p>
          <a:p>
            <a:pPr marL="914400" lvl="2" indent="0">
              <a:buNone/>
            </a:pPr>
            <a:r>
              <a:rPr lang="en-US" sz="2800" i="1" dirty="0" smtClean="0">
                <a:latin typeface="Times New Roman"/>
                <a:cs typeface="Times New Roman"/>
              </a:rPr>
              <a:t>Z</a:t>
            </a:r>
            <a:r>
              <a:rPr lang="en-US" sz="2800" dirty="0" smtClean="0"/>
              <a:t> is the  number of zones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4321402"/>
              </p:ext>
            </p:extLst>
          </p:nvPr>
        </p:nvGraphicFramePr>
        <p:xfrm>
          <a:off x="838200" y="2743200"/>
          <a:ext cx="1624012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38" name="Equation" r:id="rId3" imgW="749300" imgH="469900" progId="Equation.3">
                  <p:embed/>
                </p:oleObj>
              </mc:Choice>
              <mc:Fallback>
                <p:oleObj name="Equation" r:id="rId3" imgW="7493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2743200"/>
                        <a:ext cx="1624012" cy="1017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0436109"/>
              </p:ext>
            </p:extLst>
          </p:nvPr>
        </p:nvGraphicFramePr>
        <p:xfrm>
          <a:off x="3276600" y="2743201"/>
          <a:ext cx="1843088" cy="101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39" name="Equation" r:id="rId5" imgW="850900" imgH="469900" progId="Equation.3">
                  <p:embed/>
                </p:oleObj>
              </mc:Choice>
              <mc:Fallback>
                <p:oleObj name="Equation" r:id="rId5" imgW="8509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76600" y="2743201"/>
                        <a:ext cx="1843088" cy="1017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8060880"/>
              </p:ext>
            </p:extLst>
          </p:nvPr>
        </p:nvGraphicFramePr>
        <p:xfrm>
          <a:off x="5562600" y="2955925"/>
          <a:ext cx="963612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40" name="Equation" r:id="rId7" imgW="444500" imgH="203200" progId="Equation.3">
                  <p:embed/>
                </p:oleObj>
              </mc:Choice>
              <mc:Fallback>
                <p:oleObj name="Equation" r:id="rId7" imgW="444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62600" y="2955925"/>
                        <a:ext cx="963612" cy="439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494462" y="2895600"/>
            <a:ext cx="181802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n-lt"/>
              </a:rPr>
              <a:t>Average</a:t>
            </a:r>
          </a:p>
          <a:p>
            <a:r>
              <a:rPr lang="en-US" sz="2800" dirty="0">
                <a:latin typeface="+mn-lt"/>
              </a:rPr>
              <a:t>a</a:t>
            </a:r>
            <a:r>
              <a:rPr lang="en-US" sz="2800" dirty="0" smtClean="0">
                <a:latin typeface="+mn-lt"/>
              </a:rPr>
              <a:t>cross all</a:t>
            </a:r>
          </a:p>
          <a:p>
            <a:r>
              <a:rPr lang="en-US" sz="2800" dirty="0" smtClean="0">
                <a:latin typeface="+mn-lt"/>
              </a:rPr>
              <a:t>documents</a:t>
            </a:r>
            <a:endParaRPr lang="en-US" sz="2800" dirty="0">
              <a:latin typeface="+mn-lt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0218994"/>
              </p:ext>
            </p:extLst>
          </p:nvPr>
        </p:nvGraphicFramePr>
        <p:xfrm>
          <a:off x="7866062" y="2971800"/>
          <a:ext cx="41275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41" name="Equation" r:id="rId9" imgW="190500" imgH="203200" progId="Equation.3">
                  <p:embed/>
                </p:oleObj>
              </mc:Choice>
              <mc:Fallback>
                <p:oleObj name="Equation" r:id="rId9" imgW="190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866062" y="2971800"/>
                        <a:ext cx="412750" cy="439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26625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BM25F with zones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Simple interpretation: </a:t>
            </a:r>
            <a:r>
              <a:rPr lang="en-US" dirty="0"/>
              <a:t>zone </a:t>
            </a:r>
            <a:r>
              <a:rPr lang="en-US" i="1" dirty="0" smtClean="0">
                <a:latin typeface="Times New Roman"/>
                <a:cs typeface="Times New Roman"/>
              </a:rPr>
              <a:t>z </a:t>
            </a:r>
            <a:r>
              <a:rPr lang="en-US" dirty="0" smtClean="0"/>
              <a:t>is “replicated” </a:t>
            </a:r>
            <a:r>
              <a:rPr lang="en-US" i="1" dirty="0" err="1" smtClean="0">
                <a:latin typeface="Times New Roman"/>
                <a:cs typeface="Times New Roman"/>
              </a:rPr>
              <a:t>v</a:t>
            </a:r>
            <a:r>
              <a:rPr lang="en-US" i="1" baseline="-25000" dirty="0" err="1" smtClean="0">
                <a:latin typeface="Times New Roman"/>
                <a:cs typeface="Times New Roman"/>
              </a:rPr>
              <a:t>z</a:t>
            </a:r>
            <a:r>
              <a:rPr lang="en-US" dirty="0" smtClean="0"/>
              <a:t> times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But we may want zone-specific parameters (</a:t>
            </a:r>
            <a:r>
              <a:rPr lang="en-US" i="1" dirty="0" smtClean="0">
                <a:latin typeface="Times New Roman"/>
                <a:cs typeface="Times New Roman"/>
              </a:rPr>
              <a:t>k</a:t>
            </a:r>
            <a:r>
              <a:rPr lang="en-US" i="1" baseline="-25000" dirty="0" smtClean="0">
                <a:latin typeface="Times New Roman"/>
                <a:cs typeface="Times New Roman"/>
              </a:rPr>
              <a:t>1</a:t>
            </a:r>
            <a:r>
              <a:rPr lang="en-US" i="1" dirty="0" smtClean="0">
                <a:latin typeface="Times New Roman"/>
                <a:cs typeface="Times New Roman"/>
              </a:rPr>
              <a:t>, b,</a:t>
            </a:r>
            <a:r>
              <a:rPr lang="en-US" dirty="0" smtClean="0"/>
              <a:t> IDF)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2108414"/>
              </p:ext>
            </p:extLst>
          </p:nvPr>
        </p:nvGraphicFramePr>
        <p:xfrm>
          <a:off x="1184275" y="1824037"/>
          <a:ext cx="6607175" cy="137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31" name="Equation" r:id="rId3" imgW="3048000" imgH="635000" progId="Equation.3">
                  <p:embed/>
                </p:oleObj>
              </mc:Choice>
              <mc:Fallback>
                <p:oleObj name="Equation" r:id="rId3" imgW="3048000" imgH="635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84275" y="1824037"/>
                        <a:ext cx="6607175" cy="1376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73294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BM25F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Empirically, zone-specific length normalization (i.e., zone-specific </a:t>
            </a:r>
            <a:r>
              <a:rPr lang="en-US" i="1" dirty="0" smtClean="0">
                <a:latin typeface="Times New Roman"/>
                <a:cs typeface="Times New Roman"/>
              </a:rPr>
              <a:t>b</a:t>
            </a:r>
            <a:r>
              <a:rPr lang="en-US" dirty="0" smtClean="0"/>
              <a:t>) has been found to be useful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6656227"/>
              </p:ext>
            </p:extLst>
          </p:nvPr>
        </p:nvGraphicFramePr>
        <p:xfrm>
          <a:off x="2914650" y="2743200"/>
          <a:ext cx="1733550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73" name="Equation" r:id="rId3" imgW="800100" imgH="469900" progId="Equation.3">
                  <p:embed/>
                </p:oleObj>
              </mc:Choice>
              <mc:Fallback>
                <p:oleObj name="Equation" r:id="rId3" imgW="8001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14650" y="2743200"/>
                        <a:ext cx="1733550" cy="1017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0993499"/>
              </p:ext>
            </p:extLst>
          </p:nvPr>
        </p:nvGraphicFramePr>
        <p:xfrm>
          <a:off x="1966913" y="3895725"/>
          <a:ext cx="3449637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74" name="Equation" r:id="rId5" imgW="1574800" imgH="482600" progId="Equation.3">
                  <p:embed/>
                </p:oleObj>
              </mc:Choice>
              <mc:Fallback>
                <p:oleObj name="Equation" r:id="rId5" imgW="15748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6913" y="3895725"/>
                        <a:ext cx="3449637" cy="105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6749391"/>
              </p:ext>
            </p:extLst>
          </p:nvPr>
        </p:nvGraphicFramePr>
        <p:xfrm>
          <a:off x="5749925" y="4241800"/>
          <a:ext cx="1277938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75" name="Equation" r:id="rId7" imgW="584200" imgH="215900" progId="Equation.3">
                  <p:embed/>
                </p:oleObj>
              </mc:Choice>
              <mc:Fallback>
                <p:oleObj name="Equation" r:id="rId7" imgW="5842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9925" y="4241800"/>
                        <a:ext cx="1277938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5589987"/>
              </p:ext>
            </p:extLst>
          </p:nvPr>
        </p:nvGraphicFramePr>
        <p:xfrm>
          <a:off x="1905000" y="5265738"/>
          <a:ext cx="4267200" cy="104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76" name="Equation" r:id="rId9" imgW="1968500" imgH="482600" progId="Equation.3">
                  <p:embed/>
                </p:oleObj>
              </mc:Choice>
              <mc:Fallback>
                <p:oleObj name="Equation" r:id="rId9" imgW="19685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905000" y="5265738"/>
                        <a:ext cx="4267200" cy="1046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46597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Ranking with non-textual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Assumptions</a:t>
            </a:r>
          </a:p>
          <a:p>
            <a:pPr lvl="1"/>
            <a:r>
              <a:rPr lang="en-US" sz="2800" dirty="0" smtClean="0"/>
              <a:t>Usual independence assumption</a:t>
            </a:r>
          </a:p>
          <a:p>
            <a:pPr lvl="2"/>
            <a:r>
              <a:rPr lang="en-US" sz="2400" dirty="0" smtClean="0"/>
              <a:t>Independent of each other and of the textual features</a:t>
            </a:r>
          </a:p>
          <a:p>
            <a:pPr lvl="2"/>
            <a:r>
              <a:rPr lang="en-US" sz="2400" dirty="0" smtClean="0"/>
              <a:t>Allows us to factor out                                   in BIM-style derivation</a:t>
            </a:r>
            <a:br>
              <a:rPr lang="en-US" sz="2400" dirty="0" smtClean="0"/>
            </a:br>
            <a:r>
              <a:rPr lang="en-US" sz="2400" dirty="0" smtClean="0"/>
              <a:t> </a:t>
            </a:r>
          </a:p>
          <a:p>
            <a:pPr lvl="1"/>
            <a:r>
              <a:rPr lang="en-US" sz="2800" dirty="0" smtClean="0"/>
              <a:t>Relevance information is </a:t>
            </a:r>
            <a:r>
              <a:rPr lang="en-US" sz="2800" i="1" dirty="0" smtClean="0"/>
              <a:t>query independent</a:t>
            </a:r>
          </a:p>
          <a:p>
            <a:pPr lvl="2"/>
            <a:r>
              <a:rPr lang="en-US" sz="2400" dirty="0" smtClean="0"/>
              <a:t>Usually true for features like page rank, age, type, …</a:t>
            </a:r>
          </a:p>
          <a:p>
            <a:pPr lvl="2"/>
            <a:r>
              <a:rPr lang="en-US" sz="2400" dirty="0" smtClean="0"/>
              <a:t>Allows us to keep all non-textual features in the BIM-style derivation where we drop non-query terms</a:t>
            </a: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7272607"/>
              </p:ext>
            </p:extLst>
          </p:nvPr>
        </p:nvGraphicFramePr>
        <p:xfrm>
          <a:off x="4572000" y="2904067"/>
          <a:ext cx="2228850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74" name="Equation" r:id="rId3" imgW="1028700" imgH="469900" progId="Equation.3">
                  <p:embed/>
                </p:oleObj>
              </mc:Choice>
              <mc:Fallback>
                <p:oleObj name="Equation" r:id="rId3" imgW="10287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0" y="2904067"/>
                        <a:ext cx="2228850" cy="1017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1359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Graphical model for BIM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505200" y="22860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/>
              </a:rPr>
              <a:t>R</a:t>
            </a:r>
            <a:endParaRPr lang="en-US" sz="2400" i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5" name="Oval 4"/>
          <p:cNvSpPr/>
          <p:nvPr/>
        </p:nvSpPr>
        <p:spPr>
          <a:xfrm>
            <a:off x="3505200" y="40386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/>
              </a:rPr>
              <a:t>tf</a:t>
            </a:r>
            <a:r>
              <a:rPr lang="en-US" sz="2400" i="1" baseline="-250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/>
              </a:rPr>
              <a:t>i</a:t>
            </a:r>
            <a:endParaRPr lang="en-US" sz="2400" i="1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52800" y="3810000"/>
            <a:ext cx="1295400" cy="1828800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0755098"/>
              </p:ext>
            </p:extLst>
          </p:nvPr>
        </p:nvGraphicFramePr>
        <p:xfrm>
          <a:off x="3633410" y="5168902"/>
          <a:ext cx="709990" cy="393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97" name="Equation" r:id="rId3" imgW="342900" imgH="190500" progId="Equation.3">
                  <p:embed/>
                </p:oleObj>
              </mc:Choice>
              <mc:Fallback>
                <p:oleObj name="Equation" r:id="rId3" imgW="3429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3410" y="5168902"/>
                        <a:ext cx="709990" cy="3936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>
            <a:stCxn id="4" idx="4"/>
            <a:endCxn id="5" idx="0"/>
          </p:cNvCxnSpPr>
          <p:nvPr/>
        </p:nvCxnSpPr>
        <p:spPr>
          <a:xfrm>
            <a:off x="3962400" y="3200400"/>
            <a:ext cx="0" cy="8382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Left Arrow 9"/>
          <p:cNvSpPr/>
          <p:nvPr/>
        </p:nvSpPr>
        <p:spPr>
          <a:xfrm>
            <a:off x="4876800" y="4267200"/>
            <a:ext cx="1066800" cy="457200"/>
          </a:xfrm>
          <a:prstGeom prst="leftArrow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066306" y="3998893"/>
            <a:ext cx="14885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+mn-lt"/>
              </a:rPr>
              <a:t>Binary</a:t>
            </a:r>
          </a:p>
          <a:p>
            <a:pPr algn="ctr"/>
            <a:r>
              <a:rPr lang="en-US" sz="2800" dirty="0" smtClean="0">
                <a:latin typeface="+mn-lt"/>
              </a:rPr>
              <a:t>variables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4191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Ranking with non-textual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953000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where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and      is an artificially added free parameter to account for </a:t>
            </a:r>
            <a:r>
              <a:rPr lang="en-US" dirty="0" err="1" smtClean="0"/>
              <a:t>rescalings</a:t>
            </a:r>
            <a:r>
              <a:rPr lang="en-US" dirty="0" smtClean="0"/>
              <a:t> in the approximations</a:t>
            </a:r>
          </a:p>
          <a:p>
            <a:r>
              <a:rPr lang="en-US" dirty="0" smtClean="0"/>
              <a:t>Care must be taken in selecting </a:t>
            </a:r>
            <a:r>
              <a:rPr lang="en-US" i="1" dirty="0" err="1" smtClean="0">
                <a:latin typeface="Times New Roman"/>
                <a:cs typeface="Times New Roman"/>
              </a:rPr>
              <a:t>V</a:t>
            </a:r>
            <a:r>
              <a:rPr lang="en-US" i="1" baseline="-25000" dirty="0" err="1" smtClean="0">
                <a:latin typeface="Times New Roman"/>
                <a:cs typeface="Times New Roman"/>
              </a:rPr>
              <a:t>j</a:t>
            </a:r>
            <a:r>
              <a:rPr lang="en-US" dirty="0" smtClean="0"/>
              <a:t>.  Some possibilities: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                                          has worked well in practice</a:t>
            </a:r>
            <a:endParaRPr lang="en-US" dirty="0"/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2723749"/>
              </p:ext>
            </p:extLst>
          </p:nvPr>
        </p:nvGraphicFramePr>
        <p:xfrm>
          <a:off x="1892300" y="1447800"/>
          <a:ext cx="3843338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010" name="Equation" r:id="rId3" imgW="1752600" imgH="482600" progId="Equation.3">
                  <p:embed/>
                </p:oleObj>
              </mc:Choice>
              <mc:Fallback>
                <p:oleObj name="Equation" r:id="rId3" imgW="17526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2300" y="1447800"/>
                        <a:ext cx="3843338" cy="105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6022731"/>
              </p:ext>
            </p:extLst>
          </p:nvPr>
        </p:nvGraphicFramePr>
        <p:xfrm>
          <a:off x="2058988" y="2590800"/>
          <a:ext cx="3814762" cy="103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011" name="Equation" r:id="rId5" imgW="1739900" imgH="469900" progId="Equation.3">
                  <p:embed/>
                </p:oleObj>
              </mc:Choice>
              <mc:Fallback>
                <p:oleObj name="Equation" r:id="rId5" imgW="17399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8988" y="2590800"/>
                        <a:ext cx="3814762" cy="1030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1202661"/>
              </p:ext>
            </p:extLst>
          </p:nvPr>
        </p:nvGraphicFramePr>
        <p:xfrm>
          <a:off x="1143000" y="3733800"/>
          <a:ext cx="388938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012" name="Equation" r:id="rId7" imgW="177800" imgH="228600" progId="Equation.3">
                  <p:embed/>
                </p:oleObj>
              </mc:Choice>
              <mc:Fallback>
                <p:oleObj name="Equation" r:id="rId7" imgW="177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733800"/>
                        <a:ext cx="388938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8240741"/>
              </p:ext>
            </p:extLst>
          </p:nvPr>
        </p:nvGraphicFramePr>
        <p:xfrm>
          <a:off x="990600" y="5279231"/>
          <a:ext cx="1587500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013" name="Equation" r:id="rId9" imgW="723900" imgH="228600" progId="Equation.3">
                  <p:embed/>
                </p:oleObj>
              </mc:Choice>
              <mc:Fallback>
                <p:oleObj name="Equation" r:id="rId9" imgW="7239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279231"/>
                        <a:ext cx="1587500" cy="50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2724249"/>
              </p:ext>
            </p:extLst>
          </p:nvPr>
        </p:nvGraphicFramePr>
        <p:xfrm>
          <a:off x="3521075" y="5029200"/>
          <a:ext cx="9747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014" name="Equation" r:id="rId11" imgW="444500" imgH="457200" progId="Equation.3">
                  <p:embed/>
                </p:oleObj>
              </mc:Choice>
              <mc:Fallback>
                <p:oleObj name="Equation" r:id="rId11" imgW="4445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1075" y="5029200"/>
                        <a:ext cx="974725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1271156"/>
              </p:ext>
            </p:extLst>
          </p:nvPr>
        </p:nvGraphicFramePr>
        <p:xfrm>
          <a:off x="5467350" y="5042694"/>
          <a:ext cx="2144713" cy="97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015" name="Equation" r:id="rId13" imgW="977900" imgH="444500" progId="Equation.3">
                  <p:embed/>
                </p:oleObj>
              </mc:Choice>
              <mc:Fallback>
                <p:oleObj name="Equation" r:id="rId13" imgW="9779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7350" y="5042694"/>
                        <a:ext cx="2144713" cy="973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4498545"/>
              </p:ext>
            </p:extLst>
          </p:nvPr>
        </p:nvGraphicFramePr>
        <p:xfrm>
          <a:off x="762000" y="5976938"/>
          <a:ext cx="3508375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016" name="Equation" r:id="rId15" imgW="1600200" imgH="228600" progId="Equation.3">
                  <p:embed/>
                </p:oleObj>
              </mc:Choice>
              <mc:Fallback>
                <p:oleObj name="Equation" r:id="rId15" imgW="1600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976938"/>
                        <a:ext cx="3508375" cy="50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00449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38" y="2670175"/>
            <a:ext cx="2647950" cy="413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3200400" cy="125272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User Behavior</a:t>
            </a:r>
            <a:endParaRPr lang="en-US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Search Results for </a:t>
            </a:r>
            <a:r>
              <a:rPr lang="ja-JP" altLang="en-US">
                <a:latin typeface="Corbel" charset="0"/>
              </a:rPr>
              <a:t>“</a:t>
            </a:r>
            <a:r>
              <a:rPr lang="en-US" altLang="ja-JP">
                <a:latin typeface="Corbel" charset="0"/>
              </a:rPr>
              <a:t>CIKM</a:t>
            </a:r>
            <a:r>
              <a:rPr lang="ja-JP" altLang="en-US">
                <a:latin typeface="Corbel" charset="0"/>
              </a:rPr>
              <a:t>”</a:t>
            </a:r>
            <a:endParaRPr lang="en-US">
              <a:latin typeface="Corbel" charset="0"/>
            </a:endParaRPr>
          </a:p>
        </p:txBody>
      </p:sp>
      <p:sp>
        <p:nvSpPr>
          <p:cNvPr id="27652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97063E1-54EA-B44F-A43B-A7B5E99B1ECD}" type="slidenum">
              <a:rPr lang="en-US" sz="1200">
                <a:solidFill>
                  <a:srgbClr val="3F3F3F"/>
                </a:solidFill>
                <a:latin typeface="Corbel" charset="0"/>
              </a:rPr>
              <a:pPr eaLnBrk="1" hangingPunct="1"/>
              <a:t>31</a:t>
            </a:fld>
            <a:endParaRPr lang="en-US" sz="1200">
              <a:solidFill>
                <a:srgbClr val="3F3F3F"/>
              </a:solidFill>
              <a:latin typeface="Corbel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324600" y="2405063"/>
            <a:ext cx="2362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solidFill>
                  <a:srgbClr val="7030A0"/>
                </a:solidFill>
                <a:latin typeface="Corbel" charset="0"/>
              </a:rPr>
              <a:t># of clicks received</a:t>
            </a:r>
          </a:p>
        </p:txBody>
      </p:sp>
      <p:pic>
        <p:nvPicPr>
          <p:cNvPr id="27654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433638"/>
            <a:ext cx="4198938" cy="392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113338"/>
            <a:ext cx="38100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29000" y="219075"/>
            <a:ext cx="53340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6"/>
                </a:solidFill>
              </a:rPr>
              <a:t>Taken with slight adaptation from Fan </a:t>
            </a:r>
            <a:r>
              <a:rPr lang="en-US" dirty="0" err="1">
                <a:solidFill>
                  <a:schemeClr val="accent6"/>
                </a:solidFill>
              </a:rPr>
              <a:t>Guo</a:t>
            </a:r>
            <a:r>
              <a:rPr lang="en-US" dirty="0">
                <a:solidFill>
                  <a:schemeClr val="accent6"/>
                </a:solidFill>
              </a:rPr>
              <a:t> and Chao Liu’s 2009 CIKM tutorial: Statistical Models for Web Search: Click Log Analysis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38" y="2670175"/>
            <a:ext cx="2647950" cy="413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User  Behavior</a:t>
            </a:r>
            <a:endParaRPr lang="en-US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Adapt ranking to user clicks?</a:t>
            </a:r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438400"/>
            <a:ext cx="5257800" cy="391318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9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66081AC-037C-714E-865F-AE7F511E0911}" type="slidenum">
              <a:rPr lang="en-US" sz="1200">
                <a:solidFill>
                  <a:srgbClr val="3F3F3F"/>
                </a:solidFill>
                <a:latin typeface="Corbel" charset="0"/>
              </a:rPr>
              <a:pPr eaLnBrk="1" hangingPunct="1"/>
              <a:t>32</a:t>
            </a:fld>
            <a:endParaRPr lang="en-US" sz="1200">
              <a:solidFill>
                <a:srgbClr val="3F3F3F"/>
              </a:solidFill>
              <a:latin typeface="Corbel" charset="0"/>
            </a:endParaRPr>
          </a:p>
        </p:txBody>
      </p:sp>
      <p:sp>
        <p:nvSpPr>
          <p:cNvPr id="31750" name="TextBox 11"/>
          <p:cNvSpPr txBox="1">
            <a:spLocks noChangeArrowheads="1"/>
          </p:cNvSpPr>
          <p:nvPr/>
        </p:nvSpPr>
        <p:spPr bwMode="auto">
          <a:xfrm>
            <a:off x="6324600" y="2405063"/>
            <a:ext cx="2362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solidFill>
                  <a:srgbClr val="7030A0"/>
                </a:solidFill>
                <a:latin typeface="Corbel" charset="0"/>
              </a:rPr>
              <a:t># of clicks received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209800" y="5105400"/>
            <a:ext cx="3886200" cy="60960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1930400" y="2601913"/>
            <a:ext cx="342900" cy="2503487"/>
          </a:xfrm>
          <a:custGeom>
            <a:avLst/>
            <a:gdLst>
              <a:gd name="connsiteX0" fmla="*/ 315157 w 341790"/>
              <a:gd name="connsiteY0" fmla="*/ 2503503 h 2503503"/>
              <a:gd name="connsiteX1" fmla="*/ 4439 w 341790"/>
              <a:gd name="connsiteY1" fmla="*/ 1171853 h 2503503"/>
              <a:gd name="connsiteX2" fmla="*/ 341790 w 341790"/>
              <a:gd name="connsiteY2" fmla="*/ 0 h 2503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1790" h="2503503">
                <a:moveTo>
                  <a:pt x="315157" y="2503503"/>
                </a:moveTo>
                <a:cubicBezTo>
                  <a:pt x="157578" y="2046303"/>
                  <a:pt x="0" y="1589103"/>
                  <a:pt x="4439" y="1171853"/>
                </a:cubicBezTo>
                <a:cubicBezTo>
                  <a:pt x="8878" y="754603"/>
                  <a:pt x="175334" y="377301"/>
                  <a:pt x="341790" y="0"/>
                </a:cubicBezTo>
              </a:path>
            </a:pathLst>
          </a:custGeom>
          <a:ln w="22225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8293100" y="5303838"/>
            <a:ext cx="360363" cy="304800"/>
          </a:xfrm>
          <a:prstGeom prst="ellipse">
            <a:avLst/>
          </a:prstGeom>
          <a:noFill/>
          <a:ln w="25400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38" y="2670175"/>
            <a:ext cx="2647950" cy="413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User Behavior</a:t>
            </a:r>
            <a:endParaRPr lang="en-US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Tools needed for non-trivial cases</a:t>
            </a:r>
          </a:p>
        </p:txBody>
      </p:sp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438400"/>
            <a:ext cx="5257800" cy="391318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7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8002D9E-4A04-DF41-B5DC-D029037E4598}" type="slidenum">
              <a:rPr lang="en-US" sz="1200">
                <a:solidFill>
                  <a:srgbClr val="3F3F3F"/>
                </a:solidFill>
                <a:latin typeface="Corbel" charset="0"/>
              </a:rPr>
              <a:pPr eaLnBrk="1" hangingPunct="1"/>
              <a:t>33</a:t>
            </a:fld>
            <a:endParaRPr lang="en-US" sz="1200">
              <a:solidFill>
                <a:srgbClr val="3F3F3F"/>
              </a:solidFill>
              <a:latin typeface="Corbel" charset="0"/>
            </a:endParaRPr>
          </a:p>
        </p:txBody>
      </p:sp>
      <p:sp>
        <p:nvSpPr>
          <p:cNvPr id="33798" name="TextBox 11"/>
          <p:cNvSpPr txBox="1">
            <a:spLocks noChangeArrowheads="1"/>
          </p:cNvSpPr>
          <p:nvPr/>
        </p:nvSpPr>
        <p:spPr bwMode="auto">
          <a:xfrm>
            <a:off x="6324600" y="2405063"/>
            <a:ext cx="2362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solidFill>
                  <a:srgbClr val="7030A0"/>
                </a:solidFill>
                <a:latin typeface="Corbel" charset="0"/>
              </a:rPr>
              <a:t># of clicks received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209800" y="5105400"/>
            <a:ext cx="3886200" cy="60960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1930400" y="2601913"/>
            <a:ext cx="342900" cy="2503487"/>
          </a:xfrm>
          <a:custGeom>
            <a:avLst/>
            <a:gdLst>
              <a:gd name="connsiteX0" fmla="*/ 315157 w 341790"/>
              <a:gd name="connsiteY0" fmla="*/ 2503503 h 2503503"/>
              <a:gd name="connsiteX1" fmla="*/ 4439 w 341790"/>
              <a:gd name="connsiteY1" fmla="*/ 1171853 h 2503503"/>
              <a:gd name="connsiteX2" fmla="*/ 341790 w 341790"/>
              <a:gd name="connsiteY2" fmla="*/ 0 h 2503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1790" h="2503503">
                <a:moveTo>
                  <a:pt x="315157" y="2503503"/>
                </a:moveTo>
                <a:cubicBezTo>
                  <a:pt x="157578" y="2046303"/>
                  <a:pt x="0" y="1589103"/>
                  <a:pt x="4439" y="1171853"/>
                </a:cubicBezTo>
                <a:cubicBezTo>
                  <a:pt x="8878" y="754603"/>
                  <a:pt x="175334" y="377301"/>
                  <a:pt x="341790" y="0"/>
                </a:cubicBezTo>
              </a:path>
            </a:pathLst>
          </a:custGeom>
          <a:ln w="22225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86200"/>
            <a:ext cx="4191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Web search click log</a:t>
            </a:r>
            <a:endParaRPr lang="en-US" dirty="0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4825"/>
            <a:ext cx="1600200" cy="4625975"/>
          </a:xfrm>
        </p:spPr>
        <p:txBody>
          <a:bodyPr/>
          <a:lstStyle/>
          <a:p>
            <a:pPr marL="117475" indent="0" eaLnBrk="1" hangingPunct="1">
              <a:buFont typeface="Wingdings 2" charset="0"/>
              <a:buNone/>
            </a:pPr>
            <a:r>
              <a:rPr lang="en-US" sz="2800">
                <a:latin typeface="Corbel" charset="0"/>
              </a:rPr>
              <a:t>An example</a:t>
            </a:r>
          </a:p>
        </p:txBody>
      </p:sp>
      <p:sp>
        <p:nvSpPr>
          <p:cNvPr id="3584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335DC11-CE6C-F943-A81B-BD24CF535C82}" type="slidenum">
              <a:rPr lang="en-US" sz="1200">
                <a:solidFill>
                  <a:srgbClr val="3F3F3F"/>
                </a:solidFill>
                <a:latin typeface="Corbel" charset="0"/>
                <a:cs typeface="Arial" charset="0"/>
              </a:rPr>
              <a:pPr eaLnBrk="1" hangingPunct="1"/>
              <a:t>34</a:t>
            </a:fld>
            <a:endParaRPr lang="en-US" sz="1200">
              <a:solidFill>
                <a:srgbClr val="3F3F3F"/>
              </a:solidFill>
              <a:latin typeface="Corbel" charset="0"/>
              <a:cs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4" b="13593"/>
          <a:stretch>
            <a:fillRect/>
          </a:stretch>
        </p:blipFill>
        <p:spPr bwMode="auto">
          <a:xfrm>
            <a:off x="1970088" y="1524000"/>
            <a:ext cx="7097712" cy="513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Web Search Click Log</a:t>
            </a:r>
            <a:endParaRPr lang="en-US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Corbel" charset="0"/>
              </a:rPr>
              <a:t>How large is the click log?</a:t>
            </a:r>
          </a:p>
          <a:p>
            <a:pPr lvl="1" eaLnBrk="1" hangingPunct="1"/>
            <a:r>
              <a:rPr lang="en-US">
                <a:latin typeface="Corbel" charset="0"/>
                <a:ea typeface="ＭＳ Ｐゴシック" charset="0"/>
              </a:rPr>
              <a:t>                  search logs: </a:t>
            </a:r>
            <a:r>
              <a:rPr lang="en-US">
                <a:solidFill>
                  <a:srgbClr val="0070C0"/>
                </a:solidFill>
                <a:latin typeface="Corbel" charset="0"/>
                <a:ea typeface="ＭＳ Ｐゴシック" charset="0"/>
              </a:rPr>
              <a:t>10+ TB/day   </a:t>
            </a:r>
          </a:p>
          <a:p>
            <a:pPr lvl="1" eaLnBrk="1" hangingPunct="1"/>
            <a:endParaRPr lang="en-US" sz="1000">
              <a:latin typeface="Corbel" charset="0"/>
              <a:ea typeface="ＭＳ Ｐゴシック" charset="0"/>
            </a:endParaRPr>
          </a:p>
          <a:p>
            <a:pPr lvl="1" eaLnBrk="1" hangingPunct="1"/>
            <a:r>
              <a:rPr lang="en-US">
                <a:latin typeface="Corbel" charset="0"/>
                <a:ea typeface="ＭＳ Ｐゴシック" charset="0"/>
              </a:rPr>
              <a:t>In existing publications:</a:t>
            </a:r>
          </a:p>
          <a:p>
            <a:pPr lvl="2" eaLnBrk="1" hangingPunct="1"/>
            <a:r>
              <a:rPr lang="en-US">
                <a:latin typeface="Corbel" charset="0"/>
                <a:ea typeface="ＭＳ Ｐゴシック" charset="0"/>
              </a:rPr>
              <a:t>[Craswell+08]: </a:t>
            </a:r>
            <a:r>
              <a:rPr lang="en-US">
                <a:solidFill>
                  <a:srgbClr val="0070C0"/>
                </a:solidFill>
                <a:latin typeface="Corbel" charset="0"/>
                <a:ea typeface="ＭＳ Ｐゴシック" charset="0"/>
              </a:rPr>
              <a:t>108k</a:t>
            </a:r>
            <a:r>
              <a:rPr lang="en-US">
                <a:latin typeface="Corbel" charset="0"/>
                <a:ea typeface="ＭＳ Ｐゴシック" charset="0"/>
              </a:rPr>
              <a:t> sessions</a:t>
            </a:r>
          </a:p>
          <a:p>
            <a:pPr lvl="2" eaLnBrk="1" hangingPunct="1"/>
            <a:r>
              <a:rPr lang="en-US">
                <a:latin typeface="Corbel" charset="0"/>
                <a:ea typeface="ＭＳ Ｐゴシック" charset="0"/>
              </a:rPr>
              <a:t>[Dupret+08] :</a:t>
            </a:r>
            <a:r>
              <a:rPr lang="en-US">
                <a:solidFill>
                  <a:srgbClr val="0070C0"/>
                </a:solidFill>
                <a:latin typeface="Corbel" charset="0"/>
                <a:ea typeface="ＭＳ Ｐゴシック" charset="0"/>
              </a:rPr>
              <a:t> 4.5M </a:t>
            </a:r>
            <a:r>
              <a:rPr lang="en-US">
                <a:latin typeface="Corbel" charset="0"/>
                <a:ea typeface="ＭＳ Ｐゴシック" charset="0"/>
              </a:rPr>
              <a:t>sessions (21 subsets * 216k sessions)</a:t>
            </a:r>
          </a:p>
          <a:p>
            <a:pPr lvl="2" eaLnBrk="1" hangingPunct="1"/>
            <a:r>
              <a:rPr lang="en-US">
                <a:latin typeface="Corbel" charset="0"/>
                <a:ea typeface="ＭＳ Ｐゴシック" charset="0"/>
              </a:rPr>
              <a:t>[Guo +09a] : </a:t>
            </a:r>
            <a:r>
              <a:rPr lang="en-US">
                <a:solidFill>
                  <a:srgbClr val="0070C0"/>
                </a:solidFill>
                <a:latin typeface="Corbel" charset="0"/>
                <a:ea typeface="ＭＳ Ｐゴシック" charset="0"/>
              </a:rPr>
              <a:t>8.8M</a:t>
            </a:r>
            <a:r>
              <a:rPr lang="en-US">
                <a:latin typeface="Corbel" charset="0"/>
                <a:ea typeface="ＭＳ Ｐゴシック" charset="0"/>
              </a:rPr>
              <a:t> sessions from </a:t>
            </a:r>
            <a:r>
              <a:rPr lang="en-US">
                <a:solidFill>
                  <a:srgbClr val="7030A0"/>
                </a:solidFill>
                <a:latin typeface="Corbel" charset="0"/>
                <a:ea typeface="ＭＳ Ｐゴシック" charset="0"/>
              </a:rPr>
              <a:t>110k</a:t>
            </a:r>
            <a:r>
              <a:rPr lang="en-US">
                <a:latin typeface="Corbel" charset="0"/>
                <a:ea typeface="ＭＳ Ｐゴシック" charset="0"/>
              </a:rPr>
              <a:t> unique queries</a:t>
            </a:r>
          </a:p>
          <a:p>
            <a:pPr lvl="2" eaLnBrk="1" hangingPunct="1"/>
            <a:r>
              <a:rPr lang="en-US">
                <a:latin typeface="Corbel" charset="0"/>
                <a:ea typeface="ＭＳ Ｐゴシック" charset="0"/>
              </a:rPr>
              <a:t>[Guo+09b]: </a:t>
            </a:r>
            <a:r>
              <a:rPr lang="en-US">
                <a:solidFill>
                  <a:srgbClr val="0070C0"/>
                </a:solidFill>
                <a:latin typeface="Corbel" charset="0"/>
                <a:ea typeface="ＭＳ Ｐゴシック" charset="0"/>
              </a:rPr>
              <a:t>8.8M</a:t>
            </a:r>
            <a:r>
              <a:rPr lang="en-US">
                <a:latin typeface="Corbel" charset="0"/>
                <a:ea typeface="ＭＳ Ｐゴシック" charset="0"/>
              </a:rPr>
              <a:t> sessions from </a:t>
            </a:r>
            <a:r>
              <a:rPr lang="en-US">
                <a:solidFill>
                  <a:srgbClr val="7030A0"/>
                </a:solidFill>
                <a:latin typeface="Corbel" charset="0"/>
                <a:ea typeface="ＭＳ Ｐゴシック" charset="0"/>
              </a:rPr>
              <a:t>110k</a:t>
            </a:r>
            <a:r>
              <a:rPr lang="en-US">
                <a:latin typeface="Corbel" charset="0"/>
                <a:ea typeface="ＭＳ Ｐゴシック" charset="0"/>
              </a:rPr>
              <a:t> unique queries</a:t>
            </a:r>
          </a:p>
          <a:p>
            <a:pPr lvl="2" eaLnBrk="1" hangingPunct="1"/>
            <a:r>
              <a:rPr lang="en-US">
                <a:latin typeface="Corbel" charset="0"/>
                <a:ea typeface="ＭＳ Ｐゴシック" charset="0"/>
              </a:rPr>
              <a:t>[Chapelle+09]: </a:t>
            </a:r>
            <a:r>
              <a:rPr lang="en-US">
                <a:solidFill>
                  <a:srgbClr val="0070C0"/>
                </a:solidFill>
                <a:latin typeface="Corbel" charset="0"/>
                <a:ea typeface="ＭＳ Ｐゴシック" charset="0"/>
              </a:rPr>
              <a:t>58M</a:t>
            </a:r>
            <a:r>
              <a:rPr lang="en-US">
                <a:latin typeface="Corbel" charset="0"/>
                <a:ea typeface="ＭＳ Ｐゴシック" charset="0"/>
              </a:rPr>
              <a:t> sessions from </a:t>
            </a:r>
            <a:r>
              <a:rPr lang="en-US">
                <a:solidFill>
                  <a:srgbClr val="7030A0"/>
                </a:solidFill>
                <a:latin typeface="Corbel" charset="0"/>
                <a:ea typeface="ＭＳ Ｐゴシック" charset="0"/>
              </a:rPr>
              <a:t>682k</a:t>
            </a:r>
            <a:r>
              <a:rPr lang="en-US">
                <a:latin typeface="Corbel" charset="0"/>
                <a:ea typeface="ＭＳ Ｐゴシック" charset="0"/>
              </a:rPr>
              <a:t> unique queries</a:t>
            </a:r>
          </a:p>
          <a:p>
            <a:pPr lvl="2" eaLnBrk="1" hangingPunct="1"/>
            <a:r>
              <a:rPr lang="en-US">
                <a:latin typeface="Corbel" charset="0"/>
                <a:ea typeface="ＭＳ Ｐゴシック" charset="0"/>
              </a:rPr>
              <a:t>[Liu+09a]: </a:t>
            </a:r>
            <a:r>
              <a:rPr lang="en-US">
                <a:solidFill>
                  <a:srgbClr val="FF0000"/>
                </a:solidFill>
                <a:latin typeface="Corbel" charset="0"/>
                <a:ea typeface="ＭＳ Ｐゴシック" charset="0"/>
              </a:rPr>
              <a:t>0.26PB</a:t>
            </a:r>
            <a:r>
              <a:rPr lang="en-US">
                <a:latin typeface="Corbel" charset="0"/>
                <a:ea typeface="ＭＳ Ｐゴシック" charset="0"/>
              </a:rPr>
              <a:t> data from </a:t>
            </a:r>
            <a:r>
              <a:rPr lang="en-US">
                <a:solidFill>
                  <a:srgbClr val="7030A0"/>
                </a:solidFill>
                <a:latin typeface="Corbel" charset="0"/>
                <a:ea typeface="ＭＳ Ｐゴシック" charset="0"/>
              </a:rPr>
              <a:t>103M</a:t>
            </a:r>
            <a:r>
              <a:rPr lang="en-US">
                <a:latin typeface="Corbel" charset="0"/>
                <a:ea typeface="ＭＳ Ｐゴシック" charset="0"/>
              </a:rPr>
              <a:t> unique queries</a:t>
            </a:r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A9C9040-2D91-3A4D-933D-37C2CAE44166}" type="slidenum">
              <a:rPr lang="en-US" sz="1200">
                <a:solidFill>
                  <a:srgbClr val="3F3F3F"/>
                </a:solidFill>
                <a:latin typeface="Corbel" charset="0"/>
              </a:rPr>
              <a:pPr eaLnBrk="1" hangingPunct="1"/>
              <a:t>35</a:t>
            </a:fld>
            <a:endParaRPr lang="en-US" sz="1200">
              <a:solidFill>
                <a:srgbClr val="3F3F3F"/>
              </a:solidFill>
              <a:latin typeface="Corbel" charset="0"/>
            </a:endParaRPr>
          </a:p>
        </p:txBody>
      </p:sp>
      <p:pic>
        <p:nvPicPr>
          <p:cNvPr id="7" name="Picture 5" descr="b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" t="32887" r="2000" b="24332"/>
          <a:stretch>
            <a:fillRect/>
          </a:stretch>
        </p:blipFill>
        <p:spPr bwMode="auto">
          <a:xfrm>
            <a:off x="1143000" y="2286000"/>
            <a:ext cx="12192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86000"/>
            <a:ext cx="152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4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4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4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4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4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4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Interpret Clicks: an Example</a:t>
            </a:r>
            <a:endParaRPr lang="en-US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774825"/>
            <a:ext cx="4191000" cy="4625975"/>
          </a:xfrm>
        </p:spPr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Clicks are good…</a:t>
            </a:r>
          </a:p>
          <a:p>
            <a:pPr lvl="1" eaLnBrk="1" hangingPunct="1">
              <a:spcAft>
                <a:spcPts val="1000"/>
              </a:spcAft>
            </a:pPr>
            <a:r>
              <a:rPr lang="en-US">
                <a:latin typeface="Corbel" charset="0"/>
                <a:ea typeface="ＭＳ Ｐゴシック" charset="0"/>
              </a:rPr>
              <a:t>Are these two clicks equally </a:t>
            </a:r>
            <a:r>
              <a:rPr lang="ja-JP" altLang="en-US">
                <a:latin typeface="Corbel" charset="0"/>
                <a:ea typeface="ＭＳ Ｐゴシック" charset="0"/>
              </a:rPr>
              <a:t>“</a:t>
            </a:r>
            <a:r>
              <a:rPr lang="en-US" altLang="ja-JP">
                <a:latin typeface="Corbel" charset="0"/>
                <a:ea typeface="ＭＳ Ｐゴシック" charset="0"/>
              </a:rPr>
              <a:t>good</a:t>
            </a:r>
            <a:r>
              <a:rPr lang="ja-JP" altLang="en-US">
                <a:latin typeface="Corbel" charset="0"/>
                <a:ea typeface="ＭＳ Ｐゴシック" charset="0"/>
              </a:rPr>
              <a:t>”</a:t>
            </a:r>
            <a:r>
              <a:rPr lang="en-US" altLang="ja-JP">
                <a:latin typeface="Corbel" charset="0"/>
                <a:ea typeface="ＭＳ Ｐゴシック" charset="0"/>
              </a:rPr>
              <a:t>?</a:t>
            </a:r>
          </a:p>
          <a:p>
            <a:pPr eaLnBrk="1" hangingPunct="1"/>
            <a:r>
              <a:rPr lang="en-US">
                <a:latin typeface="Corbel" charset="0"/>
              </a:rPr>
              <a:t>Non-clicks may have excuses:</a:t>
            </a:r>
          </a:p>
          <a:p>
            <a:pPr lvl="1" eaLnBrk="1" hangingPunct="1"/>
            <a:r>
              <a:rPr lang="en-US">
                <a:latin typeface="Corbel" charset="0"/>
                <a:ea typeface="ＭＳ Ｐゴシック" charset="0"/>
              </a:rPr>
              <a:t>Not relevant</a:t>
            </a:r>
          </a:p>
          <a:p>
            <a:pPr lvl="1" eaLnBrk="1" hangingPunct="1"/>
            <a:r>
              <a:rPr lang="en-US">
                <a:latin typeface="Corbel" charset="0"/>
                <a:ea typeface="ＭＳ Ｐゴシック" charset="0"/>
              </a:rPr>
              <a:t>Not examined</a:t>
            </a:r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BE7A00A-8B01-FF4E-8302-D7AA3F760BD4}" type="slidenum">
              <a:rPr lang="en-US" sz="1200">
                <a:solidFill>
                  <a:srgbClr val="3F3F3F"/>
                </a:solidFill>
                <a:latin typeface="Corbel" charset="0"/>
              </a:rPr>
              <a:pPr eaLnBrk="1" hangingPunct="1"/>
              <a:t>36</a:t>
            </a:fld>
            <a:endParaRPr lang="en-US" sz="1200">
              <a:solidFill>
                <a:srgbClr val="3F3F3F"/>
              </a:solidFill>
              <a:latin typeface="Corbe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752600"/>
            <a:ext cx="4038600" cy="4681538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8" name="Rounded Rectangle 7"/>
          <p:cNvSpPr/>
          <p:nvPr/>
        </p:nvSpPr>
        <p:spPr>
          <a:xfrm>
            <a:off x="533400" y="1752600"/>
            <a:ext cx="3733800" cy="914400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3400" y="4114800"/>
            <a:ext cx="3733800" cy="533400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11430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4-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427538"/>
            <a:ext cx="5683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4-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963" y="5037138"/>
            <a:ext cx="5334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44444E-6 4.81481E-6 C 0.00225 0.02546 4.44444E-6 -0.00394 4.44444E-6 0.04884 C 4.44444E-6 0.0662 0.00121 0.08425 0.00295 0.10115 C 0.00451 0.13564 0.00642 0.1706 0.0184 0.20023 C 0.02083 0.21273 0.01718 0.19537 0.02343 0.21481 C 0.02465 0.21805 0.02482 0.22129 0.02569 0.22476 C 0.02586 0.22638 0.02673 0.22962 0.02673 0.22986 C 0.02795 0.24143 0.02986 0.25393 0.02777 0.26574 C 0.02673 0.28796 0.02517 0.31018 0.02343 0.33217 C 0.02326 0.33611 0.02291 0.34004 0.02257 0.34375 C 0.02222 0.34861 0.02152 0.35856 0.02152 0.35879 C 0.02222 0.38587 0.02187 0.4155 0.02465 0.44305 C 0.02708 0.46736 0.03194 0.49097 0.03593 0.51481 C 0.03836 0.52962 0.03993 0.54421 0.04305 0.55856 C 0.04444 0.57592 0.04375 0.59259 0.0401 0.60925 C 0.04132 0.62291 0.04114 0.61689 0.04114 0.62731 " pathEditMode="relative" rAng="0" ptsTypes="fffffffffffffffA">
                                      <p:cBhvr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0" y="312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Eye-tracking User Study</a:t>
            </a:r>
          </a:p>
        </p:txBody>
      </p:sp>
      <p:pic>
        <p:nvPicPr>
          <p:cNvPr id="10" name="Content Placeholder 9" descr="2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3962400"/>
            <a:ext cx="3124200" cy="2057400"/>
          </a:xfr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4198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0070DD8-BE1C-0C4F-91CF-766AB6A718F2}" type="slidenum">
              <a:rPr lang="en-US" sz="1200">
                <a:solidFill>
                  <a:srgbClr val="3F3F3F"/>
                </a:solidFill>
                <a:latin typeface="Corbel" charset="0"/>
              </a:rPr>
              <a:pPr eaLnBrk="1" hangingPunct="1"/>
              <a:t>37</a:t>
            </a:fld>
            <a:endParaRPr lang="en-US" sz="1200">
              <a:solidFill>
                <a:srgbClr val="3F3F3F"/>
              </a:solidFill>
              <a:latin typeface="Corbel" charset="0"/>
            </a:endParaRPr>
          </a:p>
        </p:txBody>
      </p:sp>
      <p:pic>
        <p:nvPicPr>
          <p:cNvPr id="9728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3124200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1600200"/>
            <a:ext cx="4495800" cy="446405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1752600"/>
            <a:ext cx="3657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latin typeface="Corbel" charset="0"/>
              </a:rPr>
              <a:t>Higher positions receive more </a:t>
            </a:r>
            <a:r>
              <a:rPr lang="en-US" sz="2400">
                <a:solidFill>
                  <a:srgbClr val="0070C0"/>
                </a:solidFill>
                <a:latin typeface="Corbel" charset="0"/>
              </a:rPr>
              <a:t>user attention (eye fixation) </a:t>
            </a:r>
            <a:r>
              <a:rPr lang="en-US" sz="2400">
                <a:latin typeface="Corbel" charset="0"/>
              </a:rPr>
              <a:t>and</a:t>
            </a:r>
            <a:r>
              <a:rPr lang="en-US" sz="2400">
                <a:solidFill>
                  <a:srgbClr val="FF0000"/>
                </a:solidFill>
                <a:latin typeface="Corbel" charset="0"/>
              </a:rPr>
              <a:t> clicks </a:t>
            </a:r>
            <a:r>
              <a:rPr lang="en-US" sz="2400">
                <a:latin typeface="Corbel" charset="0"/>
              </a:rPr>
              <a:t>than lower positions.</a:t>
            </a:r>
          </a:p>
          <a:p>
            <a:pPr eaLnBrk="1" hangingPunct="1">
              <a:lnSpc>
                <a:spcPct val="90000"/>
              </a:lnSpc>
            </a:pPr>
            <a:endParaRPr lang="en-US" sz="2400">
              <a:latin typeface="Corbe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Corbel" charset="0"/>
              </a:rPr>
              <a:t>This is true even in the extreme setting where the order of positions is </a:t>
            </a:r>
            <a:r>
              <a:rPr lang="en-US" sz="2400">
                <a:solidFill>
                  <a:srgbClr val="7030A0"/>
                </a:solidFill>
                <a:latin typeface="Corbel" charset="0"/>
              </a:rPr>
              <a:t>reversed</a:t>
            </a:r>
            <a:r>
              <a:rPr lang="en-US" sz="2400">
                <a:latin typeface="Corbel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sz="2400">
              <a:latin typeface="Corbe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ja-JP" altLang="en-US" sz="2400">
                <a:latin typeface="Corbel" charset="0"/>
              </a:rPr>
              <a:t>“</a:t>
            </a:r>
            <a:r>
              <a:rPr lang="en-US" altLang="ja-JP" sz="2400">
                <a:latin typeface="Corbel" charset="0"/>
              </a:rPr>
              <a:t>Clicks are informative but biased</a:t>
            </a:r>
            <a:r>
              <a:rPr lang="ja-JP" altLang="en-US" sz="2400">
                <a:latin typeface="Corbel" charset="0"/>
              </a:rPr>
              <a:t>”</a:t>
            </a:r>
            <a:r>
              <a:rPr lang="en-US" altLang="ja-JP" sz="2400">
                <a:latin typeface="Corbel" charset="0"/>
              </a:rPr>
              <a:t>.</a:t>
            </a:r>
            <a:endParaRPr lang="en-US" sz="2400">
              <a:latin typeface="Corbel" charset="0"/>
            </a:endParaRPr>
          </a:p>
        </p:txBody>
      </p:sp>
      <p:sp>
        <p:nvSpPr>
          <p:cNvPr id="4403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115DAB4-5DBA-6248-8255-581A6E25BD89}" type="slidenum">
              <a:rPr lang="en-US" sz="1200">
                <a:solidFill>
                  <a:srgbClr val="3F3F3F"/>
                </a:solidFill>
                <a:latin typeface="Corbel" charset="0"/>
              </a:rPr>
              <a:pPr eaLnBrk="1" hangingPunct="1"/>
              <a:t>38</a:t>
            </a:fld>
            <a:endParaRPr lang="en-US" sz="1200">
              <a:solidFill>
                <a:srgbClr val="3F3F3F"/>
              </a:solidFill>
              <a:latin typeface="Corbel" charset="0"/>
            </a:endParaRPr>
          </a:p>
        </p:txBody>
      </p:sp>
      <p:sp>
        <p:nvSpPr>
          <p:cNvPr id="33" name="TextBox 12"/>
          <p:cNvSpPr txBox="1">
            <a:spLocks noChangeArrowheads="1"/>
          </p:cNvSpPr>
          <p:nvPr/>
        </p:nvSpPr>
        <p:spPr bwMode="auto">
          <a:xfrm>
            <a:off x="6705600" y="5715000"/>
            <a:ext cx="32004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>
                <a:latin typeface="Corbel" charset="0"/>
              </a:rPr>
              <a:t>[Joachims+07]</a:t>
            </a:r>
          </a:p>
        </p:txBody>
      </p:sp>
      <p:sp>
        <p:nvSpPr>
          <p:cNvPr id="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Click Position-bias</a:t>
            </a:r>
          </a:p>
        </p:txBody>
      </p:sp>
      <p:grpSp>
        <p:nvGrpSpPr>
          <p:cNvPr id="2" name="Group 79"/>
          <p:cNvGrpSpPr>
            <a:grpSpLocks/>
          </p:cNvGrpSpPr>
          <p:nvPr/>
        </p:nvGrpSpPr>
        <p:grpSpPr bwMode="auto">
          <a:xfrm>
            <a:off x="685800" y="1295400"/>
            <a:ext cx="3657600" cy="2720975"/>
            <a:chOff x="685800" y="1295401"/>
            <a:chExt cx="3657600" cy="2721707"/>
          </a:xfrm>
        </p:grpSpPr>
        <p:grpSp>
          <p:nvGrpSpPr>
            <p:cNvPr id="44063" name="Group 77"/>
            <p:cNvGrpSpPr>
              <a:grpSpLocks/>
            </p:cNvGrpSpPr>
            <p:nvPr/>
          </p:nvGrpSpPr>
          <p:grpSpPr bwMode="auto">
            <a:xfrm>
              <a:off x="685800" y="1752600"/>
              <a:ext cx="3657600" cy="2264508"/>
              <a:chOff x="685800" y="1752600"/>
              <a:chExt cx="3657600" cy="2264508"/>
            </a:xfrm>
          </p:grpSpPr>
          <p:pic>
            <p:nvPicPr>
              <p:cNvPr id="44065" name="Picture 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5601" y="1871785"/>
                <a:ext cx="3261727" cy="18188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066" name="TextBox 11"/>
              <p:cNvSpPr txBox="1">
                <a:spLocks noChangeArrowheads="1"/>
              </p:cNvSpPr>
              <p:nvPr/>
            </p:nvSpPr>
            <p:spPr bwMode="auto">
              <a:xfrm>
                <a:off x="1754945" y="3659554"/>
                <a:ext cx="1913206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500" b="1">
                    <a:latin typeface="Calibri" charset="0"/>
                  </a:rPr>
                  <a:t>Normal Position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85800" y="1752724"/>
                <a:ext cx="3657600" cy="226438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44068" name="Group 85"/>
              <p:cNvGrpSpPr>
                <a:grpSpLocks/>
              </p:cNvGrpSpPr>
              <p:nvPr/>
            </p:nvGrpSpPr>
            <p:grpSpPr bwMode="auto">
              <a:xfrm>
                <a:off x="1417320" y="2765669"/>
                <a:ext cx="2644726" cy="655515"/>
                <a:chOff x="1143000" y="1752600"/>
                <a:chExt cx="3581400" cy="838200"/>
              </a:xfrm>
            </p:grpSpPr>
            <p:cxnSp>
              <p:nvCxnSpPr>
                <p:cNvPr id="18" name="Straight Connector 17"/>
                <p:cNvCxnSpPr/>
                <p:nvPr/>
              </p:nvCxnSpPr>
              <p:spPr>
                <a:xfrm rot="16200000" flipH="1">
                  <a:off x="1029113" y="1867112"/>
                  <a:ext cx="609139" cy="380503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1523934" y="2361934"/>
                  <a:ext cx="380505" cy="77158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1904438" y="2439091"/>
                  <a:ext cx="382654" cy="75128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3505994" y="2591377"/>
                  <a:ext cx="380505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flipV="1">
                  <a:off x="2742837" y="2524371"/>
                  <a:ext cx="382654" cy="10153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3125491" y="2514219"/>
                  <a:ext cx="380503" cy="77158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2287092" y="2514219"/>
                  <a:ext cx="455745" cy="2030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3886498" y="2591377"/>
                  <a:ext cx="380503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4267002" y="2591377"/>
                  <a:ext cx="457895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069" name="Group 52"/>
              <p:cNvGrpSpPr>
                <a:grpSpLocks/>
              </p:cNvGrpSpPr>
              <p:nvPr/>
            </p:nvGrpSpPr>
            <p:grpSpPr bwMode="auto">
              <a:xfrm>
                <a:off x="1271016" y="2194560"/>
                <a:ext cx="2624328" cy="987552"/>
                <a:chOff x="1271016" y="2194560"/>
                <a:chExt cx="2624328" cy="987552"/>
              </a:xfrm>
            </p:grpSpPr>
            <p:cxnSp>
              <p:nvCxnSpPr>
                <p:cNvPr id="35" name="Straight Connector 34"/>
                <p:cNvCxnSpPr/>
                <p:nvPr/>
              </p:nvCxnSpPr>
              <p:spPr bwMode="auto">
                <a:xfrm>
                  <a:off x="1271588" y="2194168"/>
                  <a:ext cx="274637" cy="155617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auto">
                <a:xfrm>
                  <a:off x="1546225" y="2349785"/>
                  <a:ext cx="304800" cy="192140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 bwMode="auto">
                <a:xfrm>
                  <a:off x="1847850" y="2541925"/>
                  <a:ext cx="292100" cy="265183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 bwMode="auto">
                <a:xfrm>
                  <a:off x="2139950" y="2807108"/>
                  <a:ext cx="292100" cy="82572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 bwMode="auto">
                <a:xfrm>
                  <a:off x="2432050" y="2889680"/>
                  <a:ext cx="293688" cy="146089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 bwMode="auto">
                <a:xfrm>
                  <a:off x="2725738" y="3035770"/>
                  <a:ext cx="292100" cy="119095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 bwMode="auto">
                <a:xfrm>
                  <a:off x="3017838" y="3154865"/>
                  <a:ext cx="292100" cy="26994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 bwMode="auto">
                <a:xfrm flipV="1">
                  <a:off x="3309938" y="3135810"/>
                  <a:ext cx="293687" cy="46049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 bwMode="auto">
                <a:xfrm>
                  <a:off x="3603625" y="3135810"/>
                  <a:ext cx="292100" cy="36522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4064" name="TextBox 75"/>
            <p:cNvSpPr txBox="1">
              <a:spLocks noChangeArrowheads="1"/>
            </p:cNvSpPr>
            <p:nvPr/>
          </p:nvSpPr>
          <p:spPr bwMode="auto">
            <a:xfrm rot="-5400000">
              <a:off x="-109220" y="2090421"/>
              <a:ext cx="1913206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500" b="1">
                  <a:latin typeface="Calibri" charset="0"/>
                </a:rPr>
                <a:t>Percentage</a:t>
              </a:r>
            </a:p>
          </p:txBody>
        </p:sp>
      </p:grpSp>
      <p:grpSp>
        <p:nvGrpSpPr>
          <p:cNvPr id="8" name="Group 80"/>
          <p:cNvGrpSpPr>
            <a:grpSpLocks/>
          </p:cNvGrpSpPr>
          <p:nvPr/>
        </p:nvGrpSpPr>
        <p:grpSpPr bwMode="auto">
          <a:xfrm>
            <a:off x="685800" y="3657600"/>
            <a:ext cx="3657600" cy="2743200"/>
            <a:chOff x="685800" y="3657601"/>
            <a:chExt cx="3657600" cy="2743199"/>
          </a:xfrm>
        </p:grpSpPr>
        <p:grpSp>
          <p:nvGrpSpPr>
            <p:cNvPr id="44039" name="Group 78"/>
            <p:cNvGrpSpPr>
              <a:grpSpLocks/>
            </p:cNvGrpSpPr>
            <p:nvPr/>
          </p:nvGrpSpPr>
          <p:grpSpPr bwMode="auto">
            <a:xfrm>
              <a:off x="685800" y="4136292"/>
              <a:ext cx="3657600" cy="2264508"/>
              <a:chOff x="685800" y="4136292"/>
              <a:chExt cx="3657600" cy="2264508"/>
            </a:xfrm>
          </p:grpSpPr>
          <p:pic>
            <p:nvPicPr>
              <p:cNvPr id="44041" name="Picture 2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8799" y="4195885"/>
                <a:ext cx="3264408" cy="18196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042" name="TextBox 12"/>
              <p:cNvSpPr txBox="1">
                <a:spLocks noChangeArrowheads="1"/>
              </p:cNvSpPr>
              <p:nvPr/>
            </p:nvSpPr>
            <p:spPr bwMode="auto">
              <a:xfrm>
                <a:off x="1642403" y="6043246"/>
                <a:ext cx="1913206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500" b="1">
                    <a:solidFill>
                      <a:srgbClr val="7030A0"/>
                    </a:solidFill>
                    <a:latin typeface="Calibri" charset="0"/>
                  </a:rPr>
                  <a:t>Reversed Impression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685800" y="4137026"/>
                <a:ext cx="3657600" cy="226377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44044" name="Group 86"/>
              <p:cNvGrpSpPr>
                <a:grpSpLocks/>
              </p:cNvGrpSpPr>
              <p:nvPr/>
            </p:nvGrpSpPr>
            <p:grpSpPr bwMode="auto">
              <a:xfrm>
                <a:off x="1417320" y="5506915"/>
                <a:ext cx="2644726" cy="238369"/>
                <a:chOff x="1143000" y="5257800"/>
                <a:chExt cx="3581400" cy="304800"/>
              </a:xfrm>
            </p:grpSpPr>
            <p:cxnSp>
              <p:nvCxnSpPr>
                <p:cNvPr id="63" name="Straight Connector 62"/>
                <p:cNvCxnSpPr/>
                <p:nvPr/>
              </p:nvCxnSpPr>
              <p:spPr>
                <a:xfrm flipV="1">
                  <a:off x="1143431" y="5268106"/>
                  <a:ext cx="380503" cy="66988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1523934" y="5257957"/>
                  <a:ext cx="380505" cy="152243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>
                  <a:off x="1904438" y="5410201"/>
                  <a:ext cx="457894" cy="77137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 flipV="1">
                  <a:off x="3505994" y="5487338"/>
                  <a:ext cx="380505" cy="75108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2742837" y="5487338"/>
                  <a:ext cx="382654" cy="812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3125491" y="5487338"/>
                  <a:ext cx="380503" cy="75108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2362332" y="5487338"/>
                  <a:ext cx="380505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>
                  <a:off x="3886498" y="5487338"/>
                  <a:ext cx="380503" cy="54808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 flipV="1">
                  <a:off x="4267002" y="5487338"/>
                  <a:ext cx="457895" cy="54808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4" name="Straight Connector 53"/>
              <p:cNvCxnSpPr/>
              <p:nvPr/>
            </p:nvCxnSpPr>
            <p:spPr bwMode="auto">
              <a:xfrm>
                <a:off x="1262063" y="4568826"/>
                <a:ext cx="274637" cy="111125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 bwMode="auto">
              <a:xfrm>
                <a:off x="1536700" y="4681539"/>
                <a:ext cx="304800" cy="220662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 bwMode="auto">
              <a:xfrm>
                <a:off x="1838325" y="4902201"/>
                <a:ext cx="292100" cy="80963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 bwMode="auto">
              <a:xfrm>
                <a:off x="2130425" y="4983164"/>
                <a:ext cx="292100" cy="8255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 bwMode="auto">
              <a:xfrm>
                <a:off x="2422525" y="5065714"/>
                <a:ext cx="293688" cy="220662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 bwMode="auto">
              <a:xfrm>
                <a:off x="2716213" y="5286375"/>
                <a:ext cx="292100" cy="36513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 bwMode="auto">
              <a:xfrm>
                <a:off x="3008313" y="5322888"/>
                <a:ext cx="292100" cy="6350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 bwMode="auto">
              <a:xfrm flipV="1">
                <a:off x="3300413" y="5359400"/>
                <a:ext cx="293687" cy="36513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 bwMode="auto">
              <a:xfrm>
                <a:off x="3602038" y="5359400"/>
                <a:ext cx="293687" cy="4445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040" name="TextBox 76"/>
            <p:cNvSpPr txBox="1">
              <a:spLocks noChangeArrowheads="1"/>
            </p:cNvSpPr>
            <p:nvPr/>
          </p:nvSpPr>
          <p:spPr bwMode="auto">
            <a:xfrm rot="-5400000">
              <a:off x="-105117" y="4448519"/>
              <a:ext cx="190500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500" b="1">
                  <a:latin typeface="Calibri" charset="0"/>
                </a:rPr>
                <a:t>Percentage</a:t>
              </a:r>
            </a:p>
          </p:txBody>
        </p:sp>
      </p:grp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953000"/>
          </a:xfrm>
        </p:spPr>
        <p:txBody>
          <a:bodyPr/>
          <a:lstStyle/>
          <a:p>
            <a:r>
              <a:rPr lang="en-US" dirty="0" smtClean="0"/>
              <a:t>User behavior is an intriguing source of relevance data</a:t>
            </a:r>
          </a:p>
          <a:p>
            <a:pPr lvl="1"/>
            <a:r>
              <a:rPr lang="en-US" sz="2800" dirty="0" smtClean="0"/>
              <a:t>Users make (somewhat) informed choices when they interact with search engines</a:t>
            </a:r>
          </a:p>
          <a:p>
            <a:pPr lvl="1"/>
            <a:r>
              <a:rPr lang="en-US" sz="2800" dirty="0" smtClean="0"/>
              <a:t>Potentially a lot of data available in search logs</a:t>
            </a:r>
          </a:p>
          <a:p>
            <a:pPr lvl="1"/>
            <a:endParaRPr lang="en-US" sz="2800" dirty="0"/>
          </a:p>
          <a:p>
            <a:r>
              <a:rPr lang="en-US" dirty="0" smtClean="0"/>
              <a:t>But there are significant caveats</a:t>
            </a:r>
          </a:p>
          <a:p>
            <a:pPr lvl="1"/>
            <a:r>
              <a:rPr lang="en-US" sz="2800" dirty="0" smtClean="0"/>
              <a:t>User behavior data can be very noisy</a:t>
            </a:r>
          </a:p>
          <a:p>
            <a:pPr lvl="1"/>
            <a:r>
              <a:rPr lang="en-US" sz="2800" dirty="0" smtClean="0"/>
              <a:t>Interpreting user behavior can be tricky</a:t>
            </a:r>
          </a:p>
          <a:p>
            <a:pPr lvl="1"/>
            <a:r>
              <a:rPr lang="en-US" sz="2800" dirty="0" smtClean="0"/>
              <a:t>Spam can be a significant problem</a:t>
            </a:r>
          </a:p>
          <a:p>
            <a:pPr lvl="1"/>
            <a:r>
              <a:rPr lang="en-US" sz="2800" dirty="0" smtClean="0"/>
              <a:t>Not all queries will have user behavior</a:t>
            </a:r>
          </a:p>
        </p:txBody>
      </p:sp>
    </p:spTree>
    <p:extLst>
      <p:ext uri="{BB962C8B-B14F-4D97-AF65-F5344CB8AC3E}">
        <p14:creationId xmlns:p14="http://schemas.microsoft.com/office/powerpoint/2010/main" val="2792606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key </a:t>
            </a:r>
            <a:r>
              <a:rPr lang="en-US" dirty="0" smtClean="0"/>
              <a:t>limitation </a:t>
            </a:r>
            <a:r>
              <a:rPr lang="en-US" dirty="0" smtClean="0"/>
              <a:t>of the BIM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BIM – like much of original IR – was designed for titles or abstracts, and not for modern full text search</a:t>
            </a:r>
          </a:p>
          <a:p>
            <a:r>
              <a:rPr lang="en-US" dirty="0" smtClean="0"/>
              <a:t>We want to pay attention to term frequency and document lengths, just like in other models we’ve discussed.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47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based on user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From [</a:t>
            </a:r>
            <a:r>
              <a:rPr lang="en-US" dirty="0" err="1" smtClean="0"/>
              <a:t>Agichtein</a:t>
            </a:r>
            <a:r>
              <a:rPr lang="en-US" dirty="0" smtClean="0"/>
              <a:t>, Brill, </a:t>
            </a:r>
            <a:r>
              <a:rPr lang="en-US" dirty="0" err="1" smtClean="0"/>
              <a:t>Dumais</a:t>
            </a:r>
            <a:r>
              <a:rPr lang="en-US" dirty="0" smtClean="0"/>
              <a:t> 2006; </a:t>
            </a:r>
            <a:r>
              <a:rPr lang="en-US" dirty="0" err="1" smtClean="0"/>
              <a:t>Joachims</a:t>
            </a:r>
            <a:r>
              <a:rPr lang="en-US" dirty="0" smtClean="0"/>
              <a:t> 2002]</a:t>
            </a:r>
          </a:p>
          <a:p>
            <a:r>
              <a:rPr lang="en-US" dirty="0" smtClean="0"/>
              <a:t>Click-through features</a:t>
            </a:r>
          </a:p>
          <a:p>
            <a:pPr lvl="1"/>
            <a:r>
              <a:rPr lang="en-US" dirty="0" smtClean="0"/>
              <a:t>Click frequency, click probability, click deviation</a:t>
            </a:r>
          </a:p>
          <a:p>
            <a:pPr lvl="1"/>
            <a:r>
              <a:rPr lang="en-US" dirty="0" smtClean="0"/>
              <a:t>Click on next result? previous</a:t>
            </a:r>
            <a:r>
              <a:rPr lang="en-US" dirty="0"/>
              <a:t> </a:t>
            </a:r>
            <a:r>
              <a:rPr lang="en-US" dirty="0" smtClean="0"/>
              <a:t>result? above? below&gt;?</a:t>
            </a:r>
            <a:endParaRPr lang="en-US" dirty="0"/>
          </a:p>
          <a:p>
            <a:r>
              <a:rPr lang="en-US" dirty="0" smtClean="0"/>
              <a:t>Browsing features</a:t>
            </a:r>
          </a:p>
          <a:p>
            <a:pPr lvl="1"/>
            <a:r>
              <a:rPr lang="en-US" dirty="0" smtClean="0"/>
              <a:t>Cumulative and average time on page, on domain, on URL prefix; deviation from average times</a:t>
            </a:r>
          </a:p>
          <a:p>
            <a:pPr lvl="1"/>
            <a:r>
              <a:rPr lang="en-US" dirty="0" smtClean="0"/>
              <a:t>Browse path features</a:t>
            </a:r>
          </a:p>
          <a:p>
            <a:r>
              <a:rPr lang="en-US" dirty="0" smtClean="0"/>
              <a:t>Query-text features</a:t>
            </a:r>
          </a:p>
          <a:p>
            <a:pPr lvl="1"/>
            <a:r>
              <a:rPr lang="en-US" dirty="0" smtClean="0"/>
              <a:t>Query overlap with title, snippet, URL, domain, next query</a:t>
            </a:r>
          </a:p>
          <a:p>
            <a:pPr lvl="1"/>
            <a:r>
              <a:rPr lang="en-US" dirty="0" smtClean="0"/>
              <a:t>Query length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0708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Incorporating user behavior into ranking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Incorporate user behavior features into a ranking function like BM25F</a:t>
            </a:r>
          </a:p>
          <a:p>
            <a:pPr lvl="1"/>
            <a:r>
              <a:rPr lang="en-US" sz="2800" dirty="0" smtClean="0"/>
              <a:t>But requires an understanding of user behavior features so that appropriate </a:t>
            </a:r>
            <a:r>
              <a:rPr lang="en-US" sz="2800" i="1" dirty="0" err="1" smtClean="0">
                <a:latin typeface="Times New Roman"/>
                <a:cs typeface="Times New Roman"/>
              </a:rPr>
              <a:t>V</a:t>
            </a:r>
            <a:r>
              <a:rPr lang="en-US" sz="2800" i="1" baseline="-25000" dirty="0" err="1" smtClean="0">
                <a:latin typeface="Times New Roman"/>
                <a:cs typeface="Times New Roman"/>
              </a:rPr>
              <a:t>j</a:t>
            </a:r>
            <a:r>
              <a:rPr lang="en-US" sz="2800" dirty="0" smtClean="0"/>
              <a:t> functions are used</a:t>
            </a:r>
          </a:p>
          <a:p>
            <a:pPr lvl="1"/>
            <a:endParaRPr lang="en-US" sz="2800" dirty="0"/>
          </a:p>
          <a:p>
            <a:r>
              <a:rPr lang="en-US" dirty="0" smtClean="0"/>
              <a:t>Incorporate user behavior features into </a:t>
            </a:r>
            <a:r>
              <a:rPr lang="en-US" i="1" dirty="0" smtClean="0"/>
              <a:t>learned </a:t>
            </a:r>
            <a:r>
              <a:rPr lang="en-US" dirty="0" smtClean="0"/>
              <a:t>ranking function</a:t>
            </a:r>
          </a:p>
          <a:p>
            <a:endParaRPr lang="en-US" dirty="0"/>
          </a:p>
          <a:p>
            <a:r>
              <a:rPr lang="en-US" dirty="0" smtClean="0"/>
              <a:t>Either of these ways of incorporating </a:t>
            </a:r>
            <a:r>
              <a:rPr lang="en-US" dirty="0"/>
              <a:t>user behavior signals improve </a:t>
            </a:r>
            <a:r>
              <a:rPr lang="en-US" dirty="0" smtClean="0"/>
              <a:t>ranking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9070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S. E. Robertson and H. Zaragoza. 2009. The Probabilistic Relevance Framework: BM25 and Beyond. </a:t>
            </a:r>
            <a:r>
              <a:rPr lang="en-US" sz="2400" i="1" dirty="0" smtClean="0"/>
              <a:t>Foundations and Trends in Information Retrieval</a:t>
            </a:r>
            <a:r>
              <a:rPr lang="en-US" sz="2400" dirty="0" smtClean="0"/>
              <a:t> 3(4): 333-389.</a:t>
            </a:r>
          </a:p>
          <a:p>
            <a:r>
              <a:rPr lang="en-US" sz="2400" dirty="0" smtClean="0"/>
              <a:t>K</a:t>
            </a:r>
            <a:r>
              <a:rPr lang="en-US" sz="2400" dirty="0"/>
              <a:t>. </a:t>
            </a:r>
            <a:r>
              <a:rPr lang="en-US" sz="2400" dirty="0" err="1"/>
              <a:t>Spärck</a:t>
            </a:r>
            <a:r>
              <a:rPr lang="en-US" sz="2400" dirty="0"/>
              <a:t> </a:t>
            </a:r>
            <a:r>
              <a:rPr lang="en-US" sz="2400" dirty="0" smtClean="0"/>
              <a:t>Jones, S. Walker, and </a:t>
            </a:r>
            <a:r>
              <a:rPr lang="en-US" sz="2400" dirty="0"/>
              <a:t>S. E. Robertson</a:t>
            </a:r>
            <a:r>
              <a:rPr lang="en-US" sz="2400" dirty="0" smtClean="0"/>
              <a:t>. 2000. A probabilistic model of information retrieval: Development and comparative experiments. Part 1. </a:t>
            </a:r>
            <a:r>
              <a:rPr lang="en-US" sz="2400" i="1" dirty="0" smtClean="0"/>
              <a:t>Information Processing and Management </a:t>
            </a:r>
            <a:r>
              <a:rPr lang="en-US" sz="2400" dirty="0" smtClean="0"/>
              <a:t>779–808.</a:t>
            </a:r>
            <a:endParaRPr lang="en-US" sz="2400" dirty="0"/>
          </a:p>
          <a:p>
            <a:r>
              <a:rPr lang="en-US" sz="2400" dirty="0" smtClean="0"/>
              <a:t>T. </a:t>
            </a:r>
            <a:r>
              <a:rPr lang="en-US" sz="2400" dirty="0" err="1" smtClean="0"/>
              <a:t>Joachims</a:t>
            </a:r>
            <a:r>
              <a:rPr lang="en-US" sz="2400" dirty="0" smtClean="0"/>
              <a:t>. Optimizing Search Engines using </a:t>
            </a:r>
            <a:r>
              <a:rPr lang="en-US" sz="2400" dirty="0" err="1" smtClean="0"/>
              <a:t>Clickthrough</a:t>
            </a:r>
            <a:r>
              <a:rPr lang="en-US" sz="2400" dirty="0" smtClean="0"/>
              <a:t> Data. 2002. </a:t>
            </a:r>
            <a:r>
              <a:rPr lang="en-US" sz="2400" i="1" dirty="0" smtClean="0"/>
              <a:t>SIGKDD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E. </a:t>
            </a:r>
            <a:r>
              <a:rPr lang="en-US" sz="2400" dirty="0" err="1" smtClean="0"/>
              <a:t>Agichtein</a:t>
            </a:r>
            <a:r>
              <a:rPr lang="en-US" sz="2400" dirty="0" smtClean="0"/>
              <a:t>, E. Brill, S. </a:t>
            </a:r>
            <a:r>
              <a:rPr lang="en-US" sz="2400" dirty="0" err="1" smtClean="0"/>
              <a:t>Dumais</a:t>
            </a:r>
            <a:r>
              <a:rPr lang="en-US" sz="2400" dirty="0" smtClean="0"/>
              <a:t>. 2006. Improving Web Search Ranking By Incorporating User Behavior Information. 2006. </a:t>
            </a:r>
            <a:r>
              <a:rPr lang="en-US" sz="2400" i="1" dirty="0" smtClean="0"/>
              <a:t>SIGIR</a:t>
            </a:r>
            <a:r>
              <a:rPr lang="en-US" sz="2400" dirty="0" smtClean="0"/>
              <a:t>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09880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Okapi BM25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BM25 “Best Match 25” (they had a bunch of tries!)</a:t>
            </a:r>
          </a:p>
          <a:p>
            <a:pPr lvl="1"/>
            <a:r>
              <a:rPr lang="en-US" dirty="0" smtClean="0"/>
              <a:t>Developed in the context of the Okapi system</a:t>
            </a:r>
          </a:p>
          <a:p>
            <a:pPr lvl="1"/>
            <a:r>
              <a:rPr lang="en-US" dirty="0" smtClean="0"/>
              <a:t>Started to be increasingly adopted by other teams during the TREC competitions</a:t>
            </a:r>
          </a:p>
          <a:p>
            <a:pPr lvl="1"/>
            <a:r>
              <a:rPr lang="en-US" dirty="0" smtClean="0"/>
              <a:t>It works well</a:t>
            </a:r>
          </a:p>
          <a:p>
            <a:pPr lvl="1"/>
            <a:endParaRPr lang="en-US" dirty="0"/>
          </a:p>
          <a:p>
            <a:r>
              <a:rPr lang="en-US" dirty="0" smtClean="0"/>
              <a:t>Goal: be sensitive to these quantities while not adding too many parameters</a:t>
            </a:r>
          </a:p>
          <a:p>
            <a:pPr lvl="1"/>
            <a:r>
              <a:rPr lang="en-US" dirty="0" smtClean="0"/>
              <a:t>(Robertson and Zaragoza 2009; </a:t>
            </a:r>
            <a:r>
              <a:rPr lang="en-US" dirty="0" err="1" smtClean="0"/>
              <a:t>Spärck</a:t>
            </a:r>
            <a:r>
              <a:rPr lang="en-US" dirty="0" smtClean="0"/>
              <a:t> </a:t>
            </a:r>
            <a:r>
              <a:rPr lang="en-US" dirty="0" smtClean="0"/>
              <a:t>Jones et al. 2000</a:t>
            </a:r>
            <a:r>
              <a:rPr lang="en-US" dirty="0" smtClean="0"/>
              <a:t>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95466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Eliteness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 term frequencies using </a:t>
            </a:r>
            <a:r>
              <a:rPr lang="en-US" i="1" dirty="0" err="1" smtClean="0"/>
              <a:t>eliteness</a:t>
            </a:r>
            <a:endParaRPr lang="en-US" dirty="0"/>
          </a:p>
          <a:p>
            <a:r>
              <a:rPr lang="en-US" dirty="0" smtClean="0"/>
              <a:t>What is </a:t>
            </a:r>
            <a:r>
              <a:rPr lang="en-US" dirty="0" err="1" smtClean="0"/>
              <a:t>eliteness</a:t>
            </a:r>
            <a:r>
              <a:rPr lang="en-US" dirty="0"/>
              <a:t>?</a:t>
            </a:r>
            <a:endParaRPr lang="en-US" dirty="0" smtClean="0"/>
          </a:p>
          <a:p>
            <a:pPr lvl="1"/>
            <a:r>
              <a:rPr lang="en-US" sz="2800" dirty="0" smtClean="0"/>
              <a:t>Hidden variable for each document-term pair, denoted as </a:t>
            </a:r>
            <a:r>
              <a:rPr lang="en-US" sz="2800" i="1" dirty="0" err="1" smtClean="0">
                <a:latin typeface="Times New Roman"/>
                <a:cs typeface="Times New Roman"/>
              </a:rPr>
              <a:t>E</a:t>
            </a:r>
            <a:r>
              <a:rPr lang="en-US" sz="2800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sz="2800" dirty="0">
                <a:cs typeface="Times New Roman"/>
              </a:rPr>
              <a:t> </a:t>
            </a:r>
            <a:r>
              <a:rPr lang="en-US" sz="2800" dirty="0" smtClean="0">
                <a:cs typeface="Times New Roman"/>
              </a:rPr>
              <a:t>for term </a:t>
            </a:r>
            <a:r>
              <a:rPr lang="en-US" sz="2800" i="1" dirty="0" err="1" smtClean="0">
                <a:latin typeface="Times New Roman"/>
                <a:cs typeface="Times New Roman"/>
              </a:rPr>
              <a:t>i</a:t>
            </a:r>
            <a:endParaRPr lang="en-US" sz="2800" i="1" baseline="-25000" dirty="0" smtClean="0">
              <a:latin typeface="Times New Roman"/>
              <a:cs typeface="Times New Roman"/>
            </a:endParaRPr>
          </a:p>
          <a:p>
            <a:pPr lvl="1"/>
            <a:r>
              <a:rPr lang="en-US" sz="2800" dirty="0" smtClean="0"/>
              <a:t>Represents </a:t>
            </a:r>
            <a:r>
              <a:rPr lang="en-US" sz="2800" i="1" dirty="0" err="1" smtClean="0"/>
              <a:t>aboutness</a:t>
            </a:r>
            <a:r>
              <a:rPr lang="en-US" sz="2800" dirty="0" smtClean="0"/>
              <a:t>: a term is elite in a document if, in some sense, the document is about the concept denoted by the term</a:t>
            </a:r>
          </a:p>
          <a:p>
            <a:pPr lvl="1"/>
            <a:r>
              <a:rPr lang="en-US" sz="2800" dirty="0" err="1" smtClean="0"/>
              <a:t>Eliteness</a:t>
            </a:r>
            <a:r>
              <a:rPr lang="en-US" sz="2800" dirty="0" smtClean="0"/>
              <a:t> is binary</a:t>
            </a:r>
          </a:p>
          <a:p>
            <a:pPr lvl="1"/>
            <a:r>
              <a:rPr lang="en-US" sz="2800" dirty="0" smtClean="0"/>
              <a:t>Term occurrences depend only on </a:t>
            </a:r>
            <a:r>
              <a:rPr lang="en-US" sz="2800" dirty="0" err="1" smtClean="0"/>
              <a:t>eliteness</a:t>
            </a:r>
            <a:r>
              <a:rPr lang="en-US" sz="2800" dirty="0" smtClean="0"/>
              <a:t>…</a:t>
            </a:r>
          </a:p>
          <a:p>
            <a:pPr lvl="1"/>
            <a:r>
              <a:rPr lang="en-US" sz="2800" dirty="0" smtClean="0"/>
              <a:t>… but </a:t>
            </a:r>
            <a:r>
              <a:rPr lang="en-US" sz="2800" dirty="0" err="1" smtClean="0"/>
              <a:t>eliteness</a:t>
            </a:r>
            <a:r>
              <a:rPr lang="en-US" sz="2800" dirty="0" smtClean="0"/>
              <a:t> depends on relevance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54423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Elite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Text from the Wikipedia page on the NFL draft showing </a:t>
            </a:r>
            <a:r>
              <a:rPr lang="en-US" b="1" dirty="0" smtClean="0">
                <a:solidFill>
                  <a:srgbClr val="C0504D"/>
                </a:solidFill>
              </a:rPr>
              <a:t>elite terms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2691348"/>
            <a:ext cx="5410200" cy="378565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</a:t>
            </a:r>
            <a:r>
              <a:rPr lang="en-US" sz="2400" b="1" dirty="0" smtClean="0">
                <a:solidFill>
                  <a:schemeClr val="accent2"/>
                </a:solidFill>
              </a:rPr>
              <a:t>National Football League Draft </a:t>
            </a:r>
            <a:r>
              <a:rPr lang="en-US" sz="2400" dirty="0" smtClean="0"/>
              <a:t>is an annual event in which the </a:t>
            </a:r>
            <a:r>
              <a:rPr lang="en-US" sz="2400" b="1" dirty="0" smtClean="0">
                <a:solidFill>
                  <a:srgbClr val="C0504D"/>
                </a:solidFill>
              </a:rPr>
              <a:t>National Football League </a:t>
            </a:r>
            <a:r>
              <a:rPr lang="en-US" sz="2400" dirty="0" smtClean="0"/>
              <a:t>(</a:t>
            </a:r>
            <a:r>
              <a:rPr lang="en-US" sz="2400" b="1" dirty="0" smtClean="0">
                <a:solidFill>
                  <a:srgbClr val="C0504D"/>
                </a:solidFill>
              </a:rPr>
              <a:t>NFL</a:t>
            </a:r>
            <a:r>
              <a:rPr lang="en-US" sz="2400" dirty="0" smtClean="0"/>
              <a:t>) </a:t>
            </a:r>
            <a:r>
              <a:rPr lang="en-US" sz="2400" b="1" dirty="0" smtClean="0">
                <a:solidFill>
                  <a:srgbClr val="C0504D"/>
                </a:solidFill>
              </a:rPr>
              <a:t>teams</a:t>
            </a:r>
            <a:r>
              <a:rPr lang="en-US" sz="2400" dirty="0" smtClean="0">
                <a:solidFill>
                  <a:srgbClr val="C0504D"/>
                </a:solidFill>
              </a:rPr>
              <a:t> </a:t>
            </a:r>
            <a:r>
              <a:rPr lang="en-US" sz="2400" b="1" dirty="0" smtClean="0">
                <a:solidFill>
                  <a:srgbClr val="C0504D"/>
                </a:solidFill>
              </a:rPr>
              <a:t>select eligible college football players</a:t>
            </a:r>
            <a:r>
              <a:rPr lang="en-US" sz="2400" dirty="0" smtClean="0"/>
              <a:t>.  It serves as the </a:t>
            </a:r>
            <a:r>
              <a:rPr lang="en-US" sz="2400" b="1" dirty="0" smtClean="0">
                <a:solidFill>
                  <a:srgbClr val="C0504D"/>
                </a:solidFill>
              </a:rPr>
              <a:t>league’s</a:t>
            </a:r>
            <a:r>
              <a:rPr lang="en-US" sz="2400" dirty="0" smtClean="0"/>
              <a:t> most common source of </a:t>
            </a:r>
            <a:r>
              <a:rPr lang="en-US" sz="2400" b="1" dirty="0" smtClean="0">
                <a:solidFill>
                  <a:srgbClr val="C0504D"/>
                </a:solidFill>
              </a:rPr>
              <a:t>player recruitment</a:t>
            </a:r>
            <a:r>
              <a:rPr lang="en-US" sz="2400" dirty="0" smtClean="0"/>
              <a:t>.  The basic design of the </a:t>
            </a:r>
            <a:r>
              <a:rPr lang="en-US" sz="2400" b="1" dirty="0" smtClean="0">
                <a:solidFill>
                  <a:srgbClr val="C0504D"/>
                </a:solidFill>
              </a:rPr>
              <a:t>draft</a:t>
            </a:r>
            <a:r>
              <a:rPr lang="en-US" sz="2400" dirty="0" smtClean="0">
                <a:solidFill>
                  <a:srgbClr val="C0504D"/>
                </a:solidFill>
              </a:rPr>
              <a:t> </a:t>
            </a:r>
            <a:r>
              <a:rPr lang="en-US" sz="2400" dirty="0" smtClean="0"/>
              <a:t>is that each </a:t>
            </a:r>
            <a:r>
              <a:rPr lang="en-US" sz="2400" b="1" dirty="0" smtClean="0">
                <a:solidFill>
                  <a:srgbClr val="C0504D"/>
                </a:solidFill>
              </a:rPr>
              <a:t>team</a:t>
            </a:r>
            <a:r>
              <a:rPr lang="en-US" sz="2400" dirty="0" smtClean="0">
                <a:solidFill>
                  <a:srgbClr val="C0504D"/>
                </a:solidFill>
              </a:rPr>
              <a:t> </a:t>
            </a:r>
            <a:r>
              <a:rPr lang="en-US" sz="2400" dirty="0" smtClean="0"/>
              <a:t>is given a </a:t>
            </a:r>
            <a:r>
              <a:rPr lang="en-US" sz="2400" b="1" dirty="0" smtClean="0">
                <a:solidFill>
                  <a:srgbClr val="C0504D"/>
                </a:solidFill>
              </a:rPr>
              <a:t>position</a:t>
            </a:r>
            <a:r>
              <a:rPr lang="en-US" sz="2400" dirty="0" smtClean="0">
                <a:solidFill>
                  <a:srgbClr val="C0504D"/>
                </a:solidFill>
              </a:rPr>
              <a:t> </a:t>
            </a:r>
            <a:r>
              <a:rPr lang="en-US" sz="2400" dirty="0" smtClean="0"/>
              <a:t>in the </a:t>
            </a:r>
            <a:r>
              <a:rPr lang="en-US" sz="2400" b="1" dirty="0" smtClean="0">
                <a:solidFill>
                  <a:srgbClr val="C0504D"/>
                </a:solidFill>
              </a:rPr>
              <a:t>draft order </a:t>
            </a:r>
            <a:r>
              <a:rPr lang="en-US" sz="2400" dirty="0" smtClean="0"/>
              <a:t>in </a:t>
            </a:r>
            <a:r>
              <a:rPr lang="en-US" sz="2400" b="1" dirty="0" smtClean="0">
                <a:solidFill>
                  <a:schemeClr val="accent2"/>
                </a:solidFill>
              </a:rPr>
              <a:t>reverse order</a:t>
            </a:r>
            <a:r>
              <a:rPr lang="en-US" sz="2400" dirty="0" smtClean="0"/>
              <a:t> relative to its </a:t>
            </a:r>
            <a:r>
              <a:rPr lang="en-US" sz="2400" b="1" dirty="0" smtClean="0">
                <a:solidFill>
                  <a:srgbClr val="C0504D"/>
                </a:solidFill>
              </a:rPr>
              <a:t>record</a:t>
            </a:r>
            <a:r>
              <a:rPr lang="en-US" sz="2400" dirty="0" smtClean="0">
                <a:solidFill>
                  <a:srgbClr val="C0504D"/>
                </a:solidFill>
              </a:rPr>
              <a:t> </a:t>
            </a:r>
            <a:r>
              <a:rPr lang="en-US" sz="2400" dirty="0" smtClean="0"/>
              <a:t>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0695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Graphical model with </a:t>
            </a:r>
            <a:r>
              <a:rPr lang="en-US" dirty="0" err="1" smtClean="0"/>
              <a:t>eliteness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505200" y="19050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/>
              </a:rPr>
              <a:t>R</a:t>
            </a:r>
            <a:endParaRPr lang="en-US" sz="2400" i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5" name="Oval 4"/>
          <p:cNvSpPr/>
          <p:nvPr/>
        </p:nvSpPr>
        <p:spPr>
          <a:xfrm>
            <a:off x="3505200" y="48006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/>
              </a:rPr>
              <a:t>tf</a:t>
            </a:r>
            <a:r>
              <a:rPr lang="en-US" sz="2400" i="1" baseline="-250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/>
              </a:rPr>
              <a:t>i</a:t>
            </a:r>
            <a:endParaRPr lang="en-US" sz="2400" i="1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52800" y="3124200"/>
            <a:ext cx="1295400" cy="3276600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7617057"/>
              </p:ext>
            </p:extLst>
          </p:nvPr>
        </p:nvGraphicFramePr>
        <p:xfrm>
          <a:off x="3633410" y="5930902"/>
          <a:ext cx="709990" cy="393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19" name="Equation" r:id="rId3" imgW="342900" imgH="190500" progId="Equation.3">
                  <p:embed/>
                </p:oleObj>
              </mc:Choice>
              <mc:Fallback>
                <p:oleObj name="Equation" r:id="rId3" imgW="3429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3410" y="5930902"/>
                        <a:ext cx="709990" cy="3936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eft Arrow 8"/>
          <p:cNvSpPr/>
          <p:nvPr/>
        </p:nvSpPr>
        <p:spPr>
          <a:xfrm>
            <a:off x="4876800" y="5029200"/>
            <a:ext cx="1066800" cy="457200"/>
          </a:xfrm>
          <a:prstGeom prst="leftArrow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09905" y="4953000"/>
            <a:ext cx="1951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+mn-lt"/>
              </a:rPr>
              <a:t>Frequencies</a:t>
            </a:r>
            <a:endParaRPr lang="en-US" sz="2800" dirty="0">
              <a:latin typeface="+mn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505200" y="34290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/>
              </a:rPr>
              <a:t>E</a:t>
            </a:r>
            <a:r>
              <a:rPr lang="en-US" sz="2400" i="1" baseline="-250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/>
              </a:rPr>
              <a:t>i</a:t>
            </a:r>
            <a:endParaRPr lang="en-US" sz="2400" i="1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/>
            </a:endParaRPr>
          </a:p>
        </p:txBody>
      </p:sp>
      <p:cxnSp>
        <p:nvCxnSpPr>
          <p:cNvPr id="13" name="Straight Arrow Connector 12"/>
          <p:cNvCxnSpPr>
            <a:stCxn id="4" idx="4"/>
            <a:endCxn id="11" idx="0"/>
          </p:cNvCxnSpPr>
          <p:nvPr/>
        </p:nvCxnSpPr>
        <p:spPr>
          <a:xfrm>
            <a:off x="3962400" y="2819400"/>
            <a:ext cx="0" cy="6096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4"/>
            <a:endCxn id="5" idx="0"/>
          </p:cNvCxnSpPr>
          <p:nvPr/>
        </p:nvCxnSpPr>
        <p:spPr>
          <a:xfrm>
            <a:off x="3962400" y="4343400"/>
            <a:ext cx="0" cy="4572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Left Arrow 15"/>
          <p:cNvSpPr/>
          <p:nvPr/>
        </p:nvSpPr>
        <p:spPr>
          <a:xfrm>
            <a:off x="4876800" y="3657600"/>
            <a:ext cx="1066800" cy="457200"/>
          </a:xfrm>
          <a:prstGeom prst="leftArrow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066306" y="3429000"/>
            <a:ext cx="14885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+mn-lt"/>
              </a:rPr>
              <a:t>Binary</a:t>
            </a:r>
          </a:p>
          <a:p>
            <a:pPr algn="ctr"/>
            <a:r>
              <a:rPr lang="en-US" sz="2800" dirty="0" smtClean="0">
                <a:latin typeface="+mn-lt"/>
              </a:rPr>
              <a:t>variables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99895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Retrieval Status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to the </a:t>
            </a:r>
            <a:r>
              <a:rPr lang="en-US" dirty="0" smtClean="0"/>
              <a:t>BIM derivation, we have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where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using </a:t>
            </a:r>
            <a:r>
              <a:rPr lang="en-US" dirty="0" err="1" smtClean="0"/>
              <a:t>eliteness</a:t>
            </a:r>
            <a:r>
              <a:rPr lang="en-US" dirty="0" smtClean="0"/>
              <a:t>, we have:</a:t>
            </a:r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7962940"/>
              </p:ext>
            </p:extLst>
          </p:nvPr>
        </p:nvGraphicFramePr>
        <p:xfrm>
          <a:off x="1855788" y="2185988"/>
          <a:ext cx="3286125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68" name="Equation" r:id="rId3" imgW="1498600" imgH="393700" progId="Equation.3">
                  <p:embed/>
                </p:oleObj>
              </mc:Choice>
              <mc:Fallback>
                <p:oleObj name="Equation" r:id="rId3" imgW="14986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5788" y="2185988"/>
                        <a:ext cx="3286125" cy="86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9870180"/>
              </p:ext>
            </p:extLst>
          </p:nvPr>
        </p:nvGraphicFramePr>
        <p:xfrm>
          <a:off x="935038" y="5235575"/>
          <a:ext cx="6764337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69" name="Equation" r:id="rId5" imgW="3086100" imgH="266700" progId="Equation.3">
                  <p:embed/>
                </p:oleObj>
              </mc:Choice>
              <mc:Fallback>
                <p:oleObj name="Equation" r:id="rId5" imgW="30861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038" y="5235575"/>
                        <a:ext cx="6764337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5460781"/>
              </p:ext>
            </p:extLst>
          </p:nvPr>
        </p:nvGraphicFramePr>
        <p:xfrm>
          <a:off x="2819400" y="5734050"/>
          <a:ext cx="5510213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70" name="Equation" r:id="rId7" imgW="2514600" imgH="304800" progId="Equation.3">
                  <p:embed/>
                </p:oleObj>
              </mc:Choice>
              <mc:Fallback>
                <p:oleObj name="Equation" r:id="rId7" imgW="25146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5734050"/>
                        <a:ext cx="5510213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7338181"/>
              </p:ext>
            </p:extLst>
          </p:nvPr>
        </p:nvGraphicFramePr>
        <p:xfrm>
          <a:off x="630238" y="3230563"/>
          <a:ext cx="6234112" cy="111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71" name="Equation" r:id="rId9" imgW="2844800" imgH="508000" progId="Equation.3">
                  <p:embed/>
                </p:oleObj>
              </mc:Choice>
              <mc:Fallback>
                <p:oleObj name="Equation" r:id="rId9" imgW="28448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238" y="3230563"/>
                        <a:ext cx="6234112" cy="1112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3216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IR-slides">
  <a:themeElements>
    <a:clrScheme name="IIR Book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37085"/>
      </a:accent1>
      <a:accent2>
        <a:srgbClr val="C0504D"/>
      </a:accent2>
      <a:accent3>
        <a:srgbClr val="357E69"/>
      </a:accent3>
      <a:accent4>
        <a:srgbClr val="918BA3"/>
      </a:accent4>
      <a:accent5>
        <a:srgbClr val="139CB7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IIR-slides.pot</Template>
  <TotalTime>10303</TotalTime>
  <Words>1645</Words>
  <Application>Microsoft Macintosh PowerPoint</Application>
  <PresentationFormat>On-screen Show (4:3)</PresentationFormat>
  <Paragraphs>315</Paragraphs>
  <Slides>42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IIR-slides</vt:lpstr>
      <vt:lpstr>Microsoft Equation</vt:lpstr>
      <vt:lpstr>Equation</vt:lpstr>
      <vt:lpstr>PowerPoint Presentation</vt:lpstr>
      <vt:lpstr>Summary - BIM</vt:lpstr>
      <vt:lpstr>Graphical model for BIM</vt:lpstr>
      <vt:lpstr>A key limitation of the BIM</vt:lpstr>
      <vt:lpstr>Okapi BM25</vt:lpstr>
      <vt:lpstr>Eliteness</vt:lpstr>
      <vt:lpstr>Elite terms</vt:lpstr>
      <vt:lpstr>Graphical model with eliteness</vt:lpstr>
      <vt:lpstr>Retrieval Status Value</vt:lpstr>
      <vt:lpstr>Generative model for documents</vt:lpstr>
      <vt:lpstr>Generative model for documents</vt:lpstr>
      <vt:lpstr>Poisson distribution</vt:lpstr>
      <vt:lpstr>2-Poisson model</vt:lpstr>
      <vt:lpstr>Graphing                for different parameter values of the 2-Poisson</vt:lpstr>
      <vt:lpstr>Qualitative properties</vt:lpstr>
      <vt:lpstr>Approximating the saturation function</vt:lpstr>
      <vt:lpstr>Saturation function</vt:lpstr>
      <vt:lpstr>“Early” versions of BM25</vt:lpstr>
      <vt:lpstr>Document length normalization</vt:lpstr>
      <vt:lpstr>Document length normalization</vt:lpstr>
      <vt:lpstr>Okapi BM25</vt:lpstr>
      <vt:lpstr>Okapi BM25</vt:lpstr>
      <vt:lpstr>Ranking with features</vt:lpstr>
      <vt:lpstr>Ranking with zones</vt:lpstr>
      <vt:lpstr>Ranking with zones</vt:lpstr>
      <vt:lpstr>BM25F with zones</vt:lpstr>
      <vt:lpstr>Simple BM25F with zones</vt:lpstr>
      <vt:lpstr>BM25F</vt:lpstr>
      <vt:lpstr>Ranking with non-textual features</vt:lpstr>
      <vt:lpstr>Ranking with non-textual features</vt:lpstr>
      <vt:lpstr>User Behavior</vt:lpstr>
      <vt:lpstr>User  Behavior</vt:lpstr>
      <vt:lpstr>User Behavior</vt:lpstr>
      <vt:lpstr>Web search click log</vt:lpstr>
      <vt:lpstr>Web Search Click Log</vt:lpstr>
      <vt:lpstr>Interpret Clicks: an Example</vt:lpstr>
      <vt:lpstr>Eye-tracking User Study</vt:lpstr>
      <vt:lpstr>Click Position-bias</vt:lpstr>
      <vt:lpstr>User behavior</vt:lpstr>
      <vt:lpstr>Features based on user behavior</vt:lpstr>
      <vt:lpstr>Incorporating user behavior into ranking algorithm</vt:lpstr>
      <vt:lpstr>Resources</vt:lpstr>
    </vt:vector>
  </TitlesOfParts>
  <Company>Stanford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Christopher Manning</dc:creator>
  <cp:lastModifiedBy>Pandu Nayak</cp:lastModifiedBy>
  <cp:revision>143</cp:revision>
  <cp:lastPrinted>2008-11-17T05:41:57Z</cp:lastPrinted>
  <dcterms:created xsi:type="dcterms:W3CDTF">2009-03-26T15:51:14Z</dcterms:created>
  <dcterms:modified xsi:type="dcterms:W3CDTF">2013-04-25T06:06:15Z</dcterms:modified>
</cp:coreProperties>
</file>