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handoutMasterIdLst>
    <p:handoutMasterId r:id="rId61"/>
  </p:handoutMasterIdLst>
  <p:sldIdLst>
    <p:sldId id="380" r:id="rId2"/>
    <p:sldId id="330" r:id="rId3"/>
    <p:sldId id="311" r:id="rId4"/>
    <p:sldId id="310" r:id="rId5"/>
    <p:sldId id="312" r:id="rId6"/>
    <p:sldId id="338" r:id="rId7"/>
    <p:sldId id="304" r:id="rId8"/>
    <p:sldId id="314" r:id="rId9"/>
    <p:sldId id="316" r:id="rId10"/>
    <p:sldId id="319" r:id="rId11"/>
    <p:sldId id="320" r:id="rId12"/>
    <p:sldId id="325" r:id="rId13"/>
    <p:sldId id="322" r:id="rId14"/>
    <p:sldId id="315" r:id="rId15"/>
    <p:sldId id="317" r:id="rId16"/>
    <p:sldId id="318" r:id="rId17"/>
    <p:sldId id="388" r:id="rId18"/>
    <p:sldId id="342" r:id="rId19"/>
    <p:sldId id="389"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90" r:id="rId44"/>
    <p:sldId id="391" r:id="rId45"/>
    <p:sldId id="392"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2" r:id="rId5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ter Kristianse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00FF00"/>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86441" autoAdjust="0"/>
  </p:normalViewPr>
  <p:slideViewPr>
    <p:cSldViewPr>
      <p:cViewPr varScale="1">
        <p:scale>
          <a:sx n="131" d="100"/>
          <a:sy n="131" d="100"/>
        </p:scale>
        <p:origin x="17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45" tIns="47372" rIns="94745" bIns="47372" numCol="1" anchor="t" anchorCtr="0" compatLnSpc="1">
            <a:prstTxWarp prst="textNoShape">
              <a:avLst/>
            </a:prstTxWarp>
          </a:bodyPr>
          <a:lstStyle>
            <a:lvl1pPr>
              <a:defRPr sz="1200"/>
            </a:lvl1pPr>
          </a:lstStyle>
          <a:p>
            <a:endParaRPr lang="nb-NO"/>
          </a:p>
        </p:txBody>
      </p:sp>
      <p:sp>
        <p:nvSpPr>
          <p:cNvPr id="101379"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45" tIns="47372" rIns="94745" bIns="47372" numCol="1" anchor="t" anchorCtr="0" compatLnSpc="1">
            <a:prstTxWarp prst="textNoShape">
              <a:avLst/>
            </a:prstTxWarp>
          </a:bodyPr>
          <a:lstStyle>
            <a:lvl1pPr algn="r">
              <a:defRPr sz="1200"/>
            </a:lvl1pPr>
          </a:lstStyle>
          <a:p>
            <a:endParaRPr lang="nb-NO"/>
          </a:p>
        </p:txBody>
      </p:sp>
      <p:sp>
        <p:nvSpPr>
          <p:cNvPr id="101380"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45" tIns="47372" rIns="94745" bIns="47372" numCol="1" anchor="b" anchorCtr="0" compatLnSpc="1">
            <a:prstTxWarp prst="textNoShape">
              <a:avLst/>
            </a:prstTxWarp>
          </a:bodyPr>
          <a:lstStyle>
            <a:lvl1pPr>
              <a:defRPr sz="1200"/>
            </a:lvl1pPr>
          </a:lstStyle>
          <a:p>
            <a:endParaRPr lang="nb-NO"/>
          </a:p>
        </p:txBody>
      </p:sp>
      <p:sp>
        <p:nvSpPr>
          <p:cNvPr id="101381"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45" tIns="47372" rIns="94745" bIns="47372" numCol="1" anchor="b" anchorCtr="0" compatLnSpc="1">
            <a:prstTxWarp prst="textNoShape">
              <a:avLst/>
            </a:prstTxWarp>
          </a:bodyPr>
          <a:lstStyle>
            <a:lvl1pPr algn="r">
              <a:defRPr sz="1200"/>
            </a:lvl1pPr>
          </a:lstStyle>
          <a:p>
            <a:fld id="{FAB401C6-BCC8-4C9D-9B43-E234DA4DD590}" type="slidenum">
              <a:rPr lang="nb-NO"/>
              <a:pPr/>
              <a:t>‹#›</a:t>
            </a:fld>
            <a:endParaRPr lang="nb-NO"/>
          </a:p>
        </p:txBody>
      </p:sp>
    </p:spTree>
    <p:extLst>
      <p:ext uri="{BB962C8B-B14F-4D97-AF65-F5344CB8AC3E}">
        <p14:creationId xmlns:p14="http://schemas.microsoft.com/office/powerpoint/2010/main" val="2853625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45" tIns="47372" rIns="94745" bIns="47372" numCol="1" anchor="t" anchorCtr="0" compatLnSpc="1">
            <a:prstTxWarp prst="textNoShape">
              <a:avLst/>
            </a:prstTxWarp>
          </a:bodyPr>
          <a:lstStyle>
            <a:lvl1pPr>
              <a:defRPr sz="1200"/>
            </a:lvl1pPr>
          </a:lstStyle>
          <a:p>
            <a:endParaRPr lang="nb-NO"/>
          </a:p>
        </p:txBody>
      </p:sp>
      <p:sp>
        <p:nvSpPr>
          <p:cNvPr id="102403"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45" tIns="47372" rIns="94745" bIns="47372" numCol="1" anchor="t" anchorCtr="0" compatLnSpc="1">
            <a:prstTxWarp prst="textNoShape">
              <a:avLst/>
            </a:prstTxWarp>
          </a:bodyPr>
          <a:lstStyle>
            <a:lvl1pPr algn="r">
              <a:defRPr sz="1200"/>
            </a:lvl1pPr>
          </a:lstStyle>
          <a:p>
            <a:endParaRPr lang="nb-NO"/>
          </a:p>
        </p:txBody>
      </p:sp>
      <p:sp>
        <p:nvSpPr>
          <p:cNvPr id="102404" name="Rectangle 4"/>
          <p:cNvSpPr>
            <a:spLocks noGrp="1" noRot="1" noChangeAspect="1" noChangeArrowheads="1" noTextEdit="1"/>
          </p:cNvSpPr>
          <p:nvPr>
            <p:ph type="sldImg" idx="2"/>
          </p:nvPr>
        </p:nvSpPr>
        <p:spPr bwMode="auto">
          <a:xfrm>
            <a:off x="990600" y="768350"/>
            <a:ext cx="5116513" cy="3836988"/>
          </a:xfrm>
          <a:prstGeom prst="rect">
            <a:avLst/>
          </a:prstGeom>
          <a:noFill/>
          <a:ln w="9525">
            <a:solidFill>
              <a:srgbClr val="000000"/>
            </a:solidFill>
            <a:miter lim="800000"/>
            <a:headEnd/>
            <a:tailEnd/>
          </a:ln>
          <a:effectLst/>
        </p:spPr>
      </p:sp>
      <p:sp>
        <p:nvSpPr>
          <p:cNvPr id="102405"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45" tIns="47372" rIns="94745" bIns="47372"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406"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45" tIns="47372" rIns="94745" bIns="47372" numCol="1" anchor="b" anchorCtr="0" compatLnSpc="1">
            <a:prstTxWarp prst="textNoShape">
              <a:avLst/>
            </a:prstTxWarp>
          </a:bodyPr>
          <a:lstStyle>
            <a:lvl1pPr>
              <a:defRPr sz="1200"/>
            </a:lvl1pPr>
          </a:lstStyle>
          <a:p>
            <a:endParaRPr lang="nb-NO"/>
          </a:p>
        </p:txBody>
      </p:sp>
      <p:sp>
        <p:nvSpPr>
          <p:cNvPr id="102407"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45" tIns="47372" rIns="94745" bIns="47372" numCol="1" anchor="b" anchorCtr="0" compatLnSpc="1">
            <a:prstTxWarp prst="textNoShape">
              <a:avLst/>
            </a:prstTxWarp>
          </a:bodyPr>
          <a:lstStyle>
            <a:lvl1pPr algn="r">
              <a:defRPr sz="1200"/>
            </a:lvl1pPr>
          </a:lstStyle>
          <a:p>
            <a:fld id="{20A51021-D121-4413-B11B-6458AF704089}" type="slidenum">
              <a:rPr lang="nb-NO"/>
              <a:pPr/>
              <a:t>‹#›</a:t>
            </a:fld>
            <a:endParaRPr lang="nb-NO"/>
          </a:p>
        </p:txBody>
      </p:sp>
    </p:spTree>
    <p:extLst>
      <p:ext uri="{BB962C8B-B14F-4D97-AF65-F5344CB8AC3E}">
        <p14:creationId xmlns:p14="http://schemas.microsoft.com/office/powerpoint/2010/main" val="35900802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1</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smtClean="0"/>
              <a:t>Resten</a:t>
            </a:r>
            <a:r>
              <a:rPr lang="nb-NO" b="1" baseline="0" dirty="0" smtClean="0"/>
              <a:t> av time 1</a:t>
            </a:r>
            <a:endParaRPr lang="nb-NO" b="1" dirty="0"/>
          </a:p>
          <a:p>
            <a:r>
              <a:rPr lang="nb-NO" b="1" dirty="0" err="1" smtClean="0"/>
              <a:t>Convex</a:t>
            </a:r>
            <a:r>
              <a:rPr lang="nb-NO" b="1" dirty="0" smtClean="0"/>
              <a:t> hull -</a:t>
            </a:r>
            <a:r>
              <a:rPr lang="nb-NO" b="1" baseline="0" dirty="0" smtClean="0"/>
              <a:t> </a:t>
            </a:r>
            <a:r>
              <a:rPr lang="nb-NO" b="1" dirty="0" smtClean="0"/>
              <a:t>Konveks</a:t>
            </a:r>
            <a:r>
              <a:rPr lang="nb-NO" b="1" baseline="0" dirty="0" smtClean="0"/>
              <a:t> innhylling</a:t>
            </a:r>
            <a:endParaRPr lang="nb-NO" b="1" dirty="0"/>
          </a:p>
          <a:p>
            <a:endParaRPr lang="nb-NO" b="0" dirty="0" smtClean="0"/>
          </a:p>
          <a:p>
            <a:r>
              <a:rPr lang="nb-NO" b="0" dirty="0" smtClean="0"/>
              <a:t>Vi starter med </a:t>
            </a:r>
            <a:r>
              <a:rPr lang="nb-NO" b="0" baseline="0" dirty="0" smtClean="0"/>
              <a:t>det som heter </a:t>
            </a:r>
            <a:r>
              <a:rPr lang="nb-NO" b="0" baseline="0" dirty="0" err="1" smtClean="0"/>
              <a:t>c</a:t>
            </a:r>
            <a:r>
              <a:rPr lang="nb-NO" b="0" dirty="0" err="1" smtClean="0"/>
              <a:t>onvex</a:t>
            </a:r>
            <a:r>
              <a:rPr lang="nb-NO" b="0" dirty="0" smtClean="0"/>
              <a:t> hull på engelsk.</a:t>
            </a:r>
            <a:r>
              <a:rPr lang="nb-NO" b="0" baseline="0" dirty="0" smtClean="0"/>
              <a:t> </a:t>
            </a:r>
            <a:r>
              <a:rPr lang="nb-NO" b="0" dirty="0" smtClean="0"/>
              <a:t>Dette sies å være DET sentrale problemet</a:t>
            </a:r>
            <a:r>
              <a:rPr lang="nb-NO" b="0" baseline="0" dirty="0" smtClean="0"/>
              <a:t> innen </a:t>
            </a:r>
            <a:r>
              <a:rPr lang="nb-NO" b="0" baseline="0" dirty="0" err="1" smtClean="0"/>
              <a:t>computational</a:t>
            </a:r>
            <a:r>
              <a:rPr lang="nb-NO" b="0" baseline="0" dirty="0" smtClean="0"/>
              <a:t> </a:t>
            </a:r>
            <a:r>
              <a:rPr lang="nb-NO" b="0" baseline="0" dirty="0" err="1" smtClean="0"/>
              <a:t>geometry</a:t>
            </a:r>
            <a:r>
              <a:rPr lang="nb-NO" b="0" baseline="0" dirty="0" smtClean="0"/>
              <a:t>. (Det er i hvert fall utgangspunktet for mange algoritmer.)</a:t>
            </a:r>
            <a:endParaRPr lang="nb-NO" b="0" dirty="0" smtClean="0"/>
          </a:p>
          <a:p>
            <a:endParaRPr lang="nb-NO"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13</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a:t>5-6 min</a:t>
            </a:r>
          </a:p>
          <a:p>
            <a:r>
              <a:rPr lang="nb-NO" b="1" dirty="0" err="1" smtClean="0"/>
              <a:t>Compuatational</a:t>
            </a:r>
            <a:r>
              <a:rPr lang="nb-NO" b="1" baseline="0" dirty="0" smtClean="0"/>
              <a:t> </a:t>
            </a:r>
            <a:r>
              <a:rPr lang="nb-NO" b="1" baseline="0" dirty="0" err="1" smtClean="0"/>
              <a:t>Geometry</a:t>
            </a:r>
            <a:r>
              <a:rPr lang="nb-NO" b="1" baseline="0" dirty="0" smtClean="0"/>
              <a:t> – Grafisk Databehandling</a:t>
            </a:r>
            <a:endParaRPr lang="nb-NO" b="1" dirty="0"/>
          </a:p>
          <a:p>
            <a:endParaRPr lang="nb-NO" b="0" dirty="0" smtClean="0"/>
          </a:p>
          <a:p>
            <a:endParaRPr lang="nb-NO" b="0" dirty="0" smtClean="0"/>
          </a:p>
          <a:p>
            <a:r>
              <a:rPr lang="nb-NO" b="0" dirty="0" smtClean="0"/>
              <a:t>Vi</a:t>
            </a:r>
            <a:r>
              <a:rPr lang="nb-NO" b="0" baseline="0" dirty="0" smtClean="0"/>
              <a:t> skal se </a:t>
            </a:r>
            <a:r>
              <a:rPr lang="nb-NO" b="0" baseline="0" dirty="0" err="1" smtClean="0"/>
              <a:t>bittelittt</a:t>
            </a:r>
            <a:r>
              <a:rPr lang="nb-NO" b="0" baseline="0" dirty="0" smtClean="0"/>
              <a:t> på </a:t>
            </a:r>
            <a:r>
              <a:rPr lang="nb-NO" b="0" baseline="0" dirty="0" err="1" smtClean="0"/>
              <a:t>computational</a:t>
            </a:r>
            <a:r>
              <a:rPr lang="nb-NO" b="0" baseline="0" dirty="0" smtClean="0"/>
              <a:t> </a:t>
            </a:r>
            <a:r>
              <a:rPr lang="nb-NO" b="0" baseline="0" dirty="0" err="1" smtClean="0"/>
              <a:t>geometry</a:t>
            </a:r>
            <a:r>
              <a:rPr lang="nb-NO" b="0" baseline="0" dirty="0" smtClean="0"/>
              <a:t>, som jeg kalte geometriske algoritmer på norsk. Jeg er egentlig litt usikker på om det begrepet har noen riktig eller god oversettelse.</a:t>
            </a:r>
          </a:p>
          <a:p>
            <a:endParaRPr lang="nb-NO" b="0" baseline="0" dirty="0" smtClean="0"/>
          </a:p>
          <a:p>
            <a:r>
              <a:rPr lang="nb-NO" b="0" baseline="0" dirty="0" smtClean="0"/>
              <a:t>Algoritmer er ikke bare trær og tabeller og grafer og rekursjon osv. osv. Det finnes et hav av algoritmer som dreier seg om mer geometriske problemer, og som kanskje kan være litt moro å vite noe om. Vi skal bare bruke kjente teknikker på det som kanskje er litt nye områder, her bruker vi </a:t>
            </a:r>
            <a:r>
              <a:rPr lang="nb-NO" b="0" i="1" baseline="0" dirty="0" err="1" smtClean="0"/>
              <a:t>divide-and-conquer</a:t>
            </a:r>
            <a:r>
              <a:rPr lang="nb-NO" b="0" i="0" baseline="0" dirty="0" smtClean="0"/>
              <a:t>, som vi jo kjenner fra før, og også har sett litt på </a:t>
            </a:r>
            <a:r>
              <a:rPr lang="nb-NO" b="0" i="0" baseline="0" dirty="0" err="1" smtClean="0"/>
              <a:t>ifm</a:t>
            </a:r>
            <a:r>
              <a:rPr lang="nb-NO" b="0" i="0" baseline="0" dirty="0" smtClean="0"/>
              <a:t>. dynamisk programmering.</a:t>
            </a:r>
            <a:endParaRPr lang="nb-NO" b="0" baseline="0" dirty="0" smtClean="0"/>
          </a:p>
          <a:p>
            <a:endParaRPr lang="nb-NO" b="0" baseline="0" dirty="0" smtClean="0"/>
          </a:p>
          <a:p>
            <a:r>
              <a:rPr lang="nb-NO" b="0" baseline="0" dirty="0" smtClean="0"/>
              <a:t>Feltet har sin opprinnelse ca 1975, og dreier seg om å se på kompleksitet av geometriske problemer som vi finner i ulike disipliner som:</a:t>
            </a:r>
          </a:p>
          <a:p>
            <a:pPr>
              <a:buFontTx/>
              <a:buChar char="-"/>
            </a:pPr>
            <a:r>
              <a:rPr lang="nb-NO" b="0" baseline="0" dirty="0" err="1" smtClean="0"/>
              <a:t>Mønstergjenkjening</a:t>
            </a:r>
            <a:endParaRPr lang="nb-NO" b="0" baseline="0" dirty="0" smtClean="0"/>
          </a:p>
          <a:p>
            <a:pPr>
              <a:buFontTx/>
              <a:buChar char="-"/>
            </a:pPr>
            <a:r>
              <a:rPr lang="nb-NO" b="0" baseline="0" dirty="0" smtClean="0"/>
              <a:t>Datagrafikk</a:t>
            </a:r>
          </a:p>
          <a:p>
            <a:pPr>
              <a:buFontTx/>
              <a:buChar char="-"/>
            </a:pPr>
            <a:r>
              <a:rPr lang="nb-NO" b="0" baseline="0" dirty="0" smtClean="0"/>
              <a:t>Grafiske informasjonssystemer GIS</a:t>
            </a:r>
          </a:p>
          <a:p>
            <a:pPr>
              <a:buFontTx/>
              <a:buChar char="-"/>
            </a:pPr>
            <a:r>
              <a:rPr lang="nb-NO" b="0" baseline="0" dirty="0" smtClean="0"/>
              <a:t>CAD/CAM (DAK/DAP)</a:t>
            </a:r>
          </a:p>
          <a:p>
            <a:pPr>
              <a:buFontTx/>
              <a:buChar char="-"/>
            </a:pPr>
            <a:r>
              <a:rPr lang="nb-NO" b="0" baseline="0" dirty="0" smtClean="0"/>
              <a:t>Robotikk</a:t>
            </a:r>
          </a:p>
          <a:p>
            <a:pPr>
              <a:buFontTx/>
              <a:buChar char="-"/>
            </a:pPr>
            <a:r>
              <a:rPr lang="nb-NO" b="0" baseline="0" dirty="0" err="1" smtClean="0"/>
              <a:t>VLSI-design</a:t>
            </a:r>
            <a:endParaRPr lang="nb-NO" b="0" baseline="0" dirty="0" smtClean="0"/>
          </a:p>
          <a:p>
            <a:pPr>
              <a:buFontTx/>
              <a:buChar char="-"/>
            </a:pPr>
            <a:r>
              <a:rPr lang="nb-NO" b="0" baseline="0" dirty="0" smtClean="0"/>
              <a:t>Statistikk</a:t>
            </a:r>
          </a:p>
          <a:p>
            <a:pPr>
              <a:buFontTx/>
              <a:buNone/>
            </a:pPr>
            <a:endParaRPr lang="nb-NO" b="0" baseline="0" dirty="0" smtClean="0"/>
          </a:p>
          <a:p>
            <a:pPr>
              <a:buFontTx/>
              <a:buNone/>
            </a:pPr>
            <a:endParaRPr lang="nb-NO" b="0"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14</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a:t>5-6 min</a:t>
            </a:r>
          </a:p>
          <a:p>
            <a:r>
              <a:rPr lang="nb-NO" b="1" dirty="0" err="1" smtClean="0"/>
              <a:t>Compuatational</a:t>
            </a:r>
            <a:r>
              <a:rPr lang="nb-NO" b="1" baseline="0" dirty="0" smtClean="0"/>
              <a:t> </a:t>
            </a:r>
            <a:r>
              <a:rPr lang="nb-NO" b="1" baseline="0" dirty="0" err="1" smtClean="0"/>
              <a:t>Geometry</a:t>
            </a:r>
            <a:r>
              <a:rPr lang="nb-NO" b="1" baseline="0" dirty="0" smtClean="0"/>
              <a:t> – Grafisk Databehandling</a:t>
            </a:r>
            <a:endParaRPr lang="nb-NO" b="1" dirty="0"/>
          </a:p>
          <a:p>
            <a:endParaRPr lang="nb-NO" b="0" dirty="0" smtClean="0"/>
          </a:p>
          <a:p>
            <a:endParaRPr lang="nb-NO" b="0" dirty="0" smtClean="0"/>
          </a:p>
          <a:p>
            <a:r>
              <a:rPr lang="nb-NO" b="0" dirty="0" smtClean="0"/>
              <a:t>Vi</a:t>
            </a:r>
            <a:r>
              <a:rPr lang="nb-NO" b="0" baseline="0" dirty="0" smtClean="0"/>
              <a:t> skal se </a:t>
            </a:r>
            <a:r>
              <a:rPr lang="nb-NO" b="0" baseline="0" dirty="0" err="1" smtClean="0"/>
              <a:t>bittelittt</a:t>
            </a:r>
            <a:r>
              <a:rPr lang="nb-NO" b="0" baseline="0" dirty="0" smtClean="0"/>
              <a:t> på </a:t>
            </a:r>
            <a:r>
              <a:rPr lang="nb-NO" b="0" baseline="0" dirty="0" err="1" smtClean="0"/>
              <a:t>computational</a:t>
            </a:r>
            <a:r>
              <a:rPr lang="nb-NO" b="0" baseline="0" dirty="0" smtClean="0"/>
              <a:t> </a:t>
            </a:r>
            <a:r>
              <a:rPr lang="nb-NO" b="0" baseline="0" dirty="0" err="1" smtClean="0"/>
              <a:t>geometry</a:t>
            </a:r>
            <a:r>
              <a:rPr lang="nb-NO" b="0" baseline="0" dirty="0" smtClean="0"/>
              <a:t>, som jeg kalte geometriske algoritmer på norsk. Jeg er egentlig litt usikker på om det begrepet har noen riktig eller god oversettelse.</a:t>
            </a:r>
          </a:p>
          <a:p>
            <a:endParaRPr lang="nb-NO" b="0" baseline="0" dirty="0" smtClean="0"/>
          </a:p>
          <a:p>
            <a:r>
              <a:rPr lang="nb-NO" b="0" baseline="0" dirty="0" smtClean="0"/>
              <a:t>Algoritmer er ikke bare trær og tabeller og grafer og rekursjon osv. osv. Det finnes et hav av algoritmer som dreier seg om mer geometriske problemer, og som kanskje kan være litt moro å vite noe om. Vi skal bare bruke kjente teknikker på det som kanskje er litt nye områder, her bruker vi </a:t>
            </a:r>
            <a:r>
              <a:rPr lang="nb-NO" b="0" i="1" baseline="0" dirty="0" err="1" smtClean="0"/>
              <a:t>divide-and-conquer</a:t>
            </a:r>
            <a:r>
              <a:rPr lang="nb-NO" b="0" i="0" baseline="0" dirty="0" smtClean="0"/>
              <a:t>, som vi jo kjenner fra før, og også har sett litt på </a:t>
            </a:r>
            <a:r>
              <a:rPr lang="nb-NO" b="0" i="0" baseline="0" dirty="0" err="1" smtClean="0"/>
              <a:t>ifm</a:t>
            </a:r>
            <a:r>
              <a:rPr lang="nb-NO" b="0" i="0" baseline="0" dirty="0" smtClean="0"/>
              <a:t>. dynamisk programmering.</a:t>
            </a:r>
            <a:endParaRPr lang="nb-NO" b="0" baseline="0" dirty="0" smtClean="0"/>
          </a:p>
          <a:p>
            <a:endParaRPr lang="nb-NO" b="0" baseline="0" dirty="0" smtClean="0"/>
          </a:p>
          <a:p>
            <a:r>
              <a:rPr lang="nb-NO" b="0" baseline="0" dirty="0" smtClean="0"/>
              <a:t>Feltet har sin opprinnelse ca 1975, og dreier seg om å se på kompleksitet av geometriske problemer som vi finner i ulike disipliner som:</a:t>
            </a:r>
          </a:p>
          <a:p>
            <a:pPr>
              <a:buFontTx/>
              <a:buChar char="-"/>
            </a:pPr>
            <a:r>
              <a:rPr lang="nb-NO" b="0" baseline="0" dirty="0" err="1" smtClean="0"/>
              <a:t>Mønstergjenkjening</a:t>
            </a:r>
            <a:endParaRPr lang="nb-NO" b="0" baseline="0" dirty="0" smtClean="0"/>
          </a:p>
          <a:p>
            <a:pPr>
              <a:buFontTx/>
              <a:buChar char="-"/>
            </a:pPr>
            <a:r>
              <a:rPr lang="nb-NO" b="0" baseline="0" dirty="0" smtClean="0"/>
              <a:t>Datagrafikk</a:t>
            </a:r>
          </a:p>
          <a:p>
            <a:pPr>
              <a:buFontTx/>
              <a:buChar char="-"/>
            </a:pPr>
            <a:r>
              <a:rPr lang="nb-NO" b="0" baseline="0" dirty="0" smtClean="0"/>
              <a:t>Grafiske informasjonssystemer GIS</a:t>
            </a:r>
          </a:p>
          <a:p>
            <a:pPr>
              <a:buFontTx/>
              <a:buChar char="-"/>
            </a:pPr>
            <a:r>
              <a:rPr lang="nb-NO" b="0" baseline="0" dirty="0" smtClean="0"/>
              <a:t>CAD/CAM (DAK/DAP)</a:t>
            </a:r>
          </a:p>
          <a:p>
            <a:pPr>
              <a:buFontTx/>
              <a:buChar char="-"/>
            </a:pPr>
            <a:r>
              <a:rPr lang="nb-NO" b="0" baseline="0" dirty="0" smtClean="0"/>
              <a:t>Robotikk</a:t>
            </a:r>
          </a:p>
          <a:p>
            <a:pPr>
              <a:buFontTx/>
              <a:buChar char="-"/>
            </a:pPr>
            <a:r>
              <a:rPr lang="nb-NO" b="0" baseline="0" dirty="0" err="1" smtClean="0"/>
              <a:t>VLSI-design</a:t>
            </a:r>
            <a:endParaRPr lang="nb-NO" b="0" baseline="0" dirty="0" smtClean="0"/>
          </a:p>
          <a:p>
            <a:pPr>
              <a:buFontTx/>
              <a:buChar char="-"/>
            </a:pPr>
            <a:r>
              <a:rPr lang="nb-NO" b="0" baseline="0" dirty="0" smtClean="0"/>
              <a:t>Statistikk</a:t>
            </a:r>
          </a:p>
          <a:p>
            <a:pPr>
              <a:buFontTx/>
              <a:buNone/>
            </a:pPr>
            <a:endParaRPr lang="nb-NO" b="0" baseline="0" dirty="0" smtClean="0"/>
          </a:p>
          <a:p>
            <a:pPr>
              <a:buFontTx/>
              <a:buNone/>
            </a:pPr>
            <a:endParaRPr lang="nb-NO" b="0"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15</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a:t>5-6 min</a:t>
            </a:r>
          </a:p>
          <a:p>
            <a:r>
              <a:rPr lang="nb-NO" b="1" dirty="0" err="1" smtClean="0"/>
              <a:t>Compuatational</a:t>
            </a:r>
            <a:r>
              <a:rPr lang="nb-NO" b="1" baseline="0" dirty="0" smtClean="0"/>
              <a:t> </a:t>
            </a:r>
            <a:r>
              <a:rPr lang="nb-NO" b="1" baseline="0" dirty="0" err="1" smtClean="0"/>
              <a:t>Geometry</a:t>
            </a:r>
            <a:r>
              <a:rPr lang="nb-NO" b="1" baseline="0" dirty="0" smtClean="0"/>
              <a:t> – Grafisk Databehandling</a:t>
            </a:r>
            <a:endParaRPr lang="nb-NO" b="1" dirty="0"/>
          </a:p>
          <a:p>
            <a:endParaRPr lang="nb-NO" b="0" dirty="0" smtClean="0"/>
          </a:p>
          <a:p>
            <a:endParaRPr lang="nb-NO" b="0" dirty="0" smtClean="0"/>
          </a:p>
          <a:p>
            <a:r>
              <a:rPr lang="nb-NO" b="0" dirty="0" smtClean="0"/>
              <a:t>Vi</a:t>
            </a:r>
            <a:r>
              <a:rPr lang="nb-NO" b="0" baseline="0" dirty="0" smtClean="0"/>
              <a:t> skal se </a:t>
            </a:r>
            <a:r>
              <a:rPr lang="nb-NO" b="0" baseline="0" dirty="0" err="1" smtClean="0"/>
              <a:t>bittelittt</a:t>
            </a:r>
            <a:r>
              <a:rPr lang="nb-NO" b="0" baseline="0" dirty="0" smtClean="0"/>
              <a:t> på </a:t>
            </a:r>
            <a:r>
              <a:rPr lang="nb-NO" b="0" baseline="0" dirty="0" err="1" smtClean="0"/>
              <a:t>computational</a:t>
            </a:r>
            <a:r>
              <a:rPr lang="nb-NO" b="0" baseline="0" dirty="0" smtClean="0"/>
              <a:t> </a:t>
            </a:r>
            <a:r>
              <a:rPr lang="nb-NO" b="0" baseline="0" dirty="0" err="1" smtClean="0"/>
              <a:t>geometry</a:t>
            </a:r>
            <a:r>
              <a:rPr lang="nb-NO" b="0" baseline="0" dirty="0" smtClean="0"/>
              <a:t>, som jeg kalte geometriske algoritmer på norsk. Jeg er egentlig litt usikker på om det begrepet har noen riktig eller god oversettelse.</a:t>
            </a:r>
          </a:p>
          <a:p>
            <a:endParaRPr lang="nb-NO" b="0" baseline="0" dirty="0" smtClean="0"/>
          </a:p>
          <a:p>
            <a:r>
              <a:rPr lang="nb-NO" b="0" baseline="0" dirty="0" smtClean="0"/>
              <a:t>Algoritmer er ikke bare trær og tabeller og grafer og rekursjon osv. osv. Det finnes et hav av algoritmer som dreier seg om mer geometriske problemer, og som kanskje kan være litt moro å vite noe om. Vi skal bare bruke kjente teknikker på det som kanskje er litt nye områder, her bruker vi </a:t>
            </a:r>
            <a:r>
              <a:rPr lang="nb-NO" b="0" i="1" baseline="0" dirty="0" err="1" smtClean="0"/>
              <a:t>divide-and-conquer</a:t>
            </a:r>
            <a:r>
              <a:rPr lang="nb-NO" b="0" i="0" baseline="0" dirty="0" smtClean="0"/>
              <a:t>, som vi jo kjenner fra før, og også har sett litt på </a:t>
            </a:r>
            <a:r>
              <a:rPr lang="nb-NO" b="0" i="0" baseline="0" dirty="0" err="1" smtClean="0"/>
              <a:t>ifm</a:t>
            </a:r>
            <a:r>
              <a:rPr lang="nb-NO" b="0" i="0" baseline="0" dirty="0" smtClean="0"/>
              <a:t>. dynamisk programmering.</a:t>
            </a:r>
            <a:endParaRPr lang="nb-NO" b="0" baseline="0" dirty="0" smtClean="0"/>
          </a:p>
          <a:p>
            <a:endParaRPr lang="nb-NO" b="0" baseline="0" dirty="0" smtClean="0"/>
          </a:p>
          <a:p>
            <a:r>
              <a:rPr lang="nb-NO" b="0" baseline="0" dirty="0" smtClean="0"/>
              <a:t>Feltet har sin opprinnelse ca 1975, og dreier seg om å se på kompleksitet av geometriske problemer som vi finner i ulike disipliner som:</a:t>
            </a:r>
          </a:p>
          <a:p>
            <a:pPr>
              <a:buFontTx/>
              <a:buChar char="-"/>
            </a:pPr>
            <a:r>
              <a:rPr lang="nb-NO" b="0" baseline="0" dirty="0" err="1" smtClean="0"/>
              <a:t>Mønstergjenkjening</a:t>
            </a:r>
            <a:endParaRPr lang="nb-NO" b="0" baseline="0" dirty="0" smtClean="0"/>
          </a:p>
          <a:p>
            <a:pPr>
              <a:buFontTx/>
              <a:buChar char="-"/>
            </a:pPr>
            <a:r>
              <a:rPr lang="nb-NO" b="0" baseline="0" dirty="0" smtClean="0"/>
              <a:t>Datagrafikk</a:t>
            </a:r>
          </a:p>
          <a:p>
            <a:pPr>
              <a:buFontTx/>
              <a:buChar char="-"/>
            </a:pPr>
            <a:r>
              <a:rPr lang="nb-NO" b="0" baseline="0" dirty="0" smtClean="0"/>
              <a:t>Grafiske informasjonssystemer GIS</a:t>
            </a:r>
          </a:p>
          <a:p>
            <a:pPr>
              <a:buFontTx/>
              <a:buChar char="-"/>
            </a:pPr>
            <a:r>
              <a:rPr lang="nb-NO" b="0" baseline="0" dirty="0" smtClean="0"/>
              <a:t>CAD/CAM (DAK/DAP)</a:t>
            </a:r>
          </a:p>
          <a:p>
            <a:pPr>
              <a:buFontTx/>
              <a:buChar char="-"/>
            </a:pPr>
            <a:r>
              <a:rPr lang="nb-NO" b="0" baseline="0" dirty="0" smtClean="0"/>
              <a:t>Robotikk</a:t>
            </a:r>
          </a:p>
          <a:p>
            <a:pPr>
              <a:buFontTx/>
              <a:buChar char="-"/>
            </a:pPr>
            <a:r>
              <a:rPr lang="nb-NO" b="0" baseline="0" dirty="0" err="1" smtClean="0"/>
              <a:t>VLSI-design</a:t>
            </a:r>
            <a:endParaRPr lang="nb-NO" b="0" baseline="0" dirty="0" smtClean="0"/>
          </a:p>
          <a:p>
            <a:pPr>
              <a:buFontTx/>
              <a:buChar char="-"/>
            </a:pPr>
            <a:r>
              <a:rPr lang="nb-NO" b="0" baseline="0" dirty="0" smtClean="0"/>
              <a:t>Statistikk</a:t>
            </a:r>
          </a:p>
          <a:p>
            <a:pPr>
              <a:buFontTx/>
              <a:buNone/>
            </a:pPr>
            <a:endParaRPr lang="nb-NO" b="0" baseline="0" dirty="0" smtClean="0"/>
          </a:p>
          <a:p>
            <a:pPr>
              <a:buFontTx/>
              <a:buNone/>
            </a:pPr>
            <a:endParaRPr lang="nb-NO" b="0"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17</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Så</a:t>
            </a:r>
            <a:r>
              <a:rPr lang="nb-NO" b="0" baseline="0" dirty="0" smtClean="0"/>
              <a:t> hva er en konveks innhylling?</a:t>
            </a:r>
          </a:p>
          <a:p>
            <a:endParaRPr lang="nb-NO" b="0" baseline="0" dirty="0" smtClean="0"/>
          </a:p>
          <a:p>
            <a:r>
              <a:rPr lang="nb-NO" b="0" baseline="0" dirty="0" smtClean="0"/>
              <a:t>Vi tenker oss at vi har hele punktmengden definert av polygonene (ikke bare hjørnene).</a:t>
            </a:r>
            <a:endParaRPr lang="nb-NO" b="0" dirty="0" smtClean="0"/>
          </a:p>
          <a:p>
            <a:endParaRPr lang="nb-NO" b="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18</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På norsk er det mange som kaller dette for konvekse hull.</a:t>
            </a:r>
            <a:r>
              <a:rPr lang="nb-NO" b="0" baseline="0" dirty="0" smtClean="0"/>
              <a:t> </a:t>
            </a:r>
            <a:r>
              <a:rPr lang="nb-NO" b="0" dirty="0" smtClean="0"/>
              <a:t>Det</a:t>
            </a:r>
            <a:r>
              <a:rPr lang="nb-NO" b="0" baseline="0" dirty="0" smtClean="0"/>
              <a:t> dreier seg ikke om hull i bakken eller </a:t>
            </a:r>
            <a:r>
              <a:rPr lang="nb-NO" b="0" baseline="0" dirty="0" err="1" smtClean="0"/>
              <a:t>noesomhelst</a:t>
            </a:r>
            <a:r>
              <a:rPr lang="nb-NO" b="0" baseline="0" dirty="0" smtClean="0"/>
              <a:t> annet sted. Så jeg syns det er en litt rar oversettelse. Det er </a:t>
            </a:r>
            <a:r>
              <a:rPr lang="nb-NO" b="0" i="1" baseline="0" dirty="0" smtClean="0"/>
              <a:t>hull</a:t>
            </a:r>
            <a:r>
              <a:rPr lang="nb-NO" b="0" i="0" baseline="0" dirty="0" smtClean="0"/>
              <a:t> som i skrog, så jeg syns konveks innhylling er et godt uttrykk.</a:t>
            </a:r>
          </a:p>
          <a:p>
            <a:endParaRPr lang="nb-NO" b="0" i="0" baseline="0" dirty="0" smtClean="0"/>
          </a:p>
          <a:p>
            <a:r>
              <a:rPr lang="nb-NO" b="0" i="0" baseline="0" dirty="0" smtClean="0"/>
              <a:t>Jeg tok et kurs i Bergen en gang og der gikk det på nynorsk, og de brukte begrepet innhylling, som jeg syns er et godt ord. Innhylling eller omslutning.</a:t>
            </a:r>
            <a:endParaRPr lang="nb-NO" b="0" i="1" baseline="0" dirty="0" smtClean="0"/>
          </a:p>
          <a:p>
            <a:endParaRPr lang="nb-NO" b="0" dirty="0" smtClean="0"/>
          </a:p>
          <a:p>
            <a:endParaRPr lang="nb-NO" b="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19</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Så</a:t>
            </a:r>
            <a:r>
              <a:rPr lang="nb-NO" b="0" baseline="0" dirty="0" smtClean="0"/>
              <a:t> hva er en konveks innhylling?</a:t>
            </a:r>
          </a:p>
          <a:p>
            <a:endParaRPr lang="nb-NO" b="0" baseline="0" dirty="0" smtClean="0"/>
          </a:p>
          <a:p>
            <a:r>
              <a:rPr lang="nb-NO" b="0" baseline="0" dirty="0" smtClean="0"/>
              <a:t>Vi tenker oss at vi har hele punktmengden definert av polygonene (ikke bare hjørnene).</a:t>
            </a:r>
            <a:endParaRPr lang="nb-NO" b="0" dirty="0" smtClean="0"/>
          </a:p>
          <a:p>
            <a:endParaRPr lang="nb-NO" b="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20</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La oss si vi har disse</a:t>
            </a:r>
            <a:r>
              <a:rPr lang="nb-NO" b="0" baseline="0" dirty="0" smtClean="0"/>
              <a:t> punktene i planet. Det er enkelt (nogenlunde) generaliserbart til </a:t>
            </a:r>
            <a:r>
              <a:rPr lang="nb-NO" b="0" i="1" baseline="0" dirty="0" smtClean="0"/>
              <a:t>n</a:t>
            </a:r>
            <a:r>
              <a:rPr lang="nb-NO" b="0" i="0" baseline="0" dirty="0" smtClean="0"/>
              <a:t>-dimensjonalt rom.</a:t>
            </a:r>
            <a:endParaRPr lang="nb-NO" b="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21</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Det gir oss denne konvekse innhyllingen. Omtrent som vi strekker en gummistrikk rundt punktene</a:t>
            </a:r>
            <a:r>
              <a:rPr lang="nb-NO" b="0" baseline="0" dirty="0" smtClean="0"/>
              <a:t> våre. </a:t>
            </a:r>
          </a:p>
          <a:p>
            <a:endParaRPr lang="nb-NO" b="0" baseline="0" dirty="0" smtClean="0"/>
          </a:p>
          <a:p>
            <a:r>
              <a:rPr lang="nb-NO" b="0" baseline="0" dirty="0" smtClean="0"/>
              <a:t>Dette har for eksempel anvendelse innen statistikk, hvor vi </a:t>
            </a:r>
            <a:r>
              <a:rPr lang="nb-NO" b="0" baseline="0" dirty="0" err="1" smtClean="0"/>
              <a:t>f.eks</a:t>
            </a:r>
            <a:r>
              <a:rPr lang="nb-NO" b="0" baseline="0" dirty="0" smtClean="0"/>
              <a:t> ønsker å vite noe om området et ett av målinger ligger, eller som utgangspunkt for triangulering av </a:t>
            </a:r>
            <a:r>
              <a:rPr lang="nb-NO" b="0" baseline="0" dirty="0" err="1" smtClean="0"/>
              <a:t>polygonet</a:t>
            </a:r>
            <a:r>
              <a:rPr lang="nb-NO" b="0" baseline="0" dirty="0" smtClean="0"/>
              <a:t> (som er veldig vanlig brukt i diverse algoritmer). Det har ganske sikkert mange andre anvendelser også.</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22</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Vi antar at punktene som utgjør den konvekse innhyllingen lagres mot klokkeretningen. Vi kan enten lagre punktene, eller, mer eksplisitt, lagre linjesegmentene. (Mest vanlig er vel kun punktene – hjørnene.)</a:t>
            </a:r>
          </a:p>
          <a:p>
            <a:endParaRPr lang="nb-NO" b="0" baseline="0" dirty="0" smtClean="0"/>
          </a:p>
          <a:p>
            <a:r>
              <a:rPr lang="nb-NO" b="0" baseline="0" dirty="0" smtClean="0"/>
              <a:t>Vi kan godt lagre med klokkeretningen også, men andre rekkefølger av hjørnene gir oss ikke noe konvekst polygon.</a:t>
            </a:r>
            <a:endParaRPr lang="nb-NO" b="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23</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En</a:t>
            </a:r>
            <a:r>
              <a:rPr lang="nb-NO" b="0" baseline="0" dirty="0" smtClean="0"/>
              <a:t> måte å gjøre dette på (</a:t>
            </a:r>
            <a:r>
              <a:rPr lang="nb-NO" b="0" baseline="0" dirty="0" err="1" smtClean="0"/>
              <a:t>Jarvis</a:t>
            </a:r>
            <a:r>
              <a:rPr lang="nb-NO" b="0" baseline="0" dirty="0" smtClean="0"/>
              <a:t>’ match) er å finne det punktet som ligger lengst til venstre, og så simulere innpakningspapir, dette punktet MÅ jo være med i innhyllingen. Så reiser vi en normal i dette punktet.</a:t>
            </a:r>
          </a:p>
          <a:p>
            <a:endParaRPr lang="nb-NO" b="0" baseline="0" dirty="0" smtClean="0"/>
          </a:p>
          <a:p>
            <a:r>
              <a:rPr lang="nb-NO" b="0" baseline="0" dirty="0" smtClean="0"/>
              <a:t>Å finne punktet som ligger lengst til venstre er lett, vi sorterer bare punktene på x-koordinat. (O(n log n) tid</a:t>
            </a:r>
          </a:p>
          <a:p>
            <a:endParaRPr lang="nb-NO" b="0" baseline="0" dirty="0" smtClean="0"/>
          </a:p>
          <a:p>
            <a:r>
              <a:rPr lang="nb-NO" b="0" baseline="0" dirty="0" smtClean="0"/>
              <a:t>Vi kan godt bruke punktet som ligger lengst ut i en annen retning, vi skal bare ha et startpunkt, koordinatsystemet punktene ligger i kan jo i prinsippet vris i hvilken som helst vinkel.</a:t>
            </a:r>
            <a:endParaRPr lang="nb-NO"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a:t>5-6 min</a:t>
            </a:r>
          </a:p>
          <a:p>
            <a:r>
              <a:rPr lang="nb-NO" b="1" dirty="0" err="1" smtClean="0"/>
              <a:t>Compuatational</a:t>
            </a:r>
            <a:r>
              <a:rPr lang="nb-NO" b="1" baseline="0" dirty="0" smtClean="0"/>
              <a:t> </a:t>
            </a:r>
            <a:r>
              <a:rPr lang="nb-NO" b="1" baseline="0" dirty="0" err="1" smtClean="0"/>
              <a:t>Geometry</a:t>
            </a:r>
            <a:r>
              <a:rPr lang="nb-NO" b="1" baseline="0" dirty="0" smtClean="0"/>
              <a:t> – Grafisk Databehandling</a:t>
            </a:r>
            <a:endParaRPr lang="nb-NO" b="1" dirty="0"/>
          </a:p>
          <a:p>
            <a:endParaRPr lang="nb-NO" b="0" dirty="0" smtClean="0"/>
          </a:p>
          <a:p>
            <a:endParaRPr lang="nb-NO" b="0" dirty="0" smtClean="0"/>
          </a:p>
          <a:p>
            <a:r>
              <a:rPr lang="nb-NO" b="0" dirty="0" smtClean="0"/>
              <a:t>Vi</a:t>
            </a:r>
            <a:r>
              <a:rPr lang="nb-NO" b="0" baseline="0" dirty="0" smtClean="0"/>
              <a:t> skal se </a:t>
            </a:r>
            <a:r>
              <a:rPr lang="nb-NO" b="0" baseline="0" dirty="0" err="1" smtClean="0"/>
              <a:t>bittelittt</a:t>
            </a:r>
            <a:r>
              <a:rPr lang="nb-NO" b="0" baseline="0" dirty="0" smtClean="0"/>
              <a:t> på </a:t>
            </a:r>
            <a:r>
              <a:rPr lang="nb-NO" b="0" baseline="0" dirty="0" err="1" smtClean="0"/>
              <a:t>computational</a:t>
            </a:r>
            <a:r>
              <a:rPr lang="nb-NO" b="0" baseline="0" dirty="0" smtClean="0"/>
              <a:t> </a:t>
            </a:r>
            <a:r>
              <a:rPr lang="nb-NO" b="0" baseline="0" dirty="0" err="1" smtClean="0"/>
              <a:t>geometry</a:t>
            </a:r>
            <a:r>
              <a:rPr lang="nb-NO" b="0" baseline="0" dirty="0" smtClean="0"/>
              <a:t>, som jeg kalte geometriske algoritmer på norsk. Jeg er egentlig litt usikker på om det begrepet har noen riktig eller god oversettelse.</a:t>
            </a:r>
          </a:p>
          <a:p>
            <a:endParaRPr lang="nb-NO" b="0" baseline="0" dirty="0" smtClean="0"/>
          </a:p>
          <a:p>
            <a:r>
              <a:rPr lang="nb-NO" b="0" baseline="0" dirty="0" smtClean="0"/>
              <a:t>Algoritmer er ikke bare trær og tabeller og grafer og rekursjon osv. osv. Det finnes et hav av algoritmer som dreier seg om mer geometriske problemer, og som kanskje kan være litt moro å vite noe om. Vi skal bare bruke kjente teknikker på det som kanskje er litt nye områder, her bruker vi </a:t>
            </a:r>
            <a:r>
              <a:rPr lang="nb-NO" b="0" i="1" baseline="0" dirty="0" err="1" smtClean="0"/>
              <a:t>divide-and-conquer</a:t>
            </a:r>
            <a:r>
              <a:rPr lang="nb-NO" b="0" i="0" baseline="0" dirty="0" smtClean="0"/>
              <a:t>, som vi jo kjenner fra før, og også har sett litt på </a:t>
            </a:r>
            <a:r>
              <a:rPr lang="nb-NO" b="0" i="0" baseline="0" dirty="0" err="1" smtClean="0"/>
              <a:t>ifm</a:t>
            </a:r>
            <a:r>
              <a:rPr lang="nb-NO" b="0" i="0" baseline="0" dirty="0" smtClean="0"/>
              <a:t>. dynamisk programmering.</a:t>
            </a:r>
            <a:endParaRPr lang="nb-NO" b="0" baseline="0" dirty="0" smtClean="0"/>
          </a:p>
          <a:p>
            <a:endParaRPr lang="nb-NO" b="0" baseline="0" dirty="0" smtClean="0"/>
          </a:p>
          <a:p>
            <a:r>
              <a:rPr lang="nb-NO" b="0" baseline="0" dirty="0" smtClean="0"/>
              <a:t>Feltet har sin opprinnelse ca 1975, og dreier seg om å se på kompleksitet av geometriske problemer som vi finner i ulike disipliner som:</a:t>
            </a:r>
          </a:p>
          <a:p>
            <a:pPr>
              <a:buFontTx/>
              <a:buChar char="-"/>
            </a:pPr>
            <a:r>
              <a:rPr lang="nb-NO" b="0" baseline="0" dirty="0" err="1" smtClean="0"/>
              <a:t>Mønstergjenkjening</a:t>
            </a:r>
            <a:endParaRPr lang="nb-NO" b="0" baseline="0" dirty="0" smtClean="0"/>
          </a:p>
          <a:p>
            <a:pPr>
              <a:buFontTx/>
              <a:buChar char="-"/>
            </a:pPr>
            <a:r>
              <a:rPr lang="nb-NO" b="0" baseline="0" dirty="0" smtClean="0"/>
              <a:t>Datagrafikk</a:t>
            </a:r>
          </a:p>
          <a:p>
            <a:pPr>
              <a:buFontTx/>
              <a:buChar char="-"/>
            </a:pPr>
            <a:r>
              <a:rPr lang="nb-NO" b="0" baseline="0" dirty="0" smtClean="0"/>
              <a:t>Grafiske informasjonssystemer GIS</a:t>
            </a:r>
          </a:p>
          <a:p>
            <a:pPr>
              <a:buFontTx/>
              <a:buChar char="-"/>
            </a:pPr>
            <a:r>
              <a:rPr lang="nb-NO" b="0" baseline="0" dirty="0" smtClean="0"/>
              <a:t>CAD/CAM (DAK/DAP)</a:t>
            </a:r>
          </a:p>
          <a:p>
            <a:pPr>
              <a:buFontTx/>
              <a:buChar char="-"/>
            </a:pPr>
            <a:r>
              <a:rPr lang="nb-NO" b="0" baseline="0" dirty="0" smtClean="0"/>
              <a:t>Robotikk</a:t>
            </a:r>
          </a:p>
          <a:p>
            <a:pPr>
              <a:buFontTx/>
              <a:buChar char="-"/>
            </a:pPr>
            <a:r>
              <a:rPr lang="nb-NO" b="0" baseline="0" dirty="0" err="1" smtClean="0"/>
              <a:t>VLSI-design</a:t>
            </a:r>
            <a:endParaRPr lang="nb-NO" b="0" baseline="0" dirty="0" smtClean="0"/>
          </a:p>
          <a:p>
            <a:pPr>
              <a:buFontTx/>
              <a:buChar char="-"/>
            </a:pPr>
            <a:r>
              <a:rPr lang="nb-NO" b="0" baseline="0" dirty="0" smtClean="0"/>
              <a:t>Statistikk</a:t>
            </a:r>
          </a:p>
          <a:p>
            <a:pPr>
              <a:buFontTx/>
              <a:buNone/>
            </a:pPr>
            <a:endParaRPr lang="nb-NO" b="0" baseline="0" dirty="0" smtClean="0"/>
          </a:p>
          <a:p>
            <a:pPr>
              <a:buFontTx/>
              <a:buNone/>
            </a:pPr>
            <a:endParaRPr lang="nb-NO" b="0"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24</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Vi finner noden</a:t>
            </a:r>
            <a:r>
              <a:rPr lang="nb-NO" b="0" baseline="0" dirty="0" smtClean="0"/>
              <a:t> med minst vinkel i forhold til normalen.</a:t>
            </a:r>
            <a:endParaRPr lang="nb-NO" b="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25</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Så fortsetter vi og finner vi noden</a:t>
            </a:r>
            <a:r>
              <a:rPr lang="nb-NO" b="0" baseline="0" dirty="0" smtClean="0"/>
              <a:t> med minst vinkel i forhold til den linjen vi hadde.</a:t>
            </a:r>
            <a:endParaRPr lang="nb-NO" b="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26</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Og så den med minst vinkel i forhold til den igjen. </a:t>
            </a:r>
          </a:p>
          <a:p>
            <a:endParaRPr lang="nb-NO" b="0" dirty="0" smtClean="0"/>
          </a:p>
          <a:p>
            <a:r>
              <a:rPr lang="nb-NO" b="0" dirty="0" smtClean="0"/>
              <a:t>Vi må se på alle nodene, hver gang, for</a:t>
            </a:r>
            <a:r>
              <a:rPr lang="nb-NO" b="0" baseline="0" dirty="0" smtClean="0"/>
              <a:t> å finne den med lavest vinkel. Å beregne vinklene er grei vektorregning.</a:t>
            </a:r>
          </a:p>
          <a:p>
            <a:r>
              <a:rPr lang="nb-NO" b="0" baseline="0" dirty="0" smtClean="0"/>
              <a:t>Så dette tar tid O(</a:t>
            </a:r>
            <a:r>
              <a:rPr lang="nb-NO" b="0" baseline="0" dirty="0" err="1" smtClean="0"/>
              <a:t>hn</a:t>
            </a:r>
            <a:r>
              <a:rPr lang="nb-NO" b="0" baseline="0" dirty="0" smtClean="0"/>
              <a:t>) med n noder og en innhylling på h noder. Denne er dårlig egnet når alle punktene ligger på innhyllingen O(n^2), men god når nesten alle ligger inni.</a:t>
            </a:r>
          </a:p>
          <a:p>
            <a:endParaRPr lang="nb-NO" b="0" baseline="0" dirty="0" smtClean="0"/>
          </a:p>
          <a:p>
            <a:r>
              <a:rPr lang="en-US" dirty="0" smtClean="0"/>
              <a:t>A . B = |A||</a:t>
            </a:r>
            <a:r>
              <a:rPr lang="en-US" dirty="0" err="1" smtClean="0"/>
              <a:t>B|cos</a:t>
            </a:r>
            <a:r>
              <a:rPr lang="en-US" dirty="0" smtClean="0"/>
              <a:t> (</a:t>
            </a:r>
            <a:r>
              <a:rPr lang="en-US" dirty="0" err="1" smtClean="0"/>
              <a:t>vinkel</a:t>
            </a:r>
            <a:r>
              <a:rPr lang="en-US" dirty="0" smtClean="0"/>
              <a:t> </a:t>
            </a:r>
            <a:r>
              <a:rPr lang="en-US" dirty="0" err="1" smtClean="0"/>
              <a:t>mellom</a:t>
            </a:r>
            <a:r>
              <a:rPr lang="en-US" dirty="0" smtClean="0"/>
              <a:t> A </a:t>
            </a:r>
            <a:r>
              <a:rPr lang="en-US" dirty="0" err="1" smtClean="0"/>
              <a:t>og</a:t>
            </a:r>
            <a:r>
              <a:rPr lang="en-US" dirty="0" smtClean="0"/>
              <a:t> B)</a:t>
            </a:r>
            <a:br>
              <a:rPr lang="en-US" dirty="0" smtClean="0"/>
            </a:br>
            <a:r>
              <a:rPr lang="en-US" dirty="0" smtClean="0"/>
              <a:t>|A| </a:t>
            </a:r>
            <a:r>
              <a:rPr lang="en-US" dirty="0" err="1" smtClean="0"/>
              <a:t>er</a:t>
            </a:r>
            <a:r>
              <a:rPr lang="en-US" baseline="0" dirty="0" smtClean="0"/>
              <a:t> </a:t>
            </a:r>
            <a:r>
              <a:rPr lang="en-US" baseline="0" dirty="0" err="1" smtClean="0"/>
              <a:t>lengden</a:t>
            </a:r>
            <a:r>
              <a:rPr lang="en-US" baseline="0" dirty="0" smtClean="0"/>
              <a:t> </a:t>
            </a:r>
            <a:r>
              <a:rPr lang="en-US" baseline="0" dirty="0" err="1" smtClean="0"/>
              <a:t>av</a:t>
            </a:r>
            <a:r>
              <a:rPr lang="en-US" dirty="0" smtClean="0"/>
              <a:t> A, </a:t>
            </a:r>
            <a:r>
              <a:rPr lang="en-US" dirty="0" err="1" smtClean="0"/>
              <a:t>finnes</a:t>
            </a:r>
            <a:r>
              <a:rPr lang="en-US" baseline="0" dirty="0" smtClean="0"/>
              <a:t> med</a:t>
            </a:r>
            <a:r>
              <a:rPr lang="en-US" dirty="0" smtClean="0"/>
              <a:t> Pythagoras.</a:t>
            </a:r>
            <a:br>
              <a:rPr lang="en-US" dirty="0" smtClean="0"/>
            </a:br>
            <a:r>
              <a:rPr lang="en-US" dirty="0" err="1" smtClean="0"/>
              <a:t>Så</a:t>
            </a:r>
            <a:r>
              <a:rPr lang="en-US" baseline="0" dirty="0" smtClean="0"/>
              <a:t> </a:t>
            </a:r>
            <a:r>
              <a:rPr lang="en-US" baseline="0" dirty="0" err="1" smtClean="0"/>
              <a:t>hvis</a:t>
            </a:r>
            <a:r>
              <a:rPr lang="en-US" dirty="0" smtClean="0"/>
              <a:t> A = (ax, ay) </a:t>
            </a:r>
            <a:r>
              <a:rPr lang="en-US" dirty="0" err="1" smtClean="0"/>
              <a:t>og</a:t>
            </a:r>
            <a:r>
              <a:rPr lang="en-US" dirty="0" smtClean="0"/>
              <a:t> B = (</a:t>
            </a:r>
            <a:r>
              <a:rPr lang="en-US" dirty="0" err="1" smtClean="0"/>
              <a:t>bx</a:t>
            </a:r>
            <a:r>
              <a:rPr lang="en-US" dirty="0" smtClean="0"/>
              <a:t>, by) </a:t>
            </a:r>
            <a:r>
              <a:rPr lang="en-US" dirty="0" err="1" smtClean="0"/>
              <a:t>da</a:t>
            </a:r>
            <a:r>
              <a:rPr lang="en-US" baseline="0" dirty="0" smtClean="0"/>
              <a:t> </a:t>
            </a:r>
            <a:r>
              <a:rPr lang="en-US" baseline="0" dirty="0" err="1" smtClean="0"/>
              <a:t>er</a:t>
            </a:r>
            <a:r>
              <a:rPr lang="en-US" dirty="0" smtClean="0"/>
              <a:t>:</a:t>
            </a:r>
            <a:br>
              <a:rPr lang="en-US" dirty="0" smtClean="0"/>
            </a:br>
            <a:r>
              <a:rPr lang="en-US" dirty="0" err="1" smtClean="0"/>
              <a:t>vinkelen</a:t>
            </a:r>
            <a:r>
              <a:rPr lang="en-US" dirty="0" smtClean="0"/>
              <a:t> = </a:t>
            </a:r>
            <a:r>
              <a:rPr lang="en-US" dirty="0" err="1" smtClean="0"/>
              <a:t>acos</a:t>
            </a:r>
            <a:r>
              <a:rPr lang="en-US" dirty="0" smtClean="0"/>
              <a:t>( ((ax * </a:t>
            </a:r>
            <a:r>
              <a:rPr lang="en-US" dirty="0" err="1" smtClean="0"/>
              <a:t>bx</a:t>
            </a:r>
            <a:r>
              <a:rPr lang="en-US" dirty="0" smtClean="0"/>
              <a:t>) + (ay * by)) / (</a:t>
            </a:r>
            <a:r>
              <a:rPr lang="en-US" dirty="0" err="1" smtClean="0"/>
              <a:t>sqrt</a:t>
            </a:r>
            <a:r>
              <a:rPr lang="en-US" dirty="0" smtClean="0"/>
              <a:t>(ax*ax + ay*ay) * </a:t>
            </a:r>
            <a:r>
              <a:rPr lang="en-US" dirty="0" err="1" smtClean="0"/>
              <a:t>sqrt</a:t>
            </a:r>
            <a:r>
              <a:rPr lang="en-US" dirty="0" smtClean="0"/>
              <a:t>(</a:t>
            </a:r>
            <a:r>
              <a:rPr lang="en-US" dirty="0" err="1" smtClean="0"/>
              <a:t>bx</a:t>
            </a:r>
            <a:r>
              <a:rPr lang="en-US" dirty="0" smtClean="0"/>
              <a:t>*</a:t>
            </a:r>
            <a:r>
              <a:rPr lang="en-US" dirty="0" err="1" smtClean="0"/>
              <a:t>bx</a:t>
            </a:r>
            <a:r>
              <a:rPr lang="en-US" dirty="0" smtClean="0"/>
              <a:t> + by*by))</a:t>
            </a:r>
            <a:endParaRPr lang="nb-NO" b="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27</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Vi fortsetter.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28</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nb-NO" b="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29</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nb-NO" b="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30</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nb-NO" b="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31</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Dette kalles som sagt </a:t>
            </a:r>
            <a:r>
              <a:rPr lang="nb-NO" b="0" baseline="0" dirty="0" err="1" smtClean="0"/>
              <a:t>Jarvis</a:t>
            </a:r>
            <a:r>
              <a:rPr lang="nb-NO" b="0" baseline="0" dirty="0" smtClean="0"/>
              <a:t> match. (Nå ser det ut som vi har funnet punktene med klokka, jeg syns det var mest naturlig å tegne kjøringene sånn, det er sånn den vanligvis beskrives, men det er jo bare å lese lista over punktene baklengs.)</a:t>
            </a:r>
          </a:p>
          <a:p>
            <a:endParaRPr lang="nb-NO" b="0" baseline="0" dirty="0" smtClean="0"/>
          </a:p>
          <a:p>
            <a:endParaRPr lang="nb-NO" b="0" baseline="0" dirty="0" smtClean="0"/>
          </a:p>
          <a:p>
            <a:r>
              <a:rPr lang="nb-NO" b="0" baseline="0" dirty="0" smtClean="0"/>
              <a:t>I d dimensjoner får dette kjøretid n^(Floor[d/2]+1).</a:t>
            </a:r>
          </a:p>
          <a:p>
            <a:endParaRPr lang="nb-NO" b="0" baseline="0" dirty="0" smtClean="0"/>
          </a:p>
          <a:p>
            <a:endParaRPr lang="nb-NO" b="0" baseline="0" dirty="0" smtClean="0"/>
          </a:p>
          <a:p>
            <a:endParaRPr lang="nb-NO" b="0" baseline="0" dirty="0" smtClean="0"/>
          </a:p>
          <a:p>
            <a:r>
              <a:rPr lang="nb-NO" b="0" baseline="0" dirty="0" smtClean="0"/>
              <a:t>Vi skal se på en annen metode, som bruker </a:t>
            </a:r>
            <a:r>
              <a:rPr lang="nb-NO" b="0" i="1" baseline="0" dirty="0" err="1" smtClean="0"/>
              <a:t>divide-and-conquer</a:t>
            </a:r>
            <a:r>
              <a:rPr lang="nb-NO" b="0" i="1" baseline="0" dirty="0" smtClean="0"/>
              <a:t>. </a:t>
            </a:r>
            <a:r>
              <a:rPr lang="nb-NO" b="0" i="0" baseline="0" dirty="0" smtClean="0"/>
              <a:t>Den har blant annet fordelen at den kan parallelliseres.</a:t>
            </a:r>
            <a:endParaRPr lang="nb-NO" b="0" i="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32</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Vi starter med en mengde punkter som vi ønsker</a:t>
            </a:r>
            <a:r>
              <a:rPr lang="nb-NO" b="0" baseline="0" dirty="0" smtClean="0"/>
              <a:t> å finne den konvekse innhyllingen av.</a:t>
            </a:r>
          </a:p>
          <a:p>
            <a:endParaRPr lang="nb-NO" b="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33</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Vi</a:t>
            </a:r>
            <a:r>
              <a:rPr lang="nb-NO" b="0" baseline="0" dirty="0" smtClean="0"/>
              <a:t> sorterer punktene etter x-koordinat, og hvis det er flere enn tre punkter i mengden vår, så deler vi i to ved medianen av x-verdiene.</a:t>
            </a:r>
          </a:p>
          <a:p>
            <a:endParaRPr lang="nb-NO" b="0" baseline="0" dirty="0" smtClean="0"/>
          </a:p>
          <a:p>
            <a:r>
              <a:rPr lang="nb-NO" b="0" baseline="0" dirty="0" smtClean="0"/>
              <a:t>Her var det flere punkter og vi deler mengden i to.</a:t>
            </a:r>
            <a:endParaRPr lang="nb-NO" b="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La oss si vi har disse</a:t>
            </a:r>
            <a:r>
              <a:rPr lang="nb-NO" b="0" baseline="0" dirty="0" smtClean="0"/>
              <a:t> punktene i planet. Det er enkelt (nogenlunde) generaliserbart til </a:t>
            </a:r>
            <a:r>
              <a:rPr lang="nb-NO" b="0" i="1" baseline="0" dirty="0" smtClean="0"/>
              <a:t>n</a:t>
            </a:r>
            <a:r>
              <a:rPr lang="nb-NO" b="0" i="0" baseline="0" dirty="0" smtClean="0"/>
              <a:t>-dimensjonalt rom.</a:t>
            </a:r>
            <a:endParaRPr lang="nb-NO" b="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34</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Og</a:t>
            </a:r>
            <a:r>
              <a:rPr lang="nb-NO" b="0" baseline="0" dirty="0" smtClean="0"/>
              <a:t> sånn fortsetter vi. Vi deler hver av de to mengdene i to igjen.</a:t>
            </a:r>
            <a:endParaRPr lang="nb-NO" b="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35</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Helt</a:t>
            </a:r>
            <a:r>
              <a:rPr lang="nb-NO" b="0" baseline="0" dirty="0" smtClean="0"/>
              <a:t> til alle mengdene består av 1, 2 eller 3 noder.</a:t>
            </a:r>
          </a:p>
          <a:p>
            <a:endParaRPr lang="nb-NO" b="0" baseline="0" dirty="0" smtClean="0"/>
          </a:p>
          <a:p>
            <a:r>
              <a:rPr lang="nb-NO" b="0" baseline="0" dirty="0" smtClean="0"/>
              <a:t>VV og HV deles i to.</a:t>
            </a:r>
            <a:endParaRPr lang="nb-NO" b="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36</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Når det bare er 1, 2 eller 3 i hver mengde er det nemlig MEGET enkelt å finne de konvekse innhyllingene: punktet, linjen eller trekanten.</a:t>
            </a:r>
            <a:endParaRPr lang="nb-NO" b="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37</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Så</a:t>
            </a:r>
            <a:r>
              <a:rPr lang="nb-NO" b="0" baseline="0" dirty="0" smtClean="0"/>
              <a:t> må disse innhyllingene spleises sammen igjen, </a:t>
            </a:r>
            <a:r>
              <a:rPr lang="nb-NO" b="0" baseline="0" dirty="0" err="1" smtClean="0"/>
              <a:t>to-og-to</a:t>
            </a:r>
            <a:r>
              <a:rPr lang="nb-NO" b="0" baseline="0" dirty="0" smtClean="0"/>
              <a:t>. Da får vi disse. Vi skal se på detaljene i slik spleising etter hvert.</a:t>
            </a:r>
            <a:endParaRPr lang="nb-NO" b="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38</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Så</a:t>
            </a:r>
            <a:r>
              <a:rPr lang="nb-NO" b="0" baseline="0" dirty="0" smtClean="0"/>
              <a:t> må disse innhyllingene spleises sammen igjen, </a:t>
            </a:r>
            <a:r>
              <a:rPr lang="nb-NO" b="0" baseline="0" dirty="0" err="1" smtClean="0"/>
              <a:t>to-og-to</a:t>
            </a:r>
            <a:r>
              <a:rPr lang="nb-NO" b="0" baseline="0" dirty="0" smtClean="0"/>
              <a:t>. Da får vi disse. Vi skal se på detaljene i slik spleising etter hvert.</a:t>
            </a:r>
            <a:endParaRPr lang="nb-NO" b="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39</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Så hvordan kobler vi sammen</a:t>
            </a:r>
            <a:r>
              <a:rPr lang="nb-NO" b="0" baseline="0" dirty="0" smtClean="0"/>
              <a:t> to innhyllinger. Vi antar at vi har kommet oss til hit, og har to innhyllinger som skal spleises. </a:t>
            </a:r>
          </a:p>
          <a:p>
            <a:r>
              <a:rPr lang="nb-NO" b="0" baseline="0" dirty="0" smtClean="0"/>
              <a:t>La oss først finne den øvre broen mellom innhyllingene. Den nedre finner vi på samme måte (men omvendt).</a:t>
            </a:r>
            <a:endParaRPr lang="nb-NO" b="0" dirty="0" smtClean="0"/>
          </a:p>
          <a:p>
            <a:endParaRPr lang="nb-NO" b="0" dirty="0" smtClean="0"/>
          </a:p>
          <a:p>
            <a:endParaRPr lang="nb-NO" b="0" dirty="0" smtClean="0"/>
          </a:p>
          <a:p>
            <a:r>
              <a:rPr lang="nb-NO" b="0" dirty="0" smtClean="0"/>
              <a:t>La punktene i innhyllingene være P1-n</a:t>
            </a:r>
            <a:r>
              <a:rPr lang="nb-NO" b="0" baseline="0" dirty="0" smtClean="0"/>
              <a:t> nummerert mot klokkeretningen (bare venstresvinger) og Q1-m nummerert med klokkeretningen (bare høyresvinger).</a:t>
            </a:r>
          </a:p>
          <a:p>
            <a:endParaRPr lang="nb-NO" b="0" baseline="0" dirty="0" smtClean="0"/>
          </a:p>
          <a:p>
            <a:r>
              <a:rPr lang="nb-NO" b="0" baseline="0" dirty="0" smtClean="0"/>
              <a:t>Vi lar P1 være punktet lengst til høyre i den venstre innhyllingen, og Q1 være punktet lengst til venstre i den høyre innhyllingen. (Er det flere velger vi de øverste.)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40</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Så går vi fra P1 over i den høyre innhyllingen og ser på vinkelen </a:t>
            </a:r>
          </a:p>
          <a:p>
            <a:endParaRPr lang="nb-NO" b="0" baseline="0" dirty="0" smtClean="0"/>
          </a:p>
          <a:p>
            <a:r>
              <a:rPr lang="nb-NO" b="0" baseline="0" dirty="0" smtClean="0"/>
              <a:t>P1Q1Q2 – venstresving</a:t>
            </a:r>
          </a:p>
          <a:p>
            <a:endParaRPr lang="nb-NO" b="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41</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Så hvordan finner vi raskt ut om vi gjør</a:t>
            </a:r>
            <a:r>
              <a:rPr lang="nb-NO" b="0" baseline="0" dirty="0" smtClean="0"/>
              <a:t> en høyresving eller venstresving, når vi har tre punkter?</a:t>
            </a:r>
          </a:p>
          <a:p>
            <a:endParaRPr lang="nb-NO" b="0" baseline="0" dirty="0" smtClean="0"/>
          </a:p>
          <a:p>
            <a:r>
              <a:rPr lang="nb-NO" b="0" baseline="0" dirty="0" smtClean="0"/>
              <a:t>Vi beregner den følgende determinanten. Siden vi bare snakker om to dimensjoner må vi padde med enere i z-koordinaten.</a:t>
            </a:r>
          </a:p>
          <a:p>
            <a:r>
              <a:rPr lang="nb-NO" b="0" baseline="0" dirty="0" smtClean="0"/>
              <a:t>Fortegnet på determinanten angir om det er en høyre- eller venstresving.</a:t>
            </a:r>
          </a:p>
          <a:p>
            <a:endParaRPr lang="nb-NO" b="0" baseline="0" dirty="0" smtClean="0"/>
          </a:p>
          <a:p>
            <a:endParaRPr lang="nb-NO" b="0" baseline="0" dirty="0" smtClean="0"/>
          </a:p>
          <a:p>
            <a:r>
              <a:rPr lang="nb-NO" b="0" baseline="0" dirty="0" smtClean="0"/>
              <a:t>Hvis ikke må vi til med cosinus og greier, for å finne vinkler, og det blir mye styr.</a:t>
            </a:r>
            <a:endParaRPr lang="nb-NO" b="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42</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Determinanter beregnes slik, for de som ikke husker det</a:t>
            </a:r>
            <a:r>
              <a:rPr lang="nb-NO" b="0" baseline="0" dirty="0" smtClean="0"/>
              <a:t> fra </a:t>
            </a:r>
            <a:r>
              <a:rPr lang="nb-NO" b="0" baseline="0" dirty="0" err="1" smtClean="0"/>
              <a:t>linjæralgerbraen</a:t>
            </a:r>
            <a:r>
              <a:rPr lang="nb-NO" b="0" baseline="0" dirty="0" smtClean="0"/>
              <a:t>.</a:t>
            </a:r>
            <a:endParaRPr lang="nb-NO" b="0" dirty="0" smtClean="0"/>
          </a:p>
          <a:p>
            <a:endParaRPr lang="nb-NO" b="0" dirty="0" smtClean="0"/>
          </a:p>
          <a:p>
            <a:r>
              <a:rPr lang="nb-NO" b="0" dirty="0" smtClean="0"/>
              <a:t>Huskeregelen</a:t>
            </a:r>
            <a:r>
              <a:rPr lang="nb-NO" b="0" baseline="0" dirty="0" smtClean="0"/>
              <a:t> nederst til høyre.</a:t>
            </a:r>
            <a:endParaRPr lang="nb-NO" b="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43</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Så hvordan funker</a:t>
            </a:r>
            <a:r>
              <a:rPr lang="nb-NO" b="0" baseline="0" dirty="0" smtClean="0"/>
              <a:t> </a:t>
            </a:r>
            <a:r>
              <a:rPr lang="nb-NO" b="0" dirty="0" smtClean="0"/>
              <a:t>egentlig</a:t>
            </a:r>
            <a:r>
              <a:rPr lang="nb-NO" b="0" baseline="0" dirty="0" smtClean="0"/>
              <a:t> dette med determinanten.</a:t>
            </a:r>
            <a:endParaRPr lang="nb-NO" b="0" dirty="0" smtClean="0"/>
          </a:p>
          <a:p>
            <a:endParaRPr lang="nb-NO" b="0" dirty="0" smtClean="0"/>
          </a:p>
          <a:p>
            <a:r>
              <a:rPr lang="nb-NO" b="0" dirty="0" smtClean="0"/>
              <a:t>Determinanten til en matrise kan tolkes som volumet </a:t>
            </a:r>
            <a:r>
              <a:rPr lang="nb-NO" b="0" baseline="0" dirty="0" smtClean="0"/>
              <a:t>av </a:t>
            </a:r>
            <a:r>
              <a:rPr lang="nb-NO" b="0" baseline="0" dirty="0" err="1" smtClean="0"/>
              <a:t>parallellepipedet</a:t>
            </a:r>
            <a:r>
              <a:rPr lang="nb-NO" b="0" baseline="0" dirty="0" smtClean="0"/>
              <a:t> utspent av rekkevektorene. På denne måten. (Tegningen er generell, ikke bare 1ere i siste kolonne.)</a:t>
            </a:r>
            <a:endParaRPr lang="nb-NO" b="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Så</a:t>
            </a:r>
            <a:r>
              <a:rPr lang="nb-NO" b="0" baseline="0" dirty="0" smtClean="0"/>
              <a:t> hva er en konveks innhylling?</a:t>
            </a:r>
          </a:p>
          <a:p>
            <a:endParaRPr lang="nb-NO" b="0" baseline="0" dirty="0" smtClean="0"/>
          </a:p>
          <a:p>
            <a:r>
              <a:rPr lang="nb-NO" b="0" baseline="0" dirty="0" smtClean="0"/>
              <a:t>Vi tenker oss at vi har hele punktmengden definert av polygonene (ikke bare hjørnene).</a:t>
            </a:r>
            <a:endParaRPr lang="nb-NO" b="0" dirty="0" smtClean="0"/>
          </a:p>
          <a:p>
            <a:endParaRPr lang="nb-NO" b="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44</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Vinkelen vi</a:t>
            </a:r>
            <a:r>
              <a:rPr lang="nb-NO" b="0" baseline="0" dirty="0" smtClean="0"/>
              <a:t> snakker om vil være denne. Og når den går fra å være venstre- til å bli en høyresving, så ”vrenges” </a:t>
            </a:r>
            <a:r>
              <a:rPr lang="nb-NO" b="0" baseline="0" dirty="0" err="1" smtClean="0"/>
              <a:t>parallellepipedet</a:t>
            </a:r>
            <a:r>
              <a:rPr lang="nb-NO" b="0" baseline="0" dirty="0" smtClean="0"/>
              <a:t> gjennom Or1r2-planet, og fortegnet skifter.</a:t>
            </a:r>
            <a:endParaRPr lang="nb-NO" b="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45</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Så går vi fra P1 over i den høyre innhyllingen og ser på vinkelen </a:t>
            </a:r>
          </a:p>
          <a:p>
            <a:endParaRPr lang="nb-NO" b="0" baseline="0" dirty="0" smtClean="0"/>
          </a:p>
          <a:p>
            <a:r>
              <a:rPr lang="nb-NO" b="0" baseline="0" dirty="0" smtClean="0"/>
              <a:t>P1Q1Q2 – venstresving</a:t>
            </a:r>
          </a:p>
          <a:p>
            <a:endParaRPr lang="nb-NO" b="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46</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Siden det var en venstresving, fortsetter vi og ser vi på vinkelen</a:t>
            </a:r>
          </a:p>
          <a:p>
            <a:endParaRPr lang="nb-NO" b="0" baseline="0" dirty="0" smtClean="0"/>
          </a:p>
          <a:p>
            <a:r>
              <a:rPr lang="nb-NO" b="0" baseline="0" dirty="0" smtClean="0"/>
              <a:t>P1Q1Q2 – venstresving</a:t>
            </a:r>
          </a:p>
          <a:p>
            <a:r>
              <a:rPr lang="nb-NO" b="0" baseline="0" dirty="0" smtClean="0"/>
              <a:t>P1Q2Q3 – venstresving</a:t>
            </a:r>
            <a:endParaRPr lang="nb-NO" b="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47</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Så ser vi på vinkelen</a:t>
            </a:r>
          </a:p>
          <a:p>
            <a:endParaRPr lang="nb-NO" b="0" baseline="0" dirty="0" smtClean="0"/>
          </a:p>
          <a:p>
            <a:r>
              <a:rPr lang="nb-NO" b="0" baseline="0" dirty="0" smtClean="0"/>
              <a:t>P1Q1Q2 – venstresving</a:t>
            </a:r>
          </a:p>
          <a:p>
            <a:r>
              <a:rPr lang="nb-NO" b="0" baseline="0" dirty="0" smtClean="0"/>
              <a:t>P1Q2Q3 – venstresving</a:t>
            </a:r>
          </a:p>
          <a:p>
            <a:r>
              <a:rPr lang="nb-NO" b="0" baseline="0" dirty="0" smtClean="0"/>
              <a:t>P1Q3Q4 – høyresving </a:t>
            </a:r>
          </a:p>
          <a:p>
            <a:endParaRPr lang="nb-NO" b="0" baseline="0" dirty="0" smtClean="0"/>
          </a:p>
          <a:p>
            <a:r>
              <a:rPr lang="nb-NO" b="0" baseline="0" dirty="0" smtClean="0"/>
              <a:t>Da har vi kommet oss til Q3, og stopper foreløpig, siden vi gjorde en høyresving.</a:t>
            </a:r>
            <a:endParaRPr lang="nb-NO" b="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48</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Da fortsetter vi fra Q3 og går tilbake i den venstre delen av innhyllingen og ser på vinkelen (satte ikke på numrene før nå)</a:t>
            </a:r>
          </a:p>
          <a:p>
            <a:endParaRPr lang="nb-NO" b="0" baseline="0" dirty="0" smtClean="0"/>
          </a:p>
          <a:p>
            <a:r>
              <a:rPr lang="nb-NO" b="0" baseline="0" dirty="0" smtClean="0"/>
              <a:t>Q3P1P2 – høyresving</a:t>
            </a:r>
            <a:endParaRPr lang="nb-NO" b="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49</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Siden det var en høyresving, fortsetter vi og ser vi på vinkelen</a:t>
            </a:r>
          </a:p>
          <a:p>
            <a:endParaRPr lang="nb-NO" b="0" baseline="0" dirty="0" smtClean="0"/>
          </a:p>
          <a:p>
            <a:r>
              <a:rPr lang="nb-NO" b="0" baseline="0" dirty="0" smtClean="0"/>
              <a:t>Q3P1P2 – høyresving</a:t>
            </a:r>
          </a:p>
          <a:p>
            <a:r>
              <a:rPr lang="nb-NO" b="0" baseline="0" dirty="0" smtClean="0"/>
              <a:t>Q3P2P3 – høyresving</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50</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Så ser vi på vinkelen</a:t>
            </a:r>
          </a:p>
          <a:p>
            <a:endParaRPr lang="nb-NO" b="0" baseline="0" dirty="0" smtClean="0"/>
          </a:p>
          <a:p>
            <a:r>
              <a:rPr lang="nb-NO" b="0" baseline="0" dirty="0" smtClean="0"/>
              <a:t>Q3P1P2 – høyresving</a:t>
            </a:r>
          </a:p>
          <a:p>
            <a:r>
              <a:rPr lang="nb-NO" b="0" baseline="0" dirty="0" smtClean="0"/>
              <a:t>Q3P2P3 – høyresving</a:t>
            </a:r>
          </a:p>
          <a:p>
            <a:r>
              <a:rPr lang="nb-NO" b="0" baseline="0" dirty="0" smtClean="0"/>
              <a:t>Q3P3P4 – venstresving</a:t>
            </a:r>
          </a:p>
          <a:p>
            <a:endParaRPr lang="nb-NO" b="0" baseline="0" dirty="0" smtClean="0"/>
          </a:p>
          <a:p>
            <a:r>
              <a:rPr lang="nb-NO" b="0" baseline="0" dirty="0" smtClean="0"/>
              <a:t>Da har vi kommet oss til P3, og stopper foreløpig, siden vi gjorde en </a:t>
            </a:r>
            <a:r>
              <a:rPr lang="nb-NO" b="0" baseline="0" dirty="0" err="1" smtClean="0"/>
              <a:t>venstersving</a:t>
            </a:r>
            <a:r>
              <a:rPr lang="nb-NO" b="0" baseline="0" dirty="0" smtClean="0"/>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51</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Vi var kommet til Q3P3, og fortsetter fra P3 på venstre siden og går over på høyresiden igjen, og ser på vinkelen</a:t>
            </a:r>
          </a:p>
          <a:p>
            <a:endParaRPr lang="nb-NO" b="0" baseline="0" dirty="0" smtClean="0"/>
          </a:p>
          <a:p>
            <a:r>
              <a:rPr lang="nb-NO" b="0" baseline="0" dirty="0" smtClean="0"/>
              <a:t>P3Q3Q4 - venstresving</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52</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Så ser vi på vinkelen</a:t>
            </a:r>
          </a:p>
          <a:p>
            <a:endParaRPr lang="nb-NO" b="0" baseline="0" dirty="0" smtClean="0"/>
          </a:p>
          <a:p>
            <a:r>
              <a:rPr lang="nb-NO" b="0" baseline="0" dirty="0" smtClean="0"/>
              <a:t>P3Q3Q4 – venstresving</a:t>
            </a:r>
          </a:p>
          <a:p>
            <a:r>
              <a:rPr lang="nb-NO" b="0" baseline="0" dirty="0" smtClean="0"/>
              <a:t>P3Q4Q5 – høyresving</a:t>
            </a:r>
          </a:p>
          <a:p>
            <a:endParaRPr lang="nb-NO" b="0" baseline="0" dirty="0" smtClean="0"/>
          </a:p>
          <a:p>
            <a:r>
              <a:rPr lang="nb-NO" b="0" baseline="0" dirty="0" smtClean="0"/>
              <a:t>Da har vi kommet oss til Q4.</a:t>
            </a:r>
          </a:p>
          <a:p>
            <a:endParaRPr lang="nb-NO" b="0" baseline="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53</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Så ser vi andre veien igjen, på vinkelen med utgangspunkt i Q4</a:t>
            </a:r>
          </a:p>
          <a:p>
            <a:endParaRPr lang="nb-NO" b="0" baseline="0" dirty="0" smtClean="0"/>
          </a:p>
          <a:p>
            <a:r>
              <a:rPr lang="nb-NO" b="0" baseline="0" dirty="0" smtClean="0"/>
              <a:t>Q4P3P4 – høyresving</a:t>
            </a:r>
          </a:p>
          <a:p>
            <a:endParaRPr lang="nb-NO" b="0" baseline="0" dirty="0" smtClean="0"/>
          </a:p>
          <a:p>
            <a:endParaRPr lang="nb-NO" b="0"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5</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a:t>5-6 min</a:t>
            </a:r>
          </a:p>
          <a:p>
            <a:r>
              <a:rPr lang="nb-NO" b="1" dirty="0" err="1" smtClean="0"/>
              <a:t>Compuatational</a:t>
            </a:r>
            <a:r>
              <a:rPr lang="nb-NO" b="1" baseline="0" dirty="0" smtClean="0"/>
              <a:t> </a:t>
            </a:r>
            <a:r>
              <a:rPr lang="nb-NO" b="1" baseline="0" dirty="0" err="1" smtClean="0"/>
              <a:t>Geometry</a:t>
            </a:r>
            <a:r>
              <a:rPr lang="nb-NO" b="1" baseline="0" dirty="0" smtClean="0"/>
              <a:t> – Grafisk Databehandling</a:t>
            </a:r>
            <a:endParaRPr lang="nb-NO" b="1" dirty="0"/>
          </a:p>
          <a:p>
            <a:endParaRPr lang="nb-NO" b="0" dirty="0" smtClean="0"/>
          </a:p>
          <a:p>
            <a:endParaRPr lang="nb-NO" b="0" dirty="0" smtClean="0"/>
          </a:p>
          <a:p>
            <a:r>
              <a:rPr lang="nb-NO" b="0" dirty="0" smtClean="0"/>
              <a:t>Vi</a:t>
            </a:r>
            <a:r>
              <a:rPr lang="nb-NO" b="0" baseline="0" dirty="0" smtClean="0"/>
              <a:t> skal se </a:t>
            </a:r>
            <a:r>
              <a:rPr lang="nb-NO" b="0" baseline="0" dirty="0" err="1" smtClean="0"/>
              <a:t>bittelittt</a:t>
            </a:r>
            <a:r>
              <a:rPr lang="nb-NO" b="0" baseline="0" dirty="0" smtClean="0"/>
              <a:t> på </a:t>
            </a:r>
            <a:r>
              <a:rPr lang="nb-NO" b="0" baseline="0" dirty="0" err="1" smtClean="0"/>
              <a:t>computational</a:t>
            </a:r>
            <a:r>
              <a:rPr lang="nb-NO" b="0" baseline="0" dirty="0" smtClean="0"/>
              <a:t> </a:t>
            </a:r>
            <a:r>
              <a:rPr lang="nb-NO" b="0" baseline="0" dirty="0" err="1" smtClean="0"/>
              <a:t>geometry</a:t>
            </a:r>
            <a:r>
              <a:rPr lang="nb-NO" b="0" baseline="0" dirty="0" smtClean="0"/>
              <a:t>, som jeg kalte geometriske algoritmer på norsk. Jeg er egentlig litt usikker på om det begrepet har noen riktig eller god oversettelse.</a:t>
            </a:r>
          </a:p>
          <a:p>
            <a:endParaRPr lang="nb-NO" b="0" baseline="0" dirty="0" smtClean="0"/>
          </a:p>
          <a:p>
            <a:r>
              <a:rPr lang="nb-NO" b="0" baseline="0" dirty="0" smtClean="0"/>
              <a:t>Algoritmer er ikke bare trær og tabeller og grafer og rekursjon osv. osv. Det finnes et hav av algoritmer som dreier seg om mer geometriske problemer, og som kanskje kan være litt moro å vite noe om. Vi skal bare bruke kjente teknikker på det som kanskje er litt nye områder, her bruker vi </a:t>
            </a:r>
            <a:r>
              <a:rPr lang="nb-NO" b="0" i="1" baseline="0" dirty="0" err="1" smtClean="0"/>
              <a:t>divide-and-conquer</a:t>
            </a:r>
            <a:r>
              <a:rPr lang="nb-NO" b="0" i="0" baseline="0" dirty="0" smtClean="0"/>
              <a:t>, som vi jo kjenner fra før, og også har sett litt på </a:t>
            </a:r>
            <a:r>
              <a:rPr lang="nb-NO" b="0" i="0" baseline="0" dirty="0" err="1" smtClean="0"/>
              <a:t>ifm</a:t>
            </a:r>
            <a:r>
              <a:rPr lang="nb-NO" b="0" i="0" baseline="0" dirty="0" smtClean="0"/>
              <a:t>. dynamisk programmering.</a:t>
            </a:r>
            <a:endParaRPr lang="nb-NO" b="0" baseline="0" dirty="0" smtClean="0"/>
          </a:p>
          <a:p>
            <a:endParaRPr lang="nb-NO" b="0" baseline="0" dirty="0" smtClean="0"/>
          </a:p>
          <a:p>
            <a:r>
              <a:rPr lang="nb-NO" b="0" baseline="0" dirty="0" smtClean="0"/>
              <a:t>Feltet har sin opprinnelse ca 1975, og dreier seg om å se på kompleksitet av geometriske problemer som vi finner i ulike disipliner som:</a:t>
            </a:r>
          </a:p>
          <a:p>
            <a:pPr>
              <a:buFontTx/>
              <a:buChar char="-"/>
            </a:pPr>
            <a:r>
              <a:rPr lang="nb-NO" b="0" baseline="0" dirty="0" err="1" smtClean="0"/>
              <a:t>Mønstergjenkjening</a:t>
            </a:r>
            <a:endParaRPr lang="nb-NO" b="0" baseline="0" dirty="0" smtClean="0"/>
          </a:p>
          <a:p>
            <a:pPr>
              <a:buFontTx/>
              <a:buChar char="-"/>
            </a:pPr>
            <a:r>
              <a:rPr lang="nb-NO" b="0" baseline="0" dirty="0" smtClean="0"/>
              <a:t>Datagrafikk</a:t>
            </a:r>
          </a:p>
          <a:p>
            <a:pPr>
              <a:buFontTx/>
              <a:buChar char="-"/>
            </a:pPr>
            <a:r>
              <a:rPr lang="nb-NO" b="0" baseline="0" dirty="0" smtClean="0"/>
              <a:t>Grafiske informasjonssystemer GIS</a:t>
            </a:r>
          </a:p>
          <a:p>
            <a:pPr>
              <a:buFontTx/>
              <a:buChar char="-"/>
            </a:pPr>
            <a:r>
              <a:rPr lang="nb-NO" b="0" baseline="0" dirty="0" smtClean="0"/>
              <a:t>CAD/CAM (DAK/DAP)</a:t>
            </a:r>
          </a:p>
          <a:p>
            <a:pPr>
              <a:buFontTx/>
              <a:buChar char="-"/>
            </a:pPr>
            <a:r>
              <a:rPr lang="nb-NO" b="0" baseline="0" dirty="0" smtClean="0"/>
              <a:t>Robotikk</a:t>
            </a:r>
          </a:p>
          <a:p>
            <a:pPr>
              <a:buFontTx/>
              <a:buChar char="-"/>
            </a:pPr>
            <a:r>
              <a:rPr lang="nb-NO" b="0" baseline="0" dirty="0" err="1" smtClean="0"/>
              <a:t>VLSI-design</a:t>
            </a:r>
            <a:endParaRPr lang="nb-NO" b="0" baseline="0" dirty="0" smtClean="0"/>
          </a:p>
          <a:p>
            <a:pPr>
              <a:buFontTx/>
              <a:buChar char="-"/>
            </a:pPr>
            <a:r>
              <a:rPr lang="nb-NO" b="0" baseline="0" dirty="0" smtClean="0"/>
              <a:t>Statistikk</a:t>
            </a:r>
          </a:p>
          <a:p>
            <a:pPr>
              <a:buFontTx/>
              <a:buNone/>
            </a:pPr>
            <a:endParaRPr lang="nb-NO" b="0" baseline="0" dirty="0" smtClean="0"/>
          </a:p>
          <a:p>
            <a:pPr>
              <a:buFontTx/>
              <a:buNone/>
            </a:pPr>
            <a:endParaRPr lang="nb-NO" b="0" baseline="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54</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Så ser vi andre veien igjen, på vinkelen med utgangspunkt i Q4</a:t>
            </a:r>
          </a:p>
          <a:p>
            <a:endParaRPr lang="nb-NO" b="0" baseline="0" dirty="0" smtClean="0"/>
          </a:p>
          <a:p>
            <a:r>
              <a:rPr lang="nb-NO" b="0" baseline="0" dirty="0" smtClean="0"/>
              <a:t>Q4P3P4 – høyresving</a:t>
            </a:r>
          </a:p>
          <a:p>
            <a:r>
              <a:rPr lang="nb-NO" b="0" baseline="0" dirty="0" smtClean="0"/>
              <a:t>Q4P4P5 – venstresving</a:t>
            </a:r>
          </a:p>
          <a:p>
            <a:endParaRPr lang="nb-NO" b="0" baseline="0" dirty="0" smtClean="0"/>
          </a:p>
          <a:p>
            <a:r>
              <a:rPr lang="nb-NO" b="0" baseline="0" dirty="0" smtClean="0"/>
              <a:t>Da har vi kommet oss til P4.</a:t>
            </a:r>
          </a:p>
          <a:p>
            <a:endParaRPr lang="nb-NO" b="0" baseline="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55</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Og uansett hvordan vi fortsetter på </a:t>
            </a:r>
            <a:r>
              <a:rPr lang="nb-NO" b="0" baseline="0" dirty="0" err="1" smtClean="0"/>
              <a:t>venstersiden</a:t>
            </a:r>
            <a:r>
              <a:rPr lang="nb-NO" b="0" baseline="0" dirty="0" smtClean="0"/>
              <a:t>, så er det venstresvinger, og på høyresiden høyresvinger, så DA er vi ferdige. Vi har funnet den øvre broen mellom de to innhyllingene.</a:t>
            </a:r>
          </a:p>
          <a:p>
            <a:endParaRPr lang="nb-NO" b="0" baseline="0" dirty="0" smtClean="0"/>
          </a:p>
          <a:p>
            <a:r>
              <a:rPr lang="nb-NO" b="0" baseline="0" dirty="0" smtClean="0"/>
              <a:t>I boka tror jeg han er litt rask når han finner disse broene.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56</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baseline="0" dirty="0" smtClean="0"/>
              <a:t>Og uansett hvordan vi fortsetter på </a:t>
            </a:r>
            <a:r>
              <a:rPr lang="nb-NO" b="0" baseline="0" dirty="0" err="1" smtClean="0"/>
              <a:t>venstersiden</a:t>
            </a:r>
            <a:r>
              <a:rPr lang="nb-NO" b="0" baseline="0" dirty="0" smtClean="0"/>
              <a:t>, så er det venstresvinger, og på høyresiden høyresvinger, så DA er vi ferdige. Vi har funnet den øvre broen mellom de to innhyllingene.</a:t>
            </a:r>
          </a:p>
          <a:p>
            <a:endParaRPr lang="nb-NO" b="0" baseline="0" dirty="0" smtClean="0"/>
          </a:p>
          <a:p>
            <a:r>
              <a:rPr lang="nb-NO" b="0" baseline="0" dirty="0" smtClean="0"/>
              <a:t>I boka tror jeg han er litt rask når han finner disse broene.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57</a:t>
            </a:fld>
            <a:endParaRPr lang="nb-NO" dirty="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nb-NO" b="0" dirty="0" smtClean="0"/>
              <a:t>Så</a:t>
            </a:r>
            <a:r>
              <a:rPr lang="nb-NO" b="0" baseline="0" dirty="0" smtClean="0"/>
              <a:t> hvordan er det med kjøretiden?</a:t>
            </a:r>
            <a:endParaRPr lang="nb-NO" b="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58</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a:t>5-6 min</a:t>
            </a:r>
          </a:p>
          <a:p>
            <a:r>
              <a:rPr lang="nb-NO" b="1" dirty="0" err="1" smtClean="0"/>
              <a:t>Compuatational</a:t>
            </a:r>
            <a:r>
              <a:rPr lang="nb-NO" b="1" baseline="0" dirty="0" smtClean="0"/>
              <a:t> </a:t>
            </a:r>
            <a:r>
              <a:rPr lang="nb-NO" b="1" baseline="0" dirty="0" err="1" smtClean="0"/>
              <a:t>Geometry</a:t>
            </a:r>
            <a:r>
              <a:rPr lang="nb-NO" b="1" baseline="0" dirty="0" smtClean="0"/>
              <a:t> – Grafisk Databehandling</a:t>
            </a:r>
            <a:endParaRPr lang="nb-NO" b="1" dirty="0"/>
          </a:p>
          <a:p>
            <a:endParaRPr lang="nb-NO" b="0" dirty="0" smtClean="0"/>
          </a:p>
          <a:p>
            <a:endParaRPr lang="nb-NO" b="0" dirty="0" smtClean="0"/>
          </a:p>
          <a:p>
            <a:r>
              <a:rPr lang="nb-NO" b="0" dirty="0" smtClean="0"/>
              <a:t>Vi</a:t>
            </a:r>
            <a:r>
              <a:rPr lang="nb-NO" b="0" baseline="0" dirty="0" smtClean="0"/>
              <a:t> skal se </a:t>
            </a:r>
            <a:r>
              <a:rPr lang="nb-NO" b="0" baseline="0" dirty="0" err="1" smtClean="0"/>
              <a:t>bittelittt</a:t>
            </a:r>
            <a:r>
              <a:rPr lang="nb-NO" b="0" baseline="0" dirty="0" smtClean="0"/>
              <a:t> på </a:t>
            </a:r>
            <a:r>
              <a:rPr lang="nb-NO" b="0" baseline="0" dirty="0" err="1" smtClean="0"/>
              <a:t>computational</a:t>
            </a:r>
            <a:r>
              <a:rPr lang="nb-NO" b="0" baseline="0" dirty="0" smtClean="0"/>
              <a:t> </a:t>
            </a:r>
            <a:r>
              <a:rPr lang="nb-NO" b="0" baseline="0" dirty="0" err="1" smtClean="0"/>
              <a:t>geometry</a:t>
            </a:r>
            <a:r>
              <a:rPr lang="nb-NO" b="0" baseline="0" dirty="0" smtClean="0"/>
              <a:t>, som jeg kalte geometriske algoritmer på norsk. Jeg er egentlig litt usikker på om det begrepet har noen riktig eller god oversettelse.</a:t>
            </a:r>
          </a:p>
          <a:p>
            <a:endParaRPr lang="nb-NO" b="0" baseline="0" dirty="0" smtClean="0"/>
          </a:p>
          <a:p>
            <a:r>
              <a:rPr lang="nb-NO" b="0" baseline="0" dirty="0" smtClean="0"/>
              <a:t>Algoritmer er ikke bare trær og tabeller og grafer og rekursjon osv. osv. Det finnes et hav av algoritmer som dreier seg om mer geometriske problemer, og som kanskje kan være litt moro å vite noe om. Vi skal bare bruke kjente teknikker på det som kanskje er litt nye områder, her bruker vi </a:t>
            </a:r>
            <a:r>
              <a:rPr lang="nb-NO" b="0" i="1" baseline="0" dirty="0" err="1" smtClean="0"/>
              <a:t>divide-and-conquer</a:t>
            </a:r>
            <a:r>
              <a:rPr lang="nb-NO" b="0" i="0" baseline="0" dirty="0" smtClean="0"/>
              <a:t>, som vi jo kjenner fra før, og også har sett litt på </a:t>
            </a:r>
            <a:r>
              <a:rPr lang="nb-NO" b="0" i="0" baseline="0" dirty="0" err="1" smtClean="0"/>
              <a:t>ifm</a:t>
            </a:r>
            <a:r>
              <a:rPr lang="nb-NO" b="0" i="0" baseline="0" dirty="0" smtClean="0"/>
              <a:t>. dynamisk programmering.</a:t>
            </a:r>
            <a:endParaRPr lang="nb-NO" b="0" baseline="0" dirty="0" smtClean="0"/>
          </a:p>
          <a:p>
            <a:endParaRPr lang="nb-NO" b="0" baseline="0" dirty="0" smtClean="0"/>
          </a:p>
          <a:p>
            <a:r>
              <a:rPr lang="nb-NO" b="0" baseline="0" dirty="0" smtClean="0"/>
              <a:t>Feltet har sin opprinnelse ca 1975, og dreier seg om å se på kompleksitet av geometriske problemer som vi finner i ulike disipliner som:</a:t>
            </a:r>
          </a:p>
          <a:p>
            <a:pPr>
              <a:buFontTx/>
              <a:buChar char="-"/>
            </a:pPr>
            <a:r>
              <a:rPr lang="nb-NO" b="0" baseline="0" dirty="0" err="1" smtClean="0"/>
              <a:t>Mønstergjenkjening</a:t>
            </a:r>
            <a:endParaRPr lang="nb-NO" b="0" baseline="0" dirty="0" smtClean="0"/>
          </a:p>
          <a:p>
            <a:pPr>
              <a:buFontTx/>
              <a:buChar char="-"/>
            </a:pPr>
            <a:r>
              <a:rPr lang="nb-NO" b="0" baseline="0" dirty="0" smtClean="0"/>
              <a:t>Datagrafikk</a:t>
            </a:r>
          </a:p>
          <a:p>
            <a:pPr>
              <a:buFontTx/>
              <a:buChar char="-"/>
            </a:pPr>
            <a:r>
              <a:rPr lang="nb-NO" b="0" baseline="0" dirty="0" smtClean="0"/>
              <a:t>Grafiske informasjonssystemer GIS</a:t>
            </a:r>
          </a:p>
          <a:p>
            <a:pPr>
              <a:buFontTx/>
              <a:buChar char="-"/>
            </a:pPr>
            <a:r>
              <a:rPr lang="nb-NO" b="0" baseline="0" dirty="0" smtClean="0"/>
              <a:t>CAD/CAM (DAK/DAP)</a:t>
            </a:r>
          </a:p>
          <a:p>
            <a:pPr>
              <a:buFontTx/>
              <a:buChar char="-"/>
            </a:pPr>
            <a:r>
              <a:rPr lang="nb-NO" b="0" baseline="0" dirty="0" smtClean="0"/>
              <a:t>Robotikk</a:t>
            </a:r>
          </a:p>
          <a:p>
            <a:pPr>
              <a:buFontTx/>
              <a:buChar char="-"/>
            </a:pPr>
            <a:r>
              <a:rPr lang="nb-NO" b="0" baseline="0" dirty="0" err="1" smtClean="0"/>
              <a:t>VLSI-design</a:t>
            </a:r>
            <a:endParaRPr lang="nb-NO" b="0" baseline="0" dirty="0" smtClean="0"/>
          </a:p>
          <a:p>
            <a:pPr>
              <a:buFontTx/>
              <a:buChar char="-"/>
            </a:pPr>
            <a:r>
              <a:rPr lang="nb-NO" b="0" baseline="0" dirty="0" smtClean="0"/>
              <a:t>Statistikk</a:t>
            </a:r>
          </a:p>
          <a:p>
            <a:pPr>
              <a:buFontTx/>
              <a:buNone/>
            </a:pPr>
            <a:endParaRPr lang="nb-NO" b="0" baseline="0" dirty="0" smtClean="0"/>
          </a:p>
          <a:p>
            <a:pPr>
              <a:buFontTx/>
              <a:buNone/>
            </a:pPr>
            <a:endParaRPr lang="nb-NO" b="0"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6</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a:t>5-6 min</a:t>
            </a:r>
          </a:p>
          <a:p>
            <a:r>
              <a:rPr lang="nb-NO" b="1" dirty="0" err="1" smtClean="0"/>
              <a:t>Compuatational</a:t>
            </a:r>
            <a:r>
              <a:rPr lang="nb-NO" b="1" baseline="0" dirty="0" smtClean="0"/>
              <a:t> </a:t>
            </a:r>
            <a:r>
              <a:rPr lang="nb-NO" b="1" baseline="0" dirty="0" err="1" smtClean="0"/>
              <a:t>Geometry</a:t>
            </a:r>
            <a:r>
              <a:rPr lang="nb-NO" b="1" baseline="0" dirty="0" smtClean="0"/>
              <a:t> – Grafisk Databehandling</a:t>
            </a:r>
            <a:endParaRPr lang="nb-NO" b="1" dirty="0"/>
          </a:p>
          <a:p>
            <a:endParaRPr lang="nb-NO" b="0" dirty="0" smtClean="0"/>
          </a:p>
          <a:p>
            <a:endParaRPr lang="nb-NO" b="0" dirty="0" smtClean="0"/>
          </a:p>
          <a:p>
            <a:r>
              <a:rPr lang="nb-NO" b="0" dirty="0" smtClean="0"/>
              <a:t>Vi</a:t>
            </a:r>
            <a:r>
              <a:rPr lang="nb-NO" b="0" baseline="0" dirty="0" smtClean="0"/>
              <a:t> skal se </a:t>
            </a:r>
            <a:r>
              <a:rPr lang="nb-NO" b="0" baseline="0" dirty="0" err="1" smtClean="0"/>
              <a:t>bittelittt</a:t>
            </a:r>
            <a:r>
              <a:rPr lang="nb-NO" b="0" baseline="0" dirty="0" smtClean="0"/>
              <a:t> på </a:t>
            </a:r>
            <a:r>
              <a:rPr lang="nb-NO" b="0" baseline="0" dirty="0" err="1" smtClean="0"/>
              <a:t>computational</a:t>
            </a:r>
            <a:r>
              <a:rPr lang="nb-NO" b="0" baseline="0" dirty="0" smtClean="0"/>
              <a:t> </a:t>
            </a:r>
            <a:r>
              <a:rPr lang="nb-NO" b="0" baseline="0" dirty="0" err="1" smtClean="0"/>
              <a:t>geometry</a:t>
            </a:r>
            <a:r>
              <a:rPr lang="nb-NO" b="0" baseline="0" dirty="0" smtClean="0"/>
              <a:t>, som jeg kalte geometriske algoritmer på norsk. Jeg er egentlig litt usikker på om det begrepet har noen riktig eller god oversettelse.</a:t>
            </a:r>
          </a:p>
          <a:p>
            <a:endParaRPr lang="nb-NO" b="0" baseline="0" dirty="0" smtClean="0"/>
          </a:p>
          <a:p>
            <a:r>
              <a:rPr lang="nb-NO" b="0" baseline="0" dirty="0" smtClean="0"/>
              <a:t>Algoritmer er ikke bare trær og tabeller og grafer og rekursjon osv. osv. Det finnes et hav av algoritmer som dreier seg om mer geometriske problemer, og som kanskje kan være litt moro å vite noe om. Vi skal bare bruke kjente teknikker på det som kanskje er litt nye områder, her bruker vi </a:t>
            </a:r>
            <a:r>
              <a:rPr lang="nb-NO" b="0" i="1" baseline="0" dirty="0" err="1" smtClean="0"/>
              <a:t>divide-and-conquer</a:t>
            </a:r>
            <a:r>
              <a:rPr lang="nb-NO" b="0" i="0" baseline="0" dirty="0" smtClean="0"/>
              <a:t>, som vi jo kjenner fra før, og også har sett litt på </a:t>
            </a:r>
            <a:r>
              <a:rPr lang="nb-NO" b="0" i="0" baseline="0" dirty="0" err="1" smtClean="0"/>
              <a:t>ifm</a:t>
            </a:r>
            <a:r>
              <a:rPr lang="nb-NO" b="0" i="0" baseline="0" dirty="0" smtClean="0"/>
              <a:t>. dynamisk programmering.</a:t>
            </a:r>
            <a:endParaRPr lang="nb-NO" b="0" baseline="0" dirty="0" smtClean="0"/>
          </a:p>
          <a:p>
            <a:endParaRPr lang="nb-NO" b="0" baseline="0" dirty="0" smtClean="0"/>
          </a:p>
          <a:p>
            <a:r>
              <a:rPr lang="nb-NO" b="0" baseline="0" dirty="0" smtClean="0"/>
              <a:t>Feltet har sin opprinnelse ca 1975, og dreier seg om å se på kompleksitet av geometriske problemer som vi finner i ulike disipliner som:</a:t>
            </a:r>
          </a:p>
          <a:p>
            <a:pPr>
              <a:buFontTx/>
              <a:buChar char="-"/>
            </a:pPr>
            <a:r>
              <a:rPr lang="nb-NO" b="0" baseline="0" dirty="0" err="1" smtClean="0"/>
              <a:t>Mønstergjenkjening</a:t>
            </a:r>
            <a:endParaRPr lang="nb-NO" b="0" baseline="0" dirty="0" smtClean="0"/>
          </a:p>
          <a:p>
            <a:pPr>
              <a:buFontTx/>
              <a:buChar char="-"/>
            </a:pPr>
            <a:r>
              <a:rPr lang="nb-NO" b="0" baseline="0" dirty="0" smtClean="0"/>
              <a:t>Datagrafikk</a:t>
            </a:r>
          </a:p>
          <a:p>
            <a:pPr>
              <a:buFontTx/>
              <a:buChar char="-"/>
            </a:pPr>
            <a:r>
              <a:rPr lang="nb-NO" b="0" baseline="0" dirty="0" smtClean="0"/>
              <a:t>Grafiske informasjonssystemer GIS</a:t>
            </a:r>
          </a:p>
          <a:p>
            <a:pPr>
              <a:buFontTx/>
              <a:buChar char="-"/>
            </a:pPr>
            <a:r>
              <a:rPr lang="nb-NO" b="0" baseline="0" dirty="0" smtClean="0"/>
              <a:t>CAD/CAM (DAK/DAP)</a:t>
            </a:r>
          </a:p>
          <a:p>
            <a:pPr>
              <a:buFontTx/>
              <a:buChar char="-"/>
            </a:pPr>
            <a:r>
              <a:rPr lang="nb-NO" b="0" baseline="0" dirty="0" smtClean="0"/>
              <a:t>Robotikk</a:t>
            </a:r>
          </a:p>
          <a:p>
            <a:pPr>
              <a:buFontTx/>
              <a:buChar char="-"/>
            </a:pPr>
            <a:r>
              <a:rPr lang="nb-NO" b="0" baseline="0" dirty="0" err="1" smtClean="0"/>
              <a:t>VLSI-design</a:t>
            </a:r>
            <a:endParaRPr lang="nb-NO" b="0" baseline="0" dirty="0" smtClean="0"/>
          </a:p>
          <a:p>
            <a:pPr>
              <a:buFontTx/>
              <a:buChar char="-"/>
            </a:pPr>
            <a:r>
              <a:rPr lang="nb-NO" b="0" baseline="0" dirty="0" smtClean="0"/>
              <a:t>Statistikk</a:t>
            </a:r>
          </a:p>
          <a:p>
            <a:pPr>
              <a:buFontTx/>
              <a:buNone/>
            </a:pPr>
            <a:endParaRPr lang="nb-NO" b="0" baseline="0" dirty="0" smtClean="0"/>
          </a:p>
          <a:p>
            <a:pPr>
              <a:buFontTx/>
              <a:buNone/>
            </a:pPr>
            <a:endParaRPr lang="nb-NO" b="0"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7</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a:t>5-6 min</a:t>
            </a:r>
          </a:p>
          <a:p>
            <a:r>
              <a:rPr lang="nb-NO" b="1" dirty="0" err="1" smtClean="0"/>
              <a:t>Compuatational</a:t>
            </a:r>
            <a:r>
              <a:rPr lang="nb-NO" b="1" baseline="0" dirty="0" smtClean="0"/>
              <a:t> </a:t>
            </a:r>
            <a:r>
              <a:rPr lang="nb-NO" b="1" baseline="0" dirty="0" err="1" smtClean="0"/>
              <a:t>Geometry</a:t>
            </a:r>
            <a:r>
              <a:rPr lang="nb-NO" b="1" baseline="0" dirty="0" smtClean="0"/>
              <a:t> – Grafisk Databehandling</a:t>
            </a:r>
            <a:endParaRPr lang="nb-NO" b="1" dirty="0"/>
          </a:p>
          <a:p>
            <a:endParaRPr lang="nb-NO" b="0" dirty="0" smtClean="0"/>
          </a:p>
          <a:p>
            <a:endParaRPr lang="nb-NO" b="0" dirty="0" smtClean="0"/>
          </a:p>
          <a:p>
            <a:r>
              <a:rPr lang="nb-NO" b="0" dirty="0" smtClean="0"/>
              <a:t>Vi</a:t>
            </a:r>
            <a:r>
              <a:rPr lang="nb-NO" b="0" baseline="0" dirty="0" smtClean="0"/>
              <a:t> skal se </a:t>
            </a:r>
            <a:r>
              <a:rPr lang="nb-NO" b="0" baseline="0" dirty="0" err="1" smtClean="0"/>
              <a:t>bittelittt</a:t>
            </a:r>
            <a:r>
              <a:rPr lang="nb-NO" b="0" baseline="0" dirty="0" smtClean="0"/>
              <a:t> på </a:t>
            </a:r>
            <a:r>
              <a:rPr lang="nb-NO" b="0" baseline="0" dirty="0" err="1" smtClean="0"/>
              <a:t>computational</a:t>
            </a:r>
            <a:r>
              <a:rPr lang="nb-NO" b="0" baseline="0" dirty="0" smtClean="0"/>
              <a:t> </a:t>
            </a:r>
            <a:r>
              <a:rPr lang="nb-NO" b="0" baseline="0" dirty="0" err="1" smtClean="0"/>
              <a:t>geometry</a:t>
            </a:r>
            <a:r>
              <a:rPr lang="nb-NO" b="0" baseline="0" dirty="0" smtClean="0"/>
              <a:t>, som jeg kalte geometriske algoritmer på norsk. Jeg er egentlig litt usikker på om det begrepet har noen riktig eller god oversettelse.</a:t>
            </a:r>
          </a:p>
          <a:p>
            <a:endParaRPr lang="nb-NO" b="0" baseline="0" dirty="0" smtClean="0"/>
          </a:p>
          <a:p>
            <a:r>
              <a:rPr lang="nb-NO" b="0" baseline="0" dirty="0" smtClean="0"/>
              <a:t>Algoritmer er ikke bare trær og tabeller og grafer og rekursjon osv. osv. Det finnes et hav av algoritmer som dreier seg om mer geometriske problemer, og som kanskje kan være litt moro å vite noe om. Vi skal bare bruke kjente teknikker på det som kanskje er litt nye områder, her bruker vi </a:t>
            </a:r>
            <a:r>
              <a:rPr lang="nb-NO" b="0" i="1" baseline="0" dirty="0" err="1" smtClean="0"/>
              <a:t>divide-and-conquer</a:t>
            </a:r>
            <a:r>
              <a:rPr lang="nb-NO" b="0" i="0" baseline="0" dirty="0" smtClean="0"/>
              <a:t>, som vi jo kjenner fra før, og også har sett litt på </a:t>
            </a:r>
            <a:r>
              <a:rPr lang="nb-NO" b="0" i="0" baseline="0" dirty="0" err="1" smtClean="0"/>
              <a:t>ifm</a:t>
            </a:r>
            <a:r>
              <a:rPr lang="nb-NO" b="0" i="0" baseline="0" dirty="0" smtClean="0"/>
              <a:t>. dynamisk programmering.</a:t>
            </a:r>
            <a:endParaRPr lang="nb-NO" b="0" baseline="0" dirty="0" smtClean="0"/>
          </a:p>
          <a:p>
            <a:endParaRPr lang="nb-NO" b="0" baseline="0" dirty="0" smtClean="0"/>
          </a:p>
          <a:p>
            <a:r>
              <a:rPr lang="nb-NO" b="0" baseline="0" dirty="0" smtClean="0"/>
              <a:t>Feltet har sin opprinnelse ca 1975, og dreier seg om å se på kompleksitet av geometriske problemer som vi finner i ulike disipliner som:</a:t>
            </a:r>
          </a:p>
          <a:p>
            <a:pPr>
              <a:buFontTx/>
              <a:buChar char="-"/>
            </a:pPr>
            <a:r>
              <a:rPr lang="nb-NO" b="0" baseline="0" dirty="0" err="1" smtClean="0"/>
              <a:t>Mønstergjenkjening</a:t>
            </a:r>
            <a:endParaRPr lang="nb-NO" b="0" baseline="0" dirty="0" smtClean="0"/>
          </a:p>
          <a:p>
            <a:pPr>
              <a:buFontTx/>
              <a:buChar char="-"/>
            </a:pPr>
            <a:r>
              <a:rPr lang="nb-NO" b="0" baseline="0" dirty="0" smtClean="0"/>
              <a:t>Datagrafikk</a:t>
            </a:r>
          </a:p>
          <a:p>
            <a:pPr>
              <a:buFontTx/>
              <a:buChar char="-"/>
            </a:pPr>
            <a:r>
              <a:rPr lang="nb-NO" b="0" baseline="0" dirty="0" smtClean="0"/>
              <a:t>Grafiske informasjonssystemer GIS</a:t>
            </a:r>
          </a:p>
          <a:p>
            <a:pPr>
              <a:buFontTx/>
              <a:buChar char="-"/>
            </a:pPr>
            <a:r>
              <a:rPr lang="nb-NO" b="0" baseline="0" dirty="0" smtClean="0"/>
              <a:t>CAD/CAM (DAK/DAP)</a:t>
            </a:r>
          </a:p>
          <a:p>
            <a:pPr>
              <a:buFontTx/>
              <a:buChar char="-"/>
            </a:pPr>
            <a:r>
              <a:rPr lang="nb-NO" b="0" baseline="0" dirty="0" smtClean="0"/>
              <a:t>Robotikk</a:t>
            </a:r>
          </a:p>
          <a:p>
            <a:pPr>
              <a:buFontTx/>
              <a:buChar char="-"/>
            </a:pPr>
            <a:r>
              <a:rPr lang="nb-NO" b="0" baseline="0" dirty="0" err="1" smtClean="0"/>
              <a:t>VLSI-design</a:t>
            </a:r>
            <a:endParaRPr lang="nb-NO" b="0" baseline="0" dirty="0" smtClean="0"/>
          </a:p>
          <a:p>
            <a:pPr>
              <a:buFontTx/>
              <a:buChar char="-"/>
            </a:pPr>
            <a:r>
              <a:rPr lang="nb-NO" b="0" baseline="0" dirty="0" smtClean="0"/>
              <a:t>Statistikk</a:t>
            </a:r>
          </a:p>
          <a:p>
            <a:pPr>
              <a:buFontTx/>
              <a:buNone/>
            </a:pPr>
            <a:endParaRPr lang="nb-NO" b="0" baseline="0" dirty="0" smtClean="0"/>
          </a:p>
          <a:p>
            <a:pPr>
              <a:buFontTx/>
              <a:buNone/>
            </a:pPr>
            <a:endParaRPr lang="nb-NO" b="0"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8</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a:t>5-6 min</a:t>
            </a:r>
          </a:p>
          <a:p>
            <a:r>
              <a:rPr lang="nb-NO" b="1" dirty="0" err="1" smtClean="0"/>
              <a:t>Compuatational</a:t>
            </a:r>
            <a:r>
              <a:rPr lang="nb-NO" b="1" baseline="0" dirty="0" smtClean="0"/>
              <a:t> </a:t>
            </a:r>
            <a:r>
              <a:rPr lang="nb-NO" b="1" baseline="0" dirty="0" err="1" smtClean="0"/>
              <a:t>Geometry</a:t>
            </a:r>
            <a:r>
              <a:rPr lang="nb-NO" b="1" baseline="0" dirty="0" smtClean="0"/>
              <a:t> – Grafisk Databehandling</a:t>
            </a:r>
            <a:endParaRPr lang="nb-NO" b="1" dirty="0"/>
          </a:p>
          <a:p>
            <a:endParaRPr lang="nb-NO" b="0" dirty="0" smtClean="0"/>
          </a:p>
          <a:p>
            <a:endParaRPr lang="nb-NO" b="0" dirty="0" smtClean="0"/>
          </a:p>
          <a:p>
            <a:r>
              <a:rPr lang="nb-NO" b="0" dirty="0" smtClean="0"/>
              <a:t>Vi</a:t>
            </a:r>
            <a:r>
              <a:rPr lang="nb-NO" b="0" baseline="0" dirty="0" smtClean="0"/>
              <a:t> skal se </a:t>
            </a:r>
            <a:r>
              <a:rPr lang="nb-NO" b="0" baseline="0" dirty="0" err="1" smtClean="0"/>
              <a:t>bittelittt</a:t>
            </a:r>
            <a:r>
              <a:rPr lang="nb-NO" b="0" baseline="0" dirty="0" smtClean="0"/>
              <a:t> på </a:t>
            </a:r>
            <a:r>
              <a:rPr lang="nb-NO" b="0" baseline="0" dirty="0" err="1" smtClean="0"/>
              <a:t>computational</a:t>
            </a:r>
            <a:r>
              <a:rPr lang="nb-NO" b="0" baseline="0" dirty="0" smtClean="0"/>
              <a:t> </a:t>
            </a:r>
            <a:r>
              <a:rPr lang="nb-NO" b="0" baseline="0" dirty="0" err="1" smtClean="0"/>
              <a:t>geometry</a:t>
            </a:r>
            <a:r>
              <a:rPr lang="nb-NO" b="0" baseline="0" dirty="0" smtClean="0"/>
              <a:t>, som jeg kalte geometriske algoritmer på norsk. Jeg er egentlig litt usikker på om det begrepet har noen riktig eller god oversettelse.</a:t>
            </a:r>
          </a:p>
          <a:p>
            <a:endParaRPr lang="nb-NO" b="0" baseline="0" dirty="0" smtClean="0"/>
          </a:p>
          <a:p>
            <a:r>
              <a:rPr lang="nb-NO" b="0" baseline="0" dirty="0" smtClean="0"/>
              <a:t>Algoritmer er ikke bare trær og tabeller og grafer og rekursjon osv. osv. Det finnes et hav av algoritmer som dreier seg om mer geometriske problemer, og som kanskje kan være litt moro å vite noe om. Vi skal bare bruke kjente teknikker på det som kanskje er litt nye områder, her bruker vi </a:t>
            </a:r>
            <a:r>
              <a:rPr lang="nb-NO" b="0" i="1" baseline="0" dirty="0" err="1" smtClean="0"/>
              <a:t>divide-and-conquer</a:t>
            </a:r>
            <a:r>
              <a:rPr lang="nb-NO" b="0" i="0" baseline="0" dirty="0" smtClean="0"/>
              <a:t>, som vi jo kjenner fra før, og også har sett litt på </a:t>
            </a:r>
            <a:r>
              <a:rPr lang="nb-NO" b="0" i="0" baseline="0" dirty="0" err="1" smtClean="0"/>
              <a:t>ifm</a:t>
            </a:r>
            <a:r>
              <a:rPr lang="nb-NO" b="0" i="0" baseline="0" dirty="0" smtClean="0"/>
              <a:t>. dynamisk programmering.</a:t>
            </a:r>
            <a:endParaRPr lang="nb-NO" b="0" baseline="0" dirty="0" smtClean="0"/>
          </a:p>
          <a:p>
            <a:endParaRPr lang="nb-NO" b="0" baseline="0" dirty="0" smtClean="0"/>
          </a:p>
          <a:p>
            <a:r>
              <a:rPr lang="nb-NO" b="0" baseline="0" dirty="0" smtClean="0"/>
              <a:t>Feltet har sin opprinnelse ca 1975, og dreier seg om å se på kompleksitet av geometriske problemer som vi finner i ulike disipliner som:</a:t>
            </a:r>
          </a:p>
          <a:p>
            <a:pPr>
              <a:buFontTx/>
              <a:buChar char="-"/>
            </a:pPr>
            <a:r>
              <a:rPr lang="nb-NO" b="0" baseline="0" dirty="0" err="1" smtClean="0"/>
              <a:t>Mønstergjenkjening</a:t>
            </a:r>
            <a:endParaRPr lang="nb-NO" b="0" baseline="0" dirty="0" smtClean="0"/>
          </a:p>
          <a:p>
            <a:pPr>
              <a:buFontTx/>
              <a:buChar char="-"/>
            </a:pPr>
            <a:r>
              <a:rPr lang="nb-NO" b="0" baseline="0" dirty="0" smtClean="0"/>
              <a:t>Datagrafikk</a:t>
            </a:r>
          </a:p>
          <a:p>
            <a:pPr>
              <a:buFontTx/>
              <a:buChar char="-"/>
            </a:pPr>
            <a:r>
              <a:rPr lang="nb-NO" b="0" baseline="0" dirty="0" smtClean="0"/>
              <a:t>Grafiske informasjonssystemer GIS</a:t>
            </a:r>
          </a:p>
          <a:p>
            <a:pPr>
              <a:buFontTx/>
              <a:buChar char="-"/>
            </a:pPr>
            <a:r>
              <a:rPr lang="nb-NO" b="0" baseline="0" dirty="0" smtClean="0"/>
              <a:t>CAD/CAM (DAK/DAP)</a:t>
            </a:r>
          </a:p>
          <a:p>
            <a:pPr>
              <a:buFontTx/>
              <a:buChar char="-"/>
            </a:pPr>
            <a:r>
              <a:rPr lang="nb-NO" b="0" baseline="0" dirty="0" smtClean="0"/>
              <a:t>Robotikk</a:t>
            </a:r>
          </a:p>
          <a:p>
            <a:pPr>
              <a:buFontTx/>
              <a:buChar char="-"/>
            </a:pPr>
            <a:r>
              <a:rPr lang="nb-NO" b="0" baseline="0" dirty="0" err="1" smtClean="0"/>
              <a:t>VLSI-design</a:t>
            </a:r>
            <a:endParaRPr lang="nb-NO" b="0" baseline="0" dirty="0" smtClean="0"/>
          </a:p>
          <a:p>
            <a:pPr>
              <a:buFontTx/>
              <a:buChar char="-"/>
            </a:pPr>
            <a:r>
              <a:rPr lang="nb-NO" b="0" baseline="0" dirty="0" smtClean="0"/>
              <a:t>Statistikk</a:t>
            </a:r>
          </a:p>
          <a:p>
            <a:pPr>
              <a:buFontTx/>
              <a:buNone/>
            </a:pPr>
            <a:endParaRPr lang="nb-NO" b="0" baseline="0" dirty="0" smtClean="0"/>
          </a:p>
          <a:p>
            <a:pPr>
              <a:buFontTx/>
              <a:buNone/>
            </a:pPr>
            <a:endParaRPr lang="nb-NO" b="0"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0F9A-5385-49CB-9D7C-E3AA801771BA}" type="slidenum">
              <a:rPr lang="nb-NO"/>
              <a:pPr/>
              <a:t>9</a:t>
            </a:fld>
            <a:endParaRPr lang="nb-NO"/>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lgn="r"/>
            <a:r>
              <a:rPr lang="nb-NO" b="1" dirty="0"/>
              <a:t>5-6 min</a:t>
            </a:r>
          </a:p>
          <a:p>
            <a:r>
              <a:rPr lang="nb-NO" b="1" dirty="0" err="1" smtClean="0"/>
              <a:t>Compuatational</a:t>
            </a:r>
            <a:r>
              <a:rPr lang="nb-NO" b="1" baseline="0" dirty="0" smtClean="0"/>
              <a:t> </a:t>
            </a:r>
            <a:r>
              <a:rPr lang="nb-NO" b="1" baseline="0" dirty="0" err="1" smtClean="0"/>
              <a:t>Geometry</a:t>
            </a:r>
            <a:r>
              <a:rPr lang="nb-NO" b="1" baseline="0" dirty="0" smtClean="0"/>
              <a:t> – Grafisk Databehandling</a:t>
            </a:r>
            <a:endParaRPr lang="nb-NO" b="1" dirty="0"/>
          </a:p>
          <a:p>
            <a:endParaRPr lang="nb-NO" b="0" dirty="0" smtClean="0"/>
          </a:p>
          <a:p>
            <a:endParaRPr lang="nb-NO" b="0" dirty="0" smtClean="0"/>
          </a:p>
          <a:p>
            <a:r>
              <a:rPr lang="nb-NO" b="0" dirty="0" smtClean="0"/>
              <a:t>Vi</a:t>
            </a:r>
            <a:r>
              <a:rPr lang="nb-NO" b="0" baseline="0" dirty="0" smtClean="0"/>
              <a:t> skal se </a:t>
            </a:r>
            <a:r>
              <a:rPr lang="nb-NO" b="0" baseline="0" dirty="0" err="1" smtClean="0"/>
              <a:t>bittelittt</a:t>
            </a:r>
            <a:r>
              <a:rPr lang="nb-NO" b="0" baseline="0" dirty="0" smtClean="0"/>
              <a:t> på </a:t>
            </a:r>
            <a:r>
              <a:rPr lang="nb-NO" b="0" baseline="0" dirty="0" err="1" smtClean="0"/>
              <a:t>computational</a:t>
            </a:r>
            <a:r>
              <a:rPr lang="nb-NO" b="0" baseline="0" dirty="0" smtClean="0"/>
              <a:t> </a:t>
            </a:r>
            <a:r>
              <a:rPr lang="nb-NO" b="0" baseline="0" dirty="0" err="1" smtClean="0"/>
              <a:t>geometry</a:t>
            </a:r>
            <a:r>
              <a:rPr lang="nb-NO" b="0" baseline="0" dirty="0" smtClean="0"/>
              <a:t>, som jeg kalte geometriske algoritmer på norsk. Jeg er egentlig litt usikker på om det begrepet har noen riktig eller god oversettelse.</a:t>
            </a:r>
          </a:p>
          <a:p>
            <a:endParaRPr lang="nb-NO" b="0" baseline="0" dirty="0" smtClean="0"/>
          </a:p>
          <a:p>
            <a:r>
              <a:rPr lang="nb-NO" b="0" baseline="0" dirty="0" smtClean="0"/>
              <a:t>Algoritmer er ikke bare trær og tabeller og grafer og rekursjon osv. osv. Det finnes et hav av algoritmer som dreier seg om mer geometriske problemer, og som kanskje kan være litt moro å vite noe om. Vi skal bare bruke kjente teknikker på det som kanskje er litt nye områder, her bruker vi </a:t>
            </a:r>
            <a:r>
              <a:rPr lang="nb-NO" b="0" i="1" baseline="0" dirty="0" err="1" smtClean="0"/>
              <a:t>divide-and-conquer</a:t>
            </a:r>
            <a:r>
              <a:rPr lang="nb-NO" b="0" i="0" baseline="0" dirty="0" smtClean="0"/>
              <a:t>, som vi jo kjenner fra før, og også har sett litt på </a:t>
            </a:r>
            <a:r>
              <a:rPr lang="nb-NO" b="0" i="0" baseline="0" dirty="0" err="1" smtClean="0"/>
              <a:t>ifm</a:t>
            </a:r>
            <a:r>
              <a:rPr lang="nb-NO" b="0" i="0" baseline="0" dirty="0" smtClean="0"/>
              <a:t>. dynamisk programmering.</a:t>
            </a:r>
            <a:endParaRPr lang="nb-NO" b="0" baseline="0" dirty="0" smtClean="0"/>
          </a:p>
          <a:p>
            <a:endParaRPr lang="nb-NO" b="0" baseline="0" dirty="0" smtClean="0"/>
          </a:p>
          <a:p>
            <a:r>
              <a:rPr lang="nb-NO" b="0" baseline="0" dirty="0" smtClean="0"/>
              <a:t>Feltet har sin opprinnelse ca 1975, og dreier seg om å se på kompleksitet av geometriske problemer som vi finner i ulike disipliner som:</a:t>
            </a:r>
          </a:p>
          <a:p>
            <a:pPr>
              <a:buFontTx/>
              <a:buChar char="-"/>
            </a:pPr>
            <a:r>
              <a:rPr lang="nb-NO" b="0" baseline="0" dirty="0" err="1" smtClean="0"/>
              <a:t>Mønstergjenkjening</a:t>
            </a:r>
            <a:endParaRPr lang="nb-NO" b="0" baseline="0" dirty="0" smtClean="0"/>
          </a:p>
          <a:p>
            <a:pPr>
              <a:buFontTx/>
              <a:buChar char="-"/>
            </a:pPr>
            <a:r>
              <a:rPr lang="nb-NO" b="0" baseline="0" dirty="0" smtClean="0"/>
              <a:t>Datagrafikk</a:t>
            </a:r>
          </a:p>
          <a:p>
            <a:pPr>
              <a:buFontTx/>
              <a:buChar char="-"/>
            </a:pPr>
            <a:r>
              <a:rPr lang="nb-NO" b="0" baseline="0" dirty="0" smtClean="0"/>
              <a:t>Grafiske informasjonssystemer GIS</a:t>
            </a:r>
          </a:p>
          <a:p>
            <a:pPr>
              <a:buFontTx/>
              <a:buChar char="-"/>
            </a:pPr>
            <a:r>
              <a:rPr lang="nb-NO" b="0" baseline="0" dirty="0" smtClean="0"/>
              <a:t>CAD/CAM (DAK/DAP)</a:t>
            </a:r>
          </a:p>
          <a:p>
            <a:pPr>
              <a:buFontTx/>
              <a:buChar char="-"/>
            </a:pPr>
            <a:r>
              <a:rPr lang="nb-NO" b="0" baseline="0" dirty="0" smtClean="0"/>
              <a:t>Robotikk</a:t>
            </a:r>
          </a:p>
          <a:p>
            <a:pPr>
              <a:buFontTx/>
              <a:buChar char="-"/>
            </a:pPr>
            <a:r>
              <a:rPr lang="nb-NO" b="0" baseline="0" dirty="0" err="1" smtClean="0"/>
              <a:t>VLSI-design</a:t>
            </a:r>
            <a:endParaRPr lang="nb-NO" b="0" baseline="0" dirty="0" smtClean="0"/>
          </a:p>
          <a:p>
            <a:pPr>
              <a:buFontTx/>
              <a:buChar char="-"/>
            </a:pPr>
            <a:r>
              <a:rPr lang="nb-NO" b="0" baseline="0" dirty="0" smtClean="0"/>
              <a:t>Statistikk</a:t>
            </a:r>
          </a:p>
          <a:p>
            <a:pPr>
              <a:buFontTx/>
              <a:buNone/>
            </a:pPr>
            <a:endParaRPr lang="nb-NO" b="0" baseline="0" dirty="0" smtClean="0"/>
          </a:p>
          <a:p>
            <a:pPr>
              <a:buFontTx/>
              <a:buNone/>
            </a:pPr>
            <a:endParaRPr lang="nb-NO" b="0"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8DD4F8-7DEC-401E-917A-6339A888967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1CD79E-FA0B-4439-B9C1-DAF1FE273A0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88913"/>
            <a:ext cx="2057400" cy="6335712"/>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68313" y="188913"/>
            <a:ext cx="6019800" cy="6335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AB125A-137F-4EC6-A22D-290AE11493E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647700"/>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68313" y="981075"/>
            <a:ext cx="40386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quarter" idx="2"/>
          </p:nvPr>
        </p:nvSpPr>
        <p:spPr>
          <a:xfrm>
            <a:off x="4659313" y="981075"/>
            <a:ext cx="4038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Content Placeholder 4"/>
          <p:cNvSpPr>
            <a:spLocks noGrp="1"/>
          </p:cNvSpPr>
          <p:nvPr>
            <p:ph sz="quarter" idx="3"/>
          </p:nvPr>
        </p:nvSpPr>
        <p:spPr>
          <a:xfrm>
            <a:off x="4659313" y="3829050"/>
            <a:ext cx="4038600" cy="269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B423CE9-D329-459D-968A-463975AFC56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24FFD2-465A-4E69-924E-BCE8BD2664F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819843-93F7-4292-A8C6-76D5C5ECB5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68313" y="981075"/>
            <a:ext cx="40386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59313" y="981075"/>
            <a:ext cx="40386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FDB404-C5EF-4940-A0DD-2851E9F4DC7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FF999FA-4B18-4E9C-9889-7C589827138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6B4DF5F-D14A-49C8-A9EE-E897F4BFDF4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2089B6-DEFC-4B7E-9850-8CB64D3C3C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E1FA9A-AAA5-4AB5-99D5-326F463D9BF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09378E-E087-4FD8-8BE3-3ECC4A335FF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bwMode="auto">
          <a:xfrm>
            <a:off x="468313" y="188913"/>
            <a:ext cx="8229600"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Klikk for å redigere tittelstil</a:t>
            </a:r>
          </a:p>
        </p:txBody>
      </p:sp>
      <p:sp>
        <p:nvSpPr>
          <p:cNvPr id="626691" name="Rectangle 3"/>
          <p:cNvSpPr>
            <a:spLocks noGrp="1" noChangeArrowheads="1"/>
          </p:cNvSpPr>
          <p:nvPr>
            <p:ph type="body" idx="1"/>
          </p:nvPr>
        </p:nvSpPr>
        <p:spPr bwMode="auto">
          <a:xfrm>
            <a:off x="468313" y="981075"/>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Klikk for å redigere tekststiler i malen</a:t>
            </a:r>
          </a:p>
          <a:p>
            <a:pPr lvl="1"/>
            <a:r>
              <a:rPr lang="en-US" smtClean="0"/>
              <a:t>Andre nivå</a:t>
            </a:r>
          </a:p>
          <a:p>
            <a:pPr lvl="2"/>
            <a:r>
              <a:rPr lang="en-US" smtClean="0"/>
              <a:t>Tredje nivå</a:t>
            </a:r>
          </a:p>
          <a:p>
            <a:pPr lvl="3"/>
            <a:r>
              <a:rPr lang="en-US" smtClean="0"/>
              <a:t>Fjerde nivå</a:t>
            </a:r>
          </a:p>
          <a:p>
            <a:pPr lvl="4"/>
            <a:r>
              <a:rPr lang="en-US" smtClean="0"/>
              <a:t>Femte nivå</a:t>
            </a:r>
          </a:p>
        </p:txBody>
      </p:sp>
      <p:sp>
        <p:nvSpPr>
          <p:cNvPr id="626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26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26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947257-CAB2-43DF-8101-3E16D88045D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fontAlgn="base">
        <a:spcBef>
          <a:spcPct val="0"/>
        </a:spcBef>
        <a:spcAft>
          <a:spcPct val="0"/>
        </a:spcAft>
        <a:defRPr sz="3000">
          <a:solidFill>
            <a:schemeClr val="tx2"/>
          </a:solidFill>
          <a:latin typeface="+mj-lt"/>
          <a:ea typeface="+mj-ea"/>
          <a:cs typeface="+mj-cs"/>
        </a:defRPr>
      </a:lvl1pPr>
      <a:lvl2pPr algn="ctr" rtl="0" fontAlgn="base">
        <a:spcBef>
          <a:spcPct val="0"/>
        </a:spcBef>
        <a:spcAft>
          <a:spcPct val="0"/>
        </a:spcAft>
        <a:defRPr sz="3000">
          <a:solidFill>
            <a:schemeClr val="tx2"/>
          </a:solidFill>
          <a:latin typeface="Arial" charset="0"/>
        </a:defRPr>
      </a:lvl2pPr>
      <a:lvl3pPr algn="ctr" rtl="0" fontAlgn="base">
        <a:spcBef>
          <a:spcPct val="0"/>
        </a:spcBef>
        <a:spcAft>
          <a:spcPct val="0"/>
        </a:spcAft>
        <a:defRPr sz="3000">
          <a:solidFill>
            <a:schemeClr val="tx2"/>
          </a:solidFill>
          <a:latin typeface="Arial" charset="0"/>
        </a:defRPr>
      </a:lvl3pPr>
      <a:lvl4pPr algn="ctr" rtl="0" fontAlgn="base">
        <a:spcBef>
          <a:spcPct val="0"/>
        </a:spcBef>
        <a:spcAft>
          <a:spcPct val="0"/>
        </a:spcAft>
        <a:defRPr sz="3000">
          <a:solidFill>
            <a:schemeClr val="tx2"/>
          </a:solidFill>
          <a:latin typeface="Arial" charset="0"/>
        </a:defRPr>
      </a:lvl4pPr>
      <a:lvl5pPr algn="ctr" rtl="0" fontAlgn="base">
        <a:spcBef>
          <a:spcPct val="0"/>
        </a:spcBef>
        <a:spcAft>
          <a:spcPct val="0"/>
        </a:spcAft>
        <a:defRPr sz="3000">
          <a:solidFill>
            <a:schemeClr val="tx2"/>
          </a:solidFill>
          <a:latin typeface="Arial" charset="0"/>
        </a:defRPr>
      </a:lvl5pPr>
      <a:lvl6pPr marL="457200" algn="ctr" rtl="0" fontAlgn="base">
        <a:spcBef>
          <a:spcPct val="0"/>
        </a:spcBef>
        <a:spcAft>
          <a:spcPct val="0"/>
        </a:spcAft>
        <a:defRPr sz="3000">
          <a:solidFill>
            <a:schemeClr val="tx2"/>
          </a:solidFill>
          <a:latin typeface="Arial" charset="0"/>
        </a:defRPr>
      </a:lvl6pPr>
      <a:lvl7pPr marL="914400" algn="ctr" rtl="0" fontAlgn="base">
        <a:spcBef>
          <a:spcPct val="0"/>
        </a:spcBef>
        <a:spcAft>
          <a:spcPct val="0"/>
        </a:spcAft>
        <a:defRPr sz="3000">
          <a:solidFill>
            <a:schemeClr val="tx2"/>
          </a:solidFill>
          <a:latin typeface="Arial" charset="0"/>
        </a:defRPr>
      </a:lvl7pPr>
      <a:lvl8pPr marL="1371600" algn="ctr" rtl="0" fontAlgn="base">
        <a:spcBef>
          <a:spcPct val="0"/>
        </a:spcBef>
        <a:spcAft>
          <a:spcPct val="0"/>
        </a:spcAft>
        <a:defRPr sz="3000">
          <a:solidFill>
            <a:schemeClr val="tx2"/>
          </a:solidFill>
          <a:latin typeface="Arial" charset="0"/>
        </a:defRPr>
      </a:lvl8pPr>
      <a:lvl9pPr marL="1828800" algn="ctr" rtl="0" fontAlgn="base">
        <a:spcBef>
          <a:spcPct val="0"/>
        </a:spcBef>
        <a:spcAft>
          <a:spcPct val="0"/>
        </a:spcAft>
        <a:defRPr sz="3000">
          <a:solidFill>
            <a:schemeClr val="tx2"/>
          </a:solidFill>
          <a:latin typeface="Arial"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1600">
          <a:solidFill>
            <a:schemeClr val="tx1"/>
          </a:solidFill>
          <a:latin typeface="+mn-lt"/>
        </a:defRPr>
      </a:lvl2pPr>
      <a:lvl3pPr marL="1143000" indent="-228600" algn="l" rtl="0" fontAlgn="base">
        <a:spcBef>
          <a:spcPct val="2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bin"/><Relationship Id="rId5" Type="http://schemas.openxmlformats.org/officeDocument/2006/relationships/image" Target="../media/image18.wmf"/><Relationship Id="rId6" Type="http://schemas.openxmlformats.org/officeDocument/2006/relationships/oleObject" Target="../embeddings/oleObject2.bin"/><Relationship Id="rId7" Type="http://schemas.openxmlformats.org/officeDocument/2006/relationships/image" Target="../media/image19.wmf"/><Relationship Id="rId8" Type="http://schemas.openxmlformats.org/officeDocument/2006/relationships/oleObject" Target="../embeddings/oleObject3.bin"/><Relationship Id="rId9" Type="http://schemas.openxmlformats.org/officeDocument/2006/relationships/image" Target="../media/image20.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22.png"/><Relationship Id="rId5" Type="http://schemas.openxmlformats.org/officeDocument/2006/relationships/oleObject" Target="../embeddings/oleObject4.bin"/><Relationship Id="rId6" Type="http://schemas.openxmlformats.org/officeDocument/2006/relationships/image" Target="../media/image2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24.png"/><Relationship Id="rId5" Type="http://schemas.openxmlformats.org/officeDocument/2006/relationships/oleObject" Target="../embeddings/oleObject5.bin"/><Relationship Id="rId6" Type="http://schemas.openxmlformats.org/officeDocument/2006/relationships/image" Target="../media/image23.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76545" y="863715"/>
            <a:ext cx="8229600" cy="1575175"/>
          </a:xfrm>
        </p:spPr>
        <p:txBody>
          <a:bodyPr/>
          <a:lstStyle/>
          <a:p>
            <a:r>
              <a:rPr lang="en-US" sz="3200" dirty="0" smtClean="0">
                <a:solidFill>
                  <a:schemeClr val="accent2"/>
                </a:solidFill>
              </a:rPr>
              <a:t>INF 4130, 15th November 2016</a:t>
            </a:r>
            <a:r>
              <a:rPr lang="en-US" sz="2400" dirty="0" smtClean="0">
                <a:solidFill>
                  <a:schemeClr val="accent2"/>
                </a:solidFill>
              </a:rPr>
              <a:t/>
            </a:r>
            <a:br>
              <a:rPr lang="en-US" sz="2400" dirty="0" smtClean="0">
                <a:solidFill>
                  <a:schemeClr val="accent2"/>
                </a:solidFill>
              </a:rPr>
            </a:br>
            <a:r>
              <a:rPr lang="en-US" sz="1200" dirty="0" smtClean="0">
                <a:solidFill>
                  <a:schemeClr val="accent2"/>
                </a:solidFill>
              </a:rPr>
              <a:t/>
            </a:r>
            <a:br>
              <a:rPr lang="en-US" sz="1200" dirty="0" smtClean="0">
                <a:solidFill>
                  <a:schemeClr val="accent2"/>
                </a:solidFill>
              </a:rPr>
            </a:br>
            <a:r>
              <a:rPr lang="en-US" sz="1600" dirty="0" smtClean="0">
                <a:solidFill>
                  <a:schemeClr val="tx1"/>
                </a:solidFill>
              </a:rPr>
              <a:t>Petter Kristiansen</a:t>
            </a:r>
            <a:r>
              <a:rPr lang="en-US" sz="1600" i="1" dirty="0" smtClean="0"/>
              <a:t/>
            </a:r>
            <a:br>
              <a:rPr lang="en-US" sz="1600" i="1" dirty="0" smtClean="0"/>
            </a:br>
            <a:endParaRPr lang="en-US" sz="1600" i="1" dirty="0"/>
          </a:p>
        </p:txBody>
      </p:sp>
      <p:sp>
        <p:nvSpPr>
          <p:cNvPr id="267267" name="Rectangle 3"/>
          <p:cNvSpPr>
            <a:spLocks noGrp="1" noChangeArrowheads="1"/>
          </p:cNvSpPr>
          <p:nvPr>
            <p:ph type="body" idx="1"/>
          </p:nvPr>
        </p:nvSpPr>
        <p:spPr>
          <a:xfrm>
            <a:off x="341530" y="2528900"/>
            <a:ext cx="8415935" cy="3375375"/>
          </a:xfrm>
        </p:spPr>
        <p:txBody>
          <a:bodyPr/>
          <a:lstStyle/>
          <a:p>
            <a:pPr marL="179388" indent="-1588">
              <a:buNone/>
            </a:pPr>
            <a:r>
              <a:rPr lang="en-US" sz="3200" dirty="0" smtClean="0">
                <a:solidFill>
                  <a:srgbClr val="FF0000"/>
                </a:solidFill>
              </a:rPr>
              <a:t>Today:</a:t>
            </a:r>
          </a:p>
          <a:p>
            <a:pPr marL="179388" indent="-1588">
              <a:buNone/>
            </a:pPr>
            <a:r>
              <a:rPr lang="en-US" sz="2400" dirty="0" smtClean="0">
                <a:solidFill>
                  <a:schemeClr val="accent6"/>
                </a:solidFill>
              </a:rPr>
              <a:t>     </a:t>
            </a:r>
            <a:r>
              <a:rPr lang="en-US" sz="2400" dirty="0" smtClean="0">
                <a:solidFill>
                  <a:srgbClr val="333399"/>
                </a:solidFill>
              </a:rPr>
              <a:t>1.  Triangulation.  No book, the slides are the curriculum</a:t>
            </a:r>
          </a:p>
          <a:p>
            <a:pPr marL="179388" indent="-1588">
              <a:buNone/>
            </a:pPr>
            <a:r>
              <a:rPr lang="en-US" sz="2400" dirty="0" smtClean="0">
                <a:solidFill>
                  <a:srgbClr val="333399"/>
                </a:solidFill>
              </a:rPr>
              <a:t>     2.  Finding the convex hull.  Textbook, 8.6.2</a:t>
            </a:r>
          </a:p>
          <a:p>
            <a:pPr marL="179388" indent="-1588">
              <a:buNone/>
            </a:pPr>
            <a:endParaRPr lang="en-US" sz="2400" dirty="0">
              <a:solidFill>
                <a:srgbClr val="333399"/>
              </a:solidFill>
            </a:endParaRPr>
          </a:p>
          <a:p>
            <a:pPr marL="179388" lvl="0" indent="-1588">
              <a:buNone/>
            </a:pPr>
            <a:r>
              <a:rPr lang="en-US" sz="3200" smtClean="0">
                <a:solidFill>
                  <a:srgbClr val="FF0000"/>
                </a:solidFill>
              </a:rPr>
              <a:t>29th </a:t>
            </a:r>
            <a:r>
              <a:rPr lang="en-US" sz="3200" dirty="0" smtClean="0">
                <a:solidFill>
                  <a:srgbClr val="FF0000"/>
                </a:solidFill>
              </a:rPr>
              <a:t>November:</a:t>
            </a:r>
          </a:p>
          <a:p>
            <a:pPr marL="179388" indent="-1588">
              <a:buNone/>
            </a:pPr>
            <a:r>
              <a:rPr lang="en-US" sz="3200" dirty="0" smtClean="0">
                <a:solidFill>
                  <a:srgbClr val="FF0000"/>
                </a:solidFill>
              </a:rPr>
              <a:t>	</a:t>
            </a:r>
            <a:r>
              <a:rPr lang="en-US" sz="2400" dirty="0">
                <a:solidFill>
                  <a:srgbClr val="333399"/>
                </a:solidFill>
              </a:rPr>
              <a:t>  </a:t>
            </a:r>
            <a:r>
              <a:rPr lang="en-US" sz="2400" dirty="0" smtClean="0">
                <a:solidFill>
                  <a:srgbClr val="333399"/>
                </a:solidFill>
              </a:rPr>
              <a:t>   Last year´s exam</a:t>
            </a:r>
            <a:endParaRPr lang="en-US" sz="3200" dirty="0" smtClean="0">
              <a:solidFill>
                <a:srgbClr val="FF0000"/>
              </a:solidFill>
            </a:endParaRPr>
          </a:p>
          <a:p>
            <a:pPr marL="179388" indent="-1588">
              <a:buNone/>
            </a:pPr>
            <a:endParaRPr lang="en-US" sz="2400" dirty="0" smtClean="0">
              <a:solidFill>
                <a:srgbClr val="333399"/>
              </a:solidFill>
            </a:endParaRPr>
          </a:p>
        </p:txBody>
      </p:sp>
      <p:sp>
        <p:nvSpPr>
          <p:cNvPr id="7" name="Slide Number Placeholder 6"/>
          <p:cNvSpPr>
            <a:spLocks noGrp="1"/>
          </p:cNvSpPr>
          <p:nvPr>
            <p:ph type="sldNum" sz="quarter" idx="12"/>
          </p:nvPr>
        </p:nvSpPr>
        <p:spPr/>
        <p:txBody>
          <a:bodyPr/>
          <a:lstStyle/>
          <a:p>
            <a:fld id="{5E24FFD2-465A-4E69-924E-BCE8BD2664F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30" y="98630"/>
            <a:ext cx="8229600" cy="810090"/>
          </a:xfrm>
        </p:spPr>
        <p:txBody>
          <a:bodyPr/>
          <a:lstStyle/>
          <a:p>
            <a:r>
              <a:rPr lang="en-US" sz="2800" smtClean="0">
                <a:solidFill>
                  <a:schemeClr val="accent2"/>
                </a:solidFill>
              </a:rPr>
              <a:t>A property equivalen to the two other definitions </a:t>
            </a:r>
            <a:endParaRPr lang="en-US" sz="2800">
              <a:solidFill>
                <a:schemeClr val="accent2"/>
              </a:solidFill>
            </a:endParaRPr>
          </a:p>
        </p:txBody>
      </p:sp>
      <p:sp>
        <p:nvSpPr>
          <p:cNvPr id="4" name="Slide Number Placeholder 3"/>
          <p:cNvSpPr>
            <a:spLocks noGrp="1"/>
          </p:cNvSpPr>
          <p:nvPr>
            <p:ph type="sldNum" sz="quarter" idx="12"/>
          </p:nvPr>
        </p:nvSpPr>
        <p:spPr/>
        <p:txBody>
          <a:bodyPr/>
          <a:lstStyle/>
          <a:p>
            <a:fld id="{5E24FFD2-465A-4E69-924E-BCE8BD2664F0}" type="slidenum">
              <a:rPr lang="en-US" smtClean="0"/>
              <a:pPr/>
              <a:t>10</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4842030" y="2618910"/>
            <a:ext cx="2190750" cy="21907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141730" y="3023955"/>
            <a:ext cx="2200275" cy="1743075"/>
          </a:xfrm>
          <a:prstGeom prst="rect">
            <a:avLst/>
          </a:prstGeom>
          <a:noFill/>
          <a:ln w="9525">
            <a:noFill/>
            <a:miter lim="800000"/>
            <a:headEnd/>
            <a:tailEnd/>
          </a:ln>
        </p:spPr>
      </p:pic>
      <p:sp>
        <p:nvSpPr>
          <p:cNvPr id="3" name="Content Placeholder 2"/>
          <p:cNvSpPr>
            <a:spLocks noGrp="1"/>
          </p:cNvSpPr>
          <p:nvPr>
            <p:ph idx="1"/>
          </p:nvPr>
        </p:nvSpPr>
        <p:spPr>
          <a:xfrm>
            <a:off x="971600" y="908720"/>
            <a:ext cx="7740860" cy="6084295"/>
          </a:xfrm>
        </p:spPr>
        <p:txBody>
          <a:bodyPr/>
          <a:lstStyle/>
          <a:p>
            <a:r>
              <a:rPr lang="en-US" dirty="0" smtClean="0">
                <a:solidFill>
                  <a:schemeClr val="accent2"/>
                </a:solidFill>
              </a:rPr>
              <a:t>A triangulation is a Delaunay triangulation if and only if</a:t>
            </a:r>
            <a:br>
              <a:rPr lang="en-US" dirty="0" smtClean="0">
                <a:solidFill>
                  <a:schemeClr val="accent2"/>
                </a:solidFill>
              </a:rPr>
            </a:br>
            <a:r>
              <a:rPr lang="en-US" dirty="0">
                <a:solidFill>
                  <a:srgbClr val="FF0000"/>
                </a:solidFill>
              </a:rPr>
              <a:t>f</a:t>
            </a:r>
            <a:r>
              <a:rPr lang="en-US" sz="1800" dirty="0" smtClean="0">
                <a:solidFill>
                  <a:srgbClr val="FF0000"/>
                </a:solidFill>
              </a:rPr>
              <a:t>or all triangles, the circle through the three corners does not contain </a:t>
            </a:r>
            <a:br>
              <a:rPr lang="en-US" sz="1800" dirty="0" smtClean="0">
                <a:solidFill>
                  <a:srgbClr val="FF0000"/>
                </a:solidFill>
              </a:rPr>
            </a:br>
            <a:r>
              <a:rPr lang="en-US" sz="1800" dirty="0" smtClean="0">
                <a:solidFill>
                  <a:srgbClr val="FF0000"/>
                </a:solidFill>
              </a:rPr>
              <a:t>(in its inside) any of the other points.</a:t>
            </a:r>
          </a:p>
          <a:p>
            <a:pPr lvl="1"/>
            <a:endParaRPr lang="en-US" sz="800" dirty="0" smtClean="0">
              <a:solidFill>
                <a:srgbClr val="FF0000"/>
              </a:solidFill>
            </a:endParaRPr>
          </a:p>
          <a:p>
            <a:pPr lvl="1"/>
            <a:r>
              <a:rPr lang="en-US" sz="1800" dirty="0" smtClean="0">
                <a:solidFill>
                  <a:schemeClr val="accent2"/>
                </a:solidFill>
              </a:rPr>
              <a:t>It is at the outset not clear that such a triangulation will always exist. However, it in fact does, and there is only one such triangulation  (if we don’t have any of the special cases mentioned earlier)</a:t>
            </a:r>
            <a:endParaRPr lang="en-US" dirty="0" smtClean="0">
              <a:solidFill>
                <a:schemeClr val="accent2"/>
              </a:solidFill>
            </a:endParaRPr>
          </a:p>
          <a:p>
            <a:pPr lvl="1"/>
            <a:endParaRPr lang="en-US" dirty="0" smtClean="0">
              <a:solidFill>
                <a:srgbClr val="FF0000"/>
              </a:solidFill>
            </a:endParaRPr>
          </a:p>
          <a:p>
            <a:pPr lvl="1"/>
            <a:endParaRPr lang="en-US" dirty="0" smtClean="0"/>
          </a:p>
          <a:p>
            <a:pPr lvl="1"/>
            <a:endParaRPr lang="en-US" dirty="0" smtClean="0"/>
          </a:p>
          <a:p>
            <a:pPr lvl="1"/>
            <a:endParaRPr lang="en-US" dirty="0" smtClean="0"/>
          </a:p>
          <a:p>
            <a:pPr marL="457200" lvl="1" indent="0">
              <a:buNone/>
            </a:pPr>
            <a:endParaRPr lang="en-US" sz="2400" dirty="0" smtClean="0"/>
          </a:p>
          <a:p>
            <a:r>
              <a:rPr lang="en-US" dirty="0" smtClean="0">
                <a:solidFill>
                  <a:srgbClr val="333399"/>
                </a:solidFill>
              </a:rPr>
              <a:t>The triangulation to the left is a Delaunay triangulation, but not the one to the right.</a:t>
            </a:r>
          </a:p>
          <a:p>
            <a:pPr lvl="1"/>
            <a:r>
              <a:rPr lang="en-US" dirty="0" smtClean="0">
                <a:solidFill>
                  <a:srgbClr val="FF0000"/>
                </a:solidFill>
              </a:rPr>
              <a:t>Note that we here have one of the special cases (four points on a circle), and then the Delaunay triangulation is not unique.</a:t>
            </a:r>
          </a:p>
          <a:p>
            <a:pPr lvl="1"/>
            <a:r>
              <a:rPr lang="en-US" dirty="0" smtClean="0">
                <a:solidFill>
                  <a:srgbClr val="FF0000"/>
                </a:solidFill>
              </a:rPr>
              <a:t>We could have replaced the edge c-a with the one from p and downwards. </a:t>
            </a:r>
          </a:p>
          <a:p>
            <a:r>
              <a:rPr lang="en-US" dirty="0" smtClean="0">
                <a:solidFill>
                  <a:schemeClr val="accent2"/>
                </a:solidFill>
              </a:rPr>
              <a:t>This is the definition we will use for the Delaunay triangulation.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1550" y="188640"/>
            <a:ext cx="8229600" cy="647700"/>
          </a:xfrm>
        </p:spPr>
        <p:txBody>
          <a:bodyPr/>
          <a:lstStyle/>
          <a:p>
            <a:r>
              <a:rPr lang="en-US" smtClean="0">
                <a:solidFill>
                  <a:schemeClr val="accent6"/>
                </a:solidFill>
              </a:rPr>
              <a:t>Some facts about angles and circles</a:t>
            </a:r>
            <a:endParaRPr lang="en-US">
              <a:solidFill>
                <a:schemeClr val="accent6"/>
              </a:solidFill>
            </a:endParaRPr>
          </a:p>
        </p:txBody>
      </p:sp>
      <p:sp>
        <p:nvSpPr>
          <p:cNvPr id="4" name="Slide Number Placeholder 3"/>
          <p:cNvSpPr>
            <a:spLocks noGrp="1"/>
          </p:cNvSpPr>
          <p:nvPr>
            <p:ph type="sldNum" sz="quarter" idx="12"/>
          </p:nvPr>
        </p:nvSpPr>
        <p:spPr/>
        <p:txBody>
          <a:bodyPr/>
          <a:lstStyle/>
          <a:p>
            <a:fld id="{5E24FFD2-465A-4E69-924E-BCE8BD2664F0}" type="slidenum">
              <a:rPr lang="en-US" smtClean="0"/>
              <a:pPr/>
              <a:t>11</a:t>
            </a:fld>
            <a:endParaRPr lang="en-US"/>
          </a:p>
        </p:txBody>
      </p:sp>
      <p:pic>
        <p:nvPicPr>
          <p:cNvPr id="6" name="Picture 5"/>
          <p:cNvPicPr>
            <a:picLocks noChangeAspect="1"/>
          </p:cNvPicPr>
          <p:nvPr/>
        </p:nvPicPr>
        <p:blipFill>
          <a:blip r:embed="rId2" cstate="print"/>
          <a:srcRect t="6942" r="61690" b="30579"/>
          <a:stretch>
            <a:fillRect/>
          </a:stretch>
        </p:blipFill>
        <p:spPr>
          <a:xfrm>
            <a:off x="476545" y="1178750"/>
            <a:ext cx="3240360" cy="2430270"/>
          </a:xfrm>
          <a:prstGeom prst="rect">
            <a:avLst/>
          </a:prstGeom>
        </p:spPr>
      </p:pic>
      <p:sp>
        <p:nvSpPr>
          <p:cNvPr id="7" name="Content Placeholder 2"/>
          <p:cNvSpPr txBox="1">
            <a:spLocks/>
          </p:cNvSpPr>
          <p:nvPr/>
        </p:nvSpPr>
        <p:spPr>
          <a:xfrm>
            <a:off x="431540" y="4149079"/>
            <a:ext cx="8229600" cy="234819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a:ln>
                <a:noFill/>
              </a:ln>
              <a:solidFill>
                <a:schemeClr val="tx1"/>
              </a:solidFill>
              <a:effectLst/>
              <a:uLnTx/>
              <a:uFillTx/>
              <a:latin typeface="+mn-lt"/>
              <a:ea typeface="+mn-ea"/>
              <a:cs typeface="+mn-cs"/>
            </a:endParaRPr>
          </a:p>
        </p:txBody>
      </p:sp>
      <p:cxnSp>
        <p:nvCxnSpPr>
          <p:cNvPr id="9" name="Straight Connector 8"/>
          <p:cNvCxnSpPr/>
          <p:nvPr/>
        </p:nvCxnSpPr>
        <p:spPr>
          <a:xfrm>
            <a:off x="1106615" y="2933945"/>
            <a:ext cx="135015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456765" y="2663915"/>
            <a:ext cx="450050" cy="6300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791580" y="2753925"/>
            <a:ext cx="315035"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i="1" kern="0" smtClean="0">
                <a:latin typeface="Times New Roman" pitchFamily="18" charset="0"/>
                <a:cs typeface="Times New Roman" pitchFamily="18" charset="0"/>
              </a:rPr>
              <a:t>a</a:t>
            </a:r>
            <a:endParaRPr lang="en-US" i="1" kern="0">
              <a:latin typeface="Times New Roman" pitchFamily="18" charset="0"/>
              <a:cs typeface="Times New Roman" pitchFamily="18" charset="0"/>
            </a:endParaRPr>
          </a:p>
        </p:txBody>
      </p:sp>
      <p:sp>
        <p:nvSpPr>
          <p:cNvPr id="15" name="TextBox 14"/>
          <p:cNvSpPr txBox="1"/>
          <p:nvPr/>
        </p:nvSpPr>
        <p:spPr bwMode="auto">
          <a:xfrm>
            <a:off x="1331640" y="1673805"/>
            <a:ext cx="495055"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i="1" kern="0" smtClean="0">
                <a:latin typeface="Times New Roman" pitchFamily="18" charset="0"/>
                <a:cs typeface="Times New Roman" pitchFamily="18" charset="0"/>
              </a:rPr>
              <a:t>d”</a:t>
            </a:r>
            <a:endParaRPr lang="en-US" i="1" kern="0">
              <a:latin typeface="Times New Roman" pitchFamily="18" charset="0"/>
              <a:cs typeface="Times New Roman" pitchFamily="18" charset="0"/>
            </a:endParaRPr>
          </a:p>
        </p:txBody>
      </p:sp>
      <p:sp>
        <p:nvSpPr>
          <p:cNvPr id="16" name="TextBox 15"/>
          <p:cNvSpPr txBox="1"/>
          <p:nvPr/>
        </p:nvSpPr>
        <p:spPr bwMode="auto">
          <a:xfrm>
            <a:off x="2096725" y="1043735"/>
            <a:ext cx="315035"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i="1" kern="0" smtClean="0">
                <a:latin typeface="Times New Roman" pitchFamily="18" charset="0"/>
                <a:cs typeface="Times New Roman" pitchFamily="18" charset="0"/>
              </a:rPr>
              <a:t>d</a:t>
            </a:r>
            <a:endParaRPr lang="en-US" i="1" kern="0">
              <a:latin typeface="Times New Roman" pitchFamily="18" charset="0"/>
              <a:cs typeface="Times New Roman" pitchFamily="18" charset="0"/>
            </a:endParaRPr>
          </a:p>
        </p:txBody>
      </p:sp>
      <p:sp>
        <p:nvSpPr>
          <p:cNvPr id="17" name="TextBox 16"/>
          <p:cNvSpPr txBox="1"/>
          <p:nvPr/>
        </p:nvSpPr>
        <p:spPr bwMode="auto">
          <a:xfrm>
            <a:off x="2996825" y="1178750"/>
            <a:ext cx="585065"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i="1" kern="0" smtClean="0">
                <a:latin typeface="Times New Roman" pitchFamily="18" charset="0"/>
                <a:cs typeface="Times New Roman" pitchFamily="18" charset="0"/>
              </a:rPr>
              <a:t>d’</a:t>
            </a:r>
            <a:endParaRPr lang="en-US" i="1" kern="0">
              <a:latin typeface="Times New Roman" pitchFamily="18" charset="0"/>
              <a:cs typeface="Times New Roman" pitchFamily="18" charset="0"/>
            </a:endParaRPr>
          </a:p>
        </p:txBody>
      </p:sp>
      <p:sp>
        <p:nvSpPr>
          <p:cNvPr id="18" name="TextBox 17"/>
          <p:cNvSpPr txBox="1"/>
          <p:nvPr/>
        </p:nvSpPr>
        <p:spPr bwMode="auto">
          <a:xfrm>
            <a:off x="2996825" y="2483895"/>
            <a:ext cx="315035"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i="1" kern="0" smtClean="0">
                <a:latin typeface="Times New Roman" pitchFamily="18" charset="0"/>
                <a:cs typeface="Times New Roman" pitchFamily="18" charset="0"/>
              </a:rPr>
              <a:t>c</a:t>
            </a:r>
            <a:endParaRPr lang="en-US" i="1" kern="0">
              <a:latin typeface="Times New Roman" pitchFamily="18" charset="0"/>
              <a:cs typeface="Times New Roman" pitchFamily="18" charset="0"/>
            </a:endParaRPr>
          </a:p>
        </p:txBody>
      </p:sp>
      <p:sp>
        <p:nvSpPr>
          <p:cNvPr id="19" name="TextBox 18"/>
          <p:cNvSpPr txBox="1"/>
          <p:nvPr/>
        </p:nvSpPr>
        <p:spPr bwMode="auto">
          <a:xfrm>
            <a:off x="2366755" y="3203975"/>
            <a:ext cx="315035"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i="1" kern="0" smtClean="0">
                <a:latin typeface="Times New Roman" pitchFamily="18" charset="0"/>
                <a:cs typeface="Times New Roman" pitchFamily="18" charset="0"/>
              </a:rPr>
              <a:t>b</a:t>
            </a:r>
            <a:endParaRPr lang="en-US" i="1" ker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r="128"/>
          <a:stretch>
            <a:fillRect/>
          </a:stretch>
        </p:blipFill>
        <p:spPr bwMode="auto">
          <a:xfrm>
            <a:off x="1151620" y="4149080"/>
            <a:ext cx="6525725" cy="1350150"/>
          </a:xfrm>
          <a:prstGeom prst="rect">
            <a:avLst/>
          </a:prstGeom>
          <a:noFill/>
          <a:ln w="9525">
            <a:noFill/>
            <a:miter lim="800000"/>
            <a:headEnd/>
            <a:tailEnd/>
          </a:ln>
        </p:spPr>
      </p:pic>
      <p:sp>
        <p:nvSpPr>
          <p:cNvPr id="20" name="TextBox 19"/>
          <p:cNvSpPr txBox="1"/>
          <p:nvPr/>
        </p:nvSpPr>
        <p:spPr bwMode="auto">
          <a:xfrm>
            <a:off x="3311860" y="1718810"/>
            <a:ext cx="4815535" cy="180972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85750" indent="-285750">
              <a:spcBef>
                <a:spcPct val="20000"/>
              </a:spcBef>
              <a:buFont typeface="Arial"/>
              <a:buChar char="•"/>
            </a:pPr>
            <a:r>
              <a:rPr lang="en-US" kern="0" dirty="0" smtClean="0">
                <a:solidFill>
                  <a:srgbClr val="333399"/>
                </a:solidFill>
                <a:latin typeface="+mn-lt"/>
              </a:rPr>
              <a:t>To the left, we have:ᶿ</a:t>
            </a:r>
            <a:r>
              <a:rPr lang="en-US" kern="0" baseline="-25000" dirty="0" smtClean="0">
                <a:solidFill>
                  <a:srgbClr val="333399"/>
                </a:solidFill>
                <a:latin typeface="+mn-lt"/>
              </a:rPr>
              <a:t>1 </a:t>
            </a:r>
            <a:r>
              <a:rPr lang="en-US" kern="0" dirty="0" smtClean="0">
                <a:solidFill>
                  <a:srgbClr val="333399"/>
                </a:solidFill>
                <a:latin typeface="+mn-lt"/>
              </a:rPr>
              <a:t>&gt; ᶿ</a:t>
            </a:r>
            <a:r>
              <a:rPr lang="en-US" kern="0" baseline="-25000" dirty="0" smtClean="0">
                <a:solidFill>
                  <a:srgbClr val="333399"/>
                </a:solidFill>
                <a:latin typeface="+mn-lt"/>
              </a:rPr>
              <a:t>2 </a:t>
            </a:r>
            <a:r>
              <a:rPr lang="en-US" kern="0" dirty="0" smtClean="0">
                <a:solidFill>
                  <a:srgbClr val="333399"/>
                </a:solidFill>
                <a:latin typeface="+mn-lt"/>
              </a:rPr>
              <a:t>&gt; ᶿ</a:t>
            </a:r>
            <a:r>
              <a:rPr lang="en-US" kern="0" baseline="-25000" dirty="0" smtClean="0">
                <a:solidFill>
                  <a:srgbClr val="333399"/>
                </a:solidFill>
                <a:latin typeface="+mn-lt"/>
              </a:rPr>
              <a:t>3</a:t>
            </a:r>
            <a:r>
              <a:rPr lang="en-US" kern="0" dirty="0" smtClean="0">
                <a:solidFill>
                  <a:srgbClr val="333399"/>
                </a:solidFill>
                <a:latin typeface="+mn-lt"/>
              </a:rPr>
              <a:t>.</a:t>
            </a:r>
            <a:endParaRPr lang="en-US" kern="0" dirty="0" smtClean="0">
              <a:solidFill>
                <a:srgbClr val="333399"/>
              </a:solidFill>
            </a:endParaRPr>
          </a:p>
          <a:p>
            <a:pPr marL="285750" marR="0" indent="-285750" algn="just" defTabSz="914400" rtl="0" eaLnBrk="1" fontAlgn="base" latinLnBrk="0" hangingPunct="1">
              <a:lnSpc>
                <a:spcPct val="100000"/>
              </a:lnSpc>
              <a:spcBef>
                <a:spcPct val="20000"/>
              </a:spcBef>
              <a:spcAft>
                <a:spcPct val="0"/>
              </a:spcAft>
              <a:buClrTx/>
              <a:buSzTx/>
              <a:buFont typeface="Arial"/>
              <a:buChar char="•"/>
              <a:tabLst/>
            </a:pPr>
            <a:r>
              <a:rPr lang="en-US" kern="0" dirty="0" smtClean="0">
                <a:solidFill>
                  <a:srgbClr val="333399"/>
                </a:solidFill>
                <a:latin typeface="+mn-lt"/>
              </a:rPr>
              <a:t>To decide whether the point </a:t>
            </a:r>
            <a:r>
              <a:rPr lang="en-US" i="1" kern="0" dirty="0" smtClean="0">
                <a:solidFill>
                  <a:srgbClr val="333399"/>
                </a:solidFill>
                <a:latin typeface="+mn-lt"/>
              </a:rPr>
              <a:t>d</a:t>
            </a:r>
            <a:r>
              <a:rPr lang="en-US" kern="0" dirty="0" smtClean="0">
                <a:solidFill>
                  <a:srgbClr val="333399"/>
                </a:solidFill>
                <a:latin typeface="+mn-lt"/>
              </a:rPr>
              <a:t> is inside, on, or outside the circle through </a:t>
            </a:r>
            <a:r>
              <a:rPr lang="en-US" i="1" kern="0" dirty="0" smtClean="0">
                <a:solidFill>
                  <a:srgbClr val="333399"/>
                </a:solidFill>
                <a:latin typeface="+mn-lt"/>
              </a:rPr>
              <a:t>a</a:t>
            </a:r>
            <a:r>
              <a:rPr lang="en-US" kern="0" dirty="0" smtClean="0">
                <a:solidFill>
                  <a:srgbClr val="333399"/>
                </a:solidFill>
                <a:latin typeface="+mn-lt"/>
              </a:rPr>
              <a:t>, </a:t>
            </a:r>
            <a:r>
              <a:rPr lang="en-US" i="1" kern="0" dirty="0" smtClean="0">
                <a:solidFill>
                  <a:srgbClr val="333399"/>
                </a:solidFill>
                <a:latin typeface="+mn-lt"/>
              </a:rPr>
              <a:t>b</a:t>
            </a:r>
            <a:r>
              <a:rPr lang="en-US" kern="0" dirty="0" smtClean="0">
                <a:solidFill>
                  <a:srgbClr val="333399"/>
                </a:solidFill>
                <a:latin typeface="+mn-lt"/>
              </a:rPr>
              <a:t> and </a:t>
            </a:r>
            <a:r>
              <a:rPr lang="en-US" i="1" kern="0" dirty="0" smtClean="0">
                <a:solidFill>
                  <a:srgbClr val="333399"/>
                </a:solidFill>
                <a:latin typeface="+mn-lt"/>
              </a:rPr>
              <a:t>c</a:t>
            </a:r>
            <a:r>
              <a:rPr lang="en-US" kern="0" dirty="0" smtClean="0">
                <a:solidFill>
                  <a:srgbClr val="333399"/>
                </a:solidFill>
                <a:latin typeface="+mn-lt"/>
              </a:rPr>
              <a:t>, we have to assure that </a:t>
            </a:r>
            <a:r>
              <a:rPr lang="en-US" i="1" kern="0" dirty="0" smtClean="0">
                <a:solidFill>
                  <a:srgbClr val="333399"/>
                </a:solidFill>
                <a:latin typeface="+mn-lt"/>
              </a:rPr>
              <a:t>a</a:t>
            </a:r>
            <a:r>
              <a:rPr lang="en-US" kern="0" dirty="0" smtClean="0">
                <a:solidFill>
                  <a:srgbClr val="333399"/>
                </a:solidFill>
                <a:latin typeface="+mn-lt"/>
              </a:rPr>
              <a:t>, </a:t>
            </a:r>
            <a:r>
              <a:rPr lang="en-US" i="1" kern="0" dirty="0" smtClean="0">
                <a:solidFill>
                  <a:srgbClr val="333399"/>
                </a:solidFill>
                <a:latin typeface="+mn-lt"/>
              </a:rPr>
              <a:t>b</a:t>
            </a:r>
            <a:r>
              <a:rPr lang="en-US" kern="0" dirty="0" smtClean="0">
                <a:solidFill>
                  <a:srgbClr val="333399"/>
                </a:solidFill>
                <a:latin typeface="+mn-lt"/>
              </a:rPr>
              <a:t>, </a:t>
            </a:r>
            <a:r>
              <a:rPr lang="en-US" i="1" kern="0" dirty="0" smtClean="0">
                <a:solidFill>
                  <a:srgbClr val="333399"/>
                </a:solidFill>
                <a:latin typeface="+mn-lt"/>
              </a:rPr>
              <a:t>c</a:t>
            </a:r>
            <a:r>
              <a:rPr lang="en-US" kern="0" dirty="0" smtClean="0">
                <a:solidFill>
                  <a:srgbClr val="333399"/>
                </a:solidFill>
                <a:latin typeface="+mn-lt"/>
              </a:rPr>
              <a:t> and </a:t>
            </a:r>
            <a:r>
              <a:rPr lang="en-US" i="1" kern="0" dirty="0" smtClean="0">
                <a:solidFill>
                  <a:srgbClr val="333399"/>
                </a:solidFill>
                <a:latin typeface="+mn-lt"/>
              </a:rPr>
              <a:t>d</a:t>
            </a:r>
            <a:r>
              <a:rPr lang="en-US" kern="0" dirty="0" smtClean="0">
                <a:solidFill>
                  <a:srgbClr val="333399"/>
                </a:solidFill>
                <a:latin typeface="+mn-lt"/>
              </a:rPr>
              <a:t> are taken in counter clockwise order, and then compute the value of the determinant:</a:t>
            </a:r>
          </a:p>
        </p:txBody>
      </p:sp>
      <p:sp>
        <p:nvSpPr>
          <p:cNvPr id="21" name="TextBox 20"/>
          <p:cNvSpPr txBox="1"/>
          <p:nvPr/>
        </p:nvSpPr>
        <p:spPr bwMode="auto">
          <a:xfrm>
            <a:off x="386535" y="5769260"/>
            <a:ext cx="7560840"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kern="0" dirty="0" smtClean="0">
                <a:solidFill>
                  <a:srgbClr val="FF0000"/>
                </a:solidFill>
                <a:latin typeface="+mn-lt"/>
              </a:rPr>
              <a:t>     (The computation of this can be optimized, and performed quite fast.)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solidFill>
                  <a:schemeClr val="accent2"/>
                </a:solidFill>
              </a:rPr>
              <a:t>The Delaunay trick</a:t>
            </a:r>
            <a:endParaRPr lang="en-US">
              <a:solidFill>
                <a:schemeClr val="accent2"/>
              </a:solidFill>
            </a:endParaRPr>
          </a:p>
        </p:txBody>
      </p:sp>
      <p:sp>
        <p:nvSpPr>
          <p:cNvPr id="4" name="Slide Number Placeholder 3"/>
          <p:cNvSpPr>
            <a:spLocks noGrp="1"/>
          </p:cNvSpPr>
          <p:nvPr>
            <p:ph type="sldNum" sz="quarter" idx="12"/>
          </p:nvPr>
        </p:nvSpPr>
        <p:spPr/>
        <p:txBody>
          <a:bodyPr/>
          <a:lstStyle/>
          <a:p>
            <a:fld id="{5E24FFD2-465A-4E69-924E-BCE8BD2664F0}" type="slidenum">
              <a:rPr lang="en-US" smtClean="0"/>
              <a:pPr/>
              <a:t>12</a:t>
            </a:fld>
            <a:endParaRPr lang="en-US"/>
          </a:p>
        </p:txBody>
      </p:sp>
      <p:pic>
        <p:nvPicPr>
          <p:cNvPr id="6" name="Picture 5"/>
          <p:cNvPicPr>
            <a:picLocks noChangeAspect="1"/>
          </p:cNvPicPr>
          <p:nvPr/>
        </p:nvPicPr>
        <p:blipFill>
          <a:blip r:embed="rId2" cstate="print"/>
          <a:srcRect t="6942" b="19669"/>
          <a:stretch>
            <a:fillRect/>
          </a:stretch>
        </p:blipFill>
        <p:spPr>
          <a:xfrm>
            <a:off x="341530" y="818710"/>
            <a:ext cx="8458200" cy="2854641"/>
          </a:xfrm>
          <a:prstGeom prst="rect">
            <a:avLst/>
          </a:prstGeom>
        </p:spPr>
      </p:pic>
      <p:sp>
        <p:nvSpPr>
          <p:cNvPr id="7" name="Content Placeholder 2"/>
          <p:cNvSpPr txBox="1">
            <a:spLocks/>
          </p:cNvSpPr>
          <p:nvPr/>
        </p:nvSpPr>
        <p:spPr>
          <a:xfrm>
            <a:off x="431540" y="4149079"/>
            <a:ext cx="8229600" cy="234819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dirty="0">
              <a:ln>
                <a:noFill/>
              </a:ln>
              <a:solidFill>
                <a:schemeClr val="tx1"/>
              </a:solidFill>
              <a:effectLst/>
              <a:uLnTx/>
              <a:uFillTx/>
              <a:latin typeface="+mn-lt"/>
              <a:ea typeface="+mn-ea"/>
              <a:cs typeface="+mn-cs"/>
            </a:endParaRPr>
          </a:p>
        </p:txBody>
      </p:sp>
      <p:sp>
        <p:nvSpPr>
          <p:cNvPr id="8" name="TextBox 7"/>
          <p:cNvSpPr txBox="1"/>
          <p:nvPr/>
        </p:nvSpPr>
        <p:spPr bwMode="auto">
          <a:xfrm>
            <a:off x="566556" y="3699030"/>
            <a:ext cx="8145906" cy="271459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55600" lvl="1" algn="ctr">
              <a:spcBef>
                <a:spcPct val="20000"/>
              </a:spcBef>
            </a:pPr>
            <a:r>
              <a:rPr lang="en-US" kern="0" dirty="0" smtClean="0">
                <a:solidFill>
                  <a:schemeClr val="accent2"/>
                </a:solidFill>
                <a:latin typeface="+mn-lt"/>
              </a:rPr>
              <a:t>	</a:t>
            </a:r>
            <a:r>
              <a:rPr lang="en-US" kern="0" dirty="0" smtClean="0">
                <a:latin typeface="+mn-lt"/>
              </a:rPr>
              <a:t>Assume the quadrangle </a:t>
            </a:r>
            <a:r>
              <a:rPr lang="en-US" i="1" kern="0" dirty="0" smtClean="0">
                <a:latin typeface="+mn-lt"/>
              </a:rPr>
              <a:t>a-b-c-d</a:t>
            </a:r>
            <a:r>
              <a:rPr lang="en-US" kern="0" dirty="0" smtClean="0">
                <a:latin typeface="+mn-lt"/>
              </a:rPr>
              <a:t> above is convex.</a:t>
            </a:r>
          </a:p>
          <a:p>
            <a:pPr marR="0" algn="l" defTabSz="914400" rtl="0" eaLnBrk="1" fontAlgn="base" latinLnBrk="0" hangingPunct="1">
              <a:lnSpc>
                <a:spcPct val="100000"/>
              </a:lnSpc>
              <a:spcBef>
                <a:spcPct val="20000"/>
              </a:spcBef>
              <a:spcAft>
                <a:spcPct val="0"/>
              </a:spcAft>
              <a:buClrTx/>
              <a:buSzTx/>
              <a:tabLst/>
            </a:pPr>
            <a:endParaRPr lang="en-US" sz="1000" kern="0" dirty="0" smtClean="0">
              <a:solidFill>
                <a:schemeClr val="accent2"/>
              </a:solidFill>
              <a:latin typeface="+mn-lt"/>
            </a:endParaRPr>
          </a:p>
          <a:p>
            <a:pPr marL="285750" marR="0" indent="-285750" algn="l" defTabSz="914400" rtl="0" eaLnBrk="1" fontAlgn="base" latinLnBrk="0" hangingPunct="1">
              <a:lnSpc>
                <a:spcPct val="100000"/>
              </a:lnSpc>
              <a:spcBef>
                <a:spcPct val="20000"/>
              </a:spcBef>
              <a:spcAft>
                <a:spcPct val="0"/>
              </a:spcAft>
              <a:buClrTx/>
              <a:buSzTx/>
              <a:buFont typeface="Arial"/>
              <a:buChar char="•"/>
              <a:tabLst/>
            </a:pPr>
            <a:r>
              <a:rPr lang="en-US" kern="0" dirty="0" smtClean="0">
                <a:solidFill>
                  <a:schemeClr val="accent6"/>
                </a:solidFill>
                <a:latin typeface="+mn-lt"/>
              </a:rPr>
              <a:t>We can observe that if </a:t>
            </a:r>
            <a:r>
              <a:rPr lang="en-US" i="1" kern="0" dirty="0" smtClean="0">
                <a:solidFill>
                  <a:schemeClr val="accent6"/>
                </a:solidFill>
                <a:latin typeface="+mn-lt"/>
              </a:rPr>
              <a:t>d</a:t>
            </a:r>
            <a:r>
              <a:rPr lang="en-US" kern="0" dirty="0" smtClean="0">
                <a:solidFill>
                  <a:schemeClr val="accent6"/>
                </a:solidFill>
                <a:latin typeface="+mn-lt"/>
              </a:rPr>
              <a:t> is inside the circle through </a:t>
            </a:r>
            <a:r>
              <a:rPr lang="en-US" i="1" kern="0" dirty="0" smtClean="0">
                <a:solidFill>
                  <a:schemeClr val="accent6"/>
                </a:solidFill>
                <a:latin typeface="+mn-lt"/>
              </a:rPr>
              <a:t>a, b,</a:t>
            </a:r>
            <a:r>
              <a:rPr lang="en-US" kern="0" dirty="0" smtClean="0">
                <a:solidFill>
                  <a:schemeClr val="accent6"/>
                </a:solidFill>
                <a:latin typeface="+mn-lt"/>
              </a:rPr>
              <a:t> and </a:t>
            </a:r>
            <a:r>
              <a:rPr lang="en-US" i="1" kern="0" dirty="0" smtClean="0">
                <a:solidFill>
                  <a:schemeClr val="accent6"/>
                </a:solidFill>
                <a:latin typeface="+mn-lt"/>
              </a:rPr>
              <a:t>c</a:t>
            </a:r>
            <a:r>
              <a:rPr lang="en-US" kern="0" dirty="0" smtClean="0">
                <a:solidFill>
                  <a:schemeClr val="accent6"/>
                </a:solidFill>
                <a:latin typeface="+mn-lt"/>
              </a:rPr>
              <a:t>, then the circle through </a:t>
            </a:r>
            <a:r>
              <a:rPr lang="en-US" i="1" kern="0" dirty="0" smtClean="0">
                <a:solidFill>
                  <a:schemeClr val="accent6"/>
                </a:solidFill>
                <a:latin typeface="+mn-lt"/>
              </a:rPr>
              <a:t>a, c, </a:t>
            </a:r>
            <a:r>
              <a:rPr lang="en-US" kern="0" dirty="0" smtClean="0">
                <a:solidFill>
                  <a:schemeClr val="accent6"/>
                </a:solidFill>
                <a:latin typeface="+mn-lt"/>
              </a:rPr>
              <a:t>and </a:t>
            </a:r>
            <a:r>
              <a:rPr lang="en-US" i="1" kern="0" dirty="0" smtClean="0">
                <a:solidFill>
                  <a:schemeClr val="accent6"/>
                </a:solidFill>
                <a:latin typeface="+mn-lt"/>
              </a:rPr>
              <a:t>d</a:t>
            </a:r>
            <a:r>
              <a:rPr lang="en-US" kern="0" dirty="0" smtClean="0">
                <a:solidFill>
                  <a:schemeClr val="accent6"/>
                </a:solidFill>
                <a:latin typeface="+mn-lt"/>
              </a:rPr>
              <a:t> will contain </a:t>
            </a:r>
            <a:r>
              <a:rPr lang="en-US" i="1" kern="0" dirty="0" smtClean="0">
                <a:solidFill>
                  <a:schemeClr val="accent6"/>
                </a:solidFill>
                <a:latin typeface="+mn-lt"/>
              </a:rPr>
              <a:t>b</a:t>
            </a:r>
            <a:r>
              <a:rPr lang="en-US" kern="0" dirty="0" smtClean="0">
                <a:solidFill>
                  <a:schemeClr val="accent6"/>
                </a:solidFill>
                <a:latin typeface="+mn-lt"/>
              </a:rPr>
              <a:t>.</a:t>
            </a:r>
          </a:p>
          <a:p>
            <a:pPr marL="742950" lvl="1" indent="-285750">
              <a:spcBef>
                <a:spcPct val="20000"/>
              </a:spcBef>
              <a:buFont typeface="Arial"/>
              <a:buChar char="•"/>
            </a:pPr>
            <a:r>
              <a:rPr lang="en-US" kern="0" dirty="0" smtClean="0">
                <a:solidFill>
                  <a:srgbClr val="FF0000"/>
                </a:solidFill>
                <a:latin typeface="+mn-lt"/>
              </a:rPr>
              <a:t>The Delaunay requirement is not fulfilled.</a:t>
            </a:r>
          </a:p>
          <a:p>
            <a:pPr marL="285750" marR="0" indent="-285750" algn="l" defTabSz="914400" rtl="0" eaLnBrk="1" fontAlgn="base" latinLnBrk="0" hangingPunct="1">
              <a:lnSpc>
                <a:spcPct val="100000"/>
              </a:lnSpc>
              <a:spcBef>
                <a:spcPct val="20000"/>
              </a:spcBef>
              <a:spcAft>
                <a:spcPct val="0"/>
              </a:spcAft>
              <a:buClrTx/>
              <a:buSzTx/>
              <a:buFont typeface="Arial"/>
              <a:buChar char="•"/>
              <a:tabLst/>
            </a:pPr>
            <a:r>
              <a:rPr lang="en-US" kern="0" dirty="0" smtClean="0">
                <a:solidFill>
                  <a:schemeClr val="accent2"/>
                </a:solidFill>
                <a:latin typeface="+mn-lt"/>
              </a:rPr>
              <a:t>If we in (b) remove the edge </a:t>
            </a:r>
            <a:r>
              <a:rPr lang="en-US" i="1" kern="0" dirty="0" smtClean="0">
                <a:solidFill>
                  <a:schemeClr val="accent2"/>
                </a:solidFill>
                <a:latin typeface="+mn-lt"/>
              </a:rPr>
              <a:t>a-c</a:t>
            </a:r>
            <a:r>
              <a:rPr lang="en-US" kern="0" dirty="0" smtClean="0">
                <a:solidFill>
                  <a:schemeClr val="accent2"/>
                </a:solidFill>
                <a:latin typeface="+mn-lt"/>
              </a:rPr>
              <a:t> and instead insert </a:t>
            </a:r>
            <a:r>
              <a:rPr lang="en-US" i="1" kern="0" dirty="0" smtClean="0">
                <a:solidFill>
                  <a:schemeClr val="accent2"/>
                </a:solidFill>
                <a:latin typeface="+mn-lt"/>
              </a:rPr>
              <a:t>b-d</a:t>
            </a:r>
            <a:r>
              <a:rPr lang="en-US" kern="0" dirty="0" smtClean="0">
                <a:solidFill>
                  <a:schemeClr val="accent2"/>
                </a:solidFill>
                <a:latin typeface="+mn-lt"/>
              </a:rPr>
              <a:t> (see (c)), then point </a:t>
            </a:r>
            <a:r>
              <a:rPr lang="en-US" i="1" kern="0" dirty="0" smtClean="0">
                <a:solidFill>
                  <a:schemeClr val="accent2"/>
                </a:solidFill>
                <a:latin typeface="+mn-lt"/>
              </a:rPr>
              <a:t>a</a:t>
            </a:r>
            <a:r>
              <a:rPr lang="en-US" kern="0" dirty="0" smtClean="0">
                <a:solidFill>
                  <a:schemeClr val="accent2"/>
                </a:solidFill>
                <a:latin typeface="+mn-lt"/>
              </a:rPr>
              <a:t> will be outside circle through b, c and d, and c will be outside the one through a, b, and d.</a:t>
            </a:r>
          </a:p>
          <a:p>
            <a:pPr marL="742950" lvl="1" indent="-285750">
              <a:spcBef>
                <a:spcPct val="20000"/>
              </a:spcBef>
              <a:buFont typeface="Arial"/>
              <a:buChar char="•"/>
            </a:pPr>
            <a:r>
              <a:rPr lang="en-US" kern="0" dirty="0" smtClean="0">
                <a:solidFill>
                  <a:srgbClr val="FF0000"/>
                </a:solidFill>
                <a:latin typeface="+mn-lt"/>
              </a:rPr>
              <a:t>Now the Delaunay requirement </a:t>
            </a:r>
            <a:r>
              <a:rPr lang="en-US" u="sng" kern="0" dirty="0" smtClean="0">
                <a:solidFill>
                  <a:srgbClr val="FF0000"/>
                </a:solidFill>
                <a:latin typeface="+mn-lt"/>
              </a:rPr>
              <a:t>is</a:t>
            </a:r>
            <a:r>
              <a:rPr lang="en-US" kern="0" dirty="0" smtClean="0">
                <a:solidFill>
                  <a:srgbClr val="FF0000"/>
                </a:solidFill>
                <a:latin typeface="+mn-lt"/>
              </a:rPr>
              <a:t> fulfilled, at least locally.</a:t>
            </a:r>
            <a:endParaRPr lang="en-US" kern="0" dirty="0">
              <a:solidFill>
                <a:srgbClr val="FF0000"/>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31540" y="0"/>
            <a:ext cx="8229600" cy="1017587"/>
          </a:xfrm>
        </p:spPr>
        <p:txBody>
          <a:bodyPr/>
          <a:lstStyle/>
          <a:p>
            <a:r>
              <a:rPr lang="en-US" sz="2800" dirty="0" smtClean="0">
                <a:solidFill>
                  <a:schemeClr val="accent2"/>
                </a:solidFill>
              </a:rPr>
              <a:t>An algorithm that finds the Delaunay triangulation </a:t>
            </a:r>
            <a:endParaRPr lang="en-US" sz="2800" dirty="0">
              <a:solidFill>
                <a:schemeClr val="accent2"/>
              </a:solidFill>
            </a:endParaRPr>
          </a:p>
        </p:txBody>
      </p:sp>
      <p:sp>
        <p:nvSpPr>
          <p:cNvPr id="267267" name="Rectangle 3"/>
          <p:cNvSpPr>
            <a:spLocks noGrp="1" noChangeArrowheads="1"/>
          </p:cNvSpPr>
          <p:nvPr>
            <p:ph type="body" idx="1"/>
          </p:nvPr>
        </p:nvSpPr>
        <p:spPr>
          <a:xfrm>
            <a:off x="341530" y="953725"/>
            <a:ext cx="8534400" cy="5490610"/>
          </a:xfrm>
        </p:spPr>
        <p:txBody>
          <a:bodyPr/>
          <a:lstStyle/>
          <a:p>
            <a:pPr marL="457200" indent="-457200"/>
            <a:r>
              <a:rPr lang="en-US" sz="2000" dirty="0" smtClean="0">
                <a:solidFill>
                  <a:schemeClr val="accent2"/>
                </a:solidFill>
              </a:rPr>
              <a:t>We are given a set of points in the plane.</a:t>
            </a:r>
          </a:p>
          <a:p>
            <a:pPr marL="457200" indent="-457200"/>
            <a:r>
              <a:rPr lang="en-US" sz="2000" dirty="0" smtClean="0">
                <a:solidFill>
                  <a:srgbClr val="FF0000"/>
                </a:solidFill>
              </a:rPr>
              <a:t>Start: </a:t>
            </a:r>
            <a:r>
              <a:rPr lang="en-US" sz="2000" dirty="0" smtClean="0">
                <a:solidFill>
                  <a:schemeClr val="accent6"/>
                </a:solidFill>
              </a:rPr>
              <a:t>To have a triangulation to begin with, we add three points, so that the triangle defined by these points contains all the given points.</a:t>
            </a:r>
          </a:p>
          <a:p>
            <a:pPr marL="857250" lvl="1" indent="-457200"/>
            <a:r>
              <a:rPr lang="en-US" sz="1800" dirty="0" smtClean="0">
                <a:solidFill>
                  <a:srgbClr val="FF0000"/>
                </a:solidFill>
              </a:rPr>
              <a:t>And we let this triangle be the initial triangle (see below).</a:t>
            </a:r>
          </a:p>
          <a:p>
            <a:pPr marL="857250" lvl="1" indent="-457200"/>
            <a:r>
              <a:rPr lang="en-US" sz="1800" dirty="0">
                <a:solidFill>
                  <a:srgbClr val="FF0000"/>
                </a:solidFill>
              </a:rPr>
              <a:t>T</a:t>
            </a:r>
            <a:r>
              <a:rPr lang="en-US" sz="1800" dirty="0" smtClean="0">
                <a:solidFill>
                  <a:srgbClr val="FF0000"/>
                </a:solidFill>
              </a:rPr>
              <a:t>his single triangle is a Delaunay triangulation of the three points. </a:t>
            </a:r>
          </a:p>
          <a:p>
            <a:pPr marL="457200" indent="-457200"/>
            <a:r>
              <a:rPr lang="en-US" sz="2000" dirty="0" smtClean="0">
                <a:solidFill>
                  <a:schemeClr val="accent2"/>
                </a:solidFill>
              </a:rPr>
              <a:t>We then do as we did earlier when we constructed a triangulation to count triangles and edges:</a:t>
            </a:r>
          </a:p>
          <a:p>
            <a:pPr marL="857250" lvl="1" indent="-457200"/>
            <a:r>
              <a:rPr lang="en-US" sz="1800" dirty="0" smtClean="0">
                <a:solidFill>
                  <a:srgbClr val="FF0000"/>
                </a:solidFill>
              </a:rPr>
              <a:t>That is, we add one node at a time, and for each node we also add the three edges to the corners of the triangle where the node resides.</a:t>
            </a:r>
          </a:p>
          <a:p>
            <a:pPr marL="857250" lvl="1" indent="-457200"/>
            <a:r>
              <a:rPr lang="en-US" sz="1800" dirty="0" smtClean="0">
                <a:solidFill>
                  <a:srgbClr val="FF0000"/>
                </a:solidFill>
              </a:rPr>
              <a:t>This may locally destroy the Delaunay property, and before we add the next node we will restore the Delaunay property, when necessary.</a:t>
            </a:r>
            <a:r>
              <a:rPr lang="en-US" sz="2000" dirty="0">
                <a:solidFill>
                  <a:srgbClr val="FF0000"/>
                </a:solidFill>
              </a:rPr>
              <a:t/>
            </a:r>
            <a:br>
              <a:rPr lang="en-US" sz="2000" dirty="0">
                <a:solidFill>
                  <a:srgbClr val="FF0000"/>
                </a:solidFill>
              </a:rPr>
            </a:br>
            <a:r>
              <a:rPr lang="en-US" sz="1800" dirty="0" smtClean="0">
                <a:solidFill>
                  <a:srgbClr val="FF0000"/>
                </a:solidFill>
              </a:rPr>
              <a:t>(see next slide)</a:t>
            </a:r>
          </a:p>
        </p:txBody>
      </p:sp>
      <p:sp>
        <p:nvSpPr>
          <p:cNvPr id="4" name="Slide Number Placeholder 3"/>
          <p:cNvSpPr>
            <a:spLocks noGrp="1"/>
          </p:cNvSpPr>
          <p:nvPr>
            <p:ph type="sldNum" sz="quarter" idx="12"/>
          </p:nvPr>
        </p:nvSpPr>
        <p:spPr/>
        <p:txBody>
          <a:bodyPr/>
          <a:lstStyle/>
          <a:p>
            <a:fld id="{5E24FFD2-465A-4E69-924E-BCE8BD2664F0}" type="slidenum">
              <a:rPr lang="en-US" smtClean="0"/>
              <a:pPr/>
              <a:t>13</a:t>
            </a:fld>
            <a:endParaRPr lang="en-US"/>
          </a:p>
        </p:txBody>
      </p:sp>
      <p:pic>
        <p:nvPicPr>
          <p:cNvPr id="5" name="Picture 2"/>
          <p:cNvPicPr>
            <a:picLocks noChangeAspect="1" noChangeArrowheads="1"/>
          </p:cNvPicPr>
          <p:nvPr/>
        </p:nvPicPr>
        <p:blipFill>
          <a:blip r:embed="rId3" cstate="print"/>
          <a:srcRect t="8640" r="2519" b="3843"/>
          <a:stretch>
            <a:fillRect/>
          </a:stretch>
        </p:blipFill>
        <p:spPr bwMode="auto">
          <a:xfrm rot="21161654">
            <a:off x="4818757" y="4689712"/>
            <a:ext cx="3286906" cy="1967284"/>
          </a:xfrm>
          <a:prstGeom prst="rect">
            <a:avLst/>
          </a:prstGeom>
          <a:noFill/>
          <a:ln w="9525">
            <a:noFill/>
            <a:miter lim="800000"/>
            <a:headEnd/>
            <a:tailEnd/>
          </a:ln>
        </p:spPr>
      </p:pic>
      <p:sp>
        <p:nvSpPr>
          <p:cNvPr id="6" name="TextBox 5"/>
          <p:cNvSpPr txBox="1"/>
          <p:nvPr/>
        </p:nvSpPr>
        <p:spPr bwMode="auto">
          <a:xfrm>
            <a:off x="0" y="4959170"/>
            <a:ext cx="4617005" cy="175432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457200" indent="-457200"/>
            <a:r>
              <a:rPr lang="en-US" dirty="0" smtClean="0"/>
              <a:t>       It is important here to choose two of the three starting nodes far away from the node set.  Then it will be easier to remove them afterwards.  The third point can in fact be one of the original points.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31540" y="-171400"/>
            <a:ext cx="8229600" cy="1017587"/>
          </a:xfrm>
        </p:spPr>
        <p:txBody>
          <a:bodyPr/>
          <a:lstStyle/>
          <a:p>
            <a:r>
              <a:rPr lang="en-US" sz="2800" dirty="0" smtClean="0">
                <a:solidFill>
                  <a:schemeClr val="accent2"/>
                </a:solidFill>
              </a:rPr>
              <a:t>Restoring the Delaunay property</a:t>
            </a:r>
            <a:endParaRPr lang="en-US" sz="2800" dirty="0">
              <a:solidFill>
                <a:schemeClr val="accent2"/>
              </a:solidFill>
            </a:endParaRPr>
          </a:p>
        </p:txBody>
      </p:sp>
      <p:sp>
        <p:nvSpPr>
          <p:cNvPr id="267267" name="Rectangle 3"/>
          <p:cNvSpPr>
            <a:spLocks noGrp="1" noChangeArrowheads="1"/>
          </p:cNvSpPr>
          <p:nvPr>
            <p:ph type="body" idx="1"/>
          </p:nvPr>
        </p:nvSpPr>
        <p:spPr>
          <a:xfrm>
            <a:off x="206515" y="683695"/>
            <a:ext cx="8937485" cy="6030670"/>
          </a:xfrm>
        </p:spPr>
        <p:txBody>
          <a:bodyPr/>
          <a:lstStyle/>
          <a:p>
            <a:pPr marL="457200" indent="-457200"/>
            <a:r>
              <a:rPr lang="en-US" sz="2400" dirty="0" smtClean="0">
                <a:solidFill>
                  <a:srgbClr val="333399"/>
                </a:solidFill>
              </a:rPr>
              <a:t>Adding a point (see previous slide):</a:t>
            </a:r>
          </a:p>
          <a:p>
            <a:pPr marL="857250" lvl="1" indent="-457200"/>
            <a:r>
              <a:rPr lang="en-US" sz="2000" dirty="0" smtClean="0">
                <a:solidFill>
                  <a:srgbClr val="333399"/>
                </a:solidFill>
              </a:rPr>
              <a:t>Before the addition we have a Delaunay triangulation (invariant).</a:t>
            </a:r>
          </a:p>
          <a:p>
            <a:pPr marL="857250" lvl="1" indent="-457200"/>
            <a:r>
              <a:rPr lang="en-US" sz="2000" dirty="0" smtClean="0">
                <a:solidFill>
                  <a:srgbClr val="333399"/>
                </a:solidFill>
              </a:rPr>
              <a:t>We add a point </a:t>
            </a:r>
            <a:r>
              <a:rPr lang="en-US" sz="2000" i="1" dirty="0" smtClean="0">
                <a:solidFill>
                  <a:srgbClr val="333399"/>
                </a:solidFill>
              </a:rPr>
              <a:t>p</a:t>
            </a:r>
            <a:r>
              <a:rPr lang="en-US" sz="2000" dirty="0" smtClean="0">
                <a:solidFill>
                  <a:srgbClr val="333399"/>
                </a:solidFill>
              </a:rPr>
              <a:t> in one of the triangles, and draw edges from </a:t>
            </a:r>
            <a:r>
              <a:rPr lang="en-US" sz="2000" i="1" dirty="0" smtClean="0">
                <a:solidFill>
                  <a:srgbClr val="333399"/>
                </a:solidFill>
              </a:rPr>
              <a:t>p</a:t>
            </a:r>
            <a:r>
              <a:rPr lang="en-US" sz="2000" dirty="0" smtClean="0">
                <a:solidFill>
                  <a:srgbClr val="333399"/>
                </a:solidFill>
              </a:rPr>
              <a:t> to each of the three corners of this triangle.</a:t>
            </a:r>
          </a:p>
          <a:p>
            <a:pPr marL="857250" lvl="1" indent="-457200"/>
            <a:r>
              <a:rPr lang="en-US" sz="2000" dirty="0" smtClean="0">
                <a:solidFill>
                  <a:srgbClr val="333399"/>
                </a:solidFill>
              </a:rPr>
              <a:t>This may destroy the Delaunay property, and we want to restore it by using the Delaunay trick (see earlier slide).</a:t>
            </a:r>
          </a:p>
          <a:p>
            <a:pPr marL="457200" indent="-457200"/>
            <a:r>
              <a:rPr lang="en-US" sz="2200" dirty="0" smtClean="0">
                <a:solidFill>
                  <a:srgbClr val="333399"/>
                </a:solidFill>
              </a:rPr>
              <a:t>An important fact that we don’t prove:</a:t>
            </a:r>
          </a:p>
          <a:p>
            <a:pPr marL="857250" lvl="1" indent="-457200"/>
            <a:r>
              <a:rPr lang="en-US" sz="2000" dirty="0" smtClean="0">
                <a:solidFill>
                  <a:srgbClr val="333399"/>
                </a:solidFill>
              </a:rPr>
              <a:t>To restore the Delaunay property we look at all triangles that have a corner in </a:t>
            </a:r>
            <a:r>
              <a:rPr lang="en-US" sz="2000" i="1" dirty="0" smtClean="0">
                <a:solidFill>
                  <a:srgbClr val="333399"/>
                </a:solidFill>
              </a:rPr>
              <a:t>p</a:t>
            </a:r>
            <a:r>
              <a:rPr lang="en-US" sz="2000" dirty="0" smtClean="0">
                <a:solidFill>
                  <a:srgbClr val="333399"/>
                </a:solidFill>
              </a:rPr>
              <a:t>. </a:t>
            </a:r>
            <a:r>
              <a:rPr lang="en-US" sz="2000" dirty="0">
                <a:solidFill>
                  <a:srgbClr val="333399"/>
                </a:solidFill>
              </a:rPr>
              <a:t>W</a:t>
            </a:r>
            <a:r>
              <a:rPr lang="en-US" sz="2000" dirty="0" smtClean="0">
                <a:solidFill>
                  <a:srgbClr val="333399"/>
                </a:solidFill>
              </a:rPr>
              <a:t>e look at each of these triangles together with the neighboring triangle opposite to </a:t>
            </a:r>
            <a:r>
              <a:rPr lang="en-US" sz="2000" i="1" dirty="0" smtClean="0">
                <a:solidFill>
                  <a:srgbClr val="333399"/>
                </a:solidFill>
              </a:rPr>
              <a:t>p</a:t>
            </a:r>
            <a:r>
              <a:rPr lang="en-US" sz="2000" dirty="0" smtClean="0">
                <a:solidFill>
                  <a:srgbClr val="333399"/>
                </a:solidFill>
              </a:rPr>
              <a:t>, and check whether the Delaunay property holds for these two triangles together. If not, we use the </a:t>
            </a:r>
            <a:r>
              <a:rPr lang="en-US" sz="2000" dirty="0" smtClean="0">
                <a:solidFill>
                  <a:srgbClr val="FF0000"/>
                </a:solidFill>
              </a:rPr>
              <a:t>Delaunay trick </a:t>
            </a:r>
            <a:r>
              <a:rPr lang="en-US" sz="2000" dirty="0" smtClean="0">
                <a:solidFill>
                  <a:srgbClr val="333399"/>
                </a:solidFill>
              </a:rPr>
              <a:t>on those two triangles (see figure next slide).</a:t>
            </a:r>
            <a:endParaRPr lang="en-US" sz="2400" dirty="0" smtClean="0">
              <a:solidFill>
                <a:srgbClr val="333399"/>
              </a:solidFill>
            </a:endParaRPr>
          </a:p>
          <a:p>
            <a:pPr marL="857250" lvl="1" indent="-457200"/>
            <a:r>
              <a:rPr lang="en-US" sz="2000" dirty="0" smtClean="0">
                <a:solidFill>
                  <a:srgbClr val="333399"/>
                </a:solidFill>
              </a:rPr>
              <a:t>While this checking and repair goes on, the set of triangles with a corner in </a:t>
            </a:r>
            <a:r>
              <a:rPr lang="en-US" sz="2000" i="1" dirty="0" smtClean="0">
                <a:solidFill>
                  <a:srgbClr val="333399"/>
                </a:solidFill>
              </a:rPr>
              <a:t>p</a:t>
            </a:r>
            <a:r>
              <a:rPr lang="en-US" sz="2000" dirty="0" smtClean="0">
                <a:solidFill>
                  <a:srgbClr val="333399"/>
                </a:solidFill>
              </a:rPr>
              <a:t> can increase, and we have to go on testing until we have gone a full round without any Delaunay property being broken.</a:t>
            </a:r>
          </a:p>
          <a:p>
            <a:pPr marL="857250" lvl="1" indent="-457200"/>
            <a:r>
              <a:rPr lang="en-US" sz="2000" dirty="0" smtClean="0">
                <a:solidFill>
                  <a:srgbClr val="333399"/>
                </a:solidFill>
              </a:rPr>
              <a:t>This process will always stop, as the number of edges to </a:t>
            </a:r>
            <a:r>
              <a:rPr lang="en-US" sz="2000" i="1" dirty="0" smtClean="0">
                <a:solidFill>
                  <a:srgbClr val="333399"/>
                </a:solidFill>
              </a:rPr>
              <a:t>p</a:t>
            </a:r>
            <a:r>
              <a:rPr lang="en-US" sz="2000" dirty="0" smtClean="0">
                <a:solidFill>
                  <a:srgbClr val="333399"/>
                </a:solidFill>
              </a:rPr>
              <a:t> will increase each time we use the </a:t>
            </a:r>
            <a:r>
              <a:rPr lang="en-US" sz="2000" dirty="0" smtClean="0">
                <a:solidFill>
                  <a:srgbClr val="FF0000"/>
                </a:solidFill>
              </a:rPr>
              <a:t>Delaunay trick</a:t>
            </a:r>
            <a:r>
              <a:rPr lang="en-US" sz="2000" dirty="0" smtClean="0">
                <a:solidFill>
                  <a:srgbClr val="333399"/>
                </a:solidFill>
              </a:rPr>
              <a:t>, and there is only a finite number of points that </a:t>
            </a:r>
            <a:r>
              <a:rPr lang="en-US" sz="2000" i="1" dirty="0" smtClean="0">
                <a:solidFill>
                  <a:srgbClr val="333399"/>
                </a:solidFill>
              </a:rPr>
              <a:t>p</a:t>
            </a:r>
            <a:r>
              <a:rPr lang="en-US" sz="2000" dirty="0" smtClean="0">
                <a:solidFill>
                  <a:srgbClr val="333399"/>
                </a:solidFill>
              </a:rPr>
              <a:t> can have edges to.</a:t>
            </a:r>
          </a:p>
        </p:txBody>
      </p:sp>
      <p:sp>
        <p:nvSpPr>
          <p:cNvPr id="4" name="Slide Number Placeholder 3"/>
          <p:cNvSpPr>
            <a:spLocks noGrp="1"/>
          </p:cNvSpPr>
          <p:nvPr>
            <p:ph type="sldNum" sz="quarter" idx="12"/>
          </p:nvPr>
        </p:nvSpPr>
        <p:spPr>
          <a:xfrm>
            <a:off x="8442430" y="6381750"/>
            <a:ext cx="559405" cy="476250"/>
          </a:xfrm>
        </p:spPr>
        <p:txBody>
          <a:bodyPr/>
          <a:lstStyle/>
          <a:p>
            <a:fld id="{5E24FFD2-465A-4E69-924E-BCE8BD2664F0}"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ChangeArrowheads="1"/>
          </p:cNvSpPr>
          <p:nvPr>
            <p:ph type="body" idx="1"/>
          </p:nvPr>
        </p:nvSpPr>
        <p:spPr>
          <a:xfrm>
            <a:off x="349250" y="1384300"/>
            <a:ext cx="8534400" cy="5207000"/>
          </a:xfrm>
        </p:spPr>
        <p:txBody>
          <a:bodyPr/>
          <a:lstStyle/>
          <a:p>
            <a:pPr marL="457200" indent="-457200">
              <a:buNone/>
            </a:pPr>
            <a:r>
              <a:rPr lang="en-US" sz="2000" dirty="0" smtClean="0">
                <a:solidFill>
                  <a:srgbClr val="FF0000"/>
                </a:solidFill>
              </a:rPr>
              <a:t> </a:t>
            </a:r>
          </a:p>
        </p:txBody>
      </p:sp>
      <p:sp>
        <p:nvSpPr>
          <p:cNvPr id="4" name="Slide Number Placeholder 3"/>
          <p:cNvSpPr>
            <a:spLocks noGrp="1"/>
          </p:cNvSpPr>
          <p:nvPr>
            <p:ph type="sldNum" sz="quarter" idx="12"/>
          </p:nvPr>
        </p:nvSpPr>
        <p:spPr/>
        <p:txBody>
          <a:bodyPr/>
          <a:lstStyle/>
          <a:p>
            <a:fld id="{5E24FFD2-465A-4E69-924E-BCE8BD2664F0}" type="slidenum">
              <a:rPr lang="en-US" smtClean="0"/>
              <a:pPr/>
              <a:t>15</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1646675" y="886002"/>
            <a:ext cx="5946182" cy="5971998"/>
          </a:xfrm>
          <a:prstGeom prst="rect">
            <a:avLst/>
          </a:prstGeom>
          <a:noFill/>
          <a:ln w="9525">
            <a:noFill/>
            <a:miter lim="800000"/>
            <a:headEnd/>
            <a:tailEnd/>
          </a:ln>
        </p:spPr>
      </p:pic>
      <p:sp>
        <p:nvSpPr>
          <p:cNvPr id="7" name="TextBox 6"/>
          <p:cNvSpPr txBox="1"/>
          <p:nvPr/>
        </p:nvSpPr>
        <p:spPr bwMode="auto">
          <a:xfrm>
            <a:off x="476545" y="0"/>
            <a:ext cx="8325925" cy="95410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indent="-342900" algn="ctr">
              <a:spcBef>
                <a:spcPct val="20000"/>
              </a:spcBef>
            </a:pPr>
            <a:r>
              <a:rPr lang="en-US" sz="2800" dirty="0" smtClean="0">
                <a:solidFill>
                  <a:schemeClr val="accent2"/>
                </a:solidFill>
              </a:rPr>
              <a:t>Adding a new node, and restoring the </a:t>
            </a:r>
            <a:br>
              <a:rPr lang="en-US" sz="2800" dirty="0" smtClean="0">
                <a:solidFill>
                  <a:schemeClr val="accent2"/>
                </a:solidFill>
              </a:rPr>
            </a:br>
            <a:r>
              <a:rPr lang="en-US" sz="2800" dirty="0" smtClean="0">
                <a:solidFill>
                  <a:schemeClr val="accent2"/>
                </a:solidFill>
              </a:rPr>
              <a:t>Delaunay property</a:t>
            </a:r>
            <a:endParaRPr lang="nb-NO" sz="2800" kern="0" dirty="0">
              <a:latin typeface="+mn-lt"/>
            </a:endParaRPr>
          </a:p>
        </p:txBody>
      </p:sp>
      <p:sp>
        <p:nvSpPr>
          <p:cNvPr id="8" name="Title 7"/>
          <p:cNvSpPr>
            <a:spLocks noGrp="1"/>
          </p:cNvSpPr>
          <p:nvPr>
            <p:ph type="title"/>
          </p:nvPr>
        </p:nvSpPr>
        <p:spPr/>
        <p:txBody>
          <a:bodyPr/>
          <a:lstStyle/>
          <a:p>
            <a:r>
              <a:rPr lang="nb-NO" dirty="0" smtClean="0"/>
              <a:t> </a:t>
            </a:r>
            <a:endParaRPr lang="nb-N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0"/>
            <a:ext cx="8229600" cy="647700"/>
          </a:xfrm>
        </p:spPr>
        <p:txBody>
          <a:bodyPr/>
          <a:lstStyle/>
          <a:p>
            <a:r>
              <a:rPr lang="en-US" dirty="0" smtClean="0">
                <a:solidFill>
                  <a:schemeClr val="accent6"/>
                </a:solidFill>
              </a:rPr>
              <a:t>Starting and ending the algorithm </a:t>
            </a:r>
            <a:endParaRPr lang="en-US" dirty="0">
              <a:solidFill>
                <a:schemeClr val="accent6"/>
              </a:solidFill>
            </a:endParaRPr>
          </a:p>
        </p:txBody>
      </p:sp>
      <p:sp>
        <p:nvSpPr>
          <p:cNvPr id="3" name="Content Placeholder 2"/>
          <p:cNvSpPr>
            <a:spLocks noGrp="1"/>
          </p:cNvSpPr>
          <p:nvPr>
            <p:ph idx="1"/>
          </p:nvPr>
        </p:nvSpPr>
        <p:spPr>
          <a:xfrm>
            <a:off x="386535" y="818710"/>
            <a:ext cx="8229600" cy="5543550"/>
          </a:xfrm>
        </p:spPr>
        <p:txBody>
          <a:bodyPr/>
          <a:lstStyle/>
          <a:p>
            <a:pPr>
              <a:buNone/>
            </a:pPr>
            <a:r>
              <a:rPr lang="en-US" sz="2000" dirty="0" smtClean="0">
                <a:solidFill>
                  <a:schemeClr val="accent2"/>
                </a:solidFill>
              </a:rPr>
              <a:t>     As we have described the algorithm, we start the algorithm by adding three extra points, so that the triangle spanned by these contains all the given (“real”) points.</a:t>
            </a:r>
            <a:r>
              <a:rPr lang="en-US" dirty="0" smtClean="0">
                <a:solidFill>
                  <a:schemeClr val="accent2"/>
                </a:solidFill>
              </a:rPr>
              <a:t>  </a:t>
            </a:r>
            <a:r>
              <a:rPr lang="en-US" sz="1800" dirty="0" smtClean="0">
                <a:solidFill>
                  <a:schemeClr val="accent2"/>
                </a:solidFill>
              </a:rPr>
              <a:t> </a:t>
            </a:r>
            <a:endParaRPr lang="en-US" dirty="0" smtClean="0">
              <a:solidFill>
                <a:schemeClr val="accent2"/>
              </a:solidFill>
            </a:endParaRPr>
          </a:p>
          <a:p>
            <a:pPr lvl="1"/>
            <a:r>
              <a:rPr lang="en-US" sz="1800" dirty="0" smtClean="0">
                <a:solidFill>
                  <a:schemeClr val="accent6"/>
                </a:solidFill>
              </a:rPr>
              <a:t>This triangle makes up our initial Delaunay triangulation.</a:t>
            </a:r>
          </a:p>
          <a:p>
            <a:pPr lvl="1"/>
            <a:r>
              <a:rPr lang="en-US" sz="1800" dirty="0" smtClean="0">
                <a:solidFill>
                  <a:schemeClr val="accent6"/>
                </a:solidFill>
              </a:rPr>
              <a:t>We then perform the algorithm as explained above.</a:t>
            </a:r>
          </a:p>
          <a:p>
            <a:pPr lvl="1"/>
            <a:r>
              <a:rPr lang="en-US" sz="1800" dirty="0" smtClean="0">
                <a:solidFill>
                  <a:schemeClr val="accent6"/>
                </a:solidFill>
              </a:rPr>
              <a:t>Thus, the last problem is to “get rid of” the extra points we started with.</a:t>
            </a:r>
          </a:p>
          <a:p>
            <a:pPr lvl="1"/>
            <a:r>
              <a:rPr lang="en-US" sz="1800" dirty="0" smtClean="0">
                <a:solidFill>
                  <a:schemeClr val="accent6"/>
                </a:solidFill>
              </a:rPr>
              <a:t>The trick here is to place at least two of the extra nodes far away from the given node set. Then we can simply remove the extra points, and the edges to them. This works because the convex hull of the original points will all be edges in the triangulation (not proven here).</a:t>
            </a:r>
          </a:p>
          <a:p>
            <a:pPr lvl="1"/>
            <a:endParaRPr lang="en-US" sz="1800" dirty="0" smtClean="0">
              <a:solidFill>
                <a:schemeClr val="accent6"/>
              </a:solidFill>
            </a:endParaRPr>
          </a:p>
          <a:p>
            <a:pPr lvl="1"/>
            <a:endParaRPr lang="en-US" sz="1800" dirty="0" smtClean="0">
              <a:solidFill>
                <a:schemeClr val="accent6"/>
              </a:solidFill>
            </a:endParaRPr>
          </a:p>
          <a:p>
            <a:pPr lvl="1"/>
            <a:endParaRPr lang="en-US" sz="1800" dirty="0" smtClean="0"/>
          </a:p>
          <a:p>
            <a:pPr lvl="1">
              <a:buNone/>
            </a:pPr>
            <a:r>
              <a:rPr lang="en-US" sz="1800" dirty="0" smtClean="0"/>
              <a:t>    </a:t>
            </a:r>
          </a:p>
          <a:p>
            <a:pPr lvl="1"/>
            <a:endParaRPr lang="en-US" sz="1800" dirty="0" smtClean="0"/>
          </a:p>
          <a:p>
            <a:endParaRPr lang="en-US" sz="2000" dirty="0"/>
          </a:p>
        </p:txBody>
      </p:sp>
      <p:sp>
        <p:nvSpPr>
          <p:cNvPr id="4" name="Slide Number Placeholder 3"/>
          <p:cNvSpPr>
            <a:spLocks noGrp="1"/>
          </p:cNvSpPr>
          <p:nvPr>
            <p:ph type="sldNum" sz="quarter" idx="12"/>
          </p:nvPr>
        </p:nvSpPr>
        <p:spPr/>
        <p:txBody>
          <a:bodyPr/>
          <a:lstStyle/>
          <a:p>
            <a:fld id="{5E24FFD2-465A-4E69-924E-BCE8BD2664F0}" type="slidenum">
              <a:rPr lang="en-US" smtClean="0"/>
              <a:pPr/>
              <a:t>16</a:t>
            </a:fld>
            <a:endParaRPr lang="en-US"/>
          </a:p>
        </p:txBody>
      </p:sp>
      <p:pic>
        <p:nvPicPr>
          <p:cNvPr id="5" name="Picture 2"/>
          <p:cNvPicPr>
            <a:picLocks noChangeAspect="1" noChangeArrowheads="1"/>
          </p:cNvPicPr>
          <p:nvPr/>
        </p:nvPicPr>
        <p:blipFill>
          <a:blip r:embed="rId2" cstate="print"/>
          <a:srcRect t="8640" r="2519" b="3843"/>
          <a:stretch>
            <a:fillRect/>
          </a:stretch>
        </p:blipFill>
        <p:spPr bwMode="auto">
          <a:xfrm>
            <a:off x="2366755" y="4104075"/>
            <a:ext cx="5580620" cy="2753925"/>
          </a:xfrm>
          <a:prstGeom prst="rect">
            <a:avLst/>
          </a:prstGeom>
          <a:noFill/>
          <a:ln w="9525">
            <a:noFill/>
            <a:miter lim="800000"/>
            <a:headEnd/>
            <a:tailEnd/>
          </a:ln>
        </p:spPr>
      </p:pic>
      <p:cxnSp>
        <p:nvCxnSpPr>
          <p:cNvPr id="7" name="Straight Connector 6"/>
          <p:cNvCxnSpPr/>
          <p:nvPr/>
        </p:nvCxnSpPr>
        <p:spPr>
          <a:xfrm flipH="1" flipV="1">
            <a:off x="6192180" y="5409220"/>
            <a:ext cx="1305145" cy="1080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726797" y="4464116"/>
            <a:ext cx="2250248" cy="450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26795" y="4464115"/>
            <a:ext cx="2340261" cy="675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726795" y="4509120"/>
            <a:ext cx="2475275" cy="855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97125" y="5544235"/>
            <a:ext cx="1890210" cy="9451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67155" y="5454226"/>
            <a:ext cx="1485165" cy="9901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022050" y="4869160"/>
            <a:ext cx="720081" cy="45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82290" y="4464115"/>
            <a:ext cx="0" cy="45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87135" y="4869161"/>
            <a:ext cx="45006" cy="90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87135" y="5004175"/>
            <a:ext cx="180020" cy="135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97125" y="5049180"/>
            <a:ext cx="90011" cy="135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157065" y="5409220"/>
            <a:ext cx="540060" cy="135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22050" y="4959170"/>
            <a:ext cx="90010" cy="270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157065" y="5049180"/>
            <a:ext cx="270031" cy="9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5832140" y="4869160"/>
            <a:ext cx="360041" cy="495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697125" y="5409220"/>
            <a:ext cx="225026" cy="135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427095" y="5049180"/>
            <a:ext cx="315035" cy="45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2130" y="4869160"/>
            <a:ext cx="225025" cy="315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5922150" y="5229200"/>
            <a:ext cx="225025" cy="18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82090" y="5364215"/>
            <a:ext cx="270030" cy="18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922150" y="5364215"/>
            <a:ext cx="180020" cy="45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12060" y="5229200"/>
            <a:ext cx="45005" cy="225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202070" y="4914165"/>
            <a:ext cx="540060" cy="9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22050" y="4959170"/>
            <a:ext cx="135015" cy="45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5382090" y="5139190"/>
            <a:ext cx="270030" cy="45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382090" y="5319210"/>
            <a:ext cx="180020" cy="9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82090" y="5184195"/>
            <a:ext cx="0" cy="135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112060" y="5184195"/>
            <a:ext cx="270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157065" y="5229200"/>
            <a:ext cx="0" cy="18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157065" y="5319210"/>
            <a:ext cx="225025" cy="9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562110" y="5184195"/>
            <a:ext cx="90010" cy="135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742130" y="5184195"/>
            <a:ext cx="18002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922150" y="5184195"/>
            <a:ext cx="45005" cy="270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697125" y="5184195"/>
            <a:ext cx="225025" cy="225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562110" y="5319210"/>
            <a:ext cx="90010" cy="225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427095" y="5184195"/>
            <a:ext cx="135015" cy="135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5562110" y="5319210"/>
            <a:ext cx="360040" cy="135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427095" y="5364215"/>
            <a:ext cx="225025"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5157065" y="5004175"/>
            <a:ext cx="45005" cy="135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247075" y="5049180"/>
            <a:ext cx="225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bwMode="auto">
          <a:xfrm>
            <a:off x="0" y="4779150"/>
            <a:ext cx="3176845" cy="186512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lvl="0" indent="-342900">
              <a:spcBef>
                <a:spcPct val="20000"/>
              </a:spcBef>
            </a:pPr>
            <a:r>
              <a:rPr lang="en-US" kern="0" dirty="0" smtClean="0">
                <a:solidFill>
                  <a:schemeClr val="accent6"/>
                </a:solidFill>
              </a:rPr>
              <a:t>      </a:t>
            </a:r>
            <a:r>
              <a:rPr lang="en-US" kern="0" dirty="0" smtClean="0">
                <a:solidFill>
                  <a:srgbClr val="FF0000"/>
                </a:solidFill>
              </a:rPr>
              <a:t>With a good data representation and some optimizations, the algorithm will run in time:</a:t>
            </a:r>
          </a:p>
          <a:p>
            <a:pPr marL="342900" lvl="0" indent="-342900">
              <a:spcBef>
                <a:spcPct val="20000"/>
              </a:spcBef>
            </a:pPr>
            <a:r>
              <a:rPr lang="en-US" i="1" kern="0" dirty="0" smtClean="0">
                <a:solidFill>
                  <a:srgbClr val="FF0000"/>
                </a:solidFill>
              </a:rPr>
              <a:t>               </a:t>
            </a:r>
            <a:r>
              <a:rPr lang="en-US" i="1" kern="0" dirty="0" smtClean="0"/>
              <a:t>O</a:t>
            </a:r>
            <a:r>
              <a:rPr lang="en-US" kern="0" dirty="0" smtClean="0"/>
              <a:t>(</a:t>
            </a:r>
            <a:r>
              <a:rPr lang="en-US" i="1" kern="0" dirty="0" smtClean="0"/>
              <a:t>n </a:t>
            </a:r>
            <a:r>
              <a:rPr lang="en-US" kern="0" dirty="0" smtClean="0"/>
              <a:t>log</a:t>
            </a:r>
            <a:r>
              <a:rPr lang="en-US" i="1" kern="0" dirty="0" smtClean="0"/>
              <a:t> n</a:t>
            </a:r>
            <a:r>
              <a:rPr lang="en-US" kern="0" dirty="0" smtClean="0"/>
              <a:t>)</a:t>
            </a:r>
          </a:p>
          <a:p>
            <a:pPr marL="342900" marR="0" indent="-342900" algn="l" defTabSz="914400" rtl="0" eaLnBrk="1" fontAlgn="base" latinLnBrk="0" hangingPunct="1">
              <a:lnSpc>
                <a:spcPct val="100000"/>
              </a:lnSpc>
              <a:spcBef>
                <a:spcPct val="20000"/>
              </a:spcBef>
              <a:spcAft>
                <a:spcPct val="0"/>
              </a:spcAft>
              <a:buClrTx/>
              <a:buSzTx/>
              <a:tabLst/>
            </a:pPr>
            <a:endParaRPr lang="en-US" kern="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3"/>
            <a:ext cx="8229600" cy="661987"/>
          </a:xfrm>
        </p:spPr>
        <p:txBody>
          <a:bodyPr/>
          <a:lstStyle/>
          <a:p>
            <a:r>
              <a:rPr lang="nb-NO" sz="3600" dirty="0" err="1" smtClean="0">
                <a:solidFill>
                  <a:schemeClr val="accent2"/>
                </a:solidFill>
              </a:rPr>
              <a:t>Convex</a:t>
            </a:r>
            <a:r>
              <a:rPr lang="nb-NO" sz="3600" dirty="0" smtClean="0">
                <a:solidFill>
                  <a:schemeClr val="accent2"/>
                </a:solidFill>
              </a:rPr>
              <a:t> hull (8.6.2)</a:t>
            </a:r>
            <a:endParaRPr lang="en-US" sz="3600" i="1" dirty="0">
              <a:solidFill>
                <a:schemeClr val="accent2"/>
              </a:solidFill>
            </a:endParaRPr>
          </a:p>
        </p:txBody>
      </p:sp>
      <p:sp>
        <p:nvSpPr>
          <p:cNvPr id="4" name="Rectangle 3"/>
          <p:cNvSpPr txBox="1">
            <a:spLocks noChangeArrowheads="1"/>
          </p:cNvSpPr>
          <p:nvPr/>
        </p:nvSpPr>
        <p:spPr bwMode="auto">
          <a:xfrm>
            <a:off x="476545" y="108874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175" lvl="0" indent="-3175">
              <a:spcBef>
                <a:spcPct val="20000"/>
              </a:spcBef>
              <a:defRPr/>
            </a:pPr>
            <a:r>
              <a:rPr lang="en-US" kern="0" dirty="0" smtClean="0">
                <a:solidFill>
                  <a:srgbClr val="333399"/>
                </a:solidFill>
                <a:latin typeface="+mn-lt"/>
              </a:rPr>
              <a:t>Chapter 8 is generally about  “divide-and-conquer”, which can be outlined as follows:</a:t>
            </a:r>
          </a:p>
          <a:p>
            <a:pPr marL="3175" lvl="0" indent="-3175">
              <a:spcBef>
                <a:spcPct val="20000"/>
              </a:spcBef>
              <a:defRPr/>
            </a:pPr>
            <a:endParaRPr lang="en-US" kern="0" dirty="0" smtClean="0">
              <a:solidFill>
                <a:srgbClr val="333399"/>
              </a:solidFill>
              <a:latin typeface="+mn-lt"/>
            </a:endParaRPr>
          </a:p>
          <a:p>
            <a:pPr marL="285750" lvl="0" indent="-285750">
              <a:spcBef>
                <a:spcPct val="20000"/>
              </a:spcBef>
              <a:buFont typeface="Arial"/>
              <a:buChar char="•"/>
              <a:defRPr/>
            </a:pPr>
            <a:r>
              <a:rPr lang="en-US" kern="0" dirty="0" smtClean="0">
                <a:solidFill>
                  <a:srgbClr val="333399"/>
                </a:solidFill>
                <a:latin typeface="+mn-lt"/>
              </a:rPr>
              <a:t>Split the problem into smaller problems of the same kind.</a:t>
            </a:r>
          </a:p>
          <a:p>
            <a:pPr marL="285750" lvl="0" indent="-285750">
              <a:spcBef>
                <a:spcPct val="20000"/>
              </a:spcBef>
              <a:buFont typeface="Arial"/>
              <a:buChar char="•"/>
              <a:defRPr/>
            </a:pPr>
            <a:r>
              <a:rPr lang="en-US" kern="0" dirty="0" smtClean="0">
                <a:solidFill>
                  <a:srgbClr val="333399"/>
                </a:solidFill>
                <a:latin typeface="+mn-lt"/>
              </a:rPr>
              <a:t>Solve each of the smaller problems, usually by further splitting these problems.</a:t>
            </a:r>
          </a:p>
          <a:p>
            <a:pPr marL="285750" lvl="0" indent="-285750">
              <a:spcBef>
                <a:spcPct val="20000"/>
              </a:spcBef>
              <a:buFont typeface="Arial"/>
              <a:buChar char="•"/>
              <a:defRPr/>
            </a:pPr>
            <a:r>
              <a:rPr lang="en-US" kern="0" dirty="0" smtClean="0">
                <a:solidFill>
                  <a:srgbClr val="333399"/>
                </a:solidFill>
                <a:latin typeface="+mn-lt"/>
              </a:rPr>
              <a:t>Find the solution of the larger problem by combining the solutions to the  smaller problems.</a:t>
            </a:r>
          </a:p>
          <a:p>
            <a:pPr marL="3175" lvl="0" indent="-3175">
              <a:spcBef>
                <a:spcPct val="20000"/>
              </a:spcBef>
              <a:defRPr/>
            </a:pPr>
            <a:endParaRPr lang="en-US" kern="0" dirty="0" smtClean="0">
              <a:solidFill>
                <a:srgbClr val="333399"/>
              </a:solidFill>
              <a:latin typeface="+mn-lt"/>
            </a:endParaRPr>
          </a:p>
          <a:p>
            <a:pPr marL="3175" lvl="0" indent="-3175">
              <a:spcBef>
                <a:spcPct val="20000"/>
              </a:spcBef>
              <a:defRPr/>
            </a:pPr>
            <a:endParaRPr lang="en-US" kern="0" dirty="0" smtClean="0">
              <a:solidFill>
                <a:srgbClr val="333399"/>
              </a:solidFill>
              <a:latin typeface="+mn-lt"/>
            </a:endParaRPr>
          </a:p>
          <a:p>
            <a:pPr marL="3175" lvl="0" indent="-3175">
              <a:spcBef>
                <a:spcPct val="20000"/>
              </a:spcBef>
              <a:defRPr/>
            </a:pPr>
            <a:r>
              <a:rPr lang="en-US" kern="0" dirty="0" smtClean="0">
                <a:solidFill>
                  <a:srgbClr val="333399"/>
                </a:solidFill>
                <a:latin typeface="+mn-lt"/>
              </a:rPr>
              <a:t>Divide-and-conquer is used in many algorithms, e.g. in </a:t>
            </a:r>
            <a:r>
              <a:rPr lang="en-US" kern="0" dirty="0" err="1" smtClean="0">
                <a:solidFill>
                  <a:srgbClr val="333399"/>
                </a:solidFill>
                <a:latin typeface="+mn-lt"/>
              </a:rPr>
              <a:t>QuickSort</a:t>
            </a:r>
            <a:endParaRPr lang="en-US" kern="0" dirty="0" smtClean="0">
              <a:solidFill>
                <a:srgbClr val="333399"/>
              </a:solidFill>
              <a:latin typeface="+mn-lt"/>
            </a:endParaRPr>
          </a:p>
          <a:p>
            <a:pPr marL="3175" lvl="0" indent="-3175">
              <a:spcBef>
                <a:spcPct val="20000"/>
              </a:spcBef>
              <a:defRPr/>
            </a:pPr>
            <a:endParaRPr lang="en-US" kern="0" dirty="0" smtClean="0">
              <a:solidFill>
                <a:srgbClr val="333399"/>
              </a:solidFill>
              <a:latin typeface="+mn-lt"/>
            </a:endParaRPr>
          </a:p>
          <a:p>
            <a:pPr marL="3175" lvl="0" indent="-3175">
              <a:spcBef>
                <a:spcPct val="20000"/>
              </a:spcBef>
              <a:defRPr/>
            </a:pPr>
            <a:r>
              <a:rPr lang="en-US" kern="0" dirty="0" smtClean="0">
                <a:solidFill>
                  <a:srgbClr val="333399"/>
                </a:solidFill>
                <a:latin typeface="+mn-lt"/>
              </a:rPr>
              <a:t>We shall use it for finding the convex hull of a set of points.</a:t>
            </a:r>
          </a:p>
          <a:p>
            <a:pPr marL="3175" lvl="0" indent="-3175">
              <a:spcBef>
                <a:spcPct val="20000"/>
              </a:spcBef>
              <a:defRPr/>
            </a:pPr>
            <a:r>
              <a:rPr lang="en-US" kern="0" dirty="0" smtClean="0">
                <a:solidFill>
                  <a:srgbClr val="333399"/>
                </a:solidFill>
                <a:latin typeface="+mn-lt"/>
              </a:rPr>
              <a:t>  </a:t>
            </a:r>
          </a:p>
          <a:p>
            <a:pPr marL="3175" lvl="0" indent="-3175">
              <a:spcBef>
                <a:spcPct val="20000"/>
              </a:spcBef>
              <a:defRPr/>
            </a:pPr>
            <a:r>
              <a:rPr lang="en-US" kern="0" dirty="0" smtClean="0">
                <a:solidFill>
                  <a:srgbClr val="333399"/>
                </a:solidFill>
                <a:latin typeface="+mn-lt"/>
              </a:rPr>
              <a:t>(There are also algorithms for triangulation that uses divide-and-conquer.)</a:t>
            </a:r>
            <a:endParaRPr lang="en-US" kern="0" dirty="0">
              <a:solidFill>
                <a:srgbClr val="333399"/>
              </a:solidFill>
              <a:latin typeface="+mn-lt"/>
            </a:endParaRPr>
          </a:p>
        </p:txBody>
      </p:sp>
      <p:sp>
        <p:nvSpPr>
          <p:cNvPr id="17" name="Slide Number Placeholder 16"/>
          <p:cNvSpPr>
            <a:spLocks noGrp="1"/>
          </p:cNvSpPr>
          <p:nvPr>
            <p:ph type="sldNum" sz="quarter" idx="12"/>
          </p:nvPr>
        </p:nvSpPr>
        <p:spPr/>
        <p:txBody>
          <a:bodyPr/>
          <a:lstStyle/>
          <a:p>
            <a:fld id="{5E24FFD2-465A-4E69-924E-BCE8BD2664F0}" type="slidenum">
              <a:rPr lang="en-US" smtClean="0"/>
              <a:pPr/>
              <a:t>17</a:t>
            </a:fld>
            <a:endParaRPr lang="en-US" dirty="0"/>
          </a:p>
        </p:txBody>
      </p:sp>
    </p:spTree>
    <p:extLst>
      <p:ext uri="{BB962C8B-B14F-4D97-AF65-F5344CB8AC3E}">
        <p14:creationId xmlns:p14="http://schemas.microsoft.com/office/powerpoint/2010/main" val="2687061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06515" y="323655"/>
            <a:ext cx="8415338" cy="1350150"/>
          </a:xfrm>
        </p:spPr>
        <p:txBody>
          <a:bodyPr/>
          <a:lstStyle/>
          <a:p>
            <a:pPr algn="l"/>
            <a:r>
              <a:rPr lang="en-US" sz="2000" dirty="0" smtClean="0">
                <a:solidFill>
                  <a:srgbClr val="FF0000"/>
                </a:solidFill>
              </a:rPr>
              <a:t>Convex hull:</a:t>
            </a:r>
            <a:r>
              <a:rPr lang="en-US" sz="2000" dirty="0" smtClean="0"/>
              <a:t> Norwegians could wonder what type of “hull” (= hole) this is. </a:t>
            </a:r>
            <a:br>
              <a:rPr lang="en-US" sz="2000" dirty="0" smtClean="0"/>
            </a:br>
            <a:r>
              <a:rPr lang="en-US" sz="2000" dirty="0" smtClean="0"/>
              <a:t>(Some even use the phrase </a:t>
            </a:r>
            <a:r>
              <a:rPr lang="en-US" sz="2000" dirty="0" smtClean="0">
                <a:solidFill>
                  <a:schemeClr val="accent2"/>
                </a:solidFill>
              </a:rPr>
              <a:t>“</a:t>
            </a:r>
            <a:r>
              <a:rPr lang="en-US" sz="2000" dirty="0" err="1" smtClean="0">
                <a:solidFill>
                  <a:schemeClr val="accent2"/>
                </a:solidFill>
              </a:rPr>
              <a:t>Det</a:t>
            </a:r>
            <a:r>
              <a:rPr lang="en-US" sz="2000" dirty="0" smtClean="0">
                <a:solidFill>
                  <a:schemeClr val="accent2"/>
                </a:solidFill>
              </a:rPr>
              <a:t> </a:t>
            </a:r>
            <a:r>
              <a:rPr lang="en-US" sz="2000" dirty="0" err="1" smtClean="0">
                <a:solidFill>
                  <a:schemeClr val="accent2"/>
                </a:solidFill>
              </a:rPr>
              <a:t>konvekse</a:t>
            </a:r>
            <a:r>
              <a:rPr lang="en-US" sz="2000" dirty="0" smtClean="0">
                <a:solidFill>
                  <a:schemeClr val="accent2"/>
                </a:solidFill>
              </a:rPr>
              <a:t> </a:t>
            </a:r>
            <a:r>
              <a:rPr lang="en-US" sz="2000" dirty="0" err="1" smtClean="0">
                <a:solidFill>
                  <a:schemeClr val="accent2"/>
                </a:solidFill>
              </a:rPr>
              <a:t>hullet</a:t>
            </a:r>
            <a:r>
              <a:rPr lang="en-US" sz="2000" dirty="0" smtClean="0">
                <a:solidFill>
                  <a:schemeClr val="accent2"/>
                </a:solidFill>
              </a:rPr>
              <a:t>”</a:t>
            </a:r>
            <a:r>
              <a:rPr lang="en-US" sz="2000" dirty="0" smtClean="0"/>
              <a:t>……….)</a:t>
            </a:r>
            <a:r>
              <a:rPr lang="en-US" sz="2000" dirty="0"/>
              <a:t/>
            </a:r>
            <a:br>
              <a:rPr lang="en-US" sz="2000" dirty="0"/>
            </a:br>
            <a:r>
              <a:rPr lang="en-US" sz="2000" dirty="0" smtClean="0"/>
              <a:t>However, it is not the type to the left, but the English version to the right. The correct Norwegian phrase is </a:t>
            </a:r>
            <a:r>
              <a:rPr lang="en-US" sz="2000" i="1" dirty="0" smtClean="0">
                <a:solidFill>
                  <a:schemeClr val="accent2"/>
                </a:solidFill>
              </a:rPr>
              <a:t>”Den </a:t>
            </a:r>
            <a:r>
              <a:rPr lang="en-US" sz="2000" i="1" dirty="0" err="1" smtClean="0">
                <a:solidFill>
                  <a:schemeClr val="accent2"/>
                </a:solidFill>
              </a:rPr>
              <a:t>konvekse</a:t>
            </a:r>
            <a:r>
              <a:rPr lang="en-US" sz="2000" i="1" dirty="0" smtClean="0">
                <a:solidFill>
                  <a:schemeClr val="accent2"/>
                </a:solidFill>
              </a:rPr>
              <a:t> </a:t>
            </a:r>
            <a:r>
              <a:rPr lang="en-US" sz="2000" i="1" dirty="0" err="1" smtClean="0">
                <a:solidFill>
                  <a:schemeClr val="accent2"/>
                </a:solidFill>
              </a:rPr>
              <a:t>innhylling</a:t>
            </a:r>
            <a:r>
              <a:rPr lang="en-US" sz="2000" i="1" dirty="0" smtClean="0">
                <a:solidFill>
                  <a:schemeClr val="accent2"/>
                </a:solidFill>
              </a:rPr>
              <a:t>/</a:t>
            </a:r>
            <a:r>
              <a:rPr lang="en-US" sz="2000" i="1" dirty="0" err="1" smtClean="0">
                <a:solidFill>
                  <a:schemeClr val="accent2"/>
                </a:solidFill>
              </a:rPr>
              <a:t>omslutning</a:t>
            </a:r>
            <a:r>
              <a:rPr lang="en-US" sz="2000" i="1" dirty="0" smtClean="0">
                <a:solidFill>
                  <a:schemeClr val="accent2"/>
                </a:solidFill>
              </a:rPr>
              <a:t>”.</a:t>
            </a:r>
            <a:endParaRPr lang="en-US" sz="2000" i="1" dirty="0">
              <a:solidFill>
                <a:schemeClr val="accent2"/>
              </a:solidFill>
            </a:endParaRPr>
          </a:p>
        </p:txBody>
      </p:sp>
      <p:sp>
        <p:nvSpPr>
          <p:cNvPr id="267267" name="Rectangle 3"/>
          <p:cNvSpPr>
            <a:spLocks noGrp="1" noChangeArrowheads="1"/>
          </p:cNvSpPr>
          <p:nvPr>
            <p:ph type="body" idx="1"/>
          </p:nvPr>
        </p:nvSpPr>
        <p:spPr>
          <a:xfrm>
            <a:off x="603250" y="2092960"/>
            <a:ext cx="8229600" cy="4535488"/>
          </a:xfrm>
        </p:spPr>
        <p:txBody>
          <a:bodyPr/>
          <a:lstStyle/>
          <a:p>
            <a:pPr marL="179388" indent="-1588">
              <a:buNone/>
            </a:pPr>
            <a:endParaRPr lang="en-US" smtClean="0"/>
          </a:p>
        </p:txBody>
      </p:sp>
      <p:pic>
        <p:nvPicPr>
          <p:cNvPr id="645122" name="Picture 2" descr="C:\Users\Petter\Desktop\untitled.bmp"/>
          <p:cNvPicPr>
            <a:picLocks noChangeAspect="1" noChangeArrowheads="1"/>
          </p:cNvPicPr>
          <p:nvPr/>
        </p:nvPicPr>
        <p:blipFill>
          <a:blip r:embed="rId3" cstate="print"/>
          <a:srcRect/>
          <a:stretch>
            <a:fillRect/>
          </a:stretch>
        </p:blipFill>
        <p:spPr bwMode="auto">
          <a:xfrm>
            <a:off x="254000" y="2070735"/>
            <a:ext cx="5481334" cy="3644900"/>
          </a:xfrm>
          <a:prstGeom prst="rect">
            <a:avLst/>
          </a:prstGeom>
          <a:noFill/>
        </p:spPr>
      </p:pic>
      <p:pic>
        <p:nvPicPr>
          <p:cNvPr id="646146" name="Picture 2" descr="C:\Users\Petter\Desktop\intpainttiafrica500p_18.09[1].jpg"/>
          <p:cNvPicPr>
            <a:picLocks noChangeAspect="1" noChangeArrowheads="1"/>
          </p:cNvPicPr>
          <p:nvPr/>
        </p:nvPicPr>
        <p:blipFill>
          <a:blip r:embed="rId4" cstate="print"/>
          <a:srcRect/>
          <a:stretch>
            <a:fillRect/>
          </a:stretch>
        </p:blipFill>
        <p:spPr bwMode="auto">
          <a:xfrm>
            <a:off x="5943600" y="2070735"/>
            <a:ext cx="3200400" cy="4787265"/>
          </a:xfrm>
          <a:prstGeom prst="rect">
            <a:avLst/>
          </a:prstGeom>
          <a:noFill/>
        </p:spPr>
      </p:pic>
      <p:cxnSp>
        <p:nvCxnSpPr>
          <p:cNvPr id="7" name="Straight Connector 6"/>
          <p:cNvCxnSpPr/>
          <p:nvPr/>
        </p:nvCxnSpPr>
        <p:spPr>
          <a:xfrm>
            <a:off x="431800" y="1892935"/>
            <a:ext cx="4800600" cy="40005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387350" y="1848485"/>
            <a:ext cx="4933950" cy="413385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867255" y="6174305"/>
            <a:ext cx="2133600" cy="476250"/>
          </a:xfrm>
        </p:spPr>
        <p:txBody>
          <a:bodyPr/>
          <a:lstStyle/>
          <a:p>
            <a:fld id="{5E24FFD2-465A-4E69-924E-BCE8BD2664F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366755" y="188640"/>
            <a:ext cx="6151137" cy="661987"/>
          </a:xfrm>
        </p:spPr>
        <p:txBody>
          <a:bodyPr/>
          <a:lstStyle/>
          <a:p>
            <a:r>
              <a:rPr lang="en-US" sz="3600" dirty="0" smtClean="0">
                <a:solidFill>
                  <a:schemeClr val="accent2"/>
                </a:solidFill>
              </a:rPr>
              <a:t>Convex hull </a:t>
            </a:r>
            <a:r>
              <a:rPr lang="en-US" sz="1600" dirty="0" smtClean="0">
                <a:solidFill>
                  <a:schemeClr val="accent2"/>
                </a:solidFill>
              </a:rPr>
              <a:t>(same slide as earlier)</a:t>
            </a:r>
            <a:endParaRPr lang="en-US" sz="1600" i="1" dirty="0">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kern="0" smtClean="0">
                <a:solidFill>
                  <a:srgbClr val="FF0000"/>
                </a:solidFill>
                <a:latin typeface="+mn-lt"/>
              </a:rPr>
              <a:t>Let </a:t>
            </a:r>
            <a:r>
              <a:rPr lang="en-US" i="1" kern="0" smtClean="0">
                <a:solidFill>
                  <a:srgbClr val="FF0000"/>
                </a:solidFill>
                <a:latin typeface="+mn-lt"/>
              </a:rPr>
              <a:t>P</a:t>
            </a:r>
            <a:r>
              <a:rPr lang="en-US" kern="0" smtClean="0">
                <a:solidFill>
                  <a:srgbClr val="FF0000"/>
                </a:solidFill>
                <a:latin typeface="+mn-lt"/>
              </a:rPr>
              <a:t> be a set of points in the plane (</a:t>
            </a:r>
            <a:r>
              <a:rPr lang="en-US" b="1" kern="0" smtClean="0">
                <a:solidFill>
                  <a:srgbClr val="FF0000"/>
                </a:solidFill>
                <a:latin typeface="+mn-lt"/>
                <a:sym typeface="Symbol"/>
              </a:rPr>
              <a:t>R</a:t>
            </a:r>
            <a:r>
              <a:rPr lang="en-US" i="1" kern="0" baseline="30000" smtClean="0">
                <a:solidFill>
                  <a:srgbClr val="FF0000"/>
                </a:solidFill>
                <a:latin typeface="+mn-lt"/>
                <a:sym typeface="Symbol"/>
              </a:rPr>
              <a:t>2</a:t>
            </a:r>
            <a:r>
              <a:rPr lang="en-US" kern="0" smtClean="0">
                <a:solidFill>
                  <a:srgbClr val="FF0000"/>
                </a:solidFill>
                <a:latin typeface="+mn-lt"/>
                <a:sym typeface="Symbol"/>
              </a:rPr>
              <a:t>)</a:t>
            </a:r>
            <a:r>
              <a:rPr lang="en-US" kern="0" smtClean="0">
                <a:solidFill>
                  <a:srgbClr val="FF0000"/>
                </a:solidFill>
                <a:latin typeface="+mn-lt"/>
              </a:rPr>
              <a:t>    (Can also be defined for </a:t>
            </a:r>
            <a:r>
              <a:rPr lang="en-US" b="1" kern="0" smtClean="0">
                <a:solidFill>
                  <a:srgbClr val="FF0000"/>
                </a:solidFill>
                <a:sym typeface="Symbol"/>
              </a:rPr>
              <a:t>R</a:t>
            </a:r>
            <a:r>
              <a:rPr lang="en-US" i="1" kern="0" baseline="30000" smtClean="0">
                <a:solidFill>
                  <a:srgbClr val="FF0000"/>
                </a:solidFill>
                <a:sym typeface="Symbol"/>
              </a:rPr>
              <a:t>k</a:t>
            </a:r>
            <a:r>
              <a:rPr lang="en-US" kern="0" smtClean="0">
                <a:solidFill>
                  <a:srgbClr val="FF0000"/>
                </a:solidFill>
                <a:latin typeface="+mn-lt"/>
              </a:rPr>
              <a:t>, </a:t>
            </a:r>
            <a:r>
              <a:rPr lang="en-US" i="1" kern="0" smtClean="0">
                <a:solidFill>
                  <a:srgbClr val="FF0000"/>
                </a:solidFill>
                <a:latin typeface="+mn-lt"/>
              </a:rPr>
              <a:t>k &gt; 2</a:t>
            </a:r>
            <a:r>
              <a:rPr lang="en-US" kern="0" smtClean="0">
                <a:solidFill>
                  <a:srgbClr val="FF0000"/>
                </a:solidFill>
                <a:latin typeface="+mn-lt"/>
              </a:rPr>
              <a:t>) </a:t>
            </a: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grpSp>
        <p:nvGrpSpPr>
          <p:cNvPr id="13" name="Group 12"/>
          <p:cNvGrpSpPr/>
          <p:nvPr/>
        </p:nvGrpSpPr>
        <p:grpSpPr>
          <a:xfrm>
            <a:off x="521550" y="5454225"/>
            <a:ext cx="8178800" cy="707886"/>
            <a:chOff x="482600" y="2006600"/>
            <a:chExt cx="8178800" cy="707886"/>
          </a:xfrm>
        </p:grpSpPr>
        <p:sp>
          <p:nvSpPr>
            <p:cNvPr id="7" name="TextBox 6"/>
            <p:cNvSpPr txBox="1"/>
            <p:nvPr/>
          </p:nvSpPr>
          <p:spPr>
            <a:xfrm>
              <a:off x="1727200" y="2006600"/>
              <a:ext cx="6934200" cy="707886"/>
            </a:xfrm>
            <a:prstGeom prst="rect">
              <a:avLst/>
            </a:prstGeom>
            <a:noFill/>
          </p:spPr>
          <p:txBody>
            <a:bodyPr wrap="square" rtlCol="0">
              <a:spAutoFit/>
            </a:bodyPr>
            <a:lstStyle/>
            <a:p>
              <a:pPr marL="36000" lvl="0">
                <a:spcBef>
                  <a:spcPct val="20000"/>
                </a:spcBef>
              </a:pPr>
              <a:r>
                <a:rPr lang="en-US" sz="2000" kern="0" dirty="0" smtClean="0">
                  <a:solidFill>
                    <a:schemeClr val="accent2"/>
                  </a:solidFill>
                </a:rPr>
                <a:t>The </a:t>
              </a:r>
              <a:r>
                <a:rPr lang="en-US" sz="2000" i="1" kern="0" dirty="0" smtClean="0">
                  <a:solidFill>
                    <a:schemeClr val="accent2"/>
                  </a:solidFill>
                </a:rPr>
                <a:t>convex hull </a:t>
              </a:r>
              <a:r>
                <a:rPr lang="en-US" sz="2000" kern="0" dirty="0" smtClean="0">
                  <a:solidFill>
                    <a:schemeClr val="accent2"/>
                  </a:solidFill>
                </a:rPr>
                <a:t>of a set of points </a:t>
              </a:r>
              <a:r>
                <a:rPr lang="en-US" sz="2000" i="1" kern="0" dirty="0" smtClean="0">
                  <a:solidFill>
                    <a:schemeClr val="accent2"/>
                  </a:solidFill>
                </a:rPr>
                <a:t>P </a:t>
              </a:r>
              <a:r>
                <a:rPr lang="en-US" sz="2000" b="1" kern="0" dirty="0" smtClean="0">
                  <a:solidFill>
                    <a:schemeClr val="accent2"/>
                  </a:solidFill>
                  <a:sym typeface="Symbol"/>
                </a:rPr>
                <a:t> R</a:t>
              </a:r>
              <a:r>
                <a:rPr lang="en-US" sz="2000" i="1" kern="0" baseline="30000" dirty="0" smtClean="0">
                  <a:solidFill>
                    <a:schemeClr val="accent2"/>
                  </a:solidFill>
                  <a:sym typeface="Symbol"/>
                </a:rPr>
                <a:t>2</a:t>
              </a:r>
              <a:r>
                <a:rPr lang="en-US" sz="2000" kern="0" dirty="0" smtClean="0">
                  <a:solidFill>
                    <a:schemeClr val="accent2"/>
                  </a:solidFill>
                  <a:sym typeface="Symbol"/>
                </a:rPr>
                <a:t> </a:t>
              </a:r>
              <a:r>
                <a:rPr lang="en-US" sz="2000" kern="0" dirty="0" smtClean="0">
                  <a:solidFill>
                    <a:schemeClr val="accent2"/>
                  </a:solidFill>
                </a:rPr>
                <a:t>is the smallest convex set </a:t>
              </a:r>
              <a:r>
                <a:rPr lang="en-US" sz="2000" i="1" kern="0" dirty="0" smtClean="0">
                  <a:solidFill>
                    <a:schemeClr val="accent2"/>
                  </a:solidFill>
                </a:rPr>
                <a:t>Q</a:t>
              </a:r>
              <a:r>
                <a:rPr lang="en-US" sz="2000" i="1" kern="0" dirty="0" smtClean="0">
                  <a:solidFill>
                    <a:schemeClr val="accent2"/>
                  </a:solidFill>
                  <a:sym typeface="Symbol"/>
                </a:rPr>
                <a:t> </a:t>
              </a:r>
              <a:r>
                <a:rPr lang="en-US" sz="2000" kern="0" dirty="0" smtClean="0">
                  <a:solidFill>
                    <a:schemeClr val="accent2"/>
                  </a:solidFill>
                  <a:sym typeface="Symbol"/>
                </a:rPr>
                <a:t>that contains all the points of </a:t>
              </a:r>
              <a:r>
                <a:rPr lang="en-US" sz="2000" i="1" kern="0" dirty="0" smtClean="0">
                  <a:solidFill>
                    <a:schemeClr val="accent2"/>
                  </a:solidFill>
                  <a:sym typeface="Symbol"/>
                </a:rPr>
                <a:t>P</a:t>
              </a:r>
              <a:r>
                <a:rPr lang="en-US" sz="2000" kern="0" dirty="0" smtClean="0">
                  <a:solidFill>
                    <a:schemeClr val="accent2"/>
                  </a:solidFill>
                  <a:sym typeface="Symbol"/>
                </a:rPr>
                <a:t>.  </a:t>
              </a:r>
              <a:endParaRPr lang="en-US" sz="2000" b="1" i="1" kern="0" dirty="0">
                <a:solidFill>
                  <a:schemeClr val="accent2"/>
                </a:solidFill>
              </a:endParaRPr>
            </a:p>
          </p:txBody>
        </p:sp>
        <p:sp>
          <p:nvSpPr>
            <p:cNvPr id="8" name="TextBox 7"/>
            <p:cNvSpPr txBox="1"/>
            <p:nvPr/>
          </p:nvSpPr>
          <p:spPr>
            <a:xfrm>
              <a:off x="482600" y="2006600"/>
              <a:ext cx="1326004" cy="369332"/>
            </a:xfrm>
            <a:prstGeom prst="rect">
              <a:avLst/>
            </a:prstGeom>
            <a:noFill/>
          </p:spPr>
          <p:txBody>
            <a:bodyPr wrap="none" rtlCol="0">
              <a:spAutoFit/>
            </a:bodyPr>
            <a:lstStyle/>
            <a:p>
              <a:pPr marL="342900" lvl="0" indent="-342900">
                <a:spcBef>
                  <a:spcPct val="20000"/>
                </a:spcBef>
                <a:defRPr/>
              </a:pPr>
              <a:r>
                <a:rPr lang="en-US" b="1" kern="0" smtClean="0">
                  <a:solidFill>
                    <a:srgbClr val="333399"/>
                  </a:solidFill>
                </a:rPr>
                <a:t>Definition:</a:t>
              </a:r>
              <a:endParaRPr lang="en-US" b="1" kern="0">
                <a:solidFill>
                  <a:srgbClr val="333399"/>
                </a:solidFill>
              </a:endParaRPr>
            </a:p>
          </p:txBody>
        </p:sp>
      </p:grpSp>
      <p:grpSp>
        <p:nvGrpSpPr>
          <p:cNvPr id="16" name="Group 15"/>
          <p:cNvGrpSpPr/>
          <p:nvPr/>
        </p:nvGrpSpPr>
        <p:grpSpPr>
          <a:xfrm>
            <a:off x="476545" y="1763815"/>
            <a:ext cx="8499890" cy="3150350"/>
            <a:chOff x="482600" y="2877285"/>
            <a:chExt cx="8499890" cy="3150350"/>
          </a:xfrm>
        </p:grpSpPr>
        <p:grpSp>
          <p:nvGrpSpPr>
            <p:cNvPr id="14" name="Group 13"/>
            <p:cNvGrpSpPr/>
            <p:nvPr/>
          </p:nvGrpSpPr>
          <p:grpSpPr>
            <a:xfrm>
              <a:off x="482600" y="2877285"/>
              <a:ext cx="8499890" cy="769441"/>
              <a:chOff x="482600" y="2877285"/>
              <a:chExt cx="8499890" cy="769441"/>
            </a:xfrm>
          </p:grpSpPr>
          <p:sp>
            <p:nvSpPr>
              <p:cNvPr id="9" name="TextBox 8"/>
              <p:cNvSpPr txBox="1"/>
              <p:nvPr/>
            </p:nvSpPr>
            <p:spPr>
              <a:xfrm>
                <a:off x="1691680" y="2877285"/>
                <a:ext cx="7290810" cy="769441"/>
              </a:xfrm>
              <a:prstGeom prst="rect">
                <a:avLst/>
              </a:prstGeom>
              <a:noFill/>
            </p:spPr>
            <p:txBody>
              <a:bodyPr wrap="square" rtlCol="0">
                <a:spAutoFit/>
              </a:bodyPr>
              <a:lstStyle/>
              <a:p>
                <a:pPr marL="36000" lvl="0">
                  <a:spcBef>
                    <a:spcPct val="20000"/>
                  </a:spcBef>
                </a:pPr>
                <a:r>
                  <a:rPr lang="en-US" sz="2000" kern="0" smtClean="0">
                    <a:solidFill>
                      <a:schemeClr val="accent2"/>
                    </a:solidFill>
                  </a:rPr>
                  <a:t>A set</a:t>
                </a:r>
                <a:r>
                  <a:rPr lang="en-US" sz="2000" i="1" kern="0" smtClean="0">
                    <a:solidFill>
                      <a:schemeClr val="accent2"/>
                    </a:solidFill>
                  </a:rPr>
                  <a:t> Q </a:t>
                </a:r>
                <a:r>
                  <a:rPr lang="en-US" sz="2000" b="1" kern="0" smtClean="0">
                    <a:solidFill>
                      <a:schemeClr val="accent2"/>
                    </a:solidFill>
                    <a:sym typeface="Symbol"/>
                  </a:rPr>
                  <a:t> R</a:t>
                </a:r>
                <a:r>
                  <a:rPr lang="en-US" sz="2000" i="1" kern="0" baseline="30000" smtClean="0">
                    <a:solidFill>
                      <a:schemeClr val="accent2"/>
                    </a:solidFill>
                    <a:sym typeface="Symbol"/>
                  </a:rPr>
                  <a:t>2 </a:t>
                </a:r>
                <a:r>
                  <a:rPr lang="en-US" sz="2000" kern="0" smtClean="0">
                    <a:solidFill>
                      <a:schemeClr val="accent2"/>
                    </a:solidFill>
                    <a:sym typeface="Symbol"/>
                  </a:rPr>
                  <a:t>is</a:t>
                </a:r>
                <a:r>
                  <a:rPr lang="en-US" sz="2000" i="1" kern="0" smtClean="0">
                    <a:solidFill>
                      <a:schemeClr val="accent2"/>
                    </a:solidFill>
                    <a:sym typeface="Symbol"/>
                  </a:rPr>
                  <a:t> convex </a:t>
                </a:r>
                <a:r>
                  <a:rPr lang="en-US" sz="2000" kern="0" smtClean="0">
                    <a:solidFill>
                      <a:schemeClr val="accent2"/>
                    </a:solidFill>
                    <a:sym typeface="Symbol"/>
                  </a:rPr>
                  <a:t>if: </a:t>
                </a:r>
              </a:p>
              <a:p>
                <a:pPr marL="36000" lvl="0">
                  <a:spcBef>
                    <a:spcPct val="20000"/>
                  </a:spcBef>
                </a:pPr>
                <a:r>
                  <a:rPr lang="en-US" sz="2000" kern="0" smtClean="0">
                    <a:solidFill>
                      <a:schemeClr val="accent2"/>
                    </a:solidFill>
                    <a:sym typeface="Symbol"/>
                  </a:rPr>
                  <a:t>for all </a:t>
                </a:r>
                <a:r>
                  <a:rPr lang="en-US" sz="2000" i="1" kern="0" smtClean="0">
                    <a:solidFill>
                      <a:schemeClr val="accent2"/>
                    </a:solidFill>
                    <a:sym typeface="Symbol"/>
                  </a:rPr>
                  <a:t>q</a:t>
                </a:r>
                <a:r>
                  <a:rPr lang="en-US" sz="2000" kern="0" baseline="-25000" smtClean="0">
                    <a:solidFill>
                      <a:schemeClr val="accent2"/>
                    </a:solidFill>
                    <a:sym typeface="Symbol"/>
                  </a:rPr>
                  <a:t>1</a:t>
                </a:r>
                <a:r>
                  <a:rPr lang="en-US" sz="2000" kern="0" smtClean="0">
                    <a:solidFill>
                      <a:schemeClr val="accent2"/>
                    </a:solidFill>
                    <a:sym typeface="Symbol"/>
                  </a:rPr>
                  <a:t>, </a:t>
                </a:r>
                <a:r>
                  <a:rPr lang="en-US" sz="2000" i="1" kern="0" smtClean="0">
                    <a:solidFill>
                      <a:schemeClr val="accent2"/>
                    </a:solidFill>
                    <a:sym typeface="Symbol"/>
                  </a:rPr>
                  <a:t>q</a:t>
                </a:r>
                <a:r>
                  <a:rPr lang="en-US" sz="2000" kern="0" baseline="-25000" smtClean="0">
                    <a:solidFill>
                      <a:schemeClr val="accent2"/>
                    </a:solidFill>
                    <a:sym typeface="Symbol"/>
                  </a:rPr>
                  <a:t>2</a:t>
                </a:r>
                <a:r>
                  <a:rPr lang="en-US" sz="2000" kern="0" smtClean="0">
                    <a:solidFill>
                      <a:schemeClr val="accent2"/>
                    </a:solidFill>
                    <a:sym typeface="Symbol"/>
                  </a:rPr>
                  <a:t> </a:t>
                </a:r>
                <a:r>
                  <a:rPr lang="en-US" sz="2000" b="1" kern="0" smtClean="0">
                    <a:solidFill>
                      <a:schemeClr val="accent2"/>
                    </a:solidFill>
                    <a:sym typeface="Symbol"/>
                  </a:rPr>
                  <a:t> </a:t>
                </a:r>
                <a:r>
                  <a:rPr lang="en-US" sz="2000" i="1" kern="0" smtClean="0">
                    <a:solidFill>
                      <a:schemeClr val="accent2"/>
                    </a:solidFill>
                  </a:rPr>
                  <a:t>Q </a:t>
                </a:r>
                <a:r>
                  <a:rPr lang="en-US" sz="2000" kern="0" smtClean="0">
                    <a:solidFill>
                      <a:schemeClr val="accent2"/>
                    </a:solidFill>
                  </a:rPr>
                  <a:t>the line </a:t>
                </a:r>
                <a:r>
                  <a:rPr lang="en-US" sz="2000" i="1" kern="0" smtClean="0">
                    <a:solidFill>
                      <a:schemeClr val="accent2"/>
                    </a:solidFill>
                    <a:sym typeface="Symbol"/>
                  </a:rPr>
                  <a:t>q</a:t>
                </a:r>
                <a:r>
                  <a:rPr lang="en-US" sz="2000" kern="0" baseline="-25000" smtClean="0">
                    <a:solidFill>
                      <a:schemeClr val="accent2"/>
                    </a:solidFill>
                    <a:sym typeface="Symbol"/>
                  </a:rPr>
                  <a:t>1</a:t>
                </a:r>
                <a:r>
                  <a:rPr lang="en-US" sz="2000" i="1" kern="0" smtClean="0">
                    <a:solidFill>
                      <a:schemeClr val="accent2"/>
                    </a:solidFill>
                    <a:sym typeface="Symbol"/>
                  </a:rPr>
                  <a:t>q</a:t>
                </a:r>
                <a:r>
                  <a:rPr lang="en-US" sz="2000" kern="0" baseline="-25000" smtClean="0">
                    <a:solidFill>
                      <a:schemeClr val="accent2"/>
                    </a:solidFill>
                    <a:sym typeface="Symbol"/>
                  </a:rPr>
                  <a:t>2 </a:t>
                </a:r>
                <a:r>
                  <a:rPr lang="en-US" sz="2000" kern="0" smtClean="0">
                    <a:solidFill>
                      <a:schemeClr val="accent2"/>
                    </a:solidFill>
                    <a:sym typeface="Symbol"/>
                  </a:rPr>
                  <a:t> is fully within </a:t>
                </a:r>
                <a:r>
                  <a:rPr lang="en-US" sz="2000" i="1" kern="0" smtClean="0">
                    <a:solidFill>
                      <a:schemeClr val="accent2"/>
                    </a:solidFill>
                    <a:sym typeface="Symbol"/>
                  </a:rPr>
                  <a:t>Q.</a:t>
                </a:r>
                <a:endParaRPr lang="en-US" sz="2000" b="1" i="1" kern="0">
                  <a:solidFill>
                    <a:schemeClr val="accent2"/>
                  </a:solidFill>
                </a:endParaRPr>
              </a:p>
            </p:txBody>
          </p:sp>
          <p:sp>
            <p:nvSpPr>
              <p:cNvPr id="10" name="TextBox 9"/>
              <p:cNvSpPr txBox="1"/>
              <p:nvPr/>
            </p:nvSpPr>
            <p:spPr>
              <a:xfrm>
                <a:off x="482600" y="2895600"/>
                <a:ext cx="1326004" cy="369332"/>
              </a:xfrm>
              <a:prstGeom prst="rect">
                <a:avLst/>
              </a:prstGeom>
              <a:noFill/>
            </p:spPr>
            <p:txBody>
              <a:bodyPr wrap="none" rtlCol="0">
                <a:spAutoFit/>
              </a:bodyPr>
              <a:lstStyle/>
              <a:p>
                <a:pPr marL="342900" lvl="0" indent="-342900">
                  <a:spcBef>
                    <a:spcPct val="20000"/>
                  </a:spcBef>
                  <a:defRPr/>
                </a:pPr>
                <a:r>
                  <a:rPr lang="en-US" b="1" kern="0" smtClean="0">
                    <a:solidFill>
                      <a:srgbClr val="333399"/>
                    </a:solidFill>
                  </a:rPr>
                  <a:t>Definition:</a:t>
                </a:r>
                <a:endParaRPr lang="en-US" b="1" kern="0">
                  <a:solidFill>
                    <a:srgbClr val="333399"/>
                  </a:solidFill>
                </a:endParaRPr>
              </a:p>
            </p:txBody>
          </p:sp>
        </p:grpSp>
        <p:grpSp>
          <p:nvGrpSpPr>
            <p:cNvPr id="15" name="Group 14"/>
            <p:cNvGrpSpPr/>
            <p:nvPr/>
          </p:nvGrpSpPr>
          <p:grpSpPr>
            <a:xfrm>
              <a:off x="1416051" y="4002410"/>
              <a:ext cx="6162076" cy="2025225"/>
              <a:chOff x="1416051" y="4002410"/>
              <a:chExt cx="6162076" cy="2025225"/>
            </a:xfrm>
          </p:grpSpPr>
          <p:pic>
            <p:nvPicPr>
              <p:cNvPr id="647170" name="Picture 2" descr="C:\Users\Petter\Desktop\Untitled.jpg"/>
              <p:cNvPicPr>
                <a:picLocks noChangeAspect="1" noChangeArrowheads="1"/>
              </p:cNvPicPr>
              <p:nvPr/>
            </p:nvPicPr>
            <p:blipFill>
              <a:blip r:embed="rId3" cstate="print"/>
              <a:srcRect t="15523" b="14623"/>
              <a:stretch>
                <a:fillRect/>
              </a:stretch>
            </p:blipFill>
            <p:spPr bwMode="auto">
              <a:xfrm>
                <a:off x="1416051" y="4002410"/>
                <a:ext cx="3350792" cy="2025225"/>
              </a:xfrm>
              <a:prstGeom prst="rect">
                <a:avLst/>
              </a:prstGeom>
              <a:noFill/>
            </p:spPr>
          </p:pic>
          <p:pic>
            <p:nvPicPr>
              <p:cNvPr id="647171" name="Picture 3" descr="C:\Users\Petter\Desktop\Untitled2.jpg"/>
              <p:cNvPicPr>
                <a:picLocks noChangeAspect="1" noChangeArrowheads="1"/>
              </p:cNvPicPr>
              <p:nvPr/>
            </p:nvPicPr>
            <p:blipFill>
              <a:blip r:embed="rId4" cstate="print"/>
              <a:srcRect t="15734" b="13552"/>
              <a:stretch>
                <a:fillRect/>
              </a:stretch>
            </p:blipFill>
            <p:spPr bwMode="auto">
              <a:xfrm>
                <a:off x="4572000" y="4047415"/>
                <a:ext cx="3006127" cy="1980220"/>
              </a:xfrm>
              <a:prstGeom prst="rect">
                <a:avLst/>
              </a:prstGeom>
              <a:noFill/>
            </p:spPr>
          </p:pic>
          <p:cxnSp>
            <p:nvCxnSpPr>
              <p:cNvPr id="23" name="Straight Connector 22"/>
              <p:cNvCxnSpPr/>
              <p:nvPr/>
            </p:nvCxnSpPr>
            <p:spPr>
              <a:xfrm rot="5400000" flipH="1" flipV="1">
                <a:off x="2660650" y="4806950"/>
                <a:ext cx="1066800" cy="622300"/>
              </a:xfrm>
              <a:prstGeom prst="line">
                <a:avLst/>
              </a:prstGeom>
              <a:ln w="2222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5549900" y="4806950"/>
                <a:ext cx="1066800" cy="622300"/>
              </a:xfrm>
              <a:prstGeom prst="line">
                <a:avLst/>
              </a:prstGeom>
              <a:ln w="22225">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grpSp>
      </p:grpSp>
      <p:sp>
        <p:nvSpPr>
          <p:cNvPr id="17" name="Slide Number Placeholder 16"/>
          <p:cNvSpPr>
            <a:spLocks noGrp="1"/>
          </p:cNvSpPr>
          <p:nvPr>
            <p:ph type="sldNum" sz="quarter" idx="12"/>
          </p:nvPr>
        </p:nvSpPr>
        <p:spPr>
          <a:xfrm>
            <a:off x="8082390" y="6381750"/>
            <a:ext cx="874440" cy="377620"/>
          </a:xfrm>
        </p:spPr>
        <p:txBody>
          <a:bodyPr/>
          <a:lstStyle/>
          <a:p>
            <a:fld id="{5E24FFD2-465A-4E69-924E-BCE8BD2664F0}" type="slidenum">
              <a:rPr lang="en-US" smtClean="0"/>
              <a:pPr/>
              <a:t>19</a:t>
            </a:fld>
            <a:endParaRPr lang="en-US" dirty="0"/>
          </a:p>
        </p:txBody>
      </p:sp>
    </p:spTree>
    <p:extLst>
      <p:ext uri="{BB962C8B-B14F-4D97-AF65-F5344CB8AC3E}">
        <p14:creationId xmlns:p14="http://schemas.microsoft.com/office/powerpoint/2010/main" val="2227720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521550" y="233645"/>
            <a:ext cx="8229600" cy="1017587"/>
          </a:xfrm>
        </p:spPr>
        <p:txBody>
          <a:bodyPr/>
          <a:lstStyle/>
          <a:p>
            <a:r>
              <a:rPr lang="en-US" sz="2800" smtClean="0">
                <a:solidFill>
                  <a:srgbClr val="333399"/>
                </a:solidFill>
              </a:rPr>
              <a:t>Triangulation and terrain models</a:t>
            </a:r>
            <a:endParaRPr lang="en-US" sz="2800">
              <a:solidFill>
                <a:srgbClr val="333399"/>
              </a:solidFill>
            </a:endParaRPr>
          </a:p>
        </p:txBody>
      </p:sp>
      <p:sp>
        <p:nvSpPr>
          <p:cNvPr id="267267" name="Rectangle 3"/>
          <p:cNvSpPr>
            <a:spLocks noGrp="1" noChangeArrowheads="1"/>
          </p:cNvSpPr>
          <p:nvPr>
            <p:ph type="body" idx="1"/>
          </p:nvPr>
        </p:nvSpPr>
        <p:spPr>
          <a:xfrm>
            <a:off x="349250" y="1384300"/>
            <a:ext cx="8534400" cy="5207000"/>
          </a:xfrm>
        </p:spPr>
        <p:txBody>
          <a:bodyPr/>
          <a:lstStyle/>
          <a:p>
            <a:pPr marL="457200" indent="-457200">
              <a:buNone/>
            </a:pPr>
            <a:r>
              <a:rPr lang="en-US" sz="2000" smtClean="0"/>
              <a:t/>
            </a:r>
            <a:br>
              <a:rPr lang="en-US" sz="2000" smtClean="0"/>
            </a:br>
            <a:endParaRPr lang="en-US" sz="2000" smtClean="0"/>
          </a:p>
        </p:txBody>
      </p:sp>
      <p:sp>
        <p:nvSpPr>
          <p:cNvPr id="4" name="Slide Number Placeholder 3"/>
          <p:cNvSpPr>
            <a:spLocks noGrp="1"/>
          </p:cNvSpPr>
          <p:nvPr>
            <p:ph type="sldNum" sz="quarter" idx="12"/>
          </p:nvPr>
        </p:nvSpPr>
        <p:spPr/>
        <p:txBody>
          <a:bodyPr/>
          <a:lstStyle/>
          <a:p>
            <a:fld id="{5E24FFD2-465A-4E69-924E-BCE8BD2664F0}" type="slidenum">
              <a:rPr lang="en-US" smtClean="0"/>
              <a:pPr/>
              <a:t>2</a:t>
            </a:fld>
            <a:endParaRPr lang="en-US"/>
          </a:p>
        </p:txBody>
      </p:sp>
      <p:pic>
        <p:nvPicPr>
          <p:cNvPr id="7" name="Picture 2"/>
          <p:cNvPicPr>
            <a:picLocks noChangeAspect="1" noChangeArrowheads="1"/>
          </p:cNvPicPr>
          <p:nvPr/>
        </p:nvPicPr>
        <p:blipFill>
          <a:blip r:embed="rId3" cstate="print"/>
          <a:srcRect l="10107" t="5309" r="3030" b="6209"/>
          <a:stretch>
            <a:fillRect/>
          </a:stretch>
        </p:blipFill>
        <p:spPr bwMode="auto">
          <a:xfrm>
            <a:off x="206515" y="1268760"/>
            <a:ext cx="4095455" cy="22502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5600" t="4568" r="2287"/>
          <a:stretch>
            <a:fillRect/>
          </a:stretch>
        </p:blipFill>
        <p:spPr bwMode="auto">
          <a:xfrm>
            <a:off x="0" y="3834045"/>
            <a:ext cx="6030670" cy="2656030"/>
          </a:xfrm>
          <a:prstGeom prst="rect">
            <a:avLst/>
          </a:prstGeom>
          <a:noFill/>
          <a:ln w="9525">
            <a:noFill/>
            <a:miter lim="800000"/>
            <a:headEnd/>
            <a:tailEnd/>
          </a:ln>
        </p:spPr>
      </p:pic>
      <p:sp>
        <p:nvSpPr>
          <p:cNvPr id="10" name="TextBox 9"/>
          <p:cNvSpPr txBox="1"/>
          <p:nvPr/>
        </p:nvSpPr>
        <p:spPr bwMode="auto">
          <a:xfrm>
            <a:off x="5067054" y="1358770"/>
            <a:ext cx="4076945" cy="4216539"/>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 typeface="Arial" pitchFamily="34" charset="0"/>
              <a:buChar char="•"/>
              <a:tabLst/>
            </a:pPr>
            <a:r>
              <a:rPr lang="en-US" sz="2000" kern="0" dirty="0" smtClean="0">
                <a:solidFill>
                  <a:schemeClr val="accent6"/>
                </a:solidFill>
                <a:latin typeface="+mn-lt"/>
              </a:rPr>
              <a:t>Here we have measured the elevation of a number of points in the terrain.</a:t>
            </a:r>
          </a:p>
          <a:p>
            <a:pPr marL="342900" marR="0" indent="-342900" algn="l" defTabSz="914400" rtl="0" eaLnBrk="1" fontAlgn="base" latinLnBrk="0" hangingPunct="1">
              <a:lnSpc>
                <a:spcPct val="100000"/>
              </a:lnSpc>
              <a:spcBef>
                <a:spcPct val="20000"/>
              </a:spcBef>
              <a:spcAft>
                <a:spcPct val="0"/>
              </a:spcAft>
              <a:buClrTx/>
              <a:buSzTx/>
              <a:buFont typeface="Arial" pitchFamily="34" charset="0"/>
              <a:buChar char="•"/>
              <a:tabLst/>
            </a:pPr>
            <a:r>
              <a:rPr lang="en-US" sz="2000" kern="0" dirty="0" smtClean="0">
                <a:solidFill>
                  <a:schemeClr val="accent6"/>
                </a:solidFill>
                <a:latin typeface="+mn-lt"/>
              </a:rPr>
              <a:t>Each point is projected down to a “sea level plane”. Here we have used a “reasonable” triangulation of the resulting points.</a:t>
            </a:r>
          </a:p>
          <a:p>
            <a:pPr marL="342900" marR="0" indent="-342900" algn="l" defTabSz="914400" rtl="0" eaLnBrk="1" fontAlgn="base" latinLnBrk="0" hangingPunct="1">
              <a:lnSpc>
                <a:spcPct val="100000"/>
              </a:lnSpc>
              <a:spcBef>
                <a:spcPct val="20000"/>
              </a:spcBef>
              <a:spcAft>
                <a:spcPct val="0"/>
              </a:spcAft>
              <a:buClrTx/>
              <a:buSzTx/>
              <a:buFont typeface="Arial" pitchFamily="34" charset="0"/>
              <a:buChar char="•"/>
              <a:tabLst/>
            </a:pPr>
            <a:r>
              <a:rPr lang="en-US" sz="2000" kern="0" dirty="0" smtClean="0">
                <a:solidFill>
                  <a:schemeClr val="accent6"/>
                </a:solidFill>
                <a:latin typeface="+mn-lt"/>
              </a:rPr>
              <a:t>This triangulation also gives a triangulation of the terrain, and this can easily be drawn, e.g. from the side and in any projection</a:t>
            </a:r>
            <a:endParaRPr lang="en-US" sz="2000" kern="0" dirty="0">
              <a:solidFill>
                <a:schemeClr val="accent6"/>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3"/>
            <a:ext cx="8229600" cy="661987"/>
          </a:xfrm>
        </p:spPr>
        <p:txBody>
          <a:bodyPr/>
          <a:lstStyle/>
          <a:p>
            <a:r>
              <a:rPr lang="en-US" smtClean="0">
                <a:solidFill>
                  <a:schemeClr val="accent2"/>
                </a:solidFill>
              </a:rPr>
              <a:t>At the start: A set of points in the plane</a:t>
            </a:r>
            <a:endParaRPr lang="en-US" i="1">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sp>
        <p:nvSpPr>
          <p:cNvPr id="5" name="Slide Number Placeholder 4"/>
          <p:cNvSpPr>
            <a:spLocks noGrp="1"/>
          </p:cNvSpPr>
          <p:nvPr>
            <p:ph type="sldNum" sz="quarter" idx="12"/>
          </p:nvPr>
        </p:nvSpPr>
        <p:spPr/>
        <p:txBody>
          <a:bodyPr/>
          <a:lstStyle/>
          <a:p>
            <a:fld id="{5E24FFD2-465A-4E69-924E-BCE8BD2664F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38150" y="539750"/>
            <a:ext cx="8229600" cy="661987"/>
          </a:xfrm>
        </p:spPr>
        <p:txBody>
          <a:bodyPr/>
          <a:lstStyle/>
          <a:p>
            <a:r>
              <a:rPr lang="en-US" sz="3200" smtClean="0">
                <a:solidFill>
                  <a:schemeClr val="accent2"/>
                </a:solidFill>
              </a:rPr>
              <a:t>Convex hull of a set of points</a:t>
            </a:r>
            <a:endParaRPr lang="en-US" sz="3200" i="1">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pic>
        <p:nvPicPr>
          <p:cNvPr id="649218" name="Picture 2" descr="C:\Users\Petter\Desktop\Untitled3.jpg"/>
          <p:cNvPicPr>
            <a:picLocks noChangeAspect="1" noChangeArrowheads="1"/>
          </p:cNvPicPr>
          <p:nvPr/>
        </p:nvPicPr>
        <p:blipFill>
          <a:blip r:embed="rId4" cstate="print"/>
          <a:srcRect/>
          <a:stretch>
            <a:fillRect/>
          </a:stretch>
        </p:blipFill>
        <p:spPr bwMode="auto">
          <a:xfrm>
            <a:off x="2749550" y="1473200"/>
            <a:ext cx="3457576" cy="2981325"/>
          </a:xfrm>
          <a:prstGeom prst="rect">
            <a:avLst/>
          </a:prstGeom>
          <a:noFill/>
        </p:spPr>
      </p:pic>
      <p:sp>
        <p:nvSpPr>
          <p:cNvPr id="6" name="Rectangle 5"/>
          <p:cNvSpPr/>
          <p:nvPr/>
        </p:nvSpPr>
        <p:spPr>
          <a:xfrm>
            <a:off x="838200" y="5029200"/>
            <a:ext cx="7109175" cy="646331"/>
          </a:xfrm>
          <a:prstGeom prst="rect">
            <a:avLst/>
          </a:prstGeom>
        </p:spPr>
        <p:txBody>
          <a:bodyPr wrap="square">
            <a:spAutoFit/>
          </a:bodyPr>
          <a:lstStyle/>
          <a:p>
            <a:r>
              <a:rPr lang="en-US" b="1" kern="0" smtClean="0">
                <a:solidFill>
                  <a:srgbClr val="333399"/>
                </a:solidFill>
              </a:rPr>
              <a:t>The intuition used in the textbook: </a:t>
            </a:r>
          </a:p>
          <a:p>
            <a:r>
              <a:rPr lang="en-US" kern="0" smtClean="0">
                <a:solidFill>
                  <a:srgbClr val="333399"/>
                </a:solidFill>
              </a:rPr>
              <a:t>The points are pegs, and we put a rubber band around all the pegs.</a:t>
            </a:r>
          </a:p>
        </p:txBody>
      </p:sp>
      <p:sp>
        <p:nvSpPr>
          <p:cNvPr id="7" name="Slide Number Placeholder 6"/>
          <p:cNvSpPr>
            <a:spLocks noGrp="1"/>
          </p:cNvSpPr>
          <p:nvPr>
            <p:ph type="sldNum" sz="quarter" idx="12"/>
          </p:nvPr>
        </p:nvSpPr>
        <p:spPr/>
        <p:txBody>
          <a:bodyPr/>
          <a:lstStyle/>
          <a:p>
            <a:fld id="{5E24FFD2-465A-4E69-924E-BCE8BD2664F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341530" y="278650"/>
            <a:ext cx="8229600" cy="810090"/>
          </a:xfrm>
        </p:spPr>
        <p:txBody>
          <a:bodyPr/>
          <a:lstStyle/>
          <a:p>
            <a:pPr algn="just"/>
            <a:r>
              <a:rPr lang="en-US" smtClean="0">
                <a:solidFill>
                  <a:schemeClr val="accent2"/>
                </a:solidFill>
              </a:rPr>
              <a:t/>
            </a:r>
            <a:br>
              <a:rPr lang="en-US" smtClean="0">
                <a:solidFill>
                  <a:schemeClr val="accent2"/>
                </a:solidFill>
              </a:rPr>
            </a:br>
            <a:r>
              <a:rPr lang="en-US" sz="2400" smtClean="0">
                <a:solidFill>
                  <a:schemeClr val="accent2"/>
                </a:solidFill>
              </a:rPr>
              <a:t>The answer from an algorithm should be given as a sequence of points (</a:t>
            </a:r>
            <a:r>
              <a:rPr lang="en-US" sz="2400" i="1" smtClean="0">
                <a:solidFill>
                  <a:schemeClr val="accent2"/>
                </a:solidFill>
              </a:rPr>
              <a:t>x</a:t>
            </a:r>
            <a:r>
              <a:rPr lang="en-US" sz="2400" smtClean="0">
                <a:solidFill>
                  <a:schemeClr val="accent2"/>
                </a:solidFill>
              </a:rPr>
              <a:t>, </a:t>
            </a:r>
            <a:r>
              <a:rPr lang="en-US" sz="2400" i="1" smtClean="0">
                <a:solidFill>
                  <a:schemeClr val="accent2"/>
                </a:solidFill>
              </a:rPr>
              <a:t>y</a:t>
            </a:r>
            <a:r>
              <a:rPr lang="en-US" sz="2400" smtClean="0">
                <a:solidFill>
                  <a:schemeClr val="accent2"/>
                </a:solidFill>
              </a:rPr>
              <a:t>) in order around the set of points.</a:t>
            </a:r>
            <a:br>
              <a:rPr lang="en-US" sz="2400" smtClean="0">
                <a:solidFill>
                  <a:schemeClr val="accent2"/>
                </a:solidFill>
              </a:rPr>
            </a:br>
            <a:endParaRPr lang="en-US" sz="2400"/>
          </a:p>
        </p:txBody>
      </p:sp>
      <p:sp>
        <p:nvSpPr>
          <p:cNvPr id="4" name="Rectangle 3"/>
          <p:cNvSpPr txBox="1">
            <a:spLocks noChangeArrowheads="1"/>
          </p:cNvSpPr>
          <p:nvPr/>
        </p:nvSpPr>
        <p:spPr bwMode="auto">
          <a:xfrm>
            <a:off x="482600" y="107315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pic>
        <p:nvPicPr>
          <p:cNvPr id="649218" name="Picture 2" descr="C:\Users\Petter\Desktop\Untitled3.jpg"/>
          <p:cNvPicPr>
            <a:picLocks noChangeAspect="1" noChangeArrowheads="1"/>
          </p:cNvPicPr>
          <p:nvPr/>
        </p:nvPicPr>
        <p:blipFill>
          <a:blip r:embed="rId4" cstate="print"/>
          <a:srcRect/>
          <a:stretch>
            <a:fillRect/>
          </a:stretch>
        </p:blipFill>
        <p:spPr bwMode="auto">
          <a:xfrm>
            <a:off x="2749550" y="1473200"/>
            <a:ext cx="3457576" cy="2981325"/>
          </a:xfrm>
          <a:prstGeom prst="rect">
            <a:avLst/>
          </a:prstGeom>
          <a:noFill/>
        </p:spPr>
      </p:pic>
      <p:sp>
        <p:nvSpPr>
          <p:cNvPr id="8" name="Freeform 7"/>
          <p:cNvSpPr/>
          <p:nvPr/>
        </p:nvSpPr>
        <p:spPr>
          <a:xfrm rot="795283">
            <a:off x="4460037" y="2058116"/>
            <a:ext cx="1256729" cy="2151608"/>
          </a:xfrm>
          <a:custGeom>
            <a:avLst/>
            <a:gdLst>
              <a:gd name="connsiteX0" fmla="*/ 0 w 1743182"/>
              <a:gd name="connsiteY0" fmla="*/ 2352782 h 2352782"/>
              <a:gd name="connsiteX1" fmla="*/ 1294544 w 1743182"/>
              <a:gd name="connsiteY1" fmla="*/ 2116477 h 2352782"/>
              <a:gd name="connsiteX2" fmla="*/ 1695236 w 1743182"/>
              <a:gd name="connsiteY2" fmla="*/ 1469205 h 2352782"/>
              <a:gd name="connsiteX3" fmla="*/ 1582220 w 1743182"/>
              <a:gd name="connsiteY3" fmla="*/ 359596 h 2352782"/>
              <a:gd name="connsiteX4" fmla="*/ 996593 w 1743182"/>
              <a:gd name="connsiteY4" fmla="*/ 0 h 235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182" h="2352782">
                <a:moveTo>
                  <a:pt x="0" y="2352782"/>
                </a:moveTo>
                <a:cubicBezTo>
                  <a:pt x="506002" y="2308261"/>
                  <a:pt x="1012005" y="2263740"/>
                  <a:pt x="1294544" y="2116477"/>
                </a:cubicBezTo>
                <a:cubicBezTo>
                  <a:pt x="1577083" y="1969214"/>
                  <a:pt x="1647290" y="1762019"/>
                  <a:pt x="1695236" y="1469205"/>
                </a:cubicBezTo>
                <a:cubicBezTo>
                  <a:pt x="1743182" y="1176391"/>
                  <a:pt x="1698661" y="604464"/>
                  <a:pt x="1582220" y="359596"/>
                </a:cubicBezTo>
                <a:cubicBezTo>
                  <a:pt x="1465780" y="114729"/>
                  <a:pt x="1231186" y="57364"/>
                  <a:pt x="996593" y="0"/>
                </a:cubicBezTo>
              </a:path>
            </a:pathLst>
          </a:custGeom>
          <a:ln w="254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bwMode="auto">
          <a:xfrm>
            <a:off x="656565" y="4959170"/>
            <a:ext cx="7650850" cy="164352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just" defTabSz="914400" rtl="0" eaLnBrk="1" fontAlgn="base" latinLnBrk="0" hangingPunct="1">
              <a:lnSpc>
                <a:spcPct val="100000"/>
              </a:lnSpc>
              <a:spcBef>
                <a:spcPct val="20000"/>
              </a:spcBef>
              <a:spcAft>
                <a:spcPct val="0"/>
              </a:spcAft>
              <a:buClrTx/>
              <a:buSzTx/>
              <a:tabLst/>
            </a:pPr>
            <a:r>
              <a:rPr lang="en-US" sz="2400" kern="0" smtClean="0">
                <a:solidFill>
                  <a:schemeClr val="accent2"/>
                </a:solidFill>
                <a:latin typeface="+mn-lt"/>
              </a:rPr>
              <a:t>The starting point and the direction may vary.</a:t>
            </a:r>
          </a:p>
          <a:p>
            <a:pPr marL="3175" marR="0" indent="-3175" algn="just" defTabSz="914400" rtl="0" eaLnBrk="1" fontAlgn="base" latinLnBrk="0" hangingPunct="1">
              <a:lnSpc>
                <a:spcPct val="100000"/>
              </a:lnSpc>
              <a:spcBef>
                <a:spcPct val="20000"/>
              </a:spcBef>
              <a:spcAft>
                <a:spcPct val="0"/>
              </a:spcAft>
              <a:buClrTx/>
              <a:buSzTx/>
              <a:tabLst/>
            </a:pPr>
            <a:r>
              <a:rPr lang="en-US" sz="2400" kern="0" smtClean="0">
                <a:solidFill>
                  <a:schemeClr val="accent2"/>
                </a:solidFill>
                <a:latin typeface="+mn-lt"/>
              </a:rPr>
              <a:t>(Counterclockwise most common, an arbitrary choice, but corresponds with the notion of a positively oriented curve in mathematics.)</a:t>
            </a:r>
            <a:endParaRPr lang="en-US" sz="2400" kern="0">
              <a:solidFill>
                <a:schemeClr val="accent2"/>
              </a:solidFill>
              <a:latin typeface="+mn-lt"/>
            </a:endParaRPr>
          </a:p>
        </p:txBody>
      </p:sp>
      <p:sp>
        <p:nvSpPr>
          <p:cNvPr id="10" name="Freeform 9"/>
          <p:cNvSpPr/>
          <p:nvPr/>
        </p:nvSpPr>
        <p:spPr>
          <a:xfrm rot="1684254" flipH="1">
            <a:off x="2434983" y="1784813"/>
            <a:ext cx="1070417" cy="1575520"/>
          </a:xfrm>
          <a:custGeom>
            <a:avLst/>
            <a:gdLst>
              <a:gd name="connsiteX0" fmla="*/ 0 w 1743182"/>
              <a:gd name="connsiteY0" fmla="*/ 2352782 h 2352782"/>
              <a:gd name="connsiteX1" fmla="*/ 1294544 w 1743182"/>
              <a:gd name="connsiteY1" fmla="*/ 2116477 h 2352782"/>
              <a:gd name="connsiteX2" fmla="*/ 1695236 w 1743182"/>
              <a:gd name="connsiteY2" fmla="*/ 1469205 h 2352782"/>
              <a:gd name="connsiteX3" fmla="*/ 1582220 w 1743182"/>
              <a:gd name="connsiteY3" fmla="*/ 359596 h 2352782"/>
              <a:gd name="connsiteX4" fmla="*/ 996593 w 1743182"/>
              <a:gd name="connsiteY4" fmla="*/ 0 h 235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182" h="2352782">
                <a:moveTo>
                  <a:pt x="0" y="2352782"/>
                </a:moveTo>
                <a:cubicBezTo>
                  <a:pt x="506002" y="2308261"/>
                  <a:pt x="1012005" y="2263740"/>
                  <a:pt x="1294544" y="2116477"/>
                </a:cubicBezTo>
                <a:cubicBezTo>
                  <a:pt x="1577083" y="1969214"/>
                  <a:pt x="1647290" y="1762019"/>
                  <a:pt x="1695236" y="1469205"/>
                </a:cubicBezTo>
                <a:cubicBezTo>
                  <a:pt x="1743182" y="1176391"/>
                  <a:pt x="1698661" y="604464"/>
                  <a:pt x="1582220" y="359596"/>
                </a:cubicBezTo>
                <a:cubicBezTo>
                  <a:pt x="1465780" y="114729"/>
                  <a:pt x="1231186" y="57364"/>
                  <a:pt x="996593" y="0"/>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5E24FFD2-465A-4E69-924E-BCE8BD2664F0}"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82600" y="495300"/>
            <a:ext cx="8229600" cy="661987"/>
          </a:xfrm>
        </p:spPr>
        <p:txBody>
          <a:bodyPr/>
          <a:lstStyle/>
          <a:p>
            <a:pPr lvl="0"/>
            <a:r>
              <a:rPr lang="en-US" dirty="0" smtClean="0">
                <a:solidFill>
                  <a:schemeClr val="accent2"/>
                </a:solidFill>
              </a:rPr>
              <a:t>One way to find the convex hull:</a:t>
            </a:r>
            <a:br>
              <a:rPr lang="en-US" dirty="0" smtClean="0">
                <a:solidFill>
                  <a:schemeClr val="accent2"/>
                </a:solidFill>
              </a:rPr>
            </a:br>
            <a:r>
              <a:rPr lang="en-US" sz="3200" dirty="0" smtClean="0">
                <a:solidFill>
                  <a:srgbClr val="FF0000"/>
                </a:solidFill>
              </a:rPr>
              <a:t>Is called “Jarvis’ March”</a:t>
            </a:r>
            <a:r>
              <a:rPr lang="en-US" sz="3200" dirty="0" smtClean="0"/>
              <a:t/>
            </a:r>
            <a:br>
              <a:rPr lang="en-US" sz="3200" dirty="0" smtClean="0"/>
            </a:br>
            <a:endParaRPr lang="en-US" dirty="0">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94000" y="2228850"/>
            <a:ext cx="3457575" cy="2981325"/>
          </a:xfrm>
          <a:prstGeom prst="rect">
            <a:avLst/>
          </a:prstGeom>
          <a:noFill/>
        </p:spPr>
      </p:pic>
      <p:cxnSp>
        <p:nvCxnSpPr>
          <p:cNvPr id="6" name="Straight Connector 5"/>
          <p:cNvCxnSpPr/>
          <p:nvPr/>
        </p:nvCxnSpPr>
        <p:spPr>
          <a:xfrm rot="5400000" flipH="1" flipV="1">
            <a:off x="2016125" y="3006725"/>
            <a:ext cx="253365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bwMode="auto">
          <a:xfrm>
            <a:off x="881590" y="4914165"/>
            <a:ext cx="8454625" cy="1313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lvl="1">
              <a:defRPr/>
            </a:pPr>
            <a:r>
              <a:rPr lang="en-US" sz="2000" kern="0" dirty="0" smtClean="0">
                <a:solidFill>
                  <a:srgbClr val="333399"/>
                </a:solidFill>
                <a:latin typeface="+mj-lt"/>
                <a:ea typeface="+mj-ea"/>
                <a:cs typeface="+mj-cs"/>
              </a:rPr>
              <a:t>Use a thin rope and wrap it around the points, step by step.</a:t>
            </a:r>
            <a:endParaRPr lang="en-US" sz="2000" kern="0" dirty="0">
              <a:solidFill>
                <a:srgbClr val="333399"/>
              </a:solidFill>
              <a:latin typeface="+mj-lt"/>
              <a:ea typeface="+mj-ea"/>
              <a:cs typeface="+mj-cs"/>
            </a:endParaRPr>
          </a:p>
          <a:p>
            <a:pPr marL="0" lvl="1">
              <a:defRPr/>
            </a:pPr>
            <a:endParaRPr lang="en-US" sz="2000" kern="0" dirty="0" smtClean="0">
              <a:solidFill>
                <a:srgbClr val="333399"/>
              </a:solidFill>
              <a:latin typeface="+mj-lt"/>
              <a:ea typeface="+mj-ea"/>
              <a:cs typeface="+mj-cs"/>
            </a:endParaRPr>
          </a:p>
          <a:p>
            <a:pPr marL="0" lvl="1">
              <a:defRPr/>
            </a:pPr>
            <a:r>
              <a:rPr lang="en-US" sz="2000" kern="0" dirty="0" smtClean="0">
                <a:solidFill>
                  <a:srgbClr val="333399"/>
                </a:solidFill>
                <a:latin typeface="+mj-lt"/>
                <a:ea typeface="+mj-ea"/>
                <a:cs typeface="+mj-cs"/>
              </a:rPr>
              <a:t>To get a staring point, choose e.g. the point with the smallest x-value.  This is always a corner of the convex hull</a:t>
            </a:r>
          </a:p>
        </p:txBody>
      </p:sp>
      <p:sp>
        <p:nvSpPr>
          <p:cNvPr id="9" name="Slide Number Placeholder 8"/>
          <p:cNvSpPr>
            <a:spLocks noGrp="1"/>
          </p:cNvSpPr>
          <p:nvPr>
            <p:ph type="sldNum" sz="quarter" idx="12"/>
          </p:nvPr>
        </p:nvSpPr>
        <p:spPr/>
        <p:txBody>
          <a:bodyPr/>
          <a:lstStyle/>
          <a:p>
            <a:fld id="{5E24FFD2-465A-4E69-924E-BCE8BD2664F0}" type="slidenum">
              <a:rPr lang="en-US" smtClean="0"/>
              <a:pPr/>
              <a:t>23</a:t>
            </a:fld>
            <a:endParaRPr lang="en-US"/>
          </a:p>
        </p:txBody>
      </p:sp>
      <p:sp>
        <p:nvSpPr>
          <p:cNvPr id="8" name="TextBox 7"/>
          <p:cNvSpPr txBox="1"/>
          <p:nvPr/>
        </p:nvSpPr>
        <p:spPr bwMode="auto">
          <a:xfrm>
            <a:off x="4121950" y="1448780"/>
            <a:ext cx="1080120"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kern="0" dirty="0" smtClean="0">
                <a:solidFill>
                  <a:srgbClr val="00B050"/>
                </a:solidFill>
                <a:latin typeface="+mn-lt"/>
              </a:rPr>
              <a:t>Vertical</a:t>
            </a:r>
            <a:endParaRPr lang="en-US" kern="0" dirty="0">
              <a:solidFill>
                <a:srgbClr val="00B050"/>
              </a:solidFill>
              <a:latin typeface="+mn-lt"/>
            </a:endParaRPr>
          </a:p>
        </p:txBody>
      </p:sp>
      <p:cxnSp>
        <p:nvCxnSpPr>
          <p:cNvPr id="11" name="Straight Arrow Connector 10"/>
          <p:cNvCxnSpPr>
            <a:stCxn id="8" idx="1"/>
          </p:cNvCxnSpPr>
          <p:nvPr/>
        </p:nvCxnSpPr>
        <p:spPr>
          <a:xfrm flipH="1">
            <a:off x="3311860" y="1633446"/>
            <a:ext cx="810090" cy="40039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bwMode="auto">
          <a:xfrm>
            <a:off x="161510" y="4914165"/>
            <a:ext cx="990110"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2000" b="1" kern="0" dirty="0" smtClean="0">
                <a:solidFill>
                  <a:srgbClr val="333399"/>
                </a:solidFill>
                <a:latin typeface="+mn-lt"/>
              </a:rPr>
              <a:t>Idea:</a:t>
            </a:r>
            <a:endParaRPr lang="en-US" sz="2000" b="1" kern="0" dirty="0">
              <a:solidFill>
                <a:srgbClr val="333399"/>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3"/>
            <a:ext cx="8229600" cy="661987"/>
          </a:xfrm>
        </p:spPr>
        <p:txBody>
          <a:bodyPr/>
          <a:lstStyle/>
          <a:p>
            <a:r>
              <a:rPr lang="en-US" sz="3600" dirty="0" smtClean="0">
                <a:solidFill>
                  <a:schemeClr val="accent2"/>
                </a:solidFill>
              </a:rPr>
              <a:t>First step</a:t>
            </a:r>
            <a:endParaRPr lang="en-US" sz="3600" dirty="0">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cxnSp>
        <p:nvCxnSpPr>
          <p:cNvPr id="6" name="Straight Connector 5"/>
          <p:cNvCxnSpPr/>
          <p:nvPr/>
        </p:nvCxnSpPr>
        <p:spPr>
          <a:xfrm rot="5400000" flipH="1" flipV="1">
            <a:off x="2149475" y="2028825"/>
            <a:ext cx="2533650" cy="3556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V="1">
            <a:off x="1971675" y="2206625"/>
            <a:ext cx="2489200" cy="4445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349250" y="4718050"/>
            <a:ext cx="8229600" cy="177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tabLst/>
              <a:defRPr/>
            </a:pPr>
            <a:r>
              <a:rPr kumimoji="0" lang="en-US" sz="2000" b="0" i="0" u="none" strike="noStrike" kern="0" cap="none" spc="0" normalizeH="0" baseline="0" noProof="0" dirty="0" smtClean="0">
                <a:ln>
                  <a:noFill/>
                </a:ln>
                <a:solidFill>
                  <a:srgbClr val="333399"/>
                </a:solidFill>
                <a:effectLst/>
                <a:uLnTx/>
                <a:uFillTx/>
                <a:latin typeface="+mj-lt"/>
                <a:ea typeface="+mj-ea"/>
                <a:cs typeface="+mj-cs"/>
              </a:rPr>
              <a:t>Swing</a:t>
            </a:r>
            <a:r>
              <a:rPr kumimoji="0" lang="en-US" sz="2000" b="0" i="0" u="none" strike="noStrike" kern="0" cap="none" spc="0" normalizeH="0" noProof="0" dirty="0" smtClean="0">
                <a:ln>
                  <a:noFill/>
                </a:ln>
                <a:solidFill>
                  <a:srgbClr val="333399"/>
                </a:solidFill>
                <a:effectLst/>
                <a:uLnTx/>
                <a:uFillTx/>
                <a:latin typeface="+mj-lt"/>
                <a:ea typeface="+mj-ea"/>
                <a:cs typeface="+mj-cs"/>
              </a:rPr>
              <a:t> the rope to the right, and stop as soon as it meets a point</a:t>
            </a:r>
            <a:r>
              <a:rPr lang="en-US" sz="2000" kern="0" dirty="0" smtClean="0">
                <a:solidFill>
                  <a:srgbClr val="333399"/>
                </a:solidFill>
                <a:latin typeface="+mj-lt"/>
                <a:ea typeface="+mj-ea"/>
                <a:cs typeface="+mj-cs"/>
              </a:rPr>
              <a:t>. This is the next corner of the convex hull.</a:t>
            </a:r>
          </a:p>
        </p:txBody>
      </p:sp>
      <p:sp>
        <p:nvSpPr>
          <p:cNvPr id="9" name="Slide Number Placeholder 8"/>
          <p:cNvSpPr>
            <a:spLocks noGrp="1"/>
          </p:cNvSpPr>
          <p:nvPr>
            <p:ph type="sldNum" sz="quarter" idx="12"/>
          </p:nvPr>
        </p:nvSpPr>
        <p:spPr/>
        <p:txBody>
          <a:bodyPr/>
          <a:lstStyle/>
          <a:p>
            <a:fld id="{5E24FFD2-465A-4E69-924E-BCE8BD2664F0}" type="slidenum">
              <a:rPr lang="en-US" smtClean="0"/>
              <a:pPr/>
              <a:t>24</a:t>
            </a:fld>
            <a:endParaRPr lang="en-US" dirty="0"/>
          </a:p>
        </p:txBody>
      </p:sp>
      <p:cxnSp>
        <p:nvCxnSpPr>
          <p:cNvPr id="11" name="Straight Arrow Connector 10"/>
          <p:cNvCxnSpPr/>
          <p:nvPr/>
        </p:nvCxnSpPr>
        <p:spPr>
          <a:xfrm>
            <a:off x="3238500" y="1250950"/>
            <a:ext cx="311150" cy="444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238500" y="2184400"/>
            <a:ext cx="311150" cy="311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3"/>
            <a:ext cx="8229600" cy="661987"/>
          </a:xfrm>
        </p:spPr>
        <p:txBody>
          <a:bodyPr/>
          <a:lstStyle/>
          <a:p>
            <a:r>
              <a:rPr lang="nb-NO" sz="3600" dirty="0" err="1" smtClean="0">
                <a:solidFill>
                  <a:schemeClr val="accent2"/>
                </a:solidFill>
              </a:rPr>
              <a:t>Further</a:t>
            </a:r>
            <a:r>
              <a:rPr lang="nb-NO" sz="3600" dirty="0" smtClean="0">
                <a:solidFill>
                  <a:schemeClr val="accent2"/>
                </a:solidFill>
              </a:rPr>
              <a:t>:</a:t>
            </a:r>
            <a:endParaRPr lang="en-US" sz="3600" i="1" dirty="0">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cxnSp>
        <p:nvCxnSpPr>
          <p:cNvPr id="6" name="Straight Connector 5"/>
          <p:cNvCxnSpPr/>
          <p:nvPr/>
        </p:nvCxnSpPr>
        <p:spPr>
          <a:xfrm flipV="1">
            <a:off x="3371850" y="1606550"/>
            <a:ext cx="2533650" cy="7556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2749550" y="2851150"/>
            <a:ext cx="1111250" cy="1333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bwMode="auto">
          <a:xfrm>
            <a:off x="251520" y="4869160"/>
            <a:ext cx="8422580"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tabLst/>
              <a:defRPr/>
            </a:pPr>
            <a:endParaRPr lang="en-US" sz="2800" kern="0" dirty="0" smtClean="0">
              <a:solidFill>
                <a:schemeClr val="tx2"/>
              </a:solidFill>
              <a:latin typeface="+mj-lt"/>
              <a:ea typeface="+mj-ea"/>
              <a:cs typeface="+mj-cs"/>
            </a:endParaRPr>
          </a:p>
          <a:p>
            <a:pPr marL="0" marR="0" lvl="0" indent="0" defTabSz="914400" rtl="0" eaLnBrk="1" fontAlgn="base" latinLnBrk="0" hangingPunct="1">
              <a:lnSpc>
                <a:spcPct val="100000"/>
              </a:lnSpc>
              <a:spcBef>
                <a:spcPct val="0"/>
              </a:spcBef>
              <a:spcAft>
                <a:spcPct val="0"/>
              </a:spcAft>
              <a:buClrTx/>
              <a:buSzTx/>
              <a:tabLst/>
              <a:defRPr/>
            </a:pPr>
            <a:r>
              <a:rPr kumimoji="0" lang="en-US" sz="2000" b="0" u="none" strike="noStrike" kern="0" cap="none" spc="0" normalizeH="0" baseline="0" noProof="0" dirty="0" smtClean="0">
                <a:ln>
                  <a:noFill/>
                </a:ln>
                <a:solidFill>
                  <a:srgbClr val="333399"/>
                </a:solidFill>
                <a:effectLst/>
                <a:uLnTx/>
                <a:uFillTx/>
                <a:latin typeface="+mj-lt"/>
                <a:ea typeface="+mj-ea"/>
                <a:cs typeface="+mj-cs"/>
              </a:rPr>
              <a:t>Swing the</a:t>
            </a:r>
            <a:r>
              <a:rPr kumimoji="0" lang="en-US" sz="2000" b="0" u="none" strike="noStrike" kern="0" cap="none" spc="0" normalizeH="0" noProof="0" dirty="0" smtClean="0">
                <a:ln>
                  <a:noFill/>
                </a:ln>
                <a:solidFill>
                  <a:srgbClr val="333399"/>
                </a:solidFill>
                <a:effectLst/>
                <a:uLnTx/>
                <a:uFillTx/>
                <a:latin typeface="+mj-lt"/>
                <a:ea typeface="+mj-ea"/>
                <a:cs typeface="+mj-cs"/>
              </a:rPr>
              <a:t> rope further to the right, always around the last identified corner, until you touch a new point.</a:t>
            </a:r>
          </a:p>
          <a:p>
            <a:pPr marL="0" marR="0" lvl="0" indent="0" defTabSz="914400" rtl="0" eaLnBrk="1" fontAlgn="base" latinLnBrk="0" hangingPunct="1">
              <a:lnSpc>
                <a:spcPct val="100000"/>
              </a:lnSpc>
              <a:spcBef>
                <a:spcPct val="0"/>
              </a:spcBef>
              <a:spcAft>
                <a:spcPct val="0"/>
              </a:spcAft>
              <a:buClrTx/>
              <a:buSzTx/>
              <a:tabLst/>
              <a:defRPr/>
            </a:pPr>
            <a:endParaRPr kumimoji="0" lang="en-US" sz="2000" b="0" u="none" strike="noStrike" kern="0" cap="none" spc="0" normalizeH="0" baseline="0" noProof="0" dirty="0" smtClean="0">
              <a:ln>
                <a:noFill/>
              </a:ln>
              <a:solidFill>
                <a:srgbClr val="333399"/>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tabLst/>
              <a:defRPr/>
            </a:pPr>
            <a:r>
              <a:rPr lang="en-US" sz="2000" kern="0" dirty="0" smtClean="0">
                <a:solidFill>
                  <a:srgbClr val="333399"/>
                </a:solidFill>
                <a:latin typeface="+mj-lt"/>
                <a:ea typeface="+mj-ea"/>
                <a:cs typeface="+mj-cs"/>
              </a:rPr>
              <a:t>In each step we have to find the point that has the smallest angle with the previous edge.</a:t>
            </a:r>
          </a:p>
          <a:p>
            <a:pPr marL="0" marR="0" lvl="0" indent="0" defTabSz="914400" rtl="0" eaLnBrk="1" fontAlgn="base" latinLnBrk="0" hangingPunct="1">
              <a:lnSpc>
                <a:spcPct val="100000"/>
              </a:lnSpc>
              <a:spcBef>
                <a:spcPct val="0"/>
              </a:spcBef>
              <a:spcAft>
                <a:spcPct val="0"/>
              </a:spcAft>
              <a:buClrTx/>
              <a:buSzTx/>
              <a:tabLst/>
              <a:defRPr/>
            </a:pPr>
            <a:endParaRPr lang="en-US" sz="2400" kern="0" dirty="0" smtClean="0">
              <a:solidFill>
                <a:schemeClr val="tx2"/>
              </a:solidFill>
              <a:latin typeface="+mj-lt"/>
              <a:ea typeface="+mj-ea"/>
              <a:cs typeface="+mj-cs"/>
            </a:endParaRPr>
          </a:p>
        </p:txBody>
      </p:sp>
      <p:sp>
        <p:nvSpPr>
          <p:cNvPr id="8" name="Slide Number Placeholder 7"/>
          <p:cNvSpPr>
            <a:spLocks noGrp="1"/>
          </p:cNvSpPr>
          <p:nvPr>
            <p:ph type="sldNum" sz="quarter" idx="12"/>
          </p:nvPr>
        </p:nvSpPr>
        <p:spPr/>
        <p:txBody>
          <a:bodyPr/>
          <a:lstStyle/>
          <a:p>
            <a:fld id="{5E24FFD2-465A-4E69-924E-BCE8BD2664F0}" type="slidenum">
              <a:rPr lang="en-US" smtClean="0"/>
              <a:pPr/>
              <a:t>25</a:t>
            </a:fld>
            <a:endParaRPr lang="en-US"/>
          </a:p>
        </p:txBody>
      </p:sp>
      <p:sp>
        <p:nvSpPr>
          <p:cNvPr id="9" name="Oval 8"/>
          <p:cNvSpPr/>
          <p:nvPr/>
        </p:nvSpPr>
        <p:spPr>
          <a:xfrm>
            <a:off x="4216400" y="1917700"/>
            <a:ext cx="311150" cy="311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cxnSp>
        <p:nvCxnSpPr>
          <p:cNvPr id="6" name="Straight Connector 5"/>
          <p:cNvCxnSpPr/>
          <p:nvPr/>
        </p:nvCxnSpPr>
        <p:spPr>
          <a:xfrm>
            <a:off x="4349750" y="2051050"/>
            <a:ext cx="1822450" cy="6223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2749550" y="2851150"/>
            <a:ext cx="1111250" cy="1333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71850" y="2051050"/>
            <a:ext cx="102235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67266" name="Rectangle 2"/>
          <p:cNvSpPr>
            <a:spLocks noGrp="1" noChangeArrowheads="1"/>
          </p:cNvSpPr>
          <p:nvPr>
            <p:ph type="title"/>
          </p:nvPr>
        </p:nvSpPr>
        <p:spPr>
          <a:xfrm>
            <a:off x="571500" y="628650"/>
            <a:ext cx="8229600" cy="661987"/>
          </a:xfrm>
        </p:spPr>
        <p:txBody>
          <a:bodyPr/>
          <a:lstStyle/>
          <a:p>
            <a:r>
              <a:rPr lang="nb-NO" sz="3600" dirty="0" err="1" smtClean="0">
                <a:solidFill>
                  <a:schemeClr val="accent2"/>
                </a:solidFill>
              </a:rPr>
              <a:t>Next</a:t>
            </a:r>
            <a:r>
              <a:rPr lang="nb-NO" sz="3600" dirty="0" smtClean="0">
                <a:solidFill>
                  <a:schemeClr val="accent2"/>
                </a:solidFill>
              </a:rPr>
              <a:t> </a:t>
            </a:r>
            <a:r>
              <a:rPr lang="nb-NO" sz="3600" dirty="0" err="1" smtClean="0">
                <a:solidFill>
                  <a:schemeClr val="accent2"/>
                </a:solidFill>
              </a:rPr>
              <a:t>step</a:t>
            </a:r>
            <a:r>
              <a:rPr lang="nb-NO" sz="3600" dirty="0" smtClean="0">
                <a:solidFill>
                  <a:schemeClr val="accent2"/>
                </a:solidFill>
              </a:rPr>
              <a:t>:</a:t>
            </a:r>
            <a:endParaRPr lang="en-US" sz="3600" i="1" dirty="0">
              <a:solidFill>
                <a:schemeClr val="accent2"/>
              </a:solidFill>
            </a:endParaRPr>
          </a:p>
        </p:txBody>
      </p:sp>
      <p:sp>
        <p:nvSpPr>
          <p:cNvPr id="8" name="Slide Number Placeholder 7"/>
          <p:cNvSpPr>
            <a:spLocks noGrp="1"/>
          </p:cNvSpPr>
          <p:nvPr>
            <p:ph type="sldNum" sz="quarter" idx="12"/>
          </p:nvPr>
        </p:nvSpPr>
        <p:spPr/>
        <p:txBody>
          <a:bodyPr/>
          <a:lstStyle/>
          <a:p>
            <a:fld id="{5E24FFD2-465A-4E69-924E-BCE8BD2664F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527050" y="539750"/>
            <a:ext cx="8229600" cy="661987"/>
          </a:xfrm>
        </p:spPr>
        <p:txBody>
          <a:bodyPr/>
          <a:lstStyle/>
          <a:p>
            <a:r>
              <a:rPr lang="en-US" sz="3600" dirty="0" smtClean="0">
                <a:solidFill>
                  <a:schemeClr val="accent2"/>
                </a:solidFill>
              </a:rPr>
              <a:t>And next:</a:t>
            </a:r>
            <a:endParaRPr lang="en-US" sz="3600" dirty="0">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cxnSp>
        <p:nvCxnSpPr>
          <p:cNvPr id="6" name="Straight Connector 5"/>
          <p:cNvCxnSpPr/>
          <p:nvPr/>
        </p:nvCxnSpPr>
        <p:spPr>
          <a:xfrm rot="16200000" flipH="1">
            <a:off x="4149725" y="3406775"/>
            <a:ext cx="2266950" cy="177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2749550" y="2851150"/>
            <a:ext cx="1111250" cy="1333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71850" y="2051050"/>
            <a:ext cx="102235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9750" y="2051050"/>
            <a:ext cx="88900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E24FFD2-465A-4E69-924E-BCE8BD2664F0}"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38150" y="584200"/>
            <a:ext cx="8229600" cy="661987"/>
          </a:xfrm>
        </p:spPr>
        <p:txBody>
          <a:bodyPr/>
          <a:lstStyle/>
          <a:p>
            <a:r>
              <a:rPr lang="en-US" sz="3600" dirty="0" smtClean="0">
                <a:solidFill>
                  <a:schemeClr val="accent2"/>
                </a:solidFill>
              </a:rPr>
              <a:t>And next:</a:t>
            </a:r>
            <a:endParaRPr lang="en-US" sz="3600" dirty="0">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cxnSp>
        <p:nvCxnSpPr>
          <p:cNvPr id="6" name="Straight Connector 5"/>
          <p:cNvCxnSpPr/>
          <p:nvPr/>
        </p:nvCxnSpPr>
        <p:spPr>
          <a:xfrm rot="16200000" flipH="1">
            <a:off x="4727575" y="2828925"/>
            <a:ext cx="1022350" cy="889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2749550" y="2851150"/>
            <a:ext cx="1111250" cy="1333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71850" y="2051050"/>
            <a:ext cx="102235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9750" y="2051050"/>
            <a:ext cx="88900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038600" y="3829050"/>
            <a:ext cx="1689100" cy="8001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E24FFD2-465A-4E69-924E-BCE8BD2664F0}"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38150" y="628650"/>
            <a:ext cx="8229600" cy="661987"/>
          </a:xfrm>
        </p:spPr>
        <p:txBody>
          <a:bodyPr/>
          <a:lstStyle/>
          <a:p>
            <a:r>
              <a:rPr lang="en-US" sz="3600" dirty="0" smtClean="0">
                <a:solidFill>
                  <a:schemeClr val="accent2"/>
                </a:solidFill>
              </a:rPr>
              <a:t>And next:</a:t>
            </a:r>
            <a:endParaRPr lang="en-US" sz="3600" dirty="0">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cxnSp>
        <p:nvCxnSpPr>
          <p:cNvPr id="6" name="Straight Connector 5"/>
          <p:cNvCxnSpPr/>
          <p:nvPr/>
        </p:nvCxnSpPr>
        <p:spPr>
          <a:xfrm rot="16200000" flipH="1">
            <a:off x="4727575" y="2828925"/>
            <a:ext cx="1022350" cy="889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2749550" y="2851150"/>
            <a:ext cx="1111250" cy="1333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71850" y="2051050"/>
            <a:ext cx="102235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9750" y="2051050"/>
            <a:ext cx="88900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060950" y="3473450"/>
            <a:ext cx="311150" cy="1333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2971800" y="3651250"/>
            <a:ext cx="2178050" cy="4445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5E24FFD2-465A-4E69-924E-BCE8BD2664F0}"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194" name="Picture 2" descr="C:\Users\Petter\Desktop\Untitled4.jpg"/>
          <p:cNvPicPr>
            <a:picLocks noChangeAspect="1" noChangeArrowheads="1"/>
          </p:cNvPicPr>
          <p:nvPr/>
        </p:nvPicPr>
        <p:blipFill>
          <a:blip r:embed="rId3" cstate="print"/>
          <a:srcRect l="6508" t="13586" r="17997" b="13955"/>
          <a:stretch>
            <a:fillRect/>
          </a:stretch>
        </p:blipFill>
        <p:spPr bwMode="auto">
          <a:xfrm>
            <a:off x="1556665" y="2528900"/>
            <a:ext cx="2610290" cy="2160240"/>
          </a:xfrm>
          <a:prstGeom prst="rect">
            <a:avLst/>
          </a:prstGeom>
          <a:noFill/>
        </p:spPr>
      </p:pic>
      <p:pic>
        <p:nvPicPr>
          <p:cNvPr id="6" name="Picture 2" descr="C:\Users\Petter\Desktop\Untitled4.jpg"/>
          <p:cNvPicPr>
            <a:picLocks noChangeAspect="1" noChangeArrowheads="1"/>
          </p:cNvPicPr>
          <p:nvPr/>
        </p:nvPicPr>
        <p:blipFill rotWithShape="1">
          <a:blip r:embed="rId3" cstate="print"/>
          <a:srcRect l="-2" r="-9325"/>
          <a:stretch/>
        </p:blipFill>
        <p:spPr bwMode="auto">
          <a:xfrm>
            <a:off x="4166955" y="2123855"/>
            <a:ext cx="3780000" cy="2891315"/>
          </a:xfrm>
          <a:prstGeom prst="rect">
            <a:avLst/>
          </a:prstGeom>
          <a:noFill/>
        </p:spPr>
      </p:pic>
      <p:sp>
        <p:nvSpPr>
          <p:cNvPr id="267266" name="Rectangle 2"/>
          <p:cNvSpPr>
            <a:spLocks noGrp="1" noChangeArrowheads="1"/>
          </p:cNvSpPr>
          <p:nvPr>
            <p:ph type="title"/>
          </p:nvPr>
        </p:nvSpPr>
        <p:spPr>
          <a:xfrm>
            <a:off x="468313" y="188913"/>
            <a:ext cx="8229600" cy="661987"/>
          </a:xfrm>
        </p:spPr>
        <p:txBody>
          <a:bodyPr/>
          <a:lstStyle/>
          <a:p>
            <a:r>
              <a:rPr lang="en-US" dirty="0" smtClean="0">
                <a:solidFill>
                  <a:schemeClr val="accent2"/>
                </a:solidFill>
              </a:rPr>
              <a:t>Triangulation</a:t>
            </a:r>
            <a:endParaRPr lang="en-US" i="1" dirty="0">
              <a:solidFill>
                <a:schemeClr val="accent2"/>
              </a:solidFill>
            </a:endParaRPr>
          </a:p>
        </p:txBody>
      </p:sp>
      <p:sp>
        <p:nvSpPr>
          <p:cNvPr id="4" name="Rectangle 3"/>
          <p:cNvSpPr txBox="1">
            <a:spLocks noChangeArrowheads="1"/>
          </p:cNvSpPr>
          <p:nvPr/>
        </p:nvSpPr>
        <p:spPr bwMode="auto">
          <a:xfrm>
            <a:off x="521550" y="1133745"/>
            <a:ext cx="8100900" cy="53555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a:buChar char="•"/>
              <a:tabLst/>
              <a:defRPr/>
            </a:pPr>
            <a:r>
              <a:rPr lang="en-US" sz="2000" kern="0" dirty="0" smtClean="0">
                <a:solidFill>
                  <a:srgbClr val="333399"/>
                </a:solidFill>
                <a:latin typeface="+mn-lt"/>
              </a:rPr>
              <a:t>The general problem is finding a triangulation of a given set of points in the plane.</a:t>
            </a:r>
            <a:endParaRPr lang="en-US" sz="2000" kern="0" dirty="0" smtClean="0">
              <a:solidFill>
                <a:srgbClr val="FF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r>
              <a:rPr lang="en-US" sz="2000" kern="0" dirty="0" smtClean="0">
                <a:solidFill>
                  <a:srgbClr val="FF0000"/>
                </a:solidFill>
                <a:latin typeface="+mn-lt"/>
              </a:rPr>
              <a:t>	Below, a set of points are given (left), and a arbitrarily chosen  triangulation of this set is drawn (right)  </a:t>
            </a:r>
          </a:p>
          <a:p>
            <a:pPr marL="342900" marR="0" lvl="0" indent="-342900" algn="l" defTabSz="914400" rtl="0" eaLnBrk="1" fontAlgn="base" latinLnBrk="0" hangingPunct="1">
              <a:lnSpc>
                <a:spcPct val="100000"/>
              </a:lnSpc>
              <a:spcBef>
                <a:spcPct val="20000"/>
              </a:spcBef>
              <a:spcAft>
                <a:spcPct val="0"/>
              </a:spcAft>
              <a:buClrTx/>
              <a:buSzTx/>
              <a:tabLst/>
              <a:defRPr/>
            </a:pPr>
            <a:endParaRPr lang="en-US" sz="2000" kern="0" dirty="0" smtClean="0">
              <a:solidFill>
                <a:srgbClr val="FF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r>
              <a:rPr lang="en-US" sz="2000" kern="0" dirty="0" smtClean="0">
                <a:solidFill>
                  <a:srgbClr val="FF0000"/>
                </a:solidFill>
                <a:latin typeface="+mn-lt"/>
              </a:rPr>
              <a:t>                                </a:t>
            </a:r>
            <a:endParaRPr lang="en-US" sz="20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20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20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20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sz="2000" kern="0" dirty="0" smtClean="0">
              <a:solidFill>
                <a:schemeClr val="accent6"/>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kern="0" dirty="0" smtClean="0">
                <a:solidFill>
                  <a:schemeClr val="accent6"/>
                </a:solidFill>
                <a:latin typeface="+mn-lt"/>
              </a:rPr>
              <a:t>When finding a triangulation, a polygon should also be given, where the corners are are points of the given point set, with the rest of the points inside the polygon. (To define a boundary.)</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kern="0" dirty="0">
                <a:solidFill>
                  <a:schemeClr val="accent6"/>
                </a:solidFill>
                <a:latin typeface="+mn-lt"/>
              </a:rPr>
              <a:t>W</a:t>
            </a:r>
            <a:r>
              <a:rPr lang="en-US" sz="2000" kern="0" dirty="0" smtClean="0">
                <a:solidFill>
                  <a:schemeClr val="accent6"/>
                </a:solidFill>
                <a:latin typeface="+mn-lt"/>
              </a:rPr>
              <a:t>e will assume that this polygon always is the </a:t>
            </a:r>
            <a:r>
              <a:rPr lang="en-US" sz="2000" i="1" kern="0" dirty="0" smtClean="0">
                <a:solidFill>
                  <a:schemeClr val="accent6"/>
                </a:solidFill>
                <a:latin typeface="+mn-lt"/>
              </a:rPr>
              <a:t>convex hull</a:t>
            </a:r>
            <a:r>
              <a:rPr lang="en-US" sz="2000" kern="0" dirty="0" smtClean="0">
                <a:solidFill>
                  <a:schemeClr val="accent6"/>
                </a:solidFill>
                <a:latin typeface="+mn-lt"/>
              </a:rPr>
              <a:t> of the set of points (see next slide).</a:t>
            </a:r>
          </a:p>
        </p:txBody>
      </p:sp>
      <p:sp>
        <p:nvSpPr>
          <p:cNvPr id="5" name="Slide Number Placeholder 4"/>
          <p:cNvSpPr>
            <a:spLocks noGrp="1"/>
          </p:cNvSpPr>
          <p:nvPr>
            <p:ph type="sldNum" sz="quarter" idx="12"/>
          </p:nvPr>
        </p:nvSpPr>
        <p:spPr/>
        <p:txBody>
          <a:bodyPr/>
          <a:lstStyle/>
          <a:p>
            <a:fld id="{5E24FFD2-465A-4E69-924E-BCE8BD2664F0}" type="slidenum">
              <a:rPr lang="en-US" smtClean="0"/>
              <a:pPr/>
              <a:t>3</a:t>
            </a:fld>
            <a:endParaRPr lang="en-US"/>
          </a:p>
        </p:txBody>
      </p:sp>
      <p:cxnSp>
        <p:nvCxnSpPr>
          <p:cNvPr id="8" name="Straight Connector 7"/>
          <p:cNvCxnSpPr/>
          <p:nvPr/>
        </p:nvCxnSpPr>
        <p:spPr>
          <a:xfrm flipV="1">
            <a:off x="4797025" y="2708920"/>
            <a:ext cx="990110" cy="2700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87135" y="2708920"/>
            <a:ext cx="855095" cy="270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2010" y="2978950"/>
            <a:ext cx="135015" cy="1080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97025" y="2978950"/>
            <a:ext cx="225025"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662010" y="3338990"/>
            <a:ext cx="360041" cy="72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42230" y="3023955"/>
            <a:ext cx="45005" cy="945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5787135" y="2708920"/>
            <a:ext cx="315035" cy="405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102170" y="3023955"/>
            <a:ext cx="495055" cy="900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97025" y="2978950"/>
            <a:ext cx="675075" cy="135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5022050" y="3338990"/>
            <a:ext cx="630071" cy="270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652120" y="3564015"/>
            <a:ext cx="540060" cy="180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72100" y="2753925"/>
            <a:ext cx="315035"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72100" y="3113965"/>
            <a:ext cx="765085" cy="6300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472100" y="3113965"/>
            <a:ext cx="6300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147175" y="3158970"/>
            <a:ext cx="90010" cy="585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022050" y="3113965"/>
            <a:ext cx="450050" cy="225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72100" y="3113965"/>
            <a:ext cx="180020" cy="45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022050" y="3338990"/>
            <a:ext cx="9001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662010" y="3699030"/>
            <a:ext cx="405045" cy="3600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112060" y="3609020"/>
            <a:ext cx="540060" cy="900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662010" y="4059070"/>
            <a:ext cx="675075" cy="900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12060" y="3699030"/>
            <a:ext cx="225025" cy="45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337085" y="3609020"/>
            <a:ext cx="315035" cy="4950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62010" y="4059070"/>
            <a:ext cx="810090" cy="405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337085" y="4149080"/>
            <a:ext cx="135015" cy="315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292080" y="3744036"/>
            <a:ext cx="945105" cy="405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012160" y="3744035"/>
            <a:ext cx="225025" cy="315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337085" y="4059070"/>
            <a:ext cx="675075" cy="900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147175" y="3158970"/>
            <a:ext cx="540061" cy="810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237185" y="3744035"/>
            <a:ext cx="450050" cy="225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237185" y="3744035"/>
            <a:ext cx="315035" cy="4950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012160" y="4059070"/>
            <a:ext cx="585065" cy="180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52220" y="3969060"/>
            <a:ext cx="135015" cy="270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427095" y="4239090"/>
            <a:ext cx="1125125" cy="225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472100" y="4059070"/>
            <a:ext cx="540060" cy="405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82600" y="539750"/>
            <a:ext cx="8229600" cy="661987"/>
          </a:xfrm>
        </p:spPr>
        <p:txBody>
          <a:bodyPr/>
          <a:lstStyle/>
          <a:p>
            <a:r>
              <a:rPr lang="en-US" sz="4000" dirty="0" smtClean="0">
                <a:solidFill>
                  <a:schemeClr val="accent2"/>
                </a:solidFill>
              </a:rPr>
              <a:t>Termination: </a:t>
            </a:r>
            <a:endParaRPr lang="en-US" sz="4000" dirty="0">
              <a:solidFill>
                <a:schemeClr val="accent2"/>
              </a:solidFill>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cxnSp>
        <p:nvCxnSpPr>
          <p:cNvPr id="6" name="Straight Connector 5"/>
          <p:cNvCxnSpPr/>
          <p:nvPr/>
        </p:nvCxnSpPr>
        <p:spPr>
          <a:xfrm rot="16200000" flipH="1">
            <a:off x="4727575" y="2828925"/>
            <a:ext cx="1022350" cy="889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2749550" y="2851150"/>
            <a:ext cx="1111250" cy="1333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71850" y="2051050"/>
            <a:ext cx="102235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9750" y="2051050"/>
            <a:ext cx="88900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060950" y="3473450"/>
            <a:ext cx="311150" cy="1333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4038600" y="3651250"/>
            <a:ext cx="1111250" cy="2222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2571750" y="3162300"/>
            <a:ext cx="1466850" cy="7112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5E24FFD2-465A-4E69-924E-BCE8BD2664F0}" type="slidenum">
              <a:rPr lang="en-US" smtClean="0"/>
              <a:pPr/>
              <a:t>30</a:t>
            </a:fld>
            <a:endParaRPr lang="en-US"/>
          </a:p>
        </p:txBody>
      </p:sp>
      <p:sp>
        <p:nvSpPr>
          <p:cNvPr id="15" name="Oval 14"/>
          <p:cNvSpPr/>
          <p:nvPr/>
        </p:nvSpPr>
        <p:spPr>
          <a:xfrm>
            <a:off x="3105150" y="3340100"/>
            <a:ext cx="311150" cy="311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2"/>
          <p:cNvSpPr txBox="1">
            <a:spLocks noChangeArrowheads="1"/>
          </p:cNvSpPr>
          <p:nvPr/>
        </p:nvSpPr>
        <p:spPr bwMode="auto">
          <a:xfrm>
            <a:off x="476545" y="4734145"/>
            <a:ext cx="8229600"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accent2"/>
                </a:solidFill>
                <a:effectLst/>
                <a:uLnTx/>
                <a:uFillTx/>
                <a:latin typeface="+mj-lt"/>
                <a:ea typeface="+mj-ea"/>
                <a:cs typeface="+mj-cs"/>
              </a:rPr>
              <a:t/>
            </a:r>
            <a:br>
              <a:rPr kumimoji="0" lang="en-US" sz="3200" b="0" i="0" u="none" strike="noStrike" kern="0" cap="none" spc="0" normalizeH="0" baseline="0" noProof="0" dirty="0" smtClean="0">
                <a:ln>
                  <a:noFill/>
                </a:ln>
                <a:solidFill>
                  <a:schemeClr val="accent2"/>
                </a:solidFill>
                <a:effectLst/>
                <a:uLnTx/>
                <a:uFillTx/>
                <a:latin typeface="+mj-lt"/>
                <a:ea typeface="+mj-ea"/>
                <a:cs typeface="+mj-cs"/>
              </a:rPr>
            </a:br>
            <a:r>
              <a:rPr kumimoji="0" lang="en-US" sz="2000" b="0" i="0" u="none" strike="noStrike" kern="0" cap="none" spc="0" normalizeH="0" baseline="0" noProof="0" dirty="0" smtClean="0">
                <a:ln>
                  <a:noFill/>
                </a:ln>
                <a:solidFill>
                  <a:schemeClr val="accent2"/>
                </a:solidFill>
                <a:effectLst/>
                <a:uLnTx/>
                <a:uFillTx/>
                <a:latin typeface="+mj-lt"/>
                <a:ea typeface="+mj-ea"/>
                <a:cs typeface="+mj-cs"/>
              </a:rPr>
              <a:t>When the starting point becomes the next corner, we are finished.</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3200" kern="0" dirty="0" smtClean="0">
              <a:solidFill>
                <a:schemeClr val="accent2"/>
              </a:solidFill>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341530" y="773705"/>
            <a:ext cx="8229600" cy="661987"/>
          </a:xfrm>
        </p:spPr>
        <p:txBody>
          <a:bodyPr/>
          <a:lstStyle/>
          <a:p>
            <a:r>
              <a:rPr lang="en-US" sz="3600" smtClean="0">
                <a:solidFill>
                  <a:schemeClr val="accent2"/>
                </a:solidFill>
              </a:rPr>
              <a:t>And we have the convex hull:</a:t>
            </a:r>
            <a:endParaRPr lang="en-US" sz="3600" i="1">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pic>
        <p:nvPicPr>
          <p:cNvPr id="648194" name="Picture 2" descr="C:\Users\Petter\Desktop\Untitled4.jpg"/>
          <p:cNvPicPr>
            <a:picLocks noChangeAspect="1" noChangeArrowheads="1"/>
          </p:cNvPicPr>
          <p:nvPr/>
        </p:nvPicPr>
        <p:blipFill>
          <a:blip r:embed="rId3" cstate="print"/>
          <a:srcRect/>
          <a:stretch>
            <a:fillRect/>
          </a:stretch>
        </p:blipFill>
        <p:spPr bwMode="auto">
          <a:xfrm>
            <a:off x="2749550" y="1473200"/>
            <a:ext cx="3457575" cy="2981325"/>
          </a:xfrm>
          <a:prstGeom prst="rect">
            <a:avLst/>
          </a:prstGeom>
          <a:noFill/>
        </p:spPr>
      </p:pic>
      <p:cxnSp>
        <p:nvCxnSpPr>
          <p:cNvPr id="6" name="Straight Connector 5"/>
          <p:cNvCxnSpPr/>
          <p:nvPr/>
        </p:nvCxnSpPr>
        <p:spPr>
          <a:xfrm rot="16200000" flipH="1">
            <a:off x="4727575" y="2828925"/>
            <a:ext cx="1022350" cy="889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2749550" y="2851150"/>
            <a:ext cx="1111250" cy="1333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71850" y="2051050"/>
            <a:ext cx="102235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9750" y="2051050"/>
            <a:ext cx="889000" cy="311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060950" y="3473450"/>
            <a:ext cx="311150" cy="1333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4038600" y="3651250"/>
            <a:ext cx="1111250" cy="2222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3238500" y="3473450"/>
            <a:ext cx="800100" cy="4000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bwMode="auto">
          <a:xfrm>
            <a:off x="746575" y="5274205"/>
            <a:ext cx="6365845" cy="76944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342900" indent="-342900">
              <a:spcBef>
                <a:spcPct val="20000"/>
              </a:spcBef>
              <a:buFont typeface="Arial" pitchFamily="34" charset="0"/>
              <a:buChar char="•"/>
            </a:pPr>
            <a:r>
              <a:rPr lang="en-US" sz="2000" dirty="0" smtClean="0">
                <a:solidFill>
                  <a:srgbClr val="FF0000"/>
                </a:solidFill>
              </a:rPr>
              <a:t>In two dimensions worst case running time is: </a:t>
            </a:r>
            <a:r>
              <a:rPr lang="en-US" sz="2000" i="1" dirty="0" smtClean="0">
                <a:solidFill>
                  <a:srgbClr val="FF0000"/>
                </a:solidFill>
              </a:rPr>
              <a:t>O</a:t>
            </a:r>
            <a:r>
              <a:rPr lang="en-US" sz="2000" dirty="0" smtClean="0">
                <a:solidFill>
                  <a:srgbClr val="FF0000"/>
                </a:solidFill>
              </a:rPr>
              <a:t>(</a:t>
            </a:r>
            <a:r>
              <a:rPr lang="en-US" sz="2000" i="1" dirty="0" smtClean="0">
                <a:solidFill>
                  <a:srgbClr val="FF0000"/>
                </a:solidFill>
              </a:rPr>
              <a:t>n</a:t>
            </a:r>
            <a:r>
              <a:rPr lang="en-US" sz="2000" baseline="30000" dirty="0" smtClean="0">
                <a:solidFill>
                  <a:srgbClr val="FF0000"/>
                </a:solidFill>
              </a:rPr>
              <a:t>2</a:t>
            </a:r>
            <a:r>
              <a:rPr lang="en-US" sz="2000" dirty="0" smtClean="0">
                <a:solidFill>
                  <a:srgbClr val="FF0000"/>
                </a:solidFill>
              </a:rPr>
              <a:t>)</a:t>
            </a:r>
          </a:p>
          <a:p>
            <a:pPr marL="342900" indent="-342900">
              <a:spcBef>
                <a:spcPct val="20000"/>
              </a:spcBef>
              <a:buFont typeface="Arial" pitchFamily="34" charset="0"/>
              <a:buChar char="•"/>
            </a:pPr>
            <a:r>
              <a:rPr lang="en-US" sz="2000" kern="0" dirty="0" smtClean="0">
                <a:solidFill>
                  <a:srgbClr val="FF0000"/>
                </a:solidFill>
                <a:latin typeface="+mn-lt"/>
              </a:rPr>
              <a:t>In</a:t>
            </a:r>
            <a:r>
              <a:rPr lang="en-US" sz="2000" i="1" kern="0" dirty="0" smtClean="0">
                <a:solidFill>
                  <a:srgbClr val="FF0000"/>
                </a:solidFill>
                <a:latin typeface="+mn-lt"/>
              </a:rPr>
              <a:t> d </a:t>
            </a:r>
            <a:r>
              <a:rPr lang="en-US" sz="2000" kern="0" dirty="0" smtClean="0">
                <a:solidFill>
                  <a:srgbClr val="FF0000"/>
                </a:solidFill>
                <a:latin typeface="+mn-lt"/>
              </a:rPr>
              <a:t>dimensions the running time is: </a:t>
            </a:r>
            <a:r>
              <a:rPr lang="en-US" sz="2000" i="1" kern="0" dirty="0" smtClean="0">
                <a:solidFill>
                  <a:srgbClr val="FF0000"/>
                </a:solidFill>
                <a:latin typeface="+mn-lt"/>
              </a:rPr>
              <a:t>O</a:t>
            </a:r>
            <a:r>
              <a:rPr lang="en-US" sz="2000" kern="0" dirty="0" smtClean="0">
                <a:solidFill>
                  <a:srgbClr val="FF0000"/>
                </a:solidFill>
                <a:latin typeface="+mn-lt"/>
              </a:rPr>
              <a:t>(</a:t>
            </a:r>
            <a:r>
              <a:rPr lang="en-US" sz="2000" i="1" dirty="0" smtClean="0">
                <a:solidFill>
                  <a:srgbClr val="FF0000"/>
                </a:solidFill>
              </a:rPr>
              <a:t>n</a:t>
            </a:r>
            <a:r>
              <a:rPr lang="en-US" sz="2000" dirty="0" smtClean="0">
                <a:solidFill>
                  <a:srgbClr val="FF0000"/>
                </a:solidFill>
              </a:rPr>
              <a:t> </a:t>
            </a:r>
            <a:r>
              <a:rPr lang="en-US" sz="2000" baseline="30000" dirty="0" smtClean="0">
                <a:solidFill>
                  <a:srgbClr val="FF0000"/>
                </a:solidFill>
              </a:rPr>
              <a:t>⎣(</a:t>
            </a:r>
            <a:r>
              <a:rPr lang="en-US" sz="2000" i="1" baseline="30000" dirty="0" smtClean="0">
                <a:solidFill>
                  <a:srgbClr val="FF0000"/>
                </a:solidFill>
              </a:rPr>
              <a:t>d</a:t>
            </a:r>
            <a:r>
              <a:rPr lang="en-US" sz="2000" baseline="30000" dirty="0" smtClean="0">
                <a:solidFill>
                  <a:srgbClr val="FF0000"/>
                </a:solidFill>
              </a:rPr>
              <a:t>/2)⎦+1)</a:t>
            </a:r>
            <a:r>
              <a:rPr lang="en-US" sz="2000" dirty="0" smtClean="0">
                <a:solidFill>
                  <a:srgbClr val="FF0000"/>
                </a:solidFill>
              </a:rPr>
              <a:t>)</a:t>
            </a:r>
            <a:endParaRPr lang="en-US" sz="2000" kern="0" baseline="30000" dirty="0">
              <a:solidFill>
                <a:srgbClr val="FF0000"/>
              </a:solidFill>
              <a:latin typeface="+mn-lt"/>
            </a:endParaRPr>
          </a:p>
        </p:txBody>
      </p:sp>
      <p:sp>
        <p:nvSpPr>
          <p:cNvPr id="16" name="Slide Number Placeholder 15"/>
          <p:cNvSpPr>
            <a:spLocks noGrp="1"/>
          </p:cNvSpPr>
          <p:nvPr>
            <p:ph type="sldNum" sz="quarter" idx="12"/>
          </p:nvPr>
        </p:nvSpPr>
        <p:spPr/>
        <p:txBody>
          <a:bodyPr/>
          <a:lstStyle/>
          <a:p>
            <a:fld id="{5E24FFD2-465A-4E69-924E-BCE8BD2664F0}"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527050" y="228600"/>
            <a:ext cx="8401050" cy="1377950"/>
          </a:xfrm>
        </p:spPr>
        <p:txBody>
          <a:bodyPr/>
          <a:lstStyle/>
          <a:p>
            <a:r>
              <a:rPr lang="en-US" sz="3200" smtClean="0">
                <a:solidFill>
                  <a:schemeClr val="accent2"/>
                </a:solidFill>
              </a:rPr>
              <a:t>A faster method for finding the convex hull</a:t>
            </a:r>
            <a:r>
              <a:rPr lang="en-US" smtClean="0">
                <a:solidFill>
                  <a:schemeClr val="accent2"/>
                </a:solidFill>
              </a:rPr>
              <a:t/>
            </a:r>
            <a:br>
              <a:rPr lang="en-US" smtClean="0">
                <a:solidFill>
                  <a:schemeClr val="accent2"/>
                </a:solidFill>
              </a:rPr>
            </a:br>
            <a:r>
              <a:rPr lang="en-US" smtClean="0">
                <a:solidFill>
                  <a:srgbClr val="FF0000"/>
                </a:solidFill>
              </a:rPr>
              <a:t>using divide-and-conquer</a:t>
            </a:r>
            <a:br>
              <a:rPr lang="en-US" smtClean="0">
                <a:solidFill>
                  <a:srgbClr val="FF0000"/>
                </a:solidFill>
              </a:rPr>
            </a:br>
            <a:endParaRPr lang="en-US" i="1">
              <a:solidFill>
                <a:srgbClr val="FF0000"/>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3050" y="25844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11559" y="5319210"/>
            <a:ext cx="7695855" cy="707886"/>
          </a:xfrm>
          <a:prstGeom prst="rect">
            <a:avLst/>
          </a:prstGeom>
          <a:noFill/>
        </p:spPr>
        <p:txBody>
          <a:bodyPr wrap="square" rtlCol="0">
            <a:spAutoFit/>
          </a:bodyPr>
          <a:lstStyle/>
          <a:p>
            <a:r>
              <a:rPr lang="en-US" sz="2000" dirty="0" smtClean="0"/>
              <a:t>The first step is to divide the set into two sets with the same number of nodes (+1 or -1 for odd numbers), using a vertical line. </a:t>
            </a:r>
          </a:p>
        </p:txBody>
      </p:sp>
      <p:sp>
        <p:nvSpPr>
          <p:cNvPr id="19" name="Slide Number Placeholder 18"/>
          <p:cNvSpPr>
            <a:spLocks noGrp="1"/>
          </p:cNvSpPr>
          <p:nvPr>
            <p:ph type="sldNum" sz="quarter" idx="12"/>
          </p:nvPr>
        </p:nvSpPr>
        <p:spPr>
          <a:xfrm>
            <a:off x="6642230" y="6219310"/>
            <a:ext cx="2133600" cy="476250"/>
          </a:xfrm>
        </p:spPr>
        <p:txBody>
          <a:bodyPr/>
          <a:lstStyle/>
          <a:p>
            <a:fld id="{5E24FFD2-465A-4E69-924E-BCE8BD2664F0}"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3050" y="25844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16200000" flipV="1">
            <a:off x="2527300" y="3028950"/>
            <a:ext cx="3778250" cy="44450"/>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9250" y="5073650"/>
            <a:ext cx="8267700" cy="1384995"/>
          </a:xfrm>
          <a:prstGeom prst="rect">
            <a:avLst/>
          </a:prstGeom>
          <a:noFill/>
        </p:spPr>
        <p:txBody>
          <a:bodyPr wrap="square" rtlCol="0">
            <a:spAutoFit/>
          </a:bodyPr>
          <a:lstStyle/>
          <a:p>
            <a:pPr marL="342900" indent="-342900">
              <a:buFont typeface="Arial"/>
              <a:buChar char="•"/>
            </a:pPr>
            <a:r>
              <a:rPr lang="en-US" sz="2000" dirty="0" smtClean="0"/>
              <a:t>Divide the set at the median of the </a:t>
            </a:r>
            <a:r>
              <a:rPr lang="en-US" sz="2000" i="1" dirty="0" smtClean="0"/>
              <a:t>x</a:t>
            </a:r>
            <a:r>
              <a:rPr lang="en-US" sz="2000" dirty="0" smtClean="0"/>
              <a:t>-values.</a:t>
            </a:r>
          </a:p>
          <a:p>
            <a:pPr marL="342900" indent="-342900">
              <a:buFont typeface="Arial"/>
              <a:buChar char="•"/>
            </a:pPr>
            <a:r>
              <a:rPr lang="en-US" sz="2000" dirty="0" smtClean="0"/>
              <a:t>Repeat this for each of the sets until you have 1, 2, or 3 points in each set.</a:t>
            </a:r>
          </a:p>
          <a:p>
            <a:endParaRPr lang="en-US" sz="2400" dirty="0"/>
          </a:p>
        </p:txBody>
      </p:sp>
      <p:sp>
        <p:nvSpPr>
          <p:cNvPr id="21" name="Slide Number Placeholder 20"/>
          <p:cNvSpPr>
            <a:spLocks noGrp="1"/>
          </p:cNvSpPr>
          <p:nvPr>
            <p:ph type="sldNum" sz="quarter" idx="12"/>
          </p:nvPr>
        </p:nvSpPr>
        <p:spPr/>
        <p:txBody>
          <a:bodyPr/>
          <a:lstStyle/>
          <a:p>
            <a:fld id="{5E24FFD2-465A-4E69-924E-BCE8BD2664F0}" type="slidenum">
              <a:rPr lang="en-US" smtClean="0"/>
              <a:pPr/>
              <a:t>33</a:t>
            </a:fld>
            <a:endParaRPr lang="en-US"/>
          </a:p>
        </p:txBody>
      </p:sp>
      <p:sp>
        <p:nvSpPr>
          <p:cNvPr id="23" name="Rectangle 2"/>
          <p:cNvSpPr>
            <a:spLocks noGrp="1" noChangeArrowheads="1"/>
          </p:cNvSpPr>
          <p:nvPr>
            <p:ph type="title"/>
          </p:nvPr>
        </p:nvSpPr>
        <p:spPr>
          <a:xfrm>
            <a:off x="468313" y="188913"/>
            <a:ext cx="8229600" cy="661987"/>
          </a:xfrm>
        </p:spPr>
        <p:txBody>
          <a:bodyPr/>
          <a:lstStyle/>
          <a:p>
            <a:r>
              <a:rPr lang="nb-NO" dirty="0" err="1" smtClean="0">
                <a:solidFill>
                  <a:schemeClr val="accent2"/>
                </a:solidFill>
              </a:rPr>
              <a:t>Convex</a:t>
            </a:r>
            <a:r>
              <a:rPr lang="nb-NO" dirty="0" smtClean="0">
                <a:solidFill>
                  <a:schemeClr val="accent2"/>
                </a:solidFill>
              </a:rPr>
              <a:t> hull</a:t>
            </a:r>
            <a:endParaRPr lang="en-US" i="1" dirty="0">
              <a:solidFill>
                <a:schemeClr val="accent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3"/>
            <a:ext cx="8229600" cy="661987"/>
          </a:xfrm>
        </p:spPr>
        <p:txBody>
          <a:bodyPr/>
          <a:lstStyle/>
          <a:p>
            <a:r>
              <a:rPr lang="nb-NO" dirty="0" err="1" smtClean="0">
                <a:solidFill>
                  <a:srgbClr val="333399"/>
                </a:solidFill>
              </a:rPr>
              <a:t>Convex</a:t>
            </a:r>
            <a:r>
              <a:rPr lang="nb-NO" dirty="0" smtClean="0">
                <a:solidFill>
                  <a:srgbClr val="333399"/>
                </a:solidFill>
              </a:rPr>
              <a:t> hull</a:t>
            </a:r>
            <a:endParaRPr lang="en-US" i="1" dirty="0">
              <a:solidFill>
                <a:srgbClr val="333399"/>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83050" y="25844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0" name="Straight Arrow Connector 19"/>
          <p:cNvCxnSpPr/>
          <p:nvPr/>
        </p:nvCxnSpPr>
        <p:spPr>
          <a:xfrm>
            <a:off x="971550" y="5607050"/>
            <a:ext cx="72453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060575" y="3495675"/>
            <a:ext cx="4711700" cy="44450"/>
          </a:xfrm>
          <a:prstGeom prst="line">
            <a:avLst/>
          </a:prstGeom>
          <a:ln w="254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38200" y="5829300"/>
            <a:ext cx="6845300" cy="1200329"/>
          </a:xfrm>
          <a:prstGeom prst="rect">
            <a:avLst/>
          </a:prstGeom>
          <a:noFill/>
        </p:spPr>
        <p:txBody>
          <a:bodyPr wrap="square" rtlCol="0">
            <a:spAutoFit/>
          </a:bodyPr>
          <a:lstStyle/>
          <a:p>
            <a:r>
              <a:rPr lang="nb-NO" sz="2400" dirty="0" err="1" smtClean="0"/>
              <a:t>Then</a:t>
            </a:r>
            <a:r>
              <a:rPr lang="nb-NO" sz="2400" dirty="0" smtClean="0"/>
              <a:t> </a:t>
            </a:r>
            <a:r>
              <a:rPr lang="nb-NO" sz="2400" dirty="0" err="1" smtClean="0"/>
              <a:t>divide</a:t>
            </a:r>
            <a:r>
              <a:rPr lang="nb-NO" sz="2400" dirty="0" smtClean="0"/>
              <a:t> </a:t>
            </a:r>
            <a:r>
              <a:rPr lang="nb-NO" sz="2400" dirty="0" err="1" smtClean="0"/>
              <a:t>each</a:t>
            </a:r>
            <a:r>
              <a:rPr lang="nb-NO" sz="2400" dirty="0" smtClean="0"/>
              <a:t> </a:t>
            </a:r>
            <a:r>
              <a:rPr lang="nb-NO" sz="2400" dirty="0" err="1" smtClean="0"/>
              <a:t>of</a:t>
            </a:r>
            <a:r>
              <a:rPr lang="nb-NO" sz="2400" dirty="0" smtClean="0"/>
              <a:t> </a:t>
            </a:r>
            <a:r>
              <a:rPr lang="nb-NO" sz="2400" dirty="0" err="1" smtClean="0"/>
              <a:t>the</a:t>
            </a:r>
            <a:r>
              <a:rPr lang="nb-NO" sz="2400" dirty="0" smtClean="0"/>
              <a:t> </a:t>
            </a:r>
            <a:r>
              <a:rPr lang="nb-NO" sz="2400" dirty="0" err="1" smtClean="0"/>
              <a:t>smaller</a:t>
            </a:r>
            <a:r>
              <a:rPr lang="nb-NO" sz="2400" dirty="0" smtClean="0"/>
              <a:t> </a:t>
            </a:r>
            <a:r>
              <a:rPr lang="nb-NO" sz="2400" dirty="0" err="1" smtClean="0"/>
              <a:t>sets</a:t>
            </a:r>
            <a:r>
              <a:rPr lang="nb-NO" sz="2400" dirty="0" smtClean="0"/>
              <a:t> in </a:t>
            </a:r>
            <a:r>
              <a:rPr lang="nb-NO" sz="2400" dirty="0" err="1" smtClean="0"/>
              <a:t>the</a:t>
            </a:r>
            <a:r>
              <a:rPr lang="nb-NO" sz="2400" dirty="0" smtClean="0"/>
              <a:t> same </a:t>
            </a:r>
            <a:r>
              <a:rPr lang="nb-NO" sz="2400" dirty="0" err="1" smtClean="0"/>
              <a:t>way</a:t>
            </a:r>
            <a:endParaRPr lang="nb-NO" sz="2400" dirty="0" smtClean="0"/>
          </a:p>
          <a:p>
            <a:r>
              <a:rPr lang="nb-NO" sz="2400" dirty="0" smtClean="0">
                <a:solidFill>
                  <a:srgbClr val="0070C0"/>
                </a:solidFill>
              </a:rPr>
              <a:t>.</a:t>
            </a:r>
            <a:endParaRPr lang="nb-NO" sz="2400" dirty="0">
              <a:solidFill>
                <a:srgbClr val="0070C0"/>
              </a:solidFill>
            </a:endParaRPr>
          </a:p>
        </p:txBody>
      </p:sp>
      <p:sp>
        <p:nvSpPr>
          <p:cNvPr id="23" name="Oval 22"/>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Slide Number Placeholder 24"/>
          <p:cNvSpPr>
            <a:spLocks noGrp="1"/>
          </p:cNvSpPr>
          <p:nvPr>
            <p:ph type="sldNum" sz="quarter" idx="12"/>
          </p:nvPr>
        </p:nvSpPr>
        <p:spPr>
          <a:xfrm>
            <a:off x="7416800" y="6245225"/>
            <a:ext cx="1270000" cy="476250"/>
          </a:xfrm>
        </p:spPr>
        <p:txBody>
          <a:bodyPr/>
          <a:lstStyle/>
          <a:p>
            <a:fld id="{5E24FFD2-465A-4E69-924E-BCE8BD2664F0}"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3050" y="25844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5400000" flipH="1" flipV="1">
            <a:off x="2482850" y="3073400"/>
            <a:ext cx="38227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6535" y="5724255"/>
            <a:ext cx="8394700" cy="400110"/>
          </a:xfrm>
          <a:prstGeom prst="rect">
            <a:avLst/>
          </a:prstGeom>
          <a:noFill/>
        </p:spPr>
        <p:txBody>
          <a:bodyPr wrap="square" rtlCol="0">
            <a:spAutoFit/>
          </a:bodyPr>
          <a:lstStyle/>
          <a:p>
            <a:pPr algn="ctr"/>
            <a:r>
              <a:rPr lang="en-US" sz="2000" dirty="0" smtClean="0"/>
              <a:t>The depth of the “division tree” will be no larger than</a:t>
            </a:r>
            <a:r>
              <a:rPr lang="en-US" sz="2000" dirty="0" smtClean="0">
                <a:solidFill>
                  <a:schemeClr val="accent2"/>
                </a:solidFill>
              </a:rPr>
              <a:t> </a:t>
            </a:r>
            <a:r>
              <a:rPr lang="en-US" sz="2000" i="1" dirty="0" smtClean="0">
                <a:solidFill>
                  <a:schemeClr val="accent2"/>
                </a:solidFill>
              </a:rPr>
              <a:t> </a:t>
            </a:r>
            <a:r>
              <a:rPr lang="en-US" sz="2000" dirty="0" smtClean="0">
                <a:solidFill>
                  <a:schemeClr val="accent2"/>
                </a:solidFill>
              </a:rPr>
              <a:t>log</a:t>
            </a:r>
            <a:r>
              <a:rPr lang="en-US" sz="2000" baseline="-25000" dirty="0" smtClean="0">
                <a:solidFill>
                  <a:schemeClr val="accent2"/>
                </a:solidFill>
              </a:rPr>
              <a:t>2</a:t>
            </a:r>
            <a:r>
              <a:rPr lang="en-US" sz="2000" i="1" dirty="0" smtClean="0">
                <a:solidFill>
                  <a:schemeClr val="accent2"/>
                </a:solidFill>
              </a:rPr>
              <a:t>n</a:t>
            </a:r>
            <a:r>
              <a:rPr lang="en-US" sz="2000" i="1" dirty="0" smtClean="0"/>
              <a:t>.</a:t>
            </a:r>
            <a:endParaRPr lang="en-US" sz="2000" i="1" dirty="0"/>
          </a:p>
        </p:txBody>
      </p:sp>
      <p:sp>
        <p:nvSpPr>
          <p:cNvPr id="26" name="Oval 25"/>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p:cNvSpPr>
            <a:spLocks noGrp="1"/>
          </p:cNvSpPr>
          <p:nvPr>
            <p:ph type="sldNum" sz="quarter" idx="12"/>
          </p:nvPr>
        </p:nvSpPr>
        <p:spPr/>
        <p:txBody>
          <a:bodyPr/>
          <a:lstStyle/>
          <a:p>
            <a:fld id="{5E24FFD2-465A-4E69-924E-BCE8BD2664F0}" type="slidenum">
              <a:rPr lang="en-US" smtClean="0"/>
              <a:pPr/>
              <a:t>35</a:t>
            </a:fld>
            <a:endParaRPr lang="en-US" dirty="0"/>
          </a:p>
        </p:txBody>
      </p:sp>
      <p:sp>
        <p:nvSpPr>
          <p:cNvPr id="31" name="TextBox 30"/>
          <p:cNvSpPr txBox="1"/>
          <p:nvPr/>
        </p:nvSpPr>
        <p:spPr bwMode="auto">
          <a:xfrm>
            <a:off x="4216400" y="1117600"/>
            <a:ext cx="311150" cy="52322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2800" kern="0" smtClean="0">
                <a:solidFill>
                  <a:srgbClr val="0070C0"/>
                </a:solidFill>
                <a:latin typeface="+mn-lt"/>
              </a:rPr>
              <a:t>0</a:t>
            </a:r>
            <a:endParaRPr lang="en-US" sz="2800" kern="0">
              <a:solidFill>
                <a:srgbClr val="0070C0"/>
              </a:solidFill>
              <a:latin typeface="+mn-lt"/>
            </a:endParaRPr>
          </a:p>
        </p:txBody>
      </p:sp>
      <p:sp>
        <p:nvSpPr>
          <p:cNvPr id="35" name="TextBox 34"/>
          <p:cNvSpPr txBox="1"/>
          <p:nvPr/>
        </p:nvSpPr>
        <p:spPr bwMode="auto">
          <a:xfrm>
            <a:off x="4838700" y="1784350"/>
            <a:ext cx="311150" cy="52322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2800" kern="0" smtClean="0">
                <a:solidFill>
                  <a:srgbClr val="0070C0"/>
                </a:solidFill>
                <a:latin typeface="+mn-lt"/>
              </a:rPr>
              <a:t>2</a:t>
            </a:r>
            <a:endParaRPr lang="en-US" sz="2800" kern="0">
              <a:solidFill>
                <a:srgbClr val="0070C0"/>
              </a:solidFill>
              <a:latin typeface="+mn-lt"/>
            </a:endParaRPr>
          </a:p>
        </p:txBody>
      </p:sp>
      <p:sp>
        <p:nvSpPr>
          <p:cNvPr id="36" name="TextBox 35"/>
          <p:cNvSpPr txBox="1"/>
          <p:nvPr/>
        </p:nvSpPr>
        <p:spPr bwMode="auto">
          <a:xfrm>
            <a:off x="3149600" y="1339850"/>
            <a:ext cx="311150" cy="52322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2800" kern="0" smtClean="0">
                <a:solidFill>
                  <a:srgbClr val="0070C0"/>
                </a:solidFill>
                <a:latin typeface="+mn-lt"/>
              </a:rPr>
              <a:t>1</a:t>
            </a:r>
            <a:endParaRPr lang="en-US" sz="2800" kern="0">
              <a:solidFill>
                <a:srgbClr val="0070C0"/>
              </a:solidFill>
              <a:latin typeface="+mn-lt"/>
            </a:endParaRPr>
          </a:p>
        </p:txBody>
      </p:sp>
      <p:sp>
        <p:nvSpPr>
          <p:cNvPr id="37" name="TextBox 36"/>
          <p:cNvSpPr txBox="1"/>
          <p:nvPr/>
        </p:nvSpPr>
        <p:spPr bwMode="auto">
          <a:xfrm>
            <a:off x="5327650" y="1339850"/>
            <a:ext cx="311150" cy="52322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2800" kern="0" smtClean="0">
                <a:solidFill>
                  <a:srgbClr val="0070C0"/>
                </a:solidFill>
                <a:latin typeface="+mn-lt"/>
              </a:rPr>
              <a:t>1</a:t>
            </a:r>
            <a:endParaRPr lang="en-US" sz="2800" kern="0">
              <a:solidFill>
                <a:srgbClr val="0070C0"/>
              </a:solidFill>
              <a:latin typeface="+mn-lt"/>
            </a:endParaRPr>
          </a:p>
        </p:txBody>
      </p:sp>
      <p:sp>
        <p:nvSpPr>
          <p:cNvPr id="38" name="TextBox 37"/>
          <p:cNvSpPr txBox="1"/>
          <p:nvPr/>
        </p:nvSpPr>
        <p:spPr bwMode="auto">
          <a:xfrm>
            <a:off x="2393950" y="1828800"/>
            <a:ext cx="311150" cy="52322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2800" kern="0" smtClean="0">
                <a:solidFill>
                  <a:srgbClr val="0070C0"/>
                </a:solidFill>
                <a:latin typeface="+mn-lt"/>
              </a:rPr>
              <a:t>2</a:t>
            </a:r>
            <a:endParaRPr lang="en-US" sz="2800" kern="0">
              <a:solidFill>
                <a:srgbClr val="0070C0"/>
              </a:solidFill>
              <a:latin typeface="+mn-lt"/>
            </a:endParaRPr>
          </a:p>
        </p:txBody>
      </p:sp>
      <p:sp>
        <p:nvSpPr>
          <p:cNvPr id="39" name="TextBox 38"/>
          <p:cNvSpPr txBox="1"/>
          <p:nvPr/>
        </p:nvSpPr>
        <p:spPr bwMode="auto">
          <a:xfrm>
            <a:off x="349250" y="1250950"/>
            <a:ext cx="2355850"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2400" kern="0" dirty="0" smtClean="0">
                <a:solidFill>
                  <a:srgbClr val="FF0000"/>
                </a:solidFill>
                <a:latin typeface="+mn-lt"/>
              </a:rPr>
              <a:t>“Tree depth”</a:t>
            </a:r>
            <a:endParaRPr lang="en-US" sz="2400" kern="0" dirty="0">
              <a:solidFill>
                <a:srgbClr val="FF0000"/>
              </a:solidFill>
              <a:latin typeface="+mn-lt"/>
            </a:endParaRPr>
          </a:p>
        </p:txBody>
      </p:sp>
      <p:cxnSp>
        <p:nvCxnSpPr>
          <p:cNvPr id="43" name="Straight Arrow Connector 42"/>
          <p:cNvCxnSpPr/>
          <p:nvPr/>
        </p:nvCxnSpPr>
        <p:spPr>
          <a:xfrm>
            <a:off x="2171700" y="1473200"/>
            <a:ext cx="622300" cy="133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1" idx="1"/>
          </p:cNvCxnSpPr>
          <p:nvPr/>
        </p:nvCxnSpPr>
        <p:spPr>
          <a:xfrm rot="10800000" flipH="1" flipV="1">
            <a:off x="4216400" y="1379210"/>
            <a:ext cx="88900" cy="93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8439150" y="1517650"/>
            <a:ext cx="88900" cy="8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1" idx="1"/>
            <a:endCxn id="36" idx="3"/>
          </p:cNvCxnSpPr>
          <p:nvPr/>
        </p:nvCxnSpPr>
        <p:spPr>
          <a:xfrm rot="10800000" flipV="1">
            <a:off x="3460750" y="1379210"/>
            <a:ext cx="755650" cy="22225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flipV="1">
            <a:off x="2660650" y="1651000"/>
            <a:ext cx="577850" cy="31115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7" idx="1"/>
          </p:cNvCxnSpPr>
          <p:nvPr/>
        </p:nvCxnSpPr>
        <p:spPr>
          <a:xfrm rot="10800000">
            <a:off x="4572000" y="1384300"/>
            <a:ext cx="755650" cy="21716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27625" y="1762125"/>
            <a:ext cx="311150" cy="2667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Convex hull</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3050" y="25844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971550" y="5607050"/>
            <a:ext cx="72453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5" idx="6"/>
            <a:endCxn id="18" idx="1"/>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0" idx="0"/>
            <a:endCxn id="8" idx="4"/>
          </p:cNvCxnSpPr>
          <p:nvPr/>
        </p:nvCxnSpPr>
        <p:spPr>
          <a:xfrm rot="16200000" flipV="1">
            <a:off x="3060700" y="2762250"/>
            <a:ext cx="1822450" cy="48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6" idx="2"/>
            <a:endCxn id="35" idx="3"/>
          </p:cNvCxnSpPr>
          <p:nvPr/>
        </p:nvCxnSpPr>
        <p:spPr>
          <a:xfrm rot="10800000">
            <a:off x="5874070" y="2082482"/>
            <a:ext cx="920431" cy="2413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0"/>
            <a:endCxn id="7" idx="2"/>
          </p:cNvCxnSpPr>
          <p:nvPr/>
        </p:nvCxnSpPr>
        <p:spPr>
          <a:xfrm rot="5400000" flipH="1" flipV="1">
            <a:off x="2393950" y="2184400"/>
            <a:ext cx="1022350" cy="48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3" idx="4"/>
            <a:endCxn id="9" idx="4"/>
          </p:cNvCxnSpPr>
          <p:nvPr/>
        </p:nvCxnSpPr>
        <p:spPr>
          <a:xfrm rot="5400000" flipH="1">
            <a:off x="4171950" y="3695700"/>
            <a:ext cx="20447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36585" y="5994285"/>
            <a:ext cx="7689850" cy="400110"/>
          </a:xfrm>
          <a:prstGeom prst="rect">
            <a:avLst/>
          </a:prstGeom>
          <a:noFill/>
        </p:spPr>
        <p:txBody>
          <a:bodyPr wrap="square" rtlCol="0">
            <a:spAutoFit/>
          </a:bodyPr>
          <a:lstStyle/>
          <a:p>
            <a:pPr algn="ctr"/>
            <a:r>
              <a:rPr lang="en-US" sz="2000" smtClean="0">
                <a:solidFill>
                  <a:schemeClr val="accent2"/>
                </a:solidFill>
              </a:rPr>
              <a:t>Solve lowest level: Find the convex hull for 2 or 3 points (easy).</a:t>
            </a:r>
          </a:p>
        </p:txBody>
      </p:sp>
      <p:sp>
        <p:nvSpPr>
          <p:cNvPr id="35" name="Oval 34"/>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lide Number Placeholder 35"/>
          <p:cNvSpPr>
            <a:spLocks noGrp="1"/>
          </p:cNvSpPr>
          <p:nvPr>
            <p:ph type="sldNum" sz="quarter" idx="12"/>
          </p:nvPr>
        </p:nvSpPr>
        <p:spPr/>
        <p:txBody>
          <a:bodyPr/>
          <a:lstStyle/>
          <a:p>
            <a:fld id="{5E24FFD2-465A-4E69-924E-BCE8BD2664F0}" type="slidenum">
              <a:rPr lang="en-US" smtClean="0"/>
              <a:pPr/>
              <a:t>36</a:t>
            </a:fld>
            <a:endParaRPr lang="en-US"/>
          </a:p>
        </p:txBody>
      </p:sp>
      <p:sp>
        <p:nvSpPr>
          <p:cNvPr id="37" name="Rectangle 2"/>
          <p:cNvSpPr>
            <a:spLocks noGrp="1" noChangeArrowheads="1"/>
          </p:cNvSpPr>
          <p:nvPr>
            <p:ph type="title"/>
          </p:nvPr>
        </p:nvSpPr>
        <p:spPr>
          <a:xfrm>
            <a:off x="468313" y="188913"/>
            <a:ext cx="8229600" cy="661987"/>
          </a:xfrm>
        </p:spPr>
        <p:txBody>
          <a:bodyPr/>
          <a:lstStyle/>
          <a:p>
            <a:r>
              <a:rPr lang="en-US" smtClean="0">
                <a:solidFill>
                  <a:srgbClr val="333399"/>
                </a:solidFill>
              </a:rPr>
              <a:t>Convex hull</a:t>
            </a:r>
            <a:endParaRPr lang="en-US" i="1">
              <a:solidFill>
                <a:srgbClr val="3333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3050" y="25844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971550" y="5607050"/>
            <a:ext cx="72453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0" idx="0"/>
            <a:endCxn id="8" idx="4"/>
          </p:cNvCxnSpPr>
          <p:nvPr/>
        </p:nvCxnSpPr>
        <p:spPr>
          <a:xfrm rot="16200000" flipV="1">
            <a:off x="3060700" y="2762250"/>
            <a:ext cx="1822450" cy="48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 idx="0"/>
            <a:endCxn id="7" idx="2"/>
          </p:cNvCxnSpPr>
          <p:nvPr/>
        </p:nvCxnSpPr>
        <p:spPr>
          <a:xfrm rot="5400000" flipH="1" flipV="1">
            <a:off x="2393950" y="2184400"/>
            <a:ext cx="1022350" cy="48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3" idx="4"/>
            <a:endCxn id="9" idx="4"/>
          </p:cNvCxnSpPr>
          <p:nvPr/>
        </p:nvCxnSpPr>
        <p:spPr>
          <a:xfrm rot="5400000" flipH="1">
            <a:off x="4171950" y="3695700"/>
            <a:ext cx="20447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5" idx="0"/>
            <a:endCxn id="6" idx="3"/>
          </p:cNvCxnSpPr>
          <p:nvPr/>
        </p:nvCxnSpPr>
        <p:spPr>
          <a:xfrm rot="5400000" flipH="1" flipV="1">
            <a:off x="1616075" y="3127057"/>
            <a:ext cx="11242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31540" y="5274205"/>
            <a:ext cx="8134350" cy="707886"/>
          </a:xfrm>
          <a:prstGeom prst="rect">
            <a:avLst/>
          </a:prstGeom>
          <a:noFill/>
        </p:spPr>
        <p:txBody>
          <a:bodyPr wrap="square" rtlCol="0">
            <a:spAutoFit/>
          </a:bodyPr>
          <a:lstStyle/>
          <a:p>
            <a:r>
              <a:rPr lang="en-US" sz="2000" dirty="0" smtClean="0">
                <a:solidFill>
                  <a:srgbClr val="333399"/>
                </a:solidFill>
              </a:rPr>
              <a:t>We merge together two and two convex hulls, following the structure of the division tree.</a:t>
            </a:r>
          </a:p>
        </p:txBody>
      </p:sp>
      <p:sp>
        <p:nvSpPr>
          <p:cNvPr id="49" name="Oval 48"/>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5874070" y="2082482"/>
            <a:ext cx="920431" cy="2413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Slide Number Placeholder 38"/>
          <p:cNvSpPr>
            <a:spLocks noGrp="1"/>
          </p:cNvSpPr>
          <p:nvPr>
            <p:ph type="sldNum" sz="quarter" idx="12"/>
          </p:nvPr>
        </p:nvSpPr>
        <p:spPr/>
        <p:txBody>
          <a:bodyPr/>
          <a:lstStyle/>
          <a:p>
            <a:fld id="{5E24FFD2-465A-4E69-924E-BCE8BD2664F0}" type="slidenum">
              <a:rPr lang="en-US" smtClean="0"/>
              <a:pPr/>
              <a:t>37</a:t>
            </a:fld>
            <a:endParaRPr lang="en-US"/>
          </a:p>
        </p:txBody>
      </p:sp>
      <p:sp>
        <p:nvSpPr>
          <p:cNvPr id="41" name="Rectangle 2"/>
          <p:cNvSpPr>
            <a:spLocks noGrp="1" noChangeArrowheads="1"/>
          </p:cNvSpPr>
          <p:nvPr>
            <p:ph type="title"/>
          </p:nvPr>
        </p:nvSpPr>
        <p:spPr>
          <a:xfrm>
            <a:off x="468313" y="188913"/>
            <a:ext cx="8229600" cy="661987"/>
          </a:xfrm>
        </p:spPr>
        <p:txBody>
          <a:bodyPr/>
          <a:lstStyle/>
          <a:p>
            <a:r>
              <a:rPr lang="en-US" smtClean="0">
                <a:solidFill>
                  <a:srgbClr val="333399"/>
                </a:solidFill>
              </a:rPr>
              <a:t>Convex hull</a:t>
            </a:r>
            <a:endParaRPr lang="en-US" i="1">
              <a:solidFill>
                <a:srgbClr val="33339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sp>
        <p:nvSpPr>
          <p:cNvPr id="5" name="Oval 4"/>
          <p:cNvSpPr/>
          <p:nvPr/>
        </p:nvSpPr>
        <p:spPr>
          <a:xfrm>
            <a:off x="2080580" y="2562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13980" y="34068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47380" y="23400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80780" y="2473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3180" y="30956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69730" y="43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0830" y="3051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92080" y="5140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6480" y="38068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0530" y="4606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92280" y="4918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58680" y="49625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14480" y="34068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969330" y="6073800"/>
            <a:ext cx="72453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058355" y="396242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58280" y="389575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1880" y="389575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2680" y="385130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7430" y="394020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0429" y="348268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69530" y="190852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6330" y="256225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2980" y="367350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4" idx="0"/>
          </p:cNvCxnSpPr>
          <p:nvPr/>
        </p:nvCxnSpPr>
        <p:spPr>
          <a:xfrm rot="5400000" flipH="1" flipV="1">
            <a:off x="4191955" y="4273575"/>
            <a:ext cx="1155700" cy="222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3130" y="336235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5836" y="412720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47580" y="5007000"/>
            <a:ext cx="533400" cy="222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0" idx="0"/>
            <a:endCxn id="15" idx="6"/>
          </p:cNvCxnSpPr>
          <p:nvPr/>
        </p:nvCxnSpPr>
        <p:spPr>
          <a:xfrm rot="16200000" flipH="1" flipV="1">
            <a:off x="2858455" y="3295675"/>
            <a:ext cx="266700" cy="2444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8" idx="3"/>
            <a:endCxn id="7" idx="2"/>
          </p:cNvCxnSpPr>
          <p:nvPr/>
        </p:nvCxnSpPr>
        <p:spPr>
          <a:xfrm rot="5400000" flipH="1">
            <a:off x="3338199" y="2193632"/>
            <a:ext cx="164781" cy="546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9" idx="3"/>
            <a:endCxn id="9" idx="4"/>
          </p:cNvCxnSpPr>
          <p:nvPr/>
        </p:nvCxnSpPr>
        <p:spPr>
          <a:xfrm rot="5400000">
            <a:off x="5192081" y="2504781"/>
            <a:ext cx="635319" cy="7242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858830" y="2473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5947730" y="251780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3" idx="6"/>
          </p:cNvCxnSpPr>
          <p:nvPr/>
        </p:nvCxnSpPr>
        <p:spPr>
          <a:xfrm rot="10800000" flipV="1">
            <a:off x="5280980" y="4962552"/>
            <a:ext cx="1511302" cy="2222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Slide Number Placeholder 49"/>
          <p:cNvSpPr>
            <a:spLocks noGrp="1"/>
          </p:cNvSpPr>
          <p:nvPr>
            <p:ph type="sldNum" sz="quarter" idx="12"/>
          </p:nvPr>
        </p:nvSpPr>
        <p:spPr/>
        <p:txBody>
          <a:bodyPr/>
          <a:lstStyle/>
          <a:p>
            <a:fld id="{5E24FFD2-465A-4E69-924E-BCE8BD2664F0}" type="slidenum">
              <a:rPr lang="en-US" smtClean="0"/>
              <a:pPr/>
              <a:t>38</a:t>
            </a:fld>
            <a:endParaRPr lang="en-US"/>
          </a:p>
        </p:txBody>
      </p:sp>
      <p:cxnSp>
        <p:nvCxnSpPr>
          <p:cNvPr id="45" name="Straight Connector 44"/>
          <p:cNvCxnSpPr>
            <a:stCxn id="7" idx="0"/>
            <a:endCxn id="49" idx="1"/>
          </p:cNvCxnSpPr>
          <p:nvPr/>
        </p:nvCxnSpPr>
        <p:spPr>
          <a:xfrm rot="16200000" flipH="1">
            <a:off x="4458654" y="1073175"/>
            <a:ext cx="146369" cy="268001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13" idx="4"/>
          </p:cNvCxnSpPr>
          <p:nvPr/>
        </p:nvCxnSpPr>
        <p:spPr>
          <a:xfrm>
            <a:off x="1680530" y="4695850"/>
            <a:ext cx="3556000" cy="533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auto">
          <a:xfrm>
            <a:off x="791581" y="1043735"/>
            <a:ext cx="8055894" cy="83099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175" marR="0" indent="12700" algn="l" defTabSz="914400" rtl="0" eaLnBrk="1" fontAlgn="base" latinLnBrk="0" hangingPunct="1">
              <a:lnSpc>
                <a:spcPct val="100000"/>
              </a:lnSpc>
              <a:spcBef>
                <a:spcPct val="20000"/>
              </a:spcBef>
              <a:spcAft>
                <a:spcPct val="0"/>
              </a:spcAft>
              <a:buClrTx/>
              <a:buSzTx/>
            </a:pPr>
            <a:r>
              <a:rPr lang="en-US" sz="2400" kern="0" dirty="0" smtClean="0">
                <a:solidFill>
                  <a:srgbClr val="333399"/>
                </a:solidFill>
                <a:latin typeface="+mn-lt"/>
              </a:rPr>
              <a:t>We merge two hulls into one by finding the upper and lower </a:t>
            </a:r>
            <a:r>
              <a:rPr lang="en-US" sz="2400" kern="0" dirty="0" smtClean="0">
                <a:solidFill>
                  <a:srgbClr val="FF0000"/>
                </a:solidFill>
                <a:latin typeface="+mn-lt"/>
              </a:rPr>
              <a:t>“bridge” </a:t>
            </a:r>
            <a:r>
              <a:rPr lang="en-US" sz="2400" kern="0" dirty="0" smtClean="0">
                <a:solidFill>
                  <a:srgbClr val="333399"/>
                </a:solidFill>
                <a:latin typeface="+mn-lt"/>
              </a:rPr>
              <a:t>between them.</a:t>
            </a:r>
            <a:endParaRPr lang="en-US" sz="2400" kern="0" dirty="0">
              <a:solidFill>
                <a:srgbClr val="333399"/>
              </a:solidFill>
              <a:latin typeface="+mn-lt"/>
            </a:endParaRPr>
          </a:p>
        </p:txBody>
      </p:sp>
      <p:sp>
        <p:nvSpPr>
          <p:cNvPr id="55"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Convex hull</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dirty="0" smtClean="0">
              <a:latin typeface="+mn-lt"/>
            </a:endParaRPr>
          </a:p>
        </p:txBody>
      </p:sp>
      <p:sp>
        <p:nvSpPr>
          <p:cNvPr id="5" name="Oval 4"/>
          <p:cNvSpPr/>
          <p:nvPr/>
        </p:nvSpPr>
        <p:spPr>
          <a:xfrm>
            <a:off x="2140269" y="141573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73669" y="226028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7069" y="119348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40469" y="132683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62869" y="194913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29419" y="323818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40519" y="190468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51769" y="399383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96169" y="266033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40219" y="346043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851969" y="377158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V="1">
            <a:off x="4540568" y="3816030"/>
            <a:ext cx="88901" cy="888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74169" y="226028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971550" y="5607050"/>
            <a:ext cx="72453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016125" y="37623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62369" y="2704781"/>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607119" y="2793681"/>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940118" y="2336162"/>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629219" y="762001"/>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451544" y="993456"/>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96019" y="1415731"/>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62669" y="2526981"/>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540567" y="2660331"/>
            <a:ext cx="400051" cy="1200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62819" y="2215831"/>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9" idx="7"/>
            <a:endCxn id="53" idx="1"/>
          </p:cNvCxnSpPr>
          <p:nvPr/>
        </p:nvCxnSpPr>
        <p:spPr>
          <a:xfrm rot="5400000" flipH="1" flipV="1">
            <a:off x="5273994" y="1304606"/>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105525" y="2980686"/>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908937" y="2171381"/>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07268" y="3593780"/>
            <a:ext cx="266701"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85194" y="3171506"/>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29369" y="2971481"/>
            <a:ext cx="400050" cy="307777"/>
          </a:xfrm>
          <a:prstGeom prst="rect">
            <a:avLst/>
          </a:prstGeom>
          <a:noFill/>
        </p:spPr>
        <p:txBody>
          <a:bodyPr wrap="square" rtlCol="0">
            <a:spAutoFit/>
          </a:bodyPr>
          <a:lstStyle/>
          <a:p>
            <a:r>
              <a:rPr lang="en-US" sz="1400" i="1" smtClean="0"/>
              <a:t>p</a:t>
            </a:r>
            <a:r>
              <a:rPr lang="en-US" sz="1400" baseline="-25000" smtClean="0"/>
              <a:t>1</a:t>
            </a:r>
            <a:endParaRPr lang="en-US" sz="1400" baseline="-25000" dirty="0"/>
          </a:p>
        </p:txBody>
      </p:sp>
      <p:sp>
        <p:nvSpPr>
          <p:cNvPr id="39" name="TextBox 38"/>
          <p:cNvSpPr txBox="1"/>
          <p:nvPr/>
        </p:nvSpPr>
        <p:spPr>
          <a:xfrm>
            <a:off x="4629469" y="3682681"/>
            <a:ext cx="400050" cy="307777"/>
          </a:xfrm>
          <a:prstGeom prst="rect">
            <a:avLst/>
          </a:prstGeom>
          <a:noFill/>
        </p:spPr>
        <p:txBody>
          <a:bodyPr wrap="square" rtlCol="0">
            <a:spAutoFit/>
          </a:bodyPr>
          <a:lstStyle/>
          <a:p>
            <a:r>
              <a:rPr lang="en-US" sz="1400" i="1" smtClean="0"/>
              <a:t>q</a:t>
            </a:r>
            <a:r>
              <a:rPr lang="en-US" sz="1400" baseline="-25000" smtClean="0"/>
              <a:t>1</a:t>
            </a:r>
            <a:endParaRPr lang="en-US" sz="1400" dirty="0" smtClean="0"/>
          </a:p>
        </p:txBody>
      </p:sp>
      <p:sp>
        <p:nvSpPr>
          <p:cNvPr id="41" name="TextBox 40"/>
          <p:cNvSpPr txBox="1"/>
          <p:nvPr/>
        </p:nvSpPr>
        <p:spPr>
          <a:xfrm>
            <a:off x="4985069" y="2660331"/>
            <a:ext cx="400050" cy="307777"/>
          </a:xfrm>
          <a:prstGeom prst="rect">
            <a:avLst/>
          </a:prstGeom>
          <a:noFill/>
        </p:spPr>
        <p:txBody>
          <a:bodyPr wrap="square" rtlCol="0">
            <a:spAutoFit/>
          </a:bodyPr>
          <a:lstStyle/>
          <a:p>
            <a:r>
              <a:rPr lang="en-US" sz="1400" i="1" smtClean="0"/>
              <a:t>q</a:t>
            </a:r>
            <a:r>
              <a:rPr lang="en-US" sz="1400" baseline="-25000" smtClean="0"/>
              <a:t>2</a:t>
            </a:r>
            <a:endParaRPr lang="en-US" sz="1400" baseline="-25000" dirty="0"/>
          </a:p>
        </p:txBody>
      </p:sp>
      <p:sp>
        <p:nvSpPr>
          <p:cNvPr id="43" name="TextBox 42"/>
          <p:cNvSpPr txBox="1"/>
          <p:nvPr/>
        </p:nvSpPr>
        <p:spPr>
          <a:xfrm>
            <a:off x="5296219" y="1993581"/>
            <a:ext cx="400050" cy="307777"/>
          </a:xfrm>
          <a:prstGeom prst="rect">
            <a:avLst/>
          </a:prstGeom>
          <a:noFill/>
        </p:spPr>
        <p:txBody>
          <a:bodyPr wrap="square" rtlCol="0">
            <a:spAutoFit/>
          </a:bodyPr>
          <a:lstStyle/>
          <a:p>
            <a:r>
              <a:rPr lang="en-US" sz="1400" i="1" smtClean="0"/>
              <a:t>q</a:t>
            </a:r>
            <a:r>
              <a:rPr lang="en-US" sz="1400" baseline="-25000" smtClean="0"/>
              <a:t>3</a:t>
            </a:r>
            <a:endParaRPr lang="en-US" sz="1400" baseline="-25000" dirty="0"/>
          </a:p>
        </p:txBody>
      </p:sp>
      <p:sp>
        <p:nvSpPr>
          <p:cNvPr id="45" name="TextBox 44"/>
          <p:cNvSpPr txBox="1"/>
          <p:nvPr/>
        </p:nvSpPr>
        <p:spPr>
          <a:xfrm>
            <a:off x="5785169" y="1371281"/>
            <a:ext cx="400050" cy="307777"/>
          </a:xfrm>
          <a:prstGeom prst="rect">
            <a:avLst/>
          </a:prstGeom>
          <a:noFill/>
        </p:spPr>
        <p:txBody>
          <a:bodyPr wrap="square" rtlCol="0">
            <a:spAutoFit/>
          </a:bodyPr>
          <a:lstStyle/>
          <a:p>
            <a:r>
              <a:rPr lang="en-US" sz="1400" i="1" smtClean="0"/>
              <a:t>q</a:t>
            </a:r>
            <a:r>
              <a:rPr lang="en-US" sz="1400" baseline="-25000" smtClean="0"/>
              <a:t>4</a:t>
            </a:r>
            <a:endParaRPr lang="en-US" sz="1400" baseline="-25000" dirty="0"/>
          </a:p>
        </p:txBody>
      </p:sp>
      <p:sp>
        <p:nvSpPr>
          <p:cNvPr id="47" name="TextBox 46"/>
          <p:cNvSpPr txBox="1"/>
          <p:nvPr/>
        </p:nvSpPr>
        <p:spPr>
          <a:xfrm>
            <a:off x="5340669" y="3727131"/>
            <a:ext cx="400050" cy="307777"/>
          </a:xfrm>
          <a:prstGeom prst="rect">
            <a:avLst/>
          </a:prstGeom>
          <a:noFill/>
        </p:spPr>
        <p:txBody>
          <a:bodyPr wrap="square" rtlCol="0">
            <a:spAutoFit/>
          </a:bodyPr>
          <a:lstStyle/>
          <a:p>
            <a:r>
              <a:rPr lang="en-US" sz="1400" i="1" smtClean="0"/>
              <a:t>q</a:t>
            </a:r>
            <a:r>
              <a:rPr lang="en-US" sz="1400" baseline="-25000" smtClean="0"/>
              <a:t>7</a:t>
            </a:r>
            <a:endParaRPr lang="en-US" sz="1400" baseline="-25000" dirty="0"/>
          </a:p>
        </p:txBody>
      </p:sp>
      <p:sp>
        <p:nvSpPr>
          <p:cNvPr id="49" name="TextBox 48"/>
          <p:cNvSpPr txBox="1"/>
          <p:nvPr/>
        </p:nvSpPr>
        <p:spPr>
          <a:xfrm>
            <a:off x="6496369" y="3504881"/>
            <a:ext cx="400050" cy="307777"/>
          </a:xfrm>
          <a:prstGeom prst="rect">
            <a:avLst/>
          </a:prstGeom>
          <a:noFill/>
        </p:spPr>
        <p:txBody>
          <a:bodyPr wrap="square" rtlCol="0">
            <a:spAutoFit/>
          </a:bodyPr>
          <a:lstStyle/>
          <a:p>
            <a:r>
              <a:rPr lang="en-US" sz="1400" i="1" smtClean="0"/>
              <a:t>q</a:t>
            </a:r>
            <a:r>
              <a:rPr lang="en-US" sz="1400" baseline="-25000" smtClean="0"/>
              <a:t>6</a:t>
            </a:r>
            <a:endParaRPr lang="en-US" sz="1400" baseline="-25000" dirty="0"/>
          </a:p>
        </p:txBody>
      </p:sp>
      <p:sp>
        <p:nvSpPr>
          <p:cNvPr id="51" name="TextBox 50"/>
          <p:cNvSpPr txBox="1"/>
          <p:nvPr/>
        </p:nvSpPr>
        <p:spPr>
          <a:xfrm>
            <a:off x="6274119" y="2171381"/>
            <a:ext cx="400050" cy="307777"/>
          </a:xfrm>
          <a:prstGeom prst="rect">
            <a:avLst/>
          </a:prstGeom>
          <a:noFill/>
        </p:spPr>
        <p:txBody>
          <a:bodyPr wrap="square" rtlCol="0">
            <a:spAutoFit/>
          </a:bodyPr>
          <a:lstStyle/>
          <a:p>
            <a:r>
              <a:rPr lang="en-US" sz="1400" i="1" smtClean="0"/>
              <a:t>q</a:t>
            </a:r>
            <a:r>
              <a:rPr lang="en-US" sz="1400" baseline="-25000" smtClean="0"/>
              <a:t>5</a:t>
            </a:r>
            <a:endParaRPr lang="en-US" sz="1400" baseline="-25000" dirty="0"/>
          </a:p>
        </p:txBody>
      </p:sp>
      <p:sp>
        <p:nvSpPr>
          <p:cNvPr id="53" name="Oval 52"/>
          <p:cNvSpPr/>
          <p:nvPr/>
        </p:nvSpPr>
        <p:spPr>
          <a:xfrm>
            <a:off x="5918519" y="1326831"/>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6007419" y="1371281"/>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7" idx="7"/>
            <a:endCxn id="53" idx="7"/>
          </p:cNvCxnSpPr>
          <p:nvPr/>
        </p:nvCxnSpPr>
        <p:spPr>
          <a:xfrm rot="16200000" flipH="1">
            <a:off x="4572000" y="-82550"/>
            <a:ext cx="133350" cy="27114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8" name="Rectangle 2"/>
          <p:cNvSpPr txBox="1">
            <a:spLocks noChangeArrowheads="1"/>
          </p:cNvSpPr>
          <p:nvPr/>
        </p:nvSpPr>
        <p:spPr bwMode="auto">
          <a:xfrm>
            <a:off x="431540" y="5049180"/>
            <a:ext cx="8229600" cy="1106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tabLst/>
              <a:defRPr/>
            </a:pPr>
            <a:r>
              <a:rPr kumimoji="0" lang="en-US" sz="2000" b="0" i="0" u="none" strike="noStrike" kern="0" cap="none" spc="0" normalizeH="0" baseline="0" noProof="0" dirty="0" smtClean="0">
                <a:ln>
                  <a:noFill/>
                </a:ln>
                <a:solidFill>
                  <a:schemeClr val="accent2"/>
                </a:solidFill>
                <a:effectLst/>
                <a:uLnTx/>
                <a:uFillTx/>
                <a:latin typeface="+mj-lt"/>
                <a:ea typeface="+mj-ea"/>
                <a:cs typeface="+mj-cs"/>
              </a:rPr>
              <a:t>We know that all </a:t>
            </a:r>
            <a:r>
              <a:rPr kumimoji="0" lang="en-US" sz="2000" b="0" i="1" u="none" strike="noStrike" kern="0" cap="none" spc="0" normalizeH="0" baseline="0" noProof="0" dirty="0" smtClean="0">
                <a:ln>
                  <a:noFill/>
                </a:ln>
                <a:solidFill>
                  <a:schemeClr val="accent2"/>
                </a:solidFill>
                <a:effectLst/>
                <a:uLnTx/>
                <a:uFillTx/>
                <a:latin typeface="+mj-lt"/>
                <a:ea typeface="+mj-ea"/>
                <a:cs typeface="+mj-cs"/>
              </a:rPr>
              <a:t>x</a:t>
            </a:r>
            <a:r>
              <a:rPr kumimoji="0" lang="en-US" sz="2000" b="0" i="0" u="none" strike="noStrike" kern="0" cap="none" spc="0" normalizeH="0" baseline="0" noProof="0" dirty="0" smtClean="0">
                <a:ln>
                  <a:noFill/>
                </a:ln>
                <a:solidFill>
                  <a:schemeClr val="accent2"/>
                </a:solidFill>
                <a:effectLst/>
                <a:uLnTx/>
                <a:uFillTx/>
                <a:latin typeface="+mj-lt"/>
                <a:ea typeface="+mj-ea"/>
                <a:cs typeface="+mj-cs"/>
              </a:rPr>
              <a:t>-values in </a:t>
            </a:r>
            <a:r>
              <a:rPr lang="en-US" sz="2000" kern="0" dirty="0" smtClean="0">
                <a:solidFill>
                  <a:schemeClr val="accent2"/>
                </a:solidFill>
                <a:latin typeface="+mj-lt"/>
                <a:ea typeface="+mj-ea"/>
                <a:cs typeface="+mj-cs"/>
              </a:rPr>
              <a:t>the left</a:t>
            </a:r>
            <a:r>
              <a:rPr kumimoji="0" lang="en-US" sz="2000" b="0" i="0" u="none" strike="noStrike" kern="0" cap="none" spc="0" normalizeH="0" baseline="0" noProof="0" dirty="0" smtClean="0">
                <a:ln>
                  <a:noFill/>
                </a:ln>
                <a:solidFill>
                  <a:schemeClr val="accent2"/>
                </a:solidFill>
                <a:effectLst/>
                <a:uLnTx/>
                <a:uFillTx/>
                <a:latin typeface="+mj-lt"/>
                <a:ea typeface="+mj-ea"/>
                <a:cs typeface="+mj-cs"/>
              </a:rPr>
              <a:t> set are smaller than</a:t>
            </a:r>
            <a:r>
              <a:rPr lang="en-US" sz="2000" kern="0" dirty="0" smtClean="0">
                <a:solidFill>
                  <a:schemeClr val="accent2"/>
                </a:solidFill>
                <a:latin typeface="+mj-lt"/>
                <a:ea typeface="+mj-ea"/>
                <a:cs typeface="+mj-cs"/>
              </a:rPr>
              <a:t> </a:t>
            </a:r>
            <a:r>
              <a:rPr kumimoji="0" lang="en-US" sz="2000" b="0" i="0" u="none" strike="noStrike" kern="0" cap="none" spc="0" normalizeH="0" noProof="0" dirty="0" smtClean="0">
                <a:ln>
                  <a:noFill/>
                </a:ln>
                <a:solidFill>
                  <a:schemeClr val="accent2"/>
                </a:solidFill>
                <a:effectLst/>
                <a:uLnTx/>
                <a:uFillTx/>
                <a:latin typeface="+mj-lt"/>
                <a:ea typeface="+mj-ea"/>
                <a:cs typeface="+mj-cs"/>
              </a:rPr>
              <a:t>those in t</a:t>
            </a:r>
            <a:r>
              <a:rPr lang="en-US" sz="2000" kern="0" dirty="0" smtClean="0">
                <a:solidFill>
                  <a:schemeClr val="accent2"/>
                </a:solidFill>
                <a:latin typeface="+mj-lt"/>
                <a:ea typeface="+mj-ea"/>
                <a:cs typeface="+mj-cs"/>
              </a:rPr>
              <a:t>he right set. Let </a:t>
            </a:r>
            <a:r>
              <a:rPr lang="en-US" sz="2000" i="1" kern="0" dirty="0" smtClean="0">
                <a:solidFill>
                  <a:schemeClr val="accent2"/>
                </a:solidFill>
                <a:latin typeface="+mj-lt"/>
                <a:ea typeface="+mj-ea"/>
                <a:cs typeface="+mj-cs"/>
              </a:rPr>
              <a:t>p</a:t>
            </a:r>
            <a:r>
              <a:rPr lang="en-US" sz="2000" kern="0" baseline="-25000" dirty="0" smtClean="0">
                <a:solidFill>
                  <a:schemeClr val="accent2"/>
                </a:solidFill>
                <a:latin typeface="+mj-lt"/>
                <a:ea typeface="+mj-ea"/>
                <a:cs typeface="+mj-cs"/>
              </a:rPr>
              <a:t>1</a:t>
            </a:r>
            <a:r>
              <a:rPr lang="en-US" sz="2000" kern="0" dirty="0" smtClean="0">
                <a:solidFill>
                  <a:schemeClr val="accent2"/>
                </a:solidFill>
                <a:latin typeface="+mj-lt"/>
                <a:ea typeface="+mj-ea"/>
                <a:cs typeface="+mj-cs"/>
              </a:rPr>
              <a:t> be the rightmost corner of the left hull and </a:t>
            </a:r>
            <a:r>
              <a:rPr lang="en-US" sz="2000" i="1" kern="0" dirty="0" smtClean="0">
                <a:solidFill>
                  <a:schemeClr val="accent2"/>
                </a:solidFill>
                <a:latin typeface="+mj-lt"/>
                <a:ea typeface="+mj-ea"/>
                <a:cs typeface="+mj-cs"/>
              </a:rPr>
              <a:t>q</a:t>
            </a:r>
            <a:r>
              <a:rPr lang="en-US" sz="2000" kern="0" baseline="-25000" dirty="0" smtClean="0">
                <a:solidFill>
                  <a:schemeClr val="accent2"/>
                </a:solidFill>
                <a:latin typeface="+mj-lt"/>
                <a:ea typeface="+mj-ea"/>
                <a:cs typeface="+mj-cs"/>
              </a:rPr>
              <a:t>1</a:t>
            </a:r>
            <a:r>
              <a:rPr lang="en-US" sz="2000" kern="0" dirty="0" smtClean="0">
                <a:solidFill>
                  <a:schemeClr val="accent2"/>
                </a:solidFill>
                <a:latin typeface="+mj-lt"/>
                <a:ea typeface="+mj-ea"/>
                <a:cs typeface="+mj-cs"/>
              </a:rPr>
              <a:t> the leftmost of the right</a:t>
            </a:r>
          </a:p>
          <a:p>
            <a:pPr marL="0" marR="0" lvl="0" indent="0" defTabSz="914400" rtl="0" eaLnBrk="1" fontAlgn="base" latinLnBrk="0" hangingPunct="1">
              <a:lnSpc>
                <a:spcPct val="100000"/>
              </a:lnSpc>
              <a:spcBef>
                <a:spcPct val="0"/>
              </a:spcBef>
              <a:spcAft>
                <a:spcPct val="0"/>
              </a:spcAft>
              <a:buClrTx/>
              <a:buSzTx/>
              <a:tabLst/>
              <a:defRPr/>
            </a:pPr>
            <a:endParaRPr kumimoji="0" lang="en-US" sz="2000" b="0" i="0" u="none" strike="noStrike" kern="0" cap="none" spc="0" normalizeH="0" baseline="0" noProof="0" dirty="0" smtClean="0">
              <a:ln>
                <a:noFill/>
              </a:ln>
              <a:solidFill>
                <a:schemeClr val="accent2"/>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tabLst/>
              <a:defRPr/>
            </a:pPr>
            <a:r>
              <a:rPr kumimoji="0" lang="en-US" sz="2000" b="0" i="0" u="none" strike="noStrike" kern="0" cap="none" spc="0" normalizeH="0" baseline="0" noProof="0" dirty="0" smtClean="0">
                <a:ln>
                  <a:noFill/>
                </a:ln>
                <a:solidFill>
                  <a:schemeClr val="accent2"/>
                </a:solidFill>
                <a:effectLst/>
                <a:uLnTx/>
                <a:uFillTx/>
                <a:latin typeface="+mj-lt"/>
                <a:ea typeface="+mj-ea"/>
                <a:cs typeface="+mj-cs"/>
              </a:rPr>
              <a:t>Number the corners of the left </a:t>
            </a:r>
            <a:r>
              <a:rPr kumimoji="0" lang="en-US" sz="2000" b="0" i="0" u="none" strike="noStrike" kern="0" cap="none" spc="0" normalizeH="0" noProof="0" dirty="0" smtClean="0">
                <a:ln>
                  <a:noFill/>
                </a:ln>
                <a:solidFill>
                  <a:schemeClr val="accent2"/>
                </a:solidFill>
                <a:effectLst/>
                <a:uLnTx/>
                <a:uFillTx/>
                <a:latin typeface="+mj-lt"/>
                <a:ea typeface="+mj-ea"/>
                <a:cs typeface="+mj-cs"/>
              </a:rPr>
              <a:t>hull counterclockwise </a:t>
            </a:r>
            <a:r>
              <a:rPr kumimoji="0" lang="en-US" sz="2000" b="0" i="1" u="none" strike="noStrike" kern="0" cap="none" spc="0" normalizeH="0" noProof="0" dirty="0" smtClean="0">
                <a:ln>
                  <a:noFill/>
                </a:ln>
                <a:solidFill>
                  <a:schemeClr val="accent2"/>
                </a:solidFill>
                <a:effectLst/>
                <a:uLnTx/>
                <a:uFillTx/>
                <a:latin typeface="+mj-lt"/>
                <a:ea typeface="+mj-ea"/>
                <a:cs typeface="+mj-cs"/>
              </a:rPr>
              <a:t>p</a:t>
            </a:r>
            <a:r>
              <a:rPr kumimoji="0" lang="en-US" sz="2000" b="0" i="0" u="none" strike="noStrike" kern="0" cap="none" spc="0" normalizeH="0" baseline="-25000" noProof="0" dirty="0" smtClean="0">
                <a:ln>
                  <a:noFill/>
                </a:ln>
                <a:solidFill>
                  <a:schemeClr val="accent2"/>
                </a:solidFill>
                <a:effectLst/>
                <a:uLnTx/>
                <a:uFillTx/>
                <a:latin typeface="+mj-lt"/>
                <a:ea typeface="+mj-ea"/>
                <a:cs typeface="+mj-cs"/>
              </a:rPr>
              <a:t>1</a:t>
            </a:r>
            <a:r>
              <a:rPr kumimoji="0" lang="en-US" sz="2000" b="0" i="0" u="none" strike="noStrike" kern="0" cap="none" spc="0" normalizeH="0" noProof="0" dirty="0" smtClean="0">
                <a:ln>
                  <a:noFill/>
                </a:ln>
                <a:solidFill>
                  <a:schemeClr val="accent2"/>
                </a:solidFill>
                <a:effectLst/>
                <a:uLnTx/>
                <a:uFillTx/>
                <a:latin typeface="+mj-lt"/>
                <a:ea typeface="+mj-ea"/>
                <a:cs typeface="+mj-cs"/>
              </a:rPr>
              <a:t>, </a:t>
            </a:r>
            <a:r>
              <a:rPr kumimoji="0" lang="en-US" sz="2000" b="0" i="1" u="none" strike="noStrike" kern="0" cap="none" spc="0" normalizeH="0" noProof="0" dirty="0" smtClean="0">
                <a:ln>
                  <a:noFill/>
                </a:ln>
                <a:solidFill>
                  <a:schemeClr val="accent2"/>
                </a:solidFill>
                <a:effectLst/>
                <a:uLnTx/>
                <a:uFillTx/>
                <a:latin typeface="+mj-lt"/>
                <a:ea typeface="+mj-ea"/>
                <a:cs typeface="+mj-cs"/>
              </a:rPr>
              <a:t>p</a:t>
            </a:r>
            <a:r>
              <a:rPr kumimoji="0" lang="en-US" sz="2000" b="0" i="0" u="none" strike="noStrike" kern="0" cap="none" spc="0" normalizeH="0" baseline="-25000" noProof="0" dirty="0" smtClean="0">
                <a:ln>
                  <a:noFill/>
                </a:ln>
                <a:solidFill>
                  <a:schemeClr val="accent2"/>
                </a:solidFill>
                <a:effectLst/>
                <a:uLnTx/>
                <a:uFillTx/>
                <a:latin typeface="+mj-lt"/>
                <a:ea typeface="+mj-ea"/>
                <a:cs typeface="+mj-cs"/>
              </a:rPr>
              <a:t>2</a:t>
            </a:r>
            <a:r>
              <a:rPr kumimoji="0" lang="en-US" sz="2000" b="0" i="0" u="none" strike="noStrike" kern="0" cap="none" spc="0" normalizeH="0" noProof="0" dirty="0" smtClean="0">
                <a:ln>
                  <a:noFill/>
                </a:ln>
                <a:solidFill>
                  <a:schemeClr val="accent2"/>
                </a:solidFill>
                <a:effectLst/>
                <a:uLnTx/>
                <a:uFillTx/>
                <a:latin typeface="+mj-lt"/>
                <a:ea typeface="+mj-ea"/>
                <a:cs typeface="+mj-cs"/>
              </a:rPr>
              <a:t>, …, and the </a:t>
            </a:r>
            <a:r>
              <a:rPr lang="en-US" sz="2000" kern="0" dirty="0" smtClean="0">
                <a:solidFill>
                  <a:schemeClr val="accent2"/>
                </a:solidFill>
                <a:latin typeface="+mj-lt"/>
                <a:ea typeface="+mj-ea"/>
                <a:cs typeface="+mj-cs"/>
              </a:rPr>
              <a:t>corners of the right hull</a:t>
            </a:r>
            <a:r>
              <a:rPr kumimoji="0" lang="en-US" sz="2000" b="0" i="0" u="none" strike="noStrike" kern="0" cap="none" spc="0" normalizeH="0" noProof="0" dirty="0" smtClean="0">
                <a:ln>
                  <a:noFill/>
                </a:ln>
                <a:solidFill>
                  <a:schemeClr val="accent2"/>
                </a:solidFill>
                <a:effectLst/>
                <a:uLnTx/>
                <a:uFillTx/>
                <a:latin typeface="+mj-lt"/>
                <a:ea typeface="+mj-ea"/>
                <a:cs typeface="+mj-cs"/>
              </a:rPr>
              <a:t> clockwise</a:t>
            </a:r>
            <a:r>
              <a:rPr lang="en-US" sz="2000" kern="0" dirty="0" smtClean="0">
                <a:solidFill>
                  <a:schemeClr val="accent2"/>
                </a:solidFill>
                <a:latin typeface="+mj-lt"/>
                <a:ea typeface="+mj-ea"/>
                <a:cs typeface="+mj-cs"/>
              </a:rPr>
              <a:t> </a:t>
            </a:r>
            <a:r>
              <a:rPr lang="en-US" sz="2000" i="1" kern="0" dirty="0" smtClean="0">
                <a:solidFill>
                  <a:schemeClr val="accent2"/>
                </a:solidFill>
                <a:latin typeface="+mj-lt"/>
                <a:ea typeface="+mj-ea"/>
                <a:cs typeface="+mj-cs"/>
              </a:rPr>
              <a:t>q</a:t>
            </a:r>
            <a:r>
              <a:rPr lang="en-US" sz="2000" kern="0" baseline="-25000" dirty="0" smtClean="0">
                <a:solidFill>
                  <a:schemeClr val="accent2"/>
                </a:solidFill>
                <a:latin typeface="+mj-lt"/>
                <a:ea typeface="+mj-ea"/>
                <a:cs typeface="+mj-cs"/>
              </a:rPr>
              <a:t>1</a:t>
            </a:r>
            <a:r>
              <a:rPr lang="en-US" sz="2000" kern="0" dirty="0" smtClean="0">
                <a:solidFill>
                  <a:schemeClr val="accent2"/>
                </a:solidFill>
                <a:latin typeface="+mj-lt"/>
                <a:ea typeface="+mj-ea"/>
                <a:cs typeface="+mj-cs"/>
              </a:rPr>
              <a:t>, </a:t>
            </a:r>
            <a:r>
              <a:rPr lang="en-US" sz="2000" i="1" kern="0" dirty="0" smtClean="0">
                <a:solidFill>
                  <a:schemeClr val="accent2"/>
                </a:solidFill>
                <a:latin typeface="+mj-lt"/>
                <a:ea typeface="+mj-ea"/>
                <a:cs typeface="+mj-cs"/>
              </a:rPr>
              <a:t>q</a:t>
            </a:r>
            <a:r>
              <a:rPr lang="en-US" sz="2000" kern="0" baseline="-25000" dirty="0" smtClean="0">
                <a:solidFill>
                  <a:schemeClr val="accent2"/>
                </a:solidFill>
                <a:latin typeface="+mj-lt"/>
                <a:ea typeface="+mj-ea"/>
                <a:cs typeface="+mj-cs"/>
              </a:rPr>
              <a:t>2</a:t>
            </a:r>
            <a:r>
              <a:rPr lang="en-US" sz="2000" kern="0" dirty="0" smtClean="0">
                <a:solidFill>
                  <a:schemeClr val="accent2"/>
                </a:solidFill>
                <a:latin typeface="+mj-lt"/>
                <a:ea typeface="+mj-ea"/>
                <a:cs typeface="+mj-cs"/>
              </a:rPr>
              <a:t>, …</a:t>
            </a:r>
            <a:endParaRPr kumimoji="0" lang="en-US" sz="2000" b="0" i="0" u="none" strike="noStrike" kern="0" cap="none" spc="0" normalizeH="0" noProof="0" dirty="0" smtClean="0">
              <a:ln>
                <a:noFill/>
              </a:ln>
              <a:solidFill>
                <a:schemeClr val="accent2"/>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tabLst/>
              <a:defRPr/>
            </a:pPr>
            <a:endParaRPr lang="en-US" sz="2000" kern="0" baseline="0" dirty="0" smtClean="0">
              <a:solidFill>
                <a:srgbClr val="FF0000"/>
              </a:solidFill>
              <a:latin typeface="+mj-lt"/>
              <a:ea typeface="+mj-ea"/>
              <a:cs typeface="+mj-cs"/>
            </a:endParaRPr>
          </a:p>
          <a:p>
            <a:pPr marL="0" marR="0" lvl="0" indent="0" defTabSz="914400" rtl="0" eaLnBrk="1" fontAlgn="base" latinLnBrk="0" hangingPunct="1">
              <a:lnSpc>
                <a:spcPct val="100000"/>
              </a:lnSpc>
              <a:spcBef>
                <a:spcPct val="0"/>
              </a:spcBef>
              <a:spcAft>
                <a:spcPct val="0"/>
              </a:spcAft>
              <a:buClrTx/>
              <a:buSzTx/>
              <a:tabLst/>
              <a:defRPr/>
            </a:pPr>
            <a:r>
              <a:rPr lang="en-US" sz="2000" kern="0" baseline="0" dirty="0" smtClean="0">
                <a:solidFill>
                  <a:srgbClr val="FF0000"/>
                </a:solidFill>
                <a:latin typeface="+mj-lt"/>
                <a:ea typeface="+mj-ea"/>
                <a:cs typeface="+mj-cs"/>
              </a:rPr>
              <a:t>NB: This is different from what</a:t>
            </a:r>
            <a:r>
              <a:rPr lang="en-US" sz="2000" kern="0" dirty="0" smtClean="0">
                <a:solidFill>
                  <a:srgbClr val="FF0000"/>
                </a:solidFill>
                <a:latin typeface="+mj-lt"/>
                <a:ea typeface="+mj-ea"/>
                <a:cs typeface="+mj-cs"/>
              </a:rPr>
              <a:t> is done</a:t>
            </a:r>
            <a:r>
              <a:rPr lang="en-US" sz="2000" kern="0" baseline="0" dirty="0" smtClean="0">
                <a:solidFill>
                  <a:srgbClr val="FF0000"/>
                </a:solidFill>
                <a:latin typeface="+mj-lt"/>
                <a:ea typeface="+mj-ea"/>
                <a:cs typeface="+mj-cs"/>
              </a:rPr>
              <a:t> in the textbook! Inaccurate</a:t>
            </a:r>
            <a:r>
              <a:rPr lang="en-US" sz="2000" kern="0" dirty="0" smtClean="0">
                <a:solidFill>
                  <a:srgbClr val="FF0000"/>
                </a:solidFill>
                <a:latin typeface="+mj-lt"/>
                <a:ea typeface="+mj-ea"/>
                <a:cs typeface="+mj-cs"/>
              </a:rPr>
              <a:t>.</a:t>
            </a:r>
            <a:endParaRPr kumimoji="0" lang="en-US" sz="2000" b="0" i="0" u="none" strike="noStrike" kern="0" cap="none" spc="0" normalizeH="0" baseline="0" noProof="0" dirty="0" smtClean="0">
              <a:ln>
                <a:noFill/>
              </a:ln>
              <a:solidFill>
                <a:srgbClr val="FF0000"/>
              </a:solidFill>
              <a:effectLst/>
              <a:uLnTx/>
              <a:uFillTx/>
              <a:latin typeface="+mj-lt"/>
              <a:ea typeface="+mj-ea"/>
              <a:cs typeface="+mj-cs"/>
            </a:endParaRPr>
          </a:p>
          <a:p>
            <a:pPr marL="0" marR="0" lvl="0" indent="0" defTabSz="914400" rtl="0" eaLnBrk="1" fontAlgn="base" latinLnBrk="0" hangingPunct="1">
              <a:lnSpc>
                <a:spcPct val="100000"/>
              </a:lnSpc>
              <a:spcBef>
                <a:spcPct val="0"/>
              </a:spcBef>
              <a:spcAft>
                <a:spcPct val="0"/>
              </a:spcAft>
              <a:buClrTx/>
              <a:buSzTx/>
              <a:tabLst/>
              <a:defRPr/>
            </a:pPr>
            <a:endParaRPr kumimoji="0" lang="en-US" sz="2400" b="0" i="1" u="none" strike="noStrike" kern="0" cap="none" spc="0" normalizeH="0" baseline="0" noProof="0" dirty="0">
              <a:ln>
                <a:noFill/>
              </a:ln>
              <a:solidFill>
                <a:schemeClr val="accent2"/>
              </a:solidFill>
              <a:effectLst/>
              <a:uLnTx/>
              <a:uFillTx/>
              <a:latin typeface="+mj-lt"/>
              <a:ea typeface="+mj-ea"/>
              <a:cs typeface="+mj-cs"/>
            </a:endParaRPr>
          </a:p>
        </p:txBody>
      </p:sp>
      <p:sp>
        <p:nvSpPr>
          <p:cNvPr id="50" name="Slide Number Placeholder 49"/>
          <p:cNvSpPr>
            <a:spLocks noGrp="1"/>
          </p:cNvSpPr>
          <p:nvPr>
            <p:ph type="sldNum" sz="quarter" idx="12"/>
          </p:nvPr>
        </p:nvSpPr>
        <p:spPr/>
        <p:txBody>
          <a:bodyPr/>
          <a:lstStyle/>
          <a:p>
            <a:fld id="{5E24FFD2-465A-4E69-924E-BCE8BD2664F0}" type="slidenum">
              <a:rPr lang="en-US" smtClean="0"/>
              <a:pPr/>
              <a:t>39</a:t>
            </a:fld>
            <a:endParaRPr lang="en-US" dirty="0"/>
          </a:p>
        </p:txBody>
      </p:sp>
      <p:sp>
        <p:nvSpPr>
          <p:cNvPr id="58"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3"/>
            <a:ext cx="8229600" cy="661987"/>
          </a:xfrm>
        </p:spPr>
        <p:txBody>
          <a:bodyPr/>
          <a:lstStyle/>
          <a:p>
            <a:r>
              <a:rPr lang="en-US" sz="3600" smtClean="0">
                <a:solidFill>
                  <a:schemeClr val="accent2"/>
                </a:solidFill>
              </a:rPr>
              <a:t>The convex hull of a point set</a:t>
            </a:r>
            <a:endParaRPr lang="en-US" sz="3600" i="1">
              <a:solidFill>
                <a:schemeClr val="accent2"/>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kern="0" smtClean="0">
                <a:solidFill>
                  <a:srgbClr val="FF0000"/>
                </a:solidFill>
                <a:latin typeface="+mn-lt"/>
              </a:rPr>
              <a:t>Let </a:t>
            </a:r>
            <a:r>
              <a:rPr lang="en-US" i="1" kern="0" smtClean="0">
                <a:solidFill>
                  <a:srgbClr val="FF0000"/>
                </a:solidFill>
                <a:latin typeface="+mn-lt"/>
              </a:rPr>
              <a:t>P</a:t>
            </a:r>
            <a:r>
              <a:rPr lang="en-US" kern="0" smtClean="0">
                <a:solidFill>
                  <a:srgbClr val="FF0000"/>
                </a:solidFill>
                <a:latin typeface="+mn-lt"/>
              </a:rPr>
              <a:t> be a set of points in the plane (</a:t>
            </a:r>
            <a:r>
              <a:rPr lang="en-US" b="1" kern="0" smtClean="0">
                <a:solidFill>
                  <a:srgbClr val="FF0000"/>
                </a:solidFill>
                <a:latin typeface="+mn-lt"/>
                <a:sym typeface="Symbol"/>
              </a:rPr>
              <a:t>R</a:t>
            </a:r>
            <a:r>
              <a:rPr lang="en-US" i="1" kern="0" baseline="30000" smtClean="0">
                <a:solidFill>
                  <a:srgbClr val="FF0000"/>
                </a:solidFill>
                <a:latin typeface="+mn-lt"/>
                <a:sym typeface="Symbol"/>
              </a:rPr>
              <a:t>2</a:t>
            </a:r>
            <a:r>
              <a:rPr lang="en-US" kern="0" smtClean="0">
                <a:solidFill>
                  <a:srgbClr val="FF0000"/>
                </a:solidFill>
                <a:latin typeface="+mn-lt"/>
                <a:sym typeface="Symbol"/>
              </a:rPr>
              <a:t>)</a:t>
            </a:r>
            <a:r>
              <a:rPr lang="en-US" kern="0" smtClean="0">
                <a:solidFill>
                  <a:srgbClr val="FF0000"/>
                </a:solidFill>
                <a:latin typeface="+mn-lt"/>
              </a:rPr>
              <a:t>    (Can also be defined for </a:t>
            </a:r>
            <a:r>
              <a:rPr lang="en-US" b="1" kern="0" smtClean="0">
                <a:solidFill>
                  <a:srgbClr val="FF0000"/>
                </a:solidFill>
                <a:sym typeface="Symbol"/>
              </a:rPr>
              <a:t>R</a:t>
            </a:r>
            <a:r>
              <a:rPr lang="en-US" i="1" kern="0" baseline="30000" smtClean="0">
                <a:solidFill>
                  <a:srgbClr val="FF0000"/>
                </a:solidFill>
                <a:sym typeface="Symbol"/>
              </a:rPr>
              <a:t>k</a:t>
            </a:r>
            <a:r>
              <a:rPr lang="en-US" kern="0" smtClean="0">
                <a:solidFill>
                  <a:srgbClr val="FF0000"/>
                </a:solidFill>
                <a:latin typeface="+mn-lt"/>
              </a:rPr>
              <a:t>, </a:t>
            </a:r>
            <a:r>
              <a:rPr lang="en-US" i="1" kern="0" smtClean="0">
                <a:solidFill>
                  <a:srgbClr val="FF0000"/>
                </a:solidFill>
                <a:latin typeface="+mn-lt"/>
              </a:rPr>
              <a:t>k &gt; 2</a:t>
            </a:r>
            <a:r>
              <a:rPr lang="en-US" kern="0" smtClean="0">
                <a:solidFill>
                  <a:srgbClr val="FF0000"/>
                </a:solidFill>
                <a:latin typeface="+mn-lt"/>
              </a:rPr>
              <a:t>) </a:t>
            </a: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grpSp>
        <p:nvGrpSpPr>
          <p:cNvPr id="13" name="Group 12"/>
          <p:cNvGrpSpPr/>
          <p:nvPr/>
        </p:nvGrpSpPr>
        <p:grpSpPr>
          <a:xfrm>
            <a:off x="521550" y="5454225"/>
            <a:ext cx="8178800" cy="707886"/>
            <a:chOff x="482600" y="2006600"/>
            <a:chExt cx="8178800" cy="707886"/>
          </a:xfrm>
        </p:grpSpPr>
        <p:sp>
          <p:nvSpPr>
            <p:cNvPr id="7" name="TextBox 6"/>
            <p:cNvSpPr txBox="1"/>
            <p:nvPr/>
          </p:nvSpPr>
          <p:spPr>
            <a:xfrm>
              <a:off x="1727200" y="2006600"/>
              <a:ext cx="6934200" cy="707886"/>
            </a:xfrm>
            <a:prstGeom prst="rect">
              <a:avLst/>
            </a:prstGeom>
            <a:noFill/>
          </p:spPr>
          <p:txBody>
            <a:bodyPr wrap="square" rtlCol="0">
              <a:spAutoFit/>
            </a:bodyPr>
            <a:lstStyle/>
            <a:p>
              <a:pPr marL="36000" lvl="0">
                <a:spcBef>
                  <a:spcPct val="20000"/>
                </a:spcBef>
              </a:pPr>
              <a:r>
                <a:rPr lang="en-US" sz="2000" kern="0" dirty="0" smtClean="0">
                  <a:solidFill>
                    <a:schemeClr val="accent2"/>
                  </a:solidFill>
                </a:rPr>
                <a:t>The </a:t>
              </a:r>
              <a:r>
                <a:rPr lang="en-US" sz="2000" i="1" kern="0" dirty="0" smtClean="0">
                  <a:solidFill>
                    <a:schemeClr val="accent2"/>
                  </a:solidFill>
                </a:rPr>
                <a:t>convex hull </a:t>
              </a:r>
              <a:r>
                <a:rPr lang="en-US" sz="2000" kern="0" dirty="0" smtClean="0">
                  <a:solidFill>
                    <a:schemeClr val="accent2"/>
                  </a:solidFill>
                </a:rPr>
                <a:t>of a set of points </a:t>
              </a:r>
              <a:r>
                <a:rPr lang="en-US" sz="2000" i="1" kern="0" dirty="0" smtClean="0">
                  <a:solidFill>
                    <a:schemeClr val="accent2"/>
                  </a:solidFill>
                </a:rPr>
                <a:t>P </a:t>
              </a:r>
              <a:r>
                <a:rPr lang="en-US" sz="2000" b="1" kern="0" dirty="0" smtClean="0">
                  <a:solidFill>
                    <a:schemeClr val="accent2"/>
                  </a:solidFill>
                  <a:sym typeface="Symbol"/>
                </a:rPr>
                <a:t> R</a:t>
              </a:r>
              <a:r>
                <a:rPr lang="en-US" sz="2000" i="1" kern="0" baseline="30000" dirty="0" smtClean="0">
                  <a:solidFill>
                    <a:schemeClr val="accent2"/>
                  </a:solidFill>
                  <a:sym typeface="Symbol"/>
                </a:rPr>
                <a:t>2</a:t>
              </a:r>
              <a:r>
                <a:rPr lang="en-US" sz="2000" kern="0" dirty="0" smtClean="0">
                  <a:solidFill>
                    <a:schemeClr val="accent2"/>
                  </a:solidFill>
                  <a:sym typeface="Symbol"/>
                </a:rPr>
                <a:t> </a:t>
              </a:r>
              <a:r>
                <a:rPr lang="en-US" sz="2000" kern="0" dirty="0" smtClean="0">
                  <a:solidFill>
                    <a:schemeClr val="accent2"/>
                  </a:solidFill>
                </a:rPr>
                <a:t>is the smallest convex set </a:t>
              </a:r>
              <a:r>
                <a:rPr lang="en-US" sz="2000" i="1" kern="0" dirty="0" smtClean="0">
                  <a:solidFill>
                    <a:schemeClr val="accent2"/>
                  </a:solidFill>
                </a:rPr>
                <a:t>Q</a:t>
              </a:r>
              <a:r>
                <a:rPr lang="en-US" sz="2000" i="1" kern="0" dirty="0" smtClean="0">
                  <a:solidFill>
                    <a:schemeClr val="accent2"/>
                  </a:solidFill>
                  <a:sym typeface="Symbol"/>
                </a:rPr>
                <a:t> </a:t>
              </a:r>
              <a:r>
                <a:rPr lang="en-US" sz="2000" kern="0" dirty="0" smtClean="0">
                  <a:solidFill>
                    <a:schemeClr val="accent2"/>
                  </a:solidFill>
                  <a:sym typeface="Symbol"/>
                </a:rPr>
                <a:t>that contains all the points of </a:t>
              </a:r>
              <a:r>
                <a:rPr lang="en-US" sz="2000" i="1" kern="0" dirty="0" smtClean="0">
                  <a:solidFill>
                    <a:schemeClr val="accent2"/>
                  </a:solidFill>
                  <a:sym typeface="Symbol"/>
                </a:rPr>
                <a:t>P</a:t>
              </a:r>
              <a:r>
                <a:rPr lang="en-US" sz="2000" kern="0" dirty="0" smtClean="0">
                  <a:solidFill>
                    <a:schemeClr val="accent2"/>
                  </a:solidFill>
                  <a:sym typeface="Symbol"/>
                </a:rPr>
                <a:t>.  </a:t>
              </a:r>
              <a:endParaRPr lang="en-US" sz="2000" b="1" i="1" kern="0" dirty="0">
                <a:solidFill>
                  <a:schemeClr val="accent2"/>
                </a:solidFill>
              </a:endParaRPr>
            </a:p>
          </p:txBody>
        </p:sp>
        <p:sp>
          <p:nvSpPr>
            <p:cNvPr id="8" name="TextBox 7"/>
            <p:cNvSpPr txBox="1"/>
            <p:nvPr/>
          </p:nvSpPr>
          <p:spPr>
            <a:xfrm>
              <a:off x="482600" y="2006600"/>
              <a:ext cx="1326004" cy="369332"/>
            </a:xfrm>
            <a:prstGeom prst="rect">
              <a:avLst/>
            </a:prstGeom>
            <a:noFill/>
          </p:spPr>
          <p:txBody>
            <a:bodyPr wrap="none" rtlCol="0">
              <a:spAutoFit/>
            </a:bodyPr>
            <a:lstStyle/>
            <a:p>
              <a:pPr marL="342900" lvl="0" indent="-342900">
                <a:spcBef>
                  <a:spcPct val="20000"/>
                </a:spcBef>
                <a:defRPr/>
              </a:pPr>
              <a:r>
                <a:rPr lang="en-US" b="1" kern="0" smtClean="0">
                  <a:solidFill>
                    <a:srgbClr val="333399"/>
                  </a:solidFill>
                </a:rPr>
                <a:t>Definition:</a:t>
              </a:r>
              <a:endParaRPr lang="en-US" b="1" kern="0">
                <a:solidFill>
                  <a:srgbClr val="333399"/>
                </a:solidFill>
              </a:endParaRPr>
            </a:p>
          </p:txBody>
        </p:sp>
      </p:grpSp>
      <p:grpSp>
        <p:nvGrpSpPr>
          <p:cNvPr id="16" name="Group 15"/>
          <p:cNvGrpSpPr/>
          <p:nvPr/>
        </p:nvGrpSpPr>
        <p:grpSpPr>
          <a:xfrm>
            <a:off x="476545" y="1763815"/>
            <a:ext cx="8499890" cy="3150350"/>
            <a:chOff x="482600" y="2877285"/>
            <a:chExt cx="8499890" cy="3150350"/>
          </a:xfrm>
        </p:grpSpPr>
        <p:grpSp>
          <p:nvGrpSpPr>
            <p:cNvPr id="14" name="Group 13"/>
            <p:cNvGrpSpPr/>
            <p:nvPr/>
          </p:nvGrpSpPr>
          <p:grpSpPr>
            <a:xfrm>
              <a:off x="482600" y="2877285"/>
              <a:ext cx="8499890" cy="769441"/>
              <a:chOff x="482600" y="2877285"/>
              <a:chExt cx="8499890" cy="769441"/>
            </a:xfrm>
          </p:grpSpPr>
          <p:sp>
            <p:nvSpPr>
              <p:cNvPr id="9" name="TextBox 8"/>
              <p:cNvSpPr txBox="1"/>
              <p:nvPr/>
            </p:nvSpPr>
            <p:spPr>
              <a:xfrm>
                <a:off x="1691680" y="2877285"/>
                <a:ext cx="7290810" cy="769441"/>
              </a:xfrm>
              <a:prstGeom prst="rect">
                <a:avLst/>
              </a:prstGeom>
              <a:noFill/>
            </p:spPr>
            <p:txBody>
              <a:bodyPr wrap="square" rtlCol="0">
                <a:spAutoFit/>
              </a:bodyPr>
              <a:lstStyle/>
              <a:p>
                <a:pPr marL="36000" lvl="0">
                  <a:spcBef>
                    <a:spcPct val="20000"/>
                  </a:spcBef>
                </a:pPr>
                <a:r>
                  <a:rPr lang="en-US" sz="2000" kern="0" smtClean="0">
                    <a:solidFill>
                      <a:schemeClr val="accent2"/>
                    </a:solidFill>
                  </a:rPr>
                  <a:t>A set</a:t>
                </a:r>
                <a:r>
                  <a:rPr lang="en-US" sz="2000" i="1" kern="0" smtClean="0">
                    <a:solidFill>
                      <a:schemeClr val="accent2"/>
                    </a:solidFill>
                  </a:rPr>
                  <a:t> Q </a:t>
                </a:r>
                <a:r>
                  <a:rPr lang="en-US" sz="2000" b="1" kern="0" smtClean="0">
                    <a:solidFill>
                      <a:schemeClr val="accent2"/>
                    </a:solidFill>
                    <a:sym typeface="Symbol"/>
                  </a:rPr>
                  <a:t> R</a:t>
                </a:r>
                <a:r>
                  <a:rPr lang="en-US" sz="2000" i="1" kern="0" baseline="30000" smtClean="0">
                    <a:solidFill>
                      <a:schemeClr val="accent2"/>
                    </a:solidFill>
                    <a:sym typeface="Symbol"/>
                  </a:rPr>
                  <a:t>2 </a:t>
                </a:r>
                <a:r>
                  <a:rPr lang="en-US" sz="2000" kern="0" smtClean="0">
                    <a:solidFill>
                      <a:schemeClr val="accent2"/>
                    </a:solidFill>
                    <a:sym typeface="Symbol"/>
                  </a:rPr>
                  <a:t>is</a:t>
                </a:r>
                <a:r>
                  <a:rPr lang="en-US" sz="2000" i="1" kern="0" smtClean="0">
                    <a:solidFill>
                      <a:schemeClr val="accent2"/>
                    </a:solidFill>
                    <a:sym typeface="Symbol"/>
                  </a:rPr>
                  <a:t> convex </a:t>
                </a:r>
                <a:r>
                  <a:rPr lang="en-US" sz="2000" kern="0" smtClean="0">
                    <a:solidFill>
                      <a:schemeClr val="accent2"/>
                    </a:solidFill>
                    <a:sym typeface="Symbol"/>
                  </a:rPr>
                  <a:t>if: </a:t>
                </a:r>
              </a:p>
              <a:p>
                <a:pPr marL="36000" lvl="0">
                  <a:spcBef>
                    <a:spcPct val="20000"/>
                  </a:spcBef>
                </a:pPr>
                <a:r>
                  <a:rPr lang="en-US" sz="2000" kern="0" smtClean="0">
                    <a:solidFill>
                      <a:schemeClr val="accent2"/>
                    </a:solidFill>
                    <a:sym typeface="Symbol"/>
                  </a:rPr>
                  <a:t>for all </a:t>
                </a:r>
                <a:r>
                  <a:rPr lang="en-US" sz="2000" i="1" kern="0" smtClean="0">
                    <a:solidFill>
                      <a:schemeClr val="accent2"/>
                    </a:solidFill>
                    <a:sym typeface="Symbol"/>
                  </a:rPr>
                  <a:t>q</a:t>
                </a:r>
                <a:r>
                  <a:rPr lang="en-US" sz="2000" kern="0" baseline="-25000" smtClean="0">
                    <a:solidFill>
                      <a:schemeClr val="accent2"/>
                    </a:solidFill>
                    <a:sym typeface="Symbol"/>
                  </a:rPr>
                  <a:t>1</a:t>
                </a:r>
                <a:r>
                  <a:rPr lang="en-US" sz="2000" kern="0" smtClean="0">
                    <a:solidFill>
                      <a:schemeClr val="accent2"/>
                    </a:solidFill>
                    <a:sym typeface="Symbol"/>
                  </a:rPr>
                  <a:t>, </a:t>
                </a:r>
                <a:r>
                  <a:rPr lang="en-US" sz="2000" i="1" kern="0" smtClean="0">
                    <a:solidFill>
                      <a:schemeClr val="accent2"/>
                    </a:solidFill>
                    <a:sym typeface="Symbol"/>
                  </a:rPr>
                  <a:t>q</a:t>
                </a:r>
                <a:r>
                  <a:rPr lang="en-US" sz="2000" kern="0" baseline="-25000" smtClean="0">
                    <a:solidFill>
                      <a:schemeClr val="accent2"/>
                    </a:solidFill>
                    <a:sym typeface="Symbol"/>
                  </a:rPr>
                  <a:t>2</a:t>
                </a:r>
                <a:r>
                  <a:rPr lang="en-US" sz="2000" kern="0" smtClean="0">
                    <a:solidFill>
                      <a:schemeClr val="accent2"/>
                    </a:solidFill>
                    <a:sym typeface="Symbol"/>
                  </a:rPr>
                  <a:t> </a:t>
                </a:r>
                <a:r>
                  <a:rPr lang="en-US" sz="2000" b="1" kern="0" smtClean="0">
                    <a:solidFill>
                      <a:schemeClr val="accent2"/>
                    </a:solidFill>
                    <a:sym typeface="Symbol"/>
                  </a:rPr>
                  <a:t> </a:t>
                </a:r>
                <a:r>
                  <a:rPr lang="en-US" sz="2000" i="1" kern="0" smtClean="0">
                    <a:solidFill>
                      <a:schemeClr val="accent2"/>
                    </a:solidFill>
                  </a:rPr>
                  <a:t>Q </a:t>
                </a:r>
                <a:r>
                  <a:rPr lang="en-US" sz="2000" kern="0" smtClean="0">
                    <a:solidFill>
                      <a:schemeClr val="accent2"/>
                    </a:solidFill>
                  </a:rPr>
                  <a:t>the line </a:t>
                </a:r>
                <a:r>
                  <a:rPr lang="en-US" sz="2000" i="1" kern="0" smtClean="0">
                    <a:solidFill>
                      <a:schemeClr val="accent2"/>
                    </a:solidFill>
                    <a:sym typeface="Symbol"/>
                  </a:rPr>
                  <a:t>q</a:t>
                </a:r>
                <a:r>
                  <a:rPr lang="en-US" sz="2000" kern="0" baseline="-25000" smtClean="0">
                    <a:solidFill>
                      <a:schemeClr val="accent2"/>
                    </a:solidFill>
                    <a:sym typeface="Symbol"/>
                  </a:rPr>
                  <a:t>1</a:t>
                </a:r>
                <a:r>
                  <a:rPr lang="en-US" sz="2000" i="1" kern="0" smtClean="0">
                    <a:solidFill>
                      <a:schemeClr val="accent2"/>
                    </a:solidFill>
                    <a:sym typeface="Symbol"/>
                  </a:rPr>
                  <a:t>q</a:t>
                </a:r>
                <a:r>
                  <a:rPr lang="en-US" sz="2000" kern="0" baseline="-25000" smtClean="0">
                    <a:solidFill>
                      <a:schemeClr val="accent2"/>
                    </a:solidFill>
                    <a:sym typeface="Symbol"/>
                  </a:rPr>
                  <a:t>2 </a:t>
                </a:r>
                <a:r>
                  <a:rPr lang="en-US" sz="2000" kern="0" smtClean="0">
                    <a:solidFill>
                      <a:schemeClr val="accent2"/>
                    </a:solidFill>
                    <a:sym typeface="Symbol"/>
                  </a:rPr>
                  <a:t> is fully within </a:t>
                </a:r>
                <a:r>
                  <a:rPr lang="en-US" sz="2000" i="1" kern="0" smtClean="0">
                    <a:solidFill>
                      <a:schemeClr val="accent2"/>
                    </a:solidFill>
                    <a:sym typeface="Symbol"/>
                  </a:rPr>
                  <a:t>Q.</a:t>
                </a:r>
                <a:endParaRPr lang="en-US" sz="2000" b="1" i="1" kern="0">
                  <a:solidFill>
                    <a:schemeClr val="accent2"/>
                  </a:solidFill>
                </a:endParaRPr>
              </a:p>
            </p:txBody>
          </p:sp>
          <p:sp>
            <p:nvSpPr>
              <p:cNvPr id="10" name="TextBox 9"/>
              <p:cNvSpPr txBox="1"/>
              <p:nvPr/>
            </p:nvSpPr>
            <p:spPr>
              <a:xfrm>
                <a:off x="482600" y="2895600"/>
                <a:ext cx="1326004" cy="369332"/>
              </a:xfrm>
              <a:prstGeom prst="rect">
                <a:avLst/>
              </a:prstGeom>
              <a:noFill/>
            </p:spPr>
            <p:txBody>
              <a:bodyPr wrap="none" rtlCol="0">
                <a:spAutoFit/>
              </a:bodyPr>
              <a:lstStyle/>
              <a:p>
                <a:pPr marL="342900" lvl="0" indent="-342900">
                  <a:spcBef>
                    <a:spcPct val="20000"/>
                  </a:spcBef>
                  <a:defRPr/>
                </a:pPr>
                <a:r>
                  <a:rPr lang="en-US" b="1" kern="0" smtClean="0">
                    <a:solidFill>
                      <a:srgbClr val="333399"/>
                    </a:solidFill>
                  </a:rPr>
                  <a:t>Definition:</a:t>
                </a:r>
                <a:endParaRPr lang="en-US" b="1" kern="0">
                  <a:solidFill>
                    <a:srgbClr val="333399"/>
                  </a:solidFill>
                </a:endParaRPr>
              </a:p>
            </p:txBody>
          </p:sp>
        </p:grpSp>
        <p:grpSp>
          <p:nvGrpSpPr>
            <p:cNvPr id="15" name="Group 14"/>
            <p:cNvGrpSpPr/>
            <p:nvPr/>
          </p:nvGrpSpPr>
          <p:grpSpPr>
            <a:xfrm>
              <a:off x="1416051" y="4002410"/>
              <a:ext cx="6162076" cy="2025225"/>
              <a:chOff x="1416051" y="4002410"/>
              <a:chExt cx="6162076" cy="2025225"/>
            </a:xfrm>
          </p:grpSpPr>
          <p:pic>
            <p:nvPicPr>
              <p:cNvPr id="647170" name="Picture 2" descr="C:\Users\Petter\Desktop\Untitled.jpg"/>
              <p:cNvPicPr>
                <a:picLocks noChangeAspect="1" noChangeArrowheads="1"/>
              </p:cNvPicPr>
              <p:nvPr/>
            </p:nvPicPr>
            <p:blipFill>
              <a:blip r:embed="rId3" cstate="print"/>
              <a:srcRect t="15523" b="14623"/>
              <a:stretch>
                <a:fillRect/>
              </a:stretch>
            </p:blipFill>
            <p:spPr bwMode="auto">
              <a:xfrm>
                <a:off x="1416051" y="4002410"/>
                <a:ext cx="3350792" cy="2025225"/>
              </a:xfrm>
              <a:prstGeom prst="rect">
                <a:avLst/>
              </a:prstGeom>
              <a:noFill/>
            </p:spPr>
          </p:pic>
          <p:pic>
            <p:nvPicPr>
              <p:cNvPr id="647171" name="Picture 3" descr="C:\Users\Petter\Desktop\Untitled2.jpg"/>
              <p:cNvPicPr>
                <a:picLocks noChangeAspect="1" noChangeArrowheads="1"/>
              </p:cNvPicPr>
              <p:nvPr/>
            </p:nvPicPr>
            <p:blipFill>
              <a:blip r:embed="rId4" cstate="print"/>
              <a:srcRect t="15734" b="13552"/>
              <a:stretch>
                <a:fillRect/>
              </a:stretch>
            </p:blipFill>
            <p:spPr bwMode="auto">
              <a:xfrm>
                <a:off x="4572000" y="4047415"/>
                <a:ext cx="3006127" cy="1980220"/>
              </a:xfrm>
              <a:prstGeom prst="rect">
                <a:avLst/>
              </a:prstGeom>
              <a:noFill/>
            </p:spPr>
          </p:pic>
          <p:cxnSp>
            <p:nvCxnSpPr>
              <p:cNvPr id="23" name="Straight Connector 22"/>
              <p:cNvCxnSpPr/>
              <p:nvPr/>
            </p:nvCxnSpPr>
            <p:spPr>
              <a:xfrm rot="5400000" flipH="1" flipV="1">
                <a:off x="2660650" y="4806950"/>
                <a:ext cx="1066800" cy="622300"/>
              </a:xfrm>
              <a:prstGeom prst="line">
                <a:avLst/>
              </a:prstGeom>
              <a:ln w="2222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5549900" y="4806950"/>
                <a:ext cx="1066800" cy="622300"/>
              </a:xfrm>
              <a:prstGeom prst="line">
                <a:avLst/>
              </a:prstGeom>
              <a:ln w="22225">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grpSp>
      </p:grpSp>
      <p:sp>
        <p:nvSpPr>
          <p:cNvPr id="17" name="Slide Number Placeholder 16"/>
          <p:cNvSpPr>
            <a:spLocks noGrp="1"/>
          </p:cNvSpPr>
          <p:nvPr>
            <p:ph type="sldNum" sz="quarter" idx="12"/>
          </p:nvPr>
        </p:nvSpPr>
        <p:spPr>
          <a:xfrm>
            <a:off x="8622450" y="6381750"/>
            <a:ext cx="334380" cy="476250"/>
          </a:xfrm>
        </p:spPr>
        <p:txBody>
          <a:bodyPr/>
          <a:lstStyle/>
          <a:p>
            <a:fld id="{5E24FFD2-465A-4E69-924E-BCE8BD2664F0}"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71950" y="391795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3050" y="25844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8700" y="33401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83100" y="45847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971550" y="5607050"/>
            <a:ext cx="72453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H="1">
            <a:off x="4527550" y="3384550"/>
            <a:ext cx="311150" cy="11762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0" idx="0"/>
            <a:endCxn id="17" idx="1"/>
          </p:cNvCxnSpPr>
          <p:nvPr/>
        </p:nvCxnSpPr>
        <p:spPr>
          <a:xfrm rot="16200000" flipH="1">
            <a:off x="4016374" y="4117975"/>
            <a:ext cx="679769" cy="2797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5216525" y="1984375"/>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572000" y="4362450"/>
            <a:ext cx="400050" cy="307777"/>
          </a:xfrm>
          <a:prstGeom prst="rect">
            <a:avLst/>
          </a:prstGeom>
          <a:noFill/>
        </p:spPr>
        <p:txBody>
          <a:bodyPr wrap="square" rtlCol="0">
            <a:spAutoFit/>
          </a:bodyPr>
          <a:lstStyle/>
          <a:p>
            <a:r>
              <a:rPr lang="en-US" sz="1400" i="1" smtClean="0"/>
              <a:t>q</a:t>
            </a:r>
            <a:r>
              <a:rPr lang="en-US" sz="1400" baseline="-25000" smtClean="0"/>
              <a:t>1</a:t>
            </a:r>
            <a:endParaRPr lang="en-US" sz="1400" dirty="0" smtClean="0"/>
          </a:p>
        </p:txBody>
      </p:sp>
      <p:sp>
        <p:nvSpPr>
          <p:cNvPr id="68" name="TextBox 67"/>
          <p:cNvSpPr txBox="1"/>
          <p:nvPr/>
        </p:nvSpPr>
        <p:spPr>
          <a:xfrm>
            <a:off x="4927600" y="3340100"/>
            <a:ext cx="400050" cy="307777"/>
          </a:xfrm>
          <a:prstGeom prst="rect">
            <a:avLst/>
          </a:prstGeom>
          <a:noFill/>
        </p:spPr>
        <p:txBody>
          <a:bodyPr wrap="square" rtlCol="0">
            <a:spAutoFit/>
          </a:bodyPr>
          <a:lstStyle/>
          <a:p>
            <a:r>
              <a:rPr lang="en-US" sz="1400" i="1" smtClean="0"/>
              <a:t>q</a:t>
            </a:r>
            <a:r>
              <a:rPr lang="en-US" sz="1400" baseline="-25000" smtClean="0"/>
              <a:t>2</a:t>
            </a:r>
            <a:endParaRPr lang="en-US" sz="1400" baseline="-25000" dirty="0"/>
          </a:p>
        </p:txBody>
      </p:sp>
      <p:sp>
        <p:nvSpPr>
          <p:cNvPr id="69" name="TextBox 68"/>
          <p:cNvSpPr txBox="1"/>
          <p:nvPr/>
        </p:nvSpPr>
        <p:spPr>
          <a:xfrm>
            <a:off x="5238750" y="2673350"/>
            <a:ext cx="400050" cy="307777"/>
          </a:xfrm>
          <a:prstGeom prst="rect">
            <a:avLst/>
          </a:prstGeom>
          <a:noFill/>
        </p:spPr>
        <p:txBody>
          <a:bodyPr wrap="square" rtlCol="0">
            <a:spAutoFit/>
          </a:bodyPr>
          <a:lstStyle/>
          <a:p>
            <a:r>
              <a:rPr lang="en-US" sz="1400" i="1" smtClean="0"/>
              <a:t>q</a:t>
            </a:r>
            <a:r>
              <a:rPr lang="en-US" sz="1400" baseline="-25000" smtClean="0"/>
              <a:t>3</a:t>
            </a:r>
            <a:endParaRPr lang="en-US" sz="1400" baseline="-25000" dirty="0"/>
          </a:p>
        </p:txBody>
      </p:sp>
      <p:sp>
        <p:nvSpPr>
          <p:cNvPr id="70" name="TextBox 69"/>
          <p:cNvSpPr txBox="1"/>
          <p:nvPr/>
        </p:nvSpPr>
        <p:spPr>
          <a:xfrm>
            <a:off x="5727700" y="2051050"/>
            <a:ext cx="400050" cy="307777"/>
          </a:xfrm>
          <a:prstGeom prst="rect">
            <a:avLst/>
          </a:prstGeom>
          <a:noFill/>
        </p:spPr>
        <p:txBody>
          <a:bodyPr wrap="square" rtlCol="0">
            <a:spAutoFit/>
          </a:bodyPr>
          <a:lstStyle/>
          <a:p>
            <a:r>
              <a:rPr lang="en-US" sz="1400" i="1" smtClean="0"/>
              <a:t>q</a:t>
            </a:r>
            <a:r>
              <a:rPr lang="en-US" sz="1400" baseline="-25000" smtClean="0"/>
              <a:t>4</a:t>
            </a:r>
            <a:endParaRPr lang="en-US" sz="1400" baseline="-25000" dirty="0"/>
          </a:p>
        </p:txBody>
      </p:sp>
      <p:sp>
        <p:nvSpPr>
          <p:cNvPr id="71" name="TextBox 70"/>
          <p:cNvSpPr txBox="1"/>
          <p:nvPr/>
        </p:nvSpPr>
        <p:spPr>
          <a:xfrm>
            <a:off x="5283200" y="4406900"/>
            <a:ext cx="400050" cy="307777"/>
          </a:xfrm>
          <a:prstGeom prst="rect">
            <a:avLst/>
          </a:prstGeom>
          <a:noFill/>
        </p:spPr>
        <p:txBody>
          <a:bodyPr wrap="square" rtlCol="0">
            <a:spAutoFit/>
          </a:bodyPr>
          <a:lstStyle/>
          <a:p>
            <a:r>
              <a:rPr lang="en-US" sz="1400" i="1" smtClean="0"/>
              <a:t>q</a:t>
            </a:r>
            <a:r>
              <a:rPr lang="en-US" sz="1400" baseline="-25000" smtClean="0"/>
              <a:t>7</a:t>
            </a:r>
            <a:endParaRPr lang="en-US" sz="1400" baseline="-25000" dirty="0"/>
          </a:p>
        </p:txBody>
      </p:sp>
      <p:sp>
        <p:nvSpPr>
          <p:cNvPr id="72" name="TextBox 71"/>
          <p:cNvSpPr txBox="1"/>
          <p:nvPr/>
        </p:nvSpPr>
        <p:spPr>
          <a:xfrm>
            <a:off x="6438900" y="4184650"/>
            <a:ext cx="400050" cy="307777"/>
          </a:xfrm>
          <a:prstGeom prst="rect">
            <a:avLst/>
          </a:prstGeom>
          <a:noFill/>
        </p:spPr>
        <p:txBody>
          <a:bodyPr wrap="square" rtlCol="0">
            <a:spAutoFit/>
          </a:bodyPr>
          <a:lstStyle/>
          <a:p>
            <a:r>
              <a:rPr lang="en-US" sz="1400" i="1" smtClean="0"/>
              <a:t>q</a:t>
            </a:r>
            <a:r>
              <a:rPr lang="en-US" sz="1400" baseline="-25000" smtClean="0"/>
              <a:t>6</a:t>
            </a:r>
            <a:endParaRPr lang="en-US" sz="1400" baseline="-25000" dirty="0"/>
          </a:p>
        </p:txBody>
      </p:sp>
      <p:sp>
        <p:nvSpPr>
          <p:cNvPr id="73" name="TextBox 72"/>
          <p:cNvSpPr txBox="1"/>
          <p:nvPr/>
        </p:nvSpPr>
        <p:spPr>
          <a:xfrm>
            <a:off x="6216650" y="2851150"/>
            <a:ext cx="400050" cy="307777"/>
          </a:xfrm>
          <a:prstGeom prst="rect">
            <a:avLst/>
          </a:prstGeom>
          <a:noFill/>
        </p:spPr>
        <p:txBody>
          <a:bodyPr wrap="square" rtlCol="0">
            <a:spAutoFit/>
          </a:bodyPr>
          <a:lstStyle/>
          <a:p>
            <a:r>
              <a:rPr lang="en-US" sz="1400" i="1" smtClean="0"/>
              <a:t>q</a:t>
            </a:r>
            <a:r>
              <a:rPr lang="en-US" sz="1400" baseline="-25000" smtClean="0"/>
              <a:t>5</a:t>
            </a:r>
            <a:endParaRPr lang="en-US" sz="1400" baseline="-25000" dirty="0"/>
          </a:p>
        </p:txBody>
      </p:sp>
      <p:sp>
        <p:nvSpPr>
          <p:cNvPr id="95" name="TextBox 94"/>
          <p:cNvSpPr txBox="1"/>
          <p:nvPr/>
        </p:nvSpPr>
        <p:spPr>
          <a:xfrm>
            <a:off x="3771900" y="3651250"/>
            <a:ext cx="400050" cy="307777"/>
          </a:xfrm>
          <a:prstGeom prst="rect">
            <a:avLst/>
          </a:prstGeom>
          <a:noFill/>
        </p:spPr>
        <p:txBody>
          <a:bodyPr wrap="square" rtlCol="0">
            <a:spAutoFit/>
          </a:bodyPr>
          <a:lstStyle/>
          <a:p>
            <a:r>
              <a:rPr lang="en-US" sz="1400" i="1" smtClean="0"/>
              <a:t>p</a:t>
            </a:r>
            <a:r>
              <a:rPr lang="en-US" sz="1400" baseline="-25000" smtClean="0"/>
              <a:t>1</a:t>
            </a:r>
            <a:endParaRPr lang="en-US" sz="1400" baseline="-25000" dirty="0"/>
          </a:p>
        </p:txBody>
      </p:sp>
      <p:sp>
        <p:nvSpPr>
          <p:cNvPr id="47" name="Slide Number Placeholder 46"/>
          <p:cNvSpPr>
            <a:spLocks noGrp="1"/>
          </p:cNvSpPr>
          <p:nvPr>
            <p:ph type="sldNum" sz="quarter" idx="12"/>
          </p:nvPr>
        </p:nvSpPr>
        <p:spPr/>
        <p:txBody>
          <a:bodyPr/>
          <a:lstStyle/>
          <a:p>
            <a:fld id="{5E24FFD2-465A-4E69-924E-BCE8BD2664F0}" type="slidenum">
              <a:rPr lang="en-US" smtClean="0"/>
              <a:pPr/>
              <a:t>40</a:t>
            </a:fld>
            <a:endParaRPr lang="en-US"/>
          </a:p>
        </p:txBody>
      </p:sp>
      <p:sp>
        <p:nvSpPr>
          <p:cNvPr id="48" name="Rectangle 2"/>
          <p:cNvSpPr txBox="1">
            <a:spLocks noChangeArrowheads="1"/>
          </p:cNvSpPr>
          <p:nvPr/>
        </p:nvSpPr>
        <p:spPr bwMode="auto">
          <a:xfrm>
            <a:off x="393699" y="5094186"/>
            <a:ext cx="8363765" cy="1485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tabLst/>
              <a:defRPr/>
            </a:pPr>
            <a:r>
              <a:rPr kumimoji="0" lang="en-US" sz="2000" b="0" i="0" u="none" strike="noStrike" kern="0" cap="none" spc="0" normalizeH="0" baseline="0" noProof="0" dirty="0" smtClean="0">
                <a:ln>
                  <a:noFill/>
                </a:ln>
                <a:solidFill>
                  <a:schemeClr val="accent2"/>
                </a:solidFill>
                <a:effectLst/>
                <a:uLnTx/>
                <a:uFillTx/>
                <a:latin typeface="+mj-lt"/>
                <a:ea typeface="+mj-ea"/>
                <a:cs typeface="+mj-cs"/>
              </a:rPr>
              <a:t>We start</a:t>
            </a:r>
            <a:r>
              <a:rPr kumimoji="0" lang="en-US" sz="2000" b="0" i="0" u="none" strike="noStrike" kern="0" cap="none" spc="0" normalizeH="0" noProof="0" dirty="0" smtClean="0">
                <a:ln>
                  <a:noFill/>
                </a:ln>
                <a:solidFill>
                  <a:schemeClr val="accent2"/>
                </a:solidFill>
                <a:effectLst/>
                <a:uLnTx/>
                <a:uFillTx/>
                <a:latin typeface="+mj-lt"/>
                <a:ea typeface="+mj-ea"/>
                <a:cs typeface="+mj-cs"/>
              </a:rPr>
              <a:t> </a:t>
            </a:r>
            <a:r>
              <a:rPr lang="en-US" sz="2000" kern="0" dirty="0" smtClean="0">
                <a:solidFill>
                  <a:schemeClr val="accent2"/>
                </a:solidFill>
                <a:latin typeface="+mj-lt"/>
                <a:ea typeface="+mj-ea"/>
                <a:cs typeface="+mj-cs"/>
              </a:rPr>
              <a:t>by ”crossing” </a:t>
            </a:r>
            <a:r>
              <a:rPr kumimoji="0" lang="en-US" sz="2000" b="0" i="0" u="none" strike="noStrike" kern="0" cap="none" spc="0" normalizeH="0" noProof="0" dirty="0" smtClean="0">
                <a:ln>
                  <a:noFill/>
                </a:ln>
                <a:solidFill>
                  <a:schemeClr val="accent2"/>
                </a:solidFill>
                <a:effectLst/>
                <a:uLnTx/>
                <a:uFillTx/>
                <a:latin typeface="+mj-lt"/>
                <a:ea typeface="+mj-ea"/>
                <a:cs typeface="+mj-cs"/>
              </a:rPr>
              <a:t>the edge </a:t>
            </a:r>
            <a:r>
              <a:rPr kumimoji="0" lang="en-US" sz="2000" b="0" i="1" u="none" strike="noStrike" kern="0" cap="none" spc="0" normalizeH="0" noProof="0" dirty="0" smtClean="0">
                <a:ln>
                  <a:noFill/>
                </a:ln>
                <a:solidFill>
                  <a:srgbClr val="FF0000"/>
                </a:solidFill>
                <a:effectLst/>
                <a:uLnTx/>
                <a:uFillTx/>
                <a:latin typeface="+mj-lt"/>
                <a:ea typeface="+mj-ea"/>
                <a:cs typeface="+mj-cs"/>
              </a:rPr>
              <a:t>p</a:t>
            </a:r>
            <a:r>
              <a:rPr kumimoji="0" lang="en-US" sz="2000" b="0" i="0" u="none" strike="noStrike" kern="0" cap="none" spc="0" normalizeH="0" baseline="-25000" noProof="0" dirty="0" smtClean="0">
                <a:ln>
                  <a:noFill/>
                </a:ln>
                <a:solidFill>
                  <a:srgbClr val="FF0000"/>
                </a:solidFill>
                <a:effectLst/>
                <a:uLnTx/>
                <a:uFillTx/>
                <a:latin typeface="+mj-lt"/>
                <a:ea typeface="+mj-ea"/>
                <a:cs typeface="+mj-cs"/>
              </a:rPr>
              <a:t>1</a:t>
            </a:r>
            <a:r>
              <a:rPr kumimoji="0" lang="en-US" sz="2000" b="0" i="0" u="none" strike="noStrike" kern="0" cap="none" spc="0" normalizeH="0" noProof="0" dirty="0" smtClean="0">
                <a:ln>
                  <a:noFill/>
                </a:ln>
                <a:solidFill>
                  <a:srgbClr val="FF0000"/>
                </a:solidFill>
                <a:effectLst/>
                <a:uLnTx/>
                <a:uFillTx/>
                <a:latin typeface="+mj-lt"/>
                <a:ea typeface="+mj-ea"/>
                <a:cs typeface="+mj-cs"/>
              </a:rPr>
              <a:t>-</a:t>
            </a:r>
            <a:r>
              <a:rPr kumimoji="0" lang="en-US" sz="2000" b="0" i="1" u="none" strike="noStrike" kern="0" cap="none" spc="0" normalizeH="0" noProof="0" dirty="0" smtClean="0">
                <a:ln>
                  <a:noFill/>
                </a:ln>
                <a:solidFill>
                  <a:srgbClr val="FF0000"/>
                </a:solidFill>
                <a:effectLst/>
                <a:uLnTx/>
                <a:uFillTx/>
                <a:latin typeface="+mj-lt"/>
                <a:ea typeface="+mj-ea"/>
                <a:cs typeface="+mj-cs"/>
              </a:rPr>
              <a:t>q</a:t>
            </a:r>
            <a:r>
              <a:rPr kumimoji="0" lang="en-US" sz="2000" b="0" i="0" u="none" strike="noStrike" kern="0" cap="none" spc="0" normalizeH="0" baseline="-25000" noProof="0" dirty="0" smtClean="0">
                <a:ln>
                  <a:noFill/>
                </a:ln>
                <a:solidFill>
                  <a:srgbClr val="FF0000"/>
                </a:solidFill>
                <a:effectLst/>
                <a:uLnTx/>
                <a:uFillTx/>
                <a:latin typeface="+mj-lt"/>
                <a:ea typeface="+mj-ea"/>
                <a:cs typeface="+mj-cs"/>
              </a:rPr>
              <a:t>1</a:t>
            </a:r>
            <a:r>
              <a:rPr lang="en-US" sz="2000" kern="0" dirty="0" smtClean="0">
                <a:solidFill>
                  <a:schemeClr val="accent2"/>
                </a:solidFill>
                <a:latin typeface="+mj-lt"/>
                <a:ea typeface="+mj-ea"/>
                <a:cs typeface="+mj-cs"/>
              </a:rPr>
              <a:t>,</a:t>
            </a:r>
            <a:r>
              <a:rPr kumimoji="0" lang="en-US" sz="2000" b="0" i="0" u="none" strike="noStrike" kern="0" cap="none" spc="0" normalizeH="0" noProof="0" dirty="0" smtClean="0">
                <a:ln>
                  <a:noFill/>
                </a:ln>
                <a:solidFill>
                  <a:schemeClr val="accent2"/>
                </a:solidFill>
                <a:effectLst/>
                <a:uLnTx/>
                <a:uFillTx/>
                <a:latin typeface="+mj-lt"/>
                <a:ea typeface="+mj-ea"/>
                <a:cs typeface="+mj-cs"/>
              </a:rPr>
              <a:t> and </a:t>
            </a:r>
            <a:r>
              <a:rPr lang="en-US" sz="2000" kern="0" noProof="0" dirty="0" smtClean="0">
                <a:solidFill>
                  <a:schemeClr val="accent2"/>
                </a:solidFill>
                <a:latin typeface="+mj-lt"/>
                <a:ea typeface="+mj-ea"/>
                <a:cs typeface="+mj-cs"/>
              </a:rPr>
              <a:t>moving to </a:t>
            </a:r>
            <a:r>
              <a:rPr lang="en-US" sz="2000" kern="0" dirty="0" smtClean="0">
                <a:solidFill>
                  <a:schemeClr val="accent2"/>
                </a:solidFill>
                <a:latin typeface="+mj-lt"/>
                <a:ea typeface="+mj-ea"/>
                <a:cs typeface="+mj-cs"/>
              </a:rPr>
              <a:t>the next corner, </a:t>
            </a:r>
            <a:r>
              <a:rPr lang="en-US" sz="2000" i="1" kern="0" dirty="0" smtClean="0">
                <a:solidFill>
                  <a:srgbClr val="FF0000"/>
                </a:solidFill>
                <a:latin typeface="+mj-lt"/>
                <a:ea typeface="+mj-ea"/>
                <a:cs typeface="+mj-cs"/>
              </a:rPr>
              <a:t>q</a:t>
            </a:r>
            <a:r>
              <a:rPr lang="en-US" sz="2000" kern="0" baseline="-25000" dirty="0" smtClean="0">
                <a:solidFill>
                  <a:srgbClr val="FF0000"/>
                </a:solidFill>
                <a:latin typeface="+mj-lt"/>
                <a:ea typeface="+mj-ea"/>
                <a:cs typeface="+mj-cs"/>
              </a:rPr>
              <a:t>2</a:t>
            </a:r>
            <a:r>
              <a:rPr lang="en-US" sz="2000" kern="0" dirty="0">
                <a:solidFill>
                  <a:schemeClr val="accent2"/>
                </a:solidFill>
                <a:latin typeface="+mj-lt"/>
                <a:ea typeface="+mj-ea"/>
                <a:cs typeface="+mj-cs"/>
              </a:rPr>
              <a:t>,</a:t>
            </a:r>
            <a:r>
              <a:rPr lang="en-US" sz="2000" kern="0" dirty="0" smtClean="0">
                <a:solidFill>
                  <a:schemeClr val="accent2"/>
                </a:solidFill>
                <a:latin typeface="+mj-lt"/>
                <a:ea typeface="+mj-ea"/>
                <a:cs typeface="+mj-cs"/>
              </a:rPr>
              <a:t> of </a:t>
            </a:r>
            <a:r>
              <a:rPr kumimoji="0" lang="en-US" sz="2000" b="0" i="0" u="none" strike="noStrike" kern="0" cap="none" spc="0" normalizeH="0" noProof="0" dirty="0" smtClean="0">
                <a:ln>
                  <a:noFill/>
                </a:ln>
                <a:solidFill>
                  <a:schemeClr val="accent2"/>
                </a:solidFill>
                <a:effectLst/>
                <a:uLnTx/>
                <a:uFillTx/>
                <a:latin typeface="+mj-lt"/>
                <a:ea typeface="+mj-ea"/>
                <a:cs typeface="+mj-cs"/>
              </a:rPr>
              <a:t>the right convex hull (as is done above)</a:t>
            </a:r>
          </a:p>
          <a:p>
            <a:pPr marL="0" marR="0" lvl="0" indent="0" defTabSz="914400" rtl="0" eaLnBrk="1" fontAlgn="base" latinLnBrk="0" hangingPunct="1">
              <a:lnSpc>
                <a:spcPct val="100000"/>
              </a:lnSpc>
              <a:spcBef>
                <a:spcPct val="0"/>
              </a:spcBef>
              <a:spcAft>
                <a:spcPct val="0"/>
              </a:spcAft>
              <a:buClrTx/>
              <a:buSzTx/>
              <a:tabLst/>
              <a:defRPr/>
            </a:pPr>
            <a:endParaRPr lang="en-US" sz="2000" kern="0" dirty="0" smtClean="0">
              <a:solidFill>
                <a:schemeClr val="accent2"/>
              </a:solidFill>
              <a:latin typeface="+mj-lt"/>
              <a:ea typeface="+mj-ea"/>
              <a:cs typeface="+mj-cs"/>
            </a:endParaRPr>
          </a:p>
          <a:p>
            <a:pPr marL="0" marR="0" lvl="0" indent="0" defTabSz="914400" rtl="0" eaLnBrk="1" fontAlgn="base" latinLnBrk="0" hangingPunct="1">
              <a:lnSpc>
                <a:spcPct val="100000"/>
              </a:lnSpc>
              <a:spcBef>
                <a:spcPct val="0"/>
              </a:spcBef>
              <a:spcAft>
                <a:spcPct val="0"/>
              </a:spcAft>
              <a:buClrTx/>
              <a:buSzTx/>
              <a:tabLst/>
              <a:defRPr/>
            </a:pPr>
            <a:r>
              <a:rPr kumimoji="0" lang="en-US" sz="2000" b="0" i="0" u="none" strike="noStrike" kern="0" cap="none" spc="0" normalizeH="0" noProof="0" dirty="0" smtClean="0">
                <a:ln>
                  <a:noFill/>
                </a:ln>
                <a:solidFill>
                  <a:schemeClr val="accent2"/>
                </a:solidFill>
                <a:effectLst/>
                <a:uLnTx/>
                <a:uFillTx/>
                <a:latin typeface="+mj-lt"/>
                <a:ea typeface="+mj-ea"/>
                <a:cs typeface="+mj-cs"/>
              </a:rPr>
              <a:t>To check if this was the upper bridge, we have to be able to decide</a:t>
            </a:r>
            <a:r>
              <a:rPr lang="en-US" sz="2000" kern="0" dirty="0" smtClean="0">
                <a:solidFill>
                  <a:schemeClr val="accent2"/>
                </a:solidFill>
                <a:latin typeface="+mj-lt"/>
                <a:ea typeface="+mj-ea"/>
                <a:cs typeface="+mj-cs"/>
              </a:rPr>
              <a:t> </a:t>
            </a:r>
            <a:r>
              <a:rPr kumimoji="0" lang="en-US" sz="2000" b="0" i="0" u="none" strike="noStrike" kern="0" cap="none" spc="0" normalizeH="0" noProof="0" dirty="0" smtClean="0">
                <a:ln>
                  <a:noFill/>
                </a:ln>
                <a:solidFill>
                  <a:schemeClr val="accent2"/>
                </a:solidFill>
                <a:effectLst/>
                <a:uLnTx/>
                <a:uFillTx/>
                <a:latin typeface="+mj-lt"/>
                <a:ea typeface="+mj-ea"/>
                <a:cs typeface="+mj-cs"/>
              </a:rPr>
              <a:t>whether three consecutive points represent a turn to the</a:t>
            </a:r>
            <a:r>
              <a:rPr lang="en-US" sz="2000" kern="0" dirty="0" smtClean="0">
                <a:solidFill>
                  <a:schemeClr val="accent2"/>
                </a:solidFill>
                <a:latin typeface="+mj-lt"/>
                <a:ea typeface="+mj-ea"/>
                <a:cs typeface="+mj-cs"/>
              </a:rPr>
              <a:t> </a:t>
            </a:r>
            <a:r>
              <a:rPr kumimoji="0" lang="en-US" sz="2000" b="0" i="0" u="none" strike="noStrike" kern="0" cap="none" spc="0" normalizeH="0" noProof="0" dirty="0" smtClean="0">
                <a:ln>
                  <a:noFill/>
                </a:ln>
                <a:solidFill>
                  <a:schemeClr val="accent2"/>
                </a:solidFill>
                <a:effectLst/>
                <a:uLnTx/>
                <a:uFillTx/>
                <a:latin typeface="+mj-lt"/>
                <a:ea typeface="+mj-ea"/>
                <a:cs typeface="+mj-cs"/>
              </a:rPr>
              <a:t>left or to the right.  See next slides. </a:t>
            </a:r>
          </a:p>
        </p:txBody>
      </p:sp>
      <p:sp>
        <p:nvSpPr>
          <p:cNvPr id="50"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51520" y="188640"/>
            <a:ext cx="8634645" cy="1422400"/>
          </a:xfrm>
        </p:spPr>
        <p:txBody>
          <a:bodyPr/>
          <a:lstStyle/>
          <a:p>
            <a:r>
              <a:rPr lang="en-US" sz="2800" dirty="0" smtClean="0">
                <a:solidFill>
                  <a:srgbClr val="333399"/>
                </a:solidFill>
              </a:rPr>
              <a:t>How can we find whether three consecutive points represent a turn to the left or to the right.</a:t>
            </a:r>
            <a:br>
              <a:rPr lang="en-US" sz="2800" dirty="0" smtClean="0">
                <a:solidFill>
                  <a:srgbClr val="333399"/>
                </a:solidFill>
              </a:rPr>
            </a:br>
            <a:r>
              <a:rPr lang="en-US" sz="2800" dirty="0" smtClean="0"/>
              <a:t/>
            </a:r>
            <a:br>
              <a:rPr lang="en-US" sz="2800" dirty="0" smtClean="0"/>
            </a:br>
            <a:r>
              <a:rPr lang="en-US" sz="2000" dirty="0" smtClean="0">
                <a:solidFill>
                  <a:schemeClr val="tx1"/>
                </a:solidFill>
              </a:rPr>
              <a:t>We assume that the three points are  </a:t>
            </a:r>
            <a:r>
              <a:rPr lang="en-US" sz="2000" i="1" dirty="0" smtClean="0">
                <a:solidFill>
                  <a:schemeClr val="tx1"/>
                </a:solidFill>
              </a:rPr>
              <a:t>p</a:t>
            </a:r>
            <a:r>
              <a:rPr lang="en-US" sz="2000" baseline="-25000" dirty="0" smtClean="0">
                <a:solidFill>
                  <a:schemeClr val="tx1"/>
                </a:solidFill>
              </a:rPr>
              <a:t>1</a:t>
            </a:r>
            <a:r>
              <a:rPr lang="en-US" sz="2000" dirty="0" smtClean="0">
                <a:solidFill>
                  <a:schemeClr val="tx1"/>
                </a:solidFill>
              </a:rPr>
              <a:t>=(</a:t>
            </a:r>
            <a:r>
              <a:rPr lang="en-US" sz="2000" i="1" dirty="0" smtClean="0">
                <a:solidFill>
                  <a:schemeClr val="tx1"/>
                </a:solidFill>
              </a:rPr>
              <a:t>x</a:t>
            </a:r>
            <a:r>
              <a:rPr lang="en-US" sz="2000" baseline="-25000" dirty="0" smtClean="0">
                <a:solidFill>
                  <a:schemeClr val="tx1"/>
                </a:solidFill>
              </a:rPr>
              <a:t>1</a:t>
            </a:r>
            <a:r>
              <a:rPr lang="en-US" sz="2000" dirty="0" smtClean="0">
                <a:solidFill>
                  <a:schemeClr val="tx1"/>
                </a:solidFill>
              </a:rPr>
              <a:t>, </a:t>
            </a:r>
            <a:r>
              <a:rPr lang="en-US" sz="2000" i="1" dirty="0" smtClean="0">
                <a:solidFill>
                  <a:schemeClr val="tx1"/>
                </a:solidFill>
              </a:rPr>
              <a:t>y</a:t>
            </a:r>
            <a:r>
              <a:rPr lang="en-US" sz="2000" baseline="-25000" dirty="0" smtClean="0">
                <a:solidFill>
                  <a:schemeClr val="tx1"/>
                </a:solidFill>
              </a:rPr>
              <a:t>1</a:t>
            </a:r>
            <a:r>
              <a:rPr lang="en-US" sz="2000" dirty="0" smtClean="0">
                <a:solidFill>
                  <a:schemeClr val="tx1"/>
                </a:solidFill>
              </a:rPr>
              <a:t>) ,  p</a:t>
            </a:r>
            <a:r>
              <a:rPr lang="en-US" sz="2000" baseline="-25000" dirty="0" smtClean="0">
                <a:solidFill>
                  <a:schemeClr val="tx1"/>
                </a:solidFill>
              </a:rPr>
              <a:t>2</a:t>
            </a:r>
            <a:r>
              <a:rPr lang="en-US" sz="2000" dirty="0" smtClean="0">
                <a:solidFill>
                  <a:schemeClr val="tx1"/>
                </a:solidFill>
              </a:rPr>
              <a:t>=(</a:t>
            </a:r>
            <a:r>
              <a:rPr lang="en-US" sz="2000" i="1" dirty="0" smtClean="0">
                <a:solidFill>
                  <a:schemeClr val="tx1"/>
                </a:solidFill>
              </a:rPr>
              <a:t>x</a:t>
            </a:r>
            <a:r>
              <a:rPr lang="en-US" sz="2000" baseline="-25000" dirty="0" smtClean="0">
                <a:solidFill>
                  <a:schemeClr val="tx1"/>
                </a:solidFill>
              </a:rPr>
              <a:t>2</a:t>
            </a:r>
            <a:r>
              <a:rPr lang="en-US" sz="2000" dirty="0" smtClean="0">
                <a:solidFill>
                  <a:schemeClr val="tx1"/>
                </a:solidFill>
              </a:rPr>
              <a:t>, </a:t>
            </a:r>
            <a:r>
              <a:rPr lang="en-US" sz="2000" i="1" dirty="0" smtClean="0">
                <a:solidFill>
                  <a:schemeClr val="tx1"/>
                </a:solidFill>
              </a:rPr>
              <a:t>y</a:t>
            </a:r>
            <a:r>
              <a:rPr lang="en-US" sz="2000" baseline="-25000" dirty="0" smtClean="0">
                <a:solidFill>
                  <a:schemeClr val="tx1"/>
                </a:solidFill>
              </a:rPr>
              <a:t>2</a:t>
            </a:r>
            <a:r>
              <a:rPr lang="en-US" sz="2000" dirty="0" smtClean="0">
                <a:solidFill>
                  <a:schemeClr val="tx1"/>
                </a:solidFill>
              </a:rPr>
              <a:t>) ,  </a:t>
            </a:r>
            <a:r>
              <a:rPr lang="en-US" sz="2000" i="1" dirty="0" smtClean="0">
                <a:solidFill>
                  <a:schemeClr val="tx1"/>
                </a:solidFill>
              </a:rPr>
              <a:t>p</a:t>
            </a:r>
            <a:r>
              <a:rPr lang="en-US" sz="2000" baseline="-25000" dirty="0" smtClean="0">
                <a:solidFill>
                  <a:schemeClr val="tx1"/>
                </a:solidFill>
              </a:rPr>
              <a:t>3</a:t>
            </a:r>
            <a:r>
              <a:rPr lang="en-US" sz="2000" dirty="0" smtClean="0">
                <a:solidFill>
                  <a:schemeClr val="tx1"/>
                </a:solidFill>
              </a:rPr>
              <a:t>=(</a:t>
            </a:r>
            <a:r>
              <a:rPr lang="en-US" sz="2000" i="1" dirty="0" smtClean="0">
                <a:solidFill>
                  <a:schemeClr val="tx1"/>
                </a:solidFill>
              </a:rPr>
              <a:t>x</a:t>
            </a:r>
            <a:r>
              <a:rPr lang="en-US" sz="2000" baseline="-25000" dirty="0" smtClean="0">
                <a:solidFill>
                  <a:schemeClr val="tx1"/>
                </a:solidFill>
              </a:rPr>
              <a:t>3</a:t>
            </a:r>
            <a:r>
              <a:rPr lang="en-US" sz="2000" dirty="0" smtClean="0">
                <a:solidFill>
                  <a:schemeClr val="tx1"/>
                </a:solidFill>
              </a:rPr>
              <a:t>, </a:t>
            </a:r>
            <a:r>
              <a:rPr lang="en-US" sz="2000" i="1" dirty="0" smtClean="0">
                <a:solidFill>
                  <a:schemeClr val="tx1"/>
                </a:solidFill>
              </a:rPr>
              <a:t>y</a:t>
            </a:r>
            <a:r>
              <a:rPr lang="en-US" sz="2000" baseline="-25000" dirty="0" smtClean="0">
                <a:solidFill>
                  <a:schemeClr val="tx1"/>
                </a:solidFill>
              </a:rPr>
              <a:t>3</a:t>
            </a:r>
            <a:r>
              <a:rPr lang="en-US" sz="2000" dirty="0" smtClean="0">
                <a:solidFill>
                  <a:schemeClr val="tx1"/>
                </a:solidFill>
              </a:rPr>
              <a:t>)</a:t>
            </a:r>
            <a:endParaRPr lang="en-US" sz="2000" i="1" dirty="0">
              <a:solidFill>
                <a:schemeClr val="tx1"/>
              </a:solidFill>
            </a:endParaRPr>
          </a:p>
        </p:txBody>
      </p:sp>
      <p:grpSp>
        <p:nvGrpSpPr>
          <p:cNvPr id="2" name="Group 45"/>
          <p:cNvGrpSpPr/>
          <p:nvPr/>
        </p:nvGrpSpPr>
        <p:grpSpPr>
          <a:xfrm>
            <a:off x="604837" y="2006600"/>
            <a:ext cx="1689100" cy="3689350"/>
            <a:chOff x="604837" y="2006600"/>
            <a:chExt cx="1689100" cy="3689350"/>
          </a:xfrm>
        </p:grpSpPr>
        <p:grpSp>
          <p:nvGrpSpPr>
            <p:cNvPr id="3" name="Group 39"/>
            <p:cNvGrpSpPr/>
            <p:nvPr/>
          </p:nvGrpSpPr>
          <p:grpSpPr>
            <a:xfrm>
              <a:off x="604837" y="2006600"/>
              <a:ext cx="1689100" cy="2636282"/>
              <a:chOff x="604837" y="2006600"/>
              <a:chExt cx="1689100" cy="2636282"/>
            </a:xfrm>
          </p:grpSpPr>
          <p:grpSp>
            <p:nvGrpSpPr>
              <p:cNvPr id="5" name="Group 35"/>
              <p:cNvGrpSpPr/>
              <p:nvPr/>
            </p:nvGrpSpPr>
            <p:grpSpPr>
              <a:xfrm>
                <a:off x="627062" y="2006600"/>
                <a:ext cx="1644650" cy="1952427"/>
                <a:chOff x="1860550" y="2006600"/>
                <a:chExt cx="1644650" cy="1952427"/>
              </a:xfrm>
            </p:grpSpPr>
            <p:grpSp>
              <p:nvGrpSpPr>
                <p:cNvPr id="7" name="Group 21"/>
                <p:cNvGrpSpPr/>
                <p:nvPr/>
              </p:nvGrpSpPr>
              <p:grpSpPr>
                <a:xfrm>
                  <a:off x="1861344" y="2139950"/>
                  <a:ext cx="488950" cy="1644650"/>
                  <a:chOff x="1861344" y="2139950"/>
                  <a:chExt cx="488950" cy="1644650"/>
                </a:xfrm>
              </p:grpSpPr>
              <p:cxnSp>
                <p:nvCxnSpPr>
                  <p:cNvPr id="6" name="Straight Connector 5"/>
                  <p:cNvCxnSpPr/>
                  <p:nvPr/>
                </p:nvCxnSpPr>
                <p:spPr>
                  <a:xfrm rot="5400000" flipH="1" flipV="1">
                    <a:off x="1727994" y="3162300"/>
                    <a:ext cx="755650" cy="48895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1905000" y="2584450"/>
                    <a:ext cx="889794" cy="794"/>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49500" y="2895600"/>
                  <a:ext cx="1155700" cy="307777"/>
                </a:xfrm>
                <a:prstGeom prst="rect">
                  <a:avLst/>
                </a:prstGeom>
                <a:noFill/>
              </p:spPr>
              <p:txBody>
                <a:bodyPr wrap="square" rtlCol="0">
                  <a:spAutoFit/>
                </a:bodyPr>
                <a:lstStyle/>
                <a:p>
                  <a:r>
                    <a:rPr lang="en-US" sz="1400" i="1" smtClean="0"/>
                    <a:t>p</a:t>
                  </a:r>
                  <a:r>
                    <a:rPr lang="en-US" sz="1400" baseline="-25000" smtClean="0"/>
                    <a:t>2</a:t>
                  </a:r>
                  <a:r>
                    <a:rPr lang="en-US" sz="1400" smtClean="0"/>
                    <a:t> = (</a:t>
                  </a:r>
                  <a:r>
                    <a:rPr lang="en-US" sz="1400" i="1" smtClean="0"/>
                    <a:t>x</a:t>
                  </a:r>
                  <a:r>
                    <a:rPr lang="en-US" sz="1400" baseline="-25000" smtClean="0"/>
                    <a:t>2</a:t>
                  </a:r>
                  <a:r>
                    <a:rPr lang="en-US" sz="1400" smtClean="0"/>
                    <a:t>, </a:t>
                  </a:r>
                  <a:r>
                    <a:rPr lang="en-US" sz="1400" i="1" smtClean="0"/>
                    <a:t>y</a:t>
                  </a:r>
                  <a:r>
                    <a:rPr lang="en-US" sz="1400" baseline="-25000" smtClean="0"/>
                    <a:t>2</a:t>
                  </a:r>
                  <a:r>
                    <a:rPr lang="en-US" sz="1400" smtClean="0"/>
                    <a:t>)</a:t>
                  </a:r>
                  <a:endParaRPr lang="en-US" sz="1400"/>
                </a:p>
              </p:txBody>
            </p:sp>
            <p:sp>
              <p:nvSpPr>
                <p:cNvPr id="26" name="TextBox 25"/>
                <p:cNvSpPr txBox="1"/>
                <p:nvPr/>
              </p:nvSpPr>
              <p:spPr>
                <a:xfrm>
                  <a:off x="1860550" y="3651250"/>
                  <a:ext cx="1155700" cy="307777"/>
                </a:xfrm>
                <a:prstGeom prst="rect">
                  <a:avLst/>
                </a:prstGeom>
                <a:noFill/>
              </p:spPr>
              <p:txBody>
                <a:bodyPr wrap="square" rtlCol="0">
                  <a:spAutoFit/>
                </a:bodyPr>
                <a:lstStyle/>
                <a:p>
                  <a:r>
                    <a:rPr lang="en-US" sz="1400" i="1" smtClean="0"/>
                    <a:t>p</a:t>
                  </a:r>
                  <a:r>
                    <a:rPr lang="en-US" sz="1400" baseline="-25000" smtClean="0"/>
                    <a:t>1</a:t>
                  </a:r>
                  <a:r>
                    <a:rPr lang="en-US" sz="1400" smtClean="0"/>
                    <a:t> = (</a:t>
                  </a:r>
                  <a:r>
                    <a:rPr lang="en-US" sz="1400" i="1" smtClean="0"/>
                    <a:t>x</a:t>
                  </a:r>
                  <a:r>
                    <a:rPr lang="en-US" sz="1400" baseline="-25000" smtClean="0"/>
                    <a:t>1</a:t>
                  </a:r>
                  <a:r>
                    <a:rPr lang="en-US" sz="1400" smtClean="0"/>
                    <a:t>, </a:t>
                  </a:r>
                  <a:r>
                    <a:rPr lang="en-US" sz="1400" i="1" smtClean="0"/>
                    <a:t>y</a:t>
                  </a:r>
                  <a:r>
                    <a:rPr lang="en-US" sz="1400" baseline="-25000" smtClean="0"/>
                    <a:t>1</a:t>
                  </a:r>
                  <a:r>
                    <a:rPr lang="en-US" sz="1400" smtClean="0"/>
                    <a:t>)</a:t>
                  </a:r>
                  <a:endParaRPr lang="en-US" sz="1400"/>
                </a:p>
              </p:txBody>
            </p:sp>
            <p:sp>
              <p:nvSpPr>
                <p:cNvPr id="27" name="TextBox 26"/>
                <p:cNvSpPr txBox="1"/>
                <p:nvPr/>
              </p:nvSpPr>
              <p:spPr>
                <a:xfrm>
                  <a:off x="2349500" y="2006600"/>
                  <a:ext cx="1155700" cy="307777"/>
                </a:xfrm>
                <a:prstGeom prst="rect">
                  <a:avLst/>
                </a:prstGeom>
                <a:noFill/>
              </p:spPr>
              <p:txBody>
                <a:bodyPr wrap="square" rtlCol="0">
                  <a:spAutoFit/>
                </a:bodyPr>
                <a:lstStyle/>
                <a:p>
                  <a:r>
                    <a:rPr lang="en-US" sz="1400" i="1" smtClean="0"/>
                    <a:t>p</a:t>
                  </a:r>
                  <a:r>
                    <a:rPr lang="en-US" sz="1400" baseline="-25000" smtClean="0"/>
                    <a:t>3</a:t>
                  </a:r>
                  <a:r>
                    <a:rPr lang="en-US" sz="1400" smtClean="0"/>
                    <a:t> = (</a:t>
                  </a:r>
                  <a:r>
                    <a:rPr lang="en-US" sz="1400" i="1" smtClean="0"/>
                    <a:t>x</a:t>
                  </a:r>
                  <a:r>
                    <a:rPr lang="en-US" sz="1400" baseline="-25000" smtClean="0"/>
                    <a:t>3</a:t>
                  </a:r>
                  <a:r>
                    <a:rPr lang="en-US" sz="1400" smtClean="0"/>
                    <a:t>, </a:t>
                  </a:r>
                  <a:r>
                    <a:rPr lang="en-US" sz="1400" i="1" smtClean="0"/>
                    <a:t>y</a:t>
                  </a:r>
                  <a:r>
                    <a:rPr lang="en-US" sz="1400" baseline="-25000" smtClean="0"/>
                    <a:t>3</a:t>
                  </a:r>
                  <a:r>
                    <a:rPr lang="en-US" sz="1400" smtClean="0"/>
                    <a:t>)</a:t>
                  </a:r>
                  <a:endParaRPr lang="en-US" sz="1400"/>
                </a:p>
              </p:txBody>
            </p:sp>
          </p:grpSp>
          <p:sp>
            <p:nvSpPr>
              <p:cNvPr id="37" name="TextBox 36"/>
              <p:cNvSpPr txBox="1"/>
              <p:nvPr/>
            </p:nvSpPr>
            <p:spPr>
              <a:xfrm>
                <a:off x="604837" y="4273550"/>
                <a:ext cx="1689100" cy="369332"/>
              </a:xfrm>
              <a:prstGeom prst="rect">
                <a:avLst/>
              </a:prstGeom>
              <a:noFill/>
            </p:spPr>
            <p:txBody>
              <a:bodyPr wrap="square" rtlCol="0">
                <a:spAutoFit/>
              </a:bodyPr>
              <a:lstStyle/>
              <a:p>
                <a:pPr algn="ctr"/>
                <a:r>
                  <a:rPr lang="en-US" smtClean="0"/>
                  <a:t>Turning left</a:t>
                </a:r>
                <a:endParaRPr lang="en-US"/>
              </a:p>
            </p:txBody>
          </p:sp>
        </p:grpSp>
        <p:graphicFrame>
          <p:nvGraphicFramePr>
            <p:cNvPr id="43" name="Object 42"/>
            <p:cNvGraphicFramePr>
              <a:graphicFrameLocks noChangeAspect="1"/>
            </p:cNvGraphicFramePr>
            <p:nvPr/>
          </p:nvGraphicFramePr>
          <p:xfrm>
            <a:off x="966787" y="4984750"/>
            <a:ext cx="965200" cy="711200"/>
          </p:xfrm>
          <a:graphic>
            <a:graphicData uri="http://schemas.openxmlformats.org/presentationml/2006/ole">
              <mc:AlternateContent xmlns:mc="http://schemas.openxmlformats.org/markup-compatibility/2006">
                <mc:Choice xmlns:v="urn:schemas-microsoft-com:vml" Requires="v">
                  <p:oleObj spid="_x0000_s1081" name="Formel" r:id="rId4" imgW="965160" imgH="711000" progId="Equation.3">
                    <p:embed/>
                  </p:oleObj>
                </mc:Choice>
                <mc:Fallback>
                  <p:oleObj name="Formel" r:id="rId4" imgW="965160" imgH="71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7" y="4984750"/>
                          <a:ext cx="9652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9" name="Group 46"/>
          <p:cNvGrpSpPr/>
          <p:nvPr/>
        </p:nvGrpSpPr>
        <p:grpSpPr>
          <a:xfrm>
            <a:off x="3377604" y="2006600"/>
            <a:ext cx="2199878" cy="3689350"/>
            <a:chOff x="3377605" y="2006600"/>
            <a:chExt cx="2199878" cy="3689350"/>
          </a:xfrm>
        </p:grpSpPr>
        <p:grpSp>
          <p:nvGrpSpPr>
            <p:cNvPr id="10" name="Group 40"/>
            <p:cNvGrpSpPr/>
            <p:nvPr/>
          </p:nvGrpSpPr>
          <p:grpSpPr>
            <a:xfrm>
              <a:off x="3377605" y="2006600"/>
              <a:ext cx="2199878" cy="2636282"/>
              <a:chOff x="2866330" y="2006600"/>
              <a:chExt cx="2199878" cy="2636282"/>
            </a:xfrm>
          </p:grpSpPr>
          <p:grpSp>
            <p:nvGrpSpPr>
              <p:cNvPr id="11" name="Group 34"/>
              <p:cNvGrpSpPr/>
              <p:nvPr/>
            </p:nvGrpSpPr>
            <p:grpSpPr>
              <a:xfrm>
                <a:off x="2866330" y="2006600"/>
                <a:ext cx="2199878" cy="1819077"/>
                <a:chOff x="3794522" y="2006600"/>
                <a:chExt cx="2199878" cy="1819077"/>
              </a:xfrm>
            </p:grpSpPr>
            <p:grpSp>
              <p:nvGrpSpPr>
                <p:cNvPr id="12" name="Group 22"/>
                <p:cNvGrpSpPr/>
                <p:nvPr/>
              </p:nvGrpSpPr>
              <p:grpSpPr>
                <a:xfrm>
                  <a:off x="3794522" y="2139950"/>
                  <a:ext cx="1022350" cy="1511300"/>
                  <a:chOff x="3638550" y="2139950"/>
                  <a:chExt cx="1022350" cy="1511300"/>
                </a:xfrm>
              </p:grpSpPr>
              <p:cxnSp>
                <p:nvCxnSpPr>
                  <p:cNvPr id="13" name="Straight Connector 12"/>
                  <p:cNvCxnSpPr/>
                  <p:nvPr/>
                </p:nvCxnSpPr>
                <p:spPr>
                  <a:xfrm rot="5400000" flipH="1" flipV="1">
                    <a:off x="4038600" y="2273300"/>
                    <a:ext cx="755650" cy="48895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3527822" y="3006328"/>
                    <a:ext cx="755650" cy="534194"/>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349750" y="2762250"/>
                  <a:ext cx="1155700" cy="307777"/>
                </a:xfrm>
                <a:prstGeom prst="rect">
                  <a:avLst/>
                </a:prstGeom>
                <a:noFill/>
              </p:spPr>
              <p:txBody>
                <a:bodyPr wrap="square" rtlCol="0">
                  <a:spAutoFit/>
                </a:bodyPr>
                <a:lstStyle/>
                <a:p>
                  <a:r>
                    <a:rPr lang="en-US" sz="1400" i="1" smtClean="0"/>
                    <a:t>p</a:t>
                  </a:r>
                  <a:r>
                    <a:rPr lang="en-US" sz="1400" baseline="-25000" smtClean="0"/>
                    <a:t>2</a:t>
                  </a:r>
                  <a:r>
                    <a:rPr lang="en-US" sz="1400" smtClean="0"/>
                    <a:t> = (</a:t>
                  </a:r>
                  <a:r>
                    <a:rPr lang="en-US" sz="1400" i="1" smtClean="0"/>
                    <a:t>x</a:t>
                  </a:r>
                  <a:r>
                    <a:rPr lang="en-US" sz="1400" baseline="-25000" smtClean="0"/>
                    <a:t>2</a:t>
                  </a:r>
                  <a:r>
                    <a:rPr lang="en-US" sz="1400" smtClean="0"/>
                    <a:t>, </a:t>
                  </a:r>
                  <a:r>
                    <a:rPr lang="en-US" sz="1400" i="1" smtClean="0"/>
                    <a:t>y</a:t>
                  </a:r>
                  <a:r>
                    <a:rPr lang="en-US" sz="1400" baseline="-25000" smtClean="0"/>
                    <a:t>2</a:t>
                  </a:r>
                  <a:r>
                    <a:rPr lang="en-US" sz="1400" smtClean="0"/>
                    <a:t>)</a:t>
                  </a:r>
                  <a:endParaRPr lang="en-US" sz="1400"/>
                </a:p>
              </p:txBody>
            </p:sp>
            <p:sp>
              <p:nvSpPr>
                <p:cNvPr id="29" name="TextBox 28"/>
                <p:cNvSpPr txBox="1"/>
                <p:nvPr/>
              </p:nvSpPr>
              <p:spPr>
                <a:xfrm>
                  <a:off x="3816350" y="3517900"/>
                  <a:ext cx="1155700" cy="307777"/>
                </a:xfrm>
                <a:prstGeom prst="rect">
                  <a:avLst/>
                </a:prstGeom>
                <a:noFill/>
              </p:spPr>
              <p:txBody>
                <a:bodyPr wrap="square" rtlCol="0">
                  <a:spAutoFit/>
                </a:bodyPr>
                <a:lstStyle/>
                <a:p>
                  <a:r>
                    <a:rPr lang="en-US" sz="1400" i="1" smtClean="0"/>
                    <a:t>p</a:t>
                  </a:r>
                  <a:r>
                    <a:rPr lang="en-US" sz="1400" baseline="-25000" smtClean="0"/>
                    <a:t>1</a:t>
                  </a:r>
                  <a:r>
                    <a:rPr lang="en-US" sz="1400" smtClean="0"/>
                    <a:t> = (</a:t>
                  </a:r>
                  <a:r>
                    <a:rPr lang="en-US" sz="1400" i="1" smtClean="0"/>
                    <a:t>x</a:t>
                  </a:r>
                  <a:r>
                    <a:rPr lang="en-US" sz="1400" baseline="-25000" smtClean="0"/>
                    <a:t>1</a:t>
                  </a:r>
                  <a:r>
                    <a:rPr lang="en-US" sz="1400" smtClean="0"/>
                    <a:t>, </a:t>
                  </a:r>
                  <a:r>
                    <a:rPr lang="en-US" sz="1400" i="1" smtClean="0"/>
                    <a:t>y</a:t>
                  </a:r>
                  <a:r>
                    <a:rPr lang="en-US" sz="1400" baseline="-25000" smtClean="0"/>
                    <a:t>1</a:t>
                  </a:r>
                  <a:r>
                    <a:rPr lang="en-US" sz="1400" smtClean="0"/>
                    <a:t>)</a:t>
                  </a:r>
                  <a:endParaRPr lang="en-US" sz="1400"/>
                </a:p>
              </p:txBody>
            </p:sp>
            <p:sp>
              <p:nvSpPr>
                <p:cNvPr id="30" name="TextBox 29"/>
                <p:cNvSpPr txBox="1"/>
                <p:nvPr/>
              </p:nvSpPr>
              <p:spPr>
                <a:xfrm>
                  <a:off x="4838700" y="2006600"/>
                  <a:ext cx="1155700" cy="307777"/>
                </a:xfrm>
                <a:prstGeom prst="rect">
                  <a:avLst/>
                </a:prstGeom>
                <a:noFill/>
              </p:spPr>
              <p:txBody>
                <a:bodyPr wrap="square" rtlCol="0">
                  <a:spAutoFit/>
                </a:bodyPr>
                <a:lstStyle/>
                <a:p>
                  <a:r>
                    <a:rPr lang="en-US" sz="1400" i="1" smtClean="0"/>
                    <a:t>p</a:t>
                  </a:r>
                  <a:r>
                    <a:rPr lang="en-US" sz="1400" baseline="-25000" smtClean="0"/>
                    <a:t>3</a:t>
                  </a:r>
                  <a:r>
                    <a:rPr lang="en-US" sz="1400" smtClean="0"/>
                    <a:t> = (</a:t>
                  </a:r>
                  <a:r>
                    <a:rPr lang="en-US" sz="1400" i="1" smtClean="0"/>
                    <a:t>x</a:t>
                  </a:r>
                  <a:r>
                    <a:rPr lang="en-US" sz="1400" baseline="-25000" smtClean="0"/>
                    <a:t>3</a:t>
                  </a:r>
                  <a:r>
                    <a:rPr lang="en-US" sz="1400" smtClean="0"/>
                    <a:t>, </a:t>
                  </a:r>
                  <a:r>
                    <a:rPr lang="en-US" sz="1400" i="1" smtClean="0"/>
                    <a:t>y</a:t>
                  </a:r>
                  <a:r>
                    <a:rPr lang="en-US" sz="1400" baseline="-25000" smtClean="0"/>
                    <a:t>3</a:t>
                  </a:r>
                  <a:r>
                    <a:rPr lang="en-US" sz="1400" smtClean="0"/>
                    <a:t>)</a:t>
                  </a:r>
                  <a:endParaRPr lang="en-US" sz="1400"/>
                </a:p>
              </p:txBody>
            </p:sp>
          </p:grpSp>
          <p:sp>
            <p:nvSpPr>
              <p:cNvPr id="38" name="TextBox 37"/>
              <p:cNvSpPr txBox="1"/>
              <p:nvPr/>
            </p:nvSpPr>
            <p:spPr>
              <a:xfrm>
                <a:off x="3121719" y="4273550"/>
                <a:ext cx="1689100" cy="369332"/>
              </a:xfrm>
              <a:prstGeom prst="rect">
                <a:avLst/>
              </a:prstGeom>
              <a:noFill/>
            </p:spPr>
            <p:txBody>
              <a:bodyPr wrap="square" rtlCol="0">
                <a:spAutoFit/>
              </a:bodyPr>
              <a:lstStyle/>
              <a:p>
                <a:pPr algn="ctr"/>
                <a:r>
                  <a:rPr lang="en-US" smtClean="0"/>
                  <a:t>Straight ahead</a:t>
                </a:r>
                <a:endParaRPr lang="en-US"/>
              </a:p>
            </p:txBody>
          </p:sp>
        </p:grpSp>
        <p:graphicFrame>
          <p:nvGraphicFramePr>
            <p:cNvPr id="1027" name="Object 3"/>
            <p:cNvGraphicFramePr>
              <a:graphicFrameLocks noChangeAspect="1"/>
            </p:cNvGraphicFramePr>
            <p:nvPr/>
          </p:nvGraphicFramePr>
          <p:xfrm>
            <a:off x="3994944" y="4984750"/>
            <a:ext cx="965200" cy="711200"/>
          </p:xfrm>
          <a:graphic>
            <a:graphicData uri="http://schemas.openxmlformats.org/presentationml/2006/ole">
              <mc:AlternateContent xmlns:mc="http://schemas.openxmlformats.org/markup-compatibility/2006">
                <mc:Choice xmlns:v="urn:schemas-microsoft-com:vml" Requires="v">
                  <p:oleObj spid="_x0000_s1082" name="Formel" r:id="rId6" imgW="965160" imgH="711000" progId="Equation.3">
                    <p:embed/>
                  </p:oleObj>
                </mc:Choice>
                <mc:Fallback>
                  <p:oleObj name="Formel" r:id="rId6" imgW="965160" imgH="711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4944" y="4984750"/>
                          <a:ext cx="9652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7" name="Group 47"/>
          <p:cNvGrpSpPr/>
          <p:nvPr/>
        </p:nvGrpSpPr>
        <p:grpSpPr>
          <a:xfrm>
            <a:off x="6661150" y="2006600"/>
            <a:ext cx="1689100" cy="3689350"/>
            <a:chOff x="6661150" y="2006600"/>
            <a:chExt cx="1689100" cy="3689350"/>
          </a:xfrm>
        </p:grpSpPr>
        <p:grpSp>
          <p:nvGrpSpPr>
            <p:cNvPr id="18" name="Group 41"/>
            <p:cNvGrpSpPr/>
            <p:nvPr/>
          </p:nvGrpSpPr>
          <p:grpSpPr>
            <a:xfrm>
              <a:off x="6661150" y="2006600"/>
              <a:ext cx="1689100" cy="2636282"/>
              <a:chOff x="6661150" y="2006600"/>
              <a:chExt cx="1689100" cy="2636282"/>
            </a:xfrm>
          </p:grpSpPr>
          <p:grpSp>
            <p:nvGrpSpPr>
              <p:cNvPr id="19" name="Group 33"/>
              <p:cNvGrpSpPr/>
              <p:nvPr/>
            </p:nvGrpSpPr>
            <p:grpSpPr>
              <a:xfrm>
                <a:off x="6683375" y="2006600"/>
                <a:ext cx="1644650" cy="1952427"/>
                <a:chOff x="6261100" y="2006600"/>
                <a:chExt cx="1644650" cy="1952427"/>
              </a:xfrm>
            </p:grpSpPr>
            <p:grpSp>
              <p:nvGrpSpPr>
                <p:cNvPr id="20" name="Group 23"/>
                <p:cNvGrpSpPr/>
                <p:nvPr/>
              </p:nvGrpSpPr>
              <p:grpSpPr>
                <a:xfrm>
                  <a:off x="6261100" y="2139950"/>
                  <a:ext cx="489744" cy="1645444"/>
                  <a:chOff x="6261100" y="2139950"/>
                  <a:chExt cx="489744" cy="1645444"/>
                </a:xfrm>
              </p:grpSpPr>
              <p:cxnSp>
                <p:nvCxnSpPr>
                  <p:cNvPr id="15" name="Straight Connector 14"/>
                  <p:cNvCxnSpPr/>
                  <p:nvPr/>
                </p:nvCxnSpPr>
                <p:spPr>
                  <a:xfrm rot="5400000" flipH="1" flipV="1">
                    <a:off x="6128544" y="2273300"/>
                    <a:ext cx="755650" cy="48895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816600" y="3340100"/>
                    <a:ext cx="889794" cy="794"/>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6261100" y="2762250"/>
                  <a:ext cx="1155700" cy="307777"/>
                </a:xfrm>
                <a:prstGeom prst="rect">
                  <a:avLst/>
                </a:prstGeom>
                <a:noFill/>
              </p:spPr>
              <p:txBody>
                <a:bodyPr wrap="square" rtlCol="0">
                  <a:spAutoFit/>
                </a:bodyPr>
                <a:lstStyle/>
                <a:p>
                  <a:r>
                    <a:rPr lang="en-US" sz="1400" i="1" smtClean="0"/>
                    <a:t>p</a:t>
                  </a:r>
                  <a:r>
                    <a:rPr lang="en-US" sz="1400" baseline="-25000" smtClean="0"/>
                    <a:t>2</a:t>
                  </a:r>
                  <a:r>
                    <a:rPr lang="en-US" sz="1400" smtClean="0"/>
                    <a:t> = (</a:t>
                  </a:r>
                  <a:r>
                    <a:rPr lang="en-US" sz="1400" i="1" smtClean="0"/>
                    <a:t>x</a:t>
                  </a:r>
                  <a:r>
                    <a:rPr lang="en-US" sz="1400" baseline="-25000" smtClean="0"/>
                    <a:t>2</a:t>
                  </a:r>
                  <a:r>
                    <a:rPr lang="en-US" sz="1400" smtClean="0"/>
                    <a:t>, </a:t>
                  </a:r>
                  <a:r>
                    <a:rPr lang="en-US" sz="1400" i="1" smtClean="0"/>
                    <a:t>y</a:t>
                  </a:r>
                  <a:r>
                    <a:rPr lang="en-US" sz="1400" baseline="-25000" smtClean="0"/>
                    <a:t>2</a:t>
                  </a:r>
                  <a:r>
                    <a:rPr lang="en-US" sz="1400" smtClean="0"/>
                    <a:t>)</a:t>
                  </a:r>
                  <a:endParaRPr lang="en-US" sz="1400"/>
                </a:p>
              </p:txBody>
            </p:sp>
            <p:sp>
              <p:nvSpPr>
                <p:cNvPr id="32" name="TextBox 31"/>
                <p:cNvSpPr txBox="1"/>
                <p:nvPr/>
              </p:nvSpPr>
              <p:spPr>
                <a:xfrm>
                  <a:off x="6261100" y="3651250"/>
                  <a:ext cx="1155700" cy="307777"/>
                </a:xfrm>
                <a:prstGeom prst="rect">
                  <a:avLst/>
                </a:prstGeom>
                <a:noFill/>
              </p:spPr>
              <p:txBody>
                <a:bodyPr wrap="square" rtlCol="0">
                  <a:spAutoFit/>
                </a:bodyPr>
                <a:lstStyle/>
                <a:p>
                  <a:r>
                    <a:rPr lang="en-US" sz="1400" i="1" smtClean="0"/>
                    <a:t>p</a:t>
                  </a:r>
                  <a:r>
                    <a:rPr lang="en-US" sz="1400" baseline="-25000" smtClean="0"/>
                    <a:t>1</a:t>
                  </a:r>
                  <a:r>
                    <a:rPr lang="en-US" sz="1400" smtClean="0"/>
                    <a:t> = (</a:t>
                  </a:r>
                  <a:r>
                    <a:rPr lang="en-US" sz="1400" i="1" smtClean="0"/>
                    <a:t>x</a:t>
                  </a:r>
                  <a:r>
                    <a:rPr lang="en-US" sz="1400" baseline="-25000" smtClean="0"/>
                    <a:t>1</a:t>
                  </a:r>
                  <a:r>
                    <a:rPr lang="en-US" sz="1400" smtClean="0"/>
                    <a:t>, </a:t>
                  </a:r>
                  <a:r>
                    <a:rPr lang="en-US" sz="1400" i="1" smtClean="0"/>
                    <a:t>y</a:t>
                  </a:r>
                  <a:r>
                    <a:rPr lang="en-US" sz="1400" baseline="-25000" smtClean="0"/>
                    <a:t>1</a:t>
                  </a:r>
                  <a:r>
                    <a:rPr lang="en-US" sz="1400" smtClean="0"/>
                    <a:t>)</a:t>
                  </a:r>
                  <a:endParaRPr lang="en-US" sz="1400"/>
                </a:p>
              </p:txBody>
            </p:sp>
            <p:sp>
              <p:nvSpPr>
                <p:cNvPr id="33" name="TextBox 32"/>
                <p:cNvSpPr txBox="1"/>
                <p:nvPr/>
              </p:nvSpPr>
              <p:spPr>
                <a:xfrm>
                  <a:off x="6750050" y="2006600"/>
                  <a:ext cx="1155700" cy="307777"/>
                </a:xfrm>
                <a:prstGeom prst="rect">
                  <a:avLst/>
                </a:prstGeom>
                <a:noFill/>
              </p:spPr>
              <p:txBody>
                <a:bodyPr wrap="square" rtlCol="0">
                  <a:spAutoFit/>
                </a:bodyPr>
                <a:lstStyle/>
                <a:p>
                  <a:r>
                    <a:rPr lang="en-US" sz="1400" i="1" smtClean="0"/>
                    <a:t>p</a:t>
                  </a:r>
                  <a:r>
                    <a:rPr lang="en-US" sz="1400" baseline="-25000" smtClean="0"/>
                    <a:t>3</a:t>
                  </a:r>
                  <a:r>
                    <a:rPr lang="en-US" sz="1400" smtClean="0"/>
                    <a:t> = (</a:t>
                  </a:r>
                  <a:r>
                    <a:rPr lang="en-US" sz="1400" i="1" smtClean="0"/>
                    <a:t>x</a:t>
                  </a:r>
                  <a:r>
                    <a:rPr lang="en-US" sz="1400" baseline="-25000" smtClean="0"/>
                    <a:t>3</a:t>
                  </a:r>
                  <a:r>
                    <a:rPr lang="en-US" sz="1400" smtClean="0"/>
                    <a:t>, </a:t>
                  </a:r>
                  <a:r>
                    <a:rPr lang="en-US" sz="1400" i="1" smtClean="0"/>
                    <a:t>y</a:t>
                  </a:r>
                  <a:r>
                    <a:rPr lang="en-US" sz="1400" baseline="-25000" smtClean="0"/>
                    <a:t>3</a:t>
                  </a:r>
                  <a:r>
                    <a:rPr lang="en-US" sz="1400" smtClean="0"/>
                    <a:t>)</a:t>
                  </a:r>
                  <a:endParaRPr lang="en-US" sz="1400"/>
                </a:p>
              </p:txBody>
            </p:sp>
          </p:grpSp>
          <p:sp>
            <p:nvSpPr>
              <p:cNvPr id="39" name="TextBox 38"/>
              <p:cNvSpPr txBox="1"/>
              <p:nvPr/>
            </p:nvSpPr>
            <p:spPr>
              <a:xfrm>
                <a:off x="6661150" y="4273550"/>
                <a:ext cx="1689100" cy="369332"/>
              </a:xfrm>
              <a:prstGeom prst="rect">
                <a:avLst/>
              </a:prstGeom>
              <a:noFill/>
            </p:spPr>
            <p:txBody>
              <a:bodyPr wrap="square" rtlCol="0">
                <a:spAutoFit/>
              </a:bodyPr>
              <a:lstStyle/>
              <a:p>
                <a:pPr algn="ctr"/>
                <a:r>
                  <a:rPr lang="en-US" smtClean="0"/>
                  <a:t>Turning right</a:t>
                </a:r>
                <a:endParaRPr lang="en-US"/>
              </a:p>
            </p:txBody>
          </p:sp>
        </p:grpSp>
        <p:graphicFrame>
          <p:nvGraphicFramePr>
            <p:cNvPr id="1028" name="Object 4"/>
            <p:cNvGraphicFramePr>
              <a:graphicFrameLocks noChangeAspect="1"/>
            </p:cNvGraphicFramePr>
            <p:nvPr/>
          </p:nvGraphicFramePr>
          <p:xfrm>
            <a:off x="7023100" y="4984750"/>
            <a:ext cx="965200" cy="711200"/>
          </p:xfrm>
          <a:graphic>
            <a:graphicData uri="http://schemas.openxmlformats.org/presentationml/2006/ole">
              <mc:AlternateContent xmlns:mc="http://schemas.openxmlformats.org/markup-compatibility/2006">
                <mc:Choice xmlns:v="urn:schemas-microsoft-com:vml" Requires="v">
                  <p:oleObj spid="_x0000_s1083" name="Formel" r:id="rId8" imgW="965160" imgH="711000" progId="Equation.3">
                    <p:embed/>
                  </p:oleObj>
                </mc:Choice>
                <mc:Fallback>
                  <p:oleObj name="Formel" r:id="rId8" imgW="965160" imgH="7110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3100" y="4984750"/>
                          <a:ext cx="9652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44" name="TextBox 43"/>
          <p:cNvSpPr txBox="1"/>
          <p:nvPr/>
        </p:nvSpPr>
        <p:spPr bwMode="auto">
          <a:xfrm>
            <a:off x="881590" y="6084295"/>
            <a:ext cx="7380819"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Tx/>
              <a:buSzTx/>
              <a:tabLst/>
            </a:pPr>
            <a:r>
              <a:rPr lang="en-US" sz="2000" kern="0" dirty="0" smtClean="0">
                <a:solidFill>
                  <a:srgbClr val="333399"/>
                </a:solidFill>
                <a:latin typeface="+mn-lt"/>
              </a:rPr>
              <a:t>This is a </a:t>
            </a:r>
            <a:r>
              <a:rPr lang="en-US" sz="2000" i="1" kern="0" dirty="0" smtClean="0">
                <a:solidFill>
                  <a:srgbClr val="333399"/>
                </a:solidFill>
                <a:latin typeface="+mn-lt"/>
              </a:rPr>
              <a:t>determinant.</a:t>
            </a:r>
            <a:r>
              <a:rPr lang="en-US" sz="2000" kern="0" dirty="0" smtClean="0">
                <a:solidFill>
                  <a:srgbClr val="333399"/>
                </a:solidFill>
                <a:latin typeface="+mn-lt"/>
              </a:rPr>
              <a:t>  Computing is is described on next slide.</a:t>
            </a:r>
          </a:p>
        </p:txBody>
      </p:sp>
      <p:sp>
        <p:nvSpPr>
          <p:cNvPr id="45" name="Slide Number Placeholder 44"/>
          <p:cNvSpPr>
            <a:spLocks noGrp="1"/>
          </p:cNvSpPr>
          <p:nvPr>
            <p:ph type="sldNum" sz="quarter" idx="12"/>
          </p:nvPr>
        </p:nvSpPr>
        <p:spPr/>
        <p:txBody>
          <a:bodyPr/>
          <a:lstStyle/>
          <a:p>
            <a:fld id="{5E24FFD2-465A-4E69-924E-BCE8BD2664F0}"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71450" y="450850"/>
            <a:ext cx="8667750" cy="977900"/>
          </a:xfrm>
        </p:spPr>
        <p:txBody>
          <a:bodyPr/>
          <a:lstStyle/>
          <a:p>
            <a:pPr algn="l"/>
            <a:r>
              <a:rPr lang="nb-NO" dirty="0" smtClean="0">
                <a:solidFill>
                  <a:schemeClr val="accent2"/>
                </a:solidFill>
              </a:rPr>
              <a:t>         </a:t>
            </a:r>
            <a:r>
              <a:rPr lang="nb-NO" sz="3200" dirty="0" err="1" smtClean="0">
                <a:solidFill>
                  <a:schemeClr val="accent2"/>
                </a:solidFill>
              </a:rPr>
              <a:t>How</a:t>
            </a:r>
            <a:r>
              <a:rPr lang="nb-NO" sz="3200" dirty="0" smtClean="0">
                <a:solidFill>
                  <a:schemeClr val="accent2"/>
                </a:solidFill>
              </a:rPr>
              <a:t> to </a:t>
            </a:r>
            <a:r>
              <a:rPr lang="nb-NO" sz="3200" dirty="0" err="1" smtClean="0">
                <a:solidFill>
                  <a:schemeClr val="accent2"/>
                </a:solidFill>
              </a:rPr>
              <a:t>compute</a:t>
            </a:r>
            <a:r>
              <a:rPr lang="nb-NO" sz="3200" dirty="0" smtClean="0">
                <a:solidFill>
                  <a:schemeClr val="accent2"/>
                </a:solidFill>
              </a:rPr>
              <a:t> 3 x 3 determinants?</a:t>
            </a:r>
            <a:br>
              <a:rPr lang="nb-NO" sz="3200" dirty="0" smtClean="0">
                <a:solidFill>
                  <a:schemeClr val="accent2"/>
                </a:solidFill>
              </a:rPr>
            </a:br>
            <a:r>
              <a:rPr lang="nb-NO" dirty="0" smtClean="0">
                <a:solidFill>
                  <a:schemeClr val="accent2"/>
                </a:solidFill>
              </a:rPr>
              <a:t/>
            </a:r>
            <a:br>
              <a:rPr lang="nb-NO" dirty="0" smtClean="0">
                <a:solidFill>
                  <a:schemeClr val="accent2"/>
                </a:solidFill>
              </a:rPr>
            </a:br>
            <a:r>
              <a:rPr lang="nb-NO" sz="2400" dirty="0" smtClean="0">
                <a:solidFill>
                  <a:srgbClr val="FF0000"/>
                </a:solidFill>
              </a:rPr>
              <a:t>Given </a:t>
            </a:r>
            <a:r>
              <a:rPr lang="nb-NO" sz="2400" dirty="0" err="1" smtClean="0">
                <a:solidFill>
                  <a:srgbClr val="FF0000"/>
                </a:solidFill>
              </a:rPr>
              <a:t>the</a:t>
            </a:r>
            <a:r>
              <a:rPr lang="nb-NO" sz="2400" dirty="0" smtClean="0">
                <a:solidFill>
                  <a:srgbClr val="FF0000"/>
                </a:solidFill>
              </a:rPr>
              <a:t> </a:t>
            </a:r>
            <a:r>
              <a:rPr lang="nb-NO" sz="2400" dirty="0" err="1" smtClean="0">
                <a:solidFill>
                  <a:srgbClr val="FF0000"/>
                </a:solidFill>
              </a:rPr>
              <a:t>matrix</a:t>
            </a:r>
            <a:r>
              <a:rPr lang="nb-NO" sz="2400" dirty="0" smtClean="0">
                <a:solidFill>
                  <a:srgbClr val="FF0000"/>
                </a:solidFill>
              </a:rPr>
              <a:t> </a:t>
            </a:r>
            <a:r>
              <a:rPr lang="nb-NO" sz="2400" i="1" dirty="0" smtClean="0">
                <a:solidFill>
                  <a:srgbClr val="FF0000"/>
                </a:solidFill>
              </a:rPr>
              <a:t>A</a:t>
            </a:r>
            <a:r>
              <a:rPr lang="nb-NO" sz="2400" dirty="0" smtClean="0">
                <a:solidFill>
                  <a:srgbClr val="FF0000"/>
                </a:solidFill>
              </a:rPr>
              <a:t>:</a:t>
            </a:r>
            <a:endParaRPr lang="en-US" i="1" dirty="0">
              <a:solidFill>
                <a:srgbClr val="FF0000"/>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p:txBody>
      </p:sp>
      <p:pic>
        <p:nvPicPr>
          <p:cNvPr id="2050" name="Picture 2" descr="C:\Users\Petter\Desktop\440px-Determinant_3x3_Example_svg.png"/>
          <p:cNvPicPr>
            <a:picLocks noChangeAspect="1" noChangeArrowheads="1"/>
          </p:cNvPicPr>
          <p:nvPr/>
        </p:nvPicPr>
        <p:blipFill>
          <a:blip r:embed="rId4" cstate="print"/>
          <a:srcRect/>
          <a:stretch>
            <a:fillRect/>
          </a:stretch>
        </p:blipFill>
        <p:spPr bwMode="auto">
          <a:xfrm>
            <a:off x="6083300" y="4406900"/>
            <a:ext cx="2133600" cy="1551709"/>
          </a:xfrm>
          <a:prstGeom prst="rect">
            <a:avLst/>
          </a:prstGeom>
          <a:noFill/>
        </p:spPr>
      </p:pic>
      <p:graphicFrame>
        <p:nvGraphicFramePr>
          <p:cNvPr id="8" name="Object 3"/>
          <p:cNvGraphicFramePr>
            <a:graphicFrameLocks noChangeAspect="1"/>
          </p:cNvGraphicFramePr>
          <p:nvPr/>
        </p:nvGraphicFramePr>
        <p:xfrm>
          <a:off x="660400" y="1739900"/>
          <a:ext cx="4275138" cy="2922587"/>
        </p:xfrm>
        <a:graphic>
          <a:graphicData uri="http://schemas.openxmlformats.org/presentationml/2006/ole">
            <mc:AlternateContent xmlns:mc="http://schemas.openxmlformats.org/markup-compatibility/2006">
              <mc:Choice xmlns:v="urn:schemas-microsoft-com:vml" Requires="v">
                <p:oleObj spid="_x0000_s2071" name="Formel" r:id="rId5" imgW="2730240" imgH="1866600" progId="Equation.3">
                  <p:embed/>
                </p:oleObj>
              </mc:Choice>
              <mc:Fallback>
                <p:oleObj name="Formel" r:id="rId5" imgW="2730240" imgH="1866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 y="1739900"/>
                        <a:ext cx="4275138" cy="2922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bwMode="auto">
          <a:xfrm>
            <a:off x="341530" y="4824155"/>
            <a:ext cx="5200650" cy="113877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nb-NO" sz="2000" kern="0" dirty="0" err="1" smtClean="0">
                <a:latin typeface="+mn-lt"/>
              </a:rPr>
              <a:t>Since</a:t>
            </a:r>
            <a:r>
              <a:rPr lang="nb-NO" sz="2000" kern="0" dirty="0" smtClean="0">
                <a:latin typeface="+mn-lt"/>
              </a:rPr>
              <a:t> c, f and i </a:t>
            </a:r>
            <a:r>
              <a:rPr lang="nb-NO" sz="2000" kern="0" dirty="0" err="1" smtClean="0">
                <a:latin typeface="+mn-lt"/>
              </a:rPr>
              <a:t>are</a:t>
            </a:r>
            <a:r>
              <a:rPr lang="nb-NO" sz="2000" kern="0" dirty="0" smtClean="0">
                <a:latin typeface="+mn-lt"/>
              </a:rPr>
              <a:t> all 1, </a:t>
            </a:r>
            <a:r>
              <a:rPr lang="nb-NO" sz="2000" kern="0" dirty="0" err="1" smtClean="0">
                <a:latin typeface="+mn-lt"/>
              </a:rPr>
              <a:t>we</a:t>
            </a:r>
            <a:r>
              <a:rPr lang="nb-NO" sz="2000" kern="0" dirty="0" smtClean="0">
                <a:latin typeface="+mn-lt"/>
              </a:rPr>
              <a:t> </a:t>
            </a:r>
            <a:r>
              <a:rPr lang="nb-NO" sz="2000" kern="0" dirty="0" err="1" smtClean="0">
                <a:latin typeface="+mn-lt"/>
              </a:rPr>
              <a:t>get</a:t>
            </a:r>
            <a:r>
              <a:rPr lang="nb-NO" sz="2000" kern="0" dirty="0" smtClean="0">
                <a:latin typeface="+mn-lt"/>
              </a:rPr>
              <a:t> </a:t>
            </a:r>
            <a:r>
              <a:rPr lang="nb-NO" sz="2000" kern="0" dirty="0" err="1" smtClean="0">
                <a:latin typeface="+mn-lt"/>
              </a:rPr>
              <a:t>the</a:t>
            </a:r>
            <a:r>
              <a:rPr lang="nb-NO" sz="2000" kern="0" dirty="0" smtClean="0">
                <a:latin typeface="+mn-lt"/>
              </a:rPr>
              <a:t> </a:t>
            </a:r>
            <a:r>
              <a:rPr lang="nb-NO" sz="2000" kern="0" dirty="0" err="1" smtClean="0">
                <a:latin typeface="+mn-lt"/>
              </a:rPr>
              <a:t>formula</a:t>
            </a:r>
            <a:r>
              <a:rPr lang="nb-NO" sz="2000" kern="0" dirty="0" smtClean="0">
                <a:latin typeface="+mn-lt"/>
              </a:rPr>
              <a:t>:     </a:t>
            </a:r>
          </a:p>
          <a:p>
            <a:pPr marL="342900" marR="0" indent="-342900" algn="l" defTabSz="914400" rtl="0" eaLnBrk="1" fontAlgn="base" latinLnBrk="0" hangingPunct="1">
              <a:lnSpc>
                <a:spcPct val="100000"/>
              </a:lnSpc>
              <a:spcBef>
                <a:spcPct val="20000"/>
              </a:spcBef>
              <a:spcAft>
                <a:spcPct val="0"/>
              </a:spcAft>
              <a:buClrTx/>
              <a:buSzTx/>
              <a:tabLst/>
            </a:pPr>
            <a:r>
              <a:rPr lang="nb-NO" sz="2000" i="1" kern="0" dirty="0" smtClean="0">
                <a:solidFill>
                  <a:srgbClr val="FF0000"/>
                </a:solidFill>
                <a:latin typeface="+mn-lt"/>
              </a:rPr>
              <a:t>          </a:t>
            </a:r>
            <a:r>
              <a:rPr lang="nb-NO" sz="2000" i="1" kern="0" dirty="0" err="1" smtClean="0">
                <a:solidFill>
                  <a:srgbClr val="FF0000"/>
                </a:solidFill>
                <a:latin typeface="+mn-lt"/>
              </a:rPr>
              <a:t>ae</a:t>
            </a:r>
            <a:r>
              <a:rPr lang="nb-NO" sz="2000" i="1" kern="0" dirty="0" smtClean="0">
                <a:solidFill>
                  <a:srgbClr val="FF0000"/>
                </a:solidFill>
                <a:latin typeface="+mn-lt"/>
              </a:rPr>
              <a:t> – ah – </a:t>
            </a:r>
            <a:r>
              <a:rPr lang="nb-NO" sz="2000" i="1" kern="0" dirty="0" err="1" smtClean="0">
                <a:solidFill>
                  <a:srgbClr val="FF0000"/>
                </a:solidFill>
                <a:latin typeface="+mn-lt"/>
              </a:rPr>
              <a:t>bd</a:t>
            </a:r>
            <a:r>
              <a:rPr lang="nb-NO" sz="2000" i="1" kern="0" dirty="0" smtClean="0">
                <a:solidFill>
                  <a:srgbClr val="FF0000"/>
                </a:solidFill>
                <a:latin typeface="+mn-lt"/>
              </a:rPr>
              <a:t> + </a:t>
            </a:r>
            <a:r>
              <a:rPr lang="nb-NO" sz="2000" i="1" kern="0" dirty="0" err="1" smtClean="0">
                <a:solidFill>
                  <a:srgbClr val="FF0000"/>
                </a:solidFill>
                <a:latin typeface="+mn-lt"/>
              </a:rPr>
              <a:t>bg</a:t>
            </a:r>
            <a:r>
              <a:rPr lang="nb-NO" sz="2000" i="1" kern="0" dirty="0" smtClean="0">
                <a:solidFill>
                  <a:srgbClr val="FF0000"/>
                </a:solidFill>
                <a:latin typeface="+mn-lt"/>
              </a:rPr>
              <a:t> + </a:t>
            </a:r>
            <a:r>
              <a:rPr lang="nb-NO" sz="2000" i="1" kern="0" dirty="0" err="1" smtClean="0">
                <a:solidFill>
                  <a:srgbClr val="FF0000"/>
                </a:solidFill>
                <a:latin typeface="+mn-lt"/>
              </a:rPr>
              <a:t>dh</a:t>
            </a:r>
            <a:r>
              <a:rPr lang="nb-NO" sz="2000" i="1" kern="0" dirty="0" smtClean="0">
                <a:solidFill>
                  <a:srgbClr val="FF0000"/>
                </a:solidFill>
                <a:latin typeface="+mn-lt"/>
              </a:rPr>
              <a:t> – eg   </a:t>
            </a:r>
          </a:p>
          <a:p>
            <a:pPr marL="342900" marR="0" indent="-342900" algn="l" defTabSz="914400" rtl="0" eaLnBrk="1" fontAlgn="base" latinLnBrk="0" hangingPunct="1">
              <a:lnSpc>
                <a:spcPct val="100000"/>
              </a:lnSpc>
              <a:spcBef>
                <a:spcPct val="20000"/>
              </a:spcBef>
              <a:spcAft>
                <a:spcPct val="0"/>
              </a:spcAft>
              <a:buClrTx/>
              <a:buSzTx/>
              <a:tabLst/>
            </a:pPr>
            <a:endParaRPr lang="nb-NO" sz="2000" kern="0" dirty="0">
              <a:latin typeface="+mn-lt"/>
            </a:endParaRPr>
          </a:p>
        </p:txBody>
      </p:sp>
      <p:sp>
        <p:nvSpPr>
          <p:cNvPr id="7" name="TextBox 6"/>
          <p:cNvSpPr txBox="1"/>
          <p:nvPr/>
        </p:nvSpPr>
        <p:spPr bwMode="auto">
          <a:xfrm>
            <a:off x="5427095" y="3564015"/>
            <a:ext cx="3195355" cy="70788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nb-NO" sz="2000" kern="0" dirty="0" smtClean="0">
                <a:solidFill>
                  <a:schemeClr val="accent2"/>
                </a:solidFill>
                <a:latin typeface="+mn-lt"/>
              </a:rPr>
              <a:t>A </a:t>
            </a:r>
            <a:r>
              <a:rPr lang="nb-NO" sz="2000" kern="0" dirty="0" err="1" smtClean="0">
                <a:solidFill>
                  <a:schemeClr val="accent2"/>
                </a:solidFill>
                <a:latin typeface="+mn-lt"/>
              </a:rPr>
              <a:t>scheme</a:t>
            </a:r>
            <a:r>
              <a:rPr lang="nb-NO" sz="2000" kern="0" dirty="0" smtClean="0">
                <a:solidFill>
                  <a:schemeClr val="accent2"/>
                </a:solidFill>
                <a:latin typeface="+mn-lt"/>
              </a:rPr>
              <a:t> for </a:t>
            </a:r>
            <a:r>
              <a:rPr lang="nb-NO" sz="2000" kern="0" dirty="0" err="1" smtClean="0">
                <a:solidFill>
                  <a:schemeClr val="accent2"/>
                </a:solidFill>
                <a:latin typeface="+mn-lt"/>
              </a:rPr>
              <a:t>computing</a:t>
            </a:r>
            <a:r>
              <a:rPr lang="nb-NO" sz="2000" kern="0" dirty="0" smtClean="0">
                <a:solidFill>
                  <a:schemeClr val="accent2"/>
                </a:solidFill>
                <a:latin typeface="+mn-lt"/>
              </a:rPr>
              <a:t> a 3x3 determinant    </a:t>
            </a:r>
          </a:p>
        </p:txBody>
      </p:sp>
      <p:sp>
        <p:nvSpPr>
          <p:cNvPr id="9" name="Slide Number Placeholder 8"/>
          <p:cNvSpPr>
            <a:spLocks noGrp="1"/>
          </p:cNvSpPr>
          <p:nvPr>
            <p:ph type="sldNum" sz="quarter" idx="12"/>
          </p:nvPr>
        </p:nvSpPr>
        <p:spPr/>
        <p:txBody>
          <a:bodyPr/>
          <a:lstStyle/>
          <a:p>
            <a:fld id="{5E24FFD2-465A-4E69-924E-BCE8BD2664F0}"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3"/>
            <a:ext cx="8229600" cy="661987"/>
          </a:xfrm>
        </p:spPr>
        <p:txBody>
          <a:bodyPr/>
          <a:lstStyle/>
          <a:p>
            <a:r>
              <a:rPr lang="en-US" smtClean="0">
                <a:solidFill>
                  <a:srgbClr val="333399"/>
                </a:solidFill>
              </a:rPr>
              <a:t>Convex hull</a:t>
            </a:r>
            <a:endParaRPr lang="en-US" i="1">
              <a:solidFill>
                <a:srgbClr val="333399"/>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pic>
        <p:nvPicPr>
          <p:cNvPr id="650244" name="Picture 4" descr="http://www.fileformat.info/user/anonymous/download/e543ccf45f1c4211a3cc31e63e805eea/svg2raster.png"/>
          <p:cNvPicPr>
            <a:picLocks noChangeAspect="1" noChangeArrowheads="1"/>
          </p:cNvPicPr>
          <p:nvPr/>
        </p:nvPicPr>
        <p:blipFill>
          <a:blip r:embed="rId4" cstate="print"/>
          <a:srcRect/>
          <a:stretch>
            <a:fillRect/>
          </a:stretch>
        </p:blipFill>
        <p:spPr bwMode="auto">
          <a:xfrm>
            <a:off x="2216150" y="1651000"/>
            <a:ext cx="4978400" cy="4192336"/>
          </a:xfrm>
          <a:prstGeom prst="rect">
            <a:avLst/>
          </a:prstGeom>
          <a:noFill/>
        </p:spPr>
      </p:pic>
      <p:graphicFrame>
        <p:nvGraphicFramePr>
          <p:cNvPr id="3074" name="Object 2"/>
          <p:cNvGraphicFramePr>
            <a:graphicFrameLocks noChangeAspect="1"/>
          </p:cNvGraphicFramePr>
          <p:nvPr>
            <p:extLst>
              <p:ext uri="{D42A27DB-BD31-4B8C-83A1-F6EECF244321}">
                <p14:modId xmlns:p14="http://schemas.microsoft.com/office/powerpoint/2010/main" val="643303522"/>
              </p:ext>
            </p:extLst>
          </p:nvPr>
        </p:nvGraphicFramePr>
        <p:xfrm>
          <a:off x="304800" y="539750"/>
          <a:ext cx="2185988" cy="1112838"/>
        </p:xfrm>
        <a:graphic>
          <a:graphicData uri="http://schemas.openxmlformats.org/presentationml/2006/ole">
            <mc:AlternateContent xmlns:mc="http://schemas.openxmlformats.org/markup-compatibility/2006">
              <mc:Choice xmlns:v="urn:schemas-microsoft-com:vml" Requires="v">
                <p:oleObj spid="_x0000_s6157" name="Equation" r:id="rId5" imgW="1396800" imgH="711000" progId="Equation.3">
                  <p:embed/>
                </p:oleObj>
              </mc:Choice>
              <mc:Fallback>
                <p:oleObj name="Equation" r:id="rId5" imgW="139680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9750"/>
                        <a:ext cx="2185988" cy="1112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bwMode="auto">
          <a:xfrm>
            <a:off x="215900" y="5829300"/>
            <a:ext cx="8267700" cy="92333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algn="just" defTabSz="914400" rtl="0" eaLnBrk="1" fontAlgn="base" latinLnBrk="0" hangingPunct="1">
              <a:lnSpc>
                <a:spcPct val="100000"/>
              </a:lnSpc>
              <a:spcBef>
                <a:spcPct val="20000"/>
              </a:spcBef>
              <a:spcAft>
                <a:spcPct val="0"/>
              </a:spcAft>
              <a:buClrTx/>
              <a:buSzTx/>
              <a:tabLst/>
            </a:pPr>
            <a:r>
              <a:rPr lang="en-US" kern="0" dirty="0" smtClean="0">
                <a:latin typeface="+mn-lt"/>
              </a:rPr>
              <a:t>The geometric interpretation of the determinant of matrix </a:t>
            </a:r>
            <a:r>
              <a:rPr lang="en-US" i="1" kern="0" dirty="0" smtClean="0">
                <a:latin typeface="+mn-lt"/>
              </a:rPr>
              <a:t>A</a:t>
            </a:r>
            <a:r>
              <a:rPr lang="en-US" kern="0" dirty="0" smtClean="0">
                <a:latin typeface="+mn-lt"/>
              </a:rPr>
              <a:t> (</a:t>
            </a:r>
            <a:r>
              <a:rPr lang="en-US" kern="0" dirty="0" err="1" smtClean="0">
                <a:latin typeface="+mn-lt"/>
              </a:rPr>
              <a:t>det</a:t>
            </a:r>
            <a:r>
              <a:rPr lang="en-US" kern="0" dirty="0" smtClean="0">
                <a:latin typeface="+mn-lt"/>
              </a:rPr>
              <a:t>(</a:t>
            </a:r>
            <a:r>
              <a:rPr lang="en-US" i="1" kern="0" dirty="0" smtClean="0">
                <a:latin typeface="+mn-lt"/>
              </a:rPr>
              <a:t>A</a:t>
            </a:r>
            <a:r>
              <a:rPr lang="en-US" kern="0" dirty="0" smtClean="0">
                <a:latin typeface="+mn-lt"/>
              </a:rPr>
              <a:t>), or simply |</a:t>
            </a:r>
            <a:r>
              <a:rPr lang="en-US" i="1" kern="0" dirty="0" smtClean="0">
                <a:latin typeface="+mn-lt"/>
              </a:rPr>
              <a:t>A</a:t>
            </a:r>
            <a:r>
              <a:rPr lang="en-US" kern="0" dirty="0" smtClean="0">
                <a:latin typeface="+mn-lt"/>
              </a:rPr>
              <a:t>|) is the volume of the parallelepiped spanned by the row vectors of </a:t>
            </a:r>
            <a:r>
              <a:rPr lang="en-US" i="1" kern="0" dirty="0" smtClean="0">
                <a:latin typeface="+mn-lt"/>
              </a:rPr>
              <a:t>A</a:t>
            </a:r>
            <a:r>
              <a:rPr lang="en-US" kern="0" dirty="0" smtClean="0">
                <a:latin typeface="+mn-lt"/>
              </a:rPr>
              <a:t>. </a:t>
            </a:r>
            <a:br>
              <a:rPr lang="en-US" kern="0" dirty="0" smtClean="0">
                <a:latin typeface="+mn-lt"/>
              </a:rPr>
            </a:br>
            <a:r>
              <a:rPr lang="en-US" kern="0" dirty="0" smtClean="0">
                <a:latin typeface="+mn-lt"/>
              </a:rPr>
              <a:t>(Or the column vectors, it is the same volume).</a:t>
            </a:r>
            <a:endParaRPr lang="en-US" kern="0" dirty="0">
              <a:latin typeface="+mn-lt"/>
            </a:endParaRPr>
          </a:p>
        </p:txBody>
      </p:sp>
    </p:spTree>
    <p:extLst>
      <p:ext uri="{BB962C8B-B14F-4D97-AF65-F5344CB8AC3E}">
        <p14:creationId xmlns:p14="http://schemas.microsoft.com/office/powerpoint/2010/main" val="1583726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3"/>
            <a:ext cx="8229600" cy="661987"/>
          </a:xfrm>
        </p:spPr>
        <p:txBody>
          <a:bodyPr/>
          <a:lstStyle/>
          <a:p>
            <a:r>
              <a:rPr lang="nb-NO" dirty="0" err="1" smtClean="0">
                <a:solidFill>
                  <a:srgbClr val="333399"/>
                </a:solidFill>
              </a:rPr>
              <a:t>Convex</a:t>
            </a:r>
            <a:r>
              <a:rPr lang="nb-NO" dirty="0" smtClean="0">
                <a:solidFill>
                  <a:srgbClr val="333399"/>
                </a:solidFill>
              </a:rPr>
              <a:t> hull</a:t>
            </a:r>
            <a:endParaRPr lang="en-US" i="1" dirty="0">
              <a:solidFill>
                <a:srgbClr val="333399"/>
              </a:solidFill>
            </a:endParaRPr>
          </a:p>
        </p:txBody>
      </p:sp>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pic>
        <p:nvPicPr>
          <p:cNvPr id="650244" name="Picture 4" descr="http://www.fileformat.info/user/anonymous/download/e543ccf45f1c4211a3cc31e63e805eea/svg2raster.png"/>
          <p:cNvPicPr>
            <a:picLocks noChangeAspect="1" noChangeArrowheads="1"/>
          </p:cNvPicPr>
          <p:nvPr/>
        </p:nvPicPr>
        <p:blipFill>
          <a:blip r:embed="rId3" cstate="print"/>
          <a:srcRect/>
          <a:stretch>
            <a:fillRect/>
          </a:stretch>
        </p:blipFill>
        <p:spPr bwMode="auto">
          <a:xfrm>
            <a:off x="2216150" y="1651000"/>
            <a:ext cx="4978400" cy="4192336"/>
          </a:xfrm>
          <a:prstGeom prst="rect">
            <a:avLst/>
          </a:prstGeom>
          <a:noFill/>
        </p:spPr>
      </p:pic>
      <p:cxnSp>
        <p:nvCxnSpPr>
          <p:cNvPr id="6" name="Straight Connector 5"/>
          <p:cNvCxnSpPr/>
          <p:nvPr/>
        </p:nvCxnSpPr>
        <p:spPr>
          <a:xfrm rot="16200000" flipH="1">
            <a:off x="2749550" y="3517900"/>
            <a:ext cx="2089150" cy="10223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905250" y="4673600"/>
            <a:ext cx="80010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3336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71950" y="391795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3050" y="25844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8700" y="33401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83100" y="45847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971550" y="5607050"/>
            <a:ext cx="72453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H="1">
            <a:off x="4527550" y="3384550"/>
            <a:ext cx="311150" cy="11762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0" idx="0"/>
            <a:endCxn id="17" idx="1"/>
          </p:cNvCxnSpPr>
          <p:nvPr/>
        </p:nvCxnSpPr>
        <p:spPr>
          <a:xfrm rot="16200000" flipH="1">
            <a:off x="4016374" y="4117975"/>
            <a:ext cx="679769" cy="2797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5216525" y="1984375"/>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572000" y="4362450"/>
            <a:ext cx="400050" cy="307777"/>
          </a:xfrm>
          <a:prstGeom prst="rect">
            <a:avLst/>
          </a:prstGeom>
          <a:noFill/>
        </p:spPr>
        <p:txBody>
          <a:bodyPr wrap="square" rtlCol="0">
            <a:spAutoFit/>
          </a:bodyPr>
          <a:lstStyle/>
          <a:p>
            <a:r>
              <a:rPr lang="en-US" sz="1400" i="1" smtClean="0"/>
              <a:t>q</a:t>
            </a:r>
            <a:r>
              <a:rPr lang="en-US" sz="1400" baseline="-25000" smtClean="0"/>
              <a:t>1</a:t>
            </a:r>
            <a:endParaRPr lang="en-US" sz="1400" dirty="0" smtClean="0"/>
          </a:p>
        </p:txBody>
      </p:sp>
      <p:sp>
        <p:nvSpPr>
          <p:cNvPr id="68" name="TextBox 67"/>
          <p:cNvSpPr txBox="1"/>
          <p:nvPr/>
        </p:nvSpPr>
        <p:spPr>
          <a:xfrm>
            <a:off x="4927600" y="3340100"/>
            <a:ext cx="400050" cy="307777"/>
          </a:xfrm>
          <a:prstGeom prst="rect">
            <a:avLst/>
          </a:prstGeom>
          <a:noFill/>
        </p:spPr>
        <p:txBody>
          <a:bodyPr wrap="square" rtlCol="0">
            <a:spAutoFit/>
          </a:bodyPr>
          <a:lstStyle/>
          <a:p>
            <a:r>
              <a:rPr lang="en-US" sz="1400" i="1" smtClean="0"/>
              <a:t>q</a:t>
            </a:r>
            <a:r>
              <a:rPr lang="en-US" sz="1400" baseline="-25000" smtClean="0"/>
              <a:t>2</a:t>
            </a:r>
            <a:endParaRPr lang="en-US" sz="1400" baseline="-25000" dirty="0"/>
          </a:p>
        </p:txBody>
      </p:sp>
      <p:sp>
        <p:nvSpPr>
          <p:cNvPr id="69" name="TextBox 68"/>
          <p:cNvSpPr txBox="1"/>
          <p:nvPr/>
        </p:nvSpPr>
        <p:spPr>
          <a:xfrm>
            <a:off x="5238750" y="2673350"/>
            <a:ext cx="400050" cy="307777"/>
          </a:xfrm>
          <a:prstGeom prst="rect">
            <a:avLst/>
          </a:prstGeom>
          <a:noFill/>
        </p:spPr>
        <p:txBody>
          <a:bodyPr wrap="square" rtlCol="0">
            <a:spAutoFit/>
          </a:bodyPr>
          <a:lstStyle/>
          <a:p>
            <a:r>
              <a:rPr lang="en-US" sz="1400" i="1" smtClean="0"/>
              <a:t>q</a:t>
            </a:r>
            <a:r>
              <a:rPr lang="en-US" sz="1400" baseline="-25000" smtClean="0"/>
              <a:t>3</a:t>
            </a:r>
            <a:endParaRPr lang="en-US" sz="1400" baseline="-25000" dirty="0"/>
          </a:p>
        </p:txBody>
      </p:sp>
      <p:sp>
        <p:nvSpPr>
          <p:cNvPr id="70" name="TextBox 69"/>
          <p:cNvSpPr txBox="1"/>
          <p:nvPr/>
        </p:nvSpPr>
        <p:spPr>
          <a:xfrm>
            <a:off x="5727700" y="2051050"/>
            <a:ext cx="400050" cy="307777"/>
          </a:xfrm>
          <a:prstGeom prst="rect">
            <a:avLst/>
          </a:prstGeom>
          <a:noFill/>
        </p:spPr>
        <p:txBody>
          <a:bodyPr wrap="square" rtlCol="0">
            <a:spAutoFit/>
          </a:bodyPr>
          <a:lstStyle/>
          <a:p>
            <a:r>
              <a:rPr lang="en-US" sz="1400" i="1" smtClean="0"/>
              <a:t>q</a:t>
            </a:r>
            <a:r>
              <a:rPr lang="en-US" sz="1400" baseline="-25000" smtClean="0"/>
              <a:t>4</a:t>
            </a:r>
            <a:endParaRPr lang="en-US" sz="1400" baseline="-25000" dirty="0"/>
          </a:p>
        </p:txBody>
      </p:sp>
      <p:sp>
        <p:nvSpPr>
          <p:cNvPr id="71" name="TextBox 70"/>
          <p:cNvSpPr txBox="1"/>
          <p:nvPr/>
        </p:nvSpPr>
        <p:spPr>
          <a:xfrm>
            <a:off x="5283200" y="4406900"/>
            <a:ext cx="400050" cy="307777"/>
          </a:xfrm>
          <a:prstGeom prst="rect">
            <a:avLst/>
          </a:prstGeom>
          <a:noFill/>
        </p:spPr>
        <p:txBody>
          <a:bodyPr wrap="square" rtlCol="0">
            <a:spAutoFit/>
          </a:bodyPr>
          <a:lstStyle/>
          <a:p>
            <a:r>
              <a:rPr lang="en-US" sz="1400" i="1" smtClean="0"/>
              <a:t>q</a:t>
            </a:r>
            <a:r>
              <a:rPr lang="en-US" sz="1400" baseline="-25000" smtClean="0"/>
              <a:t>7</a:t>
            </a:r>
            <a:endParaRPr lang="en-US" sz="1400" baseline="-25000" dirty="0"/>
          </a:p>
        </p:txBody>
      </p:sp>
      <p:sp>
        <p:nvSpPr>
          <p:cNvPr id="72" name="TextBox 71"/>
          <p:cNvSpPr txBox="1"/>
          <p:nvPr/>
        </p:nvSpPr>
        <p:spPr>
          <a:xfrm>
            <a:off x="6438900" y="4184650"/>
            <a:ext cx="400050" cy="307777"/>
          </a:xfrm>
          <a:prstGeom prst="rect">
            <a:avLst/>
          </a:prstGeom>
          <a:noFill/>
        </p:spPr>
        <p:txBody>
          <a:bodyPr wrap="square" rtlCol="0">
            <a:spAutoFit/>
          </a:bodyPr>
          <a:lstStyle/>
          <a:p>
            <a:r>
              <a:rPr lang="en-US" sz="1400" i="1" smtClean="0"/>
              <a:t>q</a:t>
            </a:r>
            <a:r>
              <a:rPr lang="en-US" sz="1400" baseline="-25000" smtClean="0"/>
              <a:t>6</a:t>
            </a:r>
            <a:endParaRPr lang="en-US" sz="1400" baseline="-25000" dirty="0"/>
          </a:p>
        </p:txBody>
      </p:sp>
      <p:sp>
        <p:nvSpPr>
          <p:cNvPr id="73" name="TextBox 72"/>
          <p:cNvSpPr txBox="1"/>
          <p:nvPr/>
        </p:nvSpPr>
        <p:spPr>
          <a:xfrm>
            <a:off x="6216650" y="2851150"/>
            <a:ext cx="400050" cy="307777"/>
          </a:xfrm>
          <a:prstGeom prst="rect">
            <a:avLst/>
          </a:prstGeom>
          <a:noFill/>
        </p:spPr>
        <p:txBody>
          <a:bodyPr wrap="square" rtlCol="0">
            <a:spAutoFit/>
          </a:bodyPr>
          <a:lstStyle/>
          <a:p>
            <a:r>
              <a:rPr lang="en-US" sz="1400" i="1" smtClean="0"/>
              <a:t>q</a:t>
            </a:r>
            <a:r>
              <a:rPr lang="en-US" sz="1400" baseline="-25000" smtClean="0"/>
              <a:t>5</a:t>
            </a:r>
            <a:endParaRPr lang="en-US" sz="1400" baseline="-25000" dirty="0"/>
          </a:p>
        </p:txBody>
      </p:sp>
      <p:sp>
        <p:nvSpPr>
          <p:cNvPr id="95" name="TextBox 94"/>
          <p:cNvSpPr txBox="1"/>
          <p:nvPr/>
        </p:nvSpPr>
        <p:spPr>
          <a:xfrm>
            <a:off x="3771900" y="3651250"/>
            <a:ext cx="400050" cy="307777"/>
          </a:xfrm>
          <a:prstGeom prst="rect">
            <a:avLst/>
          </a:prstGeom>
          <a:noFill/>
        </p:spPr>
        <p:txBody>
          <a:bodyPr wrap="square" rtlCol="0">
            <a:spAutoFit/>
          </a:bodyPr>
          <a:lstStyle/>
          <a:p>
            <a:r>
              <a:rPr lang="en-US" sz="1400" i="1" smtClean="0"/>
              <a:t>p</a:t>
            </a:r>
            <a:r>
              <a:rPr lang="en-US" sz="1400" baseline="-25000" smtClean="0"/>
              <a:t>1</a:t>
            </a:r>
            <a:endParaRPr lang="en-US" sz="1400" baseline="-25000" dirty="0"/>
          </a:p>
        </p:txBody>
      </p:sp>
      <p:sp>
        <p:nvSpPr>
          <p:cNvPr id="47" name="Slide Number Placeholder 46"/>
          <p:cNvSpPr>
            <a:spLocks noGrp="1"/>
          </p:cNvSpPr>
          <p:nvPr>
            <p:ph type="sldNum" sz="quarter" idx="12"/>
          </p:nvPr>
        </p:nvSpPr>
        <p:spPr/>
        <p:txBody>
          <a:bodyPr/>
          <a:lstStyle/>
          <a:p>
            <a:fld id="{5E24FFD2-465A-4E69-924E-BCE8BD2664F0}" type="slidenum">
              <a:rPr lang="en-US" smtClean="0"/>
              <a:pPr/>
              <a:t>45</a:t>
            </a:fld>
            <a:endParaRPr lang="en-US"/>
          </a:p>
        </p:txBody>
      </p:sp>
      <p:sp>
        <p:nvSpPr>
          <p:cNvPr id="48" name="Rectangle 2"/>
          <p:cNvSpPr txBox="1">
            <a:spLocks noChangeArrowheads="1"/>
          </p:cNvSpPr>
          <p:nvPr/>
        </p:nvSpPr>
        <p:spPr bwMode="auto">
          <a:xfrm>
            <a:off x="393699" y="5094186"/>
            <a:ext cx="8363765" cy="1485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tabLst/>
              <a:defRPr/>
            </a:pPr>
            <a:r>
              <a:rPr kumimoji="0" lang="en-US" sz="2000" b="0" i="0" u="none" strike="noStrike" kern="0" cap="none" spc="0" normalizeH="0" baseline="0" noProof="0" dirty="0" smtClean="0">
                <a:ln>
                  <a:noFill/>
                </a:ln>
                <a:solidFill>
                  <a:schemeClr val="accent2"/>
                </a:solidFill>
                <a:effectLst/>
                <a:uLnTx/>
                <a:uFillTx/>
                <a:latin typeface="+mj-lt"/>
                <a:ea typeface="+mj-ea"/>
                <a:cs typeface="+mj-cs"/>
              </a:rPr>
              <a:t>We start</a:t>
            </a:r>
            <a:r>
              <a:rPr kumimoji="0" lang="en-US" sz="2000" b="0" i="0" u="none" strike="noStrike" kern="0" cap="none" spc="0" normalizeH="0" noProof="0" dirty="0" smtClean="0">
                <a:ln>
                  <a:noFill/>
                </a:ln>
                <a:solidFill>
                  <a:schemeClr val="accent2"/>
                </a:solidFill>
                <a:effectLst/>
                <a:uLnTx/>
                <a:uFillTx/>
                <a:latin typeface="+mj-lt"/>
                <a:ea typeface="+mj-ea"/>
                <a:cs typeface="+mj-cs"/>
              </a:rPr>
              <a:t> </a:t>
            </a:r>
            <a:r>
              <a:rPr lang="en-US" sz="2000" kern="0" dirty="0" smtClean="0">
                <a:solidFill>
                  <a:schemeClr val="accent2"/>
                </a:solidFill>
                <a:latin typeface="+mj-lt"/>
                <a:ea typeface="+mj-ea"/>
                <a:cs typeface="+mj-cs"/>
              </a:rPr>
              <a:t>by “crossing” </a:t>
            </a:r>
            <a:r>
              <a:rPr kumimoji="0" lang="en-US" sz="2000" b="0" i="0" u="none" strike="noStrike" kern="0" cap="none" spc="0" normalizeH="0" noProof="0" dirty="0" smtClean="0">
                <a:ln>
                  <a:noFill/>
                </a:ln>
                <a:solidFill>
                  <a:schemeClr val="accent2"/>
                </a:solidFill>
                <a:effectLst/>
                <a:uLnTx/>
                <a:uFillTx/>
                <a:latin typeface="+mj-lt"/>
                <a:ea typeface="+mj-ea"/>
                <a:cs typeface="+mj-cs"/>
              </a:rPr>
              <a:t>the edge </a:t>
            </a:r>
            <a:r>
              <a:rPr kumimoji="0" lang="en-US" sz="2000" b="0" i="1" u="none" strike="noStrike" kern="0" cap="none" spc="0" normalizeH="0" noProof="0" dirty="0" smtClean="0">
                <a:ln>
                  <a:noFill/>
                </a:ln>
                <a:solidFill>
                  <a:srgbClr val="FF0000"/>
                </a:solidFill>
                <a:effectLst/>
                <a:uLnTx/>
                <a:uFillTx/>
                <a:latin typeface="+mj-lt"/>
                <a:ea typeface="+mj-ea"/>
                <a:cs typeface="+mj-cs"/>
              </a:rPr>
              <a:t>p</a:t>
            </a:r>
            <a:r>
              <a:rPr kumimoji="0" lang="en-US" sz="2000" b="0" i="0" u="none" strike="noStrike" kern="0" cap="none" spc="0" normalizeH="0" baseline="-25000" noProof="0" dirty="0" smtClean="0">
                <a:ln>
                  <a:noFill/>
                </a:ln>
                <a:solidFill>
                  <a:srgbClr val="FF0000"/>
                </a:solidFill>
                <a:effectLst/>
                <a:uLnTx/>
                <a:uFillTx/>
                <a:latin typeface="+mj-lt"/>
                <a:ea typeface="+mj-ea"/>
                <a:cs typeface="+mj-cs"/>
              </a:rPr>
              <a:t>1</a:t>
            </a:r>
            <a:r>
              <a:rPr kumimoji="0" lang="en-US" sz="2000" b="0" i="0" u="none" strike="noStrike" kern="0" cap="none" spc="0" normalizeH="0" noProof="0" dirty="0" smtClean="0">
                <a:ln>
                  <a:noFill/>
                </a:ln>
                <a:solidFill>
                  <a:srgbClr val="FF0000"/>
                </a:solidFill>
                <a:effectLst/>
                <a:uLnTx/>
                <a:uFillTx/>
                <a:latin typeface="+mj-lt"/>
                <a:ea typeface="+mj-ea"/>
                <a:cs typeface="+mj-cs"/>
              </a:rPr>
              <a:t>-</a:t>
            </a:r>
            <a:r>
              <a:rPr kumimoji="0" lang="en-US" sz="2000" b="0" i="1" u="none" strike="noStrike" kern="0" cap="none" spc="0" normalizeH="0" noProof="0" dirty="0" smtClean="0">
                <a:ln>
                  <a:noFill/>
                </a:ln>
                <a:solidFill>
                  <a:srgbClr val="FF0000"/>
                </a:solidFill>
                <a:effectLst/>
                <a:uLnTx/>
                <a:uFillTx/>
                <a:latin typeface="+mj-lt"/>
                <a:ea typeface="+mj-ea"/>
                <a:cs typeface="+mj-cs"/>
              </a:rPr>
              <a:t>q</a:t>
            </a:r>
            <a:r>
              <a:rPr kumimoji="0" lang="en-US" sz="2000" b="0" i="0" u="none" strike="noStrike" kern="0" cap="none" spc="0" normalizeH="0" baseline="-25000" noProof="0" dirty="0" smtClean="0">
                <a:ln>
                  <a:noFill/>
                </a:ln>
                <a:solidFill>
                  <a:srgbClr val="FF0000"/>
                </a:solidFill>
                <a:effectLst/>
                <a:uLnTx/>
                <a:uFillTx/>
                <a:latin typeface="+mj-lt"/>
                <a:ea typeface="+mj-ea"/>
                <a:cs typeface="+mj-cs"/>
              </a:rPr>
              <a:t>1</a:t>
            </a:r>
            <a:r>
              <a:rPr lang="en-US" sz="2000" kern="0" dirty="0" smtClean="0">
                <a:solidFill>
                  <a:schemeClr val="accent2"/>
                </a:solidFill>
                <a:latin typeface="+mj-lt"/>
                <a:ea typeface="+mj-ea"/>
                <a:cs typeface="+mj-cs"/>
              </a:rPr>
              <a:t>,</a:t>
            </a:r>
            <a:r>
              <a:rPr kumimoji="0" lang="en-US" sz="2000" b="0" i="0" u="none" strike="noStrike" kern="0" cap="none" spc="0" normalizeH="0" noProof="0" dirty="0" smtClean="0">
                <a:ln>
                  <a:noFill/>
                </a:ln>
                <a:solidFill>
                  <a:schemeClr val="accent2"/>
                </a:solidFill>
                <a:effectLst/>
                <a:uLnTx/>
                <a:uFillTx/>
                <a:latin typeface="+mj-lt"/>
                <a:ea typeface="+mj-ea"/>
                <a:cs typeface="+mj-cs"/>
              </a:rPr>
              <a:t> and </a:t>
            </a:r>
            <a:r>
              <a:rPr lang="en-US" sz="2000" kern="0" noProof="0" dirty="0" smtClean="0">
                <a:solidFill>
                  <a:schemeClr val="accent2"/>
                </a:solidFill>
                <a:latin typeface="+mj-lt"/>
                <a:ea typeface="+mj-ea"/>
                <a:cs typeface="+mj-cs"/>
              </a:rPr>
              <a:t>moving to </a:t>
            </a:r>
            <a:r>
              <a:rPr lang="en-US" sz="2000" kern="0" dirty="0" smtClean="0">
                <a:solidFill>
                  <a:schemeClr val="accent2"/>
                </a:solidFill>
                <a:latin typeface="+mj-lt"/>
                <a:ea typeface="+mj-ea"/>
                <a:cs typeface="+mj-cs"/>
              </a:rPr>
              <a:t>the next corner, </a:t>
            </a:r>
            <a:r>
              <a:rPr lang="en-US" sz="2000" i="1" kern="0" dirty="0" smtClean="0">
                <a:solidFill>
                  <a:srgbClr val="FF0000"/>
                </a:solidFill>
                <a:latin typeface="+mj-lt"/>
                <a:ea typeface="+mj-ea"/>
                <a:cs typeface="+mj-cs"/>
              </a:rPr>
              <a:t>q</a:t>
            </a:r>
            <a:r>
              <a:rPr lang="en-US" sz="2000" kern="0" baseline="-25000" dirty="0" smtClean="0">
                <a:solidFill>
                  <a:srgbClr val="FF0000"/>
                </a:solidFill>
                <a:latin typeface="+mj-lt"/>
                <a:ea typeface="+mj-ea"/>
                <a:cs typeface="+mj-cs"/>
              </a:rPr>
              <a:t>2</a:t>
            </a:r>
            <a:r>
              <a:rPr lang="en-US" sz="2000" kern="0" dirty="0" smtClean="0">
                <a:solidFill>
                  <a:schemeClr val="accent2"/>
                </a:solidFill>
                <a:latin typeface="+mj-lt"/>
                <a:ea typeface="+mj-ea"/>
                <a:cs typeface="+mj-cs"/>
              </a:rPr>
              <a:t>, of </a:t>
            </a:r>
            <a:r>
              <a:rPr kumimoji="0" lang="en-US" sz="2000" b="0" i="0" u="none" strike="noStrike" kern="0" cap="none" spc="0" normalizeH="0" noProof="0" dirty="0" smtClean="0">
                <a:ln>
                  <a:noFill/>
                </a:ln>
                <a:solidFill>
                  <a:schemeClr val="accent2"/>
                </a:solidFill>
                <a:effectLst/>
                <a:uLnTx/>
                <a:uFillTx/>
                <a:latin typeface="+mj-lt"/>
                <a:ea typeface="+mj-ea"/>
                <a:cs typeface="+mj-cs"/>
              </a:rPr>
              <a:t>the right convex hull (as is done above)</a:t>
            </a:r>
          </a:p>
          <a:p>
            <a:pPr lvl="0">
              <a:defRPr/>
            </a:pPr>
            <a:r>
              <a:rPr lang="en-US" sz="2000" kern="0" dirty="0" smtClean="0">
                <a:solidFill>
                  <a:srgbClr val="FF0000"/>
                </a:solidFill>
              </a:rPr>
              <a:t>We then use the determinant to decide whether </a:t>
            </a:r>
            <a:r>
              <a:rPr lang="en-US" sz="2000" i="1" kern="0" dirty="0" smtClean="0">
                <a:solidFill>
                  <a:srgbClr val="FF0000"/>
                </a:solidFill>
              </a:rPr>
              <a:t>p</a:t>
            </a:r>
            <a:r>
              <a:rPr lang="en-US" sz="2000" kern="0" baseline="-25000" dirty="0" smtClean="0">
                <a:solidFill>
                  <a:srgbClr val="FF0000"/>
                </a:solidFill>
              </a:rPr>
              <a:t>1</a:t>
            </a:r>
            <a:r>
              <a:rPr lang="en-US" sz="2000" kern="0" dirty="0" smtClean="0">
                <a:solidFill>
                  <a:srgbClr val="FF0000"/>
                </a:solidFill>
              </a:rPr>
              <a:t>-</a:t>
            </a:r>
            <a:r>
              <a:rPr lang="en-US" sz="2000" i="1" kern="0" dirty="0" smtClean="0">
                <a:solidFill>
                  <a:srgbClr val="FF0000"/>
                </a:solidFill>
              </a:rPr>
              <a:t>q</a:t>
            </a:r>
            <a:r>
              <a:rPr lang="en-US" sz="2000" kern="0" baseline="-25000" dirty="0" smtClean="0">
                <a:solidFill>
                  <a:srgbClr val="FF0000"/>
                </a:solidFill>
              </a:rPr>
              <a:t>1</a:t>
            </a:r>
            <a:r>
              <a:rPr lang="en-US" sz="2000" kern="0" dirty="0" smtClean="0">
                <a:solidFill>
                  <a:srgbClr val="FF0000"/>
                </a:solidFill>
              </a:rPr>
              <a:t>-</a:t>
            </a:r>
            <a:r>
              <a:rPr lang="en-US" sz="2000" i="1" kern="0" dirty="0" smtClean="0">
                <a:solidFill>
                  <a:srgbClr val="FF0000"/>
                </a:solidFill>
              </a:rPr>
              <a:t>q</a:t>
            </a:r>
            <a:r>
              <a:rPr lang="en-US" sz="2000" kern="0" baseline="-25000" dirty="0" smtClean="0">
                <a:solidFill>
                  <a:srgbClr val="FF0000"/>
                </a:solidFill>
              </a:rPr>
              <a:t>2</a:t>
            </a:r>
            <a:r>
              <a:rPr lang="en-US" sz="2000" kern="0" dirty="0" smtClean="0">
                <a:solidFill>
                  <a:srgbClr val="FF0000"/>
                </a:solidFill>
              </a:rPr>
              <a:t> is a turn to the right or to the left.</a:t>
            </a:r>
          </a:p>
          <a:p>
            <a:pPr lvl="0">
              <a:defRPr/>
            </a:pPr>
            <a:r>
              <a:rPr lang="en-US" sz="2000" kern="0" dirty="0" smtClean="0">
                <a:solidFill>
                  <a:srgbClr val="333399"/>
                </a:solidFill>
              </a:rPr>
              <a:t>If it turns to the left (as above), we move one step to the tipple </a:t>
            </a:r>
            <a:r>
              <a:rPr lang="en-US" sz="2000" i="1" kern="0" dirty="0" smtClean="0">
                <a:solidFill>
                  <a:srgbClr val="FF0000"/>
                </a:solidFill>
              </a:rPr>
              <a:t>p</a:t>
            </a:r>
            <a:r>
              <a:rPr lang="en-US" sz="2000" kern="0" baseline="-25000" dirty="0" smtClean="0">
                <a:solidFill>
                  <a:srgbClr val="FF0000"/>
                </a:solidFill>
              </a:rPr>
              <a:t>1</a:t>
            </a:r>
            <a:r>
              <a:rPr lang="en-US" sz="2000" kern="0" dirty="0" smtClean="0">
                <a:solidFill>
                  <a:srgbClr val="FF0000"/>
                </a:solidFill>
              </a:rPr>
              <a:t>-</a:t>
            </a:r>
            <a:r>
              <a:rPr lang="en-US" sz="2000" i="1" kern="0" dirty="0" smtClean="0">
                <a:solidFill>
                  <a:srgbClr val="FF0000"/>
                </a:solidFill>
              </a:rPr>
              <a:t>q</a:t>
            </a:r>
            <a:r>
              <a:rPr lang="en-US" sz="2000" kern="0" baseline="-25000" dirty="0" smtClean="0">
                <a:solidFill>
                  <a:srgbClr val="FF0000"/>
                </a:solidFill>
              </a:rPr>
              <a:t>2</a:t>
            </a:r>
            <a:r>
              <a:rPr lang="en-US" sz="2000" kern="0" dirty="0" smtClean="0">
                <a:solidFill>
                  <a:srgbClr val="FF0000"/>
                </a:solidFill>
              </a:rPr>
              <a:t>-</a:t>
            </a:r>
            <a:r>
              <a:rPr lang="en-US" sz="2000" i="1" kern="0" dirty="0" smtClean="0">
                <a:solidFill>
                  <a:srgbClr val="FF0000"/>
                </a:solidFill>
              </a:rPr>
              <a:t>q</a:t>
            </a:r>
            <a:r>
              <a:rPr lang="en-US" sz="2000" kern="0" baseline="-25000" dirty="0" smtClean="0">
                <a:solidFill>
                  <a:srgbClr val="FF0000"/>
                </a:solidFill>
              </a:rPr>
              <a:t>3</a:t>
            </a:r>
            <a:r>
              <a:rPr lang="en-US" sz="2000" kern="0" dirty="0" smtClean="0">
                <a:solidFill>
                  <a:srgbClr val="FF0000"/>
                </a:solidFill>
              </a:rPr>
              <a:t> </a:t>
            </a:r>
            <a:r>
              <a:rPr lang="en-US" sz="2000" kern="0" dirty="0" smtClean="0">
                <a:solidFill>
                  <a:srgbClr val="333399"/>
                </a:solidFill>
              </a:rPr>
              <a:t>(otherwise we ”change side”, see later).</a:t>
            </a:r>
            <a:endParaRPr lang="en-US" sz="2000" kern="0" dirty="0">
              <a:solidFill>
                <a:srgbClr val="333399"/>
              </a:solidFill>
            </a:endParaRPr>
          </a:p>
        </p:txBody>
      </p:sp>
      <p:sp>
        <p:nvSpPr>
          <p:cNvPr id="50"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
        <p:nvSpPr>
          <p:cNvPr id="2" name="TextBox 1"/>
          <p:cNvSpPr txBox="1"/>
          <p:nvPr/>
        </p:nvSpPr>
        <p:spPr bwMode="auto">
          <a:xfrm>
            <a:off x="6822249" y="458670"/>
            <a:ext cx="1935215" cy="30777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400" kern="0" dirty="0">
                <a:solidFill>
                  <a:srgbClr val="333399"/>
                </a:solidFill>
                <a:latin typeface="+mn-lt"/>
              </a:rPr>
              <a:t>s</a:t>
            </a:r>
            <a:r>
              <a:rPr lang="en-US" sz="1400" kern="0" dirty="0" smtClean="0">
                <a:solidFill>
                  <a:srgbClr val="333399"/>
                </a:solidFill>
                <a:latin typeface="+mn-lt"/>
              </a:rPr>
              <a:t>ame figure as earlier</a:t>
            </a:r>
            <a:endParaRPr lang="en-US" sz="1400" kern="0" dirty="0">
              <a:solidFill>
                <a:srgbClr val="333399"/>
              </a:solidFill>
              <a:latin typeface="+mn-lt"/>
            </a:endParaRPr>
          </a:p>
        </p:txBody>
      </p:sp>
    </p:spTree>
    <p:extLst>
      <p:ext uri="{BB962C8B-B14F-4D97-AF65-F5344CB8AC3E}">
        <p14:creationId xmlns:p14="http://schemas.microsoft.com/office/powerpoint/2010/main" val="2263387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442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5400" y="26289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71950" y="391795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83050" y="25844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8700" y="33401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 idx="6"/>
            <a:endCxn id="14" idx="7"/>
          </p:cNvCxnSpPr>
          <p:nvPr/>
        </p:nvCxnSpPr>
        <p:spPr>
          <a:xfrm flipV="1">
            <a:off x="4260850" y="3353119"/>
            <a:ext cx="653731" cy="6092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Straight Connector 58"/>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6525" y="1984375"/>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572000" y="4362450"/>
            <a:ext cx="400050" cy="307777"/>
          </a:xfrm>
          <a:prstGeom prst="rect">
            <a:avLst/>
          </a:prstGeom>
          <a:noFill/>
        </p:spPr>
        <p:txBody>
          <a:bodyPr wrap="square" rtlCol="0">
            <a:spAutoFit/>
          </a:bodyPr>
          <a:lstStyle/>
          <a:p>
            <a:r>
              <a:rPr lang="nb-NO" sz="1400" i="1" dirty="0" smtClean="0"/>
              <a:t>q</a:t>
            </a:r>
            <a:r>
              <a:rPr lang="nb-NO" sz="1400" baseline="-25000" dirty="0" smtClean="0"/>
              <a:t>1</a:t>
            </a:r>
            <a:endParaRPr lang="nb-NO" sz="1400" dirty="0" smtClean="0"/>
          </a:p>
        </p:txBody>
      </p:sp>
      <p:sp>
        <p:nvSpPr>
          <p:cNvPr id="64" name="TextBox 63"/>
          <p:cNvSpPr txBox="1"/>
          <p:nvPr/>
        </p:nvSpPr>
        <p:spPr>
          <a:xfrm>
            <a:off x="4927600" y="3340100"/>
            <a:ext cx="400050" cy="307777"/>
          </a:xfrm>
          <a:prstGeom prst="rect">
            <a:avLst/>
          </a:prstGeom>
          <a:noFill/>
        </p:spPr>
        <p:txBody>
          <a:bodyPr wrap="square" rtlCol="0">
            <a:spAutoFit/>
          </a:bodyPr>
          <a:lstStyle/>
          <a:p>
            <a:r>
              <a:rPr lang="nb-NO" sz="1400" i="1" dirty="0" smtClean="0"/>
              <a:t>q</a:t>
            </a:r>
            <a:r>
              <a:rPr lang="nb-NO" sz="1400" baseline="-25000" dirty="0" smtClean="0"/>
              <a:t>2</a:t>
            </a:r>
            <a:endParaRPr lang="nb-NO" sz="1400" baseline="-25000" dirty="0"/>
          </a:p>
        </p:txBody>
      </p:sp>
      <p:sp>
        <p:nvSpPr>
          <p:cNvPr id="65" name="TextBox 64"/>
          <p:cNvSpPr txBox="1"/>
          <p:nvPr/>
        </p:nvSpPr>
        <p:spPr>
          <a:xfrm>
            <a:off x="5238750" y="2673350"/>
            <a:ext cx="400050" cy="307777"/>
          </a:xfrm>
          <a:prstGeom prst="rect">
            <a:avLst/>
          </a:prstGeom>
          <a:noFill/>
        </p:spPr>
        <p:txBody>
          <a:bodyPr wrap="square" rtlCol="0">
            <a:spAutoFit/>
          </a:bodyPr>
          <a:lstStyle/>
          <a:p>
            <a:r>
              <a:rPr lang="nb-NO" sz="1400" i="1" dirty="0" smtClean="0"/>
              <a:t>q</a:t>
            </a:r>
            <a:r>
              <a:rPr lang="nb-NO" sz="1400" baseline="-25000" dirty="0" smtClean="0"/>
              <a:t>3</a:t>
            </a:r>
            <a:endParaRPr lang="nb-NO" sz="1400" baseline="-25000" dirty="0"/>
          </a:p>
        </p:txBody>
      </p:sp>
      <p:sp>
        <p:nvSpPr>
          <p:cNvPr id="66" name="TextBox 65"/>
          <p:cNvSpPr txBox="1"/>
          <p:nvPr/>
        </p:nvSpPr>
        <p:spPr>
          <a:xfrm>
            <a:off x="5727700" y="2051050"/>
            <a:ext cx="400050" cy="307777"/>
          </a:xfrm>
          <a:prstGeom prst="rect">
            <a:avLst/>
          </a:prstGeom>
          <a:noFill/>
        </p:spPr>
        <p:txBody>
          <a:bodyPr wrap="square" rtlCol="0">
            <a:spAutoFit/>
          </a:bodyPr>
          <a:lstStyle/>
          <a:p>
            <a:r>
              <a:rPr lang="nb-NO" sz="1400" i="1" dirty="0" smtClean="0"/>
              <a:t>q</a:t>
            </a:r>
            <a:r>
              <a:rPr lang="nb-NO" sz="1400" baseline="-25000" dirty="0" smtClean="0"/>
              <a:t>4</a:t>
            </a:r>
            <a:endParaRPr lang="nb-NO" sz="1400" baseline="-25000" dirty="0"/>
          </a:p>
        </p:txBody>
      </p:sp>
      <p:sp>
        <p:nvSpPr>
          <p:cNvPr id="67" name="TextBox 66"/>
          <p:cNvSpPr txBox="1"/>
          <p:nvPr/>
        </p:nvSpPr>
        <p:spPr>
          <a:xfrm>
            <a:off x="5283200" y="4406900"/>
            <a:ext cx="400050" cy="307777"/>
          </a:xfrm>
          <a:prstGeom prst="rect">
            <a:avLst/>
          </a:prstGeom>
          <a:noFill/>
        </p:spPr>
        <p:txBody>
          <a:bodyPr wrap="square" rtlCol="0">
            <a:spAutoFit/>
          </a:bodyPr>
          <a:lstStyle/>
          <a:p>
            <a:r>
              <a:rPr lang="nb-NO" sz="1400" i="1" dirty="0" smtClean="0"/>
              <a:t>q</a:t>
            </a:r>
            <a:r>
              <a:rPr lang="nb-NO" sz="1400" baseline="-25000" dirty="0" smtClean="0"/>
              <a:t>7</a:t>
            </a:r>
            <a:endParaRPr lang="nb-NO" sz="1400" baseline="-25000" dirty="0"/>
          </a:p>
        </p:txBody>
      </p:sp>
      <p:sp>
        <p:nvSpPr>
          <p:cNvPr id="68" name="TextBox 67"/>
          <p:cNvSpPr txBox="1"/>
          <p:nvPr/>
        </p:nvSpPr>
        <p:spPr>
          <a:xfrm>
            <a:off x="6438900" y="4184650"/>
            <a:ext cx="400050" cy="307777"/>
          </a:xfrm>
          <a:prstGeom prst="rect">
            <a:avLst/>
          </a:prstGeom>
          <a:noFill/>
        </p:spPr>
        <p:txBody>
          <a:bodyPr wrap="square" rtlCol="0">
            <a:spAutoFit/>
          </a:bodyPr>
          <a:lstStyle/>
          <a:p>
            <a:r>
              <a:rPr lang="nb-NO" sz="1400" i="1" dirty="0" smtClean="0"/>
              <a:t>q</a:t>
            </a:r>
            <a:r>
              <a:rPr lang="nb-NO" sz="1400" baseline="-25000" dirty="0" smtClean="0"/>
              <a:t>6</a:t>
            </a:r>
            <a:endParaRPr lang="nb-NO" sz="1400" baseline="-25000" dirty="0"/>
          </a:p>
        </p:txBody>
      </p:sp>
      <p:sp>
        <p:nvSpPr>
          <p:cNvPr id="69" name="TextBox 68"/>
          <p:cNvSpPr txBox="1"/>
          <p:nvPr/>
        </p:nvSpPr>
        <p:spPr>
          <a:xfrm>
            <a:off x="6216650" y="2851150"/>
            <a:ext cx="400050" cy="307777"/>
          </a:xfrm>
          <a:prstGeom prst="rect">
            <a:avLst/>
          </a:prstGeom>
          <a:noFill/>
        </p:spPr>
        <p:txBody>
          <a:bodyPr wrap="square" rtlCol="0">
            <a:spAutoFit/>
          </a:bodyPr>
          <a:lstStyle/>
          <a:p>
            <a:r>
              <a:rPr lang="nb-NO" sz="1400" i="1" dirty="0" smtClean="0"/>
              <a:t>q</a:t>
            </a:r>
            <a:r>
              <a:rPr lang="nb-NO" sz="1400" baseline="-25000" dirty="0" smtClean="0"/>
              <a:t>5</a:t>
            </a:r>
            <a:endParaRPr lang="nb-NO" sz="1400" baseline="-25000" dirty="0"/>
          </a:p>
        </p:txBody>
      </p:sp>
      <p:sp>
        <p:nvSpPr>
          <p:cNvPr id="70" name="TextBox 69"/>
          <p:cNvSpPr txBox="1"/>
          <p:nvPr/>
        </p:nvSpPr>
        <p:spPr>
          <a:xfrm>
            <a:off x="3771900" y="3651250"/>
            <a:ext cx="400050" cy="307777"/>
          </a:xfrm>
          <a:prstGeom prst="rect">
            <a:avLst/>
          </a:prstGeom>
          <a:noFill/>
        </p:spPr>
        <p:txBody>
          <a:bodyPr wrap="square" rtlCol="0">
            <a:spAutoFit/>
          </a:bodyPr>
          <a:lstStyle/>
          <a:p>
            <a:r>
              <a:rPr lang="nb-NO" sz="1400" i="1" dirty="0" smtClean="0"/>
              <a:t>p</a:t>
            </a:r>
            <a:r>
              <a:rPr lang="nb-NO" sz="1400" baseline="-25000" dirty="0" smtClean="0"/>
              <a:t>1</a:t>
            </a:r>
            <a:endParaRPr lang="nb-NO" sz="1400" baseline="-25000" dirty="0"/>
          </a:p>
        </p:txBody>
      </p:sp>
      <p:sp>
        <p:nvSpPr>
          <p:cNvPr id="47" name="Slide Number Placeholder 46"/>
          <p:cNvSpPr>
            <a:spLocks noGrp="1"/>
          </p:cNvSpPr>
          <p:nvPr>
            <p:ph type="sldNum" sz="quarter" idx="12"/>
          </p:nvPr>
        </p:nvSpPr>
        <p:spPr/>
        <p:txBody>
          <a:bodyPr/>
          <a:lstStyle/>
          <a:p>
            <a:fld id="{5E24FFD2-465A-4E69-924E-BCE8BD2664F0}" type="slidenum">
              <a:rPr lang="en-US" smtClean="0"/>
              <a:pPr/>
              <a:t>46</a:t>
            </a:fld>
            <a:endParaRPr lang="en-US"/>
          </a:p>
        </p:txBody>
      </p:sp>
      <p:sp>
        <p:nvSpPr>
          <p:cNvPr id="48" name="Rectangle 2"/>
          <p:cNvSpPr txBox="1">
            <a:spLocks noChangeArrowheads="1"/>
          </p:cNvSpPr>
          <p:nvPr/>
        </p:nvSpPr>
        <p:spPr bwMode="auto">
          <a:xfrm>
            <a:off x="386535" y="5724255"/>
            <a:ext cx="8370930"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tabLst/>
              <a:defRPr/>
            </a:pPr>
            <a:r>
              <a:rPr kumimoji="0" lang="en-US" sz="2000" b="0" i="0" u="none" strike="noStrike" kern="0" cap="none" spc="0" normalizeH="0" noProof="0" dirty="0" smtClean="0">
                <a:ln>
                  <a:noFill/>
                </a:ln>
                <a:solidFill>
                  <a:srgbClr val="333399"/>
                </a:solidFill>
                <a:effectLst/>
                <a:uLnTx/>
                <a:uFillTx/>
                <a:latin typeface="+mj-lt"/>
                <a:ea typeface="+mj-ea"/>
                <a:cs typeface="+mj-cs"/>
              </a:rPr>
              <a:t>We again test if this is a left or a right turn. </a:t>
            </a:r>
          </a:p>
          <a:p>
            <a:pPr lvl="0">
              <a:defRPr/>
            </a:pPr>
            <a:r>
              <a:rPr kumimoji="0" lang="en-US" sz="2000" b="0" i="0" u="none" strike="noStrike" kern="0" cap="none" spc="0" normalizeH="0" noProof="0" dirty="0" smtClean="0">
                <a:ln>
                  <a:noFill/>
                </a:ln>
                <a:solidFill>
                  <a:srgbClr val="333399"/>
                </a:solidFill>
                <a:effectLst/>
                <a:uLnTx/>
                <a:uFillTx/>
                <a:latin typeface="+mj-lt"/>
                <a:ea typeface="+mj-ea"/>
                <a:cs typeface="+mj-cs"/>
              </a:rPr>
              <a:t>As it </a:t>
            </a:r>
            <a:r>
              <a:rPr lang="en-US" sz="2000" kern="0" dirty="0" smtClean="0">
                <a:solidFill>
                  <a:srgbClr val="333399"/>
                </a:solidFill>
                <a:latin typeface="+mj-lt"/>
                <a:ea typeface="+mj-ea"/>
                <a:cs typeface="+mj-cs"/>
              </a:rPr>
              <a:t>too is a </a:t>
            </a:r>
            <a:r>
              <a:rPr kumimoji="0" lang="en-US" sz="2000" b="0" i="0" u="none" strike="noStrike" kern="0" cap="none" spc="0" normalizeH="0" noProof="0" dirty="0" smtClean="0">
                <a:ln>
                  <a:noFill/>
                </a:ln>
                <a:solidFill>
                  <a:srgbClr val="333399"/>
                </a:solidFill>
                <a:effectLst/>
                <a:uLnTx/>
                <a:uFillTx/>
                <a:latin typeface="+mj-lt"/>
                <a:ea typeface="+mj-ea"/>
                <a:cs typeface="+mj-cs"/>
              </a:rPr>
              <a:t>left turn, we go one step further along the right hull.</a:t>
            </a:r>
          </a:p>
        </p:txBody>
      </p:sp>
      <p:sp>
        <p:nvSpPr>
          <p:cNvPr id="49"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5400" y="26289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71950" y="391795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83050" y="25844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 idx="7"/>
            <a:endCxn id="9" idx="7"/>
          </p:cNvCxnSpPr>
          <p:nvPr/>
        </p:nvCxnSpPr>
        <p:spPr>
          <a:xfrm rot="5400000" flipH="1" flipV="1">
            <a:off x="4070031" y="2819719"/>
            <a:ext cx="1289050" cy="9334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61050" y="20066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Straight Connector 58"/>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6525" y="1984375"/>
            <a:ext cx="622300" cy="6927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572000" y="4362450"/>
            <a:ext cx="400050" cy="307777"/>
          </a:xfrm>
          <a:prstGeom prst="rect">
            <a:avLst/>
          </a:prstGeom>
          <a:noFill/>
        </p:spPr>
        <p:txBody>
          <a:bodyPr wrap="square" rtlCol="0">
            <a:spAutoFit/>
          </a:bodyPr>
          <a:lstStyle/>
          <a:p>
            <a:r>
              <a:rPr lang="nb-NO" sz="1400" i="1" dirty="0" smtClean="0"/>
              <a:t>q</a:t>
            </a:r>
            <a:r>
              <a:rPr lang="nb-NO" sz="1400" baseline="-25000" dirty="0" smtClean="0"/>
              <a:t>1</a:t>
            </a:r>
            <a:endParaRPr lang="nb-NO" sz="1400" dirty="0" smtClean="0"/>
          </a:p>
        </p:txBody>
      </p:sp>
      <p:sp>
        <p:nvSpPr>
          <p:cNvPr id="64" name="TextBox 63"/>
          <p:cNvSpPr txBox="1"/>
          <p:nvPr/>
        </p:nvSpPr>
        <p:spPr>
          <a:xfrm>
            <a:off x="4927600" y="3340100"/>
            <a:ext cx="400050" cy="307777"/>
          </a:xfrm>
          <a:prstGeom prst="rect">
            <a:avLst/>
          </a:prstGeom>
          <a:noFill/>
        </p:spPr>
        <p:txBody>
          <a:bodyPr wrap="square" rtlCol="0">
            <a:spAutoFit/>
          </a:bodyPr>
          <a:lstStyle/>
          <a:p>
            <a:r>
              <a:rPr lang="nb-NO" sz="1400" i="1" dirty="0" smtClean="0"/>
              <a:t>q</a:t>
            </a:r>
            <a:r>
              <a:rPr lang="nb-NO" sz="1400" baseline="-25000" dirty="0" smtClean="0"/>
              <a:t>2</a:t>
            </a:r>
            <a:endParaRPr lang="nb-NO" sz="1400" baseline="-25000" dirty="0"/>
          </a:p>
        </p:txBody>
      </p:sp>
      <p:sp>
        <p:nvSpPr>
          <p:cNvPr id="65" name="TextBox 64"/>
          <p:cNvSpPr txBox="1"/>
          <p:nvPr/>
        </p:nvSpPr>
        <p:spPr>
          <a:xfrm>
            <a:off x="5238750" y="2673350"/>
            <a:ext cx="400050" cy="307777"/>
          </a:xfrm>
          <a:prstGeom prst="rect">
            <a:avLst/>
          </a:prstGeom>
          <a:noFill/>
        </p:spPr>
        <p:txBody>
          <a:bodyPr wrap="square" rtlCol="0">
            <a:spAutoFit/>
          </a:bodyPr>
          <a:lstStyle/>
          <a:p>
            <a:r>
              <a:rPr lang="nb-NO" sz="1400" i="1" dirty="0" smtClean="0"/>
              <a:t>q</a:t>
            </a:r>
            <a:r>
              <a:rPr lang="nb-NO" sz="1400" baseline="-25000" dirty="0" smtClean="0"/>
              <a:t>3</a:t>
            </a:r>
            <a:endParaRPr lang="nb-NO" sz="1400" baseline="-25000" dirty="0"/>
          </a:p>
        </p:txBody>
      </p:sp>
      <p:sp>
        <p:nvSpPr>
          <p:cNvPr id="66" name="TextBox 65"/>
          <p:cNvSpPr txBox="1"/>
          <p:nvPr/>
        </p:nvSpPr>
        <p:spPr>
          <a:xfrm>
            <a:off x="5727700" y="2051050"/>
            <a:ext cx="400050" cy="307777"/>
          </a:xfrm>
          <a:prstGeom prst="rect">
            <a:avLst/>
          </a:prstGeom>
          <a:noFill/>
        </p:spPr>
        <p:txBody>
          <a:bodyPr wrap="square" rtlCol="0">
            <a:spAutoFit/>
          </a:bodyPr>
          <a:lstStyle/>
          <a:p>
            <a:r>
              <a:rPr lang="nb-NO" sz="1400" i="1" dirty="0" smtClean="0"/>
              <a:t>q</a:t>
            </a:r>
            <a:r>
              <a:rPr lang="nb-NO" sz="1400" baseline="-25000" dirty="0" smtClean="0"/>
              <a:t>4</a:t>
            </a:r>
            <a:endParaRPr lang="nb-NO" sz="1400" baseline="-25000" dirty="0"/>
          </a:p>
        </p:txBody>
      </p:sp>
      <p:sp>
        <p:nvSpPr>
          <p:cNvPr id="67" name="TextBox 66"/>
          <p:cNvSpPr txBox="1"/>
          <p:nvPr/>
        </p:nvSpPr>
        <p:spPr>
          <a:xfrm>
            <a:off x="5283200" y="4406900"/>
            <a:ext cx="400050" cy="307777"/>
          </a:xfrm>
          <a:prstGeom prst="rect">
            <a:avLst/>
          </a:prstGeom>
          <a:noFill/>
        </p:spPr>
        <p:txBody>
          <a:bodyPr wrap="square" rtlCol="0">
            <a:spAutoFit/>
          </a:bodyPr>
          <a:lstStyle/>
          <a:p>
            <a:r>
              <a:rPr lang="nb-NO" sz="1400" i="1" dirty="0" smtClean="0"/>
              <a:t>q</a:t>
            </a:r>
            <a:r>
              <a:rPr lang="nb-NO" sz="1400" baseline="-25000" dirty="0" smtClean="0"/>
              <a:t>7</a:t>
            </a:r>
            <a:endParaRPr lang="nb-NO" sz="1400" baseline="-25000" dirty="0"/>
          </a:p>
        </p:txBody>
      </p:sp>
      <p:sp>
        <p:nvSpPr>
          <p:cNvPr id="68" name="TextBox 67"/>
          <p:cNvSpPr txBox="1"/>
          <p:nvPr/>
        </p:nvSpPr>
        <p:spPr>
          <a:xfrm>
            <a:off x="6438900" y="4184650"/>
            <a:ext cx="400050" cy="307777"/>
          </a:xfrm>
          <a:prstGeom prst="rect">
            <a:avLst/>
          </a:prstGeom>
          <a:noFill/>
        </p:spPr>
        <p:txBody>
          <a:bodyPr wrap="square" rtlCol="0">
            <a:spAutoFit/>
          </a:bodyPr>
          <a:lstStyle/>
          <a:p>
            <a:r>
              <a:rPr lang="nb-NO" sz="1400" i="1" dirty="0" smtClean="0"/>
              <a:t>q</a:t>
            </a:r>
            <a:r>
              <a:rPr lang="nb-NO" sz="1400" baseline="-25000" dirty="0" smtClean="0"/>
              <a:t>6</a:t>
            </a:r>
            <a:endParaRPr lang="nb-NO" sz="1400" baseline="-25000" dirty="0"/>
          </a:p>
        </p:txBody>
      </p:sp>
      <p:sp>
        <p:nvSpPr>
          <p:cNvPr id="69" name="TextBox 68"/>
          <p:cNvSpPr txBox="1"/>
          <p:nvPr/>
        </p:nvSpPr>
        <p:spPr>
          <a:xfrm>
            <a:off x="6216650" y="2851150"/>
            <a:ext cx="400050" cy="307777"/>
          </a:xfrm>
          <a:prstGeom prst="rect">
            <a:avLst/>
          </a:prstGeom>
          <a:noFill/>
        </p:spPr>
        <p:txBody>
          <a:bodyPr wrap="square" rtlCol="0">
            <a:spAutoFit/>
          </a:bodyPr>
          <a:lstStyle/>
          <a:p>
            <a:r>
              <a:rPr lang="nb-NO" sz="1400" i="1" dirty="0" smtClean="0"/>
              <a:t>q</a:t>
            </a:r>
            <a:r>
              <a:rPr lang="nb-NO" sz="1400" baseline="-25000" dirty="0" smtClean="0"/>
              <a:t>5</a:t>
            </a:r>
            <a:endParaRPr lang="nb-NO" sz="1400" baseline="-25000" dirty="0"/>
          </a:p>
        </p:txBody>
      </p:sp>
      <p:sp>
        <p:nvSpPr>
          <p:cNvPr id="70" name="TextBox 69"/>
          <p:cNvSpPr txBox="1"/>
          <p:nvPr/>
        </p:nvSpPr>
        <p:spPr>
          <a:xfrm>
            <a:off x="3771900" y="3651250"/>
            <a:ext cx="400050" cy="307777"/>
          </a:xfrm>
          <a:prstGeom prst="rect">
            <a:avLst/>
          </a:prstGeom>
          <a:noFill/>
        </p:spPr>
        <p:txBody>
          <a:bodyPr wrap="square" rtlCol="0">
            <a:spAutoFit/>
          </a:bodyPr>
          <a:lstStyle/>
          <a:p>
            <a:r>
              <a:rPr lang="nb-NO" sz="1400" i="1" dirty="0" smtClean="0"/>
              <a:t>p</a:t>
            </a:r>
            <a:r>
              <a:rPr lang="nb-NO" sz="1400" baseline="-25000" dirty="0" smtClean="0"/>
              <a:t>1</a:t>
            </a:r>
            <a:endParaRPr lang="nb-NO" sz="1400" baseline="-25000" dirty="0"/>
          </a:p>
        </p:txBody>
      </p:sp>
      <p:sp>
        <p:nvSpPr>
          <p:cNvPr id="47" name="Slide Number Placeholder 46"/>
          <p:cNvSpPr>
            <a:spLocks noGrp="1"/>
          </p:cNvSpPr>
          <p:nvPr>
            <p:ph type="sldNum" sz="quarter" idx="12"/>
          </p:nvPr>
        </p:nvSpPr>
        <p:spPr/>
        <p:txBody>
          <a:bodyPr/>
          <a:lstStyle/>
          <a:p>
            <a:fld id="{5E24FFD2-465A-4E69-924E-BCE8BD2664F0}" type="slidenum">
              <a:rPr lang="en-US" smtClean="0"/>
              <a:pPr/>
              <a:t>47</a:t>
            </a:fld>
            <a:endParaRPr lang="en-US"/>
          </a:p>
        </p:txBody>
      </p:sp>
      <p:sp>
        <p:nvSpPr>
          <p:cNvPr id="48" name="Rectangle 2"/>
          <p:cNvSpPr txBox="1">
            <a:spLocks noChangeArrowheads="1"/>
          </p:cNvSpPr>
          <p:nvPr/>
        </p:nvSpPr>
        <p:spPr bwMode="auto">
          <a:xfrm>
            <a:off x="656565" y="5589240"/>
            <a:ext cx="7830869"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tabLst/>
              <a:defRPr/>
            </a:pPr>
            <a:r>
              <a:rPr kumimoji="0" lang="en-US" sz="2000" b="0" i="0" u="none" strike="noStrike" kern="0" cap="none" spc="0" normalizeH="0" noProof="0" dirty="0" smtClean="0">
                <a:ln>
                  <a:noFill/>
                </a:ln>
                <a:solidFill>
                  <a:srgbClr val="333399"/>
                </a:solidFill>
                <a:effectLst/>
                <a:uLnTx/>
                <a:uFillTx/>
                <a:latin typeface="+mj-lt"/>
                <a:ea typeface="+mj-ea"/>
                <a:cs typeface="+mj-cs"/>
              </a:rPr>
              <a:t>Now </a:t>
            </a:r>
            <a:r>
              <a:rPr kumimoji="0" lang="en-US" sz="2000" b="0" i="1" u="none" strike="noStrike" kern="0" cap="none" spc="0" normalizeH="0" noProof="0" dirty="0" smtClean="0">
                <a:ln>
                  <a:noFill/>
                </a:ln>
                <a:solidFill>
                  <a:srgbClr val="FF0000"/>
                </a:solidFill>
                <a:effectLst/>
                <a:uLnTx/>
                <a:uFillTx/>
                <a:latin typeface="+mj-lt"/>
                <a:ea typeface="+mj-ea"/>
                <a:cs typeface="+mj-cs"/>
              </a:rPr>
              <a:t>p</a:t>
            </a:r>
            <a:r>
              <a:rPr kumimoji="0" lang="en-US" sz="2000" b="0" i="0" u="none" strike="noStrike" kern="0" cap="none" spc="0" normalizeH="0" baseline="-25000" noProof="0" dirty="0" smtClean="0">
                <a:ln>
                  <a:noFill/>
                </a:ln>
                <a:solidFill>
                  <a:srgbClr val="FF0000"/>
                </a:solidFill>
                <a:effectLst/>
                <a:uLnTx/>
                <a:uFillTx/>
                <a:latin typeface="+mj-lt"/>
                <a:ea typeface="+mj-ea"/>
                <a:cs typeface="+mj-cs"/>
              </a:rPr>
              <a:t>1</a:t>
            </a:r>
            <a:r>
              <a:rPr kumimoji="0" lang="en-US" sz="2000" b="0" i="0" u="none" strike="noStrike" kern="0" cap="none" spc="0" normalizeH="0" noProof="0" dirty="0" smtClean="0">
                <a:ln>
                  <a:noFill/>
                </a:ln>
                <a:solidFill>
                  <a:srgbClr val="FF0000"/>
                </a:solidFill>
                <a:effectLst/>
                <a:uLnTx/>
                <a:uFillTx/>
                <a:latin typeface="+mj-lt"/>
                <a:ea typeface="+mj-ea"/>
                <a:cs typeface="+mj-cs"/>
              </a:rPr>
              <a:t>–</a:t>
            </a:r>
            <a:r>
              <a:rPr kumimoji="0" lang="en-US" sz="2000" b="0" i="1" u="none" strike="noStrike" kern="0" cap="none" spc="0" normalizeH="0" noProof="0" dirty="0" smtClean="0">
                <a:ln>
                  <a:noFill/>
                </a:ln>
                <a:solidFill>
                  <a:srgbClr val="FF0000"/>
                </a:solidFill>
                <a:effectLst/>
                <a:uLnTx/>
                <a:uFillTx/>
                <a:latin typeface="+mj-lt"/>
                <a:ea typeface="+mj-ea"/>
                <a:cs typeface="+mj-cs"/>
              </a:rPr>
              <a:t>q</a:t>
            </a:r>
            <a:r>
              <a:rPr kumimoji="0" lang="en-US" sz="2000" b="0" i="0" u="none" strike="noStrike" kern="0" cap="none" spc="0" normalizeH="0" baseline="-25000" noProof="0" dirty="0" smtClean="0">
                <a:ln>
                  <a:noFill/>
                </a:ln>
                <a:solidFill>
                  <a:srgbClr val="FF0000"/>
                </a:solidFill>
                <a:effectLst/>
                <a:uLnTx/>
                <a:uFillTx/>
                <a:latin typeface="+mj-lt"/>
                <a:ea typeface="+mj-ea"/>
                <a:cs typeface="+mj-cs"/>
              </a:rPr>
              <a:t>3</a:t>
            </a:r>
            <a:r>
              <a:rPr kumimoji="0" lang="en-US" sz="2000" b="0" i="0" u="none" strike="noStrike" kern="0" cap="none" spc="0" normalizeH="0" noProof="0" dirty="0" smtClean="0">
                <a:ln>
                  <a:noFill/>
                </a:ln>
                <a:solidFill>
                  <a:srgbClr val="FF0000"/>
                </a:solidFill>
                <a:effectLst/>
                <a:uLnTx/>
                <a:uFillTx/>
                <a:latin typeface="+mj-lt"/>
                <a:ea typeface="+mj-ea"/>
                <a:cs typeface="+mj-cs"/>
              </a:rPr>
              <a:t>–</a:t>
            </a:r>
            <a:r>
              <a:rPr kumimoji="0" lang="en-US" sz="2000" b="0" i="1" u="none" strike="noStrike" kern="0" cap="none" spc="0" normalizeH="0" noProof="0" dirty="0" smtClean="0">
                <a:ln>
                  <a:noFill/>
                </a:ln>
                <a:solidFill>
                  <a:srgbClr val="FF0000"/>
                </a:solidFill>
                <a:effectLst/>
                <a:uLnTx/>
                <a:uFillTx/>
                <a:latin typeface="+mj-lt"/>
                <a:ea typeface="+mj-ea"/>
                <a:cs typeface="+mj-cs"/>
              </a:rPr>
              <a:t>q</a:t>
            </a:r>
            <a:r>
              <a:rPr kumimoji="0" lang="en-US" sz="2000" b="0" i="0" u="none" strike="noStrike" kern="0" cap="none" spc="0" normalizeH="0" baseline="-25000" noProof="0" dirty="0" smtClean="0">
                <a:ln>
                  <a:noFill/>
                </a:ln>
                <a:solidFill>
                  <a:srgbClr val="FF0000"/>
                </a:solidFill>
                <a:effectLst/>
                <a:uLnTx/>
                <a:uFillTx/>
                <a:latin typeface="+mj-lt"/>
                <a:ea typeface="+mj-ea"/>
                <a:cs typeface="+mj-cs"/>
              </a:rPr>
              <a:t>4</a:t>
            </a:r>
            <a:r>
              <a:rPr kumimoji="0" lang="en-US" sz="2000" b="0" i="0" u="none" strike="noStrike" kern="0" cap="none" spc="0" normalizeH="0" noProof="0" dirty="0" smtClean="0">
                <a:ln>
                  <a:noFill/>
                </a:ln>
                <a:solidFill>
                  <a:srgbClr val="FF0000"/>
                </a:solidFill>
                <a:effectLst/>
                <a:uLnTx/>
                <a:uFillTx/>
                <a:latin typeface="+mj-lt"/>
                <a:ea typeface="+mj-ea"/>
                <a:cs typeface="+mj-cs"/>
              </a:rPr>
              <a:t> </a:t>
            </a:r>
            <a:r>
              <a:rPr kumimoji="0" lang="en-US" sz="2000" b="0" i="0" u="none" strike="noStrike" kern="0" cap="none" spc="0" normalizeH="0" noProof="0" dirty="0" smtClean="0">
                <a:ln>
                  <a:noFill/>
                </a:ln>
                <a:solidFill>
                  <a:srgbClr val="333399"/>
                </a:solidFill>
                <a:effectLst/>
                <a:uLnTx/>
                <a:uFillTx/>
                <a:latin typeface="+mj-lt"/>
                <a:ea typeface="+mj-ea"/>
                <a:cs typeface="+mj-cs"/>
              </a:rPr>
              <a:t>is a turn to the right, and we </a:t>
            </a:r>
            <a:r>
              <a:rPr lang="en-US" sz="2000" kern="0" baseline="0" dirty="0" smtClean="0">
                <a:solidFill>
                  <a:srgbClr val="333399"/>
                </a:solidFill>
                <a:latin typeface="+mj-lt"/>
                <a:ea typeface="+mj-ea"/>
                <a:cs typeface="+mj-cs"/>
              </a:rPr>
              <a:t>“move to the other side”. We have</a:t>
            </a:r>
            <a:r>
              <a:rPr lang="en-US" sz="2000" kern="0" dirty="0" smtClean="0">
                <a:solidFill>
                  <a:srgbClr val="333399"/>
                </a:solidFill>
                <a:latin typeface="+mj-lt"/>
                <a:ea typeface="+mj-ea"/>
                <a:cs typeface="+mj-cs"/>
              </a:rPr>
              <a:t> “crossed over” from </a:t>
            </a:r>
            <a:r>
              <a:rPr lang="en-US" sz="2000" i="1" kern="0" dirty="0" smtClean="0">
                <a:solidFill>
                  <a:srgbClr val="FF0000"/>
                </a:solidFill>
                <a:latin typeface="+mj-lt"/>
                <a:ea typeface="+mj-ea"/>
                <a:cs typeface="+mj-cs"/>
              </a:rPr>
              <a:t>p</a:t>
            </a:r>
            <a:r>
              <a:rPr lang="en-US" sz="2000" kern="0" baseline="-25000" dirty="0" smtClean="0">
                <a:solidFill>
                  <a:srgbClr val="FF0000"/>
                </a:solidFill>
                <a:latin typeface="+mj-lt"/>
                <a:ea typeface="+mj-ea"/>
                <a:cs typeface="+mj-cs"/>
              </a:rPr>
              <a:t>1</a:t>
            </a:r>
            <a:r>
              <a:rPr lang="en-US" sz="2000" kern="0" dirty="0" smtClean="0">
                <a:solidFill>
                  <a:srgbClr val="333399"/>
                </a:solidFill>
                <a:latin typeface="+mj-lt"/>
                <a:ea typeface="+mj-ea"/>
                <a:cs typeface="+mj-cs"/>
              </a:rPr>
              <a:t> to the right hull and followed the corners to end up in </a:t>
            </a:r>
            <a:r>
              <a:rPr lang="en-US" sz="2000" i="1" kern="0" dirty="0" smtClean="0">
                <a:solidFill>
                  <a:srgbClr val="FF0000"/>
                </a:solidFill>
                <a:latin typeface="+mj-lt"/>
                <a:ea typeface="+mj-ea"/>
                <a:cs typeface="+mj-cs"/>
              </a:rPr>
              <a:t>q</a:t>
            </a:r>
            <a:r>
              <a:rPr lang="en-US" sz="2000" kern="0" baseline="-25000" dirty="0" smtClean="0">
                <a:solidFill>
                  <a:srgbClr val="FF0000"/>
                </a:solidFill>
                <a:latin typeface="+mj-lt"/>
                <a:ea typeface="+mj-ea"/>
                <a:cs typeface="+mj-cs"/>
              </a:rPr>
              <a:t>3</a:t>
            </a:r>
            <a:r>
              <a:rPr lang="en-US" sz="2000" kern="0" dirty="0" smtClean="0">
                <a:solidFill>
                  <a:srgbClr val="333399"/>
                </a:solidFill>
                <a:latin typeface="+mj-lt"/>
                <a:ea typeface="+mj-ea"/>
                <a:cs typeface="+mj-cs"/>
              </a:rPr>
              <a:t>, now we “cross back” from </a:t>
            </a:r>
            <a:r>
              <a:rPr lang="en-US" sz="2000" i="1" kern="0" dirty="0" smtClean="0">
                <a:solidFill>
                  <a:srgbClr val="FF0000"/>
                </a:solidFill>
                <a:latin typeface="+mj-lt"/>
                <a:ea typeface="+mj-ea"/>
                <a:cs typeface="+mj-cs"/>
              </a:rPr>
              <a:t>q</a:t>
            </a:r>
            <a:r>
              <a:rPr lang="en-US" sz="2000" kern="0" baseline="-25000" dirty="0" smtClean="0">
                <a:solidFill>
                  <a:srgbClr val="FF0000"/>
                </a:solidFill>
                <a:latin typeface="+mj-lt"/>
                <a:ea typeface="+mj-ea"/>
                <a:cs typeface="+mj-cs"/>
              </a:rPr>
              <a:t>3</a:t>
            </a:r>
            <a:r>
              <a:rPr lang="en-US" sz="2000" kern="0" dirty="0" smtClean="0">
                <a:solidFill>
                  <a:srgbClr val="333399"/>
                </a:solidFill>
                <a:latin typeface="+mj-lt"/>
                <a:ea typeface="+mj-ea"/>
                <a:cs typeface="+mj-cs"/>
              </a:rPr>
              <a:t> to </a:t>
            </a:r>
            <a:r>
              <a:rPr lang="en-US" sz="2000" i="1" kern="0" dirty="0" smtClean="0">
                <a:solidFill>
                  <a:srgbClr val="FF0000"/>
                </a:solidFill>
                <a:latin typeface="+mj-lt"/>
                <a:ea typeface="+mj-ea"/>
                <a:cs typeface="+mj-cs"/>
              </a:rPr>
              <a:t>p</a:t>
            </a:r>
            <a:r>
              <a:rPr lang="en-US" sz="2000" kern="0" baseline="-25000" dirty="0" smtClean="0">
                <a:solidFill>
                  <a:srgbClr val="FF0000"/>
                </a:solidFill>
                <a:latin typeface="+mj-lt"/>
                <a:ea typeface="+mj-ea"/>
                <a:cs typeface="+mj-cs"/>
              </a:rPr>
              <a:t>1</a:t>
            </a:r>
            <a:r>
              <a:rPr lang="en-US" sz="2000" kern="0" dirty="0" smtClean="0">
                <a:solidFill>
                  <a:srgbClr val="333399"/>
                </a:solidFill>
                <a:latin typeface="+mj-lt"/>
                <a:ea typeface="+mj-ea"/>
                <a:cs typeface="+mj-cs"/>
              </a:rPr>
              <a:t> and follow the corners of the left hull.</a:t>
            </a:r>
            <a:endParaRPr lang="en-US" sz="2000" kern="0" baseline="0" dirty="0" smtClean="0">
              <a:solidFill>
                <a:srgbClr val="333399"/>
              </a:solidFill>
              <a:latin typeface="+mj-lt"/>
              <a:ea typeface="+mj-ea"/>
              <a:cs typeface="+mj-cs"/>
            </a:endParaRPr>
          </a:p>
        </p:txBody>
      </p:sp>
      <p:sp>
        <p:nvSpPr>
          <p:cNvPr id="49"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4290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8300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5400" y="26289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71950" y="391795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83050" y="2584450"/>
            <a:ext cx="88900" cy="889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 idx="7"/>
            <a:endCxn id="9" idx="7"/>
          </p:cNvCxnSpPr>
          <p:nvPr/>
        </p:nvCxnSpPr>
        <p:spPr>
          <a:xfrm rot="5400000" flipH="1" flipV="1">
            <a:off x="4070031" y="2819719"/>
            <a:ext cx="1289050" cy="9334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Straight Connector 58"/>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6525" y="1984375"/>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127250" y="2184400"/>
            <a:ext cx="400050" cy="307777"/>
          </a:xfrm>
          <a:prstGeom prst="rect">
            <a:avLst/>
          </a:prstGeom>
          <a:noFill/>
        </p:spPr>
        <p:txBody>
          <a:bodyPr wrap="square" rtlCol="0">
            <a:spAutoFit/>
          </a:bodyPr>
          <a:lstStyle/>
          <a:p>
            <a:r>
              <a:rPr lang="nb-NO" sz="1400" i="1" dirty="0" smtClean="0"/>
              <a:t>p</a:t>
            </a:r>
            <a:r>
              <a:rPr lang="nb-NO" sz="1400" baseline="-25000" dirty="0" smtClean="0"/>
              <a:t>5</a:t>
            </a:r>
          </a:p>
        </p:txBody>
      </p:sp>
      <p:sp>
        <p:nvSpPr>
          <p:cNvPr id="50" name="TextBox 49"/>
          <p:cNvSpPr txBox="1"/>
          <p:nvPr/>
        </p:nvSpPr>
        <p:spPr>
          <a:xfrm>
            <a:off x="2882900" y="2006600"/>
            <a:ext cx="400050" cy="307777"/>
          </a:xfrm>
          <a:prstGeom prst="rect">
            <a:avLst/>
          </a:prstGeom>
          <a:noFill/>
        </p:spPr>
        <p:txBody>
          <a:bodyPr wrap="square" rtlCol="0">
            <a:spAutoFit/>
          </a:bodyPr>
          <a:lstStyle/>
          <a:p>
            <a:r>
              <a:rPr lang="nb-NO" sz="1400" i="1" dirty="0" smtClean="0"/>
              <a:t>p</a:t>
            </a:r>
            <a:r>
              <a:rPr lang="nb-NO" sz="1400" baseline="-25000" dirty="0" smtClean="0"/>
              <a:t>4</a:t>
            </a:r>
          </a:p>
        </p:txBody>
      </p:sp>
      <p:sp>
        <p:nvSpPr>
          <p:cNvPr id="53" name="TextBox 52"/>
          <p:cNvSpPr txBox="1"/>
          <p:nvPr/>
        </p:nvSpPr>
        <p:spPr>
          <a:xfrm>
            <a:off x="3371850" y="2095500"/>
            <a:ext cx="400050" cy="307777"/>
          </a:xfrm>
          <a:prstGeom prst="rect">
            <a:avLst/>
          </a:prstGeom>
          <a:noFill/>
        </p:spPr>
        <p:txBody>
          <a:bodyPr wrap="square" rtlCol="0">
            <a:spAutoFit/>
          </a:bodyPr>
          <a:lstStyle/>
          <a:p>
            <a:r>
              <a:rPr lang="nb-NO" sz="1400" i="1" dirty="0" smtClean="0"/>
              <a:t>p</a:t>
            </a:r>
            <a:r>
              <a:rPr lang="nb-NO" sz="1400" baseline="-25000" dirty="0" smtClean="0"/>
              <a:t>3</a:t>
            </a:r>
          </a:p>
        </p:txBody>
      </p:sp>
      <p:sp>
        <p:nvSpPr>
          <p:cNvPr id="58" name="TextBox 57"/>
          <p:cNvSpPr txBox="1"/>
          <p:nvPr/>
        </p:nvSpPr>
        <p:spPr>
          <a:xfrm>
            <a:off x="3683000" y="2540000"/>
            <a:ext cx="400050" cy="307777"/>
          </a:xfrm>
          <a:prstGeom prst="rect">
            <a:avLst/>
          </a:prstGeom>
          <a:noFill/>
        </p:spPr>
        <p:txBody>
          <a:bodyPr wrap="square" rtlCol="0">
            <a:spAutoFit/>
          </a:bodyPr>
          <a:lstStyle/>
          <a:p>
            <a:r>
              <a:rPr lang="nb-NO" sz="1400" i="1" dirty="0" smtClean="0"/>
              <a:t>p</a:t>
            </a:r>
            <a:r>
              <a:rPr lang="nb-NO" sz="1400" baseline="-25000" dirty="0" smtClean="0"/>
              <a:t>2</a:t>
            </a:r>
          </a:p>
        </p:txBody>
      </p:sp>
      <p:sp>
        <p:nvSpPr>
          <p:cNvPr id="61" name="TextBox 60"/>
          <p:cNvSpPr txBox="1"/>
          <p:nvPr/>
        </p:nvSpPr>
        <p:spPr>
          <a:xfrm>
            <a:off x="1860550" y="3784600"/>
            <a:ext cx="400050" cy="307777"/>
          </a:xfrm>
          <a:prstGeom prst="rect">
            <a:avLst/>
          </a:prstGeom>
          <a:noFill/>
        </p:spPr>
        <p:txBody>
          <a:bodyPr wrap="square" rtlCol="0">
            <a:spAutoFit/>
          </a:bodyPr>
          <a:lstStyle/>
          <a:p>
            <a:r>
              <a:rPr lang="nb-NO" sz="1400" i="1" dirty="0" smtClean="0"/>
              <a:t>p</a:t>
            </a:r>
            <a:r>
              <a:rPr lang="nb-NO" sz="1400" baseline="-25000" dirty="0" smtClean="0"/>
              <a:t>6</a:t>
            </a:r>
          </a:p>
        </p:txBody>
      </p:sp>
      <p:sp>
        <p:nvSpPr>
          <p:cNvPr id="64" name="TextBox 63"/>
          <p:cNvSpPr txBox="1"/>
          <p:nvPr/>
        </p:nvSpPr>
        <p:spPr>
          <a:xfrm>
            <a:off x="4572000" y="4362450"/>
            <a:ext cx="400050" cy="307777"/>
          </a:xfrm>
          <a:prstGeom prst="rect">
            <a:avLst/>
          </a:prstGeom>
          <a:noFill/>
        </p:spPr>
        <p:txBody>
          <a:bodyPr wrap="square" rtlCol="0">
            <a:spAutoFit/>
          </a:bodyPr>
          <a:lstStyle/>
          <a:p>
            <a:r>
              <a:rPr lang="nb-NO" sz="1400" i="1" dirty="0" smtClean="0"/>
              <a:t>q</a:t>
            </a:r>
            <a:r>
              <a:rPr lang="nb-NO" sz="1400" baseline="-25000" dirty="0" smtClean="0"/>
              <a:t>1</a:t>
            </a:r>
            <a:endParaRPr lang="nb-NO" sz="1400" dirty="0" smtClean="0"/>
          </a:p>
        </p:txBody>
      </p:sp>
      <p:sp>
        <p:nvSpPr>
          <p:cNvPr id="65" name="TextBox 64"/>
          <p:cNvSpPr txBox="1"/>
          <p:nvPr/>
        </p:nvSpPr>
        <p:spPr>
          <a:xfrm>
            <a:off x="4927600" y="3340100"/>
            <a:ext cx="400050" cy="307777"/>
          </a:xfrm>
          <a:prstGeom prst="rect">
            <a:avLst/>
          </a:prstGeom>
          <a:noFill/>
        </p:spPr>
        <p:txBody>
          <a:bodyPr wrap="square" rtlCol="0">
            <a:spAutoFit/>
          </a:bodyPr>
          <a:lstStyle/>
          <a:p>
            <a:r>
              <a:rPr lang="nb-NO" sz="1400" i="1" dirty="0" smtClean="0"/>
              <a:t>q</a:t>
            </a:r>
            <a:r>
              <a:rPr lang="nb-NO" sz="1400" baseline="-25000" dirty="0" smtClean="0"/>
              <a:t>2</a:t>
            </a:r>
            <a:endParaRPr lang="nb-NO" sz="1400" baseline="-25000" dirty="0"/>
          </a:p>
        </p:txBody>
      </p:sp>
      <p:sp>
        <p:nvSpPr>
          <p:cNvPr id="66" name="TextBox 65"/>
          <p:cNvSpPr txBox="1"/>
          <p:nvPr/>
        </p:nvSpPr>
        <p:spPr>
          <a:xfrm>
            <a:off x="5238750" y="2673350"/>
            <a:ext cx="400050" cy="307777"/>
          </a:xfrm>
          <a:prstGeom prst="rect">
            <a:avLst/>
          </a:prstGeom>
          <a:noFill/>
        </p:spPr>
        <p:txBody>
          <a:bodyPr wrap="square" rtlCol="0">
            <a:spAutoFit/>
          </a:bodyPr>
          <a:lstStyle/>
          <a:p>
            <a:r>
              <a:rPr lang="nb-NO" sz="1400" i="1" dirty="0" smtClean="0"/>
              <a:t>q</a:t>
            </a:r>
            <a:r>
              <a:rPr lang="nb-NO" sz="1400" baseline="-25000" dirty="0" smtClean="0"/>
              <a:t>3</a:t>
            </a:r>
            <a:endParaRPr lang="nb-NO" sz="1400" baseline="-25000" dirty="0"/>
          </a:p>
        </p:txBody>
      </p:sp>
      <p:sp>
        <p:nvSpPr>
          <p:cNvPr id="67" name="TextBox 66"/>
          <p:cNvSpPr txBox="1"/>
          <p:nvPr/>
        </p:nvSpPr>
        <p:spPr>
          <a:xfrm>
            <a:off x="5727700" y="2051050"/>
            <a:ext cx="400050" cy="307777"/>
          </a:xfrm>
          <a:prstGeom prst="rect">
            <a:avLst/>
          </a:prstGeom>
          <a:noFill/>
        </p:spPr>
        <p:txBody>
          <a:bodyPr wrap="square" rtlCol="0">
            <a:spAutoFit/>
          </a:bodyPr>
          <a:lstStyle/>
          <a:p>
            <a:r>
              <a:rPr lang="nb-NO" sz="1400" i="1" dirty="0" smtClean="0"/>
              <a:t>q</a:t>
            </a:r>
            <a:r>
              <a:rPr lang="nb-NO" sz="1400" baseline="-25000" dirty="0" smtClean="0"/>
              <a:t>4</a:t>
            </a:r>
            <a:endParaRPr lang="nb-NO" sz="1400" baseline="-25000" dirty="0"/>
          </a:p>
        </p:txBody>
      </p:sp>
      <p:sp>
        <p:nvSpPr>
          <p:cNvPr id="68" name="TextBox 67"/>
          <p:cNvSpPr txBox="1"/>
          <p:nvPr/>
        </p:nvSpPr>
        <p:spPr>
          <a:xfrm>
            <a:off x="5283200" y="4406900"/>
            <a:ext cx="400050" cy="307777"/>
          </a:xfrm>
          <a:prstGeom prst="rect">
            <a:avLst/>
          </a:prstGeom>
          <a:noFill/>
        </p:spPr>
        <p:txBody>
          <a:bodyPr wrap="square" rtlCol="0">
            <a:spAutoFit/>
          </a:bodyPr>
          <a:lstStyle/>
          <a:p>
            <a:r>
              <a:rPr lang="nb-NO" sz="1400" i="1" dirty="0" smtClean="0"/>
              <a:t>q</a:t>
            </a:r>
            <a:r>
              <a:rPr lang="nb-NO" sz="1400" baseline="-25000" dirty="0" smtClean="0"/>
              <a:t>7</a:t>
            </a:r>
            <a:endParaRPr lang="nb-NO" sz="1400" baseline="-25000" dirty="0"/>
          </a:p>
        </p:txBody>
      </p:sp>
      <p:sp>
        <p:nvSpPr>
          <p:cNvPr id="69" name="TextBox 68"/>
          <p:cNvSpPr txBox="1"/>
          <p:nvPr/>
        </p:nvSpPr>
        <p:spPr>
          <a:xfrm>
            <a:off x="6438900" y="4184650"/>
            <a:ext cx="400050" cy="307777"/>
          </a:xfrm>
          <a:prstGeom prst="rect">
            <a:avLst/>
          </a:prstGeom>
          <a:noFill/>
        </p:spPr>
        <p:txBody>
          <a:bodyPr wrap="square" rtlCol="0">
            <a:spAutoFit/>
          </a:bodyPr>
          <a:lstStyle/>
          <a:p>
            <a:r>
              <a:rPr lang="nb-NO" sz="1400" i="1" dirty="0" smtClean="0"/>
              <a:t>q</a:t>
            </a:r>
            <a:r>
              <a:rPr lang="nb-NO" sz="1400" baseline="-25000" dirty="0" smtClean="0"/>
              <a:t>6</a:t>
            </a:r>
            <a:endParaRPr lang="nb-NO" sz="1400" baseline="-25000" dirty="0"/>
          </a:p>
        </p:txBody>
      </p:sp>
      <p:sp>
        <p:nvSpPr>
          <p:cNvPr id="70" name="TextBox 69"/>
          <p:cNvSpPr txBox="1"/>
          <p:nvPr/>
        </p:nvSpPr>
        <p:spPr>
          <a:xfrm>
            <a:off x="6216650" y="2851150"/>
            <a:ext cx="400050" cy="307777"/>
          </a:xfrm>
          <a:prstGeom prst="rect">
            <a:avLst/>
          </a:prstGeom>
          <a:noFill/>
        </p:spPr>
        <p:txBody>
          <a:bodyPr wrap="square" rtlCol="0">
            <a:spAutoFit/>
          </a:bodyPr>
          <a:lstStyle/>
          <a:p>
            <a:r>
              <a:rPr lang="nb-NO" sz="1400" i="1" dirty="0" smtClean="0"/>
              <a:t>q</a:t>
            </a:r>
            <a:r>
              <a:rPr lang="nb-NO" sz="1400" baseline="-25000" dirty="0" smtClean="0"/>
              <a:t>5</a:t>
            </a:r>
            <a:endParaRPr lang="nb-NO" sz="1400" baseline="-25000" dirty="0"/>
          </a:p>
        </p:txBody>
      </p:sp>
      <p:sp>
        <p:nvSpPr>
          <p:cNvPr id="71" name="TextBox 70"/>
          <p:cNvSpPr txBox="1"/>
          <p:nvPr/>
        </p:nvSpPr>
        <p:spPr>
          <a:xfrm>
            <a:off x="3771900" y="3651250"/>
            <a:ext cx="400050" cy="307777"/>
          </a:xfrm>
          <a:prstGeom prst="rect">
            <a:avLst/>
          </a:prstGeom>
          <a:noFill/>
        </p:spPr>
        <p:txBody>
          <a:bodyPr wrap="square" rtlCol="0">
            <a:spAutoFit/>
          </a:bodyPr>
          <a:lstStyle/>
          <a:p>
            <a:r>
              <a:rPr lang="nb-NO" sz="1400" i="1" dirty="0" smtClean="0"/>
              <a:t>p</a:t>
            </a:r>
            <a:r>
              <a:rPr lang="nb-NO" sz="1400" baseline="-25000" dirty="0" smtClean="0"/>
              <a:t>1</a:t>
            </a:r>
            <a:endParaRPr lang="nb-NO" sz="1400" baseline="-25000" dirty="0"/>
          </a:p>
        </p:txBody>
      </p:sp>
      <p:sp>
        <p:nvSpPr>
          <p:cNvPr id="51" name="Slide Number Placeholder 50"/>
          <p:cNvSpPr>
            <a:spLocks noGrp="1"/>
          </p:cNvSpPr>
          <p:nvPr>
            <p:ph type="sldNum" sz="quarter" idx="12"/>
          </p:nvPr>
        </p:nvSpPr>
        <p:spPr/>
        <p:txBody>
          <a:bodyPr/>
          <a:lstStyle/>
          <a:p>
            <a:fld id="{5E24FFD2-465A-4E69-924E-BCE8BD2664F0}" type="slidenum">
              <a:rPr lang="en-US" smtClean="0"/>
              <a:pPr/>
              <a:t>48</a:t>
            </a:fld>
            <a:endParaRPr lang="en-US"/>
          </a:p>
        </p:txBody>
      </p:sp>
      <p:sp>
        <p:nvSpPr>
          <p:cNvPr id="62" name="Rectangle 2"/>
          <p:cNvSpPr txBox="1">
            <a:spLocks noChangeArrowheads="1"/>
          </p:cNvSpPr>
          <p:nvPr/>
        </p:nvSpPr>
        <p:spPr bwMode="auto">
          <a:xfrm>
            <a:off x="431540" y="5544235"/>
            <a:ext cx="7920880"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0" u="none" strike="noStrike" kern="0" cap="none" spc="0" normalizeH="0" baseline="0" noProof="0" dirty="0" smtClean="0">
                <a:ln>
                  <a:noFill/>
                </a:ln>
                <a:solidFill>
                  <a:srgbClr val="333399"/>
                </a:solidFill>
                <a:effectLst/>
                <a:uLnTx/>
                <a:uFillTx/>
                <a:latin typeface="+mj-lt"/>
                <a:ea typeface="+mj-ea"/>
                <a:cs typeface="+mj-cs"/>
              </a:rPr>
              <a:t>We repeat the process, but now check for a </a:t>
            </a:r>
            <a:r>
              <a:rPr kumimoji="0" lang="en-US" sz="2000" b="0" u="none" strike="noStrike" kern="0" cap="none" spc="0" normalizeH="0" baseline="0" noProof="0" dirty="0" smtClean="0">
                <a:ln>
                  <a:noFill/>
                </a:ln>
                <a:solidFill>
                  <a:srgbClr val="FF0000"/>
                </a:solidFill>
                <a:effectLst/>
                <a:uLnTx/>
                <a:uFillTx/>
                <a:latin typeface="+mj-lt"/>
                <a:ea typeface="+mj-ea"/>
                <a:cs typeface="+mj-cs"/>
              </a:rPr>
              <a:t>right</a:t>
            </a:r>
            <a:r>
              <a:rPr kumimoji="0" lang="en-US" sz="2000" b="0" u="none" strike="noStrike" kern="0" cap="none" spc="0" normalizeH="0" baseline="0" noProof="0" dirty="0" smtClean="0">
                <a:ln>
                  <a:noFill/>
                </a:ln>
                <a:solidFill>
                  <a:srgbClr val="333399"/>
                </a:solidFill>
                <a:effectLst/>
                <a:uLnTx/>
                <a:uFillTx/>
                <a:latin typeface="+mj-lt"/>
                <a:ea typeface="+mj-ea"/>
                <a:cs typeface="+mj-cs"/>
              </a:rPr>
              <a:t> turn, and “move</a:t>
            </a:r>
            <a:r>
              <a:rPr kumimoji="0" lang="en-US" sz="2000" b="0" u="none" strike="noStrike" kern="0" cap="none" spc="0" normalizeH="0" noProof="0" dirty="0" smtClean="0">
                <a:ln>
                  <a:noFill/>
                </a:ln>
                <a:solidFill>
                  <a:srgbClr val="333399"/>
                </a:solidFill>
                <a:effectLst/>
                <a:uLnTx/>
                <a:uFillTx/>
                <a:latin typeface="+mj-lt"/>
                <a:ea typeface="+mj-ea"/>
                <a:cs typeface="+mj-cs"/>
              </a:rPr>
              <a:t> to the other side</a:t>
            </a:r>
            <a:r>
              <a:rPr kumimoji="0" lang="en-US" sz="2000" b="0" u="none" strike="noStrike" kern="0" cap="none" spc="0" normalizeH="0" baseline="0" noProof="0" dirty="0" smtClean="0">
                <a:ln>
                  <a:noFill/>
                </a:ln>
                <a:solidFill>
                  <a:srgbClr val="333399"/>
                </a:solidFill>
                <a:effectLst/>
                <a:uLnTx/>
                <a:uFillTx/>
                <a:latin typeface="+mj-lt"/>
                <a:ea typeface="+mj-ea"/>
                <a:cs typeface="+mj-cs"/>
              </a:rPr>
              <a:t>” if we encounter a </a:t>
            </a:r>
            <a:r>
              <a:rPr kumimoji="0" lang="en-US" sz="2000" b="0" u="none" strike="noStrike" kern="0" cap="none" spc="0" normalizeH="0" baseline="0" noProof="0" dirty="0" smtClean="0">
                <a:ln>
                  <a:noFill/>
                </a:ln>
                <a:solidFill>
                  <a:srgbClr val="FF0000"/>
                </a:solidFill>
                <a:effectLst/>
                <a:uLnTx/>
                <a:uFillTx/>
                <a:latin typeface="+mj-lt"/>
                <a:ea typeface="+mj-ea"/>
                <a:cs typeface="+mj-cs"/>
              </a:rPr>
              <a:t>left</a:t>
            </a:r>
            <a:r>
              <a:rPr kumimoji="0" lang="en-US" sz="2000" b="0" u="none" strike="noStrike" kern="0" cap="none" spc="0" normalizeH="0" baseline="0" noProof="0" dirty="0" smtClean="0">
                <a:ln>
                  <a:noFill/>
                </a:ln>
                <a:solidFill>
                  <a:srgbClr val="333399"/>
                </a:solidFill>
                <a:effectLst/>
                <a:uLnTx/>
                <a:uFillTx/>
                <a:latin typeface="+mj-lt"/>
                <a:ea typeface="+mj-ea"/>
                <a:cs typeface="+mj-cs"/>
              </a:rPr>
              <a:t> turn.</a:t>
            </a:r>
          </a:p>
        </p:txBody>
      </p:sp>
      <p:sp>
        <p:nvSpPr>
          <p:cNvPr id="72"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83000" y="2006600"/>
            <a:ext cx="88900" cy="889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5400" y="26289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83050" y="2584450"/>
            <a:ext cx="88900" cy="889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2" idx="6"/>
            <a:endCxn id="9" idx="7"/>
          </p:cNvCxnSpPr>
          <p:nvPr/>
        </p:nvCxnSpPr>
        <p:spPr>
          <a:xfrm>
            <a:off x="4171950" y="2628900"/>
            <a:ext cx="1009331" cy="130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Straight Connector 58"/>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6525" y="1984375"/>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572000" y="4362450"/>
            <a:ext cx="400050" cy="307777"/>
          </a:xfrm>
          <a:prstGeom prst="rect">
            <a:avLst/>
          </a:prstGeom>
          <a:noFill/>
        </p:spPr>
        <p:txBody>
          <a:bodyPr wrap="square" rtlCol="0">
            <a:spAutoFit/>
          </a:bodyPr>
          <a:lstStyle/>
          <a:p>
            <a:r>
              <a:rPr lang="nb-NO" sz="1400" i="1" dirty="0" smtClean="0"/>
              <a:t>q</a:t>
            </a:r>
            <a:r>
              <a:rPr lang="nb-NO" sz="1400" baseline="-25000" dirty="0" smtClean="0"/>
              <a:t>1</a:t>
            </a:r>
            <a:endParaRPr lang="nb-NO" sz="1400" dirty="0" smtClean="0"/>
          </a:p>
        </p:txBody>
      </p:sp>
      <p:sp>
        <p:nvSpPr>
          <p:cNvPr id="67" name="TextBox 66"/>
          <p:cNvSpPr txBox="1"/>
          <p:nvPr/>
        </p:nvSpPr>
        <p:spPr>
          <a:xfrm>
            <a:off x="4927600" y="3340100"/>
            <a:ext cx="400050" cy="307777"/>
          </a:xfrm>
          <a:prstGeom prst="rect">
            <a:avLst/>
          </a:prstGeom>
          <a:noFill/>
        </p:spPr>
        <p:txBody>
          <a:bodyPr wrap="square" rtlCol="0">
            <a:spAutoFit/>
          </a:bodyPr>
          <a:lstStyle/>
          <a:p>
            <a:r>
              <a:rPr lang="nb-NO" sz="1400" i="1" dirty="0" smtClean="0"/>
              <a:t>q</a:t>
            </a:r>
            <a:r>
              <a:rPr lang="nb-NO" sz="1400" baseline="-25000" dirty="0" smtClean="0"/>
              <a:t>2</a:t>
            </a:r>
            <a:endParaRPr lang="nb-NO" sz="1400" baseline="-25000" dirty="0"/>
          </a:p>
        </p:txBody>
      </p:sp>
      <p:sp>
        <p:nvSpPr>
          <p:cNvPr id="68" name="TextBox 67"/>
          <p:cNvSpPr txBox="1"/>
          <p:nvPr/>
        </p:nvSpPr>
        <p:spPr>
          <a:xfrm>
            <a:off x="5238750" y="2673350"/>
            <a:ext cx="400050" cy="307777"/>
          </a:xfrm>
          <a:prstGeom prst="rect">
            <a:avLst/>
          </a:prstGeom>
          <a:noFill/>
        </p:spPr>
        <p:txBody>
          <a:bodyPr wrap="square" rtlCol="0">
            <a:spAutoFit/>
          </a:bodyPr>
          <a:lstStyle/>
          <a:p>
            <a:r>
              <a:rPr lang="nb-NO" sz="1400" i="1" dirty="0" smtClean="0"/>
              <a:t>q</a:t>
            </a:r>
            <a:r>
              <a:rPr lang="nb-NO" sz="1400" baseline="-25000" dirty="0" smtClean="0"/>
              <a:t>3</a:t>
            </a:r>
            <a:endParaRPr lang="nb-NO" sz="1400" baseline="-25000" dirty="0"/>
          </a:p>
        </p:txBody>
      </p:sp>
      <p:sp>
        <p:nvSpPr>
          <p:cNvPr id="69" name="TextBox 68"/>
          <p:cNvSpPr txBox="1"/>
          <p:nvPr/>
        </p:nvSpPr>
        <p:spPr>
          <a:xfrm>
            <a:off x="5727700" y="2051050"/>
            <a:ext cx="400050" cy="307777"/>
          </a:xfrm>
          <a:prstGeom prst="rect">
            <a:avLst/>
          </a:prstGeom>
          <a:noFill/>
        </p:spPr>
        <p:txBody>
          <a:bodyPr wrap="square" rtlCol="0">
            <a:spAutoFit/>
          </a:bodyPr>
          <a:lstStyle/>
          <a:p>
            <a:r>
              <a:rPr lang="nb-NO" sz="1400" i="1" dirty="0" smtClean="0"/>
              <a:t>q</a:t>
            </a:r>
            <a:r>
              <a:rPr lang="nb-NO" sz="1400" baseline="-25000" dirty="0" smtClean="0"/>
              <a:t>4</a:t>
            </a:r>
            <a:endParaRPr lang="nb-NO" sz="1400" baseline="-25000" dirty="0"/>
          </a:p>
        </p:txBody>
      </p:sp>
      <p:sp>
        <p:nvSpPr>
          <p:cNvPr id="70" name="TextBox 69"/>
          <p:cNvSpPr txBox="1"/>
          <p:nvPr/>
        </p:nvSpPr>
        <p:spPr>
          <a:xfrm>
            <a:off x="5283200" y="4406900"/>
            <a:ext cx="400050" cy="307777"/>
          </a:xfrm>
          <a:prstGeom prst="rect">
            <a:avLst/>
          </a:prstGeom>
          <a:noFill/>
        </p:spPr>
        <p:txBody>
          <a:bodyPr wrap="square" rtlCol="0">
            <a:spAutoFit/>
          </a:bodyPr>
          <a:lstStyle/>
          <a:p>
            <a:r>
              <a:rPr lang="nb-NO" sz="1400" i="1" dirty="0" smtClean="0"/>
              <a:t>q</a:t>
            </a:r>
            <a:r>
              <a:rPr lang="nb-NO" sz="1400" baseline="-25000" dirty="0" smtClean="0"/>
              <a:t>7</a:t>
            </a:r>
            <a:endParaRPr lang="nb-NO" sz="1400" baseline="-25000" dirty="0"/>
          </a:p>
        </p:txBody>
      </p:sp>
      <p:sp>
        <p:nvSpPr>
          <p:cNvPr id="71" name="TextBox 70"/>
          <p:cNvSpPr txBox="1"/>
          <p:nvPr/>
        </p:nvSpPr>
        <p:spPr>
          <a:xfrm>
            <a:off x="6438900" y="4184650"/>
            <a:ext cx="400050" cy="307777"/>
          </a:xfrm>
          <a:prstGeom prst="rect">
            <a:avLst/>
          </a:prstGeom>
          <a:noFill/>
        </p:spPr>
        <p:txBody>
          <a:bodyPr wrap="square" rtlCol="0">
            <a:spAutoFit/>
          </a:bodyPr>
          <a:lstStyle/>
          <a:p>
            <a:r>
              <a:rPr lang="nb-NO" sz="1400" i="1" dirty="0" smtClean="0"/>
              <a:t>q</a:t>
            </a:r>
            <a:r>
              <a:rPr lang="nb-NO" sz="1400" baseline="-25000" dirty="0" smtClean="0"/>
              <a:t>6</a:t>
            </a:r>
            <a:endParaRPr lang="nb-NO" sz="1400" baseline="-25000" dirty="0"/>
          </a:p>
        </p:txBody>
      </p:sp>
      <p:sp>
        <p:nvSpPr>
          <p:cNvPr id="72" name="TextBox 71"/>
          <p:cNvSpPr txBox="1"/>
          <p:nvPr/>
        </p:nvSpPr>
        <p:spPr>
          <a:xfrm>
            <a:off x="6216650" y="2851150"/>
            <a:ext cx="400050" cy="307777"/>
          </a:xfrm>
          <a:prstGeom prst="rect">
            <a:avLst/>
          </a:prstGeom>
          <a:noFill/>
        </p:spPr>
        <p:txBody>
          <a:bodyPr wrap="square" rtlCol="0">
            <a:spAutoFit/>
          </a:bodyPr>
          <a:lstStyle/>
          <a:p>
            <a:r>
              <a:rPr lang="nb-NO" sz="1400" i="1" dirty="0" smtClean="0"/>
              <a:t>q</a:t>
            </a:r>
            <a:r>
              <a:rPr lang="nb-NO" sz="1400" baseline="-25000" dirty="0" smtClean="0"/>
              <a:t>5</a:t>
            </a:r>
            <a:endParaRPr lang="nb-NO" sz="1400" baseline="-25000" dirty="0"/>
          </a:p>
        </p:txBody>
      </p:sp>
      <p:sp>
        <p:nvSpPr>
          <p:cNvPr id="73" name="TextBox 72"/>
          <p:cNvSpPr txBox="1"/>
          <p:nvPr/>
        </p:nvSpPr>
        <p:spPr>
          <a:xfrm>
            <a:off x="2127250" y="2184400"/>
            <a:ext cx="400050" cy="307777"/>
          </a:xfrm>
          <a:prstGeom prst="rect">
            <a:avLst/>
          </a:prstGeom>
          <a:noFill/>
        </p:spPr>
        <p:txBody>
          <a:bodyPr wrap="square" rtlCol="0">
            <a:spAutoFit/>
          </a:bodyPr>
          <a:lstStyle/>
          <a:p>
            <a:r>
              <a:rPr lang="nb-NO" sz="1400" i="1" dirty="0" smtClean="0"/>
              <a:t>p</a:t>
            </a:r>
            <a:r>
              <a:rPr lang="nb-NO" sz="1400" baseline="-25000" dirty="0" smtClean="0"/>
              <a:t>5</a:t>
            </a:r>
          </a:p>
        </p:txBody>
      </p:sp>
      <p:sp>
        <p:nvSpPr>
          <p:cNvPr id="74" name="TextBox 73"/>
          <p:cNvSpPr txBox="1"/>
          <p:nvPr/>
        </p:nvSpPr>
        <p:spPr>
          <a:xfrm>
            <a:off x="2882900" y="2006600"/>
            <a:ext cx="400050" cy="307777"/>
          </a:xfrm>
          <a:prstGeom prst="rect">
            <a:avLst/>
          </a:prstGeom>
          <a:noFill/>
        </p:spPr>
        <p:txBody>
          <a:bodyPr wrap="square" rtlCol="0">
            <a:spAutoFit/>
          </a:bodyPr>
          <a:lstStyle/>
          <a:p>
            <a:r>
              <a:rPr lang="nb-NO" sz="1400" i="1" dirty="0" smtClean="0"/>
              <a:t>p</a:t>
            </a:r>
            <a:r>
              <a:rPr lang="nb-NO" sz="1400" baseline="-25000" dirty="0" smtClean="0"/>
              <a:t>4</a:t>
            </a:r>
          </a:p>
        </p:txBody>
      </p:sp>
      <p:sp>
        <p:nvSpPr>
          <p:cNvPr id="75" name="TextBox 74"/>
          <p:cNvSpPr txBox="1"/>
          <p:nvPr/>
        </p:nvSpPr>
        <p:spPr>
          <a:xfrm>
            <a:off x="3371850" y="2095500"/>
            <a:ext cx="400050" cy="307777"/>
          </a:xfrm>
          <a:prstGeom prst="rect">
            <a:avLst/>
          </a:prstGeom>
          <a:noFill/>
        </p:spPr>
        <p:txBody>
          <a:bodyPr wrap="square" rtlCol="0">
            <a:spAutoFit/>
          </a:bodyPr>
          <a:lstStyle/>
          <a:p>
            <a:r>
              <a:rPr lang="nb-NO" sz="1400" i="1" dirty="0" smtClean="0"/>
              <a:t>p</a:t>
            </a:r>
            <a:r>
              <a:rPr lang="nb-NO" sz="1400" baseline="-25000" dirty="0" smtClean="0"/>
              <a:t>3</a:t>
            </a:r>
          </a:p>
        </p:txBody>
      </p:sp>
      <p:sp>
        <p:nvSpPr>
          <p:cNvPr id="76" name="TextBox 75"/>
          <p:cNvSpPr txBox="1"/>
          <p:nvPr/>
        </p:nvSpPr>
        <p:spPr>
          <a:xfrm>
            <a:off x="3683000" y="2540000"/>
            <a:ext cx="400050" cy="307777"/>
          </a:xfrm>
          <a:prstGeom prst="rect">
            <a:avLst/>
          </a:prstGeom>
          <a:noFill/>
        </p:spPr>
        <p:txBody>
          <a:bodyPr wrap="square" rtlCol="0">
            <a:spAutoFit/>
          </a:bodyPr>
          <a:lstStyle/>
          <a:p>
            <a:r>
              <a:rPr lang="nb-NO" sz="1400" i="1" dirty="0" smtClean="0"/>
              <a:t>p</a:t>
            </a:r>
            <a:r>
              <a:rPr lang="nb-NO" sz="1400" baseline="-25000" dirty="0" smtClean="0"/>
              <a:t>2</a:t>
            </a:r>
          </a:p>
        </p:txBody>
      </p:sp>
      <p:sp>
        <p:nvSpPr>
          <p:cNvPr id="77" name="TextBox 76"/>
          <p:cNvSpPr txBox="1"/>
          <p:nvPr/>
        </p:nvSpPr>
        <p:spPr>
          <a:xfrm>
            <a:off x="1860550" y="3784600"/>
            <a:ext cx="400050" cy="307777"/>
          </a:xfrm>
          <a:prstGeom prst="rect">
            <a:avLst/>
          </a:prstGeom>
          <a:noFill/>
        </p:spPr>
        <p:txBody>
          <a:bodyPr wrap="square" rtlCol="0">
            <a:spAutoFit/>
          </a:bodyPr>
          <a:lstStyle/>
          <a:p>
            <a:r>
              <a:rPr lang="nb-NO" sz="1400" i="1" dirty="0" smtClean="0"/>
              <a:t>p</a:t>
            </a:r>
            <a:r>
              <a:rPr lang="nb-NO" sz="1400" baseline="-25000" dirty="0" smtClean="0"/>
              <a:t>6</a:t>
            </a:r>
          </a:p>
        </p:txBody>
      </p:sp>
      <p:sp>
        <p:nvSpPr>
          <p:cNvPr id="78" name="TextBox 77"/>
          <p:cNvSpPr txBox="1"/>
          <p:nvPr/>
        </p:nvSpPr>
        <p:spPr>
          <a:xfrm>
            <a:off x="3771900" y="3651250"/>
            <a:ext cx="400050" cy="307777"/>
          </a:xfrm>
          <a:prstGeom prst="rect">
            <a:avLst/>
          </a:prstGeom>
          <a:noFill/>
        </p:spPr>
        <p:txBody>
          <a:bodyPr wrap="square" rtlCol="0">
            <a:spAutoFit/>
          </a:bodyPr>
          <a:lstStyle/>
          <a:p>
            <a:r>
              <a:rPr lang="nb-NO" sz="1400" i="1" dirty="0" smtClean="0"/>
              <a:t>p</a:t>
            </a:r>
            <a:r>
              <a:rPr lang="nb-NO" sz="1400" baseline="-25000" dirty="0" smtClean="0"/>
              <a:t>1</a:t>
            </a:r>
            <a:endParaRPr lang="nb-NO" sz="1400" baseline="-25000" dirty="0"/>
          </a:p>
        </p:txBody>
      </p:sp>
      <p:sp>
        <p:nvSpPr>
          <p:cNvPr id="51" name="Slide Number Placeholder 50"/>
          <p:cNvSpPr>
            <a:spLocks noGrp="1"/>
          </p:cNvSpPr>
          <p:nvPr>
            <p:ph type="sldNum" sz="quarter" idx="12"/>
          </p:nvPr>
        </p:nvSpPr>
        <p:spPr/>
        <p:txBody>
          <a:bodyPr/>
          <a:lstStyle/>
          <a:p>
            <a:fld id="{5E24FFD2-465A-4E69-924E-BCE8BD2664F0}" type="slidenum">
              <a:rPr lang="en-US" smtClean="0"/>
              <a:pPr/>
              <a:t>49</a:t>
            </a:fld>
            <a:endParaRPr lang="en-US"/>
          </a:p>
        </p:txBody>
      </p:sp>
      <p:sp>
        <p:nvSpPr>
          <p:cNvPr id="53" name="Rectangle 2"/>
          <p:cNvSpPr txBox="1">
            <a:spLocks noChangeArrowheads="1"/>
          </p:cNvSpPr>
          <p:nvPr/>
        </p:nvSpPr>
        <p:spPr bwMode="auto">
          <a:xfrm>
            <a:off x="746575" y="5499230"/>
            <a:ext cx="6934200"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u="none" strike="noStrike" kern="0" cap="none" spc="0" normalizeH="0" baseline="0" noProof="0" dirty="0" smtClean="0">
                <a:ln>
                  <a:noFill/>
                </a:ln>
                <a:solidFill>
                  <a:srgbClr val="333399"/>
                </a:solidFill>
                <a:effectLst/>
                <a:uLnTx/>
                <a:uFillTx/>
                <a:latin typeface="+mj-lt"/>
                <a:ea typeface="+mj-ea"/>
                <a:cs typeface="+mj-cs"/>
              </a:rPr>
              <a:t>We keep going</a:t>
            </a:r>
            <a:r>
              <a:rPr kumimoji="0" lang="en-US" sz="2000" b="0" u="none" strike="noStrike" kern="0" cap="none" spc="0" normalizeH="0" noProof="0" dirty="0" smtClean="0">
                <a:ln>
                  <a:noFill/>
                </a:ln>
                <a:solidFill>
                  <a:srgbClr val="333399"/>
                </a:solidFill>
                <a:effectLst/>
                <a:uLnTx/>
                <a:uFillTx/>
                <a:latin typeface="+mj-lt"/>
                <a:ea typeface="+mj-ea"/>
                <a:cs typeface="+mj-cs"/>
              </a:rPr>
              <a:t> as long as we only encounter right turns.</a:t>
            </a:r>
            <a:endParaRPr kumimoji="0" lang="en-US" sz="2000" b="0" u="none" strike="noStrike" kern="0" cap="none" spc="0" normalizeH="0" baseline="0" noProof="0" dirty="0">
              <a:ln>
                <a:noFill/>
              </a:ln>
              <a:solidFill>
                <a:srgbClr val="333399"/>
              </a:solidFill>
              <a:effectLst/>
              <a:uLnTx/>
              <a:uFillTx/>
              <a:latin typeface="+mj-lt"/>
              <a:ea typeface="+mj-ea"/>
              <a:cs typeface="+mj-cs"/>
            </a:endParaRPr>
          </a:p>
        </p:txBody>
      </p:sp>
      <p:sp>
        <p:nvSpPr>
          <p:cNvPr id="58"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2"/>
            <a:ext cx="8229600" cy="1017587"/>
          </a:xfrm>
        </p:spPr>
        <p:txBody>
          <a:bodyPr/>
          <a:lstStyle/>
          <a:p>
            <a:r>
              <a:rPr lang="en-US" sz="2800" dirty="0" smtClean="0">
                <a:solidFill>
                  <a:schemeClr val="accent2"/>
                </a:solidFill>
              </a:rPr>
              <a:t>How many triangles and edges will a </a:t>
            </a:r>
            <a:br>
              <a:rPr lang="en-US" sz="2800" dirty="0" smtClean="0">
                <a:solidFill>
                  <a:schemeClr val="accent2"/>
                </a:solidFill>
              </a:rPr>
            </a:br>
            <a:r>
              <a:rPr lang="en-US" sz="2800" dirty="0" smtClean="0">
                <a:solidFill>
                  <a:schemeClr val="accent2"/>
                </a:solidFill>
              </a:rPr>
              <a:t>triangulation consist of?</a:t>
            </a:r>
            <a:endParaRPr lang="en-US" sz="2800" dirty="0">
              <a:solidFill>
                <a:schemeClr val="accent2"/>
              </a:solidFill>
            </a:endParaRPr>
          </a:p>
        </p:txBody>
      </p:sp>
      <p:sp>
        <p:nvSpPr>
          <p:cNvPr id="267267" name="Rectangle 3"/>
          <p:cNvSpPr>
            <a:spLocks noGrp="1" noChangeArrowheads="1"/>
          </p:cNvSpPr>
          <p:nvPr>
            <p:ph type="body" idx="1"/>
          </p:nvPr>
        </p:nvSpPr>
        <p:spPr>
          <a:xfrm>
            <a:off x="349249" y="1384300"/>
            <a:ext cx="8794751" cy="5207000"/>
          </a:xfrm>
        </p:spPr>
        <p:txBody>
          <a:bodyPr/>
          <a:lstStyle/>
          <a:p>
            <a:pPr marL="457200" indent="-457200"/>
            <a:r>
              <a:rPr lang="en-US" sz="2000" dirty="0" smtClean="0">
                <a:solidFill>
                  <a:schemeClr val="accent2"/>
                </a:solidFill>
              </a:rPr>
              <a:t>This way of counting also defines an algorithm for finding a triangulation       (and we shall use a refinement of this algorithm later)</a:t>
            </a:r>
          </a:p>
          <a:p>
            <a:pPr marL="457200" indent="-457200"/>
            <a:r>
              <a:rPr lang="en-US" sz="2000" dirty="0" smtClean="0">
                <a:solidFill>
                  <a:schemeClr val="accent6"/>
                </a:solidFill>
              </a:rPr>
              <a:t>Assume that the outer (convex) polygon has </a:t>
            </a:r>
            <a:r>
              <a:rPr lang="en-US" sz="2000" i="1" dirty="0" smtClean="0">
                <a:solidFill>
                  <a:schemeClr val="accent6"/>
                </a:solidFill>
              </a:rPr>
              <a:t>n</a:t>
            </a:r>
            <a:r>
              <a:rPr lang="en-US" sz="2000" dirty="0" smtClean="0">
                <a:solidFill>
                  <a:schemeClr val="accent6"/>
                </a:solidFill>
              </a:rPr>
              <a:t> corners, and that there </a:t>
            </a:r>
            <a:br>
              <a:rPr lang="en-US" sz="2000" dirty="0" smtClean="0">
                <a:solidFill>
                  <a:schemeClr val="accent6"/>
                </a:solidFill>
              </a:rPr>
            </a:br>
            <a:r>
              <a:rPr lang="en-US" sz="2000" dirty="0" smtClean="0">
                <a:solidFill>
                  <a:schemeClr val="accent6"/>
                </a:solidFill>
              </a:rPr>
              <a:t>are </a:t>
            </a:r>
            <a:r>
              <a:rPr lang="en-US" sz="2000" i="1" dirty="0" smtClean="0">
                <a:solidFill>
                  <a:schemeClr val="accent6"/>
                </a:solidFill>
              </a:rPr>
              <a:t>m</a:t>
            </a:r>
            <a:r>
              <a:rPr lang="en-US" sz="2000" dirty="0" smtClean="0">
                <a:solidFill>
                  <a:schemeClr val="accent6"/>
                </a:solidFill>
              </a:rPr>
              <a:t> points inside (so that the total number of points is  </a:t>
            </a:r>
            <a:r>
              <a:rPr lang="en-US" sz="2000" i="1" dirty="0" err="1" smtClean="0">
                <a:solidFill>
                  <a:schemeClr val="accent6"/>
                </a:solidFill>
              </a:rPr>
              <a:t>n+</a:t>
            </a:r>
            <a:r>
              <a:rPr lang="en-US" sz="2000" i="1" dirty="0" err="1" smtClean="0">
                <a:solidFill>
                  <a:srgbClr val="333399"/>
                </a:solidFill>
              </a:rPr>
              <a:t>m</a:t>
            </a:r>
            <a:r>
              <a:rPr lang="en-US" sz="2000" i="1" dirty="0" smtClean="0">
                <a:solidFill>
                  <a:srgbClr val="333399"/>
                </a:solidFill>
              </a:rPr>
              <a:t> </a:t>
            </a:r>
            <a:r>
              <a:rPr lang="en-US" sz="2000" dirty="0" smtClean="0">
                <a:solidFill>
                  <a:srgbClr val="333399"/>
                </a:solidFill>
              </a:rPr>
              <a:t>)</a:t>
            </a:r>
            <a:r>
              <a:rPr lang="en-US" dirty="0" smtClean="0">
                <a:solidFill>
                  <a:srgbClr val="333399"/>
                </a:solidFill>
              </a:rPr>
              <a:t>. </a:t>
            </a:r>
          </a:p>
          <a:p>
            <a:pPr marL="857250" lvl="1" indent="-457200"/>
            <a:r>
              <a:rPr lang="en-US" dirty="0" smtClean="0">
                <a:solidFill>
                  <a:srgbClr val="FF0000"/>
                </a:solidFill>
              </a:rPr>
              <a:t>We can find a triangulation of the corners by choosing one of them, </a:t>
            </a:r>
            <a:r>
              <a:rPr lang="en-US" i="1" dirty="0" smtClean="0">
                <a:solidFill>
                  <a:srgbClr val="FF0000"/>
                </a:solidFill>
              </a:rPr>
              <a:t>p</a:t>
            </a:r>
            <a:r>
              <a:rPr lang="en-US" dirty="0" smtClean="0">
                <a:solidFill>
                  <a:srgbClr val="FF0000"/>
                </a:solidFill>
              </a:rPr>
              <a:t>, and draw an edge to the</a:t>
            </a:r>
            <a:r>
              <a:rPr lang="en-US" i="1" dirty="0" smtClean="0">
                <a:solidFill>
                  <a:srgbClr val="FF0000"/>
                </a:solidFill>
              </a:rPr>
              <a:t> n-3 </a:t>
            </a:r>
            <a:r>
              <a:rPr lang="en-US" dirty="0" smtClean="0">
                <a:solidFill>
                  <a:srgbClr val="FF0000"/>
                </a:solidFill>
              </a:rPr>
              <a:t>corners that do not already have an edge to</a:t>
            </a:r>
            <a:r>
              <a:rPr lang="en-US" i="1" dirty="0" smtClean="0">
                <a:solidFill>
                  <a:srgbClr val="FF0000"/>
                </a:solidFill>
              </a:rPr>
              <a:t> p</a:t>
            </a:r>
            <a:r>
              <a:rPr lang="en-US" dirty="0" smtClean="0">
                <a:solidFill>
                  <a:srgbClr val="FF0000"/>
                </a:solidFill>
              </a:rPr>
              <a:t>.</a:t>
            </a:r>
          </a:p>
          <a:p>
            <a:pPr marL="857250" lvl="1" indent="-457200"/>
            <a:r>
              <a:rPr lang="en-US" dirty="0" smtClean="0">
                <a:solidFill>
                  <a:srgbClr val="FF0000"/>
                </a:solidFill>
              </a:rPr>
              <a:t>Together with the outer edges this gives </a:t>
            </a:r>
            <a:r>
              <a:rPr lang="en-US" i="1" dirty="0" smtClean="0">
                <a:solidFill>
                  <a:srgbClr val="FF0000"/>
                </a:solidFill>
              </a:rPr>
              <a:t>n + </a:t>
            </a:r>
            <a:r>
              <a:rPr lang="en-US" dirty="0" smtClean="0">
                <a:solidFill>
                  <a:srgbClr val="FF0000"/>
                </a:solidFill>
              </a:rPr>
              <a:t>(</a:t>
            </a:r>
            <a:r>
              <a:rPr lang="en-US" i="1" dirty="0" smtClean="0">
                <a:solidFill>
                  <a:srgbClr val="FF0000"/>
                </a:solidFill>
              </a:rPr>
              <a:t>n - </a:t>
            </a:r>
            <a:r>
              <a:rPr lang="en-US" dirty="0" smtClean="0">
                <a:solidFill>
                  <a:srgbClr val="FF0000"/>
                </a:solidFill>
              </a:rPr>
              <a:t>3)</a:t>
            </a:r>
            <a:r>
              <a:rPr lang="en-US" i="1" dirty="0" smtClean="0">
                <a:solidFill>
                  <a:srgbClr val="FF0000"/>
                </a:solidFill>
              </a:rPr>
              <a:t> = </a:t>
            </a:r>
            <a:r>
              <a:rPr lang="en-US" dirty="0" smtClean="0">
                <a:solidFill>
                  <a:srgbClr val="FF0000"/>
                </a:solidFill>
              </a:rPr>
              <a:t>2</a:t>
            </a:r>
            <a:r>
              <a:rPr lang="en-US" i="1" dirty="0" smtClean="0">
                <a:solidFill>
                  <a:srgbClr val="FF0000"/>
                </a:solidFill>
              </a:rPr>
              <a:t>n - </a:t>
            </a:r>
            <a:r>
              <a:rPr lang="en-US" dirty="0" smtClean="0">
                <a:solidFill>
                  <a:srgbClr val="FF0000"/>
                </a:solidFill>
              </a:rPr>
              <a:t>3</a:t>
            </a:r>
            <a:r>
              <a:rPr lang="en-US" i="1" dirty="0" smtClean="0">
                <a:solidFill>
                  <a:srgbClr val="FF0000"/>
                </a:solidFill>
              </a:rPr>
              <a:t>  </a:t>
            </a:r>
            <a:r>
              <a:rPr lang="en-US" dirty="0" smtClean="0">
                <a:solidFill>
                  <a:srgbClr val="FF0000"/>
                </a:solidFill>
              </a:rPr>
              <a:t>edges, and  </a:t>
            </a:r>
            <a:r>
              <a:rPr lang="en-US" dirty="0">
                <a:solidFill>
                  <a:srgbClr val="FF0000"/>
                </a:solidFill>
              </a:rPr>
              <a:t/>
            </a:r>
            <a:br>
              <a:rPr lang="en-US" dirty="0">
                <a:solidFill>
                  <a:srgbClr val="FF0000"/>
                </a:solidFill>
              </a:rPr>
            </a:br>
            <a:r>
              <a:rPr lang="en-US" i="1" dirty="0" smtClean="0">
                <a:solidFill>
                  <a:srgbClr val="FF0000"/>
                </a:solidFill>
              </a:rPr>
              <a:t>n - </a:t>
            </a:r>
            <a:r>
              <a:rPr lang="en-US" dirty="0" smtClean="0">
                <a:solidFill>
                  <a:srgbClr val="FF0000"/>
                </a:solidFill>
              </a:rPr>
              <a:t>2</a:t>
            </a:r>
            <a:r>
              <a:rPr lang="en-US" i="1" dirty="0" smtClean="0">
                <a:solidFill>
                  <a:srgbClr val="FF0000"/>
                </a:solidFill>
              </a:rPr>
              <a:t> </a:t>
            </a:r>
            <a:r>
              <a:rPr lang="en-US" dirty="0" smtClean="0">
                <a:solidFill>
                  <a:srgbClr val="FF0000"/>
                </a:solidFill>
              </a:rPr>
              <a:t>triangles.</a:t>
            </a:r>
          </a:p>
          <a:p>
            <a:pPr marL="857250" lvl="1" indent="-457200"/>
            <a:r>
              <a:rPr lang="en-US" dirty="0" smtClean="0">
                <a:solidFill>
                  <a:srgbClr val="FF0000"/>
                </a:solidFill>
              </a:rPr>
              <a:t>We then take each of the inner points,</a:t>
            </a:r>
            <a:r>
              <a:rPr lang="en-US" i="1" dirty="0" smtClean="0">
                <a:solidFill>
                  <a:srgbClr val="FF0000"/>
                </a:solidFill>
              </a:rPr>
              <a:t> q</a:t>
            </a:r>
            <a:r>
              <a:rPr lang="en-US" dirty="0" smtClean="0">
                <a:solidFill>
                  <a:srgbClr val="FF0000"/>
                </a:solidFill>
              </a:rPr>
              <a:t>, and do as follows: We find the triangle that </a:t>
            </a:r>
            <a:br>
              <a:rPr lang="en-US" dirty="0" smtClean="0">
                <a:solidFill>
                  <a:srgbClr val="FF0000"/>
                </a:solidFill>
              </a:rPr>
            </a:br>
            <a:r>
              <a:rPr lang="en-US" i="1" dirty="0" smtClean="0">
                <a:solidFill>
                  <a:srgbClr val="FF0000"/>
                </a:solidFill>
              </a:rPr>
              <a:t>q</a:t>
            </a:r>
            <a:r>
              <a:rPr lang="en-US" dirty="0" smtClean="0">
                <a:solidFill>
                  <a:srgbClr val="FF0000"/>
                </a:solidFill>
              </a:rPr>
              <a:t> resides in,  and draw edges from </a:t>
            </a:r>
            <a:r>
              <a:rPr lang="en-US" i="1" dirty="0" smtClean="0">
                <a:solidFill>
                  <a:srgbClr val="FF0000"/>
                </a:solidFill>
              </a:rPr>
              <a:t>q</a:t>
            </a:r>
            <a:r>
              <a:rPr lang="en-US" dirty="0" smtClean="0">
                <a:solidFill>
                  <a:srgbClr val="FF0000"/>
                </a:solidFill>
              </a:rPr>
              <a:t> to the three corners of this triangle. This gives three extra edges and two extra triangles for each of the </a:t>
            </a:r>
            <a:r>
              <a:rPr lang="en-US" i="1" dirty="0" smtClean="0">
                <a:solidFill>
                  <a:srgbClr val="FF0000"/>
                </a:solidFill>
              </a:rPr>
              <a:t>m</a:t>
            </a:r>
            <a:r>
              <a:rPr lang="en-US" dirty="0" smtClean="0">
                <a:solidFill>
                  <a:srgbClr val="FF0000"/>
                </a:solidFill>
              </a:rPr>
              <a:t> inner points</a:t>
            </a:r>
          </a:p>
          <a:p>
            <a:pPr marL="857250" lvl="1" indent="-457200"/>
            <a:r>
              <a:rPr lang="en-US" dirty="0" smtClean="0">
                <a:solidFill>
                  <a:srgbClr val="FF0000"/>
                </a:solidFill>
              </a:rPr>
              <a:t>We then get:</a:t>
            </a:r>
          </a:p>
          <a:p>
            <a:pPr marL="857250" lvl="1" indent="-457200">
              <a:buNone/>
            </a:pPr>
            <a:r>
              <a:rPr lang="en-US" dirty="0" smtClean="0"/>
              <a:t>			Number of edges:  2</a:t>
            </a:r>
            <a:r>
              <a:rPr lang="en-US" i="1" dirty="0" smtClean="0"/>
              <a:t>n – </a:t>
            </a:r>
            <a:r>
              <a:rPr lang="en-US" dirty="0" smtClean="0"/>
              <a:t>3</a:t>
            </a:r>
            <a:r>
              <a:rPr lang="en-US" i="1" dirty="0" smtClean="0"/>
              <a:t> </a:t>
            </a:r>
            <a:r>
              <a:rPr lang="en-US" dirty="0" smtClean="0"/>
              <a:t>+ 3</a:t>
            </a:r>
            <a:r>
              <a:rPr lang="en-US" i="1" dirty="0" smtClean="0"/>
              <a:t>m =  </a:t>
            </a:r>
            <a:r>
              <a:rPr lang="en-US" dirty="0" smtClean="0"/>
              <a:t>2</a:t>
            </a:r>
            <a:r>
              <a:rPr lang="en-US" i="1" dirty="0" smtClean="0"/>
              <a:t>n + </a:t>
            </a:r>
            <a:r>
              <a:rPr lang="en-US" dirty="0" smtClean="0"/>
              <a:t>3</a:t>
            </a:r>
            <a:r>
              <a:rPr lang="en-US" i="1" dirty="0" smtClean="0"/>
              <a:t>m – 3 </a:t>
            </a:r>
          </a:p>
          <a:p>
            <a:pPr marL="857250" lvl="1" indent="-457200">
              <a:buNone/>
            </a:pPr>
            <a:r>
              <a:rPr lang="en-US" dirty="0" smtClean="0"/>
              <a:t>               	Number of triangles:  </a:t>
            </a:r>
            <a:r>
              <a:rPr lang="en-US" i="1" dirty="0" smtClean="0"/>
              <a:t>n - </a:t>
            </a:r>
            <a:r>
              <a:rPr lang="en-US" dirty="0" smtClean="0"/>
              <a:t>2 + 2</a:t>
            </a:r>
            <a:r>
              <a:rPr lang="en-US" i="1" dirty="0" smtClean="0"/>
              <a:t>m = n </a:t>
            </a:r>
            <a:r>
              <a:rPr lang="en-US" dirty="0" smtClean="0"/>
              <a:t>+ 2</a:t>
            </a:r>
            <a:r>
              <a:rPr lang="en-US" i="1" dirty="0" smtClean="0"/>
              <a:t>m - </a:t>
            </a:r>
            <a:r>
              <a:rPr lang="en-US" dirty="0" smtClean="0"/>
              <a:t>2</a:t>
            </a:r>
            <a:r>
              <a:rPr lang="en-US" i="1" dirty="0" smtClean="0"/>
              <a:t> </a:t>
            </a:r>
          </a:p>
          <a:p>
            <a:pPr marL="457200" indent="-457200"/>
            <a:r>
              <a:rPr lang="en-US" sz="2000" dirty="0" smtClean="0">
                <a:solidFill>
                  <a:schemeClr val="accent6"/>
                </a:solidFill>
              </a:rPr>
              <a:t>Even if this is a special way to construct a triangulation, the answer (number of edges and triangles) holds for any triangulation, even if the outer polygon is not convex.</a:t>
            </a:r>
            <a:r>
              <a:rPr lang="en-US" sz="2000" dirty="0">
                <a:solidFill>
                  <a:srgbClr val="FF0000"/>
                </a:solidFill>
              </a:rPr>
              <a:t> </a:t>
            </a:r>
            <a:r>
              <a:rPr lang="en-US" sz="2000" dirty="0" smtClean="0">
                <a:solidFill>
                  <a:srgbClr val="333399"/>
                </a:solidFill>
              </a:rPr>
              <a:t>(We do not prove this.)</a:t>
            </a:r>
          </a:p>
        </p:txBody>
      </p:sp>
      <p:sp>
        <p:nvSpPr>
          <p:cNvPr id="4" name="Slide Number Placeholder 3"/>
          <p:cNvSpPr>
            <a:spLocks noGrp="1"/>
          </p:cNvSpPr>
          <p:nvPr>
            <p:ph type="sldNum" sz="quarter" idx="12"/>
          </p:nvPr>
        </p:nvSpPr>
        <p:spPr>
          <a:xfrm>
            <a:off x="8352420" y="6245225"/>
            <a:ext cx="334380" cy="476250"/>
          </a:xfrm>
        </p:spPr>
        <p:txBody>
          <a:bodyPr/>
          <a:lstStyle/>
          <a:p>
            <a:fld id="{5E24FFD2-465A-4E69-924E-BCE8BD2664F0}"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9600" y="187325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83000" y="2006600"/>
            <a:ext cx="88900" cy="889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5400" y="26289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83050" y="2584450"/>
            <a:ext cx="88900" cy="889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 idx="7"/>
            <a:endCxn id="9" idx="7"/>
          </p:cNvCxnSpPr>
          <p:nvPr/>
        </p:nvCxnSpPr>
        <p:spPr>
          <a:xfrm rot="16200000" flipH="1">
            <a:off x="4158931" y="1619569"/>
            <a:ext cx="622300" cy="142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61050" y="2006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Straight Connector 58"/>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6525" y="1984375"/>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572000" y="4362450"/>
            <a:ext cx="400050" cy="307777"/>
          </a:xfrm>
          <a:prstGeom prst="rect">
            <a:avLst/>
          </a:prstGeom>
          <a:noFill/>
        </p:spPr>
        <p:txBody>
          <a:bodyPr wrap="square" rtlCol="0">
            <a:spAutoFit/>
          </a:bodyPr>
          <a:lstStyle/>
          <a:p>
            <a:r>
              <a:rPr lang="nb-NO" sz="1400" i="1" dirty="0" smtClean="0"/>
              <a:t>q</a:t>
            </a:r>
            <a:r>
              <a:rPr lang="nb-NO" sz="1400" baseline="-25000" dirty="0" smtClean="0"/>
              <a:t>1</a:t>
            </a:r>
            <a:endParaRPr lang="nb-NO" sz="1400" dirty="0" smtClean="0"/>
          </a:p>
        </p:txBody>
      </p:sp>
      <p:sp>
        <p:nvSpPr>
          <p:cNvPr id="66" name="TextBox 65"/>
          <p:cNvSpPr txBox="1"/>
          <p:nvPr/>
        </p:nvSpPr>
        <p:spPr>
          <a:xfrm>
            <a:off x="4927600" y="3340100"/>
            <a:ext cx="400050" cy="307777"/>
          </a:xfrm>
          <a:prstGeom prst="rect">
            <a:avLst/>
          </a:prstGeom>
          <a:noFill/>
        </p:spPr>
        <p:txBody>
          <a:bodyPr wrap="square" rtlCol="0">
            <a:spAutoFit/>
          </a:bodyPr>
          <a:lstStyle/>
          <a:p>
            <a:r>
              <a:rPr lang="nb-NO" sz="1400" i="1" dirty="0" smtClean="0"/>
              <a:t>q</a:t>
            </a:r>
            <a:r>
              <a:rPr lang="nb-NO" sz="1400" baseline="-25000" dirty="0" smtClean="0"/>
              <a:t>2</a:t>
            </a:r>
            <a:endParaRPr lang="nb-NO" sz="1400" baseline="-25000" dirty="0"/>
          </a:p>
        </p:txBody>
      </p:sp>
      <p:sp>
        <p:nvSpPr>
          <p:cNvPr id="67" name="TextBox 66"/>
          <p:cNvSpPr txBox="1"/>
          <p:nvPr/>
        </p:nvSpPr>
        <p:spPr>
          <a:xfrm>
            <a:off x="5238750" y="2673350"/>
            <a:ext cx="400050" cy="307777"/>
          </a:xfrm>
          <a:prstGeom prst="rect">
            <a:avLst/>
          </a:prstGeom>
          <a:noFill/>
        </p:spPr>
        <p:txBody>
          <a:bodyPr wrap="square" rtlCol="0">
            <a:spAutoFit/>
          </a:bodyPr>
          <a:lstStyle/>
          <a:p>
            <a:r>
              <a:rPr lang="nb-NO" sz="1400" i="1" dirty="0" smtClean="0"/>
              <a:t>q</a:t>
            </a:r>
            <a:r>
              <a:rPr lang="nb-NO" sz="1400" baseline="-25000" dirty="0" smtClean="0"/>
              <a:t>3</a:t>
            </a:r>
            <a:endParaRPr lang="nb-NO" sz="1400" baseline="-25000" dirty="0"/>
          </a:p>
        </p:txBody>
      </p:sp>
      <p:sp>
        <p:nvSpPr>
          <p:cNvPr id="68" name="TextBox 67"/>
          <p:cNvSpPr txBox="1"/>
          <p:nvPr/>
        </p:nvSpPr>
        <p:spPr>
          <a:xfrm>
            <a:off x="5727700" y="2051050"/>
            <a:ext cx="400050" cy="307777"/>
          </a:xfrm>
          <a:prstGeom prst="rect">
            <a:avLst/>
          </a:prstGeom>
          <a:noFill/>
        </p:spPr>
        <p:txBody>
          <a:bodyPr wrap="square" rtlCol="0">
            <a:spAutoFit/>
          </a:bodyPr>
          <a:lstStyle/>
          <a:p>
            <a:r>
              <a:rPr lang="nb-NO" sz="1400" i="1" dirty="0" smtClean="0"/>
              <a:t>q</a:t>
            </a:r>
            <a:r>
              <a:rPr lang="nb-NO" sz="1400" baseline="-25000" dirty="0" smtClean="0"/>
              <a:t>4</a:t>
            </a:r>
            <a:endParaRPr lang="nb-NO" sz="1400" baseline="-25000" dirty="0"/>
          </a:p>
        </p:txBody>
      </p:sp>
      <p:sp>
        <p:nvSpPr>
          <p:cNvPr id="69" name="TextBox 68"/>
          <p:cNvSpPr txBox="1"/>
          <p:nvPr/>
        </p:nvSpPr>
        <p:spPr>
          <a:xfrm>
            <a:off x="5283200" y="4406900"/>
            <a:ext cx="400050" cy="307777"/>
          </a:xfrm>
          <a:prstGeom prst="rect">
            <a:avLst/>
          </a:prstGeom>
          <a:noFill/>
        </p:spPr>
        <p:txBody>
          <a:bodyPr wrap="square" rtlCol="0">
            <a:spAutoFit/>
          </a:bodyPr>
          <a:lstStyle/>
          <a:p>
            <a:r>
              <a:rPr lang="nb-NO" sz="1400" i="1" dirty="0" smtClean="0"/>
              <a:t>q</a:t>
            </a:r>
            <a:r>
              <a:rPr lang="nb-NO" sz="1400" baseline="-25000" dirty="0" smtClean="0"/>
              <a:t>7</a:t>
            </a:r>
            <a:endParaRPr lang="nb-NO" sz="1400" baseline="-25000" dirty="0"/>
          </a:p>
        </p:txBody>
      </p:sp>
      <p:sp>
        <p:nvSpPr>
          <p:cNvPr id="70" name="TextBox 69"/>
          <p:cNvSpPr txBox="1"/>
          <p:nvPr/>
        </p:nvSpPr>
        <p:spPr>
          <a:xfrm>
            <a:off x="6438900" y="4184650"/>
            <a:ext cx="400050" cy="307777"/>
          </a:xfrm>
          <a:prstGeom prst="rect">
            <a:avLst/>
          </a:prstGeom>
          <a:noFill/>
        </p:spPr>
        <p:txBody>
          <a:bodyPr wrap="square" rtlCol="0">
            <a:spAutoFit/>
          </a:bodyPr>
          <a:lstStyle/>
          <a:p>
            <a:r>
              <a:rPr lang="nb-NO" sz="1400" i="1" dirty="0" smtClean="0"/>
              <a:t>q</a:t>
            </a:r>
            <a:r>
              <a:rPr lang="nb-NO" sz="1400" baseline="-25000" dirty="0" smtClean="0"/>
              <a:t>6</a:t>
            </a:r>
            <a:endParaRPr lang="nb-NO" sz="1400" baseline="-25000" dirty="0"/>
          </a:p>
        </p:txBody>
      </p:sp>
      <p:sp>
        <p:nvSpPr>
          <p:cNvPr id="71" name="TextBox 70"/>
          <p:cNvSpPr txBox="1"/>
          <p:nvPr/>
        </p:nvSpPr>
        <p:spPr>
          <a:xfrm>
            <a:off x="6216650" y="2851150"/>
            <a:ext cx="400050" cy="307777"/>
          </a:xfrm>
          <a:prstGeom prst="rect">
            <a:avLst/>
          </a:prstGeom>
          <a:noFill/>
        </p:spPr>
        <p:txBody>
          <a:bodyPr wrap="square" rtlCol="0">
            <a:spAutoFit/>
          </a:bodyPr>
          <a:lstStyle/>
          <a:p>
            <a:r>
              <a:rPr lang="nb-NO" sz="1400" i="1" dirty="0" smtClean="0"/>
              <a:t>q</a:t>
            </a:r>
            <a:r>
              <a:rPr lang="nb-NO" sz="1400" baseline="-25000" dirty="0" smtClean="0"/>
              <a:t>5</a:t>
            </a:r>
            <a:endParaRPr lang="nb-NO" sz="1400" baseline="-25000" dirty="0"/>
          </a:p>
        </p:txBody>
      </p:sp>
      <p:sp>
        <p:nvSpPr>
          <p:cNvPr id="72" name="TextBox 71"/>
          <p:cNvSpPr txBox="1"/>
          <p:nvPr/>
        </p:nvSpPr>
        <p:spPr>
          <a:xfrm>
            <a:off x="2127250" y="2184400"/>
            <a:ext cx="400050" cy="307777"/>
          </a:xfrm>
          <a:prstGeom prst="rect">
            <a:avLst/>
          </a:prstGeom>
          <a:noFill/>
        </p:spPr>
        <p:txBody>
          <a:bodyPr wrap="square" rtlCol="0">
            <a:spAutoFit/>
          </a:bodyPr>
          <a:lstStyle/>
          <a:p>
            <a:r>
              <a:rPr lang="nb-NO" sz="1400" i="1" dirty="0" smtClean="0"/>
              <a:t>p</a:t>
            </a:r>
            <a:r>
              <a:rPr lang="nb-NO" sz="1400" baseline="-25000" dirty="0" smtClean="0"/>
              <a:t>5</a:t>
            </a:r>
          </a:p>
        </p:txBody>
      </p:sp>
      <p:sp>
        <p:nvSpPr>
          <p:cNvPr id="73" name="TextBox 72"/>
          <p:cNvSpPr txBox="1"/>
          <p:nvPr/>
        </p:nvSpPr>
        <p:spPr>
          <a:xfrm>
            <a:off x="2882900" y="2006600"/>
            <a:ext cx="400050" cy="307777"/>
          </a:xfrm>
          <a:prstGeom prst="rect">
            <a:avLst/>
          </a:prstGeom>
          <a:noFill/>
        </p:spPr>
        <p:txBody>
          <a:bodyPr wrap="square" rtlCol="0">
            <a:spAutoFit/>
          </a:bodyPr>
          <a:lstStyle/>
          <a:p>
            <a:r>
              <a:rPr lang="nb-NO" sz="1400" i="1" dirty="0" smtClean="0"/>
              <a:t>p</a:t>
            </a:r>
            <a:r>
              <a:rPr lang="nb-NO" sz="1400" baseline="-25000" dirty="0" smtClean="0"/>
              <a:t>4</a:t>
            </a:r>
          </a:p>
        </p:txBody>
      </p:sp>
      <p:sp>
        <p:nvSpPr>
          <p:cNvPr id="74" name="TextBox 73"/>
          <p:cNvSpPr txBox="1"/>
          <p:nvPr/>
        </p:nvSpPr>
        <p:spPr>
          <a:xfrm>
            <a:off x="3371850" y="2095500"/>
            <a:ext cx="400050" cy="307777"/>
          </a:xfrm>
          <a:prstGeom prst="rect">
            <a:avLst/>
          </a:prstGeom>
          <a:noFill/>
        </p:spPr>
        <p:txBody>
          <a:bodyPr wrap="square" rtlCol="0">
            <a:spAutoFit/>
          </a:bodyPr>
          <a:lstStyle/>
          <a:p>
            <a:r>
              <a:rPr lang="nb-NO" sz="1400" i="1" dirty="0" smtClean="0"/>
              <a:t>p</a:t>
            </a:r>
            <a:r>
              <a:rPr lang="nb-NO" sz="1400" baseline="-25000" dirty="0" smtClean="0"/>
              <a:t>3</a:t>
            </a:r>
          </a:p>
        </p:txBody>
      </p:sp>
      <p:sp>
        <p:nvSpPr>
          <p:cNvPr id="75" name="TextBox 74"/>
          <p:cNvSpPr txBox="1"/>
          <p:nvPr/>
        </p:nvSpPr>
        <p:spPr>
          <a:xfrm>
            <a:off x="3683000" y="2540000"/>
            <a:ext cx="400050" cy="307777"/>
          </a:xfrm>
          <a:prstGeom prst="rect">
            <a:avLst/>
          </a:prstGeom>
          <a:noFill/>
        </p:spPr>
        <p:txBody>
          <a:bodyPr wrap="square" rtlCol="0">
            <a:spAutoFit/>
          </a:bodyPr>
          <a:lstStyle/>
          <a:p>
            <a:r>
              <a:rPr lang="nb-NO" sz="1400" i="1" dirty="0" smtClean="0"/>
              <a:t>p</a:t>
            </a:r>
            <a:r>
              <a:rPr lang="nb-NO" sz="1400" baseline="-25000" dirty="0" smtClean="0"/>
              <a:t>2</a:t>
            </a:r>
          </a:p>
        </p:txBody>
      </p:sp>
      <p:sp>
        <p:nvSpPr>
          <p:cNvPr id="76" name="TextBox 75"/>
          <p:cNvSpPr txBox="1"/>
          <p:nvPr/>
        </p:nvSpPr>
        <p:spPr>
          <a:xfrm>
            <a:off x="1860550" y="3784600"/>
            <a:ext cx="400050" cy="307777"/>
          </a:xfrm>
          <a:prstGeom prst="rect">
            <a:avLst/>
          </a:prstGeom>
          <a:noFill/>
        </p:spPr>
        <p:txBody>
          <a:bodyPr wrap="square" rtlCol="0">
            <a:spAutoFit/>
          </a:bodyPr>
          <a:lstStyle/>
          <a:p>
            <a:r>
              <a:rPr lang="nb-NO" sz="1400" i="1" dirty="0" smtClean="0"/>
              <a:t>p</a:t>
            </a:r>
            <a:r>
              <a:rPr lang="nb-NO" sz="1400" baseline="-25000" dirty="0" smtClean="0"/>
              <a:t>6</a:t>
            </a:r>
          </a:p>
        </p:txBody>
      </p:sp>
      <p:sp>
        <p:nvSpPr>
          <p:cNvPr id="77" name="TextBox 76"/>
          <p:cNvSpPr txBox="1"/>
          <p:nvPr/>
        </p:nvSpPr>
        <p:spPr>
          <a:xfrm>
            <a:off x="3771900" y="3651250"/>
            <a:ext cx="400050" cy="307777"/>
          </a:xfrm>
          <a:prstGeom prst="rect">
            <a:avLst/>
          </a:prstGeom>
          <a:noFill/>
        </p:spPr>
        <p:txBody>
          <a:bodyPr wrap="square" rtlCol="0">
            <a:spAutoFit/>
          </a:bodyPr>
          <a:lstStyle/>
          <a:p>
            <a:r>
              <a:rPr lang="nb-NO" sz="1400" i="1" dirty="0" smtClean="0"/>
              <a:t>p</a:t>
            </a:r>
            <a:r>
              <a:rPr lang="nb-NO" sz="1400" baseline="-25000" dirty="0" smtClean="0"/>
              <a:t>1</a:t>
            </a:r>
            <a:endParaRPr lang="nb-NO" sz="1400" baseline="-25000" dirty="0"/>
          </a:p>
        </p:txBody>
      </p:sp>
      <p:sp>
        <p:nvSpPr>
          <p:cNvPr id="51" name="Slide Number Placeholder 50"/>
          <p:cNvSpPr>
            <a:spLocks noGrp="1"/>
          </p:cNvSpPr>
          <p:nvPr>
            <p:ph type="sldNum" sz="quarter" idx="12"/>
          </p:nvPr>
        </p:nvSpPr>
        <p:spPr/>
        <p:txBody>
          <a:bodyPr/>
          <a:lstStyle/>
          <a:p>
            <a:fld id="{5E24FFD2-465A-4E69-924E-BCE8BD2664F0}" type="slidenum">
              <a:rPr lang="en-US" smtClean="0"/>
              <a:pPr/>
              <a:t>50</a:t>
            </a:fld>
            <a:endParaRPr lang="en-US"/>
          </a:p>
        </p:txBody>
      </p:sp>
      <p:sp>
        <p:nvSpPr>
          <p:cNvPr id="53" name="Rectangle 2"/>
          <p:cNvSpPr txBox="1">
            <a:spLocks noChangeArrowheads="1"/>
          </p:cNvSpPr>
          <p:nvPr/>
        </p:nvSpPr>
        <p:spPr bwMode="auto">
          <a:xfrm>
            <a:off x="349250" y="5429250"/>
            <a:ext cx="8229600"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tabLst/>
              <a:defRPr/>
            </a:pPr>
            <a:r>
              <a:rPr lang="en-US" sz="2000" i="1" kern="0" dirty="0" smtClean="0">
                <a:solidFill>
                  <a:srgbClr val="FF0000"/>
                </a:solidFill>
                <a:latin typeface="+mj-lt"/>
                <a:ea typeface="+mj-ea"/>
                <a:cs typeface="+mj-cs"/>
              </a:rPr>
              <a:t>q</a:t>
            </a:r>
            <a:r>
              <a:rPr lang="en-US" sz="2000" kern="0" baseline="-25000" dirty="0" smtClean="0">
                <a:solidFill>
                  <a:srgbClr val="FF0000"/>
                </a:solidFill>
                <a:latin typeface="+mj-lt"/>
                <a:ea typeface="+mj-ea"/>
                <a:cs typeface="+mj-cs"/>
              </a:rPr>
              <a:t>3</a:t>
            </a:r>
            <a:r>
              <a:rPr lang="en-US" sz="2000" kern="0" dirty="0" smtClean="0">
                <a:solidFill>
                  <a:srgbClr val="FF0000"/>
                </a:solidFill>
                <a:latin typeface="+mj-lt"/>
                <a:ea typeface="+mj-ea"/>
                <a:cs typeface="+mj-cs"/>
              </a:rPr>
              <a:t>-</a:t>
            </a:r>
            <a:r>
              <a:rPr lang="en-US" sz="2000" i="1" kern="0" dirty="0" smtClean="0">
                <a:solidFill>
                  <a:srgbClr val="FF0000"/>
                </a:solidFill>
                <a:latin typeface="+mj-lt"/>
                <a:ea typeface="+mj-ea"/>
                <a:cs typeface="+mj-cs"/>
              </a:rPr>
              <a:t>p</a:t>
            </a:r>
            <a:r>
              <a:rPr lang="en-US" sz="2000" kern="0" baseline="-25000" dirty="0" smtClean="0">
                <a:solidFill>
                  <a:srgbClr val="FF0000"/>
                </a:solidFill>
                <a:latin typeface="+mj-lt"/>
                <a:ea typeface="+mj-ea"/>
                <a:cs typeface="+mj-cs"/>
              </a:rPr>
              <a:t>3</a:t>
            </a:r>
            <a:r>
              <a:rPr lang="en-US" sz="2000" kern="0" dirty="0" smtClean="0">
                <a:solidFill>
                  <a:srgbClr val="FF0000"/>
                </a:solidFill>
                <a:latin typeface="+mj-lt"/>
                <a:ea typeface="+mj-ea"/>
                <a:cs typeface="+mj-cs"/>
              </a:rPr>
              <a:t>-</a:t>
            </a:r>
            <a:r>
              <a:rPr lang="en-US" sz="2000" i="1" kern="0" dirty="0" smtClean="0">
                <a:solidFill>
                  <a:srgbClr val="FF0000"/>
                </a:solidFill>
                <a:latin typeface="+mj-lt"/>
                <a:ea typeface="+mj-ea"/>
                <a:cs typeface="+mj-cs"/>
              </a:rPr>
              <a:t>p</a:t>
            </a:r>
            <a:r>
              <a:rPr lang="en-US" sz="2000" kern="0" baseline="-25000" dirty="0" smtClean="0">
                <a:solidFill>
                  <a:srgbClr val="FF0000"/>
                </a:solidFill>
                <a:latin typeface="+mj-lt"/>
                <a:ea typeface="+mj-ea"/>
                <a:cs typeface="+mj-cs"/>
              </a:rPr>
              <a:t>4</a:t>
            </a:r>
            <a:r>
              <a:rPr lang="en-US" sz="2000" kern="0" dirty="0" smtClean="0">
                <a:solidFill>
                  <a:srgbClr val="FF0000"/>
                </a:solidFill>
                <a:latin typeface="+mj-lt"/>
                <a:ea typeface="+mj-ea"/>
                <a:cs typeface="+mj-cs"/>
              </a:rPr>
              <a:t> </a:t>
            </a:r>
            <a:r>
              <a:rPr lang="en-US" sz="2000" kern="0" dirty="0" smtClean="0">
                <a:solidFill>
                  <a:srgbClr val="333399"/>
                </a:solidFill>
                <a:latin typeface="+mj-lt"/>
                <a:ea typeface="+mj-ea"/>
                <a:cs typeface="+mj-cs"/>
              </a:rPr>
              <a:t>is a left turn, so we move to the other side again</a:t>
            </a:r>
            <a:r>
              <a:rPr lang="en-US" sz="2800" kern="0" dirty="0" smtClean="0">
                <a:solidFill>
                  <a:srgbClr val="333399"/>
                </a:solidFill>
                <a:latin typeface="+mj-lt"/>
                <a:ea typeface="+mj-ea"/>
                <a:cs typeface="+mj-cs"/>
              </a:rPr>
              <a:t>.</a:t>
            </a:r>
            <a:endParaRPr kumimoji="0" lang="en-US" sz="2800" b="0" u="none" strike="noStrike" kern="0" cap="none" spc="0" normalizeH="0" baseline="0" noProof="0" dirty="0" smtClean="0">
              <a:ln>
                <a:noFill/>
              </a:ln>
              <a:solidFill>
                <a:srgbClr val="333399"/>
              </a:solidFill>
              <a:effectLst/>
              <a:uLnTx/>
              <a:uFillTx/>
              <a:latin typeface="+mj-lt"/>
              <a:ea typeface="+mj-ea"/>
              <a:cs typeface="+mj-cs"/>
            </a:endParaRPr>
          </a:p>
        </p:txBody>
      </p:sp>
      <p:sp>
        <p:nvSpPr>
          <p:cNvPr id="61"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83000" y="2006600"/>
            <a:ext cx="88900" cy="889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5400" y="26289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83050" y="2584450"/>
            <a:ext cx="88900" cy="889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Straight Connector 31"/>
          <p:cNvCxnSpPr/>
          <p:nvPr/>
        </p:nvCxnSpPr>
        <p:spPr>
          <a:xfrm rot="16200000" flipV="1">
            <a:off x="2638425" y="3317875"/>
            <a:ext cx="35560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 idx="7"/>
            <a:endCxn id="9" idx="7"/>
          </p:cNvCxnSpPr>
          <p:nvPr/>
        </p:nvCxnSpPr>
        <p:spPr>
          <a:xfrm rot="16200000" flipH="1">
            <a:off x="4158931" y="1619569"/>
            <a:ext cx="622300" cy="142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61050" y="20066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Straight Connector 58"/>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6525" y="1984375"/>
            <a:ext cx="622300" cy="6927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72000" y="4362450"/>
            <a:ext cx="400050" cy="307777"/>
          </a:xfrm>
          <a:prstGeom prst="rect">
            <a:avLst/>
          </a:prstGeom>
          <a:noFill/>
        </p:spPr>
        <p:txBody>
          <a:bodyPr wrap="square" rtlCol="0">
            <a:spAutoFit/>
          </a:bodyPr>
          <a:lstStyle/>
          <a:p>
            <a:r>
              <a:rPr lang="nb-NO" sz="1400" i="1" dirty="0" smtClean="0"/>
              <a:t>q</a:t>
            </a:r>
            <a:r>
              <a:rPr lang="nb-NO" sz="1400" baseline="-25000" dirty="0" smtClean="0"/>
              <a:t>1</a:t>
            </a:r>
            <a:endParaRPr lang="nb-NO" sz="1400" dirty="0" smtClean="0"/>
          </a:p>
        </p:txBody>
      </p:sp>
      <p:sp>
        <p:nvSpPr>
          <p:cNvPr id="65" name="TextBox 64"/>
          <p:cNvSpPr txBox="1"/>
          <p:nvPr/>
        </p:nvSpPr>
        <p:spPr>
          <a:xfrm>
            <a:off x="4927600" y="3340100"/>
            <a:ext cx="400050" cy="307777"/>
          </a:xfrm>
          <a:prstGeom prst="rect">
            <a:avLst/>
          </a:prstGeom>
          <a:noFill/>
        </p:spPr>
        <p:txBody>
          <a:bodyPr wrap="square" rtlCol="0">
            <a:spAutoFit/>
          </a:bodyPr>
          <a:lstStyle/>
          <a:p>
            <a:r>
              <a:rPr lang="nb-NO" sz="1400" i="1" dirty="0" smtClean="0"/>
              <a:t>q</a:t>
            </a:r>
            <a:r>
              <a:rPr lang="nb-NO" sz="1400" baseline="-25000" dirty="0" smtClean="0"/>
              <a:t>2</a:t>
            </a:r>
            <a:endParaRPr lang="nb-NO" sz="1400" baseline="-25000" dirty="0"/>
          </a:p>
        </p:txBody>
      </p:sp>
      <p:sp>
        <p:nvSpPr>
          <p:cNvPr id="66" name="TextBox 65"/>
          <p:cNvSpPr txBox="1"/>
          <p:nvPr/>
        </p:nvSpPr>
        <p:spPr>
          <a:xfrm>
            <a:off x="5238750" y="2673350"/>
            <a:ext cx="400050" cy="307777"/>
          </a:xfrm>
          <a:prstGeom prst="rect">
            <a:avLst/>
          </a:prstGeom>
          <a:noFill/>
        </p:spPr>
        <p:txBody>
          <a:bodyPr wrap="square" rtlCol="0">
            <a:spAutoFit/>
          </a:bodyPr>
          <a:lstStyle/>
          <a:p>
            <a:r>
              <a:rPr lang="nb-NO" sz="1400" i="1" dirty="0" smtClean="0"/>
              <a:t>q</a:t>
            </a:r>
            <a:r>
              <a:rPr lang="nb-NO" sz="1400" baseline="-25000" dirty="0" smtClean="0"/>
              <a:t>3</a:t>
            </a:r>
            <a:endParaRPr lang="nb-NO" sz="1400" baseline="-25000" dirty="0"/>
          </a:p>
        </p:txBody>
      </p:sp>
      <p:sp>
        <p:nvSpPr>
          <p:cNvPr id="67" name="TextBox 66"/>
          <p:cNvSpPr txBox="1"/>
          <p:nvPr/>
        </p:nvSpPr>
        <p:spPr>
          <a:xfrm>
            <a:off x="5727700" y="2051050"/>
            <a:ext cx="400050" cy="307777"/>
          </a:xfrm>
          <a:prstGeom prst="rect">
            <a:avLst/>
          </a:prstGeom>
          <a:noFill/>
        </p:spPr>
        <p:txBody>
          <a:bodyPr wrap="square" rtlCol="0">
            <a:spAutoFit/>
          </a:bodyPr>
          <a:lstStyle/>
          <a:p>
            <a:r>
              <a:rPr lang="nb-NO" sz="1400" i="1" dirty="0" smtClean="0"/>
              <a:t>q</a:t>
            </a:r>
            <a:r>
              <a:rPr lang="nb-NO" sz="1400" baseline="-25000" dirty="0" smtClean="0"/>
              <a:t>4</a:t>
            </a:r>
            <a:endParaRPr lang="nb-NO" sz="1400" baseline="-25000" dirty="0"/>
          </a:p>
        </p:txBody>
      </p:sp>
      <p:sp>
        <p:nvSpPr>
          <p:cNvPr id="68" name="TextBox 67"/>
          <p:cNvSpPr txBox="1"/>
          <p:nvPr/>
        </p:nvSpPr>
        <p:spPr>
          <a:xfrm>
            <a:off x="5283200" y="4406900"/>
            <a:ext cx="400050" cy="307777"/>
          </a:xfrm>
          <a:prstGeom prst="rect">
            <a:avLst/>
          </a:prstGeom>
          <a:noFill/>
        </p:spPr>
        <p:txBody>
          <a:bodyPr wrap="square" rtlCol="0">
            <a:spAutoFit/>
          </a:bodyPr>
          <a:lstStyle/>
          <a:p>
            <a:r>
              <a:rPr lang="nb-NO" sz="1400" i="1" dirty="0" smtClean="0"/>
              <a:t>q</a:t>
            </a:r>
            <a:r>
              <a:rPr lang="nb-NO" sz="1400" baseline="-25000" dirty="0" smtClean="0"/>
              <a:t>7</a:t>
            </a:r>
            <a:endParaRPr lang="nb-NO" sz="1400" baseline="-25000" dirty="0"/>
          </a:p>
        </p:txBody>
      </p:sp>
      <p:sp>
        <p:nvSpPr>
          <p:cNvPr id="69" name="TextBox 68"/>
          <p:cNvSpPr txBox="1"/>
          <p:nvPr/>
        </p:nvSpPr>
        <p:spPr>
          <a:xfrm>
            <a:off x="6438900" y="4184650"/>
            <a:ext cx="400050" cy="307777"/>
          </a:xfrm>
          <a:prstGeom prst="rect">
            <a:avLst/>
          </a:prstGeom>
          <a:noFill/>
        </p:spPr>
        <p:txBody>
          <a:bodyPr wrap="square" rtlCol="0">
            <a:spAutoFit/>
          </a:bodyPr>
          <a:lstStyle/>
          <a:p>
            <a:r>
              <a:rPr lang="nb-NO" sz="1400" i="1" dirty="0" smtClean="0"/>
              <a:t>q</a:t>
            </a:r>
            <a:r>
              <a:rPr lang="nb-NO" sz="1400" baseline="-25000" dirty="0" smtClean="0"/>
              <a:t>6</a:t>
            </a:r>
            <a:endParaRPr lang="nb-NO" sz="1400" baseline="-25000" dirty="0"/>
          </a:p>
        </p:txBody>
      </p:sp>
      <p:sp>
        <p:nvSpPr>
          <p:cNvPr id="70" name="TextBox 69"/>
          <p:cNvSpPr txBox="1"/>
          <p:nvPr/>
        </p:nvSpPr>
        <p:spPr>
          <a:xfrm>
            <a:off x="6216650" y="2851150"/>
            <a:ext cx="400050" cy="307777"/>
          </a:xfrm>
          <a:prstGeom prst="rect">
            <a:avLst/>
          </a:prstGeom>
          <a:noFill/>
        </p:spPr>
        <p:txBody>
          <a:bodyPr wrap="square" rtlCol="0">
            <a:spAutoFit/>
          </a:bodyPr>
          <a:lstStyle/>
          <a:p>
            <a:r>
              <a:rPr lang="nb-NO" sz="1400" i="1" dirty="0" smtClean="0"/>
              <a:t>q</a:t>
            </a:r>
            <a:r>
              <a:rPr lang="nb-NO" sz="1400" baseline="-25000" dirty="0" smtClean="0"/>
              <a:t>5</a:t>
            </a:r>
            <a:endParaRPr lang="nb-NO" sz="1400" baseline="-25000" dirty="0"/>
          </a:p>
        </p:txBody>
      </p:sp>
      <p:sp>
        <p:nvSpPr>
          <p:cNvPr id="71" name="TextBox 70"/>
          <p:cNvSpPr txBox="1"/>
          <p:nvPr/>
        </p:nvSpPr>
        <p:spPr>
          <a:xfrm>
            <a:off x="2127250" y="2184400"/>
            <a:ext cx="400050" cy="307777"/>
          </a:xfrm>
          <a:prstGeom prst="rect">
            <a:avLst/>
          </a:prstGeom>
          <a:noFill/>
        </p:spPr>
        <p:txBody>
          <a:bodyPr wrap="square" rtlCol="0">
            <a:spAutoFit/>
          </a:bodyPr>
          <a:lstStyle/>
          <a:p>
            <a:r>
              <a:rPr lang="nb-NO" sz="1400" i="1" dirty="0" smtClean="0"/>
              <a:t>p</a:t>
            </a:r>
            <a:r>
              <a:rPr lang="nb-NO" sz="1400" baseline="-25000" dirty="0" smtClean="0"/>
              <a:t>5</a:t>
            </a:r>
          </a:p>
        </p:txBody>
      </p:sp>
      <p:sp>
        <p:nvSpPr>
          <p:cNvPr id="72" name="TextBox 71"/>
          <p:cNvSpPr txBox="1"/>
          <p:nvPr/>
        </p:nvSpPr>
        <p:spPr>
          <a:xfrm>
            <a:off x="2882900" y="2006600"/>
            <a:ext cx="400050" cy="307777"/>
          </a:xfrm>
          <a:prstGeom prst="rect">
            <a:avLst/>
          </a:prstGeom>
          <a:noFill/>
        </p:spPr>
        <p:txBody>
          <a:bodyPr wrap="square" rtlCol="0">
            <a:spAutoFit/>
          </a:bodyPr>
          <a:lstStyle/>
          <a:p>
            <a:r>
              <a:rPr lang="nb-NO" sz="1400" i="1" dirty="0" smtClean="0"/>
              <a:t>p</a:t>
            </a:r>
            <a:r>
              <a:rPr lang="nb-NO" sz="1400" baseline="-25000" dirty="0" smtClean="0"/>
              <a:t>4</a:t>
            </a:r>
          </a:p>
        </p:txBody>
      </p:sp>
      <p:sp>
        <p:nvSpPr>
          <p:cNvPr id="73" name="TextBox 72"/>
          <p:cNvSpPr txBox="1"/>
          <p:nvPr/>
        </p:nvSpPr>
        <p:spPr>
          <a:xfrm>
            <a:off x="3371850" y="2095500"/>
            <a:ext cx="400050" cy="307777"/>
          </a:xfrm>
          <a:prstGeom prst="rect">
            <a:avLst/>
          </a:prstGeom>
          <a:noFill/>
        </p:spPr>
        <p:txBody>
          <a:bodyPr wrap="square" rtlCol="0">
            <a:spAutoFit/>
          </a:bodyPr>
          <a:lstStyle/>
          <a:p>
            <a:r>
              <a:rPr lang="nb-NO" sz="1400" i="1" dirty="0" smtClean="0"/>
              <a:t>p</a:t>
            </a:r>
            <a:r>
              <a:rPr lang="nb-NO" sz="1400" baseline="-25000" dirty="0" smtClean="0"/>
              <a:t>3</a:t>
            </a:r>
          </a:p>
        </p:txBody>
      </p:sp>
      <p:sp>
        <p:nvSpPr>
          <p:cNvPr id="74" name="TextBox 73"/>
          <p:cNvSpPr txBox="1"/>
          <p:nvPr/>
        </p:nvSpPr>
        <p:spPr>
          <a:xfrm>
            <a:off x="3683000" y="2540000"/>
            <a:ext cx="400050" cy="307777"/>
          </a:xfrm>
          <a:prstGeom prst="rect">
            <a:avLst/>
          </a:prstGeom>
          <a:noFill/>
        </p:spPr>
        <p:txBody>
          <a:bodyPr wrap="square" rtlCol="0">
            <a:spAutoFit/>
          </a:bodyPr>
          <a:lstStyle/>
          <a:p>
            <a:r>
              <a:rPr lang="nb-NO" sz="1400" i="1" dirty="0" smtClean="0"/>
              <a:t>p</a:t>
            </a:r>
            <a:r>
              <a:rPr lang="nb-NO" sz="1400" baseline="-25000" dirty="0" smtClean="0"/>
              <a:t>2</a:t>
            </a:r>
          </a:p>
        </p:txBody>
      </p:sp>
      <p:sp>
        <p:nvSpPr>
          <p:cNvPr id="75" name="TextBox 74"/>
          <p:cNvSpPr txBox="1"/>
          <p:nvPr/>
        </p:nvSpPr>
        <p:spPr>
          <a:xfrm>
            <a:off x="1860550" y="3784600"/>
            <a:ext cx="400050" cy="307777"/>
          </a:xfrm>
          <a:prstGeom prst="rect">
            <a:avLst/>
          </a:prstGeom>
          <a:noFill/>
        </p:spPr>
        <p:txBody>
          <a:bodyPr wrap="square" rtlCol="0">
            <a:spAutoFit/>
          </a:bodyPr>
          <a:lstStyle/>
          <a:p>
            <a:r>
              <a:rPr lang="nb-NO" sz="1400" i="1" dirty="0" smtClean="0"/>
              <a:t>p</a:t>
            </a:r>
            <a:r>
              <a:rPr lang="nb-NO" sz="1400" baseline="-25000" dirty="0" smtClean="0"/>
              <a:t>6</a:t>
            </a:r>
          </a:p>
        </p:txBody>
      </p:sp>
      <p:sp>
        <p:nvSpPr>
          <p:cNvPr id="76" name="TextBox 75"/>
          <p:cNvSpPr txBox="1"/>
          <p:nvPr/>
        </p:nvSpPr>
        <p:spPr>
          <a:xfrm>
            <a:off x="3771900" y="3651250"/>
            <a:ext cx="400050" cy="307777"/>
          </a:xfrm>
          <a:prstGeom prst="rect">
            <a:avLst/>
          </a:prstGeom>
          <a:noFill/>
        </p:spPr>
        <p:txBody>
          <a:bodyPr wrap="square" rtlCol="0">
            <a:spAutoFit/>
          </a:bodyPr>
          <a:lstStyle/>
          <a:p>
            <a:r>
              <a:rPr lang="nb-NO" sz="1400" i="1" dirty="0" smtClean="0"/>
              <a:t>p</a:t>
            </a:r>
            <a:r>
              <a:rPr lang="nb-NO" sz="1400" baseline="-25000" dirty="0" smtClean="0"/>
              <a:t>1</a:t>
            </a:r>
            <a:endParaRPr lang="nb-NO" sz="1400" baseline="-25000" dirty="0"/>
          </a:p>
        </p:txBody>
      </p:sp>
      <p:sp>
        <p:nvSpPr>
          <p:cNvPr id="53" name="Rectangle 2"/>
          <p:cNvSpPr txBox="1">
            <a:spLocks noChangeArrowheads="1"/>
          </p:cNvSpPr>
          <p:nvPr/>
        </p:nvSpPr>
        <p:spPr bwMode="auto">
          <a:xfrm>
            <a:off x="296525" y="5049180"/>
            <a:ext cx="8229600"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2000" kern="0" baseline="0" dirty="0" smtClean="0">
                <a:solidFill>
                  <a:schemeClr val="accent2"/>
                </a:solidFill>
                <a:latin typeface="+mj-lt"/>
                <a:ea typeface="+mj-ea"/>
                <a:cs typeface="+mj-cs"/>
              </a:rPr>
              <a:t>As</a:t>
            </a:r>
            <a:r>
              <a:rPr lang="en-US" sz="2000" kern="0" dirty="0" smtClean="0">
                <a:solidFill>
                  <a:schemeClr val="accent2"/>
                </a:solidFill>
                <a:latin typeface="+mj-lt"/>
                <a:ea typeface="+mj-ea"/>
                <a:cs typeface="+mj-cs"/>
              </a:rPr>
              <a:t> </a:t>
            </a:r>
            <a:r>
              <a:rPr lang="en-US" sz="2000" i="1" dirty="0" smtClean="0">
                <a:solidFill>
                  <a:srgbClr val="FF0000"/>
                </a:solidFill>
              </a:rPr>
              <a:t>p</a:t>
            </a:r>
            <a:r>
              <a:rPr lang="en-US" sz="2000" baseline="-25000" dirty="0" smtClean="0">
                <a:solidFill>
                  <a:srgbClr val="FF0000"/>
                </a:solidFill>
              </a:rPr>
              <a:t>3</a:t>
            </a:r>
            <a:r>
              <a:rPr lang="en-US" sz="2000" dirty="0" smtClean="0">
                <a:solidFill>
                  <a:srgbClr val="FF0000"/>
                </a:solidFill>
              </a:rPr>
              <a:t>-</a:t>
            </a:r>
            <a:r>
              <a:rPr lang="en-US" sz="2000" i="1" dirty="0" smtClean="0">
                <a:solidFill>
                  <a:srgbClr val="FF0000"/>
                </a:solidFill>
              </a:rPr>
              <a:t>q</a:t>
            </a:r>
            <a:r>
              <a:rPr lang="en-US" sz="2000" baseline="-25000" dirty="0" smtClean="0">
                <a:solidFill>
                  <a:srgbClr val="FF0000"/>
                </a:solidFill>
              </a:rPr>
              <a:t>3</a:t>
            </a:r>
            <a:r>
              <a:rPr lang="en-US" sz="2000" dirty="0" smtClean="0">
                <a:solidFill>
                  <a:srgbClr val="FF0000"/>
                </a:solidFill>
              </a:rPr>
              <a:t>-</a:t>
            </a:r>
            <a:r>
              <a:rPr lang="en-US" sz="2000" i="1" dirty="0" smtClean="0">
                <a:solidFill>
                  <a:srgbClr val="FF0000"/>
                </a:solidFill>
              </a:rPr>
              <a:t>q</a:t>
            </a:r>
            <a:r>
              <a:rPr lang="en-US" sz="2000" baseline="-25000" dirty="0" smtClean="0">
                <a:solidFill>
                  <a:srgbClr val="FF0000"/>
                </a:solidFill>
              </a:rPr>
              <a:t>4</a:t>
            </a:r>
            <a:r>
              <a:rPr lang="en-US" sz="2000" kern="0" dirty="0" smtClean="0">
                <a:solidFill>
                  <a:srgbClr val="FF0000"/>
                </a:solidFill>
                <a:latin typeface="+mj-lt"/>
                <a:ea typeface="+mj-ea"/>
                <a:cs typeface="+mj-cs"/>
              </a:rPr>
              <a:t> </a:t>
            </a:r>
            <a:r>
              <a:rPr lang="en-US" sz="2000" kern="0" dirty="0" smtClean="0">
                <a:solidFill>
                  <a:schemeClr val="accent2"/>
                </a:solidFill>
                <a:latin typeface="+mj-lt"/>
                <a:ea typeface="+mj-ea"/>
                <a:cs typeface="+mj-cs"/>
              </a:rPr>
              <a:t>turns left, we keep going along the right hull.</a:t>
            </a:r>
            <a:endParaRPr lang="en-US" sz="2000" kern="0" baseline="0" dirty="0" smtClean="0">
              <a:solidFill>
                <a:schemeClr val="accent2"/>
              </a:solidFill>
              <a:latin typeface="+mj-lt"/>
              <a:ea typeface="+mj-ea"/>
              <a:cs typeface="+mj-cs"/>
            </a:endParaRPr>
          </a:p>
        </p:txBody>
      </p:sp>
      <p:sp>
        <p:nvSpPr>
          <p:cNvPr id="51" name="Slide Number Placeholder 50"/>
          <p:cNvSpPr>
            <a:spLocks noGrp="1"/>
          </p:cNvSpPr>
          <p:nvPr>
            <p:ph type="sldNum" sz="quarter" idx="12"/>
          </p:nvPr>
        </p:nvSpPr>
        <p:spPr/>
        <p:txBody>
          <a:bodyPr/>
          <a:lstStyle/>
          <a:p>
            <a:fld id="{5E24FFD2-465A-4E69-924E-BCE8BD2664F0}" type="slidenum">
              <a:rPr lang="en-US" smtClean="0"/>
              <a:pPr/>
              <a:t>51</a:t>
            </a:fld>
            <a:endParaRPr lang="en-US"/>
          </a:p>
        </p:txBody>
      </p:sp>
      <p:sp>
        <p:nvSpPr>
          <p:cNvPr id="58"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9600" y="18732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83000" y="2006600"/>
            <a:ext cx="88900" cy="889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83050" y="2584450"/>
            <a:ext cx="88900" cy="889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6700" y="294005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 idx="7"/>
            <a:endCxn id="56" idx="1"/>
          </p:cNvCxnSpPr>
          <p:nvPr/>
        </p:nvCxnSpPr>
        <p:spPr>
          <a:xfrm rot="5400000" flipH="1" flipV="1">
            <a:off x="4816475" y="962025"/>
            <a:ext cx="1588" cy="21151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61050" y="20066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Straight Connector 58"/>
          <p:cNvCxnSpPr/>
          <p:nvPr/>
        </p:nvCxnSpPr>
        <p:spPr>
          <a:xfrm>
            <a:off x="5949950" y="2051050"/>
            <a:ext cx="679769" cy="9020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6525" y="1984375"/>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572000" y="4362450"/>
            <a:ext cx="400050" cy="307777"/>
          </a:xfrm>
          <a:prstGeom prst="rect">
            <a:avLst/>
          </a:prstGeom>
          <a:noFill/>
        </p:spPr>
        <p:txBody>
          <a:bodyPr wrap="square" rtlCol="0">
            <a:spAutoFit/>
          </a:bodyPr>
          <a:lstStyle/>
          <a:p>
            <a:r>
              <a:rPr lang="nb-NO" sz="1400" i="1" dirty="0" smtClean="0"/>
              <a:t>q</a:t>
            </a:r>
            <a:r>
              <a:rPr lang="nb-NO" sz="1400" baseline="-25000" dirty="0" smtClean="0"/>
              <a:t>1</a:t>
            </a:r>
            <a:endParaRPr lang="nb-NO" sz="1400" dirty="0" smtClean="0"/>
          </a:p>
        </p:txBody>
      </p:sp>
      <p:sp>
        <p:nvSpPr>
          <p:cNvPr id="66" name="TextBox 65"/>
          <p:cNvSpPr txBox="1"/>
          <p:nvPr/>
        </p:nvSpPr>
        <p:spPr>
          <a:xfrm>
            <a:off x="4927600" y="3340100"/>
            <a:ext cx="400050" cy="307777"/>
          </a:xfrm>
          <a:prstGeom prst="rect">
            <a:avLst/>
          </a:prstGeom>
          <a:noFill/>
        </p:spPr>
        <p:txBody>
          <a:bodyPr wrap="square" rtlCol="0">
            <a:spAutoFit/>
          </a:bodyPr>
          <a:lstStyle/>
          <a:p>
            <a:r>
              <a:rPr lang="nb-NO" sz="1400" i="1" dirty="0" smtClean="0"/>
              <a:t>q</a:t>
            </a:r>
            <a:r>
              <a:rPr lang="nb-NO" sz="1400" baseline="-25000" dirty="0" smtClean="0"/>
              <a:t>2</a:t>
            </a:r>
            <a:endParaRPr lang="nb-NO" sz="1400" baseline="-25000" dirty="0"/>
          </a:p>
        </p:txBody>
      </p:sp>
      <p:sp>
        <p:nvSpPr>
          <p:cNvPr id="67" name="TextBox 66"/>
          <p:cNvSpPr txBox="1"/>
          <p:nvPr/>
        </p:nvSpPr>
        <p:spPr>
          <a:xfrm>
            <a:off x="5238750" y="2673350"/>
            <a:ext cx="400050" cy="307777"/>
          </a:xfrm>
          <a:prstGeom prst="rect">
            <a:avLst/>
          </a:prstGeom>
          <a:noFill/>
        </p:spPr>
        <p:txBody>
          <a:bodyPr wrap="square" rtlCol="0">
            <a:spAutoFit/>
          </a:bodyPr>
          <a:lstStyle/>
          <a:p>
            <a:r>
              <a:rPr lang="nb-NO" sz="1400" i="1" dirty="0" smtClean="0"/>
              <a:t>q</a:t>
            </a:r>
            <a:r>
              <a:rPr lang="nb-NO" sz="1400" baseline="-25000" dirty="0" smtClean="0"/>
              <a:t>3</a:t>
            </a:r>
            <a:endParaRPr lang="nb-NO" sz="1400" baseline="-25000" dirty="0"/>
          </a:p>
        </p:txBody>
      </p:sp>
      <p:sp>
        <p:nvSpPr>
          <p:cNvPr id="68" name="TextBox 67"/>
          <p:cNvSpPr txBox="1"/>
          <p:nvPr/>
        </p:nvSpPr>
        <p:spPr>
          <a:xfrm>
            <a:off x="5727700" y="2051050"/>
            <a:ext cx="400050" cy="307777"/>
          </a:xfrm>
          <a:prstGeom prst="rect">
            <a:avLst/>
          </a:prstGeom>
          <a:noFill/>
        </p:spPr>
        <p:txBody>
          <a:bodyPr wrap="square" rtlCol="0">
            <a:spAutoFit/>
          </a:bodyPr>
          <a:lstStyle/>
          <a:p>
            <a:r>
              <a:rPr lang="nb-NO" sz="1400" i="1" dirty="0" smtClean="0"/>
              <a:t>q</a:t>
            </a:r>
            <a:r>
              <a:rPr lang="nb-NO" sz="1400" baseline="-25000" dirty="0" smtClean="0"/>
              <a:t>4</a:t>
            </a:r>
            <a:endParaRPr lang="nb-NO" sz="1400" baseline="-25000" dirty="0"/>
          </a:p>
        </p:txBody>
      </p:sp>
      <p:sp>
        <p:nvSpPr>
          <p:cNvPr id="69" name="TextBox 68"/>
          <p:cNvSpPr txBox="1"/>
          <p:nvPr/>
        </p:nvSpPr>
        <p:spPr>
          <a:xfrm>
            <a:off x="5283200" y="4406900"/>
            <a:ext cx="400050" cy="307777"/>
          </a:xfrm>
          <a:prstGeom prst="rect">
            <a:avLst/>
          </a:prstGeom>
          <a:noFill/>
        </p:spPr>
        <p:txBody>
          <a:bodyPr wrap="square" rtlCol="0">
            <a:spAutoFit/>
          </a:bodyPr>
          <a:lstStyle/>
          <a:p>
            <a:r>
              <a:rPr lang="nb-NO" sz="1400" i="1" dirty="0" smtClean="0"/>
              <a:t>q</a:t>
            </a:r>
            <a:r>
              <a:rPr lang="nb-NO" sz="1400" baseline="-25000" dirty="0" smtClean="0"/>
              <a:t>7</a:t>
            </a:r>
            <a:endParaRPr lang="nb-NO" sz="1400" baseline="-25000" dirty="0"/>
          </a:p>
        </p:txBody>
      </p:sp>
      <p:sp>
        <p:nvSpPr>
          <p:cNvPr id="70" name="TextBox 69"/>
          <p:cNvSpPr txBox="1"/>
          <p:nvPr/>
        </p:nvSpPr>
        <p:spPr>
          <a:xfrm>
            <a:off x="6438900" y="4184650"/>
            <a:ext cx="400050" cy="307777"/>
          </a:xfrm>
          <a:prstGeom prst="rect">
            <a:avLst/>
          </a:prstGeom>
          <a:noFill/>
        </p:spPr>
        <p:txBody>
          <a:bodyPr wrap="square" rtlCol="0">
            <a:spAutoFit/>
          </a:bodyPr>
          <a:lstStyle/>
          <a:p>
            <a:r>
              <a:rPr lang="nb-NO" sz="1400" i="1" dirty="0" smtClean="0"/>
              <a:t>q</a:t>
            </a:r>
            <a:r>
              <a:rPr lang="nb-NO" sz="1400" baseline="-25000" dirty="0" smtClean="0"/>
              <a:t>6</a:t>
            </a:r>
            <a:endParaRPr lang="nb-NO" sz="1400" baseline="-25000" dirty="0"/>
          </a:p>
        </p:txBody>
      </p:sp>
      <p:sp>
        <p:nvSpPr>
          <p:cNvPr id="71" name="TextBox 70"/>
          <p:cNvSpPr txBox="1"/>
          <p:nvPr/>
        </p:nvSpPr>
        <p:spPr>
          <a:xfrm>
            <a:off x="6216650" y="2851150"/>
            <a:ext cx="400050" cy="307777"/>
          </a:xfrm>
          <a:prstGeom prst="rect">
            <a:avLst/>
          </a:prstGeom>
          <a:noFill/>
        </p:spPr>
        <p:txBody>
          <a:bodyPr wrap="square" rtlCol="0">
            <a:spAutoFit/>
          </a:bodyPr>
          <a:lstStyle/>
          <a:p>
            <a:r>
              <a:rPr lang="nb-NO" sz="1400" i="1" dirty="0" smtClean="0"/>
              <a:t>q</a:t>
            </a:r>
            <a:r>
              <a:rPr lang="nb-NO" sz="1400" baseline="-25000" dirty="0" smtClean="0"/>
              <a:t>5</a:t>
            </a:r>
            <a:endParaRPr lang="nb-NO" sz="1400" baseline="-25000" dirty="0"/>
          </a:p>
        </p:txBody>
      </p:sp>
      <p:sp>
        <p:nvSpPr>
          <p:cNvPr id="72" name="TextBox 71"/>
          <p:cNvSpPr txBox="1"/>
          <p:nvPr/>
        </p:nvSpPr>
        <p:spPr>
          <a:xfrm>
            <a:off x="2127250" y="2184400"/>
            <a:ext cx="400050" cy="307777"/>
          </a:xfrm>
          <a:prstGeom prst="rect">
            <a:avLst/>
          </a:prstGeom>
          <a:noFill/>
        </p:spPr>
        <p:txBody>
          <a:bodyPr wrap="square" rtlCol="0">
            <a:spAutoFit/>
          </a:bodyPr>
          <a:lstStyle/>
          <a:p>
            <a:r>
              <a:rPr lang="nb-NO" sz="1400" i="1" dirty="0" smtClean="0"/>
              <a:t>p</a:t>
            </a:r>
            <a:r>
              <a:rPr lang="nb-NO" sz="1400" baseline="-25000" dirty="0" smtClean="0"/>
              <a:t>5</a:t>
            </a:r>
          </a:p>
        </p:txBody>
      </p:sp>
      <p:sp>
        <p:nvSpPr>
          <p:cNvPr id="73" name="TextBox 72"/>
          <p:cNvSpPr txBox="1"/>
          <p:nvPr/>
        </p:nvSpPr>
        <p:spPr>
          <a:xfrm>
            <a:off x="2882900" y="2006600"/>
            <a:ext cx="400050" cy="307777"/>
          </a:xfrm>
          <a:prstGeom prst="rect">
            <a:avLst/>
          </a:prstGeom>
          <a:noFill/>
        </p:spPr>
        <p:txBody>
          <a:bodyPr wrap="square" rtlCol="0">
            <a:spAutoFit/>
          </a:bodyPr>
          <a:lstStyle/>
          <a:p>
            <a:r>
              <a:rPr lang="nb-NO" sz="1400" i="1" dirty="0" smtClean="0"/>
              <a:t>p</a:t>
            </a:r>
            <a:r>
              <a:rPr lang="nb-NO" sz="1400" baseline="-25000" dirty="0" smtClean="0"/>
              <a:t>4</a:t>
            </a:r>
          </a:p>
        </p:txBody>
      </p:sp>
      <p:sp>
        <p:nvSpPr>
          <p:cNvPr id="74" name="TextBox 73"/>
          <p:cNvSpPr txBox="1"/>
          <p:nvPr/>
        </p:nvSpPr>
        <p:spPr>
          <a:xfrm>
            <a:off x="3371850" y="2095500"/>
            <a:ext cx="400050" cy="307777"/>
          </a:xfrm>
          <a:prstGeom prst="rect">
            <a:avLst/>
          </a:prstGeom>
          <a:noFill/>
        </p:spPr>
        <p:txBody>
          <a:bodyPr wrap="square" rtlCol="0">
            <a:spAutoFit/>
          </a:bodyPr>
          <a:lstStyle/>
          <a:p>
            <a:r>
              <a:rPr lang="nb-NO" sz="1400" i="1" dirty="0" smtClean="0"/>
              <a:t>p</a:t>
            </a:r>
            <a:r>
              <a:rPr lang="nb-NO" sz="1400" baseline="-25000" dirty="0" smtClean="0"/>
              <a:t>3</a:t>
            </a:r>
          </a:p>
        </p:txBody>
      </p:sp>
      <p:sp>
        <p:nvSpPr>
          <p:cNvPr id="75" name="TextBox 74"/>
          <p:cNvSpPr txBox="1"/>
          <p:nvPr/>
        </p:nvSpPr>
        <p:spPr>
          <a:xfrm>
            <a:off x="3683000" y="2540000"/>
            <a:ext cx="400050" cy="307777"/>
          </a:xfrm>
          <a:prstGeom prst="rect">
            <a:avLst/>
          </a:prstGeom>
          <a:noFill/>
        </p:spPr>
        <p:txBody>
          <a:bodyPr wrap="square" rtlCol="0">
            <a:spAutoFit/>
          </a:bodyPr>
          <a:lstStyle/>
          <a:p>
            <a:r>
              <a:rPr lang="nb-NO" sz="1400" i="1" dirty="0" smtClean="0"/>
              <a:t>p</a:t>
            </a:r>
            <a:r>
              <a:rPr lang="nb-NO" sz="1400" baseline="-25000" dirty="0" smtClean="0"/>
              <a:t>2</a:t>
            </a:r>
          </a:p>
        </p:txBody>
      </p:sp>
      <p:sp>
        <p:nvSpPr>
          <p:cNvPr id="76" name="TextBox 75"/>
          <p:cNvSpPr txBox="1"/>
          <p:nvPr/>
        </p:nvSpPr>
        <p:spPr>
          <a:xfrm>
            <a:off x="1860550" y="3784600"/>
            <a:ext cx="400050" cy="307777"/>
          </a:xfrm>
          <a:prstGeom prst="rect">
            <a:avLst/>
          </a:prstGeom>
          <a:noFill/>
        </p:spPr>
        <p:txBody>
          <a:bodyPr wrap="square" rtlCol="0">
            <a:spAutoFit/>
          </a:bodyPr>
          <a:lstStyle/>
          <a:p>
            <a:r>
              <a:rPr lang="nb-NO" sz="1400" i="1" dirty="0" smtClean="0"/>
              <a:t>p</a:t>
            </a:r>
            <a:r>
              <a:rPr lang="nb-NO" sz="1400" baseline="-25000" dirty="0" smtClean="0"/>
              <a:t>6</a:t>
            </a:r>
          </a:p>
        </p:txBody>
      </p:sp>
      <p:sp>
        <p:nvSpPr>
          <p:cNvPr id="77" name="TextBox 76"/>
          <p:cNvSpPr txBox="1"/>
          <p:nvPr/>
        </p:nvSpPr>
        <p:spPr>
          <a:xfrm>
            <a:off x="3771900" y="3651250"/>
            <a:ext cx="400050" cy="307777"/>
          </a:xfrm>
          <a:prstGeom prst="rect">
            <a:avLst/>
          </a:prstGeom>
          <a:noFill/>
        </p:spPr>
        <p:txBody>
          <a:bodyPr wrap="square" rtlCol="0">
            <a:spAutoFit/>
          </a:bodyPr>
          <a:lstStyle/>
          <a:p>
            <a:r>
              <a:rPr lang="nb-NO" sz="1400" i="1" dirty="0" smtClean="0"/>
              <a:t>p</a:t>
            </a:r>
            <a:r>
              <a:rPr lang="nb-NO" sz="1400" baseline="-25000" dirty="0" smtClean="0"/>
              <a:t>1</a:t>
            </a:r>
            <a:endParaRPr lang="nb-NO" sz="1400" baseline="-25000" dirty="0"/>
          </a:p>
        </p:txBody>
      </p:sp>
      <p:sp>
        <p:nvSpPr>
          <p:cNvPr id="51" name="Rectangle 2"/>
          <p:cNvSpPr txBox="1">
            <a:spLocks noChangeArrowheads="1"/>
          </p:cNvSpPr>
          <p:nvPr/>
        </p:nvSpPr>
        <p:spPr bwMode="auto">
          <a:xfrm>
            <a:off x="566555" y="5499230"/>
            <a:ext cx="8229600"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2000" i="1" dirty="0" smtClean="0">
                <a:solidFill>
                  <a:srgbClr val="FF0000"/>
                </a:solidFill>
              </a:rPr>
              <a:t>p</a:t>
            </a:r>
            <a:r>
              <a:rPr lang="en-US" sz="2000" baseline="-25000" dirty="0" smtClean="0">
                <a:solidFill>
                  <a:srgbClr val="FF0000"/>
                </a:solidFill>
              </a:rPr>
              <a:t>3</a:t>
            </a:r>
            <a:r>
              <a:rPr lang="en-US" sz="2000" dirty="0">
                <a:solidFill>
                  <a:srgbClr val="FF0000"/>
                </a:solidFill>
              </a:rPr>
              <a:t>-</a:t>
            </a:r>
            <a:r>
              <a:rPr lang="en-US" sz="2000" i="1" dirty="0" smtClean="0">
                <a:solidFill>
                  <a:srgbClr val="FF0000"/>
                </a:solidFill>
              </a:rPr>
              <a:t>q</a:t>
            </a:r>
            <a:r>
              <a:rPr lang="en-US" sz="2000" baseline="-25000" dirty="0" smtClean="0">
                <a:solidFill>
                  <a:srgbClr val="FF0000"/>
                </a:solidFill>
              </a:rPr>
              <a:t>4</a:t>
            </a:r>
            <a:r>
              <a:rPr lang="en-US" sz="2000" dirty="0" smtClean="0">
                <a:solidFill>
                  <a:srgbClr val="FF0000"/>
                </a:solidFill>
              </a:rPr>
              <a:t>-</a:t>
            </a:r>
            <a:r>
              <a:rPr lang="en-US" sz="2000" i="1" dirty="0" smtClean="0">
                <a:solidFill>
                  <a:srgbClr val="FF0000"/>
                </a:solidFill>
              </a:rPr>
              <a:t>q</a:t>
            </a:r>
            <a:r>
              <a:rPr lang="en-US" sz="2000" baseline="-25000" dirty="0" smtClean="0">
                <a:solidFill>
                  <a:srgbClr val="FF0000"/>
                </a:solidFill>
              </a:rPr>
              <a:t>5</a:t>
            </a:r>
            <a:r>
              <a:rPr lang="en-US" sz="2000" kern="0" dirty="0" smtClean="0">
                <a:solidFill>
                  <a:srgbClr val="FF0000"/>
                </a:solidFill>
              </a:rPr>
              <a:t> </a:t>
            </a:r>
            <a:r>
              <a:rPr lang="en-US" sz="2000" kern="0" dirty="0" smtClean="0">
                <a:solidFill>
                  <a:schemeClr val="accent2"/>
                </a:solidFill>
              </a:rPr>
              <a:t>is a right turn, so we change back.</a:t>
            </a:r>
            <a:endParaRPr lang="en-US" sz="2000" kern="0" dirty="0">
              <a:solidFill>
                <a:schemeClr val="accent2"/>
              </a:solidFill>
            </a:endParaRPr>
          </a:p>
        </p:txBody>
      </p:sp>
      <p:sp>
        <p:nvSpPr>
          <p:cNvPr id="53" name="Slide Number Placeholder 52"/>
          <p:cNvSpPr>
            <a:spLocks noGrp="1"/>
          </p:cNvSpPr>
          <p:nvPr>
            <p:ph type="sldNum" sz="quarter" idx="12"/>
          </p:nvPr>
        </p:nvSpPr>
        <p:spPr/>
        <p:txBody>
          <a:bodyPr/>
          <a:lstStyle/>
          <a:p>
            <a:fld id="{5E24FFD2-465A-4E69-924E-BCE8BD2664F0}" type="slidenum">
              <a:rPr lang="en-US" smtClean="0"/>
              <a:pPr/>
              <a:t>52</a:t>
            </a:fld>
            <a:endParaRPr lang="en-US"/>
          </a:p>
        </p:txBody>
      </p:sp>
      <p:sp>
        <p:nvSpPr>
          <p:cNvPr id="58"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9600" y="187325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83000" y="2006600"/>
            <a:ext cx="88900" cy="889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83050" y="2584450"/>
            <a:ext cx="88900" cy="889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 idx="7"/>
            <a:endCxn id="56" idx="1"/>
          </p:cNvCxnSpPr>
          <p:nvPr/>
        </p:nvCxnSpPr>
        <p:spPr>
          <a:xfrm rot="5400000" flipH="1" flipV="1">
            <a:off x="4816475" y="962025"/>
            <a:ext cx="1588" cy="21151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61050" y="20066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Straight Connector 58"/>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6525" y="1984375"/>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72000" y="4362450"/>
            <a:ext cx="400050" cy="307777"/>
          </a:xfrm>
          <a:prstGeom prst="rect">
            <a:avLst/>
          </a:prstGeom>
          <a:noFill/>
        </p:spPr>
        <p:txBody>
          <a:bodyPr wrap="square" rtlCol="0">
            <a:spAutoFit/>
          </a:bodyPr>
          <a:lstStyle/>
          <a:p>
            <a:r>
              <a:rPr lang="nb-NO" sz="1400" i="1" dirty="0" smtClean="0"/>
              <a:t>q</a:t>
            </a:r>
            <a:r>
              <a:rPr lang="nb-NO" sz="1400" baseline="-25000" dirty="0" smtClean="0"/>
              <a:t>1</a:t>
            </a:r>
            <a:endParaRPr lang="nb-NO" sz="1400" dirty="0" smtClean="0"/>
          </a:p>
        </p:txBody>
      </p:sp>
      <p:sp>
        <p:nvSpPr>
          <p:cNvPr id="65" name="TextBox 64"/>
          <p:cNvSpPr txBox="1"/>
          <p:nvPr/>
        </p:nvSpPr>
        <p:spPr>
          <a:xfrm>
            <a:off x="4927600" y="3340100"/>
            <a:ext cx="400050" cy="307777"/>
          </a:xfrm>
          <a:prstGeom prst="rect">
            <a:avLst/>
          </a:prstGeom>
          <a:noFill/>
        </p:spPr>
        <p:txBody>
          <a:bodyPr wrap="square" rtlCol="0">
            <a:spAutoFit/>
          </a:bodyPr>
          <a:lstStyle/>
          <a:p>
            <a:r>
              <a:rPr lang="nb-NO" sz="1400" i="1" dirty="0" smtClean="0"/>
              <a:t>q</a:t>
            </a:r>
            <a:r>
              <a:rPr lang="nb-NO" sz="1400" baseline="-25000" dirty="0" smtClean="0"/>
              <a:t>2</a:t>
            </a:r>
            <a:endParaRPr lang="nb-NO" sz="1400" baseline="-25000" dirty="0"/>
          </a:p>
        </p:txBody>
      </p:sp>
      <p:sp>
        <p:nvSpPr>
          <p:cNvPr id="66" name="TextBox 65"/>
          <p:cNvSpPr txBox="1"/>
          <p:nvPr/>
        </p:nvSpPr>
        <p:spPr>
          <a:xfrm>
            <a:off x="5238750" y="2673350"/>
            <a:ext cx="400050" cy="307777"/>
          </a:xfrm>
          <a:prstGeom prst="rect">
            <a:avLst/>
          </a:prstGeom>
          <a:noFill/>
        </p:spPr>
        <p:txBody>
          <a:bodyPr wrap="square" rtlCol="0">
            <a:spAutoFit/>
          </a:bodyPr>
          <a:lstStyle/>
          <a:p>
            <a:r>
              <a:rPr lang="nb-NO" sz="1400" i="1" dirty="0" smtClean="0"/>
              <a:t>q</a:t>
            </a:r>
            <a:r>
              <a:rPr lang="nb-NO" sz="1400" baseline="-25000" dirty="0" smtClean="0"/>
              <a:t>3</a:t>
            </a:r>
            <a:endParaRPr lang="nb-NO" sz="1400" baseline="-25000" dirty="0"/>
          </a:p>
        </p:txBody>
      </p:sp>
      <p:sp>
        <p:nvSpPr>
          <p:cNvPr id="67" name="TextBox 66"/>
          <p:cNvSpPr txBox="1"/>
          <p:nvPr/>
        </p:nvSpPr>
        <p:spPr>
          <a:xfrm>
            <a:off x="5727700" y="2051050"/>
            <a:ext cx="400050" cy="307777"/>
          </a:xfrm>
          <a:prstGeom prst="rect">
            <a:avLst/>
          </a:prstGeom>
          <a:noFill/>
        </p:spPr>
        <p:txBody>
          <a:bodyPr wrap="square" rtlCol="0">
            <a:spAutoFit/>
          </a:bodyPr>
          <a:lstStyle/>
          <a:p>
            <a:r>
              <a:rPr lang="nb-NO" sz="1400" i="1" dirty="0" smtClean="0"/>
              <a:t>q</a:t>
            </a:r>
            <a:r>
              <a:rPr lang="nb-NO" sz="1400" baseline="-25000" dirty="0" smtClean="0"/>
              <a:t>4</a:t>
            </a:r>
            <a:endParaRPr lang="nb-NO" sz="1400" baseline="-25000" dirty="0"/>
          </a:p>
        </p:txBody>
      </p:sp>
      <p:sp>
        <p:nvSpPr>
          <p:cNvPr id="68" name="TextBox 67"/>
          <p:cNvSpPr txBox="1"/>
          <p:nvPr/>
        </p:nvSpPr>
        <p:spPr>
          <a:xfrm>
            <a:off x="5283200" y="4406900"/>
            <a:ext cx="400050" cy="307777"/>
          </a:xfrm>
          <a:prstGeom prst="rect">
            <a:avLst/>
          </a:prstGeom>
          <a:noFill/>
        </p:spPr>
        <p:txBody>
          <a:bodyPr wrap="square" rtlCol="0">
            <a:spAutoFit/>
          </a:bodyPr>
          <a:lstStyle/>
          <a:p>
            <a:r>
              <a:rPr lang="nb-NO" sz="1400" i="1" dirty="0" smtClean="0"/>
              <a:t>q</a:t>
            </a:r>
            <a:r>
              <a:rPr lang="nb-NO" sz="1400" baseline="-25000" dirty="0" smtClean="0"/>
              <a:t>7</a:t>
            </a:r>
            <a:endParaRPr lang="nb-NO" sz="1400" baseline="-25000" dirty="0"/>
          </a:p>
        </p:txBody>
      </p:sp>
      <p:sp>
        <p:nvSpPr>
          <p:cNvPr id="69" name="TextBox 68"/>
          <p:cNvSpPr txBox="1"/>
          <p:nvPr/>
        </p:nvSpPr>
        <p:spPr>
          <a:xfrm>
            <a:off x="6438900" y="4184650"/>
            <a:ext cx="400050" cy="307777"/>
          </a:xfrm>
          <a:prstGeom prst="rect">
            <a:avLst/>
          </a:prstGeom>
          <a:noFill/>
        </p:spPr>
        <p:txBody>
          <a:bodyPr wrap="square" rtlCol="0">
            <a:spAutoFit/>
          </a:bodyPr>
          <a:lstStyle/>
          <a:p>
            <a:r>
              <a:rPr lang="nb-NO" sz="1400" i="1" dirty="0" smtClean="0"/>
              <a:t>q</a:t>
            </a:r>
            <a:r>
              <a:rPr lang="nb-NO" sz="1400" baseline="-25000" dirty="0" smtClean="0"/>
              <a:t>6</a:t>
            </a:r>
            <a:endParaRPr lang="nb-NO" sz="1400" baseline="-25000" dirty="0"/>
          </a:p>
        </p:txBody>
      </p:sp>
      <p:sp>
        <p:nvSpPr>
          <p:cNvPr id="70" name="TextBox 69"/>
          <p:cNvSpPr txBox="1"/>
          <p:nvPr/>
        </p:nvSpPr>
        <p:spPr>
          <a:xfrm>
            <a:off x="6216650" y="2851150"/>
            <a:ext cx="400050" cy="307777"/>
          </a:xfrm>
          <a:prstGeom prst="rect">
            <a:avLst/>
          </a:prstGeom>
          <a:noFill/>
        </p:spPr>
        <p:txBody>
          <a:bodyPr wrap="square" rtlCol="0">
            <a:spAutoFit/>
          </a:bodyPr>
          <a:lstStyle/>
          <a:p>
            <a:r>
              <a:rPr lang="nb-NO" sz="1400" i="1" dirty="0" smtClean="0"/>
              <a:t>q</a:t>
            </a:r>
            <a:r>
              <a:rPr lang="nb-NO" sz="1400" baseline="-25000" dirty="0" smtClean="0"/>
              <a:t>5</a:t>
            </a:r>
            <a:endParaRPr lang="nb-NO" sz="1400" baseline="-25000" dirty="0"/>
          </a:p>
        </p:txBody>
      </p:sp>
      <p:sp>
        <p:nvSpPr>
          <p:cNvPr id="71" name="TextBox 70"/>
          <p:cNvSpPr txBox="1"/>
          <p:nvPr/>
        </p:nvSpPr>
        <p:spPr>
          <a:xfrm>
            <a:off x="2127250" y="2184400"/>
            <a:ext cx="400050" cy="307777"/>
          </a:xfrm>
          <a:prstGeom prst="rect">
            <a:avLst/>
          </a:prstGeom>
          <a:noFill/>
        </p:spPr>
        <p:txBody>
          <a:bodyPr wrap="square" rtlCol="0">
            <a:spAutoFit/>
          </a:bodyPr>
          <a:lstStyle/>
          <a:p>
            <a:r>
              <a:rPr lang="nb-NO" sz="1400" i="1" dirty="0" smtClean="0"/>
              <a:t>p</a:t>
            </a:r>
            <a:r>
              <a:rPr lang="nb-NO" sz="1400" baseline="-25000" dirty="0" smtClean="0"/>
              <a:t>5</a:t>
            </a:r>
          </a:p>
        </p:txBody>
      </p:sp>
      <p:sp>
        <p:nvSpPr>
          <p:cNvPr id="72" name="TextBox 71"/>
          <p:cNvSpPr txBox="1"/>
          <p:nvPr/>
        </p:nvSpPr>
        <p:spPr>
          <a:xfrm>
            <a:off x="2882900" y="2006600"/>
            <a:ext cx="400050" cy="307777"/>
          </a:xfrm>
          <a:prstGeom prst="rect">
            <a:avLst/>
          </a:prstGeom>
          <a:noFill/>
        </p:spPr>
        <p:txBody>
          <a:bodyPr wrap="square" rtlCol="0">
            <a:spAutoFit/>
          </a:bodyPr>
          <a:lstStyle/>
          <a:p>
            <a:r>
              <a:rPr lang="nb-NO" sz="1400" i="1" dirty="0" smtClean="0"/>
              <a:t>p</a:t>
            </a:r>
            <a:r>
              <a:rPr lang="nb-NO" sz="1400" baseline="-25000" dirty="0" smtClean="0"/>
              <a:t>4</a:t>
            </a:r>
          </a:p>
        </p:txBody>
      </p:sp>
      <p:sp>
        <p:nvSpPr>
          <p:cNvPr id="73" name="TextBox 72"/>
          <p:cNvSpPr txBox="1"/>
          <p:nvPr/>
        </p:nvSpPr>
        <p:spPr>
          <a:xfrm>
            <a:off x="3371850" y="2095500"/>
            <a:ext cx="400050" cy="307777"/>
          </a:xfrm>
          <a:prstGeom prst="rect">
            <a:avLst/>
          </a:prstGeom>
          <a:noFill/>
        </p:spPr>
        <p:txBody>
          <a:bodyPr wrap="square" rtlCol="0">
            <a:spAutoFit/>
          </a:bodyPr>
          <a:lstStyle/>
          <a:p>
            <a:r>
              <a:rPr lang="nb-NO" sz="1400" i="1" dirty="0" smtClean="0"/>
              <a:t>p</a:t>
            </a:r>
            <a:r>
              <a:rPr lang="nb-NO" sz="1400" baseline="-25000" dirty="0" smtClean="0"/>
              <a:t>3</a:t>
            </a:r>
          </a:p>
        </p:txBody>
      </p:sp>
      <p:sp>
        <p:nvSpPr>
          <p:cNvPr id="74" name="TextBox 73"/>
          <p:cNvSpPr txBox="1"/>
          <p:nvPr/>
        </p:nvSpPr>
        <p:spPr>
          <a:xfrm>
            <a:off x="3683000" y="2540000"/>
            <a:ext cx="400050" cy="307777"/>
          </a:xfrm>
          <a:prstGeom prst="rect">
            <a:avLst/>
          </a:prstGeom>
          <a:noFill/>
        </p:spPr>
        <p:txBody>
          <a:bodyPr wrap="square" rtlCol="0">
            <a:spAutoFit/>
          </a:bodyPr>
          <a:lstStyle/>
          <a:p>
            <a:r>
              <a:rPr lang="nb-NO" sz="1400" i="1" dirty="0" smtClean="0"/>
              <a:t>p</a:t>
            </a:r>
            <a:r>
              <a:rPr lang="nb-NO" sz="1400" baseline="-25000" dirty="0" smtClean="0"/>
              <a:t>2</a:t>
            </a:r>
          </a:p>
        </p:txBody>
      </p:sp>
      <p:sp>
        <p:nvSpPr>
          <p:cNvPr id="75" name="TextBox 74"/>
          <p:cNvSpPr txBox="1"/>
          <p:nvPr/>
        </p:nvSpPr>
        <p:spPr>
          <a:xfrm>
            <a:off x="1860550" y="3784600"/>
            <a:ext cx="400050" cy="307777"/>
          </a:xfrm>
          <a:prstGeom prst="rect">
            <a:avLst/>
          </a:prstGeom>
          <a:noFill/>
        </p:spPr>
        <p:txBody>
          <a:bodyPr wrap="square" rtlCol="0">
            <a:spAutoFit/>
          </a:bodyPr>
          <a:lstStyle/>
          <a:p>
            <a:r>
              <a:rPr lang="nb-NO" sz="1400" i="1" dirty="0" smtClean="0"/>
              <a:t>p</a:t>
            </a:r>
            <a:r>
              <a:rPr lang="nb-NO" sz="1400" baseline="-25000" dirty="0" smtClean="0"/>
              <a:t>6</a:t>
            </a:r>
          </a:p>
        </p:txBody>
      </p:sp>
      <p:sp>
        <p:nvSpPr>
          <p:cNvPr id="76" name="TextBox 75"/>
          <p:cNvSpPr txBox="1"/>
          <p:nvPr/>
        </p:nvSpPr>
        <p:spPr>
          <a:xfrm>
            <a:off x="3771900" y="3651250"/>
            <a:ext cx="400050" cy="307777"/>
          </a:xfrm>
          <a:prstGeom prst="rect">
            <a:avLst/>
          </a:prstGeom>
          <a:noFill/>
        </p:spPr>
        <p:txBody>
          <a:bodyPr wrap="square" rtlCol="0">
            <a:spAutoFit/>
          </a:bodyPr>
          <a:lstStyle/>
          <a:p>
            <a:r>
              <a:rPr lang="nb-NO" sz="1400" i="1" dirty="0" smtClean="0"/>
              <a:t>p</a:t>
            </a:r>
            <a:r>
              <a:rPr lang="nb-NO" sz="1400" baseline="-25000" dirty="0" smtClean="0"/>
              <a:t>1</a:t>
            </a:r>
            <a:endParaRPr lang="nb-NO" sz="1400" baseline="-25000" dirty="0"/>
          </a:p>
        </p:txBody>
      </p:sp>
      <p:sp>
        <p:nvSpPr>
          <p:cNvPr id="51" name="Rectangle 2"/>
          <p:cNvSpPr txBox="1">
            <a:spLocks noChangeArrowheads="1"/>
          </p:cNvSpPr>
          <p:nvPr/>
        </p:nvSpPr>
        <p:spPr bwMode="auto">
          <a:xfrm>
            <a:off x="438150" y="5384800"/>
            <a:ext cx="8229600"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2000" kern="0" dirty="0">
                <a:solidFill>
                  <a:schemeClr val="accent2"/>
                </a:solidFill>
              </a:rPr>
              <a:t>As </a:t>
            </a:r>
            <a:r>
              <a:rPr lang="en-US" sz="2000" i="1" dirty="0" smtClean="0">
                <a:solidFill>
                  <a:srgbClr val="FF0000"/>
                </a:solidFill>
              </a:rPr>
              <a:t>q</a:t>
            </a:r>
            <a:r>
              <a:rPr lang="en-US" sz="2000" baseline="-25000" dirty="0">
                <a:solidFill>
                  <a:srgbClr val="FF0000"/>
                </a:solidFill>
              </a:rPr>
              <a:t>4</a:t>
            </a:r>
            <a:r>
              <a:rPr lang="en-US" sz="2000" dirty="0" smtClean="0">
                <a:solidFill>
                  <a:srgbClr val="FF0000"/>
                </a:solidFill>
              </a:rPr>
              <a:t>-</a:t>
            </a:r>
            <a:r>
              <a:rPr lang="en-US" sz="2000" i="1" dirty="0" smtClean="0">
                <a:solidFill>
                  <a:srgbClr val="FF0000"/>
                </a:solidFill>
              </a:rPr>
              <a:t>p</a:t>
            </a:r>
            <a:r>
              <a:rPr lang="en-US" sz="2000" baseline="-25000" dirty="0" smtClean="0">
                <a:solidFill>
                  <a:srgbClr val="FF0000"/>
                </a:solidFill>
              </a:rPr>
              <a:t>3</a:t>
            </a:r>
            <a:r>
              <a:rPr lang="en-US" sz="2000" dirty="0">
                <a:solidFill>
                  <a:srgbClr val="FF0000"/>
                </a:solidFill>
              </a:rPr>
              <a:t>-</a:t>
            </a:r>
            <a:r>
              <a:rPr lang="en-US" sz="2000" i="1" dirty="0" smtClean="0">
                <a:solidFill>
                  <a:srgbClr val="FF0000"/>
                </a:solidFill>
              </a:rPr>
              <a:t>qp</a:t>
            </a:r>
            <a:r>
              <a:rPr lang="en-US" sz="2000" baseline="-25000" dirty="0" smtClean="0">
                <a:solidFill>
                  <a:srgbClr val="FF0000"/>
                </a:solidFill>
              </a:rPr>
              <a:t>4</a:t>
            </a:r>
            <a:r>
              <a:rPr lang="en-US" sz="2000" kern="0" dirty="0" smtClean="0">
                <a:solidFill>
                  <a:srgbClr val="FF0000"/>
                </a:solidFill>
              </a:rPr>
              <a:t> </a:t>
            </a:r>
            <a:r>
              <a:rPr lang="en-US" sz="2000" kern="0" dirty="0">
                <a:solidFill>
                  <a:schemeClr val="accent2"/>
                </a:solidFill>
              </a:rPr>
              <a:t>turns </a:t>
            </a:r>
            <a:r>
              <a:rPr lang="en-US" sz="2000" kern="0" dirty="0" smtClean="0">
                <a:solidFill>
                  <a:schemeClr val="accent2"/>
                </a:solidFill>
              </a:rPr>
              <a:t>right, </a:t>
            </a:r>
            <a:r>
              <a:rPr lang="en-US" sz="2000" kern="0" dirty="0">
                <a:solidFill>
                  <a:schemeClr val="accent2"/>
                </a:solidFill>
              </a:rPr>
              <a:t>we keep going along the </a:t>
            </a:r>
            <a:r>
              <a:rPr lang="en-US" sz="2000" kern="0" dirty="0" smtClean="0">
                <a:solidFill>
                  <a:schemeClr val="accent2"/>
                </a:solidFill>
              </a:rPr>
              <a:t>left </a:t>
            </a:r>
            <a:r>
              <a:rPr lang="en-US" sz="2000" kern="0" dirty="0">
                <a:solidFill>
                  <a:schemeClr val="accent2"/>
                </a:solidFill>
              </a:rPr>
              <a:t>hull.</a:t>
            </a:r>
          </a:p>
        </p:txBody>
      </p:sp>
      <p:sp>
        <p:nvSpPr>
          <p:cNvPr id="53" name="Slide Number Placeholder 52"/>
          <p:cNvSpPr>
            <a:spLocks noGrp="1"/>
          </p:cNvSpPr>
          <p:nvPr>
            <p:ph type="sldNum" sz="quarter" idx="12"/>
          </p:nvPr>
        </p:nvSpPr>
        <p:spPr/>
        <p:txBody>
          <a:bodyPr/>
          <a:lstStyle/>
          <a:p>
            <a:fld id="{5E24FFD2-465A-4E69-924E-BCE8BD2664F0}" type="slidenum">
              <a:rPr lang="en-US" smtClean="0"/>
              <a:pPr/>
              <a:t>53</a:t>
            </a:fld>
            <a:endParaRPr lang="en-US"/>
          </a:p>
        </p:txBody>
      </p:sp>
      <p:sp>
        <p:nvSpPr>
          <p:cNvPr id="58"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9600" y="187325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83000" y="2006600"/>
            <a:ext cx="88900" cy="889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83050" y="2584450"/>
            <a:ext cx="88900" cy="889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Straight Connector 31"/>
          <p:cNvCxnSpPr/>
          <p:nvPr/>
        </p:nvCxnSpPr>
        <p:spPr>
          <a:xfrm rot="16200000" flipV="1">
            <a:off x="2658430" y="2867295"/>
            <a:ext cx="35115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 idx="7"/>
            <a:endCxn id="56" idx="1"/>
          </p:cNvCxnSpPr>
          <p:nvPr/>
        </p:nvCxnSpPr>
        <p:spPr>
          <a:xfrm rot="16200000" flipH="1">
            <a:off x="4483100" y="628650"/>
            <a:ext cx="133350" cy="2648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61050" y="20066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Straight Connector 58"/>
          <p:cNvCxnSpPr/>
          <p:nvPr/>
        </p:nvCxnSpPr>
        <p:spPr>
          <a:xfrm>
            <a:off x="5949950" y="2051050"/>
            <a:ext cx="679769" cy="902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6525" y="1984375"/>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27600" y="3340100"/>
            <a:ext cx="400050" cy="307777"/>
          </a:xfrm>
          <a:prstGeom prst="rect">
            <a:avLst/>
          </a:prstGeom>
          <a:noFill/>
        </p:spPr>
        <p:txBody>
          <a:bodyPr wrap="square" rtlCol="0">
            <a:spAutoFit/>
          </a:bodyPr>
          <a:lstStyle/>
          <a:p>
            <a:r>
              <a:rPr lang="nb-NO" sz="1400" i="1" dirty="0" smtClean="0"/>
              <a:t>q</a:t>
            </a:r>
            <a:r>
              <a:rPr lang="nb-NO" sz="1400" baseline="-25000" dirty="0" smtClean="0"/>
              <a:t>2</a:t>
            </a:r>
            <a:endParaRPr lang="nb-NO" sz="1400" baseline="-25000" dirty="0"/>
          </a:p>
        </p:txBody>
      </p:sp>
      <p:sp>
        <p:nvSpPr>
          <p:cNvPr id="77" name="TextBox 76"/>
          <p:cNvSpPr txBox="1"/>
          <p:nvPr/>
        </p:nvSpPr>
        <p:spPr>
          <a:xfrm>
            <a:off x="5238750" y="2673350"/>
            <a:ext cx="400050" cy="307777"/>
          </a:xfrm>
          <a:prstGeom prst="rect">
            <a:avLst/>
          </a:prstGeom>
          <a:noFill/>
        </p:spPr>
        <p:txBody>
          <a:bodyPr wrap="square" rtlCol="0">
            <a:spAutoFit/>
          </a:bodyPr>
          <a:lstStyle/>
          <a:p>
            <a:r>
              <a:rPr lang="nb-NO" sz="1400" i="1" dirty="0" smtClean="0"/>
              <a:t>q</a:t>
            </a:r>
            <a:r>
              <a:rPr lang="nb-NO" sz="1400" baseline="-25000" dirty="0" smtClean="0"/>
              <a:t>3</a:t>
            </a:r>
            <a:endParaRPr lang="nb-NO" sz="1400" baseline="-25000" dirty="0"/>
          </a:p>
        </p:txBody>
      </p:sp>
      <p:sp>
        <p:nvSpPr>
          <p:cNvPr id="78" name="TextBox 77"/>
          <p:cNvSpPr txBox="1"/>
          <p:nvPr/>
        </p:nvSpPr>
        <p:spPr>
          <a:xfrm>
            <a:off x="5727700" y="2051050"/>
            <a:ext cx="400050" cy="307777"/>
          </a:xfrm>
          <a:prstGeom prst="rect">
            <a:avLst/>
          </a:prstGeom>
          <a:noFill/>
        </p:spPr>
        <p:txBody>
          <a:bodyPr wrap="square" rtlCol="0">
            <a:spAutoFit/>
          </a:bodyPr>
          <a:lstStyle/>
          <a:p>
            <a:r>
              <a:rPr lang="nb-NO" sz="1400" i="1" dirty="0" smtClean="0"/>
              <a:t>q</a:t>
            </a:r>
            <a:r>
              <a:rPr lang="nb-NO" sz="1400" baseline="-25000" dirty="0" smtClean="0"/>
              <a:t>4</a:t>
            </a:r>
            <a:endParaRPr lang="nb-NO" sz="1400" baseline="-25000" dirty="0"/>
          </a:p>
        </p:txBody>
      </p:sp>
      <p:sp>
        <p:nvSpPr>
          <p:cNvPr id="79" name="TextBox 78"/>
          <p:cNvSpPr txBox="1"/>
          <p:nvPr/>
        </p:nvSpPr>
        <p:spPr>
          <a:xfrm>
            <a:off x="5283200" y="4406900"/>
            <a:ext cx="400050" cy="307777"/>
          </a:xfrm>
          <a:prstGeom prst="rect">
            <a:avLst/>
          </a:prstGeom>
          <a:noFill/>
        </p:spPr>
        <p:txBody>
          <a:bodyPr wrap="square" rtlCol="0">
            <a:spAutoFit/>
          </a:bodyPr>
          <a:lstStyle/>
          <a:p>
            <a:r>
              <a:rPr lang="nb-NO" sz="1400" i="1" dirty="0" smtClean="0"/>
              <a:t>q</a:t>
            </a:r>
            <a:r>
              <a:rPr lang="nb-NO" sz="1400" baseline="-25000" dirty="0" smtClean="0"/>
              <a:t>7</a:t>
            </a:r>
            <a:endParaRPr lang="nb-NO" sz="1400" baseline="-25000" dirty="0"/>
          </a:p>
        </p:txBody>
      </p:sp>
      <p:sp>
        <p:nvSpPr>
          <p:cNvPr id="80" name="TextBox 79"/>
          <p:cNvSpPr txBox="1"/>
          <p:nvPr/>
        </p:nvSpPr>
        <p:spPr>
          <a:xfrm>
            <a:off x="6438900" y="4184650"/>
            <a:ext cx="400050" cy="307777"/>
          </a:xfrm>
          <a:prstGeom prst="rect">
            <a:avLst/>
          </a:prstGeom>
          <a:noFill/>
        </p:spPr>
        <p:txBody>
          <a:bodyPr wrap="square" rtlCol="0">
            <a:spAutoFit/>
          </a:bodyPr>
          <a:lstStyle/>
          <a:p>
            <a:r>
              <a:rPr lang="nb-NO" sz="1400" i="1" dirty="0" smtClean="0"/>
              <a:t>q</a:t>
            </a:r>
            <a:r>
              <a:rPr lang="nb-NO" sz="1400" baseline="-25000" dirty="0" smtClean="0"/>
              <a:t>6</a:t>
            </a:r>
            <a:endParaRPr lang="nb-NO" sz="1400" baseline="-25000" dirty="0"/>
          </a:p>
        </p:txBody>
      </p:sp>
      <p:sp>
        <p:nvSpPr>
          <p:cNvPr id="81" name="TextBox 80"/>
          <p:cNvSpPr txBox="1"/>
          <p:nvPr/>
        </p:nvSpPr>
        <p:spPr>
          <a:xfrm>
            <a:off x="6216650" y="2851150"/>
            <a:ext cx="400050" cy="307777"/>
          </a:xfrm>
          <a:prstGeom prst="rect">
            <a:avLst/>
          </a:prstGeom>
          <a:noFill/>
        </p:spPr>
        <p:txBody>
          <a:bodyPr wrap="square" rtlCol="0">
            <a:spAutoFit/>
          </a:bodyPr>
          <a:lstStyle/>
          <a:p>
            <a:r>
              <a:rPr lang="nb-NO" sz="1400" i="1" dirty="0" smtClean="0"/>
              <a:t>q</a:t>
            </a:r>
            <a:r>
              <a:rPr lang="nb-NO" sz="1400" baseline="-25000" dirty="0" smtClean="0"/>
              <a:t>5</a:t>
            </a:r>
            <a:endParaRPr lang="nb-NO" sz="1400" baseline="-25000" dirty="0"/>
          </a:p>
        </p:txBody>
      </p:sp>
      <p:sp>
        <p:nvSpPr>
          <p:cNvPr id="82" name="TextBox 81"/>
          <p:cNvSpPr txBox="1"/>
          <p:nvPr/>
        </p:nvSpPr>
        <p:spPr>
          <a:xfrm>
            <a:off x="2127250" y="2184400"/>
            <a:ext cx="400050" cy="307777"/>
          </a:xfrm>
          <a:prstGeom prst="rect">
            <a:avLst/>
          </a:prstGeom>
          <a:noFill/>
        </p:spPr>
        <p:txBody>
          <a:bodyPr wrap="square" rtlCol="0">
            <a:spAutoFit/>
          </a:bodyPr>
          <a:lstStyle/>
          <a:p>
            <a:r>
              <a:rPr lang="nb-NO" sz="1400" i="1" dirty="0" smtClean="0"/>
              <a:t>p</a:t>
            </a:r>
            <a:r>
              <a:rPr lang="nb-NO" sz="1400" baseline="-25000" dirty="0" smtClean="0"/>
              <a:t>5</a:t>
            </a:r>
          </a:p>
        </p:txBody>
      </p:sp>
      <p:sp>
        <p:nvSpPr>
          <p:cNvPr id="83" name="TextBox 82"/>
          <p:cNvSpPr txBox="1"/>
          <p:nvPr/>
        </p:nvSpPr>
        <p:spPr>
          <a:xfrm>
            <a:off x="2882900" y="2006600"/>
            <a:ext cx="400050" cy="307777"/>
          </a:xfrm>
          <a:prstGeom prst="rect">
            <a:avLst/>
          </a:prstGeom>
          <a:noFill/>
        </p:spPr>
        <p:txBody>
          <a:bodyPr wrap="square" rtlCol="0">
            <a:spAutoFit/>
          </a:bodyPr>
          <a:lstStyle/>
          <a:p>
            <a:r>
              <a:rPr lang="nb-NO" sz="1400" i="1" dirty="0" smtClean="0"/>
              <a:t>p</a:t>
            </a:r>
            <a:r>
              <a:rPr lang="nb-NO" sz="1400" baseline="-25000" dirty="0" smtClean="0"/>
              <a:t>4</a:t>
            </a:r>
          </a:p>
        </p:txBody>
      </p:sp>
      <p:sp>
        <p:nvSpPr>
          <p:cNvPr id="84" name="TextBox 83"/>
          <p:cNvSpPr txBox="1"/>
          <p:nvPr/>
        </p:nvSpPr>
        <p:spPr>
          <a:xfrm>
            <a:off x="3371850" y="2095500"/>
            <a:ext cx="400050" cy="307777"/>
          </a:xfrm>
          <a:prstGeom prst="rect">
            <a:avLst/>
          </a:prstGeom>
          <a:noFill/>
        </p:spPr>
        <p:txBody>
          <a:bodyPr wrap="square" rtlCol="0">
            <a:spAutoFit/>
          </a:bodyPr>
          <a:lstStyle/>
          <a:p>
            <a:r>
              <a:rPr lang="nb-NO" sz="1400" i="1" dirty="0" smtClean="0"/>
              <a:t>p</a:t>
            </a:r>
            <a:r>
              <a:rPr lang="nb-NO" sz="1400" baseline="-25000" dirty="0" smtClean="0"/>
              <a:t>3</a:t>
            </a:r>
          </a:p>
        </p:txBody>
      </p:sp>
      <p:sp>
        <p:nvSpPr>
          <p:cNvPr id="85" name="TextBox 84"/>
          <p:cNvSpPr txBox="1"/>
          <p:nvPr/>
        </p:nvSpPr>
        <p:spPr>
          <a:xfrm>
            <a:off x="3683000" y="2540000"/>
            <a:ext cx="400050" cy="307777"/>
          </a:xfrm>
          <a:prstGeom prst="rect">
            <a:avLst/>
          </a:prstGeom>
          <a:noFill/>
        </p:spPr>
        <p:txBody>
          <a:bodyPr wrap="square" rtlCol="0">
            <a:spAutoFit/>
          </a:bodyPr>
          <a:lstStyle/>
          <a:p>
            <a:r>
              <a:rPr lang="nb-NO" sz="1400" i="1" dirty="0" smtClean="0"/>
              <a:t>p</a:t>
            </a:r>
            <a:r>
              <a:rPr lang="nb-NO" sz="1400" baseline="-25000" dirty="0" smtClean="0"/>
              <a:t>2</a:t>
            </a:r>
          </a:p>
        </p:txBody>
      </p:sp>
      <p:sp>
        <p:nvSpPr>
          <p:cNvPr id="86" name="TextBox 85"/>
          <p:cNvSpPr txBox="1"/>
          <p:nvPr/>
        </p:nvSpPr>
        <p:spPr>
          <a:xfrm>
            <a:off x="1860550" y="3784600"/>
            <a:ext cx="400050" cy="307777"/>
          </a:xfrm>
          <a:prstGeom prst="rect">
            <a:avLst/>
          </a:prstGeom>
          <a:noFill/>
        </p:spPr>
        <p:txBody>
          <a:bodyPr wrap="square" rtlCol="0">
            <a:spAutoFit/>
          </a:bodyPr>
          <a:lstStyle/>
          <a:p>
            <a:r>
              <a:rPr lang="nb-NO" sz="1400" i="1" dirty="0" smtClean="0"/>
              <a:t>p</a:t>
            </a:r>
            <a:r>
              <a:rPr lang="nb-NO" sz="1400" baseline="-25000" dirty="0" smtClean="0"/>
              <a:t>6</a:t>
            </a:r>
          </a:p>
        </p:txBody>
      </p:sp>
      <p:sp>
        <p:nvSpPr>
          <p:cNvPr id="87" name="TextBox 86"/>
          <p:cNvSpPr txBox="1"/>
          <p:nvPr/>
        </p:nvSpPr>
        <p:spPr>
          <a:xfrm>
            <a:off x="3771900" y="3651250"/>
            <a:ext cx="400050" cy="307777"/>
          </a:xfrm>
          <a:prstGeom prst="rect">
            <a:avLst/>
          </a:prstGeom>
          <a:noFill/>
        </p:spPr>
        <p:txBody>
          <a:bodyPr wrap="square" rtlCol="0">
            <a:spAutoFit/>
          </a:bodyPr>
          <a:lstStyle/>
          <a:p>
            <a:r>
              <a:rPr lang="nb-NO" sz="1400" i="1" dirty="0" smtClean="0"/>
              <a:t>p</a:t>
            </a:r>
            <a:r>
              <a:rPr lang="nb-NO" sz="1400" baseline="-25000" dirty="0" smtClean="0"/>
              <a:t>1</a:t>
            </a:r>
            <a:endParaRPr lang="nb-NO" sz="1400" baseline="-25000" dirty="0"/>
          </a:p>
        </p:txBody>
      </p:sp>
      <p:sp>
        <p:nvSpPr>
          <p:cNvPr id="5" name="Oval 4"/>
          <p:cNvSpPr/>
          <p:nvPr/>
        </p:nvSpPr>
        <p:spPr>
          <a:xfrm>
            <a:off x="2082800" y="2095500"/>
            <a:ext cx="88900" cy="889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7" name="Rectangle 2"/>
          <p:cNvSpPr txBox="1">
            <a:spLocks noChangeArrowheads="1"/>
          </p:cNvSpPr>
          <p:nvPr/>
        </p:nvSpPr>
        <p:spPr bwMode="auto">
          <a:xfrm>
            <a:off x="438150" y="5429250"/>
            <a:ext cx="8229600"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1" u="none" strike="noStrike" kern="0" cap="none" spc="0" normalizeH="0" baseline="0" noProof="0" dirty="0">
              <a:ln>
                <a:noFill/>
              </a:ln>
              <a:solidFill>
                <a:schemeClr val="tx2"/>
              </a:solidFill>
              <a:effectLst/>
              <a:uLnTx/>
              <a:uFillTx/>
              <a:latin typeface="+mj-lt"/>
              <a:ea typeface="+mj-ea"/>
              <a:cs typeface="+mj-cs"/>
            </a:endParaRPr>
          </a:p>
        </p:txBody>
      </p:sp>
      <p:sp>
        <p:nvSpPr>
          <p:cNvPr id="51" name="Slide Number Placeholder 50"/>
          <p:cNvSpPr>
            <a:spLocks noGrp="1"/>
          </p:cNvSpPr>
          <p:nvPr>
            <p:ph type="sldNum" sz="quarter" idx="12"/>
          </p:nvPr>
        </p:nvSpPr>
        <p:spPr/>
        <p:txBody>
          <a:bodyPr/>
          <a:lstStyle/>
          <a:p>
            <a:fld id="{5E24FFD2-465A-4E69-924E-BCE8BD2664F0}" type="slidenum">
              <a:rPr lang="en-US" smtClean="0"/>
              <a:pPr/>
              <a:t>54</a:t>
            </a:fld>
            <a:endParaRPr lang="en-US"/>
          </a:p>
        </p:txBody>
      </p:sp>
      <p:sp>
        <p:nvSpPr>
          <p:cNvPr id="53"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Finding the upper bridge</a:t>
            </a:r>
            <a:endParaRPr lang="en-US" i="1" dirty="0">
              <a:solidFill>
                <a:srgbClr val="333399"/>
              </a:solidFill>
            </a:endParaRPr>
          </a:p>
        </p:txBody>
      </p:sp>
      <p:sp>
        <p:nvSpPr>
          <p:cNvPr id="58" name="Oval 57"/>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1" name="Straight Connector 60"/>
          <p:cNvCxnSpPr>
            <a:stCxn id="58" idx="2"/>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8"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5" name="Straight Connector 64"/>
          <p:cNvCxnSpPr>
            <a:stCxn id="64" idx="2"/>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4"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4483100" y="45847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70" name="Straight Connector 69"/>
          <p:cNvCxnSpPr>
            <a:stCxn id="69" idx="2"/>
          </p:cNvCxnSpPr>
          <p:nvPr/>
        </p:nvCxnSpPr>
        <p:spPr>
          <a:xfrm rot="10800000" flipH="1">
            <a:off x="4483100" y="334010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9" idx="4"/>
          </p:cNvCxnSpPr>
          <p:nvPr/>
        </p:nvCxnSpPr>
        <p:spPr>
          <a:xfrm rot="16200000" flipH="1">
            <a:off x="4838700" y="436245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000" y="4362450"/>
            <a:ext cx="400050" cy="307777"/>
          </a:xfrm>
          <a:prstGeom prst="rect">
            <a:avLst/>
          </a:prstGeom>
          <a:noFill/>
        </p:spPr>
        <p:txBody>
          <a:bodyPr wrap="square" rtlCol="0">
            <a:spAutoFit/>
          </a:bodyPr>
          <a:lstStyle/>
          <a:p>
            <a:r>
              <a:rPr lang="nb-NO" sz="1400" i="1" dirty="0" smtClean="0"/>
              <a:t>q</a:t>
            </a:r>
            <a:r>
              <a:rPr lang="nb-NO" sz="1400" baseline="-25000" dirty="0" smtClean="0"/>
              <a:t>1</a:t>
            </a:r>
            <a:endParaRPr lang="nb-NO" sz="1400" dirty="0" smtClean="0"/>
          </a:p>
        </p:txBody>
      </p:sp>
      <p:sp>
        <p:nvSpPr>
          <p:cNvPr id="73" name="Rectangle 2"/>
          <p:cNvSpPr txBox="1">
            <a:spLocks noChangeArrowheads="1"/>
          </p:cNvSpPr>
          <p:nvPr/>
        </p:nvSpPr>
        <p:spPr bwMode="auto">
          <a:xfrm>
            <a:off x="438150" y="5384800"/>
            <a:ext cx="8229600" cy="661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2000" kern="0" dirty="0" smtClean="0">
                <a:solidFill>
                  <a:schemeClr val="accent2"/>
                </a:solidFill>
              </a:rPr>
              <a:t>Finally we have the upper bridge. </a:t>
            </a:r>
            <a:endParaRPr lang="en-US" sz="2000" kern="0" dirty="0">
              <a:solidFill>
                <a:schemeClr val="accent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en-US" kern="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b="1" kern="0" smtClean="0">
              <a:latin typeface="+mn-lt"/>
            </a:endParaRPr>
          </a:p>
        </p:txBody>
      </p:sp>
      <p:sp>
        <p:nvSpPr>
          <p:cNvPr id="5" name="Oval 4"/>
          <p:cNvSpPr/>
          <p:nvPr/>
        </p:nvSpPr>
        <p:spPr>
          <a:xfrm>
            <a:off x="2082800" y="20955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162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49600" y="187325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83000" y="2006600"/>
            <a:ext cx="88900" cy="889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26289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71950" y="39179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3050" y="2584450"/>
            <a:ext cx="88900" cy="889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94300" y="46736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8700" y="33401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2750" y="414020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94500" y="44513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16700" y="294005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16200000" flipV="1">
            <a:off x="2060575" y="349567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605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4100" y="3429000"/>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4900" y="33845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9650" y="3473450"/>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82649" y="3015931"/>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71750" y="1441770"/>
            <a:ext cx="209231" cy="10982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4075" y="1673225"/>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8550" y="2095500"/>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5200" y="3206750"/>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5350" y="2895600"/>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8056" y="3660455"/>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51468" y="2851150"/>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7725" y="3851275"/>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 idx="7"/>
            <a:endCxn id="56" idx="1"/>
          </p:cNvCxnSpPr>
          <p:nvPr/>
        </p:nvCxnSpPr>
        <p:spPr>
          <a:xfrm rot="16200000" flipH="1">
            <a:off x="4483100" y="628650"/>
            <a:ext cx="133350" cy="2648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61050" y="2006600"/>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5949950" y="2051050"/>
            <a:ext cx="679769" cy="9020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6525" y="1984375"/>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572000" y="4362450"/>
            <a:ext cx="400050" cy="307777"/>
          </a:xfrm>
          <a:prstGeom prst="rect">
            <a:avLst/>
          </a:prstGeom>
          <a:noFill/>
        </p:spPr>
        <p:txBody>
          <a:bodyPr wrap="square" rtlCol="0">
            <a:spAutoFit/>
          </a:bodyPr>
          <a:lstStyle/>
          <a:p>
            <a:r>
              <a:rPr lang="en-US" sz="1400" i="1" smtClean="0"/>
              <a:t>q</a:t>
            </a:r>
            <a:r>
              <a:rPr lang="en-US" sz="1400" baseline="-25000" smtClean="0"/>
              <a:t>1</a:t>
            </a:r>
            <a:endParaRPr lang="en-US" sz="1400" smtClean="0"/>
          </a:p>
        </p:txBody>
      </p:sp>
      <p:sp>
        <p:nvSpPr>
          <p:cNvPr id="69" name="TextBox 68"/>
          <p:cNvSpPr txBox="1"/>
          <p:nvPr/>
        </p:nvSpPr>
        <p:spPr>
          <a:xfrm>
            <a:off x="4927600" y="3340100"/>
            <a:ext cx="400050" cy="307777"/>
          </a:xfrm>
          <a:prstGeom prst="rect">
            <a:avLst/>
          </a:prstGeom>
          <a:noFill/>
        </p:spPr>
        <p:txBody>
          <a:bodyPr wrap="square" rtlCol="0">
            <a:spAutoFit/>
          </a:bodyPr>
          <a:lstStyle/>
          <a:p>
            <a:r>
              <a:rPr lang="en-US" sz="1400" i="1" smtClean="0"/>
              <a:t>q</a:t>
            </a:r>
            <a:r>
              <a:rPr lang="en-US" sz="1400" baseline="-25000" smtClean="0"/>
              <a:t>2</a:t>
            </a:r>
            <a:endParaRPr lang="en-US" sz="1400" baseline="-25000"/>
          </a:p>
        </p:txBody>
      </p:sp>
      <p:sp>
        <p:nvSpPr>
          <p:cNvPr id="70" name="TextBox 69"/>
          <p:cNvSpPr txBox="1"/>
          <p:nvPr/>
        </p:nvSpPr>
        <p:spPr>
          <a:xfrm>
            <a:off x="5238750" y="2673350"/>
            <a:ext cx="400050" cy="307777"/>
          </a:xfrm>
          <a:prstGeom prst="rect">
            <a:avLst/>
          </a:prstGeom>
          <a:noFill/>
        </p:spPr>
        <p:txBody>
          <a:bodyPr wrap="square" rtlCol="0">
            <a:spAutoFit/>
          </a:bodyPr>
          <a:lstStyle/>
          <a:p>
            <a:r>
              <a:rPr lang="en-US" sz="1400" i="1" smtClean="0"/>
              <a:t>q</a:t>
            </a:r>
            <a:r>
              <a:rPr lang="en-US" sz="1400" baseline="-25000" smtClean="0"/>
              <a:t>3</a:t>
            </a:r>
            <a:endParaRPr lang="en-US" sz="1400" baseline="-25000"/>
          </a:p>
        </p:txBody>
      </p:sp>
      <p:sp>
        <p:nvSpPr>
          <p:cNvPr id="71" name="TextBox 70"/>
          <p:cNvSpPr txBox="1"/>
          <p:nvPr/>
        </p:nvSpPr>
        <p:spPr>
          <a:xfrm>
            <a:off x="5727700" y="2051050"/>
            <a:ext cx="400050" cy="307777"/>
          </a:xfrm>
          <a:prstGeom prst="rect">
            <a:avLst/>
          </a:prstGeom>
          <a:noFill/>
        </p:spPr>
        <p:txBody>
          <a:bodyPr wrap="square" rtlCol="0">
            <a:spAutoFit/>
          </a:bodyPr>
          <a:lstStyle/>
          <a:p>
            <a:r>
              <a:rPr lang="en-US" sz="1400" i="1" smtClean="0"/>
              <a:t>q</a:t>
            </a:r>
            <a:r>
              <a:rPr lang="en-US" sz="1400" baseline="-25000" smtClean="0"/>
              <a:t>4</a:t>
            </a:r>
            <a:endParaRPr lang="en-US" sz="1400" baseline="-25000"/>
          </a:p>
        </p:txBody>
      </p:sp>
      <p:sp>
        <p:nvSpPr>
          <p:cNvPr id="72" name="TextBox 71"/>
          <p:cNvSpPr txBox="1"/>
          <p:nvPr/>
        </p:nvSpPr>
        <p:spPr>
          <a:xfrm>
            <a:off x="5283200" y="4406900"/>
            <a:ext cx="400050" cy="307777"/>
          </a:xfrm>
          <a:prstGeom prst="rect">
            <a:avLst/>
          </a:prstGeom>
          <a:noFill/>
        </p:spPr>
        <p:txBody>
          <a:bodyPr wrap="square" rtlCol="0">
            <a:spAutoFit/>
          </a:bodyPr>
          <a:lstStyle/>
          <a:p>
            <a:r>
              <a:rPr lang="en-US" sz="1400" i="1" smtClean="0"/>
              <a:t>q</a:t>
            </a:r>
            <a:r>
              <a:rPr lang="en-US" sz="1400" baseline="-25000" smtClean="0"/>
              <a:t>7</a:t>
            </a:r>
            <a:endParaRPr lang="en-US" sz="1400" baseline="-25000"/>
          </a:p>
        </p:txBody>
      </p:sp>
      <p:sp>
        <p:nvSpPr>
          <p:cNvPr id="73" name="TextBox 72"/>
          <p:cNvSpPr txBox="1"/>
          <p:nvPr/>
        </p:nvSpPr>
        <p:spPr>
          <a:xfrm>
            <a:off x="6438900" y="4184650"/>
            <a:ext cx="400050" cy="307777"/>
          </a:xfrm>
          <a:prstGeom prst="rect">
            <a:avLst/>
          </a:prstGeom>
          <a:noFill/>
        </p:spPr>
        <p:txBody>
          <a:bodyPr wrap="square" rtlCol="0">
            <a:spAutoFit/>
          </a:bodyPr>
          <a:lstStyle/>
          <a:p>
            <a:r>
              <a:rPr lang="en-US" sz="1400" i="1" smtClean="0"/>
              <a:t>q</a:t>
            </a:r>
            <a:r>
              <a:rPr lang="en-US" sz="1400" baseline="-25000" smtClean="0"/>
              <a:t>6</a:t>
            </a:r>
            <a:endParaRPr lang="en-US" sz="1400" baseline="-25000"/>
          </a:p>
        </p:txBody>
      </p:sp>
      <p:sp>
        <p:nvSpPr>
          <p:cNvPr id="74" name="TextBox 73"/>
          <p:cNvSpPr txBox="1"/>
          <p:nvPr/>
        </p:nvSpPr>
        <p:spPr>
          <a:xfrm>
            <a:off x="6216650" y="2851150"/>
            <a:ext cx="400050" cy="307777"/>
          </a:xfrm>
          <a:prstGeom prst="rect">
            <a:avLst/>
          </a:prstGeom>
          <a:noFill/>
        </p:spPr>
        <p:txBody>
          <a:bodyPr wrap="square" rtlCol="0">
            <a:spAutoFit/>
          </a:bodyPr>
          <a:lstStyle/>
          <a:p>
            <a:r>
              <a:rPr lang="en-US" sz="1400" i="1" smtClean="0"/>
              <a:t>q</a:t>
            </a:r>
            <a:r>
              <a:rPr lang="en-US" sz="1400" baseline="-25000" smtClean="0"/>
              <a:t>5</a:t>
            </a:r>
            <a:endParaRPr lang="en-US" sz="1400" baseline="-25000"/>
          </a:p>
        </p:txBody>
      </p:sp>
      <p:sp>
        <p:nvSpPr>
          <p:cNvPr id="75" name="TextBox 74"/>
          <p:cNvSpPr txBox="1"/>
          <p:nvPr/>
        </p:nvSpPr>
        <p:spPr>
          <a:xfrm>
            <a:off x="2127250" y="2184400"/>
            <a:ext cx="400050" cy="307777"/>
          </a:xfrm>
          <a:prstGeom prst="rect">
            <a:avLst/>
          </a:prstGeom>
          <a:noFill/>
        </p:spPr>
        <p:txBody>
          <a:bodyPr wrap="square" rtlCol="0">
            <a:spAutoFit/>
          </a:bodyPr>
          <a:lstStyle/>
          <a:p>
            <a:r>
              <a:rPr lang="en-US" sz="1400" i="1" smtClean="0"/>
              <a:t>p</a:t>
            </a:r>
            <a:r>
              <a:rPr lang="en-US" sz="1400" baseline="-25000" smtClean="0"/>
              <a:t>5</a:t>
            </a:r>
          </a:p>
        </p:txBody>
      </p:sp>
      <p:sp>
        <p:nvSpPr>
          <p:cNvPr id="76" name="TextBox 75"/>
          <p:cNvSpPr txBox="1"/>
          <p:nvPr/>
        </p:nvSpPr>
        <p:spPr>
          <a:xfrm>
            <a:off x="2882900" y="2006600"/>
            <a:ext cx="400050" cy="307777"/>
          </a:xfrm>
          <a:prstGeom prst="rect">
            <a:avLst/>
          </a:prstGeom>
          <a:noFill/>
        </p:spPr>
        <p:txBody>
          <a:bodyPr wrap="square" rtlCol="0">
            <a:spAutoFit/>
          </a:bodyPr>
          <a:lstStyle/>
          <a:p>
            <a:r>
              <a:rPr lang="en-US" sz="1400" i="1" smtClean="0"/>
              <a:t>p</a:t>
            </a:r>
            <a:r>
              <a:rPr lang="en-US" sz="1400" baseline="-25000" smtClean="0"/>
              <a:t>4</a:t>
            </a:r>
          </a:p>
        </p:txBody>
      </p:sp>
      <p:sp>
        <p:nvSpPr>
          <p:cNvPr id="77" name="TextBox 76"/>
          <p:cNvSpPr txBox="1"/>
          <p:nvPr/>
        </p:nvSpPr>
        <p:spPr>
          <a:xfrm>
            <a:off x="3371850" y="2095500"/>
            <a:ext cx="400050" cy="307777"/>
          </a:xfrm>
          <a:prstGeom prst="rect">
            <a:avLst/>
          </a:prstGeom>
          <a:noFill/>
        </p:spPr>
        <p:txBody>
          <a:bodyPr wrap="square" rtlCol="0">
            <a:spAutoFit/>
          </a:bodyPr>
          <a:lstStyle/>
          <a:p>
            <a:r>
              <a:rPr lang="en-US" sz="1400" i="1" smtClean="0"/>
              <a:t>p</a:t>
            </a:r>
            <a:r>
              <a:rPr lang="en-US" sz="1400" baseline="-25000" smtClean="0"/>
              <a:t>3</a:t>
            </a:r>
          </a:p>
        </p:txBody>
      </p:sp>
      <p:sp>
        <p:nvSpPr>
          <p:cNvPr id="78" name="TextBox 77"/>
          <p:cNvSpPr txBox="1"/>
          <p:nvPr/>
        </p:nvSpPr>
        <p:spPr>
          <a:xfrm>
            <a:off x="3683000" y="2540000"/>
            <a:ext cx="400050" cy="307777"/>
          </a:xfrm>
          <a:prstGeom prst="rect">
            <a:avLst/>
          </a:prstGeom>
          <a:noFill/>
        </p:spPr>
        <p:txBody>
          <a:bodyPr wrap="square" rtlCol="0">
            <a:spAutoFit/>
          </a:bodyPr>
          <a:lstStyle/>
          <a:p>
            <a:r>
              <a:rPr lang="en-US" sz="1400" i="1" smtClean="0"/>
              <a:t>p</a:t>
            </a:r>
            <a:r>
              <a:rPr lang="en-US" sz="1400" baseline="-25000" smtClean="0"/>
              <a:t>2</a:t>
            </a:r>
          </a:p>
        </p:txBody>
      </p:sp>
      <p:sp>
        <p:nvSpPr>
          <p:cNvPr id="79" name="TextBox 78"/>
          <p:cNvSpPr txBox="1"/>
          <p:nvPr/>
        </p:nvSpPr>
        <p:spPr>
          <a:xfrm>
            <a:off x="1860550" y="3784600"/>
            <a:ext cx="400050" cy="307777"/>
          </a:xfrm>
          <a:prstGeom prst="rect">
            <a:avLst/>
          </a:prstGeom>
          <a:noFill/>
        </p:spPr>
        <p:txBody>
          <a:bodyPr wrap="square" rtlCol="0">
            <a:spAutoFit/>
          </a:bodyPr>
          <a:lstStyle/>
          <a:p>
            <a:r>
              <a:rPr lang="en-US" sz="1400" i="1" smtClean="0"/>
              <a:t>p</a:t>
            </a:r>
            <a:r>
              <a:rPr lang="en-US" sz="1400" baseline="-25000" smtClean="0"/>
              <a:t>6</a:t>
            </a:r>
          </a:p>
        </p:txBody>
      </p:sp>
      <p:sp>
        <p:nvSpPr>
          <p:cNvPr id="80" name="TextBox 79"/>
          <p:cNvSpPr txBox="1"/>
          <p:nvPr/>
        </p:nvSpPr>
        <p:spPr>
          <a:xfrm>
            <a:off x="3771900" y="3651250"/>
            <a:ext cx="400050" cy="307777"/>
          </a:xfrm>
          <a:prstGeom prst="rect">
            <a:avLst/>
          </a:prstGeom>
          <a:noFill/>
        </p:spPr>
        <p:txBody>
          <a:bodyPr wrap="square" rtlCol="0">
            <a:spAutoFit/>
          </a:bodyPr>
          <a:lstStyle/>
          <a:p>
            <a:r>
              <a:rPr lang="en-US" sz="1400" i="1" smtClean="0"/>
              <a:t>p</a:t>
            </a:r>
            <a:r>
              <a:rPr lang="en-US" sz="1400" baseline="-25000" smtClean="0"/>
              <a:t>1</a:t>
            </a:r>
            <a:endParaRPr lang="en-US" sz="1400" baseline="-25000"/>
          </a:p>
        </p:txBody>
      </p:sp>
      <p:sp>
        <p:nvSpPr>
          <p:cNvPr id="58" name="Rectangle 2"/>
          <p:cNvSpPr txBox="1">
            <a:spLocks noChangeArrowheads="1"/>
          </p:cNvSpPr>
          <p:nvPr/>
        </p:nvSpPr>
        <p:spPr bwMode="auto">
          <a:xfrm>
            <a:off x="566555" y="5049180"/>
            <a:ext cx="7783695" cy="13051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2000" kern="0" dirty="0" smtClean="0">
                <a:solidFill>
                  <a:schemeClr val="accent2"/>
                </a:solidFill>
              </a:rPr>
              <a:t>We can not go any further (no change when going back and forth). This means we have found the upper bridge.</a:t>
            </a:r>
          </a:p>
          <a:p>
            <a:pPr>
              <a:defRPr/>
            </a:pPr>
            <a:r>
              <a:rPr lang="en-US" sz="2000" kern="0" dirty="0" smtClean="0">
                <a:solidFill>
                  <a:schemeClr val="accent2"/>
                </a:solidFill>
              </a:rPr>
              <a:t>(This process is inaccurately described in the book.)</a:t>
            </a:r>
          </a:p>
        </p:txBody>
      </p:sp>
      <p:sp>
        <p:nvSpPr>
          <p:cNvPr id="51" name="Slide Number Placeholder 50"/>
          <p:cNvSpPr>
            <a:spLocks noGrp="1"/>
          </p:cNvSpPr>
          <p:nvPr>
            <p:ph type="sldNum" sz="quarter" idx="12"/>
          </p:nvPr>
        </p:nvSpPr>
        <p:spPr/>
        <p:txBody>
          <a:bodyPr/>
          <a:lstStyle/>
          <a:p>
            <a:fld id="{5E24FFD2-465A-4E69-924E-BCE8BD2664F0}" type="slidenum">
              <a:rPr lang="en-US" smtClean="0"/>
              <a:pPr/>
              <a:t>55</a:t>
            </a:fld>
            <a:endParaRPr lang="en-US"/>
          </a:p>
        </p:txBody>
      </p:sp>
      <p:sp>
        <p:nvSpPr>
          <p:cNvPr id="65" name="Oval 64"/>
          <p:cNvSpPr/>
          <p:nvPr/>
        </p:nvSpPr>
        <p:spPr>
          <a:xfrm>
            <a:off x="4481991" y="4583590"/>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a:stCxn id="65" idx="2"/>
          </p:cNvCxnSpPr>
          <p:nvPr/>
        </p:nvCxnSpPr>
        <p:spPr>
          <a:xfrm rot="10800000" flipH="1">
            <a:off x="4481991" y="3338990"/>
            <a:ext cx="400050" cy="128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5" idx="4"/>
          </p:cNvCxnSpPr>
          <p:nvPr/>
        </p:nvCxnSpPr>
        <p:spPr>
          <a:xfrm rot="16200000" flipH="1">
            <a:off x="4837591" y="4361340"/>
            <a:ext cx="88900" cy="71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2"/>
          <p:cNvSpPr>
            <a:spLocks noGrp="1" noChangeArrowheads="1"/>
          </p:cNvSpPr>
          <p:nvPr>
            <p:ph type="title"/>
          </p:nvPr>
        </p:nvSpPr>
        <p:spPr>
          <a:xfrm>
            <a:off x="468313" y="188913"/>
            <a:ext cx="8229600" cy="661987"/>
          </a:xfrm>
        </p:spPr>
        <p:txBody>
          <a:bodyPr/>
          <a:lstStyle/>
          <a:p>
            <a:r>
              <a:rPr lang="en-US" smtClean="0">
                <a:solidFill>
                  <a:srgbClr val="333399"/>
                </a:solidFill>
              </a:rPr>
              <a:t>Finding the upper bridge</a:t>
            </a:r>
            <a:endParaRPr lang="en-US" i="1">
              <a:solidFill>
                <a:srgbClr val="333399"/>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2600" y="1028700"/>
            <a:ext cx="8229600" cy="554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nb-NO" kern="0" dirty="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nb-NO" b="1" kern="0" dirty="0" smtClean="0">
              <a:latin typeface="+mn-lt"/>
            </a:endParaRPr>
          </a:p>
        </p:txBody>
      </p:sp>
      <p:sp>
        <p:nvSpPr>
          <p:cNvPr id="5" name="Oval 4"/>
          <p:cNvSpPr/>
          <p:nvPr/>
        </p:nvSpPr>
        <p:spPr>
          <a:xfrm>
            <a:off x="2079169" y="1703016"/>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Oval 5"/>
          <p:cNvSpPr/>
          <p:nvPr/>
        </p:nvSpPr>
        <p:spPr>
          <a:xfrm>
            <a:off x="2612569" y="2547566"/>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3145969" y="1480766"/>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79369" y="1614116"/>
            <a:ext cx="88900" cy="889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5101769" y="2236416"/>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4168319" y="3525466"/>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4079419" y="2191966"/>
            <a:ext cx="88900" cy="889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p:cNvSpPr/>
          <p:nvPr/>
        </p:nvSpPr>
        <p:spPr>
          <a:xfrm>
            <a:off x="5190669" y="4281116"/>
            <a:ext cx="88900" cy="889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p:cNvSpPr/>
          <p:nvPr/>
        </p:nvSpPr>
        <p:spPr>
          <a:xfrm>
            <a:off x="4835069" y="2947616"/>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p:cNvSpPr/>
          <p:nvPr/>
        </p:nvSpPr>
        <p:spPr>
          <a:xfrm>
            <a:off x="1679119" y="3747716"/>
            <a:ext cx="88900" cy="889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6790869" y="4058866"/>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4523919" y="4103316"/>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7"/>
          <p:cNvSpPr/>
          <p:nvPr/>
        </p:nvSpPr>
        <p:spPr>
          <a:xfrm>
            <a:off x="6613069" y="2547566"/>
            <a:ext cx="88900" cy="88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Straight Connector 31"/>
          <p:cNvCxnSpPr/>
          <p:nvPr/>
        </p:nvCxnSpPr>
        <p:spPr>
          <a:xfrm rot="16200000" flipV="1">
            <a:off x="2013350" y="3062325"/>
            <a:ext cx="471170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1456869" y="3036516"/>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590469" y="3036516"/>
            <a:ext cx="3778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101269" y="2992066"/>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546019" y="3080966"/>
            <a:ext cx="2889250" cy="4445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4"/>
            <a:endCxn id="5" idx="3"/>
          </p:cNvCxnSpPr>
          <p:nvPr/>
        </p:nvCxnSpPr>
        <p:spPr>
          <a:xfrm rot="5400000" flipH="1" flipV="1">
            <a:off x="879018" y="2623447"/>
            <a:ext cx="2057719" cy="36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0"/>
            <a:endCxn id="7" idx="7"/>
          </p:cNvCxnSpPr>
          <p:nvPr/>
        </p:nvCxnSpPr>
        <p:spPr>
          <a:xfrm rot="5400000" flipH="1" flipV="1">
            <a:off x="2568119" y="1049286"/>
            <a:ext cx="209231" cy="10982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8" idx="0"/>
          </p:cNvCxnSpPr>
          <p:nvPr/>
        </p:nvCxnSpPr>
        <p:spPr>
          <a:xfrm rot="16200000" flipH="1">
            <a:off x="3390444" y="1280741"/>
            <a:ext cx="1333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 idx="0"/>
            <a:endCxn id="12" idx="0"/>
          </p:cNvCxnSpPr>
          <p:nvPr/>
        </p:nvCxnSpPr>
        <p:spPr>
          <a:xfrm rot="16200000" flipH="1">
            <a:off x="3634919" y="1703016"/>
            <a:ext cx="577850" cy="400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0"/>
            <a:endCxn id="10" idx="0"/>
          </p:cNvCxnSpPr>
          <p:nvPr/>
        </p:nvCxnSpPr>
        <p:spPr>
          <a:xfrm rot="16200000" flipH="1">
            <a:off x="3501569" y="2814266"/>
            <a:ext cx="133350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2"/>
            <a:endCxn id="14" idx="0"/>
          </p:cNvCxnSpPr>
          <p:nvPr/>
        </p:nvCxnSpPr>
        <p:spPr>
          <a:xfrm rot="10800000" flipH="1">
            <a:off x="4523919" y="2947616"/>
            <a:ext cx="355600" cy="1200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0"/>
            <a:endCxn id="9" idx="4"/>
          </p:cNvCxnSpPr>
          <p:nvPr/>
        </p:nvCxnSpPr>
        <p:spPr>
          <a:xfrm rot="5400000" flipH="1" flipV="1">
            <a:off x="4701719" y="2503116"/>
            <a:ext cx="622300"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a:endCxn id="16" idx="0"/>
          </p:cNvCxnSpPr>
          <p:nvPr/>
        </p:nvCxnSpPr>
        <p:spPr>
          <a:xfrm rot="16200000" flipH="1">
            <a:off x="6044425" y="3267971"/>
            <a:ext cx="1435419" cy="146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3"/>
            <a:endCxn id="10" idx="4"/>
          </p:cNvCxnSpPr>
          <p:nvPr/>
        </p:nvCxnSpPr>
        <p:spPr>
          <a:xfrm rot="5400000" flipH="1" flipV="1">
            <a:off x="2847837" y="2458666"/>
            <a:ext cx="209231" cy="252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4"/>
            <a:endCxn id="13" idx="4"/>
          </p:cNvCxnSpPr>
          <p:nvPr/>
        </p:nvCxnSpPr>
        <p:spPr>
          <a:xfrm rot="16200000" flipH="1">
            <a:off x="4812844" y="3947741"/>
            <a:ext cx="177800" cy="666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4"/>
            <a:endCxn id="16" idx="4"/>
          </p:cNvCxnSpPr>
          <p:nvPr/>
        </p:nvCxnSpPr>
        <p:spPr>
          <a:xfrm rot="5400000" flipH="1" flipV="1">
            <a:off x="5924094" y="3458791"/>
            <a:ext cx="222250" cy="160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 idx="7"/>
            <a:endCxn id="56" idx="1"/>
          </p:cNvCxnSpPr>
          <p:nvPr/>
        </p:nvCxnSpPr>
        <p:spPr>
          <a:xfrm rot="16200000" flipH="1">
            <a:off x="4479469" y="236166"/>
            <a:ext cx="133350" cy="2648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57419" y="1614116"/>
            <a:ext cx="88900" cy="88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9" name="Straight Connector 58"/>
          <p:cNvCxnSpPr/>
          <p:nvPr/>
        </p:nvCxnSpPr>
        <p:spPr>
          <a:xfrm>
            <a:off x="5946319" y="1658566"/>
            <a:ext cx="679769" cy="9020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12894" y="1591891"/>
            <a:ext cx="622300" cy="692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568369" y="3969966"/>
            <a:ext cx="400050" cy="307777"/>
          </a:xfrm>
          <a:prstGeom prst="rect">
            <a:avLst/>
          </a:prstGeom>
          <a:noFill/>
        </p:spPr>
        <p:txBody>
          <a:bodyPr wrap="square" rtlCol="0">
            <a:spAutoFit/>
          </a:bodyPr>
          <a:lstStyle/>
          <a:p>
            <a:r>
              <a:rPr lang="nb-NO" sz="1400" i="1" dirty="0" smtClean="0"/>
              <a:t>q</a:t>
            </a:r>
            <a:r>
              <a:rPr lang="nb-NO" sz="1400" baseline="-25000" dirty="0" smtClean="0"/>
              <a:t>1</a:t>
            </a:r>
            <a:endParaRPr lang="nb-NO" sz="1400" dirty="0" smtClean="0"/>
          </a:p>
        </p:txBody>
      </p:sp>
      <p:sp>
        <p:nvSpPr>
          <p:cNvPr id="69" name="TextBox 68"/>
          <p:cNvSpPr txBox="1"/>
          <p:nvPr/>
        </p:nvSpPr>
        <p:spPr>
          <a:xfrm>
            <a:off x="4923969" y="2947616"/>
            <a:ext cx="400050" cy="307777"/>
          </a:xfrm>
          <a:prstGeom prst="rect">
            <a:avLst/>
          </a:prstGeom>
          <a:noFill/>
        </p:spPr>
        <p:txBody>
          <a:bodyPr wrap="square" rtlCol="0">
            <a:spAutoFit/>
          </a:bodyPr>
          <a:lstStyle/>
          <a:p>
            <a:r>
              <a:rPr lang="nb-NO" sz="1400" i="1" dirty="0" smtClean="0"/>
              <a:t>q</a:t>
            </a:r>
            <a:r>
              <a:rPr lang="nb-NO" sz="1400" baseline="-25000" dirty="0" smtClean="0"/>
              <a:t>2</a:t>
            </a:r>
            <a:endParaRPr lang="nb-NO" sz="1400" baseline="-25000" dirty="0"/>
          </a:p>
        </p:txBody>
      </p:sp>
      <p:sp>
        <p:nvSpPr>
          <p:cNvPr id="70" name="TextBox 69"/>
          <p:cNvSpPr txBox="1"/>
          <p:nvPr/>
        </p:nvSpPr>
        <p:spPr>
          <a:xfrm>
            <a:off x="5235119" y="2280866"/>
            <a:ext cx="400050" cy="307777"/>
          </a:xfrm>
          <a:prstGeom prst="rect">
            <a:avLst/>
          </a:prstGeom>
          <a:noFill/>
        </p:spPr>
        <p:txBody>
          <a:bodyPr wrap="square" rtlCol="0">
            <a:spAutoFit/>
          </a:bodyPr>
          <a:lstStyle/>
          <a:p>
            <a:r>
              <a:rPr lang="nb-NO" sz="1400" i="1" dirty="0" smtClean="0"/>
              <a:t>q</a:t>
            </a:r>
            <a:r>
              <a:rPr lang="nb-NO" sz="1400" baseline="-25000" dirty="0" smtClean="0"/>
              <a:t>3</a:t>
            </a:r>
            <a:endParaRPr lang="nb-NO" sz="1400" baseline="-25000" dirty="0"/>
          </a:p>
        </p:txBody>
      </p:sp>
      <p:sp>
        <p:nvSpPr>
          <p:cNvPr id="71" name="TextBox 70"/>
          <p:cNvSpPr txBox="1"/>
          <p:nvPr/>
        </p:nvSpPr>
        <p:spPr>
          <a:xfrm>
            <a:off x="5724069" y="1658566"/>
            <a:ext cx="400050" cy="307777"/>
          </a:xfrm>
          <a:prstGeom prst="rect">
            <a:avLst/>
          </a:prstGeom>
          <a:noFill/>
        </p:spPr>
        <p:txBody>
          <a:bodyPr wrap="square" rtlCol="0">
            <a:spAutoFit/>
          </a:bodyPr>
          <a:lstStyle/>
          <a:p>
            <a:r>
              <a:rPr lang="nb-NO" sz="1400" i="1" dirty="0" smtClean="0"/>
              <a:t>q</a:t>
            </a:r>
            <a:r>
              <a:rPr lang="nb-NO" sz="1400" baseline="-25000" dirty="0" smtClean="0"/>
              <a:t>4</a:t>
            </a:r>
            <a:endParaRPr lang="nb-NO" sz="1400" baseline="-25000" dirty="0"/>
          </a:p>
        </p:txBody>
      </p:sp>
      <p:sp>
        <p:nvSpPr>
          <p:cNvPr id="72" name="TextBox 71"/>
          <p:cNvSpPr txBox="1"/>
          <p:nvPr/>
        </p:nvSpPr>
        <p:spPr>
          <a:xfrm>
            <a:off x="5279569" y="4014416"/>
            <a:ext cx="400050" cy="307777"/>
          </a:xfrm>
          <a:prstGeom prst="rect">
            <a:avLst/>
          </a:prstGeom>
          <a:noFill/>
        </p:spPr>
        <p:txBody>
          <a:bodyPr wrap="square" rtlCol="0">
            <a:spAutoFit/>
          </a:bodyPr>
          <a:lstStyle/>
          <a:p>
            <a:r>
              <a:rPr lang="nb-NO" sz="1400" i="1" dirty="0" smtClean="0"/>
              <a:t>q</a:t>
            </a:r>
            <a:r>
              <a:rPr lang="nb-NO" sz="1400" baseline="-25000" dirty="0" smtClean="0"/>
              <a:t>7</a:t>
            </a:r>
            <a:endParaRPr lang="nb-NO" sz="1400" baseline="-25000" dirty="0"/>
          </a:p>
        </p:txBody>
      </p:sp>
      <p:sp>
        <p:nvSpPr>
          <p:cNvPr id="73" name="TextBox 72"/>
          <p:cNvSpPr txBox="1"/>
          <p:nvPr/>
        </p:nvSpPr>
        <p:spPr>
          <a:xfrm>
            <a:off x="6435269" y="3792166"/>
            <a:ext cx="400050" cy="307777"/>
          </a:xfrm>
          <a:prstGeom prst="rect">
            <a:avLst/>
          </a:prstGeom>
          <a:noFill/>
        </p:spPr>
        <p:txBody>
          <a:bodyPr wrap="square" rtlCol="0">
            <a:spAutoFit/>
          </a:bodyPr>
          <a:lstStyle/>
          <a:p>
            <a:r>
              <a:rPr lang="nb-NO" sz="1400" i="1" dirty="0" smtClean="0"/>
              <a:t>q</a:t>
            </a:r>
            <a:r>
              <a:rPr lang="nb-NO" sz="1400" baseline="-25000" dirty="0" smtClean="0"/>
              <a:t>6</a:t>
            </a:r>
            <a:endParaRPr lang="nb-NO" sz="1400" baseline="-25000" dirty="0"/>
          </a:p>
        </p:txBody>
      </p:sp>
      <p:sp>
        <p:nvSpPr>
          <p:cNvPr id="74" name="TextBox 73"/>
          <p:cNvSpPr txBox="1"/>
          <p:nvPr/>
        </p:nvSpPr>
        <p:spPr>
          <a:xfrm>
            <a:off x="6213019" y="2458666"/>
            <a:ext cx="400050" cy="307777"/>
          </a:xfrm>
          <a:prstGeom prst="rect">
            <a:avLst/>
          </a:prstGeom>
          <a:noFill/>
        </p:spPr>
        <p:txBody>
          <a:bodyPr wrap="square" rtlCol="0">
            <a:spAutoFit/>
          </a:bodyPr>
          <a:lstStyle/>
          <a:p>
            <a:r>
              <a:rPr lang="nb-NO" sz="1400" i="1" dirty="0" smtClean="0"/>
              <a:t>q</a:t>
            </a:r>
            <a:r>
              <a:rPr lang="nb-NO" sz="1400" baseline="-25000" dirty="0" smtClean="0"/>
              <a:t>5</a:t>
            </a:r>
            <a:endParaRPr lang="nb-NO" sz="1400" baseline="-25000" dirty="0"/>
          </a:p>
        </p:txBody>
      </p:sp>
      <p:sp>
        <p:nvSpPr>
          <p:cNvPr id="75" name="TextBox 74"/>
          <p:cNvSpPr txBox="1"/>
          <p:nvPr/>
        </p:nvSpPr>
        <p:spPr>
          <a:xfrm>
            <a:off x="2123619" y="1791916"/>
            <a:ext cx="400050" cy="307777"/>
          </a:xfrm>
          <a:prstGeom prst="rect">
            <a:avLst/>
          </a:prstGeom>
          <a:noFill/>
        </p:spPr>
        <p:txBody>
          <a:bodyPr wrap="square" rtlCol="0">
            <a:spAutoFit/>
          </a:bodyPr>
          <a:lstStyle/>
          <a:p>
            <a:r>
              <a:rPr lang="nb-NO" sz="1400" i="1" dirty="0" smtClean="0"/>
              <a:t>p</a:t>
            </a:r>
            <a:r>
              <a:rPr lang="nb-NO" sz="1400" baseline="-25000" dirty="0" smtClean="0"/>
              <a:t>5</a:t>
            </a:r>
          </a:p>
        </p:txBody>
      </p:sp>
      <p:sp>
        <p:nvSpPr>
          <p:cNvPr id="76" name="TextBox 75"/>
          <p:cNvSpPr txBox="1"/>
          <p:nvPr/>
        </p:nvSpPr>
        <p:spPr>
          <a:xfrm>
            <a:off x="2879269" y="1614116"/>
            <a:ext cx="400050" cy="307777"/>
          </a:xfrm>
          <a:prstGeom prst="rect">
            <a:avLst/>
          </a:prstGeom>
          <a:noFill/>
        </p:spPr>
        <p:txBody>
          <a:bodyPr wrap="square" rtlCol="0">
            <a:spAutoFit/>
          </a:bodyPr>
          <a:lstStyle/>
          <a:p>
            <a:r>
              <a:rPr lang="nb-NO" sz="1400" i="1" dirty="0" smtClean="0"/>
              <a:t>p</a:t>
            </a:r>
            <a:r>
              <a:rPr lang="nb-NO" sz="1400" baseline="-25000" dirty="0" smtClean="0"/>
              <a:t>4</a:t>
            </a:r>
          </a:p>
        </p:txBody>
      </p:sp>
      <p:sp>
        <p:nvSpPr>
          <p:cNvPr id="77" name="TextBox 76"/>
          <p:cNvSpPr txBox="1"/>
          <p:nvPr/>
        </p:nvSpPr>
        <p:spPr>
          <a:xfrm>
            <a:off x="3368219" y="1703016"/>
            <a:ext cx="400050" cy="307777"/>
          </a:xfrm>
          <a:prstGeom prst="rect">
            <a:avLst/>
          </a:prstGeom>
          <a:noFill/>
        </p:spPr>
        <p:txBody>
          <a:bodyPr wrap="square" rtlCol="0">
            <a:spAutoFit/>
          </a:bodyPr>
          <a:lstStyle/>
          <a:p>
            <a:r>
              <a:rPr lang="nb-NO" sz="1400" i="1" dirty="0" smtClean="0"/>
              <a:t>p</a:t>
            </a:r>
            <a:r>
              <a:rPr lang="nb-NO" sz="1400" baseline="-25000" dirty="0" smtClean="0"/>
              <a:t>3</a:t>
            </a:r>
          </a:p>
        </p:txBody>
      </p:sp>
      <p:sp>
        <p:nvSpPr>
          <p:cNvPr id="78" name="TextBox 77"/>
          <p:cNvSpPr txBox="1"/>
          <p:nvPr/>
        </p:nvSpPr>
        <p:spPr>
          <a:xfrm>
            <a:off x="3679369" y="2147516"/>
            <a:ext cx="400050" cy="307777"/>
          </a:xfrm>
          <a:prstGeom prst="rect">
            <a:avLst/>
          </a:prstGeom>
          <a:noFill/>
        </p:spPr>
        <p:txBody>
          <a:bodyPr wrap="square" rtlCol="0">
            <a:spAutoFit/>
          </a:bodyPr>
          <a:lstStyle/>
          <a:p>
            <a:r>
              <a:rPr lang="nb-NO" sz="1400" i="1" dirty="0" smtClean="0"/>
              <a:t>p</a:t>
            </a:r>
            <a:r>
              <a:rPr lang="nb-NO" sz="1400" baseline="-25000" dirty="0" smtClean="0"/>
              <a:t>2</a:t>
            </a:r>
          </a:p>
        </p:txBody>
      </p:sp>
      <p:sp>
        <p:nvSpPr>
          <p:cNvPr id="79" name="TextBox 78"/>
          <p:cNvSpPr txBox="1"/>
          <p:nvPr/>
        </p:nvSpPr>
        <p:spPr>
          <a:xfrm>
            <a:off x="1856919" y="3392116"/>
            <a:ext cx="400050" cy="307777"/>
          </a:xfrm>
          <a:prstGeom prst="rect">
            <a:avLst/>
          </a:prstGeom>
          <a:noFill/>
        </p:spPr>
        <p:txBody>
          <a:bodyPr wrap="square" rtlCol="0">
            <a:spAutoFit/>
          </a:bodyPr>
          <a:lstStyle/>
          <a:p>
            <a:r>
              <a:rPr lang="nb-NO" sz="1400" i="1" dirty="0" smtClean="0"/>
              <a:t>p</a:t>
            </a:r>
            <a:r>
              <a:rPr lang="nb-NO" sz="1400" baseline="-25000" dirty="0" smtClean="0"/>
              <a:t>6</a:t>
            </a:r>
          </a:p>
        </p:txBody>
      </p:sp>
      <p:sp>
        <p:nvSpPr>
          <p:cNvPr id="80" name="TextBox 79"/>
          <p:cNvSpPr txBox="1"/>
          <p:nvPr/>
        </p:nvSpPr>
        <p:spPr>
          <a:xfrm>
            <a:off x="3768269" y="3258766"/>
            <a:ext cx="400050" cy="307777"/>
          </a:xfrm>
          <a:prstGeom prst="rect">
            <a:avLst/>
          </a:prstGeom>
          <a:noFill/>
        </p:spPr>
        <p:txBody>
          <a:bodyPr wrap="square" rtlCol="0">
            <a:spAutoFit/>
          </a:bodyPr>
          <a:lstStyle/>
          <a:p>
            <a:r>
              <a:rPr lang="nb-NO" sz="1400" i="1" dirty="0" smtClean="0"/>
              <a:t>p</a:t>
            </a:r>
            <a:r>
              <a:rPr lang="nb-NO" sz="1400" baseline="-25000" dirty="0" smtClean="0"/>
              <a:t>1</a:t>
            </a:r>
            <a:endParaRPr lang="nb-NO" sz="1400" baseline="-25000" dirty="0"/>
          </a:p>
        </p:txBody>
      </p:sp>
      <p:sp>
        <p:nvSpPr>
          <p:cNvPr id="58" name="Rectangle 2"/>
          <p:cNvSpPr txBox="1">
            <a:spLocks noChangeArrowheads="1"/>
          </p:cNvSpPr>
          <p:nvPr/>
        </p:nvSpPr>
        <p:spPr bwMode="auto">
          <a:xfrm>
            <a:off x="206515" y="4509120"/>
            <a:ext cx="8623300" cy="173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tabLst/>
              <a:defRPr/>
            </a:pPr>
            <a:endParaRPr lang="en-US" sz="2000" kern="0" dirty="0" smtClean="0">
              <a:solidFill>
                <a:srgbClr val="333399"/>
              </a:solidFill>
              <a:latin typeface="+mj-lt"/>
              <a:ea typeface="+mj-ea"/>
              <a:cs typeface="+mj-cs"/>
            </a:endParaRPr>
          </a:p>
          <a:p>
            <a:pPr marL="342900" marR="0" lvl="0" indent="-342900" defTabSz="914400" rtl="0" eaLnBrk="1" fontAlgn="base" latinLnBrk="0" hangingPunct="1">
              <a:lnSpc>
                <a:spcPct val="100000"/>
              </a:lnSpc>
              <a:spcBef>
                <a:spcPct val="0"/>
              </a:spcBef>
              <a:spcAft>
                <a:spcPct val="0"/>
              </a:spcAft>
              <a:buClrTx/>
              <a:buSzTx/>
              <a:buFont typeface="Arial"/>
              <a:buChar char="•"/>
              <a:tabLst/>
              <a:defRPr/>
            </a:pPr>
            <a:r>
              <a:rPr lang="en-US" sz="2000" kern="0" dirty="0" smtClean="0">
                <a:solidFill>
                  <a:srgbClr val="333399"/>
                </a:solidFill>
                <a:latin typeface="+mj-lt"/>
                <a:ea typeface="+mj-ea"/>
                <a:cs typeface="+mj-cs"/>
              </a:rPr>
              <a:t>The lower bridge is found the same way (upside down).</a:t>
            </a:r>
          </a:p>
          <a:p>
            <a:pPr marL="342900" marR="0" lvl="0" indent="-342900" defTabSz="914400" rtl="0" eaLnBrk="1" fontAlgn="base" latinLnBrk="0" hangingPunct="1">
              <a:lnSpc>
                <a:spcPct val="100000"/>
              </a:lnSpc>
              <a:spcBef>
                <a:spcPct val="0"/>
              </a:spcBef>
              <a:spcAft>
                <a:spcPct val="0"/>
              </a:spcAft>
              <a:buClrTx/>
              <a:buSzTx/>
              <a:buFont typeface="Arial"/>
              <a:buChar char="•"/>
              <a:tabLst/>
              <a:defRPr/>
            </a:pPr>
            <a:endParaRPr lang="en-US" sz="800" kern="0" dirty="0" smtClean="0">
              <a:solidFill>
                <a:srgbClr val="333399"/>
              </a:solidFill>
              <a:latin typeface="+mj-lt"/>
              <a:ea typeface="+mj-ea"/>
              <a:cs typeface="+mj-cs"/>
            </a:endParaRPr>
          </a:p>
          <a:p>
            <a:pPr marL="342900" marR="0" lvl="0" indent="-342900" defTabSz="914400" rtl="0" eaLnBrk="1" fontAlgn="base" latinLnBrk="0" hangingPunct="1">
              <a:lnSpc>
                <a:spcPct val="100000"/>
              </a:lnSpc>
              <a:spcBef>
                <a:spcPct val="0"/>
              </a:spcBef>
              <a:spcAft>
                <a:spcPct val="0"/>
              </a:spcAft>
              <a:buClrTx/>
              <a:buSzTx/>
              <a:buFont typeface="Arial"/>
              <a:buChar char="•"/>
              <a:tabLst/>
              <a:defRPr/>
            </a:pPr>
            <a:r>
              <a:rPr lang="en-US" sz="2000" kern="0" dirty="0" smtClean="0">
                <a:solidFill>
                  <a:srgbClr val="333399"/>
                </a:solidFill>
                <a:latin typeface="+mj-lt"/>
                <a:ea typeface="+mj-ea"/>
                <a:cs typeface="+mj-cs"/>
              </a:rPr>
              <a:t>Afterwards </a:t>
            </a:r>
            <a:r>
              <a:rPr lang="en-US" sz="2000" kern="0" dirty="0">
                <a:solidFill>
                  <a:srgbClr val="333399"/>
                </a:solidFill>
                <a:latin typeface="+mj-lt"/>
                <a:ea typeface="+mj-ea"/>
                <a:cs typeface="+mj-cs"/>
              </a:rPr>
              <a:t>w</a:t>
            </a:r>
            <a:r>
              <a:rPr lang="en-US" sz="2000" kern="0" dirty="0" smtClean="0">
                <a:solidFill>
                  <a:srgbClr val="333399"/>
                </a:solidFill>
                <a:latin typeface="+mj-lt"/>
                <a:ea typeface="+mj-ea"/>
                <a:cs typeface="+mj-cs"/>
              </a:rPr>
              <a:t>e need to remove some “old” corners (now interior points), and renumber the current corners.</a:t>
            </a:r>
          </a:p>
          <a:p>
            <a:pPr marL="800100" lvl="1" indent="-342900">
              <a:buFont typeface="Arial"/>
              <a:buChar char="•"/>
              <a:defRPr/>
            </a:pPr>
            <a:r>
              <a:rPr lang="en-US" kern="0" dirty="0" smtClean="0">
                <a:solidFill>
                  <a:srgbClr val="FF0000"/>
                </a:solidFill>
                <a:latin typeface="+mj-lt"/>
                <a:ea typeface="+mj-ea"/>
                <a:cs typeface="+mj-cs"/>
              </a:rPr>
              <a:t>All points visited during the search for the bridges, except the endpoints of the bridges are no longer corners of the merged hull.</a:t>
            </a:r>
          </a:p>
          <a:p>
            <a:pPr marL="800100" lvl="1" indent="-342900">
              <a:buFont typeface="Arial"/>
              <a:buChar char="•"/>
              <a:defRPr/>
            </a:pPr>
            <a:r>
              <a:rPr lang="en-US" kern="0" dirty="0" smtClean="0">
                <a:solidFill>
                  <a:srgbClr val="FF0000"/>
                </a:solidFill>
                <a:latin typeface="+mj-lt"/>
                <a:ea typeface="+mj-ea"/>
                <a:cs typeface="+mj-cs"/>
              </a:rPr>
              <a:t>We </a:t>
            </a:r>
            <a:r>
              <a:rPr kumimoji="0" lang="en-US" b="0" u="none" strike="noStrike" kern="0" cap="none" spc="0" normalizeH="0" baseline="0" noProof="0" dirty="0" smtClean="0">
                <a:ln>
                  <a:noFill/>
                </a:ln>
                <a:solidFill>
                  <a:srgbClr val="FF0000"/>
                </a:solidFill>
                <a:effectLst/>
                <a:uLnTx/>
                <a:uFillTx/>
                <a:latin typeface="+mj-lt"/>
                <a:ea typeface="+mj-ea"/>
                <a:cs typeface="+mj-cs"/>
              </a:rPr>
              <a:t>re-number remaining</a:t>
            </a:r>
            <a:r>
              <a:rPr kumimoji="0" lang="en-US" b="0" u="none" strike="noStrike" kern="0" cap="none" spc="0" normalizeH="0" noProof="0" dirty="0" smtClean="0">
                <a:ln>
                  <a:noFill/>
                </a:ln>
                <a:solidFill>
                  <a:srgbClr val="FF0000"/>
                </a:solidFill>
                <a:effectLst/>
                <a:uLnTx/>
                <a:uFillTx/>
                <a:latin typeface="+mj-lt"/>
                <a:ea typeface="+mj-ea"/>
                <a:cs typeface="+mj-cs"/>
              </a:rPr>
              <a:t> corners</a:t>
            </a:r>
            <a:r>
              <a:rPr kumimoji="0" lang="en-US" b="0" u="none" strike="noStrike" kern="0" cap="none" spc="0" normalizeH="0" baseline="0" noProof="0" dirty="0" smtClean="0">
                <a:ln>
                  <a:noFill/>
                </a:ln>
                <a:solidFill>
                  <a:srgbClr val="FF0000"/>
                </a:solidFill>
                <a:effectLst/>
                <a:uLnTx/>
                <a:uFillTx/>
                <a:latin typeface="+mj-lt"/>
                <a:ea typeface="+mj-ea"/>
                <a:cs typeface="+mj-cs"/>
              </a:rPr>
              <a:t> so that we get a continuous numbering of </a:t>
            </a:r>
            <a:r>
              <a:rPr lang="en-US" kern="0" dirty="0" smtClean="0">
                <a:solidFill>
                  <a:srgbClr val="FF0000"/>
                </a:solidFill>
                <a:latin typeface="+mj-lt"/>
                <a:ea typeface="+mj-ea"/>
                <a:cs typeface="+mj-cs"/>
              </a:rPr>
              <a:t>the corners </a:t>
            </a:r>
            <a:r>
              <a:rPr kumimoji="0" lang="en-US" b="0" u="none" strike="noStrike" kern="0" cap="none" spc="0" normalizeH="0" baseline="0" noProof="0" dirty="0" smtClean="0">
                <a:ln>
                  <a:noFill/>
                </a:ln>
                <a:solidFill>
                  <a:srgbClr val="FF0000"/>
                </a:solidFill>
                <a:effectLst/>
                <a:uLnTx/>
                <a:uFillTx/>
                <a:latin typeface="+mj-lt"/>
                <a:ea typeface="+mj-ea"/>
                <a:cs typeface="+mj-cs"/>
              </a:rPr>
              <a:t>around the merged</a:t>
            </a:r>
            <a:r>
              <a:rPr kumimoji="0" lang="en-US" b="0" u="none" strike="noStrike" kern="0" cap="none" spc="0" normalizeH="0" noProof="0" dirty="0" smtClean="0">
                <a:ln>
                  <a:noFill/>
                </a:ln>
                <a:solidFill>
                  <a:srgbClr val="FF0000"/>
                </a:solidFill>
                <a:effectLst/>
                <a:uLnTx/>
                <a:uFillTx/>
                <a:latin typeface="+mj-lt"/>
                <a:ea typeface="+mj-ea"/>
                <a:cs typeface="+mj-cs"/>
              </a:rPr>
              <a:t> hull.</a:t>
            </a:r>
            <a:endParaRPr kumimoji="0" lang="en-US" b="0" u="none" strike="noStrike" kern="0" cap="none" spc="0" normalizeH="0" baseline="0" noProof="0" dirty="0" smtClean="0">
              <a:ln>
                <a:noFill/>
              </a:ln>
              <a:solidFill>
                <a:srgbClr val="FF0000"/>
              </a:solidFill>
              <a:effectLst/>
              <a:uLnTx/>
              <a:uFillTx/>
              <a:latin typeface="+mj-lt"/>
              <a:ea typeface="+mj-ea"/>
              <a:cs typeface="+mj-cs"/>
            </a:endParaRPr>
          </a:p>
        </p:txBody>
      </p:sp>
      <p:cxnSp>
        <p:nvCxnSpPr>
          <p:cNvPr id="53" name="Straight Connector 52"/>
          <p:cNvCxnSpPr>
            <a:endCxn id="13" idx="4"/>
          </p:cNvCxnSpPr>
          <p:nvPr/>
        </p:nvCxnSpPr>
        <p:spPr>
          <a:xfrm>
            <a:off x="1723569" y="3836616"/>
            <a:ext cx="3511550" cy="533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Slide Number Placeholder 63"/>
          <p:cNvSpPr>
            <a:spLocks noGrp="1"/>
          </p:cNvSpPr>
          <p:nvPr>
            <p:ph type="sldNum" sz="quarter" idx="12"/>
          </p:nvPr>
        </p:nvSpPr>
        <p:spPr/>
        <p:txBody>
          <a:bodyPr/>
          <a:lstStyle/>
          <a:p>
            <a:fld id="{5E24FFD2-465A-4E69-924E-BCE8BD2664F0}" type="slidenum">
              <a:rPr lang="en-US" smtClean="0"/>
              <a:pPr/>
              <a:t>56</a:t>
            </a:fld>
            <a:endParaRPr lang="en-US" dirty="0"/>
          </a:p>
        </p:txBody>
      </p:sp>
      <p:sp>
        <p:nvSpPr>
          <p:cNvPr id="62" name="Rectangle 2"/>
          <p:cNvSpPr>
            <a:spLocks noGrp="1" noChangeArrowheads="1"/>
          </p:cNvSpPr>
          <p:nvPr>
            <p:ph type="title"/>
          </p:nvPr>
        </p:nvSpPr>
        <p:spPr>
          <a:xfrm>
            <a:off x="468313" y="188913"/>
            <a:ext cx="8229600" cy="661987"/>
          </a:xfrm>
        </p:spPr>
        <p:txBody>
          <a:bodyPr/>
          <a:lstStyle/>
          <a:p>
            <a:r>
              <a:rPr lang="en-US" dirty="0" smtClean="0">
                <a:solidFill>
                  <a:srgbClr val="333399"/>
                </a:solidFill>
              </a:rPr>
              <a:t>Completing the merge</a:t>
            </a:r>
            <a:endParaRPr lang="en-US" i="1" dirty="0">
              <a:solidFill>
                <a:srgbClr val="333399"/>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196625" y="1448780"/>
            <a:ext cx="6795755" cy="50567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Arial" pitchFamily="34" charset="0"/>
              <a:buChar char="•"/>
              <a:defRPr/>
            </a:pPr>
            <a:r>
              <a:rPr lang="en-US" sz="2000" kern="0" dirty="0" smtClean="0">
                <a:solidFill>
                  <a:srgbClr val="333399"/>
                </a:solidFill>
              </a:rPr>
              <a:t>We first sort the points according to their </a:t>
            </a:r>
            <a:r>
              <a:rPr lang="en-US" sz="2000" i="1" kern="0" dirty="0" smtClean="0">
                <a:solidFill>
                  <a:srgbClr val="333399"/>
                </a:solidFill>
              </a:rPr>
              <a:t>x</a:t>
            </a:r>
            <a:r>
              <a:rPr lang="en-US" sz="2000" kern="0" dirty="0" smtClean="0">
                <a:solidFill>
                  <a:srgbClr val="333399"/>
                </a:solidFill>
              </a:rPr>
              <a:t>-value.  This takes time </a:t>
            </a:r>
            <a:r>
              <a:rPr lang="en-US" sz="2000" kern="0" dirty="0" smtClean="0">
                <a:solidFill>
                  <a:srgbClr val="FF0000"/>
                </a:solidFill>
              </a:rPr>
              <a:t>O(</a:t>
            </a:r>
            <a:r>
              <a:rPr lang="en-US" sz="2000" i="1" kern="0" dirty="0" smtClean="0">
                <a:solidFill>
                  <a:srgbClr val="FF0000"/>
                </a:solidFill>
              </a:rPr>
              <a:t>n </a:t>
            </a:r>
            <a:r>
              <a:rPr lang="en-US" sz="2000" kern="0" dirty="0" smtClean="0">
                <a:solidFill>
                  <a:srgbClr val="FF0000"/>
                </a:solidFill>
              </a:rPr>
              <a:t>log</a:t>
            </a:r>
            <a:r>
              <a:rPr lang="en-US" sz="2000" i="1" kern="0" baseline="-25000" dirty="0" smtClean="0">
                <a:solidFill>
                  <a:srgbClr val="FF0000"/>
                </a:solidFill>
              </a:rPr>
              <a:t> </a:t>
            </a:r>
            <a:r>
              <a:rPr lang="en-US" sz="2000" i="1" kern="0" dirty="0" smtClean="0">
                <a:solidFill>
                  <a:srgbClr val="FF0000"/>
                </a:solidFill>
              </a:rPr>
              <a:t>n</a:t>
            </a:r>
            <a:r>
              <a:rPr lang="en-US" sz="2000" kern="0" dirty="0" smtClean="0">
                <a:solidFill>
                  <a:srgbClr val="FF0000"/>
                </a:solidFill>
              </a:rPr>
              <a:t>)</a:t>
            </a:r>
            <a:r>
              <a:rPr lang="en-US" sz="2000" kern="0" dirty="0" smtClean="0">
                <a:solidFill>
                  <a:srgbClr val="333399"/>
                </a:solidFill>
              </a:rPr>
              <a:t>, where</a:t>
            </a:r>
            <a:r>
              <a:rPr lang="en-US" sz="2000" i="1" kern="0" dirty="0" smtClean="0">
                <a:solidFill>
                  <a:srgbClr val="333399"/>
                </a:solidFill>
              </a:rPr>
              <a:t> </a:t>
            </a:r>
            <a:r>
              <a:rPr lang="en-US" sz="2000" i="1" kern="0" dirty="0" smtClean="0">
                <a:solidFill>
                  <a:srgbClr val="FF0000"/>
                </a:solidFill>
              </a:rPr>
              <a:t>n</a:t>
            </a:r>
            <a:r>
              <a:rPr lang="en-US" sz="2000" i="1" kern="0" dirty="0" smtClean="0">
                <a:solidFill>
                  <a:schemeClr val="accent6"/>
                </a:solidFill>
              </a:rPr>
              <a:t> </a:t>
            </a:r>
            <a:r>
              <a:rPr lang="en-US" sz="2000" kern="0" dirty="0" smtClean="0">
                <a:solidFill>
                  <a:srgbClr val="333399"/>
                </a:solidFill>
              </a:rPr>
              <a:t>is the total number of </a:t>
            </a:r>
            <a:r>
              <a:rPr lang="en-US" sz="2000" kern="0" dirty="0" smtClean="0">
                <a:solidFill>
                  <a:schemeClr val="accent2"/>
                </a:solidFill>
              </a:rPr>
              <a:t>points. We can then easily do the partitioning.</a:t>
            </a:r>
          </a:p>
          <a:p>
            <a:pPr marL="1257300" lvl="2" indent="-342900">
              <a:spcBef>
                <a:spcPct val="20000"/>
              </a:spcBef>
              <a:buFont typeface="Arial" pitchFamily="34" charset="0"/>
              <a:buChar char="•"/>
              <a:defRPr/>
            </a:pPr>
            <a:endParaRPr lang="en-US" sz="1200" kern="0" dirty="0" smtClean="0">
              <a:solidFill>
                <a:schemeClr val="tx2"/>
              </a:solidFill>
            </a:endParaRPr>
          </a:p>
          <a:p>
            <a:pPr marL="342900" lvl="0" indent="-342900">
              <a:spcBef>
                <a:spcPct val="20000"/>
              </a:spcBef>
              <a:buFont typeface="Arial" pitchFamily="34" charset="0"/>
              <a:buChar char="•"/>
              <a:defRPr/>
            </a:pPr>
            <a:r>
              <a:rPr lang="en-US" sz="2000" kern="0" dirty="0" smtClean="0">
                <a:solidFill>
                  <a:schemeClr val="accent2"/>
                </a:solidFill>
              </a:rPr>
              <a:t>Each time we merge two convex hulls, we may have to move the endpoints of the potential bridges </a:t>
            </a:r>
            <a:r>
              <a:rPr lang="en-US" sz="2000" i="1" kern="0" dirty="0" smtClean="0">
                <a:solidFill>
                  <a:srgbClr val="FF0000"/>
                </a:solidFill>
              </a:rPr>
              <a:t>m</a:t>
            </a:r>
            <a:r>
              <a:rPr lang="en-US" sz="2000" kern="0" dirty="0" smtClean="0">
                <a:solidFill>
                  <a:schemeClr val="accent2"/>
                </a:solidFill>
              </a:rPr>
              <a:t> times, where </a:t>
            </a:r>
            <a:r>
              <a:rPr lang="en-US" sz="2000" i="1" kern="0" dirty="0" smtClean="0">
                <a:solidFill>
                  <a:srgbClr val="FF0000"/>
                </a:solidFill>
              </a:rPr>
              <a:t>m</a:t>
            </a:r>
            <a:r>
              <a:rPr lang="en-US" sz="2000" kern="0" dirty="0" smtClean="0"/>
              <a:t> </a:t>
            </a:r>
            <a:r>
              <a:rPr lang="en-US" sz="2000" kern="0" dirty="0" smtClean="0">
                <a:solidFill>
                  <a:srgbClr val="333399"/>
                </a:solidFill>
              </a:rPr>
              <a:t>is the total number of nodes in the two merged sets. Thus, each merge takes time</a:t>
            </a:r>
            <a:r>
              <a:rPr lang="en-US" sz="2000" i="1" kern="0" dirty="0" smtClean="0">
                <a:solidFill>
                  <a:srgbClr val="333399"/>
                </a:solidFill>
              </a:rPr>
              <a:t> </a:t>
            </a:r>
            <a:r>
              <a:rPr lang="en-US" sz="2000" i="1" kern="0" dirty="0" smtClean="0">
                <a:solidFill>
                  <a:srgbClr val="FF0000"/>
                </a:solidFill>
              </a:rPr>
              <a:t>O</a:t>
            </a:r>
            <a:r>
              <a:rPr lang="en-US" sz="2000" kern="0" dirty="0" smtClean="0">
                <a:solidFill>
                  <a:srgbClr val="FF0000"/>
                </a:solidFill>
              </a:rPr>
              <a:t>(</a:t>
            </a:r>
            <a:r>
              <a:rPr lang="en-US" sz="2000" i="1" kern="0" dirty="0" smtClean="0">
                <a:solidFill>
                  <a:srgbClr val="FF0000"/>
                </a:solidFill>
              </a:rPr>
              <a:t>m</a:t>
            </a:r>
            <a:r>
              <a:rPr lang="en-US" sz="2000" kern="0" dirty="0" smtClean="0">
                <a:solidFill>
                  <a:srgbClr val="FF0000"/>
                </a:solidFill>
              </a:rPr>
              <a:t>)</a:t>
            </a:r>
            <a:r>
              <a:rPr lang="en-US" sz="2000" i="1" kern="0" dirty="0" smtClean="0">
                <a:solidFill>
                  <a:schemeClr val="accent2"/>
                </a:solidFill>
              </a:rPr>
              <a:t>.</a:t>
            </a:r>
          </a:p>
          <a:p>
            <a:pPr marL="342900" lvl="0" indent="-342900">
              <a:spcBef>
                <a:spcPct val="20000"/>
              </a:spcBef>
              <a:buFont typeface="Arial" pitchFamily="34" charset="0"/>
              <a:buChar char="•"/>
              <a:defRPr/>
            </a:pPr>
            <a:endParaRPr lang="en-US" sz="1100" kern="0" dirty="0" smtClean="0"/>
          </a:p>
          <a:p>
            <a:pPr marL="342900" lvl="0" indent="-342900">
              <a:spcBef>
                <a:spcPct val="20000"/>
              </a:spcBef>
              <a:buFont typeface="Arial" pitchFamily="34" charset="0"/>
              <a:buChar char="•"/>
              <a:defRPr/>
            </a:pPr>
            <a:r>
              <a:rPr lang="en-US" sz="2000" kern="0" dirty="0" smtClean="0">
                <a:solidFill>
                  <a:schemeClr val="accent2"/>
                </a:solidFill>
              </a:rPr>
              <a:t>All merging at one tree-depth will therefore take time</a:t>
            </a:r>
          </a:p>
          <a:p>
            <a:pPr lvl="0">
              <a:spcBef>
                <a:spcPct val="20000"/>
              </a:spcBef>
              <a:defRPr/>
            </a:pPr>
            <a:r>
              <a:rPr lang="en-US" sz="2000" i="1" kern="0" dirty="0" smtClean="0">
                <a:solidFill>
                  <a:schemeClr val="accent2"/>
                </a:solidFill>
              </a:rPr>
              <a:t>     </a:t>
            </a:r>
            <a:r>
              <a:rPr lang="en-US" sz="2000" i="1" kern="0" dirty="0" smtClean="0">
                <a:solidFill>
                  <a:srgbClr val="FF0000"/>
                </a:solidFill>
              </a:rPr>
              <a:t>O</a:t>
            </a:r>
            <a:r>
              <a:rPr lang="en-US" sz="2000" kern="0" dirty="0" smtClean="0">
                <a:solidFill>
                  <a:srgbClr val="FF0000"/>
                </a:solidFill>
              </a:rPr>
              <a:t>(</a:t>
            </a:r>
            <a:r>
              <a:rPr lang="en-US" sz="2000" i="1" kern="0" dirty="0" smtClean="0">
                <a:solidFill>
                  <a:srgbClr val="FF0000"/>
                </a:solidFill>
              </a:rPr>
              <a:t>m</a:t>
            </a:r>
            <a:r>
              <a:rPr lang="en-US" sz="2000" kern="0" baseline="-25000" dirty="0" smtClean="0">
                <a:solidFill>
                  <a:srgbClr val="FF0000"/>
                </a:solidFill>
              </a:rPr>
              <a:t>1</a:t>
            </a:r>
            <a:r>
              <a:rPr lang="en-US" sz="2000" kern="0" dirty="0" smtClean="0">
                <a:solidFill>
                  <a:srgbClr val="FF0000"/>
                </a:solidFill>
              </a:rPr>
              <a:t>)</a:t>
            </a:r>
            <a:r>
              <a:rPr lang="en-US" sz="2000" i="1" kern="0" dirty="0" smtClean="0">
                <a:solidFill>
                  <a:srgbClr val="FF0000"/>
                </a:solidFill>
              </a:rPr>
              <a:t> + O</a:t>
            </a:r>
            <a:r>
              <a:rPr lang="en-US" sz="2000" kern="0" dirty="0" smtClean="0">
                <a:solidFill>
                  <a:srgbClr val="FF0000"/>
                </a:solidFill>
              </a:rPr>
              <a:t>(</a:t>
            </a:r>
            <a:r>
              <a:rPr lang="en-US" sz="2000" i="1" kern="0" dirty="0" smtClean="0">
                <a:solidFill>
                  <a:srgbClr val="FF0000"/>
                </a:solidFill>
              </a:rPr>
              <a:t>m</a:t>
            </a:r>
            <a:r>
              <a:rPr lang="en-US" sz="2000" kern="0" baseline="-25000" dirty="0" smtClean="0">
                <a:solidFill>
                  <a:srgbClr val="FF0000"/>
                </a:solidFill>
              </a:rPr>
              <a:t>2</a:t>
            </a:r>
            <a:r>
              <a:rPr lang="en-US" sz="2000" kern="0" dirty="0" smtClean="0">
                <a:solidFill>
                  <a:srgbClr val="FF0000"/>
                </a:solidFill>
              </a:rPr>
              <a:t>) </a:t>
            </a:r>
            <a:r>
              <a:rPr lang="en-US" sz="2000" i="1" kern="0" dirty="0" smtClean="0">
                <a:solidFill>
                  <a:srgbClr val="FF0000"/>
                </a:solidFill>
              </a:rPr>
              <a:t>+ O</a:t>
            </a:r>
            <a:r>
              <a:rPr lang="en-US" sz="2000" kern="0" dirty="0" smtClean="0">
                <a:solidFill>
                  <a:srgbClr val="FF0000"/>
                </a:solidFill>
              </a:rPr>
              <a:t>(</a:t>
            </a:r>
            <a:r>
              <a:rPr lang="en-US" sz="2000" i="1" kern="0" dirty="0" smtClean="0">
                <a:solidFill>
                  <a:srgbClr val="FF0000"/>
                </a:solidFill>
              </a:rPr>
              <a:t>m</a:t>
            </a:r>
            <a:r>
              <a:rPr lang="en-US" sz="2000" kern="0" baseline="-25000" dirty="0" smtClean="0">
                <a:solidFill>
                  <a:srgbClr val="FF0000"/>
                </a:solidFill>
              </a:rPr>
              <a:t>3</a:t>
            </a:r>
            <a:r>
              <a:rPr lang="en-US" sz="2000" kern="0" dirty="0" smtClean="0">
                <a:solidFill>
                  <a:srgbClr val="FF0000"/>
                </a:solidFill>
              </a:rPr>
              <a:t>) </a:t>
            </a:r>
            <a:r>
              <a:rPr lang="en-US" sz="2000" i="1" kern="0" dirty="0" smtClean="0">
                <a:solidFill>
                  <a:srgbClr val="FF0000"/>
                </a:solidFill>
              </a:rPr>
              <a:t>+…+ O</a:t>
            </a:r>
            <a:r>
              <a:rPr lang="en-US" sz="2000" kern="0" dirty="0" smtClean="0">
                <a:solidFill>
                  <a:srgbClr val="FF0000"/>
                </a:solidFill>
              </a:rPr>
              <a:t>(</a:t>
            </a:r>
            <a:r>
              <a:rPr lang="en-US" sz="2000" i="1" kern="0" dirty="0" err="1" smtClean="0">
                <a:solidFill>
                  <a:srgbClr val="FF0000"/>
                </a:solidFill>
              </a:rPr>
              <a:t>m</a:t>
            </a:r>
            <a:r>
              <a:rPr lang="en-US" sz="2000" kern="0" baseline="-25000" dirty="0" err="1" smtClean="0">
                <a:solidFill>
                  <a:srgbClr val="FF0000"/>
                </a:solidFill>
              </a:rPr>
              <a:t>k</a:t>
            </a:r>
            <a:r>
              <a:rPr lang="en-US" sz="2000" kern="0" dirty="0" smtClean="0">
                <a:solidFill>
                  <a:srgbClr val="FF0000"/>
                </a:solidFill>
              </a:rPr>
              <a:t>)  </a:t>
            </a:r>
            <a:r>
              <a:rPr lang="en-US" sz="2000" kern="0" dirty="0" smtClean="0">
                <a:solidFill>
                  <a:srgbClr val="333399"/>
                </a:solidFill>
              </a:rPr>
              <a:t>which becomes</a:t>
            </a:r>
          </a:p>
          <a:p>
            <a:pPr marL="342900" lvl="0" indent="-342900">
              <a:spcBef>
                <a:spcPct val="20000"/>
              </a:spcBef>
              <a:defRPr/>
            </a:pPr>
            <a:r>
              <a:rPr lang="en-US" sz="2000" kern="0" dirty="0" smtClean="0">
                <a:solidFill>
                  <a:schemeClr val="accent4"/>
                </a:solidFill>
              </a:rPr>
              <a:t>     </a:t>
            </a:r>
            <a:r>
              <a:rPr lang="en-US" sz="2000" i="1" kern="0" dirty="0" smtClean="0">
                <a:solidFill>
                  <a:srgbClr val="FF0000"/>
                </a:solidFill>
              </a:rPr>
              <a:t>O</a:t>
            </a:r>
            <a:r>
              <a:rPr lang="en-US" sz="2000" kern="0" dirty="0" smtClean="0">
                <a:solidFill>
                  <a:srgbClr val="FF0000"/>
                </a:solidFill>
              </a:rPr>
              <a:t>(</a:t>
            </a:r>
            <a:r>
              <a:rPr lang="en-US" sz="2000" i="1" kern="0" dirty="0" smtClean="0">
                <a:solidFill>
                  <a:srgbClr val="FF0000"/>
                </a:solidFill>
              </a:rPr>
              <a:t>n</a:t>
            </a:r>
            <a:r>
              <a:rPr lang="en-US" sz="2000" kern="0" dirty="0" smtClean="0">
                <a:solidFill>
                  <a:srgbClr val="FF0000"/>
                </a:solidFill>
              </a:rPr>
              <a:t>)</a:t>
            </a:r>
            <a:r>
              <a:rPr lang="en-US" sz="2000" i="1" kern="0" dirty="0" smtClean="0">
                <a:solidFill>
                  <a:schemeClr val="accent2"/>
                </a:solidFill>
              </a:rPr>
              <a:t> </a:t>
            </a:r>
            <a:r>
              <a:rPr lang="en-US" sz="2000" kern="0" dirty="0" smtClean="0">
                <a:solidFill>
                  <a:schemeClr val="accent2"/>
                </a:solidFill>
              </a:rPr>
              <a:t>since</a:t>
            </a:r>
            <a:r>
              <a:rPr lang="en-US" sz="2000" kern="0" dirty="0" smtClean="0">
                <a:solidFill>
                  <a:schemeClr val="accent4"/>
                </a:solidFill>
              </a:rPr>
              <a:t> </a:t>
            </a:r>
            <a:r>
              <a:rPr lang="en-US" sz="2000" i="1" kern="0" dirty="0" smtClean="0">
                <a:solidFill>
                  <a:srgbClr val="FF0000"/>
                </a:solidFill>
              </a:rPr>
              <a:t>m</a:t>
            </a:r>
            <a:r>
              <a:rPr lang="en-US" sz="2000" kern="0" baseline="-25000" dirty="0" smtClean="0">
                <a:solidFill>
                  <a:srgbClr val="FF0000"/>
                </a:solidFill>
              </a:rPr>
              <a:t>1</a:t>
            </a:r>
            <a:r>
              <a:rPr lang="en-US" sz="2000" i="1" kern="0" dirty="0" smtClean="0">
                <a:solidFill>
                  <a:srgbClr val="FF0000"/>
                </a:solidFill>
              </a:rPr>
              <a:t>+ m</a:t>
            </a:r>
            <a:r>
              <a:rPr lang="en-US" sz="2000" kern="0" baseline="-25000" dirty="0" smtClean="0">
                <a:solidFill>
                  <a:srgbClr val="FF0000"/>
                </a:solidFill>
              </a:rPr>
              <a:t>2</a:t>
            </a:r>
            <a:r>
              <a:rPr lang="en-US" sz="2000" i="1" kern="0" dirty="0" smtClean="0">
                <a:solidFill>
                  <a:srgbClr val="FF0000"/>
                </a:solidFill>
              </a:rPr>
              <a:t> + m</a:t>
            </a:r>
            <a:r>
              <a:rPr lang="en-US" sz="2000" kern="0" baseline="-25000" dirty="0" smtClean="0">
                <a:solidFill>
                  <a:srgbClr val="FF0000"/>
                </a:solidFill>
              </a:rPr>
              <a:t>3</a:t>
            </a:r>
            <a:r>
              <a:rPr lang="en-US" sz="2000" i="1" kern="0" dirty="0" smtClean="0">
                <a:solidFill>
                  <a:srgbClr val="FF0000"/>
                </a:solidFill>
              </a:rPr>
              <a:t> +…+ </a:t>
            </a:r>
            <a:r>
              <a:rPr lang="en-US" sz="2000" i="1" kern="0" dirty="0" err="1" smtClean="0">
                <a:solidFill>
                  <a:srgbClr val="FF0000"/>
                </a:solidFill>
              </a:rPr>
              <a:t>m</a:t>
            </a:r>
            <a:r>
              <a:rPr lang="en-US" sz="2000" i="1" kern="0" baseline="-25000" dirty="0" err="1" smtClean="0">
                <a:solidFill>
                  <a:srgbClr val="FF0000"/>
                </a:solidFill>
              </a:rPr>
              <a:t>k</a:t>
            </a:r>
            <a:r>
              <a:rPr lang="en-US" sz="2000" i="1" kern="0" baseline="-25000" dirty="0" smtClean="0">
                <a:solidFill>
                  <a:srgbClr val="FF0000"/>
                </a:solidFill>
              </a:rPr>
              <a:t>  </a:t>
            </a:r>
            <a:r>
              <a:rPr lang="en-US" sz="2000" i="1" kern="0" dirty="0" smtClean="0">
                <a:solidFill>
                  <a:srgbClr val="FF0000"/>
                </a:solidFill>
              </a:rPr>
              <a:t>=  n</a:t>
            </a:r>
            <a:r>
              <a:rPr lang="en-US" sz="2000" i="1" kern="0" dirty="0" smtClean="0">
                <a:solidFill>
                  <a:srgbClr val="333399"/>
                </a:solidFill>
              </a:rPr>
              <a:t>.</a:t>
            </a:r>
          </a:p>
          <a:p>
            <a:pPr marL="342900" lvl="0" indent="-342900">
              <a:spcBef>
                <a:spcPct val="20000"/>
              </a:spcBef>
              <a:defRPr/>
            </a:pPr>
            <a:endParaRPr lang="en-US" sz="2000" kern="0" dirty="0" smtClean="0"/>
          </a:p>
          <a:p>
            <a:pPr marL="342900" lvl="0" indent="-342900">
              <a:spcBef>
                <a:spcPct val="20000"/>
              </a:spcBef>
              <a:buFont typeface="Arial" pitchFamily="34" charset="0"/>
              <a:buChar char="•"/>
              <a:defRPr/>
            </a:pPr>
            <a:r>
              <a:rPr lang="en-US" sz="2000" kern="0" dirty="0" smtClean="0">
                <a:solidFill>
                  <a:srgbClr val="333399"/>
                </a:solidFill>
              </a:rPr>
              <a:t>The number of tree-levels do not exceed log</a:t>
            </a:r>
            <a:r>
              <a:rPr lang="en-US" sz="2000" kern="0" baseline="-25000" dirty="0" smtClean="0">
                <a:solidFill>
                  <a:srgbClr val="333399"/>
                </a:solidFill>
              </a:rPr>
              <a:t>2</a:t>
            </a:r>
            <a:r>
              <a:rPr lang="en-US" sz="2000" i="1" kern="0" dirty="0" smtClean="0">
                <a:solidFill>
                  <a:srgbClr val="333399"/>
                </a:solidFill>
              </a:rPr>
              <a:t> n</a:t>
            </a:r>
            <a:r>
              <a:rPr lang="en-US" sz="2000" kern="0" dirty="0" smtClean="0">
                <a:solidFill>
                  <a:srgbClr val="333399"/>
                </a:solidFill>
              </a:rPr>
              <a:t>, so the total running time is therefore: </a:t>
            </a:r>
            <a:r>
              <a:rPr lang="en-US" sz="2000" i="1" kern="0" dirty="0" smtClean="0">
                <a:solidFill>
                  <a:srgbClr val="FF0000"/>
                </a:solidFill>
              </a:rPr>
              <a:t>O</a:t>
            </a:r>
            <a:r>
              <a:rPr lang="en-US" sz="2000" kern="0" dirty="0" smtClean="0">
                <a:solidFill>
                  <a:srgbClr val="FF0000"/>
                </a:solidFill>
              </a:rPr>
              <a:t>(</a:t>
            </a:r>
            <a:r>
              <a:rPr lang="en-US" sz="2000" i="1" kern="0" dirty="0" smtClean="0">
                <a:solidFill>
                  <a:srgbClr val="FF0000"/>
                </a:solidFill>
              </a:rPr>
              <a:t>n </a:t>
            </a:r>
            <a:r>
              <a:rPr lang="en-US" sz="2000" kern="0" dirty="0" smtClean="0">
                <a:solidFill>
                  <a:srgbClr val="FF0000"/>
                </a:solidFill>
              </a:rPr>
              <a:t>log</a:t>
            </a:r>
            <a:r>
              <a:rPr lang="en-US" sz="2000" i="1" kern="0" baseline="-25000" dirty="0" smtClean="0">
                <a:solidFill>
                  <a:srgbClr val="FF0000"/>
                </a:solidFill>
              </a:rPr>
              <a:t> </a:t>
            </a:r>
            <a:r>
              <a:rPr lang="en-US" sz="2000" i="1" kern="0" dirty="0" smtClean="0">
                <a:solidFill>
                  <a:srgbClr val="FF0000"/>
                </a:solidFill>
              </a:rPr>
              <a:t>n</a:t>
            </a:r>
            <a:r>
              <a:rPr lang="en-US" sz="2000" kern="0" dirty="0" smtClean="0">
                <a:solidFill>
                  <a:srgbClr val="FF0000"/>
                </a:solidFill>
              </a:rPr>
              <a:t>)</a:t>
            </a:r>
            <a:r>
              <a:rPr lang="en-US" sz="2000" kern="0" dirty="0" smtClean="0">
                <a:solidFill>
                  <a:schemeClr val="accent2"/>
                </a:solidFill>
              </a:rPr>
              <a:t>.</a:t>
            </a:r>
          </a:p>
          <a:p>
            <a:pPr marL="342900" lvl="0" indent="-342900">
              <a:spcBef>
                <a:spcPct val="20000"/>
              </a:spcBef>
              <a:buFont typeface="Arial" pitchFamily="34" charset="0"/>
              <a:buChar char="•"/>
              <a:defRPr/>
            </a:pPr>
            <a:endParaRPr lang="en-US" sz="1400" i="1" kern="0" dirty="0" smtClean="0">
              <a:latin typeface="+mn-lt"/>
            </a:endParaRPr>
          </a:p>
        </p:txBody>
      </p:sp>
      <p:sp>
        <p:nvSpPr>
          <p:cNvPr id="5" name="Slide Number Placeholder 4"/>
          <p:cNvSpPr>
            <a:spLocks noGrp="1"/>
          </p:cNvSpPr>
          <p:nvPr>
            <p:ph type="sldNum" sz="quarter" idx="12"/>
          </p:nvPr>
        </p:nvSpPr>
        <p:spPr/>
        <p:txBody>
          <a:bodyPr/>
          <a:lstStyle/>
          <a:p>
            <a:fld id="{5E24FFD2-465A-4E69-924E-BCE8BD2664F0}" type="slidenum">
              <a:rPr lang="en-US" smtClean="0"/>
              <a:pPr/>
              <a:t>57</a:t>
            </a:fld>
            <a:endParaRPr lang="en-US"/>
          </a:p>
        </p:txBody>
      </p:sp>
      <p:sp>
        <p:nvSpPr>
          <p:cNvPr id="6" name="Rectangle 2"/>
          <p:cNvSpPr>
            <a:spLocks noGrp="1" noChangeArrowheads="1"/>
          </p:cNvSpPr>
          <p:nvPr>
            <p:ph type="title"/>
          </p:nvPr>
        </p:nvSpPr>
        <p:spPr>
          <a:xfrm>
            <a:off x="468313" y="188913"/>
            <a:ext cx="8229600" cy="661987"/>
          </a:xfrm>
        </p:spPr>
        <p:txBody>
          <a:bodyPr/>
          <a:lstStyle/>
          <a:p>
            <a:r>
              <a:rPr lang="en-US" smtClean="0">
                <a:solidFill>
                  <a:srgbClr val="333399"/>
                </a:solidFill>
              </a:rPr>
              <a:t>Time complexity</a:t>
            </a:r>
            <a:br>
              <a:rPr lang="en-US" smtClean="0">
                <a:solidFill>
                  <a:srgbClr val="333399"/>
                </a:solidFill>
              </a:rPr>
            </a:br>
            <a:r>
              <a:rPr lang="en-US" sz="2000" smtClean="0">
                <a:solidFill>
                  <a:srgbClr val="333399"/>
                </a:solidFill>
              </a:rPr>
              <a:t>(of the divide-and-conquer method for finding the convex hull)</a:t>
            </a:r>
            <a:endParaRPr lang="en-US" sz="2000" i="1">
              <a:solidFill>
                <a:srgbClr val="333399"/>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2"/>
            <a:ext cx="8229600" cy="1754923"/>
          </a:xfrm>
        </p:spPr>
        <p:txBody>
          <a:bodyPr/>
          <a:lstStyle/>
          <a:p>
            <a:r>
              <a:rPr lang="en-US" sz="3200" dirty="0" smtClean="0">
                <a:solidFill>
                  <a:schemeClr val="accent2"/>
                </a:solidFill>
              </a:rPr>
              <a:t>Example: Why large angles are best </a:t>
            </a:r>
            <a:r>
              <a:rPr lang="en-US" sz="2800" dirty="0" smtClean="0">
                <a:solidFill>
                  <a:schemeClr val="accent2"/>
                </a:solidFill>
              </a:rPr>
              <a:t/>
            </a:r>
            <a:br>
              <a:rPr lang="en-US" sz="2800" dirty="0" smtClean="0">
                <a:solidFill>
                  <a:schemeClr val="accent2"/>
                </a:solidFill>
              </a:rPr>
            </a:br>
            <a:r>
              <a:rPr lang="en-US" sz="2800" dirty="0" smtClean="0">
                <a:solidFill>
                  <a:schemeClr val="accent2"/>
                </a:solidFill>
              </a:rPr>
              <a:t>The figure </a:t>
            </a:r>
            <a:r>
              <a:rPr lang="en-US" sz="2800" smtClean="0">
                <a:solidFill>
                  <a:schemeClr val="accent2"/>
                </a:solidFill>
              </a:rPr>
              <a:t>shows heights </a:t>
            </a:r>
            <a:r>
              <a:rPr lang="en-US" sz="2800" dirty="0" smtClean="0">
                <a:solidFill>
                  <a:schemeClr val="accent2"/>
                </a:solidFill>
              </a:rPr>
              <a:t>at different points</a:t>
            </a:r>
            <a:endParaRPr lang="en-US" sz="2800" dirty="0">
              <a:solidFill>
                <a:schemeClr val="accent2"/>
              </a:solidFill>
            </a:endParaRPr>
          </a:p>
        </p:txBody>
      </p:sp>
      <p:sp>
        <p:nvSpPr>
          <p:cNvPr id="267267" name="Rectangle 3"/>
          <p:cNvSpPr>
            <a:spLocks noGrp="1" noChangeArrowheads="1"/>
          </p:cNvSpPr>
          <p:nvPr>
            <p:ph type="body" idx="1"/>
          </p:nvPr>
        </p:nvSpPr>
        <p:spPr>
          <a:xfrm>
            <a:off x="341530" y="2056045"/>
            <a:ext cx="8534400" cy="4801955"/>
          </a:xfrm>
        </p:spPr>
        <p:txBody>
          <a:bodyPr/>
          <a:lstStyle/>
          <a:p>
            <a:pPr marL="457200" indent="-457200"/>
            <a:r>
              <a:rPr lang="en-US" sz="2000" dirty="0" smtClean="0">
                <a:solidFill>
                  <a:srgbClr val="FF0000"/>
                </a:solidFill>
              </a:rPr>
              <a:t>One usually assumes that the edges of the triangulation are straight lines in the terrain.</a:t>
            </a:r>
          </a:p>
          <a:p>
            <a:pPr marL="457200" indent="-457200"/>
            <a:r>
              <a:rPr lang="en-US" sz="2000" dirty="0" smtClean="0">
                <a:solidFill>
                  <a:srgbClr val="FF0000"/>
                </a:solidFill>
              </a:rPr>
              <a:t>That means that the height of a point on an edge can be found by interpolation of the height of the endpoints of the edge</a:t>
            </a:r>
          </a:p>
          <a:p>
            <a:pPr marL="457200" indent="-457200"/>
            <a:r>
              <a:rPr lang="en-US" sz="2000" dirty="0" smtClean="0">
                <a:solidFill>
                  <a:srgbClr val="FF0000"/>
                </a:solidFill>
              </a:rPr>
              <a:t>We can see that the left triangulation below gives an intuitively better height for q than the triangulation to the right.</a:t>
            </a:r>
          </a:p>
        </p:txBody>
      </p:sp>
      <p:sp>
        <p:nvSpPr>
          <p:cNvPr id="4" name="Slide Number Placeholder 3"/>
          <p:cNvSpPr>
            <a:spLocks noGrp="1"/>
          </p:cNvSpPr>
          <p:nvPr>
            <p:ph type="sldNum" sz="quarter" idx="12"/>
          </p:nvPr>
        </p:nvSpPr>
        <p:spPr/>
        <p:txBody>
          <a:bodyPr/>
          <a:lstStyle/>
          <a:p>
            <a:fld id="{5E24FFD2-465A-4E69-924E-BCE8BD2664F0}" type="slidenum">
              <a:rPr lang="en-US" smtClean="0"/>
              <a:pPr/>
              <a:t>58</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1511660" y="4104075"/>
            <a:ext cx="5991225" cy="2562225"/>
          </a:xfrm>
          <a:prstGeom prst="rect">
            <a:avLst/>
          </a:prstGeom>
          <a:noFill/>
          <a:ln w="9525">
            <a:noFill/>
            <a:miter lim="800000"/>
            <a:headEnd/>
            <a:tailEnd/>
          </a:ln>
        </p:spPr>
      </p:pic>
    </p:spTree>
    <p:extLst>
      <p:ext uri="{BB962C8B-B14F-4D97-AF65-F5344CB8AC3E}">
        <p14:creationId xmlns:p14="http://schemas.microsoft.com/office/powerpoint/2010/main" val="190626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346974" y="188912"/>
            <a:ext cx="4545505" cy="1017587"/>
          </a:xfrm>
        </p:spPr>
        <p:txBody>
          <a:bodyPr/>
          <a:lstStyle/>
          <a:p>
            <a:r>
              <a:rPr lang="en-US" sz="2800" dirty="0" smtClean="0">
                <a:solidFill>
                  <a:schemeClr val="accent2"/>
                </a:solidFill>
              </a:rPr>
              <a:t>Constructing a triangulation </a:t>
            </a:r>
            <a:br>
              <a:rPr lang="en-US" sz="2800" dirty="0" smtClean="0">
                <a:solidFill>
                  <a:schemeClr val="accent2"/>
                </a:solidFill>
              </a:rPr>
            </a:br>
            <a:r>
              <a:rPr lang="en-US" sz="2000" dirty="0" smtClean="0">
                <a:solidFill>
                  <a:schemeClr val="accent2"/>
                </a:solidFill>
              </a:rPr>
              <a:t>(an illustration of the previous slide)</a:t>
            </a:r>
            <a:endParaRPr lang="en-US" sz="2800" dirty="0">
              <a:solidFill>
                <a:schemeClr val="accent2"/>
              </a:solidFill>
            </a:endParaRPr>
          </a:p>
        </p:txBody>
      </p:sp>
      <p:sp>
        <p:nvSpPr>
          <p:cNvPr id="267267" name="Rectangle 3"/>
          <p:cNvSpPr>
            <a:spLocks noGrp="1" noChangeArrowheads="1"/>
          </p:cNvSpPr>
          <p:nvPr>
            <p:ph type="body" idx="1"/>
          </p:nvPr>
        </p:nvSpPr>
        <p:spPr>
          <a:xfrm>
            <a:off x="4436985" y="1538790"/>
            <a:ext cx="4707015" cy="5319210"/>
          </a:xfrm>
          <a:ln>
            <a:noFill/>
          </a:ln>
        </p:spPr>
        <p:txBody>
          <a:bodyPr/>
          <a:lstStyle/>
          <a:p>
            <a:pPr marL="457200" indent="-457200"/>
            <a:r>
              <a:rPr lang="en-US" dirty="0" smtClean="0">
                <a:solidFill>
                  <a:srgbClr val="333399"/>
                </a:solidFill>
              </a:rPr>
              <a:t>We have </a:t>
            </a:r>
            <a:r>
              <a:rPr lang="en-US" i="1" dirty="0" smtClean="0">
                <a:solidFill>
                  <a:srgbClr val="333399"/>
                </a:solidFill>
              </a:rPr>
              <a:t>n</a:t>
            </a:r>
            <a:r>
              <a:rPr lang="en-US" dirty="0" smtClean="0">
                <a:solidFill>
                  <a:srgbClr val="333399"/>
                </a:solidFill>
              </a:rPr>
              <a:t> corners in the outer polygon and </a:t>
            </a:r>
            <a:r>
              <a:rPr lang="en-US" i="1" dirty="0" smtClean="0">
                <a:solidFill>
                  <a:srgbClr val="333399"/>
                </a:solidFill>
              </a:rPr>
              <a:t>m</a:t>
            </a:r>
            <a:r>
              <a:rPr lang="en-US" dirty="0" smtClean="0">
                <a:solidFill>
                  <a:srgbClr val="333399"/>
                </a:solidFill>
              </a:rPr>
              <a:t> internal points</a:t>
            </a:r>
          </a:p>
          <a:p>
            <a:pPr marL="457200" indent="-457200"/>
            <a:endParaRPr lang="en-US" dirty="0" smtClean="0">
              <a:solidFill>
                <a:schemeClr val="accent2"/>
              </a:solidFill>
            </a:endParaRPr>
          </a:p>
          <a:p>
            <a:pPr marL="457200" indent="-457200"/>
            <a:r>
              <a:rPr lang="en-US" dirty="0" smtClean="0">
                <a:solidFill>
                  <a:schemeClr val="accent2"/>
                </a:solidFill>
              </a:rPr>
              <a:t>The upper figure shows the situation just after the </a:t>
            </a:r>
            <a:r>
              <a:rPr lang="en-US" i="1" dirty="0" smtClean="0">
                <a:solidFill>
                  <a:schemeClr val="accent2"/>
                </a:solidFill>
              </a:rPr>
              <a:t>n</a:t>
            </a:r>
            <a:r>
              <a:rPr lang="en-US" dirty="0" smtClean="0">
                <a:solidFill>
                  <a:schemeClr val="accent2"/>
                </a:solidFill>
              </a:rPr>
              <a:t>-3 diagonals are drawn,</a:t>
            </a:r>
            <a:br>
              <a:rPr lang="en-US" dirty="0" smtClean="0">
                <a:solidFill>
                  <a:schemeClr val="accent2"/>
                </a:solidFill>
              </a:rPr>
            </a:br>
            <a:r>
              <a:rPr lang="en-US" dirty="0" smtClean="0">
                <a:solidFill>
                  <a:schemeClr val="accent2"/>
                </a:solidFill>
              </a:rPr>
              <a:t>the lower shows a later situation, in which we want to include the red node.</a:t>
            </a:r>
          </a:p>
          <a:p>
            <a:pPr marL="457200" indent="-457200">
              <a:buNone/>
            </a:pPr>
            <a:endParaRPr lang="en-US" dirty="0" smtClean="0">
              <a:solidFill>
                <a:schemeClr val="accent2"/>
              </a:solidFill>
            </a:endParaRPr>
          </a:p>
          <a:p>
            <a:pPr marL="457200" indent="-457200"/>
            <a:r>
              <a:rPr lang="en-US" dirty="0" smtClean="0">
                <a:solidFill>
                  <a:srgbClr val="FF0000"/>
                </a:solidFill>
              </a:rPr>
              <a:t>The new red node gives: </a:t>
            </a:r>
          </a:p>
          <a:p>
            <a:pPr marL="857250" lvl="1" indent="-457200"/>
            <a:r>
              <a:rPr lang="en-US" dirty="0" smtClean="0">
                <a:solidFill>
                  <a:srgbClr val="FF0000"/>
                </a:solidFill>
              </a:rPr>
              <a:t>Three extra edges</a:t>
            </a:r>
          </a:p>
          <a:p>
            <a:pPr marL="857250" lvl="1" indent="-457200"/>
            <a:r>
              <a:rPr lang="en-US" dirty="0" smtClean="0">
                <a:solidFill>
                  <a:srgbClr val="FF0000"/>
                </a:solidFill>
              </a:rPr>
              <a:t>Two extra triangles</a:t>
            </a:r>
          </a:p>
          <a:p>
            <a:pPr marL="457200" indent="-457200"/>
            <a:endParaRPr lang="en-US" dirty="0" smtClean="0">
              <a:solidFill>
                <a:schemeClr val="accent2"/>
              </a:solidFill>
            </a:endParaRPr>
          </a:p>
          <a:p>
            <a:pPr marL="457200" indent="-457200"/>
            <a:r>
              <a:rPr lang="en-US" sz="1600" dirty="0" smtClean="0"/>
              <a:t>Thus the number of edges will be: </a:t>
            </a:r>
            <a:r>
              <a:rPr lang="en-US" dirty="0" smtClean="0"/>
              <a:t> </a:t>
            </a:r>
          </a:p>
          <a:p>
            <a:pPr marL="1257300" lvl="2" indent="-457200">
              <a:buNone/>
            </a:pPr>
            <a:r>
              <a:rPr lang="en-US" i="1" dirty="0" smtClean="0"/>
              <a:t>n</a:t>
            </a:r>
            <a:r>
              <a:rPr lang="en-US" dirty="0" smtClean="0"/>
              <a:t> + (</a:t>
            </a:r>
            <a:r>
              <a:rPr lang="en-US" i="1" dirty="0" smtClean="0"/>
              <a:t>n</a:t>
            </a:r>
            <a:r>
              <a:rPr lang="en-US" dirty="0" smtClean="0"/>
              <a:t> – 3) + 3</a:t>
            </a:r>
            <a:r>
              <a:rPr lang="en-US" i="1" dirty="0" smtClean="0"/>
              <a:t>m</a:t>
            </a:r>
            <a:r>
              <a:rPr lang="en-US" dirty="0" smtClean="0"/>
              <a:t> =  2</a:t>
            </a:r>
            <a:r>
              <a:rPr lang="en-US" i="1" dirty="0" smtClean="0"/>
              <a:t>n</a:t>
            </a:r>
            <a:r>
              <a:rPr lang="en-US" dirty="0" smtClean="0"/>
              <a:t> + 3</a:t>
            </a:r>
            <a:r>
              <a:rPr lang="en-US" i="1" dirty="0" smtClean="0"/>
              <a:t>m</a:t>
            </a:r>
            <a:r>
              <a:rPr lang="en-US" dirty="0" smtClean="0"/>
              <a:t> – 3</a:t>
            </a:r>
          </a:p>
          <a:p>
            <a:pPr marL="857250" lvl="1" indent="-457200">
              <a:buNone/>
            </a:pPr>
            <a:r>
              <a:rPr lang="en-US" dirty="0" smtClean="0"/>
              <a:t>  Number of triangles:</a:t>
            </a:r>
          </a:p>
          <a:p>
            <a:pPr marL="1257300" lvl="2" indent="-457200">
              <a:buNone/>
            </a:pPr>
            <a:r>
              <a:rPr lang="en-US" i="1" dirty="0" smtClean="0"/>
              <a:t>n</a:t>
            </a:r>
            <a:r>
              <a:rPr lang="en-US" dirty="0" smtClean="0"/>
              <a:t> - 2 + 2</a:t>
            </a:r>
            <a:r>
              <a:rPr lang="en-US" i="1" dirty="0" smtClean="0"/>
              <a:t>m</a:t>
            </a:r>
            <a:r>
              <a:rPr lang="en-US" dirty="0" smtClean="0"/>
              <a:t> = </a:t>
            </a:r>
            <a:r>
              <a:rPr lang="en-US" i="1" dirty="0" smtClean="0"/>
              <a:t>n</a:t>
            </a:r>
            <a:r>
              <a:rPr lang="en-US" dirty="0" smtClean="0"/>
              <a:t> + 2</a:t>
            </a:r>
            <a:r>
              <a:rPr lang="en-US" i="1" dirty="0" smtClean="0"/>
              <a:t>m</a:t>
            </a:r>
            <a:r>
              <a:rPr lang="en-US" dirty="0" smtClean="0"/>
              <a:t> - 2 </a:t>
            </a:r>
          </a:p>
        </p:txBody>
      </p:sp>
      <p:sp>
        <p:nvSpPr>
          <p:cNvPr id="4" name="Slide Number Placeholder 3"/>
          <p:cNvSpPr>
            <a:spLocks noGrp="1"/>
          </p:cNvSpPr>
          <p:nvPr>
            <p:ph type="sldNum" sz="quarter" idx="12"/>
          </p:nvPr>
        </p:nvSpPr>
        <p:spPr>
          <a:xfrm>
            <a:off x="7857364" y="6245225"/>
            <a:ext cx="829435" cy="476250"/>
          </a:xfrm>
        </p:spPr>
        <p:txBody>
          <a:bodyPr/>
          <a:lstStyle/>
          <a:p>
            <a:fld id="{5E24FFD2-465A-4E69-924E-BCE8BD2664F0}" type="slidenum">
              <a:rPr lang="en-US" smtClean="0"/>
              <a:pPr/>
              <a:t>6</a:t>
            </a:fld>
            <a:endParaRPr lang="en-US" dirty="0"/>
          </a:p>
        </p:txBody>
      </p:sp>
      <p:grpSp>
        <p:nvGrpSpPr>
          <p:cNvPr id="3" name="Group 91"/>
          <p:cNvGrpSpPr/>
          <p:nvPr/>
        </p:nvGrpSpPr>
        <p:grpSpPr>
          <a:xfrm>
            <a:off x="386535" y="233643"/>
            <a:ext cx="3735413" cy="6624358"/>
            <a:chOff x="4752020" y="2438890"/>
            <a:chExt cx="2025225" cy="3596081"/>
          </a:xfrm>
        </p:grpSpPr>
        <p:cxnSp>
          <p:nvCxnSpPr>
            <p:cNvPr id="93" name="Straight Connector 92"/>
            <p:cNvCxnSpPr/>
            <p:nvPr/>
          </p:nvCxnSpPr>
          <p:spPr>
            <a:xfrm flipV="1">
              <a:off x="4887035" y="2438890"/>
              <a:ext cx="990110" cy="225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877145" y="2438890"/>
              <a:ext cx="844615" cy="2608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4779763" y="2663915"/>
              <a:ext cx="107272" cy="11083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4534474" y="3040907"/>
              <a:ext cx="1448518" cy="7433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732240" y="2708920"/>
              <a:ext cx="45005" cy="945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5477359" y="2866549"/>
              <a:ext cx="1386754" cy="1102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flipH="1" flipV="1">
              <a:off x="4952295" y="3165891"/>
              <a:ext cx="1623198" cy="266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104" idx="2"/>
            </p:cNvCxnSpPr>
            <p:nvPr/>
          </p:nvCxnSpPr>
          <p:spPr>
            <a:xfrm>
              <a:off x="4752020" y="3789040"/>
              <a:ext cx="829611" cy="347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6642230" y="3654025"/>
              <a:ext cx="135015" cy="270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flipV="1">
              <a:off x="5593832" y="3948485"/>
              <a:ext cx="1048399" cy="2250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34" idx="4"/>
            </p:cNvCxnSpPr>
            <p:nvPr/>
          </p:nvCxnSpPr>
          <p:spPr>
            <a:xfrm rot="5400000">
              <a:off x="5953433" y="3351165"/>
              <a:ext cx="477892" cy="1145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776420" y="5687146"/>
              <a:ext cx="829611" cy="347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24" idx="3"/>
            </p:cNvCxnSpPr>
            <p:nvPr/>
          </p:nvCxnSpPr>
          <p:spPr>
            <a:xfrm flipV="1">
              <a:off x="5606032" y="4338477"/>
              <a:ext cx="230323" cy="1629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2" name="Oval 131"/>
          <p:cNvSpPr/>
          <p:nvPr/>
        </p:nvSpPr>
        <p:spPr>
          <a:xfrm>
            <a:off x="3941931" y="683695"/>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4" name="Oval 133"/>
          <p:cNvSpPr/>
          <p:nvPr/>
        </p:nvSpPr>
        <p:spPr>
          <a:xfrm>
            <a:off x="4031941" y="2393885"/>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6" name="Oval 135"/>
          <p:cNvSpPr/>
          <p:nvPr/>
        </p:nvSpPr>
        <p:spPr>
          <a:xfrm>
            <a:off x="3806916" y="2888940"/>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8" name="Oval 137"/>
          <p:cNvSpPr/>
          <p:nvPr/>
        </p:nvSpPr>
        <p:spPr>
          <a:xfrm>
            <a:off x="2411761" y="188640"/>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9" name="Oval 138"/>
          <p:cNvSpPr/>
          <p:nvPr/>
        </p:nvSpPr>
        <p:spPr>
          <a:xfrm>
            <a:off x="611561" y="593685"/>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0" name="Oval 139"/>
          <p:cNvSpPr/>
          <p:nvPr/>
        </p:nvSpPr>
        <p:spPr>
          <a:xfrm>
            <a:off x="386536" y="2663915"/>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7" name="Oval 146"/>
          <p:cNvSpPr/>
          <p:nvPr/>
        </p:nvSpPr>
        <p:spPr>
          <a:xfrm>
            <a:off x="2591780" y="2933945"/>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8" name="Oval 147"/>
          <p:cNvSpPr/>
          <p:nvPr/>
        </p:nvSpPr>
        <p:spPr>
          <a:xfrm>
            <a:off x="1961710" y="2078850"/>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0" name="Oval 149"/>
          <p:cNvSpPr/>
          <p:nvPr/>
        </p:nvSpPr>
        <p:spPr>
          <a:xfrm>
            <a:off x="1241631" y="593685"/>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1" name="Oval 150"/>
          <p:cNvSpPr/>
          <p:nvPr/>
        </p:nvSpPr>
        <p:spPr>
          <a:xfrm>
            <a:off x="1916706" y="503675"/>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2" name="Oval 151"/>
          <p:cNvSpPr/>
          <p:nvPr/>
        </p:nvSpPr>
        <p:spPr>
          <a:xfrm>
            <a:off x="701571" y="2528900"/>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3" name="Oval 152"/>
          <p:cNvSpPr/>
          <p:nvPr/>
        </p:nvSpPr>
        <p:spPr>
          <a:xfrm>
            <a:off x="3761910" y="1313765"/>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4" name="Oval 153"/>
          <p:cNvSpPr/>
          <p:nvPr/>
        </p:nvSpPr>
        <p:spPr>
          <a:xfrm>
            <a:off x="1061611" y="2438890"/>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2" name="Oval 161"/>
          <p:cNvSpPr/>
          <p:nvPr/>
        </p:nvSpPr>
        <p:spPr>
          <a:xfrm>
            <a:off x="2906815" y="2573905"/>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3" name="Oval 162"/>
          <p:cNvSpPr/>
          <p:nvPr/>
        </p:nvSpPr>
        <p:spPr>
          <a:xfrm>
            <a:off x="3266855" y="2033845"/>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4" name="Oval 163"/>
          <p:cNvSpPr/>
          <p:nvPr/>
        </p:nvSpPr>
        <p:spPr>
          <a:xfrm>
            <a:off x="2411760" y="1853825"/>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5" name="Oval 164"/>
          <p:cNvSpPr/>
          <p:nvPr/>
        </p:nvSpPr>
        <p:spPr>
          <a:xfrm>
            <a:off x="2951820" y="953725"/>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6" name="Oval 165"/>
          <p:cNvSpPr/>
          <p:nvPr/>
        </p:nvSpPr>
        <p:spPr>
          <a:xfrm>
            <a:off x="1511660" y="2888940"/>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7" name="Oval 166"/>
          <p:cNvSpPr/>
          <p:nvPr/>
        </p:nvSpPr>
        <p:spPr>
          <a:xfrm>
            <a:off x="1826695" y="1448780"/>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8" name="Oval 167"/>
          <p:cNvSpPr/>
          <p:nvPr/>
        </p:nvSpPr>
        <p:spPr>
          <a:xfrm>
            <a:off x="2771800" y="1448780"/>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9" name="Oval 168"/>
          <p:cNvSpPr/>
          <p:nvPr/>
        </p:nvSpPr>
        <p:spPr>
          <a:xfrm>
            <a:off x="1016605" y="1088740"/>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Oval 103"/>
          <p:cNvSpPr/>
          <p:nvPr/>
        </p:nvSpPr>
        <p:spPr>
          <a:xfrm>
            <a:off x="1916705" y="3293985"/>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6" name="Group 91"/>
          <p:cNvGrpSpPr/>
          <p:nvPr/>
        </p:nvGrpSpPr>
        <p:grpSpPr>
          <a:xfrm>
            <a:off x="410085" y="3631908"/>
            <a:ext cx="3684242" cy="3195354"/>
            <a:chOff x="4779763" y="2438890"/>
            <a:chExt cx="1997482" cy="1734621"/>
          </a:xfrm>
        </p:grpSpPr>
        <p:cxnSp>
          <p:nvCxnSpPr>
            <p:cNvPr id="109" name="Straight Connector 108"/>
            <p:cNvCxnSpPr/>
            <p:nvPr/>
          </p:nvCxnSpPr>
          <p:spPr>
            <a:xfrm flipV="1">
              <a:off x="4887035" y="2438890"/>
              <a:ext cx="990110" cy="225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877145" y="2438890"/>
              <a:ext cx="844615" cy="2608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779763" y="2663915"/>
              <a:ext cx="107272" cy="11083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a:off x="4534474" y="3040907"/>
              <a:ext cx="1448518" cy="7433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732240" y="2708920"/>
              <a:ext cx="45005" cy="945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158" idx="7"/>
            </p:cNvCxnSpPr>
            <p:nvPr/>
          </p:nvCxnSpPr>
          <p:spPr>
            <a:xfrm flipH="1">
              <a:off x="5634686" y="2724197"/>
              <a:ext cx="1087076" cy="1403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642230" y="3654025"/>
              <a:ext cx="135015" cy="270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flipV="1">
              <a:off x="5593832" y="3948485"/>
              <a:ext cx="1048399" cy="2250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1" name="Oval 120"/>
          <p:cNvSpPr/>
          <p:nvPr/>
        </p:nvSpPr>
        <p:spPr>
          <a:xfrm>
            <a:off x="3896926" y="4112694"/>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Oval 121"/>
          <p:cNvSpPr/>
          <p:nvPr/>
        </p:nvSpPr>
        <p:spPr>
          <a:xfrm>
            <a:off x="3986936" y="5822884"/>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3" name="Oval 122"/>
          <p:cNvSpPr/>
          <p:nvPr/>
        </p:nvSpPr>
        <p:spPr>
          <a:xfrm>
            <a:off x="3761911" y="6317939"/>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4" name="Oval 123"/>
          <p:cNvSpPr/>
          <p:nvPr/>
        </p:nvSpPr>
        <p:spPr>
          <a:xfrm>
            <a:off x="2366756" y="3617639"/>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7" name="Oval 126"/>
          <p:cNvSpPr/>
          <p:nvPr/>
        </p:nvSpPr>
        <p:spPr>
          <a:xfrm>
            <a:off x="566556" y="4022684"/>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8" name="Oval 127"/>
          <p:cNvSpPr/>
          <p:nvPr/>
        </p:nvSpPr>
        <p:spPr>
          <a:xfrm>
            <a:off x="341531" y="6092914"/>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9" name="Oval 128"/>
          <p:cNvSpPr/>
          <p:nvPr/>
        </p:nvSpPr>
        <p:spPr>
          <a:xfrm>
            <a:off x="2501770" y="6264315"/>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0" name="Oval 129"/>
          <p:cNvSpPr/>
          <p:nvPr/>
        </p:nvSpPr>
        <p:spPr>
          <a:xfrm>
            <a:off x="1961710" y="5499230"/>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1" name="Oval 130"/>
          <p:cNvSpPr/>
          <p:nvPr/>
        </p:nvSpPr>
        <p:spPr>
          <a:xfrm>
            <a:off x="1196626" y="4022684"/>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3" name="Oval 132"/>
          <p:cNvSpPr/>
          <p:nvPr/>
        </p:nvSpPr>
        <p:spPr>
          <a:xfrm>
            <a:off x="1871701" y="3932674"/>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5" name="Oval 134"/>
          <p:cNvSpPr/>
          <p:nvPr/>
        </p:nvSpPr>
        <p:spPr>
          <a:xfrm>
            <a:off x="656566" y="5957899"/>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7" name="Oval 136"/>
          <p:cNvSpPr/>
          <p:nvPr/>
        </p:nvSpPr>
        <p:spPr>
          <a:xfrm>
            <a:off x="3716905" y="4742764"/>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2" name="Oval 141"/>
          <p:cNvSpPr/>
          <p:nvPr/>
        </p:nvSpPr>
        <p:spPr>
          <a:xfrm>
            <a:off x="1016606" y="5867889"/>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3" name="Oval 142"/>
          <p:cNvSpPr/>
          <p:nvPr/>
        </p:nvSpPr>
        <p:spPr>
          <a:xfrm>
            <a:off x="2951820" y="5904275"/>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4" name="Oval 143"/>
          <p:cNvSpPr/>
          <p:nvPr/>
        </p:nvSpPr>
        <p:spPr>
          <a:xfrm>
            <a:off x="3356865" y="5499230"/>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5" name="Oval 144"/>
          <p:cNvSpPr/>
          <p:nvPr/>
        </p:nvSpPr>
        <p:spPr>
          <a:xfrm>
            <a:off x="2366755" y="5282824"/>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6" name="Oval 145"/>
          <p:cNvSpPr/>
          <p:nvPr/>
        </p:nvSpPr>
        <p:spPr>
          <a:xfrm>
            <a:off x="2906815" y="4382724"/>
            <a:ext cx="135015" cy="135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9" name="Oval 148"/>
          <p:cNvSpPr/>
          <p:nvPr/>
        </p:nvSpPr>
        <p:spPr>
          <a:xfrm>
            <a:off x="1466655" y="6317939"/>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5" name="Oval 154"/>
          <p:cNvSpPr/>
          <p:nvPr/>
        </p:nvSpPr>
        <p:spPr>
          <a:xfrm>
            <a:off x="1781690" y="4877779"/>
            <a:ext cx="135015" cy="135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6" name="Oval 155"/>
          <p:cNvSpPr/>
          <p:nvPr/>
        </p:nvSpPr>
        <p:spPr>
          <a:xfrm>
            <a:off x="2726795" y="4877779"/>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7" name="Oval 156"/>
          <p:cNvSpPr/>
          <p:nvPr/>
        </p:nvSpPr>
        <p:spPr>
          <a:xfrm>
            <a:off x="971600" y="4517739"/>
            <a:ext cx="135015" cy="135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8" name="Oval 157"/>
          <p:cNvSpPr/>
          <p:nvPr/>
        </p:nvSpPr>
        <p:spPr>
          <a:xfrm>
            <a:off x="1871700" y="6722984"/>
            <a:ext cx="135015" cy="135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70" name="Straight Connector 169"/>
          <p:cNvCxnSpPr>
            <a:stCxn id="124" idx="4"/>
          </p:cNvCxnSpPr>
          <p:nvPr/>
        </p:nvCxnSpPr>
        <p:spPr>
          <a:xfrm>
            <a:off x="2434264" y="3752655"/>
            <a:ext cx="312304" cy="1206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21" idx="2"/>
          </p:cNvCxnSpPr>
          <p:nvPr/>
        </p:nvCxnSpPr>
        <p:spPr>
          <a:xfrm flipH="1">
            <a:off x="2816805" y="4180202"/>
            <a:ext cx="1080121" cy="795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56" idx="3"/>
            <a:endCxn id="158" idx="7"/>
          </p:cNvCxnSpPr>
          <p:nvPr/>
        </p:nvCxnSpPr>
        <p:spPr>
          <a:xfrm flipH="1">
            <a:off x="1986942" y="4993022"/>
            <a:ext cx="759626" cy="1749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27" idx="4"/>
            <a:endCxn id="135" idx="1"/>
          </p:cNvCxnSpPr>
          <p:nvPr/>
        </p:nvCxnSpPr>
        <p:spPr>
          <a:xfrm>
            <a:off x="634064" y="4157700"/>
            <a:ext cx="42275" cy="1819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28" idx="7"/>
            <a:endCxn id="135" idx="5"/>
          </p:cNvCxnSpPr>
          <p:nvPr/>
        </p:nvCxnSpPr>
        <p:spPr>
          <a:xfrm flipV="1">
            <a:off x="456773" y="6073142"/>
            <a:ext cx="315035" cy="39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58" idx="4"/>
            <a:endCxn id="135" idx="2"/>
          </p:cNvCxnSpPr>
          <p:nvPr/>
        </p:nvCxnSpPr>
        <p:spPr>
          <a:xfrm flipH="1" flipV="1">
            <a:off x="656566" y="6025407"/>
            <a:ext cx="1282642" cy="832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127" idx="6"/>
            <a:endCxn id="155" idx="1"/>
          </p:cNvCxnSpPr>
          <p:nvPr/>
        </p:nvCxnSpPr>
        <p:spPr>
          <a:xfrm>
            <a:off x="701571" y="4090192"/>
            <a:ext cx="1099892" cy="807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124" idx="1"/>
            <a:endCxn id="155" idx="7"/>
          </p:cNvCxnSpPr>
          <p:nvPr/>
        </p:nvCxnSpPr>
        <p:spPr>
          <a:xfrm flipH="1">
            <a:off x="1896932" y="3637412"/>
            <a:ext cx="489597" cy="1260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55" idx="4"/>
            <a:endCxn id="158" idx="0"/>
          </p:cNvCxnSpPr>
          <p:nvPr/>
        </p:nvCxnSpPr>
        <p:spPr>
          <a:xfrm>
            <a:off x="1849198" y="5012795"/>
            <a:ext cx="90010" cy="1710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124" idx="5"/>
            <a:endCxn id="146" idx="1"/>
          </p:cNvCxnSpPr>
          <p:nvPr/>
        </p:nvCxnSpPr>
        <p:spPr>
          <a:xfrm>
            <a:off x="2481998" y="3732882"/>
            <a:ext cx="444590" cy="6696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21" idx="2"/>
            <a:endCxn id="146" idx="6"/>
          </p:cNvCxnSpPr>
          <p:nvPr/>
        </p:nvCxnSpPr>
        <p:spPr>
          <a:xfrm flipH="1">
            <a:off x="3041830" y="4180202"/>
            <a:ext cx="855096" cy="27003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56" idx="0"/>
            <a:endCxn id="146" idx="3"/>
          </p:cNvCxnSpPr>
          <p:nvPr/>
        </p:nvCxnSpPr>
        <p:spPr>
          <a:xfrm flipV="1">
            <a:off x="2794303" y="4497967"/>
            <a:ext cx="132285" cy="3798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58" idx="7"/>
            <a:endCxn id="129" idx="3"/>
          </p:cNvCxnSpPr>
          <p:nvPr/>
        </p:nvCxnSpPr>
        <p:spPr>
          <a:xfrm flipV="1">
            <a:off x="1986942" y="6379558"/>
            <a:ext cx="534601" cy="363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21" idx="4"/>
            <a:endCxn id="129" idx="0"/>
          </p:cNvCxnSpPr>
          <p:nvPr/>
        </p:nvCxnSpPr>
        <p:spPr>
          <a:xfrm flipH="1">
            <a:off x="2569278" y="4247710"/>
            <a:ext cx="1395156" cy="2016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122" idx="2"/>
            <a:endCxn id="158" idx="6"/>
          </p:cNvCxnSpPr>
          <p:nvPr/>
        </p:nvCxnSpPr>
        <p:spPr>
          <a:xfrm flipH="1">
            <a:off x="2006715" y="5890392"/>
            <a:ext cx="1980221" cy="900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129" idx="7"/>
            <a:endCxn id="122" idx="1"/>
          </p:cNvCxnSpPr>
          <p:nvPr/>
        </p:nvCxnSpPr>
        <p:spPr>
          <a:xfrm flipV="1">
            <a:off x="2617012" y="5842657"/>
            <a:ext cx="1389697" cy="441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701570" y="0"/>
            <a:ext cx="7479062" cy="1017587"/>
          </a:xfrm>
        </p:spPr>
        <p:txBody>
          <a:bodyPr/>
          <a:lstStyle/>
          <a:p>
            <a:r>
              <a:rPr lang="en-US" sz="2800" smtClean="0">
                <a:solidFill>
                  <a:schemeClr val="accent2"/>
                </a:solidFill>
              </a:rPr>
              <a:t>There are a number of different triangulations of the same set of points</a:t>
            </a:r>
            <a:endParaRPr lang="en-US" sz="2800">
              <a:solidFill>
                <a:schemeClr val="accent2"/>
              </a:solidFill>
            </a:endParaRPr>
          </a:p>
        </p:txBody>
      </p:sp>
      <p:sp>
        <p:nvSpPr>
          <p:cNvPr id="267267" name="Rectangle 3"/>
          <p:cNvSpPr>
            <a:spLocks noGrp="1" noChangeArrowheads="1"/>
          </p:cNvSpPr>
          <p:nvPr>
            <p:ph type="body" idx="1"/>
          </p:nvPr>
        </p:nvSpPr>
        <p:spPr>
          <a:xfrm>
            <a:off x="251520" y="1178750"/>
            <a:ext cx="8534400" cy="5473700"/>
          </a:xfrm>
        </p:spPr>
        <p:txBody>
          <a:bodyPr/>
          <a:lstStyle/>
          <a:p>
            <a:pPr marL="457200" indent="-457200"/>
            <a:r>
              <a:rPr lang="en-US" sz="2400" dirty="0" smtClean="0">
                <a:solidFill>
                  <a:schemeClr val="accent2"/>
                </a:solidFill>
              </a:rPr>
              <a:t>We assume that the following special cases do not occur:</a:t>
            </a:r>
          </a:p>
          <a:p>
            <a:pPr marL="857250" lvl="1" indent="-457200">
              <a:buFont typeface="+mj-lt"/>
              <a:buAutoNum type="arabicParenR"/>
            </a:pPr>
            <a:r>
              <a:rPr lang="en-US" sz="1800" dirty="0" smtClean="0">
                <a:solidFill>
                  <a:srgbClr val="FF0000"/>
                </a:solidFill>
              </a:rPr>
              <a:t>Four points lie on one circle (along the circumference),</a:t>
            </a:r>
          </a:p>
          <a:p>
            <a:pPr marL="857250" lvl="1" indent="-457200">
              <a:buFont typeface="+mj-lt"/>
              <a:buAutoNum type="arabicParenR"/>
            </a:pPr>
            <a:r>
              <a:rPr lang="en-US" sz="1800" dirty="0" smtClean="0">
                <a:solidFill>
                  <a:srgbClr val="FF0000"/>
                </a:solidFill>
              </a:rPr>
              <a:t>all the points occurs on the same straight line.</a:t>
            </a:r>
          </a:p>
          <a:p>
            <a:pPr marL="857250" lvl="1" indent="-457200"/>
            <a:endParaRPr lang="en-US" sz="1800" dirty="0" smtClean="0">
              <a:solidFill>
                <a:srgbClr val="FF0000"/>
              </a:solidFill>
            </a:endParaRPr>
          </a:p>
          <a:p>
            <a:pPr marL="457200" indent="-457200"/>
            <a:r>
              <a:rPr lang="en-US" sz="2400" dirty="0" smtClean="0">
                <a:solidFill>
                  <a:schemeClr val="accent2"/>
                </a:solidFill>
              </a:rPr>
              <a:t>And, what is a “good” triangulation?</a:t>
            </a:r>
          </a:p>
          <a:p>
            <a:pPr marL="857250" lvl="1" indent="-457200"/>
            <a:r>
              <a:rPr lang="en-US" sz="1800" dirty="0" smtClean="0">
                <a:solidFill>
                  <a:srgbClr val="FF0000"/>
                </a:solidFill>
              </a:rPr>
              <a:t>Usually one where each triangle is as close to an </a:t>
            </a:r>
            <a:r>
              <a:rPr lang="en-US" sz="1800" i="1" dirty="0" smtClean="0">
                <a:solidFill>
                  <a:srgbClr val="FF0000"/>
                </a:solidFill>
              </a:rPr>
              <a:t>equilateral </a:t>
            </a:r>
            <a:r>
              <a:rPr lang="en-US" sz="1800" dirty="0" smtClean="0">
                <a:solidFill>
                  <a:srgbClr val="FF0000"/>
                </a:solidFill>
              </a:rPr>
              <a:t>triangle (with all angles equal to 60</a:t>
            </a:r>
            <a:r>
              <a:rPr lang="en-US" sz="1800" baseline="30000" dirty="0" smtClean="0">
                <a:solidFill>
                  <a:srgbClr val="FF0000"/>
                </a:solidFill>
              </a:rPr>
              <a:t>O</a:t>
            </a:r>
            <a:r>
              <a:rPr lang="en-US" sz="1800" dirty="0" smtClean="0">
                <a:solidFill>
                  <a:srgbClr val="FF0000"/>
                </a:solidFill>
              </a:rPr>
              <a:t>) as possible.</a:t>
            </a:r>
          </a:p>
          <a:p>
            <a:pPr marL="857250" lvl="1" indent="-457200">
              <a:buNone/>
            </a:pPr>
            <a:r>
              <a:rPr lang="en-US" sz="1800" dirty="0" smtClean="0">
                <a:solidFill>
                  <a:schemeClr val="accent2"/>
                </a:solidFill>
              </a:rPr>
              <a:t> Two reasonable goals could be</a:t>
            </a:r>
          </a:p>
          <a:p>
            <a:pPr marL="857250" lvl="1" indent="-457200"/>
            <a:r>
              <a:rPr lang="en-US" sz="1800" dirty="0" smtClean="0">
                <a:solidFill>
                  <a:srgbClr val="FF0000"/>
                </a:solidFill>
              </a:rPr>
              <a:t>To minimize the maximal angle : The largest angle is as small as possible (And notice: The largest angle in a triangle is always at least 60</a:t>
            </a:r>
            <a:r>
              <a:rPr lang="en-US" sz="1800" baseline="30000" dirty="0" smtClean="0">
                <a:solidFill>
                  <a:srgbClr val="FF0000"/>
                </a:solidFill>
              </a:rPr>
              <a:t>O</a:t>
            </a:r>
            <a:r>
              <a:rPr lang="en-US" sz="1800" dirty="0" smtClean="0">
                <a:solidFill>
                  <a:srgbClr val="FF0000"/>
                </a:solidFill>
              </a:rPr>
              <a:t>)</a:t>
            </a:r>
          </a:p>
          <a:p>
            <a:pPr marL="857250" lvl="1" indent="-457200"/>
            <a:r>
              <a:rPr lang="en-US" sz="1800" dirty="0" smtClean="0">
                <a:solidFill>
                  <a:srgbClr val="FF0000"/>
                </a:solidFill>
              </a:rPr>
              <a:t>To maximize the minimal angle: The smallest angle (which is never larger than 60</a:t>
            </a:r>
            <a:r>
              <a:rPr lang="en-US" sz="1800" baseline="30000" dirty="0" smtClean="0">
                <a:solidFill>
                  <a:srgbClr val="FF0000"/>
                </a:solidFill>
              </a:rPr>
              <a:t>O</a:t>
            </a:r>
            <a:r>
              <a:rPr lang="en-US" sz="1800" dirty="0" smtClean="0">
                <a:solidFill>
                  <a:srgbClr val="FF0000"/>
                </a:solidFill>
              </a:rPr>
              <a:t>) is as large as possible.</a:t>
            </a:r>
          </a:p>
          <a:p>
            <a:pPr marL="857250" lvl="1" indent="-457200"/>
            <a:endParaRPr lang="en-US" sz="1800" dirty="0" smtClean="0">
              <a:solidFill>
                <a:srgbClr val="FF0000"/>
              </a:solidFill>
            </a:endParaRPr>
          </a:p>
          <a:p>
            <a:pPr marL="457200" indent="-457200"/>
            <a:r>
              <a:rPr lang="en-US" sz="2400" dirty="0" smtClean="0">
                <a:solidFill>
                  <a:schemeClr val="accent2"/>
                </a:solidFill>
              </a:rPr>
              <a:t>It turns out that </a:t>
            </a:r>
            <a:r>
              <a:rPr lang="en-US" sz="2400" i="1" dirty="0" smtClean="0">
                <a:solidFill>
                  <a:schemeClr val="accent2"/>
                </a:solidFill>
              </a:rPr>
              <a:t>max-of-min</a:t>
            </a:r>
            <a:r>
              <a:rPr lang="en-US" sz="2400" dirty="0" smtClean="0">
                <a:solidFill>
                  <a:schemeClr val="accent2"/>
                </a:solidFill>
              </a:rPr>
              <a:t> is easier to handle than </a:t>
            </a:r>
            <a:br>
              <a:rPr lang="en-US" sz="2400" dirty="0" smtClean="0">
                <a:solidFill>
                  <a:schemeClr val="accent2"/>
                </a:solidFill>
              </a:rPr>
            </a:br>
            <a:r>
              <a:rPr lang="en-US" sz="2400" i="1" dirty="0" smtClean="0">
                <a:solidFill>
                  <a:schemeClr val="accent2"/>
                </a:solidFill>
              </a:rPr>
              <a:t>min-of-max, </a:t>
            </a:r>
            <a:r>
              <a:rPr lang="en-US" sz="2400" dirty="0" smtClean="0">
                <a:solidFill>
                  <a:schemeClr val="accent2"/>
                </a:solidFill>
              </a:rPr>
              <a:t>so it’s most commonly used.</a:t>
            </a:r>
          </a:p>
        </p:txBody>
      </p:sp>
      <p:sp>
        <p:nvSpPr>
          <p:cNvPr id="4" name="Slide Number Placeholder 3"/>
          <p:cNvSpPr>
            <a:spLocks noGrp="1"/>
          </p:cNvSpPr>
          <p:nvPr>
            <p:ph type="sldNum" sz="quarter" idx="12"/>
          </p:nvPr>
        </p:nvSpPr>
        <p:spPr>
          <a:xfrm>
            <a:off x="8622450" y="6381750"/>
            <a:ext cx="244370" cy="476250"/>
          </a:xfrm>
        </p:spPr>
        <p:txBody>
          <a:bodyPr/>
          <a:lstStyle/>
          <a:p>
            <a:fld id="{5E24FFD2-465A-4E69-924E-BCE8BD2664F0}" type="slidenum">
              <a:rPr lang="en-US" smtClean="0"/>
              <a:pPr/>
              <a:t>7</a:t>
            </a:fld>
            <a:endParaRPr lang="en-US"/>
          </a:p>
        </p:txBody>
      </p:sp>
      <p:sp>
        <p:nvSpPr>
          <p:cNvPr id="8" name="Isosceles Triangle 7"/>
          <p:cNvSpPr/>
          <p:nvPr/>
        </p:nvSpPr>
        <p:spPr>
          <a:xfrm>
            <a:off x="6507215" y="1808820"/>
            <a:ext cx="1485165" cy="94510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8487435" y="1628800"/>
            <a:ext cx="270030" cy="139515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5697125" y="2483895"/>
            <a:ext cx="675075" cy="270030"/>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97125" y="2888940"/>
            <a:ext cx="2565285" cy="45005"/>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5922150" y="2573905"/>
            <a:ext cx="405045"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2000" kern="0" smtClean="0">
                <a:latin typeface="+mn-lt"/>
              </a:rPr>
              <a:t>?</a:t>
            </a:r>
            <a:endParaRPr lang="en-US" sz="2000" kern="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96525" y="0"/>
            <a:ext cx="8544635" cy="1017587"/>
          </a:xfrm>
        </p:spPr>
        <p:txBody>
          <a:bodyPr/>
          <a:lstStyle/>
          <a:p>
            <a:r>
              <a:rPr lang="en-US" sz="2800" smtClean="0">
                <a:solidFill>
                  <a:schemeClr val="accent2"/>
                </a:solidFill>
              </a:rPr>
              <a:t>Definition of a Delaunay-triangulation (max-of-min)</a:t>
            </a:r>
            <a:endParaRPr lang="en-US" sz="2800">
              <a:solidFill>
                <a:schemeClr val="accent2"/>
              </a:solidFill>
            </a:endParaRPr>
          </a:p>
        </p:txBody>
      </p:sp>
      <p:sp>
        <p:nvSpPr>
          <p:cNvPr id="267267" name="Rectangle 3"/>
          <p:cNvSpPr>
            <a:spLocks noGrp="1" noChangeArrowheads="1"/>
          </p:cNvSpPr>
          <p:nvPr>
            <p:ph type="body" idx="1"/>
          </p:nvPr>
        </p:nvSpPr>
        <p:spPr>
          <a:xfrm>
            <a:off x="431540" y="2033845"/>
            <a:ext cx="8534400" cy="5207000"/>
          </a:xfrm>
        </p:spPr>
        <p:txBody>
          <a:bodyPr/>
          <a:lstStyle/>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r>
              <a:rPr lang="en-US" dirty="0" smtClean="0">
                <a:solidFill>
                  <a:srgbClr val="FF0000"/>
                </a:solidFill>
              </a:rPr>
              <a:t>Figure (a) is a Delaunay triangulation, but not figure (b).</a:t>
            </a:r>
          </a:p>
          <a:p>
            <a:pPr marL="457200" indent="-457200"/>
            <a:r>
              <a:rPr lang="en-US" dirty="0" smtClean="0">
                <a:solidFill>
                  <a:srgbClr val="FF0000"/>
                </a:solidFill>
              </a:rPr>
              <a:t>They have he same smallest angle, but the next to smallest is largest in (a)</a:t>
            </a:r>
          </a:p>
        </p:txBody>
      </p:sp>
      <p:sp>
        <p:nvSpPr>
          <p:cNvPr id="4" name="Slide Number Placeholder 3"/>
          <p:cNvSpPr>
            <a:spLocks noGrp="1"/>
          </p:cNvSpPr>
          <p:nvPr>
            <p:ph type="sldNum" sz="quarter" idx="12"/>
          </p:nvPr>
        </p:nvSpPr>
        <p:spPr>
          <a:xfrm>
            <a:off x="6552220" y="6264315"/>
            <a:ext cx="2133600" cy="476250"/>
          </a:xfrm>
        </p:spPr>
        <p:txBody>
          <a:bodyPr/>
          <a:lstStyle/>
          <a:p>
            <a:fld id="{5E24FFD2-465A-4E69-924E-BCE8BD2664F0}" type="slidenum">
              <a:rPr lang="en-US" smtClean="0"/>
              <a:pPr/>
              <a:t>8</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601670" y="3293985"/>
            <a:ext cx="5962650" cy="2438400"/>
          </a:xfrm>
          <a:prstGeom prst="rect">
            <a:avLst/>
          </a:prstGeom>
          <a:noFill/>
          <a:ln w="9525">
            <a:noFill/>
            <a:miter lim="800000"/>
            <a:headEnd/>
            <a:tailEnd/>
          </a:ln>
        </p:spPr>
      </p:pic>
      <p:sp>
        <p:nvSpPr>
          <p:cNvPr id="6" name="TextBox 5"/>
          <p:cNvSpPr txBox="1"/>
          <p:nvPr/>
        </p:nvSpPr>
        <p:spPr bwMode="auto">
          <a:xfrm>
            <a:off x="5247075" y="2393885"/>
            <a:ext cx="3158070" cy="83099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600" kern="0" smtClean="0">
                <a:solidFill>
                  <a:srgbClr val="FF0000"/>
                </a:solidFill>
                <a:latin typeface="+mn-lt"/>
              </a:rPr>
              <a:t>    </a:t>
            </a:r>
            <a:r>
              <a:rPr lang="en-US" sz="1600" kern="0" smtClean="0">
                <a:solidFill>
                  <a:schemeClr val="accent2"/>
                </a:solidFill>
                <a:latin typeface="+mn-lt"/>
              </a:rPr>
              <a:t>  This angle larger than alfa, but smaller than all other angles in (a)</a:t>
            </a:r>
          </a:p>
        </p:txBody>
      </p:sp>
      <p:sp>
        <p:nvSpPr>
          <p:cNvPr id="9" name="Freeform 8"/>
          <p:cNvSpPr/>
          <p:nvPr/>
        </p:nvSpPr>
        <p:spPr>
          <a:xfrm>
            <a:off x="6354043" y="3317246"/>
            <a:ext cx="210152" cy="1251284"/>
          </a:xfrm>
          <a:custGeom>
            <a:avLst/>
            <a:gdLst>
              <a:gd name="connsiteX0" fmla="*/ 0 w 210152"/>
              <a:gd name="connsiteY0" fmla="*/ 0 h 1251284"/>
              <a:gd name="connsiteX1" fmla="*/ 115504 w 210152"/>
              <a:gd name="connsiteY1" fmla="*/ 471638 h 1251284"/>
              <a:gd name="connsiteX2" fmla="*/ 182880 w 210152"/>
              <a:gd name="connsiteY2" fmla="*/ 683394 h 1251284"/>
              <a:gd name="connsiteX3" fmla="*/ 202131 w 210152"/>
              <a:gd name="connsiteY3" fmla="*/ 1049154 h 1251284"/>
              <a:gd name="connsiteX4" fmla="*/ 134754 w 210152"/>
              <a:gd name="connsiteY4" fmla="*/ 1251284 h 12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52" h="1251284">
                <a:moveTo>
                  <a:pt x="0" y="0"/>
                </a:moveTo>
                <a:cubicBezTo>
                  <a:pt x="42512" y="178869"/>
                  <a:pt x="85024" y="357739"/>
                  <a:pt x="115504" y="471638"/>
                </a:cubicBezTo>
                <a:cubicBezTo>
                  <a:pt x="145984" y="585537"/>
                  <a:pt x="168442" y="587142"/>
                  <a:pt x="182880" y="683394"/>
                </a:cubicBezTo>
                <a:cubicBezTo>
                  <a:pt x="197318" y="779646"/>
                  <a:pt x="210152" y="954506"/>
                  <a:pt x="202131" y="1049154"/>
                </a:cubicBezTo>
                <a:cubicBezTo>
                  <a:pt x="194110" y="1143802"/>
                  <a:pt x="164432" y="1197543"/>
                  <a:pt x="134754" y="1251284"/>
                </a:cubicBezTo>
              </a:path>
            </a:pathLst>
          </a:custGeom>
          <a:ln w="127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0173324">
            <a:off x="6278483" y="3733398"/>
            <a:ext cx="914400" cy="914400"/>
          </a:xfrm>
          <a:prstGeom prst="arc">
            <a:avLst>
              <a:gd name="adj1" fmla="val 17981258"/>
              <a:gd name="adj2" fmla="val 19607683"/>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0" y="863715"/>
            <a:ext cx="5472100" cy="2585323"/>
          </a:xfrm>
          <a:prstGeom prst="rect">
            <a:avLst/>
          </a:prstGeom>
        </p:spPr>
        <p:txBody>
          <a:bodyPr wrap="square">
            <a:spAutoFit/>
          </a:bodyPr>
          <a:lstStyle/>
          <a:p>
            <a:pPr marL="857250" lvl="1" indent="-457200">
              <a:buFont typeface="Arial" pitchFamily="34" charset="0"/>
              <a:buChar char="•"/>
            </a:pPr>
            <a:r>
              <a:rPr lang="en-US" smtClean="0">
                <a:solidFill>
                  <a:srgbClr val="FF0000"/>
                </a:solidFill>
              </a:rPr>
              <a:t>Roughly speaking, </a:t>
            </a:r>
            <a:r>
              <a:rPr lang="en-US" smtClean="0">
                <a:solidFill>
                  <a:schemeClr val="accent2"/>
                </a:solidFill>
              </a:rPr>
              <a:t>a triangulation of a set of points is, a </a:t>
            </a:r>
            <a:r>
              <a:rPr lang="en-US" i="1" smtClean="0">
                <a:solidFill>
                  <a:schemeClr val="accent2"/>
                </a:solidFill>
              </a:rPr>
              <a:t>Delaunay triangulation </a:t>
            </a:r>
            <a:r>
              <a:rPr lang="en-US" smtClean="0">
                <a:solidFill>
                  <a:schemeClr val="accent2"/>
                </a:solidFill>
              </a:rPr>
              <a:t>if, over all triangulations, the smallest angle is as large as possible.</a:t>
            </a:r>
          </a:p>
          <a:p>
            <a:pPr marL="857250" lvl="1" indent="-457200">
              <a:buFont typeface="Arial" pitchFamily="34" charset="0"/>
              <a:buChar char="•"/>
            </a:pPr>
            <a:r>
              <a:rPr lang="en-US" smtClean="0">
                <a:solidFill>
                  <a:srgbClr val="FF0000"/>
                </a:solidFill>
              </a:rPr>
              <a:t>Or more precisely</a:t>
            </a:r>
            <a:r>
              <a:rPr lang="en-US" smtClean="0">
                <a:solidFill>
                  <a:srgbClr val="333399"/>
                </a:solidFill>
              </a:rPr>
              <a:t>: When the angles of a triangulation are sorted from smallest to largest, the </a:t>
            </a:r>
            <a:r>
              <a:rPr lang="en-US" i="1" smtClean="0">
                <a:solidFill>
                  <a:srgbClr val="333399"/>
                </a:solidFill>
              </a:rPr>
              <a:t>Delaunay triangulation </a:t>
            </a:r>
            <a:r>
              <a:rPr lang="en-US" smtClean="0">
                <a:solidFill>
                  <a:srgbClr val="333399"/>
                </a:solidFill>
              </a:rPr>
              <a:t>is the sequence with the highest lexicographic order.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188912"/>
            <a:ext cx="8229600" cy="1017587"/>
          </a:xfrm>
        </p:spPr>
        <p:txBody>
          <a:bodyPr/>
          <a:lstStyle/>
          <a:p>
            <a:r>
              <a:rPr lang="en-US" sz="2800" dirty="0" smtClean="0">
                <a:solidFill>
                  <a:schemeClr val="accent2"/>
                </a:solidFill>
              </a:rPr>
              <a:t>The </a:t>
            </a:r>
            <a:r>
              <a:rPr lang="en-US" sz="2800" dirty="0" err="1" smtClean="0">
                <a:solidFill>
                  <a:schemeClr val="accent2"/>
                </a:solidFill>
              </a:rPr>
              <a:t>Voronoi</a:t>
            </a:r>
            <a:r>
              <a:rPr lang="en-US" sz="2800" dirty="0" smtClean="0">
                <a:solidFill>
                  <a:schemeClr val="accent2"/>
                </a:solidFill>
              </a:rPr>
              <a:t> diagram</a:t>
            </a:r>
            <a:br>
              <a:rPr lang="en-US" sz="2800" dirty="0" smtClean="0">
                <a:solidFill>
                  <a:schemeClr val="accent2"/>
                </a:solidFill>
              </a:rPr>
            </a:br>
            <a:r>
              <a:rPr lang="en-US" sz="2000" dirty="0" smtClean="0">
                <a:solidFill>
                  <a:schemeClr val="accent2"/>
                </a:solidFill>
              </a:rPr>
              <a:t>Another definition of Delaunay triangulation</a:t>
            </a:r>
            <a:endParaRPr lang="en-US" sz="2000" dirty="0">
              <a:solidFill>
                <a:schemeClr val="accent2"/>
              </a:solidFill>
            </a:endParaRPr>
          </a:p>
        </p:txBody>
      </p:sp>
      <p:sp>
        <p:nvSpPr>
          <p:cNvPr id="267267" name="Rectangle 3"/>
          <p:cNvSpPr>
            <a:spLocks noGrp="1" noChangeArrowheads="1"/>
          </p:cNvSpPr>
          <p:nvPr>
            <p:ph type="body" idx="1"/>
          </p:nvPr>
        </p:nvSpPr>
        <p:spPr>
          <a:xfrm>
            <a:off x="349250" y="1384300"/>
            <a:ext cx="8534400" cy="5207000"/>
          </a:xfrm>
        </p:spPr>
        <p:txBody>
          <a:bodyPr/>
          <a:lstStyle/>
          <a:p>
            <a:pPr marL="457200" indent="-457200"/>
            <a:r>
              <a:rPr lang="en-US" sz="2000" dirty="0" smtClean="0">
                <a:solidFill>
                  <a:schemeClr val="accent2"/>
                </a:solidFill>
              </a:rPr>
              <a:t>The diagram to the left is the </a:t>
            </a:r>
            <a:r>
              <a:rPr lang="en-US" sz="2000" i="1" dirty="0" err="1" smtClean="0">
                <a:solidFill>
                  <a:schemeClr val="accent2"/>
                </a:solidFill>
              </a:rPr>
              <a:t>Voronoi</a:t>
            </a:r>
            <a:r>
              <a:rPr lang="en-US" sz="2000" i="1" dirty="0" smtClean="0">
                <a:solidFill>
                  <a:schemeClr val="accent2"/>
                </a:solidFill>
              </a:rPr>
              <a:t> Diagram </a:t>
            </a:r>
            <a:r>
              <a:rPr lang="en-US" sz="2000" dirty="0" smtClean="0">
                <a:solidFill>
                  <a:schemeClr val="accent2"/>
                </a:solidFill>
              </a:rPr>
              <a:t>of the given points</a:t>
            </a:r>
          </a:p>
          <a:p>
            <a:pPr marL="857250" lvl="1" indent="-457200"/>
            <a:r>
              <a:rPr lang="en-US" sz="1800" dirty="0" smtClean="0">
                <a:solidFill>
                  <a:srgbClr val="FF0000"/>
                </a:solidFill>
              </a:rPr>
              <a:t>It is constructed as if the points are islands, and so that that the sea area closer to island x than to any other island belongs to island x. (“</a:t>
            </a:r>
            <a:r>
              <a:rPr lang="en-US" sz="1800" dirty="0" err="1" smtClean="0">
                <a:solidFill>
                  <a:srgbClr val="FF0000"/>
                </a:solidFill>
              </a:rPr>
              <a:t>midtinje-prinsippet</a:t>
            </a:r>
            <a:r>
              <a:rPr lang="en-US" sz="1800" dirty="0" smtClean="0">
                <a:solidFill>
                  <a:srgbClr val="FF0000"/>
                </a:solidFill>
              </a:rPr>
              <a:t>”) (“closest store”).</a:t>
            </a: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buNone/>
            </a:pPr>
            <a:endParaRPr lang="en-US" sz="2000" dirty="0" smtClean="0">
              <a:solidFill>
                <a:srgbClr val="FF0000"/>
              </a:solidFill>
            </a:endParaRPr>
          </a:p>
          <a:p>
            <a:pPr marL="457200" indent="-457200"/>
            <a:endParaRPr lang="en-US" dirty="0" smtClean="0">
              <a:solidFill>
                <a:schemeClr val="accent2"/>
              </a:solidFill>
            </a:endParaRPr>
          </a:p>
          <a:p>
            <a:pPr marL="457200" indent="-457200"/>
            <a:r>
              <a:rPr lang="en-US" dirty="0" smtClean="0">
                <a:solidFill>
                  <a:schemeClr val="accent2"/>
                </a:solidFill>
              </a:rPr>
              <a:t>The Delaunay-triangulation is then obtained by:</a:t>
            </a:r>
          </a:p>
          <a:p>
            <a:pPr marL="857250" lvl="1" indent="-457200"/>
            <a:r>
              <a:rPr lang="en-US" sz="1800" dirty="0" smtClean="0">
                <a:solidFill>
                  <a:srgbClr val="FF0000"/>
                </a:solidFill>
              </a:rPr>
              <a:t>By drawing an edge between those points/islands that have a common border, you will get a Delaunay triangulation (and this edge will be orthogonal to the common border).</a:t>
            </a:r>
          </a:p>
          <a:p>
            <a:pPr marL="857250" lvl="1" indent="-457200"/>
            <a:r>
              <a:rPr lang="en-US" sz="1800" dirty="0" smtClean="0">
                <a:solidFill>
                  <a:srgbClr val="FF0000"/>
                </a:solidFill>
              </a:rPr>
              <a:t>Note that these edges will not always pass through the common border </a:t>
            </a:r>
            <a:br>
              <a:rPr lang="en-US" sz="1800" dirty="0" smtClean="0">
                <a:solidFill>
                  <a:srgbClr val="FF0000"/>
                </a:solidFill>
              </a:rPr>
            </a:br>
            <a:r>
              <a:rPr lang="en-US" sz="1800" dirty="0" smtClean="0">
                <a:solidFill>
                  <a:srgbClr val="FF0000"/>
                </a:solidFill>
              </a:rPr>
              <a:t>(this is the case for the top two edges, and one at the bottom left).</a:t>
            </a:r>
          </a:p>
        </p:txBody>
      </p:sp>
      <p:sp>
        <p:nvSpPr>
          <p:cNvPr id="4" name="Slide Number Placeholder 3"/>
          <p:cNvSpPr>
            <a:spLocks noGrp="1"/>
          </p:cNvSpPr>
          <p:nvPr>
            <p:ph type="sldNum" sz="quarter" idx="12"/>
          </p:nvPr>
        </p:nvSpPr>
        <p:spPr/>
        <p:txBody>
          <a:bodyPr/>
          <a:lstStyle/>
          <a:p>
            <a:fld id="{5E24FFD2-465A-4E69-924E-BCE8BD2664F0}" type="slidenum">
              <a:rPr lang="en-US" smtClean="0"/>
              <a:pPr/>
              <a:t>9</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836585" y="2798930"/>
            <a:ext cx="3705225" cy="18097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202070" y="2528900"/>
            <a:ext cx="3352800"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orelesning">
  <a:themeElements>
    <a:clrScheme name="Foreles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reles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tabLst/>
          <a:defRPr kern="0" dirty="0">
            <a:latin typeface="+mn-lt"/>
          </a:defRPr>
        </a:defPPr>
      </a:lstStyle>
    </a:txDef>
  </a:objectDefaults>
  <a:extraClrSchemeLst>
    <a:extraClrScheme>
      <a:clrScheme name="Foreles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reles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reles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reles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reles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reles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reles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reles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reles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reles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reles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reles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20068</TotalTime>
  <Words>6227</Words>
  <Application>Microsoft Macintosh PowerPoint</Application>
  <PresentationFormat>On-screen Show (4:3)</PresentationFormat>
  <Paragraphs>869</Paragraphs>
  <Slides>58</Slides>
  <Notes>54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4" baseType="lpstr">
      <vt:lpstr>Symbol</vt:lpstr>
      <vt:lpstr>Times New Roman</vt:lpstr>
      <vt:lpstr>Arial</vt:lpstr>
      <vt:lpstr>Forelesning</vt:lpstr>
      <vt:lpstr>Formel</vt:lpstr>
      <vt:lpstr>Equation</vt:lpstr>
      <vt:lpstr>INF 4130, 15th November 2016  Petter Kristiansen </vt:lpstr>
      <vt:lpstr>Triangulation and terrain models</vt:lpstr>
      <vt:lpstr>Triangulation</vt:lpstr>
      <vt:lpstr>The convex hull of a point set</vt:lpstr>
      <vt:lpstr>How many triangles and edges will a  triangulation consist of?</vt:lpstr>
      <vt:lpstr>Constructing a triangulation  (an illustration of the previous slide)</vt:lpstr>
      <vt:lpstr>There are a number of different triangulations of the same set of points</vt:lpstr>
      <vt:lpstr>Definition of a Delaunay-triangulation (max-of-min)</vt:lpstr>
      <vt:lpstr>The Voronoi diagram Another definition of Delaunay triangulation</vt:lpstr>
      <vt:lpstr>A property equivalen to the two other definitions </vt:lpstr>
      <vt:lpstr>Some facts about angles and circles</vt:lpstr>
      <vt:lpstr>The Delaunay trick</vt:lpstr>
      <vt:lpstr>An algorithm that finds the Delaunay triangulation </vt:lpstr>
      <vt:lpstr>Restoring the Delaunay property</vt:lpstr>
      <vt:lpstr> </vt:lpstr>
      <vt:lpstr>Starting and ending the algorithm </vt:lpstr>
      <vt:lpstr>Convex hull (8.6.2)</vt:lpstr>
      <vt:lpstr>Convex hull: Norwegians could wonder what type of “hull” (= hole) this is.  (Some even use the phrase “Det konvekse hullet”……….) However, it is not the type to the left, but the English version to the right. The correct Norwegian phrase is ”Den konvekse innhylling/omslutning”.</vt:lpstr>
      <vt:lpstr>Convex hull (same slide as earlier)</vt:lpstr>
      <vt:lpstr>At the start: A set of points in the plane</vt:lpstr>
      <vt:lpstr>Convex hull of a set of points</vt:lpstr>
      <vt:lpstr> The answer from an algorithm should be given as a sequence of points (x, y) in order around the set of points. </vt:lpstr>
      <vt:lpstr>One way to find the convex hull: Is called “Jarvis’ March” </vt:lpstr>
      <vt:lpstr>First step</vt:lpstr>
      <vt:lpstr>Further:</vt:lpstr>
      <vt:lpstr>Next step:</vt:lpstr>
      <vt:lpstr>And next:</vt:lpstr>
      <vt:lpstr>And next:</vt:lpstr>
      <vt:lpstr>And next:</vt:lpstr>
      <vt:lpstr>Termination: </vt:lpstr>
      <vt:lpstr>And we have the convex hull:</vt:lpstr>
      <vt:lpstr>A faster method for finding the convex hull using divide-and-conquer </vt:lpstr>
      <vt:lpstr>Convex hull</vt:lpstr>
      <vt:lpstr>Convex hull</vt:lpstr>
      <vt:lpstr>Convex hull</vt:lpstr>
      <vt:lpstr>Convex hull</vt:lpstr>
      <vt:lpstr>Convex hull</vt:lpstr>
      <vt:lpstr>Convex hull</vt:lpstr>
      <vt:lpstr>Finding the upper bridge</vt:lpstr>
      <vt:lpstr>Finding the upper bridge</vt:lpstr>
      <vt:lpstr>How can we find whether three consecutive points represent a turn to the left or to the right.  We assume that the three points are  p1=(x1, y1) ,  p2=(x2, y2) ,  p3=(x3, y3)</vt:lpstr>
      <vt:lpstr>         How to compute 3 x 3 determinants?  Given the matrix A:</vt:lpstr>
      <vt:lpstr>Convex hull</vt:lpstr>
      <vt:lpstr>Convex hull</vt:lpstr>
      <vt:lpstr>Finding the upper bridge</vt:lpstr>
      <vt:lpstr>Finding the upper bridge</vt:lpstr>
      <vt:lpstr>Finding the upper bridge</vt:lpstr>
      <vt:lpstr>Finding the upper bridge</vt:lpstr>
      <vt:lpstr>Finding the upper bridge</vt:lpstr>
      <vt:lpstr>Finding the upper bridge</vt:lpstr>
      <vt:lpstr>Finding the upper bridge</vt:lpstr>
      <vt:lpstr>Finding the upper bridge</vt:lpstr>
      <vt:lpstr>Finding the upper bridge</vt:lpstr>
      <vt:lpstr>Finding the upper bridge</vt:lpstr>
      <vt:lpstr>Finding the upper bridge</vt:lpstr>
      <vt:lpstr>Completing the merge</vt:lpstr>
      <vt:lpstr>Time complexity (of the divide-and-conquer method for finding the convex hull)</vt:lpstr>
      <vt:lpstr>Example: Why large angles are best  The figure shows heights at different points</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INF3/4130</dc:title>
  <dc:creator>Petter Kristiansen</dc:creator>
  <cp:lastModifiedBy>Petter Kristiansen</cp:lastModifiedBy>
  <cp:revision>614</cp:revision>
  <cp:lastPrinted>2014-10-27T19:41:30Z</cp:lastPrinted>
  <dcterms:created xsi:type="dcterms:W3CDTF">2011-11-15T12:20:52Z</dcterms:created>
  <dcterms:modified xsi:type="dcterms:W3CDTF">2016-11-14T23:29:46Z</dcterms:modified>
</cp:coreProperties>
</file>