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48"/>
  </p:notesMasterIdLst>
  <p:sldIdLst>
    <p:sldId id="256" r:id="rId2"/>
    <p:sldId id="257" r:id="rId3"/>
    <p:sldId id="258" r:id="rId4"/>
    <p:sldId id="262" r:id="rId5"/>
    <p:sldId id="317" r:id="rId6"/>
    <p:sldId id="304" r:id="rId7"/>
    <p:sldId id="263" r:id="rId8"/>
    <p:sldId id="315" r:id="rId9"/>
    <p:sldId id="305" r:id="rId10"/>
    <p:sldId id="306" r:id="rId11"/>
    <p:sldId id="307" r:id="rId12"/>
    <p:sldId id="310" r:id="rId13"/>
    <p:sldId id="311" r:id="rId14"/>
    <p:sldId id="312" r:id="rId15"/>
    <p:sldId id="313" r:id="rId16"/>
    <p:sldId id="292" r:id="rId17"/>
    <p:sldId id="289" r:id="rId18"/>
    <p:sldId id="290" r:id="rId19"/>
    <p:sldId id="291" r:id="rId20"/>
    <p:sldId id="283" r:id="rId21"/>
    <p:sldId id="284" r:id="rId22"/>
    <p:sldId id="285" r:id="rId23"/>
    <p:sldId id="287" r:id="rId24"/>
    <p:sldId id="288" r:id="rId25"/>
    <p:sldId id="300" r:id="rId26"/>
    <p:sldId id="301" r:id="rId27"/>
    <p:sldId id="272" r:id="rId28"/>
    <p:sldId id="273" r:id="rId29"/>
    <p:sldId id="275" r:id="rId30"/>
    <p:sldId id="276" r:id="rId31"/>
    <p:sldId id="277" r:id="rId32"/>
    <p:sldId id="278" r:id="rId33"/>
    <p:sldId id="279" r:id="rId34"/>
    <p:sldId id="280" r:id="rId35"/>
    <p:sldId id="296" r:id="rId36"/>
    <p:sldId id="297" r:id="rId37"/>
    <p:sldId id="298" r:id="rId38"/>
    <p:sldId id="299" r:id="rId39"/>
    <p:sldId id="294" r:id="rId40"/>
    <p:sldId id="314" r:id="rId41"/>
    <p:sldId id="318" r:id="rId42"/>
    <p:sldId id="319" r:id="rId43"/>
    <p:sldId id="320" r:id="rId44"/>
    <p:sldId id="321" r:id="rId45"/>
    <p:sldId id="322" r:id="rId46"/>
    <p:sldId id="323" r:id="rId47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2521" autoAdjust="0"/>
  </p:normalViewPr>
  <p:slideViewPr>
    <p:cSldViewPr>
      <p:cViewPr varScale="1">
        <p:scale>
          <a:sx n="96" d="100"/>
          <a:sy n="96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D14537-0078-42EF-9979-1FDD071A0F8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12552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BBCD3-F624-493C-ACDD-4BEE4DA3108F}" type="slidenum">
              <a:rPr lang="nb-NO"/>
              <a:pPr/>
              <a:t>1</a:t>
            </a:fld>
            <a:endParaRPr lang="nb-NO" dirty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 smtClean="0"/>
          </a:p>
          <a:p>
            <a:r>
              <a:rPr lang="nb-NO" dirty="0" smtClean="0"/>
              <a:t>TEX er mer viktig for grafikk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14537-0078-42EF-9979-1FDD071A0F80}" type="slidenum">
              <a:rPr lang="nb-NO" smtClean="0"/>
              <a:pPr/>
              <a:t>12</a:t>
            </a:fld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FMUL = </a:t>
            </a:r>
            <a:r>
              <a:rPr lang="nb-NO" dirty="0" err="1" smtClean="0"/>
              <a:t>Floating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point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multipler</a:t>
            </a:r>
            <a:r>
              <a:rPr lang="nb-NO" baseline="0" dirty="0" smtClean="0"/>
              <a:t>, FADD = </a:t>
            </a:r>
            <a:r>
              <a:rPr lang="nb-NO" baseline="0" dirty="0" err="1" smtClean="0"/>
              <a:t>Floating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point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add</a:t>
            </a:r>
            <a:r>
              <a:rPr lang="nb-NO" baseline="0" dirty="0" smtClean="0"/>
              <a:t>, </a:t>
            </a:r>
          </a:p>
          <a:p>
            <a:r>
              <a:rPr lang="nb-NO" baseline="0" dirty="0" smtClean="0"/>
              <a:t>Hot </a:t>
            </a:r>
            <a:r>
              <a:rPr lang="nb-NO" baseline="0" dirty="0" err="1" smtClean="0"/>
              <a:t>clock/shader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clock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14537-0078-42EF-9979-1FDD071A0F80}" type="slidenum">
              <a:rPr lang="nb-NO" smtClean="0"/>
              <a:pPr/>
              <a:t>15</a:t>
            </a:fld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31375B-62B4-48A7-9B8F-76A83F8DF483}" type="slidenum">
              <a:rPr lang="en-US"/>
              <a:pPr/>
              <a:t>17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31" y="4344144"/>
            <a:ext cx="5484540" cy="4115504"/>
          </a:xfrm>
        </p:spPr>
        <p:txBody>
          <a:bodyPr/>
          <a:lstStyle/>
          <a:p>
            <a:r>
              <a:rPr lang="en-US"/>
              <a:t>Mark Harris, of Nvidia, runs the gpgpu.org website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776F38-4D23-46C9-B84A-3E6FDBEDA10F}" type="slidenum">
              <a:rPr lang="en-US"/>
              <a:pPr/>
              <a:t>19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057" y="4344144"/>
            <a:ext cx="5031887" cy="4113939"/>
          </a:xfrm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I</a:t>
            </a:r>
            <a:r>
              <a:rPr lang="nb-NO" baseline="0" dirty="0" smtClean="0"/>
              <a:t> dag skal skjelettet frem…. Om to uker blir det mer kjøtt på bena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14537-0078-42EF-9979-1FDD071A0F80}" type="slidenum">
              <a:rPr lang="nb-NO" smtClean="0"/>
              <a:pPr/>
              <a:t>20</a:t>
            </a:fld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1 </a:t>
            </a:r>
            <a:r>
              <a:rPr lang="nb-NO" dirty="0" err="1" smtClean="0"/>
              <a:t>kernel</a:t>
            </a:r>
            <a:r>
              <a:rPr lang="nb-NO" dirty="0" smtClean="0"/>
              <a:t> eksekverer 1 grid… </a:t>
            </a:r>
          </a:p>
          <a:p>
            <a:r>
              <a:rPr lang="nb-NO" dirty="0" smtClean="0"/>
              <a:t>1 </a:t>
            </a:r>
            <a:r>
              <a:rPr lang="nb-NO" dirty="0" err="1" smtClean="0"/>
              <a:t>block</a:t>
            </a:r>
            <a:r>
              <a:rPr lang="nb-NO" dirty="0" smtClean="0"/>
              <a:t> kjører på</a:t>
            </a:r>
            <a:r>
              <a:rPr lang="nb-NO" baseline="0" dirty="0" smtClean="0"/>
              <a:t> 1 SM (Multiprosessor)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14537-0078-42EF-9979-1FDD071A0F80}" type="slidenum">
              <a:rPr lang="nb-NO" smtClean="0"/>
              <a:pPr/>
              <a:t>22</a:t>
            </a:fld>
            <a:endParaRPr 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1C224-DEAA-4CDD-9E45-E6DA5037172D}" type="slidenum">
              <a:rPr lang="en-US"/>
              <a:pPr/>
              <a:t>23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07" y="4344144"/>
            <a:ext cx="5028787" cy="4113939"/>
          </a:xfrm>
        </p:spPr>
        <p:txBody>
          <a:bodyPr/>
          <a:lstStyle/>
          <a:p>
            <a:r>
              <a:rPr lang="en-US"/>
              <a:t>Global, constant, and texture memory spaces are persistent across kernels called by the same application.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BBCD3-F624-493C-ACDD-4BEE4DA3108F}" type="slidenum">
              <a:rPr lang="nb-NO"/>
              <a:pPr/>
              <a:t>41</a:t>
            </a:fld>
            <a:endParaRPr lang="nb-NO" dirty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Results from the course</a:t>
            </a:r>
            <a:r>
              <a:rPr lang="en-US" baseline="0" noProof="0" dirty="0" smtClean="0"/>
              <a:t> INF5063: Advanced course in programming heterogeneous architectures</a:t>
            </a:r>
          </a:p>
          <a:p>
            <a:pPr>
              <a:buFontTx/>
              <a:buChar char="-"/>
            </a:pPr>
            <a:r>
              <a:rPr lang="en-US" baseline="0" noProof="0" dirty="0" smtClean="0"/>
              <a:t>Two assignments (home exams) on MJPEG (on Cell and GPU)</a:t>
            </a:r>
          </a:p>
          <a:p>
            <a:pPr>
              <a:buFontTx/>
              <a:buChar char="-"/>
            </a:pPr>
            <a:endParaRPr lang="en-US" baseline="0" noProof="0" dirty="0" smtClean="0"/>
          </a:p>
          <a:p>
            <a:pPr>
              <a:buFontTx/>
              <a:buChar char="-"/>
            </a:pPr>
            <a:r>
              <a:rPr lang="en-US" baseline="0" noProof="0" dirty="0" smtClean="0"/>
              <a:t> Y axis IS NOT at the SAME SCALE</a:t>
            </a:r>
          </a:p>
          <a:p>
            <a:pPr>
              <a:buFontTx/>
              <a:buChar char="-"/>
            </a:pPr>
            <a:r>
              <a:rPr lang="en-US" baseline="0" noProof="0" dirty="0" smtClean="0"/>
              <a:t> one assignment “I/O bound” on the Cell</a:t>
            </a:r>
          </a:p>
          <a:p>
            <a:pPr>
              <a:buFontTx/>
              <a:buChar char="-"/>
            </a:pPr>
            <a:r>
              <a:rPr lang="en-US" baseline="0" noProof="0" dirty="0" smtClean="0"/>
              <a:t> Looks like it was easy to get better performance on Nvidia GPU (more about this later)</a:t>
            </a:r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BBBE-795E-4E0A-A883-C8091672775F}" type="slidenum">
              <a:rPr lang="nb-NO" smtClean="0"/>
              <a:pPr/>
              <a:t>42</a:t>
            </a:fld>
            <a:endParaRPr 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BBBE-795E-4E0A-A883-C8091672775F}" type="slidenum">
              <a:rPr lang="nb-NO" smtClean="0"/>
              <a:pPr/>
              <a:t>43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35DBF8-5A49-40AD-8745-424328FDF2AE}" type="slidenum">
              <a:rPr lang="nb-NO"/>
              <a:pPr/>
              <a:t>2</a:t>
            </a:fld>
            <a:endParaRPr lang="nb-NO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Spill</a:t>
            </a:r>
            <a:r>
              <a:rPr lang="nb-NO" baseline="0" dirty="0" smtClean="0"/>
              <a:t> driver markedet</a:t>
            </a:r>
            <a:endParaRPr lang="nb-NO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BBBE-795E-4E0A-A883-C8091672775F}" type="slidenum">
              <a:rPr lang="nb-NO" smtClean="0"/>
              <a:pPr/>
              <a:t>44</a:t>
            </a:fld>
            <a:endParaRPr lang="nb-N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BBBE-795E-4E0A-A883-C8091672775F}" type="slidenum">
              <a:rPr lang="nb-NO" smtClean="0"/>
              <a:pPr/>
              <a:t>45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9BA321-1D13-4FC7-9907-8D621E11356B}" type="slidenum">
              <a:rPr lang="nb-NO"/>
              <a:pPr/>
              <a:t>3</a:t>
            </a:fld>
            <a:endParaRPr lang="nb-NO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Geometry</a:t>
            </a:r>
            <a:r>
              <a:rPr lang="nb-NO" dirty="0"/>
              <a:t> = Setter opp </a:t>
            </a:r>
            <a:r>
              <a:rPr lang="nb-NO" dirty="0" err="1"/>
              <a:t>vertexer</a:t>
            </a:r>
            <a:r>
              <a:rPr lang="nb-NO" dirty="0"/>
              <a:t> (kanter i triangler), og lager triangler</a:t>
            </a:r>
          </a:p>
          <a:p>
            <a:r>
              <a:rPr lang="nb-NO" dirty="0" err="1"/>
              <a:t>Rasterization</a:t>
            </a:r>
            <a:r>
              <a:rPr lang="nb-NO" dirty="0"/>
              <a:t> = Finne ut hvilke </a:t>
            </a:r>
            <a:r>
              <a:rPr lang="nb-NO" dirty="0" err="1"/>
              <a:t>pixler</a:t>
            </a:r>
            <a:r>
              <a:rPr lang="nb-NO" dirty="0"/>
              <a:t> som hører hjemme i trianglet</a:t>
            </a:r>
          </a:p>
          <a:p>
            <a:r>
              <a:rPr lang="nb-NO" dirty="0" err="1"/>
              <a:t>Pixel</a:t>
            </a:r>
            <a:r>
              <a:rPr lang="nb-NO" dirty="0"/>
              <a:t> = Manipulere, gjøre effekter med </a:t>
            </a:r>
            <a:r>
              <a:rPr lang="nb-NO" dirty="0" err="1"/>
              <a:t>pixler</a:t>
            </a:r>
            <a:endParaRPr lang="nb-NO" dirty="0"/>
          </a:p>
          <a:p>
            <a:r>
              <a:rPr lang="nb-NO" dirty="0"/>
              <a:t>ROP = Render </a:t>
            </a:r>
            <a:r>
              <a:rPr lang="nb-NO" dirty="0" err="1"/>
              <a:t>Out</a:t>
            </a:r>
            <a:r>
              <a:rPr lang="nb-NO" dirty="0"/>
              <a:t> </a:t>
            </a:r>
            <a:r>
              <a:rPr lang="nb-NO" dirty="0" err="1"/>
              <a:t>Put</a:t>
            </a:r>
            <a:r>
              <a:rPr lang="nb-NO" dirty="0"/>
              <a:t> = Siste ”touch” på triangler, eller på AA, osv. Finner også ut om vi trenger </a:t>
            </a:r>
            <a:r>
              <a:rPr lang="nb-NO" dirty="0" err="1"/>
              <a:t>pixlen</a:t>
            </a:r>
            <a:r>
              <a:rPr lang="nb-NO" dirty="0"/>
              <a:t> (er den synlig (</a:t>
            </a:r>
            <a:r>
              <a:rPr lang="nb-NO" dirty="0" err="1"/>
              <a:t>Hidden</a:t>
            </a:r>
            <a:r>
              <a:rPr lang="nb-NO" dirty="0"/>
              <a:t> </a:t>
            </a:r>
            <a:r>
              <a:rPr lang="nb-NO" dirty="0" err="1"/>
              <a:t>Surface</a:t>
            </a:r>
            <a:r>
              <a:rPr lang="nb-NO" dirty="0"/>
              <a:t> </a:t>
            </a:r>
            <a:r>
              <a:rPr lang="nb-NO" dirty="0" err="1"/>
              <a:t>Removal</a:t>
            </a:r>
            <a:r>
              <a:rPr lang="nb-NO" dirty="0"/>
              <a:t>))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1C49A-E093-40BC-9E7A-C3E21F5B5317}" type="slidenum">
              <a:rPr lang="nb-NO"/>
              <a:pPr/>
              <a:t>4</a:t>
            </a:fld>
            <a:endParaRPr lang="nb-NO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PCI Express = </a:t>
            </a:r>
            <a:r>
              <a:rPr lang="nb-NO" dirty="0" err="1" smtClean="0"/>
              <a:t>Seriel</a:t>
            </a:r>
            <a:r>
              <a:rPr lang="nb-NO" dirty="0" smtClean="0"/>
              <a:t> bus,</a:t>
            </a:r>
            <a:r>
              <a:rPr lang="nb-NO" baseline="0" dirty="0" smtClean="0"/>
              <a:t> flere kanaler…. 0,5 GB/sec hver vei</a:t>
            </a:r>
          </a:p>
          <a:p>
            <a:r>
              <a:rPr lang="nb-NO" baseline="0" dirty="0" smtClean="0"/>
              <a:t>Mer strøm!</a:t>
            </a:r>
          </a:p>
          <a:p>
            <a:r>
              <a:rPr lang="nb-NO" baseline="0" dirty="0" smtClean="0"/>
              <a:t>Snart PCI Express 3.0</a:t>
            </a:r>
            <a:endParaRPr lang="nb-NO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CD2BF8-DF6B-44F6-9CA9-748BB3DD9E19}" type="slidenum">
              <a:rPr lang="nb-NO"/>
              <a:pPr/>
              <a:t>5</a:t>
            </a:fld>
            <a:endParaRPr lang="nb-NO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40nm største hos TSMC</a:t>
            </a:r>
          </a:p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Begge er </a:t>
            </a:r>
            <a:r>
              <a:rPr lang="nb-NO" dirty="0" err="1" smtClean="0"/>
              <a:t>Compute</a:t>
            </a:r>
            <a:r>
              <a:rPr lang="nb-NO" baseline="0" dirty="0" smtClean="0"/>
              <a:t> 1.1</a:t>
            </a:r>
          </a:p>
          <a:p>
            <a:r>
              <a:rPr lang="nb-NO" baseline="0" dirty="0" smtClean="0"/>
              <a:t>En maskin med 8800GTX – </a:t>
            </a:r>
            <a:r>
              <a:rPr lang="nb-NO" baseline="0" dirty="0" err="1" smtClean="0"/>
              <a:t>Compute</a:t>
            </a:r>
            <a:r>
              <a:rPr lang="nb-NO" baseline="0" dirty="0" smtClean="0"/>
              <a:t> 1.0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14537-0078-42EF-9979-1FDD071A0F80}" type="slidenum">
              <a:rPr lang="nb-NO" smtClean="0"/>
              <a:pPr/>
              <a:t>6</a:t>
            </a:fld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CCA9C2-E307-4D97-A76A-14F10DD796FF}" type="slidenum">
              <a:rPr lang="nb-NO"/>
              <a:pPr/>
              <a:t>7</a:t>
            </a:fld>
            <a:endParaRPr lang="nb-NO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A ”mile-high” overview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C7086C-D953-4675-818C-6158BFDEAB4D}" type="slidenum">
              <a:rPr lang="nb-NO"/>
              <a:pPr/>
              <a:t>8</a:t>
            </a:fld>
            <a:endParaRPr lang="nb-NO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TPC = Texture Processor Cluster</a:t>
            </a:r>
          </a:p>
          <a:p>
            <a:r>
              <a:rPr lang="en-US"/>
              <a:t>SM = Streaming Multiprocessor</a:t>
            </a:r>
          </a:p>
          <a:p>
            <a:r>
              <a:rPr lang="en-US"/>
              <a:t>SP = Stream Processor (Oppererer med Scalar-verdier)</a:t>
            </a:r>
          </a:p>
          <a:p>
            <a:r>
              <a:rPr lang="en-US"/>
              <a:t>SFU = Special Function Unit</a:t>
            </a:r>
          </a:p>
          <a:p>
            <a:r>
              <a:rPr lang="en-US"/>
              <a:t>TEX = Texturing Unit</a:t>
            </a:r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14537-0078-42EF-9979-1FDD071A0F80}" type="slidenum">
              <a:rPr lang="nb-NO" smtClean="0"/>
              <a:pPr/>
              <a:t>11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1450" y="2155825"/>
            <a:ext cx="1397000" cy="1276350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gray">
          <a:xfrm>
            <a:off x="36513" y="3336925"/>
            <a:ext cx="8985250" cy="46038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nb-NO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 rot="16200000">
            <a:off x="-517525" y="2586038"/>
            <a:ext cx="1685925" cy="92075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1C1C1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155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8150"/>
            <a:ext cx="7772400" cy="1462088"/>
          </a:xfrm>
        </p:spPr>
        <p:txBody>
          <a:bodyPr rIns="91440"/>
          <a:lstStyle>
            <a:lvl1pPr algn="ctr"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1155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Ins="91440"/>
          <a:lstStyle>
            <a:lvl1pPr marL="0" indent="0" algn="ctr">
              <a:buFont typeface="Wingdings" pitchFamily="-96" charset="2"/>
              <a:buNone/>
              <a:defRPr/>
            </a:lvl1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858000" y="127000"/>
            <a:ext cx="2286000" cy="63881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0" y="127000"/>
            <a:ext cx="6705600" cy="63881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tel, 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12738" y="127000"/>
            <a:ext cx="8797925" cy="56197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iagram 3"/>
          <p:cNvSpPr>
            <a:spLocks noGrp="1"/>
          </p:cNvSpPr>
          <p:nvPr>
            <p:ph type="chart" sz="half" idx="2"/>
          </p:nvPr>
        </p:nvSpPr>
        <p:spPr>
          <a:xfrm>
            <a:off x="4648200" y="866775"/>
            <a:ext cx="4495800" cy="5648325"/>
          </a:xfrm>
        </p:spPr>
        <p:txBody>
          <a:bodyPr/>
          <a:lstStyle/>
          <a:p>
            <a:pPr lvl="0"/>
            <a:r>
              <a:rPr lang="nb-NO" noProof="0" smtClean="0"/>
              <a:t>Klikk ikonet for å legge til et diagram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tel og tekst over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12738" y="127000"/>
            <a:ext cx="8797925" cy="56197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0" y="866775"/>
            <a:ext cx="9144000" cy="2747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0" y="3767138"/>
            <a:ext cx="9144000" cy="274796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6531669-AEB0-46DF-A8E6-A05F89861A64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F6993C-05BC-4B61-9375-13C838EDF253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tel og innhold ov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058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8305800" cy="2209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85800" y="3886200"/>
            <a:ext cx="8305800" cy="2209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David Kirk/NVIDIA and Wen-mei W. Hwu, 2007</a:t>
            </a:r>
          </a:p>
          <a:p>
            <a:r>
              <a:rPr lang="en-US"/>
              <a:t>ECE 498AL, University of Illinois, Urbana-Champaign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1129DD-60C6-44EF-A68E-C2345A092B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ChangeArrowheads="1"/>
          </p:cNvSpPr>
          <p:nvPr/>
        </p:nvSpPr>
        <p:spPr bwMode="auto">
          <a:xfrm>
            <a:off x="107950" y="131763"/>
            <a:ext cx="928688" cy="598487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2738" y="127000"/>
            <a:ext cx="87979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36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66775"/>
            <a:ext cx="91440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smtClean="0"/>
          </a:p>
        </p:txBody>
      </p:sp>
      <p:sp>
        <p:nvSpPr>
          <p:cNvPr id="1154053" name="Text Box 5"/>
          <p:cNvSpPr txBox="1">
            <a:spLocks noChangeArrowheads="1"/>
          </p:cNvSpPr>
          <p:nvPr/>
        </p:nvSpPr>
        <p:spPr bwMode="auto">
          <a:xfrm>
            <a:off x="1725613" y="6654800"/>
            <a:ext cx="5113337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25200"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900">
                <a:latin typeface="Arial" charset="0"/>
              </a:rPr>
              <a:t>INF5063, Pål Halvorsen, Carsten Griwodz, Håvard Espeland, Håkon Stensland</a:t>
            </a:r>
          </a:p>
        </p:txBody>
      </p:sp>
      <p:sp>
        <p:nvSpPr>
          <p:cNvPr id="1154054" name="Rectangle 6"/>
          <p:cNvSpPr>
            <a:spLocks noChangeArrowheads="1"/>
          </p:cNvSpPr>
          <p:nvPr/>
        </p:nvSpPr>
        <p:spPr bwMode="gray">
          <a:xfrm>
            <a:off x="9525" y="638175"/>
            <a:ext cx="9123363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nb-NO" sz="240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54056" name="Rectangle 8"/>
          <p:cNvSpPr>
            <a:spLocks noChangeArrowheads="1"/>
          </p:cNvSpPr>
          <p:nvPr/>
        </p:nvSpPr>
        <p:spPr bwMode="auto">
          <a:xfrm rot="-5400000">
            <a:off x="-165894" y="378619"/>
            <a:ext cx="731838" cy="63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80808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pic>
        <p:nvPicPr>
          <p:cNvPr id="1033" name="Picture 9" descr="Picture2"/>
          <p:cNvPicPr>
            <a:picLocks noChangeAspect="1" noChangeArrowheads="1"/>
          </p:cNvPicPr>
          <p:nvPr/>
        </p:nvPicPr>
        <p:blipFill>
          <a:blip r:embed="rId19" cstate="print"/>
          <a:srcRect r="63078"/>
          <a:stretch>
            <a:fillRect/>
          </a:stretch>
        </p:blipFill>
        <p:spPr bwMode="auto">
          <a:xfrm>
            <a:off x="15875" y="6572250"/>
            <a:ext cx="334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4058" name="Rectangle 10"/>
          <p:cNvSpPr>
            <a:spLocks noChangeArrowheads="1"/>
          </p:cNvSpPr>
          <p:nvPr/>
        </p:nvSpPr>
        <p:spPr bwMode="gray">
          <a:xfrm flipV="1">
            <a:off x="311150" y="6588125"/>
            <a:ext cx="8821738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nb-NO" sz="2400"/>
          </a:p>
        </p:txBody>
      </p:sp>
      <p:sp>
        <p:nvSpPr>
          <p:cNvPr id="1154059" name="Text Box 11"/>
          <p:cNvSpPr txBox="1">
            <a:spLocks noChangeArrowheads="1"/>
          </p:cNvSpPr>
          <p:nvPr/>
        </p:nvSpPr>
        <p:spPr bwMode="auto">
          <a:xfrm>
            <a:off x="246063" y="6630988"/>
            <a:ext cx="14922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25200"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000" b="1"/>
              <a:t>University of Oslo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96" charset="0"/>
          <a:ea typeface="ＭＳ Ｐゴシック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96" charset="0"/>
          <a:ea typeface="ＭＳ Ｐゴシック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96" charset="0"/>
          <a:ea typeface="ＭＳ Ｐゴシック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96" charset="0"/>
          <a:ea typeface="ＭＳ Ｐゴシック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96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96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96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9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12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Tahoma" pitchFamily="34" charset="0"/>
        <a:buChar char="−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-96" charset="2"/>
        <a:buChar char="q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-96" charset="2"/>
        <a:buChar char="q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-96" charset="2"/>
        <a:buChar char="q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-96" charset="2"/>
        <a:buChar char="q"/>
        <a:defRPr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download.nvidia.com/compute/cuda/3_2/toolkit/docs/CUDA_C_Best_Practices_Guide.pdf" TargetMode="External"/><Relationship Id="rId2" Type="http://schemas.openxmlformats.org/officeDocument/2006/relationships/hyperlink" Target="http://developer.download.nvidia.com/compute/cuda/3_2/toolkit/docs/CUDA_C_Programming_Guid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veloper.download.nvidia.com/compute/cuda/3_2/toolkit/docs/CUDA_Toolkit_Reference_Manual.pdf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INF5063 – GPU &amp; CUDA</a:t>
            </a:r>
            <a:endParaRPr lang="nb-NO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Håkon Kvale </a:t>
            </a:r>
            <a:r>
              <a:rPr lang="nb-NO" dirty="0" smtClean="0"/>
              <a:t>Stensland</a:t>
            </a:r>
          </a:p>
          <a:p>
            <a:r>
              <a:rPr lang="nb-NO" sz="2000" dirty="0" smtClean="0"/>
              <a:t>Simula Research Laboratory</a:t>
            </a:r>
            <a:endParaRPr lang="nb-N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SP: The basic processing block</a:t>
            </a:r>
            <a:endParaRPr lang="en-US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76200" y="1143000"/>
            <a:ext cx="4495800" cy="5105400"/>
          </a:xfrm>
        </p:spPr>
        <p:txBody>
          <a:bodyPr/>
          <a:lstStyle/>
          <a:p>
            <a:r>
              <a:rPr lang="en-US" dirty="0" smtClean="0"/>
              <a:t>The nVIDIA Approach:</a:t>
            </a:r>
          </a:p>
          <a:p>
            <a:pPr lvl="1"/>
            <a:r>
              <a:rPr lang="en-US" dirty="0" smtClean="0"/>
              <a:t>A Stream Processor works on a single operation</a:t>
            </a:r>
          </a:p>
          <a:p>
            <a:pPr lvl="1"/>
            <a:endParaRPr lang="en-US" dirty="0"/>
          </a:p>
          <a:p>
            <a:r>
              <a:rPr lang="en-US" dirty="0" smtClean="0"/>
              <a:t>AMD GPU’s work on up to five </a:t>
            </a:r>
            <a:r>
              <a:rPr lang="en-US" dirty="0" smtClean="0"/>
              <a:t>operations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Now, let’s take a step back for a closer look!</a:t>
            </a:r>
          </a:p>
        </p:txBody>
      </p:sp>
      <p:pic>
        <p:nvPicPr>
          <p:cNvPr id="8194" name="Picture 2" descr="C:\Users\Håkon Stensland\Desktop\PhD\Figures\COMPAR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4135542" cy="429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Streaming Multiprocessor (SM)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Tx/>
              <a:buNone/>
            </a:pPr>
            <a:r>
              <a:rPr lang="en-US" dirty="0"/>
              <a:t> </a:t>
            </a:r>
          </a:p>
        </p:txBody>
      </p:sp>
      <p:sp>
        <p:nvSpPr>
          <p:cNvPr id="182" name="Plassholder for innhold 181"/>
          <p:cNvSpPr>
            <a:spLocks noGrp="1"/>
          </p:cNvSpPr>
          <p:nvPr>
            <p:ph sz="half" idx="2"/>
          </p:nvPr>
        </p:nvSpPr>
        <p:spPr>
          <a:xfrm>
            <a:off x="381000" y="990600"/>
            <a:ext cx="4876800" cy="5648325"/>
          </a:xfrm>
        </p:spPr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/>
              <a:t>Streaming Multiprocessor (SM)</a:t>
            </a:r>
          </a:p>
          <a:p>
            <a:pPr marL="974725" lvl="1" indent="-403225">
              <a:buFont typeface="Wingdings" pitchFamily="2" charset="2"/>
              <a:buChar char="§"/>
            </a:pPr>
            <a:r>
              <a:rPr lang="en-US" sz="2000" dirty="0" smtClean="0"/>
              <a:t>8 Streaming Processors (SP)</a:t>
            </a:r>
          </a:p>
          <a:p>
            <a:pPr marL="974725" lvl="1" indent="-403225">
              <a:buFont typeface="Wingdings" pitchFamily="2" charset="2"/>
              <a:buChar char="§"/>
            </a:pPr>
            <a:r>
              <a:rPr lang="en-US" sz="2000" dirty="0" smtClean="0"/>
              <a:t>2 Super Function Units (SFU)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/>
              <a:t>Multi-threaded instruction dispatch</a:t>
            </a:r>
          </a:p>
          <a:p>
            <a:pPr marL="974725" lvl="1" indent="-403225">
              <a:buFont typeface="Wingdings" pitchFamily="2" charset="2"/>
              <a:buChar char="§"/>
            </a:pPr>
            <a:r>
              <a:rPr lang="en-US" sz="2000" dirty="0" smtClean="0"/>
              <a:t>1 to </a:t>
            </a:r>
            <a:r>
              <a:rPr lang="en-US" sz="2000" dirty="0" smtClean="0"/>
              <a:t>1024 </a:t>
            </a:r>
            <a:r>
              <a:rPr lang="en-US" sz="2000" dirty="0" smtClean="0"/>
              <a:t>threads active</a:t>
            </a:r>
          </a:p>
          <a:p>
            <a:pPr marL="974725" lvl="1" indent="-403225">
              <a:buFont typeface="Wingdings" pitchFamily="2" charset="2"/>
              <a:buChar char="§"/>
            </a:pPr>
            <a:r>
              <a:rPr lang="en-US" sz="2000" dirty="0" smtClean="0"/>
              <a:t>Try to Cover latency of texture/memory loads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/>
              <a:t>Local register file (RF)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/>
              <a:t>16 KB shared memory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/>
              <a:t>DRAM texture and memory access</a:t>
            </a:r>
            <a:endParaRPr lang="en-US" sz="2400" dirty="0"/>
          </a:p>
        </p:txBody>
      </p:sp>
      <p:sp>
        <p:nvSpPr>
          <p:cNvPr id="165893" name="AutoShape 5"/>
          <p:cNvSpPr>
            <a:spLocks noChangeAspect="1" noChangeArrowheads="1" noTextEdit="1"/>
          </p:cNvSpPr>
          <p:nvPr/>
        </p:nvSpPr>
        <p:spPr bwMode="auto">
          <a:xfrm>
            <a:off x="5345113" y="1900238"/>
            <a:ext cx="3602037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5360988" y="1916113"/>
            <a:ext cx="2743200" cy="379571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5360988" y="1916113"/>
            <a:ext cx="2743200" cy="3795712"/>
          </a:xfrm>
          <a:prstGeom prst="rect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5857875" y="1930400"/>
            <a:ext cx="1441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Streaming Multiprocessor </a:t>
            </a:r>
            <a:endParaRPr lang="en-US" sz="2000">
              <a:latin typeface="Arial" charset="0"/>
            </a:endParaRPr>
          </a:p>
        </p:txBody>
      </p:sp>
      <p:sp>
        <p:nvSpPr>
          <p:cNvPr id="165897" name="Rectangle 9"/>
          <p:cNvSpPr>
            <a:spLocks noChangeArrowheads="1"/>
          </p:cNvSpPr>
          <p:nvPr/>
        </p:nvSpPr>
        <p:spPr bwMode="auto">
          <a:xfrm>
            <a:off x="7351713" y="1930400"/>
            <a:ext cx="38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(</a:t>
            </a:r>
            <a:endParaRPr lang="en-US" sz="2000">
              <a:latin typeface="Arial" charset="0"/>
            </a:endParaRPr>
          </a:p>
        </p:txBody>
      </p:sp>
      <p:sp>
        <p:nvSpPr>
          <p:cNvPr id="165898" name="Rectangle 10"/>
          <p:cNvSpPr>
            <a:spLocks noChangeArrowheads="1"/>
          </p:cNvSpPr>
          <p:nvPr/>
        </p:nvSpPr>
        <p:spPr bwMode="auto">
          <a:xfrm>
            <a:off x="7392988" y="1930400"/>
            <a:ext cx="171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SM</a:t>
            </a:r>
            <a:endParaRPr lang="en-US" sz="2000">
              <a:latin typeface="Arial" charset="0"/>
            </a:endParaRPr>
          </a:p>
        </p:txBody>
      </p:sp>
      <p:sp>
        <p:nvSpPr>
          <p:cNvPr id="165899" name="Rectangle 11"/>
          <p:cNvSpPr>
            <a:spLocks noChangeArrowheads="1"/>
          </p:cNvSpPr>
          <p:nvPr/>
        </p:nvSpPr>
        <p:spPr bwMode="auto">
          <a:xfrm>
            <a:off x="7570788" y="1930400"/>
            <a:ext cx="38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)</a:t>
            </a:r>
            <a:endParaRPr lang="en-US" sz="2000">
              <a:latin typeface="Arial" charset="0"/>
            </a:endParaRPr>
          </a:p>
        </p:txBody>
      </p:sp>
      <p:sp>
        <p:nvSpPr>
          <p:cNvPr id="165900" name="Line 12"/>
          <p:cNvSpPr>
            <a:spLocks noChangeShapeType="1"/>
          </p:cNvSpPr>
          <p:nvPr/>
        </p:nvSpPr>
        <p:spPr bwMode="auto">
          <a:xfrm>
            <a:off x="7683500" y="5056188"/>
            <a:ext cx="128588" cy="1587"/>
          </a:xfrm>
          <a:prstGeom prst="line">
            <a:avLst/>
          </a:prstGeom>
          <a:noFill/>
          <a:ln w="269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01" name="Line 13"/>
          <p:cNvSpPr>
            <a:spLocks noChangeShapeType="1"/>
          </p:cNvSpPr>
          <p:nvPr/>
        </p:nvSpPr>
        <p:spPr bwMode="auto">
          <a:xfrm>
            <a:off x="7683500" y="4678363"/>
            <a:ext cx="128588" cy="1587"/>
          </a:xfrm>
          <a:prstGeom prst="line">
            <a:avLst/>
          </a:prstGeom>
          <a:noFill/>
          <a:ln w="269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02" name="Line 14"/>
          <p:cNvSpPr>
            <a:spLocks noChangeShapeType="1"/>
          </p:cNvSpPr>
          <p:nvPr/>
        </p:nvSpPr>
        <p:spPr bwMode="auto">
          <a:xfrm>
            <a:off x="7683500" y="4260850"/>
            <a:ext cx="128588" cy="1588"/>
          </a:xfrm>
          <a:prstGeom prst="line">
            <a:avLst/>
          </a:prstGeom>
          <a:noFill/>
          <a:ln w="269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03" name="Line 15"/>
          <p:cNvSpPr>
            <a:spLocks noChangeShapeType="1"/>
          </p:cNvSpPr>
          <p:nvPr/>
        </p:nvSpPr>
        <p:spPr bwMode="auto">
          <a:xfrm>
            <a:off x="7683500" y="3883025"/>
            <a:ext cx="128588" cy="1588"/>
          </a:xfrm>
          <a:prstGeom prst="line">
            <a:avLst/>
          </a:prstGeom>
          <a:noFill/>
          <a:ln w="269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04" name="Line 16"/>
          <p:cNvSpPr>
            <a:spLocks noChangeShapeType="1"/>
          </p:cNvSpPr>
          <p:nvPr/>
        </p:nvSpPr>
        <p:spPr bwMode="auto">
          <a:xfrm>
            <a:off x="5622925" y="5056188"/>
            <a:ext cx="128588" cy="1587"/>
          </a:xfrm>
          <a:prstGeom prst="line">
            <a:avLst/>
          </a:prstGeom>
          <a:noFill/>
          <a:ln w="269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05" name="Line 17"/>
          <p:cNvSpPr>
            <a:spLocks noChangeShapeType="1"/>
          </p:cNvSpPr>
          <p:nvPr/>
        </p:nvSpPr>
        <p:spPr bwMode="auto">
          <a:xfrm>
            <a:off x="5622925" y="4678363"/>
            <a:ext cx="128588" cy="1587"/>
          </a:xfrm>
          <a:prstGeom prst="line">
            <a:avLst/>
          </a:prstGeom>
          <a:noFill/>
          <a:ln w="269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06" name="Line 18"/>
          <p:cNvSpPr>
            <a:spLocks noChangeShapeType="1"/>
          </p:cNvSpPr>
          <p:nvPr/>
        </p:nvSpPr>
        <p:spPr bwMode="auto">
          <a:xfrm>
            <a:off x="5622925" y="4260850"/>
            <a:ext cx="128588" cy="1588"/>
          </a:xfrm>
          <a:prstGeom prst="line">
            <a:avLst/>
          </a:prstGeom>
          <a:noFill/>
          <a:ln w="269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07" name="Line 19"/>
          <p:cNvSpPr>
            <a:spLocks noChangeShapeType="1"/>
          </p:cNvSpPr>
          <p:nvPr/>
        </p:nvSpPr>
        <p:spPr bwMode="auto">
          <a:xfrm>
            <a:off x="5622925" y="3883025"/>
            <a:ext cx="128588" cy="1588"/>
          </a:xfrm>
          <a:prstGeom prst="line">
            <a:avLst/>
          </a:prstGeom>
          <a:noFill/>
          <a:ln w="269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08" name="Line 20"/>
          <p:cNvSpPr>
            <a:spLocks noChangeShapeType="1"/>
          </p:cNvSpPr>
          <p:nvPr/>
        </p:nvSpPr>
        <p:spPr bwMode="auto">
          <a:xfrm>
            <a:off x="6845300" y="5724525"/>
            <a:ext cx="1588" cy="242888"/>
          </a:xfrm>
          <a:prstGeom prst="line">
            <a:avLst/>
          </a:prstGeom>
          <a:noFill/>
          <a:ln w="19050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09" name="Freeform 21"/>
          <p:cNvSpPr>
            <a:spLocks/>
          </p:cNvSpPr>
          <p:nvPr/>
        </p:nvSpPr>
        <p:spPr bwMode="auto">
          <a:xfrm>
            <a:off x="6805613" y="5948363"/>
            <a:ext cx="79375" cy="79375"/>
          </a:xfrm>
          <a:custGeom>
            <a:avLst/>
            <a:gdLst/>
            <a:ahLst/>
            <a:cxnLst>
              <a:cxn ang="0">
                <a:pos x="125" y="250"/>
              </a:cxn>
              <a:cxn ang="0">
                <a:pos x="250" y="0"/>
              </a:cxn>
              <a:cxn ang="0">
                <a:pos x="0" y="0"/>
              </a:cxn>
              <a:cxn ang="0">
                <a:pos x="0" y="0"/>
              </a:cxn>
              <a:cxn ang="0">
                <a:pos x="125" y="250"/>
              </a:cxn>
            </a:cxnLst>
            <a:rect l="0" t="0" r="r" b="b"/>
            <a:pathLst>
              <a:path w="250" h="250">
                <a:moveTo>
                  <a:pt x="125" y="250"/>
                </a:moveTo>
                <a:lnTo>
                  <a:pt x="250" y="0"/>
                </a:lnTo>
                <a:cubicBezTo>
                  <a:pt x="172" y="39"/>
                  <a:pt x="79" y="39"/>
                  <a:pt x="0" y="0"/>
                </a:cubicBezTo>
                <a:lnTo>
                  <a:pt x="0" y="0"/>
                </a:lnTo>
                <a:lnTo>
                  <a:pt x="125" y="250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10" name="Rectangle 22"/>
          <p:cNvSpPr>
            <a:spLocks noChangeArrowheads="1"/>
          </p:cNvSpPr>
          <p:nvPr/>
        </p:nvSpPr>
        <p:spPr bwMode="auto">
          <a:xfrm>
            <a:off x="7204075" y="5768975"/>
            <a:ext cx="463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Store to </a:t>
            </a:r>
            <a:endParaRPr lang="en-US" sz="2000">
              <a:latin typeface="Arial" charset="0"/>
            </a:endParaRPr>
          </a:p>
        </p:txBody>
      </p:sp>
      <p:sp>
        <p:nvSpPr>
          <p:cNvPr id="165911" name="Rectangle 23"/>
          <p:cNvSpPr>
            <a:spLocks noChangeArrowheads="1"/>
          </p:cNvSpPr>
          <p:nvPr/>
        </p:nvSpPr>
        <p:spPr bwMode="auto">
          <a:xfrm>
            <a:off x="6656388" y="2540000"/>
            <a:ext cx="152400" cy="12747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12" name="Rectangle 24"/>
          <p:cNvSpPr>
            <a:spLocks noChangeArrowheads="1"/>
          </p:cNvSpPr>
          <p:nvPr/>
        </p:nvSpPr>
        <p:spPr bwMode="auto">
          <a:xfrm>
            <a:off x="6656388" y="2540000"/>
            <a:ext cx="152400" cy="1274763"/>
          </a:xfrm>
          <a:prstGeom prst="rect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13" name="Rectangle 25"/>
          <p:cNvSpPr>
            <a:spLocks noChangeArrowheads="1"/>
          </p:cNvSpPr>
          <p:nvPr/>
        </p:nvSpPr>
        <p:spPr bwMode="auto">
          <a:xfrm>
            <a:off x="7391400" y="2971800"/>
            <a:ext cx="152400" cy="19939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14" name="Rectangle 26"/>
          <p:cNvSpPr>
            <a:spLocks noChangeArrowheads="1"/>
          </p:cNvSpPr>
          <p:nvPr/>
        </p:nvSpPr>
        <p:spPr bwMode="auto">
          <a:xfrm>
            <a:off x="7391400" y="2971800"/>
            <a:ext cx="152400" cy="1993900"/>
          </a:xfrm>
          <a:prstGeom prst="rect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15" name="Rectangle 27"/>
          <p:cNvSpPr>
            <a:spLocks noChangeArrowheads="1"/>
          </p:cNvSpPr>
          <p:nvPr/>
        </p:nvSpPr>
        <p:spPr bwMode="auto">
          <a:xfrm>
            <a:off x="5943600" y="2971800"/>
            <a:ext cx="152400" cy="19939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16" name="Rectangle 28"/>
          <p:cNvSpPr>
            <a:spLocks noChangeArrowheads="1"/>
          </p:cNvSpPr>
          <p:nvPr/>
        </p:nvSpPr>
        <p:spPr bwMode="auto">
          <a:xfrm>
            <a:off x="5943600" y="2971800"/>
            <a:ext cx="152400" cy="1993900"/>
          </a:xfrm>
          <a:prstGeom prst="rect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17" name="Line 29"/>
          <p:cNvSpPr>
            <a:spLocks noChangeShapeType="1"/>
          </p:cNvSpPr>
          <p:nvPr/>
        </p:nvSpPr>
        <p:spPr bwMode="auto">
          <a:xfrm>
            <a:off x="6543675" y="3875088"/>
            <a:ext cx="377825" cy="1587"/>
          </a:xfrm>
          <a:prstGeom prst="line">
            <a:avLst/>
          </a:prstGeom>
          <a:noFill/>
          <a:ln w="269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18" name="Line 30"/>
          <p:cNvSpPr>
            <a:spLocks noChangeShapeType="1"/>
          </p:cNvSpPr>
          <p:nvPr/>
        </p:nvSpPr>
        <p:spPr bwMode="auto">
          <a:xfrm>
            <a:off x="6543675" y="4264025"/>
            <a:ext cx="377825" cy="1588"/>
          </a:xfrm>
          <a:prstGeom prst="line">
            <a:avLst/>
          </a:prstGeom>
          <a:noFill/>
          <a:ln w="269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19" name="Line 31"/>
          <p:cNvSpPr>
            <a:spLocks noChangeShapeType="1"/>
          </p:cNvSpPr>
          <p:nvPr/>
        </p:nvSpPr>
        <p:spPr bwMode="auto">
          <a:xfrm>
            <a:off x="6543675" y="4660900"/>
            <a:ext cx="377825" cy="1588"/>
          </a:xfrm>
          <a:prstGeom prst="line">
            <a:avLst/>
          </a:prstGeom>
          <a:noFill/>
          <a:ln w="269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20" name="Line 32"/>
          <p:cNvSpPr>
            <a:spLocks noChangeShapeType="1"/>
          </p:cNvSpPr>
          <p:nvPr/>
        </p:nvSpPr>
        <p:spPr bwMode="auto">
          <a:xfrm>
            <a:off x="6543675" y="5049838"/>
            <a:ext cx="377825" cy="1587"/>
          </a:xfrm>
          <a:prstGeom prst="line">
            <a:avLst/>
          </a:prstGeom>
          <a:noFill/>
          <a:ln w="269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21" name="Rectangle 33"/>
          <p:cNvSpPr>
            <a:spLocks noChangeArrowheads="1"/>
          </p:cNvSpPr>
          <p:nvPr/>
        </p:nvSpPr>
        <p:spPr bwMode="auto">
          <a:xfrm>
            <a:off x="6616700" y="3719513"/>
            <a:ext cx="228600" cy="20050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22" name="Rectangle 34"/>
          <p:cNvSpPr>
            <a:spLocks noChangeArrowheads="1"/>
          </p:cNvSpPr>
          <p:nvPr/>
        </p:nvSpPr>
        <p:spPr bwMode="auto">
          <a:xfrm>
            <a:off x="6616700" y="3719513"/>
            <a:ext cx="228600" cy="2005012"/>
          </a:xfrm>
          <a:prstGeom prst="rect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23" name="Rectangle 35"/>
          <p:cNvSpPr>
            <a:spLocks noChangeArrowheads="1"/>
          </p:cNvSpPr>
          <p:nvPr/>
        </p:nvSpPr>
        <p:spPr bwMode="auto">
          <a:xfrm>
            <a:off x="5751513" y="3729038"/>
            <a:ext cx="484187" cy="2921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24" name="Rectangle 36"/>
          <p:cNvSpPr>
            <a:spLocks noChangeArrowheads="1"/>
          </p:cNvSpPr>
          <p:nvPr/>
        </p:nvSpPr>
        <p:spPr bwMode="auto">
          <a:xfrm>
            <a:off x="5751513" y="3729038"/>
            <a:ext cx="484187" cy="292100"/>
          </a:xfrm>
          <a:prstGeom prst="rect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25" name="Rectangle 37"/>
          <p:cNvSpPr>
            <a:spLocks noChangeArrowheads="1"/>
          </p:cNvSpPr>
          <p:nvPr/>
        </p:nvSpPr>
        <p:spPr bwMode="auto">
          <a:xfrm>
            <a:off x="5883275" y="3802063"/>
            <a:ext cx="152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SP</a:t>
            </a:r>
            <a:endParaRPr lang="en-US" sz="2000">
              <a:latin typeface="Arial" charset="0"/>
            </a:endParaRPr>
          </a:p>
        </p:txBody>
      </p:sp>
      <p:sp>
        <p:nvSpPr>
          <p:cNvPr id="165926" name="Rectangle 38"/>
          <p:cNvSpPr>
            <a:spLocks noChangeArrowheads="1"/>
          </p:cNvSpPr>
          <p:nvPr/>
        </p:nvSpPr>
        <p:spPr bwMode="auto">
          <a:xfrm>
            <a:off x="6040438" y="3802063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0</a:t>
            </a:r>
            <a:endParaRPr lang="en-US" sz="2000">
              <a:latin typeface="Arial" charset="0"/>
            </a:endParaRPr>
          </a:p>
        </p:txBody>
      </p:sp>
      <p:sp>
        <p:nvSpPr>
          <p:cNvPr id="165927" name="Rectangle 39"/>
          <p:cNvSpPr>
            <a:spLocks noChangeArrowheads="1"/>
          </p:cNvSpPr>
          <p:nvPr/>
        </p:nvSpPr>
        <p:spPr bwMode="auto">
          <a:xfrm>
            <a:off x="6235700" y="3729038"/>
            <a:ext cx="304800" cy="2921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28" name="Rectangle 40"/>
          <p:cNvSpPr>
            <a:spLocks noChangeArrowheads="1"/>
          </p:cNvSpPr>
          <p:nvPr/>
        </p:nvSpPr>
        <p:spPr bwMode="auto">
          <a:xfrm>
            <a:off x="6235700" y="3729038"/>
            <a:ext cx="304800" cy="292100"/>
          </a:xfrm>
          <a:prstGeom prst="rect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29" name="Rectangle 41"/>
          <p:cNvSpPr>
            <a:spLocks noChangeArrowheads="1"/>
          </p:cNvSpPr>
          <p:nvPr/>
        </p:nvSpPr>
        <p:spPr bwMode="auto">
          <a:xfrm>
            <a:off x="6275388" y="3802063"/>
            <a:ext cx="152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RF</a:t>
            </a:r>
            <a:endParaRPr lang="en-US" sz="2000">
              <a:latin typeface="Arial" charset="0"/>
            </a:endParaRPr>
          </a:p>
        </p:txBody>
      </p:sp>
      <p:sp>
        <p:nvSpPr>
          <p:cNvPr id="165930" name="Rectangle 42"/>
          <p:cNvSpPr>
            <a:spLocks noChangeArrowheads="1"/>
          </p:cNvSpPr>
          <p:nvPr/>
        </p:nvSpPr>
        <p:spPr bwMode="auto">
          <a:xfrm>
            <a:off x="6432550" y="3802063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0</a:t>
            </a:r>
            <a:endParaRPr lang="en-US" sz="2000">
              <a:latin typeface="Arial" charset="0"/>
            </a:endParaRPr>
          </a:p>
        </p:txBody>
      </p:sp>
      <p:sp>
        <p:nvSpPr>
          <p:cNvPr id="165931" name="Rectangle 43"/>
          <p:cNvSpPr>
            <a:spLocks noChangeArrowheads="1"/>
          </p:cNvSpPr>
          <p:nvPr/>
        </p:nvSpPr>
        <p:spPr bwMode="auto">
          <a:xfrm>
            <a:off x="5751513" y="4117975"/>
            <a:ext cx="484187" cy="2921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32" name="Rectangle 44"/>
          <p:cNvSpPr>
            <a:spLocks noChangeArrowheads="1"/>
          </p:cNvSpPr>
          <p:nvPr/>
        </p:nvSpPr>
        <p:spPr bwMode="auto">
          <a:xfrm>
            <a:off x="5751513" y="4117975"/>
            <a:ext cx="484187" cy="292100"/>
          </a:xfrm>
          <a:prstGeom prst="rect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33" name="Rectangle 45"/>
          <p:cNvSpPr>
            <a:spLocks noChangeArrowheads="1"/>
          </p:cNvSpPr>
          <p:nvPr/>
        </p:nvSpPr>
        <p:spPr bwMode="auto">
          <a:xfrm>
            <a:off x="5883275" y="4189413"/>
            <a:ext cx="152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SP</a:t>
            </a:r>
            <a:endParaRPr lang="en-US" sz="2000">
              <a:latin typeface="Arial" charset="0"/>
            </a:endParaRPr>
          </a:p>
        </p:txBody>
      </p:sp>
      <p:sp>
        <p:nvSpPr>
          <p:cNvPr id="165934" name="Rectangle 46"/>
          <p:cNvSpPr>
            <a:spLocks noChangeArrowheads="1"/>
          </p:cNvSpPr>
          <p:nvPr/>
        </p:nvSpPr>
        <p:spPr bwMode="auto">
          <a:xfrm>
            <a:off x="6040438" y="4189413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1</a:t>
            </a:r>
            <a:endParaRPr lang="en-US" sz="2000">
              <a:latin typeface="Arial" charset="0"/>
            </a:endParaRPr>
          </a:p>
        </p:txBody>
      </p:sp>
      <p:sp>
        <p:nvSpPr>
          <p:cNvPr id="165935" name="Rectangle 47"/>
          <p:cNvSpPr>
            <a:spLocks noChangeArrowheads="1"/>
          </p:cNvSpPr>
          <p:nvPr/>
        </p:nvSpPr>
        <p:spPr bwMode="auto">
          <a:xfrm>
            <a:off x="6235700" y="4117975"/>
            <a:ext cx="304800" cy="2921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36" name="Rectangle 48"/>
          <p:cNvSpPr>
            <a:spLocks noChangeArrowheads="1"/>
          </p:cNvSpPr>
          <p:nvPr/>
        </p:nvSpPr>
        <p:spPr bwMode="auto">
          <a:xfrm>
            <a:off x="6235700" y="4117975"/>
            <a:ext cx="304800" cy="292100"/>
          </a:xfrm>
          <a:prstGeom prst="rect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37" name="Rectangle 49"/>
          <p:cNvSpPr>
            <a:spLocks noChangeArrowheads="1"/>
          </p:cNvSpPr>
          <p:nvPr/>
        </p:nvSpPr>
        <p:spPr bwMode="auto">
          <a:xfrm>
            <a:off x="6275388" y="4189413"/>
            <a:ext cx="152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RF</a:t>
            </a:r>
            <a:endParaRPr lang="en-US" sz="2000">
              <a:latin typeface="Arial" charset="0"/>
            </a:endParaRPr>
          </a:p>
        </p:txBody>
      </p:sp>
      <p:sp>
        <p:nvSpPr>
          <p:cNvPr id="165938" name="Rectangle 50"/>
          <p:cNvSpPr>
            <a:spLocks noChangeArrowheads="1"/>
          </p:cNvSpPr>
          <p:nvPr/>
        </p:nvSpPr>
        <p:spPr bwMode="auto">
          <a:xfrm>
            <a:off x="6432550" y="4189413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1</a:t>
            </a:r>
            <a:endParaRPr lang="en-US" sz="2000">
              <a:latin typeface="Arial" charset="0"/>
            </a:endParaRPr>
          </a:p>
        </p:txBody>
      </p:sp>
      <p:sp>
        <p:nvSpPr>
          <p:cNvPr id="165939" name="Rectangle 51"/>
          <p:cNvSpPr>
            <a:spLocks noChangeArrowheads="1"/>
          </p:cNvSpPr>
          <p:nvPr/>
        </p:nvSpPr>
        <p:spPr bwMode="auto">
          <a:xfrm>
            <a:off x="5751513" y="4514850"/>
            <a:ext cx="484187" cy="2921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40" name="Rectangle 52"/>
          <p:cNvSpPr>
            <a:spLocks noChangeArrowheads="1"/>
          </p:cNvSpPr>
          <p:nvPr/>
        </p:nvSpPr>
        <p:spPr bwMode="auto">
          <a:xfrm>
            <a:off x="5751513" y="4514850"/>
            <a:ext cx="484187" cy="292100"/>
          </a:xfrm>
          <a:prstGeom prst="rect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41" name="Rectangle 53"/>
          <p:cNvSpPr>
            <a:spLocks noChangeArrowheads="1"/>
          </p:cNvSpPr>
          <p:nvPr/>
        </p:nvSpPr>
        <p:spPr bwMode="auto">
          <a:xfrm>
            <a:off x="5883275" y="4587875"/>
            <a:ext cx="152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SP</a:t>
            </a:r>
            <a:endParaRPr lang="en-US" sz="2000">
              <a:latin typeface="Arial" charset="0"/>
            </a:endParaRPr>
          </a:p>
        </p:txBody>
      </p:sp>
      <p:sp>
        <p:nvSpPr>
          <p:cNvPr id="165942" name="Rectangle 54"/>
          <p:cNvSpPr>
            <a:spLocks noChangeArrowheads="1"/>
          </p:cNvSpPr>
          <p:nvPr/>
        </p:nvSpPr>
        <p:spPr bwMode="auto">
          <a:xfrm>
            <a:off x="6040438" y="4587875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2</a:t>
            </a:r>
            <a:endParaRPr lang="en-US" sz="2000">
              <a:latin typeface="Arial" charset="0"/>
            </a:endParaRPr>
          </a:p>
        </p:txBody>
      </p:sp>
      <p:sp>
        <p:nvSpPr>
          <p:cNvPr id="165943" name="Rectangle 55"/>
          <p:cNvSpPr>
            <a:spLocks noChangeArrowheads="1"/>
          </p:cNvSpPr>
          <p:nvPr/>
        </p:nvSpPr>
        <p:spPr bwMode="auto">
          <a:xfrm>
            <a:off x="6235700" y="4514850"/>
            <a:ext cx="304800" cy="2921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44" name="Rectangle 56"/>
          <p:cNvSpPr>
            <a:spLocks noChangeArrowheads="1"/>
          </p:cNvSpPr>
          <p:nvPr/>
        </p:nvSpPr>
        <p:spPr bwMode="auto">
          <a:xfrm>
            <a:off x="6235700" y="4514850"/>
            <a:ext cx="304800" cy="292100"/>
          </a:xfrm>
          <a:prstGeom prst="rect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45" name="Rectangle 57"/>
          <p:cNvSpPr>
            <a:spLocks noChangeArrowheads="1"/>
          </p:cNvSpPr>
          <p:nvPr/>
        </p:nvSpPr>
        <p:spPr bwMode="auto">
          <a:xfrm>
            <a:off x="6275388" y="4587875"/>
            <a:ext cx="152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RF</a:t>
            </a:r>
            <a:endParaRPr lang="en-US" sz="2000">
              <a:latin typeface="Arial" charset="0"/>
            </a:endParaRPr>
          </a:p>
        </p:txBody>
      </p:sp>
      <p:sp>
        <p:nvSpPr>
          <p:cNvPr id="165946" name="Rectangle 58"/>
          <p:cNvSpPr>
            <a:spLocks noChangeArrowheads="1"/>
          </p:cNvSpPr>
          <p:nvPr/>
        </p:nvSpPr>
        <p:spPr bwMode="auto">
          <a:xfrm>
            <a:off x="6432550" y="4587875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2</a:t>
            </a:r>
            <a:endParaRPr lang="en-US" sz="2000">
              <a:latin typeface="Arial" charset="0"/>
            </a:endParaRPr>
          </a:p>
        </p:txBody>
      </p:sp>
      <p:sp>
        <p:nvSpPr>
          <p:cNvPr id="165947" name="Rectangle 59"/>
          <p:cNvSpPr>
            <a:spLocks noChangeArrowheads="1"/>
          </p:cNvSpPr>
          <p:nvPr/>
        </p:nvSpPr>
        <p:spPr bwMode="auto">
          <a:xfrm>
            <a:off x="5751513" y="4903788"/>
            <a:ext cx="484187" cy="2921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48" name="Rectangle 60"/>
          <p:cNvSpPr>
            <a:spLocks noChangeArrowheads="1"/>
          </p:cNvSpPr>
          <p:nvPr/>
        </p:nvSpPr>
        <p:spPr bwMode="auto">
          <a:xfrm>
            <a:off x="5751513" y="4903788"/>
            <a:ext cx="484187" cy="292100"/>
          </a:xfrm>
          <a:prstGeom prst="rect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49" name="Rectangle 61"/>
          <p:cNvSpPr>
            <a:spLocks noChangeArrowheads="1"/>
          </p:cNvSpPr>
          <p:nvPr/>
        </p:nvSpPr>
        <p:spPr bwMode="auto">
          <a:xfrm>
            <a:off x="5883275" y="4976813"/>
            <a:ext cx="152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SP</a:t>
            </a:r>
            <a:endParaRPr lang="en-US" sz="2000">
              <a:latin typeface="Arial" charset="0"/>
            </a:endParaRPr>
          </a:p>
        </p:txBody>
      </p:sp>
      <p:sp>
        <p:nvSpPr>
          <p:cNvPr id="165950" name="Rectangle 62"/>
          <p:cNvSpPr>
            <a:spLocks noChangeArrowheads="1"/>
          </p:cNvSpPr>
          <p:nvPr/>
        </p:nvSpPr>
        <p:spPr bwMode="auto">
          <a:xfrm>
            <a:off x="6040438" y="4976813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3</a:t>
            </a:r>
            <a:endParaRPr lang="en-US" sz="2000">
              <a:latin typeface="Arial" charset="0"/>
            </a:endParaRPr>
          </a:p>
        </p:txBody>
      </p:sp>
      <p:sp>
        <p:nvSpPr>
          <p:cNvPr id="165951" name="Rectangle 63"/>
          <p:cNvSpPr>
            <a:spLocks noChangeArrowheads="1"/>
          </p:cNvSpPr>
          <p:nvPr/>
        </p:nvSpPr>
        <p:spPr bwMode="auto">
          <a:xfrm>
            <a:off x="6235700" y="4903788"/>
            <a:ext cx="304800" cy="2921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52" name="Rectangle 64"/>
          <p:cNvSpPr>
            <a:spLocks noChangeArrowheads="1"/>
          </p:cNvSpPr>
          <p:nvPr/>
        </p:nvSpPr>
        <p:spPr bwMode="auto">
          <a:xfrm>
            <a:off x="6235700" y="4903788"/>
            <a:ext cx="304800" cy="292100"/>
          </a:xfrm>
          <a:prstGeom prst="rect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53" name="Rectangle 65"/>
          <p:cNvSpPr>
            <a:spLocks noChangeArrowheads="1"/>
          </p:cNvSpPr>
          <p:nvPr/>
        </p:nvSpPr>
        <p:spPr bwMode="auto">
          <a:xfrm>
            <a:off x="6275388" y="4976813"/>
            <a:ext cx="152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RF</a:t>
            </a:r>
            <a:endParaRPr lang="en-US" sz="2000">
              <a:latin typeface="Arial" charset="0"/>
            </a:endParaRPr>
          </a:p>
        </p:txBody>
      </p:sp>
      <p:sp>
        <p:nvSpPr>
          <p:cNvPr id="165954" name="Rectangle 66"/>
          <p:cNvSpPr>
            <a:spLocks noChangeArrowheads="1"/>
          </p:cNvSpPr>
          <p:nvPr/>
        </p:nvSpPr>
        <p:spPr bwMode="auto">
          <a:xfrm>
            <a:off x="6432550" y="4976813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3</a:t>
            </a:r>
            <a:endParaRPr lang="en-US" sz="2000">
              <a:latin typeface="Arial" charset="0"/>
            </a:endParaRPr>
          </a:p>
        </p:txBody>
      </p:sp>
      <p:sp>
        <p:nvSpPr>
          <p:cNvPr id="165955" name="Rectangle 67"/>
          <p:cNvSpPr>
            <a:spLocks noChangeArrowheads="1"/>
          </p:cNvSpPr>
          <p:nvPr/>
        </p:nvSpPr>
        <p:spPr bwMode="auto">
          <a:xfrm>
            <a:off x="7226300" y="3729038"/>
            <a:ext cx="485775" cy="2921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56" name="Rectangle 68"/>
          <p:cNvSpPr>
            <a:spLocks noChangeArrowheads="1"/>
          </p:cNvSpPr>
          <p:nvPr/>
        </p:nvSpPr>
        <p:spPr bwMode="auto">
          <a:xfrm>
            <a:off x="7226300" y="3729038"/>
            <a:ext cx="485775" cy="292100"/>
          </a:xfrm>
          <a:prstGeom prst="rect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57" name="Rectangle 69"/>
          <p:cNvSpPr>
            <a:spLocks noChangeArrowheads="1"/>
          </p:cNvSpPr>
          <p:nvPr/>
        </p:nvSpPr>
        <p:spPr bwMode="auto">
          <a:xfrm>
            <a:off x="7356475" y="3802063"/>
            <a:ext cx="152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SP</a:t>
            </a:r>
            <a:endParaRPr lang="en-US" sz="2000">
              <a:latin typeface="Arial" charset="0"/>
            </a:endParaRPr>
          </a:p>
        </p:txBody>
      </p:sp>
      <p:sp>
        <p:nvSpPr>
          <p:cNvPr id="165958" name="Rectangle 70"/>
          <p:cNvSpPr>
            <a:spLocks noChangeArrowheads="1"/>
          </p:cNvSpPr>
          <p:nvPr/>
        </p:nvSpPr>
        <p:spPr bwMode="auto">
          <a:xfrm>
            <a:off x="7513638" y="3802063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4</a:t>
            </a:r>
            <a:endParaRPr lang="en-US" sz="2000">
              <a:latin typeface="Arial" charset="0"/>
            </a:endParaRPr>
          </a:p>
        </p:txBody>
      </p:sp>
      <p:sp>
        <p:nvSpPr>
          <p:cNvPr id="165959" name="Rectangle 71"/>
          <p:cNvSpPr>
            <a:spLocks noChangeArrowheads="1"/>
          </p:cNvSpPr>
          <p:nvPr/>
        </p:nvSpPr>
        <p:spPr bwMode="auto">
          <a:xfrm>
            <a:off x="6921500" y="3729038"/>
            <a:ext cx="304800" cy="2921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60" name="Rectangle 72"/>
          <p:cNvSpPr>
            <a:spLocks noChangeArrowheads="1"/>
          </p:cNvSpPr>
          <p:nvPr/>
        </p:nvSpPr>
        <p:spPr bwMode="auto">
          <a:xfrm>
            <a:off x="6921500" y="3729038"/>
            <a:ext cx="304800" cy="292100"/>
          </a:xfrm>
          <a:prstGeom prst="rect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61" name="Rectangle 73"/>
          <p:cNvSpPr>
            <a:spLocks noChangeArrowheads="1"/>
          </p:cNvSpPr>
          <p:nvPr/>
        </p:nvSpPr>
        <p:spPr bwMode="auto">
          <a:xfrm>
            <a:off x="6961188" y="3802063"/>
            <a:ext cx="152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RF</a:t>
            </a:r>
            <a:endParaRPr lang="en-US" sz="2000">
              <a:latin typeface="Arial" charset="0"/>
            </a:endParaRPr>
          </a:p>
        </p:txBody>
      </p:sp>
      <p:sp>
        <p:nvSpPr>
          <p:cNvPr id="165962" name="Rectangle 74"/>
          <p:cNvSpPr>
            <a:spLocks noChangeArrowheads="1"/>
          </p:cNvSpPr>
          <p:nvPr/>
        </p:nvSpPr>
        <p:spPr bwMode="auto">
          <a:xfrm>
            <a:off x="7118350" y="3802063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4</a:t>
            </a:r>
            <a:endParaRPr lang="en-US" sz="2000">
              <a:latin typeface="Arial" charset="0"/>
            </a:endParaRPr>
          </a:p>
        </p:txBody>
      </p:sp>
      <p:sp>
        <p:nvSpPr>
          <p:cNvPr id="165963" name="Rectangle 75"/>
          <p:cNvSpPr>
            <a:spLocks noChangeArrowheads="1"/>
          </p:cNvSpPr>
          <p:nvPr/>
        </p:nvSpPr>
        <p:spPr bwMode="auto">
          <a:xfrm>
            <a:off x="7226300" y="4117975"/>
            <a:ext cx="485775" cy="2921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64" name="Rectangle 76"/>
          <p:cNvSpPr>
            <a:spLocks noChangeArrowheads="1"/>
          </p:cNvSpPr>
          <p:nvPr/>
        </p:nvSpPr>
        <p:spPr bwMode="auto">
          <a:xfrm>
            <a:off x="7226300" y="4117975"/>
            <a:ext cx="485775" cy="292100"/>
          </a:xfrm>
          <a:prstGeom prst="rect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65" name="Rectangle 77"/>
          <p:cNvSpPr>
            <a:spLocks noChangeArrowheads="1"/>
          </p:cNvSpPr>
          <p:nvPr/>
        </p:nvSpPr>
        <p:spPr bwMode="auto">
          <a:xfrm>
            <a:off x="7356475" y="4189413"/>
            <a:ext cx="152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SP</a:t>
            </a:r>
            <a:endParaRPr lang="en-US" sz="2000">
              <a:latin typeface="Arial" charset="0"/>
            </a:endParaRPr>
          </a:p>
        </p:txBody>
      </p:sp>
      <p:sp>
        <p:nvSpPr>
          <p:cNvPr id="165966" name="Rectangle 78"/>
          <p:cNvSpPr>
            <a:spLocks noChangeArrowheads="1"/>
          </p:cNvSpPr>
          <p:nvPr/>
        </p:nvSpPr>
        <p:spPr bwMode="auto">
          <a:xfrm>
            <a:off x="7513638" y="4189413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5</a:t>
            </a:r>
            <a:endParaRPr lang="en-US" sz="2000">
              <a:latin typeface="Arial" charset="0"/>
            </a:endParaRPr>
          </a:p>
        </p:txBody>
      </p:sp>
      <p:sp>
        <p:nvSpPr>
          <p:cNvPr id="165967" name="Rectangle 79"/>
          <p:cNvSpPr>
            <a:spLocks noChangeArrowheads="1"/>
          </p:cNvSpPr>
          <p:nvPr/>
        </p:nvSpPr>
        <p:spPr bwMode="auto">
          <a:xfrm>
            <a:off x="6921500" y="4117975"/>
            <a:ext cx="304800" cy="2921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68" name="Rectangle 80"/>
          <p:cNvSpPr>
            <a:spLocks noChangeArrowheads="1"/>
          </p:cNvSpPr>
          <p:nvPr/>
        </p:nvSpPr>
        <p:spPr bwMode="auto">
          <a:xfrm>
            <a:off x="6921500" y="4117975"/>
            <a:ext cx="304800" cy="292100"/>
          </a:xfrm>
          <a:prstGeom prst="rect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69" name="Rectangle 81"/>
          <p:cNvSpPr>
            <a:spLocks noChangeArrowheads="1"/>
          </p:cNvSpPr>
          <p:nvPr/>
        </p:nvSpPr>
        <p:spPr bwMode="auto">
          <a:xfrm>
            <a:off x="6961188" y="4189413"/>
            <a:ext cx="152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RF</a:t>
            </a:r>
            <a:endParaRPr lang="en-US" sz="2000">
              <a:latin typeface="Arial" charset="0"/>
            </a:endParaRPr>
          </a:p>
        </p:txBody>
      </p:sp>
      <p:sp>
        <p:nvSpPr>
          <p:cNvPr id="165970" name="Rectangle 82"/>
          <p:cNvSpPr>
            <a:spLocks noChangeArrowheads="1"/>
          </p:cNvSpPr>
          <p:nvPr/>
        </p:nvSpPr>
        <p:spPr bwMode="auto">
          <a:xfrm>
            <a:off x="7118350" y="4189413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5</a:t>
            </a:r>
            <a:endParaRPr lang="en-US" sz="2000">
              <a:latin typeface="Arial" charset="0"/>
            </a:endParaRPr>
          </a:p>
        </p:txBody>
      </p:sp>
      <p:sp>
        <p:nvSpPr>
          <p:cNvPr id="165971" name="Rectangle 83"/>
          <p:cNvSpPr>
            <a:spLocks noChangeArrowheads="1"/>
          </p:cNvSpPr>
          <p:nvPr/>
        </p:nvSpPr>
        <p:spPr bwMode="auto">
          <a:xfrm>
            <a:off x="7226300" y="4514850"/>
            <a:ext cx="485775" cy="2921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72" name="Rectangle 84"/>
          <p:cNvSpPr>
            <a:spLocks noChangeArrowheads="1"/>
          </p:cNvSpPr>
          <p:nvPr/>
        </p:nvSpPr>
        <p:spPr bwMode="auto">
          <a:xfrm>
            <a:off x="7226300" y="4514850"/>
            <a:ext cx="485775" cy="292100"/>
          </a:xfrm>
          <a:prstGeom prst="rect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73" name="Rectangle 85"/>
          <p:cNvSpPr>
            <a:spLocks noChangeArrowheads="1"/>
          </p:cNvSpPr>
          <p:nvPr/>
        </p:nvSpPr>
        <p:spPr bwMode="auto">
          <a:xfrm>
            <a:off x="7356475" y="4587875"/>
            <a:ext cx="152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SP</a:t>
            </a:r>
            <a:endParaRPr lang="en-US" sz="2000">
              <a:latin typeface="Arial" charset="0"/>
            </a:endParaRPr>
          </a:p>
        </p:txBody>
      </p:sp>
      <p:sp>
        <p:nvSpPr>
          <p:cNvPr id="165974" name="Rectangle 86"/>
          <p:cNvSpPr>
            <a:spLocks noChangeArrowheads="1"/>
          </p:cNvSpPr>
          <p:nvPr/>
        </p:nvSpPr>
        <p:spPr bwMode="auto">
          <a:xfrm>
            <a:off x="7513638" y="4587875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6</a:t>
            </a:r>
            <a:endParaRPr lang="en-US" sz="2000">
              <a:latin typeface="Arial" charset="0"/>
            </a:endParaRPr>
          </a:p>
        </p:txBody>
      </p:sp>
      <p:sp>
        <p:nvSpPr>
          <p:cNvPr id="165975" name="Rectangle 87"/>
          <p:cNvSpPr>
            <a:spLocks noChangeArrowheads="1"/>
          </p:cNvSpPr>
          <p:nvPr/>
        </p:nvSpPr>
        <p:spPr bwMode="auto">
          <a:xfrm>
            <a:off x="6921500" y="4514850"/>
            <a:ext cx="304800" cy="2921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76" name="Rectangle 88"/>
          <p:cNvSpPr>
            <a:spLocks noChangeArrowheads="1"/>
          </p:cNvSpPr>
          <p:nvPr/>
        </p:nvSpPr>
        <p:spPr bwMode="auto">
          <a:xfrm>
            <a:off x="6921500" y="4514850"/>
            <a:ext cx="304800" cy="292100"/>
          </a:xfrm>
          <a:prstGeom prst="rect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77" name="Rectangle 89"/>
          <p:cNvSpPr>
            <a:spLocks noChangeArrowheads="1"/>
          </p:cNvSpPr>
          <p:nvPr/>
        </p:nvSpPr>
        <p:spPr bwMode="auto">
          <a:xfrm>
            <a:off x="6961188" y="4587875"/>
            <a:ext cx="152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RF</a:t>
            </a:r>
            <a:endParaRPr lang="en-US" sz="2000">
              <a:latin typeface="Arial" charset="0"/>
            </a:endParaRPr>
          </a:p>
        </p:txBody>
      </p:sp>
      <p:sp>
        <p:nvSpPr>
          <p:cNvPr id="165978" name="Rectangle 90"/>
          <p:cNvSpPr>
            <a:spLocks noChangeArrowheads="1"/>
          </p:cNvSpPr>
          <p:nvPr/>
        </p:nvSpPr>
        <p:spPr bwMode="auto">
          <a:xfrm>
            <a:off x="7118350" y="4587875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6</a:t>
            </a:r>
            <a:endParaRPr lang="en-US" sz="2000">
              <a:latin typeface="Arial" charset="0"/>
            </a:endParaRPr>
          </a:p>
        </p:txBody>
      </p:sp>
      <p:sp>
        <p:nvSpPr>
          <p:cNvPr id="165979" name="Rectangle 91"/>
          <p:cNvSpPr>
            <a:spLocks noChangeArrowheads="1"/>
          </p:cNvSpPr>
          <p:nvPr/>
        </p:nvSpPr>
        <p:spPr bwMode="auto">
          <a:xfrm>
            <a:off x="7226300" y="4903788"/>
            <a:ext cx="485775" cy="2921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80" name="Rectangle 92"/>
          <p:cNvSpPr>
            <a:spLocks noChangeArrowheads="1"/>
          </p:cNvSpPr>
          <p:nvPr/>
        </p:nvSpPr>
        <p:spPr bwMode="auto">
          <a:xfrm>
            <a:off x="7226300" y="4903788"/>
            <a:ext cx="485775" cy="292100"/>
          </a:xfrm>
          <a:prstGeom prst="rect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81" name="Rectangle 93"/>
          <p:cNvSpPr>
            <a:spLocks noChangeArrowheads="1"/>
          </p:cNvSpPr>
          <p:nvPr/>
        </p:nvSpPr>
        <p:spPr bwMode="auto">
          <a:xfrm>
            <a:off x="7356475" y="4976813"/>
            <a:ext cx="152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SP</a:t>
            </a:r>
            <a:endParaRPr lang="en-US" sz="2000">
              <a:latin typeface="Arial" charset="0"/>
            </a:endParaRPr>
          </a:p>
        </p:txBody>
      </p:sp>
      <p:sp>
        <p:nvSpPr>
          <p:cNvPr id="165982" name="Rectangle 94"/>
          <p:cNvSpPr>
            <a:spLocks noChangeArrowheads="1"/>
          </p:cNvSpPr>
          <p:nvPr/>
        </p:nvSpPr>
        <p:spPr bwMode="auto">
          <a:xfrm>
            <a:off x="7513638" y="4976813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7</a:t>
            </a:r>
            <a:endParaRPr lang="en-US" sz="2000">
              <a:latin typeface="Arial" charset="0"/>
            </a:endParaRPr>
          </a:p>
        </p:txBody>
      </p:sp>
      <p:sp>
        <p:nvSpPr>
          <p:cNvPr id="165983" name="Rectangle 95"/>
          <p:cNvSpPr>
            <a:spLocks noChangeArrowheads="1"/>
          </p:cNvSpPr>
          <p:nvPr/>
        </p:nvSpPr>
        <p:spPr bwMode="auto">
          <a:xfrm>
            <a:off x="6921500" y="4903788"/>
            <a:ext cx="304800" cy="2921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84" name="Rectangle 96"/>
          <p:cNvSpPr>
            <a:spLocks noChangeArrowheads="1"/>
          </p:cNvSpPr>
          <p:nvPr/>
        </p:nvSpPr>
        <p:spPr bwMode="auto">
          <a:xfrm>
            <a:off x="6921500" y="4903788"/>
            <a:ext cx="304800" cy="292100"/>
          </a:xfrm>
          <a:prstGeom prst="rect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85" name="Rectangle 97"/>
          <p:cNvSpPr>
            <a:spLocks noChangeArrowheads="1"/>
          </p:cNvSpPr>
          <p:nvPr/>
        </p:nvSpPr>
        <p:spPr bwMode="auto">
          <a:xfrm>
            <a:off x="6961188" y="4976813"/>
            <a:ext cx="152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RF</a:t>
            </a:r>
            <a:endParaRPr lang="en-US" sz="2000">
              <a:latin typeface="Arial" charset="0"/>
            </a:endParaRPr>
          </a:p>
        </p:txBody>
      </p:sp>
      <p:sp>
        <p:nvSpPr>
          <p:cNvPr id="165986" name="Rectangle 98"/>
          <p:cNvSpPr>
            <a:spLocks noChangeArrowheads="1"/>
          </p:cNvSpPr>
          <p:nvPr/>
        </p:nvSpPr>
        <p:spPr bwMode="auto">
          <a:xfrm>
            <a:off x="7118350" y="4976813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7</a:t>
            </a:r>
            <a:endParaRPr lang="en-US" sz="2000">
              <a:latin typeface="Arial" charset="0"/>
            </a:endParaRPr>
          </a:p>
        </p:txBody>
      </p:sp>
      <p:sp>
        <p:nvSpPr>
          <p:cNvPr id="165987" name="Rectangle 99"/>
          <p:cNvSpPr>
            <a:spLocks noChangeArrowheads="1"/>
          </p:cNvSpPr>
          <p:nvPr/>
        </p:nvSpPr>
        <p:spPr bwMode="auto">
          <a:xfrm>
            <a:off x="5665788" y="5429250"/>
            <a:ext cx="2133600" cy="227013"/>
          </a:xfrm>
          <a:prstGeom prst="rect">
            <a:avLst/>
          </a:prstGeom>
          <a:solidFill>
            <a:srgbClr val="4D92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88" name="Rectangle 100"/>
          <p:cNvSpPr>
            <a:spLocks noChangeArrowheads="1"/>
          </p:cNvSpPr>
          <p:nvPr/>
        </p:nvSpPr>
        <p:spPr bwMode="auto">
          <a:xfrm>
            <a:off x="5665788" y="5429250"/>
            <a:ext cx="2133600" cy="227013"/>
          </a:xfrm>
          <a:prstGeom prst="rect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89" name="Rectangle 101"/>
          <p:cNvSpPr>
            <a:spLocks noChangeArrowheads="1"/>
          </p:cNvSpPr>
          <p:nvPr/>
        </p:nvSpPr>
        <p:spPr bwMode="auto">
          <a:xfrm>
            <a:off x="6096000" y="5470525"/>
            <a:ext cx="5969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Constant L</a:t>
            </a:r>
            <a:endParaRPr lang="en-US" sz="2000">
              <a:latin typeface="Arial" charset="0"/>
            </a:endParaRPr>
          </a:p>
        </p:txBody>
      </p:sp>
      <p:sp>
        <p:nvSpPr>
          <p:cNvPr id="165990" name="Rectangle 102"/>
          <p:cNvSpPr>
            <a:spLocks noChangeArrowheads="1"/>
          </p:cNvSpPr>
          <p:nvPr/>
        </p:nvSpPr>
        <p:spPr bwMode="auto">
          <a:xfrm>
            <a:off x="6686550" y="5470525"/>
            <a:ext cx="95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1 </a:t>
            </a:r>
            <a:endParaRPr lang="en-US" sz="2000">
              <a:latin typeface="Arial" charset="0"/>
            </a:endParaRPr>
          </a:p>
        </p:txBody>
      </p:sp>
      <p:sp>
        <p:nvSpPr>
          <p:cNvPr id="165991" name="Rectangle 103"/>
          <p:cNvSpPr>
            <a:spLocks noChangeArrowheads="1"/>
          </p:cNvSpPr>
          <p:nvPr/>
        </p:nvSpPr>
        <p:spPr bwMode="auto">
          <a:xfrm>
            <a:off x="6783388" y="5470525"/>
            <a:ext cx="3429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Cache</a:t>
            </a:r>
            <a:endParaRPr lang="en-US" sz="2000">
              <a:latin typeface="Arial" charset="0"/>
            </a:endParaRPr>
          </a:p>
        </p:txBody>
      </p:sp>
      <p:sp>
        <p:nvSpPr>
          <p:cNvPr id="165992" name="Line 104"/>
          <p:cNvSpPr>
            <a:spLocks noChangeShapeType="1"/>
          </p:cNvSpPr>
          <p:nvPr/>
        </p:nvSpPr>
        <p:spPr bwMode="auto">
          <a:xfrm flipH="1">
            <a:off x="7859713" y="2578100"/>
            <a:ext cx="519112" cy="1588"/>
          </a:xfrm>
          <a:prstGeom prst="line">
            <a:avLst/>
          </a:prstGeom>
          <a:noFill/>
          <a:ln w="19050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93" name="Freeform 105"/>
          <p:cNvSpPr>
            <a:spLocks/>
          </p:cNvSpPr>
          <p:nvPr/>
        </p:nvSpPr>
        <p:spPr bwMode="auto">
          <a:xfrm>
            <a:off x="7799388" y="2538413"/>
            <a:ext cx="79375" cy="79375"/>
          </a:xfrm>
          <a:custGeom>
            <a:avLst/>
            <a:gdLst/>
            <a:ahLst/>
            <a:cxnLst>
              <a:cxn ang="0">
                <a:pos x="0" y="125"/>
              </a:cxn>
              <a:cxn ang="0">
                <a:pos x="250" y="0"/>
              </a:cxn>
              <a:cxn ang="0">
                <a:pos x="250" y="249"/>
              </a:cxn>
              <a:cxn ang="0">
                <a:pos x="250" y="249"/>
              </a:cxn>
              <a:cxn ang="0">
                <a:pos x="0" y="125"/>
              </a:cxn>
            </a:cxnLst>
            <a:rect l="0" t="0" r="r" b="b"/>
            <a:pathLst>
              <a:path w="250" h="249">
                <a:moveTo>
                  <a:pt x="0" y="125"/>
                </a:moveTo>
                <a:lnTo>
                  <a:pt x="250" y="0"/>
                </a:lnTo>
                <a:cubicBezTo>
                  <a:pt x="210" y="78"/>
                  <a:pt x="210" y="171"/>
                  <a:pt x="250" y="249"/>
                </a:cubicBezTo>
                <a:lnTo>
                  <a:pt x="250" y="249"/>
                </a:lnTo>
                <a:lnTo>
                  <a:pt x="0" y="125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94" name="Rectangle 106"/>
          <p:cNvSpPr>
            <a:spLocks noChangeArrowheads="1"/>
          </p:cNvSpPr>
          <p:nvPr/>
        </p:nvSpPr>
        <p:spPr bwMode="auto">
          <a:xfrm>
            <a:off x="7915275" y="2506663"/>
            <a:ext cx="342900" cy="1412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95" name="Rectangle 107"/>
          <p:cNvSpPr>
            <a:spLocks noChangeArrowheads="1"/>
          </p:cNvSpPr>
          <p:nvPr/>
        </p:nvSpPr>
        <p:spPr bwMode="auto">
          <a:xfrm>
            <a:off x="7915275" y="2505075"/>
            <a:ext cx="69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L</a:t>
            </a:r>
            <a:endParaRPr lang="en-US" sz="2000">
              <a:latin typeface="Arial" charset="0"/>
            </a:endParaRPr>
          </a:p>
        </p:txBody>
      </p:sp>
      <p:sp>
        <p:nvSpPr>
          <p:cNvPr id="165996" name="Rectangle 108"/>
          <p:cNvSpPr>
            <a:spLocks noChangeArrowheads="1"/>
          </p:cNvSpPr>
          <p:nvPr/>
        </p:nvSpPr>
        <p:spPr bwMode="auto">
          <a:xfrm>
            <a:off x="7991475" y="2505075"/>
            <a:ext cx="95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1 </a:t>
            </a:r>
            <a:endParaRPr lang="en-US" sz="2000">
              <a:latin typeface="Arial" charset="0"/>
            </a:endParaRPr>
          </a:p>
        </p:txBody>
      </p:sp>
      <p:sp>
        <p:nvSpPr>
          <p:cNvPr id="165997" name="Rectangle 109"/>
          <p:cNvSpPr>
            <a:spLocks noChangeArrowheads="1"/>
          </p:cNvSpPr>
          <p:nvPr/>
        </p:nvSpPr>
        <p:spPr bwMode="auto">
          <a:xfrm>
            <a:off x="8088313" y="2505075"/>
            <a:ext cx="165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Fill</a:t>
            </a:r>
            <a:endParaRPr lang="en-US" sz="2000">
              <a:latin typeface="Arial" charset="0"/>
            </a:endParaRPr>
          </a:p>
        </p:txBody>
      </p:sp>
      <p:sp>
        <p:nvSpPr>
          <p:cNvPr id="165998" name="Line 110"/>
          <p:cNvSpPr>
            <a:spLocks noChangeShapeType="1"/>
          </p:cNvSpPr>
          <p:nvPr/>
        </p:nvSpPr>
        <p:spPr bwMode="auto">
          <a:xfrm>
            <a:off x="6616700" y="5784850"/>
            <a:ext cx="1588" cy="242888"/>
          </a:xfrm>
          <a:prstGeom prst="line">
            <a:avLst/>
          </a:prstGeom>
          <a:noFill/>
          <a:ln w="19050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5999" name="Freeform 111"/>
          <p:cNvSpPr>
            <a:spLocks/>
          </p:cNvSpPr>
          <p:nvPr/>
        </p:nvSpPr>
        <p:spPr bwMode="auto">
          <a:xfrm>
            <a:off x="6577013" y="5724525"/>
            <a:ext cx="79375" cy="79375"/>
          </a:xfrm>
          <a:custGeom>
            <a:avLst/>
            <a:gdLst/>
            <a:ahLst/>
            <a:cxnLst>
              <a:cxn ang="0">
                <a:pos x="125" y="0"/>
              </a:cxn>
              <a:cxn ang="0">
                <a:pos x="0" y="249"/>
              </a:cxn>
              <a:cxn ang="0">
                <a:pos x="250" y="249"/>
              </a:cxn>
              <a:cxn ang="0">
                <a:pos x="125" y="0"/>
              </a:cxn>
            </a:cxnLst>
            <a:rect l="0" t="0" r="r" b="b"/>
            <a:pathLst>
              <a:path w="250" h="249">
                <a:moveTo>
                  <a:pt x="125" y="0"/>
                </a:moveTo>
                <a:lnTo>
                  <a:pt x="0" y="249"/>
                </a:lnTo>
                <a:cubicBezTo>
                  <a:pt x="79" y="210"/>
                  <a:pt x="172" y="210"/>
                  <a:pt x="250" y="249"/>
                </a:cubicBezTo>
                <a:lnTo>
                  <a:pt x="125" y="0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00" name="Rectangle 112"/>
          <p:cNvSpPr>
            <a:spLocks noChangeArrowheads="1"/>
          </p:cNvSpPr>
          <p:nvPr/>
        </p:nvSpPr>
        <p:spPr bwMode="auto">
          <a:xfrm>
            <a:off x="5410200" y="5840413"/>
            <a:ext cx="1143000" cy="1412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01" name="Rectangle 113"/>
          <p:cNvSpPr>
            <a:spLocks noChangeArrowheads="1"/>
          </p:cNvSpPr>
          <p:nvPr/>
        </p:nvSpPr>
        <p:spPr bwMode="auto">
          <a:xfrm>
            <a:off x="5486400" y="5838825"/>
            <a:ext cx="1028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Load from Memory</a:t>
            </a:r>
            <a:endParaRPr lang="en-US" sz="2000">
              <a:latin typeface="Arial" charset="0"/>
            </a:endParaRPr>
          </a:p>
        </p:txBody>
      </p:sp>
      <p:sp>
        <p:nvSpPr>
          <p:cNvPr id="166002" name="Line 114"/>
          <p:cNvSpPr>
            <a:spLocks noChangeShapeType="1"/>
          </p:cNvSpPr>
          <p:nvPr/>
        </p:nvSpPr>
        <p:spPr bwMode="auto">
          <a:xfrm flipH="1">
            <a:off x="6905625" y="5327650"/>
            <a:ext cx="1449388" cy="1588"/>
          </a:xfrm>
          <a:prstGeom prst="line">
            <a:avLst/>
          </a:pr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03" name="Freeform 115"/>
          <p:cNvSpPr>
            <a:spLocks/>
          </p:cNvSpPr>
          <p:nvPr/>
        </p:nvSpPr>
        <p:spPr bwMode="auto">
          <a:xfrm>
            <a:off x="6845300" y="5287963"/>
            <a:ext cx="79375" cy="79375"/>
          </a:xfrm>
          <a:custGeom>
            <a:avLst/>
            <a:gdLst/>
            <a:ahLst/>
            <a:cxnLst>
              <a:cxn ang="0">
                <a:pos x="0" y="125"/>
              </a:cxn>
              <a:cxn ang="0">
                <a:pos x="250" y="0"/>
              </a:cxn>
              <a:cxn ang="0">
                <a:pos x="250" y="249"/>
              </a:cxn>
              <a:cxn ang="0">
                <a:pos x="0" y="125"/>
              </a:cxn>
            </a:cxnLst>
            <a:rect l="0" t="0" r="r" b="b"/>
            <a:pathLst>
              <a:path w="250" h="249">
                <a:moveTo>
                  <a:pt x="0" y="125"/>
                </a:moveTo>
                <a:lnTo>
                  <a:pt x="250" y="0"/>
                </a:lnTo>
                <a:cubicBezTo>
                  <a:pt x="211" y="78"/>
                  <a:pt x="211" y="171"/>
                  <a:pt x="250" y="249"/>
                </a:cubicBezTo>
                <a:lnTo>
                  <a:pt x="0" y="12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04" name="Rectangle 116"/>
          <p:cNvSpPr>
            <a:spLocks noChangeArrowheads="1"/>
          </p:cNvSpPr>
          <p:nvPr/>
        </p:nvSpPr>
        <p:spPr bwMode="auto">
          <a:xfrm>
            <a:off x="7226300" y="5256213"/>
            <a:ext cx="744538" cy="141287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05" name="Rectangle 117"/>
          <p:cNvSpPr>
            <a:spLocks noChangeArrowheads="1"/>
          </p:cNvSpPr>
          <p:nvPr/>
        </p:nvSpPr>
        <p:spPr bwMode="auto">
          <a:xfrm>
            <a:off x="7229475" y="5254625"/>
            <a:ext cx="749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Load Texture </a:t>
            </a:r>
            <a:endParaRPr lang="en-US" sz="2000">
              <a:latin typeface="Arial" charset="0"/>
            </a:endParaRPr>
          </a:p>
        </p:txBody>
      </p:sp>
      <p:sp>
        <p:nvSpPr>
          <p:cNvPr id="166006" name="Freeform 118"/>
          <p:cNvSpPr>
            <a:spLocks/>
          </p:cNvSpPr>
          <p:nvPr/>
        </p:nvSpPr>
        <p:spPr bwMode="auto">
          <a:xfrm>
            <a:off x="6616700" y="4660900"/>
            <a:ext cx="228600" cy="388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245"/>
              </a:cxn>
              <a:cxn ang="0">
                <a:pos x="0" y="245"/>
              </a:cxn>
              <a:cxn ang="0">
                <a:pos x="144" y="0"/>
              </a:cxn>
            </a:cxnLst>
            <a:rect l="0" t="0" r="r" b="b"/>
            <a:pathLst>
              <a:path w="144" h="245">
                <a:moveTo>
                  <a:pt x="0" y="0"/>
                </a:moveTo>
                <a:lnTo>
                  <a:pt x="144" y="245"/>
                </a:lnTo>
                <a:lnTo>
                  <a:pt x="0" y="245"/>
                </a:lnTo>
                <a:lnTo>
                  <a:pt x="144" y="0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07" name="Line 119"/>
          <p:cNvSpPr>
            <a:spLocks noChangeShapeType="1"/>
          </p:cNvSpPr>
          <p:nvPr/>
        </p:nvSpPr>
        <p:spPr bwMode="auto">
          <a:xfrm>
            <a:off x="6616700" y="4271963"/>
            <a:ext cx="228600" cy="7985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08" name="Line 120"/>
          <p:cNvSpPr>
            <a:spLocks noChangeShapeType="1"/>
          </p:cNvSpPr>
          <p:nvPr/>
        </p:nvSpPr>
        <p:spPr bwMode="auto">
          <a:xfrm flipH="1">
            <a:off x="6616700" y="4271963"/>
            <a:ext cx="228600" cy="7985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09" name="Line 121"/>
          <p:cNvSpPr>
            <a:spLocks noChangeShapeType="1"/>
          </p:cNvSpPr>
          <p:nvPr/>
        </p:nvSpPr>
        <p:spPr bwMode="auto">
          <a:xfrm flipH="1">
            <a:off x="6616700" y="3878263"/>
            <a:ext cx="228600" cy="11922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10" name="Line 122"/>
          <p:cNvSpPr>
            <a:spLocks noChangeShapeType="1"/>
          </p:cNvSpPr>
          <p:nvPr/>
        </p:nvSpPr>
        <p:spPr bwMode="auto">
          <a:xfrm>
            <a:off x="6616700" y="3878263"/>
            <a:ext cx="228600" cy="11922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11" name="Freeform 123"/>
          <p:cNvSpPr>
            <a:spLocks/>
          </p:cNvSpPr>
          <p:nvPr/>
        </p:nvSpPr>
        <p:spPr bwMode="auto">
          <a:xfrm>
            <a:off x="6616700" y="4264025"/>
            <a:ext cx="228600" cy="396875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250"/>
              </a:cxn>
              <a:cxn ang="0">
                <a:pos x="144" y="250"/>
              </a:cxn>
              <a:cxn ang="0">
                <a:pos x="0" y="0"/>
              </a:cxn>
            </a:cxnLst>
            <a:rect l="0" t="0" r="r" b="b"/>
            <a:pathLst>
              <a:path w="144" h="250">
                <a:moveTo>
                  <a:pt x="144" y="0"/>
                </a:moveTo>
                <a:lnTo>
                  <a:pt x="0" y="250"/>
                </a:lnTo>
                <a:lnTo>
                  <a:pt x="144" y="25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12" name="Line 124"/>
          <p:cNvSpPr>
            <a:spLocks noChangeShapeType="1"/>
          </p:cNvSpPr>
          <p:nvPr/>
        </p:nvSpPr>
        <p:spPr bwMode="auto">
          <a:xfrm>
            <a:off x="6616700" y="3878263"/>
            <a:ext cx="228600" cy="7969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13" name="Line 125"/>
          <p:cNvSpPr>
            <a:spLocks noChangeShapeType="1"/>
          </p:cNvSpPr>
          <p:nvPr/>
        </p:nvSpPr>
        <p:spPr bwMode="auto">
          <a:xfrm flipH="1">
            <a:off x="6616700" y="3878263"/>
            <a:ext cx="228600" cy="7969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14" name="Line 126"/>
          <p:cNvSpPr>
            <a:spLocks noChangeShapeType="1"/>
          </p:cNvSpPr>
          <p:nvPr/>
        </p:nvSpPr>
        <p:spPr bwMode="auto">
          <a:xfrm>
            <a:off x="6616700" y="4271963"/>
            <a:ext cx="228600" cy="1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15" name="Line 127"/>
          <p:cNvSpPr>
            <a:spLocks noChangeShapeType="1"/>
          </p:cNvSpPr>
          <p:nvPr/>
        </p:nvSpPr>
        <p:spPr bwMode="auto">
          <a:xfrm flipH="1">
            <a:off x="6616700" y="3878263"/>
            <a:ext cx="228600" cy="3937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16" name="Freeform 128"/>
          <p:cNvSpPr>
            <a:spLocks/>
          </p:cNvSpPr>
          <p:nvPr/>
        </p:nvSpPr>
        <p:spPr bwMode="auto">
          <a:xfrm>
            <a:off x="6616700" y="3875088"/>
            <a:ext cx="228600" cy="388937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144" y="245"/>
              </a:cxn>
            </a:cxnLst>
            <a:rect l="0" t="0" r="r" b="b"/>
            <a:pathLst>
              <a:path w="144" h="245">
                <a:moveTo>
                  <a:pt x="144" y="0"/>
                </a:moveTo>
                <a:lnTo>
                  <a:pt x="0" y="0"/>
                </a:lnTo>
                <a:lnTo>
                  <a:pt x="144" y="245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17" name="Line 129"/>
          <p:cNvSpPr>
            <a:spLocks noChangeShapeType="1"/>
          </p:cNvSpPr>
          <p:nvPr/>
        </p:nvSpPr>
        <p:spPr bwMode="auto">
          <a:xfrm>
            <a:off x="6616700" y="3878263"/>
            <a:ext cx="1588" cy="11922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18" name="Line 130"/>
          <p:cNvSpPr>
            <a:spLocks noChangeShapeType="1"/>
          </p:cNvSpPr>
          <p:nvPr/>
        </p:nvSpPr>
        <p:spPr bwMode="auto">
          <a:xfrm>
            <a:off x="6845300" y="3878263"/>
            <a:ext cx="1588" cy="11922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19" name="Rectangle 131"/>
          <p:cNvSpPr>
            <a:spLocks noChangeArrowheads="1"/>
          </p:cNvSpPr>
          <p:nvPr/>
        </p:nvSpPr>
        <p:spPr bwMode="auto">
          <a:xfrm>
            <a:off x="5437188" y="3729038"/>
            <a:ext cx="228600" cy="1468437"/>
          </a:xfrm>
          <a:prstGeom prst="rect">
            <a:avLst/>
          </a:prstGeom>
          <a:solidFill>
            <a:srgbClr val="FF686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20" name="Rectangle 132"/>
          <p:cNvSpPr>
            <a:spLocks noChangeArrowheads="1"/>
          </p:cNvSpPr>
          <p:nvPr/>
        </p:nvSpPr>
        <p:spPr bwMode="auto">
          <a:xfrm>
            <a:off x="5437188" y="3729038"/>
            <a:ext cx="228600" cy="1468437"/>
          </a:xfrm>
          <a:prstGeom prst="rect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21" name="Rectangle 133"/>
          <p:cNvSpPr>
            <a:spLocks noChangeArrowheads="1"/>
          </p:cNvSpPr>
          <p:nvPr/>
        </p:nvSpPr>
        <p:spPr bwMode="auto">
          <a:xfrm>
            <a:off x="5513388" y="4249738"/>
            <a:ext cx="76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S</a:t>
            </a:r>
            <a:endParaRPr lang="en-US" sz="2000">
              <a:latin typeface="Arial" charset="0"/>
            </a:endParaRPr>
          </a:p>
        </p:txBody>
      </p:sp>
      <p:sp>
        <p:nvSpPr>
          <p:cNvPr id="166022" name="Rectangle 134"/>
          <p:cNvSpPr>
            <a:spLocks noChangeArrowheads="1"/>
          </p:cNvSpPr>
          <p:nvPr/>
        </p:nvSpPr>
        <p:spPr bwMode="auto">
          <a:xfrm>
            <a:off x="5513388" y="4391025"/>
            <a:ext cx="69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F</a:t>
            </a:r>
            <a:endParaRPr lang="en-US" sz="2000">
              <a:latin typeface="Arial" charset="0"/>
            </a:endParaRPr>
          </a:p>
        </p:txBody>
      </p:sp>
      <p:sp>
        <p:nvSpPr>
          <p:cNvPr id="166023" name="Rectangle 135"/>
          <p:cNvSpPr>
            <a:spLocks noChangeArrowheads="1"/>
          </p:cNvSpPr>
          <p:nvPr/>
        </p:nvSpPr>
        <p:spPr bwMode="auto">
          <a:xfrm>
            <a:off x="5507038" y="4532313"/>
            <a:ext cx="82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U</a:t>
            </a:r>
            <a:endParaRPr lang="en-US" sz="2000">
              <a:latin typeface="Arial" charset="0"/>
            </a:endParaRPr>
          </a:p>
        </p:txBody>
      </p:sp>
      <p:sp>
        <p:nvSpPr>
          <p:cNvPr id="166024" name="Rectangle 136"/>
          <p:cNvSpPr>
            <a:spLocks noChangeArrowheads="1"/>
          </p:cNvSpPr>
          <p:nvPr/>
        </p:nvSpPr>
        <p:spPr bwMode="auto">
          <a:xfrm>
            <a:off x="7805738" y="3729038"/>
            <a:ext cx="228600" cy="1468437"/>
          </a:xfrm>
          <a:prstGeom prst="rect">
            <a:avLst/>
          </a:prstGeom>
          <a:solidFill>
            <a:srgbClr val="FF686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25" name="Rectangle 137"/>
          <p:cNvSpPr>
            <a:spLocks noChangeArrowheads="1"/>
          </p:cNvSpPr>
          <p:nvPr/>
        </p:nvSpPr>
        <p:spPr bwMode="auto">
          <a:xfrm>
            <a:off x="7805738" y="3729038"/>
            <a:ext cx="228600" cy="1468437"/>
          </a:xfrm>
          <a:prstGeom prst="rect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26" name="Rectangle 138"/>
          <p:cNvSpPr>
            <a:spLocks noChangeArrowheads="1"/>
          </p:cNvSpPr>
          <p:nvPr/>
        </p:nvSpPr>
        <p:spPr bwMode="auto">
          <a:xfrm>
            <a:off x="7880350" y="4249738"/>
            <a:ext cx="76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S</a:t>
            </a:r>
            <a:endParaRPr lang="en-US" sz="2000">
              <a:latin typeface="Arial" charset="0"/>
            </a:endParaRPr>
          </a:p>
        </p:txBody>
      </p:sp>
      <p:sp>
        <p:nvSpPr>
          <p:cNvPr id="166027" name="Rectangle 139"/>
          <p:cNvSpPr>
            <a:spLocks noChangeArrowheads="1"/>
          </p:cNvSpPr>
          <p:nvPr/>
        </p:nvSpPr>
        <p:spPr bwMode="auto">
          <a:xfrm>
            <a:off x="7885113" y="4391025"/>
            <a:ext cx="69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F</a:t>
            </a:r>
            <a:endParaRPr lang="en-US" sz="2000">
              <a:latin typeface="Arial" charset="0"/>
            </a:endParaRPr>
          </a:p>
        </p:txBody>
      </p:sp>
      <p:sp>
        <p:nvSpPr>
          <p:cNvPr id="166028" name="Rectangle 140"/>
          <p:cNvSpPr>
            <a:spLocks noChangeArrowheads="1"/>
          </p:cNvSpPr>
          <p:nvPr/>
        </p:nvSpPr>
        <p:spPr bwMode="auto">
          <a:xfrm>
            <a:off x="7875588" y="4532313"/>
            <a:ext cx="82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U</a:t>
            </a:r>
            <a:endParaRPr lang="en-US" sz="2000">
              <a:latin typeface="Arial" charset="0"/>
            </a:endParaRPr>
          </a:p>
        </p:txBody>
      </p:sp>
      <p:sp>
        <p:nvSpPr>
          <p:cNvPr id="166029" name="Rectangle 141"/>
          <p:cNvSpPr>
            <a:spLocks noChangeArrowheads="1"/>
          </p:cNvSpPr>
          <p:nvPr/>
        </p:nvSpPr>
        <p:spPr bwMode="auto">
          <a:xfrm>
            <a:off x="5665788" y="2155825"/>
            <a:ext cx="2133600" cy="2270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30" name="Rectangle 142"/>
          <p:cNvSpPr>
            <a:spLocks noChangeArrowheads="1"/>
          </p:cNvSpPr>
          <p:nvPr/>
        </p:nvSpPr>
        <p:spPr bwMode="auto">
          <a:xfrm>
            <a:off x="5665788" y="2155825"/>
            <a:ext cx="2133600" cy="227013"/>
          </a:xfrm>
          <a:prstGeom prst="rect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31" name="Rectangle 143"/>
          <p:cNvSpPr>
            <a:spLocks noChangeArrowheads="1"/>
          </p:cNvSpPr>
          <p:nvPr/>
        </p:nvSpPr>
        <p:spPr bwMode="auto">
          <a:xfrm>
            <a:off x="6249988" y="2197100"/>
            <a:ext cx="927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Instruction Fetch</a:t>
            </a:r>
            <a:endParaRPr lang="en-US" sz="2000">
              <a:latin typeface="Arial" charset="0"/>
            </a:endParaRPr>
          </a:p>
        </p:txBody>
      </p:sp>
      <p:sp>
        <p:nvSpPr>
          <p:cNvPr id="166032" name="Rectangle 144"/>
          <p:cNvSpPr>
            <a:spLocks noChangeArrowheads="1"/>
          </p:cNvSpPr>
          <p:nvPr/>
        </p:nvSpPr>
        <p:spPr bwMode="auto">
          <a:xfrm>
            <a:off x="5665788" y="2463800"/>
            <a:ext cx="2133600" cy="227013"/>
          </a:xfrm>
          <a:prstGeom prst="rect">
            <a:avLst/>
          </a:prstGeom>
          <a:solidFill>
            <a:srgbClr val="4D92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33" name="Rectangle 145"/>
          <p:cNvSpPr>
            <a:spLocks noChangeArrowheads="1"/>
          </p:cNvSpPr>
          <p:nvPr/>
        </p:nvSpPr>
        <p:spPr bwMode="auto">
          <a:xfrm>
            <a:off x="5665788" y="2463800"/>
            <a:ext cx="2133600" cy="227013"/>
          </a:xfrm>
          <a:prstGeom prst="rect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34" name="Rectangle 146"/>
          <p:cNvSpPr>
            <a:spLocks noChangeArrowheads="1"/>
          </p:cNvSpPr>
          <p:nvPr/>
        </p:nvSpPr>
        <p:spPr bwMode="auto">
          <a:xfrm>
            <a:off x="6148388" y="2505075"/>
            <a:ext cx="6921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Instruction L</a:t>
            </a:r>
            <a:endParaRPr lang="en-US" sz="2000">
              <a:latin typeface="Arial" charset="0"/>
            </a:endParaRPr>
          </a:p>
        </p:txBody>
      </p:sp>
      <p:sp>
        <p:nvSpPr>
          <p:cNvPr id="166035" name="Rectangle 147"/>
          <p:cNvSpPr>
            <a:spLocks noChangeArrowheads="1"/>
          </p:cNvSpPr>
          <p:nvPr/>
        </p:nvSpPr>
        <p:spPr bwMode="auto">
          <a:xfrm>
            <a:off x="6864350" y="2505075"/>
            <a:ext cx="95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1 </a:t>
            </a:r>
            <a:endParaRPr lang="en-US" sz="2000">
              <a:latin typeface="Arial" charset="0"/>
            </a:endParaRPr>
          </a:p>
        </p:txBody>
      </p:sp>
      <p:sp>
        <p:nvSpPr>
          <p:cNvPr id="166036" name="Rectangle 148"/>
          <p:cNvSpPr>
            <a:spLocks noChangeArrowheads="1"/>
          </p:cNvSpPr>
          <p:nvPr/>
        </p:nvSpPr>
        <p:spPr bwMode="auto">
          <a:xfrm>
            <a:off x="6961188" y="2505075"/>
            <a:ext cx="3429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Cache</a:t>
            </a:r>
            <a:endParaRPr lang="en-US" sz="2000">
              <a:latin typeface="Arial" charset="0"/>
            </a:endParaRPr>
          </a:p>
        </p:txBody>
      </p:sp>
      <p:sp>
        <p:nvSpPr>
          <p:cNvPr id="166037" name="Rectangle 149"/>
          <p:cNvSpPr>
            <a:spLocks noChangeArrowheads="1"/>
          </p:cNvSpPr>
          <p:nvPr/>
        </p:nvSpPr>
        <p:spPr bwMode="auto">
          <a:xfrm>
            <a:off x="5665788" y="2773363"/>
            <a:ext cx="2133600" cy="22701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38" name="Rectangle 150"/>
          <p:cNvSpPr>
            <a:spLocks noChangeArrowheads="1"/>
          </p:cNvSpPr>
          <p:nvPr/>
        </p:nvSpPr>
        <p:spPr bwMode="auto">
          <a:xfrm>
            <a:off x="5665788" y="2773363"/>
            <a:ext cx="2133600" cy="227012"/>
          </a:xfrm>
          <a:prstGeom prst="rect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39" name="Rectangle 151"/>
          <p:cNvSpPr>
            <a:spLocks noChangeArrowheads="1"/>
          </p:cNvSpPr>
          <p:nvPr/>
        </p:nvSpPr>
        <p:spPr bwMode="auto">
          <a:xfrm>
            <a:off x="5913438" y="2817813"/>
            <a:ext cx="412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Thread </a:t>
            </a:r>
            <a:endParaRPr lang="en-US" sz="2000">
              <a:latin typeface="Arial" charset="0"/>
            </a:endParaRPr>
          </a:p>
        </p:txBody>
      </p:sp>
      <p:sp>
        <p:nvSpPr>
          <p:cNvPr id="166040" name="Rectangle 152"/>
          <p:cNvSpPr>
            <a:spLocks noChangeArrowheads="1"/>
          </p:cNvSpPr>
          <p:nvPr/>
        </p:nvSpPr>
        <p:spPr bwMode="auto">
          <a:xfrm>
            <a:off x="6340475" y="2817813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/ </a:t>
            </a:r>
            <a:endParaRPr lang="en-US" sz="2000">
              <a:latin typeface="Arial" charset="0"/>
            </a:endParaRPr>
          </a:p>
        </p:txBody>
      </p:sp>
      <p:sp>
        <p:nvSpPr>
          <p:cNvPr id="166041" name="Rectangle 153"/>
          <p:cNvSpPr>
            <a:spLocks noChangeArrowheads="1"/>
          </p:cNvSpPr>
          <p:nvPr/>
        </p:nvSpPr>
        <p:spPr bwMode="auto">
          <a:xfrm>
            <a:off x="6407150" y="2817813"/>
            <a:ext cx="11049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Instruction Dispatch</a:t>
            </a:r>
            <a:endParaRPr lang="en-US" sz="2000">
              <a:latin typeface="Arial" charset="0"/>
            </a:endParaRPr>
          </a:p>
        </p:txBody>
      </p:sp>
      <p:sp>
        <p:nvSpPr>
          <p:cNvPr id="166042" name="Line 154"/>
          <p:cNvSpPr>
            <a:spLocks noChangeShapeType="1"/>
          </p:cNvSpPr>
          <p:nvPr/>
        </p:nvSpPr>
        <p:spPr bwMode="auto">
          <a:xfrm flipH="1">
            <a:off x="7859713" y="5548313"/>
            <a:ext cx="500062" cy="1587"/>
          </a:xfrm>
          <a:prstGeom prst="line">
            <a:avLst/>
          </a:pr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43" name="Freeform 155"/>
          <p:cNvSpPr>
            <a:spLocks/>
          </p:cNvSpPr>
          <p:nvPr/>
        </p:nvSpPr>
        <p:spPr bwMode="auto">
          <a:xfrm>
            <a:off x="7799388" y="5508625"/>
            <a:ext cx="79375" cy="77788"/>
          </a:xfrm>
          <a:custGeom>
            <a:avLst/>
            <a:gdLst/>
            <a:ahLst/>
            <a:cxnLst>
              <a:cxn ang="0">
                <a:pos x="0" y="125"/>
              </a:cxn>
              <a:cxn ang="0">
                <a:pos x="250" y="0"/>
              </a:cxn>
              <a:cxn ang="0">
                <a:pos x="250" y="249"/>
              </a:cxn>
              <a:cxn ang="0">
                <a:pos x="250" y="249"/>
              </a:cxn>
              <a:cxn ang="0">
                <a:pos x="0" y="125"/>
              </a:cxn>
            </a:cxnLst>
            <a:rect l="0" t="0" r="r" b="b"/>
            <a:pathLst>
              <a:path w="250" h="249">
                <a:moveTo>
                  <a:pt x="0" y="125"/>
                </a:moveTo>
                <a:lnTo>
                  <a:pt x="250" y="0"/>
                </a:lnTo>
                <a:cubicBezTo>
                  <a:pt x="210" y="78"/>
                  <a:pt x="210" y="171"/>
                  <a:pt x="250" y="249"/>
                </a:cubicBezTo>
                <a:lnTo>
                  <a:pt x="250" y="249"/>
                </a:lnTo>
                <a:lnTo>
                  <a:pt x="0" y="12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44" name="Rectangle 156"/>
          <p:cNvSpPr>
            <a:spLocks noChangeArrowheads="1"/>
          </p:cNvSpPr>
          <p:nvPr/>
        </p:nvSpPr>
        <p:spPr bwMode="auto">
          <a:xfrm>
            <a:off x="7905750" y="5476875"/>
            <a:ext cx="342900" cy="141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45" name="Rectangle 157"/>
          <p:cNvSpPr>
            <a:spLocks noChangeArrowheads="1"/>
          </p:cNvSpPr>
          <p:nvPr/>
        </p:nvSpPr>
        <p:spPr bwMode="auto">
          <a:xfrm>
            <a:off x="7905750" y="5476875"/>
            <a:ext cx="69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L</a:t>
            </a:r>
            <a:endParaRPr lang="en-US" sz="2000">
              <a:latin typeface="Arial" charset="0"/>
            </a:endParaRPr>
          </a:p>
        </p:txBody>
      </p:sp>
      <p:sp>
        <p:nvSpPr>
          <p:cNvPr id="166046" name="Rectangle 158"/>
          <p:cNvSpPr>
            <a:spLocks noChangeArrowheads="1"/>
          </p:cNvSpPr>
          <p:nvPr/>
        </p:nvSpPr>
        <p:spPr bwMode="auto">
          <a:xfrm>
            <a:off x="7981950" y="5476875"/>
            <a:ext cx="95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1 </a:t>
            </a:r>
            <a:endParaRPr lang="en-US" sz="2000">
              <a:latin typeface="Arial" charset="0"/>
            </a:endParaRPr>
          </a:p>
        </p:txBody>
      </p:sp>
      <p:sp>
        <p:nvSpPr>
          <p:cNvPr id="166047" name="Rectangle 159"/>
          <p:cNvSpPr>
            <a:spLocks noChangeArrowheads="1"/>
          </p:cNvSpPr>
          <p:nvPr/>
        </p:nvSpPr>
        <p:spPr bwMode="auto">
          <a:xfrm>
            <a:off x="8078788" y="5476875"/>
            <a:ext cx="165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Fill</a:t>
            </a:r>
            <a:endParaRPr lang="en-US" sz="2000">
              <a:latin typeface="Arial" charset="0"/>
            </a:endParaRPr>
          </a:p>
        </p:txBody>
      </p:sp>
      <p:sp>
        <p:nvSpPr>
          <p:cNvPr id="166048" name="Line 160"/>
          <p:cNvSpPr>
            <a:spLocks noChangeShapeType="1"/>
          </p:cNvSpPr>
          <p:nvPr/>
        </p:nvSpPr>
        <p:spPr bwMode="auto">
          <a:xfrm flipH="1">
            <a:off x="8170863" y="3201988"/>
            <a:ext cx="677862" cy="1587"/>
          </a:xfrm>
          <a:prstGeom prst="line">
            <a:avLst/>
          </a:prstGeom>
          <a:noFill/>
          <a:ln w="19050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49" name="Freeform 161"/>
          <p:cNvSpPr>
            <a:spLocks/>
          </p:cNvSpPr>
          <p:nvPr/>
        </p:nvSpPr>
        <p:spPr bwMode="auto">
          <a:xfrm>
            <a:off x="8110538" y="3162300"/>
            <a:ext cx="79375" cy="79375"/>
          </a:xfrm>
          <a:custGeom>
            <a:avLst/>
            <a:gdLst/>
            <a:ahLst/>
            <a:cxnLst>
              <a:cxn ang="0">
                <a:pos x="0" y="125"/>
              </a:cxn>
              <a:cxn ang="0">
                <a:pos x="249" y="0"/>
              </a:cxn>
              <a:cxn ang="0">
                <a:pos x="249" y="249"/>
              </a:cxn>
              <a:cxn ang="0">
                <a:pos x="249" y="249"/>
              </a:cxn>
              <a:cxn ang="0">
                <a:pos x="0" y="125"/>
              </a:cxn>
            </a:cxnLst>
            <a:rect l="0" t="0" r="r" b="b"/>
            <a:pathLst>
              <a:path w="249" h="249">
                <a:moveTo>
                  <a:pt x="0" y="125"/>
                </a:moveTo>
                <a:lnTo>
                  <a:pt x="249" y="0"/>
                </a:lnTo>
                <a:cubicBezTo>
                  <a:pt x="210" y="78"/>
                  <a:pt x="210" y="171"/>
                  <a:pt x="249" y="249"/>
                </a:cubicBezTo>
                <a:lnTo>
                  <a:pt x="249" y="249"/>
                </a:lnTo>
                <a:lnTo>
                  <a:pt x="0" y="125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50" name="Rectangle 162"/>
          <p:cNvSpPr>
            <a:spLocks noChangeArrowheads="1"/>
          </p:cNvSpPr>
          <p:nvPr/>
        </p:nvSpPr>
        <p:spPr bwMode="auto">
          <a:xfrm>
            <a:off x="8329613" y="3132138"/>
            <a:ext cx="295275" cy="1412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51" name="Rectangle 163"/>
          <p:cNvSpPr>
            <a:spLocks noChangeArrowheads="1"/>
          </p:cNvSpPr>
          <p:nvPr/>
        </p:nvSpPr>
        <p:spPr bwMode="auto">
          <a:xfrm>
            <a:off x="8332788" y="3130550"/>
            <a:ext cx="285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Work</a:t>
            </a:r>
            <a:endParaRPr lang="en-US" sz="2000">
              <a:latin typeface="Arial" charset="0"/>
            </a:endParaRPr>
          </a:p>
        </p:txBody>
      </p:sp>
      <p:sp>
        <p:nvSpPr>
          <p:cNvPr id="166052" name="Line 164"/>
          <p:cNvSpPr>
            <a:spLocks noChangeShapeType="1"/>
          </p:cNvSpPr>
          <p:nvPr/>
        </p:nvSpPr>
        <p:spPr bwMode="auto">
          <a:xfrm flipH="1">
            <a:off x="8170863" y="3543300"/>
            <a:ext cx="677862" cy="1588"/>
          </a:xfrm>
          <a:prstGeom prst="line">
            <a:avLst/>
          </a:prstGeom>
          <a:noFill/>
          <a:ln w="19050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53" name="Freeform 165"/>
          <p:cNvSpPr>
            <a:spLocks/>
          </p:cNvSpPr>
          <p:nvPr/>
        </p:nvSpPr>
        <p:spPr bwMode="auto">
          <a:xfrm>
            <a:off x="8110538" y="3503613"/>
            <a:ext cx="79375" cy="77787"/>
          </a:xfrm>
          <a:custGeom>
            <a:avLst/>
            <a:gdLst/>
            <a:ahLst/>
            <a:cxnLst>
              <a:cxn ang="0">
                <a:pos x="0" y="125"/>
              </a:cxn>
              <a:cxn ang="0">
                <a:pos x="249" y="0"/>
              </a:cxn>
              <a:cxn ang="0">
                <a:pos x="249" y="249"/>
              </a:cxn>
              <a:cxn ang="0">
                <a:pos x="249" y="249"/>
              </a:cxn>
              <a:cxn ang="0">
                <a:pos x="0" y="125"/>
              </a:cxn>
            </a:cxnLst>
            <a:rect l="0" t="0" r="r" b="b"/>
            <a:pathLst>
              <a:path w="249" h="249">
                <a:moveTo>
                  <a:pt x="0" y="125"/>
                </a:moveTo>
                <a:lnTo>
                  <a:pt x="249" y="0"/>
                </a:lnTo>
                <a:cubicBezTo>
                  <a:pt x="210" y="78"/>
                  <a:pt x="210" y="171"/>
                  <a:pt x="249" y="249"/>
                </a:cubicBezTo>
                <a:lnTo>
                  <a:pt x="249" y="249"/>
                </a:lnTo>
                <a:lnTo>
                  <a:pt x="0" y="125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54" name="Rectangle 166"/>
          <p:cNvSpPr>
            <a:spLocks noChangeArrowheads="1"/>
          </p:cNvSpPr>
          <p:nvPr/>
        </p:nvSpPr>
        <p:spPr bwMode="auto">
          <a:xfrm>
            <a:off x="8266113" y="3471863"/>
            <a:ext cx="422275" cy="1412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55" name="Rectangle 167"/>
          <p:cNvSpPr>
            <a:spLocks noChangeArrowheads="1"/>
          </p:cNvSpPr>
          <p:nvPr/>
        </p:nvSpPr>
        <p:spPr bwMode="auto">
          <a:xfrm>
            <a:off x="8270875" y="3473450"/>
            <a:ext cx="406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Control</a:t>
            </a:r>
            <a:endParaRPr lang="en-US" sz="2000">
              <a:latin typeface="Arial" charset="0"/>
            </a:endParaRPr>
          </a:p>
        </p:txBody>
      </p:sp>
      <p:sp>
        <p:nvSpPr>
          <p:cNvPr id="166056" name="Line 168"/>
          <p:cNvSpPr>
            <a:spLocks noChangeShapeType="1"/>
          </p:cNvSpPr>
          <p:nvPr/>
        </p:nvSpPr>
        <p:spPr bwMode="auto">
          <a:xfrm flipH="1">
            <a:off x="8110538" y="3883025"/>
            <a:ext cx="677862" cy="1588"/>
          </a:xfrm>
          <a:prstGeom prst="line">
            <a:avLst/>
          </a:prstGeom>
          <a:noFill/>
          <a:ln w="19050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57" name="Freeform 169"/>
          <p:cNvSpPr>
            <a:spLocks/>
          </p:cNvSpPr>
          <p:nvPr/>
        </p:nvSpPr>
        <p:spPr bwMode="auto">
          <a:xfrm>
            <a:off x="8769350" y="3843338"/>
            <a:ext cx="79375" cy="79375"/>
          </a:xfrm>
          <a:custGeom>
            <a:avLst/>
            <a:gdLst/>
            <a:ahLst/>
            <a:cxnLst>
              <a:cxn ang="0">
                <a:pos x="249" y="125"/>
              </a:cxn>
              <a:cxn ang="0">
                <a:pos x="0" y="249"/>
              </a:cxn>
              <a:cxn ang="0">
                <a:pos x="0" y="0"/>
              </a:cxn>
              <a:cxn ang="0">
                <a:pos x="249" y="125"/>
              </a:cxn>
            </a:cxnLst>
            <a:rect l="0" t="0" r="r" b="b"/>
            <a:pathLst>
              <a:path w="249" h="249">
                <a:moveTo>
                  <a:pt x="249" y="125"/>
                </a:moveTo>
                <a:lnTo>
                  <a:pt x="0" y="249"/>
                </a:lnTo>
                <a:cubicBezTo>
                  <a:pt x="39" y="171"/>
                  <a:pt x="39" y="78"/>
                  <a:pt x="0" y="0"/>
                </a:cubicBezTo>
                <a:lnTo>
                  <a:pt x="249" y="125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58" name="Rectangle 170"/>
          <p:cNvSpPr>
            <a:spLocks noChangeArrowheads="1"/>
          </p:cNvSpPr>
          <p:nvPr/>
        </p:nvSpPr>
        <p:spPr bwMode="auto">
          <a:xfrm>
            <a:off x="8262938" y="3813175"/>
            <a:ext cx="428625" cy="141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59" name="Rectangle 171"/>
          <p:cNvSpPr>
            <a:spLocks noChangeArrowheads="1"/>
          </p:cNvSpPr>
          <p:nvPr/>
        </p:nvSpPr>
        <p:spPr bwMode="auto">
          <a:xfrm>
            <a:off x="8266113" y="3811588"/>
            <a:ext cx="412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Results</a:t>
            </a:r>
            <a:endParaRPr lang="en-US" sz="2000">
              <a:latin typeface="Arial" charset="0"/>
            </a:endParaRPr>
          </a:p>
        </p:txBody>
      </p:sp>
      <p:sp>
        <p:nvSpPr>
          <p:cNvPr id="166060" name="Rectangle 172"/>
          <p:cNvSpPr>
            <a:spLocks noChangeArrowheads="1"/>
          </p:cNvSpPr>
          <p:nvPr/>
        </p:nvSpPr>
        <p:spPr bwMode="auto">
          <a:xfrm>
            <a:off x="6618288" y="3543300"/>
            <a:ext cx="228600" cy="3397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61" name="Rectangle 173"/>
          <p:cNvSpPr>
            <a:spLocks noChangeArrowheads="1"/>
          </p:cNvSpPr>
          <p:nvPr/>
        </p:nvSpPr>
        <p:spPr bwMode="auto">
          <a:xfrm>
            <a:off x="6618288" y="3543300"/>
            <a:ext cx="228600" cy="339725"/>
          </a:xfrm>
          <a:prstGeom prst="rect">
            <a:avLst/>
          </a:pr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62" name="Rectangle 174"/>
          <p:cNvSpPr>
            <a:spLocks noChangeArrowheads="1"/>
          </p:cNvSpPr>
          <p:nvPr/>
        </p:nvSpPr>
        <p:spPr bwMode="auto">
          <a:xfrm>
            <a:off x="5715000" y="3390900"/>
            <a:ext cx="2057400" cy="22701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63" name="Rectangle 175"/>
          <p:cNvSpPr>
            <a:spLocks noChangeArrowheads="1"/>
          </p:cNvSpPr>
          <p:nvPr/>
        </p:nvSpPr>
        <p:spPr bwMode="auto">
          <a:xfrm>
            <a:off x="5715000" y="3390900"/>
            <a:ext cx="2057400" cy="227013"/>
          </a:xfrm>
          <a:prstGeom prst="rect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64" name="Rectangle 176"/>
          <p:cNvSpPr>
            <a:spLocks noChangeArrowheads="1"/>
          </p:cNvSpPr>
          <p:nvPr/>
        </p:nvSpPr>
        <p:spPr bwMode="auto">
          <a:xfrm>
            <a:off x="6324600" y="3433763"/>
            <a:ext cx="857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Shared Memory</a:t>
            </a:r>
            <a:endParaRPr lang="en-US" sz="2000">
              <a:latin typeface="Arial" charset="0"/>
            </a:endParaRPr>
          </a:p>
        </p:txBody>
      </p:sp>
      <p:sp>
        <p:nvSpPr>
          <p:cNvPr id="166065" name="Rectangle 177"/>
          <p:cNvSpPr>
            <a:spLocks noChangeArrowheads="1"/>
          </p:cNvSpPr>
          <p:nvPr/>
        </p:nvSpPr>
        <p:spPr bwMode="auto">
          <a:xfrm>
            <a:off x="6934200" y="5868988"/>
            <a:ext cx="1143000" cy="1412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6066" name="Rectangle 178"/>
          <p:cNvSpPr>
            <a:spLocks noChangeArrowheads="1"/>
          </p:cNvSpPr>
          <p:nvPr/>
        </p:nvSpPr>
        <p:spPr bwMode="auto">
          <a:xfrm>
            <a:off x="7086600" y="5867400"/>
            <a:ext cx="901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Store to Memory</a:t>
            </a:r>
            <a:endParaRPr lang="en-US" sz="2000">
              <a:latin typeface="Arial" charset="0"/>
            </a:endParaRPr>
          </a:p>
        </p:txBody>
      </p:sp>
      <p:sp>
        <p:nvSpPr>
          <p:cNvPr id="166068" name="Rectangle 180"/>
          <p:cNvSpPr>
            <a:spLocks noChangeArrowheads="1"/>
          </p:cNvSpPr>
          <p:nvPr/>
        </p:nvSpPr>
        <p:spPr bwMode="auto">
          <a:xfrm>
            <a:off x="8153400" y="2971800"/>
            <a:ext cx="838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83" name="Plassholder for bunntekst 3"/>
          <p:cNvSpPr txBox="1">
            <a:spLocks/>
          </p:cNvSpPr>
          <p:nvPr/>
        </p:nvSpPr>
        <p:spPr>
          <a:xfrm>
            <a:off x="7162800" y="6324600"/>
            <a:ext cx="1981200" cy="2317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Foils adapted from nVIDIA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55638"/>
          </a:xfrm>
        </p:spPr>
        <p:txBody>
          <a:bodyPr/>
          <a:lstStyle/>
          <a:p>
            <a:r>
              <a:rPr lang="en-US"/>
              <a:t>SM Register File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6227763" cy="4572000"/>
          </a:xfrm>
        </p:spPr>
        <p:txBody>
          <a:bodyPr/>
          <a:lstStyle/>
          <a:p>
            <a:pPr marL="457200" indent="-457200"/>
            <a:r>
              <a:rPr lang="en-US" sz="2400" dirty="0"/>
              <a:t>Register File (RF)</a:t>
            </a:r>
          </a:p>
          <a:p>
            <a:pPr marL="974725" lvl="1" indent="-403225"/>
            <a:r>
              <a:rPr lang="en-US" sz="2000" dirty="0"/>
              <a:t>32 KB</a:t>
            </a:r>
          </a:p>
          <a:p>
            <a:pPr marL="974725" lvl="1" indent="-403225"/>
            <a:r>
              <a:rPr lang="en-US" sz="2000" dirty="0"/>
              <a:t>Provides 4 operands/clock</a:t>
            </a:r>
          </a:p>
          <a:p>
            <a:pPr marL="457200" indent="-457200"/>
            <a:r>
              <a:rPr lang="en-US" sz="2400" dirty="0"/>
              <a:t>TEX pipe can also read/write </a:t>
            </a:r>
            <a:r>
              <a:rPr lang="en-US" sz="2400" dirty="0" smtClean="0"/>
              <a:t>Register File</a:t>
            </a:r>
            <a:endParaRPr lang="en-US" sz="2400" dirty="0"/>
          </a:p>
          <a:p>
            <a:pPr marL="974725" lvl="1" indent="-403225"/>
            <a:r>
              <a:rPr lang="en-US" sz="2000" dirty="0" smtClean="0"/>
              <a:t>3 </a:t>
            </a:r>
            <a:r>
              <a:rPr lang="en-US" sz="2000" dirty="0"/>
              <a:t>SMs share 1 TEX</a:t>
            </a:r>
          </a:p>
          <a:p>
            <a:pPr marL="457200" indent="-457200"/>
            <a:r>
              <a:rPr lang="en-US" sz="2400" dirty="0"/>
              <a:t>Load/Store pipe can also read/write </a:t>
            </a:r>
            <a:r>
              <a:rPr lang="en-US" sz="2400" dirty="0" smtClean="0"/>
              <a:t>Register File</a:t>
            </a:r>
            <a:endParaRPr lang="en-US" sz="2400" dirty="0"/>
          </a:p>
        </p:txBody>
      </p:sp>
      <p:sp>
        <p:nvSpPr>
          <p:cNvPr id="171012" name="AutoShape 4"/>
          <p:cNvSpPr>
            <a:spLocks noChangeAspect="1" noChangeArrowheads="1" noTextEdit="1"/>
          </p:cNvSpPr>
          <p:nvPr/>
        </p:nvSpPr>
        <p:spPr bwMode="auto">
          <a:xfrm>
            <a:off x="6705600" y="1719263"/>
            <a:ext cx="20383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7081838" y="3219450"/>
            <a:ext cx="1639887" cy="546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7081838" y="3219450"/>
            <a:ext cx="1639887" cy="54610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7112000" y="1741488"/>
            <a:ext cx="15795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16" name="Rectangle 8"/>
          <p:cNvSpPr>
            <a:spLocks noChangeArrowheads="1"/>
          </p:cNvSpPr>
          <p:nvPr/>
        </p:nvSpPr>
        <p:spPr bwMode="auto">
          <a:xfrm>
            <a:off x="7112000" y="1741488"/>
            <a:ext cx="1579563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7835900" y="1792288"/>
            <a:ext cx="428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I</a:t>
            </a:r>
            <a:endParaRPr lang="en-US" sz="2000">
              <a:latin typeface="Arial" charset="0"/>
            </a:endParaRPr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7881938" y="1792288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$</a:t>
            </a:r>
            <a:endParaRPr lang="en-US" sz="2000">
              <a:latin typeface="Arial" charset="0"/>
            </a:endParaRPr>
          </a:p>
        </p:txBody>
      </p:sp>
      <p:sp>
        <p:nvSpPr>
          <p:cNvPr id="171019" name="Rectangle 11"/>
          <p:cNvSpPr>
            <a:spLocks noChangeArrowheads="1"/>
          </p:cNvSpPr>
          <p:nvPr/>
        </p:nvSpPr>
        <p:spPr bwMode="auto">
          <a:xfrm>
            <a:off x="7818438" y="1965325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L</a:t>
            </a:r>
            <a:endParaRPr lang="en-US" sz="2000">
              <a:latin typeface="Arial" charset="0"/>
            </a:endParaRPr>
          </a:p>
        </p:txBody>
      </p:sp>
      <p:sp>
        <p:nvSpPr>
          <p:cNvPr id="171020" name="Rectangle 12"/>
          <p:cNvSpPr>
            <a:spLocks noChangeArrowheads="1"/>
          </p:cNvSpPr>
          <p:nvPr/>
        </p:nvSpPr>
        <p:spPr bwMode="auto">
          <a:xfrm>
            <a:off x="7899400" y="1965325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1</a:t>
            </a:r>
            <a:endParaRPr lang="en-US" sz="2000">
              <a:latin typeface="Arial" charset="0"/>
            </a:endParaRPr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7112000" y="2508250"/>
            <a:ext cx="1579563" cy="4365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7112000" y="2508250"/>
            <a:ext cx="1579563" cy="436563"/>
          </a:xfrm>
          <a:prstGeom prst="rect">
            <a:avLst/>
          </a:prstGeom>
          <a:solidFill>
            <a:schemeClr val="tx1"/>
          </a:solidFill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23" name="Rectangle 15"/>
          <p:cNvSpPr>
            <a:spLocks noChangeArrowheads="1"/>
          </p:cNvSpPr>
          <p:nvPr/>
        </p:nvSpPr>
        <p:spPr bwMode="auto">
          <a:xfrm>
            <a:off x="7462838" y="2559050"/>
            <a:ext cx="9191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" charset="0"/>
              </a:rPr>
              <a:t>Multithreaded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1024" name="Rectangle 16"/>
          <p:cNvSpPr>
            <a:spLocks noChangeArrowheads="1"/>
          </p:cNvSpPr>
          <p:nvPr/>
        </p:nvSpPr>
        <p:spPr bwMode="auto">
          <a:xfrm>
            <a:off x="7353300" y="2732088"/>
            <a:ext cx="11509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" charset="0"/>
              </a:rPr>
              <a:t>Instruction Buffer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1025" name="Rectangle 17"/>
          <p:cNvSpPr>
            <a:spLocks noChangeArrowheads="1"/>
          </p:cNvSpPr>
          <p:nvPr/>
        </p:nvSpPr>
        <p:spPr bwMode="auto">
          <a:xfrm>
            <a:off x="7292975" y="3273425"/>
            <a:ext cx="1825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26" name="Rectangle 18"/>
          <p:cNvSpPr>
            <a:spLocks noChangeArrowheads="1"/>
          </p:cNvSpPr>
          <p:nvPr/>
        </p:nvSpPr>
        <p:spPr bwMode="auto">
          <a:xfrm>
            <a:off x="7162800" y="3273425"/>
            <a:ext cx="685800" cy="438150"/>
          </a:xfrm>
          <a:prstGeom prst="rect">
            <a:avLst/>
          </a:prstGeom>
          <a:solidFill>
            <a:schemeClr val="accent2"/>
          </a:solidFill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27" name="Rectangle 19"/>
          <p:cNvSpPr>
            <a:spLocks noChangeArrowheads="1"/>
          </p:cNvSpPr>
          <p:nvPr/>
        </p:nvSpPr>
        <p:spPr bwMode="auto">
          <a:xfrm>
            <a:off x="7461250" y="3360738"/>
            <a:ext cx="82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Arial" charset="0"/>
              </a:rPr>
              <a:t>R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1028" name="Rectangle 20"/>
          <p:cNvSpPr>
            <a:spLocks noChangeArrowheads="1"/>
          </p:cNvSpPr>
          <p:nvPr/>
        </p:nvSpPr>
        <p:spPr bwMode="auto">
          <a:xfrm>
            <a:off x="7470775" y="3487738"/>
            <a:ext cx="69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Arial" charset="0"/>
              </a:rPr>
              <a:t>F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1029" name="Rectangle 21"/>
          <p:cNvSpPr>
            <a:spLocks noChangeArrowheads="1"/>
          </p:cNvSpPr>
          <p:nvPr/>
        </p:nvSpPr>
        <p:spPr bwMode="auto">
          <a:xfrm>
            <a:off x="7900988" y="3273425"/>
            <a:ext cx="365125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30" name="Rectangle 22"/>
          <p:cNvSpPr>
            <a:spLocks noChangeArrowheads="1"/>
          </p:cNvSpPr>
          <p:nvPr/>
        </p:nvSpPr>
        <p:spPr bwMode="auto">
          <a:xfrm>
            <a:off x="7900988" y="3273425"/>
            <a:ext cx="365125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31" name="Rectangle 23"/>
          <p:cNvSpPr>
            <a:spLocks noChangeArrowheads="1"/>
          </p:cNvSpPr>
          <p:nvPr/>
        </p:nvSpPr>
        <p:spPr bwMode="auto">
          <a:xfrm>
            <a:off x="8008938" y="3360738"/>
            <a:ext cx="82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" charset="0"/>
              </a:rPr>
              <a:t>C</a:t>
            </a:r>
            <a:endParaRPr lang="en-US" sz="2000">
              <a:latin typeface="Arial" charset="0"/>
            </a:endParaRPr>
          </a:p>
        </p:txBody>
      </p:sp>
      <p:sp>
        <p:nvSpPr>
          <p:cNvPr id="171032" name="Rectangle 24"/>
          <p:cNvSpPr>
            <a:spLocks noChangeArrowheads="1"/>
          </p:cNvSpPr>
          <p:nvPr/>
        </p:nvSpPr>
        <p:spPr bwMode="auto">
          <a:xfrm>
            <a:off x="8091488" y="336073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" charset="0"/>
              </a:rPr>
              <a:t>$</a:t>
            </a:r>
            <a:endParaRPr lang="en-US" sz="2000">
              <a:latin typeface="Arial" charset="0"/>
            </a:endParaRPr>
          </a:p>
        </p:txBody>
      </p:sp>
      <p:sp>
        <p:nvSpPr>
          <p:cNvPr id="171033" name="Rectangle 25"/>
          <p:cNvSpPr>
            <a:spLocks noChangeArrowheads="1"/>
          </p:cNvSpPr>
          <p:nvPr/>
        </p:nvSpPr>
        <p:spPr bwMode="auto">
          <a:xfrm>
            <a:off x="8018463" y="348773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" charset="0"/>
              </a:rPr>
              <a:t>L</a:t>
            </a:r>
            <a:endParaRPr lang="en-US" sz="2000">
              <a:latin typeface="Arial" charset="0"/>
            </a:endParaRPr>
          </a:p>
        </p:txBody>
      </p:sp>
      <p:sp>
        <p:nvSpPr>
          <p:cNvPr id="171034" name="Rectangle 26"/>
          <p:cNvSpPr>
            <a:spLocks noChangeArrowheads="1"/>
          </p:cNvSpPr>
          <p:nvPr/>
        </p:nvSpPr>
        <p:spPr bwMode="auto">
          <a:xfrm>
            <a:off x="8081963" y="348773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" charset="0"/>
              </a:rPr>
              <a:t>1</a:t>
            </a:r>
            <a:endParaRPr lang="en-US" sz="2000">
              <a:latin typeface="Arial" charset="0"/>
            </a:endParaRPr>
          </a:p>
        </p:txBody>
      </p:sp>
      <p:sp>
        <p:nvSpPr>
          <p:cNvPr id="171035" name="Rectangle 27"/>
          <p:cNvSpPr>
            <a:spLocks noChangeArrowheads="1"/>
          </p:cNvSpPr>
          <p:nvPr/>
        </p:nvSpPr>
        <p:spPr bwMode="auto">
          <a:xfrm>
            <a:off x="8326438" y="3273425"/>
            <a:ext cx="365125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36" name="Rectangle 28"/>
          <p:cNvSpPr>
            <a:spLocks noChangeArrowheads="1"/>
          </p:cNvSpPr>
          <p:nvPr/>
        </p:nvSpPr>
        <p:spPr bwMode="auto">
          <a:xfrm>
            <a:off x="8326438" y="3273425"/>
            <a:ext cx="365125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37" name="Rectangle 29"/>
          <p:cNvSpPr>
            <a:spLocks noChangeArrowheads="1"/>
          </p:cNvSpPr>
          <p:nvPr/>
        </p:nvSpPr>
        <p:spPr bwMode="auto">
          <a:xfrm>
            <a:off x="8335963" y="3360738"/>
            <a:ext cx="368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" charset="0"/>
              </a:rPr>
              <a:t>Shared</a:t>
            </a:r>
            <a:endParaRPr lang="en-US" sz="2000">
              <a:latin typeface="Arial" charset="0"/>
            </a:endParaRPr>
          </a:p>
        </p:txBody>
      </p:sp>
      <p:sp>
        <p:nvSpPr>
          <p:cNvPr id="171038" name="Rectangle 30"/>
          <p:cNvSpPr>
            <a:spLocks noChangeArrowheads="1"/>
          </p:cNvSpPr>
          <p:nvPr/>
        </p:nvSpPr>
        <p:spPr bwMode="auto">
          <a:xfrm>
            <a:off x="8383588" y="3487738"/>
            <a:ext cx="254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" charset="0"/>
              </a:rPr>
              <a:t>Mem</a:t>
            </a:r>
            <a:endParaRPr lang="en-US" sz="2000">
              <a:latin typeface="Arial" charset="0"/>
            </a:endParaRPr>
          </a:p>
        </p:txBody>
      </p:sp>
      <p:sp>
        <p:nvSpPr>
          <p:cNvPr id="171039" name="Rectangle 31"/>
          <p:cNvSpPr>
            <a:spLocks noChangeArrowheads="1"/>
          </p:cNvSpPr>
          <p:nvPr/>
        </p:nvSpPr>
        <p:spPr bwMode="auto">
          <a:xfrm>
            <a:off x="7112000" y="3930650"/>
            <a:ext cx="1579563" cy="436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40" name="Rectangle 32"/>
          <p:cNvSpPr>
            <a:spLocks noChangeArrowheads="1"/>
          </p:cNvSpPr>
          <p:nvPr/>
        </p:nvSpPr>
        <p:spPr bwMode="auto">
          <a:xfrm>
            <a:off x="7112000" y="3930650"/>
            <a:ext cx="1579563" cy="436563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41" name="Rectangle 33"/>
          <p:cNvSpPr>
            <a:spLocks noChangeArrowheads="1"/>
          </p:cNvSpPr>
          <p:nvPr/>
        </p:nvSpPr>
        <p:spPr bwMode="auto">
          <a:xfrm>
            <a:off x="7391400" y="4062413"/>
            <a:ext cx="10556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Operand Select</a:t>
            </a:r>
            <a:endParaRPr lang="en-US" sz="2000">
              <a:latin typeface="Arial" charset="0"/>
            </a:endParaRPr>
          </a:p>
        </p:txBody>
      </p:sp>
      <p:sp>
        <p:nvSpPr>
          <p:cNvPr id="171042" name="Rectangle 34"/>
          <p:cNvSpPr>
            <a:spLocks noChangeArrowheads="1"/>
          </p:cNvSpPr>
          <p:nvPr/>
        </p:nvSpPr>
        <p:spPr bwMode="auto">
          <a:xfrm>
            <a:off x="7112000" y="4695825"/>
            <a:ext cx="7286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43" name="Rectangle 35"/>
          <p:cNvSpPr>
            <a:spLocks noChangeArrowheads="1"/>
          </p:cNvSpPr>
          <p:nvPr/>
        </p:nvSpPr>
        <p:spPr bwMode="auto">
          <a:xfrm>
            <a:off x="7112000" y="4695825"/>
            <a:ext cx="728663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44" name="Rectangle 36"/>
          <p:cNvSpPr>
            <a:spLocks noChangeArrowheads="1"/>
          </p:cNvSpPr>
          <p:nvPr/>
        </p:nvSpPr>
        <p:spPr bwMode="auto">
          <a:xfrm>
            <a:off x="7316788" y="4829175"/>
            <a:ext cx="338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MAD</a:t>
            </a:r>
            <a:endParaRPr lang="en-US" sz="2000">
              <a:latin typeface="Arial" charset="0"/>
            </a:endParaRPr>
          </a:p>
        </p:txBody>
      </p:sp>
      <p:sp>
        <p:nvSpPr>
          <p:cNvPr id="171045" name="Rectangle 37"/>
          <p:cNvSpPr>
            <a:spLocks noChangeArrowheads="1"/>
          </p:cNvSpPr>
          <p:nvPr/>
        </p:nvSpPr>
        <p:spPr bwMode="auto">
          <a:xfrm>
            <a:off x="7962900" y="4695825"/>
            <a:ext cx="7286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46" name="Rectangle 38"/>
          <p:cNvSpPr>
            <a:spLocks noChangeArrowheads="1"/>
          </p:cNvSpPr>
          <p:nvPr/>
        </p:nvSpPr>
        <p:spPr bwMode="auto">
          <a:xfrm>
            <a:off x="7962900" y="4695825"/>
            <a:ext cx="728663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47" name="Rectangle 39"/>
          <p:cNvSpPr>
            <a:spLocks noChangeArrowheads="1"/>
          </p:cNvSpPr>
          <p:nvPr/>
        </p:nvSpPr>
        <p:spPr bwMode="auto">
          <a:xfrm>
            <a:off x="8181975" y="4829175"/>
            <a:ext cx="304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SFU</a:t>
            </a:r>
            <a:endParaRPr lang="en-US" sz="2000">
              <a:latin typeface="Arial" charset="0"/>
            </a:endParaRPr>
          </a:p>
        </p:txBody>
      </p:sp>
      <p:sp>
        <p:nvSpPr>
          <p:cNvPr id="171048" name="Line 40"/>
          <p:cNvSpPr>
            <a:spLocks noChangeShapeType="1"/>
          </p:cNvSpPr>
          <p:nvPr/>
        </p:nvSpPr>
        <p:spPr bwMode="auto">
          <a:xfrm>
            <a:off x="7900988" y="2944813"/>
            <a:ext cx="1587" cy="214312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49" name="Freeform 41"/>
          <p:cNvSpPr>
            <a:spLocks/>
          </p:cNvSpPr>
          <p:nvPr/>
        </p:nvSpPr>
        <p:spPr bwMode="auto">
          <a:xfrm>
            <a:off x="7862888" y="3140075"/>
            <a:ext cx="77787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50" name="Line 42"/>
          <p:cNvSpPr>
            <a:spLocks noChangeShapeType="1"/>
          </p:cNvSpPr>
          <p:nvPr/>
        </p:nvSpPr>
        <p:spPr bwMode="auto">
          <a:xfrm>
            <a:off x="7475538" y="4367213"/>
            <a:ext cx="1587" cy="268287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51" name="Freeform 43"/>
          <p:cNvSpPr>
            <a:spLocks/>
          </p:cNvSpPr>
          <p:nvPr/>
        </p:nvSpPr>
        <p:spPr bwMode="auto">
          <a:xfrm>
            <a:off x="7435850" y="4616450"/>
            <a:ext cx="79375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4" y="21"/>
                  <a:pt x="95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52" name="Line 44"/>
          <p:cNvSpPr>
            <a:spLocks noChangeShapeType="1"/>
          </p:cNvSpPr>
          <p:nvPr/>
        </p:nvSpPr>
        <p:spPr bwMode="auto">
          <a:xfrm>
            <a:off x="7900988" y="2179638"/>
            <a:ext cx="1587" cy="268287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53" name="Freeform 45"/>
          <p:cNvSpPr>
            <a:spLocks/>
          </p:cNvSpPr>
          <p:nvPr/>
        </p:nvSpPr>
        <p:spPr bwMode="auto">
          <a:xfrm>
            <a:off x="7862888" y="2428875"/>
            <a:ext cx="77787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54" name="Line 46"/>
          <p:cNvSpPr>
            <a:spLocks noChangeShapeType="1"/>
          </p:cNvSpPr>
          <p:nvPr/>
        </p:nvSpPr>
        <p:spPr bwMode="auto">
          <a:xfrm>
            <a:off x="7475538" y="5133975"/>
            <a:ext cx="1587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55" name="Freeform 47"/>
          <p:cNvSpPr>
            <a:spLocks/>
          </p:cNvSpPr>
          <p:nvPr/>
        </p:nvSpPr>
        <p:spPr bwMode="auto">
          <a:xfrm>
            <a:off x="7435850" y="5273675"/>
            <a:ext cx="79375" cy="77788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4" y="21"/>
                  <a:pt x="95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56" name="Line 48"/>
          <p:cNvSpPr>
            <a:spLocks noChangeShapeType="1"/>
          </p:cNvSpPr>
          <p:nvPr/>
        </p:nvSpPr>
        <p:spPr bwMode="auto">
          <a:xfrm>
            <a:off x="8326438" y="5133975"/>
            <a:ext cx="1587" cy="377825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57" name="Freeform 49"/>
          <p:cNvSpPr>
            <a:spLocks/>
          </p:cNvSpPr>
          <p:nvPr/>
        </p:nvSpPr>
        <p:spPr bwMode="auto">
          <a:xfrm>
            <a:off x="8288338" y="5492750"/>
            <a:ext cx="77787" cy="77788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4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58" name="Line 50"/>
          <p:cNvSpPr>
            <a:spLocks noChangeShapeType="1"/>
          </p:cNvSpPr>
          <p:nvPr/>
        </p:nvSpPr>
        <p:spPr bwMode="auto">
          <a:xfrm>
            <a:off x="8326438" y="4367213"/>
            <a:ext cx="1587" cy="268287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59" name="Freeform 51"/>
          <p:cNvSpPr>
            <a:spLocks/>
          </p:cNvSpPr>
          <p:nvPr/>
        </p:nvSpPr>
        <p:spPr bwMode="auto">
          <a:xfrm>
            <a:off x="8288338" y="4616450"/>
            <a:ext cx="77787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4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60" name="Line 52"/>
          <p:cNvSpPr>
            <a:spLocks noChangeShapeType="1"/>
          </p:cNvSpPr>
          <p:nvPr/>
        </p:nvSpPr>
        <p:spPr bwMode="auto">
          <a:xfrm>
            <a:off x="8509000" y="3711575"/>
            <a:ext cx="1588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61" name="Freeform 53"/>
          <p:cNvSpPr>
            <a:spLocks/>
          </p:cNvSpPr>
          <p:nvPr/>
        </p:nvSpPr>
        <p:spPr bwMode="auto">
          <a:xfrm>
            <a:off x="8470900" y="3851275"/>
            <a:ext cx="77788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4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62" name="Rectangle 54"/>
          <p:cNvSpPr>
            <a:spLocks noChangeArrowheads="1"/>
          </p:cNvSpPr>
          <p:nvPr/>
        </p:nvSpPr>
        <p:spPr bwMode="auto">
          <a:xfrm>
            <a:off x="7535863" y="3487738"/>
            <a:ext cx="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nb-NO" sz="2000">
              <a:latin typeface="Arial" charset="0"/>
            </a:endParaRPr>
          </a:p>
        </p:txBody>
      </p:sp>
      <p:sp>
        <p:nvSpPr>
          <p:cNvPr id="171063" name="Line 55"/>
          <p:cNvSpPr>
            <a:spLocks noChangeShapeType="1"/>
          </p:cNvSpPr>
          <p:nvPr/>
        </p:nvSpPr>
        <p:spPr bwMode="auto">
          <a:xfrm>
            <a:off x="7385050" y="3711575"/>
            <a:ext cx="1588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64" name="Freeform 56"/>
          <p:cNvSpPr>
            <a:spLocks/>
          </p:cNvSpPr>
          <p:nvPr/>
        </p:nvSpPr>
        <p:spPr bwMode="auto">
          <a:xfrm>
            <a:off x="7345363" y="3851275"/>
            <a:ext cx="79375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4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65" name="Line 57"/>
          <p:cNvSpPr>
            <a:spLocks noChangeShapeType="1"/>
          </p:cNvSpPr>
          <p:nvPr/>
        </p:nvSpPr>
        <p:spPr bwMode="auto">
          <a:xfrm>
            <a:off x="8083550" y="3711575"/>
            <a:ext cx="1588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66" name="Freeform 58"/>
          <p:cNvSpPr>
            <a:spLocks/>
          </p:cNvSpPr>
          <p:nvPr/>
        </p:nvSpPr>
        <p:spPr bwMode="auto">
          <a:xfrm>
            <a:off x="8043863" y="3851275"/>
            <a:ext cx="79375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67" name="Freeform 59"/>
          <p:cNvSpPr>
            <a:spLocks/>
          </p:cNvSpPr>
          <p:nvPr/>
        </p:nvSpPr>
        <p:spPr bwMode="auto">
          <a:xfrm>
            <a:off x="6916738" y="3492500"/>
            <a:ext cx="558800" cy="1858963"/>
          </a:xfrm>
          <a:custGeom>
            <a:avLst/>
            <a:gdLst/>
            <a:ahLst/>
            <a:cxnLst>
              <a:cxn ang="0">
                <a:pos x="352" y="1171"/>
              </a:cxn>
              <a:cxn ang="0">
                <a:pos x="0" y="1171"/>
              </a:cxn>
              <a:cxn ang="0">
                <a:pos x="0" y="0"/>
              </a:cxn>
              <a:cxn ang="0">
                <a:pos x="85" y="0"/>
              </a:cxn>
            </a:cxnLst>
            <a:rect l="0" t="0" r="r" b="b"/>
            <a:pathLst>
              <a:path w="352" h="1171">
                <a:moveTo>
                  <a:pt x="352" y="1171"/>
                </a:moveTo>
                <a:lnTo>
                  <a:pt x="0" y="1171"/>
                </a:lnTo>
                <a:lnTo>
                  <a:pt x="0" y="0"/>
                </a:lnTo>
                <a:lnTo>
                  <a:pt x="85" y="0"/>
                </a:lnTo>
              </a:path>
            </a:pathLst>
          </a:custGeom>
          <a:noFill/>
          <a:ln w="7938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68" name="Freeform 60"/>
          <p:cNvSpPr>
            <a:spLocks/>
          </p:cNvSpPr>
          <p:nvPr/>
        </p:nvSpPr>
        <p:spPr bwMode="auto">
          <a:xfrm>
            <a:off x="7032625" y="3452813"/>
            <a:ext cx="79375" cy="79375"/>
          </a:xfrm>
          <a:custGeom>
            <a:avLst/>
            <a:gdLst/>
            <a:ahLst/>
            <a:cxnLst>
              <a:cxn ang="0">
                <a:pos x="138" y="69"/>
              </a:cxn>
              <a:cxn ang="0">
                <a:pos x="0" y="138"/>
              </a:cxn>
              <a:cxn ang="0">
                <a:pos x="0" y="0"/>
              </a:cxn>
              <a:cxn ang="0">
                <a:pos x="138" y="69"/>
              </a:cxn>
            </a:cxnLst>
            <a:rect l="0" t="0" r="r" b="b"/>
            <a:pathLst>
              <a:path w="138" h="138">
                <a:moveTo>
                  <a:pt x="138" y="69"/>
                </a:moveTo>
                <a:lnTo>
                  <a:pt x="0" y="138"/>
                </a:lnTo>
                <a:cubicBezTo>
                  <a:pt x="22" y="94"/>
                  <a:pt x="22" y="43"/>
                  <a:pt x="0" y="0"/>
                </a:cubicBezTo>
                <a:lnTo>
                  <a:pt x="138" y="69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69" name="Freeform 61"/>
          <p:cNvSpPr>
            <a:spLocks/>
          </p:cNvSpPr>
          <p:nvPr/>
        </p:nvSpPr>
        <p:spPr bwMode="auto">
          <a:xfrm>
            <a:off x="6807200" y="3382963"/>
            <a:ext cx="1519238" cy="2187575"/>
          </a:xfrm>
          <a:custGeom>
            <a:avLst/>
            <a:gdLst/>
            <a:ahLst/>
            <a:cxnLst>
              <a:cxn ang="0">
                <a:pos x="957" y="1378"/>
              </a:cxn>
              <a:cxn ang="0">
                <a:pos x="0" y="1378"/>
              </a:cxn>
              <a:cxn ang="0">
                <a:pos x="0" y="0"/>
              </a:cxn>
              <a:cxn ang="0">
                <a:pos x="154" y="0"/>
              </a:cxn>
            </a:cxnLst>
            <a:rect l="0" t="0" r="r" b="b"/>
            <a:pathLst>
              <a:path w="957" h="1378">
                <a:moveTo>
                  <a:pt x="957" y="1378"/>
                </a:moveTo>
                <a:lnTo>
                  <a:pt x="0" y="1378"/>
                </a:lnTo>
                <a:lnTo>
                  <a:pt x="0" y="0"/>
                </a:lnTo>
                <a:lnTo>
                  <a:pt x="154" y="0"/>
                </a:lnTo>
              </a:path>
            </a:pathLst>
          </a:custGeom>
          <a:noFill/>
          <a:ln w="7938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1070" name="Freeform 62"/>
          <p:cNvSpPr>
            <a:spLocks/>
          </p:cNvSpPr>
          <p:nvPr/>
        </p:nvSpPr>
        <p:spPr bwMode="auto">
          <a:xfrm>
            <a:off x="7032625" y="3343275"/>
            <a:ext cx="79375" cy="79375"/>
          </a:xfrm>
          <a:custGeom>
            <a:avLst/>
            <a:gdLst/>
            <a:ahLst/>
            <a:cxnLst>
              <a:cxn ang="0">
                <a:pos x="138" y="69"/>
              </a:cxn>
              <a:cxn ang="0">
                <a:pos x="0" y="138"/>
              </a:cxn>
              <a:cxn ang="0">
                <a:pos x="0" y="0"/>
              </a:cxn>
              <a:cxn ang="0">
                <a:pos x="138" y="69"/>
              </a:cxn>
            </a:cxnLst>
            <a:rect l="0" t="0" r="r" b="b"/>
            <a:pathLst>
              <a:path w="138" h="138">
                <a:moveTo>
                  <a:pt x="138" y="69"/>
                </a:moveTo>
                <a:lnTo>
                  <a:pt x="0" y="138"/>
                </a:lnTo>
                <a:cubicBezTo>
                  <a:pt x="22" y="94"/>
                  <a:pt x="22" y="43"/>
                  <a:pt x="0" y="0"/>
                </a:cubicBezTo>
                <a:lnTo>
                  <a:pt x="138" y="69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55638"/>
          </a:xfrm>
        </p:spPr>
        <p:txBody>
          <a:bodyPr/>
          <a:lstStyle/>
          <a:p>
            <a:r>
              <a:rPr lang="en-US" dirty="0"/>
              <a:t>Constants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6477000" cy="3962400"/>
          </a:xfrm>
        </p:spPr>
        <p:txBody>
          <a:bodyPr/>
          <a:lstStyle/>
          <a:p>
            <a:pPr marL="457200" indent="-457200"/>
            <a:r>
              <a:rPr lang="en-US" sz="2400" dirty="0"/>
              <a:t>Immediate address constants</a:t>
            </a:r>
          </a:p>
          <a:p>
            <a:pPr marL="457200" indent="-457200"/>
            <a:r>
              <a:rPr lang="en-US" sz="2400" dirty="0"/>
              <a:t>Indexed address constants</a:t>
            </a:r>
          </a:p>
          <a:p>
            <a:pPr marL="457200" indent="-457200"/>
            <a:r>
              <a:rPr lang="en-US" sz="2400" dirty="0"/>
              <a:t>Constants stored in memory, and cached on chip</a:t>
            </a:r>
          </a:p>
          <a:p>
            <a:pPr marL="974725" lvl="1" indent="-403225"/>
            <a:r>
              <a:rPr lang="en-US" sz="2000" dirty="0"/>
              <a:t>L1 </a:t>
            </a:r>
            <a:r>
              <a:rPr lang="en-US" sz="2000" dirty="0" smtClean="0"/>
              <a:t>cache is per Streaming Multiprocessor</a:t>
            </a:r>
            <a:endParaRPr lang="en-US" sz="2000" dirty="0"/>
          </a:p>
          <a:p>
            <a:pPr marL="457200" indent="-457200"/>
            <a:endParaRPr lang="en-US" sz="2000" dirty="0"/>
          </a:p>
        </p:txBody>
      </p:sp>
      <p:sp>
        <p:nvSpPr>
          <p:cNvPr id="172036" name="AutoShape 4"/>
          <p:cNvSpPr>
            <a:spLocks noChangeAspect="1" noChangeArrowheads="1" noTextEdit="1"/>
          </p:cNvSpPr>
          <p:nvPr/>
        </p:nvSpPr>
        <p:spPr bwMode="auto">
          <a:xfrm>
            <a:off x="6705600" y="1719263"/>
            <a:ext cx="20383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7081838" y="3219450"/>
            <a:ext cx="1639887" cy="546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7081838" y="3219450"/>
            <a:ext cx="1639887" cy="54610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7112000" y="1741488"/>
            <a:ext cx="15795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7112000" y="1741488"/>
            <a:ext cx="1579563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7835900" y="1792288"/>
            <a:ext cx="428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I</a:t>
            </a:r>
            <a:endParaRPr lang="en-US" sz="2000">
              <a:latin typeface="Arial" charset="0"/>
            </a:endParaRPr>
          </a:p>
        </p:txBody>
      </p:sp>
      <p:sp>
        <p:nvSpPr>
          <p:cNvPr id="172042" name="Rectangle 10"/>
          <p:cNvSpPr>
            <a:spLocks noChangeArrowheads="1"/>
          </p:cNvSpPr>
          <p:nvPr/>
        </p:nvSpPr>
        <p:spPr bwMode="auto">
          <a:xfrm>
            <a:off x="7881938" y="1792288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$</a:t>
            </a:r>
            <a:endParaRPr lang="en-US" sz="2000">
              <a:latin typeface="Arial" charset="0"/>
            </a:endParaRPr>
          </a:p>
        </p:txBody>
      </p:sp>
      <p:sp>
        <p:nvSpPr>
          <p:cNvPr id="172043" name="Rectangle 11"/>
          <p:cNvSpPr>
            <a:spLocks noChangeArrowheads="1"/>
          </p:cNvSpPr>
          <p:nvPr/>
        </p:nvSpPr>
        <p:spPr bwMode="auto">
          <a:xfrm>
            <a:off x="7818438" y="1965325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L</a:t>
            </a:r>
            <a:endParaRPr lang="en-US" sz="2000">
              <a:latin typeface="Arial" charset="0"/>
            </a:endParaRPr>
          </a:p>
        </p:txBody>
      </p:sp>
      <p:sp>
        <p:nvSpPr>
          <p:cNvPr id="172044" name="Rectangle 12"/>
          <p:cNvSpPr>
            <a:spLocks noChangeArrowheads="1"/>
          </p:cNvSpPr>
          <p:nvPr/>
        </p:nvSpPr>
        <p:spPr bwMode="auto">
          <a:xfrm>
            <a:off x="7899400" y="1965325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1</a:t>
            </a:r>
            <a:endParaRPr lang="en-US" sz="2000">
              <a:latin typeface="Arial" charset="0"/>
            </a:endParaRPr>
          </a:p>
        </p:txBody>
      </p:sp>
      <p:sp>
        <p:nvSpPr>
          <p:cNvPr id="172045" name="Rectangle 13"/>
          <p:cNvSpPr>
            <a:spLocks noChangeArrowheads="1"/>
          </p:cNvSpPr>
          <p:nvPr/>
        </p:nvSpPr>
        <p:spPr bwMode="auto">
          <a:xfrm>
            <a:off x="7112000" y="2508250"/>
            <a:ext cx="1579563" cy="4365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46" name="Rectangle 14"/>
          <p:cNvSpPr>
            <a:spLocks noChangeArrowheads="1"/>
          </p:cNvSpPr>
          <p:nvPr/>
        </p:nvSpPr>
        <p:spPr bwMode="auto">
          <a:xfrm>
            <a:off x="7112000" y="2508250"/>
            <a:ext cx="1579563" cy="436563"/>
          </a:xfrm>
          <a:prstGeom prst="rect">
            <a:avLst/>
          </a:prstGeom>
          <a:solidFill>
            <a:schemeClr val="tx1"/>
          </a:solidFill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47" name="Rectangle 15"/>
          <p:cNvSpPr>
            <a:spLocks noChangeArrowheads="1"/>
          </p:cNvSpPr>
          <p:nvPr/>
        </p:nvSpPr>
        <p:spPr bwMode="auto">
          <a:xfrm>
            <a:off x="7462838" y="2559050"/>
            <a:ext cx="9191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" charset="0"/>
              </a:rPr>
              <a:t>Multithreaded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2048" name="Rectangle 16"/>
          <p:cNvSpPr>
            <a:spLocks noChangeArrowheads="1"/>
          </p:cNvSpPr>
          <p:nvPr/>
        </p:nvSpPr>
        <p:spPr bwMode="auto">
          <a:xfrm>
            <a:off x="7353300" y="2732088"/>
            <a:ext cx="11509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" charset="0"/>
              </a:rPr>
              <a:t>Instruction Buffer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2049" name="Rectangle 17"/>
          <p:cNvSpPr>
            <a:spLocks noChangeArrowheads="1"/>
          </p:cNvSpPr>
          <p:nvPr/>
        </p:nvSpPr>
        <p:spPr bwMode="auto">
          <a:xfrm>
            <a:off x="7292975" y="3273425"/>
            <a:ext cx="1825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50" name="Rectangle 18"/>
          <p:cNvSpPr>
            <a:spLocks noChangeArrowheads="1"/>
          </p:cNvSpPr>
          <p:nvPr/>
        </p:nvSpPr>
        <p:spPr bwMode="auto">
          <a:xfrm>
            <a:off x="7162800" y="3273425"/>
            <a:ext cx="685800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51" name="Rectangle 19"/>
          <p:cNvSpPr>
            <a:spLocks noChangeArrowheads="1"/>
          </p:cNvSpPr>
          <p:nvPr/>
        </p:nvSpPr>
        <p:spPr bwMode="auto">
          <a:xfrm>
            <a:off x="7461250" y="3360738"/>
            <a:ext cx="82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" charset="0"/>
              </a:rPr>
              <a:t>R</a:t>
            </a:r>
            <a:endParaRPr lang="en-US" sz="2000">
              <a:latin typeface="Arial" charset="0"/>
            </a:endParaRPr>
          </a:p>
        </p:txBody>
      </p:sp>
      <p:sp>
        <p:nvSpPr>
          <p:cNvPr id="172052" name="Rectangle 20"/>
          <p:cNvSpPr>
            <a:spLocks noChangeArrowheads="1"/>
          </p:cNvSpPr>
          <p:nvPr/>
        </p:nvSpPr>
        <p:spPr bwMode="auto">
          <a:xfrm>
            <a:off x="7470775" y="3487738"/>
            <a:ext cx="69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" charset="0"/>
              </a:rPr>
              <a:t>F</a:t>
            </a:r>
            <a:endParaRPr lang="en-US" sz="2000">
              <a:latin typeface="Arial" charset="0"/>
            </a:endParaRPr>
          </a:p>
        </p:txBody>
      </p:sp>
      <p:sp>
        <p:nvSpPr>
          <p:cNvPr id="172053" name="Rectangle 21"/>
          <p:cNvSpPr>
            <a:spLocks noChangeArrowheads="1"/>
          </p:cNvSpPr>
          <p:nvPr/>
        </p:nvSpPr>
        <p:spPr bwMode="auto">
          <a:xfrm>
            <a:off x="7900988" y="3273425"/>
            <a:ext cx="365125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54" name="Rectangle 22"/>
          <p:cNvSpPr>
            <a:spLocks noChangeArrowheads="1"/>
          </p:cNvSpPr>
          <p:nvPr/>
        </p:nvSpPr>
        <p:spPr bwMode="auto">
          <a:xfrm>
            <a:off x="7900988" y="3273425"/>
            <a:ext cx="365125" cy="438150"/>
          </a:xfrm>
          <a:prstGeom prst="rect">
            <a:avLst/>
          </a:prstGeom>
          <a:solidFill>
            <a:schemeClr val="accent2"/>
          </a:solidFill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55" name="Rectangle 23"/>
          <p:cNvSpPr>
            <a:spLocks noChangeArrowheads="1"/>
          </p:cNvSpPr>
          <p:nvPr/>
        </p:nvSpPr>
        <p:spPr bwMode="auto">
          <a:xfrm>
            <a:off x="8008938" y="3360738"/>
            <a:ext cx="82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Arial" charset="0"/>
              </a:rPr>
              <a:t>C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2056" name="Rectangle 24"/>
          <p:cNvSpPr>
            <a:spLocks noChangeArrowheads="1"/>
          </p:cNvSpPr>
          <p:nvPr/>
        </p:nvSpPr>
        <p:spPr bwMode="auto">
          <a:xfrm>
            <a:off x="8091488" y="336073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Arial" charset="0"/>
              </a:rPr>
              <a:t>$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2057" name="Rectangle 25"/>
          <p:cNvSpPr>
            <a:spLocks noChangeArrowheads="1"/>
          </p:cNvSpPr>
          <p:nvPr/>
        </p:nvSpPr>
        <p:spPr bwMode="auto">
          <a:xfrm>
            <a:off x="8018463" y="3487738"/>
            <a:ext cx="1349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Arial" charset="0"/>
              </a:rPr>
              <a:t>L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2058" name="Rectangle 26"/>
          <p:cNvSpPr>
            <a:spLocks noChangeArrowheads="1"/>
          </p:cNvSpPr>
          <p:nvPr/>
        </p:nvSpPr>
        <p:spPr bwMode="auto">
          <a:xfrm>
            <a:off x="8081963" y="348773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Arial" charset="0"/>
              </a:rPr>
              <a:t>1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2059" name="Rectangle 27"/>
          <p:cNvSpPr>
            <a:spLocks noChangeArrowheads="1"/>
          </p:cNvSpPr>
          <p:nvPr/>
        </p:nvSpPr>
        <p:spPr bwMode="auto">
          <a:xfrm>
            <a:off x="8326438" y="3273425"/>
            <a:ext cx="365125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60" name="Rectangle 28"/>
          <p:cNvSpPr>
            <a:spLocks noChangeArrowheads="1"/>
          </p:cNvSpPr>
          <p:nvPr/>
        </p:nvSpPr>
        <p:spPr bwMode="auto">
          <a:xfrm>
            <a:off x="8326438" y="3273425"/>
            <a:ext cx="365125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61" name="Rectangle 29"/>
          <p:cNvSpPr>
            <a:spLocks noChangeArrowheads="1"/>
          </p:cNvSpPr>
          <p:nvPr/>
        </p:nvSpPr>
        <p:spPr bwMode="auto">
          <a:xfrm>
            <a:off x="8335963" y="3360738"/>
            <a:ext cx="368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" charset="0"/>
              </a:rPr>
              <a:t>Shared</a:t>
            </a:r>
            <a:endParaRPr lang="en-US" sz="2000">
              <a:latin typeface="Arial" charset="0"/>
            </a:endParaRPr>
          </a:p>
        </p:txBody>
      </p:sp>
      <p:sp>
        <p:nvSpPr>
          <p:cNvPr id="172062" name="Rectangle 30"/>
          <p:cNvSpPr>
            <a:spLocks noChangeArrowheads="1"/>
          </p:cNvSpPr>
          <p:nvPr/>
        </p:nvSpPr>
        <p:spPr bwMode="auto">
          <a:xfrm>
            <a:off x="8383588" y="3487738"/>
            <a:ext cx="254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" charset="0"/>
              </a:rPr>
              <a:t>Mem</a:t>
            </a:r>
            <a:endParaRPr lang="en-US" sz="2000">
              <a:latin typeface="Arial" charset="0"/>
            </a:endParaRPr>
          </a:p>
        </p:txBody>
      </p:sp>
      <p:sp>
        <p:nvSpPr>
          <p:cNvPr id="172063" name="Rectangle 31"/>
          <p:cNvSpPr>
            <a:spLocks noChangeArrowheads="1"/>
          </p:cNvSpPr>
          <p:nvPr/>
        </p:nvSpPr>
        <p:spPr bwMode="auto">
          <a:xfrm>
            <a:off x="7112000" y="3930650"/>
            <a:ext cx="1579563" cy="436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64" name="Rectangle 32"/>
          <p:cNvSpPr>
            <a:spLocks noChangeArrowheads="1"/>
          </p:cNvSpPr>
          <p:nvPr/>
        </p:nvSpPr>
        <p:spPr bwMode="auto">
          <a:xfrm>
            <a:off x="7112000" y="3930650"/>
            <a:ext cx="1579563" cy="436563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65" name="Rectangle 33"/>
          <p:cNvSpPr>
            <a:spLocks noChangeArrowheads="1"/>
          </p:cNvSpPr>
          <p:nvPr/>
        </p:nvSpPr>
        <p:spPr bwMode="auto">
          <a:xfrm>
            <a:off x="7391400" y="4062413"/>
            <a:ext cx="10556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Operand Select</a:t>
            </a:r>
            <a:endParaRPr lang="en-US" sz="2000">
              <a:latin typeface="Arial" charset="0"/>
            </a:endParaRPr>
          </a:p>
        </p:txBody>
      </p:sp>
      <p:sp>
        <p:nvSpPr>
          <p:cNvPr id="172066" name="Rectangle 34"/>
          <p:cNvSpPr>
            <a:spLocks noChangeArrowheads="1"/>
          </p:cNvSpPr>
          <p:nvPr/>
        </p:nvSpPr>
        <p:spPr bwMode="auto">
          <a:xfrm>
            <a:off x="7112000" y="4695825"/>
            <a:ext cx="7286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67" name="Rectangle 35"/>
          <p:cNvSpPr>
            <a:spLocks noChangeArrowheads="1"/>
          </p:cNvSpPr>
          <p:nvPr/>
        </p:nvSpPr>
        <p:spPr bwMode="auto">
          <a:xfrm>
            <a:off x="7112000" y="4695825"/>
            <a:ext cx="728663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68" name="Rectangle 36"/>
          <p:cNvSpPr>
            <a:spLocks noChangeArrowheads="1"/>
          </p:cNvSpPr>
          <p:nvPr/>
        </p:nvSpPr>
        <p:spPr bwMode="auto">
          <a:xfrm>
            <a:off x="7316788" y="4829175"/>
            <a:ext cx="338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MAD</a:t>
            </a:r>
            <a:endParaRPr lang="en-US" sz="2000">
              <a:latin typeface="Arial" charset="0"/>
            </a:endParaRPr>
          </a:p>
        </p:txBody>
      </p:sp>
      <p:sp>
        <p:nvSpPr>
          <p:cNvPr id="172069" name="Rectangle 37"/>
          <p:cNvSpPr>
            <a:spLocks noChangeArrowheads="1"/>
          </p:cNvSpPr>
          <p:nvPr/>
        </p:nvSpPr>
        <p:spPr bwMode="auto">
          <a:xfrm>
            <a:off x="7962900" y="4695825"/>
            <a:ext cx="7286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70" name="Rectangle 38"/>
          <p:cNvSpPr>
            <a:spLocks noChangeArrowheads="1"/>
          </p:cNvSpPr>
          <p:nvPr/>
        </p:nvSpPr>
        <p:spPr bwMode="auto">
          <a:xfrm>
            <a:off x="7962900" y="4695825"/>
            <a:ext cx="728663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71" name="Rectangle 39"/>
          <p:cNvSpPr>
            <a:spLocks noChangeArrowheads="1"/>
          </p:cNvSpPr>
          <p:nvPr/>
        </p:nvSpPr>
        <p:spPr bwMode="auto">
          <a:xfrm>
            <a:off x="8181975" y="4829175"/>
            <a:ext cx="304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SFU</a:t>
            </a:r>
            <a:endParaRPr lang="en-US" sz="2000">
              <a:latin typeface="Arial" charset="0"/>
            </a:endParaRPr>
          </a:p>
        </p:txBody>
      </p:sp>
      <p:sp>
        <p:nvSpPr>
          <p:cNvPr id="172072" name="Line 40"/>
          <p:cNvSpPr>
            <a:spLocks noChangeShapeType="1"/>
          </p:cNvSpPr>
          <p:nvPr/>
        </p:nvSpPr>
        <p:spPr bwMode="auto">
          <a:xfrm>
            <a:off x="7900988" y="2944813"/>
            <a:ext cx="1587" cy="214312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73" name="Freeform 41"/>
          <p:cNvSpPr>
            <a:spLocks/>
          </p:cNvSpPr>
          <p:nvPr/>
        </p:nvSpPr>
        <p:spPr bwMode="auto">
          <a:xfrm>
            <a:off x="7862888" y="3140075"/>
            <a:ext cx="77787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74" name="Line 42"/>
          <p:cNvSpPr>
            <a:spLocks noChangeShapeType="1"/>
          </p:cNvSpPr>
          <p:nvPr/>
        </p:nvSpPr>
        <p:spPr bwMode="auto">
          <a:xfrm>
            <a:off x="7475538" y="4367213"/>
            <a:ext cx="1587" cy="268287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75" name="Freeform 43"/>
          <p:cNvSpPr>
            <a:spLocks/>
          </p:cNvSpPr>
          <p:nvPr/>
        </p:nvSpPr>
        <p:spPr bwMode="auto">
          <a:xfrm>
            <a:off x="7435850" y="4616450"/>
            <a:ext cx="79375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4" y="21"/>
                  <a:pt x="95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76" name="Line 44"/>
          <p:cNvSpPr>
            <a:spLocks noChangeShapeType="1"/>
          </p:cNvSpPr>
          <p:nvPr/>
        </p:nvSpPr>
        <p:spPr bwMode="auto">
          <a:xfrm>
            <a:off x="7900988" y="2179638"/>
            <a:ext cx="1587" cy="268287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77" name="Freeform 45"/>
          <p:cNvSpPr>
            <a:spLocks/>
          </p:cNvSpPr>
          <p:nvPr/>
        </p:nvSpPr>
        <p:spPr bwMode="auto">
          <a:xfrm>
            <a:off x="7862888" y="2428875"/>
            <a:ext cx="77787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78" name="Line 46"/>
          <p:cNvSpPr>
            <a:spLocks noChangeShapeType="1"/>
          </p:cNvSpPr>
          <p:nvPr/>
        </p:nvSpPr>
        <p:spPr bwMode="auto">
          <a:xfrm>
            <a:off x="7475538" y="5133975"/>
            <a:ext cx="1587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79" name="Freeform 47"/>
          <p:cNvSpPr>
            <a:spLocks/>
          </p:cNvSpPr>
          <p:nvPr/>
        </p:nvSpPr>
        <p:spPr bwMode="auto">
          <a:xfrm>
            <a:off x="7435850" y="5273675"/>
            <a:ext cx="79375" cy="77788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4" y="21"/>
                  <a:pt x="95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80" name="Line 48"/>
          <p:cNvSpPr>
            <a:spLocks noChangeShapeType="1"/>
          </p:cNvSpPr>
          <p:nvPr/>
        </p:nvSpPr>
        <p:spPr bwMode="auto">
          <a:xfrm>
            <a:off x="8326438" y="5133975"/>
            <a:ext cx="1587" cy="377825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81" name="Freeform 49"/>
          <p:cNvSpPr>
            <a:spLocks/>
          </p:cNvSpPr>
          <p:nvPr/>
        </p:nvSpPr>
        <p:spPr bwMode="auto">
          <a:xfrm>
            <a:off x="8288338" y="5492750"/>
            <a:ext cx="77787" cy="77788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4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82" name="Line 50"/>
          <p:cNvSpPr>
            <a:spLocks noChangeShapeType="1"/>
          </p:cNvSpPr>
          <p:nvPr/>
        </p:nvSpPr>
        <p:spPr bwMode="auto">
          <a:xfrm>
            <a:off x="8326438" y="4367213"/>
            <a:ext cx="1587" cy="268287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83" name="Freeform 51"/>
          <p:cNvSpPr>
            <a:spLocks/>
          </p:cNvSpPr>
          <p:nvPr/>
        </p:nvSpPr>
        <p:spPr bwMode="auto">
          <a:xfrm>
            <a:off x="8288338" y="4616450"/>
            <a:ext cx="77787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4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84" name="Line 52"/>
          <p:cNvSpPr>
            <a:spLocks noChangeShapeType="1"/>
          </p:cNvSpPr>
          <p:nvPr/>
        </p:nvSpPr>
        <p:spPr bwMode="auto">
          <a:xfrm>
            <a:off x="8509000" y="3711575"/>
            <a:ext cx="1588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85" name="Freeform 53"/>
          <p:cNvSpPr>
            <a:spLocks/>
          </p:cNvSpPr>
          <p:nvPr/>
        </p:nvSpPr>
        <p:spPr bwMode="auto">
          <a:xfrm>
            <a:off x="8470900" y="3851275"/>
            <a:ext cx="77788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4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86" name="Rectangle 54"/>
          <p:cNvSpPr>
            <a:spLocks noChangeArrowheads="1"/>
          </p:cNvSpPr>
          <p:nvPr/>
        </p:nvSpPr>
        <p:spPr bwMode="auto">
          <a:xfrm>
            <a:off x="7535863" y="3487738"/>
            <a:ext cx="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nb-NO" sz="2000">
              <a:latin typeface="Arial" charset="0"/>
            </a:endParaRPr>
          </a:p>
        </p:txBody>
      </p:sp>
      <p:sp>
        <p:nvSpPr>
          <p:cNvPr id="172087" name="Line 55"/>
          <p:cNvSpPr>
            <a:spLocks noChangeShapeType="1"/>
          </p:cNvSpPr>
          <p:nvPr/>
        </p:nvSpPr>
        <p:spPr bwMode="auto">
          <a:xfrm>
            <a:off x="7385050" y="3711575"/>
            <a:ext cx="1588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88" name="Freeform 56"/>
          <p:cNvSpPr>
            <a:spLocks/>
          </p:cNvSpPr>
          <p:nvPr/>
        </p:nvSpPr>
        <p:spPr bwMode="auto">
          <a:xfrm>
            <a:off x="7345363" y="3851275"/>
            <a:ext cx="79375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4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89" name="Line 57"/>
          <p:cNvSpPr>
            <a:spLocks noChangeShapeType="1"/>
          </p:cNvSpPr>
          <p:nvPr/>
        </p:nvSpPr>
        <p:spPr bwMode="auto">
          <a:xfrm>
            <a:off x="8083550" y="3711575"/>
            <a:ext cx="1588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90" name="Freeform 58"/>
          <p:cNvSpPr>
            <a:spLocks/>
          </p:cNvSpPr>
          <p:nvPr/>
        </p:nvSpPr>
        <p:spPr bwMode="auto">
          <a:xfrm>
            <a:off x="8043863" y="3851275"/>
            <a:ext cx="79375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91" name="Freeform 59"/>
          <p:cNvSpPr>
            <a:spLocks/>
          </p:cNvSpPr>
          <p:nvPr/>
        </p:nvSpPr>
        <p:spPr bwMode="auto">
          <a:xfrm>
            <a:off x="6916738" y="3492500"/>
            <a:ext cx="558800" cy="1858963"/>
          </a:xfrm>
          <a:custGeom>
            <a:avLst/>
            <a:gdLst/>
            <a:ahLst/>
            <a:cxnLst>
              <a:cxn ang="0">
                <a:pos x="352" y="1171"/>
              </a:cxn>
              <a:cxn ang="0">
                <a:pos x="0" y="1171"/>
              </a:cxn>
              <a:cxn ang="0">
                <a:pos x="0" y="0"/>
              </a:cxn>
              <a:cxn ang="0">
                <a:pos x="85" y="0"/>
              </a:cxn>
            </a:cxnLst>
            <a:rect l="0" t="0" r="r" b="b"/>
            <a:pathLst>
              <a:path w="352" h="1171">
                <a:moveTo>
                  <a:pt x="352" y="1171"/>
                </a:moveTo>
                <a:lnTo>
                  <a:pt x="0" y="1171"/>
                </a:lnTo>
                <a:lnTo>
                  <a:pt x="0" y="0"/>
                </a:lnTo>
                <a:lnTo>
                  <a:pt x="85" y="0"/>
                </a:lnTo>
              </a:path>
            </a:pathLst>
          </a:custGeom>
          <a:noFill/>
          <a:ln w="7938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92" name="Freeform 60"/>
          <p:cNvSpPr>
            <a:spLocks/>
          </p:cNvSpPr>
          <p:nvPr/>
        </p:nvSpPr>
        <p:spPr bwMode="auto">
          <a:xfrm>
            <a:off x="7032625" y="3452813"/>
            <a:ext cx="79375" cy="79375"/>
          </a:xfrm>
          <a:custGeom>
            <a:avLst/>
            <a:gdLst/>
            <a:ahLst/>
            <a:cxnLst>
              <a:cxn ang="0">
                <a:pos x="138" y="69"/>
              </a:cxn>
              <a:cxn ang="0">
                <a:pos x="0" y="138"/>
              </a:cxn>
              <a:cxn ang="0">
                <a:pos x="0" y="0"/>
              </a:cxn>
              <a:cxn ang="0">
                <a:pos x="138" y="69"/>
              </a:cxn>
            </a:cxnLst>
            <a:rect l="0" t="0" r="r" b="b"/>
            <a:pathLst>
              <a:path w="138" h="138">
                <a:moveTo>
                  <a:pt x="138" y="69"/>
                </a:moveTo>
                <a:lnTo>
                  <a:pt x="0" y="138"/>
                </a:lnTo>
                <a:cubicBezTo>
                  <a:pt x="22" y="94"/>
                  <a:pt x="22" y="43"/>
                  <a:pt x="0" y="0"/>
                </a:cubicBezTo>
                <a:lnTo>
                  <a:pt x="138" y="69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93" name="Freeform 61"/>
          <p:cNvSpPr>
            <a:spLocks/>
          </p:cNvSpPr>
          <p:nvPr/>
        </p:nvSpPr>
        <p:spPr bwMode="auto">
          <a:xfrm>
            <a:off x="6807200" y="3382963"/>
            <a:ext cx="1519238" cy="2187575"/>
          </a:xfrm>
          <a:custGeom>
            <a:avLst/>
            <a:gdLst/>
            <a:ahLst/>
            <a:cxnLst>
              <a:cxn ang="0">
                <a:pos x="957" y="1378"/>
              </a:cxn>
              <a:cxn ang="0">
                <a:pos x="0" y="1378"/>
              </a:cxn>
              <a:cxn ang="0">
                <a:pos x="0" y="0"/>
              </a:cxn>
              <a:cxn ang="0">
                <a:pos x="154" y="0"/>
              </a:cxn>
            </a:cxnLst>
            <a:rect l="0" t="0" r="r" b="b"/>
            <a:pathLst>
              <a:path w="957" h="1378">
                <a:moveTo>
                  <a:pt x="957" y="1378"/>
                </a:moveTo>
                <a:lnTo>
                  <a:pt x="0" y="1378"/>
                </a:lnTo>
                <a:lnTo>
                  <a:pt x="0" y="0"/>
                </a:lnTo>
                <a:lnTo>
                  <a:pt x="154" y="0"/>
                </a:lnTo>
              </a:path>
            </a:pathLst>
          </a:custGeom>
          <a:noFill/>
          <a:ln w="7938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2094" name="Freeform 62"/>
          <p:cNvSpPr>
            <a:spLocks/>
          </p:cNvSpPr>
          <p:nvPr/>
        </p:nvSpPr>
        <p:spPr bwMode="auto">
          <a:xfrm>
            <a:off x="7032625" y="3343275"/>
            <a:ext cx="79375" cy="79375"/>
          </a:xfrm>
          <a:custGeom>
            <a:avLst/>
            <a:gdLst/>
            <a:ahLst/>
            <a:cxnLst>
              <a:cxn ang="0">
                <a:pos x="138" y="69"/>
              </a:cxn>
              <a:cxn ang="0">
                <a:pos x="0" y="138"/>
              </a:cxn>
              <a:cxn ang="0">
                <a:pos x="0" y="0"/>
              </a:cxn>
              <a:cxn ang="0">
                <a:pos x="138" y="69"/>
              </a:cxn>
            </a:cxnLst>
            <a:rect l="0" t="0" r="r" b="b"/>
            <a:pathLst>
              <a:path w="138" h="138">
                <a:moveTo>
                  <a:pt x="138" y="69"/>
                </a:moveTo>
                <a:lnTo>
                  <a:pt x="0" y="138"/>
                </a:lnTo>
                <a:cubicBezTo>
                  <a:pt x="22" y="94"/>
                  <a:pt x="22" y="43"/>
                  <a:pt x="0" y="0"/>
                </a:cubicBezTo>
                <a:lnTo>
                  <a:pt x="138" y="69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55638"/>
          </a:xfrm>
        </p:spPr>
        <p:txBody>
          <a:bodyPr/>
          <a:lstStyle/>
          <a:p>
            <a:r>
              <a:rPr lang="en-US" dirty="0"/>
              <a:t>Shared Memory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6324600" cy="4572000"/>
          </a:xfrm>
        </p:spPr>
        <p:txBody>
          <a:bodyPr/>
          <a:lstStyle/>
          <a:p>
            <a:pPr marL="457200" indent="-457200"/>
            <a:r>
              <a:rPr lang="en-US" dirty="0"/>
              <a:t>Each </a:t>
            </a:r>
            <a:r>
              <a:rPr lang="en-US" dirty="0" smtClean="0"/>
              <a:t>Stream Multiprocessor </a:t>
            </a:r>
            <a:r>
              <a:rPr lang="en-US" dirty="0"/>
              <a:t>has </a:t>
            </a:r>
            <a:r>
              <a:rPr lang="en-US" dirty="0" smtClean="0"/>
              <a:t>16KB </a:t>
            </a:r>
            <a:r>
              <a:rPr lang="en-US" dirty="0"/>
              <a:t>of Shared Memory</a:t>
            </a:r>
          </a:p>
          <a:p>
            <a:pPr marL="974725" lvl="1" indent="-403225"/>
            <a:r>
              <a:rPr lang="en-US" dirty="0" smtClean="0"/>
              <a:t>16 banks </a:t>
            </a:r>
            <a:r>
              <a:rPr lang="en-US" dirty="0"/>
              <a:t>of 32bit words</a:t>
            </a:r>
          </a:p>
          <a:p>
            <a:pPr marL="457200" indent="-457200"/>
            <a:r>
              <a:rPr lang="en-US" dirty="0"/>
              <a:t>CUDA uses Shared Memory as shared storage visible to all threads in a thread block</a:t>
            </a:r>
          </a:p>
          <a:p>
            <a:pPr marL="974725" lvl="1" indent="-403225"/>
            <a:r>
              <a:rPr lang="en-US" dirty="0" smtClean="0"/>
              <a:t>Read </a:t>
            </a:r>
            <a:r>
              <a:rPr lang="en-US" dirty="0"/>
              <a:t>and </a:t>
            </a:r>
            <a:r>
              <a:rPr lang="en-US" dirty="0" smtClean="0"/>
              <a:t>Write access</a:t>
            </a:r>
            <a:endParaRPr lang="en-US" dirty="0"/>
          </a:p>
        </p:txBody>
      </p:sp>
      <p:sp>
        <p:nvSpPr>
          <p:cNvPr id="173060" name="AutoShape 4"/>
          <p:cNvSpPr>
            <a:spLocks noChangeAspect="1" noChangeArrowheads="1" noTextEdit="1"/>
          </p:cNvSpPr>
          <p:nvPr/>
        </p:nvSpPr>
        <p:spPr bwMode="auto">
          <a:xfrm>
            <a:off x="6705600" y="1719263"/>
            <a:ext cx="20383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7081838" y="3219450"/>
            <a:ext cx="1639887" cy="546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7081838" y="3219450"/>
            <a:ext cx="1639887" cy="54610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7112000" y="1741488"/>
            <a:ext cx="15795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7112000" y="1741488"/>
            <a:ext cx="1579563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065" name="Rectangle 9"/>
          <p:cNvSpPr>
            <a:spLocks noChangeArrowheads="1"/>
          </p:cNvSpPr>
          <p:nvPr/>
        </p:nvSpPr>
        <p:spPr bwMode="auto">
          <a:xfrm>
            <a:off x="7835900" y="1792288"/>
            <a:ext cx="428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I</a:t>
            </a:r>
            <a:endParaRPr lang="en-US" sz="2000">
              <a:latin typeface="Arial" charset="0"/>
            </a:endParaRPr>
          </a:p>
        </p:txBody>
      </p:sp>
      <p:sp>
        <p:nvSpPr>
          <p:cNvPr id="173066" name="Rectangle 10"/>
          <p:cNvSpPr>
            <a:spLocks noChangeArrowheads="1"/>
          </p:cNvSpPr>
          <p:nvPr/>
        </p:nvSpPr>
        <p:spPr bwMode="auto">
          <a:xfrm>
            <a:off x="7881938" y="1792288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$</a:t>
            </a:r>
            <a:endParaRPr lang="en-US" sz="2000">
              <a:latin typeface="Arial" charset="0"/>
            </a:endParaRPr>
          </a:p>
        </p:txBody>
      </p:sp>
      <p:sp>
        <p:nvSpPr>
          <p:cNvPr id="173067" name="Rectangle 11"/>
          <p:cNvSpPr>
            <a:spLocks noChangeArrowheads="1"/>
          </p:cNvSpPr>
          <p:nvPr/>
        </p:nvSpPr>
        <p:spPr bwMode="auto">
          <a:xfrm>
            <a:off x="7818438" y="1965325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L</a:t>
            </a:r>
            <a:endParaRPr lang="en-US" sz="2000">
              <a:latin typeface="Arial" charset="0"/>
            </a:endParaRPr>
          </a:p>
        </p:txBody>
      </p:sp>
      <p:sp>
        <p:nvSpPr>
          <p:cNvPr id="173068" name="Rectangle 12"/>
          <p:cNvSpPr>
            <a:spLocks noChangeArrowheads="1"/>
          </p:cNvSpPr>
          <p:nvPr/>
        </p:nvSpPr>
        <p:spPr bwMode="auto">
          <a:xfrm>
            <a:off x="7899400" y="1965325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1</a:t>
            </a:r>
            <a:endParaRPr lang="en-US" sz="2000">
              <a:latin typeface="Arial" charset="0"/>
            </a:endParaRPr>
          </a:p>
        </p:txBody>
      </p:sp>
      <p:sp>
        <p:nvSpPr>
          <p:cNvPr id="173069" name="Rectangle 13"/>
          <p:cNvSpPr>
            <a:spLocks noChangeArrowheads="1"/>
          </p:cNvSpPr>
          <p:nvPr/>
        </p:nvSpPr>
        <p:spPr bwMode="auto">
          <a:xfrm>
            <a:off x="7112000" y="2508250"/>
            <a:ext cx="1579563" cy="4365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070" name="Rectangle 14"/>
          <p:cNvSpPr>
            <a:spLocks noChangeArrowheads="1"/>
          </p:cNvSpPr>
          <p:nvPr/>
        </p:nvSpPr>
        <p:spPr bwMode="auto">
          <a:xfrm>
            <a:off x="7112000" y="2508250"/>
            <a:ext cx="1579563" cy="436563"/>
          </a:xfrm>
          <a:prstGeom prst="rect">
            <a:avLst/>
          </a:prstGeom>
          <a:solidFill>
            <a:schemeClr val="tx1"/>
          </a:solidFill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071" name="Rectangle 15"/>
          <p:cNvSpPr>
            <a:spLocks noChangeArrowheads="1"/>
          </p:cNvSpPr>
          <p:nvPr/>
        </p:nvSpPr>
        <p:spPr bwMode="auto">
          <a:xfrm>
            <a:off x="7462838" y="2559050"/>
            <a:ext cx="9191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" charset="0"/>
              </a:rPr>
              <a:t>Multithreaded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3072" name="Rectangle 16"/>
          <p:cNvSpPr>
            <a:spLocks noChangeArrowheads="1"/>
          </p:cNvSpPr>
          <p:nvPr/>
        </p:nvSpPr>
        <p:spPr bwMode="auto">
          <a:xfrm>
            <a:off x="7353300" y="2732088"/>
            <a:ext cx="11509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" charset="0"/>
              </a:rPr>
              <a:t>Instruction Buffer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3073" name="Rectangle 17"/>
          <p:cNvSpPr>
            <a:spLocks noChangeArrowheads="1"/>
          </p:cNvSpPr>
          <p:nvPr/>
        </p:nvSpPr>
        <p:spPr bwMode="auto">
          <a:xfrm>
            <a:off x="7292975" y="3273425"/>
            <a:ext cx="1825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7162800" y="3273425"/>
            <a:ext cx="685800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075" name="Rectangle 19"/>
          <p:cNvSpPr>
            <a:spLocks noChangeArrowheads="1"/>
          </p:cNvSpPr>
          <p:nvPr/>
        </p:nvSpPr>
        <p:spPr bwMode="auto">
          <a:xfrm>
            <a:off x="7461250" y="3360738"/>
            <a:ext cx="82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" charset="0"/>
              </a:rPr>
              <a:t>R</a:t>
            </a:r>
            <a:endParaRPr lang="en-US" sz="2000">
              <a:latin typeface="Arial" charset="0"/>
            </a:endParaRPr>
          </a:p>
        </p:txBody>
      </p:sp>
      <p:sp>
        <p:nvSpPr>
          <p:cNvPr id="173076" name="Rectangle 20"/>
          <p:cNvSpPr>
            <a:spLocks noChangeArrowheads="1"/>
          </p:cNvSpPr>
          <p:nvPr/>
        </p:nvSpPr>
        <p:spPr bwMode="auto">
          <a:xfrm>
            <a:off x="7470775" y="3487738"/>
            <a:ext cx="69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" charset="0"/>
              </a:rPr>
              <a:t>F</a:t>
            </a:r>
            <a:endParaRPr lang="en-US" sz="2000">
              <a:latin typeface="Arial" charset="0"/>
            </a:endParaRPr>
          </a:p>
        </p:txBody>
      </p:sp>
      <p:sp>
        <p:nvSpPr>
          <p:cNvPr id="173077" name="Rectangle 21"/>
          <p:cNvSpPr>
            <a:spLocks noChangeArrowheads="1"/>
          </p:cNvSpPr>
          <p:nvPr/>
        </p:nvSpPr>
        <p:spPr bwMode="auto">
          <a:xfrm>
            <a:off x="7900988" y="3273425"/>
            <a:ext cx="365125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078" name="Rectangle 22"/>
          <p:cNvSpPr>
            <a:spLocks noChangeArrowheads="1"/>
          </p:cNvSpPr>
          <p:nvPr/>
        </p:nvSpPr>
        <p:spPr bwMode="auto">
          <a:xfrm>
            <a:off x="7900988" y="3273425"/>
            <a:ext cx="365125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079" name="Rectangle 23"/>
          <p:cNvSpPr>
            <a:spLocks noChangeArrowheads="1"/>
          </p:cNvSpPr>
          <p:nvPr/>
        </p:nvSpPr>
        <p:spPr bwMode="auto">
          <a:xfrm>
            <a:off x="8008938" y="3360738"/>
            <a:ext cx="82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" charset="0"/>
              </a:rPr>
              <a:t>C</a:t>
            </a:r>
            <a:endParaRPr lang="en-US" sz="2000">
              <a:latin typeface="Arial" charset="0"/>
            </a:endParaRPr>
          </a:p>
        </p:txBody>
      </p:sp>
      <p:sp>
        <p:nvSpPr>
          <p:cNvPr id="173080" name="Rectangle 24"/>
          <p:cNvSpPr>
            <a:spLocks noChangeArrowheads="1"/>
          </p:cNvSpPr>
          <p:nvPr/>
        </p:nvSpPr>
        <p:spPr bwMode="auto">
          <a:xfrm>
            <a:off x="8091488" y="336073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" charset="0"/>
              </a:rPr>
              <a:t>$</a:t>
            </a:r>
            <a:endParaRPr lang="en-US" sz="2000">
              <a:latin typeface="Arial" charset="0"/>
            </a:endParaRPr>
          </a:p>
        </p:txBody>
      </p:sp>
      <p:sp>
        <p:nvSpPr>
          <p:cNvPr id="173081" name="Rectangle 25"/>
          <p:cNvSpPr>
            <a:spLocks noChangeArrowheads="1"/>
          </p:cNvSpPr>
          <p:nvPr/>
        </p:nvSpPr>
        <p:spPr bwMode="auto">
          <a:xfrm>
            <a:off x="8018463" y="348773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" charset="0"/>
              </a:rPr>
              <a:t>L</a:t>
            </a:r>
            <a:endParaRPr lang="en-US" sz="2000">
              <a:latin typeface="Arial" charset="0"/>
            </a:endParaRPr>
          </a:p>
        </p:txBody>
      </p:sp>
      <p:sp>
        <p:nvSpPr>
          <p:cNvPr id="173082" name="Rectangle 26"/>
          <p:cNvSpPr>
            <a:spLocks noChangeArrowheads="1"/>
          </p:cNvSpPr>
          <p:nvPr/>
        </p:nvSpPr>
        <p:spPr bwMode="auto">
          <a:xfrm>
            <a:off x="8081963" y="348773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" charset="0"/>
              </a:rPr>
              <a:t>1</a:t>
            </a:r>
            <a:endParaRPr lang="en-US" sz="2000">
              <a:latin typeface="Arial" charset="0"/>
            </a:endParaRPr>
          </a:p>
        </p:txBody>
      </p:sp>
      <p:sp>
        <p:nvSpPr>
          <p:cNvPr id="173083" name="Rectangle 27"/>
          <p:cNvSpPr>
            <a:spLocks noChangeArrowheads="1"/>
          </p:cNvSpPr>
          <p:nvPr/>
        </p:nvSpPr>
        <p:spPr bwMode="auto">
          <a:xfrm>
            <a:off x="8326438" y="3273425"/>
            <a:ext cx="365125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084" name="Rectangle 28"/>
          <p:cNvSpPr>
            <a:spLocks noChangeArrowheads="1"/>
          </p:cNvSpPr>
          <p:nvPr/>
        </p:nvSpPr>
        <p:spPr bwMode="auto">
          <a:xfrm>
            <a:off x="8326438" y="3273425"/>
            <a:ext cx="365125" cy="438150"/>
          </a:xfrm>
          <a:prstGeom prst="rect">
            <a:avLst/>
          </a:prstGeom>
          <a:solidFill>
            <a:schemeClr val="accent2"/>
          </a:solidFill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085" name="Rectangle 29"/>
          <p:cNvSpPr>
            <a:spLocks noChangeArrowheads="1"/>
          </p:cNvSpPr>
          <p:nvPr/>
        </p:nvSpPr>
        <p:spPr bwMode="auto">
          <a:xfrm>
            <a:off x="8335963" y="3360738"/>
            <a:ext cx="368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Arial" charset="0"/>
              </a:rPr>
              <a:t>Shared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3086" name="Rectangle 30"/>
          <p:cNvSpPr>
            <a:spLocks noChangeArrowheads="1"/>
          </p:cNvSpPr>
          <p:nvPr/>
        </p:nvSpPr>
        <p:spPr bwMode="auto">
          <a:xfrm>
            <a:off x="8383588" y="3487738"/>
            <a:ext cx="254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Arial" charset="0"/>
              </a:rPr>
              <a:t>Mem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3087" name="Rectangle 31"/>
          <p:cNvSpPr>
            <a:spLocks noChangeArrowheads="1"/>
          </p:cNvSpPr>
          <p:nvPr/>
        </p:nvSpPr>
        <p:spPr bwMode="auto">
          <a:xfrm>
            <a:off x="7112000" y="3930650"/>
            <a:ext cx="1579563" cy="436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088" name="Rectangle 32"/>
          <p:cNvSpPr>
            <a:spLocks noChangeArrowheads="1"/>
          </p:cNvSpPr>
          <p:nvPr/>
        </p:nvSpPr>
        <p:spPr bwMode="auto">
          <a:xfrm>
            <a:off x="7112000" y="3930650"/>
            <a:ext cx="1579563" cy="436563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089" name="Rectangle 33"/>
          <p:cNvSpPr>
            <a:spLocks noChangeArrowheads="1"/>
          </p:cNvSpPr>
          <p:nvPr/>
        </p:nvSpPr>
        <p:spPr bwMode="auto">
          <a:xfrm>
            <a:off x="7391400" y="4062413"/>
            <a:ext cx="10556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Operand Select</a:t>
            </a:r>
            <a:endParaRPr lang="en-US" sz="2000">
              <a:latin typeface="Arial" charset="0"/>
            </a:endParaRPr>
          </a:p>
        </p:txBody>
      </p:sp>
      <p:sp>
        <p:nvSpPr>
          <p:cNvPr id="173090" name="Rectangle 34"/>
          <p:cNvSpPr>
            <a:spLocks noChangeArrowheads="1"/>
          </p:cNvSpPr>
          <p:nvPr/>
        </p:nvSpPr>
        <p:spPr bwMode="auto">
          <a:xfrm>
            <a:off x="7112000" y="4695825"/>
            <a:ext cx="7286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091" name="Rectangle 35"/>
          <p:cNvSpPr>
            <a:spLocks noChangeArrowheads="1"/>
          </p:cNvSpPr>
          <p:nvPr/>
        </p:nvSpPr>
        <p:spPr bwMode="auto">
          <a:xfrm>
            <a:off x="7112000" y="4695825"/>
            <a:ext cx="728663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092" name="Rectangle 36"/>
          <p:cNvSpPr>
            <a:spLocks noChangeArrowheads="1"/>
          </p:cNvSpPr>
          <p:nvPr/>
        </p:nvSpPr>
        <p:spPr bwMode="auto">
          <a:xfrm>
            <a:off x="7316788" y="4829175"/>
            <a:ext cx="338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MAD</a:t>
            </a:r>
            <a:endParaRPr lang="en-US" sz="2000">
              <a:latin typeface="Arial" charset="0"/>
            </a:endParaRPr>
          </a:p>
        </p:txBody>
      </p:sp>
      <p:sp>
        <p:nvSpPr>
          <p:cNvPr id="173093" name="Rectangle 37"/>
          <p:cNvSpPr>
            <a:spLocks noChangeArrowheads="1"/>
          </p:cNvSpPr>
          <p:nvPr/>
        </p:nvSpPr>
        <p:spPr bwMode="auto">
          <a:xfrm>
            <a:off x="7962900" y="4695825"/>
            <a:ext cx="7286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094" name="Rectangle 38"/>
          <p:cNvSpPr>
            <a:spLocks noChangeArrowheads="1"/>
          </p:cNvSpPr>
          <p:nvPr/>
        </p:nvSpPr>
        <p:spPr bwMode="auto">
          <a:xfrm>
            <a:off x="7962900" y="4695825"/>
            <a:ext cx="728663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095" name="Rectangle 39"/>
          <p:cNvSpPr>
            <a:spLocks noChangeArrowheads="1"/>
          </p:cNvSpPr>
          <p:nvPr/>
        </p:nvSpPr>
        <p:spPr bwMode="auto">
          <a:xfrm>
            <a:off x="8181975" y="4829175"/>
            <a:ext cx="304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SFU</a:t>
            </a:r>
            <a:endParaRPr lang="en-US" sz="2000">
              <a:latin typeface="Arial" charset="0"/>
            </a:endParaRPr>
          </a:p>
        </p:txBody>
      </p:sp>
      <p:sp>
        <p:nvSpPr>
          <p:cNvPr id="173096" name="Line 40"/>
          <p:cNvSpPr>
            <a:spLocks noChangeShapeType="1"/>
          </p:cNvSpPr>
          <p:nvPr/>
        </p:nvSpPr>
        <p:spPr bwMode="auto">
          <a:xfrm>
            <a:off x="7900988" y="2944813"/>
            <a:ext cx="1587" cy="214312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097" name="Freeform 41"/>
          <p:cNvSpPr>
            <a:spLocks/>
          </p:cNvSpPr>
          <p:nvPr/>
        </p:nvSpPr>
        <p:spPr bwMode="auto">
          <a:xfrm>
            <a:off x="7862888" y="3140075"/>
            <a:ext cx="77787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098" name="Line 42"/>
          <p:cNvSpPr>
            <a:spLocks noChangeShapeType="1"/>
          </p:cNvSpPr>
          <p:nvPr/>
        </p:nvSpPr>
        <p:spPr bwMode="auto">
          <a:xfrm>
            <a:off x="7475538" y="4367213"/>
            <a:ext cx="1587" cy="268287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099" name="Freeform 43"/>
          <p:cNvSpPr>
            <a:spLocks/>
          </p:cNvSpPr>
          <p:nvPr/>
        </p:nvSpPr>
        <p:spPr bwMode="auto">
          <a:xfrm>
            <a:off x="7435850" y="4616450"/>
            <a:ext cx="79375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4" y="21"/>
                  <a:pt x="95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100" name="Line 44"/>
          <p:cNvSpPr>
            <a:spLocks noChangeShapeType="1"/>
          </p:cNvSpPr>
          <p:nvPr/>
        </p:nvSpPr>
        <p:spPr bwMode="auto">
          <a:xfrm>
            <a:off x="7900988" y="2179638"/>
            <a:ext cx="1587" cy="268287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101" name="Freeform 45"/>
          <p:cNvSpPr>
            <a:spLocks/>
          </p:cNvSpPr>
          <p:nvPr/>
        </p:nvSpPr>
        <p:spPr bwMode="auto">
          <a:xfrm>
            <a:off x="7862888" y="2428875"/>
            <a:ext cx="77787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102" name="Line 46"/>
          <p:cNvSpPr>
            <a:spLocks noChangeShapeType="1"/>
          </p:cNvSpPr>
          <p:nvPr/>
        </p:nvSpPr>
        <p:spPr bwMode="auto">
          <a:xfrm>
            <a:off x="7475538" y="5133975"/>
            <a:ext cx="1587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103" name="Freeform 47"/>
          <p:cNvSpPr>
            <a:spLocks/>
          </p:cNvSpPr>
          <p:nvPr/>
        </p:nvSpPr>
        <p:spPr bwMode="auto">
          <a:xfrm>
            <a:off x="7435850" y="5273675"/>
            <a:ext cx="79375" cy="77788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4" y="21"/>
                  <a:pt x="95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104" name="Line 48"/>
          <p:cNvSpPr>
            <a:spLocks noChangeShapeType="1"/>
          </p:cNvSpPr>
          <p:nvPr/>
        </p:nvSpPr>
        <p:spPr bwMode="auto">
          <a:xfrm>
            <a:off x="8326438" y="5133975"/>
            <a:ext cx="1587" cy="377825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105" name="Freeform 49"/>
          <p:cNvSpPr>
            <a:spLocks/>
          </p:cNvSpPr>
          <p:nvPr/>
        </p:nvSpPr>
        <p:spPr bwMode="auto">
          <a:xfrm>
            <a:off x="8288338" y="5492750"/>
            <a:ext cx="77787" cy="77788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4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106" name="Line 50"/>
          <p:cNvSpPr>
            <a:spLocks noChangeShapeType="1"/>
          </p:cNvSpPr>
          <p:nvPr/>
        </p:nvSpPr>
        <p:spPr bwMode="auto">
          <a:xfrm>
            <a:off x="8326438" y="4367213"/>
            <a:ext cx="1587" cy="268287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107" name="Freeform 51"/>
          <p:cNvSpPr>
            <a:spLocks/>
          </p:cNvSpPr>
          <p:nvPr/>
        </p:nvSpPr>
        <p:spPr bwMode="auto">
          <a:xfrm>
            <a:off x="8288338" y="4616450"/>
            <a:ext cx="77787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4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108" name="Line 52"/>
          <p:cNvSpPr>
            <a:spLocks noChangeShapeType="1"/>
          </p:cNvSpPr>
          <p:nvPr/>
        </p:nvSpPr>
        <p:spPr bwMode="auto">
          <a:xfrm>
            <a:off x="8509000" y="3711575"/>
            <a:ext cx="1588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109" name="Freeform 53"/>
          <p:cNvSpPr>
            <a:spLocks/>
          </p:cNvSpPr>
          <p:nvPr/>
        </p:nvSpPr>
        <p:spPr bwMode="auto">
          <a:xfrm>
            <a:off x="8470900" y="3851275"/>
            <a:ext cx="77788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4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110" name="Rectangle 54"/>
          <p:cNvSpPr>
            <a:spLocks noChangeArrowheads="1"/>
          </p:cNvSpPr>
          <p:nvPr/>
        </p:nvSpPr>
        <p:spPr bwMode="auto">
          <a:xfrm>
            <a:off x="7535863" y="3487738"/>
            <a:ext cx="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nb-NO" sz="2000">
              <a:latin typeface="Arial" charset="0"/>
            </a:endParaRPr>
          </a:p>
        </p:txBody>
      </p:sp>
      <p:sp>
        <p:nvSpPr>
          <p:cNvPr id="173111" name="Line 55"/>
          <p:cNvSpPr>
            <a:spLocks noChangeShapeType="1"/>
          </p:cNvSpPr>
          <p:nvPr/>
        </p:nvSpPr>
        <p:spPr bwMode="auto">
          <a:xfrm>
            <a:off x="7385050" y="3711575"/>
            <a:ext cx="1588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112" name="Freeform 56"/>
          <p:cNvSpPr>
            <a:spLocks/>
          </p:cNvSpPr>
          <p:nvPr/>
        </p:nvSpPr>
        <p:spPr bwMode="auto">
          <a:xfrm>
            <a:off x="7345363" y="3851275"/>
            <a:ext cx="79375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4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113" name="Line 57"/>
          <p:cNvSpPr>
            <a:spLocks noChangeShapeType="1"/>
          </p:cNvSpPr>
          <p:nvPr/>
        </p:nvSpPr>
        <p:spPr bwMode="auto">
          <a:xfrm>
            <a:off x="8083550" y="3711575"/>
            <a:ext cx="1588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114" name="Freeform 58"/>
          <p:cNvSpPr>
            <a:spLocks/>
          </p:cNvSpPr>
          <p:nvPr/>
        </p:nvSpPr>
        <p:spPr bwMode="auto">
          <a:xfrm>
            <a:off x="8043863" y="3851275"/>
            <a:ext cx="79375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115" name="Freeform 59"/>
          <p:cNvSpPr>
            <a:spLocks/>
          </p:cNvSpPr>
          <p:nvPr/>
        </p:nvSpPr>
        <p:spPr bwMode="auto">
          <a:xfrm>
            <a:off x="6916738" y="3492500"/>
            <a:ext cx="558800" cy="1858963"/>
          </a:xfrm>
          <a:custGeom>
            <a:avLst/>
            <a:gdLst/>
            <a:ahLst/>
            <a:cxnLst>
              <a:cxn ang="0">
                <a:pos x="352" y="1171"/>
              </a:cxn>
              <a:cxn ang="0">
                <a:pos x="0" y="1171"/>
              </a:cxn>
              <a:cxn ang="0">
                <a:pos x="0" y="0"/>
              </a:cxn>
              <a:cxn ang="0">
                <a:pos x="85" y="0"/>
              </a:cxn>
            </a:cxnLst>
            <a:rect l="0" t="0" r="r" b="b"/>
            <a:pathLst>
              <a:path w="352" h="1171">
                <a:moveTo>
                  <a:pt x="352" y="1171"/>
                </a:moveTo>
                <a:lnTo>
                  <a:pt x="0" y="1171"/>
                </a:lnTo>
                <a:lnTo>
                  <a:pt x="0" y="0"/>
                </a:lnTo>
                <a:lnTo>
                  <a:pt x="85" y="0"/>
                </a:lnTo>
              </a:path>
            </a:pathLst>
          </a:custGeom>
          <a:noFill/>
          <a:ln w="7938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116" name="Freeform 60"/>
          <p:cNvSpPr>
            <a:spLocks/>
          </p:cNvSpPr>
          <p:nvPr/>
        </p:nvSpPr>
        <p:spPr bwMode="auto">
          <a:xfrm>
            <a:off x="7032625" y="3452813"/>
            <a:ext cx="79375" cy="79375"/>
          </a:xfrm>
          <a:custGeom>
            <a:avLst/>
            <a:gdLst/>
            <a:ahLst/>
            <a:cxnLst>
              <a:cxn ang="0">
                <a:pos x="138" y="69"/>
              </a:cxn>
              <a:cxn ang="0">
                <a:pos x="0" y="138"/>
              </a:cxn>
              <a:cxn ang="0">
                <a:pos x="0" y="0"/>
              </a:cxn>
              <a:cxn ang="0">
                <a:pos x="138" y="69"/>
              </a:cxn>
            </a:cxnLst>
            <a:rect l="0" t="0" r="r" b="b"/>
            <a:pathLst>
              <a:path w="138" h="138">
                <a:moveTo>
                  <a:pt x="138" y="69"/>
                </a:moveTo>
                <a:lnTo>
                  <a:pt x="0" y="138"/>
                </a:lnTo>
                <a:cubicBezTo>
                  <a:pt x="22" y="94"/>
                  <a:pt x="22" y="43"/>
                  <a:pt x="0" y="0"/>
                </a:cubicBezTo>
                <a:lnTo>
                  <a:pt x="138" y="69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117" name="Freeform 61"/>
          <p:cNvSpPr>
            <a:spLocks/>
          </p:cNvSpPr>
          <p:nvPr/>
        </p:nvSpPr>
        <p:spPr bwMode="auto">
          <a:xfrm>
            <a:off x="6807200" y="3382963"/>
            <a:ext cx="1519238" cy="2187575"/>
          </a:xfrm>
          <a:custGeom>
            <a:avLst/>
            <a:gdLst/>
            <a:ahLst/>
            <a:cxnLst>
              <a:cxn ang="0">
                <a:pos x="957" y="1378"/>
              </a:cxn>
              <a:cxn ang="0">
                <a:pos x="0" y="1378"/>
              </a:cxn>
              <a:cxn ang="0">
                <a:pos x="0" y="0"/>
              </a:cxn>
              <a:cxn ang="0">
                <a:pos x="154" y="0"/>
              </a:cxn>
            </a:cxnLst>
            <a:rect l="0" t="0" r="r" b="b"/>
            <a:pathLst>
              <a:path w="957" h="1378">
                <a:moveTo>
                  <a:pt x="957" y="1378"/>
                </a:moveTo>
                <a:lnTo>
                  <a:pt x="0" y="1378"/>
                </a:lnTo>
                <a:lnTo>
                  <a:pt x="0" y="0"/>
                </a:lnTo>
                <a:lnTo>
                  <a:pt x="154" y="0"/>
                </a:lnTo>
              </a:path>
            </a:pathLst>
          </a:custGeom>
          <a:noFill/>
          <a:ln w="7938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3118" name="Freeform 62"/>
          <p:cNvSpPr>
            <a:spLocks/>
          </p:cNvSpPr>
          <p:nvPr/>
        </p:nvSpPr>
        <p:spPr bwMode="auto">
          <a:xfrm>
            <a:off x="7032625" y="3343275"/>
            <a:ext cx="79375" cy="79375"/>
          </a:xfrm>
          <a:custGeom>
            <a:avLst/>
            <a:gdLst/>
            <a:ahLst/>
            <a:cxnLst>
              <a:cxn ang="0">
                <a:pos x="138" y="69"/>
              </a:cxn>
              <a:cxn ang="0">
                <a:pos x="0" y="138"/>
              </a:cxn>
              <a:cxn ang="0">
                <a:pos x="0" y="0"/>
              </a:cxn>
              <a:cxn ang="0">
                <a:pos x="138" y="69"/>
              </a:cxn>
            </a:cxnLst>
            <a:rect l="0" t="0" r="r" b="b"/>
            <a:pathLst>
              <a:path w="138" h="138">
                <a:moveTo>
                  <a:pt x="138" y="69"/>
                </a:moveTo>
                <a:lnTo>
                  <a:pt x="0" y="138"/>
                </a:lnTo>
                <a:cubicBezTo>
                  <a:pt x="22" y="94"/>
                  <a:pt x="22" y="43"/>
                  <a:pt x="0" y="0"/>
                </a:cubicBezTo>
                <a:lnTo>
                  <a:pt x="138" y="69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655638"/>
          </a:xfrm>
        </p:spPr>
        <p:txBody>
          <a:bodyPr/>
          <a:lstStyle/>
          <a:p>
            <a:r>
              <a:rPr lang="en-US" dirty="0"/>
              <a:t>Execution Pipes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6324600" cy="4724400"/>
          </a:xfrm>
        </p:spPr>
        <p:txBody>
          <a:bodyPr/>
          <a:lstStyle/>
          <a:p>
            <a:pPr marL="457200" indent="-457200">
              <a:lnSpc>
                <a:spcPct val="80000"/>
              </a:lnSpc>
            </a:pPr>
            <a:r>
              <a:rPr lang="en-US" sz="2400" dirty="0"/>
              <a:t>Scalar MAD pipe</a:t>
            </a:r>
          </a:p>
          <a:p>
            <a:pPr marL="974725" lvl="1" indent="-403225">
              <a:lnSpc>
                <a:spcPct val="80000"/>
              </a:lnSpc>
            </a:pPr>
            <a:r>
              <a:rPr lang="en-US" sz="2000" dirty="0" smtClean="0"/>
              <a:t>Float Multiply, Add, etc.</a:t>
            </a:r>
            <a:endParaRPr lang="en-US" sz="2000" dirty="0"/>
          </a:p>
          <a:p>
            <a:pPr marL="974725" lvl="1" indent="-403225">
              <a:lnSpc>
                <a:spcPct val="80000"/>
              </a:lnSpc>
            </a:pPr>
            <a:r>
              <a:rPr lang="en-US" sz="2000" dirty="0" smtClean="0"/>
              <a:t>Integer </a:t>
            </a:r>
            <a:r>
              <a:rPr lang="en-US" sz="2000" dirty="0"/>
              <a:t>ops, </a:t>
            </a:r>
            <a:endParaRPr lang="en-US" sz="2000" dirty="0" smtClean="0"/>
          </a:p>
          <a:p>
            <a:pPr marL="974725" lvl="1" indent="-403225">
              <a:lnSpc>
                <a:spcPct val="80000"/>
              </a:lnSpc>
            </a:pPr>
            <a:r>
              <a:rPr lang="en-US" sz="2000" dirty="0" smtClean="0"/>
              <a:t>Conversions</a:t>
            </a:r>
            <a:endParaRPr lang="en-US" sz="2000" dirty="0"/>
          </a:p>
          <a:p>
            <a:pPr marL="974725" lvl="1" indent="-403225">
              <a:lnSpc>
                <a:spcPct val="80000"/>
              </a:lnSpc>
            </a:pPr>
            <a:r>
              <a:rPr lang="en-US" sz="2000" dirty="0" smtClean="0"/>
              <a:t>Only one instruction per clock</a:t>
            </a:r>
            <a:endParaRPr lang="en-US" sz="2000" dirty="0"/>
          </a:p>
          <a:p>
            <a:pPr marL="457200" indent="-457200">
              <a:lnSpc>
                <a:spcPct val="80000"/>
              </a:lnSpc>
            </a:pPr>
            <a:r>
              <a:rPr lang="en-US" sz="2400" dirty="0"/>
              <a:t>Scalar SFU pipe</a:t>
            </a:r>
          </a:p>
          <a:p>
            <a:pPr marL="974725" lvl="1" indent="-403225">
              <a:lnSpc>
                <a:spcPct val="80000"/>
              </a:lnSpc>
            </a:pPr>
            <a:r>
              <a:rPr lang="en-US" sz="2000" dirty="0" smtClean="0"/>
              <a:t>Special functions like Sin, Cos, Log, etc.</a:t>
            </a:r>
            <a:endParaRPr lang="en-US" sz="2000" dirty="0"/>
          </a:p>
          <a:p>
            <a:pPr marL="1431925" lvl="2" indent="-342900">
              <a:lnSpc>
                <a:spcPct val="80000"/>
              </a:lnSpc>
            </a:pPr>
            <a:r>
              <a:rPr lang="en-US" sz="1800" dirty="0" smtClean="0"/>
              <a:t>Only one operation per four clocks </a:t>
            </a:r>
            <a:endParaRPr lang="en-US" sz="1800" dirty="0"/>
          </a:p>
          <a:p>
            <a:pPr marL="457200" indent="-457200">
              <a:lnSpc>
                <a:spcPct val="80000"/>
              </a:lnSpc>
            </a:pPr>
            <a:r>
              <a:rPr lang="en-US" sz="2400" dirty="0" smtClean="0"/>
              <a:t>TEX </a:t>
            </a:r>
            <a:r>
              <a:rPr lang="en-US" sz="2400" dirty="0"/>
              <a:t>pipe (external to SM, shared by all SM’s in a TPC)</a:t>
            </a:r>
          </a:p>
          <a:p>
            <a:pPr marL="457200" indent="-457200">
              <a:lnSpc>
                <a:spcPct val="80000"/>
              </a:lnSpc>
            </a:pPr>
            <a:r>
              <a:rPr lang="en-US" sz="2400" dirty="0" smtClean="0"/>
              <a:t>Load/Store </a:t>
            </a:r>
            <a:r>
              <a:rPr lang="en-US" sz="2400" dirty="0"/>
              <a:t>pipe</a:t>
            </a:r>
          </a:p>
          <a:p>
            <a:pPr marL="974725" lvl="1" indent="-403225">
              <a:lnSpc>
                <a:spcPct val="80000"/>
              </a:lnSpc>
            </a:pPr>
            <a:r>
              <a:rPr lang="en-US" sz="2000" dirty="0" smtClean="0"/>
              <a:t>CUDA </a:t>
            </a:r>
            <a:r>
              <a:rPr lang="en-US" sz="2000" dirty="0"/>
              <a:t>has both global and local memory access through </a:t>
            </a:r>
            <a:r>
              <a:rPr lang="en-US" sz="2000" dirty="0" smtClean="0"/>
              <a:t>Load/Store</a:t>
            </a:r>
            <a:endParaRPr lang="en-US" sz="2000" dirty="0"/>
          </a:p>
        </p:txBody>
      </p:sp>
      <p:sp>
        <p:nvSpPr>
          <p:cNvPr id="174084" name="AutoShape 4"/>
          <p:cNvSpPr>
            <a:spLocks noChangeAspect="1" noChangeArrowheads="1" noTextEdit="1"/>
          </p:cNvSpPr>
          <p:nvPr/>
        </p:nvSpPr>
        <p:spPr bwMode="auto">
          <a:xfrm>
            <a:off x="6705600" y="1719263"/>
            <a:ext cx="20383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7081838" y="3219450"/>
            <a:ext cx="1639887" cy="546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7081838" y="3219450"/>
            <a:ext cx="1639887" cy="54610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7112000" y="1741488"/>
            <a:ext cx="15795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7112000" y="1741488"/>
            <a:ext cx="1579563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089" name="Rectangle 9"/>
          <p:cNvSpPr>
            <a:spLocks noChangeArrowheads="1"/>
          </p:cNvSpPr>
          <p:nvPr/>
        </p:nvSpPr>
        <p:spPr bwMode="auto">
          <a:xfrm>
            <a:off x="7835900" y="1792288"/>
            <a:ext cx="428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I</a:t>
            </a:r>
            <a:endParaRPr lang="en-US" sz="2000">
              <a:latin typeface="Arial" charset="0"/>
            </a:endParaRPr>
          </a:p>
        </p:txBody>
      </p:sp>
      <p:sp>
        <p:nvSpPr>
          <p:cNvPr id="174090" name="Rectangle 10"/>
          <p:cNvSpPr>
            <a:spLocks noChangeArrowheads="1"/>
          </p:cNvSpPr>
          <p:nvPr/>
        </p:nvSpPr>
        <p:spPr bwMode="auto">
          <a:xfrm>
            <a:off x="7881938" y="1792288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$</a:t>
            </a:r>
            <a:endParaRPr lang="en-US" sz="2000">
              <a:latin typeface="Arial" charset="0"/>
            </a:endParaRPr>
          </a:p>
        </p:txBody>
      </p:sp>
      <p:sp>
        <p:nvSpPr>
          <p:cNvPr id="174091" name="Rectangle 11"/>
          <p:cNvSpPr>
            <a:spLocks noChangeArrowheads="1"/>
          </p:cNvSpPr>
          <p:nvPr/>
        </p:nvSpPr>
        <p:spPr bwMode="auto">
          <a:xfrm>
            <a:off x="7818438" y="1965325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L</a:t>
            </a:r>
            <a:endParaRPr lang="en-US" sz="2000">
              <a:latin typeface="Arial" charset="0"/>
            </a:endParaRPr>
          </a:p>
        </p:txBody>
      </p:sp>
      <p:sp>
        <p:nvSpPr>
          <p:cNvPr id="174092" name="Rectangle 12"/>
          <p:cNvSpPr>
            <a:spLocks noChangeArrowheads="1"/>
          </p:cNvSpPr>
          <p:nvPr/>
        </p:nvSpPr>
        <p:spPr bwMode="auto">
          <a:xfrm>
            <a:off x="7899400" y="1965325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1</a:t>
            </a:r>
            <a:endParaRPr lang="en-US" sz="2000">
              <a:latin typeface="Arial" charset="0"/>
            </a:endParaRPr>
          </a:p>
        </p:txBody>
      </p:sp>
      <p:sp>
        <p:nvSpPr>
          <p:cNvPr id="174093" name="Rectangle 13"/>
          <p:cNvSpPr>
            <a:spLocks noChangeArrowheads="1"/>
          </p:cNvSpPr>
          <p:nvPr/>
        </p:nvSpPr>
        <p:spPr bwMode="auto">
          <a:xfrm>
            <a:off x="7112000" y="2508250"/>
            <a:ext cx="1579563" cy="4365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094" name="Rectangle 14"/>
          <p:cNvSpPr>
            <a:spLocks noChangeArrowheads="1"/>
          </p:cNvSpPr>
          <p:nvPr/>
        </p:nvSpPr>
        <p:spPr bwMode="auto">
          <a:xfrm>
            <a:off x="7112000" y="2508250"/>
            <a:ext cx="1579563" cy="436563"/>
          </a:xfrm>
          <a:prstGeom prst="rect">
            <a:avLst/>
          </a:prstGeom>
          <a:noFill/>
          <a:ln w="8001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095" name="Rectangle 15"/>
          <p:cNvSpPr>
            <a:spLocks noChangeArrowheads="1"/>
          </p:cNvSpPr>
          <p:nvPr/>
        </p:nvSpPr>
        <p:spPr bwMode="auto">
          <a:xfrm>
            <a:off x="7462838" y="2559050"/>
            <a:ext cx="9191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Multithreaded</a:t>
            </a:r>
            <a:endParaRPr lang="en-US" sz="2000">
              <a:latin typeface="Arial" charset="0"/>
            </a:endParaRPr>
          </a:p>
        </p:txBody>
      </p:sp>
      <p:sp>
        <p:nvSpPr>
          <p:cNvPr id="174096" name="Rectangle 16"/>
          <p:cNvSpPr>
            <a:spLocks noChangeArrowheads="1"/>
          </p:cNvSpPr>
          <p:nvPr/>
        </p:nvSpPr>
        <p:spPr bwMode="auto">
          <a:xfrm>
            <a:off x="7353300" y="2732088"/>
            <a:ext cx="11509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Instruction Buffer</a:t>
            </a:r>
            <a:endParaRPr lang="en-US" sz="2000">
              <a:latin typeface="Arial" charset="0"/>
            </a:endParaRPr>
          </a:p>
        </p:txBody>
      </p:sp>
      <p:sp>
        <p:nvSpPr>
          <p:cNvPr id="174097" name="Rectangle 17"/>
          <p:cNvSpPr>
            <a:spLocks noChangeArrowheads="1"/>
          </p:cNvSpPr>
          <p:nvPr/>
        </p:nvSpPr>
        <p:spPr bwMode="auto">
          <a:xfrm>
            <a:off x="7292975" y="3273425"/>
            <a:ext cx="1825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098" name="Rectangle 18"/>
          <p:cNvSpPr>
            <a:spLocks noChangeArrowheads="1"/>
          </p:cNvSpPr>
          <p:nvPr/>
        </p:nvSpPr>
        <p:spPr bwMode="auto">
          <a:xfrm>
            <a:off x="7162800" y="3273425"/>
            <a:ext cx="685800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099" name="Rectangle 19"/>
          <p:cNvSpPr>
            <a:spLocks noChangeArrowheads="1"/>
          </p:cNvSpPr>
          <p:nvPr/>
        </p:nvSpPr>
        <p:spPr bwMode="auto">
          <a:xfrm>
            <a:off x="7461250" y="3360738"/>
            <a:ext cx="82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" charset="0"/>
              </a:rPr>
              <a:t>R</a:t>
            </a:r>
            <a:endParaRPr lang="en-US" sz="2000">
              <a:latin typeface="Arial" charset="0"/>
            </a:endParaRPr>
          </a:p>
        </p:txBody>
      </p:sp>
      <p:sp>
        <p:nvSpPr>
          <p:cNvPr id="174100" name="Rectangle 20"/>
          <p:cNvSpPr>
            <a:spLocks noChangeArrowheads="1"/>
          </p:cNvSpPr>
          <p:nvPr/>
        </p:nvSpPr>
        <p:spPr bwMode="auto">
          <a:xfrm>
            <a:off x="7470775" y="3487738"/>
            <a:ext cx="69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" charset="0"/>
              </a:rPr>
              <a:t>F</a:t>
            </a:r>
            <a:endParaRPr lang="en-US" sz="2000">
              <a:latin typeface="Arial" charset="0"/>
            </a:endParaRPr>
          </a:p>
        </p:txBody>
      </p:sp>
      <p:sp>
        <p:nvSpPr>
          <p:cNvPr id="174101" name="Rectangle 21"/>
          <p:cNvSpPr>
            <a:spLocks noChangeArrowheads="1"/>
          </p:cNvSpPr>
          <p:nvPr/>
        </p:nvSpPr>
        <p:spPr bwMode="auto">
          <a:xfrm>
            <a:off x="7900988" y="3273425"/>
            <a:ext cx="365125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102" name="Rectangle 22"/>
          <p:cNvSpPr>
            <a:spLocks noChangeArrowheads="1"/>
          </p:cNvSpPr>
          <p:nvPr/>
        </p:nvSpPr>
        <p:spPr bwMode="auto">
          <a:xfrm>
            <a:off x="7900988" y="3273425"/>
            <a:ext cx="365125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103" name="Rectangle 23"/>
          <p:cNvSpPr>
            <a:spLocks noChangeArrowheads="1"/>
          </p:cNvSpPr>
          <p:nvPr/>
        </p:nvSpPr>
        <p:spPr bwMode="auto">
          <a:xfrm>
            <a:off x="8008938" y="3360738"/>
            <a:ext cx="82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" charset="0"/>
              </a:rPr>
              <a:t>C</a:t>
            </a:r>
            <a:endParaRPr lang="en-US" sz="2000">
              <a:latin typeface="Arial" charset="0"/>
            </a:endParaRPr>
          </a:p>
        </p:txBody>
      </p:sp>
      <p:sp>
        <p:nvSpPr>
          <p:cNvPr id="174104" name="Rectangle 24"/>
          <p:cNvSpPr>
            <a:spLocks noChangeArrowheads="1"/>
          </p:cNvSpPr>
          <p:nvPr/>
        </p:nvSpPr>
        <p:spPr bwMode="auto">
          <a:xfrm>
            <a:off x="8091488" y="336073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" charset="0"/>
              </a:rPr>
              <a:t>$</a:t>
            </a:r>
            <a:endParaRPr lang="en-US" sz="2000">
              <a:latin typeface="Arial" charset="0"/>
            </a:endParaRPr>
          </a:p>
        </p:txBody>
      </p:sp>
      <p:sp>
        <p:nvSpPr>
          <p:cNvPr id="174105" name="Rectangle 25"/>
          <p:cNvSpPr>
            <a:spLocks noChangeArrowheads="1"/>
          </p:cNvSpPr>
          <p:nvPr/>
        </p:nvSpPr>
        <p:spPr bwMode="auto">
          <a:xfrm>
            <a:off x="8018463" y="348773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" charset="0"/>
              </a:rPr>
              <a:t>L</a:t>
            </a:r>
            <a:endParaRPr lang="en-US" sz="2000">
              <a:latin typeface="Arial" charset="0"/>
            </a:endParaRPr>
          </a:p>
        </p:txBody>
      </p:sp>
      <p:sp>
        <p:nvSpPr>
          <p:cNvPr id="174106" name="Rectangle 26"/>
          <p:cNvSpPr>
            <a:spLocks noChangeArrowheads="1"/>
          </p:cNvSpPr>
          <p:nvPr/>
        </p:nvSpPr>
        <p:spPr bwMode="auto">
          <a:xfrm>
            <a:off x="8081963" y="348773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" charset="0"/>
              </a:rPr>
              <a:t>1</a:t>
            </a:r>
            <a:endParaRPr lang="en-US" sz="2000">
              <a:latin typeface="Arial" charset="0"/>
            </a:endParaRPr>
          </a:p>
        </p:txBody>
      </p:sp>
      <p:sp>
        <p:nvSpPr>
          <p:cNvPr id="174107" name="Rectangle 27"/>
          <p:cNvSpPr>
            <a:spLocks noChangeArrowheads="1"/>
          </p:cNvSpPr>
          <p:nvPr/>
        </p:nvSpPr>
        <p:spPr bwMode="auto">
          <a:xfrm>
            <a:off x="8326438" y="3273425"/>
            <a:ext cx="365125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108" name="Rectangle 28"/>
          <p:cNvSpPr>
            <a:spLocks noChangeArrowheads="1"/>
          </p:cNvSpPr>
          <p:nvPr/>
        </p:nvSpPr>
        <p:spPr bwMode="auto">
          <a:xfrm>
            <a:off x="8326438" y="3273425"/>
            <a:ext cx="365125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109" name="Rectangle 29"/>
          <p:cNvSpPr>
            <a:spLocks noChangeArrowheads="1"/>
          </p:cNvSpPr>
          <p:nvPr/>
        </p:nvSpPr>
        <p:spPr bwMode="auto">
          <a:xfrm>
            <a:off x="8335963" y="3360738"/>
            <a:ext cx="368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" charset="0"/>
              </a:rPr>
              <a:t>Shared</a:t>
            </a:r>
            <a:endParaRPr lang="en-US" sz="2000">
              <a:latin typeface="Arial" charset="0"/>
            </a:endParaRPr>
          </a:p>
        </p:txBody>
      </p:sp>
      <p:sp>
        <p:nvSpPr>
          <p:cNvPr id="174110" name="Rectangle 30"/>
          <p:cNvSpPr>
            <a:spLocks noChangeArrowheads="1"/>
          </p:cNvSpPr>
          <p:nvPr/>
        </p:nvSpPr>
        <p:spPr bwMode="auto">
          <a:xfrm>
            <a:off x="8383588" y="3487738"/>
            <a:ext cx="254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" charset="0"/>
              </a:rPr>
              <a:t>Mem</a:t>
            </a:r>
            <a:endParaRPr lang="en-US" sz="2000">
              <a:latin typeface="Arial" charset="0"/>
            </a:endParaRPr>
          </a:p>
        </p:txBody>
      </p:sp>
      <p:sp>
        <p:nvSpPr>
          <p:cNvPr id="174111" name="Rectangle 31"/>
          <p:cNvSpPr>
            <a:spLocks noChangeArrowheads="1"/>
          </p:cNvSpPr>
          <p:nvPr/>
        </p:nvSpPr>
        <p:spPr bwMode="auto">
          <a:xfrm>
            <a:off x="7112000" y="3930650"/>
            <a:ext cx="1579563" cy="436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112" name="Rectangle 32"/>
          <p:cNvSpPr>
            <a:spLocks noChangeArrowheads="1"/>
          </p:cNvSpPr>
          <p:nvPr/>
        </p:nvSpPr>
        <p:spPr bwMode="auto">
          <a:xfrm>
            <a:off x="7112000" y="3930650"/>
            <a:ext cx="1579563" cy="436563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113" name="Rectangle 33"/>
          <p:cNvSpPr>
            <a:spLocks noChangeArrowheads="1"/>
          </p:cNvSpPr>
          <p:nvPr/>
        </p:nvSpPr>
        <p:spPr bwMode="auto">
          <a:xfrm>
            <a:off x="7391400" y="4062413"/>
            <a:ext cx="10556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Operand Select</a:t>
            </a:r>
            <a:endParaRPr lang="en-US" sz="2000">
              <a:latin typeface="Arial" charset="0"/>
            </a:endParaRPr>
          </a:p>
        </p:txBody>
      </p:sp>
      <p:sp>
        <p:nvSpPr>
          <p:cNvPr id="174114" name="Rectangle 34"/>
          <p:cNvSpPr>
            <a:spLocks noChangeArrowheads="1"/>
          </p:cNvSpPr>
          <p:nvPr/>
        </p:nvSpPr>
        <p:spPr bwMode="auto">
          <a:xfrm>
            <a:off x="7112000" y="4695825"/>
            <a:ext cx="7286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115" name="Rectangle 35"/>
          <p:cNvSpPr>
            <a:spLocks noChangeArrowheads="1"/>
          </p:cNvSpPr>
          <p:nvPr/>
        </p:nvSpPr>
        <p:spPr bwMode="auto">
          <a:xfrm>
            <a:off x="7112000" y="4695825"/>
            <a:ext cx="728663" cy="438150"/>
          </a:xfrm>
          <a:prstGeom prst="rect">
            <a:avLst/>
          </a:prstGeom>
          <a:solidFill>
            <a:schemeClr val="accent2"/>
          </a:solidFill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116" name="Rectangle 36"/>
          <p:cNvSpPr>
            <a:spLocks noChangeArrowheads="1"/>
          </p:cNvSpPr>
          <p:nvPr/>
        </p:nvSpPr>
        <p:spPr bwMode="auto">
          <a:xfrm>
            <a:off x="7316788" y="4829175"/>
            <a:ext cx="338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" charset="0"/>
              </a:rPr>
              <a:t>MAD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117" name="Rectangle 37"/>
          <p:cNvSpPr>
            <a:spLocks noChangeArrowheads="1"/>
          </p:cNvSpPr>
          <p:nvPr/>
        </p:nvSpPr>
        <p:spPr bwMode="auto">
          <a:xfrm>
            <a:off x="7962900" y="4695825"/>
            <a:ext cx="7286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118" name="Rectangle 38"/>
          <p:cNvSpPr>
            <a:spLocks noChangeArrowheads="1"/>
          </p:cNvSpPr>
          <p:nvPr/>
        </p:nvSpPr>
        <p:spPr bwMode="auto">
          <a:xfrm>
            <a:off x="7962900" y="4695825"/>
            <a:ext cx="728663" cy="438150"/>
          </a:xfrm>
          <a:prstGeom prst="rect">
            <a:avLst/>
          </a:prstGeom>
          <a:solidFill>
            <a:schemeClr val="accent2"/>
          </a:solidFill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119" name="Rectangle 39"/>
          <p:cNvSpPr>
            <a:spLocks noChangeArrowheads="1"/>
          </p:cNvSpPr>
          <p:nvPr/>
        </p:nvSpPr>
        <p:spPr bwMode="auto">
          <a:xfrm>
            <a:off x="8181975" y="4829175"/>
            <a:ext cx="304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" charset="0"/>
              </a:rPr>
              <a:t>SFU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120" name="Line 40"/>
          <p:cNvSpPr>
            <a:spLocks noChangeShapeType="1"/>
          </p:cNvSpPr>
          <p:nvPr/>
        </p:nvSpPr>
        <p:spPr bwMode="auto">
          <a:xfrm>
            <a:off x="7900988" y="2944813"/>
            <a:ext cx="1587" cy="214312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121" name="Freeform 41"/>
          <p:cNvSpPr>
            <a:spLocks/>
          </p:cNvSpPr>
          <p:nvPr/>
        </p:nvSpPr>
        <p:spPr bwMode="auto">
          <a:xfrm>
            <a:off x="7862888" y="3140075"/>
            <a:ext cx="77787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122" name="Line 42"/>
          <p:cNvSpPr>
            <a:spLocks noChangeShapeType="1"/>
          </p:cNvSpPr>
          <p:nvPr/>
        </p:nvSpPr>
        <p:spPr bwMode="auto">
          <a:xfrm>
            <a:off x="7475538" y="4367213"/>
            <a:ext cx="1587" cy="268287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123" name="Freeform 43"/>
          <p:cNvSpPr>
            <a:spLocks/>
          </p:cNvSpPr>
          <p:nvPr/>
        </p:nvSpPr>
        <p:spPr bwMode="auto">
          <a:xfrm>
            <a:off x="7435850" y="4616450"/>
            <a:ext cx="79375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4" y="21"/>
                  <a:pt x="95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124" name="Line 44"/>
          <p:cNvSpPr>
            <a:spLocks noChangeShapeType="1"/>
          </p:cNvSpPr>
          <p:nvPr/>
        </p:nvSpPr>
        <p:spPr bwMode="auto">
          <a:xfrm>
            <a:off x="7900988" y="2179638"/>
            <a:ext cx="1587" cy="268287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125" name="Freeform 45"/>
          <p:cNvSpPr>
            <a:spLocks/>
          </p:cNvSpPr>
          <p:nvPr/>
        </p:nvSpPr>
        <p:spPr bwMode="auto">
          <a:xfrm>
            <a:off x="7862888" y="2428875"/>
            <a:ext cx="77787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126" name="Line 46"/>
          <p:cNvSpPr>
            <a:spLocks noChangeShapeType="1"/>
          </p:cNvSpPr>
          <p:nvPr/>
        </p:nvSpPr>
        <p:spPr bwMode="auto">
          <a:xfrm>
            <a:off x="7475538" y="5133975"/>
            <a:ext cx="1587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127" name="Freeform 47"/>
          <p:cNvSpPr>
            <a:spLocks/>
          </p:cNvSpPr>
          <p:nvPr/>
        </p:nvSpPr>
        <p:spPr bwMode="auto">
          <a:xfrm>
            <a:off x="7435850" y="5273675"/>
            <a:ext cx="79375" cy="77788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4" y="21"/>
                  <a:pt x="95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128" name="Line 48"/>
          <p:cNvSpPr>
            <a:spLocks noChangeShapeType="1"/>
          </p:cNvSpPr>
          <p:nvPr/>
        </p:nvSpPr>
        <p:spPr bwMode="auto">
          <a:xfrm>
            <a:off x="8326438" y="5133975"/>
            <a:ext cx="1587" cy="377825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129" name="Freeform 49"/>
          <p:cNvSpPr>
            <a:spLocks/>
          </p:cNvSpPr>
          <p:nvPr/>
        </p:nvSpPr>
        <p:spPr bwMode="auto">
          <a:xfrm>
            <a:off x="8288338" y="5492750"/>
            <a:ext cx="77787" cy="77788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4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130" name="Line 50"/>
          <p:cNvSpPr>
            <a:spLocks noChangeShapeType="1"/>
          </p:cNvSpPr>
          <p:nvPr/>
        </p:nvSpPr>
        <p:spPr bwMode="auto">
          <a:xfrm>
            <a:off x="8326438" y="4367213"/>
            <a:ext cx="1587" cy="268287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131" name="Freeform 51"/>
          <p:cNvSpPr>
            <a:spLocks/>
          </p:cNvSpPr>
          <p:nvPr/>
        </p:nvSpPr>
        <p:spPr bwMode="auto">
          <a:xfrm>
            <a:off x="8288338" y="4616450"/>
            <a:ext cx="77787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4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132" name="Line 52"/>
          <p:cNvSpPr>
            <a:spLocks noChangeShapeType="1"/>
          </p:cNvSpPr>
          <p:nvPr/>
        </p:nvSpPr>
        <p:spPr bwMode="auto">
          <a:xfrm>
            <a:off x="8509000" y="3711575"/>
            <a:ext cx="1588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133" name="Freeform 53"/>
          <p:cNvSpPr>
            <a:spLocks/>
          </p:cNvSpPr>
          <p:nvPr/>
        </p:nvSpPr>
        <p:spPr bwMode="auto">
          <a:xfrm>
            <a:off x="8470900" y="3851275"/>
            <a:ext cx="77788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4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134" name="Rectangle 54"/>
          <p:cNvSpPr>
            <a:spLocks noChangeArrowheads="1"/>
          </p:cNvSpPr>
          <p:nvPr/>
        </p:nvSpPr>
        <p:spPr bwMode="auto">
          <a:xfrm>
            <a:off x="7535863" y="3487738"/>
            <a:ext cx="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nb-NO" sz="2000">
              <a:latin typeface="Arial" charset="0"/>
            </a:endParaRPr>
          </a:p>
        </p:txBody>
      </p:sp>
      <p:sp>
        <p:nvSpPr>
          <p:cNvPr id="174135" name="Line 55"/>
          <p:cNvSpPr>
            <a:spLocks noChangeShapeType="1"/>
          </p:cNvSpPr>
          <p:nvPr/>
        </p:nvSpPr>
        <p:spPr bwMode="auto">
          <a:xfrm>
            <a:off x="7385050" y="3711575"/>
            <a:ext cx="1588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136" name="Freeform 56"/>
          <p:cNvSpPr>
            <a:spLocks/>
          </p:cNvSpPr>
          <p:nvPr/>
        </p:nvSpPr>
        <p:spPr bwMode="auto">
          <a:xfrm>
            <a:off x="7345363" y="3851275"/>
            <a:ext cx="79375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4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137" name="Line 57"/>
          <p:cNvSpPr>
            <a:spLocks noChangeShapeType="1"/>
          </p:cNvSpPr>
          <p:nvPr/>
        </p:nvSpPr>
        <p:spPr bwMode="auto">
          <a:xfrm>
            <a:off x="8083550" y="3711575"/>
            <a:ext cx="1588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138" name="Freeform 58"/>
          <p:cNvSpPr>
            <a:spLocks/>
          </p:cNvSpPr>
          <p:nvPr/>
        </p:nvSpPr>
        <p:spPr bwMode="auto">
          <a:xfrm>
            <a:off x="8043863" y="3851275"/>
            <a:ext cx="79375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139" name="Freeform 59"/>
          <p:cNvSpPr>
            <a:spLocks/>
          </p:cNvSpPr>
          <p:nvPr/>
        </p:nvSpPr>
        <p:spPr bwMode="auto">
          <a:xfrm>
            <a:off x="6916738" y="3492500"/>
            <a:ext cx="558800" cy="1858963"/>
          </a:xfrm>
          <a:custGeom>
            <a:avLst/>
            <a:gdLst/>
            <a:ahLst/>
            <a:cxnLst>
              <a:cxn ang="0">
                <a:pos x="352" y="1171"/>
              </a:cxn>
              <a:cxn ang="0">
                <a:pos x="0" y="1171"/>
              </a:cxn>
              <a:cxn ang="0">
                <a:pos x="0" y="0"/>
              </a:cxn>
              <a:cxn ang="0">
                <a:pos x="85" y="0"/>
              </a:cxn>
            </a:cxnLst>
            <a:rect l="0" t="0" r="r" b="b"/>
            <a:pathLst>
              <a:path w="352" h="1171">
                <a:moveTo>
                  <a:pt x="352" y="1171"/>
                </a:moveTo>
                <a:lnTo>
                  <a:pt x="0" y="1171"/>
                </a:lnTo>
                <a:lnTo>
                  <a:pt x="0" y="0"/>
                </a:lnTo>
                <a:lnTo>
                  <a:pt x="85" y="0"/>
                </a:lnTo>
              </a:path>
            </a:pathLst>
          </a:custGeom>
          <a:noFill/>
          <a:ln w="7938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140" name="Freeform 60"/>
          <p:cNvSpPr>
            <a:spLocks/>
          </p:cNvSpPr>
          <p:nvPr/>
        </p:nvSpPr>
        <p:spPr bwMode="auto">
          <a:xfrm>
            <a:off x="7032625" y="3452813"/>
            <a:ext cx="79375" cy="79375"/>
          </a:xfrm>
          <a:custGeom>
            <a:avLst/>
            <a:gdLst/>
            <a:ahLst/>
            <a:cxnLst>
              <a:cxn ang="0">
                <a:pos x="138" y="69"/>
              </a:cxn>
              <a:cxn ang="0">
                <a:pos x="0" y="138"/>
              </a:cxn>
              <a:cxn ang="0">
                <a:pos x="0" y="0"/>
              </a:cxn>
              <a:cxn ang="0">
                <a:pos x="138" y="69"/>
              </a:cxn>
            </a:cxnLst>
            <a:rect l="0" t="0" r="r" b="b"/>
            <a:pathLst>
              <a:path w="138" h="138">
                <a:moveTo>
                  <a:pt x="138" y="69"/>
                </a:moveTo>
                <a:lnTo>
                  <a:pt x="0" y="138"/>
                </a:lnTo>
                <a:cubicBezTo>
                  <a:pt x="22" y="94"/>
                  <a:pt x="22" y="43"/>
                  <a:pt x="0" y="0"/>
                </a:cubicBezTo>
                <a:lnTo>
                  <a:pt x="138" y="69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141" name="Freeform 61"/>
          <p:cNvSpPr>
            <a:spLocks/>
          </p:cNvSpPr>
          <p:nvPr/>
        </p:nvSpPr>
        <p:spPr bwMode="auto">
          <a:xfrm>
            <a:off x="6807200" y="3382963"/>
            <a:ext cx="1519238" cy="2187575"/>
          </a:xfrm>
          <a:custGeom>
            <a:avLst/>
            <a:gdLst/>
            <a:ahLst/>
            <a:cxnLst>
              <a:cxn ang="0">
                <a:pos x="957" y="1378"/>
              </a:cxn>
              <a:cxn ang="0">
                <a:pos x="0" y="1378"/>
              </a:cxn>
              <a:cxn ang="0">
                <a:pos x="0" y="0"/>
              </a:cxn>
              <a:cxn ang="0">
                <a:pos x="154" y="0"/>
              </a:cxn>
            </a:cxnLst>
            <a:rect l="0" t="0" r="r" b="b"/>
            <a:pathLst>
              <a:path w="957" h="1378">
                <a:moveTo>
                  <a:pt x="957" y="1378"/>
                </a:moveTo>
                <a:lnTo>
                  <a:pt x="0" y="1378"/>
                </a:lnTo>
                <a:lnTo>
                  <a:pt x="0" y="0"/>
                </a:lnTo>
                <a:lnTo>
                  <a:pt x="154" y="0"/>
                </a:lnTo>
              </a:path>
            </a:pathLst>
          </a:custGeom>
          <a:noFill/>
          <a:ln w="7938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4142" name="Freeform 62"/>
          <p:cNvSpPr>
            <a:spLocks/>
          </p:cNvSpPr>
          <p:nvPr/>
        </p:nvSpPr>
        <p:spPr bwMode="auto">
          <a:xfrm>
            <a:off x="7032625" y="3343275"/>
            <a:ext cx="79375" cy="79375"/>
          </a:xfrm>
          <a:custGeom>
            <a:avLst/>
            <a:gdLst/>
            <a:ahLst/>
            <a:cxnLst>
              <a:cxn ang="0">
                <a:pos x="138" y="69"/>
              </a:cxn>
              <a:cxn ang="0">
                <a:pos x="0" y="138"/>
              </a:cxn>
              <a:cxn ang="0">
                <a:pos x="0" y="0"/>
              </a:cxn>
              <a:cxn ang="0">
                <a:pos x="138" y="69"/>
              </a:cxn>
            </a:cxnLst>
            <a:rect l="0" t="0" r="r" b="b"/>
            <a:pathLst>
              <a:path w="138" h="138">
                <a:moveTo>
                  <a:pt x="138" y="69"/>
                </a:moveTo>
                <a:lnTo>
                  <a:pt x="0" y="138"/>
                </a:lnTo>
                <a:cubicBezTo>
                  <a:pt x="22" y="94"/>
                  <a:pt x="22" y="43"/>
                  <a:pt x="0" y="0"/>
                </a:cubicBezTo>
                <a:lnTo>
                  <a:pt x="138" y="69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4800" dirty="0" smtClean="0"/>
              <a:t>GPGPU</a:t>
            </a:r>
            <a:endParaRPr lang="nb-NO" sz="4800" dirty="0"/>
          </a:p>
        </p:txBody>
      </p:sp>
      <p:sp>
        <p:nvSpPr>
          <p:cNvPr id="5" name="Plassholder for bunntekst 3"/>
          <p:cNvSpPr txBox="1">
            <a:spLocks/>
          </p:cNvSpPr>
          <p:nvPr/>
        </p:nvSpPr>
        <p:spPr>
          <a:xfrm>
            <a:off x="0" y="6553200"/>
            <a:ext cx="3429000" cy="2317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Foils adapted from nVIDIA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is really GPGPU?</a:t>
            </a:r>
            <a:endParaRPr lang="en-US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839200" cy="5181600"/>
          </a:xfrm>
        </p:spPr>
        <p:txBody>
          <a:bodyPr/>
          <a:lstStyle/>
          <a:p>
            <a:r>
              <a:rPr lang="en-US" sz="2400" dirty="0"/>
              <a:t>General Purpose computation using GPU</a:t>
            </a:r>
            <a:br>
              <a:rPr lang="en-US" sz="2400" dirty="0"/>
            </a:br>
            <a:r>
              <a:rPr lang="en-US" sz="2400" dirty="0"/>
              <a:t>in </a:t>
            </a:r>
            <a:r>
              <a:rPr lang="en-US" sz="2400" dirty="0" smtClean="0"/>
              <a:t>other applications than </a:t>
            </a:r>
            <a:r>
              <a:rPr lang="en-US" sz="2400" dirty="0"/>
              <a:t>3D graphics</a:t>
            </a:r>
          </a:p>
          <a:p>
            <a:pPr lvl="1"/>
            <a:r>
              <a:rPr lang="en-US" sz="2000" dirty="0"/>
              <a:t>GPU </a:t>
            </a:r>
            <a:r>
              <a:rPr lang="en-US" sz="2000" dirty="0" smtClean="0"/>
              <a:t>can accelerate parts of an application</a:t>
            </a:r>
            <a:endParaRPr lang="en-US" sz="2000" dirty="0"/>
          </a:p>
          <a:p>
            <a:r>
              <a:rPr lang="en-US" sz="2400" dirty="0" smtClean="0"/>
              <a:t>Parallel data algorithms using the GPUs properties</a:t>
            </a:r>
            <a:endParaRPr lang="en-US" sz="2400" dirty="0"/>
          </a:p>
          <a:p>
            <a:pPr lvl="1"/>
            <a:r>
              <a:rPr lang="en-US" sz="2000" dirty="0"/>
              <a:t>Large data arrays, streaming throughput</a:t>
            </a:r>
          </a:p>
          <a:p>
            <a:pPr lvl="1"/>
            <a:r>
              <a:rPr lang="en-US" sz="2000" dirty="0"/>
              <a:t>Fine-grain SIMD parallelism</a:t>
            </a:r>
          </a:p>
          <a:p>
            <a:pPr lvl="1"/>
            <a:r>
              <a:rPr lang="en-US" sz="2000" dirty="0" smtClean="0"/>
              <a:t>Fast </a:t>
            </a:r>
            <a:r>
              <a:rPr lang="en-US" sz="2000" dirty="0"/>
              <a:t>floating point (FP) </a:t>
            </a:r>
            <a:r>
              <a:rPr lang="en-US" sz="2000" dirty="0" smtClean="0"/>
              <a:t>operations</a:t>
            </a:r>
            <a:endParaRPr lang="en-US" sz="2000" dirty="0"/>
          </a:p>
          <a:p>
            <a:r>
              <a:rPr lang="en-US" sz="2400" dirty="0" smtClean="0"/>
              <a:t>Applications for GPGPU</a:t>
            </a:r>
            <a:endParaRPr lang="en-US" sz="2400" dirty="0"/>
          </a:p>
          <a:p>
            <a:pPr lvl="1"/>
            <a:r>
              <a:rPr lang="en-US" sz="2000" dirty="0"/>
              <a:t>Game effects </a:t>
            </a:r>
            <a:r>
              <a:rPr lang="en-US" sz="2000" dirty="0" smtClean="0"/>
              <a:t>(physics) nVIDIA </a:t>
            </a:r>
            <a:r>
              <a:rPr lang="en-US" sz="2000" dirty="0" err="1" smtClean="0"/>
              <a:t>PhysX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mage processing (Photoshop CS4)</a:t>
            </a:r>
          </a:p>
          <a:p>
            <a:pPr lvl="1"/>
            <a:r>
              <a:rPr lang="en-US" sz="2000" dirty="0" smtClean="0"/>
              <a:t>Video Encoding/Transcoding (Elemental </a:t>
            </a:r>
            <a:r>
              <a:rPr lang="nb-NO" sz="2000" dirty="0" err="1" smtClean="0"/>
              <a:t>RapidHD</a:t>
            </a:r>
            <a:r>
              <a:rPr lang="nb-NO" sz="2000" dirty="0" smtClean="0"/>
              <a:t>)</a:t>
            </a:r>
          </a:p>
          <a:p>
            <a:pPr lvl="1"/>
            <a:r>
              <a:rPr lang="en-US" sz="2000" dirty="0" smtClean="0"/>
              <a:t>Distributed processing (Stanford Folding@Home</a:t>
            </a:r>
            <a:r>
              <a:rPr lang="nb-NO" sz="2000" dirty="0" smtClean="0"/>
              <a:t>)</a:t>
            </a:r>
          </a:p>
          <a:p>
            <a:pPr lvl="1"/>
            <a:r>
              <a:rPr lang="nb-NO" sz="2000" dirty="0" smtClean="0"/>
              <a:t>RAID6, AES, </a:t>
            </a:r>
            <a:r>
              <a:rPr lang="nb-NO" sz="2000" dirty="0" err="1" smtClean="0"/>
              <a:t>MatLab</a:t>
            </a:r>
            <a:r>
              <a:rPr lang="nb-NO" sz="2000" dirty="0" smtClean="0"/>
              <a:t>, etc.</a:t>
            </a:r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93188" name="Picture 4" descr="gpgp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76200"/>
            <a:ext cx="2057400" cy="522005"/>
          </a:xfrm>
          <a:prstGeom prst="rect">
            <a:avLst/>
          </a:prstGeom>
          <a:noFill/>
          <a:ln w="19050">
            <a:solidFill>
              <a:srgbClr val="6699CC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GPGPU </a:t>
            </a:r>
            <a:r>
              <a:rPr lang="en-US" dirty="0" smtClean="0"/>
              <a:t>use, and limitations</a:t>
            </a:r>
            <a:endParaRPr 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5715000" cy="5105400"/>
          </a:xfrm>
        </p:spPr>
        <p:txBody>
          <a:bodyPr/>
          <a:lstStyle/>
          <a:p>
            <a:r>
              <a:rPr lang="en-US" sz="2400" dirty="0" smtClean="0"/>
              <a:t>Working with a Graphics API</a:t>
            </a:r>
            <a:endParaRPr lang="en-US" sz="2400" dirty="0"/>
          </a:p>
          <a:p>
            <a:pPr lvl="1"/>
            <a:r>
              <a:rPr lang="en-US" sz="2000" dirty="0" smtClean="0"/>
              <a:t>Special cases with an API like Microsoft Direct3D or OpenGL</a:t>
            </a:r>
            <a:endParaRPr lang="en-US" sz="2000" dirty="0"/>
          </a:p>
          <a:p>
            <a:r>
              <a:rPr lang="en-US" sz="2400" dirty="0"/>
              <a:t>Addressing modes</a:t>
            </a:r>
          </a:p>
          <a:p>
            <a:pPr lvl="1"/>
            <a:r>
              <a:rPr lang="en-US" sz="2000" dirty="0"/>
              <a:t>Limited </a:t>
            </a:r>
            <a:r>
              <a:rPr lang="en-US" sz="2000" dirty="0" smtClean="0"/>
              <a:t>by texture size</a:t>
            </a:r>
            <a:endParaRPr lang="en-US" sz="2000" dirty="0"/>
          </a:p>
          <a:p>
            <a:r>
              <a:rPr lang="en-US" sz="2400" dirty="0"/>
              <a:t>Shader capabilities</a:t>
            </a:r>
          </a:p>
          <a:p>
            <a:pPr lvl="1"/>
            <a:r>
              <a:rPr lang="en-US" sz="2000" dirty="0"/>
              <a:t>Limited </a:t>
            </a:r>
            <a:r>
              <a:rPr lang="en-US" sz="2000" dirty="0" smtClean="0"/>
              <a:t>outputs of the available shader programs</a:t>
            </a:r>
            <a:endParaRPr lang="en-US" sz="2000" dirty="0"/>
          </a:p>
          <a:p>
            <a:r>
              <a:rPr lang="en-US" sz="2400" dirty="0"/>
              <a:t>Instruction sets</a:t>
            </a:r>
          </a:p>
          <a:p>
            <a:pPr lvl="1"/>
            <a:r>
              <a:rPr lang="en-US" sz="2000" dirty="0" smtClean="0"/>
              <a:t>No integer or bit operations</a:t>
            </a:r>
            <a:endParaRPr lang="en-US" sz="2000" dirty="0"/>
          </a:p>
          <a:p>
            <a:r>
              <a:rPr lang="en-US" sz="2400" dirty="0"/>
              <a:t>Communication </a:t>
            </a:r>
            <a:r>
              <a:rPr lang="en-US" sz="2400" dirty="0" smtClean="0"/>
              <a:t>is limited</a:t>
            </a:r>
            <a:endParaRPr lang="en-US" sz="2400" dirty="0"/>
          </a:p>
          <a:p>
            <a:pPr lvl="1"/>
            <a:r>
              <a:rPr lang="en-US" sz="2000" dirty="0"/>
              <a:t>Between </a:t>
            </a:r>
            <a:r>
              <a:rPr lang="en-US" sz="2000" dirty="0" smtClean="0"/>
              <a:t>pixels</a:t>
            </a:r>
            <a:endParaRPr lang="en-US" sz="2000" dirty="0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6646862" y="2317750"/>
            <a:ext cx="80963" cy="88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nb-NO"/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6640512" y="4749800"/>
            <a:ext cx="82550" cy="88900"/>
          </a:xfrm>
          <a:prstGeom prst="rect">
            <a:avLst/>
          </a:prstGeom>
          <a:solidFill>
            <a:srgbClr val="CC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nb-NO"/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6096000" y="2511425"/>
            <a:ext cx="1171575" cy="214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800">
                <a:latin typeface="Tahoma" pitchFamily="34" charset="0"/>
              </a:rPr>
              <a:t>Input Registers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6096000" y="2971800"/>
            <a:ext cx="1171575" cy="114617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800">
                <a:solidFill>
                  <a:srgbClr val="FFFF00"/>
                </a:solidFill>
                <a:latin typeface="Tahoma" pitchFamily="34" charset="0"/>
              </a:rPr>
              <a:t>Fragment Program</a:t>
            </a:r>
          </a:p>
          <a:p>
            <a:pPr algn="ctr">
              <a:spcBef>
                <a:spcPct val="50000"/>
              </a:spcBef>
            </a:pPr>
            <a:endParaRPr lang="en-US" sz="800">
              <a:solidFill>
                <a:srgbClr val="FFFF00"/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8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6096000" y="4356100"/>
            <a:ext cx="1171575" cy="215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800">
                <a:latin typeface="Tahoma" pitchFamily="34" charset="0"/>
              </a:rPr>
              <a:t>Output Registers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7534275" y="3433763"/>
            <a:ext cx="1077912" cy="214312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800">
                <a:solidFill>
                  <a:srgbClr val="FFFF00"/>
                </a:solidFill>
                <a:latin typeface="Tahoma" pitchFamily="34" charset="0"/>
              </a:rPr>
              <a:t>Constants</a:t>
            </a:r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7534275" y="3079750"/>
            <a:ext cx="1077912" cy="215900"/>
          </a:xfrm>
          <a:prstGeom prst="rect">
            <a:avLst/>
          </a:prstGeom>
          <a:noFill/>
          <a:ln w="19050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800">
                <a:solidFill>
                  <a:srgbClr val="6699FF"/>
                </a:solidFill>
                <a:latin typeface="Tahoma" pitchFamily="34" charset="0"/>
              </a:rPr>
              <a:t>Texture</a:t>
            </a:r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7534275" y="3779838"/>
            <a:ext cx="1077912" cy="2143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800">
                <a:latin typeface="Tahoma" pitchFamily="34" charset="0"/>
              </a:rPr>
              <a:t>Temp Registers</a:t>
            </a:r>
          </a:p>
        </p:txBody>
      </p:sp>
      <p:sp>
        <p:nvSpPr>
          <p:cNvPr id="100364" name="Line 12"/>
          <p:cNvSpPr>
            <a:spLocks noChangeShapeType="1"/>
          </p:cNvSpPr>
          <p:nvPr/>
        </p:nvSpPr>
        <p:spPr bwMode="auto">
          <a:xfrm flipH="1">
            <a:off x="7289800" y="3203575"/>
            <a:ext cx="212725" cy="0"/>
          </a:xfrm>
          <a:prstGeom prst="line">
            <a:avLst/>
          </a:prstGeom>
          <a:noFill/>
          <a:ln w="19050">
            <a:solidFill>
              <a:srgbClr val="6699FF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00365" name="Line 13"/>
          <p:cNvSpPr>
            <a:spLocks noChangeShapeType="1"/>
          </p:cNvSpPr>
          <p:nvPr/>
        </p:nvSpPr>
        <p:spPr bwMode="auto">
          <a:xfrm flipH="1">
            <a:off x="7289800" y="3549650"/>
            <a:ext cx="212725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00366" name="Line 14"/>
          <p:cNvSpPr>
            <a:spLocks noChangeShapeType="1"/>
          </p:cNvSpPr>
          <p:nvPr/>
        </p:nvSpPr>
        <p:spPr bwMode="auto">
          <a:xfrm flipH="1">
            <a:off x="7289800" y="3895725"/>
            <a:ext cx="212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00367" name="Line 15"/>
          <p:cNvSpPr>
            <a:spLocks noChangeShapeType="1"/>
          </p:cNvSpPr>
          <p:nvPr/>
        </p:nvSpPr>
        <p:spPr bwMode="auto">
          <a:xfrm>
            <a:off x="6681787" y="2741613"/>
            <a:ext cx="0" cy="230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00368" name="Line 16"/>
          <p:cNvSpPr>
            <a:spLocks noChangeShapeType="1"/>
          </p:cNvSpPr>
          <p:nvPr/>
        </p:nvSpPr>
        <p:spPr bwMode="auto">
          <a:xfrm>
            <a:off x="6681787" y="4125913"/>
            <a:ext cx="0" cy="230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00369" name="Freeform 17"/>
          <p:cNvSpPr>
            <a:spLocks/>
          </p:cNvSpPr>
          <p:nvPr/>
        </p:nvSpPr>
        <p:spPr bwMode="auto">
          <a:xfrm>
            <a:off x="6640512" y="3195638"/>
            <a:ext cx="122238" cy="857250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200" y="192"/>
              </a:cxn>
              <a:cxn ang="0">
                <a:pos x="8" y="336"/>
              </a:cxn>
              <a:cxn ang="0">
                <a:pos x="152" y="528"/>
              </a:cxn>
              <a:cxn ang="0">
                <a:pos x="8" y="720"/>
              </a:cxn>
              <a:cxn ang="0">
                <a:pos x="152" y="816"/>
              </a:cxn>
              <a:cxn ang="0">
                <a:pos x="56" y="960"/>
              </a:cxn>
              <a:cxn ang="0">
                <a:pos x="152" y="1104"/>
              </a:cxn>
              <a:cxn ang="0">
                <a:pos x="8" y="1248"/>
              </a:cxn>
              <a:cxn ang="0">
                <a:pos x="104" y="1344"/>
              </a:cxn>
              <a:cxn ang="0">
                <a:pos x="56" y="1536"/>
              </a:cxn>
            </a:cxnLst>
            <a:rect l="0" t="0" r="r" b="b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00370" name="Text Box 18"/>
          <p:cNvSpPr txBox="1">
            <a:spLocks noChangeArrowheads="1"/>
          </p:cNvSpPr>
          <p:nvPr/>
        </p:nvSpPr>
        <p:spPr bwMode="auto">
          <a:xfrm>
            <a:off x="7994650" y="2360613"/>
            <a:ext cx="644525" cy="471487"/>
          </a:xfrm>
          <a:prstGeom prst="rect">
            <a:avLst/>
          </a:prstGeom>
          <a:noFill/>
          <a:ln w="19050" algn="ctr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700" i="1">
                <a:solidFill>
                  <a:srgbClr val="FFFFFF"/>
                </a:solidFill>
                <a:latin typeface="Arial" charset="0"/>
              </a:rPr>
              <a:t>per thread</a:t>
            </a:r>
          </a:p>
          <a:p>
            <a:r>
              <a:rPr lang="en-US" sz="700" i="1">
                <a:solidFill>
                  <a:srgbClr val="FFFF00"/>
                </a:solidFill>
                <a:latin typeface="Arial" charset="0"/>
              </a:rPr>
              <a:t>per Shader</a:t>
            </a:r>
          </a:p>
          <a:p>
            <a:r>
              <a:rPr lang="en-US" sz="700" i="1">
                <a:solidFill>
                  <a:srgbClr val="6699FF"/>
                </a:solidFill>
                <a:latin typeface="Arial" charset="0"/>
              </a:rPr>
              <a:t>per Context</a:t>
            </a:r>
          </a:p>
        </p:txBody>
      </p:sp>
      <p:sp>
        <p:nvSpPr>
          <p:cNvPr id="100371" name="Text Box 19"/>
          <p:cNvSpPr txBox="1">
            <a:spLocks noChangeArrowheads="1"/>
          </p:cNvSpPr>
          <p:nvPr/>
        </p:nvSpPr>
        <p:spPr bwMode="auto">
          <a:xfrm>
            <a:off x="6096000" y="4681538"/>
            <a:ext cx="1171575" cy="214312"/>
          </a:xfrm>
          <a:prstGeom prst="rect">
            <a:avLst/>
          </a:prstGeom>
          <a:noFill/>
          <a:ln w="19050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800">
                <a:solidFill>
                  <a:srgbClr val="6699FF"/>
                </a:solidFill>
                <a:latin typeface="Tahoma" pitchFamily="34" charset="0"/>
              </a:rPr>
              <a:t>        FB       Memory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CUDA</a:t>
            </a:r>
            <a:endParaRPr lang="en-US" dirty="0"/>
          </a:p>
        </p:txBody>
      </p:sp>
      <p:graphicFrame>
        <p:nvGraphicFramePr>
          <p:cNvPr id="10138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8178800" y="76200"/>
          <a:ext cx="711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icture" r:id="rId4" imgW="7619048" imgH="5714286" progId="StaticDib">
                  <p:embed/>
                </p:oleObj>
              </mc:Choice>
              <mc:Fallback>
                <p:oleObj name="Picture" r:id="rId4" imgW="7619048" imgH="5714286" progId="StaticDib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1" t="22403" r="3601" b="17603"/>
                      <a:stretch>
                        <a:fillRect/>
                      </a:stretch>
                    </p:blipFill>
                    <p:spPr bwMode="auto">
                      <a:xfrm>
                        <a:off x="8178800" y="76200"/>
                        <a:ext cx="711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8229600" cy="5334000"/>
          </a:xfrm>
        </p:spPr>
        <p:txBody>
          <a:bodyPr/>
          <a:lstStyle/>
          <a:p>
            <a:r>
              <a:rPr lang="en-US" sz="2400" dirty="0"/>
              <a:t>“</a:t>
            </a:r>
            <a:r>
              <a:rPr lang="en-US" sz="2400" dirty="0">
                <a:solidFill>
                  <a:srgbClr val="00B050"/>
                </a:solidFill>
              </a:rPr>
              <a:t>C</a:t>
            </a:r>
            <a:r>
              <a:rPr lang="en-US" sz="2400" dirty="0"/>
              <a:t>ompute </a:t>
            </a:r>
            <a:r>
              <a:rPr lang="en-US" sz="2400" dirty="0">
                <a:solidFill>
                  <a:srgbClr val="00B050"/>
                </a:solidFill>
              </a:rPr>
              <a:t>U</a:t>
            </a:r>
            <a:r>
              <a:rPr lang="en-US" sz="2400" dirty="0"/>
              <a:t>nified </a:t>
            </a:r>
            <a:r>
              <a:rPr lang="en-US" sz="2400" dirty="0">
                <a:solidFill>
                  <a:srgbClr val="00B050"/>
                </a:solidFill>
              </a:rPr>
              <a:t>D</a:t>
            </a:r>
            <a:r>
              <a:rPr lang="en-US" sz="2400" dirty="0"/>
              <a:t>evice </a:t>
            </a:r>
            <a:r>
              <a:rPr lang="en-US" sz="2400" dirty="0">
                <a:solidFill>
                  <a:srgbClr val="00B050"/>
                </a:solidFill>
              </a:rPr>
              <a:t>A</a:t>
            </a:r>
            <a:r>
              <a:rPr lang="en-US" sz="2400" dirty="0"/>
              <a:t>rchitecture”</a:t>
            </a:r>
          </a:p>
          <a:p>
            <a:r>
              <a:rPr lang="en-US" sz="2400" dirty="0"/>
              <a:t>General purpose programming model</a:t>
            </a:r>
          </a:p>
          <a:p>
            <a:pPr lvl="1"/>
            <a:r>
              <a:rPr lang="en-US" sz="2000" dirty="0"/>
              <a:t>User </a:t>
            </a:r>
            <a:r>
              <a:rPr lang="en-US" sz="2000" dirty="0" smtClean="0"/>
              <a:t>starts several batches </a:t>
            </a:r>
            <a:r>
              <a:rPr lang="en-US" sz="2000" dirty="0"/>
              <a:t>of threads on </a:t>
            </a:r>
            <a:r>
              <a:rPr lang="en-US" sz="2000" dirty="0" smtClean="0"/>
              <a:t>a GPU</a:t>
            </a:r>
            <a:endParaRPr lang="en-US" sz="2000" dirty="0"/>
          </a:p>
          <a:p>
            <a:pPr lvl="1"/>
            <a:r>
              <a:rPr lang="en-US" sz="2000" dirty="0"/>
              <a:t>GPU </a:t>
            </a:r>
            <a:r>
              <a:rPr lang="en-US" sz="2000" dirty="0" smtClean="0"/>
              <a:t>is in this case a </a:t>
            </a:r>
            <a:r>
              <a:rPr lang="en-US" sz="2000" dirty="0"/>
              <a:t>dedicated super-threaded, massively data parallel </a:t>
            </a:r>
            <a:r>
              <a:rPr lang="en-US" sz="2000" dirty="0" smtClean="0"/>
              <a:t>co-processor</a:t>
            </a:r>
          </a:p>
          <a:p>
            <a:pPr lvl="1">
              <a:buNone/>
            </a:pPr>
            <a:endParaRPr lang="en-US" sz="1000" dirty="0"/>
          </a:p>
          <a:p>
            <a:r>
              <a:rPr lang="en-US" sz="2400" dirty="0" smtClean="0"/>
              <a:t>Software Stack</a:t>
            </a:r>
            <a:endParaRPr lang="en-US" sz="2400" dirty="0"/>
          </a:p>
          <a:p>
            <a:pPr lvl="1"/>
            <a:r>
              <a:rPr lang="en-US" sz="2000" dirty="0" smtClean="0"/>
              <a:t>Graphics driver, language compilers (Toolkit), </a:t>
            </a:r>
            <a:r>
              <a:rPr lang="en-US" sz="2000" dirty="0"/>
              <a:t>and </a:t>
            </a:r>
            <a:r>
              <a:rPr lang="en-US" sz="2000" dirty="0" smtClean="0"/>
              <a:t>tools (SDK)</a:t>
            </a:r>
          </a:p>
          <a:p>
            <a:pPr lvl="1">
              <a:buNone/>
            </a:pPr>
            <a:endParaRPr lang="en-US" sz="1000" dirty="0"/>
          </a:p>
          <a:p>
            <a:r>
              <a:rPr lang="en-US" sz="2400" dirty="0" smtClean="0"/>
              <a:t>Graphics driver loads programs </a:t>
            </a:r>
            <a:r>
              <a:rPr lang="en-US" sz="2400" dirty="0"/>
              <a:t>into GPU</a:t>
            </a:r>
          </a:p>
          <a:p>
            <a:pPr lvl="1"/>
            <a:r>
              <a:rPr lang="en-US" sz="2000" dirty="0" smtClean="0"/>
              <a:t>All drivers from nVIDIA now support CUDA</a:t>
            </a:r>
            <a:endParaRPr lang="en-US" sz="2000" dirty="0"/>
          </a:p>
          <a:p>
            <a:pPr lvl="1"/>
            <a:r>
              <a:rPr lang="en-US" sz="2000" dirty="0"/>
              <a:t>Interface </a:t>
            </a:r>
            <a:r>
              <a:rPr lang="en-US" sz="2000" dirty="0" smtClean="0"/>
              <a:t>is designed </a:t>
            </a:r>
            <a:r>
              <a:rPr lang="en-US" sz="2000" dirty="0"/>
              <a:t>for </a:t>
            </a:r>
            <a:r>
              <a:rPr lang="en-US" sz="2000" dirty="0" smtClean="0"/>
              <a:t>computing (no graphics </a:t>
            </a:r>
            <a:r>
              <a:rPr lang="en-US" sz="2000" dirty="0" smtClean="0">
                <a:sym typeface="Wingdings" pitchFamily="2" charset="2"/>
              </a:rPr>
              <a:t></a:t>
            </a:r>
            <a:r>
              <a:rPr lang="en-US" sz="2000" dirty="0" smtClean="0"/>
              <a:t>)</a:t>
            </a:r>
            <a:endParaRPr lang="en-US" sz="2000" dirty="0"/>
          </a:p>
          <a:p>
            <a:pPr lvl="1"/>
            <a:r>
              <a:rPr lang="en-US" sz="2000" dirty="0" smtClean="0"/>
              <a:t>“Guaranteed” </a:t>
            </a:r>
            <a:r>
              <a:rPr lang="en-US" sz="2000" dirty="0"/>
              <a:t>maximum download &amp; </a:t>
            </a:r>
            <a:r>
              <a:rPr lang="en-US" sz="2000" dirty="0" err="1"/>
              <a:t>readback</a:t>
            </a:r>
            <a:r>
              <a:rPr lang="en-US" sz="2000" dirty="0"/>
              <a:t> speeds</a:t>
            </a:r>
          </a:p>
          <a:p>
            <a:pPr lvl="1"/>
            <a:r>
              <a:rPr lang="en-US" sz="2000" dirty="0"/>
              <a:t>Explicit GPU memory </a:t>
            </a:r>
            <a:r>
              <a:rPr lang="en-US" sz="2000" dirty="0" smtClean="0"/>
              <a:t>management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PC Graphics Timeline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Challenges</a:t>
            </a:r>
            <a:r>
              <a:rPr lang="nb-NO" sz="24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Render infinitely complex scenes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And extremely high resolution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 1/60</a:t>
            </a:r>
            <a:r>
              <a:rPr lang="en-US" sz="2000" baseline="30000" dirty="0"/>
              <a:t>th</a:t>
            </a:r>
            <a:r>
              <a:rPr lang="en-US" sz="2000" dirty="0"/>
              <a:t> of one second (60 frames per second)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Graphics hardware has evolved from a simple hardwired pipeline to a highly programmable multiword processor</a:t>
            </a:r>
          </a:p>
        </p:txBody>
      </p:sp>
      <p:sp>
        <p:nvSpPr>
          <p:cNvPr id="5243" name="AutoShape 123"/>
          <p:cNvSpPr>
            <a:spLocks noChangeAspect="1" noChangeArrowheads="1" noTextEdit="1"/>
          </p:cNvSpPr>
          <p:nvPr/>
        </p:nvSpPr>
        <p:spPr bwMode="auto">
          <a:xfrm>
            <a:off x="0" y="4648200"/>
            <a:ext cx="9144000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 dirty="0"/>
          </a:p>
        </p:txBody>
      </p:sp>
      <p:sp>
        <p:nvSpPr>
          <p:cNvPr id="5244" name="Line 124"/>
          <p:cNvSpPr>
            <a:spLocks noChangeShapeType="1"/>
          </p:cNvSpPr>
          <p:nvPr/>
        </p:nvSpPr>
        <p:spPr bwMode="auto">
          <a:xfrm>
            <a:off x="889000" y="5907088"/>
            <a:ext cx="1588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 dirty="0"/>
          </a:p>
        </p:txBody>
      </p:sp>
      <p:sp>
        <p:nvSpPr>
          <p:cNvPr id="5245" name="Rectangle 125"/>
          <p:cNvSpPr>
            <a:spLocks noChangeArrowheads="1"/>
          </p:cNvSpPr>
          <p:nvPr/>
        </p:nvSpPr>
        <p:spPr bwMode="auto">
          <a:xfrm>
            <a:off x="754063" y="6308725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/>
              <a:t>1998</a:t>
            </a:r>
            <a:endParaRPr lang="en-US" sz="2000" dirty="0">
              <a:latin typeface="Palatino" pitchFamily="18" charset="0"/>
            </a:endParaRPr>
          </a:p>
        </p:txBody>
      </p:sp>
      <p:sp>
        <p:nvSpPr>
          <p:cNvPr id="5246" name="Line 126"/>
          <p:cNvSpPr>
            <a:spLocks noChangeShapeType="1"/>
          </p:cNvSpPr>
          <p:nvPr/>
        </p:nvSpPr>
        <p:spPr bwMode="auto">
          <a:xfrm>
            <a:off x="304800" y="5943600"/>
            <a:ext cx="853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 dirty="0"/>
          </a:p>
        </p:txBody>
      </p:sp>
      <p:sp>
        <p:nvSpPr>
          <p:cNvPr id="5247" name="Freeform 127"/>
          <p:cNvSpPr>
            <a:spLocks/>
          </p:cNvSpPr>
          <p:nvPr/>
        </p:nvSpPr>
        <p:spPr bwMode="auto">
          <a:xfrm>
            <a:off x="152400" y="5867400"/>
            <a:ext cx="149225" cy="149225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14" y="93"/>
              </a:cxn>
              <a:cxn ang="0">
                <a:pos x="28" y="92"/>
              </a:cxn>
              <a:cxn ang="0">
                <a:pos x="41" y="89"/>
              </a:cxn>
              <a:cxn ang="0">
                <a:pos x="53" y="85"/>
              </a:cxn>
              <a:cxn ang="0">
                <a:pos x="66" y="81"/>
              </a:cxn>
              <a:cxn ang="0">
                <a:pos x="79" y="77"/>
              </a:cxn>
              <a:cxn ang="0">
                <a:pos x="91" y="72"/>
              </a:cxn>
              <a:cxn ang="0">
                <a:pos x="104" y="66"/>
              </a:cxn>
              <a:cxn ang="0">
                <a:pos x="115" y="60"/>
              </a:cxn>
              <a:cxn ang="0">
                <a:pos x="127" y="53"/>
              </a:cxn>
              <a:cxn ang="0">
                <a:pos x="138" y="46"/>
              </a:cxn>
              <a:cxn ang="0">
                <a:pos x="148" y="38"/>
              </a:cxn>
              <a:cxn ang="0">
                <a:pos x="158" y="29"/>
              </a:cxn>
              <a:cxn ang="0">
                <a:pos x="168" y="20"/>
              </a:cxn>
              <a:cxn ang="0">
                <a:pos x="178" y="10"/>
              </a:cxn>
              <a:cxn ang="0">
                <a:pos x="187" y="0"/>
              </a:cxn>
              <a:cxn ang="0">
                <a:pos x="182" y="11"/>
              </a:cxn>
              <a:cxn ang="0">
                <a:pos x="177" y="23"/>
              </a:cxn>
              <a:cxn ang="0">
                <a:pos x="173" y="34"/>
              </a:cxn>
              <a:cxn ang="0">
                <a:pos x="171" y="46"/>
              </a:cxn>
              <a:cxn ang="0">
                <a:pos x="168" y="58"/>
              </a:cxn>
              <a:cxn ang="0">
                <a:pos x="166" y="70"/>
              </a:cxn>
              <a:cxn ang="0">
                <a:pos x="166" y="83"/>
              </a:cxn>
              <a:cxn ang="0">
                <a:pos x="164" y="94"/>
              </a:cxn>
              <a:cxn ang="0">
                <a:pos x="166" y="107"/>
              </a:cxn>
              <a:cxn ang="0">
                <a:pos x="166" y="118"/>
              </a:cxn>
              <a:cxn ang="0">
                <a:pos x="168" y="130"/>
              </a:cxn>
              <a:cxn ang="0">
                <a:pos x="171" y="143"/>
              </a:cxn>
              <a:cxn ang="0">
                <a:pos x="173" y="154"/>
              </a:cxn>
              <a:cxn ang="0">
                <a:pos x="177" y="166"/>
              </a:cxn>
              <a:cxn ang="0">
                <a:pos x="182" y="177"/>
              </a:cxn>
              <a:cxn ang="0">
                <a:pos x="187" y="188"/>
              </a:cxn>
              <a:cxn ang="0">
                <a:pos x="178" y="178"/>
              </a:cxn>
              <a:cxn ang="0">
                <a:pos x="168" y="168"/>
              </a:cxn>
              <a:cxn ang="0">
                <a:pos x="158" y="159"/>
              </a:cxn>
              <a:cxn ang="0">
                <a:pos x="148" y="150"/>
              </a:cxn>
              <a:cxn ang="0">
                <a:pos x="138" y="143"/>
              </a:cxn>
              <a:cxn ang="0">
                <a:pos x="127" y="135"/>
              </a:cxn>
              <a:cxn ang="0">
                <a:pos x="115" y="129"/>
              </a:cxn>
              <a:cxn ang="0">
                <a:pos x="104" y="122"/>
              </a:cxn>
              <a:cxn ang="0">
                <a:pos x="91" y="116"/>
              </a:cxn>
              <a:cxn ang="0">
                <a:pos x="79" y="111"/>
              </a:cxn>
              <a:cxn ang="0">
                <a:pos x="66" y="107"/>
              </a:cxn>
              <a:cxn ang="0">
                <a:pos x="53" y="103"/>
              </a:cxn>
              <a:cxn ang="0">
                <a:pos x="41" y="99"/>
              </a:cxn>
              <a:cxn ang="0">
                <a:pos x="28" y="97"/>
              </a:cxn>
              <a:cxn ang="0">
                <a:pos x="14" y="95"/>
              </a:cxn>
              <a:cxn ang="0">
                <a:pos x="0" y="94"/>
              </a:cxn>
            </a:cxnLst>
            <a:rect l="0" t="0" r="r" b="b"/>
            <a:pathLst>
              <a:path w="187" h="188">
                <a:moveTo>
                  <a:pt x="0" y="94"/>
                </a:moveTo>
                <a:lnTo>
                  <a:pt x="14" y="93"/>
                </a:lnTo>
                <a:lnTo>
                  <a:pt x="28" y="92"/>
                </a:lnTo>
                <a:lnTo>
                  <a:pt x="41" y="89"/>
                </a:lnTo>
                <a:lnTo>
                  <a:pt x="53" y="85"/>
                </a:lnTo>
                <a:lnTo>
                  <a:pt x="66" y="81"/>
                </a:lnTo>
                <a:lnTo>
                  <a:pt x="79" y="77"/>
                </a:lnTo>
                <a:lnTo>
                  <a:pt x="91" y="72"/>
                </a:lnTo>
                <a:lnTo>
                  <a:pt x="104" y="66"/>
                </a:lnTo>
                <a:lnTo>
                  <a:pt x="115" y="60"/>
                </a:lnTo>
                <a:lnTo>
                  <a:pt x="127" y="53"/>
                </a:lnTo>
                <a:lnTo>
                  <a:pt x="138" y="46"/>
                </a:lnTo>
                <a:lnTo>
                  <a:pt x="148" y="38"/>
                </a:lnTo>
                <a:lnTo>
                  <a:pt x="158" y="29"/>
                </a:lnTo>
                <a:lnTo>
                  <a:pt x="168" y="20"/>
                </a:lnTo>
                <a:lnTo>
                  <a:pt x="178" y="10"/>
                </a:lnTo>
                <a:lnTo>
                  <a:pt x="187" y="0"/>
                </a:lnTo>
                <a:lnTo>
                  <a:pt x="182" y="11"/>
                </a:lnTo>
                <a:lnTo>
                  <a:pt x="177" y="23"/>
                </a:lnTo>
                <a:lnTo>
                  <a:pt x="173" y="34"/>
                </a:lnTo>
                <a:lnTo>
                  <a:pt x="171" y="46"/>
                </a:lnTo>
                <a:lnTo>
                  <a:pt x="168" y="58"/>
                </a:lnTo>
                <a:lnTo>
                  <a:pt x="166" y="70"/>
                </a:lnTo>
                <a:lnTo>
                  <a:pt x="166" y="83"/>
                </a:lnTo>
                <a:lnTo>
                  <a:pt x="164" y="94"/>
                </a:lnTo>
                <a:lnTo>
                  <a:pt x="166" y="107"/>
                </a:lnTo>
                <a:lnTo>
                  <a:pt x="166" y="118"/>
                </a:lnTo>
                <a:lnTo>
                  <a:pt x="168" y="130"/>
                </a:lnTo>
                <a:lnTo>
                  <a:pt x="171" y="143"/>
                </a:lnTo>
                <a:lnTo>
                  <a:pt x="173" y="154"/>
                </a:lnTo>
                <a:lnTo>
                  <a:pt x="177" y="166"/>
                </a:lnTo>
                <a:lnTo>
                  <a:pt x="182" y="177"/>
                </a:lnTo>
                <a:lnTo>
                  <a:pt x="187" y="188"/>
                </a:lnTo>
                <a:lnTo>
                  <a:pt x="178" y="178"/>
                </a:lnTo>
                <a:lnTo>
                  <a:pt x="168" y="168"/>
                </a:lnTo>
                <a:lnTo>
                  <a:pt x="158" y="159"/>
                </a:lnTo>
                <a:lnTo>
                  <a:pt x="148" y="150"/>
                </a:lnTo>
                <a:lnTo>
                  <a:pt x="138" y="143"/>
                </a:lnTo>
                <a:lnTo>
                  <a:pt x="127" y="135"/>
                </a:lnTo>
                <a:lnTo>
                  <a:pt x="115" y="129"/>
                </a:lnTo>
                <a:lnTo>
                  <a:pt x="104" y="122"/>
                </a:lnTo>
                <a:lnTo>
                  <a:pt x="91" y="116"/>
                </a:lnTo>
                <a:lnTo>
                  <a:pt x="79" y="111"/>
                </a:lnTo>
                <a:lnTo>
                  <a:pt x="66" y="107"/>
                </a:lnTo>
                <a:lnTo>
                  <a:pt x="53" y="103"/>
                </a:lnTo>
                <a:lnTo>
                  <a:pt x="41" y="99"/>
                </a:lnTo>
                <a:lnTo>
                  <a:pt x="28" y="97"/>
                </a:lnTo>
                <a:lnTo>
                  <a:pt x="14" y="95"/>
                </a:lnTo>
                <a:lnTo>
                  <a:pt x="0" y="94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 dirty="0"/>
          </a:p>
        </p:txBody>
      </p:sp>
      <p:sp>
        <p:nvSpPr>
          <p:cNvPr id="5248" name="Freeform 128"/>
          <p:cNvSpPr>
            <a:spLocks/>
          </p:cNvSpPr>
          <p:nvPr/>
        </p:nvSpPr>
        <p:spPr bwMode="auto">
          <a:xfrm>
            <a:off x="8839200" y="5867400"/>
            <a:ext cx="147638" cy="149225"/>
          </a:xfrm>
          <a:custGeom>
            <a:avLst/>
            <a:gdLst/>
            <a:ahLst/>
            <a:cxnLst>
              <a:cxn ang="0">
                <a:pos x="185" y="93"/>
              </a:cxn>
              <a:cxn ang="0">
                <a:pos x="172" y="94"/>
              </a:cxn>
              <a:cxn ang="0">
                <a:pos x="159" y="96"/>
              </a:cxn>
              <a:cxn ang="0">
                <a:pos x="145" y="98"/>
              </a:cxn>
              <a:cxn ang="0">
                <a:pos x="132" y="102"/>
              </a:cxn>
              <a:cxn ang="0">
                <a:pos x="120" y="106"/>
              </a:cxn>
              <a:cxn ang="0">
                <a:pos x="107" y="110"/>
              </a:cxn>
              <a:cxn ang="0">
                <a:pos x="95" y="115"/>
              </a:cxn>
              <a:cxn ang="0">
                <a:pos x="83" y="121"/>
              </a:cxn>
              <a:cxn ang="0">
                <a:pos x="71" y="128"/>
              </a:cxn>
              <a:cxn ang="0">
                <a:pos x="59" y="134"/>
              </a:cxn>
              <a:cxn ang="0">
                <a:pos x="49" y="142"/>
              </a:cxn>
              <a:cxn ang="0">
                <a:pos x="38" y="149"/>
              </a:cxn>
              <a:cxn ang="0">
                <a:pos x="28" y="158"/>
              </a:cxn>
              <a:cxn ang="0">
                <a:pos x="18" y="167"/>
              </a:cxn>
              <a:cxn ang="0">
                <a:pos x="9" y="177"/>
              </a:cxn>
              <a:cxn ang="0">
                <a:pos x="0" y="187"/>
              </a:cxn>
              <a:cxn ang="0">
                <a:pos x="5" y="176"/>
              </a:cxn>
              <a:cxn ang="0">
                <a:pos x="9" y="165"/>
              </a:cxn>
              <a:cxn ang="0">
                <a:pos x="12" y="153"/>
              </a:cxn>
              <a:cxn ang="0">
                <a:pos x="15" y="142"/>
              </a:cxn>
              <a:cxn ang="0">
                <a:pos x="18" y="130"/>
              </a:cxn>
              <a:cxn ang="0">
                <a:pos x="20" y="117"/>
              </a:cxn>
              <a:cxn ang="0">
                <a:pos x="21" y="106"/>
              </a:cxn>
              <a:cxn ang="0">
                <a:pos x="21" y="93"/>
              </a:cxn>
              <a:cxn ang="0">
                <a:pos x="21" y="82"/>
              </a:cxn>
              <a:cxn ang="0">
                <a:pos x="20" y="69"/>
              </a:cxn>
              <a:cxn ang="0">
                <a:pos x="18" y="57"/>
              </a:cxn>
              <a:cxn ang="0">
                <a:pos x="15" y="46"/>
              </a:cxn>
              <a:cxn ang="0">
                <a:pos x="12" y="33"/>
              </a:cxn>
              <a:cxn ang="0">
                <a:pos x="9" y="22"/>
              </a:cxn>
              <a:cxn ang="0">
                <a:pos x="5" y="10"/>
              </a:cxn>
              <a:cxn ang="0">
                <a:pos x="0" y="0"/>
              </a:cxn>
              <a:cxn ang="0">
                <a:pos x="9" y="9"/>
              </a:cxn>
              <a:cxn ang="0">
                <a:pos x="18" y="19"/>
              </a:cxn>
              <a:cxn ang="0">
                <a:pos x="28" y="28"/>
              </a:cxn>
              <a:cxn ang="0">
                <a:pos x="38" y="37"/>
              </a:cxn>
              <a:cxn ang="0">
                <a:pos x="49" y="45"/>
              </a:cxn>
              <a:cxn ang="0">
                <a:pos x="59" y="52"/>
              </a:cxn>
              <a:cxn ang="0">
                <a:pos x="71" y="60"/>
              </a:cxn>
              <a:cxn ang="0">
                <a:pos x="83" y="65"/>
              </a:cxn>
              <a:cxn ang="0">
                <a:pos x="95" y="71"/>
              </a:cxn>
              <a:cxn ang="0">
                <a:pos x="107" y="76"/>
              </a:cxn>
              <a:cxn ang="0">
                <a:pos x="120" y="80"/>
              </a:cxn>
              <a:cxn ang="0">
                <a:pos x="132" y="84"/>
              </a:cxn>
              <a:cxn ang="0">
                <a:pos x="145" y="88"/>
              </a:cxn>
              <a:cxn ang="0">
                <a:pos x="159" y="91"/>
              </a:cxn>
              <a:cxn ang="0">
                <a:pos x="172" y="92"/>
              </a:cxn>
              <a:cxn ang="0">
                <a:pos x="185" y="93"/>
              </a:cxn>
            </a:cxnLst>
            <a:rect l="0" t="0" r="r" b="b"/>
            <a:pathLst>
              <a:path w="185" h="187">
                <a:moveTo>
                  <a:pt x="185" y="93"/>
                </a:moveTo>
                <a:lnTo>
                  <a:pt x="172" y="94"/>
                </a:lnTo>
                <a:lnTo>
                  <a:pt x="159" y="96"/>
                </a:lnTo>
                <a:lnTo>
                  <a:pt x="145" y="98"/>
                </a:lnTo>
                <a:lnTo>
                  <a:pt x="132" y="102"/>
                </a:lnTo>
                <a:lnTo>
                  <a:pt x="120" y="106"/>
                </a:lnTo>
                <a:lnTo>
                  <a:pt x="107" y="110"/>
                </a:lnTo>
                <a:lnTo>
                  <a:pt x="95" y="115"/>
                </a:lnTo>
                <a:lnTo>
                  <a:pt x="83" y="121"/>
                </a:lnTo>
                <a:lnTo>
                  <a:pt x="71" y="128"/>
                </a:lnTo>
                <a:lnTo>
                  <a:pt x="59" y="134"/>
                </a:lnTo>
                <a:lnTo>
                  <a:pt x="49" y="142"/>
                </a:lnTo>
                <a:lnTo>
                  <a:pt x="38" y="149"/>
                </a:lnTo>
                <a:lnTo>
                  <a:pt x="28" y="158"/>
                </a:lnTo>
                <a:lnTo>
                  <a:pt x="18" y="167"/>
                </a:lnTo>
                <a:lnTo>
                  <a:pt x="9" y="177"/>
                </a:lnTo>
                <a:lnTo>
                  <a:pt x="0" y="187"/>
                </a:lnTo>
                <a:lnTo>
                  <a:pt x="5" y="176"/>
                </a:lnTo>
                <a:lnTo>
                  <a:pt x="9" y="165"/>
                </a:lnTo>
                <a:lnTo>
                  <a:pt x="12" y="153"/>
                </a:lnTo>
                <a:lnTo>
                  <a:pt x="15" y="142"/>
                </a:lnTo>
                <a:lnTo>
                  <a:pt x="18" y="130"/>
                </a:lnTo>
                <a:lnTo>
                  <a:pt x="20" y="117"/>
                </a:lnTo>
                <a:lnTo>
                  <a:pt x="21" y="106"/>
                </a:lnTo>
                <a:lnTo>
                  <a:pt x="21" y="93"/>
                </a:lnTo>
                <a:lnTo>
                  <a:pt x="21" y="82"/>
                </a:lnTo>
                <a:lnTo>
                  <a:pt x="20" y="69"/>
                </a:lnTo>
                <a:lnTo>
                  <a:pt x="18" y="57"/>
                </a:lnTo>
                <a:lnTo>
                  <a:pt x="15" y="46"/>
                </a:lnTo>
                <a:lnTo>
                  <a:pt x="12" y="33"/>
                </a:lnTo>
                <a:lnTo>
                  <a:pt x="9" y="22"/>
                </a:lnTo>
                <a:lnTo>
                  <a:pt x="5" y="10"/>
                </a:lnTo>
                <a:lnTo>
                  <a:pt x="0" y="0"/>
                </a:lnTo>
                <a:lnTo>
                  <a:pt x="9" y="9"/>
                </a:lnTo>
                <a:lnTo>
                  <a:pt x="18" y="19"/>
                </a:lnTo>
                <a:lnTo>
                  <a:pt x="28" y="28"/>
                </a:lnTo>
                <a:lnTo>
                  <a:pt x="38" y="37"/>
                </a:lnTo>
                <a:lnTo>
                  <a:pt x="49" y="45"/>
                </a:lnTo>
                <a:lnTo>
                  <a:pt x="59" y="52"/>
                </a:lnTo>
                <a:lnTo>
                  <a:pt x="71" y="60"/>
                </a:lnTo>
                <a:lnTo>
                  <a:pt x="83" y="65"/>
                </a:lnTo>
                <a:lnTo>
                  <a:pt x="95" y="71"/>
                </a:lnTo>
                <a:lnTo>
                  <a:pt x="107" y="76"/>
                </a:lnTo>
                <a:lnTo>
                  <a:pt x="120" y="80"/>
                </a:lnTo>
                <a:lnTo>
                  <a:pt x="132" y="84"/>
                </a:lnTo>
                <a:lnTo>
                  <a:pt x="145" y="88"/>
                </a:lnTo>
                <a:lnTo>
                  <a:pt x="159" y="91"/>
                </a:lnTo>
                <a:lnTo>
                  <a:pt x="172" y="92"/>
                </a:lnTo>
                <a:lnTo>
                  <a:pt x="185" y="93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 dirty="0"/>
          </a:p>
        </p:txBody>
      </p:sp>
      <p:sp>
        <p:nvSpPr>
          <p:cNvPr id="5249" name="Line 129"/>
          <p:cNvSpPr>
            <a:spLocks noChangeShapeType="1"/>
          </p:cNvSpPr>
          <p:nvPr/>
        </p:nvSpPr>
        <p:spPr bwMode="auto">
          <a:xfrm>
            <a:off x="1865313" y="5907088"/>
            <a:ext cx="1587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 dirty="0"/>
          </a:p>
        </p:txBody>
      </p:sp>
      <p:sp>
        <p:nvSpPr>
          <p:cNvPr id="5250" name="Rectangle 130"/>
          <p:cNvSpPr>
            <a:spLocks noChangeArrowheads="1"/>
          </p:cNvSpPr>
          <p:nvPr/>
        </p:nvSpPr>
        <p:spPr bwMode="auto">
          <a:xfrm>
            <a:off x="1730375" y="6308725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/>
              <a:t>1999</a:t>
            </a:r>
            <a:endParaRPr lang="en-US" sz="2000" dirty="0">
              <a:latin typeface="Palatino" pitchFamily="18" charset="0"/>
            </a:endParaRPr>
          </a:p>
        </p:txBody>
      </p:sp>
      <p:sp>
        <p:nvSpPr>
          <p:cNvPr id="5251" name="Line 131"/>
          <p:cNvSpPr>
            <a:spLocks noChangeShapeType="1"/>
          </p:cNvSpPr>
          <p:nvPr/>
        </p:nvSpPr>
        <p:spPr bwMode="auto">
          <a:xfrm>
            <a:off x="2841625" y="5907088"/>
            <a:ext cx="1588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 dirty="0"/>
          </a:p>
        </p:txBody>
      </p:sp>
      <p:sp>
        <p:nvSpPr>
          <p:cNvPr id="5252" name="Rectangle 132"/>
          <p:cNvSpPr>
            <a:spLocks noChangeArrowheads="1"/>
          </p:cNvSpPr>
          <p:nvPr/>
        </p:nvSpPr>
        <p:spPr bwMode="auto">
          <a:xfrm>
            <a:off x="2706688" y="6308725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/>
              <a:t>2000</a:t>
            </a:r>
            <a:endParaRPr lang="en-US" sz="2000" dirty="0">
              <a:latin typeface="Palatino" pitchFamily="18" charset="0"/>
            </a:endParaRPr>
          </a:p>
        </p:txBody>
      </p:sp>
      <p:sp>
        <p:nvSpPr>
          <p:cNvPr id="5253" name="Line 133"/>
          <p:cNvSpPr>
            <a:spLocks noChangeShapeType="1"/>
          </p:cNvSpPr>
          <p:nvPr/>
        </p:nvSpPr>
        <p:spPr bwMode="auto">
          <a:xfrm>
            <a:off x="3821113" y="5907088"/>
            <a:ext cx="1587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 dirty="0"/>
          </a:p>
        </p:txBody>
      </p:sp>
      <p:sp>
        <p:nvSpPr>
          <p:cNvPr id="5254" name="Rectangle 134"/>
          <p:cNvSpPr>
            <a:spLocks noChangeArrowheads="1"/>
          </p:cNvSpPr>
          <p:nvPr/>
        </p:nvSpPr>
        <p:spPr bwMode="auto">
          <a:xfrm>
            <a:off x="3686175" y="6308725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/>
              <a:t>2001</a:t>
            </a:r>
            <a:endParaRPr lang="en-US" sz="2000" dirty="0">
              <a:latin typeface="Palatino" pitchFamily="18" charset="0"/>
            </a:endParaRPr>
          </a:p>
        </p:txBody>
      </p:sp>
      <p:sp>
        <p:nvSpPr>
          <p:cNvPr id="5255" name="Line 135"/>
          <p:cNvSpPr>
            <a:spLocks noChangeShapeType="1"/>
          </p:cNvSpPr>
          <p:nvPr/>
        </p:nvSpPr>
        <p:spPr bwMode="auto">
          <a:xfrm>
            <a:off x="4797425" y="5907088"/>
            <a:ext cx="1588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 dirty="0"/>
          </a:p>
        </p:txBody>
      </p:sp>
      <p:sp>
        <p:nvSpPr>
          <p:cNvPr id="5256" name="Rectangle 136"/>
          <p:cNvSpPr>
            <a:spLocks noChangeArrowheads="1"/>
          </p:cNvSpPr>
          <p:nvPr/>
        </p:nvSpPr>
        <p:spPr bwMode="auto">
          <a:xfrm>
            <a:off x="4662488" y="6308725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/>
              <a:t>2002</a:t>
            </a:r>
            <a:endParaRPr lang="en-US" sz="2000" dirty="0">
              <a:latin typeface="Palatino" pitchFamily="18" charset="0"/>
            </a:endParaRPr>
          </a:p>
        </p:txBody>
      </p:sp>
      <p:sp>
        <p:nvSpPr>
          <p:cNvPr id="5257" name="Line 137"/>
          <p:cNvSpPr>
            <a:spLocks noChangeShapeType="1"/>
          </p:cNvSpPr>
          <p:nvPr/>
        </p:nvSpPr>
        <p:spPr bwMode="auto">
          <a:xfrm>
            <a:off x="5773738" y="5907088"/>
            <a:ext cx="1587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 dirty="0"/>
          </a:p>
        </p:txBody>
      </p:sp>
      <p:sp>
        <p:nvSpPr>
          <p:cNvPr id="5258" name="Rectangle 138"/>
          <p:cNvSpPr>
            <a:spLocks noChangeArrowheads="1"/>
          </p:cNvSpPr>
          <p:nvPr/>
        </p:nvSpPr>
        <p:spPr bwMode="auto">
          <a:xfrm>
            <a:off x="5640388" y="6308725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/>
              <a:t>2003</a:t>
            </a:r>
            <a:endParaRPr lang="en-US" sz="2000" dirty="0">
              <a:latin typeface="Palatino" pitchFamily="18" charset="0"/>
            </a:endParaRPr>
          </a:p>
        </p:txBody>
      </p:sp>
      <p:sp>
        <p:nvSpPr>
          <p:cNvPr id="5259" name="Line 139"/>
          <p:cNvSpPr>
            <a:spLocks noChangeShapeType="1"/>
          </p:cNvSpPr>
          <p:nvPr/>
        </p:nvSpPr>
        <p:spPr bwMode="auto">
          <a:xfrm>
            <a:off x="6751638" y="5907088"/>
            <a:ext cx="1587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 dirty="0"/>
          </a:p>
        </p:txBody>
      </p:sp>
      <p:sp>
        <p:nvSpPr>
          <p:cNvPr id="5260" name="Rectangle 140"/>
          <p:cNvSpPr>
            <a:spLocks noChangeArrowheads="1"/>
          </p:cNvSpPr>
          <p:nvPr/>
        </p:nvSpPr>
        <p:spPr bwMode="auto">
          <a:xfrm>
            <a:off x="6616700" y="6308725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/>
              <a:t>2004</a:t>
            </a:r>
            <a:endParaRPr lang="en-US" sz="2000" dirty="0">
              <a:latin typeface="Palatino" pitchFamily="18" charset="0"/>
            </a:endParaRPr>
          </a:p>
        </p:txBody>
      </p:sp>
      <p:sp>
        <p:nvSpPr>
          <p:cNvPr id="5261" name="Line 141"/>
          <p:cNvSpPr>
            <a:spLocks noChangeShapeType="1"/>
          </p:cNvSpPr>
          <p:nvPr/>
        </p:nvSpPr>
        <p:spPr bwMode="auto">
          <a:xfrm flipV="1">
            <a:off x="1516063" y="5640388"/>
            <a:ext cx="1587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 dirty="0"/>
          </a:p>
        </p:txBody>
      </p:sp>
      <p:sp>
        <p:nvSpPr>
          <p:cNvPr id="5262" name="Line 142"/>
          <p:cNvSpPr>
            <a:spLocks noChangeShapeType="1"/>
          </p:cNvSpPr>
          <p:nvPr/>
        </p:nvSpPr>
        <p:spPr bwMode="auto">
          <a:xfrm flipH="1" flipV="1">
            <a:off x="1233488" y="5203825"/>
            <a:ext cx="282575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 dirty="0"/>
          </a:p>
        </p:txBody>
      </p:sp>
      <p:sp>
        <p:nvSpPr>
          <p:cNvPr id="5263" name="Line 143"/>
          <p:cNvSpPr>
            <a:spLocks noChangeShapeType="1"/>
          </p:cNvSpPr>
          <p:nvPr/>
        </p:nvSpPr>
        <p:spPr bwMode="auto">
          <a:xfrm>
            <a:off x="1516063" y="5710238"/>
            <a:ext cx="1587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 dirty="0"/>
          </a:p>
        </p:txBody>
      </p:sp>
      <p:sp>
        <p:nvSpPr>
          <p:cNvPr id="5264" name="Rectangle 144"/>
          <p:cNvSpPr>
            <a:spLocks noChangeArrowheads="1"/>
          </p:cNvSpPr>
          <p:nvPr/>
        </p:nvSpPr>
        <p:spPr bwMode="auto">
          <a:xfrm>
            <a:off x="984250" y="4718050"/>
            <a:ext cx="520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/>
              <a:t>DirectX 6</a:t>
            </a:r>
            <a:endParaRPr lang="en-US" sz="2000" dirty="0">
              <a:latin typeface="Palatino" pitchFamily="18" charset="0"/>
            </a:endParaRPr>
          </a:p>
        </p:txBody>
      </p:sp>
      <p:sp>
        <p:nvSpPr>
          <p:cNvPr id="5265" name="Rectangle 145"/>
          <p:cNvSpPr>
            <a:spLocks noChangeArrowheads="1"/>
          </p:cNvSpPr>
          <p:nvPr/>
        </p:nvSpPr>
        <p:spPr bwMode="auto">
          <a:xfrm>
            <a:off x="874713" y="4865688"/>
            <a:ext cx="752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 err="1"/>
              <a:t>Multitexturing</a:t>
            </a:r>
            <a:endParaRPr lang="en-US" sz="2000">
              <a:latin typeface="Palatino" pitchFamily="18" charset="0"/>
            </a:endParaRPr>
          </a:p>
        </p:txBody>
      </p:sp>
      <p:sp>
        <p:nvSpPr>
          <p:cNvPr id="5266" name="Rectangle 146"/>
          <p:cNvSpPr>
            <a:spLocks noChangeArrowheads="1"/>
          </p:cNvSpPr>
          <p:nvPr/>
        </p:nvSpPr>
        <p:spPr bwMode="auto">
          <a:xfrm>
            <a:off x="977900" y="5011738"/>
            <a:ext cx="536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Riva TNT</a:t>
            </a:r>
            <a:endParaRPr lang="en-US" sz="2000">
              <a:latin typeface="Palatino" pitchFamily="18" charset="0"/>
            </a:endParaRPr>
          </a:p>
        </p:txBody>
      </p:sp>
      <p:sp>
        <p:nvSpPr>
          <p:cNvPr id="5267" name="Line 147"/>
          <p:cNvSpPr>
            <a:spLocks noChangeShapeType="1"/>
          </p:cNvSpPr>
          <p:nvPr/>
        </p:nvSpPr>
        <p:spPr bwMode="auto">
          <a:xfrm flipV="1">
            <a:off x="4441825" y="5640388"/>
            <a:ext cx="1588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268" name="Line 148"/>
          <p:cNvSpPr>
            <a:spLocks noChangeShapeType="1"/>
          </p:cNvSpPr>
          <p:nvPr/>
        </p:nvSpPr>
        <p:spPr bwMode="auto">
          <a:xfrm flipH="1" flipV="1">
            <a:off x="4157663" y="5205413"/>
            <a:ext cx="284162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269" name="Line 149"/>
          <p:cNvSpPr>
            <a:spLocks noChangeShapeType="1"/>
          </p:cNvSpPr>
          <p:nvPr/>
        </p:nvSpPr>
        <p:spPr bwMode="auto">
          <a:xfrm>
            <a:off x="4441825" y="5710238"/>
            <a:ext cx="1588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270" name="Rectangle 150"/>
          <p:cNvSpPr>
            <a:spLocks noChangeArrowheads="1"/>
          </p:cNvSpPr>
          <p:nvPr/>
        </p:nvSpPr>
        <p:spPr bwMode="auto">
          <a:xfrm>
            <a:off x="3910013" y="4718050"/>
            <a:ext cx="520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DirectX 8</a:t>
            </a:r>
            <a:endParaRPr lang="en-US" sz="2000">
              <a:latin typeface="Palatino" pitchFamily="18" charset="0"/>
            </a:endParaRPr>
          </a:p>
        </p:txBody>
      </p:sp>
      <p:sp>
        <p:nvSpPr>
          <p:cNvPr id="5271" name="Rectangle 151"/>
          <p:cNvSpPr>
            <a:spLocks noChangeArrowheads="1"/>
          </p:cNvSpPr>
          <p:nvPr/>
        </p:nvSpPr>
        <p:spPr bwMode="auto">
          <a:xfrm>
            <a:off x="3968750" y="4865688"/>
            <a:ext cx="393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SM 1.x</a:t>
            </a:r>
            <a:endParaRPr lang="en-US" sz="2000">
              <a:latin typeface="Palatino" pitchFamily="18" charset="0"/>
            </a:endParaRPr>
          </a:p>
        </p:txBody>
      </p:sp>
      <p:sp>
        <p:nvSpPr>
          <p:cNvPr id="5272" name="Rectangle 152"/>
          <p:cNvSpPr>
            <a:spLocks noChangeArrowheads="1"/>
          </p:cNvSpPr>
          <p:nvPr/>
        </p:nvSpPr>
        <p:spPr bwMode="auto">
          <a:xfrm>
            <a:off x="3871913" y="5011738"/>
            <a:ext cx="596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GeForce 3</a:t>
            </a:r>
            <a:endParaRPr lang="en-US" sz="2000">
              <a:latin typeface="Palatino" pitchFamily="18" charset="0"/>
            </a:endParaRPr>
          </a:p>
        </p:txBody>
      </p:sp>
      <p:sp>
        <p:nvSpPr>
          <p:cNvPr id="5273" name="Line 153"/>
          <p:cNvSpPr>
            <a:spLocks noChangeShapeType="1"/>
          </p:cNvSpPr>
          <p:nvPr/>
        </p:nvSpPr>
        <p:spPr bwMode="auto">
          <a:xfrm flipV="1">
            <a:off x="5087938" y="5640388"/>
            <a:ext cx="1587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274" name="Line 154"/>
          <p:cNvSpPr>
            <a:spLocks noChangeShapeType="1"/>
          </p:cNvSpPr>
          <p:nvPr/>
        </p:nvSpPr>
        <p:spPr bwMode="auto">
          <a:xfrm flipH="1" flipV="1">
            <a:off x="4805363" y="5205413"/>
            <a:ext cx="282575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275" name="Line 155"/>
          <p:cNvSpPr>
            <a:spLocks noChangeShapeType="1"/>
          </p:cNvSpPr>
          <p:nvPr/>
        </p:nvSpPr>
        <p:spPr bwMode="auto">
          <a:xfrm>
            <a:off x="5087938" y="5710238"/>
            <a:ext cx="1587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276" name="Rectangle 156"/>
          <p:cNvSpPr>
            <a:spLocks noChangeArrowheads="1"/>
          </p:cNvSpPr>
          <p:nvPr/>
        </p:nvSpPr>
        <p:spPr bwMode="auto">
          <a:xfrm>
            <a:off x="4727575" y="5011738"/>
            <a:ext cx="161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Cg</a:t>
            </a:r>
            <a:endParaRPr lang="en-US" sz="2000">
              <a:latin typeface="Palatino" pitchFamily="18" charset="0"/>
            </a:endParaRPr>
          </a:p>
        </p:txBody>
      </p:sp>
      <p:sp>
        <p:nvSpPr>
          <p:cNvPr id="5277" name="Line 157"/>
          <p:cNvSpPr>
            <a:spLocks noChangeShapeType="1"/>
          </p:cNvSpPr>
          <p:nvPr/>
        </p:nvSpPr>
        <p:spPr bwMode="auto">
          <a:xfrm flipV="1">
            <a:off x="5964238" y="5640388"/>
            <a:ext cx="1587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278" name="Line 158"/>
          <p:cNvSpPr>
            <a:spLocks noChangeShapeType="1"/>
          </p:cNvSpPr>
          <p:nvPr/>
        </p:nvSpPr>
        <p:spPr bwMode="auto">
          <a:xfrm flipH="1" flipV="1">
            <a:off x="5680075" y="5205413"/>
            <a:ext cx="284163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279" name="Line 159"/>
          <p:cNvSpPr>
            <a:spLocks noChangeShapeType="1"/>
          </p:cNvSpPr>
          <p:nvPr/>
        </p:nvSpPr>
        <p:spPr bwMode="auto">
          <a:xfrm>
            <a:off x="5964238" y="5710238"/>
            <a:ext cx="1587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280" name="Rectangle 160"/>
          <p:cNvSpPr>
            <a:spLocks noChangeArrowheads="1"/>
          </p:cNvSpPr>
          <p:nvPr/>
        </p:nvSpPr>
        <p:spPr bwMode="auto">
          <a:xfrm>
            <a:off x="5430838" y="4718050"/>
            <a:ext cx="520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DirectX 9</a:t>
            </a:r>
            <a:endParaRPr lang="en-US" sz="2000">
              <a:latin typeface="Palatino" pitchFamily="18" charset="0"/>
            </a:endParaRPr>
          </a:p>
        </p:txBody>
      </p:sp>
      <p:sp>
        <p:nvSpPr>
          <p:cNvPr id="5281" name="Rectangle 161"/>
          <p:cNvSpPr>
            <a:spLocks noChangeArrowheads="1"/>
          </p:cNvSpPr>
          <p:nvPr/>
        </p:nvSpPr>
        <p:spPr bwMode="auto">
          <a:xfrm>
            <a:off x="5487988" y="4865688"/>
            <a:ext cx="400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SM 2.0</a:t>
            </a:r>
            <a:endParaRPr lang="en-US" sz="2000">
              <a:latin typeface="Palatino" pitchFamily="18" charset="0"/>
            </a:endParaRPr>
          </a:p>
        </p:txBody>
      </p:sp>
      <p:sp>
        <p:nvSpPr>
          <p:cNvPr id="5282" name="Rectangle 162"/>
          <p:cNvSpPr>
            <a:spLocks noChangeArrowheads="1"/>
          </p:cNvSpPr>
          <p:nvPr/>
        </p:nvSpPr>
        <p:spPr bwMode="auto">
          <a:xfrm>
            <a:off x="5368925" y="5011738"/>
            <a:ext cx="654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GeForceFX</a:t>
            </a:r>
            <a:endParaRPr lang="en-US" sz="2000">
              <a:latin typeface="Palatino" pitchFamily="18" charset="0"/>
            </a:endParaRPr>
          </a:p>
        </p:txBody>
      </p:sp>
      <p:sp>
        <p:nvSpPr>
          <p:cNvPr id="5283" name="Line 163"/>
          <p:cNvSpPr>
            <a:spLocks noChangeShapeType="1"/>
          </p:cNvSpPr>
          <p:nvPr/>
        </p:nvSpPr>
        <p:spPr bwMode="auto">
          <a:xfrm flipV="1">
            <a:off x="6911975" y="5640388"/>
            <a:ext cx="1588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284" name="Line 164"/>
          <p:cNvSpPr>
            <a:spLocks noChangeShapeType="1"/>
          </p:cNvSpPr>
          <p:nvPr/>
        </p:nvSpPr>
        <p:spPr bwMode="auto">
          <a:xfrm flipH="1" flipV="1">
            <a:off x="6626225" y="5205413"/>
            <a:ext cx="285750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285" name="Line 165"/>
          <p:cNvSpPr>
            <a:spLocks noChangeShapeType="1"/>
          </p:cNvSpPr>
          <p:nvPr/>
        </p:nvSpPr>
        <p:spPr bwMode="auto">
          <a:xfrm>
            <a:off x="6911975" y="5710238"/>
            <a:ext cx="1588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286" name="Rectangle 166"/>
          <p:cNvSpPr>
            <a:spLocks noChangeArrowheads="1"/>
          </p:cNvSpPr>
          <p:nvPr/>
        </p:nvSpPr>
        <p:spPr bwMode="auto">
          <a:xfrm>
            <a:off x="6324600" y="4724400"/>
            <a:ext cx="688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DirectX 9.0c</a:t>
            </a:r>
            <a:endParaRPr lang="en-US" sz="2000">
              <a:latin typeface="Palatino" pitchFamily="18" charset="0"/>
            </a:endParaRPr>
          </a:p>
        </p:txBody>
      </p:sp>
      <p:sp>
        <p:nvSpPr>
          <p:cNvPr id="5287" name="Rectangle 167"/>
          <p:cNvSpPr>
            <a:spLocks noChangeArrowheads="1"/>
          </p:cNvSpPr>
          <p:nvPr/>
        </p:nvSpPr>
        <p:spPr bwMode="auto">
          <a:xfrm>
            <a:off x="6435725" y="4865688"/>
            <a:ext cx="400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SM 3.0</a:t>
            </a:r>
            <a:endParaRPr lang="en-US" sz="2000">
              <a:latin typeface="Palatino" pitchFamily="18" charset="0"/>
            </a:endParaRPr>
          </a:p>
        </p:txBody>
      </p:sp>
      <p:sp>
        <p:nvSpPr>
          <p:cNvPr id="5288" name="Rectangle 168"/>
          <p:cNvSpPr>
            <a:spLocks noChangeArrowheads="1"/>
          </p:cNvSpPr>
          <p:nvPr/>
        </p:nvSpPr>
        <p:spPr bwMode="auto">
          <a:xfrm>
            <a:off x="6324600" y="5029200"/>
            <a:ext cx="596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GeForce 6</a:t>
            </a:r>
            <a:endParaRPr lang="en-US" sz="2000">
              <a:latin typeface="Palatino" pitchFamily="18" charset="0"/>
            </a:endParaRPr>
          </a:p>
        </p:txBody>
      </p:sp>
      <p:sp>
        <p:nvSpPr>
          <p:cNvPr id="5289" name="Line 169"/>
          <p:cNvSpPr>
            <a:spLocks noChangeShapeType="1"/>
          </p:cNvSpPr>
          <p:nvPr/>
        </p:nvSpPr>
        <p:spPr bwMode="auto">
          <a:xfrm flipV="1">
            <a:off x="714375" y="5640388"/>
            <a:ext cx="1588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290" name="Line 170"/>
          <p:cNvSpPr>
            <a:spLocks noChangeShapeType="1"/>
          </p:cNvSpPr>
          <p:nvPr/>
        </p:nvSpPr>
        <p:spPr bwMode="auto">
          <a:xfrm flipH="1" flipV="1">
            <a:off x="430213" y="5203825"/>
            <a:ext cx="284162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291" name="Line 171"/>
          <p:cNvSpPr>
            <a:spLocks noChangeShapeType="1"/>
          </p:cNvSpPr>
          <p:nvPr/>
        </p:nvSpPr>
        <p:spPr bwMode="auto">
          <a:xfrm>
            <a:off x="685800" y="5715000"/>
            <a:ext cx="1588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292" name="Rectangle 172"/>
          <p:cNvSpPr>
            <a:spLocks noChangeArrowheads="1"/>
          </p:cNvSpPr>
          <p:nvPr/>
        </p:nvSpPr>
        <p:spPr bwMode="auto">
          <a:xfrm>
            <a:off x="182563" y="4865688"/>
            <a:ext cx="520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DirectX 5</a:t>
            </a:r>
            <a:endParaRPr lang="en-US" sz="2000">
              <a:latin typeface="Palatino" pitchFamily="18" charset="0"/>
            </a:endParaRPr>
          </a:p>
        </p:txBody>
      </p:sp>
      <p:sp>
        <p:nvSpPr>
          <p:cNvPr id="5293" name="Rectangle 173"/>
          <p:cNvSpPr>
            <a:spLocks noChangeArrowheads="1"/>
          </p:cNvSpPr>
          <p:nvPr/>
        </p:nvSpPr>
        <p:spPr bwMode="auto">
          <a:xfrm>
            <a:off x="192088" y="5011738"/>
            <a:ext cx="498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Riva 128</a:t>
            </a:r>
            <a:endParaRPr lang="en-US" sz="2000">
              <a:latin typeface="Palatino" pitchFamily="18" charset="0"/>
            </a:endParaRPr>
          </a:p>
        </p:txBody>
      </p:sp>
      <p:sp>
        <p:nvSpPr>
          <p:cNvPr id="5294" name="Line 174"/>
          <p:cNvSpPr>
            <a:spLocks noChangeShapeType="1"/>
          </p:cNvSpPr>
          <p:nvPr/>
        </p:nvSpPr>
        <p:spPr bwMode="auto">
          <a:xfrm flipV="1">
            <a:off x="3148013" y="5640388"/>
            <a:ext cx="1587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295" name="Line 175"/>
          <p:cNvSpPr>
            <a:spLocks noChangeShapeType="1"/>
          </p:cNvSpPr>
          <p:nvPr/>
        </p:nvSpPr>
        <p:spPr bwMode="auto">
          <a:xfrm flipH="1" flipV="1">
            <a:off x="2865438" y="5203825"/>
            <a:ext cx="282575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296" name="Line 176"/>
          <p:cNvSpPr>
            <a:spLocks noChangeShapeType="1"/>
          </p:cNvSpPr>
          <p:nvPr/>
        </p:nvSpPr>
        <p:spPr bwMode="auto">
          <a:xfrm>
            <a:off x="3148013" y="5710238"/>
            <a:ext cx="1587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297" name="Rectangle 177"/>
          <p:cNvSpPr>
            <a:spLocks noChangeArrowheads="1"/>
          </p:cNvSpPr>
          <p:nvPr/>
        </p:nvSpPr>
        <p:spPr bwMode="auto">
          <a:xfrm>
            <a:off x="2616200" y="4718050"/>
            <a:ext cx="520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DirectX 7</a:t>
            </a:r>
            <a:endParaRPr lang="en-US" sz="2000">
              <a:latin typeface="Palatino" pitchFamily="18" charset="0"/>
            </a:endParaRPr>
          </a:p>
        </p:txBody>
      </p:sp>
      <p:sp>
        <p:nvSpPr>
          <p:cNvPr id="5298" name="Rectangle 178"/>
          <p:cNvSpPr>
            <a:spLocks noChangeArrowheads="1"/>
          </p:cNvSpPr>
          <p:nvPr/>
        </p:nvSpPr>
        <p:spPr bwMode="auto">
          <a:xfrm>
            <a:off x="2233613" y="4865688"/>
            <a:ext cx="1317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T&amp;L TextureStageState</a:t>
            </a:r>
            <a:endParaRPr lang="en-US" sz="2000">
              <a:latin typeface="Palatino" pitchFamily="18" charset="0"/>
            </a:endParaRPr>
          </a:p>
        </p:txBody>
      </p:sp>
      <p:sp>
        <p:nvSpPr>
          <p:cNvPr id="5299" name="Rectangle 179"/>
          <p:cNvSpPr>
            <a:spLocks noChangeArrowheads="1"/>
          </p:cNvSpPr>
          <p:nvPr/>
        </p:nvSpPr>
        <p:spPr bwMode="auto">
          <a:xfrm>
            <a:off x="2513013" y="5011738"/>
            <a:ext cx="736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GeForce 256</a:t>
            </a:r>
            <a:endParaRPr lang="en-US" sz="2000">
              <a:latin typeface="Palatino" pitchFamily="18" charset="0"/>
            </a:endParaRPr>
          </a:p>
        </p:txBody>
      </p:sp>
      <p:sp>
        <p:nvSpPr>
          <p:cNvPr id="5302" name="Line 182"/>
          <p:cNvSpPr>
            <a:spLocks noChangeShapeType="1"/>
          </p:cNvSpPr>
          <p:nvPr/>
        </p:nvSpPr>
        <p:spPr bwMode="auto">
          <a:xfrm>
            <a:off x="7543800" y="5943600"/>
            <a:ext cx="1588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303" name="Line 183"/>
          <p:cNvSpPr>
            <a:spLocks noChangeShapeType="1"/>
          </p:cNvSpPr>
          <p:nvPr/>
        </p:nvSpPr>
        <p:spPr bwMode="auto">
          <a:xfrm>
            <a:off x="8382000" y="5943600"/>
            <a:ext cx="1588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304" name="Rectangle 184"/>
          <p:cNvSpPr>
            <a:spLocks noChangeArrowheads="1"/>
          </p:cNvSpPr>
          <p:nvPr/>
        </p:nvSpPr>
        <p:spPr bwMode="auto">
          <a:xfrm>
            <a:off x="7391400" y="6324600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2005</a:t>
            </a:r>
            <a:endParaRPr lang="en-US" sz="2000">
              <a:latin typeface="Palatino" pitchFamily="18" charset="0"/>
            </a:endParaRPr>
          </a:p>
        </p:txBody>
      </p:sp>
      <p:sp>
        <p:nvSpPr>
          <p:cNvPr id="5305" name="Rectangle 185"/>
          <p:cNvSpPr>
            <a:spLocks noChangeArrowheads="1"/>
          </p:cNvSpPr>
          <p:nvPr/>
        </p:nvSpPr>
        <p:spPr bwMode="auto">
          <a:xfrm>
            <a:off x="8229600" y="6324600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2006</a:t>
            </a:r>
            <a:endParaRPr lang="en-US" sz="2000">
              <a:latin typeface="Palatino" pitchFamily="18" charset="0"/>
            </a:endParaRPr>
          </a:p>
        </p:txBody>
      </p:sp>
      <p:sp>
        <p:nvSpPr>
          <p:cNvPr id="5306" name="Line 186"/>
          <p:cNvSpPr>
            <a:spLocks noChangeShapeType="1"/>
          </p:cNvSpPr>
          <p:nvPr/>
        </p:nvSpPr>
        <p:spPr bwMode="auto">
          <a:xfrm>
            <a:off x="7848600" y="5715000"/>
            <a:ext cx="1588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307" name="Line 187"/>
          <p:cNvSpPr>
            <a:spLocks noChangeShapeType="1"/>
          </p:cNvSpPr>
          <p:nvPr/>
        </p:nvSpPr>
        <p:spPr bwMode="auto">
          <a:xfrm>
            <a:off x="8686800" y="5715000"/>
            <a:ext cx="1588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308" name="Line 188"/>
          <p:cNvSpPr>
            <a:spLocks noChangeShapeType="1"/>
          </p:cNvSpPr>
          <p:nvPr/>
        </p:nvSpPr>
        <p:spPr bwMode="auto">
          <a:xfrm flipH="1" flipV="1">
            <a:off x="7543800" y="5257800"/>
            <a:ext cx="285750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309" name="Line 189"/>
          <p:cNvSpPr>
            <a:spLocks noChangeShapeType="1"/>
          </p:cNvSpPr>
          <p:nvPr/>
        </p:nvSpPr>
        <p:spPr bwMode="auto">
          <a:xfrm flipH="1" flipV="1">
            <a:off x="8382000" y="5257800"/>
            <a:ext cx="285750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311" name="Rectangle 191"/>
          <p:cNvSpPr>
            <a:spLocks noChangeArrowheads="1"/>
          </p:cNvSpPr>
          <p:nvPr/>
        </p:nvSpPr>
        <p:spPr bwMode="auto">
          <a:xfrm>
            <a:off x="7162800" y="5029200"/>
            <a:ext cx="596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GeForce 7</a:t>
            </a:r>
            <a:endParaRPr lang="en-US" sz="2000">
              <a:latin typeface="Palatino" pitchFamily="18" charset="0"/>
            </a:endParaRPr>
          </a:p>
        </p:txBody>
      </p:sp>
      <p:sp>
        <p:nvSpPr>
          <p:cNvPr id="5312" name="Rectangle 192"/>
          <p:cNvSpPr>
            <a:spLocks noChangeArrowheads="1"/>
          </p:cNvSpPr>
          <p:nvPr/>
        </p:nvSpPr>
        <p:spPr bwMode="auto">
          <a:xfrm>
            <a:off x="8001000" y="5029200"/>
            <a:ext cx="596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GeForce 8</a:t>
            </a:r>
            <a:endParaRPr lang="en-US" sz="2000">
              <a:latin typeface="Palatino" pitchFamily="18" charset="0"/>
            </a:endParaRPr>
          </a:p>
        </p:txBody>
      </p:sp>
      <p:sp>
        <p:nvSpPr>
          <p:cNvPr id="5314" name="Rectangle 194"/>
          <p:cNvSpPr>
            <a:spLocks noChangeArrowheads="1"/>
          </p:cNvSpPr>
          <p:nvPr/>
        </p:nvSpPr>
        <p:spPr bwMode="auto">
          <a:xfrm>
            <a:off x="7239000" y="4876800"/>
            <a:ext cx="400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SM 3.0</a:t>
            </a:r>
            <a:endParaRPr lang="en-US" sz="2000">
              <a:latin typeface="Palatino" pitchFamily="18" charset="0"/>
            </a:endParaRPr>
          </a:p>
        </p:txBody>
      </p:sp>
      <p:sp>
        <p:nvSpPr>
          <p:cNvPr id="5315" name="Rectangle 195"/>
          <p:cNvSpPr>
            <a:spLocks noChangeArrowheads="1"/>
          </p:cNvSpPr>
          <p:nvPr/>
        </p:nvSpPr>
        <p:spPr bwMode="auto">
          <a:xfrm>
            <a:off x="8077200" y="4876800"/>
            <a:ext cx="400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SM 4.0</a:t>
            </a:r>
            <a:endParaRPr lang="en-US" sz="2000">
              <a:latin typeface="Palatino" pitchFamily="18" charset="0"/>
            </a:endParaRPr>
          </a:p>
        </p:txBody>
      </p:sp>
      <p:sp>
        <p:nvSpPr>
          <p:cNvPr id="5316" name="Rectangle 196"/>
          <p:cNvSpPr>
            <a:spLocks noChangeArrowheads="1"/>
          </p:cNvSpPr>
          <p:nvPr/>
        </p:nvSpPr>
        <p:spPr bwMode="auto">
          <a:xfrm>
            <a:off x="7086600" y="4724400"/>
            <a:ext cx="688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DirectX 9.0c</a:t>
            </a:r>
            <a:endParaRPr lang="en-US" sz="2000">
              <a:latin typeface="Palatino" pitchFamily="18" charset="0"/>
            </a:endParaRPr>
          </a:p>
        </p:txBody>
      </p:sp>
      <p:sp>
        <p:nvSpPr>
          <p:cNvPr id="5317" name="Rectangle 197"/>
          <p:cNvSpPr>
            <a:spLocks noChangeArrowheads="1"/>
          </p:cNvSpPr>
          <p:nvPr/>
        </p:nvSpPr>
        <p:spPr bwMode="auto">
          <a:xfrm>
            <a:off x="7924800" y="4724400"/>
            <a:ext cx="590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DirectX 10</a:t>
            </a:r>
            <a:endParaRPr lang="en-US" sz="2000">
              <a:latin typeface="Palatin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4724400"/>
          </a:xfrm>
        </p:spPr>
        <p:txBody>
          <a:bodyPr/>
          <a:lstStyle/>
          <a:p>
            <a:pPr marL="457200" indent="-457200"/>
            <a:r>
              <a:rPr lang="en-US" dirty="0" smtClean="0"/>
              <a:t>The CUDA Programming Model </a:t>
            </a:r>
          </a:p>
          <a:p>
            <a:pPr marL="857250" lvl="1" indent="-457200"/>
            <a:r>
              <a:rPr lang="en-US" dirty="0" smtClean="0"/>
              <a:t>Basic </a:t>
            </a:r>
            <a:r>
              <a:rPr lang="en-US" dirty="0"/>
              <a:t>concepts and data types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 smtClean="0"/>
              <a:t>The CUDA Application Programming Interface</a:t>
            </a:r>
          </a:p>
          <a:p>
            <a:pPr marL="857250" lvl="1" indent="-457200"/>
            <a:r>
              <a:rPr lang="en-US" dirty="0" smtClean="0"/>
              <a:t>Basic functionality</a:t>
            </a:r>
          </a:p>
          <a:p>
            <a:pPr marL="857250" lvl="1" indent="-457200"/>
            <a:endParaRPr lang="en-US" dirty="0"/>
          </a:p>
          <a:p>
            <a:pPr marL="457200" indent="-457200"/>
            <a:r>
              <a:rPr lang="en-US" dirty="0" smtClean="0"/>
              <a:t>An example application:</a:t>
            </a:r>
            <a:endParaRPr lang="en-US" dirty="0" smtClean="0"/>
          </a:p>
          <a:p>
            <a:pPr marL="857250" lvl="1" indent="-457200"/>
            <a:r>
              <a:rPr lang="en-US" dirty="0" smtClean="0"/>
              <a:t>The good old Motion JPEG implementation! </a:t>
            </a:r>
            <a:endParaRPr lang="en-US" dirty="0"/>
          </a:p>
          <a:p>
            <a:pPr marL="457200" indent="-457200"/>
            <a:endParaRPr lang="en-US" dirty="0"/>
          </a:p>
          <a:p>
            <a:pPr marL="457200" indent="-457200"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579438"/>
          </a:xfrm>
        </p:spPr>
        <p:txBody>
          <a:bodyPr/>
          <a:lstStyle/>
          <a:p>
            <a:r>
              <a:rPr lang="en-US" dirty="0" smtClean="0"/>
              <a:t>The CUDA </a:t>
            </a:r>
            <a:r>
              <a:rPr lang="en-US" dirty="0"/>
              <a:t>Programming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005387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dirty="0"/>
              <a:t>The GPU is viewed as a compute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device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that:</a:t>
            </a:r>
          </a:p>
          <a:p>
            <a:pPr marL="974725" lvl="1" indent="-403225">
              <a:lnSpc>
                <a:spcPct val="90000"/>
              </a:lnSpc>
            </a:pPr>
            <a:r>
              <a:rPr lang="en-US" dirty="0"/>
              <a:t>Is a coprocessor to the </a:t>
            </a:r>
            <a:r>
              <a:rPr lang="en-US" dirty="0" smtClean="0"/>
              <a:t>CPU, referred to as the </a:t>
            </a:r>
            <a:r>
              <a:rPr lang="en-US" dirty="0">
                <a:solidFill>
                  <a:srgbClr val="00B050"/>
                </a:solidFill>
              </a:rPr>
              <a:t>host</a:t>
            </a:r>
          </a:p>
          <a:p>
            <a:pPr marL="974725" lvl="1" indent="-403225">
              <a:lnSpc>
                <a:spcPct val="90000"/>
              </a:lnSpc>
            </a:pPr>
            <a:r>
              <a:rPr lang="en-US" dirty="0"/>
              <a:t>Has its own DRAM </a:t>
            </a:r>
            <a:r>
              <a:rPr lang="en-US" dirty="0" smtClean="0"/>
              <a:t>called </a:t>
            </a:r>
            <a:r>
              <a:rPr lang="en-US" dirty="0" smtClean="0">
                <a:solidFill>
                  <a:srgbClr val="00B050"/>
                </a:solidFill>
              </a:rPr>
              <a:t>device memory</a:t>
            </a:r>
            <a:endParaRPr lang="en-US" dirty="0"/>
          </a:p>
          <a:p>
            <a:pPr marL="974725" lvl="1" indent="-403225">
              <a:lnSpc>
                <a:spcPct val="90000"/>
              </a:lnSpc>
            </a:pPr>
            <a:r>
              <a:rPr lang="en-US" dirty="0"/>
              <a:t>Runs </a:t>
            </a:r>
            <a:r>
              <a:rPr lang="en-US" b="1" dirty="0"/>
              <a:t>many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threads in parallel</a:t>
            </a:r>
          </a:p>
          <a:p>
            <a:pPr marL="457200" indent="-457200">
              <a:lnSpc>
                <a:spcPct val="90000"/>
              </a:lnSpc>
            </a:pPr>
            <a:r>
              <a:rPr lang="en-US" dirty="0"/>
              <a:t>Data-parallel </a:t>
            </a:r>
            <a:r>
              <a:rPr lang="en-US" dirty="0" smtClean="0"/>
              <a:t>parts of an application </a:t>
            </a:r>
            <a:r>
              <a:rPr lang="en-US" dirty="0"/>
              <a:t>are executed on the device as </a:t>
            </a:r>
            <a:r>
              <a:rPr lang="en-US" dirty="0" smtClean="0">
                <a:solidFill>
                  <a:srgbClr val="00B050"/>
                </a:solidFill>
              </a:rPr>
              <a:t>kernels</a:t>
            </a:r>
            <a:r>
              <a:rPr lang="en-US" dirty="0" smtClean="0"/>
              <a:t>, which </a:t>
            </a:r>
            <a:r>
              <a:rPr lang="en-US" dirty="0"/>
              <a:t>run in parallel on many </a:t>
            </a:r>
            <a:r>
              <a:rPr lang="en-US" dirty="0" smtClean="0"/>
              <a:t>threads</a:t>
            </a:r>
          </a:p>
          <a:p>
            <a:pPr marL="457200" indent="-457200">
              <a:lnSpc>
                <a:spcPct val="90000"/>
              </a:lnSpc>
            </a:pPr>
            <a:endParaRPr lang="en-US" sz="1000" dirty="0"/>
          </a:p>
          <a:p>
            <a:pPr marL="457200" indent="-457200">
              <a:lnSpc>
                <a:spcPct val="90000"/>
              </a:lnSpc>
            </a:pPr>
            <a:r>
              <a:rPr lang="en-US" dirty="0"/>
              <a:t>Differences between GPU and CPU threads </a:t>
            </a:r>
          </a:p>
          <a:p>
            <a:pPr marL="974725" lvl="1" indent="-403225">
              <a:lnSpc>
                <a:spcPct val="90000"/>
              </a:lnSpc>
            </a:pPr>
            <a:r>
              <a:rPr lang="en-US" dirty="0"/>
              <a:t>GPU threads are extremely lightweight</a:t>
            </a:r>
          </a:p>
          <a:p>
            <a:pPr marL="1431925" lvl="2" indent="-342900">
              <a:lnSpc>
                <a:spcPct val="90000"/>
              </a:lnSpc>
            </a:pPr>
            <a:r>
              <a:rPr lang="en-US" dirty="0"/>
              <a:t>Very little creation overhead</a:t>
            </a:r>
          </a:p>
          <a:p>
            <a:pPr marL="974725" lvl="1" indent="-403225">
              <a:lnSpc>
                <a:spcPct val="90000"/>
              </a:lnSpc>
            </a:pPr>
            <a:r>
              <a:rPr lang="en-US" dirty="0"/>
              <a:t>GPU needs 1000s of threads for full efficiency</a:t>
            </a:r>
          </a:p>
          <a:p>
            <a:pPr marL="1431925" lvl="2" indent="-342900">
              <a:lnSpc>
                <a:spcPct val="90000"/>
              </a:lnSpc>
            </a:pPr>
            <a:r>
              <a:rPr lang="en-US" dirty="0"/>
              <a:t>Multi-core CPU needs only a few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579438"/>
          </a:xfrm>
        </p:spPr>
        <p:txBody>
          <a:bodyPr/>
          <a:lstStyle/>
          <a:p>
            <a:r>
              <a:rPr lang="en-US" dirty="0"/>
              <a:t>Thread Batching: Grids and Blocks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4495800" cy="54102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sz="2400" dirty="0"/>
              <a:t>A kernel is executed as a </a:t>
            </a:r>
            <a:r>
              <a:rPr lang="en-US" sz="2400" dirty="0">
                <a:solidFill>
                  <a:srgbClr val="00B050"/>
                </a:solidFill>
              </a:rPr>
              <a:t>grid of thread blocks</a:t>
            </a:r>
          </a:p>
          <a:p>
            <a:pPr marL="974725" lvl="1" indent="-403225">
              <a:lnSpc>
                <a:spcPct val="90000"/>
              </a:lnSpc>
            </a:pPr>
            <a:r>
              <a:rPr lang="en-US" sz="2000" dirty="0"/>
              <a:t>All threads share data memory space</a:t>
            </a:r>
          </a:p>
          <a:p>
            <a:pPr marL="457200" indent="-457200">
              <a:lnSpc>
                <a:spcPct val="90000"/>
              </a:lnSpc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00B050"/>
                </a:solidFill>
              </a:rPr>
              <a:t>thread block </a:t>
            </a:r>
            <a:r>
              <a:rPr lang="en-US" sz="2400" dirty="0"/>
              <a:t>is a batch of threads that can </a:t>
            </a:r>
            <a:r>
              <a:rPr lang="en-US" sz="2400" dirty="0">
                <a:solidFill>
                  <a:srgbClr val="00B050"/>
                </a:solidFill>
              </a:rPr>
              <a:t>cooperate</a:t>
            </a:r>
            <a:r>
              <a:rPr lang="en-US" sz="2400" dirty="0"/>
              <a:t> with each other by:</a:t>
            </a:r>
          </a:p>
          <a:p>
            <a:pPr marL="974725" lvl="1" indent="-403225">
              <a:lnSpc>
                <a:spcPct val="90000"/>
              </a:lnSpc>
            </a:pPr>
            <a:r>
              <a:rPr lang="en-US" sz="2000" dirty="0"/>
              <a:t>Synchronizing their execution</a:t>
            </a:r>
          </a:p>
          <a:p>
            <a:pPr marL="1431925" lvl="2" indent="-342900">
              <a:lnSpc>
                <a:spcPct val="90000"/>
              </a:lnSpc>
            </a:pPr>
            <a:r>
              <a:rPr lang="en-US" sz="1800" dirty="0" smtClean="0"/>
              <a:t>Non synchronous execution is very bad for performance!</a:t>
            </a:r>
            <a:endParaRPr lang="en-US" sz="1800" dirty="0"/>
          </a:p>
          <a:p>
            <a:pPr marL="974725" lvl="1" indent="-403225">
              <a:lnSpc>
                <a:spcPct val="90000"/>
              </a:lnSpc>
            </a:pPr>
            <a:r>
              <a:rPr lang="en-US" sz="2000" dirty="0"/>
              <a:t>Efficiently sharing data through a low latency </a:t>
            </a:r>
            <a:r>
              <a:rPr lang="en-US" sz="2000" dirty="0">
                <a:solidFill>
                  <a:srgbClr val="00B050"/>
                </a:solidFill>
              </a:rPr>
              <a:t>shared memory</a:t>
            </a:r>
          </a:p>
          <a:p>
            <a:pPr marL="457200" indent="-457200">
              <a:lnSpc>
                <a:spcPct val="90000"/>
              </a:lnSpc>
            </a:pPr>
            <a:r>
              <a:rPr lang="en-US" sz="2400" dirty="0"/>
              <a:t>Two threads from two different blocks cannot cooperate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76800" y="990600"/>
            <a:ext cx="4056063" cy="5381625"/>
            <a:chOff x="3034" y="690"/>
            <a:chExt cx="2555" cy="3390"/>
          </a:xfrm>
        </p:grpSpPr>
        <p:sp>
          <p:nvSpPr>
            <p:cNvPr id="46085" name="AutoShape 5"/>
            <p:cNvSpPr>
              <a:spLocks noChangeAspect="1" noChangeArrowheads="1"/>
            </p:cNvSpPr>
            <p:nvPr/>
          </p:nvSpPr>
          <p:spPr bwMode="auto">
            <a:xfrm>
              <a:off x="3034" y="690"/>
              <a:ext cx="2555" cy="3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3037" y="693"/>
              <a:ext cx="671" cy="28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  <a:latin typeface="Arial" charset="0"/>
                </a:rPr>
                <a:t>Host</a:t>
              </a:r>
              <a:endParaRPr lang="en-US" sz="18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3199" y="1171"/>
              <a:ext cx="432" cy="336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solidFill>
                    <a:srgbClr val="003300"/>
                  </a:solidFill>
                  <a:latin typeface="Arial" charset="0"/>
                </a:rPr>
                <a:t>Kernel 1</a:t>
              </a:r>
              <a:endParaRPr lang="en-US" sz="18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46088" name="Text Box 8"/>
            <p:cNvSpPr txBox="1">
              <a:spLocks noChangeArrowheads="1"/>
            </p:cNvSpPr>
            <p:nvPr/>
          </p:nvSpPr>
          <p:spPr bwMode="auto">
            <a:xfrm>
              <a:off x="3185" y="2275"/>
              <a:ext cx="430" cy="334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solidFill>
                    <a:srgbClr val="003300"/>
                  </a:solidFill>
                  <a:latin typeface="Arial" charset="0"/>
                </a:rPr>
                <a:t>Kernel 2</a:t>
              </a:r>
              <a:endParaRPr lang="en-US" sz="18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46089" name="Line 9"/>
            <p:cNvSpPr>
              <a:spLocks noChangeShapeType="1"/>
            </p:cNvSpPr>
            <p:nvPr/>
          </p:nvSpPr>
          <p:spPr bwMode="auto">
            <a:xfrm>
              <a:off x="3118" y="1110"/>
              <a:ext cx="1" cy="169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6090" name="Text Box 10"/>
            <p:cNvSpPr txBox="1">
              <a:spLocks noChangeArrowheads="1"/>
            </p:cNvSpPr>
            <p:nvPr/>
          </p:nvSpPr>
          <p:spPr bwMode="auto">
            <a:xfrm>
              <a:off x="3827" y="698"/>
              <a:ext cx="1759" cy="28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  <a:latin typeface="Arial" charset="0"/>
                </a:rPr>
                <a:t>Device</a:t>
              </a:r>
              <a:endParaRPr lang="en-US" sz="1800">
                <a:solidFill>
                  <a:srgbClr val="003300"/>
                </a:solidFill>
                <a:latin typeface="Arial" charset="0"/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3927" y="957"/>
              <a:ext cx="1554" cy="1004"/>
              <a:chOff x="3820" y="4577"/>
              <a:chExt cx="4116" cy="2660"/>
            </a:xfrm>
          </p:grpSpPr>
          <p:sp>
            <p:nvSpPr>
              <p:cNvPr id="46092" name="Text Box 12"/>
              <p:cNvSpPr txBox="1">
                <a:spLocks noChangeArrowheads="1"/>
              </p:cNvSpPr>
              <p:nvPr/>
            </p:nvSpPr>
            <p:spPr bwMode="auto">
              <a:xfrm>
                <a:off x="3820" y="4577"/>
                <a:ext cx="4116" cy="2660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 b="1">
                    <a:solidFill>
                      <a:srgbClr val="003300"/>
                    </a:solidFill>
                    <a:latin typeface="Arial" charset="0"/>
                  </a:rPr>
                  <a:t>Grid 1</a:t>
                </a:r>
                <a:endParaRPr lang="en-US" sz="1800">
                  <a:solidFill>
                    <a:srgbClr val="003300"/>
                  </a:solidFill>
                  <a:latin typeface="Arial" charset="0"/>
                </a:endParaRPr>
              </a:p>
            </p:txBody>
          </p:sp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3985" y="5169"/>
                <a:ext cx="3785" cy="864"/>
                <a:chOff x="3997" y="5169"/>
                <a:chExt cx="3785" cy="864"/>
              </a:xfrm>
            </p:grpSpPr>
            <p:sp>
              <p:nvSpPr>
                <p:cNvPr id="4609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997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" charset="0"/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" charset="0"/>
                    </a:rPr>
                    <a:t>(0, 0)</a:t>
                  </a:r>
                  <a:endParaRPr lang="en-US" sz="1800">
                    <a:solidFill>
                      <a:srgbClr val="003300"/>
                    </a:solidFill>
                    <a:latin typeface="Arial" charset="0"/>
                  </a:endParaRPr>
                </a:p>
              </p:txBody>
            </p:sp>
            <p:sp>
              <p:nvSpPr>
                <p:cNvPr id="4609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5299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" charset="0"/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" charset="0"/>
                    </a:rPr>
                    <a:t>(1, 0)</a:t>
                  </a:r>
                  <a:endParaRPr lang="en-US" sz="1800">
                    <a:solidFill>
                      <a:srgbClr val="003300"/>
                    </a:solidFill>
                    <a:latin typeface="Arial" charset="0"/>
                  </a:endParaRPr>
                </a:p>
              </p:txBody>
            </p:sp>
            <p:sp>
              <p:nvSpPr>
                <p:cNvPr id="4609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601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" charset="0"/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" charset="0"/>
                    </a:rPr>
                    <a:t>(2, 0)</a:t>
                  </a:r>
                  <a:endParaRPr lang="en-US" sz="1800">
                    <a:solidFill>
                      <a:srgbClr val="003300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5" name="Group 17"/>
              <p:cNvGrpSpPr>
                <a:grpSpLocks/>
              </p:cNvGrpSpPr>
              <p:nvPr/>
            </p:nvGrpSpPr>
            <p:grpSpPr bwMode="auto">
              <a:xfrm>
                <a:off x="3985" y="6187"/>
                <a:ext cx="3785" cy="864"/>
                <a:chOff x="3997" y="5169"/>
                <a:chExt cx="3785" cy="864"/>
              </a:xfrm>
            </p:grpSpPr>
            <p:sp>
              <p:nvSpPr>
                <p:cNvPr id="4609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997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" charset="0"/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" charset="0"/>
                    </a:rPr>
                    <a:t>(0, 1)</a:t>
                  </a:r>
                  <a:endParaRPr lang="en-US" sz="1800">
                    <a:solidFill>
                      <a:srgbClr val="003300"/>
                    </a:solidFill>
                    <a:latin typeface="Arial" charset="0"/>
                  </a:endParaRPr>
                </a:p>
              </p:txBody>
            </p:sp>
            <p:sp>
              <p:nvSpPr>
                <p:cNvPr id="4609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5299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 dirty="0">
                      <a:solidFill>
                        <a:srgbClr val="003300"/>
                      </a:solidFill>
                      <a:latin typeface="Arial" charset="0"/>
                    </a:rPr>
                    <a:t>Block</a:t>
                  </a:r>
                </a:p>
                <a:p>
                  <a:pPr algn="ctr"/>
                  <a:r>
                    <a:rPr lang="en-US" sz="1200" b="1" dirty="0">
                      <a:solidFill>
                        <a:srgbClr val="003300"/>
                      </a:solidFill>
                      <a:latin typeface="Arial" charset="0"/>
                    </a:rPr>
                    <a:t>(1, 1)</a:t>
                  </a:r>
                  <a:endParaRPr lang="en-US" sz="1800" dirty="0">
                    <a:solidFill>
                      <a:srgbClr val="003300"/>
                    </a:solidFill>
                    <a:latin typeface="Arial" charset="0"/>
                  </a:endParaRPr>
                </a:p>
              </p:txBody>
            </p:sp>
            <p:sp>
              <p:nvSpPr>
                <p:cNvPr id="4610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6601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" charset="0"/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" charset="0"/>
                    </a:rPr>
                    <a:t>(2, 1)</a:t>
                  </a:r>
                  <a:endParaRPr lang="en-US" sz="1800">
                    <a:solidFill>
                      <a:srgbClr val="003300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4051" y="2056"/>
              <a:ext cx="1306" cy="1416"/>
              <a:chOff x="4730" y="7615"/>
              <a:chExt cx="3458" cy="3752"/>
            </a:xfrm>
          </p:grpSpPr>
          <p:sp>
            <p:nvSpPr>
              <p:cNvPr id="46102" name="Text Box 22"/>
              <p:cNvSpPr txBox="1">
                <a:spLocks noChangeArrowheads="1"/>
              </p:cNvSpPr>
              <p:nvPr/>
            </p:nvSpPr>
            <p:spPr bwMode="auto">
              <a:xfrm>
                <a:off x="4730" y="7615"/>
                <a:ext cx="3458" cy="3752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 b="1">
                    <a:solidFill>
                      <a:srgbClr val="003300"/>
                    </a:solidFill>
                    <a:latin typeface="Arial" charset="0"/>
                  </a:rPr>
                  <a:t>Grid 2</a:t>
                </a:r>
                <a:endParaRPr lang="en-US" sz="1800">
                  <a:solidFill>
                    <a:srgbClr val="003300"/>
                  </a:solidFill>
                  <a:latin typeface="Arial" charset="0"/>
                </a:endParaRPr>
              </a:p>
            </p:txBody>
          </p:sp>
          <p:grpSp>
            <p:nvGrpSpPr>
              <p:cNvPr id="7" name="Group 23"/>
              <p:cNvGrpSpPr>
                <a:grpSpLocks/>
              </p:cNvGrpSpPr>
              <p:nvPr/>
            </p:nvGrpSpPr>
            <p:grpSpPr bwMode="auto">
              <a:xfrm>
                <a:off x="4902" y="8203"/>
                <a:ext cx="3114" cy="892"/>
                <a:chOff x="4391" y="8441"/>
                <a:chExt cx="3114" cy="892"/>
              </a:xfrm>
            </p:grpSpPr>
            <p:sp>
              <p:nvSpPr>
                <p:cNvPr id="4610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391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nb-NO" sz="1800">
                    <a:solidFill>
                      <a:srgbClr val="003300"/>
                    </a:solidFill>
                    <a:latin typeface="Arial" charset="0"/>
                  </a:endParaRPr>
                </a:p>
              </p:txBody>
            </p:sp>
            <p:sp>
              <p:nvSpPr>
                <p:cNvPr id="4610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199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nb-NO" sz="1800">
                    <a:solidFill>
                      <a:srgbClr val="003300"/>
                    </a:solidFill>
                    <a:latin typeface="Arial" charset="0"/>
                  </a:endParaRPr>
                </a:p>
              </p:txBody>
            </p:sp>
            <p:sp>
              <p:nvSpPr>
                <p:cNvPr id="4610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6007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nb-NO" sz="1800">
                    <a:solidFill>
                      <a:srgbClr val="003300"/>
                    </a:solidFill>
                    <a:latin typeface="Arial" charset="0"/>
                  </a:endParaRPr>
                </a:p>
              </p:txBody>
            </p:sp>
            <p:sp>
              <p:nvSpPr>
                <p:cNvPr id="4610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6816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nb-NO" sz="1800">
                    <a:solidFill>
                      <a:srgbClr val="003300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8" name="Group 28"/>
              <p:cNvGrpSpPr>
                <a:grpSpLocks/>
              </p:cNvGrpSpPr>
              <p:nvPr/>
            </p:nvGrpSpPr>
            <p:grpSpPr bwMode="auto">
              <a:xfrm>
                <a:off x="4902" y="9253"/>
                <a:ext cx="3114" cy="892"/>
                <a:chOff x="4391" y="8441"/>
                <a:chExt cx="3114" cy="892"/>
              </a:xfrm>
            </p:grpSpPr>
            <p:sp>
              <p:nvSpPr>
                <p:cNvPr id="4610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4391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nb-NO" sz="1800">
                    <a:solidFill>
                      <a:srgbClr val="003300"/>
                    </a:solidFill>
                    <a:latin typeface="Arial" charset="0"/>
                  </a:endParaRPr>
                </a:p>
              </p:txBody>
            </p:sp>
            <p:sp>
              <p:nvSpPr>
                <p:cNvPr id="4611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5199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nb-NO" sz="1800">
                    <a:solidFill>
                      <a:srgbClr val="003300"/>
                    </a:solidFill>
                    <a:latin typeface="Arial" charset="0"/>
                  </a:endParaRPr>
                </a:p>
              </p:txBody>
            </p:sp>
            <p:sp>
              <p:nvSpPr>
                <p:cNvPr id="4611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6007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nb-NO" sz="1800">
                    <a:solidFill>
                      <a:srgbClr val="003300"/>
                    </a:solidFill>
                    <a:latin typeface="Arial" charset="0"/>
                  </a:endParaRPr>
                </a:p>
              </p:txBody>
            </p:sp>
            <p:sp>
              <p:nvSpPr>
                <p:cNvPr id="4611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816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nb-NO" sz="1800">
                    <a:solidFill>
                      <a:srgbClr val="003300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9" name="Group 33"/>
              <p:cNvGrpSpPr>
                <a:grpSpLocks/>
              </p:cNvGrpSpPr>
              <p:nvPr/>
            </p:nvGrpSpPr>
            <p:grpSpPr bwMode="auto">
              <a:xfrm>
                <a:off x="4902" y="10303"/>
                <a:ext cx="3114" cy="892"/>
                <a:chOff x="4391" y="8441"/>
                <a:chExt cx="3114" cy="892"/>
              </a:xfrm>
            </p:grpSpPr>
            <p:sp>
              <p:nvSpPr>
                <p:cNvPr id="46114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391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nb-NO" sz="1800">
                    <a:solidFill>
                      <a:srgbClr val="003300"/>
                    </a:solidFill>
                    <a:latin typeface="Arial" charset="0"/>
                  </a:endParaRPr>
                </a:p>
              </p:txBody>
            </p:sp>
            <p:sp>
              <p:nvSpPr>
                <p:cNvPr id="46115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5199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nb-NO" sz="1800">
                    <a:solidFill>
                      <a:srgbClr val="003300"/>
                    </a:solidFill>
                    <a:latin typeface="Arial" charset="0"/>
                  </a:endParaRPr>
                </a:p>
              </p:txBody>
            </p:sp>
            <p:sp>
              <p:nvSpPr>
                <p:cNvPr id="4611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6007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nb-NO" sz="1800">
                    <a:solidFill>
                      <a:srgbClr val="003300"/>
                    </a:solidFill>
                    <a:latin typeface="Arial" charset="0"/>
                  </a:endParaRPr>
                </a:p>
              </p:txBody>
            </p:sp>
            <p:sp>
              <p:nvSpPr>
                <p:cNvPr id="4611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6816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nb-NO" sz="1800">
                    <a:solidFill>
                      <a:srgbClr val="003300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10" name="Group 38"/>
            <p:cNvGrpSpPr>
              <a:grpSpLocks/>
            </p:cNvGrpSpPr>
            <p:nvPr/>
          </p:nvGrpSpPr>
          <p:grpSpPr bwMode="auto">
            <a:xfrm>
              <a:off x="3414" y="2782"/>
              <a:ext cx="1765" cy="1295"/>
              <a:chOff x="1972" y="8931"/>
              <a:chExt cx="4676" cy="3430"/>
            </a:xfrm>
          </p:grpSpPr>
          <p:sp>
            <p:nvSpPr>
              <p:cNvPr id="46119" name="Text Box 39"/>
              <p:cNvSpPr txBox="1">
                <a:spLocks noChangeArrowheads="1"/>
              </p:cNvSpPr>
              <p:nvPr/>
            </p:nvSpPr>
            <p:spPr bwMode="auto">
              <a:xfrm>
                <a:off x="1972" y="8931"/>
                <a:ext cx="4676" cy="34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 b="1">
                    <a:solidFill>
                      <a:srgbClr val="003300"/>
                    </a:solidFill>
                    <a:latin typeface="Arial" charset="0"/>
                  </a:rPr>
                  <a:t>Block (1, 1)</a:t>
                </a:r>
                <a:endParaRPr lang="en-US" sz="1800">
                  <a:solidFill>
                    <a:srgbClr val="003300"/>
                  </a:solidFill>
                  <a:latin typeface="Arial" charset="0"/>
                </a:endParaRPr>
              </a:p>
            </p:txBody>
          </p:sp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2147" y="9559"/>
                <a:ext cx="4325" cy="2592"/>
                <a:chOff x="2630" y="11267"/>
                <a:chExt cx="4325" cy="2592"/>
              </a:xfrm>
            </p:grpSpPr>
            <p:grpSp>
              <p:nvGrpSpPr>
                <p:cNvPr id="12" name="Group 41"/>
                <p:cNvGrpSpPr>
                  <a:grpSpLocks/>
                </p:cNvGrpSpPr>
                <p:nvPr/>
              </p:nvGrpSpPr>
              <p:grpSpPr bwMode="auto">
                <a:xfrm>
                  <a:off x="2630" y="11267"/>
                  <a:ext cx="4325" cy="2592"/>
                  <a:chOff x="2160" y="10769"/>
                  <a:chExt cx="4325" cy="2592"/>
                </a:xfrm>
              </p:grpSpPr>
              <p:sp>
                <p:nvSpPr>
                  <p:cNvPr id="46122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0769"/>
                    <a:ext cx="4320" cy="2592"/>
                  </a:xfrm>
                  <a:prstGeom prst="rect">
                    <a:avLst/>
                  </a:prstGeom>
                  <a:solidFill>
                    <a:srgbClr val="FF660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46123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0" y="11631"/>
                    <a:ext cx="4325" cy="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46124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161" y="12497"/>
                    <a:ext cx="4324" cy="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46125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46126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46127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4752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46128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5616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nb-NO"/>
                  </a:p>
                </p:txBody>
              </p:sp>
            </p:grpSp>
            <p:grpSp>
              <p:nvGrpSpPr>
                <p:cNvPr id="13" name="Group 49"/>
                <p:cNvGrpSpPr>
                  <a:grpSpLocks/>
                </p:cNvGrpSpPr>
                <p:nvPr/>
              </p:nvGrpSpPr>
              <p:grpSpPr bwMode="auto">
                <a:xfrm>
                  <a:off x="2756" y="12340"/>
                  <a:ext cx="4075" cy="448"/>
                  <a:chOff x="2364" y="10793"/>
                  <a:chExt cx="4075" cy="448"/>
                </a:xfrm>
              </p:grpSpPr>
              <p:sp>
                <p:nvSpPr>
                  <p:cNvPr id="46130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4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(0, 1)</a:t>
                    </a:r>
                    <a:endParaRPr lang="en-US" sz="1800">
                      <a:solidFill>
                        <a:srgbClr val="0033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6131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8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(1, 1)</a:t>
                    </a:r>
                    <a:endParaRPr lang="en-US" sz="1800">
                      <a:solidFill>
                        <a:srgbClr val="0033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6132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3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(2, 1)</a:t>
                    </a:r>
                    <a:endParaRPr lang="en-US" sz="1800">
                      <a:solidFill>
                        <a:srgbClr val="0033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6133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7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(3, 1)</a:t>
                    </a:r>
                    <a:endParaRPr lang="en-US" sz="1800">
                      <a:solidFill>
                        <a:srgbClr val="0033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6134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2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(4, 1)</a:t>
                    </a:r>
                    <a:endParaRPr lang="en-US" sz="1800">
                      <a:solidFill>
                        <a:srgbClr val="0033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4" name="Group 55"/>
                <p:cNvGrpSpPr>
                  <a:grpSpLocks/>
                </p:cNvGrpSpPr>
                <p:nvPr/>
              </p:nvGrpSpPr>
              <p:grpSpPr bwMode="auto">
                <a:xfrm>
                  <a:off x="2756" y="13201"/>
                  <a:ext cx="4075" cy="448"/>
                  <a:chOff x="2364" y="10793"/>
                  <a:chExt cx="4075" cy="448"/>
                </a:xfrm>
              </p:grpSpPr>
              <p:sp>
                <p:nvSpPr>
                  <p:cNvPr id="46136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4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(0, 2)</a:t>
                    </a:r>
                    <a:endParaRPr lang="en-US" sz="1800">
                      <a:solidFill>
                        <a:srgbClr val="0033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6137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8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(1, 2)</a:t>
                    </a:r>
                    <a:endParaRPr lang="en-US" sz="1800">
                      <a:solidFill>
                        <a:srgbClr val="0033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6138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3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(2, 2)</a:t>
                    </a:r>
                    <a:endParaRPr lang="en-US" sz="1800">
                      <a:solidFill>
                        <a:srgbClr val="0033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6139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7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(3, 2)</a:t>
                    </a:r>
                    <a:endParaRPr lang="en-US" sz="1800">
                      <a:solidFill>
                        <a:srgbClr val="0033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6140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2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(4, 2)</a:t>
                    </a:r>
                    <a:endParaRPr lang="en-US" sz="1800">
                      <a:solidFill>
                        <a:srgbClr val="0033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5" name="Group 61"/>
                <p:cNvGrpSpPr>
                  <a:grpSpLocks/>
                </p:cNvGrpSpPr>
                <p:nvPr/>
              </p:nvGrpSpPr>
              <p:grpSpPr bwMode="auto">
                <a:xfrm>
                  <a:off x="2755" y="11479"/>
                  <a:ext cx="4075" cy="448"/>
                  <a:chOff x="2364" y="10793"/>
                  <a:chExt cx="4075" cy="448"/>
                </a:xfrm>
              </p:grpSpPr>
              <p:sp>
                <p:nvSpPr>
                  <p:cNvPr id="46142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4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(0, 0)</a:t>
                    </a:r>
                    <a:endParaRPr lang="en-US" sz="1800">
                      <a:solidFill>
                        <a:srgbClr val="0033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6143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8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(1, 0)</a:t>
                    </a:r>
                    <a:endParaRPr lang="en-US" sz="1800">
                      <a:solidFill>
                        <a:srgbClr val="0033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6144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3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(2, 0)</a:t>
                    </a:r>
                    <a:endParaRPr lang="en-US" sz="1800">
                      <a:solidFill>
                        <a:srgbClr val="0033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6145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7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(3, 0)</a:t>
                    </a:r>
                    <a:endParaRPr lang="en-US" sz="1800">
                      <a:solidFill>
                        <a:srgbClr val="0033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6146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2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(4, 0)</a:t>
                    </a:r>
                    <a:endParaRPr lang="en-US" sz="1800">
                      <a:solidFill>
                        <a:srgbClr val="003300"/>
                      </a:solidFill>
                      <a:latin typeface="Arial" charset="0"/>
                    </a:endParaRPr>
                  </a:p>
                </p:txBody>
              </p:sp>
            </p:grpSp>
          </p:grpSp>
        </p:grpSp>
        <p:sp>
          <p:nvSpPr>
            <p:cNvPr id="46147" name="Line 67"/>
            <p:cNvSpPr>
              <a:spLocks noChangeShapeType="1"/>
            </p:cNvSpPr>
            <p:nvPr/>
          </p:nvSpPr>
          <p:spPr bwMode="auto">
            <a:xfrm>
              <a:off x="3605" y="1277"/>
              <a:ext cx="3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46148" name="Line 68"/>
            <p:cNvSpPr>
              <a:spLocks noChangeShapeType="1"/>
            </p:cNvSpPr>
            <p:nvPr/>
          </p:nvSpPr>
          <p:spPr bwMode="auto">
            <a:xfrm>
              <a:off x="3615" y="2380"/>
              <a:ext cx="43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46149" name="Line 69"/>
            <p:cNvSpPr>
              <a:spLocks noChangeShapeType="1"/>
            </p:cNvSpPr>
            <p:nvPr/>
          </p:nvSpPr>
          <p:spPr bwMode="auto">
            <a:xfrm flipH="1">
              <a:off x="3414" y="1562"/>
              <a:ext cx="1068" cy="12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6150" name="Line 70"/>
            <p:cNvSpPr>
              <a:spLocks noChangeShapeType="1"/>
            </p:cNvSpPr>
            <p:nvPr/>
          </p:nvSpPr>
          <p:spPr bwMode="auto">
            <a:xfrm>
              <a:off x="4926" y="1562"/>
              <a:ext cx="243" cy="12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6151" name="Line 71"/>
            <p:cNvSpPr>
              <a:spLocks noChangeShapeType="1"/>
            </p:cNvSpPr>
            <p:nvPr/>
          </p:nvSpPr>
          <p:spPr bwMode="auto">
            <a:xfrm flipH="1">
              <a:off x="4048" y="1889"/>
              <a:ext cx="434" cy="8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6152" name="Line 72"/>
            <p:cNvSpPr>
              <a:spLocks noChangeShapeType="1"/>
            </p:cNvSpPr>
            <p:nvPr/>
          </p:nvSpPr>
          <p:spPr bwMode="auto">
            <a:xfrm>
              <a:off x="4926" y="1895"/>
              <a:ext cx="100" cy="8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6153" name="Line 73"/>
            <p:cNvSpPr>
              <a:spLocks noChangeShapeType="1"/>
            </p:cNvSpPr>
            <p:nvPr/>
          </p:nvSpPr>
          <p:spPr bwMode="auto">
            <a:xfrm flipH="1">
              <a:off x="3420" y="2777"/>
              <a:ext cx="623" cy="1295"/>
            </a:xfrm>
            <a:prstGeom prst="line">
              <a:avLst/>
            </a:prstGeom>
            <a:noFill/>
            <a:ln w="9525">
              <a:solidFill>
                <a:srgbClr val="000000">
                  <a:alpha val="10001"/>
                </a:srgbClr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6154" name="Line 74"/>
            <p:cNvSpPr>
              <a:spLocks noChangeShapeType="1"/>
            </p:cNvSpPr>
            <p:nvPr/>
          </p:nvSpPr>
          <p:spPr bwMode="auto">
            <a:xfrm>
              <a:off x="5026" y="2777"/>
              <a:ext cx="153" cy="1300"/>
            </a:xfrm>
            <a:prstGeom prst="line">
              <a:avLst/>
            </a:prstGeom>
            <a:noFill/>
            <a:ln w="9525">
              <a:solidFill>
                <a:srgbClr val="000000">
                  <a:alpha val="10001"/>
                </a:srgbClr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579438"/>
          </a:xfrm>
        </p:spPr>
        <p:txBody>
          <a:bodyPr/>
          <a:lstStyle/>
          <a:p>
            <a:r>
              <a:rPr lang="en-US" dirty="0"/>
              <a:t>CUDA Device Memory Space Overview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5059363" cy="4724400"/>
          </a:xfrm>
        </p:spPr>
        <p:txBody>
          <a:bodyPr/>
          <a:lstStyle/>
          <a:p>
            <a:pPr marL="457200" indent="-457200"/>
            <a:r>
              <a:rPr lang="en-US" dirty="0"/>
              <a:t>Each thread can:</a:t>
            </a:r>
          </a:p>
          <a:p>
            <a:pPr marL="974725" lvl="1" indent="-403225"/>
            <a:r>
              <a:rPr lang="en-US" sz="2100" dirty="0"/>
              <a:t>R/W per-thread </a:t>
            </a:r>
            <a:r>
              <a:rPr lang="en-US" sz="2100" dirty="0">
                <a:solidFill>
                  <a:srgbClr val="00B050"/>
                </a:solidFill>
              </a:rPr>
              <a:t>registers</a:t>
            </a:r>
          </a:p>
          <a:p>
            <a:pPr marL="974725" lvl="1" indent="-403225"/>
            <a:r>
              <a:rPr lang="en-US" sz="2100" dirty="0"/>
              <a:t>R/W per-thread </a:t>
            </a:r>
            <a:r>
              <a:rPr lang="en-US" sz="2100" dirty="0">
                <a:solidFill>
                  <a:srgbClr val="00B050"/>
                </a:solidFill>
              </a:rPr>
              <a:t>local memory</a:t>
            </a:r>
          </a:p>
          <a:p>
            <a:pPr marL="974725" lvl="1" indent="-403225"/>
            <a:r>
              <a:rPr lang="en-US" sz="2100" dirty="0"/>
              <a:t>R/W per-block </a:t>
            </a:r>
            <a:r>
              <a:rPr lang="en-US" sz="2100" dirty="0">
                <a:solidFill>
                  <a:srgbClr val="00B050"/>
                </a:solidFill>
              </a:rPr>
              <a:t>shared memory</a:t>
            </a:r>
          </a:p>
          <a:p>
            <a:pPr marL="974725" lvl="1" indent="-403225"/>
            <a:r>
              <a:rPr lang="en-US" sz="2100" dirty="0"/>
              <a:t>R/W per-grid </a:t>
            </a:r>
            <a:r>
              <a:rPr lang="en-US" sz="2100" dirty="0">
                <a:solidFill>
                  <a:srgbClr val="00B050"/>
                </a:solidFill>
              </a:rPr>
              <a:t>global memory</a:t>
            </a:r>
          </a:p>
          <a:p>
            <a:pPr marL="974725" lvl="1" indent="-403225"/>
            <a:r>
              <a:rPr lang="en-US" sz="2100" dirty="0"/>
              <a:t>Read only per-grid </a:t>
            </a:r>
            <a:r>
              <a:rPr lang="en-US" sz="2100" dirty="0">
                <a:solidFill>
                  <a:srgbClr val="00B050"/>
                </a:solidFill>
              </a:rPr>
              <a:t>constant memory</a:t>
            </a:r>
          </a:p>
          <a:p>
            <a:pPr marL="974725" lvl="1" indent="-403225"/>
            <a:r>
              <a:rPr lang="en-US" sz="2100" dirty="0"/>
              <a:t>Read only per-grid </a:t>
            </a:r>
            <a:r>
              <a:rPr lang="en-US" sz="2100" dirty="0">
                <a:solidFill>
                  <a:srgbClr val="00B050"/>
                </a:solidFill>
              </a:rPr>
              <a:t>texture </a:t>
            </a:r>
            <a:r>
              <a:rPr lang="en-US" sz="2100" dirty="0" smtClean="0">
                <a:solidFill>
                  <a:srgbClr val="00B050"/>
                </a:solidFill>
              </a:rPr>
              <a:t>memory</a:t>
            </a:r>
          </a:p>
          <a:p>
            <a:pPr marL="574675" indent="-403225"/>
            <a:r>
              <a:rPr lang="en-US" dirty="0" smtClean="0">
                <a:latin typeface="Times New Roman" pitchFamily="18" charset="0"/>
              </a:rPr>
              <a:t>The host can R/W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</a:rPr>
              <a:t>global</a:t>
            </a:r>
            <a:r>
              <a:rPr lang="en-US" dirty="0" smtClean="0">
                <a:latin typeface="Times New Roman" pitchFamily="18" charset="0"/>
              </a:rPr>
              <a:t>,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</a:rPr>
              <a:t>constant</a:t>
            </a:r>
            <a:r>
              <a:rPr lang="en-US" dirty="0" smtClean="0">
                <a:latin typeface="Times New Roman" pitchFamily="18" charset="0"/>
              </a:rPr>
              <a:t>, and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</a:rPr>
              <a:t>texture</a:t>
            </a:r>
            <a:r>
              <a:rPr lang="en-US" dirty="0" smtClean="0">
                <a:latin typeface="Times New Roman" pitchFamily="18" charset="0"/>
              </a:rPr>
              <a:t> memories</a:t>
            </a:r>
          </a:p>
          <a:p>
            <a:pPr marL="974725" lvl="1" indent="-403225"/>
            <a:endParaRPr lang="en-US" sz="2100" dirty="0">
              <a:solidFill>
                <a:schemeClr val="accent2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95800" y="1371600"/>
            <a:ext cx="4541838" cy="5045075"/>
            <a:chOff x="2842" y="974"/>
            <a:chExt cx="2861" cy="3178"/>
          </a:xfrm>
        </p:grpSpPr>
        <p:sp>
          <p:nvSpPr>
            <p:cNvPr id="48133" name="AutoShape 5"/>
            <p:cNvSpPr>
              <a:spLocks noChangeAspect="1" noChangeArrowheads="1"/>
            </p:cNvSpPr>
            <p:nvPr/>
          </p:nvSpPr>
          <p:spPr bwMode="auto">
            <a:xfrm>
              <a:off x="3362" y="974"/>
              <a:ext cx="2341" cy="3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8134" name="Text Box 6"/>
            <p:cNvSpPr txBox="1">
              <a:spLocks noChangeArrowheads="1"/>
            </p:cNvSpPr>
            <p:nvPr/>
          </p:nvSpPr>
          <p:spPr bwMode="auto">
            <a:xfrm>
              <a:off x="3365" y="977"/>
              <a:ext cx="2335" cy="317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  <a:latin typeface="Arial" charset="0"/>
                </a:rPr>
                <a:t>(Device) Grid</a:t>
              </a:r>
            </a:p>
          </p:txBody>
        </p:sp>
        <p:sp>
          <p:nvSpPr>
            <p:cNvPr id="48135" name="Text Box 7"/>
            <p:cNvSpPr txBox="1">
              <a:spLocks noChangeArrowheads="1"/>
            </p:cNvSpPr>
            <p:nvPr/>
          </p:nvSpPr>
          <p:spPr bwMode="auto">
            <a:xfrm>
              <a:off x="3397" y="3491"/>
              <a:ext cx="2271" cy="26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Constant</a:t>
              </a:r>
            </a:p>
            <a:p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Memory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48136" name="Text Box 8"/>
            <p:cNvSpPr txBox="1">
              <a:spLocks noChangeArrowheads="1"/>
            </p:cNvSpPr>
            <p:nvPr/>
          </p:nvSpPr>
          <p:spPr bwMode="auto">
            <a:xfrm>
              <a:off x="3397" y="3830"/>
              <a:ext cx="2271" cy="26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Texture</a:t>
              </a:r>
            </a:p>
            <a:p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Memory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48137" name="Text Box 9"/>
            <p:cNvSpPr txBox="1">
              <a:spLocks noChangeArrowheads="1"/>
            </p:cNvSpPr>
            <p:nvPr/>
          </p:nvSpPr>
          <p:spPr bwMode="auto">
            <a:xfrm>
              <a:off x="3397" y="3147"/>
              <a:ext cx="2271" cy="26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Global</a:t>
              </a:r>
            </a:p>
            <a:p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Memory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48138" name="Text Box 10"/>
            <p:cNvSpPr txBox="1">
              <a:spLocks noChangeArrowheads="1"/>
            </p:cNvSpPr>
            <p:nvPr/>
          </p:nvSpPr>
          <p:spPr bwMode="auto">
            <a:xfrm>
              <a:off x="3396" y="1288"/>
              <a:ext cx="1116" cy="179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  <a:latin typeface="Arial" charset="0"/>
                </a:rPr>
                <a:t>Block (0, 0)</a:t>
              </a:r>
            </a:p>
          </p:txBody>
        </p:sp>
        <p:sp>
          <p:nvSpPr>
            <p:cNvPr id="48139" name="Text Box 11"/>
            <p:cNvSpPr txBox="1">
              <a:spLocks noChangeArrowheads="1"/>
            </p:cNvSpPr>
            <p:nvPr/>
          </p:nvSpPr>
          <p:spPr bwMode="auto">
            <a:xfrm>
              <a:off x="3427" y="1609"/>
              <a:ext cx="1060" cy="2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Shared Memory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48140" name="Text Box 12"/>
            <p:cNvSpPr txBox="1">
              <a:spLocks noChangeArrowheads="1"/>
            </p:cNvSpPr>
            <p:nvPr/>
          </p:nvSpPr>
          <p:spPr bwMode="auto">
            <a:xfrm>
              <a:off x="3427" y="2709"/>
              <a:ext cx="332" cy="34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Local</a:t>
              </a:r>
            </a:p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Memory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48141" name="Text Box 13"/>
            <p:cNvSpPr txBox="1">
              <a:spLocks noChangeArrowheads="1"/>
            </p:cNvSpPr>
            <p:nvPr/>
          </p:nvSpPr>
          <p:spPr bwMode="auto">
            <a:xfrm>
              <a:off x="3421" y="2257"/>
              <a:ext cx="517" cy="30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Thread (0, 0)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48142" name="Text Box 14"/>
            <p:cNvSpPr txBox="1">
              <a:spLocks noChangeArrowheads="1"/>
            </p:cNvSpPr>
            <p:nvPr/>
          </p:nvSpPr>
          <p:spPr bwMode="auto">
            <a:xfrm>
              <a:off x="3421" y="1926"/>
              <a:ext cx="392" cy="18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Registers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48143" name="Line 15"/>
            <p:cNvSpPr>
              <a:spLocks noChangeShapeType="1"/>
            </p:cNvSpPr>
            <p:nvPr/>
          </p:nvSpPr>
          <p:spPr bwMode="auto">
            <a:xfrm flipV="1">
              <a:off x="3874" y="1830"/>
              <a:ext cx="2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8144" name="Line 16"/>
            <p:cNvSpPr>
              <a:spLocks noChangeShapeType="1"/>
            </p:cNvSpPr>
            <p:nvPr/>
          </p:nvSpPr>
          <p:spPr bwMode="auto">
            <a:xfrm flipV="1">
              <a:off x="3617" y="2111"/>
              <a:ext cx="0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8145" name="Line 17"/>
            <p:cNvSpPr>
              <a:spLocks noChangeShapeType="1"/>
            </p:cNvSpPr>
            <p:nvPr/>
          </p:nvSpPr>
          <p:spPr bwMode="auto">
            <a:xfrm flipV="1">
              <a:off x="3593" y="2567"/>
              <a:ext cx="1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8146" name="Line 18"/>
            <p:cNvSpPr>
              <a:spLocks noChangeShapeType="1"/>
            </p:cNvSpPr>
            <p:nvPr/>
          </p:nvSpPr>
          <p:spPr bwMode="auto">
            <a:xfrm>
              <a:off x="3798" y="2567"/>
              <a:ext cx="0" cy="5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8147" name="Line 19"/>
            <p:cNvSpPr>
              <a:spLocks noChangeShapeType="1"/>
            </p:cNvSpPr>
            <p:nvPr/>
          </p:nvSpPr>
          <p:spPr bwMode="auto">
            <a:xfrm>
              <a:off x="3919" y="2567"/>
              <a:ext cx="0" cy="126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8148" name="Line 20"/>
            <p:cNvSpPr>
              <a:spLocks noChangeShapeType="1"/>
            </p:cNvSpPr>
            <p:nvPr/>
          </p:nvSpPr>
          <p:spPr bwMode="auto">
            <a:xfrm>
              <a:off x="3858" y="2567"/>
              <a:ext cx="1" cy="9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8149" name="Text Box 21"/>
            <p:cNvSpPr txBox="1">
              <a:spLocks noChangeArrowheads="1"/>
            </p:cNvSpPr>
            <p:nvPr/>
          </p:nvSpPr>
          <p:spPr bwMode="auto">
            <a:xfrm>
              <a:off x="3975" y="2709"/>
              <a:ext cx="333" cy="34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Local</a:t>
              </a:r>
            </a:p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Memory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48150" name="Text Box 22"/>
            <p:cNvSpPr txBox="1">
              <a:spLocks noChangeArrowheads="1"/>
            </p:cNvSpPr>
            <p:nvPr/>
          </p:nvSpPr>
          <p:spPr bwMode="auto">
            <a:xfrm>
              <a:off x="3970" y="2257"/>
              <a:ext cx="517" cy="30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Thread (1, 0)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48151" name="Text Box 23"/>
            <p:cNvSpPr txBox="1">
              <a:spLocks noChangeArrowheads="1"/>
            </p:cNvSpPr>
            <p:nvPr/>
          </p:nvSpPr>
          <p:spPr bwMode="auto">
            <a:xfrm>
              <a:off x="3970" y="1926"/>
              <a:ext cx="391" cy="18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Registers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48152" name="Line 24"/>
            <p:cNvSpPr>
              <a:spLocks noChangeShapeType="1"/>
            </p:cNvSpPr>
            <p:nvPr/>
          </p:nvSpPr>
          <p:spPr bwMode="auto">
            <a:xfrm flipV="1">
              <a:off x="4422" y="1830"/>
              <a:ext cx="2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8153" name="Line 25"/>
            <p:cNvSpPr>
              <a:spLocks noChangeShapeType="1"/>
            </p:cNvSpPr>
            <p:nvPr/>
          </p:nvSpPr>
          <p:spPr bwMode="auto">
            <a:xfrm flipV="1">
              <a:off x="4166" y="2111"/>
              <a:ext cx="0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8154" name="Line 26"/>
            <p:cNvSpPr>
              <a:spLocks noChangeShapeType="1"/>
            </p:cNvSpPr>
            <p:nvPr/>
          </p:nvSpPr>
          <p:spPr bwMode="auto">
            <a:xfrm flipV="1">
              <a:off x="4141" y="2567"/>
              <a:ext cx="1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8155" name="Line 27"/>
            <p:cNvSpPr>
              <a:spLocks noChangeShapeType="1"/>
            </p:cNvSpPr>
            <p:nvPr/>
          </p:nvSpPr>
          <p:spPr bwMode="auto">
            <a:xfrm>
              <a:off x="4347" y="2567"/>
              <a:ext cx="0" cy="5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8156" name="Line 28"/>
            <p:cNvSpPr>
              <a:spLocks noChangeShapeType="1"/>
            </p:cNvSpPr>
            <p:nvPr/>
          </p:nvSpPr>
          <p:spPr bwMode="auto">
            <a:xfrm>
              <a:off x="4467" y="2567"/>
              <a:ext cx="0" cy="126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8157" name="Line 29"/>
            <p:cNvSpPr>
              <a:spLocks noChangeShapeType="1"/>
            </p:cNvSpPr>
            <p:nvPr/>
          </p:nvSpPr>
          <p:spPr bwMode="auto">
            <a:xfrm>
              <a:off x="4406" y="2567"/>
              <a:ext cx="1" cy="9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8158" name="Text Box 30"/>
            <p:cNvSpPr txBox="1">
              <a:spLocks noChangeArrowheads="1"/>
            </p:cNvSpPr>
            <p:nvPr/>
          </p:nvSpPr>
          <p:spPr bwMode="auto">
            <a:xfrm>
              <a:off x="4553" y="1288"/>
              <a:ext cx="1116" cy="179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  <a:latin typeface="Arial" charset="0"/>
                </a:rPr>
                <a:t>Block (1, 0)</a:t>
              </a:r>
              <a:endParaRPr lang="en-US" sz="18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48159" name="Text Box 31"/>
            <p:cNvSpPr txBox="1">
              <a:spLocks noChangeArrowheads="1"/>
            </p:cNvSpPr>
            <p:nvPr/>
          </p:nvSpPr>
          <p:spPr bwMode="auto">
            <a:xfrm>
              <a:off x="4583" y="1609"/>
              <a:ext cx="1061" cy="2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Shared Memory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48160" name="Text Box 32"/>
            <p:cNvSpPr txBox="1">
              <a:spLocks noChangeArrowheads="1"/>
            </p:cNvSpPr>
            <p:nvPr/>
          </p:nvSpPr>
          <p:spPr bwMode="auto">
            <a:xfrm>
              <a:off x="4583" y="2709"/>
              <a:ext cx="332" cy="34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Local</a:t>
              </a:r>
            </a:p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Memory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48161" name="Text Box 33"/>
            <p:cNvSpPr txBox="1">
              <a:spLocks noChangeArrowheads="1"/>
            </p:cNvSpPr>
            <p:nvPr/>
          </p:nvSpPr>
          <p:spPr bwMode="auto">
            <a:xfrm>
              <a:off x="4578" y="2257"/>
              <a:ext cx="517" cy="30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Thread (0, 0)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48162" name="Text Box 34"/>
            <p:cNvSpPr txBox="1">
              <a:spLocks noChangeArrowheads="1"/>
            </p:cNvSpPr>
            <p:nvPr/>
          </p:nvSpPr>
          <p:spPr bwMode="auto">
            <a:xfrm>
              <a:off x="4578" y="1926"/>
              <a:ext cx="391" cy="18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Registers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48163" name="Line 35"/>
            <p:cNvSpPr>
              <a:spLocks noChangeShapeType="1"/>
            </p:cNvSpPr>
            <p:nvPr/>
          </p:nvSpPr>
          <p:spPr bwMode="auto">
            <a:xfrm flipV="1">
              <a:off x="5030" y="1830"/>
              <a:ext cx="2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8164" name="Line 36"/>
            <p:cNvSpPr>
              <a:spLocks noChangeShapeType="1"/>
            </p:cNvSpPr>
            <p:nvPr/>
          </p:nvSpPr>
          <p:spPr bwMode="auto">
            <a:xfrm flipV="1">
              <a:off x="4774" y="2111"/>
              <a:ext cx="0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8165" name="Line 37"/>
            <p:cNvSpPr>
              <a:spLocks noChangeShapeType="1"/>
            </p:cNvSpPr>
            <p:nvPr/>
          </p:nvSpPr>
          <p:spPr bwMode="auto">
            <a:xfrm flipV="1">
              <a:off x="4749" y="2567"/>
              <a:ext cx="1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8166" name="Line 38"/>
            <p:cNvSpPr>
              <a:spLocks noChangeShapeType="1"/>
            </p:cNvSpPr>
            <p:nvPr/>
          </p:nvSpPr>
          <p:spPr bwMode="auto">
            <a:xfrm>
              <a:off x="4955" y="2567"/>
              <a:ext cx="0" cy="5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8167" name="Line 39"/>
            <p:cNvSpPr>
              <a:spLocks noChangeShapeType="1"/>
            </p:cNvSpPr>
            <p:nvPr/>
          </p:nvSpPr>
          <p:spPr bwMode="auto">
            <a:xfrm>
              <a:off x="5075" y="2567"/>
              <a:ext cx="0" cy="126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8168" name="Line 40"/>
            <p:cNvSpPr>
              <a:spLocks noChangeShapeType="1"/>
            </p:cNvSpPr>
            <p:nvPr/>
          </p:nvSpPr>
          <p:spPr bwMode="auto">
            <a:xfrm>
              <a:off x="5014" y="2567"/>
              <a:ext cx="1" cy="9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8169" name="Text Box 41"/>
            <p:cNvSpPr txBox="1">
              <a:spLocks noChangeArrowheads="1"/>
            </p:cNvSpPr>
            <p:nvPr/>
          </p:nvSpPr>
          <p:spPr bwMode="auto">
            <a:xfrm>
              <a:off x="5132" y="2709"/>
              <a:ext cx="332" cy="34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Local</a:t>
              </a:r>
            </a:p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Memory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48170" name="Text Box 42"/>
            <p:cNvSpPr txBox="1">
              <a:spLocks noChangeArrowheads="1"/>
            </p:cNvSpPr>
            <p:nvPr/>
          </p:nvSpPr>
          <p:spPr bwMode="auto">
            <a:xfrm>
              <a:off x="5127" y="2257"/>
              <a:ext cx="517" cy="30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Thread (1, 0)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48171" name="Text Box 43"/>
            <p:cNvSpPr txBox="1">
              <a:spLocks noChangeArrowheads="1"/>
            </p:cNvSpPr>
            <p:nvPr/>
          </p:nvSpPr>
          <p:spPr bwMode="auto">
            <a:xfrm>
              <a:off x="5127" y="1926"/>
              <a:ext cx="391" cy="18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Registers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48172" name="Line 44"/>
            <p:cNvSpPr>
              <a:spLocks noChangeShapeType="1"/>
            </p:cNvSpPr>
            <p:nvPr/>
          </p:nvSpPr>
          <p:spPr bwMode="auto">
            <a:xfrm flipV="1">
              <a:off x="5579" y="1830"/>
              <a:ext cx="2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8173" name="Line 45"/>
            <p:cNvSpPr>
              <a:spLocks noChangeShapeType="1"/>
            </p:cNvSpPr>
            <p:nvPr/>
          </p:nvSpPr>
          <p:spPr bwMode="auto">
            <a:xfrm flipV="1">
              <a:off x="5322" y="2111"/>
              <a:ext cx="0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8174" name="Line 46"/>
            <p:cNvSpPr>
              <a:spLocks noChangeShapeType="1"/>
            </p:cNvSpPr>
            <p:nvPr/>
          </p:nvSpPr>
          <p:spPr bwMode="auto">
            <a:xfrm flipV="1">
              <a:off x="5298" y="2567"/>
              <a:ext cx="1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8175" name="Line 47"/>
            <p:cNvSpPr>
              <a:spLocks noChangeShapeType="1"/>
            </p:cNvSpPr>
            <p:nvPr/>
          </p:nvSpPr>
          <p:spPr bwMode="auto">
            <a:xfrm>
              <a:off x="5504" y="2567"/>
              <a:ext cx="0" cy="5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8176" name="Line 48"/>
            <p:cNvSpPr>
              <a:spLocks noChangeShapeType="1"/>
            </p:cNvSpPr>
            <p:nvPr/>
          </p:nvSpPr>
          <p:spPr bwMode="auto">
            <a:xfrm>
              <a:off x="5624" y="2567"/>
              <a:ext cx="0" cy="126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8177" name="Line 49"/>
            <p:cNvSpPr>
              <a:spLocks noChangeShapeType="1"/>
            </p:cNvSpPr>
            <p:nvPr/>
          </p:nvSpPr>
          <p:spPr bwMode="auto">
            <a:xfrm>
              <a:off x="5563" y="2567"/>
              <a:ext cx="1" cy="9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8178" name="Text Box 50"/>
            <p:cNvSpPr txBox="1">
              <a:spLocks noChangeArrowheads="1"/>
            </p:cNvSpPr>
            <p:nvPr/>
          </p:nvSpPr>
          <p:spPr bwMode="auto">
            <a:xfrm>
              <a:off x="2842" y="3144"/>
              <a:ext cx="355" cy="100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  <a:latin typeface="Arial" charset="0"/>
                </a:rPr>
                <a:t>Host</a:t>
              </a:r>
            </a:p>
          </p:txBody>
        </p:sp>
        <p:sp>
          <p:nvSpPr>
            <p:cNvPr id="48179" name="Line 51"/>
            <p:cNvSpPr>
              <a:spLocks noChangeShapeType="1"/>
            </p:cNvSpPr>
            <p:nvPr/>
          </p:nvSpPr>
          <p:spPr bwMode="auto">
            <a:xfrm flipV="1">
              <a:off x="3197" y="3278"/>
              <a:ext cx="1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8180" name="Line 52"/>
            <p:cNvSpPr>
              <a:spLocks noChangeShapeType="1"/>
            </p:cNvSpPr>
            <p:nvPr/>
          </p:nvSpPr>
          <p:spPr bwMode="auto">
            <a:xfrm flipV="1">
              <a:off x="3197" y="3618"/>
              <a:ext cx="1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8181" name="Line 53"/>
            <p:cNvSpPr>
              <a:spLocks noChangeShapeType="1"/>
            </p:cNvSpPr>
            <p:nvPr/>
          </p:nvSpPr>
          <p:spPr bwMode="auto">
            <a:xfrm flipV="1">
              <a:off x="3197" y="3958"/>
              <a:ext cx="1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6075" y="152400"/>
            <a:ext cx="8797925" cy="561975"/>
          </a:xfrm>
        </p:spPr>
        <p:txBody>
          <a:bodyPr/>
          <a:lstStyle/>
          <a:p>
            <a:r>
              <a:rPr lang="en-US" sz="3600" dirty="0"/>
              <a:t>Global, Constant, and Texture </a:t>
            </a:r>
            <a:r>
              <a:rPr lang="en-US" sz="3600" dirty="0" smtClean="0"/>
              <a:t>Memories</a:t>
            </a:r>
            <a:endParaRPr lang="en-US" sz="3600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4114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Global </a:t>
            </a:r>
            <a:r>
              <a:rPr lang="en-US" dirty="0" smtClean="0"/>
              <a:t>memory: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Main means of communicating R/W Data between </a:t>
            </a:r>
            <a:r>
              <a:rPr lang="en-US" dirty="0">
                <a:solidFill>
                  <a:srgbClr val="00B050"/>
                </a:solidFill>
              </a:rPr>
              <a:t>host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00B050"/>
                </a:solidFill>
              </a:rPr>
              <a:t>device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Contents visible to all threads</a:t>
            </a:r>
          </a:p>
          <a:p>
            <a:pPr>
              <a:lnSpc>
                <a:spcPct val="90000"/>
              </a:lnSpc>
            </a:pPr>
            <a:r>
              <a:rPr lang="en-US" dirty="0"/>
              <a:t>Texture and Constant </a:t>
            </a:r>
            <a:r>
              <a:rPr lang="en-US" dirty="0" smtClean="0"/>
              <a:t>Memories: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Constants initialized by host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Contents visible to all threads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95800" y="1447800"/>
            <a:ext cx="4541838" cy="5045075"/>
            <a:chOff x="2842" y="974"/>
            <a:chExt cx="2861" cy="3178"/>
          </a:xfrm>
        </p:grpSpPr>
        <p:sp>
          <p:nvSpPr>
            <p:cNvPr id="55301" name="AutoShape 5"/>
            <p:cNvSpPr>
              <a:spLocks noChangeAspect="1" noChangeArrowheads="1"/>
            </p:cNvSpPr>
            <p:nvPr/>
          </p:nvSpPr>
          <p:spPr bwMode="auto">
            <a:xfrm>
              <a:off x="3362" y="974"/>
              <a:ext cx="2341" cy="3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5302" name="Text Box 6"/>
            <p:cNvSpPr txBox="1">
              <a:spLocks noChangeArrowheads="1"/>
            </p:cNvSpPr>
            <p:nvPr/>
          </p:nvSpPr>
          <p:spPr bwMode="auto">
            <a:xfrm>
              <a:off x="3365" y="977"/>
              <a:ext cx="2335" cy="317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  <a:latin typeface="Arial" charset="0"/>
                </a:rPr>
                <a:t>(Device) Grid</a:t>
              </a:r>
            </a:p>
          </p:txBody>
        </p:sp>
        <p:sp>
          <p:nvSpPr>
            <p:cNvPr id="55303" name="Text Box 7"/>
            <p:cNvSpPr txBox="1">
              <a:spLocks noChangeArrowheads="1"/>
            </p:cNvSpPr>
            <p:nvPr/>
          </p:nvSpPr>
          <p:spPr bwMode="auto">
            <a:xfrm>
              <a:off x="3397" y="3491"/>
              <a:ext cx="2271" cy="26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Constant</a:t>
              </a:r>
            </a:p>
            <a:p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Memory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55304" name="Text Box 8"/>
            <p:cNvSpPr txBox="1">
              <a:spLocks noChangeArrowheads="1"/>
            </p:cNvSpPr>
            <p:nvPr/>
          </p:nvSpPr>
          <p:spPr bwMode="auto">
            <a:xfrm>
              <a:off x="3397" y="3830"/>
              <a:ext cx="2271" cy="26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Texture</a:t>
              </a:r>
            </a:p>
            <a:p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Memory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55305" name="Text Box 9"/>
            <p:cNvSpPr txBox="1">
              <a:spLocks noChangeArrowheads="1"/>
            </p:cNvSpPr>
            <p:nvPr/>
          </p:nvSpPr>
          <p:spPr bwMode="auto">
            <a:xfrm>
              <a:off x="3397" y="3147"/>
              <a:ext cx="2271" cy="26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Global</a:t>
              </a:r>
            </a:p>
            <a:p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Memory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55306" name="Text Box 10"/>
            <p:cNvSpPr txBox="1">
              <a:spLocks noChangeArrowheads="1"/>
            </p:cNvSpPr>
            <p:nvPr/>
          </p:nvSpPr>
          <p:spPr bwMode="auto">
            <a:xfrm>
              <a:off x="3396" y="1288"/>
              <a:ext cx="1116" cy="179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  <a:latin typeface="Arial" charset="0"/>
                </a:rPr>
                <a:t>Block (0, 0)</a:t>
              </a:r>
            </a:p>
          </p:txBody>
        </p:sp>
        <p:sp>
          <p:nvSpPr>
            <p:cNvPr id="55307" name="Text Box 11"/>
            <p:cNvSpPr txBox="1">
              <a:spLocks noChangeArrowheads="1"/>
            </p:cNvSpPr>
            <p:nvPr/>
          </p:nvSpPr>
          <p:spPr bwMode="auto">
            <a:xfrm>
              <a:off x="3427" y="1609"/>
              <a:ext cx="1060" cy="2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Shared Memory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55308" name="Text Box 12"/>
            <p:cNvSpPr txBox="1">
              <a:spLocks noChangeArrowheads="1"/>
            </p:cNvSpPr>
            <p:nvPr/>
          </p:nvSpPr>
          <p:spPr bwMode="auto">
            <a:xfrm>
              <a:off x="3427" y="2709"/>
              <a:ext cx="332" cy="34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Local</a:t>
              </a:r>
            </a:p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Memory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55309" name="Text Box 13"/>
            <p:cNvSpPr txBox="1">
              <a:spLocks noChangeArrowheads="1"/>
            </p:cNvSpPr>
            <p:nvPr/>
          </p:nvSpPr>
          <p:spPr bwMode="auto">
            <a:xfrm>
              <a:off x="3421" y="2257"/>
              <a:ext cx="517" cy="30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Thread (0, 0)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55310" name="Text Box 14"/>
            <p:cNvSpPr txBox="1">
              <a:spLocks noChangeArrowheads="1"/>
            </p:cNvSpPr>
            <p:nvPr/>
          </p:nvSpPr>
          <p:spPr bwMode="auto">
            <a:xfrm>
              <a:off x="3421" y="1926"/>
              <a:ext cx="392" cy="18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Registers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55311" name="Line 15"/>
            <p:cNvSpPr>
              <a:spLocks noChangeShapeType="1"/>
            </p:cNvSpPr>
            <p:nvPr/>
          </p:nvSpPr>
          <p:spPr bwMode="auto">
            <a:xfrm flipV="1">
              <a:off x="3874" y="1830"/>
              <a:ext cx="2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5312" name="Line 16"/>
            <p:cNvSpPr>
              <a:spLocks noChangeShapeType="1"/>
            </p:cNvSpPr>
            <p:nvPr/>
          </p:nvSpPr>
          <p:spPr bwMode="auto">
            <a:xfrm flipV="1">
              <a:off x="3617" y="2111"/>
              <a:ext cx="0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5313" name="Line 17"/>
            <p:cNvSpPr>
              <a:spLocks noChangeShapeType="1"/>
            </p:cNvSpPr>
            <p:nvPr/>
          </p:nvSpPr>
          <p:spPr bwMode="auto">
            <a:xfrm flipV="1">
              <a:off x="3593" y="2567"/>
              <a:ext cx="1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5314" name="Line 18"/>
            <p:cNvSpPr>
              <a:spLocks noChangeShapeType="1"/>
            </p:cNvSpPr>
            <p:nvPr/>
          </p:nvSpPr>
          <p:spPr bwMode="auto">
            <a:xfrm>
              <a:off x="3798" y="2567"/>
              <a:ext cx="0" cy="5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5315" name="Line 19"/>
            <p:cNvSpPr>
              <a:spLocks noChangeShapeType="1"/>
            </p:cNvSpPr>
            <p:nvPr/>
          </p:nvSpPr>
          <p:spPr bwMode="auto">
            <a:xfrm>
              <a:off x="3919" y="2567"/>
              <a:ext cx="0" cy="126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5316" name="Line 20"/>
            <p:cNvSpPr>
              <a:spLocks noChangeShapeType="1"/>
            </p:cNvSpPr>
            <p:nvPr/>
          </p:nvSpPr>
          <p:spPr bwMode="auto">
            <a:xfrm>
              <a:off x="3858" y="2567"/>
              <a:ext cx="1" cy="9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5317" name="Text Box 21"/>
            <p:cNvSpPr txBox="1">
              <a:spLocks noChangeArrowheads="1"/>
            </p:cNvSpPr>
            <p:nvPr/>
          </p:nvSpPr>
          <p:spPr bwMode="auto">
            <a:xfrm>
              <a:off x="3975" y="2709"/>
              <a:ext cx="333" cy="34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Local</a:t>
              </a:r>
            </a:p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Memory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55318" name="Text Box 22"/>
            <p:cNvSpPr txBox="1">
              <a:spLocks noChangeArrowheads="1"/>
            </p:cNvSpPr>
            <p:nvPr/>
          </p:nvSpPr>
          <p:spPr bwMode="auto">
            <a:xfrm>
              <a:off x="3970" y="2257"/>
              <a:ext cx="517" cy="30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Thread (1, 0)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55319" name="Text Box 23"/>
            <p:cNvSpPr txBox="1">
              <a:spLocks noChangeArrowheads="1"/>
            </p:cNvSpPr>
            <p:nvPr/>
          </p:nvSpPr>
          <p:spPr bwMode="auto">
            <a:xfrm>
              <a:off x="3970" y="1926"/>
              <a:ext cx="391" cy="18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Registers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55320" name="Line 24"/>
            <p:cNvSpPr>
              <a:spLocks noChangeShapeType="1"/>
            </p:cNvSpPr>
            <p:nvPr/>
          </p:nvSpPr>
          <p:spPr bwMode="auto">
            <a:xfrm flipV="1">
              <a:off x="4422" y="1830"/>
              <a:ext cx="2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5321" name="Line 25"/>
            <p:cNvSpPr>
              <a:spLocks noChangeShapeType="1"/>
            </p:cNvSpPr>
            <p:nvPr/>
          </p:nvSpPr>
          <p:spPr bwMode="auto">
            <a:xfrm flipV="1">
              <a:off x="4166" y="2111"/>
              <a:ext cx="0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5322" name="Line 26"/>
            <p:cNvSpPr>
              <a:spLocks noChangeShapeType="1"/>
            </p:cNvSpPr>
            <p:nvPr/>
          </p:nvSpPr>
          <p:spPr bwMode="auto">
            <a:xfrm flipV="1">
              <a:off x="4141" y="2567"/>
              <a:ext cx="1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5323" name="Line 27"/>
            <p:cNvSpPr>
              <a:spLocks noChangeShapeType="1"/>
            </p:cNvSpPr>
            <p:nvPr/>
          </p:nvSpPr>
          <p:spPr bwMode="auto">
            <a:xfrm>
              <a:off x="4347" y="2567"/>
              <a:ext cx="0" cy="5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5324" name="Line 28"/>
            <p:cNvSpPr>
              <a:spLocks noChangeShapeType="1"/>
            </p:cNvSpPr>
            <p:nvPr/>
          </p:nvSpPr>
          <p:spPr bwMode="auto">
            <a:xfrm>
              <a:off x="4467" y="2567"/>
              <a:ext cx="0" cy="126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5325" name="Line 29"/>
            <p:cNvSpPr>
              <a:spLocks noChangeShapeType="1"/>
            </p:cNvSpPr>
            <p:nvPr/>
          </p:nvSpPr>
          <p:spPr bwMode="auto">
            <a:xfrm>
              <a:off x="4406" y="2567"/>
              <a:ext cx="1" cy="9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5326" name="Text Box 30"/>
            <p:cNvSpPr txBox="1">
              <a:spLocks noChangeArrowheads="1"/>
            </p:cNvSpPr>
            <p:nvPr/>
          </p:nvSpPr>
          <p:spPr bwMode="auto">
            <a:xfrm>
              <a:off x="4553" y="1288"/>
              <a:ext cx="1116" cy="179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  <a:latin typeface="Arial" charset="0"/>
                </a:rPr>
                <a:t>Block (1, 0)</a:t>
              </a:r>
              <a:endParaRPr lang="en-US" sz="18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55327" name="Text Box 31"/>
            <p:cNvSpPr txBox="1">
              <a:spLocks noChangeArrowheads="1"/>
            </p:cNvSpPr>
            <p:nvPr/>
          </p:nvSpPr>
          <p:spPr bwMode="auto">
            <a:xfrm>
              <a:off x="4583" y="1609"/>
              <a:ext cx="1061" cy="2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Shared Memory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55328" name="Text Box 32"/>
            <p:cNvSpPr txBox="1">
              <a:spLocks noChangeArrowheads="1"/>
            </p:cNvSpPr>
            <p:nvPr/>
          </p:nvSpPr>
          <p:spPr bwMode="auto">
            <a:xfrm>
              <a:off x="4583" y="2709"/>
              <a:ext cx="332" cy="34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Local</a:t>
              </a:r>
            </a:p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Memory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55329" name="Text Box 33"/>
            <p:cNvSpPr txBox="1">
              <a:spLocks noChangeArrowheads="1"/>
            </p:cNvSpPr>
            <p:nvPr/>
          </p:nvSpPr>
          <p:spPr bwMode="auto">
            <a:xfrm>
              <a:off x="4578" y="2257"/>
              <a:ext cx="517" cy="30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Thread (0, 0)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55330" name="Text Box 34"/>
            <p:cNvSpPr txBox="1">
              <a:spLocks noChangeArrowheads="1"/>
            </p:cNvSpPr>
            <p:nvPr/>
          </p:nvSpPr>
          <p:spPr bwMode="auto">
            <a:xfrm>
              <a:off x="4578" y="1926"/>
              <a:ext cx="391" cy="18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Registers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55331" name="Line 35"/>
            <p:cNvSpPr>
              <a:spLocks noChangeShapeType="1"/>
            </p:cNvSpPr>
            <p:nvPr/>
          </p:nvSpPr>
          <p:spPr bwMode="auto">
            <a:xfrm flipV="1">
              <a:off x="5030" y="1830"/>
              <a:ext cx="2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5332" name="Line 36"/>
            <p:cNvSpPr>
              <a:spLocks noChangeShapeType="1"/>
            </p:cNvSpPr>
            <p:nvPr/>
          </p:nvSpPr>
          <p:spPr bwMode="auto">
            <a:xfrm flipV="1">
              <a:off x="4774" y="2111"/>
              <a:ext cx="0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5333" name="Line 37"/>
            <p:cNvSpPr>
              <a:spLocks noChangeShapeType="1"/>
            </p:cNvSpPr>
            <p:nvPr/>
          </p:nvSpPr>
          <p:spPr bwMode="auto">
            <a:xfrm flipV="1">
              <a:off x="4749" y="2567"/>
              <a:ext cx="1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5334" name="Line 38"/>
            <p:cNvSpPr>
              <a:spLocks noChangeShapeType="1"/>
            </p:cNvSpPr>
            <p:nvPr/>
          </p:nvSpPr>
          <p:spPr bwMode="auto">
            <a:xfrm>
              <a:off x="4955" y="2567"/>
              <a:ext cx="0" cy="5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5335" name="Line 39"/>
            <p:cNvSpPr>
              <a:spLocks noChangeShapeType="1"/>
            </p:cNvSpPr>
            <p:nvPr/>
          </p:nvSpPr>
          <p:spPr bwMode="auto">
            <a:xfrm>
              <a:off x="5075" y="2567"/>
              <a:ext cx="0" cy="126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5336" name="Line 40"/>
            <p:cNvSpPr>
              <a:spLocks noChangeShapeType="1"/>
            </p:cNvSpPr>
            <p:nvPr/>
          </p:nvSpPr>
          <p:spPr bwMode="auto">
            <a:xfrm>
              <a:off x="5014" y="2567"/>
              <a:ext cx="1" cy="9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5337" name="Text Box 41"/>
            <p:cNvSpPr txBox="1">
              <a:spLocks noChangeArrowheads="1"/>
            </p:cNvSpPr>
            <p:nvPr/>
          </p:nvSpPr>
          <p:spPr bwMode="auto">
            <a:xfrm>
              <a:off x="5132" y="2709"/>
              <a:ext cx="332" cy="34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Local</a:t>
              </a:r>
            </a:p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Memory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55338" name="Text Box 42"/>
            <p:cNvSpPr txBox="1">
              <a:spLocks noChangeArrowheads="1"/>
            </p:cNvSpPr>
            <p:nvPr/>
          </p:nvSpPr>
          <p:spPr bwMode="auto">
            <a:xfrm>
              <a:off x="5127" y="2257"/>
              <a:ext cx="517" cy="30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Thread (1, 0)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55339" name="Text Box 43"/>
            <p:cNvSpPr txBox="1">
              <a:spLocks noChangeArrowheads="1"/>
            </p:cNvSpPr>
            <p:nvPr/>
          </p:nvSpPr>
          <p:spPr bwMode="auto">
            <a:xfrm>
              <a:off x="5127" y="1926"/>
              <a:ext cx="391" cy="18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Registers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55340" name="Line 44"/>
            <p:cNvSpPr>
              <a:spLocks noChangeShapeType="1"/>
            </p:cNvSpPr>
            <p:nvPr/>
          </p:nvSpPr>
          <p:spPr bwMode="auto">
            <a:xfrm flipV="1">
              <a:off x="5579" y="1830"/>
              <a:ext cx="2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5341" name="Line 45"/>
            <p:cNvSpPr>
              <a:spLocks noChangeShapeType="1"/>
            </p:cNvSpPr>
            <p:nvPr/>
          </p:nvSpPr>
          <p:spPr bwMode="auto">
            <a:xfrm flipV="1">
              <a:off x="5322" y="2111"/>
              <a:ext cx="0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5342" name="Line 46"/>
            <p:cNvSpPr>
              <a:spLocks noChangeShapeType="1"/>
            </p:cNvSpPr>
            <p:nvPr/>
          </p:nvSpPr>
          <p:spPr bwMode="auto">
            <a:xfrm flipV="1">
              <a:off x="5298" y="2567"/>
              <a:ext cx="1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5343" name="Line 47"/>
            <p:cNvSpPr>
              <a:spLocks noChangeShapeType="1"/>
            </p:cNvSpPr>
            <p:nvPr/>
          </p:nvSpPr>
          <p:spPr bwMode="auto">
            <a:xfrm>
              <a:off x="5504" y="2567"/>
              <a:ext cx="0" cy="5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5344" name="Line 48"/>
            <p:cNvSpPr>
              <a:spLocks noChangeShapeType="1"/>
            </p:cNvSpPr>
            <p:nvPr/>
          </p:nvSpPr>
          <p:spPr bwMode="auto">
            <a:xfrm>
              <a:off x="5624" y="2567"/>
              <a:ext cx="0" cy="126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5345" name="Line 49"/>
            <p:cNvSpPr>
              <a:spLocks noChangeShapeType="1"/>
            </p:cNvSpPr>
            <p:nvPr/>
          </p:nvSpPr>
          <p:spPr bwMode="auto">
            <a:xfrm>
              <a:off x="5563" y="2567"/>
              <a:ext cx="1" cy="9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5346" name="Text Box 50"/>
            <p:cNvSpPr txBox="1">
              <a:spLocks noChangeArrowheads="1"/>
            </p:cNvSpPr>
            <p:nvPr/>
          </p:nvSpPr>
          <p:spPr bwMode="auto">
            <a:xfrm>
              <a:off x="2842" y="3144"/>
              <a:ext cx="355" cy="100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  <a:latin typeface="Arial" charset="0"/>
                </a:rPr>
                <a:t>Host</a:t>
              </a:r>
            </a:p>
          </p:txBody>
        </p:sp>
        <p:sp>
          <p:nvSpPr>
            <p:cNvPr id="55347" name="Line 51"/>
            <p:cNvSpPr>
              <a:spLocks noChangeShapeType="1"/>
            </p:cNvSpPr>
            <p:nvPr/>
          </p:nvSpPr>
          <p:spPr bwMode="auto">
            <a:xfrm flipV="1">
              <a:off x="3197" y="3278"/>
              <a:ext cx="1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5348" name="Line 52"/>
            <p:cNvSpPr>
              <a:spLocks noChangeShapeType="1"/>
            </p:cNvSpPr>
            <p:nvPr/>
          </p:nvSpPr>
          <p:spPr bwMode="auto">
            <a:xfrm flipV="1">
              <a:off x="3197" y="3618"/>
              <a:ext cx="1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5349" name="Line 53"/>
            <p:cNvSpPr>
              <a:spLocks noChangeShapeType="1"/>
            </p:cNvSpPr>
            <p:nvPr/>
          </p:nvSpPr>
          <p:spPr bwMode="auto">
            <a:xfrm flipV="1">
              <a:off x="3197" y="3958"/>
              <a:ext cx="1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55350" name="Line 54"/>
          <p:cNvSpPr>
            <a:spLocks noChangeShapeType="1"/>
          </p:cNvSpPr>
          <p:nvPr/>
        </p:nvSpPr>
        <p:spPr bwMode="auto">
          <a:xfrm>
            <a:off x="3124200" y="1676400"/>
            <a:ext cx="2209800" cy="34290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55351" name="Line 55"/>
          <p:cNvSpPr>
            <a:spLocks noChangeShapeType="1"/>
          </p:cNvSpPr>
          <p:nvPr/>
        </p:nvSpPr>
        <p:spPr bwMode="auto">
          <a:xfrm>
            <a:off x="4114800" y="4267200"/>
            <a:ext cx="1219200" cy="13716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55352" name="Line 56"/>
          <p:cNvSpPr>
            <a:spLocks noChangeShapeType="1"/>
          </p:cNvSpPr>
          <p:nvPr/>
        </p:nvSpPr>
        <p:spPr bwMode="auto">
          <a:xfrm>
            <a:off x="1981200" y="4267200"/>
            <a:ext cx="3352800" cy="19050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50" grpId="0" animBg="1"/>
      <p:bldP spid="55351" grpId="0" animBg="1"/>
      <p:bldP spid="553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76200"/>
            <a:ext cx="8305800" cy="609600"/>
          </a:xfrm>
        </p:spPr>
        <p:txBody>
          <a:bodyPr/>
          <a:lstStyle/>
          <a:p>
            <a:r>
              <a:rPr lang="en-US" dirty="0" smtClean="0"/>
              <a:t>Terminology Recap</a:t>
            </a:r>
            <a:endParaRPr lang="en-US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8229600" cy="2819400"/>
          </a:xfrm>
        </p:spPr>
        <p:txBody>
          <a:bodyPr/>
          <a:lstStyle/>
          <a:p>
            <a:pPr marL="457200" indent="-457200"/>
            <a:r>
              <a:rPr lang="en-US" sz="2400" dirty="0"/>
              <a:t>device = GPU = </a:t>
            </a:r>
            <a:r>
              <a:rPr lang="en-US" sz="2400" dirty="0" smtClean="0"/>
              <a:t>Set </a:t>
            </a:r>
            <a:r>
              <a:rPr lang="en-US" sz="2400" dirty="0"/>
              <a:t>of multiprocessors </a:t>
            </a:r>
          </a:p>
          <a:p>
            <a:pPr marL="457200" indent="-457200"/>
            <a:r>
              <a:rPr lang="en-US" sz="2400" dirty="0"/>
              <a:t>Multiprocessor = </a:t>
            </a:r>
            <a:r>
              <a:rPr lang="en-US" sz="2400" dirty="0" smtClean="0"/>
              <a:t>Set </a:t>
            </a:r>
            <a:r>
              <a:rPr lang="en-US" sz="2400" dirty="0"/>
              <a:t>of processors &amp; shared memory</a:t>
            </a:r>
          </a:p>
          <a:p>
            <a:pPr marL="457200" indent="-457200"/>
            <a:r>
              <a:rPr lang="en-US" sz="2400" dirty="0"/>
              <a:t>Kernel = </a:t>
            </a:r>
            <a:r>
              <a:rPr lang="en-US" sz="2400" dirty="0" smtClean="0"/>
              <a:t>Program running on the GPU</a:t>
            </a:r>
            <a:endParaRPr lang="en-US" sz="2400" dirty="0"/>
          </a:p>
          <a:p>
            <a:pPr marL="457200" indent="-457200"/>
            <a:r>
              <a:rPr lang="en-US" sz="2400" dirty="0"/>
              <a:t>Grid = </a:t>
            </a:r>
            <a:r>
              <a:rPr lang="en-US" sz="2400" dirty="0" smtClean="0"/>
              <a:t>Array </a:t>
            </a:r>
            <a:r>
              <a:rPr lang="en-US" sz="2400" dirty="0"/>
              <a:t>of thread blocks that execute a kernel</a:t>
            </a:r>
          </a:p>
          <a:p>
            <a:pPr marL="457200" indent="-457200"/>
            <a:r>
              <a:rPr lang="en-US" sz="2400" dirty="0"/>
              <a:t>Thread block = </a:t>
            </a:r>
            <a:r>
              <a:rPr lang="en-US" sz="2400" dirty="0" smtClean="0"/>
              <a:t>Group </a:t>
            </a:r>
            <a:r>
              <a:rPr lang="en-US" sz="2400" dirty="0"/>
              <a:t>of SIMD threads that execute a kernel and can communicate via shared memory</a:t>
            </a:r>
          </a:p>
        </p:txBody>
      </p:sp>
      <p:graphicFrame>
        <p:nvGraphicFramePr>
          <p:cNvPr id="128072" name="Group 72"/>
          <p:cNvGraphicFramePr>
            <a:graphicFrameLocks noGrp="1"/>
          </p:cNvGraphicFramePr>
          <p:nvPr/>
        </p:nvGraphicFramePr>
        <p:xfrm>
          <a:off x="457200" y="4114800"/>
          <a:ext cx="8221663" cy="2148840"/>
        </p:xfrm>
        <a:graphic>
          <a:graphicData uri="http://schemas.openxmlformats.org/drawingml/2006/table">
            <a:tbl>
              <a:tblPr/>
              <a:tblGrid>
                <a:gridCol w="1492250"/>
                <a:gridCol w="1517650"/>
                <a:gridCol w="1554163"/>
                <a:gridCol w="1355725"/>
                <a:gridCol w="2301875"/>
              </a:tblGrid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Memory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Location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Cached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Access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Who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Local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Off-chip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Read/write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One thread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Shared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On-chip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N/A - resident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Read/write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All threads in a block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Global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Off-chip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Read/write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All threads + host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Constant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Off-chip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All threads + host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Texture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Off-chip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All threads + host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 Times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9144000" cy="4419600"/>
          </a:xfrm>
        </p:spPr>
        <p:txBody>
          <a:bodyPr/>
          <a:lstStyle/>
          <a:p>
            <a:pPr marL="457200" indent="-457200"/>
            <a:r>
              <a:rPr lang="en-US" dirty="0"/>
              <a:t>Register – </a:t>
            </a:r>
            <a:r>
              <a:rPr lang="en-US" dirty="0" smtClean="0"/>
              <a:t>Dedicated </a:t>
            </a:r>
            <a:r>
              <a:rPr lang="en-US" dirty="0"/>
              <a:t>HW </a:t>
            </a:r>
            <a:r>
              <a:rPr lang="en-US" dirty="0" smtClean="0"/>
              <a:t>– Single cycle</a:t>
            </a:r>
            <a:endParaRPr lang="en-US" dirty="0"/>
          </a:p>
          <a:p>
            <a:pPr marL="457200" indent="-457200"/>
            <a:r>
              <a:rPr lang="en-US" dirty="0"/>
              <a:t>Shared Memory – </a:t>
            </a:r>
            <a:r>
              <a:rPr lang="en-US" dirty="0" smtClean="0"/>
              <a:t>Dedicated </a:t>
            </a:r>
            <a:r>
              <a:rPr lang="en-US" dirty="0"/>
              <a:t>HW </a:t>
            </a:r>
            <a:r>
              <a:rPr lang="en-US" dirty="0" smtClean="0"/>
              <a:t>– Single cycle </a:t>
            </a:r>
            <a:endParaRPr lang="en-US" dirty="0"/>
          </a:p>
          <a:p>
            <a:pPr marL="457200" indent="-457200"/>
            <a:r>
              <a:rPr lang="en-US" dirty="0"/>
              <a:t>Local Memory – DRAM, no cache </a:t>
            </a:r>
            <a:r>
              <a:rPr lang="en-US" dirty="0" smtClean="0"/>
              <a:t>– “Slow”</a:t>
            </a:r>
            <a:endParaRPr lang="en-US" dirty="0"/>
          </a:p>
          <a:p>
            <a:pPr marL="457200" indent="-457200"/>
            <a:r>
              <a:rPr lang="en-US" dirty="0"/>
              <a:t>Global Memory – DRAM, no cache </a:t>
            </a:r>
            <a:r>
              <a:rPr lang="en-US" dirty="0" smtClean="0"/>
              <a:t>– “Slow”</a:t>
            </a:r>
            <a:endParaRPr lang="en-US" dirty="0"/>
          </a:p>
          <a:p>
            <a:pPr marL="457200" indent="-457200"/>
            <a:r>
              <a:rPr lang="en-US" dirty="0"/>
              <a:t>Constant Memory – DRAM, cached, 1…10s…100s of cycles, depending on cache locality</a:t>
            </a:r>
          </a:p>
          <a:p>
            <a:pPr marL="457200" indent="-457200"/>
            <a:r>
              <a:rPr lang="en-US" dirty="0"/>
              <a:t>Texture Memory – DRAM, cached, 1…10s…100s of cycles, depending on cache </a:t>
            </a:r>
            <a:r>
              <a:rPr lang="en-US" dirty="0" smtClean="0"/>
              <a:t>locality</a:t>
            </a:r>
            <a:endParaRPr lang="en-US" dirty="0"/>
          </a:p>
          <a:p>
            <a:pPr marL="457200" indent="-457200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CUDA – API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639762"/>
          </a:xfrm>
        </p:spPr>
        <p:txBody>
          <a:bodyPr/>
          <a:lstStyle/>
          <a:p>
            <a:r>
              <a:rPr lang="en-US" dirty="0"/>
              <a:t>CUDA </a:t>
            </a:r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534400" cy="4813300"/>
          </a:xfrm>
          <a:noFill/>
        </p:spPr>
        <p:txBody>
          <a:bodyPr/>
          <a:lstStyle/>
          <a:p>
            <a:pPr marL="457200" indent="-457200"/>
            <a:r>
              <a:rPr lang="en-US" dirty="0"/>
              <a:t>The API is an </a:t>
            </a:r>
            <a:r>
              <a:rPr lang="en-US" dirty="0">
                <a:solidFill>
                  <a:srgbClr val="00B050"/>
                </a:solidFill>
              </a:rPr>
              <a:t>extension to the ANSI C programming language</a:t>
            </a:r>
          </a:p>
          <a:p>
            <a:pPr marL="457200" indent="-457200"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	          </a:t>
            </a:r>
            <a:r>
              <a:rPr lang="en-US" dirty="0"/>
              <a:t>Low learning </a:t>
            </a:r>
            <a:r>
              <a:rPr lang="en-US" dirty="0" smtClean="0"/>
              <a:t>curve than OpenGL/Direct3D</a:t>
            </a:r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The hardware is designed to enable lightweight runtime and driver</a:t>
            </a:r>
          </a:p>
          <a:p>
            <a:pPr marL="457200" indent="-457200"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	          </a:t>
            </a:r>
            <a:r>
              <a:rPr lang="en-US" dirty="0"/>
              <a:t>High performance</a:t>
            </a:r>
          </a:p>
          <a:p>
            <a:pPr marL="974725" lvl="1" indent="-403225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1143000" y="2667000"/>
            <a:ext cx="612775" cy="195263"/>
          </a:xfrm>
          <a:prstGeom prst="rightArrow">
            <a:avLst>
              <a:gd name="adj1" fmla="val 50000"/>
              <a:gd name="adj2" fmla="val 78455"/>
            </a:avLst>
          </a:prstGeom>
          <a:solidFill>
            <a:srgbClr val="73B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1143000" y="4648200"/>
            <a:ext cx="612775" cy="195263"/>
          </a:xfrm>
          <a:prstGeom prst="rightArrow">
            <a:avLst>
              <a:gd name="adj1" fmla="val 50000"/>
              <a:gd name="adj2" fmla="val 78455"/>
            </a:avLst>
          </a:prstGeom>
          <a:solidFill>
            <a:srgbClr val="73B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CUDA Device Memory Allocation</a:t>
            </a:r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4800600" cy="4953000"/>
          </a:xfrm>
        </p:spPr>
        <p:txBody>
          <a:bodyPr/>
          <a:lstStyle/>
          <a:p>
            <a:r>
              <a:rPr lang="en-US" sz="3200" dirty="0" err="1">
                <a:latin typeface="Arial" charset="0"/>
              </a:rPr>
              <a:t>cudaMalloc</a:t>
            </a:r>
            <a:r>
              <a:rPr lang="en-US" sz="3200" dirty="0">
                <a:latin typeface="Arial" charset="0"/>
              </a:rPr>
              <a:t>()</a:t>
            </a:r>
          </a:p>
          <a:p>
            <a:pPr lvl="1"/>
            <a:r>
              <a:rPr lang="en-US" dirty="0"/>
              <a:t>Allocates object in the device </a:t>
            </a:r>
            <a:r>
              <a:rPr lang="en-US" b="1" dirty="0"/>
              <a:t>Global Memory</a:t>
            </a:r>
          </a:p>
          <a:p>
            <a:pPr lvl="1"/>
            <a:r>
              <a:rPr lang="en-US" dirty="0"/>
              <a:t>Requires two parameters</a:t>
            </a:r>
          </a:p>
          <a:p>
            <a:pPr lvl="2"/>
            <a:r>
              <a:rPr lang="en-US" b="1" dirty="0"/>
              <a:t>Address of a pointe</a:t>
            </a:r>
            <a:r>
              <a:rPr lang="en-US" dirty="0"/>
              <a:t>r to the allocated object</a:t>
            </a:r>
          </a:p>
          <a:p>
            <a:pPr lvl="2"/>
            <a:r>
              <a:rPr lang="en-US" b="1" dirty="0"/>
              <a:t>Size </a:t>
            </a:r>
            <a:r>
              <a:rPr lang="en-US" b="1" dirty="0" smtClean="0"/>
              <a:t>of</a:t>
            </a:r>
            <a:r>
              <a:rPr lang="en-US" dirty="0" smtClean="0"/>
              <a:t> </a:t>
            </a:r>
            <a:r>
              <a:rPr lang="en-US" dirty="0"/>
              <a:t>allocated object</a:t>
            </a:r>
          </a:p>
          <a:p>
            <a:r>
              <a:rPr lang="en-US" sz="3200" dirty="0" err="1">
                <a:latin typeface="Arial" charset="0"/>
              </a:rPr>
              <a:t>cudaFree</a:t>
            </a:r>
            <a:r>
              <a:rPr lang="en-US" sz="3200" dirty="0">
                <a:latin typeface="Arial" charset="0"/>
              </a:rPr>
              <a:t>()</a:t>
            </a:r>
          </a:p>
          <a:p>
            <a:pPr lvl="1"/>
            <a:r>
              <a:rPr lang="en-US" dirty="0"/>
              <a:t>Frees object from device Global Memory</a:t>
            </a:r>
          </a:p>
          <a:p>
            <a:pPr lvl="2"/>
            <a:r>
              <a:rPr lang="en-US" dirty="0"/>
              <a:t>Pointer to </a:t>
            </a:r>
            <a:r>
              <a:rPr lang="en-US" dirty="0" smtClean="0"/>
              <a:t>the </a:t>
            </a:r>
            <a:r>
              <a:rPr lang="en-US" dirty="0"/>
              <a:t>object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284788" y="1447800"/>
            <a:ext cx="3859212" cy="4625975"/>
            <a:chOff x="2842" y="974"/>
            <a:chExt cx="2861" cy="3178"/>
          </a:xfrm>
        </p:grpSpPr>
        <p:sp>
          <p:nvSpPr>
            <p:cNvPr id="70668" name="AutoShape 12"/>
            <p:cNvSpPr>
              <a:spLocks noChangeAspect="1" noChangeArrowheads="1"/>
            </p:cNvSpPr>
            <p:nvPr/>
          </p:nvSpPr>
          <p:spPr bwMode="auto">
            <a:xfrm>
              <a:off x="3362" y="974"/>
              <a:ext cx="2341" cy="3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0669" name="Text Box 13"/>
            <p:cNvSpPr txBox="1">
              <a:spLocks noChangeArrowheads="1"/>
            </p:cNvSpPr>
            <p:nvPr/>
          </p:nvSpPr>
          <p:spPr bwMode="auto">
            <a:xfrm>
              <a:off x="3365" y="977"/>
              <a:ext cx="2335" cy="317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  <a:latin typeface="Arial" charset="0"/>
                </a:rPr>
                <a:t>(Device) Grid</a:t>
              </a:r>
            </a:p>
          </p:txBody>
        </p:sp>
        <p:sp>
          <p:nvSpPr>
            <p:cNvPr id="70670" name="Text Box 14"/>
            <p:cNvSpPr txBox="1">
              <a:spLocks noChangeArrowheads="1"/>
            </p:cNvSpPr>
            <p:nvPr/>
          </p:nvSpPr>
          <p:spPr bwMode="auto">
            <a:xfrm>
              <a:off x="3397" y="3491"/>
              <a:ext cx="2271" cy="26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Constant</a:t>
              </a:r>
            </a:p>
            <a:p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Memory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70671" name="Text Box 15"/>
            <p:cNvSpPr txBox="1">
              <a:spLocks noChangeArrowheads="1"/>
            </p:cNvSpPr>
            <p:nvPr/>
          </p:nvSpPr>
          <p:spPr bwMode="auto">
            <a:xfrm>
              <a:off x="3397" y="3830"/>
              <a:ext cx="2271" cy="26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Texture</a:t>
              </a:r>
            </a:p>
            <a:p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Memory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70672" name="Text Box 16"/>
            <p:cNvSpPr txBox="1">
              <a:spLocks noChangeArrowheads="1"/>
            </p:cNvSpPr>
            <p:nvPr/>
          </p:nvSpPr>
          <p:spPr bwMode="auto">
            <a:xfrm>
              <a:off x="3397" y="3147"/>
              <a:ext cx="2271" cy="26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Global</a:t>
              </a:r>
            </a:p>
            <a:p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Memory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70673" name="Text Box 17"/>
            <p:cNvSpPr txBox="1">
              <a:spLocks noChangeArrowheads="1"/>
            </p:cNvSpPr>
            <p:nvPr/>
          </p:nvSpPr>
          <p:spPr bwMode="auto">
            <a:xfrm>
              <a:off x="3396" y="1288"/>
              <a:ext cx="1116" cy="179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  <a:latin typeface="Arial" charset="0"/>
                </a:rPr>
                <a:t>Block (0, 0)</a:t>
              </a:r>
            </a:p>
          </p:txBody>
        </p:sp>
        <p:sp>
          <p:nvSpPr>
            <p:cNvPr id="70674" name="Text Box 18"/>
            <p:cNvSpPr txBox="1">
              <a:spLocks noChangeArrowheads="1"/>
            </p:cNvSpPr>
            <p:nvPr/>
          </p:nvSpPr>
          <p:spPr bwMode="auto">
            <a:xfrm>
              <a:off x="3427" y="1609"/>
              <a:ext cx="1060" cy="2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Shared Memory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70675" name="Text Box 19"/>
            <p:cNvSpPr txBox="1">
              <a:spLocks noChangeArrowheads="1"/>
            </p:cNvSpPr>
            <p:nvPr/>
          </p:nvSpPr>
          <p:spPr bwMode="auto">
            <a:xfrm>
              <a:off x="3427" y="2709"/>
              <a:ext cx="332" cy="34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Local</a:t>
              </a:r>
            </a:p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Memory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70676" name="Text Box 20"/>
            <p:cNvSpPr txBox="1">
              <a:spLocks noChangeArrowheads="1"/>
            </p:cNvSpPr>
            <p:nvPr/>
          </p:nvSpPr>
          <p:spPr bwMode="auto">
            <a:xfrm>
              <a:off x="3421" y="2257"/>
              <a:ext cx="517" cy="30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Thread (0, 0)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70677" name="Text Box 21"/>
            <p:cNvSpPr txBox="1">
              <a:spLocks noChangeArrowheads="1"/>
            </p:cNvSpPr>
            <p:nvPr/>
          </p:nvSpPr>
          <p:spPr bwMode="auto">
            <a:xfrm>
              <a:off x="3421" y="1926"/>
              <a:ext cx="392" cy="18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Registers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70678" name="Line 22"/>
            <p:cNvSpPr>
              <a:spLocks noChangeShapeType="1"/>
            </p:cNvSpPr>
            <p:nvPr/>
          </p:nvSpPr>
          <p:spPr bwMode="auto">
            <a:xfrm flipV="1">
              <a:off x="3874" y="1830"/>
              <a:ext cx="2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0679" name="Line 23"/>
            <p:cNvSpPr>
              <a:spLocks noChangeShapeType="1"/>
            </p:cNvSpPr>
            <p:nvPr/>
          </p:nvSpPr>
          <p:spPr bwMode="auto">
            <a:xfrm flipV="1">
              <a:off x="3617" y="2111"/>
              <a:ext cx="0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0680" name="Line 24"/>
            <p:cNvSpPr>
              <a:spLocks noChangeShapeType="1"/>
            </p:cNvSpPr>
            <p:nvPr/>
          </p:nvSpPr>
          <p:spPr bwMode="auto">
            <a:xfrm flipV="1">
              <a:off x="3593" y="2567"/>
              <a:ext cx="1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0681" name="Line 25"/>
            <p:cNvSpPr>
              <a:spLocks noChangeShapeType="1"/>
            </p:cNvSpPr>
            <p:nvPr/>
          </p:nvSpPr>
          <p:spPr bwMode="auto">
            <a:xfrm>
              <a:off x="3798" y="2567"/>
              <a:ext cx="0" cy="5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0682" name="Line 26"/>
            <p:cNvSpPr>
              <a:spLocks noChangeShapeType="1"/>
            </p:cNvSpPr>
            <p:nvPr/>
          </p:nvSpPr>
          <p:spPr bwMode="auto">
            <a:xfrm>
              <a:off x="3919" y="2567"/>
              <a:ext cx="0" cy="126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0683" name="Line 27"/>
            <p:cNvSpPr>
              <a:spLocks noChangeShapeType="1"/>
            </p:cNvSpPr>
            <p:nvPr/>
          </p:nvSpPr>
          <p:spPr bwMode="auto">
            <a:xfrm>
              <a:off x="3858" y="2567"/>
              <a:ext cx="1" cy="9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0684" name="Text Box 28"/>
            <p:cNvSpPr txBox="1">
              <a:spLocks noChangeArrowheads="1"/>
            </p:cNvSpPr>
            <p:nvPr/>
          </p:nvSpPr>
          <p:spPr bwMode="auto">
            <a:xfrm>
              <a:off x="3975" y="2709"/>
              <a:ext cx="333" cy="34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Local</a:t>
              </a:r>
            </a:p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Memory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70685" name="Text Box 29"/>
            <p:cNvSpPr txBox="1">
              <a:spLocks noChangeArrowheads="1"/>
            </p:cNvSpPr>
            <p:nvPr/>
          </p:nvSpPr>
          <p:spPr bwMode="auto">
            <a:xfrm>
              <a:off x="3970" y="2257"/>
              <a:ext cx="517" cy="30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Thread (1, 0)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70686" name="Text Box 30"/>
            <p:cNvSpPr txBox="1">
              <a:spLocks noChangeArrowheads="1"/>
            </p:cNvSpPr>
            <p:nvPr/>
          </p:nvSpPr>
          <p:spPr bwMode="auto">
            <a:xfrm>
              <a:off x="3970" y="1926"/>
              <a:ext cx="391" cy="18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Registers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70687" name="Line 31"/>
            <p:cNvSpPr>
              <a:spLocks noChangeShapeType="1"/>
            </p:cNvSpPr>
            <p:nvPr/>
          </p:nvSpPr>
          <p:spPr bwMode="auto">
            <a:xfrm flipV="1">
              <a:off x="4422" y="1830"/>
              <a:ext cx="2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0688" name="Line 32"/>
            <p:cNvSpPr>
              <a:spLocks noChangeShapeType="1"/>
            </p:cNvSpPr>
            <p:nvPr/>
          </p:nvSpPr>
          <p:spPr bwMode="auto">
            <a:xfrm flipV="1">
              <a:off x="4166" y="2111"/>
              <a:ext cx="0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0689" name="Line 33"/>
            <p:cNvSpPr>
              <a:spLocks noChangeShapeType="1"/>
            </p:cNvSpPr>
            <p:nvPr/>
          </p:nvSpPr>
          <p:spPr bwMode="auto">
            <a:xfrm flipV="1">
              <a:off x="4141" y="2567"/>
              <a:ext cx="1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0690" name="Line 34"/>
            <p:cNvSpPr>
              <a:spLocks noChangeShapeType="1"/>
            </p:cNvSpPr>
            <p:nvPr/>
          </p:nvSpPr>
          <p:spPr bwMode="auto">
            <a:xfrm>
              <a:off x="4347" y="2567"/>
              <a:ext cx="0" cy="5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0691" name="Line 35"/>
            <p:cNvSpPr>
              <a:spLocks noChangeShapeType="1"/>
            </p:cNvSpPr>
            <p:nvPr/>
          </p:nvSpPr>
          <p:spPr bwMode="auto">
            <a:xfrm>
              <a:off x="4467" y="2567"/>
              <a:ext cx="0" cy="126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0692" name="Line 36"/>
            <p:cNvSpPr>
              <a:spLocks noChangeShapeType="1"/>
            </p:cNvSpPr>
            <p:nvPr/>
          </p:nvSpPr>
          <p:spPr bwMode="auto">
            <a:xfrm>
              <a:off x="4406" y="2567"/>
              <a:ext cx="1" cy="9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0693" name="Text Box 37"/>
            <p:cNvSpPr txBox="1">
              <a:spLocks noChangeArrowheads="1"/>
            </p:cNvSpPr>
            <p:nvPr/>
          </p:nvSpPr>
          <p:spPr bwMode="auto">
            <a:xfrm>
              <a:off x="4553" y="1288"/>
              <a:ext cx="1116" cy="179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  <a:latin typeface="Arial" charset="0"/>
                </a:rPr>
                <a:t>Block (1, 0)</a:t>
              </a:r>
              <a:endParaRPr lang="en-US" sz="18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70694" name="Text Box 38"/>
            <p:cNvSpPr txBox="1">
              <a:spLocks noChangeArrowheads="1"/>
            </p:cNvSpPr>
            <p:nvPr/>
          </p:nvSpPr>
          <p:spPr bwMode="auto">
            <a:xfrm>
              <a:off x="4583" y="1609"/>
              <a:ext cx="1061" cy="2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Shared Memory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70695" name="Text Box 39"/>
            <p:cNvSpPr txBox="1">
              <a:spLocks noChangeArrowheads="1"/>
            </p:cNvSpPr>
            <p:nvPr/>
          </p:nvSpPr>
          <p:spPr bwMode="auto">
            <a:xfrm>
              <a:off x="4583" y="2709"/>
              <a:ext cx="332" cy="34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Local</a:t>
              </a:r>
            </a:p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Memory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70696" name="Text Box 40"/>
            <p:cNvSpPr txBox="1">
              <a:spLocks noChangeArrowheads="1"/>
            </p:cNvSpPr>
            <p:nvPr/>
          </p:nvSpPr>
          <p:spPr bwMode="auto">
            <a:xfrm>
              <a:off x="4578" y="2257"/>
              <a:ext cx="517" cy="30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Thread (0, 0)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70697" name="Text Box 41"/>
            <p:cNvSpPr txBox="1">
              <a:spLocks noChangeArrowheads="1"/>
            </p:cNvSpPr>
            <p:nvPr/>
          </p:nvSpPr>
          <p:spPr bwMode="auto">
            <a:xfrm>
              <a:off x="4578" y="1926"/>
              <a:ext cx="391" cy="18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Registers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70698" name="Line 42"/>
            <p:cNvSpPr>
              <a:spLocks noChangeShapeType="1"/>
            </p:cNvSpPr>
            <p:nvPr/>
          </p:nvSpPr>
          <p:spPr bwMode="auto">
            <a:xfrm flipV="1">
              <a:off x="5030" y="1830"/>
              <a:ext cx="2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0699" name="Line 43"/>
            <p:cNvSpPr>
              <a:spLocks noChangeShapeType="1"/>
            </p:cNvSpPr>
            <p:nvPr/>
          </p:nvSpPr>
          <p:spPr bwMode="auto">
            <a:xfrm flipV="1">
              <a:off x="4774" y="2111"/>
              <a:ext cx="0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0700" name="Line 44"/>
            <p:cNvSpPr>
              <a:spLocks noChangeShapeType="1"/>
            </p:cNvSpPr>
            <p:nvPr/>
          </p:nvSpPr>
          <p:spPr bwMode="auto">
            <a:xfrm flipV="1">
              <a:off x="4749" y="2567"/>
              <a:ext cx="1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0701" name="Line 45"/>
            <p:cNvSpPr>
              <a:spLocks noChangeShapeType="1"/>
            </p:cNvSpPr>
            <p:nvPr/>
          </p:nvSpPr>
          <p:spPr bwMode="auto">
            <a:xfrm>
              <a:off x="4955" y="2567"/>
              <a:ext cx="0" cy="5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0702" name="Line 46"/>
            <p:cNvSpPr>
              <a:spLocks noChangeShapeType="1"/>
            </p:cNvSpPr>
            <p:nvPr/>
          </p:nvSpPr>
          <p:spPr bwMode="auto">
            <a:xfrm>
              <a:off x="5075" y="2567"/>
              <a:ext cx="0" cy="126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0703" name="Line 47"/>
            <p:cNvSpPr>
              <a:spLocks noChangeShapeType="1"/>
            </p:cNvSpPr>
            <p:nvPr/>
          </p:nvSpPr>
          <p:spPr bwMode="auto">
            <a:xfrm>
              <a:off x="5014" y="2567"/>
              <a:ext cx="1" cy="9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0704" name="Text Box 48"/>
            <p:cNvSpPr txBox="1">
              <a:spLocks noChangeArrowheads="1"/>
            </p:cNvSpPr>
            <p:nvPr/>
          </p:nvSpPr>
          <p:spPr bwMode="auto">
            <a:xfrm>
              <a:off x="5132" y="2709"/>
              <a:ext cx="332" cy="34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Local</a:t>
              </a:r>
            </a:p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Memory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70705" name="Text Box 49"/>
            <p:cNvSpPr txBox="1">
              <a:spLocks noChangeArrowheads="1"/>
            </p:cNvSpPr>
            <p:nvPr/>
          </p:nvSpPr>
          <p:spPr bwMode="auto">
            <a:xfrm>
              <a:off x="5127" y="2257"/>
              <a:ext cx="517" cy="30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Thread (1, 0)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70706" name="Text Box 50"/>
            <p:cNvSpPr txBox="1">
              <a:spLocks noChangeArrowheads="1"/>
            </p:cNvSpPr>
            <p:nvPr/>
          </p:nvSpPr>
          <p:spPr bwMode="auto">
            <a:xfrm>
              <a:off x="5127" y="1926"/>
              <a:ext cx="391" cy="18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Registers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70707" name="Line 51"/>
            <p:cNvSpPr>
              <a:spLocks noChangeShapeType="1"/>
            </p:cNvSpPr>
            <p:nvPr/>
          </p:nvSpPr>
          <p:spPr bwMode="auto">
            <a:xfrm flipV="1">
              <a:off x="5579" y="1830"/>
              <a:ext cx="2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0708" name="Line 52"/>
            <p:cNvSpPr>
              <a:spLocks noChangeShapeType="1"/>
            </p:cNvSpPr>
            <p:nvPr/>
          </p:nvSpPr>
          <p:spPr bwMode="auto">
            <a:xfrm flipV="1">
              <a:off x="5322" y="2111"/>
              <a:ext cx="0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0709" name="Line 53"/>
            <p:cNvSpPr>
              <a:spLocks noChangeShapeType="1"/>
            </p:cNvSpPr>
            <p:nvPr/>
          </p:nvSpPr>
          <p:spPr bwMode="auto">
            <a:xfrm flipV="1">
              <a:off x="5298" y="2567"/>
              <a:ext cx="1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0710" name="Line 54"/>
            <p:cNvSpPr>
              <a:spLocks noChangeShapeType="1"/>
            </p:cNvSpPr>
            <p:nvPr/>
          </p:nvSpPr>
          <p:spPr bwMode="auto">
            <a:xfrm>
              <a:off x="5504" y="2567"/>
              <a:ext cx="0" cy="5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0711" name="Line 55"/>
            <p:cNvSpPr>
              <a:spLocks noChangeShapeType="1"/>
            </p:cNvSpPr>
            <p:nvPr/>
          </p:nvSpPr>
          <p:spPr bwMode="auto">
            <a:xfrm>
              <a:off x="5624" y="2567"/>
              <a:ext cx="0" cy="126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0712" name="Line 56"/>
            <p:cNvSpPr>
              <a:spLocks noChangeShapeType="1"/>
            </p:cNvSpPr>
            <p:nvPr/>
          </p:nvSpPr>
          <p:spPr bwMode="auto">
            <a:xfrm>
              <a:off x="5563" y="2567"/>
              <a:ext cx="1" cy="9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0713" name="Text Box 57"/>
            <p:cNvSpPr txBox="1">
              <a:spLocks noChangeArrowheads="1"/>
            </p:cNvSpPr>
            <p:nvPr/>
          </p:nvSpPr>
          <p:spPr bwMode="auto">
            <a:xfrm>
              <a:off x="2842" y="3144"/>
              <a:ext cx="355" cy="100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Host</a:t>
              </a:r>
            </a:p>
          </p:txBody>
        </p:sp>
        <p:sp>
          <p:nvSpPr>
            <p:cNvPr id="70714" name="Line 58"/>
            <p:cNvSpPr>
              <a:spLocks noChangeShapeType="1"/>
            </p:cNvSpPr>
            <p:nvPr/>
          </p:nvSpPr>
          <p:spPr bwMode="auto">
            <a:xfrm flipV="1">
              <a:off x="3197" y="3278"/>
              <a:ext cx="1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0715" name="Line 59"/>
            <p:cNvSpPr>
              <a:spLocks noChangeShapeType="1"/>
            </p:cNvSpPr>
            <p:nvPr/>
          </p:nvSpPr>
          <p:spPr bwMode="auto">
            <a:xfrm flipV="1">
              <a:off x="3197" y="3618"/>
              <a:ext cx="1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0716" name="Line 60"/>
            <p:cNvSpPr>
              <a:spLocks noChangeShapeType="1"/>
            </p:cNvSpPr>
            <p:nvPr/>
          </p:nvSpPr>
          <p:spPr bwMode="auto">
            <a:xfrm flipV="1">
              <a:off x="3197" y="3958"/>
              <a:ext cx="1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70717" name="Line 61"/>
          <p:cNvSpPr>
            <a:spLocks noChangeShapeType="1"/>
          </p:cNvSpPr>
          <p:nvPr/>
        </p:nvSpPr>
        <p:spPr bwMode="auto">
          <a:xfrm>
            <a:off x="4495800" y="2286000"/>
            <a:ext cx="1524000" cy="24384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Basic 3D Graphics Pipeline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822575" y="1644650"/>
            <a:ext cx="2327275" cy="6175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Application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822575" y="2414588"/>
            <a:ext cx="2327275" cy="6175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Scene Management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819400" y="3200400"/>
            <a:ext cx="2327275" cy="6175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Geometry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827338" y="3963988"/>
            <a:ext cx="2327275" cy="6175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Rasterization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824163" y="4738688"/>
            <a:ext cx="2327275" cy="6175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Pixel Processing</a:t>
            </a: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3924300" y="22621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3924300" y="30321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3924300" y="38115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3924300" y="45815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2820988" y="5513388"/>
            <a:ext cx="2327275" cy="6175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ROP/FBI/Display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3921125" y="53562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2493963" y="1566863"/>
            <a:ext cx="4283075" cy="15398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6302375" y="3963988"/>
            <a:ext cx="1246188" cy="2166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Frame</a:t>
            </a:r>
          </a:p>
          <a:p>
            <a:pPr algn="ctr" eaLnBrk="0" hangingPunct="0"/>
            <a:r>
              <a:rPr lang="en-US"/>
              <a:t>Buffer</a:t>
            </a:r>
          </a:p>
          <a:p>
            <a:pPr algn="ctr" eaLnBrk="0" hangingPunct="0"/>
            <a:r>
              <a:rPr lang="en-US"/>
              <a:t>Memory</a:t>
            </a:r>
            <a:endParaRPr lang="en-US" sz="2400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5154613" y="4149725"/>
            <a:ext cx="1147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5157788" y="5967413"/>
            <a:ext cx="1147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 rot="-10800000">
            <a:off x="5143500" y="5664200"/>
            <a:ext cx="1147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rot="-10800000">
            <a:off x="5140325" y="4405313"/>
            <a:ext cx="1147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5562600" y="2073275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Host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1506538" y="3155950"/>
            <a:ext cx="4283075" cy="3082925"/>
          </a:xfrm>
          <a:prstGeom prst="rect">
            <a:avLst/>
          </a:prstGeom>
          <a:noFill/>
          <a:ln w="9525">
            <a:solidFill>
              <a:schemeClr val="bg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1720850" y="4386263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GPU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CUDA Device Memory </a:t>
            </a:r>
            <a:r>
              <a:rPr lang="en-US" sz="3600" dirty="0" smtClean="0"/>
              <a:t>Allocation</a:t>
            </a:r>
            <a:endParaRPr lang="en-US" sz="3600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8229600" cy="2286000"/>
          </a:xfrm>
        </p:spPr>
        <p:txBody>
          <a:bodyPr/>
          <a:lstStyle/>
          <a:p>
            <a:r>
              <a:rPr lang="en-US" sz="3200" dirty="0"/>
              <a:t>Code example: </a:t>
            </a:r>
          </a:p>
          <a:p>
            <a:pPr lvl="1"/>
            <a:r>
              <a:rPr lang="en-US" sz="2800" dirty="0"/>
              <a:t>Allocate a  64 * 64 single precision float array</a:t>
            </a:r>
          </a:p>
          <a:p>
            <a:pPr lvl="1"/>
            <a:r>
              <a:rPr lang="en-US" sz="2800" dirty="0"/>
              <a:t>Attach the allocated storage to </a:t>
            </a:r>
            <a:r>
              <a:rPr lang="en-US" sz="2800" dirty="0" err="1"/>
              <a:t>Md.elements</a:t>
            </a:r>
            <a:endParaRPr lang="en-US" sz="2800" dirty="0"/>
          </a:p>
          <a:p>
            <a:pPr lvl="1"/>
            <a:r>
              <a:rPr lang="en-US" sz="2800" dirty="0"/>
              <a:t>“d” is often used to indicate a device data structure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685800" y="3886200"/>
            <a:ext cx="83058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61963"/>
            <a:r>
              <a:rPr lang="en-US" sz="2000" dirty="0">
                <a:latin typeface="Arial" charset="0"/>
              </a:rPr>
              <a:t>BLOCK_SIZE = 64;</a:t>
            </a:r>
          </a:p>
          <a:p>
            <a:pPr indent="461963"/>
            <a:r>
              <a:rPr lang="en-US" sz="2000" dirty="0">
                <a:latin typeface="Arial" charset="0"/>
              </a:rPr>
              <a:t>Matrix </a:t>
            </a:r>
            <a:r>
              <a:rPr lang="en-US" sz="2000" dirty="0" err="1">
                <a:latin typeface="Arial" charset="0"/>
              </a:rPr>
              <a:t>Md</a:t>
            </a:r>
            <a:endParaRPr lang="en-US" sz="2000" dirty="0">
              <a:latin typeface="Arial" charset="0"/>
            </a:endParaRPr>
          </a:p>
          <a:p>
            <a:pPr indent="461963"/>
            <a:r>
              <a:rPr lang="en-US" sz="2000" dirty="0" err="1">
                <a:latin typeface="Arial" charset="0"/>
              </a:rPr>
              <a:t>int</a:t>
            </a:r>
            <a:r>
              <a:rPr lang="en-US" sz="2000" dirty="0">
                <a:latin typeface="Arial" charset="0"/>
              </a:rPr>
              <a:t> size = BLOCK_SIZE * BLOCK_SIZE * </a:t>
            </a:r>
            <a:r>
              <a:rPr lang="en-US" sz="2000" dirty="0" err="1">
                <a:latin typeface="Arial" charset="0"/>
              </a:rPr>
              <a:t>sizeof</a:t>
            </a:r>
            <a:r>
              <a:rPr lang="en-US" sz="2000" dirty="0">
                <a:latin typeface="Arial" charset="0"/>
              </a:rPr>
              <a:t>(float);</a:t>
            </a:r>
          </a:p>
          <a:p>
            <a:pPr indent="461963"/>
            <a:endParaRPr lang="en-US" sz="3200" b="1" dirty="0">
              <a:latin typeface="Arial" charset="0"/>
            </a:endParaRPr>
          </a:p>
          <a:p>
            <a:pPr indent="461963"/>
            <a:r>
              <a:rPr lang="en-US" sz="2800" b="1" dirty="0" err="1">
                <a:latin typeface="Arial" charset="0"/>
              </a:rPr>
              <a:t>cudaMalloc</a:t>
            </a:r>
            <a:r>
              <a:rPr lang="en-US" sz="2800" b="1" dirty="0">
                <a:latin typeface="Arial" charset="0"/>
              </a:rPr>
              <a:t>((void**)&amp;</a:t>
            </a:r>
            <a:r>
              <a:rPr lang="en-US" sz="2800" b="1" dirty="0" err="1">
                <a:latin typeface="Arial" charset="0"/>
              </a:rPr>
              <a:t>Md.elements</a:t>
            </a:r>
            <a:r>
              <a:rPr lang="en-US" sz="2800" b="1" dirty="0">
                <a:latin typeface="Arial" charset="0"/>
              </a:rPr>
              <a:t>, size);</a:t>
            </a:r>
          </a:p>
          <a:p>
            <a:pPr indent="461963">
              <a:lnSpc>
                <a:spcPct val="80000"/>
              </a:lnSpc>
              <a:spcBef>
                <a:spcPct val="20000"/>
              </a:spcBef>
              <a:buSzPct val="180000"/>
            </a:pPr>
            <a:r>
              <a:rPr lang="en-US" sz="2800" b="1" dirty="0" err="1">
                <a:latin typeface="Arial" charset="0"/>
              </a:rPr>
              <a:t>cudaFree</a:t>
            </a:r>
            <a:r>
              <a:rPr lang="en-US" sz="2800" b="1" dirty="0">
                <a:latin typeface="Arial" charset="0"/>
              </a:rPr>
              <a:t>(</a:t>
            </a:r>
            <a:r>
              <a:rPr lang="en-US" sz="2800" b="1" dirty="0" err="1">
                <a:latin typeface="Arial" charset="0"/>
              </a:rPr>
              <a:t>Md.elements</a:t>
            </a:r>
            <a:r>
              <a:rPr lang="en-US" sz="2800" b="1" dirty="0">
                <a:latin typeface="Arial" charset="0"/>
              </a:rPr>
              <a:t>);</a:t>
            </a:r>
            <a:endParaRPr lang="en-US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CUDA Host-Device Data Transfer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4800600" cy="5334000"/>
          </a:xfrm>
        </p:spPr>
        <p:txBody>
          <a:bodyPr/>
          <a:lstStyle/>
          <a:p>
            <a:r>
              <a:rPr lang="en-US" dirty="0" err="1">
                <a:latin typeface="Arial" charset="0"/>
                <a:ea typeface="Times New Roman" pitchFamily="18" charset="0"/>
                <a:cs typeface="Courier New" pitchFamily="49" charset="0"/>
              </a:rPr>
              <a:t>cudaMemcpy</a:t>
            </a:r>
            <a:r>
              <a:rPr lang="en-US" dirty="0">
                <a:latin typeface="Arial" charset="0"/>
                <a:ea typeface="Times New Roman" pitchFamily="18" charset="0"/>
                <a:cs typeface="Courier New" pitchFamily="49" charset="0"/>
              </a:rPr>
              <a:t>()</a:t>
            </a:r>
          </a:p>
          <a:p>
            <a:pPr lvl="1"/>
            <a:r>
              <a:rPr lang="en-US" dirty="0">
                <a:ea typeface="Times New Roman" pitchFamily="18" charset="0"/>
                <a:cs typeface="Courier New" pitchFamily="49" charset="0"/>
              </a:rPr>
              <a:t>memory data transfer</a:t>
            </a:r>
          </a:p>
          <a:p>
            <a:pPr lvl="1"/>
            <a:r>
              <a:rPr lang="en-US" dirty="0">
                <a:ea typeface="Times New Roman" pitchFamily="18" charset="0"/>
                <a:cs typeface="Courier New" pitchFamily="49" charset="0"/>
              </a:rPr>
              <a:t>Requires four parameters</a:t>
            </a:r>
          </a:p>
          <a:p>
            <a:pPr lvl="2"/>
            <a:r>
              <a:rPr lang="en-US" dirty="0">
                <a:ea typeface="Times New Roman" pitchFamily="18" charset="0"/>
                <a:cs typeface="Courier New" pitchFamily="49" charset="0"/>
              </a:rPr>
              <a:t>Pointer to source </a:t>
            </a:r>
          </a:p>
          <a:p>
            <a:pPr lvl="2"/>
            <a:r>
              <a:rPr lang="en-US" dirty="0">
                <a:ea typeface="Times New Roman" pitchFamily="18" charset="0"/>
                <a:cs typeface="Courier New" pitchFamily="49" charset="0"/>
              </a:rPr>
              <a:t>Pointer to destination</a:t>
            </a:r>
          </a:p>
          <a:p>
            <a:pPr lvl="2"/>
            <a:r>
              <a:rPr lang="en-US" dirty="0">
                <a:ea typeface="Times New Roman" pitchFamily="18" charset="0"/>
                <a:cs typeface="Courier New" pitchFamily="49" charset="0"/>
              </a:rPr>
              <a:t>Number of bytes copied</a:t>
            </a:r>
          </a:p>
          <a:p>
            <a:pPr lvl="2"/>
            <a:r>
              <a:rPr lang="en-US" dirty="0">
                <a:ea typeface="Times New Roman" pitchFamily="18" charset="0"/>
                <a:cs typeface="Courier New" pitchFamily="49" charset="0"/>
              </a:rPr>
              <a:t>Type of transfer </a:t>
            </a:r>
          </a:p>
          <a:p>
            <a:pPr lvl="3"/>
            <a:r>
              <a:rPr lang="en-US" dirty="0">
                <a:ea typeface="Times New Roman" pitchFamily="18" charset="0"/>
                <a:cs typeface="Courier New" pitchFamily="49" charset="0"/>
              </a:rPr>
              <a:t>Host to Host</a:t>
            </a:r>
          </a:p>
          <a:p>
            <a:pPr lvl="3"/>
            <a:r>
              <a:rPr lang="en-US" dirty="0">
                <a:ea typeface="Times New Roman" pitchFamily="18" charset="0"/>
                <a:cs typeface="Courier New" pitchFamily="49" charset="0"/>
              </a:rPr>
              <a:t>Host to Device</a:t>
            </a:r>
          </a:p>
          <a:p>
            <a:pPr lvl="3"/>
            <a:r>
              <a:rPr lang="en-US" dirty="0">
                <a:ea typeface="Times New Roman" pitchFamily="18" charset="0"/>
                <a:cs typeface="Courier New" pitchFamily="49" charset="0"/>
              </a:rPr>
              <a:t>Device to Host</a:t>
            </a:r>
          </a:p>
          <a:p>
            <a:pPr lvl="3"/>
            <a:r>
              <a:rPr lang="en-US" dirty="0">
                <a:ea typeface="Times New Roman" pitchFamily="18" charset="0"/>
                <a:cs typeface="Courier New" pitchFamily="49" charset="0"/>
              </a:rPr>
              <a:t>Device to Device</a:t>
            </a:r>
          </a:p>
          <a:p>
            <a:r>
              <a:rPr lang="en-US" dirty="0">
                <a:ea typeface="Times New Roman" pitchFamily="18" charset="0"/>
                <a:cs typeface="Courier New" pitchFamily="49" charset="0"/>
              </a:rPr>
              <a:t>Asynchronous </a:t>
            </a:r>
            <a:r>
              <a:rPr lang="en-US" dirty="0" smtClean="0">
                <a:ea typeface="Times New Roman" pitchFamily="18" charset="0"/>
                <a:cs typeface="Courier New" pitchFamily="49" charset="0"/>
              </a:rPr>
              <a:t>operations available (Streams) </a:t>
            </a:r>
            <a:endParaRPr lang="en-US" dirty="0">
              <a:ea typeface="Times New Roman" pitchFamily="18" charset="0"/>
              <a:cs typeface="Courier New" pitchFamily="49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84788" y="1447800"/>
            <a:ext cx="3859212" cy="4625975"/>
            <a:chOff x="2842" y="974"/>
            <a:chExt cx="2861" cy="3178"/>
          </a:xfrm>
        </p:grpSpPr>
        <p:sp>
          <p:nvSpPr>
            <p:cNvPr id="75781" name="AutoShape 5"/>
            <p:cNvSpPr>
              <a:spLocks noChangeAspect="1" noChangeArrowheads="1"/>
            </p:cNvSpPr>
            <p:nvPr/>
          </p:nvSpPr>
          <p:spPr bwMode="auto">
            <a:xfrm>
              <a:off x="3362" y="974"/>
              <a:ext cx="2341" cy="3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5782" name="Text Box 6"/>
            <p:cNvSpPr txBox="1">
              <a:spLocks noChangeArrowheads="1"/>
            </p:cNvSpPr>
            <p:nvPr/>
          </p:nvSpPr>
          <p:spPr bwMode="auto">
            <a:xfrm>
              <a:off x="3365" y="977"/>
              <a:ext cx="2335" cy="317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  <a:latin typeface="Arial" charset="0"/>
                </a:rPr>
                <a:t>(Device) Grid</a:t>
              </a:r>
            </a:p>
          </p:txBody>
        </p:sp>
        <p:sp>
          <p:nvSpPr>
            <p:cNvPr id="75783" name="Text Box 7"/>
            <p:cNvSpPr txBox="1">
              <a:spLocks noChangeArrowheads="1"/>
            </p:cNvSpPr>
            <p:nvPr/>
          </p:nvSpPr>
          <p:spPr bwMode="auto">
            <a:xfrm>
              <a:off x="3397" y="3491"/>
              <a:ext cx="2271" cy="26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Constant</a:t>
              </a:r>
            </a:p>
            <a:p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Memory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75784" name="Text Box 8"/>
            <p:cNvSpPr txBox="1">
              <a:spLocks noChangeArrowheads="1"/>
            </p:cNvSpPr>
            <p:nvPr/>
          </p:nvSpPr>
          <p:spPr bwMode="auto">
            <a:xfrm>
              <a:off x="3397" y="3830"/>
              <a:ext cx="2271" cy="26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Texture</a:t>
              </a:r>
            </a:p>
            <a:p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Memory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75785" name="Text Box 9"/>
            <p:cNvSpPr txBox="1">
              <a:spLocks noChangeArrowheads="1"/>
            </p:cNvSpPr>
            <p:nvPr/>
          </p:nvSpPr>
          <p:spPr bwMode="auto">
            <a:xfrm>
              <a:off x="3397" y="3147"/>
              <a:ext cx="2271" cy="26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Global</a:t>
              </a:r>
            </a:p>
            <a:p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Memory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75786" name="Text Box 10"/>
            <p:cNvSpPr txBox="1">
              <a:spLocks noChangeArrowheads="1"/>
            </p:cNvSpPr>
            <p:nvPr/>
          </p:nvSpPr>
          <p:spPr bwMode="auto">
            <a:xfrm>
              <a:off x="3396" y="1288"/>
              <a:ext cx="1116" cy="179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  <a:latin typeface="Arial" charset="0"/>
                </a:rPr>
                <a:t>Block (0, 0)</a:t>
              </a:r>
            </a:p>
          </p:txBody>
        </p:sp>
        <p:sp>
          <p:nvSpPr>
            <p:cNvPr id="75787" name="Text Box 11"/>
            <p:cNvSpPr txBox="1">
              <a:spLocks noChangeArrowheads="1"/>
            </p:cNvSpPr>
            <p:nvPr/>
          </p:nvSpPr>
          <p:spPr bwMode="auto">
            <a:xfrm>
              <a:off x="3427" y="1609"/>
              <a:ext cx="1060" cy="2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Shared Memory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75788" name="Text Box 12"/>
            <p:cNvSpPr txBox="1">
              <a:spLocks noChangeArrowheads="1"/>
            </p:cNvSpPr>
            <p:nvPr/>
          </p:nvSpPr>
          <p:spPr bwMode="auto">
            <a:xfrm>
              <a:off x="3427" y="2709"/>
              <a:ext cx="332" cy="34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Local</a:t>
              </a:r>
            </a:p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Memory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75789" name="Text Box 13"/>
            <p:cNvSpPr txBox="1">
              <a:spLocks noChangeArrowheads="1"/>
            </p:cNvSpPr>
            <p:nvPr/>
          </p:nvSpPr>
          <p:spPr bwMode="auto">
            <a:xfrm>
              <a:off x="3421" y="2257"/>
              <a:ext cx="517" cy="30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Thread (0, 0)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75790" name="Text Box 14"/>
            <p:cNvSpPr txBox="1">
              <a:spLocks noChangeArrowheads="1"/>
            </p:cNvSpPr>
            <p:nvPr/>
          </p:nvSpPr>
          <p:spPr bwMode="auto">
            <a:xfrm>
              <a:off x="3421" y="1926"/>
              <a:ext cx="392" cy="18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Registers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75791" name="Line 15"/>
            <p:cNvSpPr>
              <a:spLocks noChangeShapeType="1"/>
            </p:cNvSpPr>
            <p:nvPr/>
          </p:nvSpPr>
          <p:spPr bwMode="auto">
            <a:xfrm flipV="1">
              <a:off x="3874" y="1830"/>
              <a:ext cx="2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5792" name="Line 16"/>
            <p:cNvSpPr>
              <a:spLocks noChangeShapeType="1"/>
            </p:cNvSpPr>
            <p:nvPr/>
          </p:nvSpPr>
          <p:spPr bwMode="auto">
            <a:xfrm flipV="1">
              <a:off x="3617" y="2111"/>
              <a:ext cx="0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5793" name="Line 17"/>
            <p:cNvSpPr>
              <a:spLocks noChangeShapeType="1"/>
            </p:cNvSpPr>
            <p:nvPr/>
          </p:nvSpPr>
          <p:spPr bwMode="auto">
            <a:xfrm flipV="1">
              <a:off x="3593" y="2567"/>
              <a:ext cx="1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5794" name="Line 18"/>
            <p:cNvSpPr>
              <a:spLocks noChangeShapeType="1"/>
            </p:cNvSpPr>
            <p:nvPr/>
          </p:nvSpPr>
          <p:spPr bwMode="auto">
            <a:xfrm>
              <a:off x="3798" y="2567"/>
              <a:ext cx="0" cy="5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5795" name="Line 19"/>
            <p:cNvSpPr>
              <a:spLocks noChangeShapeType="1"/>
            </p:cNvSpPr>
            <p:nvPr/>
          </p:nvSpPr>
          <p:spPr bwMode="auto">
            <a:xfrm>
              <a:off x="3919" y="2567"/>
              <a:ext cx="0" cy="126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5796" name="Line 20"/>
            <p:cNvSpPr>
              <a:spLocks noChangeShapeType="1"/>
            </p:cNvSpPr>
            <p:nvPr/>
          </p:nvSpPr>
          <p:spPr bwMode="auto">
            <a:xfrm>
              <a:off x="3858" y="2567"/>
              <a:ext cx="1" cy="9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5797" name="Text Box 21"/>
            <p:cNvSpPr txBox="1">
              <a:spLocks noChangeArrowheads="1"/>
            </p:cNvSpPr>
            <p:nvPr/>
          </p:nvSpPr>
          <p:spPr bwMode="auto">
            <a:xfrm>
              <a:off x="3975" y="2709"/>
              <a:ext cx="333" cy="34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Local</a:t>
              </a:r>
            </a:p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Memory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75798" name="Text Box 22"/>
            <p:cNvSpPr txBox="1">
              <a:spLocks noChangeArrowheads="1"/>
            </p:cNvSpPr>
            <p:nvPr/>
          </p:nvSpPr>
          <p:spPr bwMode="auto">
            <a:xfrm>
              <a:off x="3970" y="2257"/>
              <a:ext cx="517" cy="30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Thread (1, 0)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75799" name="Text Box 23"/>
            <p:cNvSpPr txBox="1">
              <a:spLocks noChangeArrowheads="1"/>
            </p:cNvSpPr>
            <p:nvPr/>
          </p:nvSpPr>
          <p:spPr bwMode="auto">
            <a:xfrm>
              <a:off x="3970" y="1926"/>
              <a:ext cx="391" cy="18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Registers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75800" name="Line 24"/>
            <p:cNvSpPr>
              <a:spLocks noChangeShapeType="1"/>
            </p:cNvSpPr>
            <p:nvPr/>
          </p:nvSpPr>
          <p:spPr bwMode="auto">
            <a:xfrm flipV="1">
              <a:off x="4422" y="1830"/>
              <a:ext cx="2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5801" name="Line 25"/>
            <p:cNvSpPr>
              <a:spLocks noChangeShapeType="1"/>
            </p:cNvSpPr>
            <p:nvPr/>
          </p:nvSpPr>
          <p:spPr bwMode="auto">
            <a:xfrm flipV="1">
              <a:off x="4166" y="2111"/>
              <a:ext cx="0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5802" name="Line 26"/>
            <p:cNvSpPr>
              <a:spLocks noChangeShapeType="1"/>
            </p:cNvSpPr>
            <p:nvPr/>
          </p:nvSpPr>
          <p:spPr bwMode="auto">
            <a:xfrm flipV="1">
              <a:off x="4141" y="2567"/>
              <a:ext cx="1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5803" name="Line 27"/>
            <p:cNvSpPr>
              <a:spLocks noChangeShapeType="1"/>
            </p:cNvSpPr>
            <p:nvPr/>
          </p:nvSpPr>
          <p:spPr bwMode="auto">
            <a:xfrm>
              <a:off x="4347" y="2567"/>
              <a:ext cx="0" cy="5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5804" name="Line 28"/>
            <p:cNvSpPr>
              <a:spLocks noChangeShapeType="1"/>
            </p:cNvSpPr>
            <p:nvPr/>
          </p:nvSpPr>
          <p:spPr bwMode="auto">
            <a:xfrm>
              <a:off x="4467" y="2567"/>
              <a:ext cx="0" cy="126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5805" name="Line 29"/>
            <p:cNvSpPr>
              <a:spLocks noChangeShapeType="1"/>
            </p:cNvSpPr>
            <p:nvPr/>
          </p:nvSpPr>
          <p:spPr bwMode="auto">
            <a:xfrm>
              <a:off x="4406" y="2567"/>
              <a:ext cx="1" cy="9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5806" name="Text Box 30"/>
            <p:cNvSpPr txBox="1">
              <a:spLocks noChangeArrowheads="1"/>
            </p:cNvSpPr>
            <p:nvPr/>
          </p:nvSpPr>
          <p:spPr bwMode="auto">
            <a:xfrm>
              <a:off x="4553" y="1288"/>
              <a:ext cx="1116" cy="179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  <a:latin typeface="Arial" charset="0"/>
                </a:rPr>
                <a:t>Block (1, 0)</a:t>
              </a:r>
              <a:endParaRPr lang="en-US" sz="18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75807" name="Text Box 31"/>
            <p:cNvSpPr txBox="1">
              <a:spLocks noChangeArrowheads="1"/>
            </p:cNvSpPr>
            <p:nvPr/>
          </p:nvSpPr>
          <p:spPr bwMode="auto">
            <a:xfrm>
              <a:off x="4583" y="1609"/>
              <a:ext cx="1061" cy="2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Shared Memory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75808" name="Text Box 32"/>
            <p:cNvSpPr txBox="1">
              <a:spLocks noChangeArrowheads="1"/>
            </p:cNvSpPr>
            <p:nvPr/>
          </p:nvSpPr>
          <p:spPr bwMode="auto">
            <a:xfrm>
              <a:off x="4583" y="2709"/>
              <a:ext cx="332" cy="34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Local</a:t>
              </a:r>
            </a:p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Memory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75809" name="Text Box 33"/>
            <p:cNvSpPr txBox="1">
              <a:spLocks noChangeArrowheads="1"/>
            </p:cNvSpPr>
            <p:nvPr/>
          </p:nvSpPr>
          <p:spPr bwMode="auto">
            <a:xfrm>
              <a:off x="4578" y="2257"/>
              <a:ext cx="517" cy="30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Thread (0, 0)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75810" name="Text Box 34"/>
            <p:cNvSpPr txBox="1">
              <a:spLocks noChangeArrowheads="1"/>
            </p:cNvSpPr>
            <p:nvPr/>
          </p:nvSpPr>
          <p:spPr bwMode="auto">
            <a:xfrm>
              <a:off x="4578" y="1926"/>
              <a:ext cx="391" cy="18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Registers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75811" name="Line 35"/>
            <p:cNvSpPr>
              <a:spLocks noChangeShapeType="1"/>
            </p:cNvSpPr>
            <p:nvPr/>
          </p:nvSpPr>
          <p:spPr bwMode="auto">
            <a:xfrm flipV="1">
              <a:off x="5030" y="1830"/>
              <a:ext cx="2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5812" name="Line 36"/>
            <p:cNvSpPr>
              <a:spLocks noChangeShapeType="1"/>
            </p:cNvSpPr>
            <p:nvPr/>
          </p:nvSpPr>
          <p:spPr bwMode="auto">
            <a:xfrm flipV="1">
              <a:off x="4774" y="2111"/>
              <a:ext cx="0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5813" name="Line 37"/>
            <p:cNvSpPr>
              <a:spLocks noChangeShapeType="1"/>
            </p:cNvSpPr>
            <p:nvPr/>
          </p:nvSpPr>
          <p:spPr bwMode="auto">
            <a:xfrm flipV="1">
              <a:off x="4749" y="2567"/>
              <a:ext cx="1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5814" name="Line 38"/>
            <p:cNvSpPr>
              <a:spLocks noChangeShapeType="1"/>
            </p:cNvSpPr>
            <p:nvPr/>
          </p:nvSpPr>
          <p:spPr bwMode="auto">
            <a:xfrm>
              <a:off x="4955" y="2567"/>
              <a:ext cx="0" cy="5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5815" name="Line 39"/>
            <p:cNvSpPr>
              <a:spLocks noChangeShapeType="1"/>
            </p:cNvSpPr>
            <p:nvPr/>
          </p:nvSpPr>
          <p:spPr bwMode="auto">
            <a:xfrm>
              <a:off x="5075" y="2567"/>
              <a:ext cx="0" cy="126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5816" name="Line 40"/>
            <p:cNvSpPr>
              <a:spLocks noChangeShapeType="1"/>
            </p:cNvSpPr>
            <p:nvPr/>
          </p:nvSpPr>
          <p:spPr bwMode="auto">
            <a:xfrm>
              <a:off x="5014" y="2567"/>
              <a:ext cx="1" cy="9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5817" name="Text Box 41"/>
            <p:cNvSpPr txBox="1">
              <a:spLocks noChangeArrowheads="1"/>
            </p:cNvSpPr>
            <p:nvPr/>
          </p:nvSpPr>
          <p:spPr bwMode="auto">
            <a:xfrm>
              <a:off x="5132" y="2709"/>
              <a:ext cx="332" cy="34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Local</a:t>
              </a:r>
            </a:p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Memory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75818" name="Text Box 42"/>
            <p:cNvSpPr txBox="1">
              <a:spLocks noChangeArrowheads="1"/>
            </p:cNvSpPr>
            <p:nvPr/>
          </p:nvSpPr>
          <p:spPr bwMode="auto">
            <a:xfrm>
              <a:off x="5127" y="2257"/>
              <a:ext cx="517" cy="30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Thread (1, 0)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75819" name="Text Box 43"/>
            <p:cNvSpPr txBox="1">
              <a:spLocks noChangeArrowheads="1"/>
            </p:cNvSpPr>
            <p:nvPr/>
          </p:nvSpPr>
          <p:spPr bwMode="auto">
            <a:xfrm>
              <a:off x="5127" y="1926"/>
              <a:ext cx="391" cy="18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Registers</a:t>
              </a:r>
              <a:endParaRPr lang="en-US" sz="1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75820" name="Line 44"/>
            <p:cNvSpPr>
              <a:spLocks noChangeShapeType="1"/>
            </p:cNvSpPr>
            <p:nvPr/>
          </p:nvSpPr>
          <p:spPr bwMode="auto">
            <a:xfrm flipV="1">
              <a:off x="5579" y="1830"/>
              <a:ext cx="2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5821" name="Line 45"/>
            <p:cNvSpPr>
              <a:spLocks noChangeShapeType="1"/>
            </p:cNvSpPr>
            <p:nvPr/>
          </p:nvSpPr>
          <p:spPr bwMode="auto">
            <a:xfrm flipV="1">
              <a:off x="5322" y="2111"/>
              <a:ext cx="0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5822" name="Line 46"/>
            <p:cNvSpPr>
              <a:spLocks noChangeShapeType="1"/>
            </p:cNvSpPr>
            <p:nvPr/>
          </p:nvSpPr>
          <p:spPr bwMode="auto">
            <a:xfrm flipV="1">
              <a:off x="5298" y="2567"/>
              <a:ext cx="1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5823" name="Line 47"/>
            <p:cNvSpPr>
              <a:spLocks noChangeShapeType="1"/>
            </p:cNvSpPr>
            <p:nvPr/>
          </p:nvSpPr>
          <p:spPr bwMode="auto">
            <a:xfrm>
              <a:off x="5504" y="2567"/>
              <a:ext cx="0" cy="5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5824" name="Line 48"/>
            <p:cNvSpPr>
              <a:spLocks noChangeShapeType="1"/>
            </p:cNvSpPr>
            <p:nvPr/>
          </p:nvSpPr>
          <p:spPr bwMode="auto">
            <a:xfrm>
              <a:off x="5624" y="2567"/>
              <a:ext cx="0" cy="126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5825" name="Line 49"/>
            <p:cNvSpPr>
              <a:spLocks noChangeShapeType="1"/>
            </p:cNvSpPr>
            <p:nvPr/>
          </p:nvSpPr>
          <p:spPr bwMode="auto">
            <a:xfrm>
              <a:off x="5563" y="2567"/>
              <a:ext cx="1" cy="9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5826" name="Text Box 50"/>
            <p:cNvSpPr txBox="1">
              <a:spLocks noChangeArrowheads="1"/>
            </p:cNvSpPr>
            <p:nvPr/>
          </p:nvSpPr>
          <p:spPr bwMode="auto">
            <a:xfrm>
              <a:off x="2842" y="3144"/>
              <a:ext cx="355" cy="100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>
                  <a:solidFill>
                    <a:srgbClr val="003300"/>
                  </a:solidFill>
                  <a:latin typeface="Arial" charset="0"/>
                </a:rPr>
                <a:t>Host</a:t>
              </a:r>
            </a:p>
          </p:txBody>
        </p:sp>
        <p:sp>
          <p:nvSpPr>
            <p:cNvPr id="75827" name="Line 51"/>
            <p:cNvSpPr>
              <a:spLocks noChangeShapeType="1"/>
            </p:cNvSpPr>
            <p:nvPr/>
          </p:nvSpPr>
          <p:spPr bwMode="auto">
            <a:xfrm flipV="1">
              <a:off x="3197" y="3278"/>
              <a:ext cx="1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5828" name="Line 52"/>
            <p:cNvSpPr>
              <a:spLocks noChangeShapeType="1"/>
            </p:cNvSpPr>
            <p:nvPr/>
          </p:nvSpPr>
          <p:spPr bwMode="auto">
            <a:xfrm flipV="1">
              <a:off x="3197" y="3618"/>
              <a:ext cx="1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5829" name="Line 53"/>
            <p:cNvSpPr>
              <a:spLocks noChangeShapeType="1"/>
            </p:cNvSpPr>
            <p:nvPr/>
          </p:nvSpPr>
          <p:spPr bwMode="auto">
            <a:xfrm flipV="1">
              <a:off x="3197" y="3958"/>
              <a:ext cx="1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75832" name="AutoShape 56"/>
          <p:cNvSpPr>
            <a:spLocks noChangeArrowheads="1"/>
          </p:cNvSpPr>
          <p:nvPr/>
        </p:nvSpPr>
        <p:spPr bwMode="auto">
          <a:xfrm>
            <a:off x="5257800" y="4648200"/>
            <a:ext cx="1219200" cy="1371600"/>
          </a:xfrm>
          <a:prstGeom prst="flowChartConnector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CUDA Host-Device Data </a:t>
            </a:r>
            <a:r>
              <a:rPr lang="en-US" sz="3600" dirty="0" smtClean="0"/>
              <a:t>Transfer</a:t>
            </a:r>
            <a:endParaRPr lang="en-US" sz="3600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8229600" cy="2286000"/>
          </a:xfrm>
        </p:spPr>
        <p:txBody>
          <a:bodyPr/>
          <a:lstStyle/>
          <a:p>
            <a:r>
              <a:rPr lang="en-US" dirty="0"/>
              <a:t>Code example: </a:t>
            </a:r>
          </a:p>
          <a:p>
            <a:pPr lvl="1"/>
            <a:r>
              <a:rPr lang="en-US" dirty="0"/>
              <a:t>Transfer a  64 * 64 single precision float array</a:t>
            </a:r>
          </a:p>
          <a:p>
            <a:pPr lvl="1"/>
            <a:r>
              <a:rPr lang="en-US" dirty="0"/>
              <a:t>M is in host memory and </a:t>
            </a:r>
            <a:r>
              <a:rPr lang="en-US" dirty="0" err="1"/>
              <a:t>Md</a:t>
            </a:r>
            <a:r>
              <a:rPr lang="en-US" dirty="0"/>
              <a:t> is in device memory</a:t>
            </a:r>
          </a:p>
          <a:p>
            <a:pPr lvl="1"/>
            <a:r>
              <a:rPr lang="en-US" dirty="0" err="1"/>
              <a:t>cudaMemcpyHostToDevice</a:t>
            </a:r>
            <a:r>
              <a:rPr lang="en-US" dirty="0"/>
              <a:t> and </a:t>
            </a:r>
            <a:r>
              <a:rPr lang="en-US" dirty="0" err="1"/>
              <a:t>cudaMemcpyDeviceToHost</a:t>
            </a:r>
            <a:r>
              <a:rPr lang="en-US" dirty="0"/>
              <a:t> are symbolic constants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533400" y="3505200"/>
            <a:ext cx="83058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66738" indent="-566738"/>
            <a:endParaRPr lang="en-US" sz="3200" b="1">
              <a:latin typeface="Arial" charset="0"/>
            </a:endParaRPr>
          </a:p>
          <a:p>
            <a:pPr marL="566738" indent="-566738"/>
            <a:r>
              <a:rPr lang="en-US" b="1">
                <a:latin typeface="Arial" charset="0"/>
              </a:rPr>
              <a:t>	cudaMemcpy(Md.elements, M.elements, size, 			cudaMemcpyHostToDevice);</a:t>
            </a:r>
          </a:p>
          <a:p>
            <a:pPr marL="566738" indent="-566738"/>
            <a:endParaRPr lang="en-US" b="1">
              <a:latin typeface="Arial" charset="0"/>
            </a:endParaRPr>
          </a:p>
          <a:p>
            <a:pPr marL="566738" indent="-566738"/>
            <a:r>
              <a:rPr lang="en-US" b="1">
                <a:latin typeface="Arial" charset="0"/>
              </a:rPr>
              <a:t>	cudaMemcpy(M.elements, Md.elements, size, 			cudaMemcpyDeviceToHost);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305800" cy="609600"/>
          </a:xfrm>
        </p:spPr>
        <p:txBody>
          <a:bodyPr/>
          <a:lstStyle/>
          <a:p>
            <a:r>
              <a:rPr lang="en-US" dirty="0"/>
              <a:t>CUDA Function Declarations</a:t>
            </a:r>
          </a:p>
        </p:txBody>
      </p:sp>
      <p:graphicFrame>
        <p:nvGraphicFramePr>
          <p:cNvPr id="81949" name="Group 29"/>
          <p:cNvGraphicFramePr>
            <a:graphicFrameLocks noGrp="1"/>
          </p:cNvGraphicFramePr>
          <p:nvPr>
            <p:ph sz="half" idx="1"/>
          </p:nvPr>
        </p:nvGraphicFramePr>
        <p:xfrm>
          <a:off x="609600" y="1295400"/>
          <a:ext cx="8305800" cy="2209801"/>
        </p:xfrm>
        <a:graphic>
          <a:graphicData uri="http://schemas.openxmlformats.org/drawingml/2006/table">
            <a:tbl>
              <a:tblPr/>
              <a:tblGrid>
                <a:gridCol w="4954588"/>
                <a:gridCol w="1446212"/>
                <a:gridCol w="1905000"/>
              </a:tblGrid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Executed on the: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Only callable from the: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 New" pitchFamily="49" charset="0"/>
                        </a:rPr>
                        <a:t>__device__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float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DeviceFunc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device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device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 New" pitchFamily="49" charset="0"/>
                        </a:rPr>
                        <a:t>__global__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void 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KernelFunc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device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 New" pitchFamily="49" charset="0"/>
                        </a:rPr>
                        <a:t>__host__ 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float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HostFunc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9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3733800"/>
            <a:ext cx="8305800" cy="2514600"/>
          </a:xfrm>
        </p:spPr>
        <p:txBody>
          <a:bodyPr/>
          <a:lstStyle/>
          <a:p>
            <a:pPr marL="457200" indent="-457200"/>
            <a:r>
              <a:rPr lang="en-US" dirty="0">
                <a:latin typeface="Courier New" pitchFamily="49" charset="0"/>
              </a:rPr>
              <a:t>__global__</a:t>
            </a:r>
            <a:r>
              <a:rPr lang="en-US" dirty="0"/>
              <a:t> defines a kernel function</a:t>
            </a:r>
          </a:p>
          <a:p>
            <a:pPr marL="974725" lvl="1" indent="-403225"/>
            <a:r>
              <a:rPr lang="en-US" dirty="0"/>
              <a:t>Must return </a:t>
            </a:r>
            <a:r>
              <a:rPr lang="en-US" dirty="0">
                <a:latin typeface="Courier New" pitchFamily="49" charset="0"/>
              </a:rPr>
              <a:t>void</a:t>
            </a:r>
          </a:p>
          <a:p>
            <a:pPr marL="457200" indent="-457200"/>
            <a:r>
              <a:rPr lang="en-US" dirty="0">
                <a:latin typeface="Courier New" pitchFamily="49" charset="0"/>
              </a:rPr>
              <a:t>__device__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__host__</a:t>
            </a:r>
            <a:r>
              <a:rPr lang="en-US" dirty="0"/>
              <a:t> can be used together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CUDA Function </a:t>
            </a:r>
            <a:r>
              <a:rPr lang="en-US" sz="3600" dirty="0" smtClean="0"/>
              <a:t>Declarations</a:t>
            </a:r>
            <a:endParaRPr lang="en-US" sz="36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 </a:t>
            </a:r>
            <a:r>
              <a:rPr lang="en-US" sz="3200" dirty="0">
                <a:latin typeface="Courier New" pitchFamily="49" charset="0"/>
              </a:rPr>
              <a:t>__device__</a:t>
            </a:r>
            <a:r>
              <a:rPr lang="en-US" sz="3200" dirty="0"/>
              <a:t> functions cannot have their address taken</a:t>
            </a:r>
          </a:p>
          <a:p>
            <a:r>
              <a:rPr lang="en-US" sz="3200" dirty="0" smtClean="0"/>
              <a:t>Limitations for </a:t>
            </a:r>
            <a:r>
              <a:rPr lang="en-US" sz="3200" dirty="0"/>
              <a:t>functions executed on the device:</a:t>
            </a:r>
          </a:p>
          <a:p>
            <a:pPr lvl="1"/>
            <a:r>
              <a:rPr lang="en-US" sz="2800" dirty="0" smtClean="0"/>
              <a:t> No </a:t>
            </a:r>
            <a:r>
              <a:rPr lang="en-US" sz="2800" dirty="0"/>
              <a:t>recursion</a:t>
            </a:r>
          </a:p>
          <a:p>
            <a:pPr lvl="1"/>
            <a:r>
              <a:rPr lang="en-US" sz="2800" dirty="0" smtClean="0"/>
              <a:t> No </a:t>
            </a:r>
            <a:r>
              <a:rPr lang="en-US" sz="2800" dirty="0"/>
              <a:t>static variable declarations inside the function</a:t>
            </a:r>
          </a:p>
          <a:p>
            <a:pPr lvl="1"/>
            <a:r>
              <a:rPr lang="en-US" sz="2800" dirty="0" smtClean="0"/>
              <a:t> No </a:t>
            </a:r>
            <a:r>
              <a:rPr lang="en-US" sz="2800" dirty="0"/>
              <a:t>variable number of arguments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 dirty="0" smtClean="0"/>
              <a:t>Information </a:t>
            </a:r>
            <a:r>
              <a:rPr lang="en-US" dirty="0"/>
              <a:t>on </a:t>
            </a:r>
            <a:r>
              <a:rPr lang="en-US" dirty="0" smtClean="0"/>
              <a:t>the Toolkit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Compilation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229600" cy="46482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dirty="0"/>
              <a:t>Any source file containing CUDA language extensions must be compiled with </a:t>
            </a:r>
            <a:r>
              <a:rPr lang="en-US" dirty="0" err="1">
                <a:solidFill>
                  <a:srgbClr val="00B050"/>
                </a:solidFill>
              </a:rPr>
              <a:t>nvcc</a:t>
            </a:r>
            <a:endParaRPr lang="en-US" dirty="0">
              <a:solidFill>
                <a:srgbClr val="00B050"/>
              </a:solidFill>
            </a:endParaRPr>
          </a:p>
          <a:p>
            <a:pPr marL="457200" indent="-457200">
              <a:lnSpc>
                <a:spcPct val="90000"/>
              </a:lnSpc>
            </a:pPr>
            <a:r>
              <a:rPr lang="en-US" dirty="0" err="1"/>
              <a:t>nvcc</a:t>
            </a:r>
            <a:r>
              <a:rPr lang="en-US" dirty="0"/>
              <a:t> is 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compiler driver</a:t>
            </a:r>
          </a:p>
          <a:p>
            <a:pPr marL="974725" lvl="1" indent="-403225">
              <a:lnSpc>
                <a:spcPct val="90000"/>
              </a:lnSpc>
            </a:pPr>
            <a:r>
              <a:rPr lang="en-US" dirty="0"/>
              <a:t>Works by invoking all the necessary tools and compilers like </a:t>
            </a:r>
            <a:r>
              <a:rPr lang="en-US" dirty="0" err="1"/>
              <a:t>cudacc</a:t>
            </a:r>
            <a:r>
              <a:rPr lang="en-US" dirty="0"/>
              <a:t>, g++, </a:t>
            </a:r>
            <a:r>
              <a:rPr lang="en-US" dirty="0" smtClean="0"/>
              <a:t>etc.</a:t>
            </a:r>
            <a:endParaRPr lang="en-US" dirty="0"/>
          </a:p>
          <a:p>
            <a:pPr marL="457200" indent="-457200">
              <a:lnSpc>
                <a:spcPct val="90000"/>
              </a:lnSpc>
            </a:pPr>
            <a:r>
              <a:rPr lang="en-US" dirty="0" err="1"/>
              <a:t>nvcc</a:t>
            </a:r>
            <a:r>
              <a:rPr lang="en-US" dirty="0"/>
              <a:t> can output:</a:t>
            </a:r>
          </a:p>
          <a:p>
            <a:pPr marL="974725" lvl="1" indent="-403225">
              <a:lnSpc>
                <a:spcPct val="90000"/>
              </a:lnSpc>
            </a:pPr>
            <a:r>
              <a:rPr lang="en-US" dirty="0"/>
              <a:t>Either C code</a:t>
            </a:r>
          </a:p>
          <a:p>
            <a:pPr marL="1431925" lvl="2" indent="-342900">
              <a:lnSpc>
                <a:spcPct val="90000"/>
              </a:lnSpc>
            </a:pPr>
            <a:r>
              <a:rPr lang="en-US" dirty="0"/>
              <a:t>That must then be compiled with the rest of the application using another tool</a:t>
            </a:r>
          </a:p>
          <a:p>
            <a:pPr marL="974725" lvl="1" indent="-403225">
              <a:lnSpc>
                <a:spcPct val="90000"/>
              </a:lnSpc>
            </a:pPr>
            <a:r>
              <a:rPr lang="en-US" dirty="0"/>
              <a:t>Or object code directly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&amp; Profiling</a:t>
            </a:r>
            <a:endParaRPr lang="en-US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4695825"/>
          </a:xfrm>
        </p:spPr>
        <p:txBody>
          <a:bodyPr/>
          <a:lstStyle/>
          <a:p>
            <a:r>
              <a:rPr lang="en-US" dirty="0"/>
              <a:t>Any executable with CUDA code requires two dynamic libraries:</a:t>
            </a:r>
          </a:p>
          <a:p>
            <a:pPr lvl="1"/>
            <a:r>
              <a:rPr lang="en-US" dirty="0"/>
              <a:t>The CUDA runtime library (</a:t>
            </a:r>
            <a:r>
              <a:rPr lang="en-US" dirty="0" err="1">
                <a:solidFill>
                  <a:srgbClr val="00B050"/>
                </a:solidFill>
                <a:latin typeface="Courier New" pitchFamily="49" charset="0"/>
              </a:rPr>
              <a:t>cudart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CUDA core library (</a:t>
            </a:r>
            <a:r>
              <a:rPr lang="en-US" dirty="0" err="1">
                <a:solidFill>
                  <a:srgbClr val="00B050"/>
                </a:solidFill>
                <a:latin typeface="Courier New" pitchFamily="49" charset="0"/>
              </a:rPr>
              <a:t>cuda</a:t>
            </a:r>
            <a:r>
              <a:rPr lang="en-US" dirty="0"/>
              <a:t>)</a:t>
            </a:r>
          </a:p>
          <a:p>
            <a:endParaRPr lang="en-US" dirty="0" smtClean="0"/>
          </a:p>
          <a:p>
            <a:r>
              <a:rPr lang="en-US" dirty="0" smtClean="0"/>
              <a:t>Several tools are available to optimize your application</a:t>
            </a:r>
          </a:p>
          <a:p>
            <a:pPr lvl="1"/>
            <a:r>
              <a:rPr lang="en-US" dirty="0" smtClean="0"/>
              <a:t>nVIDIA CUDA Visual Profiler</a:t>
            </a:r>
          </a:p>
          <a:p>
            <a:pPr lvl="1"/>
            <a:r>
              <a:rPr lang="en-US" dirty="0" smtClean="0"/>
              <a:t>nVIDIA Occupancy </a:t>
            </a:r>
            <a:r>
              <a:rPr lang="en-US" dirty="0" smtClean="0"/>
              <a:t>Calculator</a:t>
            </a:r>
          </a:p>
          <a:p>
            <a:pPr lvl="1"/>
            <a:endParaRPr lang="en-US" dirty="0"/>
          </a:p>
          <a:p>
            <a:r>
              <a:rPr lang="en-US" dirty="0" smtClean="0"/>
              <a:t>Windows users: </a:t>
            </a:r>
            <a:r>
              <a:rPr lang="nb-NO" dirty="0">
                <a:solidFill>
                  <a:srgbClr val="000000"/>
                </a:solidFill>
                <a:latin typeface="Verdana"/>
              </a:rPr>
              <a:t>NVIDIA </a:t>
            </a:r>
            <a:r>
              <a:rPr lang="nb-NO" dirty="0" err="1">
                <a:solidFill>
                  <a:srgbClr val="000000"/>
                </a:solidFill>
                <a:latin typeface="Verdana"/>
              </a:rPr>
              <a:t>Parallel</a:t>
            </a:r>
            <a:r>
              <a:rPr lang="nb-NO" dirty="0">
                <a:solidFill>
                  <a:srgbClr val="000000"/>
                </a:solidFill>
                <a:latin typeface="Verdana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Verdana"/>
              </a:rPr>
              <a:t>Nsight</a:t>
            </a:r>
            <a:r>
              <a:rPr lang="nb-NO" dirty="0">
                <a:solidFill>
                  <a:srgbClr val="000000"/>
                </a:solidFill>
                <a:latin typeface="Verdana"/>
              </a:rPr>
              <a:t> for Visual Studio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391400" cy="655638"/>
          </a:xfrm>
        </p:spPr>
        <p:txBody>
          <a:bodyPr/>
          <a:lstStyle/>
          <a:p>
            <a:r>
              <a:rPr lang="en-US" dirty="0"/>
              <a:t>Debugging </a:t>
            </a:r>
            <a:r>
              <a:rPr lang="en-US" dirty="0" smtClean="0"/>
              <a:t>Using Device Emulation</a:t>
            </a:r>
            <a:endParaRPr lang="en-US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dirty="0"/>
              <a:t>An executable compiled in </a:t>
            </a:r>
            <a:r>
              <a:rPr lang="en-US" dirty="0">
                <a:solidFill>
                  <a:srgbClr val="00B050"/>
                </a:solidFill>
              </a:rPr>
              <a:t>device emulation mode</a:t>
            </a:r>
            <a:r>
              <a:rPr lang="en-US" dirty="0"/>
              <a:t> (</a:t>
            </a:r>
            <a:r>
              <a:rPr lang="en-US" dirty="0" err="1">
                <a:latin typeface="Courier New" pitchFamily="49" charset="0"/>
              </a:rPr>
              <a:t>nvcc</a:t>
            </a:r>
            <a:r>
              <a:rPr lang="en-US" dirty="0">
                <a:latin typeface="Courier New" pitchFamily="49" charset="0"/>
              </a:rPr>
              <a:t> -</a:t>
            </a:r>
            <a:r>
              <a:rPr lang="en-US" dirty="0" err="1">
                <a:latin typeface="Courier New" pitchFamily="49" charset="0"/>
              </a:rPr>
              <a:t>deviceemu</a:t>
            </a:r>
            <a:r>
              <a:rPr lang="en-US" dirty="0" smtClean="0"/>
              <a:t>):</a:t>
            </a:r>
            <a:endParaRPr lang="en-US" dirty="0"/>
          </a:p>
          <a:p>
            <a:pPr marL="974725" lvl="1" indent="-403225">
              <a:lnSpc>
                <a:spcPct val="90000"/>
              </a:lnSpc>
            </a:pPr>
            <a:r>
              <a:rPr lang="en-US" sz="2000" dirty="0"/>
              <a:t>No need of any device and CUDA driver</a:t>
            </a:r>
          </a:p>
          <a:p>
            <a:pPr marL="571500" lvl="1" indent="0">
              <a:lnSpc>
                <a:spcPct val="90000"/>
              </a:lnSpc>
              <a:buNone/>
            </a:pPr>
            <a:endParaRPr lang="en-US" sz="2000" dirty="0"/>
          </a:p>
          <a:p>
            <a:pPr marL="457200" indent="-457200">
              <a:lnSpc>
                <a:spcPct val="90000"/>
              </a:lnSpc>
            </a:pPr>
            <a:r>
              <a:rPr lang="en-US" dirty="0"/>
              <a:t>When running in device emulation mode, one can:</a:t>
            </a:r>
          </a:p>
          <a:p>
            <a:pPr marL="974725" lvl="1" indent="-403225">
              <a:lnSpc>
                <a:spcPct val="90000"/>
              </a:lnSpc>
            </a:pPr>
            <a:r>
              <a:rPr lang="en-US" sz="2000" dirty="0"/>
              <a:t>Use host native debug support (breakpoints, inspection, etc.)</a:t>
            </a:r>
          </a:p>
          <a:p>
            <a:pPr marL="974725" lvl="1" indent="-403225">
              <a:lnSpc>
                <a:spcPct val="90000"/>
              </a:lnSpc>
            </a:pPr>
            <a:r>
              <a:rPr lang="en-US" sz="2000" dirty="0" smtClean="0"/>
              <a:t>Call </a:t>
            </a:r>
            <a:r>
              <a:rPr lang="en-US" sz="2000" dirty="0"/>
              <a:t>any host function from device </a:t>
            </a:r>
            <a:r>
              <a:rPr lang="en-US" sz="2000" dirty="0" smtClean="0"/>
              <a:t>code</a:t>
            </a:r>
            <a:endParaRPr lang="en-US" sz="2000" dirty="0"/>
          </a:p>
          <a:p>
            <a:pPr marL="974725" lvl="1" indent="-403225">
              <a:lnSpc>
                <a:spcPct val="90000"/>
              </a:lnSpc>
            </a:pPr>
            <a:r>
              <a:rPr lang="en-US" sz="2000" dirty="0"/>
              <a:t>Detect deadlock situations caused by improper usage of </a:t>
            </a:r>
            <a:r>
              <a:rPr lang="en-US" sz="2000" dirty="0">
                <a:latin typeface="Courier New" pitchFamily="49" charset="0"/>
              </a:rPr>
              <a:t>__</a:t>
            </a:r>
            <a:r>
              <a:rPr lang="en-US" sz="2000" dirty="0" err="1" smtClean="0">
                <a:latin typeface="Courier New" pitchFamily="49" charset="0"/>
              </a:rPr>
              <a:t>syncthreads</a:t>
            </a:r>
            <a:endParaRPr lang="en-US" sz="2000" dirty="0">
              <a:latin typeface="Courier New" pitchFamily="49" charset="0"/>
            </a:endParaRPr>
          </a:p>
          <a:p>
            <a:pPr marL="974725" lvl="1" indent="-403225">
              <a:lnSpc>
                <a:spcPct val="90000"/>
              </a:lnSpc>
            </a:pPr>
            <a:endParaRPr lang="en-US" sz="2000" dirty="0" smtClean="0">
              <a:latin typeface="Courier New" pitchFamily="49" charset="0"/>
            </a:endParaRPr>
          </a:p>
          <a:p>
            <a:pPr marL="574675" indent="-403225">
              <a:lnSpc>
                <a:spcPct val="90000"/>
              </a:lnSpc>
            </a:pPr>
            <a:r>
              <a:rPr lang="en-US" dirty="0" smtClean="0">
                <a:latin typeface="+mj-lt"/>
              </a:rPr>
              <a:t>nVIDIA CUDA </a:t>
            </a:r>
            <a:r>
              <a:rPr lang="en-US" dirty="0" smtClean="0">
                <a:latin typeface="+mj-lt"/>
              </a:rPr>
              <a:t>GDB</a:t>
            </a:r>
          </a:p>
          <a:p>
            <a:pPr marL="171450" indent="0">
              <a:lnSpc>
                <a:spcPct val="90000"/>
              </a:lnSpc>
              <a:buNone/>
            </a:pPr>
            <a:endParaRPr lang="en-US" sz="2000" dirty="0" smtClean="0">
              <a:latin typeface="+mj-lt"/>
            </a:endParaRPr>
          </a:p>
          <a:p>
            <a:pPr marL="574675" indent="-403225">
              <a:lnSpc>
                <a:spcPct val="90000"/>
              </a:lnSpc>
            </a:pPr>
            <a:r>
              <a:rPr lang="en-US" dirty="0" err="1">
                <a:latin typeface="+mj-lt"/>
              </a:rPr>
              <a:t>p</a:t>
            </a:r>
            <a:r>
              <a:rPr lang="en-US" dirty="0" err="1" smtClean="0">
                <a:latin typeface="+mj-lt"/>
              </a:rPr>
              <a:t>rintf</a:t>
            </a:r>
            <a:r>
              <a:rPr lang="en-US" dirty="0" smtClean="0">
                <a:latin typeface="+mj-lt"/>
              </a:rPr>
              <a:t> is now available on the device! (</a:t>
            </a:r>
            <a:r>
              <a:rPr lang="en-US" dirty="0" err="1" smtClean="0">
                <a:latin typeface="+mj-lt"/>
              </a:rPr>
              <a:t>cuPrintf</a:t>
            </a:r>
            <a:r>
              <a:rPr lang="en-US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 start…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lines have to be added to your group users  .</a:t>
            </a:r>
            <a:r>
              <a:rPr lang="en-US" dirty="0" err="1" smtClean="0"/>
              <a:t>bash_profile</a:t>
            </a:r>
            <a:r>
              <a:rPr lang="en-US" dirty="0" smtClean="0"/>
              <a:t> or .</a:t>
            </a:r>
            <a:r>
              <a:rPr lang="en-US" dirty="0" err="1" smtClean="0"/>
              <a:t>bashrc</a:t>
            </a:r>
            <a:r>
              <a:rPr lang="en-US" dirty="0" smtClean="0"/>
              <a:t> file</a:t>
            </a:r>
          </a:p>
          <a:p>
            <a:pPr lvl="1"/>
            <a:endParaRPr lang="en-US" dirty="0"/>
          </a:p>
          <a:p>
            <a:pPr lvl="1">
              <a:buNone/>
            </a:pPr>
            <a:r>
              <a:rPr lang="en-US" dirty="0" smtClean="0"/>
              <a:t>PATH=$PATH:/</a:t>
            </a:r>
            <a:r>
              <a:rPr lang="en-US" dirty="0" err="1" smtClean="0"/>
              <a:t>usr</a:t>
            </a:r>
            <a:r>
              <a:rPr lang="en-US" dirty="0" smtClean="0"/>
              <a:t>/local/</a:t>
            </a:r>
            <a:r>
              <a:rPr lang="en-US" dirty="0" err="1" smtClean="0"/>
              <a:t>cuda</a:t>
            </a:r>
            <a:r>
              <a:rPr lang="en-US" dirty="0" smtClean="0"/>
              <a:t>/bin</a:t>
            </a:r>
          </a:p>
          <a:p>
            <a:pPr lvl="1">
              <a:buNone/>
            </a:pPr>
            <a:r>
              <a:rPr lang="en-US" dirty="0" smtClean="0"/>
              <a:t>LD_LIBRARY_PATH=$LD_LIBRARY_PATH:/</a:t>
            </a:r>
            <a:r>
              <a:rPr lang="en-US" dirty="0" err="1" smtClean="0"/>
              <a:t>usr</a:t>
            </a:r>
            <a:r>
              <a:rPr lang="en-US" dirty="0" smtClean="0"/>
              <a:t>/local/</a:t>
            </a:r>
            <a:r>
              <a:rPr lang="en-US" dirty="0" err="1" smtClean="0"/>
              <a:t>cuda</a:t>
            </a:r>
            <a:r>
              <a:rPr lang="en-US" dirty="0" smtClean="0"/>
              <a:t>/lib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export PATH</a:t>
            </a:r>
          </a:p>
          <a:p>
            <a:pPr lvl="1">
              <a:buNone/>
            </a:pPr>
            <a:r>
              <a:rPr lang="en-US" dirty="0" smtClean="0"/>
              <a:t>export LD_LIBRARY_PATH</a:t>
            </a:r>
          </a:p>
          <a:p>
            <a:pPr lvl="1">
              <a:buNone/>
            </a:pPr>
            <a:endParaRPr lang="en-US" dirty="0"/>
          </a:p>
          <a:p>
            <a:r>
              <a:rPr lang="en-US" dirty="0" smtClean="0"/>
              <a:t>SDK is downloaded in the </a:t>
            </a:r>
            <a:r>
              <a:rPr lang="en-US" b="1" dirty="0" smtClean="0"/>
              <a:t>/opt/ </a:t>
            </a:r>
            <a:r>
              <a:rPr lang="en-US" dirty="0" smtClean="0"/>
              <a:t>folder</a:t>
            </a:r>
          </a:p>
          <a:p>
            <a:r>
              <a:rPr lang="en-US" dirty="0" smtClean="0"/>
              <a:t>Copy and build in your users home directory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/>
              <a:t>Graphics in the PC Architecture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15630" y="1238128"/>
            <a:ext cx="4191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600" dirty="0" err="1" smtClean="0"/>
              <a:t>QuickPath</a:t>
            </a:r>
            <a:r>
              <a:rPr lang="en-GB" sz="2600" dirty="0" smtClean="0"/>
              <a:t> (QPI) between </a:t>
            </a:r>
            <a:r>
              <a:rPr lang="en-GB" sz="2600" dirty="0"/>
              <a:t>processor and Northbridge </a:t>
            </a:r>
            <a:r>
              <a:rPr lang="en-GB" sz="2600" dirty="0" smtClean="0"/>
              <a:t>(X58)</a:t>
            </a:r>
            <a:endParaRPr lang="en-GB" sz="2600" dirty="0"/>
          </a:p>
          <a:p>
            <a:pPr lvl="1">
              <a:lnSpc>
                <a:spcPct val="80000"/>
              </a:lnSpc>
            </a:pPr>
            <a:r>
              <a:rPr lang="en-GB" sz="2200" dirty="0"/>
              <a:t>Memory Control </a:t>
            </a:r>
            <a:r>
              <a:rPr lang="en-GB" sz="2200" dirty="0" smtClean="0"/>
              <a:t>in CPU</a:t>
            </a:r>
            <a:endParaRPr lang="en-GB" sz="2200" dirty="0"/>
          </a:p>
          <a:p>
            <a:pPr>
              <a:lnSpc>
                <a:spcPct val="80000"/>
              </a:lnSpc>
            </a:pPr>
            <a:r>
              <a:rPr lang="en-GB" sz="2600" dirty="0"/>
              <a:t>Northbridge </a:t>
            </a:r>
            <a:r>
              <a:rPr lang="en-GB" sz="2600" dirty="0" smtClean="0"/>
              <a:t>(IOH) handles PCI Express</a:t>
            </a:r>
            <a:endParaRPr lang="en-GB" sz="2600" dirty="0"/>
          </a:p>
          <a:p>
            <a:pPr lvl="1">
              <a:lnSpc>
                <a:spcPct val="80000"/>
              </a:lnSpc>
            </a:pPr>
            <a:r>
              <a:rPr lang="en-GB" sz="2400" dirty="0" err="1" smtClean="0"/>
              <a:t>PCIe</a:t>
            </a:r>
            <a:r>
              <a:rPr lang="en-GB" sz="2400" dirty="0" smtClean="0"/>
              <a:t> 2.0 x16 </a:t>
            </a:r>
            <a:r>
              <a:rPr lang="en-GB" sz="2400" dirty="0"/>
              <a:t>bandwidth at </a:t>
            </a:r>
            <a:r>
              <a:rPr lang="en-GB" sz="2400" dirty="0" smtClean="0"/>
              <a:t>16 GB/s (8 </a:t>
            </a:r>
            <a:r>
              <a:rPr lang="en-GB" sz="2400" dirty="0"/>
              <a:t>GB in each direction)</a:t>
            </a:r>
          </a:p>
          <a:p>
            <a:pPr>
              <a:lnSpc>
                <a:spcPct val="80000"/>
              </a:lnSpc>
            </a:pPr>
            <a:r>
              <a:rPr lang="en-GB" sz="2600" dirty="0"/>
              <a:t>Southbridge (</a:t>
            </a:r>
            <a:r>
              <a:rPr lang="en-GB" sz="2600" dirty="0" smtClean="0"/>
              <a:t>ICH10) </a:t>
            </a:r>
            <a:r>
              <a:rPr lang="en-GB" sz="2600" dirty="0"/>
              <a:t>handles all other peripherals</a:t>
            </a:r>
            <a:endParaRPr lang="nb-NO" sz="2400" dirty="0"/>
          </a:p>
        </p:txBody>
      </p:sp>
      <p:pic>
        <p:nvPicPr>
          <p:cNvPr id="29697" name="Picture 1" descr="C:\Users\Håkon Stensland\Desktop\INF5063\img\x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447800"/>
            <a:ext cx="4586288" cy="4106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usefull</a:t>
            </a:r>
            <a:r>
              <a:rPr lang="nb-NO" dirty="0" smtClean="0"/>
              <a:t> </a:t>
            </a:r>
            <a:r>
              <a:rPr lang="nb-NO" dirty="0" err="1" smtClean="0"/>
              <a:t>resources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990601"/>
            <a:ext cx="9144000" cy="5257800"/>
          </a:xfrm>
        </p:spPr>
        <p:txBody>
          <a:bodyPr/>
          <a:lstStyle/>
          <a:p>
            <a:pPr>
              <a:buNone/>
            </a:pPr>
            <a:r>
              <a:rPr lang="nb-NO" sz="2400" b="1" dirty="0" smtClean="0"/>
              <a:t>	nVIDIA CUDA Programming Guide </a:t>
            </a:r>
            <a:r>
              <a:rPr lang="nb-NO" sz="2400" b="1" dirty="0" smtClean="0"/>
              <a:t>3.2</a:t>
            </a:r>
            <a:endParaRPr lang="nb-NO" sz="2400" b="1" dirty="0" smtClean="0"/>
          </a:p>
          <a:p>
            <a:pPr>
              <a:buNone/>
            </a:pPr>
            <a:r>
              <a:rPr lang="nb-NO" sz="2400" dirty="0" smtClean="0"/>
              <a:t>	</a:t>
            </a:r>
            <a:r>
              <a:rPr lang="nb-NO" sz="2400" dirty="0">
                <a:hlinkClick r:id="rId2"/>
              </a:rPr>
              <a:t>http://</a:t>
            </a:r>
            <a:r>
              <a:rPr lang="nb-NO" sz="2400" dirty="0" smtClean="0">
                <a:hlinkClick r:id="rId2"/>
              </a:rPr>
              <a:t>developer.download.nvidia.com/compute/cuda/3_2/toolkit/docs/CUDA_C_Programming_Guide.pdf</a:t>
            </a:r>
            <a:endParaRPr lang="nb-NO" sz="2400" dirty="0" smtClean="0"/>
          </a:p>
          <a:p>
            <a:pPr>
              <a:buNone/>
            </a:pPr>
            <a:endParaRPr lang="nb-NO" sz="2000" dirty="0"/>
          </a:p>
          <a:p>
            <a:pPr>
              <a:buNone/>
            </a:pPr>
            <a:r>
              <a:rPr lang="nb-NO" sz="2400" b="1" dirty="0" smtClean="0"/>
              <a:t>	</a:t>
            </a:r>
            <a:r>
              <a:rPr lang="nb-NO" sz="2400" b="1" dirty="0" smtClean="0"/>
              <a:t>nVIDIA </a:t>
            </a:r>
            <a:r>
              <a:rPr lang="nb-NO" sz="2400" b="1" dirty="0" smtClean="0"/>
              <a:t>CUDA C Programming Best </a:t>
            </a:r>
            <a:r>
              <a:rPr lang="nb-NO" sz="2400" b="1" dirty="0" err="1" smtClean="0"/>
              <a:t>Practices</a:t>
            </a:r>
            <a:r>
              <a:rPr lang="nb-NO" sz="2400" b="1" dirty="0" smtClean="0"/>
              <a:t> Guide </a:t>
            </a:r>
            <a:r>
              <a:rPr lang="nb-NO" sz="2400" dirty="0">
                <a:hlinkClick r:id="rId3"/>
              </a:rPr>
              <a:t>http://</a:t>
            </a:r>
            <a:r>
              <a:rPr lang="nb-NO" sz="2400" dirty="0" smtClean="0">
                <a:hlinkClick r:id="rId3"/>
              </a:rPr>
              <a:t>developer.download.nvidia.com/compute/cuda/3_2/toolkit/docs/CUDA_C_Best_Practices_Guide.pdf</a:t>
            </a:r>
            <a:endParaRPr lang="nb-NO" sz="2400" dirty="0" smtClean="0"/>
          </a:p>
          <a:p>
            <a:pPr>
              <a:buNone/>
            </a:pPr>
            <a:endParaRPr lang="nb-NO" sz="2000" dirty="0"/>
          </a:p>
          <a:p>
            <a:pPr>
              <a:buNone/>
            </a:pPr>
            <a:r>
              <a:rPr lang="nb-NO" sz="2400" b="1" dirty="0" smtClean="0"/>
              <a:t>	nVIDIA CUDA Reference </a:t>
            </a:r>
            <a:r>
              <a:rPr lang="nb-NO" sz="2400" b="1" dirty="0" smtClean="0"/>
              <a:t>Manual 3.2</a:t>
            </a:r>
            <a:endParaRPr lang="nb-NO" sz="2400" b="1" dirty="0" smtClean="0"/>
          </a:p>
          <a:p>
            <a:pPr>
              <a:buNone/>
            </a:pPr>
            <a:r>
              <a:rPr lang="nb-NO" sz="2400" b="1" dirty="0"/>
              <a:t>	</a:t>
            </a:r>
            <a:r>
              <a:rPr lang="nb-NO" sz="2400" dirty="0">
                <a:hlinkClick r:id="rId4"/>
              </a:rPr>
              <a:t>http://</a:t>
            </a:r>
            <a:r>
              <a:rPr lang="nb-NO" sz="2400" dirty="0" smtClean="0">
                <a:hlinkClick r:id="rId4"/>
              </a:rPr>
              <a:t>developer.download.nvidia.com/compute/cuda/3_2/toolkit/docs/CUDA_Toolkit_Reference_Manual.pdf</a:t>
            </a:r>
            <a:endParaRPr lang="nb-NO" sz="2400" dirty="0" smtClean="0"/>
          </a:p>
          <a:p>
            <a:pPr>
              <a:buNone/>
            </a:pPr>
            <a:endParaRPr lang="nb-N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/>
              <a:t>Example:</a:t>
            </a:r>
            <a:endParaRPr lang="en-US" sz="4800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smtClean="0"/>
              <a:t>Motion JPEG Encoding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9048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695345"/>
          </a:xfrm>
        </p:spPr>
        <p:txBody>
          <a:bodyPr/>
          <a:lstStyle/>
          <a:p>
            <a:r>
              <a:rPr lang="en-US" dirty="0" smtClean="0"/>
              <a:t>14 </a:t>
            </a:r>
            <a:r>
              <a:rPr lang="en-US" dirty="0" smtClean="0"/>
              <a:t>different </a:t>
            </a:r>
            <a:r>
              <a:rPr lang="en-US" dirty="0" smtClean="0"/>
              <a:t>MJPEG encoders </a:t>
            </a:r>
            <a:r>
              <a:rPr lang="en-US" dirty="0" smtClean="0"/>
              <a:t>on </a:t>
            </a:r>
            <a:r>
              <a:rPr lang="en-US" dirty="0" smtClean="0"/>
              <a:t>GPU</a:t>
            </a:r>
            <a:endParaRPr lang="en-US" dirty="0"/>
          </a:p>
        </p:txBody>
      </p:sp>
      <p:pic>
        <p:nvPicPr>
          <p:cNvPr id="10" name="Plassholder for innhold 8" descr="Cell_benc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09801" y="694706"/>
            <a:ext cx="4800600" cy="424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kstSylinder 11"/>
          <p:cNvSpPr txBox="1"/>
          <p:nvPr/>
        </p:nvSpPr>
        <p:spPr>
          <a:xfrm>
            <a:off x="3609956" y="492919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Nvidia GeForce GPU</a:t>
            </a:r>
            <a:endParaRPr lang="en-US" dirty="0"/>
          </a:p>
        </p:txBody>
      </p:sp>
      <p:sp>
        <p:nvSpPr>
          <p:cNvPr id="8" name="TekstSylinder 7"/>
          <p:cNvSpPr txBox="1"/>
          <p:nvPr/>
        </p:nvSpPr>
        <p:spPr>
          <a:xfrm>
            <a:off x="2719358" y="5357826"/>
            <a:ext cx="4214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Problems: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Only used global memory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To much synchronization between threads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Host part of the code not optimized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8750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19145"/>
          </a:xfrm>
        </p:spPr>
        <p:txBody>
          <a:bodyPr/>
          <a:lstStyle/>
          <a:p>
            <a:r>
              <a:rPr lang="en-US" dirty="0" smtClean="0"/>
              <a:t>Profiling a </a:t>
            </a:r>
            <a:r>
              <a:rPr lang="en-US" dirty="0" smtClean="0"/>
              <a:t>Motion </a:t>
            </a:r>
            <a:r>
              <a:rPr lang="en-US" dirty="0" smtClean="0"/>
              <a:t>JPEG </a:t>
            </a:r>
            <a:r>
              <a:rPr lang="en-US" dirty="0" smtClean="0"/>
              <a:t>encoder on x86</a:t>
            </a:r>
            <a:endParaRPr lang="en-US" dirty="0"/>
          </a:p>
        </p:txBody>
      </p:sp>
      <p:pic>
        <p:nvPicPr>
          <p:cNvPr id="5" name="Plassholder for innhold 4" descr="bench_x86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66441" y="2667000"/>
            <a:ext cx="4792610" cy="1714511"/>
          </a:xfrm>
        </p:spPr>
      </p:pic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23796" y="1066800"/>
            <a:ext cx="4143404" cy="5257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 small selection of DCT algorithms: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0" i="1" dirty="0" smtClean="0"/>
              <a:t>2D-Plain: </a:t>
            </a:r>
            <a:r>
              <a:rPr lang="en-US" sz="1800" b="0" dirty="0" smtClean="0"/>
              <a:t>Standard forward 2D DCT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0" i="1" dirty="0" smtClean="0"/>
              <a:t>1D-Plain: </a:t>
            </a:r>
            <a:r>
              <a:rPr lang="en-US" sz="1800" b="0" dirty="0" smtClean="0"/>
              <a:t>Two consecutive 1D transformations with transpose in between and after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0" i="1" dirty="0" smtClean="0"/>
              <a:t>1D-AAN:</a:t>
            </a:r>
            <a:r>
              <a:rPr lang="en-US" sz="1800" b="0" dirty="0" smtClean="0"/>
              <a:t> </a:t>
            </a:r>
            <a:r>
              <a:rPr lang="en-US" sz="1800" dirty="0"/>
              <a:t>O</a:t>
            </a:r>
            <a:r>
              <a:rPr lang="en-US" sz="1800" b="0" dirty="0" smtClean="0"/>
              <a:t>ptimized </a:t>
            </a:r>
            <a:r>
              <a:rPr lang="en-US" sz="1800" b="0" dirty="0" smtClean="0"/>
              <a:t>version of 1D-Plain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0" i="1" dirty="0" smtClean="0"/>
              <a:t>2D-Matrix: </a:t>
            </a:r>
            <a:r>
              <a:rPr lang="en-US" sz="1800" b="0" dirty="0" smtClean="0"/>
              <a:t>2D-Plain implemented with matrix multiplication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Single threaded application profiled on a Intel Core i5 750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404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8600" y="66655"/>
            <a:ext cx="8763000" cy="619145"/>
          </a:xfrm>
        </p:spPr>
        <p:txBody>
          <a:bodyPr/>
          <a:lstStyle/>
          <a:p>
            <a:r>
              <a:rPr lang="en-US" sz="3200" dirty="0" smtClean="0"/>
              <a:t>Optimizing for </a:t>
            </a:r>
            <a:r>
              <a:rPr lang="en-US" sz="3200" dirty="0" smtClean="0"/>
              <a:t>GPU, use the memory correctly!!</a:t>
            </a:r>
            <a:endParaRPr lang="en-US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0386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Several different types of memory on GPU: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0" dirty="0" smtClean="0"/>
              <a:t>Global</a:t>
            </a:r>
            <a:r>
              <a:rPr lang="en-US" sz="2000" b="0" dirty="0"/>
              <a:t> </a:t>
            </a:r>
            <a:r>
              <a:rPr lang="en-US" sz="2000" b="0" dirty="0" smtClean="0"/>
              <a:t>memory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0" dirty="0" smtClean="0"/>
              <a:t>Constant memory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0" dirty="0" smtClean="0"/>
              <a:t>Texture memory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0" dirty="0" smtClean="0"/>
              <a:t>Shared memory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First Commandment when using the GPUs: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Select the correct memory space, AND use it correctly!</a:t>
            </a:r>
          </a:p>
        </p:txBody>
      </p:sp>
      <p:pic>
        <p:nvPicPr>
          <p:cNvPr id="5" name="Bilde 4" descr="gpu_memt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3338" y="2590800"/>
            <a:ext cx="4979258" cy="190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8600" y="0"/>
            <a:ext cx="8501122" cy="676260"/>
          </a:xfrm>
        </p:spPr>
        <p:txBody>
          <a:bodyPr/>
          <a:lstStyle/>
          <a:p>
            <a:r>
              <a:rPr lang="en-US" dirty="0" smtClean="0"/>
              <a:t>How about using a better algorithm??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3929090" cy="5257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Used CUDA Visual Profiler to isolate DCT performance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2D-Plain Optimized is optimized for GPU: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0" dirty="0" smtClean="0"/>
              <a:t>Shared memory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0" dirty="0" smtClean="0"/>
              <a:t>Coalesced memory access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0" dirty="0" smtClean="0"/>
              <a:t>Loop unrolling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0" dirty="0" smtClean="0"/>
              <a:t>Branch prevention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0" dirty="0" smtClean="0"/>
              <a:t>Asynchronous transfers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Second Commandment when using the GPUs: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0" dirty="0" smtClean="0"/>
              <a:t>Choose an algorithm suited for the architecture!</a:t>
            </a:r>
          </a:p>
        </p:txBody>
      </p:sp>
      <p:pic>
        <p:nvPicPr>
          <p:cNvPr id="34" name="Bilde 33" descr="dct_gp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2264" y="2351311"/>
            <a:ext cx="5290894" cy="206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655638"/>
          </a:xfrm>
        </p:spPr>
        <p:txBody>
          <a:bodyPr/>
          <a:lstStyle/>
          <a:p>
            <a:r>
              <a:rPr lang="en-US" dirty="0" smtClean="0"/>
              <a:t>Effect of offloading VLC to the GPU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half" idx="2"/>
          </p:nvPr>
        </p:nvSpPr>
        <p:spPr>
          <a:xfrm>
            <a:off x="142844" y="1143000"/>
            <a:ext cx="4143404" cy="4419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VLC (Variable Length Coding) can also be offloaded: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One thread per macro block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CPU does bitstream merge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Even though algorithm is not perfectly suited for the architecture, offloading effect is still important!</a:t>
            </a:r>
            <a:endParaRPr lang="en-US" sz="2400" b="0" dirty="0"/>
          </a:p>
        </p:txBody>
      </p:sp>
      <p:pic>
        <p:nvPicPr>
          <p:cNvPr id="6" name="Plassholder for innhold 5" descr="gpu-huff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90551" y="2971800"/>
            <a:ext cx="4910614" cy="131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5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655638"/>
          </a:xfrm>
        </p:spPr>
        <p:txBody>
          <a:bodyPr/>
          <a:lstStyle/>
          <a:p>
            <a:r>
              <a:rPr lang="nb-NO" dirty="0" smtClean="0"/>
              <a:t>High-end </a:t>
            </a:r>
            <a:r>
              <a:rPr lang="nb-NO" dirty="0" smtClean="0"/>
              <a:t>Hardware</a:t>
            </a:r>
            <a:endParaRPr lang="nb-NO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838200"/>
            <a:ext cx="4114800" cy="5638800"/>
          </a:xfrm>
        </p:spPr>
        <p:txBody>
          <a:bodyPr/>
          <a:lstStyle/>
          <a:p>
            <a:r>
              <a:rPr lang="en-US" sz="2400" dirty="0" smtClean="0"/>
              <a:t>nVIDIA </a:t>
            </a:r>
            <a:r>
              <a:rPr lang="en-US" sz="2400" dirty="0" smtClean="0"/>
              <a:t>Fermi Architecture</a:t>
            </a:r>
            <a:endParaRPr lang="en-US" sz="2400" dirty="0" smtClean="0"/>
          </a:p>
          <a:p>
            <a:r>
              <a:rPr lang="en-US" sz="2400" dirty="0" smtClean="0"/>
              <a:t>The latest generation GPU, codenamed </a:t>
            </a:r>
            <a:r>
              <a:rPr lang="en-US" sz="2400" dirty="0" smtClean="0"/>
              <a:t>GF100</a:t>
            </a:r>
            <a:endParaRPr lang="en-US" sz="2400" dirty="0" smtClean="0"/>
          </a:p>
          <a:p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 smtClean="0"/>
              <a:t>3,1 </a:t>
            </a:r>
            <a:r>
              <a:rPr lang="nb-NO" sz="2400" b="1" dirty="0" smtClean="0"/>
              <a:t>billion</a:t>
            </a:r>
            <a:r>
              <a:rPr lang="nb-NO" sz="2400" dirty="0" smtClean="0"/>
              <a:t> </a:t>
            </a:r>
            <a:r>
              <a:rPr lang="nb-NO" sz="2400" dirty="0"/>
              <a:t>transistors</a:t>
            </a:r>
          </a:p>
          <a:p>
            <a:r>
              <a:rPr lang="en-US" sz="2400" dirty="0" smtClean="0"/>
              <a:t>512 Processing cores (SP)</a:t>
            </a:r>
          </a:p>
          <a:p>
            <a:pPr lvl="1"/>
            <a:r>
              <a:rPr lang="en-US" sz="2000" dirty="0" smtClean="0"/>
              <a:t>IEEE 754-2008 Capable</a:t>
            </a:r>
          </a:p>
          <a:p>
            <a:pPr lvl="1"/>
            <a:r>
              <a:rPr lang="en-US" sz="2000" dirty="0" smtClean="0"/>
              <a:t>Shared coherent L2 cache</a:t>
            </a:r>
          </a:p>
          <a:p>
            <a:pPr lvl="1"/>
            <a:r>
              <a:rPr lang="en-US" sz="2000" dirty="0" smtClean="0"/>
              <a:t>Full C++ Support</a:t>
            </a:r>
          </a:p>
          <a:p>
            <a:pPr lvl="1"/>
            <a:r>
              <a:rPr lang="en-US" sz="2000" dirty="0" smtClean="0"/>
              <a:t>Up to 16 concurrent kernels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2050" name="Picture 2" descr="C:\Users\Håkon Stensland\Desktop\PhD\Figures\Nvidia_geforce_gtx_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130742"/>
            <a:ext cx="4648200" cy="249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åkon Stensland\Desktop\PhD\Figures\nvidia-fermi-gf100-gpu-block-diagram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4876800" cy="393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nb-NO" dirty="0" smtClean="0"/>
              <a:t>Lab Hardware</a:t>
            </a:r>
            <a:endParaRPr lang="nb-NO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66800"/>
            <a:ext cx="4038600" cy="5410200"/>
          </a:xfrm>
        </p:spPr>
        <p:txBody>
          <a:bodyPr/>
          <a:lstStyle/>
          <a:p>
            <a:r>
              <a:rPr lang="nb-NO" sz="2400" dirty="0" err="1"/>
              <a:t>nVidia</a:t>
            </a:r>
            <a:r>
              <a:rPr lang="nb-NO" sz="2400" dirty="0"/>
              <a:t> GeForce </a:t>
            </a:r>
            <a:r>
              <a:rPr lang="nb-NO" sz="2400" dirty="0" smtClean="0"/>
              <a:t>GTX 280</a:t>
            </a:r>
            <a:endParaRPr lang="nb-NO" sz="2400" dirty="0"/>
          </a:p>
          <a:p>
            <a:r>
              <a:rPr lang="en-US" sz="2000" dirty="0" smtClean="0"/>
              <a:t>Based on the </a:t>
            </a:r>
            <a:r>
              <a:rPr lang="en-US" sz="2000" dirty="0" smtClean="0"/>
              <a:t>GT200 </a:t>
            </a:r>
            <a:r>
              <a:rPr lang="en-US" sz="2000" dirty="0" smtClean="0"/>
              <a:t>chip</a:t>
            </a:r>
          </a:p>
          <a:p>
            <a:pPr lvl="1"/>
            <a:r>
              <a:rPr lang="nb-NO" sz="2000" dirty="0" smtClean="0"/>
              <a:t>1400 million </a:t>
            </a:r>
            <a:r>
              <a:rPr lang="nb-NO" sz="2000" dirty="0"/>
              <a:t>transistors</a:t>
            </a:r>
          </a:p>
          <a:p>
            <a:pPr lvl="1"/>
            <a:r>
              <a:rPr lang="en-US" sz="2000" dirty="0" smtClean="0"/>
              <a:t>240</a:t>
            </a:r>
            <a:r>
              <a:rPr lang="en-US" sz="2000" dirty="0" smtClean="0"/>
              <a:t> </a:t>
            </a:r>
            <a:r>
              <a:rPr lang="en-US" sz="2000" dirty="0" smtClean="0"/>
              <a:t>Processing cores (SP)   at </a:t>
            </a:r>
            <a:r>
              <a:rPr lang="nb-NO" sz="2000" dirty="0" smtClean="0"/>
              <a:t>1476</a:t>
            </a:r>
            <a:r>
              <a:rPr lang="en-US" sz="2000" dirty="0" smtClean="0"/>
              <a:t>MHz</a:t>
            </a:r>
            <a:endParaRPr lang="en-US" sz="2000" dirty="0"/>
          </a:p>
          <a:p>
            <a:pPr lvl="1"/>
            <a:r>
              <a:rPr lang="en-US" sz="2000" dirty="0" smtClean="0"/>
              <a:t>1024</a:t>
            </a:r>
            <a:r>
              <a:rPr lang="en-US" sz="2000" dirty="0" smtClean="0"/>
              <a:t> </a:t>
            </a:r>
            <a:r>
              <a:rPr lang="en-US" sz="2000" dirty="0" smtClean="0"/>
              <a:t>MB </a:t>
            </a:r>
            <a:r>
              <a:rPr lang="en-US" sz="2000" dirty="0"/>
              <a:t>Memory with </a:t>
            </a:r>
            <a:r>
              <a:rPr lang="en-US" sz="2000" dirty="0" smtClean="0"/>
              <a:t>159 GB/sec </a:t>
            </a:r>
            <a:r>
              <a:rPr lang="en-US" sz="2000" dirty="0" smtClean="0"/>
              <a:t>bandwidth</a:t>
            </a:r>
          </a:p>
          <a:p>
            <a:pPr lvl="1">
              <a:buNone/>
            </a:pPr>
            <a:endParaRPr lang="nb-NO" sz="1000" dirty="0" smtClean="0"/>
          </a:p>
          <a:p>
            <a:r>
              <a:rPr lang="en-US" sz="2400" dirty="0" err="1" smtClean="0"/>
              <a:t>nVidia</a:t>
            </a:r>
            <a:r>
              <a:rPr lang="en-US" sz="2400" dirty="0" smtClean="0"/>
              <a:t> GeForce 8800GT</a:t>
            </a:r>
          </a:p>
          <a:p>
            <a:r>
              <a:rPr lang="en-US" sz="2000" dirty="0" smtClean="0"/>
              <a:t>Based on the G92 chip</a:t>
            </a:r>
          </a:p>
          <a:p>
            <a:pPr lvl="1"/>
            <a:r>
              <a:rPr lang="nb-NO" sz="2000" dirty="0" smtClean="0"/>
              <a:t>754 </a:t>
            </a:r>
            <a:r>
              <a:rPr lang="en-US" sz="2000" dirty="0" smtClean="0"/>
              <a:t>million transistors</a:t>
            </a:r>
          </a:p>
          <a:p>
            <a:pPr lvl="1"/>
            <a:r>
              <a:rPr lang="en-US" sz="2000" dirty="0" smtClean="0"/>
              <a:t>112 Processing cores (SP) at </a:t>
            </a:r>
            <a:r>
              <a:rPr lang="nb-NO" sz="2000" dirty="0" smtClean="0"/>
              <a:t>1500</a:t>
            </a:r>
            <a:r>
              <a:rPr lang="en-US" sz="2000" dirty="0" smtClean="0"/>
              <a:t>MHz</a:t>
            </a:r>
          </a:p>
          <a:p>
            <a:pPr lvl="1"/>
            <a:r>
              <a:rPr lang="en-US" sz="2000" dirty="0" smtClean="0"/>
              <a:t>256 MB Memory with </a:t>
            </a:r>
            <a:r>
              <a:rPr lang="nb-NO" sz="2000" dirty="0" smtClean="0"/>
              <a:t>57.6</a:t>
            </a:r>
            <a:r>
              <a:rPr lang="en-US" sz="2000" dirty="0" smtClean="0"/>
              <a:t>GB/sec bandwidth</a:t>
            </a:r>
          </a:p>
          <a:p>
            <a:endParaRPr lang="nb-NO" sz="2400" dirty="0"/>
          </a:p>
        </p:txBody>
      </p:sp>
      <p:pic>
        <p:nvPicPr>
          <p:cNvPr id="7171" name="Picture 3" descr="C:\Users\Håkon Stensland\Desktop\PhD\Figures\geforce 8800gt nak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57600"/>
            <a:ext cx="4119563" cy="2746375"/>
          </a:xfrm>
          <a:prstGeom prst="rect">
            <a:avLst/>
          </a:prstGeom>
          <a:noFill/>
        </p:spPr>
      </p:pic>
      <p:pic>
        <p:nvPicPr>
          <p:cNvPr id="6" name="Picture 2" descr="C:\Users\Håkon Stensland\Desktop\PhD\Figures\GTX280_Ba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672" y="1066800"/>
            <a:ext cx="4464528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GeForce </a:t>
            </a:r>
            <a:r>
              <a:rPr lang="en-US" dirty="0" smtClean="0"/>
              <a:t>GF100 </a:t>
            </a:r>
            <a:r>
              <a:rPr lang="en-US" dirty="0"/>
              <a:t>Architecture</a:t>
            </a:r>
          </a:p>
        </p:txBody>
      </p:sp>
      <p:pic>
        <p:nvPicPr>
          <p:cNvPr id="3074" name="Picture 2" descr="C:\Users\Håkon Stensland\Desktop\PhD\Figures\nvidia-fermi-gf100-gpu-block-diagra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162800" cy="577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åkon Stensland\Desktop\INF5063\Img\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66" y="685800"/>
            <a:ext cx="5508934" cy="584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</a:t>
            </a:r>
            <a:r>
              <a:rPr lang="en-US" dirty="0" smtClean="0"/>
              <a:t>GF100 </a:t>
            </a:r>
            <a:r>
              <a:rPr lang="en-US" dirty="0" smtClean="0"/>
              <a:t>vs. </a:t>
            </a:r>
            <a:r>
              <a:rPr lang="en-US" dirty="0" smtClean="0"/>
              <a:t>GT200 </a:t>
            </a:r>
            <a:r>
              <a:rPr lang="en-US" dirty="0"/>
              <a:t>Architecture</a:t>
            </a:r>
            <a:endParaRPr lang="nb-NO" dirty="0"/>
          </a:p>
        </p:txBody>
      </p:sp>
      <p:sp>
        <p:nvSpPr>
          <p:cNvPr id="18436" name="AutoShape 4"/>
          <p:cNvSpPr>
            <a:spLocks noChangeAspect="1" noChangeArrowheads="1" noTextEdit="1"/>
          </p:cNvSpPr>
          <p:nvPr/>
        </p:nvSpPr>
        <p:spPr bwMode="auto">
          <a:xfrm>
            <a:off x="1720850" y="1169988"/>
            <a:ext cx="56038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pic>
        <p:nvPicPr>
          <p:cNvPr id="2" name="Picture 2" descr="C:\Users\Håkon Stensland\Desktop\INF5063\Img\Fermi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7" y="685800"/>
            <a:ext cx="4316413" cy="587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TPC… SM… SP… Some more details…</a:t>
            </a:r>
            <a:endParaRPr lang="en-US" dirty="0"/>
          </a:p>
        </p:txBody>
      </p:sp>
      <p:sp>
        <p:nvSpPr>
          <p:cNvPr id="6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3276600" cy="5105400"/>
          </a:xfrm>
        </p:spPr>
        <p:txBody>
          <a:bodyPr/>
          <a:lstStyle/>
          <a:p>
            <a:r>
              <a:rPr lang="en-US" sz="2400" dirty="0" smtClean="0"/>
              <a:t>TPC</a:t>
            </a:r>
          </a:p>
          <a:p>
            <a:pPr lvl="1"/>
            <a:r>
              <a:rPr lang="en-US" sz="1600" dirty="0" smtClean="0"/>
              <a:t>Texture Processing Cluster</a:t>
            </a:r>
            <a:endParaRPr lang="en-US" sz="1600" dirty="0"/>
          </a:p>
          <a:p>
            <a:r>
              <a:rPr lang="en-US" sz="2400" dirty="0" smtClean="0"/>
              <a:t>SM</a:t>
            </a:r>
          </a:p>
          <a:p>
            <a:pPr lvl="1"/>
            <a:r>
              <a:rPr lang="en-US" sz="1600" dirty="0" smtClean="0"/>
              <a:t>Streaming Multiprocessor</a:t>
            </a:r>
          </a:p>
          <a:p>
            <a:pPr lvl="1"/>
            <a:r>
              <a:rPr lang="en-US" sz="1600" dirty="0" smtClean="0"/>
              <a:t>In CUDA: Multiprocessor, and fundamental unit for a thread block</a:t>
            </a:r>
            <a:endParaRPr lang="en-US" sz="1600" dirty="0"/>
          </a:p>
          <a:p>
            <a:r>
              <a:rPr lang="en-US" sz="2400" dirty="0" smtClean="0"/>
              <a:t>TEX</a:t>
            </a:r>
          </a:p>
          <a:p>
            <a:pPr lvl="1"/>
            <a:r>
              <a:rPr lang="en-US" sz="1600" dirty="0" smtClean="0"/>
              <a:t>Texture Unit</a:t>
            </a:r>
          </a:p>
          <a:p>
            <a:r>
              <a:rPr lang="en-US" sz="2400" dirty="0" smtClean="0"/>
              <a:t>SP</a:t>
            </a:r>
          </a:p>
          <a:p>
            <a:pPr lvl="1"/>
            <a:r>
              <a:rPr lang="en-US" sz="1600" dirty="0" smtClean="0"/>
              <a:t>Stream Processor</a:t>
            </a:r>
          </a:p>
          <a:p>
            <a:pPr lvl="1"/>
            <a:r>
              <a:rPr lang="en-US" sz="1600" dirty="0" smtClean="0"/>
              <a:t>Scalar ALU for single CUDA thread</a:t>
            </a:r>
          </a:p>
          <a:p>
            <a:r>
              <a:rPr lang="en-US" sz="2400" dirty="0" smtClean="0"/>
              <a:t>SFU</a:t>
            </a:r>
          </a:p>
          <a:p>
            <a:pPr lvl="1"/>
            <a:r>
              <a:rPr lang="en-US" sz="1600" dirty="0" smtClean="0"/>
              <a:t>Super Function Unit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438525" y="3438525"/>
            <a:ext cx="1901825" cy="2424112"/>
          </a:xfrm>
          <a:prstGeom prst="rect">
            <a:avLst/>
          </a:prstGeom>
          <a:solidFill>
            <a:srgbClr val="9E91FD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>
              <a:latin typeface="Calibri" pitchFamily="34" charset="0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5164138" y="4017962"/>
            <a:ext cx="728662" cy="1785938"/>
          </a:xfrm>
          <a:custGeom>
            <a:avLst/>
            <a:gdLst>
              <a:gd name="T0" fmla="*/ 728662 w 871"/>
              <a:gd name="T1" fmla="*/ 1785938 h 2780"/>
              <a:gd name="T2" fmla="*/ 728662 w 871"/>
              <a:gd name="T3" fmla="*/ 0 h 2780"/>
              <a:gd name="T4" fmla="*/ 726152 w 871"/>
              <a:gd name="T5" fmla="*/ 37903 h 2780"/>
              <a:gd name="T6" fmla="*/ 720296 w 871"/>
              <a:gd name="T7" fmla="*/ 76448 h 2780"/>
              <a:gd name="T8" fmla="*/ 707747 w 871"/>
              <a:gd name="T9" fmla="*/ 113709 h 2780"/>
              <a:gd name="T10" fmla="*/ 693526 w 871"/>
              <a:gd name="T11" fmla="*/ 150970 h 2780"/>
              <a:gd name="T12" fmla="*/ 672611 w 871"/>
              <a:gd name="T13" fmla="*/ 186945 h 2780"/>
              <a:gd name="T14" fmla="*/ 650023 w 871"/>
              <a:gd name="T15" fmla="*/ 222279 h 2780"/>
              <a:gd name="T16" fmla="*/ 621580 w 871"/>
              <a:gd name="T17" fmla="*/ 255685 h 2780"/>
              <a:gd name="T18" fmla="*/ 588953 w 871"/>
              <a:gd name="T19" fmla="*/ 287806 h 2780"/>
              <a:gd name="T20" fmla="*/ 553817 w 871"/>
              <a:gd name="T21" fmla="*/ 317357 h 2780"/>
              <a:gd name="T22" fmla="*/ 515334 w 871"/>
              <a:gd name="T23" fmla="*/ 346266 h 2780"/>
              <a:gd name="T24" fmla="*/ 473505 w 871"/>
              <a:gd name="T25" fmla="*/ 372606 h 2780"/>
              <a:gd name="T26" fmla="*/ 428330 w 871"/>
              <a:gd name="T27" fmla="*/ 395733 h 2780"/>
              <a:gd name="T28" fmla="*/ 379808 w 871"/>
              <a:gd name="T29" fmla="*/ 417575 h 2780"/>
              <a:gd name="T30" fmla="*/ 330449 w 871"/>
              <a:gd name="T31" fmla="*/ 436206 h 2780"/>
              <a:gd name="T32" fmla="*/ 279418 w 871"/>
              <a:gd name="T33" fmla="*/ 452909 h 2780"/>
              <a:gd name="T34" fmla="*/ 224204 w 871"/>
              <a:gd name="T35" fmla="*/ 466400 h 2780"/>
              <a:gd name="T36" fmla="*/ 169826 w 871"/>
              <a:gd name="T37" fmla="*/ 476678 h 2780"/>
              <a:gd name="T38" fmla="*/ 113775 w 871"/>
              <a:gd name="T39" fmla="*/ 483745 h 2780"/>
              <a:gd name="T40" fmla="*/ 56888 w 871"/>
              <a:gd name="T41" fmla="*/ 488242 h 2780"/>
              <a:gd name="T42" fmla="*/ 0 w 871"/>
              <a:gd name="T43" fmla="*/ 490169 h 2780"/>
              <a:gd name="T44" fmla="*/ 0 w 871"/>
              <a:gd name="T45" fmla="*/ 840933 h 2780"/>
              <a:gd name="T46" fmla="*/ 46012 w 871"/>
              <a:gd name="T47" fmla="*/ 842860 h 2780"/>
              <a:gd name="T48" fmla="*/ 91187 w 871"/>
              <a:gd name="T49" fmla="*/ 847999 h 2780"/>
              <a:gd name="T50" fmla="*/ 135526 w 871"/>
              <a:gd name="T51" fmla="*/ 856351 h 2780"/>
              <a:gd name="T52" fmla="*/ 180701 w 871"/>
              <a:gd name="T53" fmla="*/ 869842 h 2780"/>
              <a:gd name="T54" fmla="*/ 224204 w 871"/>
              <a:gd name="T55" fmla="*/ 886545 h 2780"/>
              <a:gd name="T56" fmla="*/ 268543 w 871"/>
              <a:gd name="T57" fmla="*/ 907102 h 2780"/>
              <a:gd name="T58" fmla="*/ 309535 w 871"/>
              <a:gd name="T59" fmla="*/ 930230 h 2780"/>
              <a:gd name="T60" fmla="*/ 350527 w 871"/>
              <a:gd name="T61" fmla="*/ 957211 h 2780"/>
              <a:gd name="T62" fmla="*/ 389847 w 871"/>
              <a:gd name="T63" fmla="*/ 987405 h 2780"/>
              <a:gd name="T64" fmla="*/ 428330 w 871"/>
              <a:gd name="T65" fmla="*/ 1020811 h 2780"/>
              <a:gd name="T66" fmla="*/ 464302 w 871"/>
              <a:gd name="T67" fmla="*/ 1057429 h 2780"/>
              <a:gd name="T68" fmla="*/ 499439 w 871"/>
              <a:gd name="T69" fmla="*/ 1096617 h 2780"/>
              <a:gd name="T70" fmla="*/ 530392 w 871"/>
              <a:gd name="T71" fmla="*/ 1139017 h 2780"/>
              <a:gd name="T72" fmla="*/ 561346 w 871"/>
              <a:gd name="T73" fmla="*/ 1183344 h 2780"/>
              <a:gd name="T74" fmla="*/ 588953 w 871"/>
              <a:gd name="T75" fmla="*/ 1230241 h 2780"/>
              <a:gd name="T76" fmla="*/ 615724 w 871"/>
              <a:gd name="T77" fmla="*/ 1279708 h 2780"/>
              <a:gd name="T78" fmla="*/ 639148 w 871"/>
              <a:gd name="T79" fmla="*/ 1330460 h 2780"/>
              <a:gd name="T80" fmla="*/ 659226 w 871"/>
              <a:gd name="T81" fmla="*/ 1383781 h 2780"/>
              <a:gd name="T82" fmla="*/ 677631 w 871"/>
              <a:gd name="T83" fmla="*/ 1437744 h 2780"/>
              <a:gd name="T84" fmla="*/ 693526 w 871"/>
              <a:gd name="T85" fmla="*/ 1493635 h 2780"/>
              <a:gd name="T86" fmla="*/ 706074 w 871"/>
              <a:gd name="T87" fmla="*/ 1550811 h 2780"/>
              <a:gd name="T88" fmla="*/ 715277 w 871"/>
              <a:gd name="T89" fmla="*/ 1608629 h 2780"/>
              <a:gd name="T90" fmla="*/ 722806 w 871"/>
              <a:gd name="T91" fmla="*/ 1667732 h 2780"/>
              <a:gd name="T92" fmla="*/ 727825 w 871"/>
              <a:gd name="T93" fmla="*/ 1727477 h 2780"/>
              <a:gd name="T94" fmla="*/ 728662 w 871"/>
              <a:gd name="T95" fmla="*/ 1785938 h 27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871"/>
              <a:gd name="T145" fmla="*/ 0 h 2780"/>
              <a:gd name="T146" fmla="*/ 871 w 871"/>
              <a:gd name="T147" fmla="*/ 2780 h 278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871" h="2780">
                <a:moveTo>
                  <a:pt x="871" y="2780"/>
                </a:moveTo>
                <a:lnTo>
                  <a:pt x="871" y="0"/>
                </a:lnTo>
                <a:lnTo>
                  <a:pt x="868" y="59"/>
                </a:lnTo>
                <a:lnTo>
                  <a:pt x="861" y="119"/>
                </a:lnTo>
                <a:lnTo>
                  <a:pt x="846" y="177"/>
                </a:lnTo>
                <a:lnTo>
                  <a:pt x="829" y="235"/>
                </a:lnTo>
                <a:lnTo>
                  <a:pt x="804" y="291"/>
                </a:lnTo>
                <a:lnTo>
                  <a:pt x="777" y="346"/>
                </a:lnTo>
                <a:lnTo>
                  <a:pt x="743" y="398"/>
                </a:lnTo>
                <a:lnTo>
                  <a:pt x="704" y="448"/>
                </a:lnTo>
                <a:lnTo>
                  <a:pt x="662" y="494"/>
                </a:lnTo>
                <a:lnTo>
                  <a:pt x="616" y="539"/>
                </a:lnTo>
                <a:lnTo>
                  <a:pt x="566" y="580"/>
                </a:lnTo>
                <a:lnTo>
                  <a:pt x="512" y="616"/>
                </a:lnTo>
                <a:lnTo>
                  <a:pt x="454" y="650"/>
                </a:lnTo>
                <a:lnTo>
                  <a:pt x="395" y="679"/>
                </a:lnTo>
                <a:lnTo>
                  <a:pt x="334" y="705"/>
                </a:lnTo>
                <a:lnTo>
                  <a:pt x="268" y="726"/>
                </a:lnTo>
                <a:lnTo>
                  <a:pt x="203" y="742"/>
                </a:lnTo>
                <a:lnTo>
                  <a:pt x="136" y="753"/>
                </a:lnTo>
                <a:lnTo>
                  <a:pt x="68" y="760"/>
                </a:lnTo>
                <a:lnTo>
                  <a:pt x="0" y="763"/>
                </a:lnTo>
                <a:lnTo>
                  <a:pt x="0" y="1309"/>
                </a:lnTo>
                <a:lnTo>
                  <a:pt x="55" y="1312"/>
                </a:lnTo>
                <a:lnTo>
                  <a:pt x="109" y="1320"/>
                </a:lnTo>
                <a:lnTo>
                  <a:pt x="162" y="1333"/>
                </a:lnTo>
                <a:lnTo>
                  <a:pt x="216" y="1354"/>
                </a:lnTo>
                <a:lnTo>
                  <a:pt x="268" y="1380"/>
                </a:lnTo>
                <a:lnTo>
                  <a:pt x="321" y="1412"/>
                </a:lnTo>
                <a:lnTo>
                  <a:pt x="370" y="1448"/>
                </a:lnTo>
                <a:lnTo>
                  <a:pt x="419" y="1490"/>
                </a:lnTo>
                <a:lnTo>
                  <a:pt x="466" y="1537"/>
                </a:lnTo>
                <a:lnTo>
                  <a:pt x="512" y="1589"/>
                </a:lnTo>
                <a:lnTo>
                  <a:pt x="555" y="1646"/>
                </a:lnTo>
                <a:lnTo>
                  <a:pt x="597" y="1707"/>
                </a:lnTo>
                <a:lnTo>
                  <a:pt x="634" y="1773"/>
                </a:lnTo>
                <a:lnTo>
                  <a:pt x="671" y="1842"/>
                </a:lnTo>
                <a:lnTo>
                  <a:pt x="704" y="1915"/>
                </a:lnTo>
                <a:lnTo>
                  <a:pt x="736" y="1992"/>
                </a:lnTo>
                <a:lnTo>
                  <a:pt x="764" y="2071"/>
                </a:lnTo>
                <a:lnTo>
                  <a:pt x="788" y="2154"/>
                </a:lnTo>
                <a:lnTo>
                  <a:pt x="810" y="2238"/>
                </a:lnTo>
                <a:lnTo>
                  <a:pt x="829" y="2325"/>
                </a:lnTo>
                <a:lnTo>
                  <a:pt x="844" y="2414"/>
                </a:lnTo>
                <a:lnTo>
                  <a:pt x="855" y="2504"/>
                </a:lnTo>
                <a:lnTo>
                  <a:pt x="864" y="2596"/>
                </a:lnTo>
                <a:lnTo>
                  <a:pt x="870" y="2689"/>
                </a:lnTo>
                <a:lnTo>
                  <a:pt x="871" y="278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>
              <a:latin typeface="Calibri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352800" y="1447800"/>
            <a:ext cx="5532438" cy="1557337"/>
          </a:xfrm>
          <a:prstGeom prst="rect">
            <a:avLst/>
          </a:prstGeom>
          <a:solidFill>
            <a:srgbClr val="E8E8E8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>
              <a:latin typeface="Calibri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859463" y="3438525"/>
            <a:ext cx="2852737" cy="2760662"/>
          </a:xfrm>
          <a:prstGeom prst="rect">
            <a:avLst/>
          </a:prstGeom>
          <a:solidFill>
            <a:srgbClr val="D8D8D8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>
              <a:latin typeface="Calibri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438525" y="1533525"/>
            <a:ext cx="519113" cy="1385887"/>
          </a:xfrm>
          <a:prstGeom prst="rect">
            <a:avLst/>
          </a:prstGeom>
          <a:solidFill>
            <a:srgbClr val="9E91FD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>
              <a:latin typeface="Calibri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562350" y="2141537"/>
            <a:ext cx="280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TPC</a:t>
            </a:r>
            <a:endParaRPr lang="en-US" sz="20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130675" y="1533525"/>
            <a:ext cx="519113" cy="1385887"/>
          </a:xfrm>
          <a:prstGeom prst="rect">
            <a:avLst/>
          </a:prstGeom>
          <a:solidFill>
            <a:srgbClr val="9E91FD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>
              <a:latin typeface="Calibri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254500" y="2141537"/>
            <a:ext cx="280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TPC</a:t>
            </a:r>
            <a:endParaRPr lang="en-US" sz="20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821238" y="1533525"/>
            <a:ext cx="519112" cy="1385887"/>
          </a:xfrm>
          <a:prstGeom prst="rect">
            <a:avLst/>
          </a:prstGeom>
          <a:solidFill>
            <a:srgbClr val="9E91FD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>
              <a:latin typeface="Calibri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946650" y="2141537"/>
            <a:ext cx="280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TPC</a:t>
            </a:r>
            <a:endParaRPr lang="en-US" sz="2000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5513388" y="1533525"/>
            <a:ext cx="519112" cy="1385887"/>
          </a:xfrm>
          <a:prstGeom prst="rect">
            <a:avLst/>
          </a:prstGeom>
          <a:solidFill>
            <a:srgbClr val="9E91FD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>
              <a:latin typeface="Calibri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638800" y="2141537"/>
            <a:ext cx="280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TPC</a:t>
            </a:r>
            <a:endParaRPr lang="en-US" sz="2000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6205538" y="1533525"/>
            <a:ext cx="519112" cy="1385887"/>
          </a:xfrm>
          <a:prstGeom prst="rect">
            <a:avLst/>
          </a:prstGeom>
          <a:solidFill>
            <a:srgbClr val="9E91FD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>
              <a:latin typeface="Calibri" pitchFamily="34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6329363" y="2141537"/>
            <a:ext cx="280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TPC</a:t>
            </a:r>
            <a:endParaRPr lang="en-US" sz="2000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6897688" y="1533525"/>
            <a:ext cx="517525" cy="1385887"/>
          </a:xfrm>
          <a:prstGeom prst="rect">
            <a:avLst/>
          </a:prstGeom>
          <a:solidFill>
            <a:srgbClr val="9E91FD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>
              <a:latin typeface="Calibri" pitchFamily="34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7021513" y="2141537"/>
            <a:ext cx="280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TPC</a:t>
            </a:r>
            <a:endParaRPr lang="en-US" sz="2000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7588250" y="1533525"/>
            <a:ext cx="519113" cy="1385887"/>
          </a:xfrm>
          <a:prstGeom prst="rect">
            <a:avLst/>
          </a:prstGeom>
          <a:solidFill>
            <a:srgbClr val="9E91FD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>
              <a:latin typeface="Calibri" pitchFamily="34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7713663" y="2141537"/>
            <a:ext cx="280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TPC</a:t>
            </a:r>
            <a:endParaRPr lang="en-US" sz="2000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8280400" y="1533525"/>
            <a:ext cx="519113" cy="1385887"/>
          </a:xfrm>
          <a:prstGeom prst="rect">
            <a:avLst/>
          </a:prstGeom>
          <a:solidFill>
            <a:srgbClr val="9E91FD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>
              <a:latin typeface="Calibri" pitchFamily="34" charset="0"/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8404225" y="2141537"/>
            <a:ext cx="280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TPC</a:t>
            </a:r>
            <a:endParaRPr lang="en-US" sz="2000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3525838" y="3741737"/>
            <a:ext cx="733425" cy="1990725"/>
          </a:xfrm>
          <a:prstGeom prst="rect">
            <a:avLst/>
          </a:prstGeom>
          <a:solidFill>
            <a:srgbClr val="A8EAE0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>
              <a:latin typeface="Calibri" pitchFamily="34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3760788" y="4651375"/>
            <a:ext cx="2730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TEX</a:t>
            </a:r>
            <a:endParaRPr lang="en-US" sz="2000"/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4449763" y="5160962"/>
            <a:ext cx="690562" cy="571500"/>
          </a:xfrm>
          <a:prstGeom prst="rect">
            <a:avLst/>
          </a:prstGeom>
          <a:solidFill>
            <a:srgbClr val="FF7171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>
              <a:latin typeface="Calibri" pitchFamily="34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4664075" y="5375275"/>
            <a:ext cx="28098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SM</a:t>
            </a:r>
            <a:endParaRPr lang="en-US" sz="2000"/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6032500" y="5786437"/>
            <a:ext cx="692150" cy="260350"/>
          </a:xfrm>
          <a:prstGeom prst="rect">
            <a:avLst/>
          </a:prstGeom>
          <a:solidFill>
            <a:srgbClr val="FF0000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>
              <a:latin typeface="Calibri" pitchFamily="34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6288088" y="5832475"/>
            <a:ext cx="1873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FFFFFF"/>
                </a:solidFill>
              </a:rPr>
              <a:t>SP</a:t>
            </a:r>
            <a:endParaRPr lang="en-US" sz="2000"/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6032500" y="5440362"/>
            <a:ext cx="692150" cy="258763"/>
          </a:xfrm>
          <a:prstGeom prst="rect">
            <a:avLst/>
          </a:prstGeom>
          <a:solidFill>
            <a:srgbClr val="FF0000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>
              <a:latin typeface="Calibri" pitchFamily="34" charset="0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6288088" y="5484812"/>
            <a:ext cx="1873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FFFFFF"/>
                </a:solidFill>
              </a:rPr>
              <a:t>SP</a:t>
            </a:r>
            <a:endParaRPr lang="en-US" sz="2000"/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6032500" y="5094287"/>
            <a:ext cx="692150" cy="258763"/>
          </a:xfrm>
          <a:prstGeom prst="rect">
            <a:avLst/>
          </a:prstGeom>
          <a:solidFill>
            <a:srgbClr val="FF0000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>
              <a:latin typeface="Calibri" pitchFamily="34" charset="0"/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6288088" y="5138737"/>
            <a:ext cx="1873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FFFFFF"/>
                </a:solidFill>
              </a:rPr>
              <a:t>SP</a:t>
            </a:r>
            <a:endParaRPr lang="en-US" sz="2000"/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6032500" y="4748212"/>
            <a:ext cx="692150" cy="258763"/>
          </a:xfrm>
          <a:prstGeom prst="rect">
            <a:avLst/>
          </a:prstGeom>
          <a:solidFill>
            <a:srgbClr val="FF0000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>
              <a:latin typeface="Calibri" pitchFamily="34" charset="0"/>
            </a:endParaRPr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6288088" y="4792662"/>
            <a:ext cx="1873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</a:rPr>
              <a:t>SP</a:t>
            </a:r>
            <a:endParaRPr lang="en-US" sz="2000" dirty="0"/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6810375" y="4768850"/>
            <a:ext cx="498475" cy="1277937"/>
          </a:xfrm>
          <a:prstGeom prst="rect">
            <a:avLst/>
          </a:prstGeom>
          <a:solidFill>
            <a:srgbClr val="FA9EEC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>
              <a:latin typeface="Calibri" pitchFamily="34" charset="0"/>
            </a:endParaRPr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6924675" y="5322887"/>
            <a:ext cx="280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SFU</a:t>
            </a:r>
            <a:endParaRPr lang="en-US" sz="2000"/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7415213" y="5786437"/>
            <a:ext cx="692150" cy="260350"/>
          </a:xfrm>
          <a:prstGeom prst="rect">
            <a:avLst/>
          </a:prstGeom>
          <a:solidFill>
            <a:srgbClr val="FF0000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>
              <a:latin typeface="Calibri" pitchFamily="34" charset="0"/>
            </a:endParaRP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7672388" y="5832475"/>
            <a:ext cx="1873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FFFFFF"/>
                </a:solidFill>
              </a:rPr>
              <a:t>SP</a:t>
            </a:r>
            <a:endParaRPr lang="en-US" sz="2000"/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7415213" y="5440362"/>
            <a:ext cx="692150" cy="258763"/>
          </a:xfrm>
          <a:prstGeom prst="rect">
            <a:avLst/>
          </a:prstGeom>
          <a:solidFill>
            <a:srgbClr val="FF0000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>
              <a:latin typeface="Calibri" pitchFamily="34" charset="0"/>
            </a:endParaRPr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7672388" y="5484812"/>
            <a:ext cx="1873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FFFFFF"/>
                </a:solidFill>
              </a:rPr>
              <a:t>SP</a:t>
            </a:r>
            <a:endParaRPr lang="en-US" sz="2000"/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7415213" y="5094287"/>
            <a:ext cx="692150" cy="258763"/>
          </a:xfrm>
          <a:prstGeom prst="rect">
            <a:avLst/>
          </a:prstGeom>
          <a:solidFill>
            <a:srgbClr val="FF0000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>
              <a:latin typeface="Calibri" pitchFamily="34" charset="0"/>
            </a:endParaRPr>
          </a:p>
        </p:txBody>
      </p:sp>
      <p:sp>
        <p:nvSpPr>
          <p:cNvPr id="43" name="Rectangle 43"/>
          <p:cNvSpPr>
            <a:spLocks noChangeArrowheads="1"/>
          </p:cNvSpPr>
          <p:nvPr/>
        </p:nvSpPr>
        <p:spPr bwMode="auto">
          <a:xfrm>
            <a:off x="7672388" y="5138737"/>
            <a:ext cx="1873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FFFFFF"/>
                </a:solidFill>
              </a:rPr>
              <a:t>SP</a:t>
            </a:r>
            <a:endParaRPr lang="en-US" sz="2000"/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7415213" y="4748212"/>
            <a:ext cx="692150" cy="258763"/>
          </a:xfrm>
          <a:prstGeom prst="rect">
            <a:avLst/>
          </a:prstGeom>
          <a:solidFill>
            <a:srgbClr val="FF0000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>
              <a:latin typeface="Calibri" pitchFamily="34" charset="0"/>
            </a:endParaRPr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7672388" y="4792662"/>
            <a:ext cx="1873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FFFFFF"/>
                </a:solidFill>
              </a:rPr>
              <a:t>SP</a:t>
            </a:r>
            <a:endParaRPr lang="en-US" sz="2000"/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8194675" y="4768850"/>
            <a:ext cx="411163" cy="1277937"/>
          </a:xfrm>
          <a:prstGeom prst="rect">
            <a:avLst/>
          </a:prstGeom>
          <a:solidFill>
            <a:srgbClr val="FA9EEC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>
              <a:latin typeface="Calibri" pitchFamily="34" charset="0"/>
            </a:endParaRPr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8264525" y="5322887"/>
            <a:ext cx="280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SFU</a:t>
            </a:r>
            <a:endParaRPr lang="en-US" sz="2000"/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6032500" y="4043362"/>
            <a:ext cx="2506663" cy="260350"/>
          </a:xfrm>
          <a:prstGeom prst="rect">
            <a:avLst/>
          </a:prstGeom>
          <a:solidFill>
            <a:srgbClr val="FFFF99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>
              <a:latin typeface="Calibri" pitchFamily="34" charset="0"/>
            </a:endParaRPr>
          </a:p>
        </p:txBody>
      </p:sp>
      <p:sp>
        <p:nvSpPr>
          <p:cNvPr id="49" name="Rectangle 49"/>
          <p:cNvSpPr>
            <a:spLocks noChangeArrowheads="1"/>
          </p:cNvSpPr>
          <p:nvPr/>
        </p:nvSpPr>
        <p:spPr bwMode="auto">
          <a:xfrm>
            <a:off x="6435725" y="4089400"/>
            <a:ext cx="17605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Instruction Fetch/Dispatch</a:t>
            </a:r>
            <a:endParaRPr lang="en-US" sz="2000"/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6032500" y="3827462"/>
            <a:ext cx="1123950" cy="130175"/>
          </a:xfrm>
          <a:prstGeom prst="rect">
            <a:avLst/>
          </a:prstGeom>
          <a:solidFill>
            <a:srgbClr val="4D92E6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>
              <a:latin typeface="Calibri" pitchFamily="34" charset="0"/>
            </a:endParaRPr>
          </a:p>
        </p:txBody>
      </p:sp>
      <p:sp>
        <p:nvSpPr>
          <p:cNvPr id="51" name="Rectangle 51"/>
          <p:cNvSpPr>
            <a:spLocks noChangeArrowheads="1"/>
          </p:cNvSpPr>
          <p:nvPr/>
        </p:nvSpPr>
        <p:spPr bwMode="auto">
          <a:xfrm>
            <a:off x="6148388" y="3808412"/>
            <a:ext cx="9223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Instruction L1</a:t>
            </a:r>
            <a:endParaRPr lang="en-US" sz="2000" dirty="0"/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7415213" y="3827462"/>
            <a:ext cx="1123950" cy="130175"/>
          </a:xfrm>
          <a:prstGeom prst="rect">
            <a:avLst/>
          </a:prstGeom>
          <a:solidFill>
            <a:srgbClr val="4D92E6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>
              <a:latin typeface="Calibri" pitchFamily="34" charset="0"/>
            </a:endParaRPr>
          </a:p>
        </p:txBody>
      </p:sp>
      <p:sp>
        <p:nvSpPr>
          <p:cNvPr id="53" name="Rectangle 53"/>
          <p:cNvSpPr>
            <a:spLocks noChangeArrowheads="1"/>
          </p:cNvSpPr>
          <p:nvPr/>
        </p:nvSpPr>
        <p:spPr bwMode="auto">
          <a:xfrm>
            <a:off x="7734300" y="3808412"/>
            <a:ext cx="5048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Data L1</a:t>
            </a:r>
            <a:endParaRPr lang="en-US" sz="2000"/>
          </a:p>
        </p:txBody>
      </p:sp>
      <p:sp>
        <p:nvSpPr>
          <p:cNvPr id="54" name="Freeform 54"/>
          <p:cNvSpPr>
            <a:spLocks/>
          </p:cNvSpPr>
          <p:nvPr/>
        </p:nvSpPr>
        <p:spPr bwMode="auto">
          <a:xfrm>
            <a:off x="3438525" y="2919412"/>
            <a:ext cx="1901825" cy="519113"/>
          </a:xfrm>
          <a:custGeom>
            <a:avLst/>
            <a:gdLst>
              <a:gd name="T0" fmla="*/ 1901825 w 2397"/>
              <a:gd name="T1" fmla="*/ 519113 h 654"/>
              <a:gd name="T2" fmla="*/ 1847079 w 2397"/>
              <a:gd name="T3" fmla="*/ 518319 h 654"/>
              <a:gd name="T4" fmla="*/ 1793127 w 2397"/>
              <a:gd name="T5" fmla="*/ 512763 h 654"/>
              <a:gd name="T6" fmla="*/ 1739968 w 2397"/>
              <a:gd name="T7" fmla="*/ 505619 h 654"/>
              <a:gd name="T8" fmla="*/ 1688395 w 2397"/>
              <a:gd name="T9" fmla="*/ 493713 h 654"/>
              <a:gd name="T10" fmla="*/ 1636823 w 2397"/>
              <a:gd name="T11" fmla="*/ 480219 h 654"/>
              <a:gd name="T12" fmla="*/ 1588424 w 2397"/>
              <a:gd name="T13" fmla="*/ 462757 h 654"/>
              <a:gd name="T14" fmla="*/ 1540026 w 2397"/>
              <a:gd name="T15" fmla="*/ 443707 h 654"/>
              <a:gd name="T16" fmla="*/ 1494801 w 2397"/>
              <a:gd name="T17" fmla="*/ 419894 h 654"/>
              <a:gd name="T18" fmla="*/ 1451956 w 2397"/>
              <a:gd name="T19" fmla="*/ 394494 h 654"/>
              <a:gd name="T20" fmla="*/ 1413079 w 2397"/>
              <a:gd name="T21" fmla="*/ 367507 h 654"/>
              <a:gd name="T22" fmla="*/ 1375788 w 2397"/>
              <a:gd name="T23" fmla="*/ 337344 h 654"/>
              <a:gd name="T24" fmla="*/ 1342465 w 2397"/>
              <a:gd name="T25" fmla="*/ 304800 h 654"/>
              <a:gd name="T26" fmla="*/ 1311521 w 2397"/>
              <a:gd name="T27" fmla="*/ 271463 h 654"/>
              <a:gd name="T28" fmla="*/ 1285338 w 2397"/>
              <a:gd name="T29" fmla="*/ 235744 h 654"/>
              <a:gd name="T30" fmla="*/ 1263123 w 2397"/>
              <a:gd name="T31" fmla="*/ 198438 h 654"/>
              <a:gd name="T32" fmla="*/ 1243287 w 2397"/>
              <a:gd name="T33" fmla="*/ 160338 h 654"/>
              <a:gd name="T34" fmla="*/ 1229799 w 2397"/>
              <a:gd name="T35" fmla="*/ 121444 h 654"/>
              <a:gd name="T36" fmla="*/ 1217898 w 2397"/>
              <a:gd name="T37" fmla="*/ 80963 h 654"/>
              <a:gd name="T38" fmla="*/ 1212344 w 2397"/>
              <a:gd name="T39" fmla="*/ 40481 h 654"/>
              <a:gd name="T40" fmla="*/ 1209964 w 2397"/>
              <a:gd name="T41" fmla="*/ 0 h 654"/>
              <a:gd name="T42" fmla="*/ 691861 w 2397"/>
              <a:gd name="T43" fmla="*/ 0 h 654"/>
              <a:gd name="T44" fmla="*/ 689481 w 2397"/>
              <a:gd name="T45" fmla="*/ 40481 h 654"/>
              <a:gd name="T46" fmla="*/ 682340 w 2397"/>
              <a:gd name="T47" fmla="*/ 80963 h 654"/>
              <a:gd name="T48" fmla="*/ 672026 w 2397"/>
              <a:gd name="T49" fmla="*/ 119856 h 654"/>
              <a:gd name="T50" fmla="*/ 656951 w 2397"/>
              <a:gd name="T51" fmla="*/ 159544 h 654"/>
              <a:gd name="T52" fmla="*/ 638702 w 2397"/>
              <a:gd name="T53" fmla="*/ 197644 h 654"/>
              <a:gd name="T54" fmla="*/ 615693 w 2397"/>
              <a:gd name="T55" fmla="*/ 234156 h 654"/>
              <a:gd name="T56" fmla="*/ 588717 w 2397"/>
              <a:gd name="T57" fmla="*/ 269875 h 654"/>
              <a:gd name="T58" fmla="*/ 557773 w 2397"/>
              <a:gd name="T59" fmla="*/ 304007 h 654"/>
              <a:gd name="T60" fmla="*/ 524450 w 2397"/>
              <a:gd name="T61" fmla="*/ 335757 h 654"/>
              <a:gd name="T62" fmla="*/ 487159 w 2397"/>
              <a:gd name="T63" fmla="*/ 365919 h 654"/>
              <a:gd name="T64" fmla="*/ 448282 w 2397"/>
              <a:gd name="T65" fmla="*/ 393700 h 654"/>
              <a:gd name="T66" fmla="*/ 405437 w 2397"/>
              <a:gd name="T67" fmla="*/ 419100 h 654"/>
              <a:gd name="T68" fmla="*/ 361006 w 2397"/>
              <a:gd name="T69" fmla="*/ 442119 h 654"/>
              <a:gd name="T70" fmla="*/ 313400 w 2397"/>
              <a:gd name="T71" fmla="*/ 461963 h 654"/>
              <a:gd name="T72" fmla="*/ 264208 w 2397"/>
              <a:gd name="T73" fmla="*/ 479425 h 654"/>
              <a:gd name="T74" fmla="*/ 213430 w 2397"/>
              <a:gd name="T75" fmla="*/ 492919 h 654"/>
              <a:gd name="T76" fmla="*/ 161064 w 2397"/>
              <a:gd name="T77" fmla="*/ 504825 h 654"/>
              <a:gd name="T78" fmla="*/ 107112 w 2397"/>
              <a:gd name="T79" fmla="*/ 512763 h 654"/>
              <a:gd name="T80" fmla="*/ 53952 w 2397"/>
              <a:gd name="T81" fmla="*/ 517525 h 654"/>
              <a:gd name="T82" fmla="*/ 0 w 2397"/>
              <a:gd name="T83" fmla="*/ 519113 h 654"/>
              <a:gd name="T84" fmla="*/ 1901825 w 2397"/>
              <a:gd name="T85" fmla="*/ 519113 h 65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397"/>
              <a:gd name="T130" fmla="*/ 0 h 654"/>
              <a:gd name="T131" fmla="*/ 2397 w 2397"/>
              <a:gd name="T132" fmla="*/ 654 h 65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397" h="654">
                <a:moveTo>
                  <a:pt x="2397" y="654"/>
                </a:moveTo>
                <a:lnTo>
                  <a:pt x="2328" y="653"/>
                </a:lnTo>
                <a:lnTo>
                  <a:pt x="2260" y="646"/>
                </a:lnTo>
                <a:lnTo>
                  <a:pt x="2193" y="637"/>
                </a:lnTo>
                <a:lnTo>
                  <a:pt x="2128" y="622"/>
                </a:lnTo>
                <a:lnTo>
                  <a:pt x="2063" y="605"/>
                </a:lnTo>
                <a:lnTo>
                  <a:pt x="2002" y="583"/>
                </a:lnTo>
                <a:lnTo>
                  <a:pt x="1941" y="559"/>
                </a:lnTo>
                <a:lnTo>
                  <a:pt x="1884" y="529"/>
                </a:lnTo>
                <a:lnTo>
                  <a:pt x="1830" y="497"/>
                </a:lnTo>
                <a:lnTo>
                  <a:pt x="1781" y="463"/>
                </a:lnTo>
                <a:lnTo>
                  <a:pt x="1734" y="425"/>
                </a:lnTo>
                <a:lnTo>
                  <a:pt x="1692" y="384"/>
                </a:lnTo>
                <a:lnTo>
                  <a:pt x="1653" y="342"/>
                </a:lnTo>
                <a:lnTo>
                  <a:pt x="1620" y="297"/>
                </a:lnTo>
                <a:lnTo>
                  <a:pt x="1592" y="250"/>
                </a:lnTo>
                <a:lnTo>
                  <a:pt x="1567" y="202"/>
                </a:lnTo>
                <a:lnTo>
                  <a:pt x="1550" y="153"/>
                </a:lnTo>
                <a:lnTo>
                  <a:pt x="1535" y="102"/>
                </a:lnTo>
                <a:lnTo>
                  <a:pt x="1528" y="51"/>
                </a:lnTo>
                <a:lnTo>
                  <a:pt x="1525" y="0"/>
                </a:lnTo>
                <a:lnTo>
                  <a:pt x="872" y="0"/>
                </a:lnTo>
                <a:lnTo>
                  <a:pt x="869" y="51"/>
                </a:lnTo>
                <a:lnTo>
                  <a:pt x="860" y="102"/>
                </a:lnTo>
                <a:lnTo>
                  <a:pt x="847" y="151"/>
                </a:lnTo>
                <a:lnTo>
                  <a:pt x="828" y="201"/>
                </a:lnTo>
                <a:lnTo>
                  <a:pt x="805" y="249"/>
                </a:lnTo>
                <a:lnTo>
                  <a:pt x="776" y="295"/>
                </a:lnTo>
                <a:lnTo>
                  <a:pt x="742" y="340"/>
                </a:lnTo>
                <a:lnTo>
                  <a:pt x="703" y="383"/>
                </a:lnTo>
                <a:lnTo>
                  <a:pt x="661" y="423"/>
                </a:lnTo>
                <a:lnTo>
                  <a:pt x="614" y="461"/>
                </a:lnTo>
                <a:lnTo>
                  <a:pt x="565" y="496"/>
                </a:lnTo>
                <a:lnTo>
                  <a:pt x="511" y="528"/>
                </a:lnTo>
                <a:lnTo>
                  <a:pt x="455" y="557"/>
                </a:lnTo>
                <a:lnTo>
                  <a:pt x="395" y="582"/>
                </a:lnTo>
                <a:lnTo>
                  <a:pt x="333" y="604"/>
                </a:lnTo>
                <a:lnTo>
                  <a:pt x="269" y="621"/>
                </a:lnTo>
                <a:lnTo>
                  <a:pt x="203" y="636"/>
                </a:lnTo>
                <a:lnTo>
                  <a:pt x="135" y="646"/>
                </a:lnTo>
                <a:lnTo>
                  <a:pt x="68" y="652"/>
                </a:lnTo>
                <a:lnTo>
                  <a:pt x="0" y="654"/>
                </a:lnTo>
                <a:lnTo>
                  <a:pt x="2397" y="654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nb-NO">
              <a:latin typeface="Calibri" pitchFamily="34" charset="0"/>
            </a:endParaRPr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3492500" y="3524250"/>
            <a:ext cx="1814513" cy="17303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>
              <a:latin typeface="Calibri" pitchFamily="34" charset="0"/>
            </a:endParaRPr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3521075" y="3525837"/>
            <a:ext cx="17462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Texture Processor Cluster</a:t>
            </a:r>
            <a:endParaRPr lang="en-US" sz="2000"/>
          </a:p>
        </p:txBody>
      </p:sp>
      <p:sp>
        <p:nvSpPr>
          <p:cNvPr id="57" name="Rectangle 57"/>
          <p:cNvSpPr>
            <a:spLocks noChangeArrowheads="1"/>
          </p:cNvSpPr>
          <p:nvPr/>
        </p:nvSpPr>
        <p:spPr bwMode="auto">
          <a:xfrm>
            <a:off x="6151563" y="3525837"/>
            <a:ext cx="1720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Streaming Multiprocessor</a:t>
            </a:r>
            <a:endParaRPr lang="en-US" sz="2000"/>
          </a:p>
        </p:txBody>
      </p:sp>
      <p:sp>
        <p:nvSpPr>
          <p:cNvPr id="58" name="Rectangle 58"/>
          <p:cNvSpPr>
            <a:spLocks noChangeArrowheads="1"/>
          </p:cNvSpPr>
          <p:nvPr/>
        </p:nvSpPr>
        <p:spPr bwMode="auto">
          <a:xfrm>
            <a:off x="4449763" y="4446587"/>
            <a:ext cx="692150" cy="571500"/>
          </a:xfrm>
          <a:prstGeom prst="rect">
            <a:avLst/>
          </a:prstGeom>
          <a:solidFill>
            <a:srgbClr val="FF7171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>
              <a:latin typeface="Calibri" pitchFamily="34" charset="0"/>
            </a:endParaRPr>
          </a:p>
        </p:txBody>
      </p:sp>
      <p:sp>
        <p:nvSpPr>
          <p:cNvPr id="59" name="Rectangle 59"/>
          <p:cNvSpPr>
            <a:spLocks noChangeArrowheads="1"/>
          </p:cNvSpPr>
          <p:nvPr/>
        </p:nvSpPr>
        <p:spPr bwMode="auto">
          <a:xfrm>
            <a:off x="4721225" y="4157662"/>
            <a:ext cx="2095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SM</a:t>
            </a:r>
            <a:endParaRPr lang="en-US" sz="2000"/>
          </a:p>
        </p:txBody>
      </p:sp>
      <p:sp>
        <p:nvSpPr>
          <p:cNvPr id="60" name="Rectangle 60"/>
          <p:cNvSpPr>
            <a:spLocks noChangeArrowheads="1"/>
          </p:cNvSpPr>
          <p:nvPr/>
        </p:nvSpPr>
        <p:spPr bwMode="auto">
          <a:xfrm>
            <a:off x="6042025" y="4414837"/>
            <a:ext cx="2506663" cy="260350"/>
          </a:xfrm>
          <a:prstGeom prst="rect">
            <a:avLst/>
          </a:prstGeom>
          <a:solidFill>
            <a:schemeClr val="folHlink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>
              <a:latin typeface="Calibri" pitchFamily="34" charset="0"/>
            </a:endParaRPr>
          </a:p>
        </p:txBody>
      </p:sp>
      <p:sp>
        <p:nvSpPr>
          <p:cNvPr id="61" name="Rectangle 61"/>
          <p:cNvSpPr>
            <a:spLocks noChangeArrowheads="1"/>
          </p:cNvSpPr>
          <p:nvPr/>
        </p:nvSpPr>
        <p:spPr bwMode="auto">
          <a:xfrm>
            <a:off x="6769100" y="4460875"/>
            <a:ext cx="10477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Shared Memory</a:t>
            </a:r>
            <a:endParaRPr lang="en-US" sz="2000"/>
          </a:p>
        </p:txBody>
      </p:sp>
      <p:sp>
        <p:nvSpPr>
          <p:cNvPr id="62" name="Rectangle 58"/>
          <p:cNvSpPr>
            <a:spLocks noChangeArrowheads="1"/>
          </p:cNvSpPr>
          <p:nvPr/>
        </p:nvSpPr>
        <p:spPr bwMode="auto">
          <a:xfrm>
            <a:off x="4449763" y="3732212"/>
            <a:ext cx="692150" cy="571500"/>
          </a:xfrm>
          <a:prstGeom prst="rect">
            <a:avLst/>
          </a:prstGeom>
          <a:solidFill>
            <a:srgbClr val="FF7171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>
              <a:latin typeface="Calibri" pitchFamily="34" charset="0"/>
            </a:endParaRPr>
          </a:p>
        </p:txBody>
      </p:sp>
      <p:sp>
        <p:nvSpPr>
          <p:cNvPr id="63" name="Rectangle 27"/>
          <p:cNvSpPr>
            <a:spLocks noChangeArrowheads="1"/>
          </p:cNvSpPr>
          <p:nvPr/>
        </p:nvSpPr>
        <p:spPr bwMode="auto">
          <a:xfrm>
            <a:off x="4664075" y="4660900"/>
            <a:ext cx="28098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SM</a:t>
            </a:r>
            <a:endParaRPr lang="en-US" sz="2000"/>
          </a:p>
        </p:txBody>
      </p:sp>
      <p:sp>
        <p:nvSpPr>
          <p:cNvPr id="64" name="Rectangle 27"/>
          <p:cNvSpPr>
            <a:spLocks noChangeArrowheads="1"/>
          </p:cNvSpPr>
          <p:nvPr/>
        </p:nvSpPr>
        <p:spPr bwMode="auto">
          <a:xfrm>
            <a:off x="4664075" y="3946525"/>
            <a:ext cx="28098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SM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 animBg="1"/>
      <p:bldP spid="56" grpId="0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/>
    </p:bldLst>
  </p:timing>
</p:sld>
</file>

<file path=ppt/theme/theme1.xml><?xml version="1.0" encoding="utf-8"?>
<a:theme xmlns:a="http://schemas.openxmlformats.org/drawingml/2006/main" name="OS-intro">
  <a:themeElements>
    <a:clrScheme name="OS-intro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S-intr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85000"/>
          <a:buFont typeface="Wingdings" pitchFamily="-96" charset="2"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9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85000"/>
          <a:buFont typeface="Wingdings" pitchFamily="-96" charset="2"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96" charset="0"/>
          </a:defRPr>
        </a:defPPr>
      </a:lstStyle>
    </a:lnDef>
  </a:objectDefaults>
  <a:extraClrSchemeLst>
    <a:extraClrScheme>
      <a:clrScheme name="OS-intro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intro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intro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intro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intro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intro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INF5063-par</Template>
  <TotalTime>8468</TotalTime>
  <Words>2810</Words>
  <Application>Microsoft Office PowerPoint</Application>
  <PresentationFormat>On-screen Show (4:3)</PresentationFormat>
  <Paragraphs>820</Paragraphs>
  <Slides>46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OS-intro</vt:lpstr>
      <vt:lpstr>Picture</vt:lpstr>
      <vt:lpstr>INF5063 – GPU &amp; CUDA</vt:lpstr>
      <vt:lpstr>PC Graphics Timeline</vt:lpstr>
      <vt:lpstr>Basic 3D Graphics Pipeline</vt:lpstr>
      <vt:lpstr>Graphics in the PC Architecture</vt:lpstr>
      <vt:lpstr>High-end Hardware</vt:lpstr>
      <vt:lpstr>Lab Hardware</vt:lpstr>
      <vt:lpstr>GeForce GF100 Architecture</vt:lpstr>
      <vt:lpstr>nVIDIA GF100 vs. GT200 Architecture</vt:lpstr>
      <vt:lpstr>TPC… SM… SP… Some more details…</vt:lpstr>
      <vt:lpstr>SP: The basic processing block</vt:lpstr>
      <vt:lpstr>Streaming Multiprocessor (SM)</vt:lpstr>
      <vt:lpstr>SM Register File</vt:lpstr>
      <vt:lpstr>Constants</vt:lpstr>
      <vt:lpstr>Shared Memory</vt:lpstr>
      <vt:lpstr>Execution Pipes</vt:lpstr>
      <vt:lpstr>GPGPU</vt:lpstr>
      <vt:lpstr>What is really GPGPU?</vt:lpstr>
      <vt:lpstr>Previous GPGPU use, and limitations</vt:lpstr>
      <vt:lpstr>nVIDIA CUDA</vt:lpstr>
      <vt:lpstr>Outline</vt:lpstr>
      <vt:lpstr>The CUDA Programming Model</vt:lpstr>
      <vt:lpstr>Thread Batching: Grids and Blocks</vt:lpstr>
      <vt:lpstr>CUDA Device Memory Space Overview</vt:lpstr>
      <vt:lpstr>Global, Constant, and Texture Memories</vt:lpstr>
      <vt:lpstr>Terminology Recap</vt:lpstr>
      <vt:lpstr>Access Times</vt:lpstr>
      <vt:lpstr>CUDA – API</vt:lpstr>
      <vt:lpstr>CUDA Highlights</vt:lpstr>
      <vt:lpstr>CUDA Device Memory Allocation</vt:lpstr>
      <vt:lpstr>CUDA Device Memory Allocation</vt:lpstr>
      <vt:lpstr>CUDA Host-Device Data Transfer</vt:lpstr>
      <vt:lpstr>CUDA Host-Device Data Transfer</vt:lpstr>
      <vt:lpstr>CUDA Function Declarations</vt:lpstr>
      <vt:lpstr>CUDA Function Declarations</vt:lpstr>
      <vt:lpstr>Some Information on the Toolkit</vt:lpstr>
      <vt:lpstr>Compilation</vt:lpstr>
      <vt:lpstr>Linking &amp; Profiling</vt:lpstr>
      <vt:lpstr>Debugging Using Device Emulation</vt:lpstr>
      <vt:lpstr>Before you start…</vt:lpstr>
      <vt:lpstr>Some usefull resources</vt:lpstr>
      <vt:lpstr>Example:</vt:lpstr>
      <vt:lpstr>14 different MJPEG encoders on GPU</vt:lpstr>
      <vt:lpstr>Profiling a Motion JPEG encoder on x86</vt:lpstr>
      <vt:lpstr>Optimizing for GPU, use the memory correctly!!</vt:lpstr>
      <vt:lpstr>How about using a better algorithm??</vt:lpstr>
      <vt:lpstr>Effect of offloading VLC to the GPU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Håkon Stensland</dc:creator>
  <cp:lastModifiedBy>Håkon Kvale Stensland</cp:lastModifiedBy>
  <cp:revision>56</cp:revision>
  <cp:lastPrinted>1601-01-01T00:00:00Z</cp:lastPrinted>
  <dcterms:created xsi:type="dcterms:W3CDTF">2007-05-23T23:25:38Z</dcterms:created>
  <dcterms:modified xsi:type="dcterms:W3CDTF">2010-10-09T08:28:30Z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