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56" r:id="rId2"/>
    <p:sldId id="417" r:id="rId3"/>
    <p:sldId id="414" r:id="rId4"/>
    <p:sldId id="416" r:id="rId5"/>
    <p:sldId id="408" r:id="rId6"/>
  </p:sldIdLst>
  <p:sldSz cx="9144000" cy="6858000" type="screen4x3"/>
  <p:notesSz cx="6845300" cy="91313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pitchFamily="2" charset="2"/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ECFF"/>
    <a:srgbClr val="66CCFF"/>
    <a:srgbClr val="C0C0C0"/>
    <a:srgbClr val="DDDDDD"/>
    <a:srgbClr val="3366FF"/>
    <a:srgbClr val="0066FF"/>
    <a:srgbClr val="3399FF"/>
    <a:srgbClr val="F8F8F8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568" autoAdjust="0"/>
    <p:restoredTop sz="81977" autoAdjust="0"/>
  </p:normalViewPr>
  <p:slideViewPr>
    <p:cSldViewPr snapToGrid="0">
      <p:cViewPr varScale="1">
        <p:scale>
          <a:sx n="106" d="100"/>
          <a:sy n="106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86B74FC3-CCAA-4BB1-891D-EF462F701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9034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77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BF7976E4-F5DC-4EAC-9B1F-E58BA3A9B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131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5158DB4-9B84-473A-9CCD-47327196F08A}" type="slidenum">
              <a:rPr lang="en-US" sz="1200" smtClean="0">
                <a:latin typeface="Arial" pitchFamily="34" charset="0"/>
              </a:rPr>
              <a:pPr eaLnBrk="1" hangingPunct="1"/>
              <a:t>1</a:t>
            </a:fld>
            <a:endParaRPr lang="en-US" sz="1200" dirty="0" smtClean="0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Other tools like </a:t>
            </a:r>
            <a:r>
              <a:rPr lang="en-US" noProof="0" dirty="0" err="1" smtClean="0"/>
              <a:t>objdump</a:t>
            </a:r>
            <a:r>
              <a:rPr lang="en-US" baseline="0" noProof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also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availible</a:t>
            </a:r>
            <a:r>
              <a:rPr lang="nb-NO" baseline="0" dirty="0" smtClean="0"/>
              <a:t> </a:t>
            </a:r>
            <a:r>
              <a:rPr lang="en-US" baseline="0" noProof="0" dirty="0" smtClean="0"/>
              <a:t>to</a:t>
            </a:r>
            <a:r>
              <a:rPr lang="nb-NO" baseline="0" dirty="0" smtClean="0"/>
              <a:t> se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assembly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instructions</a:t>
            </a:r>
            <a:r>
              <a:rPr lang="nb-NO" baseline="0" dirty="0" smtClean="0"/>
              <a:t>.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976E4-F5DC-4EAC-9B1F-E58BA3A9B6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9528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4339" name="Plassholder for notater 2"/>
          <p:cNvSpPr>
            <a:spLocks noGrp="1"/>
          </p:cNvSpPr>
          <p:nvPr>
            <p:ph type="body" sz="quarter" idx="1"/>
          </p:nvPr>
        </p:nvSpPr>
        <p:spPr>
          <a:xfrm>
            <a:off x="684213" y="4337050"/>
            <a:ext cx="5476875" cy="4019550"/>
          </a:xfr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Font typeface="Calibri" pitchFamily="34" charset="0"/>
              <a:buChar char="•"/>
            </a:pPr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0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5353490-8E17-470F-AADD-ECF27C1C44DD}" type="slidenum">
              <a:rPr lang="en-US" sz="1200" smtClean="0">
                <a:latin typeface="Arial" pitchFamily="34" charset="0"/>
              </a:rPr>
              <a:pPr eaLnBrk="1" hangingPunct="1"/>
              <a:t>5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1450" y="2155825"/>
            <a:ext cx="1397000" cy="1276350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-96" charset="2"/>
              <a:buNone/>
              <a:defRPr/>
            </a:pPr>
            <a:endParaRPr lang="nb-NO">
              <a:latin typeface="Tahoma" pitchFamily="-96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36513" y="3336925"/>
            <a:ext cx="8985250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nb-NO" sz="2400">
              <a:latin typeface="Tahoma" pitchFamily="-96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6200000">
            <a:off x="-517525" y="2586038"/>
            <a:ext cx="1685925" cy="92075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1C1C1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-96" charset="2"/>
              <a:buNone/>
              <a:defRPr/>
            </a:pPr>
            <a:endParaRPr lang="nb-NO">
              <a:latin typeface="Tahoma" pitchFamily="-96" charset="0"/>
            </a:endParaRPr>
          </a:p>
        </p:txBody>
      </p:sp>
      <p:sp>
        <p:nvSpPr>
          <p:cNvPr id="1155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-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814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94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63881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63881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816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hart" preserve="1">
  <p:cSld name="Tittel, 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iagram 3"/>
          <p:cNvSpPr>
            <a:spLocks noGrp="1"/>
          </p:cNvSpPr>
          <p:nvPr>
            <p:ph type="chart"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/>
          <a:p>
            <a:pPr lvl="0"/>
            <a:endParaRPr lang="nb-NO" noProof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753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tel og tekst over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0" y="866775"/>
            <a:ext cx="9144000" cy="2747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0" y="3767138"/>
            <a:ext cx="9144000" cy="274796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799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617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426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130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084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360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904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872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566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-96" charset="2"/>
              <a:buNone/>
              <a:defRPr/>
            </a:pPr>
            <a:endParaRPr lang="nb-NO">
              <a:latin typeface="Tahoma" pitchFamily="-9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54053" name="Text Box 5"/>
          <p:cNvSpPr txBox="1">
            <a:spLocks noChangeArrowheads="1"/>
          </p:cNvSpPr>
          <p:nvPr/>
        </p:nvSpPr>
        <p:spPr bwMode="auto">
          <a:xfrm>
            <a:off x="1725613" y="6654800"/>
            <a:ext cx="5113337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900">
                <a:latin typeface="Arial" charset="0"/>
              </a:rPr>
              <a:t>INF5063, Pål Halvorsen, Carsten Griwodz, Håvard Espeland, Håkon Stensland</a:t>
            </a:r>
          </a:p>
        </p:txBody>
      </p:sp>
      <p:sp>
        <p:nvSpPr>
          <p:cNvPr id="1154054" name="Rectangle 6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nb-NO" sz="2400">
              <a:latin typeface="Tahoma" pitchFamily="-9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2163" y="6665913"/>
            <a:ext cx="19669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54056" name="Rectangle 8"/>
          <p:cNvSpPr>
            <a:spLocks noChangeArrowheads="1"/>
          </p:cNvSpPr>
          <p:nvPr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-96" charset="2"/>
              <a:buNone/>
              <a:defRPr/>
            </a:pPr>
            <a:endParaRPr lang="nb-NO">
              <a:latin typeface="Tahoma" pitchFamily="-96" charset="0"/>
            </a:endParaRPr>
          </a:p>
        </p:txBody>
      </p:sp>
      <p:pic>
        <p:nvPicPr>
          <p:cNvPr id="1033" name="Picture 9" descr="Picture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63078"/>
          <a:stretch>
            <a:fillRect/>
          </a:stretch>
        </p:blipFill>
        <p:spPr bwMode="auto">
          <a:xfrm>
            <a:off x="15875" y="6572250"/>
            <a:ext cx="334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4058" name="Rectangle 10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nb-NO" sz="2400">
              <a:latin typeface="Tahoma" pitchFamily="-96" charset="0"/>
            </a:endParaRPr>
          </a:p>
        </p:txBody>
      </p:sp>
      <p:sp>
        <p:nvSpPr>
          <p:cNvPr id="1154059" name="Text Box 11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000" b="1">
                <a:latin typeface="Tahoma" pitchFamily="-96" charset="0"/>
              </a:rPr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ahoma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ilry.ifi.uio.n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0681" y="2072841"/>
            <a:ext cx="8142287" cy="3774239"/>
          </a:xfrm>
        </p:spPr>
        <p:txBody>
          <a:bodyPr/>
          <a:lstStyle/>
          <a:p>
            <a:pPr eaLnBrk="1" hangingPunct="1">
              <a:spcAft>
                <a:spcPts val="180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Home Exam 1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Codec c63 </a:t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x86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using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Streaming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SIMD Extensions (SSE)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9888" y="376238"/>
            <a:ext cx="8502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/>
              <a:t>INF5063: Programming heterogeneous multi-core processors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79425" y="1039813"/>
            <a:ext cx="8501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 dirty="0"/>
              <a:t>… because the OS-course is just to easy!</a:t>
            </a:r>
          </a:p>
        </p:txBody>
      </p:sp>
      <p:pic>
        <p:nvPicPr>
          <p:cNvPr id="3079" name="Picture 30" descr="simula_logo_n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678613"/>
            <a:ext cx="12192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 bwMode="auto">
          <a:xfrm>
            <a:off x="434975" y="87313"/>
            <a:ext cx="822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-96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-96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-96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-96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-96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-96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-96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-96" charset="0"/>
              </a:defRPr>
            </a:lvl9pPr>
          </a:lstStyle>
          <a:p>
            <a:pPr>
              <a:buClr>
                <a:srgbClr val="474220"/>
              </a:buClr>
              <a:buFont typeface="TheSansBold-Plain"/>
              <a:buNone/>
            </a:pPr>
            <a:r>
              <a:rPr lang="en-GB" dirty="0" smtClean="0"/>
              <a:t>Your task</a:t>
            </a:r>
          </a:p>
        </p:txBody>
      </p:sp>
      <p:sp>
        <p:nvSpPr>
          <p:cNvPr id="3" name="Plassholder for tekst 2"/>
          <p:cNvSpPr txBox="1">
            <a:spLocks/>
          </p:cNvSpPr>
          <p:nvPr/>
        </p:nvSpPr>
        <p:spPr bwMode="auto">
          <a:xfrm>
            <a:off x="34879" y="683651"/>
            <a:ext cx="9142072" cy="572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ahoma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14313" indent="-214313" hangingPunct="1">
              <a:spcBef>
                <a:spcPts val="288"/>
              </a:spcBef>
              <a:spcAft>
                <a:spcPts val="22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Utilize the</a:t>
            </a: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 CPU </a:t>
            </a: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vector unit to get the most performance out of a single </a:t>
            </a: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core for a simple video encoder </a:t>
            </a:r>
            <a:endParaRPr lang="en-US" sz="2000" dirty="0" smtClean="0">
              <a:solidFill>
                <a:srgbClr val="474220"/>
              </a:solidFill>
              <a:latin typeface="TheSans-Plain"/>
              <a:ea typeface="DejaVu Sans"/>
              <a:cs typeface="DejaVu Sans"/>
            </a:endParaRPr>
          </a:p>
          <a:p>
            <a:pPr marL="614363" lvl="1" indent="-214313" hangingPunct="1">
              <a:spcBef>
                <a:spcPts val="288"/>
              </a:spcBef>
              <a:spcAft>
                <a:spcPts val="22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US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Start by profiling the encoder to see which parts of the encoder that are the </a:t>
            </a:r>
            <a:r>
              <a:rPr lang="en-US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bottlenecks</a:t>
            </a:r>
          </a:p>
          <a:p>
            <a:pPr marL="614363" lvl="1" indent="-214313" hangingPunct="1">
              <a:spcBef>
                <a:spcPts val="288"/>
              </a:spcBef>
              <a:spcAft>
                <a:spcPts val="22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US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Optimize the bottleneck</a:t>
            </a:r>
            <a:endParaRPr lang="en-US" sz="1800" dirty="0" smtClean="0">
              <a:solidFill>
                <a:srgbClr val="474220"/>
              </a:solidFill>
              <a:latin typeface="TheSans-Plain"/>
              <a:ea typeface="DejaVu Sans"/>
              <a:cs typeface="DejaVu Sans"/>
            </a:endParaRPr>
          </a:p>
          <a:p>
            <a:pPr marL="614363" lvl="1" indent="-214313" hangingPunct="1">
              <a:spcBef>
                <a:spcPts val="288"/>
              </a:spcBef>
              <a:spcAft>
                <a:spcPts val="22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US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Remember, after optimizing one part of the code, more profiling might be needed to find new </a:t>
            </a:r>
            <a:r>
              <a:rPr lang="en-US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bottlenecks</a:t>
            </a:r>
          </a:p>
          <a:p>
            <a:pPr marL="214313" indent="-214313" hangingPunct="1">
              <a:spcBef>
                <a:spcPts val="288"/>
              </a:spcBef>
              <a:spcAft>
                <a:spcPts val="22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Write a report with details on which parts of the encoding process that benefited from your optimizations. The report should also explain how your code works</a:t>
            </a: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.</a:t>
            </a:r>
          </a:p>
          <a:p>
            <a:pPr marL="214313" indent="-214313" hangingPunct="1">
              <a:spcBef>
                <a:spcPts val="288"/>
              </a:spcBef>
              <a:spcAft>
                <a:spcPts val="22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GB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You can </a:t>
            </a: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use your own machines for this assignment, but you have to make sure that the code works on </a:t>
            </a:r>
            <a:r>
              <a:rPr lang="en-US" sz="2000" i="1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bush</a:t>
            </a: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 or </a:t>
            </a:r>
            <a:r>
              <a:rPr lang="en-US" sz="2000" i="1" dirty="0" err="1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clinton</a:t>
            </a: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 at the Simula network (login will be provided later</a:t>
            </a:r>
            <a:r>
              <a:rPr lang="en-US" sz="20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)</a:t>
            </a:r>
            <a:endParaRPr lang="en-GB" sz="2000" dirty="0" smtClean="0">
              <a:solidFill>
                <a:srgbClr val="474220"/>
              </a:solidFill>
              <a:latin typeface="TheSans-Plain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31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 idx="4294967295"/>
          </p:nvPr>
        </p:nvSpPr>
        <p:spPr>
          <a:xfrm>
            <a:off x="434975" y="87313"/>
            <a:ext cx="8229600" cy="552450"/>
          </a:xfrm>
        </p:spPr>
        <p:txBody>
          <a:bodyPr lIns="0" tIns="0" rIns="0" bIns="0"/>
          <a:lstStyle/>
          <a:p>
            <a:pPr>
              <a:buClr>
                <a:srgbClr val="474220"/>
              </a:buClr>
              <a:buFont typeface="TheSansBold-Plain"/>
              <a:buNone/>
            </a:pPr>
            <a:r>
              <a:rPr lang="en-GB" dirty="0" err="1" smtClean="0"/>
              <a:t>Precode</a:t>
            </a:r>
            <a:endParaRPr lang="en-GB" dirty="0" smtClean="0"/>
          </a:p>
        </p:txBody>
      </p:sp>
      <p:sp>
        <p:nvSpPr>
          <p:cNvPr id="6147" name="Plassholder for tekst 2"/>
          <p:cNvSpPr>
            <a:spLocks noGrp="1"/>
          </p:cNvSpPr>
          <p:nvPr>
            <p:ph type="body" idx="4294967295"/>
          </p:nvPr>
        </p:nvSpPr>
        <p:spPr>
          <a:xfrm>
            <a:off x="457200" y="1078880"/>
            <a:ext cx="8229600" cy="5280025"/>
          </a:xfrm>
        </p:spPr>
        <p:txBody>
          <a:bodyPr/>
          <a:lstStyle/>
          <a:p>
            <a:pPr marL="214313" indent="-214313" hangingPunct="1">
              <a:spcBef>
                <a:spcPts val="288"/>
              </a:spcBef>
              <a:spcAft>
                <a:spcPts val="28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GB" sz="24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The </a:t>
            </a:r>
            <a:r>
              <a:rPr lang="en-GB" sz="2400" dirty="0" err="1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precode</a:t>
            </a:r>
            <a:r>
              <a:rPr lang="en-GB" sz="24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 is a basic single threaded</a:t>
            </a:r>
            <a:r>
              <a:rPr lang="en-GB" sz="24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 c63 encoder </a:t>
            </a:r>
            <a:r>
              <a:rPr lang="en-GB" sz="24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written in </a:t>
            </a:r>
            <a:r>
              <a:rPr lang="en-GB" sz="24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C</a:t>
            </a:r>
          </a:p>
          <a:p>
            <a:pPr marL="614363" lvl="1" indent="-214313" hangingPunct="1">
              <a:spcBef>
                <a:spcPts val="288"/>
              </a:spcBef>
              <a:spcAft>
                <a:spcPts val="28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You should NOT change the algorithms in the code </a:t>
            </a:r>
          </a:p>
          <a:p>
            <a:pPr marL="614363" lvl="1" indent="-214313" hangingPunct="1">
              <a:spcBef>
                <a:spcPts val="288"/>
              </a:spcBef>
              <a:spcAft>
                <a:spcPts val="28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You are NOT allowed </a:t>
            </a: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to</a:t>
            </a: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 use code </a:t>
            </a: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from other </a:t>
            </a: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projects – </a:t>
            </a:r>
            <a:b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</a:b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the </a:t>
            </a:r>
            <a:r>
              <a:rPr lang="en-GB" sz="1800" dirty="0" err="1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precode</a:t>
            </a: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 and your own code only</a:t>
            </a:r>
          </a:p>
          <a:p>
            <a:pPr marL="614363" lvl="1" indent="-214313" hangingPunct="1">
              <a:spcBef>
                <a:spcPts val="288"/>
              </a:spcBef>
              <a:spcAft>
                <a:spcPts val="28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US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Your implementation is supposed to be single threaded, and optimized to use the data parallelism available in a single x86 core.</a:t>
            </a:r>
            <a:endParaRPr lang="en-GB" sz="1800" dirty="0" smtClean="0">
              <a:solidFill>
                <a:srgbClr val="474220"/>
              </a:solidFill>
              <a:latin typeface="TheSans-Plain"/>
              <a:ea typeface="DejaVu Sans"/>
              <a:cs typeface="DejaVu Sans"/>
            </a:endParaRPr>
          </a:p>
          <a:p>
            <a:pPr marL="614363" lvl="1" indent="-214313" hangingPunct="1">
              <a:spcBef>
                <a:spcPts val="288"/>
              </a:spcBef>
              <a:spcAft>
                <a:spcPts val="2875"/>
              </a:spcAft>
              <a:buClr>
                <a:srgbClr val="474220"/>
              </a:buClr>
              <a:buSzPct val="100000"/>
              <a:buFont typeface="Arial" pitchFamily="34" charset="0"/>
              <a:buChar char="•"/>
              <a:tabLst>
                <a:tab pos="696913" algn="l"/>
                <a:tab pos="1611313" algn="l"/>
                <a:tab pos="2525713" algn="l"/>
                <a:tab pos="3440113" algn="l"/>
                <a:tab pos="4354513" algn="l"/>
                <a:tab pos="5268913" algn="l"/>
                <a:tab pos="6183313" algn="l"/>
                <a:tab pos="7097713" algn="l"/>
                <a:tab pos="8012113" algn="l"/>
                <a:tab pos="8926513" algn="l"/>
                <a:tab pos="9840913" algn="l"/>
              </a:tabLst>
            </a:pP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Otherwise, you </a:t>
            </a: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are free to use and modify it as you see </a:t>
            </a:r>
            <a:r>
              <a:rPr lang="en-GB" sz="1800" dirty="0" smtClean="0">
                <a:solidFill>
                  <a:srgbClr val="474220"/>
                </a:solidFill>
                <a:latin typeface="TheSans-Plain"/>
                <a:ea typeface="DejaVu Sans"/>
                <a:cs typeface="DejaVu Sans"/>
              </a:rPr>
              <a:t>fit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Information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0" y="1008063"/>
            <a:ext cx="9144000" cy="544671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Work in groups of 2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Deadline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b="1" dirty="0" smtClean="0"/>
              <a:t>24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smtClean="0"/>
              <a:t>September – 23:59:</a:t>
            </a:r>
            <a:r>
              <a:rPr lang="en-US" b="1" dirty="0" smtClean="0"/>
              <a:t>59.99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The assignment will be </a:t>
            </a:r>
            <a:r>
              <a:rPr lang="en-US" dirty="0" smtClean="0"/>
              <a:t>graded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will count </a:t>
            </a:r>
            <a:r>
              <a:rPr lang="en-US" dirty="0" smtClean="0"/>
              <a:t>33% of the final grade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Deliver your code and report to: </a:t>
            </a:r>
            <a:r>
              <a:rPr lang="nb-NO" dirty="0">
                <a:hlinkClick r:id="rId2"/>
              </a:rPr>
              <a:t>https://devilry.ifi.uio.no</a:t>
            </a:r>
            <a:r>
              <a:rPr lang="nb-NO" dirty="0" smtClean="0">
                <a:hlinkClick r:id="rId2"/>
              </a:rPr>
              <a:t>/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Prepare a short (5 - 10 minutes) presentation for the class on the </a:t>
            </a:r>
            <a:r>
              <a:rPr lang="en-US" b="1" dirty="0" smtClean="0"/>
              <a:t>25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smtClean="0"/>
              <a:t>September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38175" y="2133600"/>
            <a:ext cx="7361238" cy="1033463"/>
          </a:xfrm>
        </p:spPr>
        <p:txBody>
          <a:bodyPr/>
          <a:lstStyle/>
          <a:p>
            <a:pPr eaLnBrk="1" hangingPunct="1"/>
            <a:r>
              <a:rPr lang="en-US" sz="4800" dirty="0" smtClean="0"/>
              <a:t>Good Luck!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-intro">
  <a:themeElements>
    <a:clrScheme name="OS-intr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S-intr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85000"/>
          <a:buFont typeface="Wingdings" pitchFamily="-96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85000"/>
          <a:buFont typeface="Wingdings" pitchFamily="-96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96" charset="0"/>
          </a:defRPr>
        </a:defPPr>
      </a:lstStyle>
    </a:lnDef>
  </a:objectDefaults>
  <a:extraClrSchemeLst>
    <a:extraClrScheme>
      <a:clrScheme name="OS-intr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intr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intr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HD:Users:griff:SVN:nd:papers:MiSMoSS:slides:courses:INF1060:H07:OS-intro.ppt</Template>
  <TotalTime>49353</TotalTime>
  <Words>327</Words>
  <Application>Microsoft Macintosh PowerPoint</Application>
  <PresentationFormat>On-screen Show (4:3)</PresentationFormat>
  <Paragraphs>27</Paragraphs>
  <Slides>5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OS-intro</vt:lpstr>
      <vt:lpstr>  Home Exam 1:   Codec c63  on  Intel x86  using  Streaming SIMD Extensions (SSE)</vt:lpstr>
      <vt:lpstr>Slide 2</vt:lpstr>
      <vt:lpstr>Precode</vt:lpstr>
      <vt:lpstr>Formal Information</vt:lpstr>
      <vt:lpstr>Good Luck!</vt:lpstr>
    </vt:vector>
  </TitlesOfParts>
  <Company>ifi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Pål Halvorsen</cp:lastModifiedBy>
  <cp:revision>2001</cp:revision>
  <dcterms:created xsi:type="dcterms:W3CDTF">2012-09-11T05:52:23Z</dcterms:created>
  <dcterms:modified xsi:type="dcterms:W3CDTF">2012-09-11T09:21:23Z</dcterms:modified>
</cp:coreProperties>
</file>