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3" r:id="rId1"/>
  </p:sldMasterIdLst>
  <p:notesMasterIdLst>
    <p:notesMasterId r:id="rId49"/>
  </p:notesMasterIdLst>
  <p:handoutMasterIdLst>
    <p:handoutMasterId r:id="rId50"/>
  </p:handoutMasterIdLst>
  <p:sldIdLst>
    <p:sldId id="256" r:id="rId2"/>
    <p:sldId id="548" r:id="rId3"/>
    <p:sldId id="537" r:id="rId4"/>
    <p:sldId id="549" r:id="rId5"/>
    <p:sldId id="582" r:id="rId6"/>
    <p:sldId id="575" r:id="rId7"/>
    <p:sldId id="576" r:id="rId8"/>
    <p:sldId id="577" r:id="rId9"/>
    <p:sldId id="578" r:id="rId10"/>
    <p:sldId id="579" r:id="rId11"/>
    <p:sldId id="580" r:id="rId12"/>
    <p:sldId id="587" r:id="rId13"/>
    <p:sldId id="505" r:id="rId14"/>
    <p:sldId id="547" r:id="rId15"/>
    <p:sldId id="581" r:id="rId16"/>
    <p:sldId id="538" r:id="rId17"/>
    <p:sldId id="539" r:id="rId18"/>
    <p:sldId id="540" r:id="rId19"/>
    <p:sldId id="586" r:id="rId20"/>
    <p:sldId id="542" r:id="rId21"/>
    <p:sldId id="543" r:id="rId22"/>
    <p:sldId id="544" r:id="rId23"/>
    <p:sldId id="546" r:id="rId24"/>
    <p:sldId id="545" r:id="rId25"/>
    <p:sldId id="550" r:id="rId26"/>
    <p:sldId id="569" r:id="rId27"/>
    <p:sldId id="570" r:id="rId28"/>
    <p:sldId id="571" r:id="rId29"/>
    <p:sldId id="572" r:id="rId30"/>
    <p:sldId id="573" r:id="rId31"/>
    <p:sldId id="574" r:id="rId32"/>
    <p:sldId id="551" r:id="rId33"/>
    <p:sldId id="552" r:id="rId34"/>
    <p:sldId id="553" r:id="rId35"/>
    <p:sldId id="554" r:id="rId36"/>
    <p:sldId id="555" r:id="rId37"/>
    <p:sldId id="556" r:id="rId38"/>
    <p:sldId id="557" r:id="rId39"/>
    <p:sldId id="558" r:id="rId40"/>
    <p:sldId id="559" r:id="rId41"/>
    <p:sldId id="560" r:id="rId42"/>
    <p:sldId id="561" r:id="rId43"/>
    <p:sldId id="562" r:id="rId44"/>
    <p:sldId id="563" r:id="rId45"/>
    <p:sldId id="564" r:id="rId46"/>
    <p:sldId id="566" r:id="rId47"/>
    <p:sldId id="567" r:id="rId48"/>
  </p:sldIdLst>
  <p:sldSz cx="9144000" cy="6858000" type="screen4x3"/>
  <p:notesSz cx="6845300" cy="9131300"/>
  <p:defaultTextStyle>
    <a:defPPr>
      <a:defRPr lang="en-US"/>
    </a:defPPr>
    <a:lvl1pPr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1pPr>
    <a:lvl2pPr marL="4572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2pPr>
    <a:lvl3pPr marL="9144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3pPr>
    <a:lvl4pPr marL="13716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4pPr>
    <a:lvl5pPr marL="18288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5pPr>
    <a:lvl6pPr marL="2286000" algn="l" defTabSz="914400" rtl="0" eaLnBrk="1" latinLnBrk="0" hangingPunct="1">
      <a:defRPr sz="1400" kern="1200">
        <a:solidFill>
          <a:schemeClr val="tx1"/>
        </a:solidFill>
        <a:latin typeface="Tahoma" charset="0"/>
        <a:ea typeface="ＭＳ Ｐゴシック" charset="-128"/>
        <a:cs typeface="+mn-cs"/>
      </a:defRPr>
    </a:lvl6pPr>
    <a:lvl7pPr marL="2743200" algn="l" defTabSz="914400" rtl="0" eaLnBrk="1" latinLnBrk="0" hangingPunct="1">
      <a:defRPr sz="1400" kern="1200">
        <a:solidFill>
          <a:schemeClr val="tx1"/>
        </a:solidFill>
        <a:latin typeface="Tahoma" charset="0"/>
        <a:ea typeface="ＭＳ Ｐゴシック" charset="-128"/>
        <a:cs typeface="+mn-cs"/>
      </a:defRPr>
    </a:lvl7pPr>
    <a:lvl8pPr marL="3200400" algn="l" defTabSz="914400" rtl="0" eaLnBrk="1" latinLnBrk="0" hangingPunct="1">
      <a:defRPr sz="1400" kern="1200">
        <a:solidFill>
          <a:schemeClr val="tx1"/>
        </a:solidFill>
        <a:latin typeface="Tahoma" charset="0"/>
        <a:ea typeface="ＭＳ Ｐゴシック" charset="-128"/>
        <a:cs typeface="+mn-cs"/>
      </a:defRPr>
    </a:lvl8pPr>
    <a:lvl9pPr marL="3657600" algn="l" defTabSz="914400" rtl="0" eaLnBrk="1" latinLnBrk="0" hangingPunct="1">
      <a:defRPr sz="1400" kern="1200">
        <a:solidFill>
          <a:schemeClr val="tx1"/>
        </a:solidFill>
        <a:latin typeface="Tahom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CECFF"/>
    <a:srgbClr val="66CCFF"/>
    <a:srgbClr val="C0C0C0"/>
    <a:srgbClr val="DDDDDD"/>
    <a:srgbClr val="3366FF"/>
    <a:srgbClr val="0066FF"/>
    <a:srgbClr val="3399FF"/>
    <a:srgbClr val="F8F8F8"/>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9670" autoAdjust="0"/>
  </p:normalViewPr>
  <p:slideViewPr>
    <p:cSldViewPr snapToGrid="0">
      <p:cViewPr varScale="1">
        <p:scale>
          <a:sx n="105" d="100"/>
          <a:sy n="105" d="100"/>
        </p:scale>
        <p:origin x="-6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6739" name="Rectangle 3"/>
          <p:cNvSpPr>
            <a:spLocks noGrp="1" noChangeArrowheads="1"/>
          </p:cNvSpPr>
          <p:nvPr>
            <p:ph type="dt" sz="quarter"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defRPr>
            </a:lvl1pPr>
          </a:lstStyle>
          <a:p>
            <a:endParaRPr lang="nb-NO"/>
          </a:p>
        </p:txBody>
      </p:sp>
      <p:sp>
        <p:nvSpPr>
          <p:cNvPr id="116740" name="Rectangle 4"/>
          <p:cNvSpPr>
            <a:spLocks noGrp="1" noChangeArrowheads="1"/>
          </p:cNvSpPr>
          <p:nvPr>
            <p:ph type="ftr" sz="quarter" idx="2"/>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6741" name="Rectangle 5"/>
          <p:cNvSpPr>
            <a:spLocks noGrp="1" noChangeArrowheads="1"/>
          </p:cNvSpPr>
          <p:nvPr>
            <p:ph type="sldNum" sz="quarter" idx="3"/>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fld id="{E74CE880-91FD-4421-9A7B-BEAC5B43C8CC}"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468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7762" name="Rectangle 1026"/>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7763" name="Rectangle 1027"/>
          <p:cNvSpPr>
            <a:spLocks noGrp="1" noChangeArrowheads="1"/>
          </p:cNvSpPr>
          <p:nvPr>
            <p:ph type="dt"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defRPr>
            </a:lvl1pPr>
          </a:lstStyle>
          <a:p>
            <a:endParaRPr lang="nb-NO"/>
          </a:p>
        </p:txBody>
      </p:sp>
      <p:sp>
        <p:nvSpPr>
          <p:cNvPr id="17412" name="Rectangle 1028"/>
          <p:cNvSpPr>
            <a:spLocks noGrp="1" noRot="1" noChangeAspect="1" noChangeArrowheads="1" noTextEdit="1"/>
          </p:cNvSpPr>
          <p:nvPr>
            <p:ph type="sldImg" idx="2"/>
          </p:nvPr>
        </p:nvSpPr>
        <p:spPr bwMode="auto">
          <a:xfrm>
            <a:off x="1139825" y="685800"/>
            <a:ext cx="4565650" cy="3424238"/>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7765" name="Rectangle 1029"/>
          <p:cNvSpPr>
            <a:spLocks noGrp="1" noChangeArrowheads="1"/>
          </p:cNvSpPr>
          <p:nvPr>
            <p:ph type="body" sz="quarter" idx="3"/>
          </p:nvPr>
        </p:nvSpPr>
        <p:spPr bwMode="auto">
          <a:xfrm>
            <a:off x="684213" y="4337050"/>
            <a:ext cx="5476875" cy="410845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6" name="Rectangle 1030"/>
          <p:cNvSpPr>
            <a:spLocks noGrp="1" noChangeArrowheads="1"/>
          </p:cNvSpPr>
          <p:nvPr>
            <p:ph type="ftr" sz="quarter" idx="4"/>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7767" name="Rectangle 1031"/>
          <p:cNvSpPr>
            <a:spLocks noGrp="1" noChangeArrowheads="1"/>
          </p:cNvSpPr>
          <p:nvPr>
            <p:ph type="sldNum" sz="quarter" idx="5"/>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fld id="{EBF1B11A-1591-436C-9FCB-B45FBF3E5120}"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827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1</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32</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smtClean="0">
              <a:ea typeface="ＭＳ Ｐゴシック" charset="-128"/>
            </a:endParaRPr>
          </a:p>
        </p:txBody>
      </p:sp>
      <p:sp>
        <p:nvSpPr>
          <p:cNvPr id="3277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5BFF0C9B-7649-46D8-8A93-2F0400F6C153}" type="slidenum">
              <a:rPr lang="en-US" sz="1200">
                <a:latin typeface="Arial" charset="0"/>
              </a:rPr>
              <a:pPr eaLnBrk="1" hangingPunct="1"/>
              <a:t>38</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smtClean="0">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39</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dirty="0" smtClean="0">
              <a:ea typeface="ＭＳ Ｐゴシック" charset="-128"/>
            </a:endParaRPr>
          </a:p>
        </p:txBody>
      </p:sp>
      <p:sp>
        <p:nvSpPr>
          <p:cNvPr id="3686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AAA5690-BDF7-48FC-8769-5D8ACB0D7BFC}" type="slidenum">
              <a:rPr lang="en-US" sz="1200">
                <a:latin typeface="Arial" charset="0"/>
              </a:rPr>
              <a:pPr eaLnBrk="1" hangingPunct="1"/>
              <a:t>40</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smtClean="0">
              <a:ea typeface="ＭＳ Ｐゴシック" charset="-128"/>
            </a:endParaRPr>
          </a:p>
        </p:txBody>
      </p:sp>
      <p:sp>
        <p:nvSpPr>
          <p:cNvPr id="3891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C5F71D09-EF81-4A30-9A74-C287435DF49B}" type="slidenum">
              <a:rPr lang="en-US" sz="1200">
                <a:latin typeface="Arial" charset="0"/>
              </a:rPr>
              <a:pPr eaLnBrk="1" hangingPunct="1"/>
              <a:t>41</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smtClean="0">
              <a:ea typeface="ＭＳ Ｐゴシック" charset="-128"/>
            </a:endParaRPr>
          </a:p>
        </p:txBody>
      </p:sp>
      <p:sp>
        <p:nvSpPr>
          <p:cNvPr id="4096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7EFF793F-EC22-448E-8AB6-0D63E98789B7}" type="slidenum">
              <a:rPr lang="en-US" sz="1200">
                <a:latin typeface="Arial" charset="0"/>
              </a:rPr>
              <a:pPr eaLnBrk="1" hangingPunct="1"/>
              <a:t>42</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smtClean="0">
              <a:ea typeface="ＭＳ Ｐゴシック" charset="-128"/>
            </a:endParaRPr>
          </a:p>
        </p:txBody>
      </p:sp>
      <p:sp>
        <p:nvSpPr>
          <p:cNvPr id="4301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799E069-ED07-4344-B83B-6747330EA73A}" type="slidenum">
              <a:rPr lang="en-US" sz="1200">
                <a:latin typeface="Arial" charset="0"/>
              </a:rPr>
              <a:pPr eaLnBrk="1" hangingPunct="1"/>
              <a:t>43</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b-NO" smtClean="0">
              <a:ea typeface="ＭＳ Ｐゴシック" charset="-128"/>
            </a:endParaRPr>
          </a:p>
        </p:txBody>
      </p:sp>
      <p:sp>
        <p:nvSpPr>
          <p:cNvPr id="4506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E16E3226-7282-48EC-837D-A616BAFB6F5C}" type="slidenum">
              <a:rPr lang="en-US" sz="1200">
                <a:latin typeface="Arial" charset="0"/>
              </a:rPr>
              <a:pPr eaLnBrk="1" hangingPunct="1"/>
              <a:t>44</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SISD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sequential computer which exploits no parallelism in either the instruction or data streams. i.e. one operation at a --</a:t>
            </a:r>
            <a:r>
              <a:rPr lang="en-US" baseline="0" dirty="0" smtClean="0"/>
              <a:t> </a:t>
            </a:r>
            <a:r>
              <a:rPr lang="en-US" dirty="0" smtClean="0"/>
              <a:t>traditional </a:t>
            </a:r>
            <a:r>
              <a:rPr lang="en-US" dirty="0" err="1" smtClean="0"/>
              <a:t>uniprocessor</a:t>
            </a:r>
            <a:r>
              <a:rPr lang="en-US" dirty="0" smtClean="0"/>
              <a:t> machines (PC) or old mainframes.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SIMD</a:t>
            </a:r>
            <a:br>
              <a:rPr lang="en-US" dirty="0" smtClean="0"/>
            </a:br>
            <a:r>
              <a:rPr lang="en-US" dirty="0" smtClean="0"/>
              <a:t>A computer which exploits multiple data streams against a single instruction stream to perform operations which may be naturally parallelized. Example</a:t>
            </a:r>
            <a:r>
              <a:rPr lang="en-US" baseline="0" dirty="0" smtClean="0"/>
              <a:t>: </a:t>
            </a:r>
            <a:r>
              <a:rPr lang="en-US" dirty="0" smtClean="0"/>
              <a:t> array processor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MISD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Multiple instructions operate on a single data stream. Uncommon architecture which is generally used for fault tolerance. Heterogeneous systems operate on the same data stream and must agree on the result. Example:</a:t>
            </a:r>
            <a:r>
              <a:rPr lang="en-US" baseline="0" dirty="0" smtClean="0"/>
              <a:t> </a:t>
            </a:r>
            <a:r>
              <a:rPr lang="en-US" dirty="0" smtClean="0"/>
              <a:t>Space Shuttle flight control computer.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MIMD Multiple autonomous processors simultaneously executing different instructions on different data. Distributed systems are generally recognized to be MIMD architectures; either exploiting a single shared memory space or a distributed memory space. A multi-core superscalar processor is an MIMD processor.</a:t>
            </a:r>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D0FB38B5-80E9-499D-9CF7-A1937908F7C3}" type="slidenum">
              <a:rPr lang="en-US" sz="1200">
                <a:latin typeface="Arial" charset="0"/>
              </a:rPr>
              <a:pPr eaLnBrk="1" hangingPunct="1"/>
              <a:t>13</a:t>
            </a:fld>
            <a:endParaRPr lang="en-US" sz="12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nb-NO"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D0FB38B5-80E9-499D-9CF7-A1937908F7C3}" type="slidenum">
              <a:rPr lang="en-US" sz="1200">
                <a:latin typeface="Arial" charset="0"/>
              </a:rPr>
              <a:pPr eaLnBrk="1" hangingPunct="1"/>
              <a:t>14</a:t>
            </a:fld>
            <a:endParaRPr lang="en-US" sz="12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nb-NO"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15</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latin typeface="Arial" charset="0"/>
                <a:ea typeface="ＭＳ Ｐゴシック" pitchFamily="-112" charset="-128"/>
                <a:cs typeface="ＭＳ Ｐゴシック" pitchFamily="-112" charset="-128"/>
              </a:rPr>
              <a:t>movss</a:t>
            </a:r>
            <a:r>
              <a:rPr lang="en-US" sz="1200" b="1" kern="1200" dirty="0" smtClean="0">
                <a:solidFill>
                  <a:schemeClr val="tx1"/>
                </a:solidFill>
                <a:latin typeface="Arial" charset="0"/>
                <a:ea typeface="ＭＳ Ｐゴシック" pitchFamily="-112" charset="-128"/>
                <a:cs typeface="ＭＳ Ｐゴシック" pitchFamily="-112" charset="-128"/>
              </a:rPr>
              <a:t>: copy a single </a:t>
            </a:r>
            <a:r>
              <a:rPr lang="en-US" sz="1200" b="0" kern="1200" dirty="0" smtClean="0">
                <a:solidFill>
                  <a:schemeClr val="tx1"/>
                </a:solidFill>
                <a:latin typeface="Arial" charset="0"/>
                <a:ea typeface="ＭＳ Ｐゴシック" pitchFamily="-112" charset="-128"/>
                <a:cs typeface="ＭＳ Ｐゴシック" pitchFamily="-112" charset="-128"/>
              </a:rPr>
              <a:t>floating-point data  </a:t>
            </a:r>
            <a:r>
              <a:rPr lang="en-US" sz="1200" b="0" kern="1200" dirty="0" err="1" smtClean="0">
                <a:solidFill>
                  <a:schemeClr val="tx1"/>
                </a:solidFill>
                <a:latin typeface="Arial" charset="0"/>
                <a:ea typeface="ＭＳ Ｐゴシック" pitchFamily="-112" charset="-128"/>
                <a:cs typeface="ＭＳ Ｐゴシック" pitchFamily="-112" charset="-128"/>
              </a:rPr>
              <a:t>movlps</a:t>
            </a:r>
            <a:r>
              <a:rPr lang="en-US" sz="1200" b="0" kern="1200" dirty="0" smtClean="0">
                <a:solidFill>
                  <a:schemeClr val="tx1"/>
                </a:solidFill>
                <a:latin typeface="Arial" charset="0"/>
                <a:ea typeface="ＭＳ Ｐゴシック" pitchFamily="-112" charset="-128"/>
                <a:cs typeface="ＭＳ Ｐゴシック" pitchFamily="-112" charset="-128"/>
              </a:rPr>
              <a:t>: copy 2 floating-point data (low packed)  </a:t>
            </a:r>
            <a:r>
              <a:rPr lang="en-US" sz="1200" b="0" kern="1200" dirty="0" err="1" smtClean="0">
                <a:solidFill>
                  <a:schemeClr val="tx1"/>
                </a:solidFill>
                <a:latin typeface="Arial" charset="0"/>
                <a:ea typeface="ＭＳ Ｐゴシック" pitchFamily="-112" charset="-128"/>
                <a:cs typeface="ＭＳ Ｐゴシック" pitchFamily="-112" charset="-128"/>
              </a:rPr>
              <a:t>movhps</a:t>
            </a:r>
            <a:r>
              <a:rPr lang="en-US" sz="1200" b="0" kern="1200" dirty="0" smtClean="0">
                <a:solidFill>
                  <a:schemeClr val="tx1"/>
                </a:solidFill>
                <a:latin typeface="Arial" charset="0"/>
                <a:ea typeface="ＭＳ Ｐゴシック" pitchFamily="-112" charset="-128"/>
                <a:cs typeface="ＭＳ Ｐゴシック" pitchFamily="-112" charset="-128"/>
              </a:rPr>
              <a:t>: copy 2 floating-point data (high packed)  </a:t>
            </a:r>
            <a:r>
              <a:rPr lang="en-US" sz="1200" b="0" kern="1200" dirty="0" err="1" smtClean="0">
                <a:solidFill>
                  <a:schemeClr val="tx1"/>
                </a:solidFill>
                <a:latin typeface="Arial" charset="0"/>
                <a:ea typeface="ＭＳ Ｐゴシック" pitchFamily="-112" charset="-128"/>
                <a:cs typeface="ＭＳ Ｐゴシック" pitchFamily="-112" charset="-128"/>
              </a:rPr>
              <a:t>movaps</a:t>
            </a:r>
            <a:r>
              <a:rPr lang="en-US" sz="1200" b="0" kern="1200" dirty="0" smtClean="0">
                <a:solidFill>
                  <a:schemeClr val="tx1"/>
                </a:solidFill>
                <a:latin typeface="Arial" charset="0"/>
                <a:ea typeface="ＭＳ Ｐゴシック" pitchFamily="-112" charset="-128"/>
                <a:cs typeface="ＭＳ Ｐゴシック" pitchFamily="-112" charset="-128"/>
              </a:rPr>
              <a:t>: copy aligned 4 floating-point data (fast)  </a:t>
            </a:r>
            <a:r>
              <a:rPr lang="en-US" sz="1200" b="0" kern="1200" dirty="0" err="1" smtClean="0">
                <a:solidFill>
                  <a:schemeClr val="tx1"/>
                </a:solidFill>
                <a:latin typeface="Arial" charset="0"/>
                <a:ea typeface="ＭＳ Ｐゴシック" pitchFamily="-112" charset="-128"/>
                <a:cs typeface="ＭＳ Ｐゴシック" pitchFamily="-112" charset="-128"/>
              </a:rPr>
              <a:t>movups</a:t>
            </a:r>
            <a:r>
              <a:rPr lang="en-US" sz="1200" b="0" kern="1200" dirty="0" smtClean="0">
                <a:solidFill>
                  <a:schemeClr val="tx1"/>
                </a:solidFill>
                <a:latin typeface="Arial" charset="0"/>
                <a:ea typeface="ＭＳ Ｐゴシック" pitchFamily="-112" charset="-128"/>
                <a:cs typeface="ＭＳ Ｐゴシック" pitchFamily="-112" charset="-128"/>
              </a:rPr>
              <a:t>: copy unaligned 4 floating-point data (slow)  </a:t>
            </a:r>
            <a:r>
              <a:rPr lang="en-US" sz="1200" b="0" kern="1200" dirty="0" err="1" smtClean="0">
                <a:solidFill>
                  <a:schemeClr val="tx1"/>
                </a:solidFill>
                <a:latin typeface="Arial" charset="0"/>
                <a:ea typeface="ＭＳ Ｐゴシック" pitchFamily="-112" charset="-128"/>
                <a:cs typeface="ＭＳ Ｐゴシック" pitchFamily="-112" charset="-128"/>
              </a:rPr>
              <a:t>movhlps</a:t>
            </a:r>
            <a:r>
              <a:rPr lang="en-US" sz="1200" b="0" kern="1200" dirty="0" smtClean="0">
                <a:solidFill>
                  <a:schemeClr val="tx1"/>
                </a:solidFill>
                <a:latin typeface="Arial" charset="0"/>
                <a:ea typeface="ＭＳ Ｐゴシック" pitchFamily="-112" charset="-128"/>
                <a:cs typeface="ＭＳ Ｐゴシック" pitchFamily="-112" charset="-128"/>
              </a:rPr>
              <a:t>: copy 2 high elements to low position  </a:t>
            </a:r>
            <a:r>
              <a:rPr lang="en-US" sz="1200" b="0" kern="1200" dirty="0" err="1" smtClean="0">
                <a:solidFill>
                  <a:schemeClr val="tx1"/>
                </a:solidFill>
                <a:latin typeface="Arial" charset="0"/>
                <a:ea typeface="ＭＳ Ｐゴシック" pitchFamily="-112" charset="-128"/>
                <a:cs typeface="ＭＳ Ｐゴシック" pitchFamily="-112" charset="-128"/>
              </a:rPr>
              <a:t>movlhps</a:t>
            </a:r>
            <a:r>
              <a:rPr lang="en-US" sz="1200" b="0" kern="1200" dirty="0" smtClean="0">
                <a:solidFill>
                  <a:schemeClr val="tx1"/>
                </a:solidFill>
                <a:latin typeface="Arial" charset="0"/>
                <a:ea typeface="ＭＳ Ｐゴシック" pitchFamily="-112" charset="-128"/>
                <a:cs typeface="ＭＳ Ｐゴシック" pitchFamily="-112" charset="-128"/>
              </a:rPr>
              <a:t>: copy 2 low elements to high position</a:t>
            </a:r>
          </a:p>
          <a:p>
            <a:r>
              <a:rPr lang="en-US" sz="1200" b="0" kern="1200" dirty="0" err="1" smtClean="0">
                <a:solidFill>
                  <a:schemeClr val="tx1"/>
                </a:solidFill>
                <a:latin typeface="Arial" charset="0"/>
                <a:ea typeface="ＭＳ Ｐゴシック" pitchFamily="-112" charset="-128"/>
                <a:cs typeface="ＭＳ Ｐゴシック" pitchFamily="-112" charset="-128"/>
              </a:rPr>
              <a:t>movaps</a:t>
            </a:r>
            <a:r>
              <a:rPr lang="en-US" sz="1200" b="0" kern="1200" dirty="0" smtClean="0">
                <a:solidFill>
                  <a:schemeClr val="tx1"/>
                </a:solidFill>
                <a:latin typeface="Arial" charset="0"/>
                <a:ea typeface="ＭＳ Ｐゴシック" pitchFamily="-112" charset="-128"/>
                <a:cs typeface="ＭＳ Ｐゴシック" pitchFamily="-112" charset="-128"/>
              </a:rPr>
              <a:t> requires that the data in memory must be aligned 16 byte boundary for better performance.</a:t>
            </a:r>
            <a:endParaRPr lang="en-US" b="0"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charset="0"/>
                <a:ea typeface="ＭＳ Ｐゴシック" pitchFamily="-112" charset="-128"/>
                <a:cs typeface="ＭＳ Ｐゴシック" pitchFamily="-112" charset="-128"/>
              </a:rPr>
              <a:t>Shuffle Instruction</a:t>
            </a:r>
          </a:p>
          <a:p>
            <a:endParaRPr lang="en-US" sz="1200" b="0" kern="1200" dirty="0" smtClean="0">
              <a:solidFill>
                <a:schemeClr val="tx1"/>
              </a:solidFill>
              <a:latin typeface="Arial" charset="0"/>
              <a:ea typeface="ＭＳ Ｐゴシック" pitchFamily="-112" charset="-128"/>
              <a:cs typeface="ＭＳ Ｐゴシック" pitchFamily="-112" charset="-128"/>
            </a:endParaRPr>
          </a:p>
          <a:p>
            <a:r>
              <a:rPr lang="en-US" sz="1200" b="0" kern="1200" dirty="0" err="1" smtClean="0">
                <a:solidFill>
                  <a:schemeClr val="tx1"/>
                </a:solidFill>
                <a:latin typeface="Arial" charset="0"/>
                <a:ea typeface="ＭＳ Ｐゴシック" pitchFamily="-112" charset="-128"/>
                <a:cs typeface="ＭＳ Ｐゴシック" pitchFamily="-112" charset="-128"/>
              </a:rPr>
              <a:t>shufps</a:t>
            </a:r>
            <a:r>
              <a:rPr lang="en-US" sz="1200" b="0" kern="1200" dirty="0" smtClean="0">
                <a:solidFill>
                  <a:schemeClr val="tx1"/>
                </a:solidFill>
                <a:latin typeface="Arial" charset="0"/>
                <a:ea typeface="ＭＳ Ｐゴシック" pitchFamily="-112" charset="-128"/>
                <a:cs typeface="ＭＳ Ｐゴシック" pitchFamily="-112" charset="-128"/>
              </a:rPr>
              <a:t> requires 2 operands and 1 mask. </a:t>
            </a:r>
            <a:r>
              <a:rPr lang="en-US" sz="1200" b="0" kern="1200" dirty="0" err="1" smtClean="0">
                <a:solidFill>
                  <a:schemeClr val="tx1"/>
                </a:solidFill>
                <a:latin typeface="Arial" charset="0"/>
                <a:ea typeface="ＭＳ Ｐゴシック" pitchFamily="-112" charset="-128"/>
                <a:cs typeface="ＭＳ Ｐゴシック" pitchFamily="-112" charset="-128"/>
              </a:rPr>
              <a:t>shufps</a:t>
            </a:r>
            <a:r>
              <a:rPr lang="en-US" sz="1200" b="0" kern="1200" dirty="0" smtClean="0">
                <a:solidFill>
                  <a:schemeClr val="tx1"/>
                </a:solidFill>
                <a:latin typeface="Arial" charset="0"/>
                <a:ea typeface="ＭＳ Ｐゴシック" pitchFamily="-112" charset="-128"/>
                <a:cs typeface="ＭＳ Ｐゴシック" pitchFamily="-112" charset="-128"/>
              </a:rPr>
              <a:t> selects 2 elements from each operand (register) based on the mask. 2 elements from the first operand are copied to the lower 2 elements in destination register and 2 elements from the second operand are copied to the higher 2 elements in the destination </a:t>
            </a:r>
            <a:r>
              <a:rPr lang="en-US" sz="1200" b="0" kern="1200" dirty="0" err="1" smtClean="0">
                <a:solidFill>
                  <a:schemeClr val="tx1"/>
                </a:solidFill>
                <a:latin typeface="Arial" charset="0"/>
                <a:ea typeface="ＭＳ Ｐゴシック" pitchFamily="-112" charset="-128"/>
                <a:cs typeface="ＭＳ Ｐゴシック" pitchFamily="-112" charset="-128"/>
              </a:rPr>
              <a:t>register.Using</a:t>
            </a:r>
            <a:r>
              <a:rPr lang="en-US" sz="1200" b="0" kern="1200" dirty="0" smtClean="0">
                <a:solidFill>
                  <a:schemeClr val="tx1"/>
                </a:solidFill>
                <a:latin typeface="Arial" charset="0"/>
                <a:ea typeface="ＭＳ Ｐゴシック" pitchFamily="-112" charset="-128"/>
                <a:cs typeface="ＭＳ Ｐゴシック" pitchFamily="-112" charset="-128"/>
              </a:rPr>
              <a:t> </a:t>
            </a:r>
            <a:r>
              <a:rPr lang="en-US" sz="1200" b="0" kern="1200" dirty="0" err="1" smtClean="0">
                <a:solidFill>
                  <a:schemeClr val="tx1"/>
                </a:solidFill>
                <a:latin typeface="Arial" charset="0"/>
                <a:ea typeface="ＭＳ Ｐゴシック" pitchFamily="-112" charset="-128"/>
                <a:cs typeface="ＭＳ Ｐゴシック" pitchFamily="-112" charset="-128"/>
              </a:rPr>
              <a:t>shufps</a:t>
            </a:r>
            <a:r>
              <a:rPr lang="en-US" sz="1200" b="0" kern="1200" dirty="0" smtClean="0">
                <a:solidFill>
                  <a:schemeClr val="tx1"/>
                </a:solidFill>
                <a:latin typeface="Arial" charset="0"/>
                <a:ea typeface="ＭＳ Ｐゴシック" pitchFamily="-112" charset="-128"/>
                <a:cs typeface="ＭＳ Ｐゴシック" pitchFamily="-112" charset="-128"/>
              </a:rPr>
              <a:t> instruction, you can shuffle any 4 data elements with any order. The frequent usages of </a:t>
            </a:r>
            <a:r>
              <a:rPr lang="en-US" sz="1200" b="0" kern="1200" dirty="0" err="1" smtClean="0">
                <a:solidFill>
                  <a:schemeClr val="tx1"/>
                </a:solidFill>
                <a:latin typeface="Arial" charset="0"/>
                <a:ea typeface="ＭＳ Ｐゴシック" pitchFamily="-112" charset="-128"/>
                <a:cs typeface="ＭＳ Ｐゴシック" pitchFamily="-112" charset="-128"/>
              </a:rPr>
              <a:t>shufps</a:t>
            </a:r>
            <a:r>
              <a:rPr lang="en-US" sz="1200" b="0" kern="1200" dirty="0" smtClean="0">
                <a:solidFill>
                  <a:schemeClr val="tx1"/>
                </a:solidFill>
                <a:latin typeface="Arial" charset="0"/>
                <a:ea typeface="ＭＳ Ｐゴシック" pitchFamily="-112" charset="-128"/>
                <a:cs typeface="ＭＳ Ｐゴシック" pitchFamily="-112" charset="-128"/>
              </a:rPr>
              <a:t> are broadcast, swap and </a:t>
            </a:r>
            <a:r>
              <a:rPr lang="en-US" sz="1200" b="0" kern="1200" dirty="0" err="1" smtClean="0">
                <a:solidFill>
                  <a:schemeClr val="tx1"/>
                </a:solidFill>
                <a:latin typeface="Arial" charset="0"/>
                <a:ea typeface="ＭＳ Ｐゴシック" pitchFamily="-112" charset="-128"/>
                <a:cs typeface="ＭＳ Ｐゴシック" pitchFamily="-112" charset="-128"/>
              </a:rPr>
              <a:t>rotate.BroadcastIt</a:t>
            </a:r>
            <a:r>
              <a:rPr lang="en-US" sz="1200" b="0" kern="1200" dirty="0" smtClean="0">
                <a:solidFill>
                  <a:schemeClr val="tx1"/>
                </a:solidFill>
                <a:latin typeface="Arial" charset="0"/>
                <a:ea typeface="ＭＳ Ｐゴシック" pitchFamily="-112" charset="-128"/>
                <a:cs typeface="ＭＳ Ｐゴシック" pitchFamily="-112" charset="-128"/>
              </a:rPr>
              <a:t> copies all 4 fields with a single data element. The possible masks are</a:t>
            </a:r>
          </a:p>
          <a:p>
            <a:r>
              <a:rPr lang="en-US" sz="1200" b="0" kern="1200" dirty="0" smtClean="0">
                <a:solidFill>
                  <a:schemeClr val="tx1"/>
                </a:solidFill>
                <a:latin typeface="Arial" charset="0"/>
                <a:ea typeface="ＭＳ Ｐゴシック" pitchFamily="-112" charset="-128"/>
                <a:cs typeface="ＭＳ Ｐゴシック" pitchFamily="-112" charset="-128"/>
              </a:rPr>
              <a:t>00h: Broadcast the least significant data element  55h: Broadcast the second data element  </a:t>
            </a:r>
            <a:r>
              <a:rPr lang="en-US" sz="1200" b="0" kern="1200" dirty="0" err="1" smtClean="0">
                <a:solidFill>
                  <a:schemeClr val="tx1"/>
                </a:solidFill>
                <a:latin typeface="Arial" charset="0"/>
                <a:ea typeface="ＭＳ Ｐゴシック" pitchFamily="-112" charset="-128"/>
                <a:cs typeface="ＭＳ Ｐゴシック" pitchFamily="-112" charset="-128"/>
              </a:rPr>
              <a:t>AAh</a:t>
            </a:r>
            <a:r>
              <a:rPr lang="en-US" sz="1200" b="0" kern="1200" dirty="0" smtClean="0">
                <a:solidFill>
                  <a:schemeClr val="tx1"/>
                </a:solidFill>
                <a:latin typeface="Arial" charset="0"/>
                <a:ea typeface="ＭＳ Ｐゴシック" pitchFamily="-112" charset="-128"/>
                <a:cs typeface="ＭＳ Ｐゴシック" pitchFamily="-112" charset="-128"/>
              </a:rPr>
              <a:t>: Broadcast the third data element  </a:t>
            </a:r>
            <a:r>
              <a:rPr lang="en-US" sz="1200" b="0" kern="1200" dirty="0" err="1" smtClean="0">
                <a:solidFill>
                  <a:schemeClr val="tx1"/>
                </a:solidFill>
                <a:latin typeface="Arial" charset="0"/>
                <a:ea typeface="ＭＳ Ｐゴシック" pitchFamily="-112" charset="-128"/>
                <a:cs typeface="ＭＳ Ｐゴシック" pitchFamily="-112" charset="-128"/>
              </a:rPr>
              <a:t>FFh</a:t>
            </a:r>
            <a:r>
              <a:rPr lang="en-US" sz="1200" b="0" kern="1200" dirty="0" smtClean="0">
                <a:solidFill>
                  <a:schemeClr val="tx1"/>
                </a:solidFill>
                <a:latin typeface="Arial" charset="0"/>
                <a:ea typeface="ＭＳ Ｐゴシック" pitchFamily="-112" charset="-128"/>
                <a:cs typeface="ＭＳ Ｐゴシック" pitchFamily="-112" charset="-128"/>
              </a:rPr>
              <a:t>: Broadcast the most significant data element </a:t>
            </a:r>
            <a:r>
              <a:rPr lang="en-US" sz="1200" b="1" kern="1200" dirty="0" smtClean="0">
                <a:solidFill>
                  <a:schemeClr val="tx1"/>
                </a:solidFill>
                <a:latin typeface="Arial" charset="0"/>
                <a:ea typeface="ＭＳ Ｐゴシック" pitchFamily="-112" charset="-128"/>
                <a:cs typeface="ＭＳ Ｐゴシック" pitchFamily="-112" charset="-128"/>
              </a:rPr>
              <a:t> </a:t>
            </a:r>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26</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tellysbilde">
    <p:spTree>
      <p:nvGrpSpPr>
        <p:cNvPr id="1" name=""/>
        <p:cNvGrpSpPr/>
        <p:nvPr/>
      </p:nvGrpSpPr>
      <p:grpSpPr>
        <a:xfrm>
          <a:off x="0" y="0"/>
          <a:ext cx="0" cy="0"/>
          <a:chOff x="0" y="0"/>
          <a:chExt cx="0" cy="0"/>
        </a:xfrm>
      </p:grpSpPr>
      <p:sp>
        <p:nvSpPr>
          <p:cNvPr id="4" name="Rectangle 4"/>
          <p:cNvSpPr>
            <a:spLocks noChangeArrowheads="1"/>
          </p:cNvSpPr>
          <p:nvPr/>
        </p:nvSpPr>
        <p:spPr bwMode="auto">
          <a:xfrm>
            <a:off x="171450" y="2155825"/>
            <a:ext cx="1397000" cy="1276350"/>
          </a:xfrm>
          <a:prstGeom prst="rect">
            <a:avLst/>
          </a:prstGeom>
          <a:gradFill rotWithShape="1">
            <a:gsLst>
              <a:gs pos="0">
                <a:srgbClr val="FE7519"/>
              </a:gs>
              <a:gs pos="100000">
                <a:srgbClr val="FFFFFF"/>
              </a:gs>
            </a:gsLst>
            <a:lin ang="0" scaled="1"/>
          </a:gradFill>
          <a:ln w="9525">
            <a:noFill/>
            <a:round/>
            <a:headEnd/>
            <a:tailEnd/>
          </a:ln>
          <a:effectLst/>
        </p:spPr>
        <p:txBody>
          <a:bodyPr wrap="none" anchor="ctr"/>
          <a:lstStyle/>
          <a:p>
            <a:endParaRPr lang="nb-NO"/>
          </a:p>
        </p:txBody>
      </p:sp>
      <p:sp>
        <p:nvSpPr>
          <p:cNvPr id="5" name="Rectangle 5"/>
          <p:cNvSpPr>
            <a:spLocks noChangeArrowheads="1"/>
          </p:cNvSpPr>
          <p:nvPr/>
        </p:nvSpPr>
        <p:spPr bwMode="gray">
          <a:xfrm>
            <a:off x="36513" y="3336925"/>
            <a:ext cx="8985250" cy="46038"/>
          </a:xfrm>
          <a:prstGeom prst="rect">
            <a:avLst/>
          </a:prstGeom>
          <a:gradFill rotWithShape="0">
            <a:gsLst>
              <a:gs pos="0">
                <a:srgbClr val="1C1C1C"/>
              </a:gs>
              <a:gs pos="100000">
                <a:srgbClr val="C0C0C0"/>
              </a:gs>
            </a:gsLst>
            <a:lin ang="0" scaled="1"/>
          </a:gradFill>
          <a:ln w="9525">
            <a:noFill/>
            <a:miter lim="800000"/>
            <a:headEnd/>
            <a:tailEnd/>
          </a:ln>
          <a:effectLst/>
        </p:spPr>
        <p:txBody>
          <a:bodyPr wrap="none" anchor="ctr"/>
          <a:lstStyle/>
          <a:p>
            <a:pPr algn="ctr">
              <a:spcBef>
                <a:spcPct val="0"/>
              </a:spcBef>
              <a:buClrTx/>
              <a:buSzTx/>
              <a:buFontTx/>
              <a:buNone/>
            </a:pPr>
            <a:endParaRPr kumimoji="1" lang="nb-NO" sz="2400"/>
          </a:p>
        </p:txBody>
      </p:sp>
      <p:sp>
        <p:nvSpPr>
          <p:cNvPr id="6" name="Rectangle 6"/>
          <p:cNvSpPr>
            <a:spLocks noChangeArrowheads="1"/>
          </p:cNvSpPr>
          <p:nvPr/>
        </p:nvSpPr>
        <p:spPr bwMode="auto">
          <a:xfrm rot="16200000">
            <a:off x="-517525" y="2586038"/>
            <a:ext cx="1685925" cy="92075"/>
          </a:xfrm>
          <a:prstGeom prst="rect">
            <a:avLst/>
          </a:prstGeom>
          <a:gradFill rotWithShape="0">
            <a:gsLst>
              <a:gs pos="0">
                <a:srgbClr val="808080"/>
              </a:gs>
              <a:gs pos="100000">
                <a:srgbClr val="1C1C1C"/>
              </a:gs>
            </a:gsLst>
            <a:lin ang="5400000" scaled="1"/>
          </a:gradFill>
          <a:ln w="9525">
            <a:noFill/>
            <a:round/>
            <a:headEnd/>
            <a:tailEnd/>
          </a:ln>
          <a:effectLst/>
        </p:spPr>
        <p:txBody>
          <a:bodyPr wrap="none" anchor="ctr"/>
          <a:lstStyle/>
          <a:p>
            <a:endParaRPr lang="nb-NO"/>
          </a:p>
        </p:txBody>
      </p:sp>
      <p:sp>
        <p:nvSpPr>
          <p:cNvPr id="1155074" name="Rectangle 2"/>
          <p:cNvSpPr>
            <a:spLocks noGrp="1" noChangeArrowheads="1"/>
          </p:cNvSpPr>
          <p:nvPr>
            <p:ph type="ctrTitle"/>
          </p:nvPr>
        </p:nvSpPr>
        <p:spPr>
          <a:xfrm>
            <a:off x="638175" y="1708150"/>
            <a:ext cx="7772400" cy="1462088"/>
          </a:xfrm>
        </p:spPr>
        <p:txBody>
          <a:bodyPr rIns="91440"/>
          <a:lstStyle>
            <a:lvl1pPr algn="ctr">
              <a:defRPr/>
            </a:lvl1pPr>
          </a:lstStyle>
          <a:p>
            <a:r>
              <a:rPr lang="en-US"/>
              <a:t>Click to edit Master title style</a:t>
            </a:r>
          </a:p>
        </p:txBody>
      </p:sp>
      <p:sp>
        <p:nvSpPr>
          <p:cNvPr id="1155075" name="Rectangle 3"/>
          <p:cNvSpPr>
            <a:spLocks noGrp="1" noChangeArrowheads="1"/>
          </p:cNvSpPr>
          <p:nvPr>
            <p:ph type="subTitle" idx="1"/>
          </p:nvPr>
        </p:nvSpPr>
        <p:spPr>
          <a:xfrm>
            <a:off x="1371600" y="3886200"/>
            <a:ext cx="6400800" cy="1752600"/>
          </a:xfrm>
        </p:spPr>
        <p:txBody>
          <a:bodyPr rIns="91440"/>
          <a:lstStyle>
            <a:lvl1pPr marL="0" indent="0" algn="ctr">
              <a:buFont typeface="Wingdings" pitchFamily="-96" charset="2"/>
              <a:buNone/>
              <a:defRPr/>
            </a:lvl1pPr>
          </a:lstStyle>
          <a:p>
            <a:r>
              <a:rPr lang="en-US"/>
              <a:t>Click to edit Master subtitle style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13245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235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58000" y="127000"/>
            <a:ext cx="2286000" cy="63881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0" y="127000"/>
            <a:ext cx="6705600" cy="63881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92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reserve="1">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12738" y="127000"/>
            <a:ext cx="8797925" cy="56197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0" y="866775"/>
            <a:ext cx="4495800" cy="56483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iagram 3"/>
          <p:cNvSpPr>
            <a:spLocks noGrp="1"/>
          </p:cNvSpPr>
          <p:nvPr>
            <p:ph type="chart" sz="half" idx="2"/>
          </p:nvPr>
        </p:nvSpPr>
        <p:spPr>
          <a:xfrm>
            <a:off x="4648200" y="866775"/>
            <a:ext cx="4495800" cy="5648325"/>
          </a:xfrm>
        </p:spPr>
        <p:txBody>
          <a:bodyPr/>
          <a:lstStyle/>
          <a:p>
            <a:pPr lvl="0"/>
            <a:endParaRPr lang="nb-NO" noProof="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365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tel og tekst over innhold">
    <p:spTree>
      <p:nvGrpSpPr>
        <p:cNvPr id="1" name=""/>
        <p:cNvGrpSpPr/>
        <p:nvPr/>
      </p:nvGrpSpPr>
      <p:grpSpPr>
        <a:xfrm>
          <a:off x="0" y="0"/>
          <a:ext cx="0" cy="0"/>
          <a:chOff x="0" y="0"/>
          <a:chExt cx="0" cy="0"/>
        </a:xfrm>
      </p:grpSpPr>
      <p:sp>
        <p:nvSpPr>
          <p:cNvPr id="2" name="Tittel 1"/>
          <p:cNvSpPr>
            <a:spLocks noGrp="1"/>
          </p:cNvSpPr>
          <p:nvPr>
            <p:ph type="title"/>
          </p:nvPr>
        </p:nvSpPr>
        <p:spPr>
          <a:xfrm>
            <a:off x="312738" y="127000"/>
            <a:ext cx="8797925" cy="56197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0" y="866775"/>
            <a:ext cx="9144000" cy="2747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0" y="3767138"/>
            <a:ext cx="9144000" cy="274796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495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373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133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460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252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236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t">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076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696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93186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54050" name="Rectangle 2"/>
          <p:cNvSpPr>
            <a:spLocks noChangeArrowheads="1"/>
          </p:cNvSpPr>
          <p:nvPr/>
        </p:nvSpPr>
        <p:spPr bwMode="auto">
          <a:xfrm>
            <a:off x="107950" y="131763"/>
            <a:ext cx="928688" cy="598487"/>
          </a:xfrm>
          <a:prstGeom prst="rect">
            <a:avLst/>
          </a:prstGeom>
          <a:gradFill rotWithShape="1">
            <a:gsLst>
              <a:gs pos="0">
                <a:srgbClr val="FE7519"/>
              </a:gs>
              <a:gs pos="100000">
                <a:schemeClr val="bg1"/>
              </a:gs>
            </a:gsLst>
            <a:lin ang="0" scaled="1"/>
          </a:gradFill>
          <a:ln w="9525">
            <a:noFill/>
            <a:round/>
            <a:headEnd/>
            <a:tailEnd/>
          </a:ln>
          <a:effectLst/>
        </p:spPr>
        <p:txBody>
          <a:bodyPr wrap="none" anchor="ctr"/>
          <a:lstStyle/>
          <a:p>
            <a:endParaRPr lang="nb-NO"/>
          </a:p>
        </p:txBody>
      </p:sp>
      <p:sp>
        <p:nvSpPr>
          <p:cNvPr id="1027" name="Rectangle 3"/>
          <p:cNvSpPr>
            <a:spLocks noGrp="1" noChangeArrowheads="1"/>
          </p:cNvSpPr>
          <p:nvPr>
            <p:ph type="title"/>
          </p:nvPr>
        </p:nvSpPr>
        <p:spPr bwMode="auto">
          <a:xfrm>
            <a:off x="312738" y="127000"/>
            <a:ext cx="8797925" cy="561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3600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0" y="866775"/>
            <a:ext cx="9144000" cy="5648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54053" name="Text Box 5"/>
          <p:cNvSpPr txBox="1">
            <a:spLocks noChangeArrowheads="1"/>
          </p:cNvSpPr>
          <p:nvPr/>
        </p:nvSpPr>
        <p:spPr bwMode="auto">
          <a:xfrm>
            <a:off x="1665621" y="6644389"/>
            <a:ext cx="5225379" cy="210112"/>
          </a:xfrm>
          <a:prstGeom prst="rect">
            <a:avLst/>
          </a:prstGeom>
          <a:noFill/>
          <a:ln w="9525">
            <a:noFill/>
            <a:miter lim="800000"/>
            <a:headEnd/>
            <a:tailEnd/>
          </a:ln>
          <a:effectLst/>
        </p:spPr>
        <p:txBody>
          <a:bodyPr wrap="square" tIns="25200">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lgn="ctr">
              <a:spcBef>
                <a:spcPct val="50000"/>
              </a:spcBef>
              <a:buClrTx/>
              <a:buSzTx/>
              <a:buFontTx/>
              <a:buNone/>
            </a:pPr>
            <a:r>
              <a:rPr lang="en-US" sz="900" dirty="0" smtClean="0">
                <a:latin typeface="Arial" charset="0"/>
              </a:rPr>
              <a:t>INF5063</a:t>
            </a:r>
            <a:r>
              <a:rPr lang="en-US" sz="900" baseline="0" dirty="0" smtClean="0">
                <a:latin typeface="Arial" charset="0"/>
              </a:rPr>
              <a:t> – </a:t>
            </a:r>
            <a:r>
              <a:rPr lang="en-US" sz="900" dirty="0" smtClean="0">
                <a:latin typeface="Arial" charset="0"/>
              </a:rPr>
              <a:t> </a:t>
            </a:r>
            <a:r>
              <a:rPr lang="en-US" sz="900" dirty="0">
                <a:latin typeface="Arial" charset="0"/>
              </a:rPr>
              <a:t>Carsten Griwodz, </a:t>
            </a:r>
            <a:r>
              <a:rPr lang="en-US" sz="900" dirty="0" err="1">
                <a:latin typeface="Arial" charset="0"/>
              </a:rPr>
              <a:t>Håvard</a:t>
            </a:r>
            <a:r>
              <a:rPr lang="en-US" sz="900" dirty="0">
                <a:latin typeface="Arial" charset="0"/>
              </a:rPr>
              <a:t> </a:t>
            </a:r>
            <a:r>
              <a:rPr lang="en-US" sz="900" dirty="0" err="1">
                <a:latin typeface="Arial" charset="0"/>
              </a:rPr>
              <a:t>Espeland</a:t>
            </a:r>
            <a:r>
              <a:rPr lang="en-US" sz="900" dirty="0">
                <a:latin typeface="Arial" charset="0"/>
              </a:rPr>
              <a:t>, Håkon </a:t>
            </a:r>
            <a:r>
              <a:rPr lang="en-US" sz="900" dirty="0" smtClean="0">
                <a:latin typeface="Arial" charset="0"/>
              </a:rPr>
              <a:t>Stensland,</a:t>
            </a:r>
            <a:r>
              <a:rPr lang="en-US" sz="900" dirty="0" smtClean="0">
                <a:latin typeface="Arial" charset="0"/>
              </a:rPr>
              <a:t> </a:t>
            </a:r>
            <a:r>
              <a:rPr lang="en-US" sz="900" dirty="0" err="1" smtClean="0">
                <a:latin typeface="Arial" charset="0"/>
              </a:rPr>
              <a:t>Preben</a:t>
            </a:r>
            <a:r>
              <a:rPr lang="en-US" sz="900" dirty="0" smtClean="0">
                <a:latin typeface="Arial" charset="0"/>
              </a:rPr>
              <a:t> N. Olsen, Pål </a:t>
            </a:r>
            <a:r>
              <a:rPr lang="en-US" sz="900" dirty="0" smtClean="0">
                <a:latin typeface="Arial" charset="0"/>
              </a:rPr>
              <a:t>Halvorsen</a:t>
            </a:r>
            <a:endParaRPr lang="en-US" sz="900" dirty="0">
              <a:latin typeface="Arial" charset="0"/>
            </a:endParaRPr>
          </a:p>
        </p:txBody>
      </p:sp>
      <p:sp>
        <p:nvSpPr>
          <p:cNvPr id="1154054" name="Rectangle 6"/>
          <p:cNvSpPr>
            <a:spLocks noChangeArrowheads="1"/>
          </p:cNvSpPr>
          <p:nvPr/>
        </p:nvSpPr>
        <p:spPr bwMode="gray">
          <a:xfrm>
            <a:off x="9525" y="638175"/>
            <a:ext cx="9123363" cy="46038"/>
          </a:xfrm>
          <a:prstGeom prst="rect">
            <a:avLst/>
          </a:prstGeom>
          <a:gradFill rotWithShape="0">
            <a:gsLst>
              <a:gs pos="0">
                <a:schemeClr val="bg2"/>
              </a:gs>
              <a:gs pos="100000">
                <a:srgbClr val="C0C0C0"/>
              </a:gs>
            </a:gsLst>
            <a:lin ang="0" scaled="1"/>
          </a:gradFill>
          <a:ln w="9525">
            <a:noFill/>
            <a:miter lim="800000"/>
            <a:headEnd/>
            <a:tailEnd/>
          </a:ln>
          <a:effectLst/>
        </p:spPr>
        <p:txBody>
          <a:bodyPr wrap="none" anchor="ctr"/>
          <a:lstStyle/>
          <a:p>
            <a:pPr algn="ctr">
              <a:spcBef>
                <a:spcPct val="0"/>
              </a:spcBef>
              <a:buClrTx/>
              <a:buSzTx/>
              <a:buFontTx/>
              <a:buNone/>
            </a:pPr>
            <a:endParaRPr kumimoji="1" lang="nb-NO" sz="2400"/>
          </a:p>
        </p:txBody>
      </p:sp>
      <p:pic>
        <p:nvPicPr>
          <p:cNvPr id="1031" name="Picture 7"/>
          <p:cNvPicPr>
            <a:picLocks noChangeAspect="1" noChangeArrowheads="1"/>
          </p:cNvPicPr>
          <p:nvPr/>
        </p:nvPicPr>
        <p:blipFill>
          <a:blip r:embed="rId1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42163" y="6665913"/>
            <a:ext cx="1966912" cy="168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1154056" name="Rectangle 8"/>
          <p:cNvSpPr>
            <a:spLocks noChangeArrowheads="1"/>
          </p:cNvSpPr>
          <p:nvPr/>
        </p:nvSpPr>
        <p:spPr bwMode="auto">
          <a:xfrm rot="-5400000">
            <a:off x="-165894" y="378619"/>
            <a:ext cx="731838" cy="63500"/>
          </a:xfrm>
          <a:prstGeom prst="rect">
            <a:avLst/>
          </a:prstGeom>
          <a:gradFill rotWithShape="1">
            <a:gsLst>
              <a:gs pos="0">
                <a:schemeClr val="bg2"/>
              </a:gs>
              <a:gs pos="100000">
                <a:srgbClr val="808080"/>
              </a:gs>
            </a:gsLst>
            <a:lin ang="0" scaled="1"/>
          </a:gradFill>
          <a:ln w="9525">
            <a:noFill/>
            <a:round/>
            <a:headEnd/>
            <a:tailEnd/>
          </a:ln>
          <a:effectLst/>
        </p:spPr>
        <p:txBody>
          <a:bodyPr wrap="none" anchor="ctr"/>
          <a:lstStyle/>
          <a:p>
            <a:endParaRPr lang="nb-NO"/>
          </a:p>
        </p:txBody>
      </p:sp>
      <p:pic>
        <p:nvPicPr>
          <p:cNvPr id="1033" name="Picture 9" descr="Picture2"/>
          <p:cNvPicPr>
            <a:picLocks noChangeAspect="1" noChangeArrowheads="1"/>
          </p:cNvPicPr>
          <p:nvPr/>
        </p:nvPicPr>
        <p:blipFill>
          <a:blip r:embed="rId1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65551"/>
          <a:stretch>
            <a:fillRect/>
          </a:stretch>
        </p:blipFill>
        <p:spPr bwMode="auto">
          <a:xfrm>
            <a:off x="15875" y="6572250"/>
            <a:ext cx="312532" cy="2746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54058" name="Rectangle 10"/>
          <p:cNvSpPr>
            <a:spLocks noChangeArrowheads="1"/>
          </p:cNvSpPr>
          <p:nvPr/>
        </p:nvSpPr>
        <p:spPr bwMode="gray">
          <a:xfrm flipV="1">
            <a:off x="311150" y="6588125"/>
            <a:ext cx="8821738" cy="46038"/>
          </a:xfrm>
          <a:prstGeom prst="rect">
            <a:avLst/>
          </a:prstGeom>
          <a:gradFill rotWithShape="0">
            <a:gsLst>
              <a:gs pos="0">
                <a:schemeClr val="bg2"/>
              </a:gs>
              <a:gs pos="100000">
                <a:srgbClr val="C0C0C0"/>
              </a:gs>
            </a:gsLst>
            <a:lin ang="0" scaled="1"/>
          </a:gradFill>
          <a:ln w="9525">
            <a:noFill/>
            <a:miter lim="800000"/>
            <a:headEnd/>
            <a:tailEnd/>
          </a:ln>
          <a:effectLst/>
        </p:spPr>
        <p:txBody>
          <a:bodyPr rot="10800000" wrap="none" anchor="ctr"/>
          <a:lstStyle/>
          <a:p>
            <a:pPr algn="ctr">
              <a:spcBef>
                <a:spcPct val="0"/>
              </a:spcBef>
              <a:buClrTx/>
              <a:buSzTx/>
              <a:buFontTx/>
              <a:buNone/>
            </a:pPr>
            <a:endParaRPr kumimoji="1" lang="nb-NO" sz="2400"/>
          </a:p>
        </p:txBody>
      </p:sp>
      <p:sp>
        <p:nvSpPr>
          <p:cNvPr id="1154059" name="Text Box 11"/>
          <p:cNvSpPr txBox="1">
            <a:spLocks noChangeArrowheads="1"/>
          </p:cNvSpPr>
          <p:nvPr/>
        </p:nvSpPr>
        <p:spPr bwMode="auto">
          <a:xfrm>
            <a:off x="246063" y="6630988"/>
            <a:ext cx="1492250" cy="223837"/>
          </a:xfrm>
          <a:prstGeom prst="rect">
            <a:avLst/>
          </a:prstGeom>
          <a:noFill/>
          <a:ln w="9525">
            <a:noFill/>
            <a:miter lim="800000"/>
            <a:headEnd/>
            <a:tailEnd/>
          </a:ln>
          <a:effectLst/>
        </p:spPr>
        <p:txBody>
          <a:bodyPr tIns="25200">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spcBef>
                <a:spcPct val="50000"/>
              </a:spcBef>
              <a:buClrTx/>
              <a:buSzTx/>
              <a:buFontTx/>
              <a:buNone/>
            </a:pPr>
            <a:r>
              <a:rPr lang="en-US" sz="1000" b="1"/>
              <a:t>University of Oslo</a:t>
            </a:r>
          </a:p>
        </p:txBody>
      </p:sp>
    </p:spTree>
  </p:cSld>
  <p:clrMap bg1="lt1" tx1="dk1" bg2="lt2" tx2="dk2" accent1="accent1" accent2="accent2" accent3="accent3" accent4="accent4" accent5="accent5" accent6="accent6" hlink="hlink" folHlink="folHlink"/>
  <p:sldLayoutIdLst>
    <p:sldLayoutId id="2147483761"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chemeClr val="tx1"/>
          </a:solidFill>
          <a:latin typeface="+mj-lt"/>
          <a:ea typeface="ＭＳ Ｐゴシック" pitchFamily="-112" charset="-128"/>
          <a:cs typeface="ＭＳ Ｐゴシック" pitchFamily="-112" charset="-128"/>
        </a:defRPr>
      </a:lvl1pPr>
      <a:lvl2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a:solidFill>
            <a:schemeClr val="tx1"/>
          </a:solidFill>
          <a:latin typeface="Tahoma" pitchFamily="-96" charset="0"/>
        </a:defRPr>
      </a:lvl6pPr>
      <a:lvl7pPr marL="914400" algn="l" rtl="0" fontAlgn="base">
        <a:lnSpc>
          <a:spcPct val="80000"/>
        </a:lnSpc>
        <a:spcBef>
          <a:spcPct val="0"/>
        </a:spcBef>
        <a:spcAft>
          <a:spcPct val="0"/>
        </a:spcAft>
        <a:defRPr sz="3600">
          <a:solidFill>
            <a:schemeClr val="tx1"/>
          </a:solidFill>
          <a:latin typeface="Tahoma" pitchFamily="-96" charset="0"/>
        </a:defRPr>
      </a:lvl7pPr>
      <a:lvl8pPr marL="1371600" algn="l" rtl="0" fontAlgn="base">
        <a:lnSpc>
          <a:spcPct val="80000"/>
        </a:lnSpc>
        <a:spcBef>
          <a:spcPct val="0"/>
        </a:spcBef>
        <a:spcAft>
          <a:spcPct val="0"/>
        </a:spcAft>
        <a:defRPr sz="3600">
          <a:solidFill>
            <a:schemeClr val="tx1"/>
          </a:solidFill>
          <a:latin typeface="Tahoma" pitchFamily="-96" charset="0"/>
        </a:defRPr>
      </a:lvl8pPr>
      <a:lvl9pPr marL="1828800" algn="l" rtl="0" fontAlgn="base">
        <a:lnSpc>
          <a:spcPct val="80000"/>
        </a:lnSpc>
        <a:spcBef>
          <a:spcPct val="0"/>
        </a:spcBef>
        <a:spcAft>
          <a:spcPct val="0"/>
        </a:spcAft>
        <a:defRPr sz="3600">
          <a:solidFill>
            <a:schemeClr val="tx1"/>
          </a:solidFill>
          <a:latin typeface="Tahoma" pitchFamily="-96" charset="0"/>
        </a:defRPr>
      </a:lvl9pPr>
    </p:titleStyle>
    <p:bodyStyle>
      <a:lvl1pPr marL="342900" indent="-342900" algn="l" rtl="0" eaLnBrk="0" fontAlgn="base" hangingPunct="0">
        <a:spcBef>
          <a:spcPct val="20000"/>
        </a:spcBef>
        <a:spcAft>
          <a:spcPct val="0"/>
        </a:spcAft>
        <a:buClr>
          <a:srgbClr val="FF6600"/>
        </a:buClr>
        <a:buSzPct val="120000"/>
        <a:buFont typeface="Wingdings" charset="2"/>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FF6600"/>
        </a:buClr>
        <a:buFont typeface="Wingdings" charset="2"/>
        <a:buChar char="§"/>
        <a:defRPr sz="19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0000"/>
        <a:buFont typeface="Wingdings" charset="2"/>
        <a:buChar char="q"/>
        <a:defRPr>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1" y="1751013"/>
            <a:ext cx="6892060" cy="1462087"/>
          </a:xfrm>
        </p:spPr>
        <p:txBody>
          <a:bodyPr/>
          <a:lstStyle/>
          <a:p>
            <a:pPr eaLnBrk="1" hangingPunct="1"/>
            <a:r>
              <a:rPr lang="en-US" sz="4800" b="1" dirty="0" smtClean="0">
                <a:effectLst>
                  <a:outerShdw blurRad="38100" dist="38100" dir="2700000" algn="tl">
                    <a:srgbClr val="C0C0C0"/>
                  </a:outerShdw>
                </a:effectLst>
                <a:ea typeface="ＭＳ Ｐゴシック" charset="-128"/>
              </a:rPr>
              <a:t>Vector processing: x86</a:t>
            </a:r>
            <a:r>
              <a:rPr lang="en-US" sz="4800" b="1" dirty="0" smtClean="0">
                <a:effectLst>
                  <a:outerShdw blurRad="38100" dist="38100" dir="2700000" algn="tl">
                    <a:srgbClr val="C0C0C0"/>
                  </a:outerShdw>
                </a:effectLst>
                <a:ea typeface="ＭＳ Ｐゴシック" charset="-128"/>
              </a:rPr>
              <a:t>, </a:t>
            </a:r>
            <a:r>
              <a:rPr lang="en-US" sz="4800" b="1" dirty="0" smtClean="0">
                <a:effectLst>
                  <a:outerShdw blurRad="38100" dist="38100" dir="2700000" algn="tl">
                    <a:srgbClr val="C0C0C0"/>
                  </a:outerShdw>
                </a:effectLst>
                <a:ea typeface="ＭＳ Ｐゴシック" charset="-128"/>
              </a:rPr>
              <a:t>SSE</a:t>
            </a:r>
            <a:endParaRPr lang="en-US" sz="4800" b="1" dirty="0" smtClean="0">
              <a:effectLst>
                <a:outerShdw blurRad="38100" dist="38100" dir="2700000" algn="tl">
                  <a:srgbClr val="C0C0C0"/>
                </a:outerShdw>
              </a:effectLst>
              <a:ea typeface="ＭＳ Ｐゴシック" charset="-128"/>
            </a:endParaRPr>
          </a:p>
        </p:txBody>
      </p:sp>
      <p:sp>
        <p:nvSpPr>
          <p:cNvPr id="18435" name="Rectangle 3"/>
          <p:cNvSpPr>
            <a:spLocks noGrp="1" noChangeArrowheads="1"/>
          </p:cNvSpPr>
          <p:nvPr>
            <p:ph type="subTitle" idx="1"/>
          </p:nvPr>
        </p:nvSpPr>
        <p:spPr>
          <a:xfrm>
            <a:off x="1371600" y="3886200"/>
            <a:ext cx="6400800" cy="2351088"/>
          </a:xfrm>
        </p:spPr>
        <p:txBody>
          <a:bodyPr/>
          <a:lstStyle/>
          <a:p>
            <a:pPr eaLnBrk="1" hangingPunct="1">
              <a:buFont typeface="Wingdings" charset="2"/>
              <a:buNone/>
            </a:pPr>
            <a:endParaRPr lang="en-US" dirty="0" smtClean="0">
              <a:latin typeface="Comic Sans MS" charset="0"/>
              <a:ea typeface="ＭＳ Ｐゴシック" charset="-128"/>
            </a:endParaRPr>
          </a:p>
          <a:p>
            <a:pPr eaLnBrk="1" hangingPunct="1">
              <a:buFont typeface="Wingdings" charset="2"/>
              <a:buNone/>
            </a:pPr>
            <a:fld id="{184AC950-0F84-4AA2-817B-8507926CC6FB}" type="datetime4">
              <a:rPr lang="en-US" smtClean="0">
                <a:ea typeface="ＭＳ Ｐゴシック" charset="-128"/>
              </a:rPr>
              <a:pPr eaLnBrk="1" hangingPunct="1">
                <a:buFont typeface="Wingdings" charset="2"/>
                <a:buNone/>
              </a:pPr>
              <a:t>September 11, 2012</a:t>
            </a:fld>
            <a:endParaRPr lang="en-US" dirty="0" smtClean="0">
              <a:ea typeface="ＭＳ Ｐゴシック" charset="-128"/>
            </a:endParaRPr>
          </a:p>
        </p:txBody>
      </p:sp>
      <p:sp>
        <p:nvSpPr>
          <p:cNvPr id="18436" name="Text Box 4"/>
          <p:cNvSpPr txBox="1">
            <a:spLocks noChangeArrowheads="1"/>
          </p:cNvSpPr>
          <p:nvPr/>
        </p:nvSpPr>
        <p:spPr bwMode="auto">
          <a:xfrm>
            <a:off x="1382713" y="582613"/>
            <a:ext cx="6746875" cy="701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spcBef>
                <a:spcPct val="0"/>
              </a:spcBef>
              <a:buClrTx/>
              <a:buSzTx/>
              <a:buFontTx/>
              <a:buNone/>
            </a:pPr>
            <a:r>
              <a:rPr lang="en-US" sz="2000" b="1"/>
              <a:t>INF5063:</a:t>
            </a:r>
            <a:br>
              <a:rPr lang="en-US" sz="2000" b="1"/>
            </a:br>
            <a:r>
              <a:rPr lang="en-US" sz="2000" b="1"/>
              <a:t>Programming heterogeneous multi-core processors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processors</a:t>
            </a:r>
            <a:endParaRPr lang="en-US" dirty="0"/>
          </a:p>
        </p:txBody>
      </p:sp>
      <p:pic>
        <p:nvPicPr>
          <p:cNvPr id="7" name="Picture 6"/>
          <p:cNvPicPr>
            <a:picLocks noChangeAspect="1"/>
          </p:cNvPicPr>
          <p:nvPr/>
        </p:nvPicPr>
        <p:blipFill>
          <a:blip r:embed="rId2"/>
          <a:stretch>
            <a:fillRect/>
          </a:stretch>
        </p:blipFill>
        <p:spPr>
          <a:xfrm>
            <a:off x="2779590" y="4065409"/>
            <a:ext cx="2416809" cy="2416809"/>
          </a:xfrm>
          <a:prstGeom prst="rect">
            <a:avLst/>
          </a:prstGeom>
        </p:spPr>
      </p:pic>
      <p:sp>
        <p:nvSpPr>
          <p:cNvPr id="10" name="Content Placeholder 9"/>
          <p:cNvSpPr>
            <a:spLocks noGrp="1"/>
          </p:cNvSpPr>
          <p:nvPr>
            <p:ph idx="1"/>
          </p:nvPr>
        </p:nvSpPr>
        <p:spPr/>
        <p:txBody>
          <a:bodyPr/>
          <a:lstStyle/>
          <a:p>
            <a:r>
              <a:rPr lang="en-US" sz="2400" dirty="0" smtClean="0"/>
              <a:t>A vector </a:t>
            </a:r>
            <a:r>
              <a:rPr lang="en-US" sz="2400" dirty="0" smtClean="0"/>
              <a:t>processor (or </a:t>
            </a:r>
            <a:r>
              <a:rPr lang="en-US" sz="2400" dirty="0" smtClean="0"/>
              <a:t>array </a:t>
            </a:r>
            <a:r>
              <a:rPr lang="en-US" sz="2400" dirty="0" smtClean="0"/>
              <a:t>processor) </a:t>
            </a:r>
          </a:p>
          <a:p>
            <a:pPr lvl="1"/>
            <a:r>
              <a:rPr lang="en-US" sz="2000" dirty="0" smtClean="0"/>
              <a:t>CPU </a:t>
            </a:r>
            <a:r>
              <a:rPr lang="en-US" sz="2000" dirty="0" smtClean="0"/>
              <a:t>that implements an instruction set</a:t>
            </a:r>
            <a:r>
              <a:rPr lang="en-US" sz="2000" dirty="0" smtClean="0"/>
              <a:t> </a:t>
            </a:r>
            <a:br>
              <a:rPr lang="en-US" sz="2000" dirty="0" smtClean="0"/>
            </a:br>
            <a:r>
              <a:rPr lang="en-US" sz="2000" dirty="0" smtClean="0"/>
              <a:t>containing </a:t>
            </a:r>
            <a:r>
              <a:rPr lang="en-US" sz="2000" dirty="0" smtClean="0"/>
              <a:t>instructions that operate on</a:t>
            </a:r>
            <a:r>
              <a:rPr lang="en-US" sz="2000" dirty="0" smtClean="0"/>
              <a:t> </a:t>
            </a:r>
            <a:br>
              <a:rPr lang="en-US" sz="2000" dirty="0" smtClean="0"/>
            </a:br>
            <a:r>
              <a:rPr lang="en-US" sz="2000" dirty="0" smtClean="0"/>
              <a:t>one</a:t>
            </a:r>
            <a:r>
              <a:rPr lang="en-US" sz="2000" dirty="0" smtClean="0"/>
              <a:t>-dimensional arrays</a:t>
            </a:r>
            <a:r>
              <a:rPr lang="en-US" sz="2000" dirty="0" smtClean="0"/>
              <a:t> (vectors)</a:t>
            </a:r>
          </a:p>
          <a:p>
            <a:pPr lvl="1"/>
            <a:r>
              <a:rPr lang="en-US" sz="2000" dirty="0" smtClean="0"/>
              <a:t>example systems?</a:t>
            </a:r>
          </a:p>
          <a:p>
            <a:pPr lvl="2"/>
            <a:r>
              <a:rPr lang="en-US" sz="1600" dirty="0" smtClean="0"/>
              <a:t>Cray-1 (1976) </a:t>
            </a:r>
          </a:p>
          <a:p>
            <a:pPr lvl="3"/>
            <a:r>
              <a:rPr lang="en-US" sz="1500" dirty="0" smtClean="0"/>
              <a:t>4096 bits registers (64x64-bit floats)</a:t>
            </a:r>
          </a:p>
          <a:p>
            <a:pPr lvl="2"/>
            <a:r>
              <a:rPr lang="en-US" sz="1600" dirty="0" smtClean="0"/>
              <a:t>IBM</a:t>
            </a:r>
          </a:p>
          <a:p>
            <a:pPr lvl="3"/>
            <a:r>
              <a:rPr lang="en-US" sz="1400" dirty="0" smtClean="0"/>
              <a:t>POWER with </a:t>
            </a:r>
            <a:r>
              <a:rPr lang="en-US" sz="1500" dirty="0" err="1" smtClean="0"/>
              <a:t>ViVA</a:t>
            </a:r>
            <a:r>
              <a:rPr lang="en-US" sz="1500" dirty="0" smtClean="0"/>
              <a:t> </a:t>
            </a:r>
            <a:r>
              <a:rPr lang="en-US" sz="1500" dirty="0" smtClean="0"/>
              <a:t>(Virtual Vector Architecture</a:t>
            </a:r>
            <a:r>
              <a:rPr lang="en-US" sz="1500" dirty="0" smtClean="0"/>
              <a:t>) 128 bits</a:t>
            </a:r>
            <a:r>
              <a:rPr lang="en-US" sz="1400" dirty="0" smtClean="0"/>
              <a:t> registers </a:t>
            </a:r>
          </a:p>
          <a:p>
            <a:pPr lvl="3"/>
            <a:r>
              <a:rPr lang="en-US" sz="1400" dirty="0" smtClean="0"/>
              <a:t>Cell – SPE 128 bit registers</a:t>
            </a:r>
          </a:p>
          <a:p>
            <a:pPr lvl="2"/>
            <a:r>
              <a:rPr lang="en-US" sz="1500" dirty="0" smtClean="0"/>
              <a:t>SUN</a:t>
            </a:r>
          </a:p>
          <a:p>
            <a:pPr lvl="3"/>
            <a:r>
              <a:rPr lang="en-US" sz="1400" dirty="0" err="1" smtClean="0"/>
              <a:t>UltraSPARC</a:t>
            </a:r>
            <a:r>
              <a:rPr lang="en-US" sz="1400" dirty="0" smtClean="0"/>
              <a:t> with VIS 64-bit registers</a:t>
            </a:r>
          </a:p>
          <a:p>
            <a:pPr lvl="2"/>
            <a:r>
              <a:rPr lang="en-US" sz="1500" dirty="0" smtClean="0"/>
              <a:t>NEC</a:t>
            </a:r>
          </a:p>
          <a:p>
            <a:pPr lvl="3"/>
            <a:r>
              <a:rPr lang="en-US" sz="1400" dirty="0" smtClean="0"/>
              <a:t>SX-6/</a:t>
            </a:r>
            <a:r>
              <a:rPr lang="en-US" sz="1400" dirty="0" smtClean="0"/>
              <a:t>SX-9</a:t>
            </a:r>
            <a:r>
              <a:rPr lang="en-US" sz="1400" dirty="0" smtClean="0"/>
              <a:t> (2008) - Earth simulator 1/2 with 4096 bit registers (used different ways)</a:t>
            </a:r>
          </a:p>
          <a:p>
            <a:pPr lvl="4"/>
            <a:r>
              <a:rPr lang="en-US" sz="1300" dirty="0" smtClean="0"/>
              <a:t>up to 512 nodes of 8/16? cores (8192 cores)</a:t>
            </a:r>
          </a:p>
          <a:p>
            <a:pPr lvl="4"/>
            <a:r>
              <a:rPr lang="en-US" sz="1300" dirty="0" smtClean="0"/>
              <a:t>each core</a:t>
            </a:r>
          </a:p>
          <a:p>
            <a:pPr lvl="5"/>
            <a:r>
              <a:rPr lang="en-US" sz="1300" dirty="0" smtClean="0"/>
              <a:t>has 6 parallel instruction units</a:t>
            </a:r>
          </a:p>
          <a:p>
            <a:pPr lvl="5"/>
            <a:r>
              <a:rPr lang="en-US" sz="1300" dirty="0" smtClean="0"/>
              <a:t>shares 72 4096-bit registers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08815E-6 2.34368E-6 L 0.42062 -0.47823 " pathEditMode="relative" rAng="0" ptsTypes="AA">
                                      <p:cBhvr>
                                        <p:cTn id="6" dur="2000" fill="hold"/>
                                        <p:tgtEl>
                                          <p:spTgt spid="7"/>
                                        </p:tgtEl>
                                        <p:attrNameLst>
                                          <p:attrName>ppt_x</p:attrName>
                                          <p:attrName>ppt_y</p:attrName>
                                        </p:attrNameLst>
                                      </p:cBhvr>
                                      <p:rCtr x="210" y="-23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xEl>
                                              <p:pRg st="9" end="9"/>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xEl>
                                              <p:pRg st="11" end="1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xEl>
                                              <p:pRg st="12" end="1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xEl>
                                              <p:pRg st="13" end="1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xEl>
                                              <p:pRg st="14" end="14"/>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processors</a:t>
            </a:r>
            <a:endParaRPr lang="en-US" dirty="0"/>
          </a:p>
        </p:txBody>
      </p:sp>
      <p:sp>
        <p:nvSpPr>
          <p:cNvPr id="10" name="Content Placeholder 9"/>
          <p:cNvSpPr>
            <a:spLocks noGrp="1"/>
          </p:cNvSpPr>
          <p:nvPr>
            <p:ph idx="1"/>
          </p:nvPr>
        </p:nvSpPr>
        <p:spPr/>
        <p:txBody>
          <a:bodyPr/>
          <a:lstStyle/>
          <a:p>
            <a:pPr>
              <a:lnSpc>
                <a:spcPct val="80000"/>
              </a:lnSpc>
              <a:spcAft>
                <a:spcPts val="600"/>
              </a:spcAft>
              <a:buNone/>
            </a:pPr>
            <a:r>
              <a:rPr lang="en-US" sz="2000" dirty="0" smtClean="0"/>
              <a:t>People use vector processing in many areas…</a:t>
            </a:r>
          </a:p>
          <a:p>
            <a:pPr>
              <a:lnSpc>
                <a:spcPct val="80000"/>
              </a:lnSpc>
              <a:spcAft>
                <a:spcPts val="600"/>
              </a:spcAft>
            </a:pPr>
            <a:r>
              <a:rPr lang="en-US" sz="2000" dirty="0" smtClean="0"/>
              <a:t>Scientific computing</a:t>
            </a:r>
          </a:p>
          <a:p>
            <a:pPr>
              <a:lnSpc>
                <a:spcPct val="80000"/>
              </a:lnSpc>
              <a:spcAft>
                <a:spcPts val="600"/>
              </a:spcAft>
            </a:pPr>
            <a:r>
              <a:rPr lang="en-US" sz="2000" dirty="0" smtClean="0"/>
              <a:t>Multimedia Processing </a:t>
            </a:r>
            <a:br>
              <a:rPr lang="en-US" sz="2000" dirty="0" smtClean="0"/>
            </a:br>
            <a:r>
              <a:rPr lang="en-US" sz="1600" dirty="0" smtClean="0"/>
              <a:t>(compression, graphics, image processing, …)</a:t>
            </a:r>
          </a:p>
          <a:p>
            <a:pPr>
              <a:lnSpc>
                <a:spcPct val="80000"/>
              </a:lnSpc>
              <a:spcAft>
                <a:spcPts val="600"/>
              </a:spcAft>
            </a:pPr>
            <a:r>
              <a:rPr lang="en-US" sz="2000" dirty="0" smtClean="0"/>
              <a:t>Standard benchmark kernels </a:t>
            </a:r>
            <a:br>
              <a:rPr lang="en-US" sz="2000" dirty="0" smtClean="0"/>
            </a:br>
            <a:r>
              <a:rPr lang="en-US" sz="1600" dirty="0" smtClean="0"/>
              <a:t>(Matrix Multiply, FFT, Convolution, Sort)</a:t>
            </a:r>
            <a:endParaRPr lang="en-US" sz="2000" dirty="0" smtClean="0"/>
          </a:p>
          <a:p>
            <a:pPr>
              <a:lnSpc>
                <a:spcPct val="80000"/>
              </a:lnSpc>
              <a:spcAft>
                <a:spcPts val="600"/>
              </a:spcAft>
            </a:pPr>
            <a:r>
              <a:rPr lang="en-US" sz="2000" dirty="0" err="1" smtClean="0"/>
              <a:t>Lossy</a:t>
            </a:r>
            <a:r>
              <a:rPr lang="en-US" sz="2000" dirty="0" smtClean="0"/>
              <a:t> Compression </a:t>
            </a:r>
            <a:r>
              <a:rPr lang="en-US" sz="1600" dirty="0" smtClean="0"/>
              <a:t>(JPEG, MPEG video and audio)</a:t>
            </a:r>
            <a:endParaRPr lang="en-US" sz="2000" dirty="0" smtClean="0"/>
          </a:p>
          <a:p>
            <a:pPr>
              <a:lnSpc>
                <a:spcPct val="80000"/>
              </a:lnSpc>
              <a:spcAft>
                <a:spcPts val="600"/>
              </a:spcAft>
            </a:pPr>
            <a:r>
              <a:rPr lang="en-US" sz="2000" dirty="0" smtClean="0"/>
              <a:t>Lossless Compression </a:t>
            </a:r>
            <a:r>
              <a:rPr lang="en-US" sz="1600" dirty="0" smtClean="0"/>
              <a:t>(Zero removal, RLE, Differencing, LZW)</a:t>
            </a:r>
            <a:endParaRPr lang="en-US" sz="2000" dirty="0" smtClean="0"/>
          </a:p>
          <a:p>
            <a:pPr>
              <a:lnSpc>
                <a:spcPct val="80000"/>
              </a:lnSpc>
              <a:spcAft>
                <a:spcPts val="600"/>
              </a:spcAft>
            </a:pPr>
            <a:r>
              <a:rPr lang="en-US" sz="2000" dirty="0" smtClean="0"/>
              <a:t>Cryptography </a:t>
            </a:r>
            <a:r>
              <a:rPr lang="en-US" sz="1600" dirty="0" smtClean="0"/>
              <a:t>(RSA, DES/IDEA, SHA/MD5)</a:t>
            </a:r>
            <a:endParaRPr lang="en-US" sz="2000" dirty="0" smtClean="0"/>
          </a:p>
          <a:p>
            <a:pPr>
              <a:lnSpc>
                <a:spcPct val="80000"/>
              </a:lnSpc>
              <a:spcAft>
                <a:spcPts val="600"/>
              </a:spcAft>
            </a:pPr>
            <a:r>
              <a:rPr lang="en-US" sz="2000" dirty="0" smtClean="0"/>
              <a:t>Speech and handwriting recognition</a:t>
            </a:r>
          </a:p>
          <a:p>
            <a:pPr>
              <a:lnSpc>
                <a:spcPct val="80000"/>
              </a:lnSpc>
              <a:spcAft>
                <a:spcPts val="600"/>
              </a:spcAft>
            </a:pPr>
            <a:r>
              <a:rPr lang="en-US" sz="2000" dirty="0" smtClean="0"/>
              <a:t>Operating systems </a:t>
            </a:r>
            <a:r>
              <a:rPr lang="en-US" sz="1600" dirty="0" smtClean="0">
                <a:solidFill>
                  <a:srgbClr val="000000"/>
                </a:solidFill>
              </a:rPr>
              <a:t>(</a:t>
            </a:r>
            <a:r>
              <a:rPr lang="en-US" sz="1600" dirty="0" err="1" smtClean="0">
                <a:solidFill>
                  <a:srgbClr val="000000"/>
                </a:solidFill>
                <a:latin typeface="Courier New" pitchFamily="1" charset="0"/>
              </a:rPr>
              <a:t>memcpy</a:t>
            </a:r>
            <a:r>
              <a:rPr lang="en-US" sz="1600" dirty="0" smtClean="0">
                <a:solidFill>
                  <a:srgbClr val="000000"/>
                </a:solidFill>
              </a:rPr>
              <a:t>, </a:t>
            </a:r>
            <a:r>
              <a:rPr lang="en-US" sz="1600" dirty="0" err="1" smtClean="0">
                <a:solidFill>
                  <a:srgbClr val="000000"/>
                </a:solidFill>
                <a:latin typeface="Courier New" pitchFamily="1" charset="0"/>
              </a:rPr>
              <a:t>memset</a:t>
            </a:r>
            <a:r>
              <a:rPr lang="en-US" sz="1600" dirty="0" smtClean="0">
                <a:solidFill>
                  <a:srgbClr val="000000"/>
                </a:solidFill>
              </a:rPr>
              <a:t>, parity, …)</a:t>
            </a:r>
            <a:endParaRPr lang="en-US" sz="2000" dirty="0" smtClean="0"/>
          </a:p>
          <a:p>
            <a:pPr>
              <a:lnSpc>
                <a:spcPct val="80000"/>
              </a:lnSpc>
              <a:spcAft>
                <a:spcPts val="600"/>
              </a:spcAft>
            </a:pPr>
            <a:r>
              <a:rPr lang="en-US" sz="2000" dirty="0" smtClean="0"/>
              <a:t>Networking </a:t>
            </a:r>
            <a:r>
              <a:rPr lang="en-US" sz="1600" dirty="0" smtClean="0"/>
              <a:t>(checksum, …)</a:t>
            </a:r>
            <a:endParaRPr lang="en-US" sz="2000" dirty="0" smtClean="0"/>
          </a:p>
          <a:p>
            <a:pPr>
              <a:lnSpc>
                <a:spcPct val="80000"/>
              </a:lnSpc>
              <a:spcAft>
                <a:spcPts val="600"/>
              </a:spcAft>
            </a:pPr>
            <a:r>
              <a:rPr lang="en-US" sz="2000" dirty="0" smtClean="0"/>
              <a:t>Databases </a:t>
            </a:r>
            <a:r>
              <a:rPr lang="en-US" sz="1600" dirty="0" smtClean="0"/>
              <a:t>(hash/join, data mining, updates)</a:t>
            </a:r>
          </a:p>
          <a:p>
            <a:pPr>
              <a:lnSpc>
                <a:spcPct val="80000"/>
              </a:lnSpc>
              <a:spcAft>
                <a:spcPts val="600"/>
              </a:spcAft>
            </a:pPr>
            <a:r>
              <a:rPr lang="en-US" sz="1600" dirty="0" smtClean="0"/>
              <a:t>…</a:t>
            </a:r>
            <a:endParaRPr lang="en-US" sz="1400" dirty="0" smtClean="0"/>
          </a:p>
          <a:p>
            <a:pPr lvl="1"/>
            <a:endParaRPr lang="en-US" sz="1400" dirty="0" smtClean="0"/>
          </a:p>
          <a:p>
            <a:pPr lvl="1"/>
            <a:endParaRPr lang="en-US" sz="1400" dirty="0"/>
          </a:p>
        </p:txBody>
      </p:sp>
      <p:pic>
        <p:nvPicPr>
          <p:cNvPr id="6" name="Picture 5"/>
          <p:cNvPicPr>
            <a:picLocks noChangeAspect="1"/>
          </p:cNvPicPr>
          <p:nvPr/>
        </p:nvPicPr>
        <p:blipFill>
          <a:blip r:embed="rId2"/>
          <a:stretch>
            <a:fillRect/>
          </a:stretch>
        </p:blipFill>
        <p:spPr>
          <a:xfrm>
            <a:off x="6623519" y="783949"/>
            <a:ext cx="2416809" cy="241680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processors</a:t>
            </a:r>
            <a:endParaRPr lang="en-US" dirty="0"/>
          </a:p>
        </p:txBody>
      </p:sp>
      <p:sp>
        <p:nvSpPr>
          <p:cNvPr id="10" name="Content Placeholder 9"/>
          <p:cNvSpPr>
            <a:spLocks noGrp="1"/>
          </p:cNvSpPr>
          <p:nvPr>
            <p:ph idx="1"/>
          </p:nvPr>
        </p:nvSpPr>
        <p:spPr/>
        <p:txBody>
          <a:bodyPr/>
          <a:lstStyle/>
          <a:p>
            <a:r>
              <a:rPr lang="en-US" sz="2400" dirty="0" smtClean="0"/>
              <a:t>Instruction sets?</a:t>
            </a:r>
          </a:p>
          <a:p>
            <a:pPr lvl="1"/>
            <a:r>
              <a:rPr lang="en-US" sz="1600" dirty="0" smtClean="0"/>
              <a:t>MMX</a:t>
            </a:r>
          </a:p>
          <a:p>
            <a:pPr lvl="1"/>
            <a:r>
              <a:rPr lang="en-US" sz="1600" dirty="0" err="1" smtClean="0"/>
              <a:t>SSEx</a:t>
            </a:r>
            <a:r>
              <a:rPr lang="en-US" sz="1600" dirty="0" smtClean="0"/>
              <a:t> (several extensions)</a:t>
            </a:r>
          </a:p>
          <a:p>
            <a:pPr lvl="1"/>
            <a:r>
              <a:rPr lang="en-US" sz="1600" dirty="0" err="1" smtClean="0"/>
              <a:t>AltiVec</a:t>
            </a:r>
            <a:endParaRPr lang="en-US" sz="1600" dirty="0" smtClean="0"/>
          </a:p>
          <a:p>
            <a:pPr lvl="1"/>
            <a:r>
              <a:rPr lang="en-US" sz="1600" dirty="0" smtClean="0"/>
              <a:t>AVX</a:t>
            </a:r>
          </a:p>
          <a:p>
            <a:pPr lvl="1"/>
            <a:r>
              <a:rPr lang="en-US" sz="1600" dirty="0" smtClean="0"/>
              <a:t>3DNow!</a:t>
            </a:r>
          </a:p>
          <a:p>
            <a:pPr lvl="1"/>
            <a:r>
              <a:rPr lang="en-US" sz="1600" dirty="0" smtClean="0"/>
              <a:t>VIS</a:t>
            </a:r>
          </a:p>
          <a:p>
            <a:pPr lvl="1"/>
            <a:r>
              <a:rPr lang="en-US" sz="1600" dirty="0" smtClean="0"/>
              <a:t>MDMX</a:t>
            </a:r>
          </a:p>
          <a:p>
            <a:pPr lvl="1"/>
            <a:r>
              <a:rPr lang="en-US" sz="1600" dirty="0" smtClean="0"/>
              <a:t>FMA</a:t>
            </a:r>
          </a:p>
          <a:p>
            <a:pPr lvl="1"/>
            <a:r>
              <a:rPr lang="en-US" sz="1600" dirty="0" smtClean="0"/>
              <a:t>…</a:t>
            </a:r>
          </a:p>
          <a:p>
            <a:pPr lvl="1">
              <a:buNone/>
            </a:pPr>
            <a:endParaRPr lang="en-US" sz="1600" dirty="0" smtClean="0"/>
          </a:p>
          <a:p>
            <a:pPr lvl="1"/>
            <a:endParaRPr lang="en-US" sz="1600" dirty="0" smtClean="0"/>
          </a:p>
          <a:p>
            <a:pPr lvl="1"/>
            <a:endParaRPr lang="en-US" sz="1600" dirty="0"/>
          </a:p>
        </p:txBody>
      </p:sp>
      <p:pic>
        <p:nvPicPr>
          <p:cNvPr id="6" name="Picture 5"/>
          <p:cNvPicPr>
            <a:picLocks noChangeAspect="1"/>
          </p:cNvPicPr>
          <p:nvPr/>
        </p:nvPicPr>
        <p:blipFill>
          <a:blip r:embed="rId2"/>
          <a:stretch>
            <a:fillRect/>
          </a:stretch>
        </p:blipFill>
        <p:spPr>
          <a:xfrm>
            <a:off x="6623519" y="783949"/>
            <a:ext cx="2416809" cy="2416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ea typeface="ＭＳ Ｐゴシック" charset="-128"/>
              </a:rPr>
              <a:t>Special instructions…</a:t>
            </a:r>
          </a:p>
        </p:txBody>
      </p:sp>
      <p:sp>
        <p:nvSpPr>
          <p:cNvPr id="20483" name="Rectangle 3"/>
          <p:cNvSpPr>
            <a:spLocks noGrp="1" noChangeArrowheads="1"/>
          </p:cNvSpPr>
          <p:nvPr>
            <p:ph type="body" idx="1"/>
          </p:nvPr>
        </p:nvSpPr>
        <p:spPr>
          <a:xfrm>
            <a:off x="0" y="718165"/>
            <a:ext cx="9144000" cy="5826612"/>
          </a:xfrm>
        </p:spPr>
        <p:txBody>
          <a:bodyPr/>
          <a:lstStyle/>
          <a:p>
            <a:pPr eaLnBrk="1" hangingPunct="1"/>
            <a:r>
              <a:rPr lang="en-US" dirty="0" smtClean="0">
                <a:ea typeface="ＭＳ Ｐゴシック" charset="-128"/>
              </a:rPr>
              <a:t>MMX</a:t>
            </a:r>
          </a:p>
          <a:p>
            <a:pPr lvl="1" eaLnBrk="1" hangingPunct="1"/>
            <a:r>
              <a:rPr lang="en-US" dirty="0" smtClean="0">
                <a:ea typeface="ＭＳ Ｐゴシック" charset="-128"/>
              </a:rPr>
              <a:t>MMX is officially a meaningless </a:t>
            </a:r>
            <a:r>
              <a:rPr lang="en-US" dirty="0" err="1" smtClean="0">
                <a:ea typeface="ＭＳ Ｐゴシック" charset="-128"/>
              </a:rPr>
              <a:t>initialism</a:t>
            </a:r>
            <a:r>
              <a:rPr lang="en-US" dirty="0" smtClean="0">
                <a:ea typeface="ＭＳ Ｐゴシック" charset="-128"/>
              </a:rPr>
              <a:t> trademarked by Intel; unofficially, </a:t>
            </a:r>
          </a:p>
          <a:p>
            <a:pPr lvl="2" eaLnBrk="1" hangingPunct="1"/>
            <a:r>
              <a:rPr lang="en-US" dirty="0" err="1" smtClean="0">
                <a:ea typeface="ＭＳ Ｐゴシック" charset="-128"/>
              </a:rPr>
              <a:t>MultiMedia</a:t>
            </a:r>
            <a:r>
              <a:rPr lang="en-US" dirty="0" smtClean="0">
                <a:ea typeface="ＭＳ Ｐゴシック" charset="-128"/>
              </a:rPr>
              <a:t> </a:t>
            </a:r>
            <a:r>
              <a:rPr lang="en-US" dirty="0" err="1" smtClean="0">
                <a:ea typeface="ＭＳ Ｐゴシック" charset="-128"/>
              </a:rPr>
              <a:t>eXtension</a:t>
            </a:r>
            <a:endParaRPr lang="en-US" dirty="0" smtClean="0">
              <a:ea typeface="ＭＳ Ｐゴシック" charset="-128"/>
            </a:endParaRPr>
          </a:p>
          <a:p>
            <a:pPr lvl="2" eaLnBrk="1" hangingPunct="1"/>
            <a:r>
              <a:rPr lang="en-US" dirty="0" smtClean="0">
                <a:ea typeface="ＭＳ Ｐゴシック" charset="-128"/>
              </a:rPr>
              <a:t>Multiple Math </a:t>
            </a:r>
            <a:r>
              <a:rPr lang="en-US" dirty="0" err="1" smtClean="0">
                <a:ea typeface="ＭＳ Ｐゴシック" charset="-128"/>
              </a:rPr>
              <a:t>eXtension</a:t>
            </a:r>
            <a:endParaRPr lang="en-US" dirty="0" smtClean="0">
              <a:ea typeface="ＭＳ Ｐゴシック" charset="-128"/>
            </a:endParaRPr>
          </a:p>
          <a:p>
            <a:pPr lvl="2" eaLnBrk="1" hangingPunct="1"/>
            <a:r>
              <a:rPr lang="en-US" dirty="0" smtClean="0">
                <a:ea typeface="ＭＳ Ｐゴシック" charset="-128"/>
              </a:rPr>
              <a:t>Matrix Math </a:t>
            </a:r>
            <a:r>
              <a:rPr lang="en-US" dirty="0" err="1" smtClean="0">
                <a:ea typeface="ＭＳ Ｐゴシック" charset="-128"/>
              </a:rPr>
              <a:t>eXtension</a:t>
            </a:r>
            <a:r>
              <a:rPr lang="en-US" dirty="0" smtClean="0">
                <a:ea typeface="ＭＳ Ｐゴシック" charset="-128"/>
              </a:rPr>
              <a:t/>
            </a:r>
            <a:br>
              <a:rPr lang="en-US" dirty="0" smtClean="0">
                <a:ea typeface="ＭＳ Ｐゴシック" charset="-128"/>
              </a:rPr>
            </a:br>
            <a:endParaRPr lang="en-US" dirty="0" smtClean="0">
              <a:ea typeface="ＭＳ Ｐゴシック" charset="-128"/>
            </a:endParaRPr>
          </a:p>
          <a:p>
            <a:pPr lvl="1" eaLnBrk="1" hangingPunct="1"/>
            <a:r>
              <a:rPr lang="en-US" dirty="0" smtClean="0">
                <a:latin typeface="ArialMT"/>
              </a:rPr>
              <a:t>SIMD (Single Instruction, Multiple Data) computation processes multiple data in parallel with a single instruction, resulting in significant performance improvement; </a:t>
            </a:r>
            <a:br>
              <a:rPr lang="en-US" dirty="0" smtClean="0">
                <a:latin typeface="ArialMT"/>
              </a:rPr>
            </a:br>
            <a:r>
              <a:rPr lang="en-US" dirty="0" smtClean="0">
                <a:latin typeface="ArialMT"/>
              </a:rPr>
              <a:t>MMX gives 2 32-bit computations at once.</a:t>
            </a:r>
            <a:br>
              <a:rPr lang="en-US" dirty="0" smtClean="0">
                <a:latin typeface="ArialMT"/>
              </a:rPr>
            </a:br>
            <a:endParaRPr lang="en-US" dirty="0" smtClean="0">
              <a:latin typeface="ArialMT"/>
            </a:endParaRPr>
          </a:p>
          <a:p>
            <a:pPr lvl="1" eaLnBrk="1" hangingPunct="1"/>
            <a:r>
              <a:rPr lang="en-US" dirty="0" smtClean="0">
                <a:latin typeface="ArialMT"/>
              </a:rPr>
              <a:t>MMX defined 8 “new” 64-bit integer registers (mm0 ~ mm7), which were aliases for the existing x87 FPU registers – reusing 64 (out of 80) bits in the floating point registers. </a:t>
            </a: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ea typeface="ＭＳ Ｐゴシック" charset="-128"/>
              </a:rPr>
              <a:t>Special instructions…</a:t>
            </a:r>
          </a:p>
        </p:txBody>
      </p:sp>
      <p:sp>
        <p:nvSpPr>
          <p:cNvPr id="20483" name="Rectangle 3"/>
          <p:cNvSpPr>
            <a:spLocks noGrp="1" noChangeArrowheads="1"/>
          </p:cNvSpPr>
          <p:nvPr>
            <p:ph type="body" idx="1"/>
          </p:nvPr>
        </p:nvSpPr>
        <p:spPr>
          <a:xfrm>
            <a:off x="0" y="702163"/>
            <a:ext cx="9144000" cy="5648325"/>
          </a:xfrm>
        </p:spPr>
        <p:txBody>
          <a:bodyPr/>
          <a:lstStyle/>
          <a:p>
            <a:pPr eaLnBrk="1" hangingPunct="1"/>
            <a:r>
              <a:rPr lang="en-US" sz="2400" dirty="0" smtClean="0">
                <a:ea typeface="ＭＳ Ｐゴシック" charset="-128"/>
              </a:rPr>
              <a:t>SSE</a:t>
            </a:r>
          </a:p>
          <a:p>
            <a:pPr lvl="1" eaLnBrk="1" hangingPunct="1"/>
            <a:r>
              <a:rPr lang="en-US" sz="2000" dirty="0" smtClean="0">
                <a:ea typeface="ＭＳ Ｐゴシック" charset="-128"/>
              </a:rPr>
              <a:t>Streaming SIMD Extensions (SSE)</a:t>
            </a:r>
          </a:p>
          <a:p>
            <a:pPr lvl="1" eaLnBrk="1" hangingPunct="1"/>
            <a:r>
              <a:rPr lang="en-US" sz="2000" dirty="0" smtClean="0">
                <a:latin typeface="ArialMT"/>
              </a:rPr>
              <a:t>SIMD; 4 computations at once.</a:t>
            </a:r>
            <a:br>
              <a:rPr lang="en-US" sz="2000" dirty="0" smtClean="0">
                <a:latin typeface="ArialMT"/>
              </a:rPr>
            </a:br>
            <a:endParaRPr lang="en-US" sz="2000" dirty="0" smtClean="0">
              <a:latin typeface="ArialMT"/>
            </a:endParaRPr>
          </a:p>
          <a:p>
            <a:pPr lvl="1" eaLnBrk="1" hangingPunct="1"/>
            <a:r>
              <a:rPr lang="en-US" sz="2000" dirty="0" smtClean="0">
                <a:latin typeface="ArialMT"/>
              </a:rPr>
              <a:t>SSE defines 8 </a:t>
            </a:r>
            <a:r>
              <a:rPr lang="en-US" sz="2000" b="1" u="sng" dirty="0" smtClean="0">
                <a:latin typeface="ArialMT"/>
              </a:rPr>
              <a:t>new</a:t>
            </a:r>
            <a:r>
              <a:rPr lang="en-US" sz="2000" dirty="0" smtClean="0">
                <a:latin typeface="ArialMT"/>
              </a:rPr>
              <a:t> 128-bit registers (xmm0 ~ xmm7) for single-precision floating-point computations. Since each register is128-bit long, we can store total 4 of 32-bit floating-point numbers (1-bit sign, 8-bit exponent, 23-bit </a:t>
            </a:r>
            <a:r>
              <a:rPr lang="en-US" sz="2000" dirty="0" smtClean="0">
                <a:latin typeface="ArialMT"/>
              </a:rPr>
              <a:t>mantissa/fraction)</a:t>
            </a:r>
            <a:r>
              <a:rPr lang="en-US" sz="2000" dirty="0" smtClean="0">
                <a:latin typeface="ArialMT"/>
              </a:rPr>
              <a:t>.</a:t>
            </a:r>
            <a:br>
              <a:rPr lang="en-US" sz="2000" dirty="0" smtClean="0">
                <a:latin typeface="ArialMT"/>
              </a:rPr>
            </a:br>
            <a:r>
              <a:rPr lang="en-US" sz="2000" dirty="0" smtClean="0">
                <a:latin typeface="ArialMT"/>
              </a:rPr>
              <a:t/>
            </a:r>
            <a:br>
              <a:rPr lang="en-US" sz="2000" dirty="0" smtClean="0">
                <a:latin typeface="ArialMT"/>
              </a:rPr>
            </a:br>
            <a:endParaRPr lang="en-US" sz="2000" dirty="0" smtClean="0">
              <a:latin typeface="ArialMT"/>
            </a:endParaRPr>
          </a:p>
          <a:p>
            <a:pPr lvl="1" eaLnBrk="1" hangingPunct="1"/>
            <a:r>
              <a:rPr lang="en-US" sz="2000" dirty="0" smtClean="0">
                <a:latin typeface="ArialMT"/>
              </a:rPr>
              <a:t>Single or packed scalar operations: </a:t>
            </a:r>
            <a:r>
              <a:rPr lang="en-US" sz="2000" dirty="0" smtClean="0">
                <a:solidFill>
                  <a:srgbClr val="FF0000"/>
                </a:solidFill>
                <a:latin typeface="Courier New"/>
                <a:cs typeface="Courier New"/>
              </a:rPr>
              <a:t>__SS</a:t>
            </a:r>
            <a:r>
              <a:rPr lang="en-US" sz="2000" dirty="0" smtClean="0">
                <a:latin typeface="ArialMT"/>
              </a:rPr>
              <a:t>  </a:t>
            </a:r>
            <a:r>
              <a:rPr lang="en-US" sz="2000" dirty="0" err="1" smtClean="0">
                <a:latin typeface="ArialMT"/>
              </a:rPr>
              <a:t>vs</a:t>
            </a:r>
            <a:r>
              <a:rPr lang="en-US" sz="2000" dirty="0" smtClean="0">
                <a:latin typeface="ArialMT"/>
              </a:rPr>
              <a:t>  </a:t>
            </a:r>
            <a:r>
              <a:rPr lang="en-US" sz="2000" dirty="0" smtClean="0">
                <a:solidFill>
                  <a:srgbClr val="0000FF"/>
                </a:solidFill>
                <a:latin typeface="Courier New"/>
                <a:cs typeface="Courier New"/>
              </a:rPr>
              <a:t>__PS</a:t>
            </a:r>
            <a:r>
              <a:rPr lang="en-US" sz="2000" dirty="0" smtClean="0">
                <a:solidFill>
                  <a:srgbClr val="0000FF"/>
                </a:solidFill>
                <a:latin typeface="ArialMT"/>
              </a:rPr>
              <a:t> </a:t>
            </a:r>
            <a:endParaRPr lang="en-US" sz="2000" dirty="0" smtClean="0">
              <a:solidFill>
                <a:srgbClr val="0000FF"/>
              </a:solidFill>
              <a:ea typeface="ＭＳ Ｐゴシック" charset="-128"/>
            </a:endParaRPr>
          </a:p>
        </p:txBody>
      </p:sp>
      <p:pic>
        <p:nvPicPr>
          <p:cNvPr id="4" name="Picture 3"/>
          <p:cNvPicPr>
            <a:picLocks noChangeAspect="1"/>
          </p:cNvPicPr>
          <p:nvPr/>
        </p:nvPicPr>
        <p:blipFill>
          <a:blip r:embed="rId3"/>
          <a:stretch>
            <a:fillRect/>
          </a:stretch>
        </p:blipFill>
        <p:spPr>
          <a:xfrm>
            <a:off x="4198746" y="3164037"/>
            <a:ext cx="3898008" cy="662407"/>
          </a:xfrm>
          <a:prstGeom prst="rect">
            <a:avLst/>
          </a:prstGeom>
        </p:spPr>
      </p:pic>
      <p:pic>
        <p:nvPicPr>
          <p:cNvPr id="5" name="Picture 4"/>
          <p:cNvPicPr>
            <a:picLocks noChangeAspect="1"/>
          </p:cNvPicPr>
          <p:nvPr/>
        </p:nvPicPr>
        <p:blipFill>
          <a:blip r:embed="rId4"/>
          <a:stretch>
            <a:fillRect/>
          </a:stretch>
        </p:blipFill>
        <p:spPr>
          <a:xfrm>
            <a:off x="569123" y="4519557"/>
            <a:ext cx="7513606" cy="1929515"/>
          </a:xfrm>
          <a:prstGeom prst="rect">
            <a:avLst/>
          </a:prstGeom>
        </p:spPr>
      </p:pic>
      <p:sp>
        <p:nvSpPr>
          <p:cNvPr id="6" name="Frame 5"/>
          <p:cNvSpPr/>
          <p:nvPr/>
        </p:nvSpPr>
        <p:spPr bwMode="auto">
          <a:xfrm>
            <a:off x="3708740" y="5052176"/>
            <a:ext cx="606884" cy="1371038"/>
          </a:xfrm>
          <a:prstGeom prst="frame">
            <a:avLst>
              <a:gd name="adj1" fmla="val 8762"/>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nvGrpSpPr>
          <p:cNvPr id="15" name="Group 14"/>
          <p:cNvGrpSpPr/>
          <p:nvPr/>
        </p:nvGrpSpPr>
        <p:grpSpPr>
          <a:xfrm>
            <a:off x="4962522" y="5052176"/>
            <a:ext cx="2929690" cy="1371038"/>
            <a:chOff x="4962522" y="5052176"/>
            <a:chExt cx="2929690" cy="1371038"/>
          </a:xfrm>
        </p:grpSpPr>
        <p:sp>
          <p:nvSpPr>
            <p:cNvPr id="11" name="Frame 10"/>
            <p:cNvSpPr/>
            <p:nvPr/>
          </p:nvSpPr>
          <p:spPr bwMode="auto">
            <a:xfrm>
              <a:off x="4962522"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2" name="Frame 11"/>
            <p:cNvSpPr/>
            <p:nvPr/>
          </p:nvSpPr>
          <p:spPr bwMode="auto">
            <a:xfrm>
              <a:off x="5736791"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3" name="Frame 12"/>
            <p:cNvSpPr/>
            <p:nvPr/>
          </p:nvSpPr>
          <p:spPr bwMode="auto">
            <a:xfrm>
              <a:off x="6511060"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4" name="Frame 13"/>
            <p:cNvSpPr/>
            <p:nvPr/>
          </p:nvSpPr>
          <p:spPr bwMode="auto">
            <a:xfrm>
              <a:off x="7285328"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r>
              <a:rPr lang="en-US" sz="1200" dirty="0" smtClean="0">
                <a:effectLst>
                  <a:outerShdw blurRad="38100" dist="38100" dir="2700000" algn="tl">
                    <a:srgbClr val="C0C0C0"/>
                  </a:outerShdw>
                </a:effectLst>
                <a:ea typeface="ＭＳ Ｐゴシック" charset="-128"/>
              </a:rPr>
              <a:t/>
            </a:r>
            <a:br>
              <a:rPr lang="en-US" sz="1200" dirty="0" smtClean="0">
                <a:effectLst>
                  <a:outerShdw blurRad="38100" dist="38100" dir="2700000" algn="tl">
                    <a:srgbClr val="C0C0C0"/>
                  </a:outerShdw>
                </a:effectLst>
                <a:ea typeface="ＭＳ Ｐゴシック" charset="-128"/>
              </a:rPr>
            </a:br>
            <a:r>
              <a:rPr lang="en-US" sz="4800" dirty="0" smtClean="0">
                <a:effectLst>
                  <a:outerShdw blurRad="38100" dist="38100" dir="2700000" algn="tl">
                    <a:srgbClr val="C0C0C0"/>
                  </a:outerShdw>
                </a:effectLst>
                <a:ea typeface="ＭＳ Ｐゴシック" charset="-128"/>
              </a:rPr>
              <a:t> Matrix multiplication</a:t>
            </a:r>
            <a:br>
              <a:rPr lang="en-US" sz="4800" dirty="0" smtClean="0">
                <a:effectLst>
                  <a:outerShdw blurRad="38100" dist="38100" dir="2700000" algn="tl">
                    <a:srgbClr val="C0C0C0"/>
                  </a:outerShdw>
                </a:effectLst>
                <a:ea typeface="ＭＳ Ｐゴシック" charset="-128"/>
              </a:rPr>
            </a:br>
            <a:r>
              <a:rPr lang="en-US" sz="4800" dirty="0" smtClean="0">
                <a:effectLst>
                  <a:outerShdw blurRad="38100" dist="38100" dir="2700000" algn="tl">
                    <a:srgbClr val="C0C0C0"/>
                  </a:outerShdw>
                </a:effectLst>
                <a:ea typeface="ＭＳ Ｐゴシック" charset="-128"/>
              </a:rPr>
              <a:t>using </a:t>
            </a:r>
            <a:r>
              <a:rPr lang="en-US" sz="4800" dirty="0" smtClean="0">
                <a:effectLst>
                  <a:outerShdw blurRad="38100" dist="38100" dir="2700000" algn="tl">
                    <a:srgbClr val="C0C0C0"/>
                  </a:outerShdw>
                </a:effectLst>
                <a:ea typeface="ＭＳ Ｐゴシック" charset="-128"/>
              </a:rPr>
              <a:t>SSE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 name="TextBox 59"/>
          <p:cNvSpPr txBox="1"/>
          <p:nvPr/>
        </p:nvSpPr>
        <p:spPr>
          <a:xfrm>
            <a:off x="5054739" y="1540349"/>
            <a:ext cx="368158" cy="369332"/>
          </a:xfrm>
          <a:prstGeom prst="rect">
            <a:avLst/>
          </a:prstGeom>
          <a:noFill/>
        </p:spPr>
        <p:txBody>
          <a:bodyPr wrap="square" rtlCol="0">
            <a:spAutoFit/>
          </a:bodyPr>
          <a:lstStyle/>
          <a:p>
            <a:pPr algn="ctr"/>
            <a:r>
              <a:rPr lang="en-US" sz="1800" dirty="0" smtClean="0"/>
              <a:t>1</a:t>
            </a:r>
            <a:endParaRPr lang="en-US" sz="1800" dirty="0"/>
          </a:p>
        </p:txBody>
      </p:sp>
      <p:sp>
        <p:nvSpPr>
          <p:cNvPr id="61" name="TextBox 60"/>
          <p:cNvSpPr txBox="1"/>
          <p:nvPr/>
        </p:nvSpPr>
        <p:spPr>
          <a:xfrm>
            <a:off x="5824902" y="1540349"/>
            <a:ext cx="368158" cy="369332"/>
          </a:xfrm>
          <a:prstGeom prst="rect">
            <a:avLst/>
          </a:prstGeom>
          <a:noFill/>
        </p:spPr>
        <p:txBody>
          <a:bodyPr wrap="square" rtlCol="0">
            <a:spAutoFit/>
          </a:bodyPr>
          <a:lstStyle/>
          <a:p>
            <a:pPr algn="ctr"/>
            <a:r>
              <a:rPr lang="en-US" sz="1800" dirty="0" smtClean="0"/>
              <a:t>2</a:t>
            </a:r>
            <a:endParaRPr lang="en-US" sz="1800" dirty="0"/>
          </a:p>
        </p:txBody>
      </p:sp>
      <p:sp>
        <p:nvSpPr>
          <p:cNvPr id="62" name="TextBox 61"/>
          <p:cNvSpPr txBox="1"/>
          <p:nvPr/>
        </p:nvSpPr>
        <p:spPr>
          <a:xfrm>
            <a:off x="6595065" y="1540349"/>
            <a:ext cx="368158" cy="369332"/>
          </a:xfrm>
          <a:prstGeom prst="rect">
            <a:avLst/>
          </a:prstGeom>
          <a:noFill/>
        </p:spPr>
        <p:txBody>
          <a:bodyPr wrap="square" rtlCol="0">
            <a:spAutoFit/>
          </a:bodyPr>
          <a:lstStyle/>
          <a:p>
            <a:pPr algn="ctr"/>
            <a:r>
              <a:rPr lang="en-US" sz="1800" dirty="0" smtClean="0"/>
              <a:t>3</a:t>
            </a:r>
            <a:endParaRPr lang="en-US" sz="1800" dirty="0"/>
          </a:p>
        </p:txBody>
      </p:sp>
      <p:sp>
        <p:nvSpPr>
          <p:cNvPr id="63" name="TextBox 62"/>
          <p:cNvSpPr txBox="1"/>
          <p:nvPr/>
        </p:nvSpPr>
        <p:spPr>
          <a:xfrm>
            <a:off x="7365229" y="1540349"/>
            <a:ext cx="368158" cy="369332"/>
          </a:xfrm>
          <a:prstGeom prst="rect">
            <a:avLst/>
          </a:prstGeom>
          <a:noFill/>
        </p:spPr>
        <p:txBody>
          <a:bodyPr wrap="square" rtlCol="0">
            <a:spAutoFit/>
          </a:bodyPr>
          <a:lstStyle/>
          <a:p>
            <a:pPr algn="ctr"/>
            <a:r>
              <a:rPr lang="en-US" sz="1800" dirty="0" smtClean="0"/>
              <a:t>4</a:t>
            </a:r>
            <a:endParaRPr lang="en-US" sz="1800" dirty="0"/>
          </a:p>
        </p:txBody>
      </p:sp>
      <p:sp>
        <p:nvSpPr>
          <p:cNvPr id="2" name="Title 1"/>
          <p:cNvSpPr>
            <a:spLocks noGrp="1"/>
          </p:cNvSpPr>
          <p:nvPr>
            <p:ph type="title"/>
          </p:nvPr>
        </p:nvSpPr>
        <p:spPr/>
        <p:txBody>
          <a:bodyPr/>
          <a:lstStyle/>
          <a:p>
            <a:r>
              <a:rPr lang="en-US" dirty="0" smtClean="0"/>
              <a:t>Example: Matrix Multiplication</a:t>
            </a:r>
            <a:endParaRPr lang="en-US" dirty="0"/>
          </a:p>
        </p:txBody>
      </p:sp>
      <p:graphicFrame>
        <p:nvGraphicFramePr>
          <p:cNvPr id="4" name="Content Placeholder 3"/>
          <p:cNvGraphicFramePr>
            <a:graphicFrameLocks noGrp="1"/>
          </p:cNvGraphicFramePr>
          <p:nvPr>
            <p:ph idx="1"/>
          </p:nvPr>
        </p:nvGraphicFramePr>
        <p:xfrm>
          <a:off x="808431" y="1549716"/>
          <a:ext cx="1877488" cy="1483360"/>
        </p:xfrm>
        <a:graphic>
          <a:graphicData uri="http://schemas.openxmlformats.org/drawingml/2006/table">
            <a:tbl>
              <a:tblPr bandRow="1">
                <a:tableStyleId>{ED083AE6-46FA-4A59-8FB0-9F97EB10719F}</a:tableStyleId>
              </a:tblPr>
              <a:tblGrid>
                <a:gridCol w="469372"/>
                <a:gridCol w="469372"/>
                <a:gridCol w="469372"/>
                <a:gridCol w="469372"/>
              </a:tblGrid>
              <a:tr h="370840">
                <a:tc>
                  <a:txBody>
                    <a:bodyPr/>
                    <a:lstStyle/>
                    <a:p>
                      <a:pPr algn="ctr"/>
                      <a:r>
                        <a:rPr lang="en-US" dirty="0" smtClean="0"/>
                        <a:t>1</a:t>
                      </a:r>
                      <a:endParaRPr lang="en-US" dirty="0"/>
                    </a:p>
                  </a:txBody>
                  <a:tcPr anchor="ctr">
                    <a:solidFill>
                      <a:srgbClr val="C0C0C0"/>
                    </a:solidFill>
                  </a:tcPr>
                </a:tc>
                <a:tc>
                  <a:txBody>
                    <a:bodyPr/>
                    <a:lstStyle/>
                    <a:p>
                      <a:pPr algn="ctr"/>
                      <a:r>
                        <a:rPr lang="en-US" dirty="0" smtClean="0"/>
                        <a:t>1</a:t>
                      </a:r>
                      <a:endParaRPr lang="en-US" dirty="0"/>
                    </a:p>
                  </a:txBody>
                  <a:tcPr anchor="ctr">
                    <a:solidFill>
                      <a:srgbClr val="C0C0C0"/>
                    </a:solidFill>
                  </a:tcPr>
                </a:tc>
                <a:tc>
                  <a:txBody>
                    <a:bodyPr/>
                    <a:lstStyle/>
                    <a:p>
                      <a:pPr algn="ctr"/>
                      <a:r>
                        <a:rPr lang="en-US" dirty="0" smtClean="0"/>
                        <a:t>1</a:t>
                      </a:r>
                      <a:endParaRPr lang="en-US" dirty="0"/>
                    </a:p>
                  </a:txBody>
                  <a:tcPr anchor="ctr">
                    <a:solidFill>
                      <a:srgbClr val="C0C0C0"/>
                    </a:solidFill>
                  </a:tcPr>
                </a:tc>
                <a:tc>
                  <a:txBody>
                    <a:bodyPr/>
                    <a:lstStyle/>
                    <a:p>
                      <a:pPr algn="ctr"/>
                      <a:r>
                        <a:rPr lang="en-US" dirty="0" smtClean="0"/>
                        <a:t>1</a:t>
                      </a:r>
                      <a:endParaRPr lang="en-US" dirty="0"/>
                    </a:p>
                  </a:txBody>
                  <a:tcPr anchor="ctr">
                    <a:solidFill>
                      <a:srgbClr val="C0C0C0"/>
                    </a:solidFill>
                  </a:tcPr>
                </a:tc>
              </a:tr>
              <a:tr h="370840">
                <a:tc>
                  <a:txBody>
                    <a:bodyPr/>
                    <a:lstStyle/>
                    <a:p>
                      <a:pPr algn="ctr"/>
                      <a:r>
                        <a:rPr lang="en-US" dirty="0" smtClean="0"/>
                        <a:t>2</a:t>
                      </a:r>
                      <a:endParaRPr lang="en-US" dirty="0"/>
                    </a:p>
                  </a:txBody>
                  <a:tcPr anchor="ctr">
                    <a:solidFill>
                      <a:srgbClr val="C0C0C0"/>
                    </a:solidFill>
                  </a:tcPr>
                </a:tc>
                <a:tc>
                  <a:txBody>
                    <a:bodyPr/>
                    <a:lstStyle/>
                    <a:p>
                      <a:pPr algn="ctr"/>
                      <a:r>
                        <a:rPr lang="en-US" dirty="0" smtClean="0"/>
                        <a:t>2</a:t>
                      </a:r>
                      <a:endParaRPr lang="en-US" dirty="0"/>
                    </a:p>
                  </a:txBody>
                  <a:tcPr anchor="ctr">
                    <a:solidFill>
                      <a:srgbClr val="C0C0C0"/>
                    </a:solidFill>
                  </a:tcPr>
                </a:tc>
                <a:tc>
                  <a:txBody>
                    <a:bodyPr/>
                    <a:lstStyle/>
                    <a:p>
                      <a:pPr algn="ctr"/>
                      <a:r>
                        <a:rPr lang="en-US" dirty="0" smtClean="0"/>
                        <a:t>2</a:t>
                      </a:r>
                      <a:endParaRPr lang="en-US" dirty="0"/>
                    </a:p>
                  </a:txBody>
                  <a:tcPr anchor="ctr">
                    <a:solidFill>
                      <a:srgbClr val="C0C0C0"/>
                    </a:solidFill>
                  </a:tcPr>
                </a:tc>
                <a:tc>
                  <a:txBody>
                    <a:bodyPr/>
                    <a:lstStyle/>
                    <a:p>
                      <a:pPr algn="ctr"/>
                      <a:r>
                        <a:rPr lang="en-US" dirty="0" smtClean="0"/>
                        <a:t>2</a:t>
                      </a:r>
                      <a:endParaRPr lang="en-US" dirty="0"/>
                    </a:p>
                  </a:txBody>
                  <a:tcPr anchor="ctr">
                    <a:solidFill>
                      <a:srgbClr val="C0C0C0"/>
                    </a:solidFill>
                  </a:tcPr>
                </a:tc>
              </a:tr>
              <a:tr h="370840">
                <a:tc>
                  <a:txBody>
                    <a:bodyPr/>
                    <a:lstStyle/>
                    <a:p>
                      <a:pPr algn="ctr"/>
                      <a:r>
                        <a:rPr lang="en-US" dirty="0" smtClean="0"/>
                        <a:t>3</a:t>
                      </a:r>
                      <a:endParaRPr lang="en-US" dirty="0"/>
                    </a:p>
                  </a:txBody>
                  <a:tcPr anchor="ctr">
                    <a:solidFill>
                      <a:srgbClr val="C0C0C0"/>
                    </a:solidFill>
                  </a:tcPr>
                </a:tc>
                <a:tc>
                  <a:txBody>
                    <a:bodyPr/>
                    <a:lstStyle/>
                    <a:p>
                      <a:pPr algn="ctr"/>
                      <a:r>
                        <a:rPr lang="en-US" dirty="0" smtClean="0"/>
                        <a:t>3</a:t>
                      </a:r>
                      <a:endParaRPr lang="en-US" dirty="0"/>
                    </a:p>
                  </a:txBody>
                  <a:tcPr anchor="ctr">
                    <a:solidFill>
                      <a:srgbClr val="C0C0C0"/>
                    </a:solidFill>
                  </a:tcPr>
                </a:tc>
                <a:tc>
                  <a:txBody>
                    <a:bodyPr/>
                    <a:lstStyle/>
                    <a:p>
                      <a:pPr algn="ctr"/>
                      <a:r>
                        <a:rPr lang="en-US" dirty="0" smtClean="0"/>
                        <a:t>3</a:t>
                      </a:r>
                      <a:endParaRPr lang="en-US" dirty="0"/>
                    </a:p>
                  </a:txBody>
                  <a:tcPr anchor="ctr">
                    <a:solidFill>
                      <a:srgbClr val="C0C0C0"/>
                    </a:solidFill>
                  </a:tcPr>
                </a:tc>
                <a:tc>
                  <a:txBody>
                    <a:bodyPr/>
                    <a:lstStyle/>
                    <a:p>
                      <a:pPr algn="ctr"/>
                      <a:r>
                        <a:rPr lang="en-US" dirty="0" smtClean="0"/>
                        <a:t>3</a:t>
                      </a:r>
                      <a:endParaRPr lang="en-US" dirty="0"/>
                    </a:p>
                  </a:txBody>
                  <a:tcPr anchor="ctr">
                    <a:solidFill>
                      <a:srgbClr val="C0C0C0"/>
                    </a:solidFill>
                  </a:tcPr>
                </a:tc>
              </a:tr>
              <a:tr h="370840">
                <a:tc>
                  <a:txBody>
                    <a:bodyPr/>
                    <a:lstStyle/>
                    <a:p>
                      <a:pPr algn="ctr"/>
                      <a:r>
                        <a:rPr lang="en-US" dirty="0" smtClean="0"/>
                        <a:t>4</a:t>
                      </a:r>
                      <a:endParaRPr lang="en-US" dirty="0"/>
                    </a:p>
                  </a:txBody>
                  <a:tcPr anchor="ctr">
                    <a:solidFill>
                      <a:srgbClr val="C0C0C0"/>
                    </a:solidFill>
                  </a:tcPr>
                </a:tc>
                <a:tc>
                  <a:txBody>
                    <a:bodyPr/>
                    <a:lstStyle/>
                    <a:p>
                      <a:pPr algn="ctr"/>
                      <a:r>
                        <a:rPr lang="en-US" dirty="0" smtClean="0"/>
                        <a:t>4</a:t>
                      </a:r>
                      <a:endParaRPr lang="en-US" dirty="0"/>
                    </a:p>
                  </a:txBody>
                  <a:tcPr anchor="ctr">
                    <a:solidFill>
                      <a:srgbClr val="C0C0C0"/>
                    </a:solidFill>
                  </a:tcPr>
                </a:tc>
                <a:tc>
                  <a:txBody>
                    <a:bodyPr/>
                    <a:lstStyle/>
                    <a:p>
                      <a:pPr algn="ctr"/>
                      <a:r>
                        <a:rPr lang="en-US" dirty="0" smtClean="0"/>
                        <a:t>4</a:t>
                      </a:r>
                      <a:endParaRPr lang="en-US" dirty="0"/>
                    </a:p>
                  </a:txBody>
                  <a:tcPr anchor="ctr">
                    <a:solidFill>
                      <a:srgbClr val="C0C0C0"/>
                    </a:solidFill>
                  </a:tcPr>
                </a:tc>
                <a:tc>
                  <a:txBody>
                    <a:bodyPr/>
                    <a:lstStyle/>
                    <a:p>
                      <a:pPr algn="ctr"/>
                      <a:r>
                        <a:rPr lang="en-US" dirty="0" smtClean="0"/>
                        <a:t>4</a:t>
                      </a:r>
                      <a:endParaRPr lang="en-US" dirty="0"/>
                    </a:p>
                  </a:txBody>
                  <a:tcPr anchor="ctr">
                    <a:solidFill>
                      <a:srgbClr val="C0C0C0"/>
                    </a:solidFill>
                  </a:tcPr>
                </a:tc>
              </a:tr>
            </a:tbl>
          </a:graphicData>
        </a:graphic>
      </p:graphicFrame>
      <p:graphicFrame>
        <p:nvGraphicFramePr>
          <p:cNvPr id="6" name="Table 5"/>
          <p:cNvGraphicFramePr>
            <a:graphicFrameLocks noGrp="1"/>
          </p:cNvGraphicFramePr>
          <p:nvPr/>
        </p:nvGraphicFramePr>
        <p:xfrm>
          <a:off x="3777558" y="1553051"/>
          <a:ext cx="475722" cy="1483360"/>
        </p:xfrm>
        <a:graphic>
          <a:graphicData uri="http://schemas.openxmlformats.org/drawingml/2006/table">
            <a:tbl>
              <a:tblPr firstRow="1" bandRow="1">
                <a:tableStyleId>{C4B1156A-380E-4F78-BDF5-A606A8083BF9}</a:tableStyleId>
              </a:tblPr>
              <a:tblGrid>
                <a:gridCol w="475722"/>
              </a:tblGrid>
              <a:tr h="370840">
                <a:tc>
                  <a:txBody>
                    <a:bodyPr/>
                    <a:lstStyle/>
                    <a:p>
                      <a:pPr algn="ctr"/>
                      <a:r>
                        <a:rPr lang="en-US" b="0" dirty="0" smtClean="0"/>
                        <a:t>1</a:t>
                      </a:r>
                      <a:endParaRPr lang="en-US" b="0" dirty="0"/>
                    </a:p>
                  </a:txBody>
                  <a:tcPr anchor="ctr">
                    <a:solidFill>
                      <a:srgbClr val="DDDDDD"/>
                    </a:solidFill>
                  </a:tcPr>
                </a:tc>
              </a:tr>
              <a:tr h="370840">
                <a:tc>
                  <a:txBody>
                    <a:bodyPr/>
                    <a:lstStyle/>
                    <a:p>
                      <a:pPr algn="ctr"/>
                      <a:r>
                        <a:rPr lang="en-US" dirty="0" smtClean="0"/>
                        <a:t>2</a:t>
                      </a:r>
                      <a:endParaRPr lang="en-US" dirty="0"/>
                    </a:p>
                  </a:txBody>
                  <a:tcPr anchor="ctr">
                    <a:solidFill>
                      <a:srgbClr val="DDDDDD"/>
                    </a:solidFill>
                  </a:tcPr>
                </a:tc>
              </a:tr>
              <a:tr h="370840">
                <a:tc>
                  <a:txBody>
                    <a:bodyPr/>
                    <a:lstStyle/>
                    <a:p>
                      <a:pPr algn="ctr"/>
                      <a:r>
                        <a:rPr lang="en-US" dirty="0" smtClean="0"/>
                        <a:t>3</a:t>
                      </a:r>
                      <a:endParaRPr lang="en-US" dirty="0"/>
                    </a:p>
                  </a:txBody>
                  <a:tcPr anchor="ctr">
                    <a:solidFill>
                      <a:srgbClr val="DDDDDD"/>
                    </a:solidFill>
                  </a:tcPr>
                </a:tc>
              </a:tr>
              <a:tr h="370840">
                <a:tc>
                  <a:txBody>
                    <a:bodyPr/>
                    <a:lstStyle/>
                    <a:p>
                      <a:pPr algn="ctr"/>
                      <a:r>
                        <a:rPr lang="en-US" dirty="0" smtClean="0"/>
                        <a:t>4</a:t>
                      </a:r>
                      <a:endParaRPr lang="en-US" dirty="0"/>
                    </a:p>
                  </a:txBody>
                  <a:tcPr anchor="ctr">
                    <a:solidFill>
                      <a:srgbClr val="DDDDDD"/>
                    </a:solidFill>
                  </a:tcPr>
                </a:tc>
              </a:tr>
            </a:tbl>
          </a:graphicData>
        </a:graphic>
      </p:graphicFrame>
      <p:sp>
        <p:nvSpPr>
          <p:cNvPr id="18" name="Multiply 17"/>
          <p:cNvSpPr/>
          <p:nvPr/>
        </p:nvSpPr>
        <p:spPr bwMode="auto">
          <a:xfrm>
            <a:off x="2973228" y="2074468"/>
            <a:ext cx="459395" cy="459339"/>
          </a:xfrm>
          <a:prstGeom prst="mathMultiply">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9" name="Equal 18"/>
          <p:cNvSpPr/>
          <p:nvPr/>
        </p:nvSpPr>
        <p:spPr bwMode="auto">
          <a:xfrm>
            <a:off x="4446978" y="2087978"/>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nvGrpSpPr>
          <p:cNvPr id="104" name="Group 103"/>
          <p:cNvGrpSpPr/>
          <p:nvPr/>
        </p:nvGrpSpPr>
        <p:grpSpPr>
          <a:xfrm>
            <a:off x="5542830" y="1650710"/>
            <a:ext cx="2745496" cy="798720"/>
            <a:chOff x="5542830" y="1650710"/>
            <a:chExt cx="2745496" cy="798720"/>
          </a:xfrm>
        </p:grpSpPr>
        <p:sp>
          <p:nvSpPr>
            <p:cNvPr id="20" name="Equal 19"/>
            <p:cNvSpPr/>
            <p:nvPr/>
          </p:nvSpPr>
          <p:spPr bwMode="auto">
            <a:xfrm>
              <a:off x="7882977" y="2098171"/>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7" name="Plus 26"/>
            <p:cNvSpPr/>
            <p:nvPr/>
          </p:nvSpPr>
          <p:spPr bwMode="auto">
            <a:xfrm>
              <a:off x="5542830"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9" name="Plus 28"/>
            <p:cNvSpPr/>
            <p:nvPr/>
          </p:nvSpPr>
          <p:spPr bwMode="auto">
            <a:xfrm>
              <a:off x="6312993"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0" name="Plus 29"/>
            <p:cNvSpPr/>
            <p:nvPr/>
          </p:nvSpPr>
          <p:spPr bwMode="auto">
            <a:xfrm>
              <a:off x="7083156"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grpSp>
        <p:nvGrpSpPr>
          <p:cNvPr id="55" name="Group 54"/>
          <p:cNvGrpSpPr/>
          <p:nvPr/>
        </p:nvGrpSpPr>
        <p:grpSpPr>
          <a:xfrm>
            <a:off x="766516" y="1498893"/>
            <a:ext cx="3515601" cy="464984"/>
            <a:chOff x="1292802" y="1315821"/>
            <a:chExt cx="3515601" cy="464984"/>
          </a:xfrm>
        </p:grpSpPr>
        <p:sp>
          <p:nvSpPr>
            <p:cNvPr id="46" name="Frame 45"/>
            <p:cNvSpPr/>
            <p:nvPr/>
          </p:nvSpPr>
          <p:spPr bwMode="auto">
            <a:xfrm>
              <a:off x="1292802"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1" name="Frame 50"/>
            <p:cNvSpPr/>
            <p:nvPr/>
          </p:nvSpPr>
          <p:spPr bwMode="auto">
            <a:xfrm>
              <a:off x="4259248" y="1323129"/>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grpSp>
        <p:nvGrpSpPr>
          <p:cNvPr id="56" name="Group 55"/>
          <p:cNvGrpSpPr/>
          <p:nvPr/>
        </p:nvGrpSpPr>
        <p:grpSpPr>
          <a:xfrm>
            <a:off x="1239264" y="1498893"/>
            <a:ext cx="3042853" cy="834782"/>
            <a:chOff x="1765550" y="1315821"/>
            <a:chExt cx="3042853" cy="834782"/>
          </a:xfrm>
        </p:grpSpPr>
        <p:sp>
          <p:nvSpPr>
            <p:cNvPr id="47" name="Frame 46"/>
            <p:cNvSpPr/>
            <p:nvPr/>
          </p:nvSpPr>
          <p:spPr bwMode="auto">
            <a:xfrm>
              <a:off x="1765550"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2" name="Frame 51"/>
            <p:cNvSpPr/>
            <p:nvPr/>
          </p:nvSpPr>
          <p:spPr bwMode="auto">
            <a:xfrm>
              <a:off x="4259248" y="1692927"/>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grpSp>
        <p:nvGrpSpPr>
          <p:cNvPr id="57" name="Group 56"/>
          <p:cNvGrpSpPr/>
          <p:nvPr/>
        </p:nvGrpSpPr>
        <p:grpSpPr>
          <a:xfrm>
            <a:off x="1700571" y="1498893"/>
            <a:ext cx="2581546" cy="1193138"/>
            <a:chOff x="2226857" y="1315821"/>
            <a:chExt cx="2581546" cy="1193138"/>
          </a:xfrm>
        </p:grpSpPr>
        <p:sp>
          <p:nvSpPr>
            <p:cNvPr id="48" name="Frame 47"/>
            <p:cNvSpPr/>
            <p:nvPr/>
          </p:nvSpPr>
          <p:spPr bwMode="auto">
            <a:xfrm>
              <a:off x="2226857"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3" name="Frame 52"/>
            <p:cNvSpPr/>
            <p:nvPr/>
          </p:nvSpPr>
          <p:spPr bwMode="auto">
            <a:xfrm>
              <a:off x="4259248" y="2051283"/>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grpSp>
        <p:nvGrpSpPr>
          <p:cNvPr id="58" name="Group 57"/>
          <p:cNvGrpSpPr/>
          <p:nvPr/>
        </p:nvGrpSpPr>
        <p:grpSpPr>
          <a:xfrm>
            <a:off x="2173319" y="1498893"/>
            <a:ext cx="2108798" cy="1574378"/>
            <a:chOff x="2699605" y="1315821"/>
            <a:chExt cx="2108798" cy="1574378"/>
          </a:xfrm>
        </p:grpSpPr>
        <p:sp>
          <p:nvSpPr>
            <p:cNvPr id="50" name="Frame 49"/>
            <p:cNvSpPr/>
            <p:nvPr/>
          </p:nvSpPr>
          <p:spPr bwMode="auto">
            <a:xfrm>
              <a:off x="2699605"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4" name="Frame 53"/>
            <p:cNvSpPr/>
            <p:nvPr/>
          </p:nvSpPr>
          <p:spPr bwMode="auto">
            <a:xfrm>
              <a:off x="4259248" y="2432523"/>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sp>
        <p:nvSpPr>
          <p:cNvPr id="64" name="Right Arrow 63"/>
          <p:cNvSpPr/>
          <p:nvPr/>
        </p:nvSpPr>
        <p:spPr bwMode="auto">
          <a:xfrm>
            <a:off x="98847" y="1659080"/>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5" name="Right Arrow 64"/>
          <p:cNvSpPr/>
          <p:nvPr/>
        </p:nvSpPr>
        <p:spPr bwMode="auto">
          <a:xfrm>
            <a:off x="98847" y="2005994"/>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6" name="Right Arrow 65"/>
          <p:cNvSpPr/>
          <p:nvPr/>
        </p:nvSpPr>
        <p:spPr bwMode="auto">
          <a:xfrm>
            <a:off x="98847" y="2387234"/>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7" name="Right Arrow 66"/>
          <p:cNvSpPr/>
          <p:nvPr/>
        </p:nvSpPr>
        <p:spPr bwMode="auto">
          <a:xfrm>
            <a:off x="98847" y="2768474"/>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aphicFrame>
        <p:nvGraphicFramePr>
          <p:cNvPr id="73" name="Table 72"/>
          <p:cNvGraphicFramePr>
            <a:graphicFrameLocks noGrp="1"/>
          </p:cNvGraphicFramePr>
          <p:nvPr/>
        </p:nvGraphicFramePr>
        <p:xfrm>
          <a:off x="8463822" y="1548917"/>
          <a:ext cx="475722" cy="1483360"/>
        </p:xfrm>
        <a:graphic>
          <a:graphicData uri="http://schemas.openxmlformats.org/drawingml/2006/table">
            <a:tbl>
              <a:tblPr firstRow="1" bandRow="1">
                <a:tableStyleId>{C4B1156A-380E-4F78-BDF5-A606A8083BF9}</a:tableStyleId>
              </a:tblPr>
              <a:tblGrid>
                <a:gridCol w="475722"/>
              </a:tblGrid>
              <a:tr h="370840">
                <a:tc>
                  <a:txBody>
                    <a:bodyPr/>
                    <a:lstStyle/>
                    <a:p>
                      <a:endParaRPr lang="en-US" dirty="0"/>
                    </a:p>
                  </a:txBody>
                  <a:tcPr anchor="ctr">
                    <a:solidFill>
                      <a:srgbClr val="FF0000"/>
                    </a:solidFill>
                  </a:tcPr>
                </a:tc>
              </a:tr>
              <a:tr h="370840">
                <a:tc>
                  <a:txBody>
                    <a:bodyPr/>
                    <a:lstStyle/>
                    <a:p>
                      <a:endParaRPr lang="en-US"/>
                    </a:p>
                  </a:txBody>
                  <a:tcPr anchor="ctr">
                    <a:solidFill>
                      <a:srgbClr val="FF0000"/>
                    </a:solidFill>
                  </a:tcPr>
                </a:tc>
              </a:tr>
              <a:tr h="370840">
                <a:tc>
                  <a:txBody>
                    <a:bodyPr/>
                    <a:lstStyle/>
                    <a:p>
                      <a:endParaRPr lang="en-US"/>
                    </a:p>
                  </a:txBody>
                  <a:tcPr anchor="ctr">
                    <a:solidFill>
                      <a:srgbClr val="FF0000"/>
                    </a:solidFill>
                  </a:tcPr>
                </a:tc>
              </a:tr>
              <a:tr h="370840">
                <a:tc>
                  <a:txBody>
                    <a:bodyPr/>
                    <a:lstStyle/>
                    <a:p>
                      <a:endParaRPr lang="en-US" dirty="0"/>
                    </a:p>
                  </a:txBody>
                  <a:tcPr anchor="ctr">
                    <a:solidFill>
                      <a:srgbClr val="FF0000"/>
                    </a:solidFill>
                  </a:tcPr>
                </a:tc>
              </a:tr>
            </a:tbl>
          </a:graphicData>
        </a:graphic>
      </p:graphicFrame>
      <p:sp>
        <p:nvSpPr>
          <p:cNvPr id="76" name="TextBox 75"/>
          <p:cNvSpPr txBox="1"/>
          <p:nvPr/>
        </p:nvSpPr>
        <p:spPr>
          <a:xfrm>
            <a:off x="8460481" y="1540349"/>
            <a:ext cx="481234" cy="369332"/>
          </a:xfrm>
          <a:prstGeom prst="rect">
            <a:avLst/>
          </a:prstGeom>
          <a:noFill/>
        </p:spPr>
        <p:txBody>
          <a:bodyPr wrap="square" rtlCol="0">
            <a:spAutoFit/>
          </a:bodyPr>
          <a:lstStyle/>
          <a:p>
            <a:pPr algn="ctr"/>
            <a:r>
              <a:rPr lang="en-US" sz="1800" dirty="0" smtClean="0"/>
              <a:t>10</a:t>
            </a:r>
            <a:endParaRPr lang="en-US" sz="1800" dirty="0"/>
          </a:p>
        </p:txBody>
      </p:sp>
      <p:grpSp>
        <p:nvGrpSpPr>
          <p:cNvPr id="101" name="Group 100"/>
          <p:cNvGrpSpPr/>
          <p:nvPr/>
        </p:nvGrpSpPr>
        <p:grpSpPr>
          <a:xfrm>
            <a:off x="5058507" y="1935929"/>
            <a:ext cx="3963885" cy="369332"/>
            <a:chOff x="5058507" y="1935929"/>
            <a:chExt cx="3963885" cy="369332"/>
          </a:xfrm>
        </p:grpSpPr>
        <p:sp>
          <p:nvSpPr>
            <p:cNvPr id="77" name="TextBox 76"/>
            <p:cNvSpPr txBox="1"/>
            <p:nvPr/>
          </p:nvSpPr>
          <p:spPr>
            <a:xfrm>
              <a:off x="5058507" y="1935929"/>
              <a:ext cx="368158" cy="369332"/>
            </a:xfrm>
            <a:prstGeom prst="rect">
              <a:avLst/>
            </a:prstGeom>
            <a:noFill/>
          </p:spPr>
          <p:txBody>
            <a:bodyPr wrap="square" rtlCol="0">
              <a:spAutoFit/>
            </a:bodyPr>
            <a:lstStyle/>
            <a:p>
              <a:pPr algn="ctr"/>
              <a:r>
                <a:rPr lang="en-US" sz="1800" dirty="0" smtClean="0"/>
                <a:t>2</a:t>
              </a:r>
              <a:endParaRPr lang="en-US" sz="1800" dirty="0"/>
            </a:p>
          </p:txBody>
        </p:sp>
        <p:sp>
          <p:nvSpPr>
            <p:cNvPr id="78" name="TextBox 77"/>
            <p:cNvSpPr txBox="1"/>
            <p:nvPr/>
          </p:nvSpPr>
          <p:spPr>
            <a:xfrm>
              <a:off x="5828670" y="1935929"/>
              <a:ext cx="368158" cy="369332"/>
            </a:xfrm>
            <a:prstGeom prst="rect">
              <a:avLst/>
            </a:prstGeom>
            <a:noFill/>
          </p:spPr>
          <p:txBody>
            <a:bodyPr wrap="square" rtlCol="0">
              <a:spAutoFit/>
            </a:bodyPr>
            <a:lstStyle/>
            <a:p>
              <a:pPr algn="ctr"/>
              <a:r>
                <a:rPr lang="en-US" sz="1800" dirty="0" smtClean="0"/>
                <a:t>4</a:t>
              </a:r>
              <a:endParaRPr lang="en-US" sz="1800" dirty="0"/>
            </a:p>
          </p:txBody>
        </p:sp>
        <p:sp>
          <p:nvSpPr>
            <p:cNvPr id="79" name="TextBox 78"/>
            <p:cNvSpPr txBox="1"/>
            <p:nvPr/>
          </p:nvSpPr>
          <p:spPr>
            <a:xfrm>
              <a:off x="6598833" y="1935929"/>
              <a:ext cx="368158" cy="369332"/>
            </a:xfrm>
            <a:prstGeom prst="rect">
              <a:avLst/>
            </a:prstGeom>
            <a:noFill/>
          </p:spPr>
          <p:txBody>
            <a:bodyPr wrap="square" rtlCol="0">
              <a:spAutoFit/>
            </a:bodyPr>
            <a:lstStyle/>
            <a:p>
              <a:pPr algn="ctr"/>
              <a:r>
                <a:rPr lang="en-US" sz="1800" dirty="0" smtClean="0"/>
                <a:t>6</a:t>
              </a:r>
              <a:endParaRPr lang="en-US" sz="1800" dirty="0"/>
            </a:p>
          </p:txBody>
        </p:sp>
        <p:sp>
          <p:nvSpPr>
            <p:cNvPr id="80" name="TextBox 79"/>
            <p:cNvSpPr txBox="1"/>
            <p:nvPr/>
          </p:nvSpPr>
          <p:spPr>
            <a:xfrm>
              <a:off x="7368997" y="1935929"/>
              <a:ext cx="368158" cy="369332"/>
            </a:xfrm>
            <a:prstGeom prst="rect">
              <a:avLst/>
            </a:prstGeom>
            <a:noFill/>
          </p:spPr>
          <p:txBody>
            <a:bodyPr wrap="square" rtlCol="0">
              <a:spAutoFit/>
            </a:bodyPr>
            <a:lstStyle/>
            <a:p>
              <a:pPr algn="ctr"/>
              <a:r>
                <a:rPr lang="en-US" sz="1800" dirty="0" smtClean="0"/>
                <a:t>8</a:t>
              </a:r>
              <a:endParaRPr lang="en-US" sz="1800" dirty="0"/>
            </a:p>
          </p:txBody>
        </p:sp>
        <p:sp>
          <p:nvSpPr>
            <p:cNvPr id="81" name="Plus 80"/>
            <p:cNvSpPr/>
            <p:nvPr/>
          </p:nvSpPr>
          <p:spPr bwMode="auto">
            <a:xfrm>
              <a:off x="5546598"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2" name="Plus 81"/>
            <p:cNvSpPr/>
            <p:nvPr/>
          </p:nvSpPr>
          <p:spPr bwMode="auto">
            <a:xfrm>
              <a:off x="6316761"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3" name="Plus 82"/>
            <p:cNvSpPr/>
            <p:nvPr/>
          </p:nvSpPr>
          <p:spPr bwMode="auto">
            <a:xfrm>
              <a:off x="7086924"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4" name="TextBox 83"/>
            <p:cNvSpPr txBox="1"/>
            <p:nvPr/>
          </p:nvSpPr>
          <p:spPr>
            <a:xfrm>
              <a:off x="8372652" y="1935929"/>
              <a:ext cx="649740" cy="369332"/>
            </a:xfrm>
            <a:prstGeom prst="rect">
              <a:avLst/>
            </a:prstGeom>
            <a:noFill/>
          </p:spPr>
          <p:txBody>
            <a:bodyPr wrap="square" rtlCol="0">
              <a:spAutoFit/>
            </a:bodyPr>
            <a:lstStyle/>
            <a:p>
              <a:pPr algn="ctr"/>
              <a:r>
                <a:rPr lang="en-US" sz="1800" dirty="0" smtClean="0"/>
                <a:t>20</a:t>
              </a:r>
              <a:endParaRPr lang="en-US" sz="1800" dirty="0"/>
            </a:p>
          </p:txBody>
        </p:sp>
      </p:grpSp>
      <p:grpSp>
        <p:nvGrpSpPr>
          <p:cNvPr id="102" name="Group 101"/>
          <p:cNvGrpSpPr/>
          <p:nvPr/>
        </p:nvGrpSpPr>
        <p:grpSpPr>
          <a:xfrm>
            <a:off x="5048763" y="2304489"/>
            <a:ext cx="3882428" cy="369332"/>
            <a:chOff x="5048763" y="2304489"/>
            <a:chExt cx="3882428" cy="369332"/>
          </a:xfrm>
        </p:grpSpPr>
        <p:sp>
          <p:nvSpPr>
            <p:cNvPr id="85" name="TextBox 84"/>
            <p:cNvSpPr txBox="1"/>
            <p:nvPr/>
          </p:nvSpPr>
          <p:spPr>
            <a:xfrm>
              <a:off x="5048763" y="2304489"/>
              <a:ext cx="368158" cy="369332"/>
            </a:xfrm>
            <a:prstGeom prst="rect">
              <a:avLst/>
            </a:prstGeom>
            <a:noFill/>
          </p:spPr>
          <p:txBody>
            <a:bodyPr wrap="square" rtlCol="0">
              <a:spAutoFit/>
            </a:bodyPr>
            <a:lstStyle/>
            <a:p>
              <a:pPr algn="ctr"/>
              <a:r>
                <a:rPr lang="en-US" sz="1800" dirty="0" smtClean="0"/>
                <a:t>3</a:t>
              </a:r>
              <a:endParaRPr lang="en-US" sz="1800" dirty="0"/>
            </a:p>
          </p:txBody>
        </p:sp>
        <p:sp>
          <p:nvSpPr>
            <p:cNvPr id="86" name="TextBox 85"/>
            <p:cNvSpPr txBox="1"/>
            <p:nvPr/>
          </p:nvSpPr>
          <p:spPr>
            <a:xfrm>
              <a:off x="5818926" y="2304489"/>
              <a:ext cx="368158" cy="369332"/>
            </a:xfrm>
            <a:prstGeom prst="rect">
              <a:avLst/>
            </a:prstGeom>
            <a:noFill/>
          </p:spPr>
          <p:txBody>
            <a:bodyPr wrap="square" rtlCol="0">
              <a:spAutoFit/>
            </a:bodyPr>
            <a:lstStyle/>
            <a:p>
              <a:pPr algn="ctr"/>
              <a:r>
                <a:rPr lang="en-US" sz="1800" dirty="0" smtClean="0"/>
                <a:t>6</a:t>
              </a:r>
              <a:endParaRPr lang="en-US" sz="1800" dirty="0"/>
            </a:p>
          </p:txBody>
        </p:sp>
        <p:sp>
          <p:nvSpPr>
            <p:cNvPr id="87" name="TextBox 86"/>
            <p:cNvSpPr txBox="1"/>
            <p:nvPr/>
          </p:nvSpPr>
          <p:spPr>
            <a:xfrm>
              <a:off x="6589089" y="2304489"/>
              <a:ext cx="368158" cy="369332"/>
            </a:xfrm>
            <a:prstGeom prst="rect">
              <a:avLst/>
            </a:prstGeom>
            <a:noFill/>
          </p:spPr>
          <p:txBody>
            <a:bodyPr wrap="square" rtlCol="0">
              <a:spAutoFit/>
            </a:bodyPr>
            <a:lstStyle/>
            <a:p>
              <a:pPr algn="ctr"/>
              <a:r>
                <a:rPr lang="en-US" sz="1800" dirty="0" smtClean="0"/>
                <a:t>9</a:t>
              </a:r>
              <a:endParaRPr lang="en-US" sz="1800" dirty="0"/>
            </a:p>
          </p:txBody>
        </p:sp>
        <p:sp>
          <p:nvSpPr>
            <p:cNvPr id="88" name="TextBox 87"/>
            <p:cNvSpPr txBox="1"/>
            <p:nvPr/>
          </p:nvSpPr>
          <p:spPr>
            <a:xfrm>
              <a:off x="7242237" y="2304489"/>
              <a:ext cx="485174" cy="369332"/>
            </a:xfrm>
            <a:prstGeom prst="rect">
              <a:avLst/>
            </a:prstGeom>
            <a:noFill/>
          </p:spPr>
          <p:txBody>
            <a:bodyPr wrap="square" rtlCol="0">
              <a:spAutoFit/>
            </a:bodyPr>
            <a:lstStyle/>
            <a:p>
              <a:pPr algn="ctr"/>
              <a:r>
                <a:rPr lang="en-US" sz="1800" dirty="0" smtClean="0"/>
                <a:t>12</a:t>
              </a:r>
              <a:endParaRPr lang="en-US" sz="1800" dirty="0"/>
            </a:p>
          </p:txBody>
        </p:sp>
        <p:sp>
          <p:nvSpPr>
            <p:cNvPr id="89" name="Plus 88"/>
            <p:cNvSpPr/>
            <p:nvPr/>
          </p:nvSpPr>
          <p:spPr bwMode="auto">
            <a:xfrm>
              <a:off x="5536854"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0" name="Plus 89"/>
            <p:cNvSpPr/>
            <p:nvPr/>
          </p:nvSpPr>
          <p:spPr bwMode="auto">
            <a:xfrm>
              <a:off x="6307017"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1" name="Plus 90"/>
            <p:cNvSpPr/>
            <p:nvPr/>
          </p:nvSpPr>
          <p:spPr bwMode="auto">
            <a:xfrm>
              <a:off x="7077180"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2" name="TextBox 91"/>
            <p:cNvSpPr txBox="1"/>
            <p:nvPr/>
          </p:nvSpPr>
          <p:spPr>
            <a:xfrm>
              <a:off x="8471005" y="2304489"/>
              <a:ext cx="460186" cy="369332"/>
            </a:xfrm>
            <a:prstGeom prst="rect">
              <a:avLst/>
            </a:prstGeom>
            <a:noFill/>
          </p:spPr>
          <p:txBody>
            <a:bodyPr wrap="square" rtlCol="0">
              <a:spAutoFit/>
            </a:bodyPr>
            <a:lstStyle/>
            <a:p>
              <a:pPr algn="ctr"/>
              <a:r>
                <a:rPr lang="en-US" sz="1800" dirty="0" smtClean="0"/>
                <a:t>30</a:t>
              </a:r>
              <a:endParaRPr lang="en-US" sz="1800" dirty="0"/>
            </a:p>
          </p:txBody>
        </p:sp>
      </p:grpSp>
      <p:grpSp>
        <p:nvGrpSpPr>
          <p:cNvPr id="103" name="Group 102"/>
          <p:cNvGrpSpPr/>
          <p:nvPr/>
        </p:nvGrpSpPr>
        <p:grpSpPr>
          <a:xfrm>
            <a:off x="5066043" y="2659539"/>
            <a:ext cx="3956348" cy="369332"/>
            <a:chOff x="5066043" y="2659539"/>
            <a:chExt cx="3956348" cy="369332"/>
          </a:xfrm>
        </p:grpSpPr>
        <p:sp>
          <p:nvSpPr>
            <p:cNvPr id="93" name="TextBox 92"/>
            <p:cNvSpPr txBox="1"/>
            <p:nvPr/>
          </p:nvSpPr>
          <p:spPr>
            <a:xfrm>
              <a:off x="5066043" y="2659539"/>
              <a:ext cx="368158" cy="369332"/>
            </a:xfrm>
            <a:prstGeom prst="rect">
              <a:avLst/>
            </a:prstGeom>
            <a:noFill/>
          </p:spPr>
          <p:txBody>
            <a:bodyPr wrap="square" rtlCol="0">
              <a:spAutoFit/>
            </a:bodyPr>
            <a:lstStyle/>
            <a:p>
              <a:pPr algn="ctr"/>
              <a:r>
                <a:rPr lang="en-US" sz="1800" dirty="0" smtClean="0"/>
                <a:t>4</a:t>
              </a:r>
              <a:endParaRPr lang="en-US" sz="1800" dirty="0"/>
            </a:p>
          </p:txBody>
        </p:sp>
        <p:sp>
          <p:nvSpPr>
            <p:cNvPr id="94" name="TextBox 93"/>
            <p:cNvSpPr txBox="1"/>
            <p:nvPr/>
          </p:nvSpPr>
          <p:spPr>
            <a:xfrm>
              <a:off x="5836206" y="2659539"/>
              <a:ext cx="368158" cy="369332"/>
            </a:xfrm>
            <a:prstGeom prst="rect">
              <a:avLst/>
            </a:prstGeom>
            <a:noFill/>
          </p:spPr>
          <p:txBody>
            <a:bodyPr wrap="square" rtlCol="0">
              <a:spAutoFit/>
            </a:bodyPr>
            <a:lstStyle/>
            <a:p>
              <a:pPr algn="ctr"/>
              <a:r>
                <a:rPr lang="en-US" sz="1800" dirty="0" smtClean="0"/>
                <a:t>8</a:t>
              </a:r>
              <a:endParaRPr lang="en-US" sz="1800" dirty="0"/>
            </a:p>
          </p:txBody>
        </p:sp>
        <p:sp>
          <p:nvSpPr>
            <p:cNvPr id="95" name="TextBox 94"/>
            <p:cNvSpPr txBox="1"/>
            <p:nvPr/>
          </p:nvSpPr>
          <p:spPr>
            <a:xfrm>
              <a:off x="6526120" y="2659539"/>
              <a:ext cx="448407" cy="369332"/>
            </a:xfrm>
            <a:prstGeom prst="rect">
              <a:avLst/>
            </a:prstGeom>
            <a:noFill/>
          </p:spPr>
          <p:txBody>
            <a:bodyPr wrap="square" rtlCol="0">
              <a:spAutoFit/>
            </a:bodyPr>
            <a:lstStyle/>
            <a:p>
              <a:pPr algn="ctr"/>
              <a:r>
                <a:rPr lang="en-US" sz="1800" dirty="0" smtClean="0"/>
                <a:t>12</a:t>
              </a:r>
              <a:endParaRPr lang="en-US" sz="1800" dirty="0"/>
            </a:p>
          </p:txBody>
        </p:sp>
        <p:sp>
          <p:nvSpPr>
            <p:cNvPr id="96" name="TextBox 95"/>
            <p:cNvSpPr txBox="1"/>
            <p:nvPr/>
          </p:nvSpPr>
          <p:spPr>
            <a:xfrm>
              <a:off x="7296284" y="2659539"/>
              <a:ext cx="448407" cy="369332"/>
            </a:xfrm>
            <a:prstGeom prst="rect">
              <a:avLst/>
            </a:prstGeom>
            <a:noFill/>
          </p:spPr>
          <p:txBody>
            <a:bodyPr wrap="square" rtlCol="0">
              <a:spAutoFit/>
            </a:bodyPr>
            <a:lstStyle/>
            <a:p>
              <a:pPr algn="ctr"/>
              <a:r>
                <a:rPr lang="en-US" sz="1800" dirty="0" smtClean="0"/>
                <a:t>16</a:t>
              </a:r>
              <a:endParaRPr lang="en-US" sz="1800" dirty="0"/>
            </a:p>
          </p:txBody>
        </p:sp>
        <p:sp>
          <p:nvSpPr>
            <p:cNvPr id="97" name="Plus 96"/>
            <p:cNvSpPr/>
            <p:nvPr/>
          </p:nvSpPr>
          <p:spPr bwMode="auto">
            <a:xfrm>
              <a:off x="5554134"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8" name="Plus 97"/>
            <p:cNvSpPr/>
            <p:nvPr/>
          </p:nvSpPr>
          <p:spPr bwMode="auto">
            <a:xfrm>
              <a:off x="6324297"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9" name="Plus 98"/>
            <p:cNvSpPr/>
            <p:nvPr/>
          </p:nvSpPr>
          <p:spPr bwMode="auto">
            <a:xfrm>
              <a:off x="7094460"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00" name="TextBox 99"/>
            <p:cNvSpPr txBox="1"/>
            <p:nvPr/>
          </p:nvSpPr>
          <p:spPr>
            <a:xfrm>
              <a:off x="8380188" y="2659539"/>
              <a:ext cx="642203" cy="369332"/>
            </a:xfrm>
            <a:prstGeom prst="rect">
              <a:avLst/>
            </a:prstGeom>
            <a:noFill/>
          </p:spPr>
          <p:txBody>
            <a:bodyPr wrap="square" rtlCol="0">
              <a:spAutoFit/>
            </a:bodyPr>
            <a:lstStyle/>
            <a:p>
              <a:pPr algn="ctr"/>
              <a:r>
                <a:rPr lang="en-US" sz="1800" dirty="0" smtClean="0"/>
                <a:t>40</a:t>
              </a:r>
              <a:endParaRPr lang="en-US"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2000"/>
                                        <p:tgtEl>
                                          <p:spTgt spid="5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20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55"/>
                                        </p:tgtEl>
                                      </p:cBhvr>
                                    </p:animEffect>
                                    <p:set>
                                      <p:cBhvr>
                                        <p:cTn id="19" dur="1" fill="hold">
                                          <p:stCondLst>
                                            <p:cond delay="1999"/>
                                          </p:stCondLst>
                                        </p:cTn>
                                        <p:tgtEl>
                                          <p:spTgt spid="5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20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20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56"/>
                                        </p:tgtEl>
                                      </p:cBhvr>
                                    </p:animEffect>
                                    <p:set>
                                      <p:cBhvr>
                                        <p:cTn id="30" dur="1" fill="hold">
                                          <p:stCondLst>
                                            <p:cond delay="1999"/>
                                          </p:stCondLst>
                                        </p:cTn>
                                        <p:tgtEl>
                                          <p:spTgt spid="5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20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20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57"/>
                                        </p:tgtEl>
                                      </p:cBhvr>
                                    </p:animEffect>
                                    <p:set>
                                      <p:cBhvr>
                                        <p:cTn id="41" dur="1" fill="hold">
                                          <p:stCondLst>
                                            <p:cond delay="1999"/>
                                          </p:stCondLst>
                                        </p:cTn>
                                        <p:tgtEl>
                                          <p:spTgt spid="5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20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20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58"/>
                                        </p:tgtEl>
                                      </p:cBhvr>
                                    </p:animEffect>
                                    <p:set>
                                      <p:cBhvr>
                                        <p:cTn id="52" dur="1" fill="hold">
                                          <p:stCondLst>
                                            <p:cond delay="1999"/>
                                          </p:stCondLst>
                                        </p:cTn>
                                        <p:tgtEl>
                                          <p:spTgt spid="5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2000"/>
                                        <p:tgtEl>
                                          <p:spTgt spid="73"/>
                                        </p:tgtEl>
                                      </p:cBhvr>
                                    </p:animEffect>
                                  </p:childTnLst>
                                </p:cTn>
                              </p:par>
                              <p:par>
                                <p:cTn id="56" presetID="1"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childTnLst>
                                </p:cTn>
                              </p:par>
                              <p:par>
                                <p:cTn id="58" presetID="10" presetClass="entr" presetSubtype="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2000"/>
                                        <p:tgtEl>
                                          <p:spTgt spid="76"/>
                                        </p:tgtEl>
                                      </p:cBhvr>
                                    </p:animEffect>
                                  </p:childTnLst>
                                </p:cTn>
                              </p:par>
                              <p:par>
                                <p:cTn id="61" presetID="1" presetClass="exit" presetSubtype="0" fill="hold" grpId="1" nodeType="withEffect">
                                  <p:stCondLst>
                                    <p:cond delay="0"/>
                                  </p:stCondLst>
                                  <p:childTnLst>
                                    <p:set>
                                      <p:cBhvr>
                                        <p:cTn id="62" dur="1" fill="hold">
                                          <p:stCondLst>
                                            <p:cond delay="0"/>
                                          </p:stCondLst>
                                        </p:cTn>
                                        <p:tgtEl>
                                          <p:spTgt spid="6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2000"/>
                                        <p:tgtEl>
                                          <p:spTgt spid="10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65"/>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0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66"/>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animBg="1"/>
      <p:bldP spid="64" grpId="1" animBg="1"/>
      <p:bldP spid="65" grpId="0" animBg="1"/>
      <p:bldP spid="65" grpId="1" animBg="1"/>
      <p:bldP spid="66" grpId="0" animBg="1"/>
      <p:bldP spid="66" grpId="1" animBg="1"/>
      <p:bldP spid="67" grpId="0" animBg="1"/>
      <p:bldP spid="67" grpId="1" animBg="1"/>
      <p:bldP spid="7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C</a:t>
            </a:r>
            <a:endParaRPr lang="en-US" dirty="0"/>
          </a:p>
        </p:txBody>
      </p:sp>
      <p:sp>
        <p:nvSpPr>
          <p:cNvPr id="8" name="TextBox 7"/>
          <p:cNvSpPr txBox="1"/>
          <p:nvPr/>
        </p:nvSpPr>
        <p:spPr>
          <a:xfrm>
            <a:off x="209869" y="835971"/>
            <a:ext cx="6972244" cy="5736953"/>
          </a:xfrm>
          <a:prstGeom prst="rect">
            <a:avLst/>
          </a:prstGeom>
          <a:noFill/>
        </p:spPr>
        <p:txBody>
          <a:bodyPr wrap="none" rtlCol="0">
            <a:spAutoFit/>
          </a:bodyPr>
          <a:lstStyle/>
          <a:p>
            <a:r>
              <a:rPr lang="en-US" dirty="0" smtClean="0">
                <a:latin typeface="Courier New"/>
                <a:cs typeface="Courier New"/>
              </a:rPr>
              <a:t>#include &lt;</a:t>
            </a:r>
            <a:r>
              <a:rPr lang="en-US" dirty="0" err="1" smtClean="0">
                <a:latin typeface="Courier New"/>
                <a:cs typeface="Courier New"/>
              </a:rPr>
              <a:t>stdio.h</a:t>
            </a:r>
            <a:r>
              <a:rPr lang="en-US" dirty="0" smtClean="0">
                <a:latin typeface="Courier New"/>
                <a:cs typeface="Courier New"/>
              </a:rPr>
              <a:t>&gt;</a:t>
            </a:r>
          </a:p>
          <a:p>
            <a:endParaRPr lang="en-US" dirty="0" smtClean="0">
              <a:latin typeface="Courier New"/>
              <a:cs typeface="Courier New"/>
            </a:endParaRPr>
          </a:p>
          <a:p>
            <a:r>
              <a:rPr lang="en-US" dirty="0" smtClean="0">
                <a:latin typeface="Courier New"/>
                <a:cs typeface="Courier New"/>
              </a:rPr>
              <a:t>float elts[4][4] = {1,1,1,1,2,2,2,2,3,3,3,3,4,4,4,4};</a:t>
            </a:r>
          </a:p>
          <a:p>
            <a:r>
              <a:rPr lang="en-US" dirty="0" smtClean="0">
                <a:latin typeface="Courier New"/>
                <a:cs typeface="Courier New"/>
              </a:rPr>
              <a:t>float vin[4] = {1,2,3,4};</a:t>
            </a:r>
          </a:p>
          <a:p>
            <a:r>
              <a:rPr lang="en-US" dirty="0" smtClean="0">
                <a:latin typeface="Courier New"/>
                <a:cs typeface="Courier New"/>
              </a:rPr>
              <a:t>float vout[4];</a:t>
            </a:r>
          </a:p>
          <a:p>
            <a:endParaRPr lang="en-US" dirty="0" smtClean="0">
              <a:latin typeface="Courier New"/>
              <a:cs typeface="Courier New"/>
            </a:endParaRPr>
          </a:p>
          <a:p>
            <a:r>
              <a:rPr lang="en-US" dirty="0" smtClean="0">
                <a:latin typeface="Courier New"/>
                <a:cs typeface="Courier New"/>
              </a:rPr>
              <a:t>void </a:t>
            </a:r>
            <a:r>
              <a:rPr lang="en-US" dirty="0" err="1" smtClean="0">
                <a:latin typeface="Courier New"/>
                <a:cs typeface="Courier New"/>
              </a:rPr>
              <a:t>main(void</a:t>
            </a:r>
            <a:r>
              <a:rPr lang="en-US" dirty="0" smtClean="0">
                <a:latin typeface="Courier New"/>
                <a:cs typeface="Courier New"/>
              </a:rPr>
              <a:t>)</a:t>
            </a:r>
          </a:p>
          <a:p>
            <a:r>
              <a:rPr lang="en-US" dirty="0" smtClean="0">
                <a:latin typeface="Courier New"/>
                <a:cs typeface="Courier New"/>
              </a:rPr>
              <a:t>{</a:t>
            </a:r>
          </a:p>
          <a:p>
            <a:r>
              <a:rPr lang="en-US" dirty="0" smtClean="0">
                <a:latin typeface="Courier New"/>
                <a:cs typeface="Courier New"/>
              </a:rPr>
              <a:t>   vout[0] =  elts[0][0] * vin[0]  +  elts[0][1] * vin[1] + </a:t>
            </a:r>
          </a:p>
          <a:p>
            <a:r>
              <a:rPr lang="en-US" dirty="0" smtClean="0">
                <a:latin typeface="Courier New"/>
                <a:cs typeface="Courier New"/>
              </a:rPr>
              <a:t>              elts[0][2] * vin[2]  +  elts[0][3] * vin[3];</a:t>
            </a:r>
          </a:p>
          <a:p>
            <a:endParaRPr lang="en-US" dirty="0" smtClean="0">
              <a:latin typeface="Courier New"/>
              <a:cs typeface="Courier New"/>
            </a:endParaRPr>
          </a:p>
          <a:p>
            <a:r>
              <a:rPr lang="en-US" dirty="0" smtClean="0">
                <a:latin typeface="Courier New"/>
                <a:cs typeface="Courier New"/>
              </a:rPr>
              <a:t>   vout[1] =  elts[1][0] * vin[0]  +  elts[1][1] * vin[1] +</a:t>
            </a:r>
          </a:p>
          <a:p>
            <a:r>
              <a:rPr lang="en-US" dirty="0" smtClean="0">
                <a:latin typeface="Courier New"/>
                <a:cs typeface="Courier New"/>
              </a:rPr>
              <a:t>              elts[1][2] * vin[2]  +  elts[1][3] * vin[3];</a:t>
            </a:r>
          </a:p>
          <a:p>
            <a:endParaRPr lang="en-US" dirty="0" smtClean="0">
              <a:latin typeface="Courier New"/>
              <a:cs typeface="Courier New"/>
            </a:endParaRPr>
          </a:p>
          <a:p>
            <a:r>
              <a:rPr lang="en-US" dirty="0" smtClean="0">
                <a:latin typeface="Courier New"/>
                <a:cs typeface="Courier New"/>
              </a:rPr>
              <a:t>   vout[2] =  elts[2][0] * vin[0]  +  elts[2][1] * vin[1] +</a:t>
            </a:r>
          </a:p>
          <a:p>
            <a:r>
              <a:rPr lang="en-US" dirty="0" smtClean="0">
                <a:latin typeface="Courier New"/>
                <a:cs typeface="Courier New"/>
              </a:rPr>
              <a:t>              elts[2][2] * vin[2]  +  elts[2][3] * vin[3];</a:t>
            </a:r>
          </a:p>
          <a:p>
            <a:endParaRPr lang="en-US" dirty="0" smtClean="0">
              <a:latin typeface="Courier New"/>
              <a:cs typeface="Courier New"/>
            </a:endParaRPr>
          </a:p>
          <a:p>
            <a:r>
              <a:rPr lang="en-US" dirty="0" smtClean="0">
                <a:latin typeface="Courier New"/>
                <a:cs typeface="Courier New"/>
              </a:rPr>
              <a:t>   vout[3] =  elts[3][0] * vin[0]  +  elts[3][1] * vin[1] + </a:t>
            </a:r>
          </a:p>
          <a:p>
            <a:r>
              <a:rPr lang="en-US" dirty="0" smtClean="0">
                <a:latin typeface="Courier New"/>
                <a:cs typeface="Courier New"/>
              </a:rPr>
              <a:t>              elts[3][2] * vin[2]  +  elts[3][3] * vin[3];</a:t>
            </a:r>
          </a:p>
          <a:p>
            <a:endParaRPr lang="en-US" dirty="0" smtClean="0">
              <a:latin typeface="Courier New"/>
              <a:cs typeface="Courier New"/>
            </a:endParaRPr>
          </a:p>
          <a:p>
            <a:r>
              <a:rPr lang="en-US" dirty="0" smtClean="0">
                <a:latin typeface="Courier New"/>
                <a:cs typeface="Courier New"/>
              </a:rPr>
              <a:t>   </a:t>
            </a:r>
            <a:r>
              <a:rPr lang="en-US" dirty="0" err="1" smtClean="0">
                <a:latin typeface="Courier New"/>
                <a:cs typeface="Courier New"/>
              </a:rPr>
              <a:t>printf("%f</a:t>
            </a:r>
            <a:r>
              <a:rPr lang="en-US" dirty="0" smtClean="0">
                <a:latin typeface="Courier New"/>
                <a:cs typeface="Courier New"/>
              </a:rPr>
              <a:t> %</a:t>
            </a:r>
            <a:r>
              <a:rPr lang="en-US" dirty="0" err="1" smtClean="0">
                <a:latin typeface="Courier New"/>
                <a:cs typeface="Courier New"/>
              </a:rPr>
              <a:t>f</a:t>
            </a:r>
            <a:r>
              <a:rPr lang="en-US" dirty="0" smtClean="0">
                <a:latin typeface="Courier New"/>
                <a:cs typeface="Courier New"/>
              </a:rPr>
              <a:t> %</a:t>
            </a:r>
            <a:r>
              <a:rPr lang="en-US" dirty="0" err="1" smtClean="0">
                <a:latin typeface="Courier New"/>
                <a:cs typeface="Courier New"/>
              </a:rPr>
              <a:t>f</a:t>
            </a:r>
            <a:r>
              <a:rPr lang="en-US" dirty="0" smtClean="0">
                <a:latin typeface="Courier New"/>
                <a:cs typeface="Courier New"/>
              </a:rPr>
              <a:t> %</a:t>
            </a:r>
            <a:r>
              <a:rPr lang="en-US" dirty="0" err="1" smtClean="0">
                <a:latin typeface="Courier New"/>
                <a:cs typeface="Courier New"/>
              </a:rPr>
              <a:t>f\n</a:t>
            </a:r>
            <a:r>
              <a:rPr lang="en-US" dirty="0" smtClean="0">
                <a:latin typeface="Courier New"/>
                <a:cs typeface="Courier New"/>
              </a:rPr>
              <a:t>", vout[0], vout[1], vout[2], vout[3]);</a:t>
            </a:r>
          </a:p>
          <a:p>
            <a:r>
              <a:rPr lang="en-US" dirty="0" smtClean="0">
                <a:latin typeface="Courier New"/>
                <a:cs typeface="Courier New"/>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8" name="TextBox 7"/>
          <p:cNvSpPr txBox="1"/>
          <p:nvPr/>
        </p:nvSpPr>
        <p:spPr>
          <a:xfrm>
            <a:off x="209869" y="835971"/>
            <a:ext cx="6972244" cy="5736953"/>
          </a:xfrm>
          <a:prstGeom prst="rect">
            <a:avLst/>
          </a:prstGeom>
          <a:noFill/>
        </p:spPr>
        <p:txBody>
          <a:bodyPr wrap="none" rtlCol="0">
            <a:spAutoFit/>
          </a:bodyPr>
          <a:lstStyle/>
          <a:p>
            <a:r>
              <a:rPr lang="en-US" dirty="0" smtClean="0">
                <a:latin typeface="Courier New"/>
                <a:cs typeface="Courier New"/>
              </a:rPr>
              <a:t>#include &lt;</a:t>
            </a:r>
            <a:r>
              <a:rPr lang="en-US" dirty="0" err="1" smtClean="0">
                <a:latin typeface="Courier New"/>
                <a:cs typeface="Courier New"/>
              </a:rPr>
              <a:t>stdio.h</a:t>
            </a:r>
            <a:r>
              <a:rPr lang="en-US" dirty="0" smtClean="0">
                <a:latin typeface="Courier New"/>
                <a:cs typeface="Courier New"/>
              </a:rPr>
              <a:t>&gt;</a:t>
            </a:r>
          </a:p>
          <a:p>
            <a:endParaRPr lang="en-US" dirty="0" smtClean="0">
              <a:latin typeface="Courier New"/>
              <a:cs typeface="Courier New"/>
            </a:endParaRPr>
          </a:p>
          <a:p>
            <a:r>
              <a:rPr lang="en-US" dirty="0" smtClean="0">
                <a:latin typeface="Courier New"/>
                <a:cs typeface="Courier New"/>
              </a:rPr>
              <a:t>float elts[4][4] = {1,1,1,1,2,2,2,2,3,3,3,3,4,4,4,4};</a:t>
            </a:r>
          </a:p>
          <a:p>
            <a:r>
              <a:rPr lang="en-US" dirty="0" smtClean="0">
                <a:latin typeface="Courier New"/>
                <a:cs typeface="Courier New"/>
              </a:rPr>
              <a:t>float vin[4] = {1,2,3,4};</a:t>
            </a:r>
          </a:p>
          <a:p>
            <a:r>
              <a:rPr lang="en-US" dirty="0" smtClean="0">
                <a:latin typeface="Courier New"/>
                <a:cs typeface="Courier New"/>
              </a:rPr>
              <a:t>float vout[4];</a:t>
            </a:r>
          </a:p>
          <a:p>
            <a:endParaRPr lang="en-US" dirty="0" smtClean="0">
              <a:latin typeface="Courier New"/>
              <a:cs typeface="Courier New"/>
            </a:endParaRPr>
          </a:p>
          <a:p>
            <a:r>
              <a:rPr lang="en-US" dirty="0" smtClean="0">
                <a:latin typeface="Courier New"/>
                <a:cs typeface="Courier New"/>
              </a:rPr>
              <a:t>void </a:t>
            </a:r>
            <a:r>
              <a:rPr lang="en-US" dirty="0" err="1" smtClean="0">
                <a:latin typeface="Courier New"/>
                <a:cs typeface="Courier New"/>
              </a:rPr>
              <a:t>main(void</a:t>
            </a:r>
            <a:r>
              <a:rPr lang="en-US" dirty="0" smtClean="0">
                <a:latin typeface="Courier New"/>
                <a:cs typeface="Courier New"/>
              </a:rPr>
              <a:t>)</a:t>
            </a:r>
          </a:p>
          <a:p>
            <a:r>
              <a:rPr lang="en-US" dirty="0" smtClean="0">
                <a:latin typeface="Courier New"/>
                <a:cs typeface="Courier New"/>
              </a:rPr>
              <a:t>{</a:t>
            </a:r>
          </a:p>
          <a:p>
            <a:r>
              <a:rPr lang="en-US" dirty="0" smtClean="0">
                <a:latin typeface="Courier New"/>
                <a:cs typeface="Courier New"/>
              </a:rPr>
              <a:t>   vout[0] =  elts[0][0] * vin[0]  +  elts[0][1] * vin[1] + </a:t>
            </a:r>
          </a:p>
          <a:p>
            <a:r>
              <a:rPr lang="en-US" dirty="0" smtClean="0">
                <a:latin typeface="Courier New"/>
                <a:cs typeface="Courier New"/>
              </a:rPr>
              <a:t>              elts[0][2] * vin[2]  +  elts[0][3] * vin[3];</a:t>
            </a:r>
          </a:p>
          <a:p>
            <a:endParaRPr lang="en-US" dirty="0" smtClean="0">
              <a:latin typeface="Courier New"/>
              <a:cs typeface="Courier New"/>
            </a:endParaRPr>
          </a:p>
          <a:p>
            <a:r>
              <a:rPr lang="en-US" dirty="0" smtClean="0">
                <a:latin typeface="Courier New"/>
                <a:cs typeface="Courier New"/>
              </a:rPr>
              <a:t>   vout[1] =  elts[1][0] * vin[0]  +  elts[1][1] * vin[1] +</a:t>
            </a:r>
          </a:p>
          <a:p>
            <a:r>
              <a:rPr lang="en-US" dirty="0" smtClean="0">
                <a:latin typeface="Courier New"/>
                <a:cs typeface="Courier New"/>
              </a:rPr>
              <a:t>              elts[1][2] * vin[2]  +  elts[1][3] * vin[3];</a:t>
            </a:r>
          </a:p>
          <a:p>
            <a:endParaRPr lang="en-US" dirty="0" smtClean="0">
              <a:latin typeface="Courier New"/>
              <a:cs typeface="Courier New"/>
            </a:endParaRPr>
          </a:p>
          <a:p>
            <a:r>
              <a:rPr lang="en-US" dirty="0" smtClean="0">
                <a:latin typeface="Courier New"/>
                <a:cs typeface="Courier New"/>
              </a:rPr>
              <a:t>   vout[2] =  elts[2][0] * vin[0]  +  elts[2][1] * vin[1] +</a:t>
            </a:r>
          </a:p>
          <a:p>
            <a:r>
              <a:rPr lang="en-US" dirty="0" smtClean="0">
                <a:latin typeface="Courier New"/>
                <a:cs typeface="Courier New"/>
              </a:rPr>
              <a:t>              elts[2][2] * vin[2]  +  elts[2][3] * vin[3];</a:t>
            </a:r>
          </a:p>
          <a:p>
            <a:endParaRPr lang="en-US" dirty="0" smtClean="0">
              <a:latin typeface="Courier New"/>
              <a:cs typeface="Courier New"/>
            </a:endParaRPr>
          </a:p>
          <a:p>
            <a:r>
              <a:rPr lang="en-US" dirty="0" smtClean="0">
                <a:latin typeface="Courier New"/>
                <a:cs typeface="Courier New"/>
              </a:rPr>
              <a:t>   vout[3] =  elts[3][0] * vin[0]  +  elts[3][1] * vin[1] + </a:t>
            </a:r>
          </a:p>
          <a:p>
            <a:r>
              <a:rPr lang="en-US" dirty="0" smtClean="0">
                <a:latin typeface="Courier New"/>
                <a:cs typeface="Courier New"/>
              </a:rPr>
              <a:t>              elts[3][2] * vin[2]  +  elts[3][3] * vin[3];</a:t>
            </a:r>
          </a:p>
          <a:p>
            <a:endParaRPr lang="en-US" dirty="0" smtClean="0">
              <a:latin typeface="Courier New"/>
              <a:cs typeface="Courier New"/>
            </a:endParaRPr>
          </a:p>
          <a:p>
            <a:r>
              <a:rPr lang="en-US" dirty="0" smtClean="0">
                <a:latin typeface="Courier New"/>
                <a:cs typeface="Courier New"/>
              </a:rPr>
              <a:t>   </a:t>
            </a:r>
            <a:r>
              <a:rPr lang="en-US" dirty="0" err="1" smtClean="0">
                <a:latin typeface="Courier New"/>
                <a:cs typeface="Courier New"/>
              </a:rPr>
              <a:t>printf("%f</a:t>
            </a:r>
            <a:r>
              <a:rPr lang="en-US" dirty="0" smtClean="0">
                <a:latin typeface="Courier New"/>
                <a:cs typeface="Courier New"/>
              </a:rPr>
              <a:t> %</a:t>
            </a:r>
            <a:r>
              <a:rPr lang="en-US" dirty="0" err="1" smtClean="0">
                <a:latin typeface="Courier New"/>
                <a:cs typeface="Courier New"/>
              </a:rPr>
              <a:t>f</a:t>
            </a:r>
            <a:r>
              <a:rPr lang="en-US" dirty="0" smtClean="0">
                <a:latin typeface="Courier New"/>
                <a:cs typeface="Courier New"/>
              </a:rPr>
              <a:t> %</a:t>
            </a:r>
            <a:r>
              <a:rPr lang="en-US" dirty="0" err="1" smtClean="0">
                <a:latin typeface="Courier New"/>
                <a:cs typeface="Courier New"/>
              </a:rPr>
              <a:t>f</a:t>
            </a:r>
            <a:r>
              <a:rPr lang="en-US" dirty="0" smtClean="0">
                <a:latin typeface="Courier New"/>
                <a:cs typeface="Courier New"/>
              </a:rPr>
              <a:t> %</a:t>
            </a:r>
            <a:r>
              <a:rPr lang="en-US" dirty="0" err="1" smtClean="0">
                <a:latin typeface="Courier New"/>
                <a:cs typeface="Courier New"/>
              </a:rPr>
              <a:t>f\n</a:t>
            </a:r>
            <a:r>
              <a:rPr lang="en-US" dirty="0" smtClean="0">
                <a:latin typeface="Courier New"/>
                <a:cs typeface="Courier New"/>
              </a:rPr>
              <a:t>", vout[0], vout[1], vout[2], vout[3]);</a:t>
            </a:r>
          </a:p>
          <a:p>
            <a:r>
              <a:rPr lang="en-US" dirty="0" smtClean="0">
                <a:latin typeface="Courier New"/>
                <a:cs typeface="Courier New"/>
              </a:rPr>
              <a:t>}</a:t>
            </a:r>
          </a:p>
        </p:txBody>
      </p:sp>
      <p:graphicFrame>
        <p:nvGraphicFramePr>
          <p:cNvPr id="5" name="Content Placeholder 3"/>
          <p:cNvGraphicFramePr>
            <a:graphicFrameLocks noGrp="1"/>
          </p:cNvGraphicFramePr>
          <p:nvPr>
            <p:ph idx="1"/>
          </p:nvPr>
        </p:nvGraphicFramePr>
        <p:xfrm>
          <a:off x="4767692" y="2328104"/>
          <a:ext cx="1475036" cy="1219199"/>
        </p:xfrm>
        <a:graphic>
          <a:graphicData uri="http://schemas.openxmlformats.org/drawingml/2006/table">
            <a:tbl>
              <a:tblPr bandRow="1">
                <a:tableStyleId>{ED083AE6-46FA-4A59-8FB0-9F97EB10719F}</a:tableStyleId>
              </a:tblPr>
              <a:tblGrid>
                <a:gridCol w="368759"/>
                <a:gridCol w="368759"/>
                <a:gridCol w="368759"/>
                <a:gridCol w="368759"/>
              </a:tblGrid>
              <a:tr h="267805">
                <a:tc>
                  <a:txBody>
                    <a:bodyPr/>
                    <a:lstStyle/>
                    <a:p>
                      <a:pPr algn="ctr"/>
                      <a:r>
                        <a:rPr lang="en-US" sz="1400" dirty="0" smtClean="0">
                          <a:solidFill>
                            <a:schemeClr val="bg1"/>
                          </a:solidFill>
                        </a:rPr>
                        <a:t>a</a:t>
                      </a:r>
                      <a:endParaRPr lang="en-US" sz="1400" dirty="0">
                        <a:solidFill>
                          <a:schemeClr val="bg1"/>
                        </a:solidFill>
                      </a:endParaRPr>
                    </a:p>
                  </a:txBody>
                  <a:tcPr anchor="ctr">
                    <a:solidFill>
                      <a:srgbClr val="0D0D0D"/>
                    </a:solidFill>
                  </a:tcPr>
                </a:tc>
                <a:tc>
                  <a:txBody>
                    <a:bodyPr/>
                    <a:lstStyle/>
                    <a:p>
                      <a:pPr algn="ctr"/>
                      <a:r>
                        <a:rPr lang="en-US" sz="1400" dirty="0" smtClean="0"/>
                        <a:t>b</a:t>
                      </a:r>
                      <a:endParaRPr lang="en-US" sz="1400" dirty="0"/>
                    </a:p>
                  </a:txBody>
                  <a:tcPr anchor="ctr">
                    <a:solidFill>
                      <a:srgbClr val="C0C0C0"/>
                    </a:solidFill>
                  </a:tcPr>
                </a:tc>
                <a:tc>
                  <a:txBody>
                    <a:bodyPr/>
                    <a:lstStyle/>
                    <a:p>
                      <a:pPr algn="ctr"/>
                      <a:r>
                        <a:rPr lang="en-US" sz="1400" dirty="0" smtClean="0">
                          <a:solidFill>
                            <a:srgbClr val="FFFFFF"/>
                          </a:solidFill>
                        </a:rPr>
                        <a:t>c</a:t>
                      </a:r>
                      <a:endParaRPr lang="en-US" sz="1400" dirty="0">
                        <a:solidFill>
                          <a:srgbClr val="FFFFFF"/>
                        </a:solidFill>
                      </a:endParaRPr>
                    </a:p>
                  </a:txBody>
                  <a:tcPr anchor="ctr">
                    <a:solidFill>
                      <a:srgbClr val="0D0D0D"/>
                    </a:solidFill>
                  </a:tcPr>
                </a:tc>
                <a:tc>
                  <a:txBody>
                    <a:bodyPr/>
                    <a:lstStyle/>
                    <a:p>
                      <a:pPr algn="ctr"/>
                      <a:r>
                        <a:rPr lang="en-US" sz="1400" dirty="0" smtClean="0"/>
                        <a:t>d</a:t>
                      </a:r>
                      <a:endParaRPr lang="en-US" sz="1400" dirty="0"/>
                    </a:p>
                  </a:txBody>
                  <a:tcPr anchor="ctr">
                    <a:solidFill>
                      <a:srgbClr val="C0C0C0"/>
                    </a:solidFill>
                  </a:tcPr>
                </a:tc>
              </a:tr>
              <a:tr h="267805">
                <a:tc>
                  <a:txBody>
                    <a:bodyPr/>
                    <a:lstStyle/>
                    <a:p>
                      <a:pPr algn="ctr"/>
                      <a:r>
                        <a:rPr lang="en-US" sz="1400" dirty="0" smtClean="0">
                          <a:solidFill>
                            <a:schemeClr val="bg1"/>
                          </a:solidFill>
                        </a:rPr>
                        <a:t>e</a:t>
                      </a:r>
                      <a:endParaRPr lang="en-US" sz="1400" dirty="0">
                        <a:solidFill>
                          <a:schemeClr val="bg1"/>
                        </a:solidFill>
                      </a:endParaRPr>
                    </a:p>
                  </a:txBody>
                  <a:tcPr anchor="ctr">
                    <a:solidFill>
                      <a:srgbClr val="0D0D0D"/>
                    </a:solidFill>
                  </a:tcPr>
                </a:tc>
                <a:tc>
                  <a:txBody>
                    <a:bodyPr/>
                    <a:lstStyle/>
                    <a:p>
                      <a:pPr algn="ctr"/>
                      <a:r>
                        <a:rPr lang="en-US" sz="1400" dirty="0" smtClean="0"/>
                        <a:t>f</a:t>
                      </a:r>
                      <a:endParaRPr lang="en-US" sz="1400" dirty="0"/>
                    </a:p>
                  </a:txBody>
                  <a:tcPr anchor="ctr">
                    <a:solidFill>
                      <a:srgbClr val="C0C0C0"/>
                    </a:solidFill>
                  </a:tcPr>
                </a:tc>
                <a:tc>
                  <a:txBody>
                    <a:bodyPr/>
                    <a:lstStyle/>
                    <a:p>
                      <a:pPr algn="ctr"/>
                      <a:r>
                        <a:rPr lang="en-US" sz="1400" dirty="0" smtClean="0">
                          <a:solidFill>
                            <a:srgbClr val="FFFFFF"/>
                          </a:solidFill>
                        </a:rPr>
                        <a:t>g</a:t>
                      </a:r>
                      <a:endParaRPr lang="en-US" sz="1400" dirty="0">
                        <a:solidFill>
                          <a:srgbClr val="FFFFFF"/>
                        </a:solidFill>
                      </a:endParaRPr>
                    </a:p>
                  </a:txBody>
                  <a:tcPr anchor="ctr">
                    <a:solidFill>
                      <a:srgbClr val="0D0D0D"/>
                    </a:solidFill>
                  </a:tcPr>
                </a:tc>
                <a:tc>
                  <a:txBody>
                    <a:bodyPr/>
                    <a:lstStyle/>
                    <a:p>
                      <a:pPr algn="ctr"/>
                      <a:r>
                        <a:rPr lang="en-US" sz="1400" dirty="0" smtClean="0"/>
                        <a:t>h</a:t>
                      </a:r>
                      <a:endParaRPr lang="en-US" sz="1400" dirty="0"/>
                    </a:p>
                  </a:txBody>
                  <a:tcPr anchor="ctr">
                    <a:solidFill>
                      <a:srgbClr val="C0C0C0"/>
                    </a:solidFill>
                  </a:tcPr>
                </a:tc>
              </a:tr>
              <a:tr h="267805">
                <a:tc>
                  <a:txBody>
                    <a:bodyPr/>
                    <a:lstStyle/>
                    <a:p>
                      <a:pPr algn="ctr"/>
                      <a:r>
                        <a:rPr lang="en-US" sz="1400" dirty="0" smtClean="0">
                          <a:solidFill>
                            <a:schemeClr val="bg1"/>
                          </a:solidFill>
                        </a:rPr>
                        <a:t>i</a:t>
                      </a:r>
                      <a:endParaRPr lang="en-US" sz="1400" dirty="0">
                        <a:solidFill>
                          <a:schemeClr val="bg1"/>
                        </a:solidFill>
                      </a:endParaRPr>
                    </a:p>
                  </a:txBody>
                  <a:tcPr anchor="ctr">
                    <a:solidFill>
                      <a:srgbClr val="0D0D0D"/>
                    </a:solidFill>
                  </a:tcPr>
                </a:tc>
                <a:tc>
                  <a:txBody>
                    <a:bodyPr/>
                    <a:lstStyle/>
                    <a:p>
                      <a:pPr algn="ctr"/>
                      <a:r>
                        <a:rPr lang="en-US" sz="1400" dirty="0" smtClean="0"/>
                        <a:t>j</a:t>
                      </a:r>
                      <a:endParaRPr lang="en-US" sz="1400" dirty="0"/>
                    </a:p>
                  </a:txBody>
                  <a:tcPr anchor="ctr">
                    <a:solidFill>
                      <a:srgbClr val="C0C0C0"/>
                    </a:solidFill>
                  </a:tcPr>
                </a:tc>
                <a:tc>
                  <a:txBody>
                    <a:bodyPr/>
                    <a:lstStyle/>
                    <a:p>
                      <a:pPr algn="ctr"/>
                      <a:r>
                        <a:rPr lang="en-US" sz="1400" dirty="0" smtClean="0">
                          <a:solidFill>
                            <a:srgbClr val="FFFFFF"/>
                          </a:solidFill>
                        </a:rPr>
                        <a:t>k</a:t>
                      </a:r>
                      <a:endParaRPr lang="en-US" sz="1400" dirty="0">
                        <a:solidFill>
                          <a:srgbClr val="FFFFFF"/>
                        </a:solidFill>
                      </a:endParaRPr>
                    </a:p>
                  </a:txBody>
                  <a:tcPr anchor="ctr">
                    <a:solidFill>
                      <a:srgbClr val="0D0D0D"/>
                    </a:solidFill>
                  </a:tcPr>
                </a:tc>
                <a:tc>
                  <a:txBody>
                    <a:bodyPr/>
                    <a:lstStyle/>
                    <a:p>
                      <a:pPr algn="ctr"/>
                      <a:r>
                        <a:rPr lang="en-US" sz="1400" dirty="0" err="1" smtClean="0"/>
                        <a:t>l</a:t>
                      </a:r>
                      <a:endParaRPr lang="en-US" sz="1400" dirty="0"/>
                    </a:p>
                  </a:txBody>
                  <a:tcPr anchor="ctr">
                    <a:solidFill>
                      <a:srgbClr val="C0C0C0"/>
                    </a:solidFill>
                  </a:tcPr>
                </a:tc>
              </a:tr>
              <a:tr h="267805">
                <a:tc>
                  <a:txBody>
                    <a:bodyPr/>
                    <a:lstStyle/>
                    <a:p>
                      <a:pPr algn="ctr"/>
                      <a:r>
                        <a:rPr lang="en-US" sz="1400" dirty="0" err="1" smtClean="0">
                          <a:solidFill>
                            <a:schemeClr val="bg1"/>
                          </a:solidFill>
                        </a:rPr>
                        <a:t>m</a:t>
                      </a:r>
                      <a:endParaRPr lang="en-US" sz="1400" dirty="0">
                        <a:solidFill>
                          <a:schemeClr val="bg1"/>
                        </a:solidFill>
                      </a:endParaRPr>
                    </a:p>
                  </a:txBody>
                  <a:tcPr anchor="ctr">
                    <a:solidFill>
                      <a:srgbClr val="0D0D0D"/>
                    </a:solidFill>
                  </a:tcPr>
                </a:tc>
                <a:tc>
                  <a:txBody>
                    <a:bodyPr/>
                    <a:lstStyle/>
                    <a:p>
                      <a:pPr algn="ctr"/>
                      <a:r>
                        <a:rPr lang="en-US" sz="1400" dirty="0" smtClean="0"/>
                        <a:t>n</a:t>
                      </a:r>
                      <a:endParaRPr lang="en-US" sz="1400" dirty="0"/>
                    </a:p>
                  </a:txBody>
                  <a:tcPr anchor="ctr">
                    <a:solidFill>
                      <a:srgbClr val="C0C0C0"/>
                    </a:solidFill>
                  </a:tcPr>
                </a:tc>
                <a:tc>
                  <a:txBody>
                    <a:bodyPr/>
                    <a:lstStyle/>
                    <a:p>
                      <a:pPr algn="ctr"/>
                      <a:r>
                        <a:rPr lang="en-US" sz="1400" dirty="0" smtClean="0">
                          <a:solidFill>
                            <a:srgbClr val="FFFFFF"/>
                          </a:solidFill>
                        </a:rPr>
                        <a:t>o</a:t>
                      </a:r>
                      <a:endParaRPr lang="en-US" sz="1400" dirty="0">
                        <a:solidFill>
                          <a:srgbClr val="FFFFFF"/>
                        </a:solidFill>
                      </a:endParaRPr>
                    </a:p>
                  </a:txBody>
                  <a:tcPr anchor="ctr">
                    <a:solidFill>
                      <a:srgbClr val="0D0D0D"/>
                    </a:solidFill>
                  </a:tcPr>
                </a:tc>
                <a:tc>
                  <a:txBody>
                    <a:bodyPr/>
                    <a:lstStyle/>
                    <a:p>
                      <a:pPr algn="ctr"/>
                      <a:r>
                        <a:rPr lang="en-US" sz="1400" dirty="0" smtClean="0"/>
                        <a:t>p</a:t>
                      </a:r>
                      <a:endParaRPr lang="en-US" sz="1400" dirty="0"/>
                    </a:p>
                  </a:txBody>
                  <a:tcPr anchor="ctr">
                    <a:solidFill>
                      <a:srgbClr val="C0C0C0"/>
                    </a:solidFill>
                  </a:tcPr>
                </a:tc>
              </a:tr>
            </a:tbl>
          </a:graphicData>
        </a:graphic>
      </p:graphicFrame>
      <p:sp>
        <p:nvSpPr>
          <p:cNvPr id="6" name="TextBox 5"/>
          <p:cNvSpPr txBox="1"/>
          <p:nvPr/>
        </p:nvSpPr>
        <p:spPr>
          <a:xfrm>
            <a:off x="4702401" y="1872696"/>
            <a:ext cx="4091284" cy="338554"/>
          </a:xfrm>
          <a:prstGeom prst="rect">
            <a:avLst/>
          </a:prstGeom>
          <a:noFill/>
        </p:spPr>
        <p:txBody>
          <a:bodyPr wrap="none" rtlCol="0">
            <a:spAutoFit/>
          </a:bodyPr>
          <a:lstStyle/>
          <a:p>
            <a:r>
              <a:rPr lang="en-US" sz="1600" dirty="0" smtClean="0"/>
              <a:t>Assuming </a:t>
            </a:r>
            <a:r>
              <a:rPr lang="en-US" sz="1600" b="1" dirty="0" err="1" smtClean="0">
                <a:solidFill>
                  <a:srgbClr val="0000FF"/>
                </a:solidFill>
              </a:rPr>
              <a:t>elts</a:t>
            </a:r>
            <a:r>
              <a:rPr lang="en-US" sz="1600" b="1" dirty="0" smtClean="0">
                <a:solidFill>
                  <a:srgbClr val="0000FF"/>
                </a:solidFill>
              </a:rPr>
              <a:t> </a:t>
            </a:r>
            <a:r>
              <a:rPr lang="en-US" sz="1600" dirty="0" smtClean="0"/>
              <a:t>in a COLUMN-MAJOR order:</a:t>
            </a:r>
            <a:endParaRPr lang="en-US" sz="1600" dirty="0"/>
          </a:p>
        </p:txBody>
      </p:sp>
      <p:graphicFrame>
        <p:nvGraphicFramePr>
          <p:cNvPr id="7" name="Table 6"/>
          <p:cNvGraphicFramePr>
            <a:graphicFrameLocks noGrp="1"/>
          </p:cNvGraphicFramePr>
          <p:nvPr/>
        </p:nvGraphicFramePr>
        <p:xfrm>
          <a:off x="4713099" y="3739209"/>
          <a:ext cx="4258976" cy="295081"/>
        </p:xfrm>
        <a:graphic>
          <a:graphicData uri="http://schemas.openxmlformats.org/drawingml/2006/table">
            <a:tbl>
              <a:tblPr firstRow="1" bandRow="1">
                <a:tableStyleId>{5C22544A-7EE6-4342-B048-85BDC9FD1C3A}</a:tableStyleId>
              </a:tblPr>
              <a:tblGrid>
                <a:gridCol w="266186"/>
                <a:gridCol w="266186"/>
                <a:gridCol w="266186"/>
                <a:gridCol w="266186"/>
                <a:gridCol w="266186"/>
                <a:gridCol w="266186"/>
                <a:gridCol w="266186"/>
                <a:gridCol w="266186"/>
                <a:gridCol w="266186"/>
                <a:gridCol w="266186"/>
                <a:gridCol w="266186"/>
                <a:gridCol w="266186"/>
                <a:gridCol w="266186"/>
                <a:gridCol w="266186"/>
                <a:gridCol w="266186"/>
                <a:gridCol w="266186"/>
              </a:tblGrid>
              <a:tr h="295081">
                <a:tc>
                  <a:txBody>
                    <a:bodyPr/>
                    <a:lstStyle/>
                    <a:p>
                      <a:pPr algn="ctr"/>
                      <a:r>
                        <a:rPr lang="en-US" sz="1200" b="0" dirty="0" smtClean="0"/>
                        <a:t>a</a:t>
                      </a:r>
                      <a:endParaRPr lang="en-US" sz="1200" b="0" dirty="0"/>
                    </a:p>
                  </a:txBody>
                  <a:tcPr>
                    <a:solidFill>
                      <a:srgbClr val="0D0D0D"/>
                    </a:solidFill>
                  </a:tcPr>
                </a:tc>
                <a:tc>
                  <a:txBody>
                    <a:bodyPr/>
                    <a:lstStyle/>
                    <a:p>
                      <a:pPr algn="ctr"/>
                      <a:r>
                        <a:rPr lang="en-US" sz="1200" b="0" dirty="0" smtClean="0"/>
                        <a:t>e</a:t>
                      </a:r>
                      <a:endParaRPr lang="en-US" sz="1200" b="0" dirty="0"/>
                    </a:p>
                  </a:txBody>
                  <a:tcPr>
                    <a:solidFill>
                      <a:srgbClr val="0D0D0D"/>
                    </a:solidFill>
                  </a:tcPr>
                </a:tc>
                <a:tc>
                  <a:txBody>
                    <a:bodyPr/>
                    <a:lstStyle/>
                    <a:p>
                      <a:pPr algn="ctr"/>
                      <a:r>
                        <a:rPr lang="en-US" sz="1200" b="0" dirty="0" smtClean="0"/>
                        <a:t>i</a:t>
                      </a:r>
                      <a:endParaRPr lang="en-US" sz="1200" b="0" dirty="0"/>
                    </a:p>
                  </a:txBody>
                  <a:tcPr>
                    <a:solidFill>
                      <a:srgbClr val="0D0D0D"/>
                    </a:solidFill>
                  </a:tcPr>
                </a:tc>
                <a:tc>
                  <a:txBody>
                    <a:bodyPr/>
                    <a:lstStyle/>
                    <a:p>
                      <a:pPr algn="ctr"/>
                      <a:r>
                        <a:rPr lang="en-US" sz="1200" b="0" dirty="0" smtClean="0"/>
                        <a:t>n</a:t>
                      </a:r>
                      <a:endParaRPr lang="en-US" sz="1200" b="0" dirty="0"/>
                    </a:p>
                  </a:txBody>
                  <a:tcPr>
                    <a:solidFill>
                      <a:srgbClr val="0D0D0D"/>
                    </a:solidFill>
                  </a:tcPr>
                </a:tc>
                <a:tc>
                  <a:txBody>
                    <a:bodyPr/>
                    <a:lstStyle/>
                    <a:p>
                      <a:pPr algn="ctr"/>
                      <a:r>
                        <a:rPr lang="en-US" sz="1200" b="0" dirty="0" smtClean="0">
                          <a:solidFill>
                            <a:schemeClr val="tx1"/>
                          </a:solidFill>
                        </a:rPr>
                        <a:t>b</a:t>
                      </a:r>
                      <a:endParaRPr lang="en-US" sz="1200" b="0" dirty="0">
                        <a:solidFill>
                          <a:schemeClr val="tx1"/>
                        </a:solidFill>
                      </a:endParaRPr>
                    </a:p>
                  </a:txBody>
                  <a:tcPr>
                    <a:solidFill>
                      <a:srgbClr val="C0C0C0"/>
                    </a:solidFill>
                  </a:tcPr>
                </a:tc>
                <a:tc>
                  <a:txBody>
                    <a:bodyPr/>
                    <a:lstStyle/>
                    <a:p>
                      <a:pPr algn="ctr"/>
                      <a:r>
                        <a:rPr lang="en-US" sz="1200" b="0" dirty="0" smtClean="0">
                          <a:solidFill>
                            <a:schemeClr val="tx1"/>
                          </a:solidFill>
                        </a:rPr>
                        <a:t>f</a:t>
                      </a:r>
                      <a:endParaRPr lang="en-US" sz="1200" b="0" dirty="0">
                        <a:solidFill>
                          <a:schemeClr val="tx1"/>
                        </a:solidFill>
                      </a:endParaRPr>
                    </a:p>
                  </a:txBody>
                  <a:tcPr>
                    <a:solidFill>
                      <a:srgbClr val="C0C0C0"/>
                    </a:solidFill>
                  </a:tcPr>
                </a:tc>
                <a:tc>
                  <a:txBody>
                    <a:bodyPr/>
                    <a:lstStyle/>
                    <a:p>
                      <a:pPr algn="ctr"/>
                      <a:r>
                        <a:rPr lang="en-US" sz="1200" b="0" dirty="0" smtClean="0">
                          <a:solidFill>
                            <a:schemeClr val="tx1"/>
                          </a:solidFill>
                        </a:rPr>
                        <a:t>j</a:t>
                      </a:r>
                      <a:endParaRPr lang="en-US" sz="1200" b="0" dirty="0">
                        <a:solidFill>
                          <a:schemeClr val="tx1"/>
                        </a:solidFill>
                      </a:endParaRPr>
                    </a:p>
                  </a:txBody>
                  <a:tcPr>
                    <a:solidFill>
                      <a:srgbClr val="C0C0C0"/>
                    </a:solidFill>
                  </a:tcPr>
                </a:tc>
                <a:tc>
                  <a:txBody>
                    <a:bodyPr/>
                    <a:lstStyle/>
                    <a:p>
                      <a:pPr algn="ctr"/>
                      <a:r>
                        <a:rPr lang="en-US" sz="1200" b="0" dirty="0" smtClean="0">
                          <a:solidFill>
                            <a:schemeClr val="tx1"/>
                          </a:solidFill>
                        </a:rPr>
                        <a:t>n</a:t>
                      </a:r>
                      <a:endParaRPr lang="en-US" sz="1200" b="0" dirty="0">
                        <a:solidFill>
                          <a:schemeClr val="tx1"/>
                        </a:solidFill>
                      </a:endParaRPr>
                    </a:p>
                  </a:txBody>
                  <a:tcPr>
                    <a:solidFill>
                      <a:srgbClr val="C0C0C0"/>
                    </a:solidFill>
                  </a:tcPr>
                </a:tc>
                <a:tc>
                  <a:txBody>
                    <a:bodyPr/>
                    <a:lstStyle/>
                    <a:p>
                      <a:pPr algn="ctr"/>
                      <a:r>
                        <a:rPr lang="en-US" sz="1200" b="0" dirty="0" smtClean="0"/>
                        <a:t>c</a:t>
                      </a:r>
                      <a:endParaRPr lang="en-US" sz="1200" b="0" dirty="0"/>
                    </a:p>
                  </a:txBody>
                  <a:tcPr>
                    <a:solidFill>
                      <a:srgbClr val="0D0D0D"/>
                    </a:solidFill>
                  </a:tcPr>
                </a:tc>
                <a:tc>
                  <a:txBody>
                    <a:bodyPr/>
                    <a:lstStyle/>
                    <a:p>
                      <a:pPr algn="ctr"/>
                      <a:r>
                        <a:rPr lang="en-US" sz="1200" b="0" dirty="0" smtClean="0"/>
                        <a:t>g</a:t>
                      </a:r>
                      <a:endParaRPr lang="en-US" sz="1200" b="0" dirty="0"/>
                    </a:p>
                  </a:txBody>
                  <a:tcPr>
                    <a:solidFill>
                      <a:srgbClr val="0D0D0D"/>
                    </a:solidFill>
                  </a:tcPr>
                </a:tc>
                <a:tc>
                  <a:txBody>
                    <a:bodyPr/>
                    <a:lstStyle/>
                    <a:p>
                      <a:pPr algn="ctr"/>
                      <a:r>
                        <a:rPr lang="en-US" sz="1200" b="0" dirty="0" smtClean="0"/>
                        <a:t>k</a:t>
                      </a:r>
                      <a:endParaRPr lang="en-US" sz="1200" b="0" dirty="0"/>
                    </a:p>
                  </a:txBody>
                  <a:tcPr>
                    <a:solidFill>
                      <a:srgbClr val="0D0D0D"/>
                    </a:solidFill>
                  </a:tcPr>
                </a:tc>
                <a:tc>
                  <a:txBody>
                    <a:bodyPr/>
                    <a:lstStyle/>
                    <a:p>
                      <a:pPr algn="ctr"/>
                      <a:r>
                        <a:rPr lang="en-US" sz="1200" b="0" dirty="0" smtClean="0"/>
                        <a:t>o</a:t>
                      </a:r>
                      <a:endParaRPr lang="en-US" sz="1200" b="0" dirty="0"/>
                    </a:p>
                  </a:txBody>
                  <a:tcPr>
                    <a:solidFill>
                      <a:srgbClr val="0D0D0D"/>
                    </a:solidFill>
                  </a:tcPr>
                </a:tc>
                <a:tc>
                  <a:txBody>
                    <a:bodyPr/>
                    <a:lstStyle/>
                    <a:p>
                      <a:pPr algn="ctr"/>
                      <a:r>
                        <a:rPr lang="en-US" sz="1200" b="0" dirty="0" smtClean="0">
                          <a:solidFill>
                            <a:srgbClr val="000000"/>
                          </a:solidFill>
                        </a:rPr>
                        <a:t>d</a:t>
                      </a:r>
                      <a:endParaRPr lang="en-US" sz="1200" b="0" dirty="0">
                        <a:solidFill>
                          <a:srgbClr val="000000"/>
                        </a:solidFill>
                      </a:endParaRPr>
                    </a:p>
                  </a:txBody>
                  <a:tcPr>
                    <a:solidFill>
                      <a:srgbClr val="C0C0C0"/>
                    </a:solidFill>
                  </a:tcPr>
                </a:tc>
                <a:tc>
                  <a:txBody>
                    <a:bodyPr/>
                    <a:lstStyle/>
                    <a:p>
                      <a:pPr algn="ctr"/>
                      <a:r>
                        <a:rPr lang="en-US" sz="1200" b="0" dirty="0" smtClean="0">
                          <a:solidFill>
                            <a:srgbClr val="000000"/>
                          </a:solidFill>
                        </a:rPr>
                        <a:t>h</a:t>
                      </a:r>
                      <a:endParaRPr lang="en-US" sz="1200" b="0" dirty="0">
                        <a:solidFill>
                          <a:srgbClr val="000000"/>
                        </a:solidFill>
                      </a:endParaRPr>
                    </a:p>
                  </a:txBody>
                  <a:tcPr>
                    <a:solidFill>
                      <a:srgbClr val="C0C0C0"/>
                    </a:solidFill>
                  </a:tcPr>
                </a:tc>
                <a:tc>
                  <a:txBody>
                    <a:bodyPr/>
                    <a:lstStyle/>
                    <a:p>
                      <a:pPr algn="ctr"/>
                      <a:r>
                        <a:rPr lang="en-US" sz="1200" b="0" dirty="0" smtClean="0">
                          <a:solidFill>
                            <a:srgbClr val="000000"/>
                          </a:solidFill>
                        </a:rPr>
                        <a:t>l</a:t>
                      </a:r>
                      <a:endParaRPr lang="en-US" sz="1200" b="0" dirty="0">
                        <a:solidFill>
                          <a:srgbClr val="000000"/>
                        </a:solidFill>
                      </a:endParaRPr>
                    </a:p>
                  </a:txBody>
                  <a:tcPr>
                    <a:solidFill>
                      <a:srgbClr val="C0C0C0"/>
                    </a:solidFill>
                  </a:tcPr>
                </a:tc>
                <a:tc>
                  <a:txBody>
                    <a:bodyPr/>
                    <a:lstStyle/>
                    <a:p>
                      <a:pPr algn="ctr"/>
                      <a:r>
                        <a:rPr lang="en-US" sz="1200" b="0" dirty="0" err="1" smtClean="0">
                          <a:solidFill>
                            <a:srgbClr val="000000"/>
                          </a:solidFill>
                        </a:rPr>
                        <a:t>p</a:t>
                      </a:r>
                      <a:endParaRPr lang="en-US" sz="1200" b="0" dirty="0">
                        <a:solidFill>
                          <a:srgbClr val="000000"/>
                        </a:solidFill>
                      </a:endParaRPr>
                    </a:p>
                  </a:txBody>
                  <a:tcPr>
                    <a:solidFill>
                      <a:srgbClr val="C0C0C0"/>
                    </a:solidFill>
                  </a:tcPr>
                </a:tc>
              </a:tr>
            </a:tbl>
          </a:graphicData>
        </a:graphic>
      </p:graphicFrame>
      <p:sp>
        <p:nvSpPr>
          <p:cNvPr id="9" name="Bent-Up Arrow 8"/>
          <p:cNvSpPr/>
          <p:nvPr/>
        </p:nvSpPr>
        <p:spPr bwMode="auto">
          <a:xfrm flipV="1">
            <a:off x="6485940" y="2858925"/>
            <a:ext cx="783675" cy="689008"/>
          </a:xfrm>
          <a:prstGeom prst="bentUpArrow">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2" name="TextBox 51"/>
          <p:cNvSpPr txBox="1"/>
          <p:nvPr/>
        </p:nvSpPr>
        <p:spPr>
          <a:xfrm>
            <a:off x="4605195" y="4731946"/>
            <a:ext cx="368158" cy="369332"/>
          </a:xfrm>
          <a:prstGeom prst="rect">
            <a:avLst/>
          </a:prstGeom>
          <a:noFill/>
        </p:spPr>
        <p:txBody>
          <a:bodyPr wrap="square" rtlCol="0">
            <a:spAutoFit/>
          </a:bodyPr>
          <a:lstStyle/>
          <a:p>
            <a:pPr algn="ctr"/>
            <a:r>
              <a:rPr lang="en-US" sz="1800" dirty="0" smtClean="0"/>
              <a:t>1</a:t>
            </a:r>
            <a:endParaRPr lang="en-US" sz="1800" dirty="0"/>
          </a:p>
        </p:txBody>
      </p:sp>
      <p:sp>
        <p:nvSpPr>
          <p:cNvPr id="53" name="TextBox 52"/>
          <p:cNvSpPr txBox="1"/>
          <p:nvPr/>
        </p:nvSpPr>
        <p:spPr>
          <a:xfrm>
            <a:off x="5375358" y="4731946"/>
            <a:ext cx="368158" cy="369332"/>
          </a:xfrm>
          <a:prstGeom prst="rect">
            <a:avLst/>
          </a:prstGeom>
          <a:noFill/>
        </p:spPr>
        <p:txBody>
          <a:bodyPr wrap="square" rtlCol="0">
            <a:spAutoFit/>
          </a:bodyPr>
          <a:lstStyle/>
          <a:p>
            <a:pPr algn="ctr"/>
            <a:r>
              <a:rPr lang="en-US" sz="1800" dirty="0" smtClean="0"/>
              <a:t>2</a:t>
            </a:r>
            <a:endParaRPr lang="en-US" sz="1800" dirty="0"/>
          </a:p>
        </p:txBody>
      </p:sp>
      <p:sp>
        <p:nvSpPr>
          <p:cNvPr id="54" name="TextBox 53"/>
          <p:cNvSpPr txBox="1"/>
          <p:nvPr/>
        </p:nvSpPr>
        <p:spPr>
          <a:xfrm>
            <a:off x="6145521" y="4731946"/>
            <a:ext cx="368158" cy="369332"/>
          </a:xfrm>
          <a:prstGeom prst="rect">
            <a:avLst/>
          </a:prstGeom>
          <a:noFill/>
        </p:spPr>
        <p:txBody>
          <a:bodyPr wrap="square" rtlCol="0">
            <a:spAutoFit/>
          </a:bodyPr>
          <a:lstStyle/>
          <a:p>
            <a:pPr algn="ctr"/>
            <a:r>
              <a:rPr lang="en-US" sz="1800" dirty="0" smtClean="0"/>
              <a:t>3</a:t>
            </a:r>
            <a:endParaRPr lang="en-US" sz="1800" dirty="0"/>
          </a:p>
        </p:txBody>
      </p:sp>
      <p:sp>
        <p:nvSpPr>
          <p:cNvPr id="55" name="TextBox 54"/>
          <p:cNvSpPr txBox="1"/>
          <p:nvPr/>
        </p:nvSpPr>
        <p:spPr>
          <a:xfrm>
            <a:off x="6915685" y="4731946"/>
            <a:ext cx="368158" cy="369332"/>
          </a:xfrm>
          <a:prstGeom prst="rect">
            <a:avLst/>
          </a:prstGeom>
          <a:noFill/>
        </p:spPr>
        <p:txBody>
          <a:bodyPr wrap="square" rtlCol="0">
            <a:spAutoFit/>
          </a:bodyPr>
          <a:lstStyle/>
          <a:p>
            <a:pPr algn="ctr"/>
            <a:r>
              <a:rPr lang="en-US" sz="1800" dirty="0" smtClean="0"/>
              <a:t>4</a:t>
            </a:r>
            <a:endParaRPr lang="en-US" sz="1800" dirty="0"/>
          </a:p>
        </p:txBody>
      </p:sp>
      <p:graphicFrame>
        <p:nvGraphicFramePr>
          <p:cNvPr id="56" name="Content Placeholder 3"/>
          <p:cNvGraphicFramePr>
            <a:graphicFrameLocks/>
          </p:cNvGraphicFramePr>
          <p:nvPr/>
        </p:nvGraphicFramePr>
        <p:xfrm>
          <a:off x="358887" y="4741313"/>
          <a:ext cx="1877488" cy="1483360"/>
        </p:xfrm>
        <a:graphic>
          <a:graphicData uri="http://schemas.openxmlformats.org/drawingml/2006/table">
            <a:tbl>
              <a:tblPr bandRow="1">
                <a:tableStyleId>{ED083AE6-46FA-4A59-8FB0-9F97EB10719F}</a:tableStyleId>
              </a:tblPr>
              <a:tblGrid>
                <a:gridCol w="469372"/>
                <a:gridCol w="469372"/>
                <a:gridCol w="469372"/>
                <a:gridCol w="469372"/>
              </a:tblGrid>
              <a:tr h="370840">
                <a:tc>
                  <a:txBody>
                    <a:bodyPr/>
                    <a:lstStyle/>
                    <a:p>
                      <a:pPr algn="ctr"/>
                      <a:r>
                        <a:rPr lang="en-US" dirty="0" smtClean="0"/>
                        <a:t>1</a:t>
                      </a:r>
                      <a:endParaRPr lang="en-US" dirty="0"/>
                    </a:p>
                  </a:txBody>
                  <a:tcPr anchor="ctr">
                    <a:solidFill>
                      <a:srgbClr val="C0C0C0"/>
                    </a:solidFill>
                  </a:tcPr>
                </a:tc>
                <a:tc>
                  <a:txBody>
                    <a:bodyPr/>
                    <a:lstStyle/>
                    <a:p>
                      <a:pPr algn="ctr"/>
                      <a:r>
                        <a:rPr lang="en-US" dirty="0" smtClean="0"/>
                        <a:t>1</a:t>
                      </a:r>
                      <a:endParaRPr lang="en-US" dirty="0"/>
                    </a:p>
                  </a:txBody>
                  <a:tcPr anchor="ctr">
                    <a:solidFill>
                      <a:srgbClr val="C0C0C0"/>
                    </a:solidFill>
                  </a:tcPr>
                </a:tc>
                <a:tc>
                  <a:txBody>
                    <a:bodyPr/>
                    <a:lstStyle/>
                    <a:p>
                      <a:pPr algn="ctr"/>
                      <a:r>
                        <a:rPr lang="en-US" dirty="0" smtClean="0"/>
                        <a:t>1</a:t>
                      </a:r>
                      <a:endParaRPr lang="en-US" dirty="0"/>
                    </a:p>
                  </a:txBody>
                  <a:tcPr anchor="ctr">
                    <a:solidFill>
                      <a:srgbClr val="C0C0C0"/>
                    </a:solidFill>
                  </a:tcPr>
                </a:tc>
                <a:tc>
                  <a:txBody>
                    <a:bodyPr/>
                    <a:lstStyle/>
                    <a:p>
                      <a:pPr algn="ctr"/>
                      <a:r>
                        <a:rPr lang="en-US" dirty="0" smtClean="0"/>
                        <a:t>1</a:t>
                      </a:r>
                      <a:endParaRPr lang="en-US" dirty="0"/>
                    </a:p>
                  </a:txBody>
                  <a:tcPr anchor="ctr">
                    <a:solidFill>
                      <a:srgbClr val="C0C0C0"/>
                    </a:solidFill>
                  </a:tcPr>
                </a:tc>
              </a:tr>
              <a:tr h="370840">
                <a:tc>
                  <a:txBody>
                    <a:bodyPr/>
                    <a:lstStyle/>
                    <a:p>
                      <a:pPr algn="ctr"/>
                      <a:r>
                        <a:rPr lang="en-US" dirty="0" smtClean="0"/>
                        <a:t>2</a:t>
                      </a:r>
                      <a:endParaRPr lang="en-US" dirty="0"/>
                    </a:p>
                  </a:txBody>
                  <a:tcPr anchor="ctr">
                    <a:solidFill>
                      <a:srgbClr val="C0C0C0"/>
                    </a:solidFill>
                  </a:tcPr>
                </a:tc>
                <a:tc>
                  <a:txBody>
                    <a:bodyPr/>
                    <a:lstStyle/>
                    <a:p>
                      <a:pPr algn="ctr"/>
                      <a:r>
                        <a:rPr lang="en-US" dirty="0" smtClean="0"/>
                        <a:t>2</a:t>
                      </a:r>
                      <a:endParaRPr lang="en-US" dirty="0"/>
                    </a:p>
                  </a:txBody>
                  <a:tcPr anchor="ctr">
                    <a:solidFill>
                      <a:srgbClr val="C0C0C0"/>
                    </a:solidFill>
                  </a:tcPr>
                </a:tc>
                <a:tc>
                  <a:txBody>
                    <a:bodyPr/>
                    <a:lstStyle/>
                    <a:p>
                      <a:pPr algn="ctr"/>
                      <a:r>
                        <a:rPr lang="en-US" dirty="0" smtClean="0"/>
                        <a:t>2</a:t>
                      </a:r>
                      <a:endParaRPr lang="en-US" dirty="0"/>
                    </a:p>
                  </a:txBody>
                  <a:tcPr anchor="ctr">
                    <a:solidFill>
                      <a:srgbClr val="C0C0C0"/>
                    </a:solidFill>
                  </a:tcPr>
                </a:tc>
                <a:tc>
                  <a:txBody>
                    <a:bodyPr/>
                    <a:lstStyle/>
                    <a:p>
                      <a:pPr algn="ctr"/>
                      <a:r>
                        <a:rPr lang="en-US" dirty="0" smtClean="0"/>
                        <a:t>2</a:t>
                      </a:r>
                      <a:endParaRPr lang="en-US" dirty="0"/>
                    </a:p>
                  </a:txBody>
                  <a:tcPr anchor="ctr">
                    <a:solidFill>
                      <a:srgbClr val="C0C0C0"/>
                    </a:solidFill>
                  </a:tcPr>
                </a:tc>
              </a:tr>
              <a:tr h="370840">
                <a:tc>
                  <a:txBody>
                    <a:bodyPr/>
                    <a:lstStyle/>
                    <a:p>
                      <a:pPr algn="ctr"/>
                      <a:r>
                        <a:rPr lang="en-US" dirty="0" smtClean="0"/>
                        <a:t>3</a:t>
                      </a:r>
                      <a:endParaRPr lang="en-US" dirty="0"/>
                    </a:p>
                  </a:txBody>
                  <a:tcPr anchor="ctr">
                    <a:solidFill>
                      <a:srgbClr val="C0C0C0"/>
                    </a:solidFill>
                  </a:tcPr>
                </a:tc>
                <a:tc>
                  <a:txBody>
                    <a:bodyPr/>
                    <a:lstStyle/>
                    <a:p>
                      <a:pPr algn="ctr"/>
                      <a:r>
                        <a:rPr lang="en-US" dirty="0" smtClean="0"/>
                        <a:t>3</a:t>
                      </a:r>
                      <a:endParaRPr lang="en-US" dirty="0"/>
                    </a:p>
                  </a:txBody>
                  <a:tcPr anchor="ctr">
                    <a:solidFill>
                      <a:srgbClr val="C0C0C0"/>
                    </a:solidFill>
                  </a:tcPr>
                </a:tc>
                <a:tc>
                  <a:txBody>
                    <a:bodyPr/>
                    <a:lstStyle/>
                    <a:p>
                      <a:pPr algn="ctr"/>
                      <a:r>
                        <a:rPr lang="en-US" dirty="0" smtClean="0"/>
                        <a:t>3</a:t>
                      </a:r>
                      <a:endParaRPr lang="en-US" dirty="0"/>
                    </a:p>
                  </a:txBody>
                  <a:tcPr anchor="ctr">
                    <a:solidFill>
                      <a:srgbClr val="C0C0C0"/>
                    </a:solidFill>
                  </a:tcPr>
                </a:tc>
                <a:tc>
                  <a:txBody>
                    <a:bodyPr/>
                    <a:lstStyle/>
                    <a:p>
                      <a:pPr algn="ctr"/>
                      <a:r>
                        <a:rPr lang="en-US" dirty="0" smtClean="0"/>
                        <a:t>3</a:t>
                      </a:r>
                      <a:endParaRPr lang="en-US" dirty="0"/>
                    </a:p>
                  </a:txBody>
                  <a:tcPr anchor="ctr">
                    <a:solidFill>
                      <a:srgbClr val="C0C0C0"/>
                    </a:solidFill>
                  </a:tcPr>
                </a:tc>
              </a:tr>
              <a:tr h="370840">
                <a:tc>
                  <a:txBody>
                    <a:bodyPr/>
                    <a:lstStyle/>
                    <a:p>
                      <a:pPr algn="ctr"/>
                      <a:r>
                        <a:rPr lang="en-US" dirty="0" smtClean="0"/>
                        <a:t>4</a:t>
                      </a:r>
                      <a:endParaRPr lang="en-US" dirty="0"/>
                    </a:p>
                  </a:txBody>
                  <a:tcPr anchor="ctr">
                    <a:solidFill>
                      <a:srgbClr val="C0C0C0"/>
                    </a:solidFill>
                  </a:tcPr>
                </a:tc>
                <a:tc>
                  <a:txBody>
                    <a:bodyPr/>
                    <a:lstStyle/>
                    <a:p>
                      <a:pPr algn="ctr"/>
                      <a:r>
                        <a:rPr lang="en-US" dirty="0" smtClean="0"/>
                        <a:t>4</a:t>
                      </a:r>
                      <a:endParaRPr lang="en-US" dirty="0"/>
                    </a:p>
                  </a:txBody>
                  <a:tcPr anchor="ctr">
                    <a:solidFill>
                      <a:srgbClr val="C0C0C0"/>
                    </a:solidFill>
                  </a:tcPr>
                </a:tc>
                <a:tc>
                  <a:txBody>
                    <a:bodyPr/>
                    <a:lstStyle/>
                    <a:p>
                      <a:pPr algn="ctr"/>
                      <a:r>
                        <a:rPr lang="en-US" dirty="0" smtClean="0"/>
                        <a:t>4</a:t>
                      </a:r>
                      <a:endParaRPr lang="en-US" dirty="0"/>
                    </a:p>
                  </a:txBody>
                  <a:tcPr anchor="ctr">
                    <a:solidFill>
                      <a:srgbClr val="C0C0C0"/>
                    </a:solidFill>
                  </a:tcPr>
                </a:tc>
                <a:tc>
                  <a:txBody>
                    <a:bodyPr/>
                    <a:lstStyle/>
                    <a:p>
                      <a:pPr algn="ctr"/>
                      <a:r>
                        <a:rPr lang="en-US" dirty="0" smtClean="0"/>
                        <a:t>4</a:t>
                      </a:r>
                      <a:endParaRPr lang="en-US" dirty="0"/>
                    </a:p>
                  </a:txBody>
                  <a:tcPr anchor="ctr">
                    <a:solidFill>
                      <a:srgbClr val="C0C0C0"/>
                    </a:solidFill>
                  </a:tcPr>
                </a:tc>
              </a:tr>
            </a:tbl>
          </a:graphicData>
        </a:graphic>
      </p:graphicFrame>
      <p:graphicFrame>
        <p:nvGraphicFramePr>
          <p:cNvPr id="57" name="Table 56"/>
          <p:cNvGraphicFramePr>
            <a:graphicFrameLocks noGrp="1"/>
          </p:cNvGraphicFramePr>
          <p:nvPr/>
        </p:nvGraphicFramePr>
        <p:xfrm>
          <a:off x="3328014" y="4744648"/>
          <a:ext cx="475722" cy="1483360"/>
        </p:xfrm>
        <a:graphic>
          <a:graphicData uri="http://schemas.openxmlformats.org/drawingml/2006/table">
            <a:tbl>
              <a:tblPr firstRow="1" bandRow="1">
                <a:tableStyleId>{C4B1156A-380E-4F78-BDF5-A606A8083BF9}</a:tableStyleId>
              </a:tblPr>
              <a:tblGrid>
                <a:gridCol w="475722"/>
              </a:tblGrid>
              <a:tr h="370840">
                <a:tc>
                  <a:txBody>
                    <a:bodyPr/>
                    <a:lstStyle/>
                    <a:p>
                      <a:pPr algn="ctr"/>
                      <a:r>
                        <a:rPr lang="en-US" b="0" dirty="0" smtClean="0"/>
                        <a:t>1</a:t>
                      </a:r>
                      <a:endParaRPr lang="en-US" b="0" dirty="0"/>
                    </a:p>
                  </a:txBody>
                  <a:tcPr anchor="ctr">
                    <a:solidFill>
                      <a:srgbClr val="DDDDDD"/>
                    </a:solidFill>
                  </a:tcPr>
                </a:tc>
              </a:tr>
              <a:tr h="370840">
                <a:tc>
                  <a:txBody>
                    <a:bodyPr/>
                    <a:lstStyle/>
                    <a:p>
                      <a:pPr algn="ctr"/>
                      <a:r>
                        <a:rPr lang="en-US" dirty="0" smtClean="0"/>
                        <a:t>2</a:t>
                      </a:r>
                      <a:endParaRPr lang="en-US" dirty="0"/>
                    </a:p>
                  </a:txBody>
                  <a:tcPr anchor="ctr">
                    <a:solidFill>
                      <a:srgbClr val="DDDDDD"/>
                    </a:solidFill>
                  </a:tcPr>
                </a:tc>
              </a:tr>
              <a:tr h="370840">
                <a:tc>
                  <a:txBody>
                    <a:bodyPr/>
                    <a:lstStyle/>
                    <a:p>
                      <a:pPr algn="ctr"/>
                      <a:r>
                        <a:rPr lang="en-US" dirty="0" smtClean="0"/>
                        <a:t>3</a:t>
                      </a:r>
                      <a:endParaRPr lang="en-US" dirty="0"/>
                    </a:p>
                  </a:txBody>
                  <a:tcPr anchor="ctr">
                    <a:solidFill>
                      <a:srgbClr val="DDDDDD"/>
                    </a:solidFill>
                  </a:tcPr>
                </a:tc>
              </a:tr>
              <a:tr h="370840">
                <a:tc>
                  <a:txBody>
                    <a:bodyPr/>
                    <a:lstStyle/>
                    <a:p>
                      <a:pPr algn="ctr"/>
                      <a:r>
                        <a:rPr lang="en-US" dirty="0" smtClean="0"/>
                        <a:t>4</a:t>
                      </a:r>
                      <a:endParaRPr lang="en-US" dirty="0"/>
                    </a:p>
                  </a:txBody>
                  <a:tcPr anchor="ctr">
                    <a:solidFill>
                      <a:srgbClr val="DDDDDD"/>
                    </a:solidFill>
                  </a:tcPr>
                </a:tc>
              </a:tr>
            </a:tbl>
          </a:graphicData>
        </a:graphic>
      </p:graphicFrame>
      <p:sp>
        <p:nvSpPr>
          <p:cNvPr id="58" name="Multiply 57"/>
          <p:cNvSpPr/>
          <p:nvPr/>
        </p:nvSpPr>
        <p:spPr bwMode="auto">
          <a:xfrm>
            <a:off x="2523684" y="5266065"/>
            <a:ext cx="459395" cy="459339"/>
          </a:xfrm>
          <a:prstGeom prst="mathMultiply">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9" name="Equal 58"/>
          <p:cNvSpPr/>
          <p:nvPr/>
        </p:nvSpPr>
        <p:spPr bwMode="auto">
          <a:xfrm>
            <a:off x="3997434" y="5279575"/>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nvGrpSpPr>
          <p:cNvPr id="60" name="Group 103"/>
          <p:cNvGrpSpPr/>
          <p:nvPr/>
        </p:nvGrpSpPr>
        <p:grpSpPr>
          <a:xfrm>
            <a:off x="5093286" y="4842307"/>
            <a:ext cx="2745496" cy="798720"/>
            <a:chOff x="5542830" y="1650710"/>
            <a:chExt cx="2745496" cy="798720"/>
          </a:xfrm>
        </p:grpSpPr>
        <p:sp>
          <p:nvSpPr>
            <p:cNvPr id="61" name="Equal 60"/>
            <p:cNvSpPr/>
            <p:nvPr/>
          </p:nvSpPr>
          <p:spPr bwMode="auto">
            <a:xfrm>
              <a:off x="7882977" y="2098171"/>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2" name="Plus 61"/>
            <p:cNvSpPr/>
            <p:nvPr/>
          </p:nvSpPr>
          <p:spPr bwMode="auto">
            <a:xfrm>
              <a:off x="5542830"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3" name="Plus 62"/>
            <p:cNvSpPr/>
            <p:nvPr/>
          </p:nvSpPr>
          <p:spPr bwMode="auto">
            <a:xfrm>
              <a:off x="6312993"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4" name="Plus 63"/>
            <p:cNvSpPr/>
            <p:nvPr/>
          </p:nvSpPr>
          <p:spPr bwMode="auto">
            <a:xfrm>
              <a:off x="7083156"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grpSp>
      <p:graphicFrame>
        <p:nvGraphicFramePr>
          <p:cNvPr id="65" name="Table 64"/>
          <p:cNvGraphicFramePr>
            <a:graphicFrameLocks noGrp="1"/>
          </p:cNvGraphicFramePr>
          <p:nvPr/>
        </p:nvGraphicFramePr>
        <p:xfrm>
          <a:off x="8014278" y="4740514"/>
          <a:ext cx="475722" cy="1483360"/>
        </p:xfrm>
        <a:graphic>
          <a:graphicData uri="http://schemas.openxmlformats.org/drawingml/2006/table">
            <a:tbl>
              <a:tblPr firstRow="1" bandRow="1">
                <a:tableStyleId>{C4B1156A-380E-4F78-BDF5-A606A8083BF9}</a:tableStyleId>
              </a:tblPr>
              <a:tblGrid>
                <a:gridCol w="475722"/>
              </a:tblGrid>
              <a:tr h="370840">
                <a:tc>
                  <a:txBody>
                    <a:bodyPr/>
                    <a:lstStyle/>
                    <a:p>
                      <a:endParaRPr lang="en-US" dirty="0"/>
                    </a:p>
                  </a:txBody>
                  <a:tcPr anchor="ctr">
                    <a:solidFill>
                      <a:srgbClr val="FF0000"/>
                    </a:solidFill>
                  </a:tcPr>
                </a:tc>
              </a:tr>
              <a:tr h="370840">
                <a:tc>
                  <a:txBody>
                    <a:bodyPr/>
                    <a:lstStyle/>
                    <a:p>
                      <a:endParaRPr lang="en-US"/>
                    </a:p>
                  </a:txBody>
                  <a:tcPr anchor="ctr">
                    <a:solidFill>
                      <a:srgbClr val="FF0000"/>
                    </a:solidFill>
                  </a:tcPr>
                </a:tc>
              </a:tr>
              <a:tr h="370840">
                <a:tc>
                  <a:txBody>
                    <a:bodyPr/>
                    <a:lstStyle/>
                    <a:p>
                      <a:endParaRPr lang="en-US"/>
                    </a:p>
                  </a:txBody>
                  <a:tcPr anchor="ctr">
                    <a:solidFill>
                      <a:srgbClr val="FF0000"/>
                    </a:solidFill>
                  </a:tcPr>
                </a:tc>
              </a:tr>
              <a:tr h="370840">
                <a:tc>
                  <a:txBody>
                    <a:bodyPr/>
                    <a:lstStyle/>
                    <a:p>
                      <a:endParaRPr lang="en-US" dirty="0"/>
                    </a:p>
                  </a:txBody>
                  <a:tcPr anchor="ctr">
                    <a:solidFill>
                      <a:srgbClr val="FF0000"/>
                    </a:solidFill>
                  </a:tcPr>
                </a:tc>
              </a:tr>
            </a:tbl>
          </a:graphicData>
        </a:graphic>
      </p:graphicFrame>
      <p:sp>
        <p:nvSpPr>
          <p:cNvPr id="66" name="TextBox 65"/>
          <p:cNvSpPr txBox="1"/>
          <p:nvPr/>
        </p:nvSpPr>
        <p:spPr>
          <a:xfrm>
            <a:off x="8010937" y="4731946"/>
            <a:ext cx="481234" cy="369332"/>
          </a:xfrm>
          <a:prstGeom prst="rect">
            <a:avLst/>
          </a:prstGeom>
          <a:noFill/>
        </p:spPr>
        <p:txBody>
          <a:bodyPr wrap="square" rtlCol="0">
            <a:spAutoFit/>
          </a:bodyPr>
          <a:lstStyle/>
          <a:p>
            <a:pPr algn="ctr"/>
            <a:r>
              <a:rPr lang="en-US" sz="1800" dirty="0" smtClean="0"/>
              <a:t>10</a:t>
            </a:r>
            <a:endParaRPr lang="en-US" sz="1800" dirty="0"/>
          </a:p>
        </p:txBody>
      </p:sp>
      <p:grpSp>
        <p:nvGrpSpPr>
          <p:cNvPr id="67" name="Group 100"/>
          <p:cNvGrpSpPr/>
          <p:nvPr/>
        </p:nvGrpSpPr>
        <p:grpSpPr>
          <a:xfrm>
            <a:off x="4608963" y="5127526"/>
            <a:ext cx="3963885" cy="369332"/>
            <a:chOff x="5058507" y="1935929"/>
            <a:chExt cx="3963885" cy="369332"/>
          </a:xfrm>
        </p:grpSpPr>
        <p:sp>
          <p:nvSpPr>
            <p:cNvPr id="68" name="TextBox 67"/>
            <p:cNvSpPr txBox="1"/>
            <p:nvPr/>
          </p:nvSpPr>
          <p:spPr>
            <a:xfrm>
              <a:off x="5058507" y="1935929"/>
              <a:ext cx="368158" cy="369332"/>
            </a:xfrm>
            <a:prstGeom prst="rect">
              <a:avLst/>
            </a:prstGeom>
            <a:noFill/>
          </p:spPr>
          <p:txBody>
            <a:bodyPr wrap="square" rtlCol="0">
              <a:spAutoFit/>
            </a:bodyPr>
            <a:lstStyle/>
            <a:p>
              <a:pPr algn="ctr"/>
              <a:r>
                <a:rPr lang="en-US" sz="1800" dirty="0" smtClean="0"/>
                <a:t>2</a:t>
              </a:r>
              <a:endParaRPr lang="en-US" sz="1800" dirty="0"/>
            </a:p>
          </p:txBody>
        </p:sp>
        <p:sp>
          <p:nvSpPr>
            <p:cNvPr id="69" name="TextBox 68"/>
            <p:cNvSpPr txBox="1"/>
            <p:nvPr/>
          </p:nvSpPr>
          <p:spPr>
            <a:xfrm>
              <a:off x="5828670" y="1935929"/>
              <a:ext cx="368158" cy="369332"/>
            </a:xfrm>
            <a:prstGeom prst="rect">
              <a:avLst/>
            </a:prstGeom>
            <a:noFill/>
          </p:spPr>
          <p:txBody>
            <a:bodyPr wrap="square" rtlCol="0">
              <a:spAutoFit/>
            </a:bodyPr>
            <a:lstStyle/>
            <a:p>
              <a:pPr algn="ctr"/>
              <a:r>
                <a:rPr lang="en-US" sz="1800" dirty="0" smtClean="0"/>
                <a:t>4</a:t>
              </a:r>
              <a:endParaRPr lang="en-US" sz="1800" dirty="0"/>
            </a:p>
          </p:txBody>
        </p:sp>
        <p:sp>
          <p:nvSpPr>
            <p:cNvPr id="70" name="TextBox 69"/>
            <p:cNvSpPr txBox="1"/>
            <p:nvPr/>
          </p:nvSpPr>
          <p:spPr>
            <a:xfrm>
              <a:off x="6598833" y="1935929"/>
              <a:ext cx="368158" cy="369332"/>
            </a:xfrm>
            <a:prstGeom prst="rect">
              <a:avLst/>
            </a:prstGeom>
            <a:noFill/>
          </p:spPr>
          <p:txBody>
            <a:bodyPr wrap="square" rtlCol="0">
              <a:spAutoFit/>
            </a:bodyPr>
            <a:lstStyle/>
            <a:p>
              <a:pPr algn="ctr"/>
              <a:r>
                <a:rPr lang="en-US" sz="1800" dirty="0" smtClean="0"/>
                <a:t>6</a:t>
              </a:r>
              <a:endParaRPr lang="en-US" sz="1800" dirty="0"/>
            </a:p>
          </p:txBody>
        </p:sp>
        <p:sp>
          <p:nvSpPr>
            <p:cNvPr id="71" name="TextBox 70"/>
            <p:cNvSpPr txBox="1"/>
            <p:nvPr/>
          </p:nvSpPr>
          <p:spPr>
            <a:xfrm>
              <a:off x="7368997" y="1935929"/>
              <a:ext cx="368158" cy="369332"/>
            </a:xfrm>
            <a:prstGeom prst="rect">
              <a:avLst/>
            </a:prstGeom>
            <a:noFill/>
          </p:spPr>
          <p:txBody>
            <a:bodyPr wrap="square" rtlCol="0">
              <a:spAutoFit/>
            </a:bodyPr>
            <a:lstStyle/>
            <a:p>
              <a:pPr algn="ctr"/>
              <a:r>
                <a:rPr lang="en-US" sz="1800" dirty="0" smtClean="0"/>
                <a:t>8</a:t>
              </a:r>
              <a:endParaRPr lang="en-US" sz="1800" dirty="0"/>
            </a:p>
          </p:txBody>
        </p:sp>
        <p:sp>
          <p:nvSpPr>
            <p:cNvPr id="72" name="Plus 71"/>
            <p:cNvSpPr/>
            <p:nvPr/>
          </p:nvSpPr>
          <p:spPr bwMode="auto">
            <a:xfrm>
              <a:off x="5546598"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3" name="Plus 72"/>
            <p:cNvSpPr/>
            <p:nvPr/>
          </p:nvSpPr>
          <p:spPr bwMode="auto">
            <a:xfrm>
              <a:off x="6316761"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4" name="Plus 73"/>
            <p:cNvSpPr/>
            <p:nvPr/>
          </p:nvSpPr>
          <p:spPr bwMode="auto">
            <a:xfrm>
              <a:off x="7086924"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5" name="TextBox 74"/>
            <p:cNvSpPr txBox="1"/>
            <p:nvPr/>
          </p:nvSpPr>
          <p:spPr>
            <a:xfrm>
              <a:off x="8372652" y="1935929"/>
              <a:ext cx="649740" cy="369332"/>
            </a:xfrm>
            <a:prstGeom prst="rect">
              <a:avLst/>
            </a:prstGeom>
            <a:noFill/>
          </p:spPr>
          <p:txBody>
            <a:bodyPr wrap="square" rtlCol="0">
              <a:spAutoFit/>
            </a:bodyPr>
            <a:lstStyle/>
            <a:p>
              <a:pPr algn="ctr"/>
              <a:r>
                <a:rPr lang="en-US" sz="1800" dirty="0" smtClean="0"/>
                <a:t>20</a:t>
              </a:r>
              <a:endParaRPr lang="en-US" sz="1800" dirty="0"/>
            </a:p>
          </p:txBody>
        </p:sp>
      </p:grpSp>
      <p:grpSp>
        <p:nvGrpSpPr>
          <p:cNvPr id="76" name="Group 101"/>
          <p:cNvGrpSpPr/>
          <p:nvPr/>
        </p:nvGrpSpPr>
        <p:grpSpPr>
          <a:xfrm>
            <a:off x="4599219" y="5496086"/>
            <a:ext cx="3882428" cy="369332"/>
            <a:chOff x="5048763" y="2304489"/>
            <a:chExt cx="3882428" cy="369332"/>
          </a:xfrm>
        </p:grpSpPr>
        <p:sp>
          <p:nvSpPr>
            <p:cNvPr id="77" name="TextBox 76"/>
            <p:cNvSpPr txBox="1"/>
            <p:nvPr/>
          </p:nvSpPr>
          <p:spPr>
            <a:xfrm>
              <a:off x="5048763" y="2304489"/>
              <a:ext cx="368158" cy="369332"/>
            </a:xfrm>
            <a:prstGeom prst="rect">
              <a:avLst/>
            </a:prstGeom>
            <a:noFill/>
          </p:spPr>
          <p:txBody>
            <a:bodyPr wrap="square" rtlCol="0">
              <a:spAutoFit/>
            </a:bodyPr>
            <a:lstStyle/>
            <a:p>
              <a:pPr algn="ctr"/>
              <a:r>
                <a:rPr lang="en-US" sz="1800" dirty="0" smtClean="0"/>
                <a:t>3</a:t>
              </a:r>
              <a:endParaRPr lang="en-US" sz="1800" dirty="0"/>
            </a:p>
          </p:txBody>
        </p:sp>
        <p:sp>
          <p:nvSpPr>
            <p:cNvPr id="78" name="TextBox 77"/>
            <p:cNvSpPr txBox="1"/>
            <p:nvPr/>
          </p:nvSpPr>
          <p:spPr>
            <a:xfrm>
              <a:off x="5818926" y="2304489"/>
              <a:ext cx="368158" cy="369332"/>
            </a:xfrm>
            <a:prstGeom prst="rect">
              <a:avLst/>
            </a:prstGeom>
            <a:noFill/>
          </p:spPr>
          <p:txBody>
            <a:bodyPr wrap="square" rtlCol="0">
              <a:spAutoFit/>
            </a:bodyPr>
            <a:lstStyle/>
            <a:p>
              <a:pPr algn="ctr"/>
              <a:r>
                <a:rPr lang="en-US" sz="1800" dirty="0" smtClean="0"/>
                <a:t>6</a:t>
              </a:r>
              <a:endParaRPr lang="en-US" sz="1800" dirty="0"/>
            </a:p>
          </p:txBody>
        </p:sp>
        <p:sp>
          <p:nvSpPr>
            <p:cNvPr id="79" name="TextBox 78"/>
            <p:cNvSpPr txBox="1"/>
            <p:nvPr/>
          </p:nvSpPr>
          <p:spPr>
            <a:xfrm>
              <a:off x="6589089" y="2304489"/>
              <a:ext cx="368158" cy="369332"/>
            </a:xfrm>
            <a:prstGeom prst="rect">
              <a:avLst/>
            </a:prstGeom>
            <a:noFill/>
          </p:spPr>
          <p:txBody>
            <a:bodyPr wrap="square" rtlCol="0">
              <a:spAutoFit/>
            </a:bodyPr>
            <a:lstStyle/>
            <a:p>
              <a:pPr algn="ctr"/>
              <a:r>
                <a:rPr lang="en-US" sz="1800" dirty="0" smtClean="0"/>
                <a:t>9</a:t>
              </a:r>
              <a:endParaRPr lang="en-US" sz="1800" dirty="0"/>
            </a:p>
          </p:txBody>
        </p:sp>
        <p:sp>
          <p:nvSpPr>
            <p:cNvPr id="80" name="TextBox 79"/>
            <p:cNvSpPr txBox="1"/>
            <p:nvPr/>
          </p:nvSpPr>
          <p:spPr>
            <a:xfrm>
              <a:off x="7242237" y="2304489"/>
              <a:ext cx="485174" cy="369332"/>
            </a:xfrm>
            <a:prstGeom prst="rect">
              <a:avLst/>
            </a:prstGeom>
            <a:noFill/>
          </p:spPr>
          <p:txBody>
            <a:bodyPr wrap="square" rtlCol="0">
              <a:spAutoFit/>
            </a:bodyPr>
            <a:lstStyle/>
            <a:p>
              <a:pPr algn="ctr"/>
              <a:r>
                <a:rPr lang="en-US" sz="1800" dirty="0" smtClean="0"/>
                <a:t>12</a:t>
              </a:r>
              <a:endParaRPr lang="en-US" sz="1800" dirty="0"/>
            </a:p>
          </p:txBody>
        </p:sp>
        <p:sp>
          <p:nvSpPr>
            <p:cNvPr id="81" name="Plus 80"/>
            <p:cNvSpPr/>
            <p:nvPr/>
          </p:nvSpPr>
          <p:spPr bwMode="auto">
            <a:xfrm>
              <a:off x="5536854"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2" name="Plus 81"/>
            <p:cNvSpPr/>
            <p:nvPr/>
          </p:nvSpPr>
          <p:spPr bwMode="auto">
            <a:xfrm>
              <a:off x="6307017"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3" name="Plus 82"/>
            <p:cNvSpPr/>
            <p:nvPr/>
          </p:nvSpPr>
          <p:spPr bwMode="auto">
            <a:xfrm>
              <a:off x="7077180"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4" name="TextBox 83"/>
            <p:cNvSpPr txBox="1"/>
            <p:nvPr/>
          </p:nvSpPr>
          <p:spPr>
            <a:xfrm>
              <a:off x="8471005" y="2304489"/>
              <a:ext cx="460186" cy="369332"/>
            </a:xfrm>
            <a:prstGeom prst="rect">
              <a:avLst/>
            </a:prstGeom>
            <a:noFill/>
          </p:spPr>
          <p:txBody>
            <a:bodyPr wrap="square" rtlCol="0">
              <a:spAutoFit/>
            </a:bodyPr>
            <a:lstStyle/>
            <a:p>
              <a:pPr algn="ctr"/>
              <a:r>
                <a:rPr lang="en-US" sz="1800" dirty="0" smtClean="0"/>
                <a:t>30</a:t>
              </a:r>
              <a:endParaRPr lang="en-US" sz="1800" dirty="0"/>
            </a:p>
          </p:txBody>
        </p:sp>
      </p:grpSp>
      <p:grpSp>
        <p:nvGrpSpPr>
          <p:cNvPr id="85" name="Group 102"/>
          <p:cNvGrpSpPr/>
          <p:nvPr/>
        </p:nvGrpSpPr>
        <p:grpSpPr>
          <a:xfrm>
            <a:off x="4616499" y="5851136"/>
            <a:ext cx="3956348" cy="369332"/>
            <a:chOff x="5066043" y="2659539"/>
            <a:chExt cx="3956348" cy="369332"/>
          </a:xfrm>
        </p:grpSpPr>
        <p:sp>
          <p:nvSpPr>
            <p:cNvPr id="86" name="TextBox 85"/>
            <p:cNvSpPr txBox="1"/>
            <p:nvPr/>
          </p:nvSpPr>
          <p:spPr>
            <a:xfrm>
              <a:off x="5066043" y="2659539"/>
              <a:ext cx="368158" cy="369332"/>
            </a:xfrm>
            <a:prstGeom prst="rect">
              <a:avLst/>
            </a:prstGeom>
            <a:noFill/>
          </p:spPr>
          <p:txBody>
            <a:bodyPr wrap="square" rtlCol="0">
              <a:spAutoFit/>
            </a:bodyPr>
            <a:lstStyle/>
            <a:p>
              <a:pPr algn="ctr"/>
              <a:r>
                <a:rPr lang="en-US" sz="1800" dirty="0" smtClean="0"/>
                <a:t>4</a:t>
              </a:r>
              <a:endParaRPr lang="en-US" sz="1800" dirty="0"/>
            </a:p>
          </p:txBody>
        </p:sp>
        <p:sp>
          <p:nvSpPr>
            <p:cNvPr id="87" name="TextBox 86"/>
            <p:cNvSpPr txBox="1"/>
            <p:nvPr/>
          </p:nvSpPr>
          <p:spPr>
            <a:xfrm>
              <a:off x="5836206" y="2659539"/>
              <a:ext cx="368158" cy="369332"/>
            </a:xfrm>
            <a:prstGeom prst="rect">
              <a:avLst/>
            </a:prstGeom>
            <a:noFill/>
          </p:spPr>
          <p:txBody>
            <a:bodyPr wrap="square" rtlCol="0">
              <a:spAutoFit/>
            </a:bodyPr>
            <a:lstStyle/>
            <a:p>
              <a:pPr algn="ctr"/>
              <a:r>
                <a:rPr lang="en-US" sz="1800" dirty="0" smtClean="0"/>
                <a:t>8</a:t>
              </a:r>
              <a:endParaRPr lang="en-US" sz="1800" dirty="0"/>
            </a:p>
          </p:txBody>
        </p:sp>
        <p:sp>
          <p:nvSpPr>
            <p:cNvPr id="88" name="TextBox 87"/>
            <p:cNvSpPr txBox="1"/>
            <p:nvPr/>
          </p:nvSpPr>
          <p:spPr>
            <a:xfrm>
              <a:off x="6526120" y="2659539"/>
              <a:ext cx="448407" cy="369332"/>
            </a:xfrm>
            <a:prstGeom prst="rect">
              <a:avLst/>
            </a:prstGeom>
            <a:noFill/>
          </p:spPr>
          <p:txBody>
            <a:bodyPr wrap="square" rtlCol="0">
              <a:spAutoFit/>
            </a:bodyPr>
            <a:lstStyle/>
            <a:p>
              <a:pPr algn="ctr"/>
              <a:r>
                <a:rPr lang="en-US" sz="1800" dirty="0" smtClean="0"/>
                <a:t>12</a:t>
              </a:r>
              <a:endParaRPr lang="en-US" sz="1800" dirty="0"/>
            </a:p>
          </p:txBody>
        </p:sp>
        <p:sp>
          <p:nvSpPr>
            <p:cNvPr id="89" name="TextBox 88"/>
            <p:cNvSpPr txBox="1"/>
            <p:nvPr/>
          </p:nvSpPr>
          <p:spPr>
            <a:xfrm>
              <a:off x="7296284" y="2659539"/>
              <a:ext cx="448407" cy="369332"/>
            </a:xfrm>
            <a:prstGeom prst="rect">
              <a:avLst/>
            </a:prstGeom>
            <a:noFill/>
          </p:spPr>
          <p:txBody>
            <a:bodyPr wrap="square" rtlCol="0">
              <a:spAutoFit/>
            </a:bodyPr>
            <a:lstStyle/>
            <a:p>
              <a:pPr algn="ctr"/>
              <a:r>
                <a:rPr lang="en-US" sz="1800" dirty="0" smtClean="0"/>
                <a:t>16</a:t>
              </a:r>
              <a:endParaRPr lang="en-US" sz="1800" dirty="0"/>
            </a:p>
          </p:txBody>
        </p:sp>
        <p:sp>
          <p:nvSpPr>
            <p:cNvPr id="90" name="Plus 89"/>
            <p:cNvSpPr/>
            <p:nvPr/>
          </p:nvSpPr>
          <p:spPr bwMode="auto">
            <a:xfrm>
              <a:off x="5554134"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1" name="Plus 90"/>
            <p:cNvSpPr/>
            <p:nvPr/>
          </p:nvSpPr>
          <p:spPr bwMode="auto">
            <a:xfrm>
              <a:off x="6324297"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2" name="Plus 91"/>
            <p:cNvSpPr/>
            <p:nvPr/>
          </p:nvSpPr>
          <p:spPr bwMode="auto">
            <a:xfrm>
              <a:off x="7094460"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3" name="TextBox 92"/>
            <p:cNvSpPr txBox="1"/>
            <p:nvPr/>
          </p:nvSpPr>
          <p:spPr>
            <a:xfrm>
              <a:off x="8380188" y="2659539"/>
              <a:ext cx="642203" cy="369332"/>
            </a:xfrm>
            <a:prstGeom prst="rect">
              <a:avLst/>
            </a:prstGeom>
            <a:noFill/>
          </p:spPr>
          <p:txBody>
            <a:bodyPr wrap="square" rtlCol="0">
              <a:spAutoFit/>
            </a:bodyPr>
            <a:lstStyle/>
            <a:p>
              <a:pPr algn="ctr"/>
              <a:r>
                <a:rPr lang="en-US" sz="1800" dirty="0" smtClean="0"/>
                <a:t>40</a:t>
              </a:r>
              <a:endParaRPr lang="en-US"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0.5" calcmode="lin" valueType="num">
                                      <p:cBhvr override="childStyle">
                                        <p:cTn id="6" dur="2000" fill="hold"/>
                                        <p:tgtEl>
                                          <p:spTgt spid="8"/>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2000"/>
                                        <p:tgtEl>
                                          <p:spTgt spid="59"/>
                                        </p:tgtEl>
                                      </p:cBhvr>
                                    </p:animEffect>
                                  </p:childTnLst>
                                </p:cTn>
                              </p:par>
                              <p:par>
                                <p:cTn id="12" presetID="10"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2000"/>
                                        <p:tgtEl>
                                          <p:spTgt spid="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0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2000"/>
                                        <p:tgtEl>
                                          <p:spTgt spid="52"/>
                                        </p:tgtEl>
                                      </p:cBhvr>
                                    </p:animEffect>
                                  </p:childTnLst>
                                </p:cTn>
                              </p:par>
                              <p:par>
                                <p:cTn id="21" presetID="10"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20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20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2000"/>
                                        <p:tgtEl>
                                          <p:spTgt spid="66"/>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0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2000"/>
                                        <p:tgtEl>
                                          <p:spTgt spid="67"/>
                                        </p:tgtEl>
                                      </p:cBhvr>
                                    </p:animEffect>
                                  </p:childTnLst>
                                </p:cTn>
                              </p:par>
                              <p:par>
                                <p:cTn id="39" presetID="10"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200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2000"/>
                                        <p:tgtEl>
                                          <p:spTgt spid="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20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20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animBg="1"/>
      <p:bldP spid="52" grpId="0"/>
      <p:bldP spid="53" grpId="0"/>
      <p:bldP spid="54" grpId="0"/>
      <p:bldP spid="55" grpId="0"/>
      <p:bldP spid="58" grpId="0" animBg="1"/>
      <p:bldP spid="59" grpId="0" animBg="1"/>
      <p:bldP spid="6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4" name="TextBox 3"/>
          <p:cNvSpPr txBox="1"/>
          <p:nvPr/>
        </p:nvSpPr>
        <p:spPr>
          <a:xfrm>
            <a:off x="3844084" y="813710"/>
            <a:ext cx="5182658" cy="5648127"/>
          </a:xfrm>
          <a:prstGeom prst="rect">
            <a:avLst/>
          </a:prstGeom>
          <a:noFill/>
        </p:spPr>
        <p:txBody>
          <a:bodyPr wrap="square" tIns="0" bIns="0" rtlCol="0">
            <a:spAutoFit/>
          </a:bodyPr>
          <a:lstStyle/>
          <a:p>
            <a:pPr>
              <a:lnSpc>
                <a:spcPts val="960"/>
              </a:lnSpc>
              <a:spcBef>
                <a:spcPts val="0"/>
              </a:spcBef>
              <a:spcAft>
                <a:spcPts val="0"/>
              </a:spcAft>
            </a:pPr>
            <a:r>
              <a:rPr lang="en-US" sz="1050" dirty="0" smtClean="0">
                <a:latin typeface="Courier New"/>
                <a:cs typeface="Courier New"/>
              </a:rPr>
              <a:t>__</a:t>
            </a:r>
            <a:r>
              <a:rPr lang="en-US" sz="1050" dirty="0" err="1" smtClean="0">
                <a:latin typeface="Courier New"/>
                <a:cs typeface="Courier New"/>
              </a:rPr>
              <a:t>asm</a:t>
            </a:r>
            <a:r>
              <a:rPr lang="en-US" sz="1050" dirty="0" smtClean="0">
                <a:latin typeface="Courier New"/>
                <a:cs typeface="Courier New"/>
              </a:rPr>
              <a:t> {</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esi</a:t>
            </a:r>
            <a:r>
              <a:rPr lang="en-US" sz="1050" dirty="0" smtClean="0">
                <a:latin typeface="Courier New"/>
                <a:cs typeface="Courier New"/>
              </a:rPr>
              <a:t>, </a:t>
            </a:r>
            <a:r>
              <a:rPr lang="en-US" sz="1050" b="1" i="1" dirty="0" smtClean="0">
                <a:solidFill>
                  <a:srgbClr val="0000FF"/>
                </a:solidFill>
                <a:latin typeface="Courier New"/>
                <a:cs typeface="Courier New"/>
              </a:rPr>
              <a:t>VIN</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a:t>
            </a:r>
            <a:r>
              <a:rPr lang="en-US" sz="1050" b="1" i="1" dirty="0" smtClean="0">
                <a:solidFill>
                  <a:srgbClr val="0000FF"/>
                </a:solidFill>
                <a:latin typeface="Courier New"/>
                <a:cs typeface="Courier New"/>
              </a:rPr>
              <a:t>VOUT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load columns of matrix into xmm4-7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edx</a:t>
            </a:r>
            <a:r>
              <a:rPr lang="en-US" sz="1050" dirty="0" smtClean="0">
                <a:latin typeface="Courier New"/>
                <a:cs typeface="Courier New"/>
              </a:rPr>
              <a:t>,  </a:t>
            </a:r>
            <a:r>
              <a:rPr lang="en-US" sz="1050" b="1" i="1" dirty="0" smtClean="0">
                <a:solidFill>
                  <a:srgbClr val="0000FF"/>
                </a:solidFill>
                <a:latin typeface="Courier New"/>
                <a:cs typeface="Courier New"/>
              </a:rPr>
              <a:t>ELTS</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xmm4, [</a:t>
            </a:r>
            <a:r>
              <a:rPr lang="en-US" sz="1050" dirty="0" err="1" smtClean="0">
                <a:latin typeface="Courier New"/>
                <a:cs typeface="Courier New"/>
              </a:rPr>
              <a:t>edx</a:t>
            </a:r>
            <a:r>
              <a:rPr lang="en-US" sz="1050" dirty="0" smtClean="0">
                <a:latin typeface="Courier New"/>
                <a:cs typeface="Courier New"/>
              </a:rPr>
              <a:t>]</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xmm5, [</a:t>
            </a:r>
            <a:r>
              <a:rPr lang="en-US" sz="1050" dirty="0" err="1" smtClean="0">
                <a:latin typeface="Courier New"/>
                <a:cs typeface="Courier New"/>
              </a:rPr>
              <a:t>edx</a:t>
            </a:r>
            <a:r>
              <a:rPr lang="en-US" sz="1050" dirty="0" smtClean="0">
                <a:latin typeface="Courier New"/>
                <a:cs typeface="Courier New"/>
              </a:rPr>
              <a:t> + 0x10]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xmm6, [</a:t>
            </a:r>
            <a:r>
              <a:rPr lang="en-US" sz="1050" dirty="0" err="1" smtClean="0">
                <a:latin typeface="Courier New"/>
                <a:cs typeface="Courier New"/>
              </a:rPr>
              <a:t>edx</a:t>
            </a:r>
            <a:r>
              <a:rPr lang="en-US" sz="1050" dirty="0" smtClean="0">
                <a:latin typeface="Courier New"/>
                <a:cs typeface="Courier New"/>
              </a:rPr>
              <a:t> + 0x20]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xmm7, [</a:t>
            </a:r>
            <a:r>
              <a:rPr lang="en-US" sz="1050" dirty="0" err="1" smtClean="0">
                <a:latin typeface="Courier New"/>
                <a:cs typeface="Courier New"/>
              </a:rPr>
              <a:t>edx</a:t>
            </a:r>
            <a:r>
              <a:rPr lang="en-US" sz="1050" dirty="0" smtClean="0">
                <a:latin typeface="Courier New"/>
                <a:cs typeface="Courier New"/>
              </a:rPr>
              <a:t> + 0x30]</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load </a:t>
            </a:r>
            <a:r>
              <a:rPr lang="en-US" sz="1050" b="1" dirty="0" err="1" smtClean="0">
                <a:latin typeface="Courier New"/>
                <a:cs typeface="Courier New"/>
              </a:rPr>
              <a:t>v</a:t>
            </a:r>
            <a:r>
              <a:rPr lang="en-US" sz="1050" b="1" dirty="0" smtClean="0">
                <a:latin typeface="Courier New"/>
                <a:cs typeface="Courier New"/>
              </a:rPr>
              <a:t> into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xmm0, [</a:t>
            </a:r>
            <a:r>
              <a:rPr lang="en-US" sz="1050" dirty="0" err="1" smtClean="0">
                <a:latin typeface="Courier New"/>
                <a:cs typeface="Courier New"/>
              </a:rPr>
              <a:t>esi</a:t>
            </a:r>
            <a:r>
              <a:rPr lang="en-US" sz="1050" dirty="0" smtClean="0">
                <a:latin typeface="Courier New"/>
                <a:cs typeface="Courier New"/>
              </a:rPr>
              <a: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we'll store the final result in xmm2; initialize it</a:t>
            </a:r>
          </a:p>
          <a:p>
            <a:pPr>
              <a:lnSpc>
                <a:spcPts val="960"/>
              </a:lnSpc>
              <a:spcBef>
                <a:spcPts val="0"/>
              </a:spcBef>
              <a:spcAft>
                <a:spcPts val="0"/>
              </a:spcAft>
            </a:pPr>
            <a:r>
              <a:rPr lang="en-US" sz="1050" b="1" dirty="0" smtClean="0">
                <a:latin typeface="Courier New"/>
                <a:cs typeface="Courier New"/>
              </a:rPr>
              <a:t>      // to zero</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xorps</a:t>
            </a:r>
            <a:r>
              <a:rPr lang="en-US" sz="1050" dirty="0" smtClean="0">
                <a:latin typeface="Courier New"/>
                <a:cs typeface="Courier New"/>
              </a:rPr>
              <a:t>      xmm2, xmm2</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broadcast </a:t>
            </a:r>
            <a:r>
              <a:rPr lang="en-US" sz="1050" b="1" dirty="0" err="1" smtClean="0">
                <a:latin typeface="Courier New"/>
                <a:cs typeface="Courier New"/>
              </a:rPr>
              <a:t>x</a:t>
            </a:r>
            <a:r>
              <a:rPr lang="en-US" sz="1050" b="1" dirty="0" smtClean="0">
                <a:latin typeface="Courier New"/>
                <a:cs typeface="Courier New"/>
              </a:rPr>
              <a:t> into xmm1, multiply it by the first</a:t>
            </a:r>
          </a:p>
          <a:p>
            <a:pPr>
              <a:lnSpc>
                <a:spcPts val="960"/>
              </a:lnSpc>
              <a:spcBef>
                <a:spcPts val="0"/>
              </a:spcBef>
              <a:spcAft>
                <a:spcPts val="0"/>
              </a:spcAft>
            </a:pPr>
            <a:r>
              <a:rPr lang="en-US" sz="1050" b="1" dirty="0" smtClean="0">
                <a:latin typeface="Courier New"/>
                <a:cs typeface="Courier New"/>
              </a:rPr>
              <a:t>      // column of the matrix (xmm4), and add it to the total</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0x00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xmm4</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repeat the process for </a:t>
            </a:r>
            <a:r>
              <a:rPr lang="en-US" sz="1050" b="1" dirty="0" err="1" smtClean="0">
                <a:latin typeface="Courier New"/>
                <a:cs typeface="Courier New"/>
              </a:rPr>
              <a:t>y</a:t>
            </a:r>
            <a:r>
              <a:rPr lang="en-US" sz="1050" b="1" dirty="0" smtClean="0">
                <a:latin typeface="Courier New"/>
                <a:cs typeface="Courier New"/>
              </a:rPr>
              <a:t>, </a:t>
            </a:r>
            <a:r>
              <a:rPr lang="en-US" sz="1050" b="1" dirty="0" err="1" smtClean="0">
                <a:latin typeface="Courier New"/>
                <a:cs typeface="Courier New"/>
              </a:rPr>
              <a:t>z</a:t>
            </a:r>
            <a:r>
              <a:rPr lang="en-US" sz="1050" b="1" dirty="0" smtClean="0">
                <a:latin typeface="Courier New"/>
                <a:cs typeface="Courier New"/>
              </a:rPr>
              <a:t> and </a:t>
            </a:r>
            <a:r>
              <a:rPr lang="en-US" sz="1050" b="1" dirty="0" err="1" smtClean="0">
                <a:latin typeface="Courier New"/>
                <a:cs typeface="Courier New"/>
              </a:rPr>
              <a:t>w</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0x55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0xAA</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xmm6</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0xFF</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write the results to </a:t>
            </a:r>
            <a:r>
              <a:rPr lang="en-US" sz="1050" b="1" dirty="0" err="1" smtClean="0">
                <a:latin typeface="Courier New"/>
                <a:cs typeface="Courier New"/>
              </a:rPr>
              <a:t>vout</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xmm2</a:t>
            </a:r>
          </a:p>
          <a:p>
            <a:pPr>
              <a:lnSpc>
                <a:spcPts val="960"/>
              </a:lnSpc>
              <a:spcBef>
                <a:spcPts val="0"/>
              </a:spcBef>
              <a:spcAft>
                <a:spcPts val="0"/>
              </a:spcAft>
            </a:pPr>
            <a:r>
              <a:rPr lang="en-US" sz="1050" dirty="0" smtClean="0">
                <a:latin typeface="Courier New"/>
                <a:cs typeface="Courier New"/>
              </a:rPr>
              <a:t>}</a:t>
            </a:r>
          </a:p>
        </p:txBody>
      </p:sp>
      <p:graphicFrame>
        <p:nvGraphicFramePr>
          <p:cNvPr id="16" name="Content Placeholder 3"/>
          <p:cNvGraphicFramePr>
            <a:graphicFrameLocks noGrp="1"/>
          </p:cNvGraphicFramePr>
          <p:nvPr>
            <p:ph idx="1"/>
          </p:nvPr>
        </p:nvGraphicFramePr>
        <p:xfrm>
          <a:off x="4767692" y="2328104"/>
          <a:ext cx="1475036" cy="1219199"/>
        </p:xfrm>
        <a:graphic>
          <a:graphicData uri="http://schemas.openxmlformats.org/drawingml/2006/table">
            <a:tbl>
              <a:tblPr bandRow="1">
                <a:tableStyleId>{ED083AE6-46FA-4A59-8FB0-9F97EB10719F}</a:tableStyleId>
              </a:tblPr>
              <a:tblGrid>
                <a:gridCol w="368759"/>
                <a:gridCol w="368759"/>
                <a:gridCol w="368759"/>
                <a:gridCol w="368759"/>
              </a:tblGrid>
              <a:tr h="267805">
                <a:tc>
                  <a:txBody>
                    <a:bodyPr/>
                    <a:lstStyle/>
                    <a:p>
                      <a:pPr algn="ctr"/>
                      <a:r>
                        <a:rPr lang="en-US" sz="1400" dirty="0" smtClean="0">
                          <a:solidFill>
                            <a:schemeClr val="bg1"/>
                          </a:solidFill>
                        </a:rPr>
                        <a:t>a</a:t>
                      </a:r>
                      <a:endParaRPr lang="en-US" sz="1400" dirty="0">
                        <a:solidFill>
                          <a:schemeClr val="bg1"/>
                        </a:solidFill>
                      </a:endParaRPr>
                    </a:p>
                  </a:txBody>
                  <a:tcPr anchor="ctr">
                    <a:solidFill>
                      <a:srgbClr val="0D0D0D"/>
                    </a:solidFill>
                  </a:tcPr>
                </a:tc>
                <a:tc>
                  <a:txBody>
                    <a:bodyPr/>
                    <a:lstStyle/>
                    <a:p>
                      <a:pPr algn="ctr"/>
                      <a:r>
                        <a:rPr lang="en-US" sz="1400" dirty="0" smtClean="0"/>
                        <a:t>b</a:t>
                      </a:r>
                      <a:endParaRPr lang="en-US" sz="1400" dirty="0"/>
                    </a:p>
                  </a:txBody>
                  <a:tcPr anchor="ctr">
                    <a:solidFill>
                      <a:srgbClr val="C0C0C0"/>
                    </a:solidFill>
                  </a:tcPr>
                </a:tc>
                <a:tc>
                  <a:txBody>
                    <a:bodyPr/>
                    <a:lstStyle/>
                    <a:p>
                      <a:pPr algn="ctr"/>
                      <a:r>
                        <a:rPr lang="en-US" sz="1400" dirty="0" smtClean="0">
                          <a:solidFill>
                            <a:srgbClr val="FFFFFF"/>
                          </a:solidFill>
                        </a:rPr>
                        <a:t>c</a:t>
                      </a:r>
                      <a:endParaRPr lang="en-US" sz="1400" dirty="0">
                        <a:solidFill>
                          <a:srgbClr val="FFFFFF"/>
                        </a:solidFill>
                      </a:endParaRPr>
                    </a:p>
                  </a:txBody>
                  <a:tcPr anchor="ctr">
                    <a:solidFill>
                      <a:srgbClr val="0D0D0D"/>
                    </a:solidFill>
                  </a:tcPr>
                </a:tc>
                <a:tc>
                  <a:txBody>
                    <a:bodyPr/>
                    <a:lstStyle/>
                    <a:p>
                      <a:pPr algn="ctr"/>
                      <a:r>
                        <a:rPr lang="en-US" sz="1400" dirty="0" smtClean="0"/>
                        <a:t>d</a:t>
                      </a:r>
                      <a:endParaRPr lang="en-US" sz="1400" dirty="0"/>
                    </a:p>
                  </a:txBody>
                  <a:tcPr anchor="ctr">
                    <a:solidFill>
                      <a:srgbClr val="C0C0C0"/>
                    </a:solidFill>
                  </a:tcPr>
                </a:tc>
              </a:tr>
              <a:tr h="267805">
                <a:tc>
                  <a:txBody>
                    <a:bodyPr/>
                    <a:lstStyle/>
                    <a:p>
                      <a:pPr algn="ctr"/>
                      <a:r>
                        <a:rPr lang="en-US" sz="1400" dirty="0" smtClean="0">
                          <a:solidFill>
                            <a:schemeClr val="bg1"/>
                          </a:solidFill>
                        </a:rPr>
                        <a:t>e</a:t>
                      </a:r>
                      <a:endParaRPr lang="en-US" sz="1400" dirty="0">
                        <a:solidFill>
                          <a:schemeClr val="bg1"/>
                        </a:solidFill>
                      </a:endParaRPr>
                    </a:p>
                  </a:txBody>
                  <a:tcPr anchor="ctr">
                    <a:solidFill>
                      <a:srgbClr val="0D0D0D"/>
                    </a:solidFill>
                  </a:tcPr>
                </a:tc>
                <a:tc>
                  <a:txBody>
                    <a:bodyPr/>
                    <a:lstStyle/>
                    <a:p>
                      <a:pPr algn="ctr"/>
                      <a:r>
                        <a:rPr lang="en-US" sz="1400" dirty="0" smtClean="0"/>
                        <a:t>f</a:t>
                      </a:r>
                      <a:endParaRPr lang="en-US" sz="1400" dirty="0"/>
                    </a:p>
                  </a:txBody>
                  <a:tcPr anchor="ctr">
                    <a:solidFill>
                      <a:srgbClr val="C0C0C0"/>
                    </a:solidFill>
                  </a:tcPr>
                </a:tc>
                <a:tc>
                  <a:txBody>
                    <a:bodyPr/>
                    <a:lstStyle/>
                    <a:p>
                      <a:pPr algn="ctr"/>
                      <a:r>
                        <a:rPr lang="en-US" sz="1400" dirty="0" smtClean="0">
                          <a:solidFill>
                            <a:srgbClr val="FFFFFF"/>
                          </a:solidFill>
                        </a:rPr>
                        <a:t>g</a:t>
                      </a:r>
                      <a:endParaRPr lang="en-US" sz="1400" dirty="0">
                        <a:solidFill>
                          <a:srgbClr val="FFFFFF"/>
                        </a:solidFill>
                      </a:endParaRPr>
                    </a:p>
                  </a:txBody>
                  <a:tcPr anchor="ctr">
                    <a:solidFill>
                      <a:srgbClr val="0D0D0D"/>
                    </a:solidFill>
                  </a:tcPr>
                </a:tc>
                <a:tc>
                  <a:txBody>
                    <a:bodyPr/>
                    <a:lstStyle/>
                    <a:p>
                      <a:pPr algn="ctr"/>
                      <a:r>
                        <a:rPr lang="en-US" sz="1400" dirty="0" smtClean="0"/>
                        <a:t>h</a:t>
                      </a:r>
                      <a:endParaRPr lang="en-US" sz="1400" dirty="0"/>
                    </a:p>
                  </a:txBody>
                  <a:tcPr anchor="ctr">
                    <a:solidFill>
                      <a:srgbClr val="C0C0C0"/>
                    </a:solidFill>
                  </a:tcPr>
                </a:tc>
              </a:tr>
              <a:tr h="267805">
                <a:tc>
                  <a:txBody>
                    <a:bodyPr/>
                    <a:lstStyle/>
                    <a:p>
                      <a:pPr algn="ctr"/>
                      <a:r>
                        <a:rPr lang="en-US" sz="1400" dirty="0" smtClean="0">
                          <a:solidFill>
                            <a:schemeClr val="bg1"/>
                          </a:solidFill>
                        </a:rPr>
                        <a:t>i</a:t>
                      </a:r>
                      <a:endParaRPr lang="en-US" sz="1400" dirty="0">
                        <a:solidFill>
                          <a:schemeClr val="bg1"/>
                        </a:solidFill>
                      </a:endParaRPr>
                    </a:p>
                  </a:txBody>
                  <a:tcPr anchor="ctr">
                    <a:solidFill>
                      <a:srgbClr val="0D0D0D"/>
                    </a:solidFill>
                  </a:tcPr>
                </a:tc>
                <a:tc>
                  <a:txBody>
                    <a:bodyPr/>
                    <a:lstStyle/>
                    <a:p>
                      <a:pPr algn="ctr"/>
                      <a:r>
                        <a:rPr lang="en-US" sz="1400" dirty="0" smtClean="0"/>
                        <a:t>j</a:t>
                      </a:r>
                      <a:endParaRPr lang="en-US" sz="1400" dirty="0"/>
                    </a:p>
                  </a:txBody>
                  <a:tcPr anchor="ctr">
                    <a:solidFill>
                      <a:srgbClr val="C0C0C0"/>
                    </a:solidFill>
                  </a:tcPr>
                </a:tc>
                <a:tc>
                  <a:txBody>
                    <a:bodyPr/>
                    <a:lstStyle/>
                    <a:p>
                      <a:pPr algn="ctr"/>
                      <a:r>
                        <a:rPr lang="en-US" sz="1400" dirty="0" smtClean="0">
                          <a:solidFill>
                            <a:srgbClr val="FFFFFF"/>
                          </a:solidFill>
                        </a:rPr>
                        <a:t>k</a:t>
                      </a:r>
                      <a:endParaRPr lang="en-US" sz="1400" dirty="0">
                        <a:solidFill>
                          <a:srgbClr val="FFFFFF"/>
                        </a:solidFill>
                      </a:endParaRPr>
                    </a:p>
                  </a:txBody>
                  <a:tcPr anchor="ctr">
                    <a:solidFill>
                      <a:srgbClr val="0D0D0D"/>
                    </a:solidFill>
                  </a:tcPr>
                </a:tc>
                <a:tc>
                  <a:txBody>
                    <a:bodyPr/>
                    <a:lstStyle/>
                    <a:p>
                      <a:pPr algn="ctr"/>
                      <a:r>
                        <a:rPr lang="en-US" sz="1400" dirty="0" err="1" smtClean="0"/>
                        <a:t>l</a:t>
                      </a:r>
                      <a:endParaRPr lang="en-US" sz="1400" dirty="0"/>
                    </a:p>
                  </a:txBody>
                  <a:tcPr anchor="ctr">
                    <a:solidFill>
                      <a:srgbClr val="C0C0C0"/>
                    </a:solidFill>
                  </a:tcPr>
                </a:tc>
              </a:tr>
              <a:tr h="267805">
                <a:tc>
                  <a:txBody>
                    <a:bodyPr/>
                    <a:lstStyle/>
                    <a:p>
                      <a:pPr algn="ctr"/>
                      <a:r>
                        <a:rPr lang="en-US" sz="1400" dirty="0" err="1" smtClean="0">
                          <a:solidFill>
                            <a:schemeClr val="bg1"/>
                          </a:solidFill>
                        </a:rPr>
                        <a:t>m</a:t>
                      </a:r>
                      <a:endParaRPr lang="en-US" sz="1400" dirty="0">
                        <a:solidFill>
                          <a:schemeClr val="bg1"/>
                        </a:solidFill>
                      </a:endParaRPr>
                    </a:p>
                  </a:txBody>
                  <a:tcPr anchor="ctr">
                    <a:solidFill>
                      <a:srgbClr val="0D0D0D"/>
                    </a:solidFill>
                  </a:tcPr>
                </a:tc>
                <a:tc>
                  <a:txBody>
                    <a:bodyPr/>
                    <a:lstStyle/>
                    <a:p>
                      <a:pPr algn="ctr"/>
                      <a:r>
                        <a:rPr lang="en-US" sz="1400" dirty="0" smtClean="0"/>
                        <a:t>n</a:t>
                      </a:r>
                      <a:endParaRPr lang="en-US" sz="1400" dirty="0"/>
                    </a:p>
                  </a:txBody>
                  <a:tcPr anchor="ctr">
                    <a:solidFill>
                      <a:srgbClr val="C0C0C0"/>
                    </a:solidFill>
                  </a:tcPr>
                </a:tc>
                <a:tc>
                  <a:txBody>
                    <a:bodyPr/>
                    <a:lstStyle/>
                    <a:p>
                      <a:pPr algn="ctr"/>
                      <a:r>
                        <a:rPr lang="en-US" sz="1400" dirty="0" smtClean="0">
                          <a:solidFill>
                            <a:srgbClr val="FFFFFF"/>
                          </a:solidFill>
                        </a:rPr>
                        <a:t>o</a:t>
                      </a:r>
                      <a:endParaRPr lang="en-US" sz="1400" dirty="0">
                        <a:solidFill>
                          <a:srgbClr val="FFFFFF"/>
                        </a:solidFill>
                      </a:endParaRPr>
                    </a:p>
                  </a:txBody>
                  <a:tcPr anchor="ctr">
                    <a:solidFill>
                      <a:srgbClr val="0D0D0D"/>
                    </a:solidFill>
                  </a:tcPr>
                </a:tc>
                <a:tc>
                  <a:txBody>
                    <a:bodyPr/>
                    <a:lstStyle/>
                    <a:p>
                      <a:pPr algn="ctr"/>
                      <a:r>
                        <a:rPr lang="en-US" sz="1400" dirty="0" smtClean="0"/>
                        <a:t>p</a:t>
                      </a:r>
                      <a:endParaRPr lang="en-US" sz="1400" dirty="0"/>
                    </a:p>
                  </a:txBody>
                  <a:tcPr anchor="ctr">
                    <a:solidFill>
                      <a:srgbClr val="C0C0C0"/>
                    </a:solidFill>
                  </a:tcPr>
                </a:tc>
              </a:tr>
            </a:tbl>
          </a:graphicData>
        </a:graphic>
      </p:graphicFrame>
      <p:sp>
        <p:nvSpPr>
          <p:cNvPr id="17" name="TextBox 16"/>
          <p:cNvSpPr txBox="1"/>
          <p:nvPr/>
        </p:nvSpPr>
        <p:spPr>
          <a:xfrm>
            <a:off x="4702401" y="1872696"/>
            <a:ext cx="4091284" cy="338554"/>
          </a:xfrm>
          <a:prstGeom prst="rect">
            <a:avLst/>
          </a:prstGeom>
          <a:noFill/>
        </p:spPr>
        <p:txBody>
          <a:bodyPr wrap="none" rtlCol="0">
            <a:spAutoFit/>
          </a:bodyPr>
          <a:lstStyle/>
          <a:p>
            <a:r>
              <a:rPr lang="en-US" sz="1600" dirty="0" smtClean="0"/>
              <a:t>Assuming </a:t>
            </a:r>
            <a:r>
              <a:rPr lang="en-US" sz="1600" b="1" dirty="0" err="1" smtClean="0">
                <a:solidFill>
                  <a:srgbClr val="0000FF"/>
                </a:solidFill>
              </a:rPr>
              <a:t>elts</a:t>
            </a:r>
            <a:r>
              <a:rPr lang="en-US" sz="1600" b="1" dirty="0" smtClean="0">
                <a:solidFill>
                  <a:srgbClr val="0000FF"/>
                </a:solidFill>
              </a:rPr>
              <a:t> </a:t>
            </a:r>
            <a:r>
              <a:rPr lang="en-US" sz="1600" dirty="0" smtClean="0"/>
              <a:t>in a COLUMN-MAJOR order:</a:t>
            </a:r>
            <a:endParaRPr lang="en-US" sz="1600" dirty="0"/>
          </a:p>
        </p:txBody>
      </p:sp>
      <p:graphicFrame>
        <p:nvGraphicFramePr>
          <p:cNvPr id="18" name="Table 17"/>
          <p:cNvGraphicFramePr>
            <a:graphicFrameLocks noGrp="1"/>
          </p:cNvGraphicFramePr>
          <p:nvPr/>
        </p:nvGraphicFramePr>
        <p:xfrm>
          <a:off x="4713099" y="3739209"/>
          <a:ext cx="4258976" cy="295081"/>
        </p:xfrm>
        <a:graphic>
          <a:graphicData uri="http://schemas.openxmlformats.org/drawingml/2006/table">
            <a:tbl>
              <a:tblPr firstRow="1" bandRow="1">
                <a:tableStyleId>{5C22544A-7EE6-4342-B048-85BDC9FD1C3A}</a:tableStyleId>
              </a:tblPr>
              <a:tblGrid>
                <a:gridCol w="266186"/>
                <a:gridCol w="266186"/>
                <a:gridCol w="266186"/>
                <a:gridCol w="266186"/>
                <a:gridCol w="266186"/>
                <a:gridCol w="266186"/>
                <a:gridCol w="266186"/>
                <a:gridCol w="266186"/>
                <a:gridCol w="266186"/>
                <a:gridCol w="266186"/>
                <a:gridCol w="266186"/>
                <a:gridCol w="266186"/>
                <a:gridCol w="266186"/>
                <a:gridCol w="266186"/>
                <a:gridCol w="266186"/>
                <a:gridCol w="266186"/>
              </a:tblGrid>
              <a:tr h="295081">
                <a:tc>
                  <a:txBody>
                    <a:bodyPr/>
                    <a:lstStyle/>
                    <a:p>
                      <a:pPr algn="ctr"/>
                      <a:r>
                        <a:rPr lang="en-US" sz="1200" b="0" dirty="0" smtClean="0"/>
                        <a:t>a</a:t>
                      </a:r>
                      <a:endParaRPr lang="en-US" sz="1200" b="0" dirty="0"/>
                    </a:p>
                  </a:txBody>
                  <a:tcPr>
                    <a:solidFill>
                      <a:srgbClr val="0D0D0D"/>
                    </a:solidFill>
                  </a:tcPr>
                </a:tc>
                <a:tc>
                  <a:txBody>
                    <a:bodyPr/>
                    <a:lstStyle/>
                    <a:p>
                      <a:pPr algn="ctr"/>
                      <a:r>
                        <a:rPr lang="en-US" sz="1200" b="0" dirty="0" smtClean="0"/>
                        <a:t>e</a:t>
                      </a:r>
                      <a:endParaRPr lang="en-US" sz="1200" b="0" dirty="0"/>
                    </a:p>
                  </a:txBody>
                  <a:tcPr>
                    <a:solidFill>
                      <a:srgbClr val="0D0D0D"/>
                    </a:solidFill>
                  </a:tcPr>
                </a:tc>
                <a:tc>
                  <a:txBody>
                    <a:bodyPr/>
                    <a:lstStyle/>
                    <a:p>
                      <a:pPr algn="ctr"/>
                      <a:r>
                        <a:rPr lang="en-US" sz="1200" b="0" dirty="0" smtClean="0"/>
                        <a:t>i</a:t>
                      </a:r>
                      <a:endParaRPr lang="en-US" sz="1200" b="0" dirty="0"/>
                    </a:p>
                  </a:txBody>
                  <a:tcPr>
                    <a:solidFill>
                      <a:srgbClr val="0D0D0D"/>
                    </a:solidFill>
                  </a:tcPr>
                </a:tc>
                <a:tc>
                  <a:txBody>
                    <a:bodyPr/>
                    <a:lstStyle/>
                    <a:p>
                      <a:pPr algn="ctr"/>
                      <a:r>
                        <a:rPr lang="en-US" sz="1200" b="0" dirty="0" smtClean="0"/>
                        <a:t>n</a:t>
                      </a:r>
                      <a:endParaRPr lang="en-US" sz="1200" b="0" dirty="0"/>
                    </a:p>
                  </a:txBody>
                  <a:tcPr>
                    <a:solidFill>
                      <a:srgbClr val="0D0D0D"/>
                    </a:solidFill>
                  </a:tcPr>
                </a:tc>
                <a:tc>
                  <a:txBody>
                    <a:bodyPr/>
                    <a:lstStyle/>
                    <a:p>
                      <a:pPr algn="ctr"/>
                      <a:r>
                        <a:rPr lang="en-US" sz="1200" b="0" dirty="0" smtClean="0">
                          <a:solidFill>
                            <a:schemeClr val="tx1"/>
                          </a:solidFill>
                        </a:rPr>
                        <a:t>b</a:t>
                      </a:r>
                      <a:endParaRPr lang="en-US" sz="1200" b="0" dirty="0">
                        <a:solidFill>
                          <a:schemeClr val="tx1"/>
                        </a:solidFill>
                      </a:endParaRPr>
                    </a:p>
                  </a:txBody>
                  <a:tcPr>
                    <a:solidFill>
                      <a:srgbClr val="C0C0C0"/>
                    </a:solidFill>
                  </a:tcPr>
                </a:tc>
                <a:tc>
                  <a:txBody>
                    <a:bodyPr/>
                    <a:lstStyle/>
                    <a:p>
                      <a:pPr algn="ctr"/>
                      <a:r>
                        <a:rPr lang="en-US" sz="1200" b="0" dirty="0" smtClean="0">
                          <a:solidFill>
                            <a:schemeClr val="tx1"/>
                          </a:solidFill>
                        </a:rPr>
                        <a:t>f</a:t>
                      </a:r>
                      <a:endParaRPr lang="en-US" sz="1200" b="0" dirty="0">
                        <a:solidFill>
                          <a:schemeClr val="tx1"/>
                        </a:solidFill>
                      </a:endParaRPr>
                    </a:p>
                  </a:txBody>
                  <a:tcPr>
                    <a:solidFill>
                      <a:srgbClr val="C0C0C0"/>
                    </a:solidFill>
                  </a:tcPr>
                </a:tc>
                <a:tc>
                  <a:txBody>
                    <a:bodyPr/>
                    <a:lstStyle/>
                    <a:p>
                      <a:pPr algn="ctr"/>
                      <a:r>
                        <a:rPr lang="en-US" sz="1200" b="0" dirty="0" smtClean="0">
                          <a:solidFill>
                            <a:schemeClr val="tx1"/>
                          </a:solidFill>
                        </a:rPr>
                        <a:t>j</a:t>
                      </a:r>
                      <a:endParaRPr lang="en-US" sz="1200" b="0" dirty="0">
                        <a:solidFill>
                          <a:schemeClr val="tx1"/>
                        </a:solidFill>
                      </a:endParaRPr>
                    </a:p>
                  </a:txBody>
                  <a:tcPr>
                    <a:solidFill>
                      <a:srgbClr val="C0C0C0"/>
                    </a:solidFill>
                  </a:tcPr>
                </a:tc>
                <a:tc>
                  <a:txBody>
                    <a:bodyPr/>
                    <a:lstStyle/>
                    <a:p>
                      <a:pPr algn="ctr"/>
                      <a:r>
                        <a:rPr lang="en-US" sz="1200" b="0" dirty="0" smtClean="0">
                          <a:solidFill>
                            <a:schemeClr val="tx1"/>
                          </a:solidFill>
                        </a:rPr>
                        <a:t>n</a:t>
                      </a:r>
                      <a:endParaRPr lang="en-US" sz="1200" b="0" dirty="0">
                        <a:solidFill>
                          <a:schemeClr val="tx1"/>
                        </a:solidFill>
                      </a:endParaRPr>
                    </a:p>
                  </a:txBody>
                  <a:tcPr>
                    <a:solidFill>
                      <a:srgbClr val="C0C0C0"/>
                    </a:solidFill>
                  </a:tcPr>
                </a:tc>
                <a:tc>
                  <a:txBody>
                    <a:bodyPr/>
                    <a:lstStyle/>
                    <a:p>
                      <a:pPr algn="ctr"/>
                      <a:r>
                        <a:rPr lang="en-US" sz="1200" b="0" dirty="0" smtClean="0"/>
                        <a:t>c</a:t>
                      </a:r>
                      <a:endParaRPr lang="en-US" sz="1200" b="0" dirty="0"/>
                    </a:p>
                  </a:txBody>
                  <a:tcPr>
                    <a:solidFill>
                      <a:srgbClr val="0D0D0D"/>
                    </a:solidFill>
                  </a:tcPr>
                </a:tc>
                <a:tc>
                  <a:txBody>
                    <a:bodyPr/>
                    <a:lstStyle/>
                    <a:p>
                      <a:pPr algn="ctr"/>
                      <a:r>
                        <a:rPr lang="en-US" sz="1200" b="0" dirty="0" smtClean="0"/>
                        <a:t>g</a:t>
                      </a:r>
                      <a:endParaRPr lang="en-US" sz="1200" b="0" dirty="0"/>
                    </a:p>
                  </a:txBody>
                  <a:tcPr>
                    <a:solidFill>
                      <a:srgbClr val="0D0D0D"/>
                    </a:solidFill>
                  </a:tcPr>
                </a:tc>
                <a:tc>
                  <a:txBody>
                    <a:bodyPr/>
                    <a:lstStyle/>
                    <a:p>
                      <a:pPr algn="ctr"/>
                      <a:r>
                        <a:rPr lang="en-US" sz="1200" b="0" dirty="0" smtClean="0"/>
                        <a:t>k</a:t>
                      </a:r>
                      <a:endParaRPr lang="en-US" sz="1200" b="0" dirty="0"/>
                    </a:p>
                  </a:txBody>
                  <a:tcPr>
                    <a:solidFill>
                      <a:srgbClr val="0D0D0D"/>
                    </a:solidFill>
                  </a:tcPr>
                </a:tc>
                <a:tc>
                  <a:txBody>
                    <a:bodyPr/>
                    <a:lstStyle/>
                    <a:p>
                      <a:pPr algn="ctr"/>
                      <a:r>
                        <a:rPr lang="en-US" sz="1200" b="0" dirty="0" smtClean="0"/>
                        <a:t>o</a:t>
                      </a:r>
                      <a:endParaRPr lang="en-US" sz="1200" b="0" dirty="0"/>
                    </a:p>
                  </a:txBody>
                  <a:tcPr>
                    <a:solidFill>
                      <a:srgbClr val="0D0D0D"/>
                    </a:solidFill>
                  </a:tcPr>
                </a:tc>
                <a:tc>
                  <a:txBody>
                    <a:bodyPr/>
                    <a:lstStyle/>
                    <a:p>
                      <a:pPr algn="ctr"/>
                      <a:r>
                        <a:rPr lang="en-US" sz="1200" b="0" dirty="0" smtClean="0">
                          <a:solidFill>
                            <a:srgbClr val="000000"/>
                          </a:solidFill>
                        </a:rPr>
                        <a:t>d</a:t>
                      </a:r>
                      <a:endParaRPr lang="en-US" sz="1200" b="0" dirty="0">
                        <a:solidFill>
                          <a:srgbClr val="000000"/>
                        </a:solidFill>
                      </a:endParaRPr>
                    </a:p>
                  </a:txBody>
                  <a:tcPr>
                    <a:solidFill>
                      <a:srgbClr val="C0C0C0"/>
                    </a:solidFill>
                  </a:tcPr>
                </a:tc>
                <a:tc>
                  <a:txBody>
                    <a:bodyPr/>
                    <a:lstStyle/>
                    <a:p>
                      <a:pPr algn="ctr"/>
                      <a:r>
                        <a:rPr lang="en-US" sz="1200" b="0" dirty="0" smtClean="0">
                          <a:solidFill>
                            <a:srgbClr val="000000"/>
                          </a:solidFill>
                        </a:rPr>
                        <a:t>h</a:t>
                      </a:r>
                      <a:endParaRPr lang="en-US" sz="1200" b="0" dirty="0">
                        <a:solidFill>
                          <a:srgbClr val="000000"/>
                        </a:solidFill>
                      </a:endParaRPr>
                    </a:p>
                  </a:txBody>
                  <a:tcPr>
                    <a:solidFill>
                      <a:srgbClr val="C0C0C0"/>
                    </a:solidFill>
                  </a:tcPr>
                </a:tc>
                <a:tc>
                  <a:txBody>
                    <a:bodyPr/>
                    <a:lstStyle/>
                    <a:p>
                      <a:pPr algn="ctr"/>
                      <a:r>
                        <a:rPr lang="en-US" sz="1200" b="0" dirty="0" smtClean="0">
                          <a:solidFill>
                            <a:srgbClr val="000000"/>
                          </a:solidFill>
                        </a:rPr>
                        <a:t>l</a:t>
                      </a:r>
                      <a:endParaRPr lang="en-US" sz="1200" b="0" dirty="0">
                        <a:solidFill>
                          <a:srgbClr val="000000"/>
                        </a:solidFill>
                      </a:endParaRPr>
                    </a:p>
                  </a:txBody>
                  <a:tcPr>
                    <a:solidFill>
                      <a:srgbClr val="C0C0C0"/>
                    </a:solidFill>
                  </a:tcPr>
                </a:tc>
                <a:tc>
                  <a:txBody>
                    <a:bodyPr/>
                    <a:lstStyle/>
                    <a:p>
                      <a:pPr algn="ctr"/>
                      <a:r>
                        <a:rPr lang="en-US" sz="1200" b="0" dirty="0" err="1" smtClean="0">
                          <a:solidFill>
                            <a:srgbClr val="000000"/>
                          </a:solidFill>
                        </a:rPr>
                        <a:t>p</a:t>
                      </a:r>
                      <a:endParaRPr lang="en-US" sz="1200" b="0" dirty="0">
                        <a:solidFill>
                          <a:srgbClr val="000000"/>
                        </a:solidFill>
                      </a:endParaRPr>
                    </a:p>
                  </a:txBody>
                  <a:tcPr>
                    <a:solidFill>
                      <a:srgbClr val="C0C0C0"/>
                    </a:solidFill>
                  </a:tcPr>
                </a:tc>
              </a:tr>
            </a:tbl>
          </a:graphicData>
        </a:graphic>
      </p:graphicFrame>
      <p:sp>
        <p:nvSpPr>
          <p:cNvPr id="19" name="Bent-Up Arrow 18"/>
          <p:cNvSpPr/>
          <p:nvPr/>
        </p:nvSpPr>
        <p:spPr bwMode="auto">
          <a:xfrm flipV="1">
            <a:off x="6485940" y="2858925"/>
            <a:ext cx="783675" cy="689008"/>
          </a:xfrm>
          <a:prstGeom prst="bentUpArrow">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L -0.51345 -0.00162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51345 -0.00162 " pathEditMode="relative" ptsTypes="AA">
                                      <p:cBhvr>
                                        <p:cTn id="8" dur="2000" fill="hold"/>
                                        <p:tgtEl>
                                          <p:spTgt spid="1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51345 -0.00162 " pathEditMode="relative" ptsTypes="AA">
                                      <p:cBhvr>
                                        <p:cTn id="10" dur="2000" fill="hold"/>
                                        <p:tgtEl>
                                          <p:spTgt spid="1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51345 -0.00162 " pathEditMode="relative" ptsTypes="AA">
                                      <p:cBhvr>
                                        <p:cTn id="12"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K8</a:t>
            </a:r>
            <a:endParaRPr lang="en-US" dirty="0"/>
          </a:p>
        </p:txBody>
      </p:sp>
      <p:pic>
        <p:nvPicPr>
          <p:cNvPr id="4" name="Picture 3" descr="AMD-K8.jpg"/>
          <p:cNvPicPr>
            <a:picLocks noChangeAspect="1"/>
          </p:cNvPicPr>
          <p:nvPr/>
        </p:nvPicPr>
        <p:blipFill>
          <a:blip r:embed="rId2"/>
          <a:stretch>
            <a:fillRect/>
          </a:stretch>
        </p:blipFill>
        <p:spPr>
          <a:xfrm>
            <a:off x="949580" y="747998"/>
            <a:ext cx="7166567" cy="5640882"/>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4" name="TextBox 3"/>
          <p:cNvSpPr txBox="1"/>
          <p:nvPr/>
        </p:nvSpPr>
        <p:spPr>
          <a:xfrm>
            <a:off x="3844084" y="813710"/>
            <a:ext cx="5182658" cy="5648127"/>
          </a:xfrm>
          <a:prstGeom prst="rect">
            <a:avLst/>
          </a:prstGeom>
          <a:noFill/>
        </p:spPr>
        <p:txBody>
          <a:bodyPr wrap="square" tIns="0" bIns="0" rtlCol="0">
            <a:spAutoFit/>
          </a:bodyPr>
          <a:lstStyle/>
          <a:p>
            <a:pPr>
              <a:lnSpc>
                <a:spcPts val="960"/>
              </a:lnSpc>
              <a:spcBef>
                <a:spcPts val="0"/>
              </a:spcBef>
              <a:spcAft>
                <a:spcPts val="0"/>
              </a:spcAft>
            </a:pPr>
            <a:r>
              <a:rPr lang="en-US" sz="1050" dirty="0" smtClean="0">
                <a:latin typeface="Courier New"/>
                <a:cs typeface="Courier New"/>
              </a:rPr>
              <a:t>__</a:t>
            </a:r>
            <a:r>
              <a:rPr lang="en-US" sz="1050" dirty="0" err="1" smtClean="0">
                <a:latin typeface="Courier New"/>
                <a:cs typeface="Courier New"/>
              </a:rPr>
              <a:t>asm</a:t>
            </a:r>
            <a:r>
              <a:rPr lang="en-US" sz="1050" dirty="0" smtClean="0">
                <a:latin typeface="Courier New"/>
                <a:cs typeface="Courier New"/>
              </a:rPr>
              <a:t> {</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esi</a:t>
            </a:r>
            <a:r>
              <a:rPr lang="en-US" sz="1050" dirty="0" smtClean="0">
                <a:latin typeface="Courier New"/>
                <a:cs typeface="Courier New"/>
              </a:rPr>
              <a:t>, </a:t>
            </a:r>
            <a:r>
              <a:rPr lang="en-US" sz="1050" b="1" i="1" dirty="0" smtClean="0">
                <a:solidFill>
                  <a:srgbClr val="0000FF"/>
                </a:solidFill>
                <a:latin typeface="Courier New"/>
                <a:cs typeface="Courier New"/>
              </a:rPr>
              <a:t>VIN</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a:t>
            </a:r>
            <a:r>
              <a:rPr lang="en-US" sz="1050" b="1" i="1" dirty="0" smtClean="0">
                <a:solidFill>
                  <a:srgbClr val="0000FF"/>
                </a:solidFill>
                <a:latin typeface="Courier New"/>
                <a:cs typeface="Courier New"/>
              </a:rPr>
              <a:t>VOUT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load columns of matrix into xmm4-7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edx</a:t>
            </a:r>
            <a:r>
              <a:rPr lang="en-US" sz="1050" dirty="0" smtClean="0">
                <a:latin typeface="Courier New"/>
                <a:cs typeface="Courier New"/>
              </a:rPr>
              <a:t>,  </a:t>
            </a:r>
            <a:r>
              <a:rPr lang="en-US" sz="1050" b="1" i="1" dirty="0" smtClean="0">
                <a:solidFill>
                  <a:srgbClr val="0000FF"/>
                </a:solidFill>
                <a:latin typeface="Courier New"/>
                <a:cs typeface="Courier New"/>
              </a:rPr>
              <a:t>ELTS</a:t>
            </a:r>
          </a:p>
          <a:p>
            <a:pPr>
              <a:lnSpc>
                <a:spcPts val="960"/>
              </a:lnSpc>
              <a:spcBef>
                <a:spcPts val="0"/>
              </a:spcBef>
              <a:spcAft>
                <a:spcPts val="0"/>
              </a:spcAft>
            </a:pPr>
            <a:r>
              <a:rPr lang="en-US" sz="1050" dirty="0" smtClean="0">
                <a:latin typeface="Courier New"/>
                <a:cs typeface="Courier New"/>
              </a:rPr>
              <a:t>      </a:t>
            </a:r>
            <a:r>
              <a:rPr lang="en-US" sz="1050" b="1" dirty="0" err="1" smtClean="0">
                <a:solidFill>
                  <a:srgbClr val="FF0000"/>
                </a:solidFill>
                <a:latin typeface="Courier New"/>
                <a:cs typeface="Courier New"/>
              </a:rPr>
              <a:t>movups</a:t>
            </a:r>
            <a:r>
              <a:rPr lang="en-US" sz="1050" b="1" dirty="0" smtClean="0">
                <a:solidFill>
                  <a:srgbClr val="FF0000"/>
                </a:solidFill>
                <a:latin typeface="Courier New"/>
                <a:cs typeface="Courier New"/>
              </a:rPr>
              <a:t>   xmm4, [</a:t>
            </a:r>
            <a:r>
              <a:rPr lang="en-US" sz="1050" b="1" dirty="0" err="1" smtClean="0">
                <a:solidFill>
                  <a:srgbClr val="FF0000"/>
                </a:solidFill>
                <a:latin typeface="Courier New"/>
                <a:cs typeface="Courier New"/>
              </a:rPr>
              <a:t>edx</a:t>
            </a:r>
            <a:r>
              <a:rPr lang="en-US" sz="1050" b="1" dirty="0" smtClean="0">
                <a:solidFill>
                  <a:srgbClr val="FF0000"/>
                </a:solidFill>
                <a:latin typeface="Courier New"/>
                <a:cs typeface="Courier New"/>
              </a:rPr>
              <a:t>]</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xmm5, [</a:t>
            </a:r>
            <a:r>
              <a:rPr lang="en-US" sz="1050" dirty="0" err="1" smtClean="0">
                <a:latin typeface="Courier New"/>
                <a:cs typeface="Courier New"/>
              </a:rPr>
              <a:t>edx</a:t>
            </a:r>
            <a:r>
              <a:rPr lang="en-US" sz="1050" dirty="0" smtClean="0">
                <a:latin typeface="Courier New"/>
                <a:cs typeface="Courier New"/>
              </a:rPr>
              <a:t> + 0x10]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xmm6, [</a:t>
            </a:r>
            <a:r>
              <a:rPr lang="en-US" sz="1050" dirty="0" err="1" smtClean="0">
                <a:latin typeface="Courier New"/>
                <a:cs typeface="Courier New"/>
              </a:rPr>
              <a:t>edx</a:t>
            </a:r>
            <a:r>
              <a:rPr lang="en-US" sz="1050" dirty="0" smtClean="0">
                <a:latin typeface="Courier New"/>
                <a:cs typeface="Courier New"/>
              </a:rPr>
              <a:t> + 0x20]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xmm7, [</a:t>
            </a:r>
            <a:r>
              <a:rPr lang="en-US" sz="1050" dirty="0" err="1" smtClean="0">
                <a:latin typeface="Courier New"/>
                <a:cs typeface="Courier New"/>
              </a:rPr>
              <a:t>edx</a:t>
            </a:r>
            <a:r>
              <a:rPr lang="en-US" sz="1050" dirty="0" smtClean="0">
                <a:latin typeface="Courier New"/>
                <a:cs typeface="Courier New"/>
              </a:rPr>
              <a:t> + 0x30]</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load </a:t>
            </a:r>
            <a:r>
              <a:rPr lang="en-US" sz="1050" b="1" dirty="0" err="1" smtClean="0">
                <a:latin typeface="Courier New"/>
                <a:cs typeface="Courier New"/>
              </a:rPr>
              <a:t>v</a:t>
            </a:r>
            <a:r>
              <a:rPr lang="en-US" sz="1050" b="1" dirty="0" smtClean="0">
                <a:latin typeface="Courier New"/>
                <a:cs typeface="Courier New"/>
              </a:rPr>
              <a:t> into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xmm0, [</a:t>
            </a:r>
            <a:r>
              <a:rPr lang="en-US" sz="1050" dirty="0" err="1" smtClean="0">
                <a:latin typeface="Courier New"/>
                <a:cs typeface="Courier New"/>
              </a:rPr>
              <a:t>esi</a:t>
            </a:r>
            <a:r>
              <a:rPr lang="en-US" sz="1050" dirty="0" smtClean="0">
                <a:latin typeface="Courier New"/>
                <a:cs typeface="Courier New"/>
              </a:rPr>
              <a: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we'll store the final result in xmm2; initialize it</a:t>
            </a:r>
          </a:p>
          <a:p>
            <a:pPr>
              <a:lnSpc>
                <a:spcPts val="960"/>
              </a:lnSpc>
              <a:spcBef>
                <a:spcPts val="0"/>
              </a:spcBef>
              <a:spcAft>
                <a:spcPts val="0"/>
              </a:spcAft>
            </a:pPr>
            <a:r>
              <a:rPr lang="en-US" sz="1050" b="1" dirty="0" smtClean="0">
                <a:latin typeface="Courier New"/>
                <a:cs typeface="Courier New"/>
              </a:rPr>
              <a:t>      // to zero</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xorps</a:t>
            </a:r>
            <a:r>
              <a:rPr lang="en-US" sz="1050" dirty="0" smtClean="0">
                <a:latin typeface="Courier New"/>
                <a:cs typeface="Courier New"/>
              </a:rPr>
              <a:t>      xmm2, xmm2</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broadcast </a:t>
            </a:r>
            <a:r>
              <a:rPr lang="en-US" sz="1050" b="1" dirty="0" err="1" smtClean="0">
                <a:latin typeface="Courier New"/>
                <a:cs typeface="Courier New"/>
              </a:rPr>
              <a:t>x</a:t>
            </a:r>
            <a:r>
              <a:rPr lang="en-US" sz="1050" b="1" dirty="0" smtClean="0">
                <a:latin typeface="Courier New"/>
                <a:cs typeface="Courier New"/>
              </a:rPr>
              <a:t> into xmm1, multiply it by the first</a:t>
            </a:r>
          </a:p>
          <a:p>
            <a:pPr>
              <a:lnSpc>
                <a:spcPts val="960"/>
              </a:lnSpc>
              <a:spcBef>
                <a:spcPts val="0"/>
              </a:spcBef>
              <a:spcAft>
                <a:spcPts val="0"/>
              </a:spcAft>
            </a:pPr>
            <a:r>
              <a:rPr lang="en-US" sz="1050" b="1" dirty="0" smtClean="0">
                <a:latin typeface="Courier New"/>
                <a:cs typeface="Courier New"/>
              </a:rPr>
              <a:t>      // column of the matrix (xmm4), and add it to the total</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0x00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xmm4</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repeat the process for </a:t>
            </a:r>
            <a:r>
              <a:rPr lang="en-US" sz="1050" b="1" dirty="0" err="1" smtClean="0">
                <a:latin typeface="Courier New"/>
                <a:cs typeface="Courier New"/>
              </a:rPr>
              <a:t>y</a:t>
            </a:r>
            <a:r>
              <a:rPr lang="en-US" sz="1050" b="1" dirty="0" smtClean="0">
                <a:latin typeface="Courier New"/>
                <a:cs typeface="Courier New"/>
              </a:rPr>
              <a:t>, </a:t>
            </a:r>
            <a:r>
              <a:rPr lang="en-US" sz="1050" b="1" dirty="0" err="1" smtClean="0">
                <a:latin typeface="Courier New"/>
                <a:cs typeface="Courier New"/>
              </a:rPr>
              <a:t>z</a:t>
            </a:r>
            <a:r>
              <a:rPr lang="en-US" sz="1050" b="1" dirty="0" smtClean="0">
                <a:latin typeface="Courier New"/>
                <a:cs typeface="Courier New"/>
              </a:rPr>
              <a:t> and </a:t>
            </a:r>
            <a:r>
              <a:rPr lang="en-US" sz="1050" b="1" dirty="0" err="1" smtClean="0">
                <a:latin typeface="Courier New"/>
                <a:cs typeface="Courier New"/>
              </a:rPr>
              <a:t>w</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0x55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0xAA</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xmm6</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0xFF</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write the results to </a:t>
            </a:r>
            <a:r>
              <a:rPr lang="en-US" sz="1050" b="1" dirty="0" err="1" smtClean="0">
                <a:latin typeface="Courier New"/>
                <a:cs typeface="Courier New"/>
              </a:rPr>
              <a:t>vout</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xmm2</a:t>
            </a:r>
          </a:p>
          <a:p>
            <a:pPr>
              <a:lnSpc>
                <a:spcPts val="960"/>
              </a:lnSpc>
              <a:spcBef>
                <a:spcPts val="0"/>
              </a:spcBef>
              <a:spcAft>
                <a:spcPts val="0"/>
              </a:spcAft>
            </a:pPr>
            <a:r>
              <a:rPr lang="en-US" sz="1050" dirty="0" smtClean="0">
                <a:latin typeface="Courier New"/>
                <a:cs typeface="Courier New"/>
              </a:rPr>
              <a:t>}</a:t>
            </a:r>
          </a:p>
        </p:txBody>
      </p:sp>
      <p:pic>
        <p:nvPicPr>
          <p:cNvPr id="5" name="Picture 4"/>
          <p:cNvPicPr>
            <a:picLocks noChangeAspect="1"/>
          </p:cNvPicPr>
          <p:nvPr/>
        </p:nvPicPr>
        <p:blipFill>
          <a:blip r:embed="rId3"/>
          <a:srcRect r="43247"/>
          <a:stretch>
            <a:fillRect/>
          </a:stretch>
        </p:blipFill>
        <p:spPr>
          <a:xfrm>
            <a:off x="102959" y="1506114"/>
            <a:ext cx="4010615" cy="38029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4" name="TextBox 3"/>
          <p:cNvSpPr txBox="1"/>
          <p:nvPr/>
        </p:nvSpPr>
        <p:spPr>
          <a:xfrm>
            <a:off x="3844084" y="813710"/>
            <a:ext cx="5182658" cy="5648127"/>
          </a:xfrm>
          <a:prstGeom prst="rect">
            <a:avLst/>
          </a:prstGeom>
          <a:noFill/>
        </p:spPr>
        <p:txBody>
          <a:bodyPr wrap="square" tIns="0" bIns="0" rtlCol="0">
            <a:spAutoFit/>
          </a:bodyPr>
          <a:lstStyle/>
          <a:p>
            <a:pPr>
              <a:lnSpc>
                <a:spcPts val="960"/>
              </a:lnSpc>
              <a:spcBef>
                <a:spcPts val="0"/>
              </a:spcBef>
              <a:spcAft>
                <a:spcPts val="0"/>
              </a:spcAft>
            </a:pPr>
            <a:r>
              <a:rPr lang="en-US" sz="1050" dirty="0" smtClean="0">
                <a:latin typeface="Courier New"/>
                <a:cs typeface="Courier New"/>
              </a:rPr>
              <a:t>__</a:t>
            </a:r>
            <a:r>
              <a:rPr lang="en-US" sz="1050" dirty="0" err="1" smtClean="0">
                <a:latin typeface="Courier New"/>
                <a:cs typeface="Courier New"/>
              </a:rPr>
              <a:t>asm</a:t>
            </a:r>
            <a:r>
              <a:rPr lang="en-US" sz="1050" dirty="0" smtClean="0">
                <a:latin typeface="Courier New"/>
                <a:cs typeface="Courier New"/>
              </a:rPr>
              <a:t> {</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esi</a:t>
            </a:r>
            <a:r>
              <a:rPr lang="en-US" sz="1050" dirty="0" smtClean="0">
                <a:latin typeface="Courier New"/>
                <a:cs typeface="Courier New"/>
              </a:rPr>
              <a:t>, </a:t>
            </a:r>
            <a:r>
              <a:rPr lang="en-US" sz="1050" b="1" i="1" dirty="0" smtClean="0">
                <a:solidFill>
                  <a:srgbClr val="0000FF"/>
                </a:solidFill>
                <a:latin typeface="Courier New"/>
                <a:cs typeface="Courier New"/>
              </a:rPr>
              <a:t>VIN</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a:t>
            </a:r>
            <a:r>
              <a:rPr lang="en-US" sz="1050" b="1" i="1" dirty="0" smtClean="0">
                <a:solidFill>
                  <a:srgbClr val="0000FF"/>
                </a:solidFill>
                <a:latin typeface="Courier New"/>
                <a:cs typeface="Courier New"/>
              </a:rPr>
              <a:t>VOUT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load columns of matrix into xmm4-7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edx</a:t>
            </a:r>
            <a:r>
              <a:rPr lang="en-US" sz="1050" dirty="0" smtClean="0">
                <a:latin typeface="Courier New"/>
                <a:cs typeface="Courier New"/>
              </a:rPr>
              <a:t>,  </a:t>
            </a:r>
            <a:r>
              <a:rPr lang="en-US" sz="1050" b="1" i="1" dirty="0" smtClean="0">
                <a:solidFill>
                  <a:srgbClr val="0000FF"/>
                </a:solidFill>
                <a:latin typeface="Courier New"/>
                <a:cs typeface="Courier New"/>
              </a:rPr>
              <a:t>ELTS</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xmm4, [</a:t>
            </a:r>
            <a:r>
              <a:rPr lang="en-US" sz="1050" dirty="0" err="1" smtClean="0">
                <a:latin typeface="Courier New"/>
                <a:cs typeface="Courier New"/>
              </a:rPr>
              <a:t>edx</a:t>
            </a:r>
            <a:r>
              <a:rPr lang="en-US" sz="1050" dirty="0" smtClean="0">
                <a:latin typeface="Courier New"/>
                <a:cs typeface="Courier New"/>
              </a:rPr>
              <a:t>]</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xmm5, [</a:t>
            </a:r>
            <a:r>
              <a:rPr lang="en-US" sz="1050" dirty="0" err="1" smtClean="0">
                <a:latin typeface="Courier New"/>
                <a:cs typeface="Courier New"/>
              </a:rPr>
              <a:t>edx</a:t>
            </a:r>
            <a:r>
              <a:rPr lang="en-US" sz="1050" dirty="0" smtClean="0">
                <a:latin typeface="Courier New"/>
                <a:cs typeface="Courier New"/>
              </a:rPr>
              <a:t> + 0x10]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xmm6, [</a:t>
            </a:r>
            <a:r>
              <a:rPr lang="en-US" sz="1050" dirty="0" err="1" smtClean="0">
                <a:latin typeface="Courier New"/>
                <a:cs typeface="Courier New"/>
              </a:rPr>
              <a:t>edx</a:t>
            </a:r>
            <a:r>
              <a:rPr lang="en-US" sz="1050" dirty="0" smtClean="0">
                <a:latin typeface="Courier New"/>
                <a:cs typeface="Courier New"/>
              </a:rPr>
              <a:t> + 0x20]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xmm7, [</a:t>
            </a:r>
            <a:r>
              <a:rPr lang="en-US" sz="1050" dirty="0" err="1" smtClean="0">
                <a:latin typeface="Courier New"/>
                <a:cs typeface="Courier New"/>
              </a:rPr>
              <a:t>edx</a:t>
            </a:r>
            <a:r>
              <a:rPr lang="en-US" sz="1050" dirty="0" smtClean="0">
                <a:latin typeface="Courier New"/>
                <a:cs typeface="Courier New"/>
              </a:rPr>
              <a:t> + 0x30]</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load </a:t>
            </a:r>
            <a:r>
              <a:rPr lang="en-US" sz="1050" b="1" dirty="0" err="1" smtClean="0">
                <a:latin typeface="Courier New"/>
                <a:cs typeface="Courier New"/>
              </a:rPr>
              <a:t>v</a:t>
            </a:r>
            <a:r>
              <a:rPr lang="en-US" sz="1050" b="1" dirty="0" smtClean="0">
                <a:latin typeface="Courier New"/>
                <a:cs typeface="Courier New"/>
              </a:rPr>
              <a:t> into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xmm0, [</a:t>
            </a:r>
            <a:r>
              <a:rPr lang="en-US" sz="1050" dirty="0" err="1" smtClean="0">
                <a:latin typeface="Courier New"/>
                <a:cs typeface="Courier New"/>
              </a:rPr>
              <a:t>esi</a:t>
            </a:r>
            <a:r>
              <a:rPr lang="en-US" sz="1050" dirty="0" smtClean="0">
                <a:latin typeface="Courier New"/>
                <a:cs typeface="Courier New"/>
              </a:rPr>
              <a: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we'll store the final result in xmm2; initialize it</a:t>
            </a:r>
          </a:p>
          <a:p>
            <a:pPr>
              <a:lnSpc>
                <a:spcPts val="960"/>
              </a:lnSpc>
              <a:spcBef>
                <a:spcPts val="0"/>
              </a:spcBef>
              <a:spcAft>
                <a:spcPts val="0"/>
              </a:spcAft>
            </a:pPr>
            <a:r>
              <a:rPr lang="en-US" sz="1050" b="1" dirty="0" smtClean="0">
                <a:latin typeface="Courier New"/>
                <a:cs typeface="Courier New"/>
              </a:rPr>
              <a:t>      // to zero</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xorps</a:t>
            </a:r>
            <a:r>
              <a:rPr lang="en-US" sz="1050" dirty="0" smtClean="0">
                <a:latin typeface="Courier New"/>
                <a:cs typeface="Courier New"/>
              </a:rPr>
              <a:t>      xmm2, xmm2</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broadcast </a:t>
            </a:r>
            <a:r>
              <a:rPr lang="en-US" sz="1050" b="1" dirty="0" err="1" smtClean="0">
                <a:latin typeface="Courier New"/>
                <a:cs typeface="Courier New"/>
              </a:rPr>
              <a:t>x</a:t>
            </a:r>
            <a:r>
              <a:rPr lang="en-US" sz="1050" b="1" dirty="0" smtClean="0">
                <a:latin typeface="Courier New"/>
                <a:cs typeface="Courier New"/>
              </a:rPr>
              <a:t> into xmm1, multiply it by the first</a:t>
            </a:r>
          </a:p>
          <a:p>
            <a:pPr>
              <a:lnSpc>
                <a:spcPts val="960"/>
              </a:lnSpc>
              <a:spcBef>
                <a:spcPts val="0"/>
              </a:spcBef>
              <a:spcAft>
                <a:spcPts val="0"/>
              </a:spcAft>
            </a:pPr>
            <a:r>
              <a:rPr lang="en-US" sz="1050" b="1" dirty="0" smtClean="0">
                <a:latin typeface="Courier New"/>
                <a:cs typeface="Courier New"/>
              </a:rPr>
              <a:t>      // column of the matrix (xmm4), and add it to the total</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b="1" dirty="0" err="1" smtClean="0">
                <a:solidFill>
                  <a:srgbClr val="FF0000"/>
                </a:solidFill>
                <a:latin typeface="Courier New"/>
                <a:cs typeface="Courier New"/>
              </a:rPr>
              <a:t>shufps</a:t>
            </a:r>
            <a:r>
              <a:rPr lang="en-US" sz="1050" b="1" dirty="0" smtClean="0">
                <a:solidFill>
                  <a:srgbClr val="FF0000"/>
                </a:solidFill>
                <a:latin typeface="Courier New"/>
                <a:cs typeface="Courier New"/>
              </a:rPr>
              <a:t>     xmm1, xmm1, 0x00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xmm4</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repeat the process for </a:t>
            </a:r>
            <a:r>
              <a:rPr lang="en-US" sz="1050" b="1" dirty="0" err="1" smtClean="0">
                <a:latin typeface="Courier New"/>
                <a:cs typeface="Courier New"/>
              </a:rPr>
              <a:t>y</a:t>
            </a:r>
            <a:r>
              <a:rPr lang="en-US" sz="1050" b="1" dirty="0" smtClean="0">
                <a:latin typeface="Courier New"/>
                <a:cs typeface="Courier New"/>
              </a:rPr>
              <a:t>, </a:t>
            </a:r>
            <a:r>
              <a:rPr lang="en-US" sz="1050" b="1" dirty="0" err="1" smtClean="0">
                <a:latin typeface="Courier New"/>
                <a:cs typeface="Courier New"/>
              </a:rPr>
              <a:t>z</a:t>
            </a:r>
            <a:r>
              <a:rPr lang="en-US" sz="1050" b="1" dirty="0" smtClean="0">
                <a:latin typeface="Courier New"/>
                <a:cs typeface="Courier New"/>
              </a:rPr>
              <a:t> and </a:t>
            </a:r>
            <a:r>
              <a:rPr lang="en-US" sz="1050" b="1" dirty="0" err="1" smtClean="0">
                <a:latin typeface="Courier New"/>
                <a:cs typeface="Courier New"/>
              </a:rPr>
              <a:t>w</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0x55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0xAA</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xmm6</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0xFF</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write the results to </a:t>
            </a:r>
            <a:r>
              <a:rPr lang="en-US" sz="1050" b="1" dirty="0" err="1" smtClean="0">
                <a:latin typeface="Courier New"/>
                <a:cs typeface="Courier New"/>
              </a:rPr>
              <a:t>vout</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xmm2</a:t>
            </a:r>
          </a:p>
          <a:p>
            <a:pPr>
              <a:lnSpc>
                <a:spcPts val="960"/>
              </a:lnSpc>
              <a:spcBef>
                <a:spcPts val="0"/>
              </a:spcBef>
              <a:spcAft>
                <a:spcPts val="0"/>
              </a:spcAft>
            </a:pPr>
            <a:r>
              <a:rPr lang="en-US" sz="1050" dirty="0" smtClean="0">
                <a:latin typeface="Courier New"/>
                <a:cs typeface="Courier New"/>
              </a:rPr>
              <a:t>}</a:t>
            </a:r>
          </a:p>
        </p:txBody>
      </p:sp>
      <p:pic>
        <p:nvPicPr>
          <p:cNvPr id="5" name="Picture 4"/>
          <p:cNvPicPr>
            <a:picLocks noChangeAspect="1"/>
          </p:cNvPicPr>
          <p:nvPr/>
        </p:nvPicPr>
        <p:blipFill>
          <a:blip r:embed="rId3"/>
          <a:srcRect r="50050"/>
          <a:stretch>
            <a:fillRect/>
          </a:stretch>
        </p:blipFill>
        <p:spPr>
          <a:xfrm>
            <a:off x="231257" y="746652"/>
            <a:ext cx="3584523" cy="2880436"/>
          </a:xfrm>
          <a:prstGeom prst="rect">
            <a:avLst/>
          </a:prstGeom>
        </p:spPr>
      </p:pic>
      <p:pic>
        <p:nvPicPr>
          <p:cNvPr id="6" name="Picture 5"/>
          <p:cNvPicPr>
            <a:picLocks noChangeAspect="1"/>
          </p:cNvPicPr>
          <p:nvPr/>
        </p:nvPicPr>
        <p:blipFill>
          <a:blip r:embed="rId3"/>
          <a:srcRect l="51187"/>
          <a:stretch>
            <a:fillRect/>
          </a:stretch>
        </p:blipFill>
        <p:spPr>
          <a:xfrm>
            <a:off x="223936" y="3667996"/>
            <a:ext cx="3503365" cy="2880436"/>
          </a:xfrm>
          <a:prstGeom prst="rect">
            <a:avLst/>
          </a:prstGeom>
        </p:spPr>
      </p:pic>
      <p:pic>
        <p:nvPicPr>
          <p:cNvPr id="7" name="Picture 6"/>
          <p:cNvPicPr>
            <a:picLocks noChangeAspect="1"/>
          </p:cNvPicPr>
          <p:nvPr/>
        </p:nvPicPr>
        <p:blipFill>
          <a:blip r:embed="rId4"/>
          <a:stretch>
            <a:fillRect/>
          </a:stretch>
        </p:blipFill>
        <p:spPr>
          <a:xfrm>
            <a:off x="4347477" y="3735098"/>
            <a:ext cx="3432219" cy="2791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4" name="TextBox 3"/>
          <p:cNvSpPr txBox="1"/>
          <p:nvPr/>
        </p:nvSpPr>
        <p:spPr>
          <a:xfrm>
            <a:off x="3844084" y="813710"/>
            <a:ext cx="5182658" cy="5648127"/>
          </a:xfrm>
          <a:prstGeom prst="rect">
            <a:avLst/>
          </a:prstGeom>
          <a:noFill/>
        </p:spPr>
        <p:txBody>
          <a:bodyPr wrap="square" tIns="0" bIns="0" rtlCol="0">
            <a:spAutoFit/>
          </a:bodyPr>
          <a:lstStyle/>
          <a:p>
            <a:pPr>
              <a:lnSpc>
                <a:spcPts val="960"/>
              </a:lnSpc>
              <a:spcBef>
                <a:spcPts val="0"/>
              </a:spcBef>
              <a:spcAft>
                <a:spcPts val="0"/>
              </a:spcAft>
            </a:pPr>
            <a:r>
              <a:rPr lang="en-US" sz="1050" dirty="0" smtClean="0">
                <a:latin typeface="Courier New"/>
                <a:cs typeface="Courier New"/>
              </a:rPr>
              <a:t>__</a:t>
            </a:r>
            <a:r>
              <a:rPr lang="en-US" sz="1050" dirty="0" err="1" smtClean="0">
                <a:latin typeface="Courier New"/>
                <a:cs typeface="Courier New"/>
              </a:rPr>
              <a:t>asm</a:t>
            </a:r>
            <a:r>
              <a:rPr lang="en-US" sz="1050" dirty="0" smtClean="0">
                <a:latin typeface="Courier New"/>
                <a:cs typeface="Courier New"/>
              </a:rPr>
              <a:t> {</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esi</a:t>
            </a:r>
            <a:r>
              <a:rPr lang="en-US" sz="1050" dirty="0" smtClean="0">
                <a:latin typeface="Courier New"/>
                <a:cs typeface="Courier New"/>
              </a:rPr>
              <a:t>, </a:t>
            </a:r>
            <a:r>
              <a:rPr lang="en-US" sz="1050" b="1" i="1" dirty="0" smtClean="0">
                <a:solidFill>
                  <a:srgbClr val="0000FF"/>
                </a:solidFill>
                <a:latin typeface="Courier New"/>
                <a:cs typeface="Courier New"/>
              </a:rPr>
              <a:t>VIN</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a:t>
            </a:r>
            <a:r>
              <a:rPr lang="en-US" sz="1050" b="1" i="1" dirty="0" smtClean="0">
                <a:solidFill>
                  <a:srgbClr val="0000FF"/>
                </a:solidFill>
                <a:latin typeface="Courier New"/>
                <a:cs typeface="Courier New"/>
              </a:rPr>
              <a:t>VOUT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load columns of matrix into xmm4-7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edx</a:t>
            </a:r>
            <a:r>
              <a:rPr lang="en-US" sz="1050" dirty="0" smtClean="0">
                <a:latin typeface="Courier New"/>
                <a:cs typeface="Courier New"/>
              </a:rPr>
              <a:t>,  </a:t>
            </a:r>
            <a:r>
              <a:rPr lang="en-US" sz="1050" b="1" i="1" dirty="0" smtClean="0">
                <a:solidFill>
                  <a:srgbClr val="0000FF"/>
                </a:solidFill>
                <a:latin typeface="Courier New"/>
                <a:cs typeface="Courier New"/>
              </a:rPr>
              <a:t>ELTS</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xmm4, [</a:t>
            </a:r>
            <a:r>
              <a:rPr lang="en-US" sz="1050" dirty="0" err="1" smtClean="0">
                <a:latin typeface="Courier New"/>
                <a:cs typeface="Courier New"/>
              </a:rPr>
              <a:t>edx</a:t>
            </a:r>
            <a:r>
              <a:rPr lang="en-US" sz="1050" dirty="0" smtClean="0">
                <a:latin typeface="Courier New"/>
                <a:cs typeface="Courier New"/>
              </a:rPr>
              <a:t>]</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xmm5, [</a:t>
            </a:r>
            <a:r>
              <a:rPr lang="en-US" sz="1050" dirty="0" err="1" smtClean="0">
                <a:latin typeface="Courier New"/>
                <a:cs typeface="Courier New"/>
              </a:rPr>
              <a:t>edx</a:t>
            </a:r>
            <a:r>
              <a:rPr lang="en-US" sz="1050" dirty="0" smtClean="0">
                <a:latin typeface="Courier New"/>
                <a:cs typeface="Courier New"/>
              </a:rPr>
              <a:t> + 0x10]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xmm6, [</a:t>
            </a:r>
            <a:r>
              <a:rPr lang="en-US" sz="1050" dirty="0" err="1" smtClean="0">
                <a:latin typeface="Courier New"/>
                <a:cs typeface="Courier New"/>
              </a:rPr>
              <a:t>edx</a:t>
            </a:r>
            <a:r>
              <a:rPr lang="en-US" sz="1050" dirty="0" smtClean="0">
                <a:latin typeface="Courier New"/>
                <a:cs typeface="Courier New"/>
              </a:rPr>
              <a:t> + 0x20]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xmm7, [</a:t>
            </a:r>
            <a:r>
              <a:rPr lang="en-US" sz="1050" dirty="0" err="1" smtClean="0">
                <a:latin typeface="Courier New"/>
                <a:cs typeface="Courier New"/>
              </a:rPr>
              <a:t>edx</a:t>
            </a:r>
            <a:r>
              <a:rPr lang="en-US" sz="1050" dirty="0" smtClean="0">
                <a:latin typeface="Courier New"/>
                <a:cs typeface="Courier New"/>
              </a:rPr>
              <a:t> + 0x30]</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load </a:t>
            </a:r>
            <a:r>
              <a:rPr lang="en-US" sz="1050" b="1" dirty="0" err="1" smtClean="0">
                <a:latin typeface="Courier New"/>
                <a:cs typeface="Courier New"/>
              </a:rPr>
              <a:t>v</a:t>
            </a:r>
            <a:r>
              <a:rPr lang="en-US" sz="1050" b="1" dirty="0" smtClean="0">
                <a:latin typeface="Courier New"/>
                <a:cs typeface="Courier New"/>
              </a:rPr>
              <a:t> into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xmm0, [</a:t>
            </a:r>
            <a:r>
              <a:rPr lang="en-US" sz="1050" dirty="0" err="1" smtClean="0">
                <a:latin typeface="Courier New"/>
                <a:cs typeface="Courier New"/>
              </a:rPr>
              <a:t>esi</a:t>
            </a:r>
            <a:r>
              <a:rPr lang="en-US" sz="1050" dirty="0" smtClean="0">
                <a:latin typeface="Courier New"/>
                <a:cs typeface="Courier New"/>
              </a:rPr>
              <a: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we'll store the final result in xmm2; initialize it</a:t>
            </a:r>
          </a:p>
          <a:p>
            <a:pPr>
              <a:lnSpc>
                <a:spcPts val="960"/>
              </a:lnSpc>
              <a:spcBef>
                <a:spcPts val="0"/>
              </a:spcBef>
              <a:spcAft>
                <a:spcPts val="0"/>
              </a:spcAft>
            </a:pPr>
            <a:r>
              <a:rPr lang="en-US" sz="1050" b="1" dirty="0" smtClean="0">
                <a:latin typeface="Courier New"/>
                <a:cs typeface="Courier New"/>
              </a:rPr>
              <a:t>      // to zero</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xorps</a:t>
            </a:r>
            <a:r>
              <a:rPr lang="en-US" sz="1050" dirty="0" smtClean="0">
                <a:latin typeface="Courier New"/>
                <a:cs typeface="Courier New"/>
              </a:rPr>
              <a:t>      xmm2, xmm2</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broadcast </a:t>
            </a:r>
            <a:r>
              <a:rPr lang="en-US" sz="1050" b="1" dirty="0" err="1" smtClean="0">
                <a:latin typeface="Courier New"/>
                <a:cs typeface="Courier New"/>
              </a:rPr>
              <a:t>x</a:t>
            </a:r>
            <a:r>
              <a:rPr lang="en-US" sz="1050" b="1" dirty="0" smtClean="0">
                <a:latin typeface="Courier New"/>
                <a:cs typeface="Courier New"/>
              </a:rPr>
              <a:t> into xmm1, multiply it by the first</a:t>
            </a:r>
          </a:p>
          <a:p>
            <a:pPr>
              <a:lnSpc>
                <a:spcPts val="960"/>
              </a:lnSpc>
              <a:spcBef>
                <a:spcPts val="0"/>
              </a:spcBef>
              <a:spcAft>
                <a:spcPts val="0"/>
              </a:spcAft>
            </a:pPr>
            <a:r>
              <a:rPr lang="en-US" sz="1050" b="1" dirty="0" smtClean="0">
                <a:latin typeface="Courier New"/>
                <a:cs typeface="Courier New"/>
              </a:rPr>
              <a:t>      // column of the matrix (xmm4), and add it to the total</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0x00</a:t>
            </a:r>
          </a:p>
          <a:p>
            <a:pPr>
              <a:lnSpc>
                <a:spcPts val="960"/>
              </a:lnSpc>
              <a:spcBef>
                <a:spcPts val="0"/>
              </a:spcBef>
              <a:spcAft>
                <a:spcPts val="0"/>
              </a:spcAft>
            </a:pPr>
            <a:r>
              <a:rPr lang="en-US" sz="1050" dirty="0" smtClean="0">
                <a:latin typeface="Courier New"/>
                <a:cs typeface="Courier New"/>
              </a:rPr>
              <a:t>      </a:t>
            </a:r>
            <a:r>
              <a:rPr lang="en-US" sz="1050" b="1" dirty="0" err="1" smtClean="0">
                <a:solidFill>
                  <a:srgbClr val="FF0000"/>
                </a:solidFill>
                <a:latin typeface="Courier New"/>
                <a:cs typeface="Courier New"/>
              </a:rPr>
              <a:t>mulps</a:t>
            </a:r>
            <a:r>
              <a:rPr lang="en-US" sz="1050" b="1" dirty="0" smtClean="0">
                <a:solidFill>
                  <a:srgbClr val="FF0000"/>
                </a:solidFill>
                <a:latin typeface="Courier New"/>
                <a:cs typeface="Courier New"/>
              </a:rPr>
              <a:t>      xmm1, xmm4</a:t>
            </a:r>
          </a:p>
          <a:p>
            <a:pPr>
              <a:lnSpc>
                <a:spcPts val="960"/>
              </a:lnSpc>
              <a:spcBef>
                <a:spcPts val="0"/>
              </a:spcBef>
              <a:spcAft>
                <a:spcPts val="0"/>
              </a:spcAft>
            </a:pPr>
            <a:r>
              <a:rPr lang="en-US" sz="1050" dirty="0" smtClean="0">
                <a:latin typeface="Courier New"/>
                <a:cs typeface="Courier New"/>
              </a:rPr>
              <a:t>      </a:t>
            </a:r>
            <a:r>
              <a:rPr lang="en-US" sz="1050" dirty="0" err="1" smtClean="0">
                <a:solidFill>
                  <a:schemeClr val="tx1">
                    <a:lumMod val="95000"/>
                    <a:lumOff val="5000"/>
                  </a:schemeClr>
                </a:solidFill>
                <a:latin typeface="Courier New"/>
                <a:cs typeface="Courier New"/>
              </a:rPr>
              <a:t>addps</a:t>
            </a:r>
            <a:r>
              <a:rPr lang="en-US" sz="1050" dirty="0" smtClean="0">
                <a:solidFill>
                  <a:schemeClr val="tx1">
                    <a:lumMod val="95000"/>
                    <a:lumOff val="5000"/>
                  </a:schemeClr>
                </a:solidFill>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repeat the process for </a:t>
            </a:r>
            <a:r>
              <a:rPr lang="en-US" sz="1050" b="1" dirty="0" err="1" smtClean="0">
                <a:latin typeface="Courier New"/>
                <a:cs typeface="Courier New"/>
              </a:rPr>
              <a:t>y</a:t>
            </a:r>
            <a:r>
              <a:rPr lang="en-US" sz="1050" b="1" dirty="0" smtClean="0">
                <a:latin typeface="Courier New"/>
                <a:cs typeface="Courier New"/>
              </a:rPr>
              <a:t>, </a:t>
            </a:r>
            <a:r>
              <a:rPr lang="en-US" sz="1050" b="1" dirty="0" err="1" smtClean="0">
                <a:latin typeface="Courier New"/>
                <a:cs typeface="Courier New"/>
              </a:rPr>
              <a:t>z</a:t>
            </a:r>
            <a:r>
              <a:rPr lang="en-US" sz="1050" b="1" dirty="0" smtClean="0">
                <a:latin typeface="Courier New"/>
                <a:cs typeface="Courier New"/>
              </a:rPr>
              <a:t> and </a:t>
            </a:r>
            <a:r>
              <a:rPr lang="en-US" sz="1050" b="1" dirty="0" err="1" smtClean="0">
                <a:latin typeface="Courier New"/>
                <a:cs typeface="Courier New"/>
              </a:rPr>
              <a:t>w</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0x55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0xAA</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xmm6</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0xFF</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write the results to </a:t>
            </a:r>
            <a:r>
              <a:rPr lang="en-US" sz="1050" b="1" dirty="0" err="1" smtClean="0">
                <a:latin typeface="Courier New"/>
                <a:cs typeface="Courier New"/>
              </a:rPr>
              <a:t>vout</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xmm2</a:t>
            </a:r>
          </a:p>
          <a:p>
            <a:pPr>
              <a:lnSpc>
                <a:spcPts val="960"/>
              </a:lnSpc>
              <a:spcBef>
                <a:spcPts val="0"/>
              </a:spcBef>
              <a:spcAft>
                <a:spcPts val="0"/>
              </a:spcAft>
            </a:pPr>
            <a:r>
              <a:rPr lang="en-US" sz="1050" dirty="0" smtClean="0">
                <a:latin typeface="Courier New"/>
                <a:cs typeface="Courier New"/>
              </a:rPr>
              <a:t>}</a:t>
            </a:r>
          </a:p>
        </p:txBody>
      </p:sp>
      <p:graphicFrame>
        <p:nvGraphicFramePr>
          <p:cNvPr id="5" name="Table 4"/>
          <p:cNvGraphicFramePr>
            <a:graphicFrameLocks noGrp="1"/>
          </p:cNvGraphicFramePr>
          <p:nvPr/>
        </p:nvGraphicFramePr>
        <p:xfrm>
          <a:off x="247923" y="1383491"/>
          <a:ext cx="3353700" cy="370840"/>
        </p:xfrm>
        <a:graphic>
          <a:graphicData uri="http://schemas.openxmlformats.org/drawingml/2006/table">
            <a:tbl>
              <a:tblPr firstRow="1" bandRow="1">
                <a:tableStyleId>{C4B1156A-380E-4F78-BDF5-A606A8083BF9}</a:tableStyleId>
              </a:tblPr>
              <a:tblGrid>
                <a:gridCol w="838425"/>
                <a:gridCol w="838425"/>
                <a:gridCol w="838425"/>
                <a:gridCol w="838425"/>
              </a:tblGrid>
              <a:tr h="370840">
                <a:tc>
                  <a:txBody>
                    <a:bodyPr/>
                    <a:lstStyle/>
                    <a:p>
                      <a:pPr algn="ctr"/>
                      <a:r>
                        <a:rPr lang="en-US" dirty="0" smtClean="0"/>
                        <a:t>1</a:t>
                      </a:r>
                      <a:endParaRPr lang="en-US" dirty="0"/>
                    </a:p>
                  </a:txBody>
                  <a:tcPr anchor="ctr">
                    <a:solidFill>
                      <a:srgbClr val="DDDDDD"/>
                    </a:solidFill>
                  </a:tcPr>
                </a:tc>
                <a:tc>
                  <a:txBody>
                    <a:bodyPr/>
                    <a:lstStyle/>
                    <a:p>
                      <a:pPr algn="ctr"/>
                      <a:r>
                        <a:rPr lang="en-US" dirty="0" smtClean="0"/>
                        <a:t>1</a:t>
                      </a:r>
                      <a:endParaRPr lang="en-US" dirty="0"/>
                    </a:p>
                  </a:txBody>
                  <a:tcPr anchor="ctr">
                    <a:solidFill>
                      <a:srgbClr val="DDDDDD"/>
                    </a:solidFill>
                  </a:tcPr>
                </a:tc>
                <a:tc>
                  <a:txBody>
                    <a:bodyPr/>
                    <a:lstStyle/>
                    <a:p>
                      <a:pPr algn="ctr"/>
                      <a:r>
                        <a:rPr lang="en-US" dirty="0" smtClean="0"/>
                        <a:t>1</a:t>
                      </a:r>
                      <a:endParaRPr lang="en-US" dirty="0"/>
                    </a:p>
                  </a:txBody>
                  <a:tcPr anchor="ctr">
                    <a:solidFill>
                      <a:srgbClr val="DDDDDD"/>
                    </a:solidFill>
                  </a:tcPr>
                </a:tc>
                <a:tc>
                  <a:txBody>
                    <a:bodyPr/>
                    <a:lstStyle/>
                    <a:p>
                      <a:pPr algn="ctr"/>
                      <a:r>
                        <a:rPr lang="en-US" dirty="0" smtClean="0"/>
                        <a:t>1</a:t>
                      </a:r>
                      <a:endParaRPr lang="en-US" dirty="0"/>
                    </a:p>
                  </a:txBody>
                  <a:tcPr anchor="ctr">
                    <a:solidFill>
                      <a:srgbClr val="DDDDDD"/>
                    </a:solidFill>
                  </a:tcPr>
                </a:tc>
              </a:tr>
            </a:tbl>
          </a:graphicData>
        </a:graphic>
      </p:graphicFrame>
      <p:graphicFrame>
        <p:nvGraphicFramePr>
          <p:cNvPr id="6" name="Table 5"/>
          <p:cNvGraphicFramePr>
            <a:graphicFrameLocks noGrp="1"/>
          </p:cNvGraphicFramePr>
          <p:nvPr/>
        </p:nvGraphicFramePr>
        <p:xfrm>
          <a:off x="247923" y="2245166"/>
          <a:ext cx="3353700" cy="370840"/>
        </p:xfrm>
        <a:graphic>
          <a:graphicData uri="http://schemas.openxmlformats.org/drawingml/2006/table">
            <a:tbl>
              <a:tblPr firstRow="1" bandRow="1">
                <a:tableStyleId>{C4B1156A-380E-4F78-BDF5-A606A8083BF9}</a:tableStyleId>
              </a:tblPr>
              <a:tblGrid>
                <a:gridCol w="838425"/>
                <a:gridCol w="838425"/>
                <a:gridCol w="838425"/>
                <a:gridCol w="838425"/>
              </a:tblGrid>
              <a:tr h="370840">
                <a:tc>
                  <a:txBody>
                    <a:bodyPr/>
                    <a:lstStyle/>
                    <a:p>
                      <a:pPr algn="ctr"/>
                      <a:r>
                        <a:rPr lang="en-US" dirty="0" smtClean="0"/>
                        <a:t>1</a:t>
                      </a:r>
                      <a:endParaRPr lang="en-US" dirty="0"/>
                    </a:p>
                  </a:txBody>
                  <a:tcPr anchor="ctr">
                    <a:solidFill>
                      <a:srgbClr val="DDDDDD"/>
                    </a:solidFill>
                  </a:tcPr>
                </a:tc>
                <a:tc>
                  <a:txBody>
                    <a:bodyPr/>
                    <a:lstStyle/>
                    <a:p>
                      <a:pPr algn="ctr"/>
                      <a:r>
                        <a:rPr lang="en-US" dirty="0" smtClean="0"/>
                        <a:t>2</a:t>
                      </a:r>
                      <a:endParaRPr lang="en-US" dirty="0"/>
                    </a:p>
                  </a:txBody>
                  <a:tcPr anchor="ctr">
                    <a:solidFill>
                      <a:srgbClr val="DDDDDD"/>
                    </a:solidFill>
                  </a:tcPr>
                </a:tc>
                <a:tc>
                  <a:txBody>
                    <a:bodyPr/>
                    <a:lstStyle/>
                    <a:p>
                      <a:pPr algn="ctr"/>
                      <a:r>
                        <a:rPr lang="en-US" dirty="0" smtClean="0"/>
                        <a:t>3</a:t>
                      </a:r>
                      <a:endParaRPr lang="en-US" dirty="0"/>
                    </a:p>
                  </a:txBody>
                  <a:tcPr anchor="ctr">
                    <a:solidFill>
                      <a:srgbClr val="DDDDDD"/>
                    </a:solidFill>
                  </a:tcPr>
                </a:tc>
                <a:tc>
                  <a:txBody>
                    <a:bodyPr/>
                    <a:lstStyle/>
                    <a:p>
                      <a:pPr algn="ctr"/>
                      <a:r>
                        <a:rPr lang="en-US" dirty="0" smtClean="0"/>
                        <a:t>4</a:t>
                      </a:r>
                      <a:endParaRPr lang="en-US" dirty="0"/>
                    </a:p>
                  </a:txBody>
                  <a:tcPr anchor="ctr">
                    <a:solidFill>
                      <a:srgbClr val="DDDDDD"/>
                    </a:solidFill>
                  </a:tcPr>
                </a:tc>
              </a:tr>
            </a:tbl>
          </a:graphicData>
        </a:graphic>
      </p:graphicFrame>
      <p:graphicFrame>
        <p:nvGraphicFramePr>
          <p:cNvPr id="7" name="Table 6"/>
          <p:cNvGraphicFramePr>
            <a:graphicFrameLocks noGrp="1"/>
          </p:cNvGraphicFramePr>
          <p:nvPr/>
        </p:nvGraphicFramePr>
        <p:xfrm>
          <a:off x="247923" y="3106841"/>
          <a:ext cx="3353700" cy="370840"/>
        </p:xfrm>
        <a:graphic>
          <a:graphicData uri="http://schemas.openxmlformats.org/drawingml/2006/table">
            <a:tbl>
              <a:tblPr firstRow="1" bandRow="1">
                <a:tableStyleId>{C4B1156A-380E-4F78-BDF5-A606A8083BF9}</a:tableStyleId>
              </a:tblPr>
              <a:tblGrid>
                <a:gridCol w="838425"/>
                <a:gridCol w="838425"/>
                <a:gridCol w="838425"/>
                <a:gridCol w="838425"/>
              </a:tblGrid>
              <a:tr h="370840">
                <a:tc>
                  <a:txBody>
                    <a:bodyPr/>
                    <a:lstStyle/>
                    <a:p>
                      <a:pPr algn="ctr"/>
                      <a:r>
                        <a:rPr lang="en-US" dirty="0" smtClean="0"/>
                        <a:t>1</a:t>
                      </a:r>
                      <a:endParaRPr lang="en-US" dirty="0"/>
                    </a:p>
                  </a:txBody>
                  <a:tcPr anchor="ctr">
                    <a:solidFill>
                      <a:srgbClr val="FF0000"/>
                    </a:solidFill>
                  </a:tcPr>
                </a:tc>
                <a:tc>
                  <a:txBody>
                    <a:bodyPr/>
                    <a:lstStyle/>
                    <a:p>
                      <a:pPr algn="ctr"/>
                      <a:r>
                        <a:rPr lang="en-US" dirty="0" smtClean="0"/>
                        <a:t>2</a:t>
                      </a:r>
                      <a:endParaRPr lang="en-US" dirty="0"/>
                    </a:p>
                  </a:txBody>
                  <a:tcPr anchor="ctr">
                    <a:solidFill>
                      <a:srgbClr val="FF0000"/>
                    </a:solidFill>
                  </a:tcPr>
                </a:tc>
                <a:tc>
                  <a:txBody>
                    <a:bodyPr/>
                    <a:lstStyle/>
                    <a:p>
                      <a:pPr algn="ctr"/>
                      <a:r>
                        <a:rPr lang="en-US" dirty="0" smtClean="0"/>
                        <a:t>3</a:t>
                      </a:r>
                      <a:endParaRPr lang="en-US" dirty="0"/>
                    </a:p>
                  </a:txBody>
                  <a:tcPr anchor="ctr">
                    <a:solidFill>
                      <a:srgbClr val="FF0000"/>
                    </a:solidFill>
                  </a:tcPr>
                </a:tc>
                <a:tc>
                  <a:txBody>
                    <a:bodyPr/>
                    <a:lstStyle/>
                    <a:p>
                      <a:pPr algn="ctr"/>
                      <a:r>
                        <a:rPr lang="en-US" dirty="0" smtClean="0"/>
                        <a:t>4</a:t>
                      </a:r>
                      <a:endParaRPr lang="en-US" dirty="0"/>
                    </a:p>
                  </a:txBody>
                  <a:tcPr anchor="ctr">
                    <a:solidFill>
                      <a:srgbClr val="FF0000"/>
                    </a:solidFill>
                  </a:tcPr>
                </a:tc>
              </a:tr>
            </a:tbl>
          </a:graphicData>
        </a:graphic>
      </p:graphicFrame>
      <p:sp>
        <p:nvSpPr>
          <p:cNvPr id="12" name="Equal 11"/>
          <p:cNvSpPr/>
          <p:nvPr/>
        </p:nvSpPr>
        <p:spPr bwMode="auto">
          <a:xfrm>
            <a:off x="51344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3" name="Equal 12"/>
          <p:cNvSpPr/>
          <p:nvPr/>
        </p:nvSpPr>
        <p:spPr bwMode="auto">
          <a:xfrm>
            <a:off x="1354935"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4" name="Equal 13"/>
          <p:cNvSpPr/>
          <p:nvPr/>
        </p:nvSpPr>
        <p:spPr bwMode="auto">
          <a:xfrm>
            <a:off x="2196428"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5" name="Equal 14"/>
          <p:cNvSpPr/>
          <p:nvPr/>
        </p:nvSpPr>
        <p:spPr bwMode="auto">
          <a:xfrm>
            <a:off x="303792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6" name="Multiply 15"/>
          <p:cNvSpPr/>
          <p:nvPr/>
        </p:nvSpPr>
        <p:spPr bwMode="auto">
          <a:xfrm>
            <a:off x="553976"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7" name="Multiply 16"/>
          <p:cNvSpPr/>
          <p:nvPr/>
        </p:nvSpPr>
        <p:spPr bwMode="auto">
          <a:xfrm>
            <a:off x="3070913"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8" name="Multiply 17"/>
          <p:cNvSpPr/>
          <p:nvPr/>
        </p:nvSpPr>
        <p:spPr bwMode="auto">
          <a:xfrm>
            <a:off x="2231934"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9" name="Multiply 18"/>
          <p:cNvSpPr/>
          <p:nvPr/>
        </p:nvSpPr>
        <p:spPr bwMode="auto">
          <a:xfrm>
            <a:off x="1392955"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4" name="TextBox 3"/>
          <p:cNvSpPr txBox="1"/>
          <p:nvPr/>
        </p:nvSpPr>
        <p:spPr>
          <a:xfrm>
            <a:off x="3844084" y="813710"/>
            <a:ext cx="5182658" cy="5648127"/>
          </a:xfrm>
          <a:prstGeom prst="rect">
            <a:avLst/>
          </a:prstGeom>
          <a:noFill/>
        </p:spPr>
        <p:txBody>
          <a:bodyPr wrap="square" tIns="0" bIns="0" rtlCol="0">
            <a:spAutoFit/>
          </a:bodyPr>
          <a:lstStyle/>
          <a:p>
            <a:pPr>
              <a:lnSpc>
                <a:spcPts val="960"/>
              </a:lnSpc>
              <a:spcBef>
                <a:spcPts val="0"/>
              </a:spcBef>
              <a:spcAft>
                <a:spcPts val="0"/>
              </a:spcAft>
            </a:pPr>
            <a:r>
              <a:rPr lang="en-US" sz="1050" dirty="0" smtClean="0">
                <a:latin typeface="Courier New"/>
                <a:cs typeface="Courier New"/>
              </a:rPr>
              <a:t>__</a:t>
            </a:r>
            <a:r>
              <a:rPr lang="en-US" sz="1050" dirty="0" err="1" smtClean="0">
                <a:latin typeface="Courier New"/>
                <a:cs typeface="Courier New"/>
              </a:rPr>
              <a:t>asm</a:t>
            </a:r>
            <a:r>
              <a:rPr lang="en-US" sz="1050" dirty="0" smtClean="0">
                <a:latin typeface="Courier New"/>
                <a:cs typeface="Courier New"/>
              </a:rPr>
              <a:t> {</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esi</a:t>
            </a:r>
            <a:r>
              <a:rPr lang="en-US" sz="1050" dirty="0" smtClean="0">
                <a:latin typeface="Courier New"/>
                <a:cs typeface="Courier New"/>
              </a:rPr>
              <a:t>, </a:t>
            </a:r>
            <a:r>
              <a:rPr lang="en-US" sz="1050" b="1" i="1" dirty="0" smtClean="0">
                <a:solidFill>
                  <a:srgbClr val="0000FF"/>
                </a:solidFill>
                <a:latin typeface="Courier New"/>
                <a:cs typeface="Courier New"/>
              </a:rPr>
              <a:t>VIN</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a:t>
            </a:r>
            <a:r>
              <a:rPr lang="en-US" sz="1050" b="1" i="1" dirty="0" smtClean="0">
                <a:solidFill>
                  <a:srgbClr val="0000FF"/>
                </a:solidFill>
                <a:latin typeface="Courier New"/>
                <a:cs typeface="Courier New"/>
              </a:rPr>
              <a:t>VOUT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load columns of matrix into xmm4-7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edx</a:t>
            </a:r>
            <a:r>
              <a:rPr lang="en-US" sz="1050" dirty="0" smtClean="0">
                <a:latin typeface="Courier New"/>
                <a:cs typeface="Courier New"/>
              </a:rPr>
              <a:t>,  </a:t>
            </a:r>
            <a:r>
              <a:rPr lang="en-US" sz="1050" b="1" i="1" dirty="0" smtClean="0">
                <a:solidFill>
                  <a:srgbClr val="0000FF"/>
                </a:solidFill>
                <a:latin typeface="Courier New"/>
                <a:cs typeface="Courier New"/>
              </a:rPr>
              <a:t>ELTS</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xmm4, [</a:t>
            </a:r>
            <a:r>
              <a:rPr lang="en-US" sz="1050" dirty="0" err="1" smtClean="0">
                <a:latin typeface="Courier New"/>
                <a:cs typeface="Courier New"/>
              </a:rPr>
              <a:t>edx</a:t>
            </a:r>
            <a:r>
              <a:rPr lang="en-US" sz="1050" dirty="0" smtClean="0">
                <a:latin typeface="Courier New"/>
                <a:cs typeface="Courier New"/>
              </a:rPr>
              <a:t>]</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xmm5, [</a:t>
            </a:r>
            <a:r>
              <a:rPr lang="en-US" sz="1050" dirty="0" err="1" smtClean="0">
                <a:latin typeface="Courier New"/>
                <a:cs typeface="Courier New"/>
              </a:rPr>
              <a:t>edx</a:t>
            </a:r>
            <a:r>
              <a:rPr lang="en-US" sz="1050" dirty="0" smtClean="0">
                <a:latin typeface="Courier New"/>
                <a:cs typeface="Courier New"/>
              </a:rPr>
              <a:t> + 0x10]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xmm6, [</a:t>
            </a:r>
            <a:r>
              <a:rPr lang="en-US" sz="1050" dirty="0" err="1" smtClean="0">
                <a:latin typeface="Courier New"/>
                <a:cs typeface="Courier New"/>
              </a:rPr>
              <a:t>edx</a:t>
            </a:r>
            <a:r>
              <a:rPr lang="en-US" sz="1050" dirty="0" smtClean="0">
                <a:latin typeface="Courier New"/>
                <a:cs typeface="Courier New"/>
              </a:rPr>
              <a:t> + 0x20]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xmm7, [</a:t>
            </a:r>
            <a:r>
              <a:rPr lang="en-US" sz="1050" dirty="0" err="1" smtClean="0">
                <a:latin typeface="Courier New"/>
                <a:cs typeface="Courier New"/>
              </a:rPr>
              <a:t>edx</a:t>
            </a:r>
            <a:r>
              <a:rPr lang="en-US" sz="1050" dirty="0" smtClean="0">
                <a:latin typeface="Courier New"/>
                <a:cs typeface="Courier New"/>
              </a:rPr>
              <a:t> + 0x30]</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load </a:t>
            </a:r>
            <a:r>
              <a:rPr lang="en-US" sz="1050" b="1" dirty="0" err="1" smtClean="0">
                <a:latin typeface="Courier New"/>
                <a:cs typeface="Courier New"/>
              </a:rPr>
              <a:t>v</a:t>
            </a:r>
            <a:r>
              <a:rPr lang="en-US" sz="1050" b="1" dirty="0" smtClean="0">
                <a:latin typeface="Courier New"/>
                <a:cs typeface="Courier New"/>
              </a:rPr>
              <a:t> into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xmm0, [</a:t>
            </a:r>
            <a:r>
              <a:rPr lang="en-US" sz="1050" dirty="0" err="1" smtClean="0">
                <a:latin typeface="Courier New"/>
                <a:cs typeface="Courier New"/>
              </a:rPr>
              <a:t>esi</a:t>
            </a:r>
            <a:r>
              <a:rPr lang="en-US" sz="1050" dirty="0" smtClean="0">
                <a:latin typeface="Courier New"/>
                <a:cs typeface="Courier New"/>
              </a:rPr>
              <a: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we'll store the final result in xmm2; initialize it</a:t>
            </a:r>
          </a:p>
          <a:p>
            <a:pPr>
              <a:lnSpc>
                <a:spcPts val="960"/>
              </a:lnSpc>
              <a:spcBef>
                <a:spcPts val="0"/>
              </a:spcBef>
              <a:spcAft>
                <a:spcPts val="0"/>
              </a:spcAft>
            </a:pPr>
            <a:r>
              <a:rPr lang="en-US" sz="1050" b="1" dirty="0" smtClean="0">
                <a:latin typeface="Courier New"/>
                <a:cs typeface="Courier New"/>
              </a:rPr>
              <a:t>      // to zero</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xorps</a:t>
            </a:r>
            <a:r>
              <a:rPr lang="en-US" sz="1050" dirty="0" smtClean="0">
                <a:latin typeface="Courier New"/>
                <a:cs typeface="Courier New"/>
              </a:rPr>
              <a:t>      xmm2, xmm2</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broadcast </a:t>
            </a:r>
            <a:r>
              <a:rPr lang="en-US" sz="1050" b="1" dirty="0" err="1" smtClean="0">
                <a:latin typeface="Courier New"/>
                <a:cs typeface="Courier New"/>
              </a:rPr>
              <a:t>x</a:t>
            </a:r>
            <a:r>
              <a:rPr lang="en-US" sz="1050" b="1" dirty="0" smtClean="0">
                <a:latin typeface="Courier New"/>
                <a:cs typeface="Courier New"/>
              </a:rPr>
              <a:t> into xmm1, multiply it by the first</a:t>
            </a:r>
          </a:p>
          <a:p>
            <a:pPr>
              <a:lnSpc>
                <a:spcPts val="960"/>
              </a:lnSpc>
              <a:spcBef>
                <a:spcPts val="0"/>
              </a:spcBef>
              <a:spcAft>
                <a:spcPts val="0"/>
              </a:spcAft>
            </a:pPr>
            <a:r>
              <a:rPr lang="en-US" sz="1050" b="1" dirty="0" smtClean="0">
                <a:latin typeface="Courier New"/>
                <a:cs typeface="Courier New"/>
              </a:rPr>
              <a:t>      // column of the matrix (xmm4), and add it to the total</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0x00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xmm4</a:t>
            </a:r>
          </a:p>
          <a:p>
            <a:pPr>
              <a:lnSpc>
                <a:spcPts val="960"/>
              </a:lnSpc>
              <a:spcBef>
                <a:spcPts val="0"/>
              </a:spcBef>
              <a:spcAft>
                <a:spcPts val="0"/>
              </a:spcAft>
            </a:pPr>
            <a:r>
              <a:rPr lang="en-US" sz="1050" dirty="0" smtClean="0">
                <a:latin typeface="Courier New"/>
                <a:cs typeface="Courier New"/>
              </a:rPr>
              <a:t>      </a:t>
            </a:r>
            <a:r>
              <a:rPr lang="en-US" sz="1050" b="1" dirty="0" err="1" smtClean="0">
                <a:solidFill>
                  <a:srgbClr val="FF0000"/>
                </a:solidFill>
                <a:latin typeface="Courier New"/>
                <a:cs typeface="Courier New"/>
              </a:rPr>
              <a:t>addps</a:t>
            </a:r>
            <a:r>
              <a:rPr lang="en-US" sz="1050" b="1" dirty="0" smtClean="0">
                <a:solidFill>
                  <a:srgbClr val="FF0000"/>
                </a:solidFill>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repeat the process for </a:t>
            </a:r>
            <a:r>
              <a:rPr lang="en-US" sz="1050" b="1" dirty="0" err="1" smtClean="0">
                <a:latin typeface="Courier New"/>
                <a:cs typeface="Courier New"/>
              </a:rPr>
              <a:t>y</a:t>
            </a:r>
            <a:r>
              <a:rPr lang="en-US" sz="1050" b="1" dirty="0" smtClean="0">
                <a:latin typeface="Courier New"/>
                <a:cs typeface="Courier New"/>
              </a:rPr>
              <a:t>, </a:t>
            </a:r>
            <a:r>
              <a:rPr lang="en-US" sz="1050" b="1" dirty="0" err="1" smtClean="0">
                <a:latin typeface="Courier New"/>
                <a:cs typeface="Courier New"/>
              </a:rPr>
              <a:t>z</a:t>
            </a:r>
            <a:r>
              <a:rPr lang="en-US" sz="1050" b="1" dirty="0" smtClean="0">
                <a:latin typeface="Courier New"/>
                <a:cs typeface="Courier New"/>
              </a:rPr>
              <a:t> and </a:t>
            </a:r>
            <a:r>
              <a:rPr lang="en-US" sz="1050" b="1" dirty="0" err="1" smtClean="0">
                <a:latin typeface="Courier New"/>
                <a:cs typeface="Courier New"/>
              </a:rPr>
              <a:t>w</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0x55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0xAA</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xmm6</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0xFF</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write the results to </a:t>
            </a:r>
            <a:r>
              <a:rPr lang="en-US" sz="1050" b="1" dirty="0" err="1" smtClean="0">
                <a:latin typeface="Courier New"/>
                <a:cs typeface="Courier New"/>
              </a:rPr>
              <a:t>vout</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xmm2</a:t>
            </a:r>
          </a:p>
          <a:p>
            <a:pPr>
              <a:lnSpc>
                <a:spcPts val="960"/>
              </a:lnSpc>
              <a:spcBef>
                <a:spcPts val="0"/>
              </a:spcBef>
              <a:spcAft>
                <a:spcPts val="0"/>
              </a:spcAft>
            </a:pPr>
            <a:r>
              <a:rPr lang="en-US" sz="1050" dirty="0" smtClean="0">
                <a:latin typeface="Courier New"/>
                <a:cs typeface="Courier New"/>
              </a:rPr>
              <a:t>}</a:t>
            </a:r>
          </a:p>
        </p:txBody>
      </p:sp>
      <p:graphicFrame>
        <p:nvGraphicFramePr>
          <p:cNvPr id="5" name="Table 4"/>
          <p:cNvGraphicFramePr>
            <a:graphicFrameLocks noGrp="1"/>
          </p:cNvGraphicFramePr>
          <p:nvPr/>
        </p:nvGraphicFramePr>
        <p:xfrm>
          <a:off x="247923" y="1383491"/>
          <a:ext cx="3353700" cy="370840"/>
        </p:xfrm>
        <a:graphic>
          <a:graphicData uri="http://schemas.openxmlformats.org/drawingml/2006/table">
            <a:tbl>
              <a:tblPr firstRow="1" bandRow="1">
                <a:tableStyleId>{C4B1156A-380E-4F78-BDF5-A606A8083BF9}</a:tableStyleId>
              </a:tblPr>
              <a:tblGrid>
                <a:gridCol w="838425"/>
                <a:gridCol w="838425"/>
                <a:gridCol w="838425"/>
                <a:gridCol w="838425"/>
              </a:tblGrid>
              <a:tr h="370840">
                <a:tc>
                  <a:txBody>
                    <a:bodyPr/>
                    <a:lstStyle/>
                    <a:p>
                      <a:pPr algn="ctr"/>
                      <a:r>
                        <a:rPr lang="en-US" dirty="0" smtClean="0"/>
                        <a:t>1</a:t>
                      </a:r>
                      <a:endParaRPr lang="en-US" dirty="0"/>
                    </a:p>
                  </a:txBody>
                  <a:tcPr anchor="ctr">
                    <a:solidFill>
                      <a:srgbClr val="DDDDDD"/>
                    </a:solidFill>
                  </a:tcPr>
                </a:tc>
                <a:tc>
                  <a:txBody>
                    <a:bodyPr/>
                    <a:lstStyle/>
                    <a:p>
                      <a:pPr algn="ctr"/>
                      <a:r>
                        <a:rPr lang="en-US" dirty="0" smtClean="0"/>
                        <a:t>2</a:t>
                      </a:r>
                      <a:endParaRPr lang="en-US" dirty="0"/>
                    </a:p>
                  </a:txBody>
                  <a:tcPr anchor="ctr">
                    <a:solidFill>
                      <a:srgbClr val="DDDDDD"/>
                    </a:solidFill>
                  </a:tcPr>
                </a:tc>
                <a:tc>
                  <a:txBody>
                    <a:bodyPr/>
                    <a:lstStyle/>
                    <a:p>
                      <a:pPr algn="ctr"/>
                      <a:r>
                        <a:rPr lang="en-US" dirty="0" smtClean="0"/>
                        <a:t>3</a:t>
                      </a:r>
                      <a:endParaRPr lang="en-US" dirty="0"/>
                    </a:p>
                  </a:txBody>
                  <a:tcPr anchor="ctr">
                    <a:solidFill>
                      <a:srgbClr val="DDDDDD"/>
                    </a:solidFill>
                  </a:tcPr>
                </a:tc>
                <a:tc>
                  <a:txBody>
                    <a:bodyPr/>
                    <a:lstStyle/>
                    <a:p>
                      <a:pPr algn="ctr"/>
                      <a:r>
                        <a:rPr lang="en-US" dirty="0" smtClean="0"/>
                        <a:t>4</a:t>
                      </a:r>
                      <a:endParaRPr lang="en-US" dirty="0"/>
                    </a:p>
                  </a:txBody>
                  <a:tcPr anchor="ctr">
                    <a:solidFill>
                      <a:srgbClr val="DDDDDD"/>
                    </a:solidFill>
                  </a:tcPr>
                </a:tc>
              </a:tr>
            </a:tbl>
          </a:graphicData>
        </a:graphic>
      </p:graphicFrame>
      <p:graphicFrame>
        <p:nvGraphicFramePr>
          <p:cNvPr id="6" name="Table 5"/>
          <p:cNvGraphicFramePr>
            <a:graphicFrameLocks noGrp="1"/>
          </p:cNvGraphicFramePr>
          <p:nvPr/>
        </p:nvGraphicFramePr>
        <p:xfrm>
          <a:off x="247923" y="2245166"/>
          <a:ext cx="3353700" cy="370840"/>
        </p:xfrm>
        <a:graphic>
          <a:graphicData uri="http://schemas.openxmlformats.org/drawingml/2006/table">
            <a:tbl>
              <a:tblPr firstRow="1" bandRow="1">
                <a:tableStyleId>{C4B1156A-380E-4F78-BDF5-A606A8083BF9}</a:tableStyleId>
              </a:tblPr>
              <a:tblGrid>
                <a:gridCol w="838425"/>
                <a:gridCol w="838425"/>
                <a:gridCol w="838425"/>
                <a:gridCol w="838425"/>
              </a:tblGrid>
              <a:tr h="370840">
                <a:tc>
                  <a:txBody>
                    <a:bodyPr/>
                    <a:lstStyle/>
                    <a:p>
                      <a:pPr algn="ctr"/>
                      <a:r>
                        <a:rPr lang="en-US" dirty="0" smtClean="0"/>
                        <a:t>0</a:t>
                      </a:r>
                      <a:endParaRPr lang="en-US" dirty="0"/>
                    </a:p>
                  </a:txBody>
                  <a:tcPr anchor="ctr">
                    <a:solidFill>
                      <a:srgbClr val="DDDDDD"/>
                    </a:solidFill>
                  </a:tcPr>
                </a:tc>
                <a:tc>
                  <a:txBody>
                    <a:bodyPr/>
                    <a:lstStyle/>
                    <a:p>
                      <a:pPr algn="ctr"/>
                      <a:r>
                        <a:rPr lang="en-US" dirty="0" smtClean="0"/>
                        <a:t>0</a:t>
                      </a:r>
                      <a:endParaRPr lang="en-US" dirty="0"/>
                    </a:p>
                  </a:txBody>
                  <a:tcPr anchor="ctr">
                    <a:solidFill>
                      <a:srgbClr val="DDDDDD"/>
                    </a:solidFill>
                  </a:tcPr>
                </a:tc>
                <a:tc>
                  <a:txBody>
                    <a:bodyPr/>
                    <a:lstStyle/>
                    <a:p>
                      <a:pPr algn="ctr"/>
                      <a:r>
                        <a:rPr lang="en-US" dirty="0" smtClean="0"/>
                        <a:t>0</a:t>
                      </a:r>
                      <a:endParaRPr lang="en-US" dirty="0"/>
                    </a:p>
                  </a:txBody>
                  <a:tcPr anchor="ctr">
                    <a:solidFill>
                      <a:srgbClr val="DDDDDD"/>
                    </a:solidFill>
                  </a:tcPr>
                </a:tc>
                <a:tc>
                  <a:txBody>
                    <a:bodyPr/>
                    <a:lstStyle/>
                    <a:p>
                      <a:pPr algn="ctr"/>
                      <a:r>
                        <a:rPr lang="en-US" dirty="0" smtClean="0"/>
                        <a:t>0</a:t>
                      </a:r>
                      <a:endParaRPr lang="en-US" dirty="0"/>
                    </a:p>
                  </a:txBody>
                  <a:tcPr anchor="ctr">
                    <a:solidFill>
                      <a:srgbClr val="DDDDDD"/>
                    </a:solidFill>
                  </a:tcPr>
                </a:tc>
              </a:tr>
            </a:tbl>
          </a:graphicData>
        </a:graphic>
      </p:graphicFrame>
      <p:graphicFrame>
        <p:nvGraphicFramePr>
          <p:cNvPr id="7" name="Table 6"/>
          <p:cNvGraphicFramePr>
            <a:graphicFrameLocks noGrp="1"/>
          </p:cNvGraphicFramePr>
          <p:nvPr/>
        </p:nvGraphicFramePr>
        <p:xfrm>
          <a:off x="247923" y="3106841"/>
          <a:ext cx="3353700" cy="370840"/>
        </p:xfrm>
        <a:graphic>
          <a:graphicData uri="http://schemas.openxmlformats.org/drawingml/2006/table">
            <a:tbl>
              <a:tblPr firstRow="1" bandRow="1">
                <a:tableStyleId>{C4B1156A-380E-4F78-BDF5-A606A8083BF9}</a:tableStyleId>
              </a:tblPr>
              <a:tblGrid>
                <a:gridCol w="838425"/>
                <a:gridCol w="838425"/>
                <a:gridCol w="838425"/>
                <a:gridCol w="838425"/>
              </a:tblGrid>
              <a:tr h="370840">
                <a:tc>
                  <a:txBody>
                    <a:bodyPr/>
                    <a:lstStyle/>
                    <a:p>
                      <a:pPr algn="ctr"/>
                      <a:r>
                        <a:rPr lang="en-US" dirty="0" smtClean="0"/>
                        <a:t>1</a:t>
                      </a:r>
                      <a:endParaRPr lang="en-US" dirty="0"/>
                    </a:p>
                  </a:txBody>
                  <a:tcPr anchor="ctr">
                    <a:solidFill>
                      <a:srgbClr val="FF0000"/>
                    </a:solidFill>
                  </a:tcPr>
                </a:tc>
                <a:tc>
                  <a:txBody>
                    <a:bodyPr/>
                    <a:lstStyle/>
                    <a:p>
                      <a:pPr algn="ctr"/>
                      <a:r>
                        <a:rPr lang="en-US" dirty="0" smtClean="0"/>
                        <a:t>2</a:t>
                      </a:r>
                      <a:endParaRPr lang="en-US" dirty="0"/>
                    </a:p>
                  </a:txBody>
                  <a:tcPr anchor="ctr">
                    <a:solidFill>
                      <a:srgbClr val="FF0000"/>
                    </a:solidFill>
                  </a:tcPr>
                </a:tc>
                <a:tc>
                  <a:txBody>
                    <a:bodyPr/>
                    <a:lstStyle/>
                    <a:p>
                      <a:pPr algn="ctr"/>
                      <a:r>
                        <a:rPr lang="en-US" dirty="0" smtClean="0"/>
                        <a:t>3</a:t>
                      </a:r>
                      <a:endParaRPr lang="en-US" dirty="0"/>
                    </a:p>
                  </a:txBody>
                  <a:tcPr anchor="ctr">
                    <a:solidFill>
                      <a:srgbClr val="FF0000"/>
                    </a:solidFill>
                  </a:tcPr>
                </a:tc>
                <a:tc>
                  <a:txBody>
                    <a:bodyPr/>
                    <a:lstStyle/>
                    <a:p>
                      <a:pPr algn="ctr"/>
                      <a:r>
                        <a:rPr lang="en-US" dirty="0" smtClean="0"/>
                        <a:t>4</a:t>
                      </a:r>
                      <a:endParaRPr lang="en-US" dirty="0"/>
                    </a:p>
                  </a:txBody>
                  <a:tcPr anchor="ctr">
                    <a:solidFill>
                      <a:srgbClr val="FF0000"/>
                    </a:solidFill>
                  </a:tcPr>
                </a:tc>
              </a:tr>
            </a:tbl>
          </a:graphicData>
        </a:graphic>
      </p:graphicFrame>
      <p:sp>
        <p:nvSpPr>
          <p:cNvPr id="8" name="Plus 7"/>
          <p:cNvSpPr/>
          <p:nvPr/>
        </p:nvSpPr>
        <p:spPr bwMode="auto">
          <a:xfrm>
            <a:off x="513442"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dirty="0" smtClean="0">
              <a:ln>
                <a:noFill/>
              </a:ln>
              <a:solidFill>
                <a:schemeClr val="tx1"/>
              </a:solidFill>
              <a:effectLst/>
              <a:latin typeface="Tahoma" pitchFamily="-96" charset="0"/>
            </a:endParaRPr>
          </a:p>
        </p:txBody>
      </p:sp>
      <p:sp>
        <p:nvSpPr>
          <p:cNvPr id="9" name="Plus 8"/>
          <p:cNvSpPr/>
          <p:nvPr/>
        </p:nvSpPr>
        <p:spPr bwMode="auto">
          <a:xfrm>
            <a:off x="1345946"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0" name="Plus 9"/>
          <p:cNvSpPr/>
          <p:nvPr/>
        </p:nvSpPr>
        <p:spPr bwMode="auto">
          <a:xfrm>
            <a:off x="2178450"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1" name="Plus 10"/>
          <p:cNvSpPr/>
          <p:nvPr/>
        </p:nvSpPr>
        <p:spPr bwMode="auto">
          <a:xfrm>
            <a:off x="3010954"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2" name="Equal 11"/>
          <p:cNvSpPr/>
          <p:nvPr/>
        </p:nvSpPr>
        <p:spPr bwMode="auto">
          <a:xfrm>
            <a:off x="51344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3" name="Equal 12"/>
          <p:cNvSpPr/>
          <p:nvPr/>
        </p:nvSpPr>
        <p:spPr bwMode="auto">
          <a:xfrm>
            <a:off x="1354935"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4" name="Equal 13"/>
          <p:cNvSpPr/>
          <p:nvPr/>
        </p:nvSpPr>
        <p:spPr bwMode="auto">
          <a:xfrm>
            <a:off x="2196428"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5" name="Equal 14"/>
          <p:cNvSpPr/>
          <p:nvPr/>
        </p:nvSpPr>
        <p:spPr bwMode="auto">
          <a:xfrm>
            <a:off x="303792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Matrix Multiplication – SSE</a:t>
            </a:r>
            <a:endParaRPr lang="en-US" dirty="0"/>
          </a:p>
        </p:txBody>
      </p:sp>
      <p:sp>
        <p:nvSpPr>
          <p:cNvPr id="4" name="TextBox 3"/>
          <p:cNvSpPr txBox="1"/>
          <p:nvPr/>
        </p:nvSpPr>
        <p:spPr>
          <a:xfrm>
            <a:off x="3844084" y="813710"/>
            <a:ext cx="5182658" cy="5648127"/>
          </a:xfrm>
          <a:prstGeom prst="rect">
            <a:avLst/>
          </a:prstGeom>
          <a:noFill/>
        </p:spPr>
        <p:txBody>
          <a:bodyPr wrap="square" tIns="0" bIns="0" rtlCol="0">
            <a:spAutoFit/>
          </a:bodyPr>
          <a:lstStyle/>
          <a:p>
            <a:pPr>
              <a:lnSpc>
                <a:spcPts val="960"/>
              </a:lnSpc>
              <a:spcBef>
                <a:spcPts val="0"/>
              </a:spcBef>
              <a:spcAft>
                <a:spcPts val="0"/>
              </a:spcAft>
            </a:pPr>
            <a:r>
              <a:rPr lang="en-US" sz="1050" dirty="0" smtClean="0">
                <a:latin typeface="Courier New"/>
                <a:cs typeface="Courier New"/>
              </a:rPr>
              <a:t>__</a:t>
            </a:r>
            <a:r>
              <a:rPr lang="en-US" sz="1050" dirty="0" err="1" smtClean="0">
                <a:latin typeface="Courier New"/>
                <a:cs typeface="Courier New"/>
              </a:rPr>
              <a:t>asm</a:t>
            </a:r>
            <a:r>
              <a:rPr lang="en-US" sz="1050" dirty="0" smtClean="0">
                <a:latin typeface="Courier New"/>
                <a:cs typeface="Courier New"/>
              </a:rPr>
              <a:t> {</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esi</a:t>
            </a:r>
            <a:r>
              <a:rPr lang="en-US" sz="1050" dirty="0" smtClean="0">
                <a:latin typeface="Courier New"/>
                <a:cs typeface="Courier New"/>
              </a:rPr>
              <a:t>, </a:t>
            </a:r>
            <a:r>
              <a:rPr lang="en-US" sz="1050" b="1" i="1" dirty="0" smtClean="0">
                <a:solidFill>
                  <a:srgbClr val="0000FF"/>
                </a:solidFill>
                <a:latin typeface="Courier New"/>
                <a:cs typeface="Courier New"/>
              </a:rPr>
              <a:t>VIN</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a:t>
            </a:r>
            <a:r>
              <a:rPr lang="en-US" sz="1050" b="1" i="1" dirty="0" smtClean="0">
                <a:solidFill>
                  <a:srgbClr val="0000FF"/>
                </a:solidFill>
                <a:latin typeface="Courier New"/>
                <a:cs typeface="Courier New"/>
              </a:rPr>
              <a:t>VOUT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load columns of matrix into xmm4-7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a:t>
            </a:r>
            <a:r>
              <a:rPr lang="en-US" sz="1050" dirty="0" smtClean="0">
                <a:latin typeface="Courier New"/>
                <a:cs typeface="Courier New"/>
              </a:rPr>
              <a:t>      </a:t>
            </a:r>
            <a:r>
              <a:rPr lang="en-US" sz="1050" dirty="0" err="1" smtClean="0">
                <a:latin typeface="Courier New"/>
                <a:cs typeface="Courier New"/>
              </a:rPr>
              <a:t>edx</a:t>
            </a:r>
            <a:r>
              <a:rPr lang="en-US" sz="1050" dirty="0" smtClean="0">
                <a:latin typeface="Courier New"/>
                <a:cs typeface="Courier New"/>
              </a:rPr>
              <a:t>,  </a:t>
            </a:r>
            <a:r>
              <a:rPr lang="en-US" sz="1050" b="1" i="1" dirty="0" smtClean="0">
                <a:solidFill>
                  <a:srgbClr val="0000FF"/>
                </a:solidFill>
                <a:latin typeface="Courier New"/>
                <a:cs typeface="Courier New"/>
              </a:rPr>
              <a:t>ELTS</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xmm4, [</a:t>
            </a:r>
            <a:r>
              <a:rPr lang="en-US" sz="1050" dirty="0" err="1" smtClean="0">
                <a:latin typeface="Courier New"/>
                <a:cs typeface="Courier New"/>
              </a:rPr>
              <a:t>edx</a:t>
            </a:r>
            <a:r>
              <a:rPr lang="en-US" sz="1050" dirty="0" smtClean="0">
                <a:latin typeface="Courier New"/>
                <a:cs typeface="Courier New"/>
              </a:rPr>
              <a:t>]</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xmm5, [</a:t>
            </a:r>
            <a:r>
              <a:rPr lang="en-US" sz="1050" dirty="0" err="1" smtClean="0">
                <a:latin typeface="Courier New"/>
                <a:cs typeface="Courier New"/>
              </a:rPr>
              <a:t>edx</a:t>
            </a:r>
            <a:r>
              <a:rPr lang="en-US" sz="1050" dirty="0" smtClean="0">
                <a:latin typeface="Courier New"/>
                <a:cs typeface="Courier New"/>
              </a:rPr>
              <a:t> + 0x10]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xmm6, [</a:t>
            </a:r>
            <a:r>
              <a:rPr lang="en-US" sz="1050" dirty="0" err="1" smtClean="0">
                <a:latin typeface="Courier New"/>
                <a:cs typeface="Courier New"/>
              </a:rPr>
              <a:t>edx</a:t>
            </a:r>
            <a:r>
              <a:rPr lang="en-US" sz="1050" dirty="0" smtClean="0">
                <a:latin typeface="Courier New"/>
                <a:cs typeface="Courier New"/>
              </a:rPr>
              <a:t> + 0x20]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xmm7, [</a:t>
            </a:r>
            <a:r>
              <a:rPr lang="en-US" sz="1050" dirty="0" err="1" smtClean="0">
                <a:latin typeface="Courier New"/>
                <a:cs typeface="Courier New"/>
              </a:rPr>
              <a:t>edx</a:t>
            </a:r>
            <a:r>
              <a:rPr lang="en-US" sz="1050" dirty="0" smtClean="0">
                <a:latin typeface="Courier New"/>
                <a:cs typeface="Courier New"/>
              </a:rPr>
              <a:t> + 0x30]</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load </a:t>
            </a:r>
            <a:r>
              <a:rPr lang="en-US" sz="1050" b="1" dirty="0" err="1" smtClean="0">
                <a:latin typeface="Courier New"/>
                <a:cs typeface="Courier New"/>
              </a:rPr>
              <a:t>v</a:t>
            </a:r>
            <a:r>
              <a:rPr lang="en-US" sz="1050" b="1" dirty="0" smtClean="0">
                <a:latin typeface="Courier New"/>
                <a:cs typeface="Courier New"/>
              </a:rPr>
              <a:t> into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xmm0, [</a:t>
            </a:r>
            <a:r>
              <a:rPr lang="en-US" sz="1050" dirty="0" err="1" smtClean="0">
                <a:latin typeface="Courier New"/>
                <a:cs typeface="Courier New"/>
              </a:rPr>
              <a:t>esi</a:t>
            </a:r>
            <a:r>
              <a:rPr lang="en-US" sz="1050" dirty="0" smtClean="0">
                <a:latin typeface="Courier New"/>
                <a:cs typeface="Courier New"/>
              </a:rPr>
              <a:t>]</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we'll store the final result in xmm2; initialize it</a:t>
            </a:r>
          </a:p>
          <a:p>
            <a:pPr>
              <a:lnSpc>
                <a:spcPts val="960"/>
              </a:lnSpc>
              <a:spcBef>
                <a:spcPts val="0"/>
              </a:spcBef>
              <a:spcAft>
                <a:spcPts val="0"/>
              </a:spcAft>
            </a:pPr>
            <a:r>
              <a:rPr lang="en-US" sz="1050" b="1" dirty="0" smtClean="0">
                <a:latin typeface="Courier New"/>
                <a:cs typeface="Courier New"/>
              </a:rPr>
              <a:t>      // to zero</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xorps</a:t>
            </a:r>
            <a:r>
              <a:rPr lang="en-US" sz="1050" dirty="0" smtClean="0">
                <a:latin typeface="Courier New"/>
                <a:cs typeface="Courier New"/>
              </a:rPr>
              <a:t>      xmm2, xmm2</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broadcast </a:t>
            </a:r>
            <a:r>
              <a:rPr lang="en-US" sz="1050" b="1" dirty="0" err="1" smtClean="0">
                <a:latin typeface="Courier New"/>
                <a:cs typeface="Courier New"/>
              </a:rPr>
              <a:t>x</a:t>
            </a:r>
            <a:r>
              <a:rPr lang="en-US" sz="1050" b="1" dirty="0" smtClean="0">
                <a:latin typeface="Courier New"/>
                <a:cs typeface="Courier New"/>
              </a:rPr>
              <a:t> into xmm1, multiply it by the first</a:t>
            </a:r>
          </a:p>
          <a:p>
            <a:pPr>
              <a:lnSpc>
                <a:spcPts val="960"/>
              </a:lnSpc>
              <a:spcBef>
                <a:spcPts val="0"/>
              </a:spcBef>
              <a:spcAft>
                <a:spcPts val="0"/>
              </a:spcAft>
            </a:pPr>
            <a:r>
              <a:rPr lang="en-US" sz="1050" b="1" dirty="0" smtClean="0">
                <a:latin typeface="Courier New"/>
                <a:cs typeface="Courier New"/>
              </a:rPr>
              <a:t>      // column of the matrix (xmm4), and add it to the total</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0x00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xmm4</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b="1" dirty="0" smtClean="0">
                <a:latin typeface="Courier New"/>
                <a:cs typeface="Courier New"/>
              </a:rPr>
              <a:t>      // repeat the process for </a:t>
            </a:r>
            <a:r>
              <a:rPr lang="en-US" sz="1050" b="1" dirty="0" err="1" smtClean="0">
                <a:latin typeface="Courier New"/>
                <a:cs typeface="Courier New"/>
              </a:rPr>
              <a:t>y</a:t>
            </a:r>
            <a:r>
              <a:rPr lang="en-US" sz="1050" b="1" dirty="0" smtClean="0">
                <a:latin typeface="Courier New"/>
                <a:cs typeface="Courier New"/>
              </a:rPr>
              <a:t>, </a:t>
            </a:r>
            <a:r>
              <a:rPr lang="en-US" sz="1050" b="1" dirty="0" err="1" smtClean="0">
                <a:latin typeface="Courier New"/>
                <a:cs typeface="Courier New"/>
              </a:rPr>
              <a:t>z</a:t>
            </a:r>
            <a:r>
              <a:rPr lang="en-US" sz="1050" b="1" dirty="0" smtClean="0">
                <a:latin typeface="Courier New"/>
                <a:cs typeface="Courier New"/>
              </a:rPr>
              <a:t> and </a:t>
            </a:r>
            <a:r>
              <a:rPr lang="en-US" sz="1050" b="1" dirty="0" err="1" smtClean="0">
                <a:latin typeface="Courier New"/>
                <a:cs typeface="Courier New"/>
              </a:rPr>
              <a:t>w</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0x55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xmm5</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0xAA</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xmm6</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xmm1, xmm0</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shufps</a:t>
            </a:r>
            <a:r>
              <a:rPr lang="en-US" sz="1050" dirty="0" smtClean="0">
                <a:latin typeface="Courier New"/>
                <a:cs typeface="Courier New"/>
              </a:rPr>
              <a:t>     xmm1, xmm1, 0xFF</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mulps</a:t>
            </a:r>
            <a:r>
              <a:rPr lang="en-US" sz="1050" dirty="0" smtClean="0">
                <a:latin typeface="Courier New"/>
                <a:cs typeface="Courier New"/>
              </a:rPr>
              <a:t>      xmm1, xmm7</a:t>
            </a: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addps</a:t>
            </a:r>
            <a:r>
              <a:rPr lang="en-US" sz="1050" dirty="0" smtClean="0">
                <a:latin typeface="Courier New"/>
                <a:cs typeface="Courier New"/>
              </a:rPr>
              <a:t>      xmm2, xmm1</a:t>
            </a:r>
          </a:p>
          <a:p>
            <a:pPr>
              <a:lnSpc>
                <a:spcPts val="960"/>
              </a:lnSpc>
              <a:spcBef>
                <a:spcPts val="0"/>
              </a:spcBef>
              <a:spcAft>
                <a:spcPts val="0"/>
              </a:spcAft>
            </a:pPr>
            <a:endParaRPr lang="en-US" sz="1050"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b="1" dirty="0" smtClean="0">
                <a:latin typeface="Courier New"/>
                <a:cs typeface="Courier New"/>
              </a:rPr>
              <a:t>// write the results to </a:t>
            </a:r>
            <a:r>
              <a:rPr lang="en-US" sz="1050" b="1" dirty="0" err="1" smtClean="0">
                <a:latin typeface="Courier New"/>
                <a:cs typeface="Courier New"/>
              </a:rPr>
              <a:t>vout</a:t>
            </a:r>
            <a:endParaRPr lang="en-US" sz="1050" b="1" dirty="0" smtClean="0">
              <a:latin typeface="Courier New"/>
              <a:cs typeface="Courier New"/>
            </a:endParaRPr>
          </a:p>
          <a:p>
            <a:pPr>
              <a:lnSpc>
                <a:spcPts val="960"/>
              </a:lnSpc>
              <a:spcBef>
                <a:spcPts val="0"/>
              </a:spcBef>
              <a:spcAft>
                <a:spcPts val="0"/>
              </a:spcAft>
            </a:pPr>
            <a:r>
              <a:rPr lang="en-US" sz="1050" dirty="0" smtClean="0">
                <a:latin typeface="Courier New"/>
                <a:cs typeface="Courier New"/>
              </a:rPr>
              <a:t>      </a:t>
            </a:r>
            <a:r>
              <a:rPr lang="en-US" sz="1050" dirty="0" err="1" smtClean="0">
                <a:latin typeface="Courier New"/>
                <a:cs typeface="Courier New"/>
              </a:rPr>
              <a:t>movups</a:t>
            </a:r>
            <a:r>
              <a:rPr lang="en-US" sz="1050" dirty="0" smtClean="0">
                <a:latin typeface="Courier New"/>
                <a:cs typeface="Courier New"/>
              </a:rPr>
              <a:t>   [</a:t>
            </a:r>
            <a:r>
              <a:rPr lang="en-US" sz="1050" dirty="0" err="1" smtClean="0">
                <a:latin typeface="Courier New"/>
                <a:cs typeface="Courier New"/>
              </a:rPr>
              <a:t>edi</a:t>
            </a:r>
            <a:r>
              <a:rPr lang="en-US" sz="1050" dirty="0" smtClean="0">
                <a:latin typeface="Courier New"/>
                <a:cs typeface="Courier New"/>
              </a:rPr>
              <a:t>], xmm2</a:t>
            </a:r>
          </a:p>
          <a:p>
            <a:pPr>
              <a:lnSpc>
                <a:spcPts val="960"/>
              </a:lnSpc>
              <a:spcBef>
                <a:spcPts val="0"/>
              </a:spcBef>
              <a:spcAft>
                <a:spcPts val="0"/>
              </a:spcAft>
            </a:pPr>
            <a:r>
              <a:rPr lang="en-US" sz="1050" dirty="0" smtClean="0">
                <a:latin typeface="Courier New"/>
                <a:cs typeface="Courier New"/>
              </a:rPr>
              <a:t>}</a:t>
            </a:r>
          </a:p>
        </p:txBody>
      </p:sp>
      <p:graphicFrame>
        <p:nvGraphicFramePr>
          <p:cNvPr id="5" name="Table 4"/>
          <p:cNvGraphicFramePr>
            <a:graphicFrameLocks noGrp="1"/>
          </p:cNvGraphicFramePr>
          <p:nvPr/>
        </p:nvGraphicFramePr>
        <p:xfrm>
          <a:off x="177195" y="1059204"/>
          <a:ext cx="2908952" cy="276764"/>
        </p:xfrm>
        <a:graphic>
          <a:graphicData uri="http://schemas.openxmlformats.org/drawingml/2006/table">
            <a:tbl>
              <a:tblPr firstRow="1" bandRow="1">
                <a:tableStyleId>{C4B1156A-380E-4F78-BDF5-A606A8083BF9}</a:tableStyleId>
              </a:tblPr>
              <a:tblGrid>
                <a:gridCol w="727238"/>
                <a:gridCol w="727238"/>
                <a:gridCol w="727238"/>
                <a:gridCol w="727238"/>
              </a:tblGrid>
              <a:tr h="276764">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7" name="Table 6"/>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10" name="Table 9"/>
          <p:cNvGraphicFramePr>
            <a:graphicFrameLocks noGrp="1"/>
          </p:cNvGraphicFramePr>
          <p:nvPr/>
        </p:nvGraphicFramePr>
        <p:xfrm>
          <a:off x="177195" y="5109798"/>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12" name="Table 11"/>
          <p:cNvGraphicFramePr>
            <a:graphicFrameLocks noGrp="1"/>
          </p:cNvGraphicFramePr>
          <p:nvPr/>
        </p:nvGraphicFramePr>
        <p:xfrm>
          <a:off x="177195" y="3759600"/>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14" name="Table 13"/>
          <p:cNvGraphicFramePr>
            <a:graphicFrameLocks noGrp="1"/>
          </p:cNvGraphicFramePr>
          <p:nvPr/>
        </p:nvGraphicFramePr>
        <p:xfrm>
          <a:off x="177195" y="4434699"/>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16" name="Table 15"/>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0</a:t>
                      </a:r>
                      <a:endParaRPr lang="en-US" sz="1200" dirty="0"/>
                    </a:p>
                  </a:txBody>
                  <a:tcPr anchor="ctr">
                    <a:solidFill>
                      <a:srgbClr val="DDDDDD"/>
                    </a:solidFill>
                  </a:tcPr>
                </a:tc>
                <a:tc>
                  <a:txBody>
                    <a:bodyPr/>
                    <a:lstStyle/>
                    <a:p>
                      <a:pPr algn="ctr"/>
                      <a:r>
                        <a:rPr lang="en-US" sz="1200" dirty="0" smtClean="0"/>
                        <a:t>0</a:t>
                      </a:r>
                      <a:endParaRPr lang="en-US" sz="1200" dirty="0"/>
                    </a:p>
                  </a:txBody>
                  <a:tcPr anchor="ctr">
                    <a:solidFill>
                      <a:srgbClr val="DDDDDD"/>
                    </a:solidFill>
                  </a:tcPr>
                </a:tc>
                <a:tc>
                  <a:txBody>
                    <a:bodyPr/>
                    <a:lstStyle/>
                    <a:p>
                      <a:pPr algn="ctr"/>
                      <a:r>
                        <a:rPr lang="en-US" sz="1200" dirty="0" smtClean="0"/>
                        <a:t>0</a:t>
                      </a:r>
                      <a:endParaRPr lang="en-US" sz="1200" dirty="0"/>
                    </a:p>
                  </a:txBody>
                  <a:tcPr anchor="ctr">
                    <a:solidFill>
                      <a:srgbClr val="DDDDDD"/>
                    </a:solidFill>
                  </a:tcPr>
                </a:tc>
                <a:tc>
                  <a:txBody>
                    <a:bodyPr/>
                    <a:lstStyle/>
                    <a:p>
                      <a:pPr algn="ctr"/>
                      <a:r>
                        <a:rPr lang="en-US" sz="1200" dirty="0" smtClean="0"/>
                        <a:t>0</a:t>
                      </a:r>
                      <a:endParaRPr lang="en-US" sz="1200" dirty="0"/>
                    </a:p>
                  </a:txBody>
                  <a:tcPr anchor="ctr">
                    <a:solidFill>
                      <a:srgbClr val="DDDDDD"/>
                    </a:solidFill>
                  </a:tcPr>
                </a:tc>
              </a:tr>
            </a:tbl>
          </a:graphicData>
        </a:graphic>
      </p:graphicFrame>
      <p:graphicFrame>
        <p:nvGraphicFramePr>
          <p:cNvPr id="18" name="Table 17"/>
          <p:cNvGraphicFramePr>
            <a:graphicFrameLocks noGrp="1"/>
          </p:cNvGraphicFramePr>
          <p:nvPr/>
        </p:nvGraphicFramePr>
        <p:xfrm>
          <a:off x="177195" y="3084501"/>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sp>
        <p:nvSpPr>
          <p:cNvPr id="6" name="TextBox 5"/>
          <p:cNvSpPr txBox="1"/>
          <p:nvPr/>
        </p:nvSpPr>
        <p:spPr>
          <a:xfrm>
            <a:off x="177195" y="753186"/>
            <a:ext cx="736600" cy="307777"/>
          </a:xfrm>
          <a:prstGeom prst="rect">
            <a:avLst/>
          </a:prstGeom>
          <a:noFill/>
        </p:spPr>
        <p:txBody>
          <a:bodyPr wrap="none" rtlCol="0">
            <a:spAutoFit/>
          </a:bodyPr>
          <a:lstStyle/>
          <a:p>
            <a:r>
              <a:rPr lang="en-US" dirty="0" smtClean="0"/>
              <a:t>xmm0:</a:t>
            </a:r>
            <a:endParaRPr lang="en-US" dirty="0"/>
          </a:p>
        </p:txBody>
      </p:sp>
      <p:sp>
        <p:nvSpPr>
          <p:cNvPr id="8" name="TextBox 7"/>
          <p:cNvSpPr txBox="1"/>
          <p:nvPr/>
        </p:nvSpPr>
        <p:spPr>
          <a:xfrm>
            <a:off x="177195" y="1428285"/>
            <a:ext cx="736600" cy="307777"/>
          </a:xfrm>
          <a:prstGeom prst="rect">
            <a:avLst/>
          </a:prstGeom>
          <a:noFill/>
        </p:spPr>
        <p:txBody>
          <a:bodyPr wrap="none" rtlCol="0">
            <a:spAutoFit/>
          </a:bodyPr>
          <a:lstStyle/>
          <a:p>
            <a:r>
              <a:rPr lang="en-US" dirty="0" smtClean="0"/>
              <a:t>xmm1:</a:t>
            </a:r>
            <a:endParaRPr lang="en-US" dirty="0"/>
          </a:p>
        </p:txBody>
      </p:sp>
      <p:sp>
        <p:nvSpPr>
          <p:cNvPr id="11" name="TextBox 10"/>
          <p:cNvSpPr txBox="1"/>
          <p:nvPr/>
        </p:nvSpPr>
        <p:spPr>
          <a:xfrm>
            <a:off x="177195" y="4803780"/>
            <a:ext cx="736600" cy="307777"/>
          </a:xfrm>
          <a:prstGeom prst="rect">
            <a:avLst/>
          </a:prstGeom>
          <a:noFill/>
        </p:spPr>
        <p:txBody>
          <a:bodyPr wrap="none" rtlCol="0">
            <a:spAutoFit/>
          </a:bodyPr>
          <a:lstStyle/>
          <a:p>
            <a:r>
              <a:rPr lang="en-US" dirty="0" smtClean="0"/>
              <a:t>xmm7:</a:t>
            </a:r>
            <a:endParaRPr lang="en-US" dirty="0"/>
          </a:p>
        </p:txBody>
      </p:sp>
      <p:sp>
        <p:nvSpPr>
          <p:cNvPr id="13" name="TextBox 12"/>
          <p:cNvSpPr txBox="1"/>
          <p:nvPr/>
        </p:nvSpPr>
        <p:spPr>
          <a:xfrm>
            <a:off x="177195" y="3453582"/>
            <a:ext cx="736600" cy="307777"/>
          </a:xfrm>
          <a:prstGeom prst="rect">
            <a:avLst/>
          </a:prstGeom>
          <a:noFill/>
        </p:spPr>
        <p:txBody>
          <a:bodyPr wrap="none" rtlCol="0">
            <a:spAutoFit/>
          </a:bodyPr>
          <a:lstStyle/>
          <a:p>
            <a:r>
              <a:rPr lang="en-US" dirty="0" smtClean="0"/>
              <a:t>xmm5:</a:t>
            </a:r>
            <a:endParaRPr lang="en-US" dirty="0"/>
          </a:p>
        </p:txBody>
      </p:sp>
      <p:sp>
        <p:nvSpPr>
          <p:cNvPr id="15" name="TextBox 14"/>
          <p:cNvSpPr txBox="1"/>
          <p:nvPr/>
        </p:nvSpPr>
        <p:spPr>
          <a:xfrm>
            <a:off x="177195" y="4128681"/>
            <a:ext cx="736600" cy="307777"/>
          </a:xfrm>
          <a:prstGeom prst="rect">
            <a:avLst/>
          </a:prstGeom>
          <a:noFill/>
        </p:spPr>
        <p:txBody>
          <a:bodyPr wrap="none" rtlCol="0">
            <a:spAutoFit/>
          </a:bodyPr>
          <a:lstStyle/>
          <a:p>
            <a:r>
              <a:rPr lang="en-US" dirty="0" smtClean="0"/>
              <a:t>xmm6:</a:t>
            </a:r>
            <a:endParaRPr lang="en-US" dirty="0"/>
          </a:p>
        </p:txBody>
      </p:sp>
      <p:sp>
        <p:nvSpPr>
          <p:cNvPr id="17" name="TextBox 16"/>
          <p:cNvSpPr txBox="1"/>
          <p:nvPr/>
        </p:nvSpPr>
        <p:spPr>
          <a:xfrm>
            <a:off x="177195" y="2103384"/>
            <a:ext cx="736600" cy="307777"/>
          </a:xfrm>
          <a:prstGeom prst="rect">
            <a:avLst/>
          </a:prstGeom>
          <a:noFill/>
        </p:spPr>
        <p:txBody>
          <a:bodyPr wrap="none" rtlCol="0">
            <a:spAutoFit/>
          </a:bodyPr>
          <a:lstStyle/>
          <a:p>
            <a:r>
              <a:rPr lang="en-US" dirty="0" smtClean="0"/>
              <a:t>xmm2:</a:t>
            </a:r>
            <a:endParaRPr lang="en-US" dirty="0"/>
          </a:p>
        </p:txBody>
      </p:sp>
      <p:sp>
        <p:nvSpPr>
          <p:cNvPr id="19" name="TextBox 18"/>
          <p:cNvSpPr txBox="1"/>
          <p:nvPr/>
        </p:nvSpPr>
        <p:spPr>
          <a:xfrm>
            <a:off x="177195" y="2778483"/>
            <a:ext cx="736600" cy="307777"/>
          </a:xfrm>
          <a:prstGeom prst="rect">
            <a:avLst/>
          </a:prstGeom>
          <a:noFill/>
        </p:spPr>
        <p:txBody>
          <a:bodyPr wrap="none" rtlCol="0">
            <a:spAutoFit/>
          </a:bodyPr>
          <a:lstStyle/>
          <a:p>
            <a:r>
              <a:rPr lang="en-US" dirty="0" smtClean="0"/>
              <a:t>xmm4:</a:t>
            </a:r>
            <a:endParaRPr lang="en-US" dirty="0"/>
          </a:p>
        </p:txBody>
      </p:sp>
      <p:graphicFrame>
        <p:nvGraphicFramePr>
          <p:cNvPr id="20" name="Content Placeholder 3"/>
          <p:cNvGraphicFramePr>
            <a:graphicFrameLocks noGrp="1"/>
          </p:cNvGraphicFramePr>
          <p:nvPr>
            <p:ph idx="1"/>
          </p:nvPr>
        </p:nvGraphicFramePr>
        <p:xfrm>
          <a:off x="7615673" y="1305548"/>
          <a:ext cx="1066884" cy="975360"/>
        </p:xfrm>
        <a:graphic>
          <a:graphicData uri="http://schemas.openxmlformats.org/drawingml/2006/table">
            <a:tbl>
              <a:tblPr bandRow="1">
                <a:tableStyleId>{ED083AE6-46FA-4A59-8FB0-9F97EB10719F}</a:tableStyleId>
              </a:tblPr>
              <a:tblGrid>
                <a:gridCol w="266721"/>
                <a:gridCol w="266721"/>
                <a:gridCol w="266721"/>
                <a:gridCol w="266721"/>
              </a:tblGrid>
              <a:tr h="242191">
                <a:tc>
                  <a:txBody>
                    <a:bodyPr/>
                    <a:lstStyle/>
                    <a:p>
                      <a:pPr algn="ctr"/>
                      <a:r>
                        <a:rPr lang="en-US" sz="1000" dirty="0" smtClean="0"/>
                        <a:t>1</a:t>
                      </a:r>
                      <a:endParaRPr lang="en-US" sz="1000" dirty="0"/>
                    </a:p>
                  </a:txBody>
                  <a:tcPr anchor="ctr">
                    <a:solidFill>
                      <a:srgbClr val="C0C0C0"/>
                    </a:solidFill>
                  </a:tcPr>
                </a:tc>
                <a:tc>
                  <a:txBody>
                    <a:bodyPr/>
                    <a:lstStyle/>
                    <a:p>
                      <a:pPr algn="ctr"/>
                      <a:r>
                        <a:rPr lang="en-US" sz="1000" dirty="0" smtClean="0"/>
                        <a:t>1</a:t>
                      </a:r>
                      <a:endParaRPr lang="en-US" sz="1000" dirty="0"/>
                    </a:p>
                  </a:txBody>
                  <a:tcPr anchor="ctr">
                    <a:solidFill>
                      <a:srgbClr val="C0C0C0"/>
                    </a:solidFill>
                  </a:tcPr>
                </a:tc>
                <a:tc>
                  <a:txBody>
                    <a:bodyPr/>
                    <a:lstStyle/>
                    <a:p>
                      <a:pPr algn="ctr"/>
                      <a:r>
                        <a:rPr lang="en-US" sz="1000" dirty="0" smtClean="0"/>
                        <a:t>1</a:t>
                      </a:r>
                      <a:endParaRPr lang="en-US" sz="1000" dirty="0"/>
                    </a:p>
                  </a:txBody>
                  <a:tcPr anchor="ctr">
                    <a:solidFill>
                      <a:srgbClr val="C0C0C0"/>
                    </a:solidFill>
                  </a:tcPr>
                </a:tc>
                <a:tc>
                  <a:txBody>
                    <a:bodyPr/>
                    <a:lstStyle/>
                    <a:p>
                      <a:pPr algn="ctr"/>
                      <a:r>
                        <a:rPr lang="en-US" sz="1000" dirty="0" smtClean="0"/>
                        <a:t>1</a:t>
                      </a:r>
                      <a:endParaRPr lang="en-US" sz="1000" dirty="0"/>
                    </a:p>
                  </a:txBody>
                  <a:tcPr anchor="ctr">
                    <a:solidFill>
                      <a:srgbClr val="C0C0C0"/>
                    </a:solidFill>
                  </a:tcPr>
                </a:tc>
              </a:tr>
              <a:tr h="242191">
                <a:tc>
                  <a:txBody>
                    <a:bodyPr/>
                    <a:lstStyle/>
                    <a:p>
                      <a:pPr algn="ctr"/>
                      <a:r>
                        <a:rPr lang="en-US" sz="1000" dirty="0" smtClean="0"/>
                        <a:t>2</a:t>
                      </a:r>
                      <a:endParaRPr lang="en-US" sz="1000" dirty="0"/>
                    </a:p>
                  </a:txBody>
                  <a:tcPr anchor="ctr">
                    <a:solidFill>
                      <a:srgbClr val="C0C0C0"/>
                    </a:solidFill>
                  </a:tcPr>
                </a:tc>
                <a:tc>
                  <a:txBody>
                    <a:bodyPr/>
                    <a:lstStyle/>
                    <a:p>
                      <a:pPr algn="ctr"/>
                      <a:r>
                        <a:rPr lang="en-US" sz="1000" dirty="0" smtClean="0"/>
                        <a:t>2</a:t>
                      </a:r>
                      <a:endParaRPr lang="en-US" sz="1000" dirty="0"/>
                    </a:p>
                  </a:txBody>
                  <a:tcPr anchor="ctr">
                    <a:solidFill>
                      <a:srgbClr val="C0C0C0"/>
                    </a:solidFill>
                  </a:tcPr>
                </a:tc>
                <a:tc>
                  <a:txBody>
                    <a:bodyPr/>
                    <a:lstStyle/>
                    <a:p>
                      <a:pPr algn="ctr"/>
                      <a:r>
                        <a:rPr lang="en-US" sz="1000" dirty="0" smtClean="0"/>
                        <a:t>2</a:t>
                      </a:r>
                      <a:endParaRPr lang="en-US" sz="1000" dirty="0"/>
                    </a:p>
                  </a:txBody>
                  <a:tcPr anchor="ctr">
                    <a:solidFill>
                      <a:srgbClr val="C0C0C0"/>
                    </a:solidFill>
                  </a:tcPr>
                </a:tc>
                <a:tc>
                  <a:txBody>
                    <a:bodyPr/>
                    <a:lstStyle/>
                    <a:p>
                      <a:pPr algn="ctr"/>
                      <a:r>
                        <a:rPr lang="en-US" sz="1000" dirty="0" smtClean="0"/>
                        <a:t>2</a:t>
                      </a:r>
                      <a:endParaRPr lang="en-US" sz="1000" dirty="0"/>
                    </a:p>
                  </a:txBody>
                  <a:tcPr anchor="ctr">
                    <a:solidFill>
                      <a:srgbClr val="C0C0C0"/>
                    </a:solidFill>
                  </a:tcPr>
                </a:tc>
              </a:tr>
              <a:tr h="242191">
                <a:tc>
                  <a:txBody>
                    <a:bodyPr/>
                    <a:lstStyle/>
                    <a:p>
                      <a:pPr algn="ctr"/>
                      <a:r>
                        <a:rPr lang="en-US" sz="1000" dirty="0" smtClean="0"/>
                        <a:t>3</a:t>
                      </a:r>
                      <a:endParaRPr lang="en-US" sz="1000" dirty="0"/>
                    </a:p>
                  </a:txBody>
                  <a:tcPr anchor="ctr">
                    <a:solidFill>
                      <a:srgbClr val="C0C0C0"/>
                    </a:solidFill>
                  </a:tcPr>
                </a:tc>
                <a:tc>
                  <a:txBody>
                    <a:bodyPr/>
                    <a:lstStyle/>
                    <a:p>
                      <a:pPr algn="ctr"/>
                      <a:r>
                        <a:rPr lang="en-US" sz="1000" dirty="0" smtClean="0"/>
                        <a:t>3</a:t>
                      </a:r>
                      <a:endParaRPr lang="en-US" sz="1000" dirty="0"/>
                    </a:p>
                  </a:txBody>
                  <a:tcPr anchor="ctr">
                    <a:solidFill>
                      <a:srgbClr val="C0C0C0"/>
                    </a:solidFill>
                  </a:tcPr>
                </a:tc>
                <a:tc>
                  <a:txBody>
                    <a:bodyPr/>
                    <a:lstStyle/>
                    <a:p>
                      <a:pPr algn="ctr"/>
                      <a:r>
                        <a:rPr lang="en-US" sz="1000" dirty="0" smtClean="0"/>
                        <a:t>3</a:t>
                      </a:r>
                      <a:endParaRPr lang="en-US" sz="1000" dirty="0"/>
                    </a:p>
                  </a:txBody>
                  <a:tcPr anchor="ctr">
                    <a:solidFill>
                      <a:srgbClr val="C0C0C0"/>
                    </a:solidFill>
                  </a:tcPr>
                </a:tc>
                <a:tc>
                  <a:txBody>
                    <a:bodyPr/>
                    <a:lstStyle/>
                    <a:p>
                      <a:pPr algn="ctr"/>
                      <a:r>
                        <a:rPr lang="en-US" sz="1000" dirty="0" smtClean="0"/>
                        <a:t>3</a:t>
                      </a:r>
                      <a:endParaRPr lang="en-US" sz="1000" dirty="0"/>
                    </a:p>
                  </a:txBody>
                  <a:tcPr anchor="ctr">
                    <a:solidFill>
                      <a:srgbClr val="C0C0C0"/>
                    </a:solidFill>
                  </a:tcPr>
                </a:tc>
              </a:tr>
              <a:tr h="242191">
                <a:tc>
                  <a:txBody>
                    <a:bodyPr/>
                    <a:lstStyle/>
                    <a:p>
                      <a:pPr algn="ctr"/>
                      <a:r>
                        <a:rPr lang="en-US" sz="1000" dirty="0" smtClean="0"/>
                        <a:t>4</a:t>
                      </a:r>
                      <a:endParaRPr lang="en-US" sz="1000" dirty="0"/>
                    </a:p>
                  </a:txBody>
                  <a:tcPr anchor="ctr">
                    <a:solidFill>
                      <a:srgbClr val="C0C0C0"/>
                    </a:solidFill>
                  </a:tcPr>
                </a:tc>
                <a:tc>
                  <a:txBody>
                    <a:bodyPr/>
                    <a:lstStyle/>
                    <a:p>
                      <a:pPr algn="ctr"/>
                      <a:r>
                        <a:rPr lang="en-US" sz="1000" dirty="0" smtClean="0"/>
                        <a:t>4</a:t>
                      </a:r>
                      <a:endParaRPr lang="en-US" sz="1000" dirty="0"/>
                    </a:p>
                  </a:txBody>
                  <a:tcPr anchor="ctr">
                    <a:solidFill>
                      <a:srgbClr val="C0C0C0"/>
                    </a:solidFill>
                  </a:tcPr>
                </a:tc>
                <a:tc>
                  <a:txBody>
                    <a:bodyPr/>
                    <a:lstStyle/>
                    <a:p>
                      <a:pPr algn="ctr"/>
                      <a:r>
                        <a:rPr lang="en-US" sz="1000" dirty="0" smtClean="0"/>
                        <a:t>4</a:t>
                      </a:r>
                      <a:endParaRPr lang="en-US" sz="1000" dirty="0"/>
                    </a:p>
                  </a:txBody>
                  <a:tcPr anchor="ctr">
                    <a:solidFill>
                      <a:srgbClr val="C0C0C0"/>
                    </a:solidFill>
                  </a:tcPr>
                </a:tc>
                <a:tc>
                  <a:txBody>
                    <a:bodyPr/>
                    <a:lstStyle/>
                    <a:p>
                      <a:pPr algn="ctr"/>
                      <a:r>
                        <a:rPr lang="en-US" sz="1000" dirty="0" smtClean="0"/>
                        <a:t>4</a:t>
                      </a:r>
                      <a:endParaRPr lang="en-US" sz="1000" dirty="0"/>
                    </a:p>
                  </a:txBody>
                  <a:tcPr anchor="ctr">
                    <a:solidFill>
                      <a:srgbClr val="C0C0C0"/>
                    </a:solidFill>
                  </a:tcPr>
                </a:tc>
              </a:tr>
            </a:tbl>
          </a:graphicData>
        </a:graphic>
      </p:graphicFrame>
      <p:graphicFrame>
        <p:nvGraphicFramePr>
          <p:cNvPr id="21" name="Content Placeholder 3"/>
          <p:cNvGraphicFramePr>
            <a:graphicFrameLocks/>
          </p:cNvGraphicFramePr>
          <p:nvPr/>
        </p:nvGraphicFramePr>
        <p:xfrm>
          <a:off x="7590878" y="1546557"/>
          <a:ext cx="266721" cy="975360"/>
        </p:xfrm>
        <a:graphic>
          <a:graphicData uri="http://schemas.openxmlformats.org/drawingml/2006/table">
            <a:tbl>
              <a:tblPr bandRow="1">
                <a:tableStyleId>{ED083AE6-46FA-4A59-8FB0-9F97EB10719F}</a:tableStyleId>
              </a:tblPr>
              <a:tblGrid>
                <a:gridCol w="266721"/>
              </a:tblGrid>
              <a:tr h="242191">
                <a:tc>
                  <a:txBody>
                    <a:bodyPr/>
                    <a:lstStyle/>
                    <a:p>
                      <a:pPr algn="ctr"/>
                      <a:r>
                        <a:rPr lang="en-US" sz="1000" dirty="0" smtClean="0"/>
                        <a:t>1</a:t>
                      </a:r>
                      <a:endParaRPr lang="en-US" sz="1000" dirty="0"/>
                    </a:p>
                  </a:txBody>
                  <a:tcPr anchor="ctr">
                    <a:solidFill>
                      <a:srgbClr val="C0C0C0"/>
                    </a:solidFill>
                  </a:tcPr>
                </a:tc>
              </a:tr>
              <a:tr h="242191">
                <a:tc>
                  <a:txBody>
                    <a:bodyPr/>
                    <a:lstStyle/>
                    <a:p>
                      <a:pPr algn="ctr"/>
                      <a:r>
                        <a:rPr lang="en-US" sz="1000" dirty="0" smtClean="0"/>
                        <a:t>2</a:t>
                      </a:r>
                      <a:endParaRPr lang="en-US" sz="1000" dirty="0"/>
                    </a:p>
                  </a:txBody>
                  <a:tcPr anchor="ctr">
                    <a:solidFill>
                      <a:srgbClr val="C0C0C0"/>
                    </a:solidFill>
                  </a:tcPr>
                </a:tc>
              </a:tr>
              <a:tr h="242191">
                <a:tc>
                  <a:txBody>
                    <a:bodyPr/>
                    <a:lstStyle/>
                    <a:p>
                      <a:pPr algn="ctr"/>
                      <a:r>
                        <a:rPr lang="en-US" sz="1000" dirty="0" smtClean="0"/>
                        <a:t>3</a:t>
                      </a:r>
                      <a:endParaRPr lang="en-US" sz="1000" dirty="0"/>
                    </a:p>
                  </a:txBody>
                  <a:tcPr anchor="ctr">
                    <a:solidFill>
                      <a:srgbClr val="C0C0C0"/>
                    </a:solidFill>
                  </a:tcPr>
                </a:tc>
              </a:tr>
              <a:tr h="242191">
                <a:tc>
                  <a:txBody>
                    <a:bodyPr/>
                    <a:lstStyle/>
                    <a:p>
                      <a:pPr algn="ctr"/>
                      <a:r>
                        <a:rPr lang="en-US" sz="1000" dirty="0" smtClean="0"/>
                        <a:t>4</a:t>
                      </a:r>
                      <a:endParaRPr lang="en-US" sz="1000" dirty="0"/>
                    </a:p>
                  </a:txBody>
                  <a:tcPr anchor="ctr">
                    <a:solidFill>
                      <a:srgbClr val="C0C0C0"/>
                    </a:solidFill>
                  </a:tcPr>
                </a:tc>
              </a:tr>
            </a:tbl>
          </a:graphicData>
        </a:graphic>
      </p:graphicFrame>
      <p:graphicFrame>
        <p:nvGraphicFramePr>
          <p:cNvPr id="22" name="Table 21"/>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1</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23" name="Table 22"/>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24" name="Table 23"/>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25" name="Table 24"/>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26" name="Table 25"/>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r>
            </a:tbl>
          </a:graphicData>
        </a:graphic>
      </p:graphicFrame>
      <p:graphicFrame>
        <p:nvGraphicFramePr>
          <p:cNvPr id="27" name="Table 26"/>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8</a:t>
                      </a:r>
                      <a:endParaRPr lang="en-US" sz="1200" dirty="0"/>
                    </a:p>
                  </a:txBody>
                  <a:tcPr anchor="ctr">
                    <a:solidFill>
                      <a:srgbClr val="DDDDDD"/>
                    </a:solidFill>
                  </a:tcPr>
                </a:tc>
                <a:tc>
                  <a:txBody>
                    <a:bodyPr/>
                    <a:lstStyle/>
                    <a:p>
                      <a:pPr algn="ctr"/>
                      <a:r>
                        <a:rPr lang="en-US" sz="1200" dirty="0" smtClean="0"/>
                        <a:t>6</a:t>
                      </a:r>
                      <a:endParaRPr lang="en-US" sz="1200" dirty="0"/>
                    </a:p>
                  </a:txBody>
                  <a:tcPr anchor="ctr">
                    <a:solidFill>
                      <a:srgbClr val="DDDDDD"/>
                    </a:solidFill>
                  </a:tcPr>
                </a:tc>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r>
            </a:tbl>
          </a:graphicData>
        </a:graphic>
      </p:graphicFrame>
      <p:graphicFrame>
        <p:nvGraphicFramePr>
          <p:cNvPr id="28" name="Table 27"/>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12</a:t>
                      </a:r>
                      <a:endParaRPr lang="en-US" sz="1200" dirty="0"/>
                    </a:p>
                  </a:txBody>
                  <a:tcPr anchor="ctr">
                    <a:solidFill>
                      <a:srgbClr val="DDDDDD"/>
                    </a:solidFill>
                  </a:tcPr>
                </a:tc>
                <a:tc>
                  <a:txBody>
                    <a:bodyPr/>
                    <a:lstStyle/>
                    <a:p>
                      <a:pPr algn="ctr"/>
                      <a:r>
                        <a:rPr lang="en-US" sz="1200" dirty="0" smtClean="0"/>
                        <a:t>9</a:t>
                      </a:r>
                      <a:endParaRPr lang="en-US" sz="1200" dirty="0"/>
                    </a:p>
                  </a:txBody>
                  <a:tcPr anchor="ctr">
                    <a:solidFill>
                      <a:srgbClr val="DDDDDD"/>
                    </a:solidFill>
                  </a:tcPr>
                </a:tc>
                <a:tc>
                  <a:txBody>
                    <a:bodyPr/>
                    <a:lstStyle/>
                    <a:p>
                      <a:pPr algn="ctr"/>
                      <a:r>
                        <a:rPr lang="en-US" sz="1200" dirty="0" smtClean="0"/>
                        <a:t>6</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r>
            </a:tbl>
          </a:graphicData>
        </a:graphic>
      </p:graphicFrame>
      <p:graphicFrame>
        <p:nvGraphicFramePr>
          <p:cNvPr id="29" name="Table 28"/>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30" name="Table 29"/>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r>
            </a:tbl>
          </a:graphicData>
        </a:graphic>
      </p:graphicFrame>
      <p:graphicFrame>
        <p:nvGraphicFramePr>
          <p:cNvPr id="31" name="Table 30"/>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12</a:t>
                      </a:r>
                      <a:endParaRPr lang="en-US" sz="1200" dirty="0"/>
                    </a:p>
                  </a:txBody>
                  <a:tcPr anchor="ctr">
                    <a:solidFill>
                      <a:srgbClr val="DDDDDD"/>
                    </a:solidFill>
                  </a:tcPr>
                </a:tc>
                <a:tc>
                  <a:txBody>
                    <a:bodyPr/>
                    <a:lstStyle/>
                    <a:p>
                      <a:pPr algn="ctr"/>
                      <a:r>
                        <a:rPr lang="en-US" sz="1200" dirty="0" smtClean="0"/>
                        <a:t>9</a:t>
                      </a:r>
                      <a:endParaRPr lang="en-US" sz="1200" dirty="0"/>
                    </a:p>
                  </a:txBody>
                  <a:tcPr anchor="ctr">
                    <a:solidFill>
                      <a:srgbClr val="DDDDDD"/>
                    </a:solidFill>
                  </a:tcPr>
                </a:tc>
                <a:tc>
                  <a:txBody>
                    <a:bodyPr/>
                    <a:lstStyle/>
                    <a:p>
                      <a:pPr algn="ctr"/>
                      <a:r>
                        <a:rPr lang="en-US" sz="1200" dirty="0" smtClean="0"/>
                        <a:t>6</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r>
            </a:tbl>
          </a:graphicData>
        </a:graphic>
      </p:graphicFrame>
      <p:graphicFrame>
        <p:nvGraphicFramePr>
          <p:cNvPr id="32" name="Table 31"/>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24</a:t>
                      </a:r>
                      <a:endParaRPr lang="en-US" sz="1200" dirty="0"/>
                    </a:p>
                  </a:txBody>
                  <a:tcPr anchor="ctr">
                    <a:solidFill>
                      <a:srgbClr val="DDDDDD"/>
                    </a:solidFill>
                  </a:tcPr>
                </a:tc>
                <a:tc>
                  <a:txBody>
                    <a:bodyPr/>
                    <a:lstStyle/>
                    <a:p>
                      <a:pPr algn="ctr"/>
                      <a:r>
                        <a:rPr lang="en-US" sz="1200" dirty="0" smtClean="0"/>
                        <a:t>18</a:t>
                      </a:r>
                      <a:endParaRPr lang="en-US" sz="1200" dirty="0"/>
                    </a:p>
                  </a:txBody>
                  <a:tcPr anchor="ctr">
                    <a:solidFill>
                      <a:srgbClr val="DDDDDD"/>
                    </a:solidFill>
                  </a:tcPr>
                </a:tc>
                <a:tc>
                  <a:txBody>
                    <a:bodyPr/>
                    <a:lstStyle/>
                    <a:p>
                      <a:pPr algn="ctr"/>
                      <a:r>
                        <a:rPr lang="en-US" sz="1200" dirty="0" smtClean="0"/>
                        <a:t>12</a:t>
                      </a:r>
                      <a:endParaRPr lang="en-US" sz="1200" dirty="0"/>
                    </a:p>
                  </a:txBody>
                  <a:tcPr anchor="ctr">
                    <a:solidFill>
                      <a:srgbClr val="DDDDDD"/>
                    </a:solidFill>
                  </a:tcPr>
                </a:tc>
                <a:tc>
                  <a:txBody>
                    <a:bodyPr/>
                    <a:lstStyle/>
                    <a:p>
                      <a:pPr algn="ctr"/>
                      <a:r>
                        <a:rPr lang="en-US" sz="1200" dirty="0" smtClean="0"/>
                        <a:t>6</a:t>
                      </a:r>
                      <a:endParaRPr lang="en-US" sz="1200" dirty="0"/>
                    </a:p>
                  </a:txBody>
                  <a:tcPr anchor="ctr">
                    <a:solidFill>
                      <a:srgbClr val="DDDDDD"/>
                    </a:solidFill>
                  </a:tcPr>
                </a:tc>
              </a:tr>
            </a:tbl>
          </a:graphicData>
        </a:graphic>
      </p:graphicFrame>
      <p:graphicFrame>
        <p:nvGraphicFramePr>
          <p:cNvPr id="33" name="Table 32"/>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3</a:t>
                      </a:r>
                      <a:endParaRPr lang="en-US" sz="1200" dirty="0"/>
                    </a:p>
                  </a:txBody>
                  <a:tcPr anchor="ctr">
                    <a:solidFill>
                      <a:srgbClr val="DDDDDD"/>
                    </a:solidFill>
                  </a:tcPr>
                </a:tc>
                <a:tc>
                  <a:txBody>
                    <a:bodyPr/>
                    <a:lstStyle/>
                    <a:p>
                      <a:pPr algn="ctr"/>
                      <a:r>
                        <a:rPr lang="en-US" sz="1200" dirty="0" smtClean="0"/>
                        <a:t>2</a:t>
                      </a:r>
                      <a:endParaRPr lang="en-US" sz="1200" dirty="0"/>
                    </a:p>
                  </a:txBody>
                  <a:tcPr anchor="ctr">
                    <a:solidFill>
                      <a:srgbClr val="DDDDDD"/>
                    </a:solidFill>
                  </a:tcPr>
                </a:tc>
                <a:tc>
                  <a:txBody>
                    <a:bodyPr/>
                    <a:lstStyle/>
                    <a:p>
                      <a:pPr algn="ctr"/>
                      <a:r>
                        <a:rPr lang="en-US" sz="1200" dirty="0" smtClean="0"/>
                        <a:t>1</a:t>
                      </a:r>
                      <a:endParaRPr lang="en-US" sz="1200" dirty="0"/>
                    </a:p>
                  </a:txBody>
                  <a:tcPr anchor="ctr">
                    <a:solidFill>
                      <a:srgbClr val="DDDDDD"/>
                    </a:solidFill>
                  </a:tcPr>
                </a:tc>
              </a:tr>
            </a:tbl>
          </a:graphicData>
        </a:graphic>
      </p:graphicFrame>
      <p:graphicFrame>
        <p:nvGraphicFramePr>
          <p:cNvPr id="34" name="Table 33"/>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4</a:t>
                      </a:r>
                      <a:endParaRPr lang="en-US" sz="1200" dirty="0"/>
                    </a:p>
                  </a:txBody>
                  <a:tcPr anchor="ctr">
                    <a:solidFill>
                      <a:srgbClr val="DDDDDD"/>
                    </a:solidFill>
                  </a:tcPr>
                </a:tc>
                <a:tc>
                  <a:txBody>
                    <a:bodyPr/>
                    <a:lstStyle/>
                    <a:p>
                      <a:pPr algn="ctr"/>
                      <a:r>
                        <a:rPr lang="en-US" sz="1200" dirty="0" smtClean="0"/>
                        <a:t>4</a:t>
                      </a:r>
                      <a:endParaRPr lang="en-US" sz="1200" dirty="0"/>
                    </a:p>
                  </a:txBody>
                  <a:tcPr anchor="ctr">
                    <a:solidFill>
                      <a:srgbClr val="DDDDDD"/>
                    </a:solidFill>
                  </a:tcPr>
                </a:tc>
              </a:tr>
            </a:tbl>
          </a:graphicData>
        </a:graphic>
      </p:graphicFrame>
      <p:graphicFrame>
        <p:nvGraphicFramePr>
          <p:cNvPr id="35" name="Table 34"/>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dirty="0" smtClean="0"/>
                        <a:t>16</a:t>
                      </a:r>
                      <a:endParaRPr lang="en-US" sz="1200" dirty="0"/>
                    </a:p>
                  </a:txBody>
                  <a:tcPr anchor="ctr">
                    <a:solidFill>
                      <a:srgbClr val="DDDDDD"/>
                    </a:solidFill>
                  </a:tcPr>
                </a:tc>
                <a:tc>
                  <a:txBody>
                    <a:bodyPr/>
                    <a:lstStyle/>
                    <a:p>
                      <a:pPr algn="ctr"/>
                      <a:r>
                        <a:rPr lang="en-US" sz="1200" dirty="0" smtClean="0"/>
                        <a:t>12</a:t>
                      </a:r>
                      <a:endParaRPr lang="en-US" sz="1200" dirty="0"/>
                    </a:p>
                  </a:txBody>
                  <a:tcPr anchor="ctr">
                    <a:solidFill>
                      <a:srgbClr val="DDDDDD"/>
                    </a:solidFill>
                  </a:tcPr>
                </a:tc>
                <a:tc>
                  <a:txBody>
                    <a:bodyPr/>
                    <a:lstStyle/>
                    <a:p>
                      <a:pPr algn="ctr"/>
                      <a:r>
                        <a:rPr lang="en-US" sz="1200" dirty="0" smtClean="0"/>
                        <a:t>8</a:t>
                      </a:r>
                      <a:endParaRPr lang="en-US" sz="1200" dirty="0"/>
                    </a:p>
                  </a:txBody>
                  <a:tcPr anchor="ctr">
                    <a:solidFill>
                      <a:srgbClr val="DDDDDD"/>
                    </a:solidFill>
                  </a:tcPr>
                </a:tc>
                <a:tc>
                  <a:txBody>
                    <a:bodyPr/>
                    <a:lstStyle/>
                    <a:p>
                      <a:pPr algn="ctr"/>
                      <a:r>
                        <a:rPr lang="en-US" sz="1200" dirty="0" smtClean="0"/>
                        <a:t>4</a:t>
                      </a:r>
                      <a:endParaRPr lang="en-US" sz="1200" dirty="0"/>
                    </a:p>
                  </a:txBody>
                  <a:tcPr anchor="ctr">
                    <a:solidFill>
                      <a:srgbClr val="DDDDDD"/>
                    </a:solidFill>
                  </a:tcPr>
                </a:tc>
              </a:tr>
            </a:tbl>
          </a:graphicData>
        </a:graphic>
      </p:graphicFrame>
      <p:graphicFrame>
        <p:nvGraphicFramePr>
          <p:cNvPr id="36" name="Table 35"/>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gridCol w="727238"/>
                <a:gridCol w="727238"/>
                <a:gridCol w="727238"/>
              </a:tblGrid>
              <a:tr h="280608">
                <a:tc>
                  <a:txBody>
                    <a:bodyPr/>
                    <a:lstStyle/>
                    <a:p>
                      <a:pPr algn="ctr"/>
                      <a:r>
                        <a:rPr lang="en-US" sz="1200" b="1" dirty="0" smtClean="0">
                          <a:solidFill>
                            <a:srgbClr val="FF0000"/>
                          </a:solidFill>
                        </a:rPr>
                        <a:t>40</a:t>
                      </a:r>
                      <a:endParaRPr lang="en-US" sz="1200" b="1" dirty="0">
                        <a:solidFill>
                          <a:srgbClr val="FF0000"/>
                        </a:solidFill>
                      </a:endParaRPr>
                    </a:p>
                  </a:txBody>
                  <a:tcPr anchor="ctr">
                    <a:solidFill>
                      <a:srgbClr val="DDDDDD"/>
                    </a:solidFill>
                  </a:tcPr>
                </a:tc>
                <a:tc>
                  <a:txBody>
                    <a:bodyPr/>
                    <a:lstStyle/>
                    <a:p>
                      <a:pPr algn="ctr"/>
                      <a:r>
                        <a:rPr lang="en-US" sz="1200" b="1" dirty="0" smtClean="0">
                          <a:solidFill>
                            <a:srgbClr val="FF0000"/>
                          </a:solidFill>
                        </a:rPr>
                        <a:t>30</a:t>
                      </a:r>
                      <a:endParaRPr lang="en-US" sz="1200" b="1" dirty="0">
                        <a:solidFill>
                          <a:srgbClr val="FF0000"/>
                        </a:solidFill>
                      </a:endParaRPr>
                    </a:p>
                  </a:txBody>
                  <a:tcPr anchor="ctr">
                    <a:solidFill>
                      <a:srgbClr val="DDDDDD"/>
                    </a:solidFill>
                  </a:tcPr>
                </a:tc>
                <a:tc>
                  <a:txBody>
                    <a:bodyPr/>
                    <a:lstStyle/>
                    <a:p>
                      <a:pPr algn="ctr"/>
                      <a:r>
                        <a:rPr lang="en-US" sz="1200" b="1" dirty="0" smtClean="0">
                          <a:solidFill>
                            <a:srgbClr val="FF0000"/>
                          </a:solidFill>
                        </a:rPr>
                        <a:t>20</a:t>
                      </a:r>
                      <a:endParaRPr lang="en-US" sz="1200" b="1" dirty="0">
                        <a:solidFill>
                          <a:srgbClr val="FF0000"/>
                        </a:solidFill>
                      </a:endParaRPr>
                    </a:p>
                  </a:txBody>
                  <a:tcPr anchor="ctr">
                    <a:solidFill>
                      <a:srgbClr val="DDDDDD"/>
                    </a:solidFill>
                  </a:tcPr>
                </a:tc>
                <a:tc>
                  <a:txBody>
                    <a:bodyPr/>
                    <a:lstStyle/>
                    <a:p>
                      <a:pPr algn="ctr"/>
                      <a:r>
                        <a:rPr lang="en-US" sz="1200" b="1" dirty="0" smtClean="0">
                          <a:solidFill>
                            <a:srgbClr val="FF0000"/>
                          </a:solidFill>
                        </a:rPr>
                        <a:t>10</a:t>
                      </a:r>
                      <a:endParaRPr lang="en-US" sz="1200" b="1" dirty="0">
                        <a:solidFill>
                          <a:srgbClr val="FF0000"/>
                        </a:solidFill>
                      </a:endParaRPr>
                    </a:p>
                  </a:txBody>
                  <a:tcPr anchor="ctr">
                    <a:solidFill>
                      <a:srgbClr val="DDDDDD"/>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SSE functions</a:t>
            </a:r>
            <a:endParaRPr lang="en-US" dirty="0"/>
          </a:p>
        </p:txBody>
      </p:sp>
      <p:sp>
        <p:nvSpPr>
          <p:cNvPr id="3" name="Content Placeholder 2"/>
          <p:cNvSpPr>
            <a:spLocks noGrp="1"/>
          </p:cNvSpPr>
          <p:nvPr>
            <p:ph idx="1"/>
          </p:nvPr>
        </p:nvSpPr>
        <p:spPr/>
        <p:txBody>
          <a:bodyPr/>
          <a:lstStyle/>
          <a:p>
            <a:r>
              <a:rPr lang="en-US" dirty="0" smtClean="0"/>
              <a:t>Intrinsic SSE instructions exist, </a:t>
            </a:r>
            <a:br>
              <a:rPr lang="en-US" dirty="0" smtClean="0"/>
            </a:br>
            <a:r>
              <a:rPr lang="en-US" dirty="0" smtClean="0"/>
              <a:t>e.g., for </a:t>
            </a:r>
            <a:r>
              <a:rPr lang="en-US" dirty="0" err="1" smtClean="0"/>
              <a:t>gcc</a:t>
            </a:r>
            <a:r>
              <a:rPr lang="en-US" dirty="0" smtClean="0"/>
              <a:t> on Intel Linux:</a:t>
            </a:r>
            <a:br>
              <a:rPr lang="en-US" dirty="0" smtClean="0"/>
            </a:br>
            <a:endParaRPr lang="en-US" dirty="0" smtClean="0"/>
          </a:p>
          <a:p>
            <a:pPr lvl="1"/>
            <a:r>
              <a:rPr lang="en-US" b="1" dirty="0" smtClean="0">
                <a:solidFill>
                  <a:srgbClr val="FF0000"/>
                </a:solidFill>
                <a:latin typeface="Courier"/>
                <a:cs typeface="Courier"/>
              </a:rPr>
              <a:t>src1 = _mm_mul_ps(src1, src2)</a:t>
            </a:r>
            <a:r>
              <a:rPr lang="en-US" b="1" dirty="0" smtClean="0">
                <a:latin typeface="Courier"/>
                <a:cs typeface="Courier"/>
              </a:rPr>
              <a:t> </a:t>
            </a:r>
            <a:r>
              <a:rPr lang="en-US" dirty="0" err="1" smtClean="0">
                <a:sym typeface="Wingdings"/>
              </a:rPr>
              <a:t></a:t>
            </a:r>
            <a:r>
              <a:rPr lang="en-US" dirty="0" smtClean="0">
                <a:sym typeface="Wingdings"/>
              </a:rPr>
              <a:t> </a:t>
            </a:r>
            <a:br>
              <a:rPr lang="en-US" dirty="0" smtClean="0">
                <a:sym typeface="Wingdings"/>
              </a:rPr>
            </a:br>
            <a:r>
              <a:rPr lang="en-US" dirty="0" err="1" smtClean="0">
                <a:solidFill>
                  <a:srgbClr val="0000FF"/>
                </a:solidFill>
                <a:latin typeface="Courier"/>
                <a:cs typeface="Courier"/>
                <a:sym typeface="Wingdings"/>
              </a:rPr>
              <a:t>mulps</a:t>
            </a:r>
            <a:r>
              <a:rPr lang="en-US" dirty="0" smtClean="0">
                <a:solidFill>
                  <a:srgbClr val="0000FF"/>
                </a:solidFill>
                <a:latin typeface="Courier"/>
                <a:cs typeface="Courier"/>
                <a:sym typeface="Wingdings"/>
              </a:rPr>
              <a:t> src1, src2</a:t>
            </a:r>
            <a:br>
              <a:rPr lang="en-US" dirty="0" smtClean="0">
                <a:solidFill>
                  <a:srgbClr val="0000FF"/>
                </a:solidFill>
                <a:latin typeface="Courier"/>
                <a:cs typeface="Courier"/>
                <a:sym typeface="Wingdings"/>
              </a:rPr>
            </a:br>
            <a:endParaRPr lang="en-US" dirty="0" smtClean="0">
              <a:solidFill>
                <a:srgbClr val="0000FF"/>
              </a:solidFill>
              <a:latin typeface="Courier"/>
              <a:cs typeface="Courier"/>
              <a:sym typeface="Wingdings"/>
            </a:endParaRPr>
          </a:p>
          <a:p>
            <a:pPr lvl="1"/>
            <a:r>
              <a:rPr lang="en-US" b="1" dirty="0" smtClean="0">
                <a:solidFill>
                  <a:srgbClr val="FF0000"/>
                </a:solidFill>
                <a:latin typeface="Courier"/>
                <a:cs typeface="Courier"/>
              </a:rPr>
              <a:t>src1 = _mm_add_ps(src1, src2)</a:t>
            </a:r>
            <a:r>
              <a:rPr lang="en-US" b="1" dirty="0" smtClean="0">
                <a:latin typeface="Courier"/>
                <a:cs typeface="Courier"/>
              </a:rPr>
              <a:t> </a:t>
            </a:r>
            <a:r>
              <a:rPr lang="en-US" dirty="0" err="1" smtClean="0">
                <a:sym typeface="Wingdings"/>
              </a:rPr>
              <a:t></a:t>
            </a:r>
            <a:r>
              <a:rPr lang="en-US" dirty="0" smtClean="0">
                <a:sym typeface="Wingdings"/>
              </a:rPr>
              <a:t/>
            </a:r>
            <a:br>
              <a:rPr lang="en-US" dirty="0" smtClean="0">
                <a:sym typeface="Wingdings"/>
              </a:rPr>
            </a:br>
            <a:r>
              <a:rPr lang="en-US" dirty="0" err="1" smtClean="0">
                <a:solidFill>
                  <a:srgbClr val="0000FF"/>
                </a:solidFill>
                <a:latin typeface="Courier"/>
                <a:cs typeface="Courier"/>
                <a:sym typeface="Wingdings"/>
              </a:rPr>
              <a:t>addps</a:t>
            </a:r>
            <a:r>
              <a:rPr lang="en-US" dirty="0" smtClean="0">
                <a:solidFill>
                  <a:srgbClr val="0000FF"/>
                </a:solidFill>
                <a:latin typeface="Courier"/>
                <a:cs typeface="Courier"/>
                <a:sym typeface="Wingdings"/>
              </a:rPr>
              <a:t> src1, src2</a:t>
            </a:r>
            <a:r>
              <a:rPr lang="en-US" dirty="0" smtClean="0">
                <a:latin typeface="Courier"/>
                <a:cs typeface="Courier"/>
                <a:sym typeface="Wingdings"/>
              </a:rPr>
              <a:t/>
            </a:r>
            <a:br>
              <a:rPr lang="en-US" dirty="0" smtClean="0">
                <a:latin typeface="Courier"/>
                <a:cs typeface="Courier"/>
                <a:sym typeface="Wingdings"/>
              </a:rPr>
            </a:br>
            <a:endParaRPr lang="en-US" dirty="0" smtClean="0">
              <a:latin typeface="Courier"/>
              <a:cs typeface="Courier"/>
            </a:endParaRPr>
          </a:p>
          <a:p>
            <a:r>
              <a:rPr lang="en-US" dirty="0" smtClean="0"/>
              <a:t>…which can be used without any (large/noticeable) performance loss</a:t>
            </a:r>
            <a:endParaRPr lang="en-US" dirty="0" smtClean="0">
              <a:latin typeface="Courier"/>
              <a:cs typeface="Courier"/>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r>
              <a:rPr lang="en-US" sz="1200" dirty="0" smtClean="0">
                <a:effectLst>
                  <a:outerShdw blurRad="38100" dist="38100" dir="2700000" algn="tl">
                    <a:srgbClr val="C0C0C0"/>
                  </a:outerShdw>
                </a:effectLst>
                <a:ea typeface="ＭＳ Ｐゴシック" charset="-128"/>
              </a:rPr>
              <a:t/>
            </a:r>
            <a:br>
              <a:rPr lang="en-US" sz="1200" dirty="0" smtClean="0">
                <a:effectLst>
                  <a:outerShdw blurRad="38100" dist="38100" dir="2700000" algn="tl">
                    <a:srgbClr val="C0C0C0"/>
                  </a:outerShdw>
                </a:effectLst>
                <a:ea typeface="ＭＳ Ｐゴシック" charset="-128"/>
              </a:rPr>
            </a:br>
            <a:r>
              <a:rPr lang="en-US" sz="4800" dirty="0" smtClean="0">
                <a:effectLst>
                  <a:outerShdw blurRad="38100" dist="38100" dir="2700000" algn="tl">
                    <a:srgbClr val="C0C0C0"/>
                  </a:outerShdw>
                </a:effectLst>
                <a:ea typeface="ＭＳ Ｐゴシック" charset="-128"/>
              </a:rPr>
              <a:t> Changing picture brightness using SSE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Brightness</a:t>
            </a:r>
            <a:endParaRPr lang="en-US" dirty="0"/>
          </a:p>
        </p:txBody>
      </p:sp>
      <p:sp>
        <p:nvSpPr>
          <p:cNvPr id="3" name="Content Placeholder 2"/>
          <p:cNvSpPr>
            <a:spLocks noGrp="1"/>
          </p:cNvSpPr>
          <p:nvPr>
            <p:ph idx="1"/>
          </p:nvPr>
        </p:nvSpPr>
        <p:spPr>
          <a:xfrm>
            <a:off x="0" y="3735787"/>
            <a:ext cx="9144000" cy="2362756"/>
          </a:xfrm>
        </p:spPr>
        <p:txBody>
          <a:bodyPr/>
          <a:lstStyle/>
          <a:p>
            <a:r>
              <a:rPr lang="en-US" sz="2400" dirty="0" smtClean="0"/>
              <a:t>Make a simple program that change the brightness of a picture by adding a brightness value between -128 and 127 to each pixel. A positive value makes the picture brighter, a negative value darker.</a:t>
            </a:r>
          </a:p>
          <a:p>
            <a:r>
              <a:rPr lang="en-US" sz="2400" dirty="0" smtClean="0"/>
              <a:t>Assume it is a one byte pixel in gray scale, or a YUV picture where you operate on the Y-part only.</a:t>
            </a:r>
            <a:endParaRPr lang="en-US" sz="2400" dirty="0"/>
          </a:p>
        </p:txBody>
      </p:sp>
      <p:pic>
        <p:nvPicPr>
          <p:cNvPr id="5" name="Picture 4" descr="j0292016.pict"/>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flipH="1">
            <a:off x="389351" y="949329"/>
            <a:ext cx="1854200" cy="1841500"/>
          </a:xfrm>
          <a:prstGeom prst="rect">
            <a:avLst/>
          </a:prstGeom>
        </p:spPr>
      </p:pic>
      <p:pic>
        <p:nvPicPr>
          <p:cNvPr id="6" name="Picture 5"/>
          <p:cNvPicPr>
            <a:picLocks noChangeAspect="1"/>
          </p:cNvPicPr>
          <p:nvPr/>
        </p:nvPicPr>
        <p:blipFill>
          <a:blip r:embed="rId4">
            <a:lum bright="-43000"/>
          </a:blip>
          <a:stretch>
            <a:fillRect/>
          </a:stretch>
        </p:blipFill>
        <p:spPr>
          <a:xfrm>
            <a:off x="3379970" y="1199528"/>
            <a:ext cx="1542766" cy="2314149"/>
          </a:xfrm>
          <a:prstGeom prst="rect">
            <a:avLst/>
          </a:prstGeom>
        </p:spPr>
      </p:pic>
      <p:pic>
        <p:nvPicPr>
          <p:cNvPr id="7" name="Picture 6"/>
          <p:cNvPicPr>
            <a:picLocks noChangeAspect="1"/>
          </p:cNvPicPr>
          <p:nvPr/>
        </p:nvPicPr>
        <p:blipFill>
          <a:blip r:embed="rId4"/>
          <a:stretch>
            <a:fillRect/>
          </a:stretch>
        </p:blipFill>
        <p:spPr>
          <a:xfrm>
            <a:off x="7026344" y="1199528"/>
            <a:ext cx="1542766" cy="2314149"/>
          </a:xfrm>
          <a:prstGeom prst="rect">
            <a:avLst/>
          </a:prstGeom>
        </p:spPr>
      </p:pic>
      <p:sp>
        <p:nvSpPr>
          <p:cNvPr id="8" name="Right Arrow 7"/>
          <p:cNvSpPr/>
          <p:nvPr/>
        </p:nvSpPr>
        <p:spPr bwMode="auto">
          <a:xfrm>
            <a:off x="5068261" y="1966558"/>
            <a:ext cx="1841957" cy="615719"/>
          </a:xfrm>
          <a:prstGeom prst="rightArrow">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400" b="0" i="0" u="none" strike="noStrike" cap="none" normalizeH="0" baseline="0" dirty="0" smtClean="0">
                <a:ln>
                  <a:noFill/>
                </a:ln>
                <a:solidFill>
                  <a:schemeClr val="tx1"/>
                </a:solidFill>
                <a:effectLst/>
                <a:latin typeface="Tahoma" pitchFamily="-96" charset="0"/>
              </a:rPr>
              <a:t>  </a:t>
            </a:r>
            <a:r>
              <a:rPr kumimoji="0" lang="en-US" sz="1400" b="0" i="0" u="none" strike="noStrike" cap="none" normalizeH="0" baseline="0" dirty="0" err="1" smtClean="0">
                <a:ln>
                  <a:noFill/>
                </a:ln>
                <a:solidFill>
                  <a:schemeClr val="tx1"/>
                </a:solidFill>
                <a:effectLst/>
                <a:latin typeface="Tahoma" pitchFamily="-96" charset="0"/>
              </a:rPr>
              <a:t>make_brighter</a:t>
            </a:r>
            <a:endParaRPr kumimoji="0" lang="en-US" sz="1400" b="0" i="0" u="none" strike="noStrike" cap="none" normalizeH="0" baseline="0" dirty="0" smtClean="0">
              <a:ln>
                <a:noFill/>
              </a:ln>
              <a:solidFill>
                <a:schemeClr val="tx1"/>
              </a:solidFill>
              <a:effectLst/>
              <a:latin typeface="Tahoma" pitchFamily="-9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Brightness </a:t>
            </a:r>
            <a:r>
              <a:rPr lang="en-US" sz="2000" dirty="0" smtClean="0">
                <a:solidFill>
                  <a:srgbClr val="000000"/>
                </a:solidFill>
              </a:rPr>
              <a:t>– main</a:t>
            </a:r>
            <a:endParaRPr lang="en-US" dirty="0"/>
          </a:p>
        </p:txBody>
      </p:sp>
      <p:sp>
        <p:nvSpPr>
          <p:cNvPr id="4" name="TextBox 3"/>
          <p:cNvSpPr txBox="1"/>
          <p:nvPr/>
        </p:nvSpPr>
        <p:spPr>
          <a:xfrm>
            <a:off x="227860" y="951013"/>
            <a:ext cx="8661584" cy="5162097"/>
          </a:xfrm>
          <a:prstGeom prst="rect">
            <a:avLst/>
          </a:prstGeom>
          <a:noFill/>
        </p:spPr>
        <p:txBody>
          <a:bodyPr wrap="square" tIns="0" bIns="0" rtlCol="0">
            <a:spAutoFit/>
          </a:bodyPr>
          <a:lstStyle/>
          <a:p>
            <a:pPr>
              <a:lnSpc>
                <a:spcPts val="960"/>
              </a:lnSpc>
              <a:spcBef>
                <a:spcPts val="0"/>
              </a:spcBef>
              <a:spcAft>
                <a:spcPts val="400"/>
              </a:spcAft>
            </a:pPr>
            <a:r>
              <a:rPr lang="en-US" sz="1100" b="1" dirty="0" smtClean="0">
                <a:latin typeface="Courier New"/>
                <a:cs typeface="Courier New"/>
              </a:rPr>
              <a:t>&lt;.. includes ..&gt;</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err="1" smtClean="0">
                <a:latin typeface="Courier New"/>
                <a:cs typeface="Courier New"/>
              </a:rPr>
              <a:t>int</a:t>
            </a:r>
            <a:r>
              <a:rPr lang="en-US" sz="1100" dirty="0" smtClean="0">
                <a:latin typeface="Courier New"/>
                <a:cs typeface="Courier New"/>
              </a:rPr>
              <a:t> main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argc</a:t>
            </a:r>
            <a:r>
              <a:rPr lang="en-US" sz="1100" dirty="0" smtClean="0">
                <a:latin typeface="Courier New"/>
                <a:cs typeface="Courier New"/>
              </a:rPr>
              <a:t>, char *</a:t>
            </a:r>
            <a:r>
              <a:rPr lang="en-US" sz="1100" dirty="0" err="1" smtClean="0">
                <a:latin typeface="Courier New"/>
                <a:cs typeface="Courier New"/>
              </a:rPr>
              <a:t>argv</a:t>
            </a:r>
            <a:r>
              <a:rPr lang="en-US" sz="1100" dirty="0" smtClean="0">
                <a:latin typeface="Courier New"/>
                <a:cs typeface="Courier New"/>
              </a:rPr>
              <a:t>[])</a:t>
            </a:r>
          </a:p>
          <a:p>
            <a:pPr>
              <a:lnSpc>
                <a:spcPts val="960"/>
              </a:lnSpc>
              <a:spcBef>
                <a:spcPts val="0"/>
              </a:spcBef>
              <a:spcAft>
                <a:spcPts val="400"/>
              </a:spcAft>
            </a:pPr>
            <a:r>
              <a:rPr lang="en-US" sz="1100" dirty="0" smtClean="0">
                <a:latin typeface="Courier New"/>
                <a:cs typeface="Courier New"/>
              </a:rPr>
              <a:t>{</a:t>
            </a:r>
          </a:p>
          <a:p>
            <a:pPr>
              <a:lnSpc>
                <a:spcPts val="960"/>
              </a:lnSpc>
              <a:spcBef>
                <a:spcPts val="0"/>
              </a:spcBef>
              <a:spcAft>
                <a:spcPts val="400"/>
              </a:spcAft>
            </a:pPr>
            <a:r>
              <a:rPr lang="en-US" sz="1100" b="1" dirty="0" smtClean="0">
                <a:latin typeface="Courier New"/>
                <a:cs typeface="Courier New"/>
              </a:rPr>
              <a:t>  &lt; ... more variables ... &gt; </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smtClean="0">
                <a:latin typeface="Courier New"/>
                <a:cs typeface="Courier New"/>
              </a:rPr>
              <a:t>  unsigned char *</a:t>
            </a:r>
            <a:r>
              <a:rPr lang="en-US" sz="1100" dirty="0" err="1" smtClean="0">
                <a:latin typeface="Courier New"/>
                <a:cs typeface="Courier New"/>
              </a:rPr>
              <a:t>bw_image</a:t>
            </a:r>
            <a:r>
              <a:rPr lang="en-US" sz="1100" dirty="0" smtClean="0">
                <a:latin typeface="Courier New"/>
                <a:cs typeface="Courier New"/>
              </a:rPr>
              <a:t>;</a:t>
            </a:r>
          </a:p>
          <a:p>
            <a:pPr>
              <a:lnSpc>
                <a:spcPts val="960"/>
              </a:lnSpc>
              <a:spcBef>
                <a:spcPts val="0"/>
              </a:spcBef>
              <a:spcAft>
                <a:spcPts val="400"/>
              </a:spcAft>
            </a:pPr>
            <a:r>
              <a:rPr lang="en-US" sz="1100" dirty="0" smtClean="0">
                <a:latin typeface="Courier New"/>
                <a:cs typeface="Courier New"/>
              </a:rPr>
              <a:t>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image_len</a:t>
            </a:r>
            <a:r>
              <a:rPr lang="en-US" sz="1100" dirty="0" smtClean="0">
                <a:latin typeface="Courier New"/>
                <a:cs typeface="Courier New"/>
              </a:rPr>
              <a:t>, </a:t>
            </a:r>
            <a:r>
              <a:rPr lang="en-US" sz="1100" dirty="0" err="1" smtClean="0">
                <a:latin typeface="Courier New"/>
                <a:cs typeface="Courier New"/>
              </a:rPr>
              <a:t>bright_value</a:t>
            </a:r>
            <a:r>
              <a:rPr lang="en-US" sz="1100" dirty="0" smtClean="0">
                <a:latin typeface="Courier New"/>
                <a:cs typeface="Courier New"/>
              </a:rPr>
              <a:t>;</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smtClean="0">
                <a:latin typeface="Courier New"/>
                <a:cs typeface="Courier New"/>
              </a:rPr>
              <a:t>  </a:t>
            </a:r>
            <a:r>
              <a:rPr lang="en-US" sz="1100" b="1" dirty="0" smtClean="0">
                <a:latin typeface="Courier New"/>
                <a:cs typeface="Courier New"/>
              </a:rPr>
              <a:t>&lt; open input and output files &gt; </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smtClean="0">
                <a:latin typeface="Courier New"/>
                <a:cs typeface="Courier New"/>
              </a:rPr>
              <a:t>  </a:t>
            </a:r>
            <a:r>
              <a:rPr lang="en-US" sz="1100" dirty="0" err="1" smtClean="0">
                <a:latin typeface="Courier New"/>
                <a:cs typeface="Courier New"/>
              </a:rPr>
              <a:t>bright_value</a:t>
            </a:r>
            <a:r>
              <a:rPr lang="en-US" sz="1100" dirty="0" smtClean="0">
                <a:latin typeface="Courier New"/>
                <a:cs typeface="Courier New"/>
              </a:rPr>
              <a:t> = </a:t>
            </a:r>
            <a:r>
              <a:rPr lang="en-US" sz="1100" dirty="0" err="1" smtClean="0">
                <a:latin typeface="Courier New"/>
                <a:cs typeface="Courier New"/>
              </a:rPr>
              <a:t>atoi</a:t>
            </a:r>
            <a:r>
              <a:rPr lang="en-US" sz="1100" dirty="0" smtClean="0">
                <a:latin typeface="Courier New"/>
                <a:cs typeface="Courier New"/>
              </a:rPr>
              <a:t>( </a:t>
            </a:r>
            <a:r>
              <a:rPr lang="en-US" sz="1100" dirty="0" err="1" smtClean="0">
                <a:latin typeface="Courier New"/>
                <a:cs typeface="Courier New"/>
              </a:rPr>
              <a:t>argv</a:t>
            </a:r>
            <a:r>
              <a:rPr lang="en-US" sz="1100" dirty="0" smtClean="0">
                <a:latin typeface="Courier New"/>
                <a:cs typeface="Courier New"/>
              </a:rPr>
              <a:t>[???] )</a:t>
            </a:r>
            <a:r>
              <a:rPr lang="en-US" sz="1100" dirty="0" smtClean="0">
                <a:latin typeface="Courier New"/>
                <a:cs typeface="Courier New"/>
              </a:rPr>
              <a:t>;		         </a:t>
            </a:r>
            <a:r>
              <a:rPr lang="en-US" sz="1100" b="1" dirty="0" smtClean="0">
                <a:latin typeface="Courier New"/>
                <a:cs typeface="Courier New"/>
              </a:rPr>
              <a:t>/* a value between -128 and 127 */</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smtClean="0">
                <a:latin typeface="Courier New"/>
                <a:cs typeface="Courier New"/>
              </a:rPr>
              <a:t>  </a:t>
            </a:r>
            <a:r>
              <a:rPr lang="en-US" sz="1100" dirty="0" err="1" smtClean="0">
                <a:latin typeface="Courier New"/>
                <a:cs typeface="Courier New"/>
              </a:rPr>
              <a:t>image_len</a:t>
            </a:r>
            <a:r>
              <a:rPr lang="en-US" sz="1100" dirty="0" smtClean="0">
                <a:latin typeface="Courier New"/>
                <a:cs typeface="Courier New"/>
              </a:rPr>
              <a:t> = </a:t>
            </a:r>
            <a:r>
              <a:rPr lang="en-US" sz="1100" dirty="0" err="1" smtClean="0">
                <a:latin typeface="Courier New"/>
                <a:cs typeface="Courier New"/>
              </a:rPr>
              <a:t>atoi</a:t>
            </a:r>
            <a:r>
              <a:rPr lang="en-US" sz="1100" dirty="0" smtClean="0">
                <a:latin typeface="Courier New"/>
                <a:cs typeface="Courier New"/>
              </a:rPr>
              <a:t>( </a:t>
            </a:r>
            <a:r>
              <a:rPr lang="en-US" sz="1100" dirty="0" err="1" smtClean="0">
                <a:latin typeface="Courier New"/>
                <a:cs typeface="Courier New"/>
              </a:rPr>
              <a:t>argv</a:t>
            </a:r>
            <a:r>
              <a:rPr lang="en-US" sz="1100" dirty="0" smtClean="0">
                <a:latin typeface="Courier New"/>
                <a:cs typeface="Courier New"/>
              </a:rPr>
              <a:t>[???] ) * </a:t>
            </a:r>
            <a:r>
              <a:rPr lang="en-US" sz="1100" dirty="0" err="1" smtClean="0">
                <a:latin typeface="Courier New"/>
                <a:cs typeface="Courier New"/>
              </a:rPr>
              <a:t>atoi</a:t>
            </a:r>
            <a:r>
              <a:rPr lang="en-US" sz="1100" dirty="0" smtClean="0">
                <a:latin typeface="Courier New"/>
                <a:cs typeface="Courier New"/>
              </a:rPr>
              <a:t>( </a:t>
            </a:r>
            <a:r>
              <a:rPr lang="en-US" sz="1100" dirty="0" err="1" smtClean="0">
                <a:latin typeface="Courier New"/>
                <a:cs typeface="Courier New"/>
              </a:rPr>
              <a:t>argv</a:t>
            </a:r>
            <a:r>
              <a:rPr lang="en-US" sz="1100" dirty="0" smtClean="0">
                <a:latin typeface="Courier New"/>
                <a:cs typeface="Courier New"/>
              </a:rPr>
              <a:t>[???] );            </a:t>
            </a:r>
            <a:r>
              <a:rPr lang="en-US" sz="1100" b="1" dirty="0" smtClean="0">
                <a:latin typeface="Courier New"/>
                <a:cs typeface="Courier New"/>
              </a:rPr>
              <a:t>/* picture width * picture height */</a:t>
            </a:r>
          </a:p>
          <a:p>
            <a:pPr>
              <a:lnSpc>
                <a:spcPts val="960"/>
              </a:lnSpc>
              <a:spcBef>
                <a:spcPts val="0"/>
              </a:spcBef>
              <a:spcAft>
                <a:spcPts val="400"/>
              </a:spcAft>
            </a:pPr>
            <a:r>
              <a:rPr lang="en-US" sz="1100" dirty="0" smtClean="0">
                <a:latin typeface="Courier New"/>
                <a:cs typeface="Courier New"/>
              </a:rPr>
              <a:t>  </a:t>
            </a:r>
          </a:p>
          <a:p>
            <a:pPr>
              <a:lnSpc>
                <a:spcPts val="960"/>
              </a:lnSpc>
              <a:spcBef>
                <a:spcPts val="0"/>
              </a:spcBef>
              <a:spcAft>
                <a:spcPts val="400"/>
              </a:spcAft>
            </a:pPr>
            <a:r>
              <a:rPr lang="en-US" sz="1100" dirty="0" smtClean="0">
                <a:latin typeface="Courier New"/>
                <a:cs typeface="Courier New"/>
              </a:rPr>
              <a:t>  </a:t>
            </a:r>
            <a:r>
              <a:rPr lang="en-US" sz="1100" dirty="0" err="1" smtClean="0">
                <a:latin typeface="Courier New"/>
                <a:cs typeface="Courier New"/>
              </a:rPr>
              <a:t>bw_image</a:t>
            </a:r>
            <a:r>
              <a:rPr lang="en-US" sz="1100" dirty="0" smtClean="0">
                <a:latin typeface="Courier New"/>
                <a:cs typeface="Courier New"/>
              </a:rPr>
              <a:t> = (unsigned char *) </a:t>
            </a:r>
            <a:r>
              <a:rPr lang="en-US" sz="1100" dirty="0" err="1" smtClean="0">
                <a:latin typeface="Courier New"/>
                <a:cs typeface="Courier New"/>
              </a:rPr>
              <a:t>malloc(image_len</a:t>
            </a:r>
            <a:r>
              <a:rPr lang="en-US" sz="1100" dirty="0" smtClean="0">
                <a:latin typeface="Courier New"/>
                <a:cs typeface="Courier New"/>
              </a:rPr>
              <a:t> + 15);          </a:t>
            </a:r>
            <a:r>
              <a:rPr lang="en-US" sz="1100" b="1" dirty="0" smtClean="0">
                <a:latin typeface="Courier New"/>
                <a:cs typeface="Courier New"/>
              </a:rPr>
              <a:t>/* +15 to allow 16-byte alignment */</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smtClean="0">
                <a:latin typeface="Courier New"/>
                <a:cs typeface="Courier New"/>
              </a:rPr>
              <a:t>  if ((((</a:t>
            </a:r>
            <a:r>
              <a:rPr lang="en-US" sz="1100" dirty="0" err="1" smtClean="0">
                <a:latin typeface="Courier New"/>
                <a:cs typeface="Courier New"/>
              </a:rPr>
              <a:t>long)bw_image</a:t>
            </a:r>
            <a:r>
              <a:rPr lang="en-US" sz="1100" dirty="0" smtClean="0">
                <a:latin typeface="Courier New"/>
                <a:cs typeface="Courier New"/>
              </a:rPr>
              <a:t>) % 16) != 0) </a:t>
            </a:r>
            <a:r>
              <a:rPr lang="en-US" sz="1100" dirty="0" err="1" smtClean="0">
                <a:latin typeface="Courier New"/>
                <a:cs typeface="Courier New"/>
              </a:rPr>
              <a:t>bw_image</a:t>
            </a:r>
            <a:r>
              <a:rPr lang="en-US" sz="1100" dirty="0" smtClean="0">
                <a:latin typeface="Courier New"/>
                <a:cs typeface="Courier New"/>
              </a:rPr>
              <a:t> += 16 - ((</a:t>
            </a:r>
            <a:r>
              <a:rPr lang="en-US" sz="1100" dirty="0" err="1" smtClean="0">
                <a:latin typeface="Courier New"/>
                <a:cs typeface="Courier New"/>
              </a:rPr>
              <a:t>long)bw_image</a:t>
            </a:r>
            <a:r>
              <a:rPr lang="en-US" sz="1100" dirty="0" smtClean="0">
                <a:latin typeface="Courier New"/>
                <a:cs typeface="Courier New"/>
              </a:rPr>
              <a:t> % 16);             </a:t>
            </a:r>
            <a:r>
              <a:rPr lang="en-US" sz="1100" b="1" dirty="0" smtClean="0">
                <a:latin typeface="Courier New"/>
                <a:cs typeface="Courier New"/>
              </a:rPr>
              <a:t>/* align */</a:t>
            </a:r>
          </a:p>
          <a:p>
            <a:pPr>
              <a:lnSpc>
                <a:spcPts val="960"/>
              </a:lnSpc>
              <a:spcBef>
                <a:spcPts val="0"/>
              </a:spcBef>
              <a:spcAft>
                <a:spcPts val="400"/>
              </a:spcAft>
            </a:pPr>
            <a:r>
              <a:rPr lang="en-US" sz="1100" dirty="0" smtClean="0">
                <a:latin typeface="Courier New"/>
                <a:cs typeface="Courier New"/>
              </a:rPr>
              <a:t>  </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dirty="0" smtClean="0">
                <a:latin typeface="Courier New"/>
                <a:cs typeface="Courier New"/>
              </a:rPr>
              <a:t>  </a:t>
            </a:r>
            <a:r>
              <a:rPr lang="en-US" sz="1100" b="1" dirty="0" smtClean="0">
                <a:latin typeface="Courier New"/>
                <a:cs typeface="Courier New"/>
              </a:rPr>
              <a:t>&lt; read picture to into memory with first pixel at "</a:t>
            </a:r>
            <a:r>
              <a:rPr lang="en-US" sz="1100" b="1" dirty="0" err="1" smtClean="0">
                <a:latin typeface="Courier New"/>
                <a:cs typeface="Courier New"/>
              </a:rPr>
              <a:t>bw_image</a:t>
            </a:r>
            <a:r>
              <a:rPr lang="en-US" sz="1100" b="1" dirty="0" smtClean="0">
                <a:latin typeface="Courier New"/>
                <a:cs typeface="Courier New"/>
              </a:rPr>
              <a:t>" &gt;</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b="1" dirty="0" smtClean="0">
                <a:solidFill>
                  <a:srgbClr val="0000FF"/>
                </a:solidFill>
                <a:latin typeface="Courier New"/>
                <a:cs typeface="Courier New"/>
              </a:rPr>
              <a:t>  if (</a:t>
            </a:r>
            <a:r>
              <a:rPr lang="en-US" sz="1100" b="1" dirty="0" err="1" smtClean="0">
                <a:solidFill>
                  <a:srgbClr val="0000FF"/>
                </a:solidFill>
                <a:latin typeface="Courier New"/>
                <a:cs typeface="Courier New"/>
              </a:rPr>
              <a:t>bright_value</a:t>
            </a:r>
            <a:r>
              <a:rPr lang="en-US" sz="1100" b="1" dirty="0" smtClean="0">
                <a:solidFill>
                  <a:srgbClr val="0000FF"/>
                </a:solidFill>
                <a:latin typeface="Courier New"/>
                <a:cs typeface="Courier New"/>
              </a:rPr>
              <a:t> !=0 ) brightness( </a:t>
            </a:r>
            <a:r>
              <a:rPr lang="en-US" sz="1100" b="1" dirty="0" err="1" smtClean="0">
                <a:solidFill>
                  <a:srgbClr val="0000FF"/>
                </a:solidFill>
                <a:latin typeface="Courier New"/>
                <a:cs typeface="Courier New"/>
              </a:rPr>
              <a:t>bw_image</a:t>
            </a:r>
            <a:r>
              <a:rPr lang="en-US" sz="1100" b="1" dirty="0" smtClean="0">
                <a:solidFill>
                  <a:srgbClr val="0000FF"/>
                </a:solidFill>
                <a:latin typeface="Courier New"/>
                <a:cs typeface="Courier New"/>
              </a:rPr>
              <a:t>, </a:t>
            </a:r>
            <a:r>
              <a:rPr lang="en-US" sz="1100" b="1" dirty="0" err="1" smtClean="0">
                <a:solidFill>
                  <a:srgbClr val="0000FF"/>
                </a:solidFill>
                <a:latin typeface="Courier New"/>
                <a:cs typeface="Courier New"/>
              </a:rPr>
              <a:t>image_len</a:t>
            </a:r>
            <a:r>
              <a:rPr lang="en-US" sz="1100" b="1" dirty="0" smtClean="0">
                <a:solidFill>
                  <a:srgbClr val="0000FF"/>
                </a:solidFill>
                <a:latin typeface="Courier New"/>
                <a:cs typeface="Courier New"/>
              </a:rPr>
              <a:t>, </a:t>
            </a:r>
            <a:r>
              <a:rPr lang="en-US" sz="1100" b="1" dirty="0" err="1" smtClean="0">
                <a:solidFill>
                  <a:srgbClr val="0000FF"/>
                </a:solidFill>
                <a:latin typeface="Courier New"/>
                <a:cs typeface="Courier New"/>
              </a:rPr>
              <a:t>bright_value</a:t>
            </a:r>
            <a:r>
              <a:rPr lang="en-US" sz="1100" b="1" dirty="0" smtClean="0">
                <a:solidFill>
                  <a:srgbClr val="0000FF"/>
                </a:solidFill>
                <a:latin typeface="Courier New"/>
                <a:cs typeface="Courier New"/>
              </a:rPr>
              <a:t> );</a:t>
            </a: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endParaRPr lang="en-US" sz="1100" dirty="0" smtClean="0">
              <a:latin typeface="Courier New"/>
              <a:cs typeface="Courier New"/>
            </a:endParaRPr>
          </a:p>
          <a:p>
            <a:pPr>
              <a:lnSpc>
                <a:spcPts val="960"/>
              </a:lnSpc>
              <a:spcBef>
                <a:spcPts val="0"/>
              </a:spcBef>
              <a:spcAft>
                <a:spcPts val="400"/>
              </a:spcAft>
            </a:pPr>
            <a:r>
              <a:rPr lang="en-US" sz="1100" b="1" dirty="0" smtClean="0">
                <a:latin typeface="Courier New"/>
                <a:cs typeface="Courier New"/>
              </a:rPr>
              <a:t>  &lt; write picture back to file &gt;</a:t>
            </a:r>
          </a:p>
          <a:p>
            <a:pPr>
              <a:lnSpc>
                <a:spcPts val="960"/>
              </a:lnSpc>
              <a:spcBef>
                <a:spcPts val="0"/>
              </a:spcBef>
              <a:spcAft>
                <a:spcPts val="400"/>
              </a:spcAft>
            </a:pPr>
            <a:r>
              <a:rPr lang="en-US" sz="1100" b="1" dirty="0" smtClean="0">
                <a:latin typeface="Courier New"/>
                <a:cs typeface="Courier New"/>
              </a:rPr>
              <a:t>  &lt; free memory, close descriptors &gt;</a:t>
            </a:r>
          </a:p>
          <a:p>
            <a:pPr>
              <a:lnSpc>
                <a:spcPts val="960"/>
              </a:lnSpc>
              <a:spcBef>
                <a:spcPts val="0"/>
              </a:spcBef>
              <a:spcAft>
                <a:spcPts val="400"/>
              </a:spcAft>
            </a:pPr>
            <a:r>
              <a:rPr lang="en-US" sz="1100" dirty="0" smtClean="0">
                <a:latin typeface="Courier New"/>
                <a:cs typeface="Courier New"/>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Brightness </a:t>
            </a:r>
            <a:r>
              <a:rPr lang="en-US" sz="2000" dirty="0" smtClean="0">
                <a:solidFill>
                  <a:srgbClr val="000000"/>
                </a:solidFill>
              </a:rPr>
              <a:t>– Naïve C</a:t>
            </a:r>
            <a:endParaRPr lang="en-US" dirty="0"/>
          </a:p>
        </p:txBody>
      </p:sp>
      <p:sp>
        <p:nvSpPr>
          <p:cNvPr id="4" name="TextBox 3"/>
          <p:cNvSpPr txBox="1"/>
          <p:nvPr/>
        </p:nvSpPr>
        <p:spPr>
          <a:xfrm>
            <a:off x="227861" y="951013"/>
            <a:ext cx="5332337" cy="5495521"/>
          </a:xfrm>
          <a:prstGeom prst="rect">
            <a:avLst/>
          </a:prstGeom>
          <a:noFill/>
        </p:spPr>
        <p:txBody>
          <a:bodyPr wrap="square" tIns="0" bIns="0" rtlCol="0">
            <a:spAutoFit/>
          </a:bodyPr>
          <a:lstStyle/>
          <a:p>
            <a:pPr>
              <a:lnSpc>
                <a:spcPts val="960"/>
              </a:lnSpc>
              <a:spcBef>
                <a:spcPts val="0"/>
              </a:spcBef>
              <a:spcAft>
                <a:spcPts val="1200"/>
              </a:spcAft>
            </a:pPr>
            <a:r>
              <a:rPr lang="en-US" sz="1100" dirty="0" smtClean="0">
                <a:latin typeface="Courier New"/>
                <a:cs typeface="Courier New"/>
              </a:rPr>
              <a:t>void </a:t>
            </a:r>
            <a:r>
              <a:rPr lang="en-US" sz="1100" b="1" i="1" dirty="0" smtClean="0">
                <a:solidFill>
                  <a:srgbClr val="0000FF"/>
                </a:solidFill>
                <a:latin typeface="Courier New"/>
                <a:cs typeface="Courier New"/>
              </a:rPr>
              <a:t>brightness </a:t>
            </a:r>
            <a:r>
              <a:rPr lang="en-US" sz="1100" dirty="0" smtClean="0">
                <a:latin typeface="Courier New"/>
                <a:cs typeface="Courier New"/>
              </a:rPr>
              <a:t>(unsigned char *buffer,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len</a:t>
            </a:r>
            <a:r>
              <a:rPr lang="en-US" sz="1100" dirty="0" smtClean="0">
                <a:latin typeface="Courier New"/>
                <a:cs typeface="Courier New"/>
              </a:rPr>
              <a:t>,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v</a:t>
            </a:r>
            <a:r>
              <a:rPr lang="en-US" sz="1100" dirty="0" smtClean="0">
                <a:latin typeface="Courier New"/>
                <a:cs typeface="Courier New"/>
              </a:rPr>
              <a:t>)</a:t>
            </a:r>
          </a:p>
          <a:p>
            <a:pPr>
              <a:lnSpc>
                <a:spcPts val="960"/>
              </a:lnSpc>
              <a:spcBef>
                <a:spcPts val="0"/>
              </a:spcBef>
              <a:spcAft>
                <a:spcPts val="1200"/>
              </a:spcAft>
            </a:pPr>
            <a:r>
              <a:rPr lang="en-US" sz="1100" dirty="0" smtClean="0">
                <a:latin typeface="Courier New"/>
                <a:cs typeface="Courier New"/>
              </a:rPr>
              <a:t>{</a:t>
            </a:r>
          </a:p>
          <a:p>
            <a:pPr>
              <a:lnSpc>
                <a:spcPts val="960"/>
              </a:lnSpc>
              <a:spcBef>
                <a:spcPts val="0"/>
              </a:spcBef>
              <a:spcAft>
                <a:spcPts val="1200"/>
              </a:spcAft>
            </a:pPr>
            <a:r>
              <a:rPr lang="en-US" sz="1100" dirty="0" smtClean="0">
                <a:latin typeface="Courier New"/>
                <a:cs typeface="Courier New"/>
              </a:rPr>
              <a:t>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t</a:t>
            </a:r>
            <a:r>
              <a:rPr lang="en-US" sz="1100" dirty="0" smtClean="0">
                <a:latin typeface="Courier New"/>
                <a:cs typeface="Courier New"/>
              </a:rPr>
              <a:t>, </a:t>
            </a:r>
            <a:r>
              <a:rPr lang="en-US" sz="1100" dirty="0" err="1" smtClean="0">
                <a:latin typeface="Courier New"/>
                <a:cs typeface="Courier New"/>
              </a:rPr>
              <a:t>new_pixel_value</a:t>
            </a:r>
            <a:r>
              <a:rPr lang="en-US" sz="1100" dirty="0" smtClean="0">
                <a:latin typeface="Courier New"/>
                <a:cs typeface="Courier New"/>
              </a:rPr>
              <a:t>;</a:t>
            </a:r>
          </a:p>
          <a:p>
            <a:pPr>
              <a:lnSpc>
                <a:spcPts val="960"/>
              </a:lnSpc>
              <a:spcBef>
                <a:spcPts val="0"/>
              </a:spcBef>
              <a:spcAft>
                <a:spcPts val="1200"/>
              </a:spcAft>
            </a:pPr>
            <a:endParaRPr lang="en-US" sz="1100" dirty="0" smtClean="0">
              <a:latin typeface="Courier New"/>
              <a:cs typeface="Courier New"/>
            </a:endParaRPr>
          </a:p>
          <a:p>
            <a:pPr>
              <a:lnSpc>
                <a:spcPts val="960"/>
              </a:lnSpc>
              <a:spcBef>
                <a:spcPts val="0"/>
              </a:spcBef>
              <a:spcAft>
                <a:spcPts val="1200"/>
              </a:spcAft>
            </a:pPr>
            <a:r>
              <a:rPr lang="en-US" sz="1100" dirty="0" smtClean="0">
                <a:latin typeface="Courier New"/>
                <a:cs typeface="Courier New"/>
              </a:rPr>
              <a:t> if (</a:t>
            </a:r>
            <a:r>
              <a:rPr lang="en-US" sz="1100" dirty="0" err="1" smtClean="0">
                <a:latin typeface="Courier New"/>
                <a:cs typeface="Courier New"/>
              </a:rPr>
              <a:t>v</a:t>
            </a:r>
            <a:r>
              <a:rPr lang="en-US" sz="1100" dirty="0" smtClean="0">
                <a:latin typeface="Courier New"/>
                <a:cs typeface="Courier New"/>
              </a:rPr>
              <a:t> &gt; 0) {</a:t>
            </a:r>
          </a:p>
          <a:p>
            <a:pPr>
              <a:lnSpc>
                <a:spcPts val="960"/>
              </a:lnSpc>
              <a:spcBef>
                <a:spcPts val="0"/>
              </a:spcBef>
              <a:spcAft>
                <a:spcPts val="1200"/>
              </a:spcAft>
            </a:pPr>
            <a:r>
              <a:rPr lang="en-US" sz="1100" dirty="0" smtClean="0">
                <a:latin typeface="Courier New"/>
                <a:cs typeface="Courier New"/>
              </a:rPr>
              <a:t>      for (</a:t>
            </a:r>
            <a:r>
              <a:rPr lang="en-US" sz="1100" dirty="0" err="1" smtClean="0">
                <a:latin typeface="Courier New"/>
                <a:cs typeface="Courier New"/>
              </a:rPr>
              <a:t>t</a:t>
            </a:r>
            <a:r>
              <a:rPr lang="en-US" sz="1100" dirty="0" smtClean="0">
                <a:latin typeface="Courier New"/>
                <a:cs typeface="Courier New"/>
              </a:rPr>
              <a:t> = 0; </a:t>
            </a:r>
            <a:r>
              <a:rPr lang="en-US" sz="1100" dirty="0" err="1" smtClean="0">
                <a:latin typeface="Courier New"/>
                <a:cs typeface="Courier New"/>
              </a:rPr>
              <a:t>t</a:t>
            </a:r>
            <a:r>
              <a:rPr lang="en-US" sz="1100" dirty="0" smtClean="0">
                <a:latin typeface="Courier New"/>
                <a:cs typeface="Courier New"/>
              </a:rPr>
              <a:t> &lt; </a:t>
            </a:r>
            <a:r>
              <a:rPr lang="en-US" sz="1100" dirty="0" err="1" smtClean="0">
                <a:latin typeface="Courier New"/>
                <a:cs typeface="Courier New"/>
              </a:rPr>
              <a:t>len</a:t>
            </a:r>
            <a:r>
              <a:rPr lang="en-US" sz="1100" dirty="0" smtClean="0">
                <a:latin typeface="Courier New"/>
                <a:cs typeface="Courier New"/>
              </a:rPr>
              <a:t>; </a:t>
            </a:r>
            <a:r>
              <a:rPr lang="en-US" sz="1100" dirty="0" err="1" smtClean="0">
                <a:latin typeface="Courier New"/>
                <a:cs typeface="Courier New"/>
              </a:rPr>
              <a:t>t</a:t>
            </a:r>
            <a:r>
              <a:rPr lang="en-US" sz="1100" dirty="0" smtClean="0">
                <a:latin typeface="Courier New"/>
                <a:cs typeface="Courier New"/>
              </a:rPr>
              <a:t>++) {  </a:t>
            </a:r>
            <a:r>
              <a:rPr lang="en-US" sz="1100" b="1" dirty="0" smtClean="0">
                <a:latin typeface="Courier New"/>
                <a:cs typeface="Courier New"/>
              </a:rPr>
              <a:t>/* make brighter */</a:t>
            </a:r>
          </a:p>
          <a:p>
            <a:pPr>
              <a:lnSpc>
                <a:spcPts val="960"/>
              </a:lnSpc>
              <a:spcBef>
                <a:spcPts val="0"/>
              </a:spcBef>
              <a:spcAft>
                <a:spcPts val="1200"/>
              </a:spcAft>
            </a:pPr>
            <a:r>
              <a:rPr lang="en-US" sz="1100" dirty="0" smtClean="0">
                <a:latin typeface="Courier New"/>
                <a:cs typeface="Courier New"/>
              </a:rPr>
              <a:t>            </a:t>
            </a:r>
            <a:r>
              <a:rPr lang="en-US" sz="1100" dirty="0" err="1" smtClean="0">
                <a:latin typeface="Courier New"/>
                <a:cs typeface="Courier New"/>
              </a:rPr>
              <a:t>new_pixel_value</a:t>
            </a:r>
            <a:r>
              <a:rPr lang="en-US" sz="1100" dirty="0" smtClean="0">
                <a:latin typeface="Courier New"/>
                <a:cs typeface="Courier New"/>
              </a:rPr>
              <a:t> = </a:t>
            </a:r>
            <a:r>
              <a:rPr lang="en-US" sz="1100" dirty="0" err="1" smtClean="0">
                <a:latin typeface="Courier New"/>
                <a:cs typeface="Courier New"/>
              </a:rPr>
              <a:t>buffer[t</a:t>
            </a:r>
            <a:r>
              <a:rPr lang="en-US" sz="1100" dirty="0" smtClean="0">
                <a:latin typeface="Courier New"/>
                <a:cs typeface="Courier New"/>
              </a:rPr>
              <a:t>] + </a:t>
            </a:r>
            <a:r>
              <a:rPr lang="en-US" sz="1100" dirty="0" err="1" smtClean="0">
                <a:latin typeface="Courier New"/>
                <a:cs typeface="Courier New"/>
              </a:rPr>
              <a:t>v</a:t>
            </a:r>
            <a:r>
              <a:rPr lang="en-US" sz="1100" dirty="0" smtClean="0">
                <a:latin typeface="Courier New"/>
                <a:cs typeface="Courier New"/>
              </a:rPr>
              <a:t>;</a:t>
            </a:r>
          </a:p>
          <a:p>
            <a:pPr>
              <a:lnSpc>
                <a:spcPts val="960"/>
              </a:lnSpc>
              <a:spcBef>
                <a:spcPts val="0"/>
              </a:spcBef>
              <a:spcAft>
                <a:spcPts val="1200"/>
              </a:spcAft>
            </a:pPr>
            <a:r>
              <a:rPr lang="en-US" sz="1100" dirty="0" smtClean="0">
                <a:latin typeface="Courier New"/>
                <a:cs typeface="Courier New"/>
              </a:rPr>
              <a:t>            if (</a:t>
            </a:r>
            <a:r>
              <a:rPr lang="en-US" sz="1100" dirty="0" err="1" smtClean="0">
                <a:latin typeface="Courier New"/>
                <a:cs typeface="Courier New"/>
              </a:rPr>
              <a:t>new_pixel_value</a:t>
            </a:r>
            <a:r>
              <a:rPr lang="en-US" sz="1100" dirty="0" smtClean="0">
                <a:latin typeface="Courier New"/>
                <a:cs typeface="Courier New"/>
              </a:rPr>
              <a:t> &gt; 255) </a:t>
            </a:r>
            <a:r>
              <a:rPr lang="en-US" sz="1100" dirty="0" err="1" smtClean="0">
                <a:latin typeface="Courier New"/>
                <a:cs typeface="Courier New"/>
              </a:rPr>
              <a:t>new_pixel_value</a:t>
            </a:r>
            <a:r>
              <a:rPr lang="en-US" sz="1100" dirty="0" smtClean="0">
                <a:latin typeface="Courier New"/>
                <a:cs typeface="Courier New"/>
              </a:rPr>
              <a:t> = 255;</a:t>
            </a:r>
          </a:p>
          <a:p>
            <a:pPr>
              <a:lnSpc>
                <a:spcPts val="960"/>
              </a:lnSpc>
              <a:spcBef>
                <a:spcPts val="0"/>
              </a:spcBef>
              <a:spcAft>
                <a:spcPts val="1200"/>
              </a:spcAft>
            </a:pPr>
            <a:r>
              <a:rPr lang="en-US" sz="1100" dirty="0" smtClean="0">
                <a:latin typeface="Courier New"/>
                <a:cs typeface="Courier New"/>
              </a:rPr>
              <a:t>            </a:t>
            </a:r>
            <a:r>
              <a:rPr lang="en-US" sz="1100" dirty="0" err="1" smtClean="0">
                <a:latin typeface="Courier New"/>
                <a:cs typeface="Courier New"/>
              </a:rPr>
              <a:t>buffer[t</a:t>
            </a:r>
            <a:r>
              <a:rPr lang="en-US" sz="1100" dirty="0" smtClean="0">
                <a:latin typeface="Courier New"/>
                <a:cs typeface="Courier New"/>
              </a:rPr>
              <a:t>] = </a:t>
            </a:r>
            <a:r>
              <a:rPr lang="en-US" sz="1100" dirty="0" err="1" smtClean="0">
                <a:latin typeface="Courier New"/>
                <a:cs typeface="Courier New"/>
              </a:rPr>
              <a:t>new_pixel_value</a:t>
            </a:r>
            <a:r>
              <a:rPr lang="en-US" sz="1100" dirty="0" smtClean="0">
                <a:latin typeface="Courier New"/>
                <a:cs typeface="Courier New"/>
              </a:rPr>
              <a:t>;</a:t>
            </a:r>
          </a:p>
          <a:p>
            <a:pPr>
              <a:lnSpc>
                <a:spcPts val="960"/>
              </a:lnSpc>
              <a:spcBef>
                <a:spcPts val="0"/>
              </a:spcBef>
              <a:spcAft>
                <a:spcPts val="1200"/>
              </a:spcAft>
            </a:pPr>
            <a:r>
              <a:rPr lang="en-US" sz="1100" dirty="0" smtClean="0">
                <a:latin typeface="Courier New"/>
                <a:cs typeface="Courier New"/>
              </a:rPr>
              <a:t>      }</a:t>
            </a:r>
          </a:p>
          <a:p>
            <a:pPr>
              <a:lnSpc>
                <a:spcPts val="960"/>
              </a:lnSpc>
              <a:spcBef>
                <a:spcPts val="0"/>
              </a:spcBef>
              <a:spcAft>
                <a:spcPts val="1200"/>
              </a:spcAft>
            </a:pPr>
            <a:r>
              <a:rPr lang="en-US" sz="1100" dirty="0" smtClean="0">
                <a:latin typeface="Courier New"/>
                <a:cs typeface="Courier New"/>
              </a:rPr>
              <a:t>  } else {</a:t>
            </a:r>
          </a:p>
          <a:p>
            <a:pPr>
              <a:lnSpc>
                <a:spcPts val="960"/>
              </a:lnSpc>
              <a:spcBef>
                <a:spcPts val="0"/>
              </a:spcBef>
              <a:spcAft>
                <a:spcPts val="1200"/>
              </a:spcAft>
            </a:pPr>
            <a:r>
              <a:rPr lang="en-US" sz="1100" dirty="0" smtClean="0">
                <a:latin typeface="Courier New"/>
                <a:cs typeface="Courier New"/>
              </a:rPr>
              <a:t>      for (</a:t>
            </a:r>
            <a:r>
              <a:rPr lang="en-US" sz="1100" dirty="0" err="1" smtClean="0">
                <a:latin typeface="Courier New"/>
                <a:cs typeface="Courier New"/>
              </a:rPr>
              <a:t>t</a:t>
            </a:r>
            <a:r>
              <a:rPr lang="en-US" sz="1100" dirty="0" smtClean="0">
                <a:latin typeface="Courier New"/>
                <a:cs typeface="Courier New"/>
              </a:rPr>
              <a:t> = 0; </a:t>
            </a:r>
            <a:r>
              <a:rPr lang="en-US" sz="1100" dirty="0" err="1" smtClean="0">
                <a:latin typeface="Courier New"/>
                <a:cs typeface="Courier New"/>
              </a:rPr>
              <a:t>t</a:t>
            </a:r>
            <a:r>
              <a:rPr lang="en-US" sz="1100" dirty="0" smtClean="0">
                <a:latin typeface="Courier New"/>
                <a:cs typeface="Courier New"/>
              </a:rPr>
              <a:t> &lt; </a:t>
            </a:r>
            <a:r>
              <a:rPr lang="en-US" sz="1100" dirty="0" err="1" smtClean="0">
                <a:latin typeface="Courier New"/>
                <a:cs typeface="Courier New"/>
              </a:rPr>
              <a:t>len</a:t>
            </a:r>
            <a:r>
              <a:rPr lang="en-US" sz="1100" dirty="0" smtClean="0">
                <a:latin typeface="Courier New"/>
                <a:cs typeface="Courier New"/>
              </a:rPr>
              <a:t>; </a:t>
            </a:r>
            <a:r>
              <a:rPr lang="en-US" sz="1100" dirty="0" err="1" smtClean="0">
                <a:latin typeface="Courier New"/>
                <a:cs typeface="Courier New"/>
              </a:rPr>
              <a:t>t</a:t>
            </a:r>
            <a:r>
              <a:rPr lang="en-US" sz="1100" dirty="0" smtClean="0">
                <a:latin typeface="Courier New"/>
                <a:cs typeface="Courier New"/>
              </a:rPr>
              <a:t>++) {  </a:t>
            </a:r>
            <a:r>
              <a:rPr lang="en-US" sz="1100" b="1" dirty="0" smtClean="0">
                <a:latin typeface="Courier New"/>
                <a:cs typeface="Courier New"/>
              </a:rPr>
              <a:t>/* make darker */</a:t>
            </a:r>
          </a:p>
          <a:p>
            <a:pPr>
              <a:lnSpc>
                <a:spcPts val="960"/>
              </a:lnSpc>
              <a:spcBef>
                <a:spcPts val="0"/>
              </a:spcBef>
              <a:spcAft>
                <a:spcPts val="1200"/>
              </a:spcAft>
            </a:pPr>
            <a:r>
              <a:rPr lang="en-US" sz="1100" dirty="0" smtClean="0">
                <a:latin typeface="Courier New"/>
                <a:cs typeface="Courier New"/>
              </a:rPr>
              <a:t>            </a:t>
            </a:r>
            <a:r>
              <a:rPr lang="en-US" sz="1100" dirty="0" err="1" smtClean="0">
                <a:latin typeface="Courier New"/>
                <a:cs typeface="Courier New"/>
              </a:rPr>
              <a:t>new_pixel_value</a:t>
            </a:r>
            <a:r>
              <a:rPr lang="en-US" sz="1100" dirty="0" smtClean="0">
                <a:latin typeface="Courier New"/>
                <a:cs typeface="Courier New"/>
              </a:rPr>
              <a:t> = </a:t>
            </a:r>
            <a:r>
              <a:rPr lang="en-US" sz="1100" dirty="0" err="1" smtClean="0">
                <a:latin typeface="Courier New"/>
                <a:cs typeface="Courier New"/>
              </a:rPr>
              <a:t>buffer[t</a:t>
            </a:r>
            <a:r>
              <a:rPr lang="en-US" sz="1100" dirty="0" smtClean="0">
                <a:latin typeface="Courier New"/>
                <a:cs typeface="Courier New"/>
              </a:rPr>
              <a:t>] + </a:t>
            </a:r>
            <a:r>
              <a:rPr lang="en-US" sz="1100" dirty="0" err="1" smtClean="0">
                <a:latin typeface="Courier New"/>
                <a:cs typeface="Courier New"/>
              </a:rPr>
              <a:t>v</a:t>
            </a:r>
            <a:r>
              <a:rPr lang="en-US" sz="1100" dirty="0" smtClean="0">
                <a:latin typeface="Courier New"/>
                <a:cs typeface="Courier New"/>
              </a:rPr>
              <a:t>;</a:t>
            </a:r>
          </a:p>
          <a:p>
            <a:pPr>
              <a:lnSpc>
                <a:spcPts val="960"/>
              </a:lnSpc>
              <a:spcBef>
                <a:spcPts val="0"/>
              </a:spcBef>
              <a:spcAft>
                <a:spcPts val="1200"/>
              </a:spcAft>
            </a:pPr>
            <a:r>
              <a:rPr lang="en-US" sz="1100" dirty="0" smtClean="0">
                <a:latin typeface="Courier New"/>
                <a:cs typeface="Courier New"/>
              </a:rPr>
              <a:t>            if (</a:t>
            </a:r>
            <a:r>
              <a:rPr lang="en-US" sz="1100" dirty="0" err="1" smtClean="0">
                <a:latin typeface="Courier New"/>
                <a:cs typeface="Courier New"/>
              </a:rPr>
              <a:t>new_pixel_value</a:t>
            </a:r>
            <a:r>
              <a:rPr lang="en-US" sz="1100" dirty="0" smtClean="0">
                <a:latin typeface="Courier New"/>
                <a:cs typeface="Courier New"/>
              </a:rPr>
              <a:t> &lt; 0) </a:t>
            </a:r>
            <a:r>
              <a:rPr lang="en-US" sz="1100" dirty="0" err="1" smtClean="0">
                <a:latin typeface="Courier New"/>
                <a:cs typeface="Courier New"/>
              </a:rPr>
              <a:t>new_pixel_value</a:t>
            </a:r>
            <a:r>
              <a:rPr lang="en-US" sz="1100" dirty="0" smtClean="0">
                <a:latin typeface="Courier New"/>
                <a:cs typeface="Courier New"/>
              </a:rPr>
              <a:t> = 0;</a:t>
            </a:r>
          </a:p>
          <a:p>
            <a:pPr>
              <a:lnSpc>
                <a:spcPts val="960"/>
              </a:lnSpc>
              <a:spcBef>
                <a:spcPts val="0"/>
              </a:spcBef>
              <a:spcAft>
                <a:spcPts val="1200"/>
              </a:spcAft>
            </a:pPr>
            <a:r>
              <a:rPr lang="en-US" sz="1100" dirty="0" smtClean="0">
                <a:latin typeface="Courier New"/>
                <a:cs typeface="Courier New"/>
              </a:rPr>
              <a:t>            </a:t>
            </a:r>
            <a:r>
              <a:rPr lang="en-US" sz="1100" dirty="0" err="1" smtClean="0">
                <a:latin typeface="Courier New"/>
                <a:cs typeface="Courier New"/>
              </a:rPr>
              <a:t>buffer[t</a:t>
            </a:r>
            <a:r>
              <a:rPr lang="en-US" sz="1100" dirty="0" smtClean="0">
                <a:latin typeface="Courier New"/>
                <a:cs typeface="Courier New"/>
              </a:rPr>
              <a:t>] = </a:t>
            </a:r>
            <a:r>
              <a:rPr lang="en-US" sz="1100" dirty="0" err="1" smtClean="0">
                <a:latin typeface="Courier New"/>
                <a:cs typeface="Courier New"/>
              </a:rPr>
              <a:t>new_pixel_value</a:t>
            </a:r>
            <a:r>
              <a:rPr lang="en-US" sz="1100" dirty="0" smtClean="0">
                <a:latin typeface="Courier New"/>
                <a:cs typeface="Courier New"/>
              </a:rPr>
              <a:t>;</a:t>
            </a:r>
          </a:p>
          <a:p>
            <a:pPr>
              <a:lnSpc>
                <a:spcPts val="960"/>
              </a:lnSpc>
              <a:spcBef>
                <a:spcPts val="0"/>
              </a:spcBef>
              <a:spcAft>
                <a:spcPts val="1200"/>
              </a:spcAft>
            </a:pPr>
            <a:r>
              <a:rPr lang="en-US" sz="1100" dirty="0" smtClean="0">
                <a:latin typeface="Courier New"/>
                <a:cs typeface="Courier New"/>
              </a:rPr>
              <a:t>      }</a:t>
            </a:r>
          </a:p>
          <a:p>
            <a:pPr>
              <a:lnSpc>
                <a:spcPts val="960"/>
              </a:lnSpc>
              <a:spcBef>
                <a:spcPts val="0"/>
              </a:spcBef>
              <a:spcAft>
                <a:spcPts val="1200"/>
              </a:spcAft>
            </a:pPr>
            <a:r>
              <a:rPr lang="en-US" sz="1100" dirty="0" smtClean="0">
                <a:latin typeface="Courier New"/>
                <a:cs typeface="Courier New"/>
              </a:rPr>
              <a:t>  }</a:t>
            </a:r>
          </a:p>
          <a:p>
            <a:pPr>
              <a:lnSpc>
                <a:spcPts val="960"/>
              </a:lnSpc>
              <a:spcBef>
                <a:spcPts val="0"/>
              </a:spcBef>
              <a:spcAft>
                <a:spcPts val="1200"/>
              </a:spcAft>
            </a:pPr>
            <a:r>
              <a:rPr lang="en-US" sz="1100" dirty="0" smtClean="0">
                <a:latin typeface="Courier New"/>
                <a:cs typeface="Courier New"/>
              </a:rPr>
              <a:t>}</a:t>
            </a:r>
          </a:p>
          <a:p>
            <a:pPr>
              <a:lnSpc>
                <a:spcPts val="960"/>
              </a:lnSpc>
              <a:spcBef>
                <a:spcPts val="0"/>
              </a:spcBef>
              <a:spcAft>
                <a:spcPts val="1200"/>
              </a:spcAft>
            </a:pPr>
            <a:endParaRPr lang="en-US" sz="1100" dirty="0" smtClean="0">
              <a:latin typeface="Courier New"/>
              <a:cs typeface="Courier New"/>
            </a:endParaRPr>
          </a:p>
          <a:p>
            <a:pPr>
              <a:lnSpc>
                <a:spcPts val="960"/>
              </a:lnSpc>
              <a:spcBef>
                <a:spcPts val="0"/>
              </a:spcBef>
              <a:spcAft>
                <a:spcPts val="1200"/>
              </a:spcAft>
            </a:pPr>
            <a:endParaRPr lang="en-US" sz="1100" dirty="0" smtClean="0">
              <a:latin typeface="Courier New"/>
              <a:cs typeface="Courier New"/>
            </a:endParaRPr>
          </a:p>
        </p:txBody>
      </p:sp>
      <p:sp>
        <p:nvSpPr>
          <p:cNvPr id="5" name="Rectangle 4"/>
          <p:cNvSpPr/>
          <p:nvPr/>
        </p:nvSpPr>
        <p:spPr bwMode="auto">
          <a:xfrm>
            <a:off x="5731804"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 name="Rectangle 5"/>
          <p:cNvSpPr/>
          <p:nvPr/>
        </p:nvSpPr>
        <p:spPr bwMode="auto">
          <a:xfrm>
            <a:off x="5941408"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 name="Rectangle 6"/>
          <p:cNvSpPr/>
          <p:nvPr/>
        </p:nvSpPr>
        <p:spPr bwMode="auto">
          <a:xfrm>
            <a:off x="6151012"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 name="Rectangle 7"/>
          <p:cNvSpPr/>
          <p:nvPr/>
        </p:nvSpPr>
        <p:spPr bwMode="auto">
          <a:xfrm>
            <a:off x="6360616"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 name="Rectangle 8"/>
          <p:cNvSpPr/>
          <p:nvPr/>
        </p:nvSpPr>
        <p:spPr bwMode="auto">
          <a:xfrm>
            <a:off x="6570220"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0" name="Rectangle 9"/>
          <p:cNvSpPr/>
          <p:nvPr/>
        </p:nvSpPr>
        <p:spPr bwMode="auto">
          <a:xfrm>
            <a:off x="6779824"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1" name="Rectangle 10"/>
          <p:cNvSpPr/>
          <p:nvPr/>
        </p:nvSpPr>
        <p:spPr bwMode="auto">
          <a:xfrm>
            <a:off x="6989428"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2" name="Rectangle 11"/>
          <p:cNvSpPr/>
          <p:nvPr/>
        </p:nvSpPr>
        <p:spPr bwMode="auto">
          <a:xfrm>
            <a:off x="7199032"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3" name="Rectangle 12"/>
          <p:cNvSpPr/>
          <p:nvPr/>
        </p:nvSpPr>
        <p:spPr bwMode="auto">
          <a:xfrm>
            <a:off x="7408633"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4" name="Rectangle 13"/>
          <p:cNvSpPr/>
          <p:nvPr/>
        </p:nvSpPr>
        <p:spPr bwMode="auto">
          <a:xfrm>
            <a:off x="5735471"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5" name="Rectangle 14"/>
          <p:cNvSpPr/>
          <p:nvPr/>
        </p:nvSpPr>
        <p:spPr bwMode="auto">
          <a:xfrm>
            <a:off x="5945075"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6" name="Rectangle 15"/>
          <p:cNvSpPr/>
          <p:nvPr/>
        </p:nvSpPr>
        <p:spPr bwMode="auto">
          <a:xfrm>
            <a:off x="6154679"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7" name="Rectangle 16"/>
          <p:cNvSpPr/>
          <p:nvPr/>
        </p:nvSpPr>
        <p:spPr bwMode="auto">
          <a:xfrm>
            <a:off x="6364283"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8" name="Rectangle 17"/>
          <p:cNvSpPr/>
          <p:nvPr/>
        </p:nvSpPr>
        <p:spPr bwMode="auto">
          <a:xfrm>
            <a:off x="6573887"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19" name="Rectangle 18"/>
          <p:cNvSpPr/>
          <p:nvPr/>
        </p:nvSpPr>
        <p:spPr bwMode="auto">
          <a:xfrm>
            <a:off x="6783491"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0" name="Rectangle 19"/>
          <p:cNvSpPr/>
          <p:nvPr/>
        </p:nvSpPr>
        <p:spPr bwMode="auto">
          <a:xfrm>
            <a:off x="6993095"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1" name="Rectangle 20"/>
          <p:cNvSpPr/>
          <p:nvPr/>
        </p:nvSpPr>
        <p:spPr bwMode="auto">
          <a:xfrm>
            <a:off x="7202699"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2" name="Rectangle 21"/>
          <p:cNvSpPr/>
          <p:nvPr/>
        </p:nvSpPr>
        <p:spPr bwMode="auto">
          <a:xfrm>
            <a:off x="7412300"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3" name="Rectangle 22"/>
          <p:cNvSpPr/>
          <p:nvPr/>
        </p:nvSpPr>
        <p:spPr bwMode="auto">
          <a:xfrm>
            <a:off x="5739138"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4" name="Rectangle 23"/>
          <p:cNvSpPr/>
          <p:nvPr/>
        </p:nvSpPr>
        <p:spPr bwMode="auto">
          <a:xfrm>
            <a:off x="5948742"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5" name="Rectangle 24"/>
          <p:cNvSpPr/>
          <p:nvPr/>
        </p:nvSpPr>
        <p:spPr bwMode="auto">
          <a:xfrm>
            <a:off x="6158346"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6" name="Rectangle 25"/>
          <p:cNvSpPr/>
          <p:nvPr/>
        </p:nvSpPr>
        <p:spPr bwMode="auto">
          <a:xfrm>
            <a:off x="6367950"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7" name="Rectangle 26"/>
          <p:cNvSpPr/>
          <p:nvPr/>
        </p:nvSpPr>
        <p:spPr bwMode="auto">
          <a:xfrm>
            <a:off x="6577554"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8" name="Rectangle 27"/>
          <p:cNvSpPr/>
          <p:nvPr/>
        </p:nvSpPr>
        <p:spPr bwMode="auto">
          <a:xfrm>
            <a:off x="6787158"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29" name="Rectangle 28"/>
          <p:cNvSpPr/>
          <p:nvPr/>
        </p:nvSpPr>
        <p:spPr bwMode="auto">
          <a:xfrm>
            <a:off x="6996762"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0" name="Rectangle 29"/>
          <p:cNvSpPr/>
          <p:nvPr/>
        </p:nvSpPr>
        <p:spPr bwMode="auto">
          <a:xfrm>
            <a:off x="7206366"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1" name="Rectangle 30"/>
          <p:cNvSpPr/>
          <p:nvPr/>
        </p:nvSpPr>
        <p:spPr bwMode="auto">
          <a:xfrm>
            <a:off x="7415967"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2" name="Rectangle 31"/>
          <p:cNvSpPr/>
          <p:nvPr/>
        </p:nvSpPr>
        <p:spPr bwMode="auto">
          <a:xfrm>
            <a:off x="5735471"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3" name="Rectangle 32"/>
          <p:cNvSpPr/>
          <p:nvPr/>
        </p:nvSpPr>
        <p:spPr bwMode="auto">
          <a:xfrm>
            <a:off x="5945075"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4" name="Rectangle 33"/>
          <p:cNvSpPr/>
          <p:nvPr/>
        </p:nvSpPr>
        <p:spPr bwMode="auto">
          <a:xfrm>
            <a:off x="6154679"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5" name="Rectangle 34"/>
          <p:cNvSpPr/>
          <p:nvPr/>
        </p:nvSpPr>
        <p:spPr bwMode="auto">
          <a:xfrm>
            <a:off x="6364283"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6" name="Rectangle 35"/>
          <p:cNvSpPr/>
          <p:nvPr/>
        </p:nvSpPr>
        <p:spPr bwMode="auto">
          <a:xfrm>
            <a:off x="6573887"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7" name="Rectangle 36"/>
          <p:cNvSpPr/>
          <p:nvPr/>
        </p:nvSpPr>
        <p:spPr bwMode="auto">
          <a:xfrm>
            <a:off x="6783491"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8" name="Rectangle 37"/>
          <p:cNvSpPr/>
          <p:nvPr/>
        </p:nvSpPr>
        <p:spPr bwMode="auto">
          <a:xfrm>
            <a:off x="6993095"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39" name="Rectangle 38"/>
          <p:cNvSpPr/>
          <p:nvPr/>
        </p:nvSpPr>
        <p:spPr bwMode="auto">
          <a:xfrm>
            <a:off x="7202699"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0" name="Rectangle 39"/>
          <p:cNvSpPr/>
          <p:nvPr/>
        </p:nvSpPr>
        <p:spPr bwMode="auto">
          <a:xfrm>
            <a:off x="7412300"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1" name="Rectangle 40"/>
          <p:cNvSpPr/>
          <p:nvPr/>
        </p:nvSpPr>
        <p:spPr bwMode="auto">
          <a:xfrm>
            <a:off x="5739138"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2" name="Rectangle 41"/>
          <p:cNvSpPr/>
          <p:nvPr/>
        </p:nvSpPr>
        <p:spPr bwMode="auto">
          <a:xfrm>
            <a:off x="5948742"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3" name="Rectangle 42"/>
          <p:cNvSpPr/>
          <p:nvPr/>
        </p:nvSpPr>
        <p:spPr bwMode="auto">
          <a:xfrm>
            <a:off x="6158346"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4" name="Rectangle 43"/>
          <p:cNvSpPr/>
          <p:nvPr/>
        </p:nvSpPr>
        <p:spPr bwMode="auto">
          <a:xfrm>
            <a:off x="6367950"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5" name="Rectangle 44"/>
          <p:cNvSpPr/>
          <p:nvPr/>
        </p:nvSpPr>
        <p:spPr bwMode="auto">
          <a:xfrm>
            <a:off x="6577554"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6" name="Rectangle 45"/>
          <p:cNvSpPr/>
          <p:nvPr/>
        </p:nvSpPr>
        <p:spPr bwMode="auto">
          <a:xfrm>
            <a:off x="6787158"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7" name="Rectangle 46"/>
          <p:cNvSpPr/>
          <p:nvPr/>
        </p:nvSpPr>
        <p:spPr bwMode="auto">
          <a:xfrm>
            <a:off x="6996762"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8" name="Rectangle 47"/>
          <p:cNvSpPr/>
          <p:nvPr/>
        </p:nvSpPr>
        <p:spPr bwMode="auto">
          <a:xfrm>
            <a:off x="7206366"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49" name="Rectangle 48"/>
          <p:cNvSpPr/>
          <p:nvPr/>
        </p:nvSpPr>
        <p:spPr bwMode="auto">
          <a:xfrm>
            <a:off x="7415967"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0" name="Rectangle 49"/>
          <p:cNvSpPr/>
          <p:nvPr/>
        </p:nvSpPr>
        <p:spPr bwMode="auto">
          <a:xfrm>
            <a:off x="5742805"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1" name="Rectangle 50"/>
          <p:cNvSpPr/>
          <p:nvPr/>
        </p:nvSpPr>
        <p:spPr bwMode="auto">
          <a:xfrm>
            <a:off x="5952409"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2" name="Rectangle 51"/>
          <p:cNvSpPr/>
          <p:nvPr/>
        </p:nvSpPr>
        <p:spPr bwMode="auto">
          <a:xfrm>
            <a:off x="6162013"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3" name="Rectangle 52"/>
          <p:cNvSpPr/>
          <p:nvPr/>
        </p:nvSpPr>
        <p:spPr bwMode="auto">
          <a:xfrm>
            <a:off x="6371617"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4" name="Rectangle 53"/>
          <p:cNvSpPr/>
          <p:nvPr/>
        </p:nvSpPr>
        <p:spPr bwMode="auto">
          <a:xfrm>
            <a:off x="6581221"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5" name="Rectangle 54"/>
          <p:cNvSpPr/>
          <p:nvPr/>
        </p:nvSpPr>
        <p:spPr bwMode="auto">
          <a:xfrm>
            <a:off x="6790825"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6" name="Rectangle 55"/>
          <p:cNvSpPr/>
          <p:nvPr/>
        </p:nvSpPr>
        <p:spPr bwMode="auto">
          <a:xfrm>
            <a:off x="7000429"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7" name="Rectangle 56"/>
          <p:cNvSpPr/>
          <p:nvPr/>
        </p:nvSpPr>
        <p:spPr bwMode="auto">
          <a:xfrm>
            <a:off x="7210033"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8" name="Rectangle 57"/>
          <p:cNvSpPr/>
          <p:nvPr/>
        </p:nvSpPr>
        <p:spPr bwMode="auto">
          <a:xfrm>
            <a:off x="7419634"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59" name="Rectangle 58"/>
          <p:cNvSpPr/>
          <p:nvPr/>
        </p:nvSpPr>
        <p:spPr bwMode="auto">
          <a:xfrm>
            <a:off x="5742805"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0" name="Rectangle 59"/>
          <p:cNvSpPr/>
          <p:nvPr/>
        </p:nvSpPr>
        <p:spPr bwMode="auto">
          <a:xfrm>
            <a:off x="5952409"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1" name="Rectangle 60"/>
          <p:cNvSpPr/>
          <p:nvPr/>
        </p:nvSpPr>
        <p:spPr bwMode="auto">
          <a:xfrm>
            <a:off x="6162013"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2" name="Rectangle 61"/>
          <p:cNvSpPr/>
          <p:nvPr/>
        </p:nvSpPr>
        <p:spPr bwMode="auto">
          <a:xfrm>
            <a:off x="6371617"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3" name="Rectangle 62"/>
          <p:cNvSpPr/>
          <p:nvPr/>
        </p:nvSpPr>
        <p:spPr bwMode="auto">
          <a:xfrm>
            <a:off x="6581221"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4" name="Rectangle 63"/>
          <p:cNvSpPr/>
          <p:nvPr/>
        </p:nvSpPr>
        <p:spPr bwMode="auto">
          <a:xfrm>
            <a:off x="6790825"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5" name="Rectangle 64"/>
          <p:cNvSpPr/>
          <p:nvPr/>
        </p:nvSpPr>
        <p:spPr bwMode="auto">
          <a:xfrm>
            <a:off x="7000429"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6" name="Rectangle 65"/>
          <p:cNvSpPr/>
          <p:nvPr/>
        </p:nvSpPr>
        <p:spPr bwMode="auto">
          <a:xfrm>
            <a:off x="7210033"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7" name="Rectangle 66"/>
          <p:cNvSpPr/>
          <p:nvPr/>
        </p:nvSpPr>
        <p:spPr bwMode="auto">
          <a:xfrm>
            <a:off x="7419634"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8" name="Rectangle 67"/>
          <p:cNvSpPr/>
          <p:nvPr/>
        </p:nvSpPr>
        <p:spPr bwMode="auto">
          <a:xfrm>
            <a:off x="5746472"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69" name="Rectangle 68"/>
          <p:cNvSpPr/>
          <p:nvPr/>
        </p:nvSpPr>
        <p:spPr bwMode="auto">
          <a:xfrm>
            <a:off x="5956076"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0" name="Rectangle 69"/>
          <p:cNvSpPr/>
          <p:nvPr/>
        </p:nvSpPr>
        <p:spPr bwMode="auto">
          <a:xfrm>
            <a:off x="6165680"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1" name="Rectangle 70"/>
          <p:cNvSpPr/>
          <p:nvPr/>
        </p:nvSpPr>
        <p:spPr bwMode="auto">
          <a:xfrm>
            <a:off x="6375284"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2" name="Rectangle 71"/>
          <p:cNvSpPr/>
          <p:nvPr/>
        </p:nvSpPr>
        <p:spPr bwMode="auto">
          <a:xfrm>
            <a:off x="6584888"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3" name="Rectangle 72"/>
          <p:cNvSpPr/>
          <p:nvPr/>
        </p:nvSpPr>
        <p:spPr bwMode="auto">
          <a:xfrm>
            <a:off x="6794492"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4" name="Rectangle 73"/>
          <p:cNvSpPr/>
          <p:nvPr/>
        </p:nvSpPr>
        <p:spPr bwMode="auto">
          <a:xfrm>
            <a:off x="7004096"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5" name="Rectangle 74"/>
          <p:cNvSpPr/>
          <p:nvPr/>
        </p:nvSpPr>
        <p:spPr bwMode="auto">
          <a:xfrm>
            <a:off x="7213700"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6" name="Rectangle 75"/>
          <p:cNvSpPr/>
          <p:nvPr/>
        </p:nvSpPr>
        <p:spPr bwMode="auto">
          <a:xfrm>
            <a:off x="7423301"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77" name="Frame 76"/>
          <p:cNvSpPr/>
          <p:nvPr/>
        </p:nvSpPr>
        <p:spPr bwMode="auto">
          <a:xfrm>
            <a:off x="5640281" y="2105313"/>
            <a:ext cx="2082210" cy="1956568"/>
          </a:xfrm>
          <a:prstGeom prst="frame">
            <a:avLst>
              <a:gd name="adj1" fmla="val 5935"/>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5"/>
                                        </p:tgtEl>
                                        <p:attrNameLst>
                                          <p:attrName>fillcolor</p:attrName>
                                        </p:attrNameLst>
                                      </p:cBhvr>
                                      <p:to>
                                        <a:srgbClr val="C1C1C1"/>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p:cBhvr>
                                        <p:cTn id="11" dur="500" fill="hold"/>
                                        <p:tgtEl>
                                          <p:spTgt spid="6"/>
                                        </p:tgtEl>
                                        <p:attrNameLst>
                                          <p:attrName>fillcolor</p:attrName>
                                        </p:attrNameLst>
                                      </p:cBhvr>
                                      <p:to>
                                        <a:srgbClr val="C1C1C1"/>
                                      </p:to>
                                    </p:animClr>
                                    <p:set>
                                      <p:cBhvr>
                                        <p:cTn id="12" dur="500" fill="hold"/>
                                        <p:tgtEl>
                                          <p:spTgt spid="6"/>
                                        </p:tgtEl>
                                        <p:attrNameLst>
                                          <p:attrName>fill.type</p:attrName>
                                        </p:attrNameLst>
                                      </p:cBhvr>
                                      <p:to>
                                        <p:strVal val="solid"/>
                                      </p:to>
                                    </p:set>
                                    <p:set>
                                      <p:cBhvr>
                                        <p:cTn id="13" dur="500" fill="hold"/>
                                        <p:tgtEl>
                                          <p:spTgt spid="6"/>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p:cBhvr>
                                        <p:cTn id="16" dur="500" fill="hold"/>
                                        <p:tgtEl>
                                          <p:spTgt spid="7"/>
                                        </p:tgtEl>
                                        <p:attrNameLst>
                                          <p:attrName>fillcolor</p:attrName>
                                        </p:attrNameLst>
                                      </p:cBhvr>
                                      <p:to>
                                        <a:srgbClr val="C1C1C1"/>
                                      </p:to>
                                    </p:animClr>
                                    <p:set>
                                      <p:cBhvr>
                                        <p:cTn id="17" dur="500" fill="hold"/>
                                        <p:tgtEl>
                                          <p:spTgt spid="7"/>
                                        </p:tgtEl>
                                        <p:attrNameLst>
                                          <p:attrName>fill.type</p:attrName>
                                        </p:attrNameLst>
                                      </p:cBhvr>
                                      <p:to>
                                        <p:strVal val="solid"/>
                                      </p:to>
                                    </p:set>
                                    <p:set>
                                      <p:cBhvr>
                                        <p:cTn id="18" dur="500" fill="hold"/>
                                        <p:tgtEl>
                                          <p:spTgt spid="7"/>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p:cBhvr>
                                        <p:cTn id="21" dur="500" fill="hold"/>
                                        <p:tgtEl>
                                          <p:spTgt spid="8"/>
                                        </p:tgtEl>
                                        <p:attrNameLst>
                                          <p:attrName>fillcolor</p:attrName>
                                        </p:attrNameLst>
                                      </p:cBhvr>
                                      <p:to>
                                        <a:srgbClr val="C1C1C1"/>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p:cBhvr>
                                        <p:cTn id="26" dur="500" fill="hold"/>
                                        <p:tgtEl>
                                          <p:spTgt spid="9"/>
                                        </p:tgtEl>
                                        <p:attrNameLst>
                                          <p:attrName>fillcolor</p:attrName>
                                        </p:attrNameLst>
                                      </p:cBhvr>
                                      <p:to>
                                        <a:srgbClr val="C1C1C1"/>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p:cBhvr>
                                        <p:cTn id="31" dur="500" fill="hold"/>
                                        <p:tgtEl>
                                          <p:spTgt spid="10"/>
                                        </p:tgtEl>
                                        <p:attrNameLst>
                                          <p:attrName>fillcolor</p:attrName>
                                        </p:attrNameLst>
                                      </p:cBhvr>
                                      <p:to>
                                        <a:srgbClr val="C1C1C1"/>
                                      </p:to>
                                    </p:animClr>
                                    <p:set>
                                      <p:cBhvr>
                                        <p:cTn id="32" dur="500" fill="hold"/>
                                        <p:tgtEl>
                                          <p:spTgt spid="10"/>
                                        </p:tgtEl>
                                        <p:attrNameLst>
                                          <p:attrName>fill.type</p:attrName>
                                        </p:attrNameLst>
                                      </p:cBhvr>
                                      <p:to>
                                        <p:strVal val="solid"/>
                                      </p:to>
                                    </p:set>
                                    <p:set>
                                      <p:cBhvr>
                                        <p:cTn id="33" dur="500" fill="hold"/>
                                        <p:tgtEl>
                                          <p:spTgt spid="10"/>
                                        </p:tgtEl>
                                        <p:attrNameLst>
                                          <p:attrName>fill.on</p:attrName>
                                        </p:attrNameLst>
                                      </p:cBhvr>
                                      <p:to>
                                        <p:strVal val="true"/>
                                      </p:to>
                                    </p:set>
                                  </p:childTnLst>
                                </p:cTn>
                              </p:par>
                            </p:childTnLst>
                          </p:cTn>
                        </p:par>
                        <p:par>
                          <p:cTn id="34" fill="hold">
                            <p:stCondLst>
                              <p:cond delay="3000"/>
                            </p:stCondLst>
                            <p:childTnLst>
                              <p:par>
                                <p:cTn id="35" presetID="1" presetClass="emph" presetSubtype="2" fill="hold" nodeType="afterEffect">
                                  <p:stCondLst>
                                    <p:cond delay="0"/>
                                  </p:stCondLst>
                                  <p:childTnLst>
                                    <p:animClr clrSpc="rgb">
                                      <p:cBhvr>
                                        <p:cTn id="36" dur="500" fill="hold"/>
                                        <p:tgtEl>
                                          <p:spTgt spid="11"/>
                                        </p:tgtEl>
                                        <p:attrNameLst>
                                          <p:attrName>fillcolor</p:attrName>
                                        </p:attrNameLst>
                                      </p:cBhvr>
                                      <p:to>
                                        <a:srgbClr val="C1C1C1"/>
                                      </p:to>
                                    </p:animClr>
                                    <p:set>
                                      <p:cBhvr>
                                        <p:cTn id="37" dur="500" fill="hold"/>
                                        <p:tgtEl>
                                          <p:spTgt spid="11"/>
                                        </p:tgtEl>
                                        <p:attrNameLst>
                                          <p:attrName>fill.type</p:attrName>
                                        </p:attrNameLst>
                                      </p:cBhvr>
                                      <p:to>
                                        <p:strVal val="solid"/>
                                      </p:to>
                                    </p:set>
                                    <p:set>
                                      <p:cBhvr>
                                        <p:cTn id="38" dur="500" fill="hold"/>
                                        <p:tgtEl>
                                          <p:spTgt spid="11"/>
                                        </p:tgtEl>
                                        <p:attrNameLst>
                                          <p:attrName>fill.on</p:attrName>
                                        </p:attrNameLst>
                                      </p:cBhvr>
                                      <p:to>
                                        <p:strVal val="true"/>
                                      </p:to>
                                    </p:set>
                                  </p:childTnLst>
                                </p:cTn>
                              </p:par>
                            </p:childTnLst>
                          </p:cTn>
                        </p:par>
                        <p:par>
                          <p:cTn id="39" fill="hold">
                            <p:stCondLst>
                              <p:cond delay="3500"/>
                            </p:stCondLst>
                            <p:childTnLst>
                              <p:par>
                                <p:cTn id="40" presetID="1" presetClass="emph" presetSubtype="2" fill="hold" nodeType="afterEffect">
                                  <p:stCondLst>
                                    <p:cond delay="0"/>
                                  </p:stCondLst>
                                  <p:childTnLst>
                                    <p:animClr clrSpc="rgb">
                                      <p:cBhvr>
                                        <p:cTn id="41" dur="500" fill="hold"/>
                                        <p:tgtEl>
                                          <p:spTgt spid="12"/>
                                        </p:tgtEl>
                                        <p:attrNameLst>
                                          <p:attrName>fillcolor</p:attrName>
                                        </p:attrNameLst>
                                      </p:cBhvr>
                                      <p:to>
                                        <a:srgbClr val="C1C1C1"/>
                                      </p:to>
                                    </p:animClr>
                                    <p:set>
                                      <p:cBhvr>
                                        <p:cTn id="42" dur="500" fill="hold"/>
                                        <p:tgtEl>
                                          <p:spTgt spid="12"/>
                                        </p:tgtEl>
                                        <p:attrNameLst>
                                          <p:attrName>fill.type</p:attrName>
                                        </p:attrNameLst>
                                      </p:cBhvr>
                                      <p:to>
                                        <p:strVal val="solid"/>
                                      </p:to>
                                    </p:set>
                                    <p:set>
                                      <p:cBhvr>
                                        <p:cTn id="43" dur="500" fill="hold"/>
                                        <p:tgtEl>
                                          <p:spTgt spid="12"/>
                                        </p:tgtEl>
                                        <p:attrNameLst>
                                          <p:attrName>fill.on</p:attrName>
                                        </p:attrNameLst>
                                      </p:cBhvr>
                                      <p:to>
                                        <p:strVal val="true"/>
                                      </p:to>
                                    </p:set>
                                  </p:childTnLst>
                                </p:cTn>
                              </p:par>
                            </p:childTnLst>
                          </p:cTn>
                        </p:par>
                        <p:par>
                          <p:cTn id="44" fill="hold">
                            <p:stCondLst>
                              <p:cond delay="4000"/>
                            </p:stCondLst>
                            <p:childTnLst>
                              <p:par>
                                <p:cTn id="45" presetID="1" presetClass="emph" presetSubtype="2" fill="hold" nodeType="afterEffect">
                                  <p:stCondLst>
                                    <p:cond delay="0"/>
                                  </p:stCondLst>
                                  <p:childTnLst>
                                    <p:animClr clrSpc="rgb">
                                      <p:cBhvr>
                                        <p:cTn id="46" dur="500" fill="hold"/>
                                        <p:tgtEl>
                                          <p:spTgt spid="13"/>
                                        </p:tgtEl>
                                        <p:attrNameLst>
                                          <p:attrName>fillcolor</p:attrName>
                                        </p:attrNameLst>
                                      </p:cBhvr>
                                      <p:to>
                                        <a:srgbClr val="C1C1C1"/>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par>
                          <p:cTn id="49" fill="hold">
                            <p:stCondLst>
                              <p:cond delay="4500"/>
                            </p:stCondLst>
                            <p:childTnLst>
                              <p:par>
                                <p:cTn id="50" presetID="1" presetClass="emph" presetSubtype="2" fill="hold" nodeType="afterEffect">
                                  <p:stCondLst>
                                    <p:cond delay="0"/>
                                  </p:stCondLst>
                                  <p:childTnLst>
                                    <p:animClr clrSpc="rgb">
                                      <p:cBhvr>
                                        <p:cTn id="51" dur="500" fill="hold"/>
                                        <p:tgtEl>
                                          <p:spTgt spid="14"/>
                                        </p:tgtEl>
                                        <p:attrNameLst>
                                          <p:attrName>fillcolor</p:attrName>
                                        </p:attrNameLst>
                                      </p:cBhvr>
                                      <p:to>
                                        <a:srgbClr val="C1C1C1"/>
                                      </p:to>
                                    </p:animClr>
                                    <p:set>
                                      <p:cBhvr>
                                        <p:cTn id="52" dur="500" fill="hold"/>
                                        <p:tgtEl>
                                          <p:spTgt spid="14"/>
                                        </p:tgtEl>
                                        <p:attrNameLst>
                                          <p:attrName>fill.type</p:attrName>
                                        </p:attrNameLst>
                                      </p:cBhvr>
                                      <p:to>
                                        <p:strVal val="solid"/>
                                      </p:to>
                                    </p:set>
                                    <p:set>
                                      <p:cBhvr>
                                        <p:cTn id="53" dur="500" fill="hold"/>
                                        <p:tgtEl>
                                          <p:spTgt spid="14"/>
                                        </p:tgtEl>
                                        <p:attrNameLst>
                                          <p:attrName>fill.on</p:attrName>
                                        </p:attrNameLst>
                                      </p:cBhvr>
                                      <p:to>
                                        <p:strVal val="true"/>
                                      </p:to>
                                    </p:set>
                                  </p:childTnLst>
                                </p:cTn>
                              </p:par>
                            </p:childTnLst>
                          </p:cTn>
                        </p:par>
                        <p:par>
                          <p:cTn id="54" fill="hold">
                            <p:stCondLst>
                              <p:cond delay="5000"/>
                            </p:stCondLst>
                            <p:childTnLst>
                              <p:par>
                                <p:cTn id="55" presetID="1" presetClass="emph" presetSubtype="2" fill="hold" nodeType="afterEffect">
                                  <p:stCondLst>
                                    <p:cond delay="0"/>
                                  </p:stCondLst>
                                  <p:childTnLst>
                                    <p:animClr clrSpc="rgb">
                                      <p:cBhvr>
                                        <p:cTn id="56" dur="500" fill="hold"/>
                                        <p:tgtEl>
                                          <p:spTgt spid="15"/>
                                        </p:tgtEl>
                                        <p:attrNameLst>
                                          <p:attrName>fillcolor</p:attrName>
                                        </p:attrNameLst>
                                      </p:cBhvr>
                                      <p:to>
                                        <a:srgbClr val="C1C1C1"/>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cTn>
                              </p:par>
                            </p:childTnLst>
                          </p:cTn>
                        </p:par>
                        <p:par>
                          <p:cTn id="59" fill="hold">
                            <p:stCondLst>
                              <p:cond delay="5500"/>
                            </p:stCondLst>
                            <p:childTnLst>
                              <p:par>
                                <p:cTn id="60" presetID="1" presetClass="emph" presetSubtype="2" fill="hold" nodeType="afterEffect">
                                  <p:stCondLst>
                                    <p:cond delay="0"/>
                                  </p:stCondLst>
                                  <p:childTnLst>
                                    <p:animClr clrSpc="rgb">
                                      <p:cBhvr>
                                        <p:cTn id="61" dur="500" fill="hold"/>
                                        <p:tgtEl>
                                          <p:spTgt spid="16"/>
                                        </p:tgtEl>
                                        <p:attrNameLst>
                                          <p:attrName>fillcolor</p:attrName>
                                        </p:attrNameLst>
                                      </p:cBhvr>
                                      <p:to>
                                        <a:srgbClr val="C1C1C1"/>
                                      </p:to>
                                    </p:animClr>
                                    <p:set>
                                      <p:cBhvr>
                                        <p:cTn id="62" dur="500" fill="hold"/>
                                        <p:tgtEl>
                                          <p:spTgt spid="16"/>
                                        </p:tgtEl>
                                        <p:attrNameLst>
                                          <p:attrName>fill.type</p:attrName>
                                        </p:attrNameLst>
                                      </p:cBhvr>
                                      <p:to>
                                        <p:strVal val="solid"/>
                                      </p:to>
                                    </p:set>
                                    <p:set>
                                      <p:cBhvr>
                                        <p:cTn id="63" dur="500" fill="hold"/>
                                        <p:tgtEl>
                                          <p:spTgt spid="16"/>
                                        </p:tgtEl>
                                        <p:attrNameLst>
                                          <p:attrName>fill.on</p:attrName>
                                        </p:attrNameLst>
                                      </p:cBhvr>
                                      <p:to>
                                        <p:strVal val="true"/>
                                      </p:to>
                                    </p:set>
                                  </p:childTnLst>
                                </p:cTn>
                              </p:par>
                            </p:childTnLst>
                          </p:cTn>
                        </p:par>
                        <p:par>
                          <p:cTn id="64" fill="hold">
                            <p:stCondLst>
                              <p:cond delay="6000"/>
                            </p:stCondLst>
                            <p:childTnLst>
                              <p:par>
                                <p:cTn id="65" presetID="1" presetClass="emph" presetSubtype="2" fill="hold" nodeType="afterEffect">
                                  <p:stCondLst>
                                    <p:cond delay="0"/>
                                  </p:stCondLst>
                                  <p:childTnLst>
                                    <p:animClr clrSpc="rgb">
                                      <p:cBhvr>
                                        <p:cTn id="66" dur="500" fill="hold"/>
                                        <p:tgtEl>
                                          <p:spTgt spid="17"/>
                                        </p:tgtEl>
                                        <p:attrNameLst>
                                          <p:attrName>fillcolor</p:attrName>
                                        </p:attrNameLst>
                                      </p:cBhvr>
                                      <p:to>
                                        <a:srgbClr val="C1C1C1"/>
                                      </p:to>
                                    </p:animClr>
                                    <p:set>
                                      <p:cBhvr>
                                        <p:cTn id="67" dur="500" fill="hold"/>
                                        <p:tgtEl>
                                          <p:spTgt spid="17"/>
                                        </p:tgtEl>
                                        <p:attrNameLst>
                                          <p:attrName>fill.type</p:attrName>
                                        </p:attrNameLst>
                                      </p:cBhvr>
                                      <p:to>
                                        <p:strVal val="solid"/>
                                      </p:to>
                                    </p:set>
                                    <p:set>
                                      <p:cBhvr>
                                        <p:cTn id="68" dur="500" fill="hold"/>
                                        <p:tgtEl>
                                          <p:spTgt spid="17"/>
                                        </p:tgtEl>
                                        <p:attrNameLst>
                                          <p:attrName>fill.on</p:attrName>
                                        </p:attrNameLst>
                                      </p:cBhvr>
                                      <p:to>
                                        <p:strVal val="true"/>
                                      </p:to>
                                    </p:set>
                                  </p:childTnLst>
                                </p:cTn>
                              </p:par>
                            </p:childTnLst>
                          </p:cTn>
                        </p:par>
                        <p:par>
                          <p:cTn id="69" fill="hold">
                            <p:stCondLst>
                              <p:cond delay="6500"/>
                            </p:stCondLst>
                            <p:childTnLst>
                              <p:par>
                                <p:cTn id="70" presetID="1" presetClass="emph" presetSubtype="2" fill="hold" nodeType="afterEffect">
                                  <p:stCondLst>
                                    <p:cond delay="0"/>
                                  </p:stCondLst>
                                  <p:childTnLst>
                                    <p:animClr clrSpc="rgb">
                                      <p:cBhvr>
                                        <p:cTn id="71" dur="500" fill="hold"/>
                                        <p:tgtEl>
                                          <p:spTgt spid="18"/>
                                        </p:tgtEl>
                                        <p:attrNameLst>
                                          <p:attrName>fillcolor</p:attrName>
                                        </p:attrNameLst>
                                      </p:cBhvr>
                                      <p:to>
                                        <a:srgbClr val="C1C1C1"/>
                                      </p:to>
                                    </p:animClr>
                                    <p:set>
                                      <p:cBhvr>
                                        <p:cTn id="72" dur="500" fill="hold"/>
                                        <p:tgtEl>
                                          <p:spTgt spid="18"/>
                                        </p:tgtEl>
                                        <p:attrNameLst>
                                          <p:attrName>fill.type</p:attrName>
                                        </p:attrNameLst>
                                      </p:cBhvr>
                                      <p:to>
                                        <p:strVal val="solid"/>
                                      </p:to>
                                    </p:set>
                                    <p:set>
                                      <p:cBhvr>
                                        <p:cTn id="73" dur="500" fill="hold"/>
                                        <p:tgtEl>
                                          <p:spTgt spid="18"/>
                                        </p:tgtEl>
                                        <p:attrNameLst>
                                          <p:attrName>fill.on</p:attrName>
                                        </p:attrNameLst>
                                      </p:cBhvr>
                                      <p:to>
                                        <p:strVal val="true"/>
                                      </p:to>
                                    </p:set>
                                  </p:childTnLst>
                                </p:cTn>
                              </p:par>
                            </p:childTnLst>
                          </p:cTn>
                        </p:par>
                        <p:par>
                          <p:cTn id="74" fill="hold">
                            <p:stCondLst>
                              <p:cond delay="7000"/>
                            </p:stCondLst>
                            <p:childTnLst>
                              <p:par>
                                <p:cTn id="75" presetID="1" presetClass="emph" presetSubtype="2" fill="hold" nodeType="afterEffect">
                                  <p:stCondLst>
                                    <p:cond delay="0"/>
                                  </p:stCondLst>
                                  <p:childTnLst>
                                    <p:animClr clrSpc="rgb">
                                      <p:cBhvr>
                                        <p:cTn id="76" dur="500" fill="hold"/>
                                        <p:tgtEl>
                                          <p:spTgt spid="19"/>
                                        </p:tgtEl>
                                        <p:attrNameLst>
                                          <p:attrName>fillcolor</p:attrName>
                                        </p:attrNameLst>
                                      </p:cBhvr>
                                      <p:to>
                                        <a:srgbClr val="C1C1C1"/>
                                      </p:to>
                                    </p:animClr>
                                    <p:set>
                                      <p:cBhvr>
                                        <p:cTn id="77" dur="500" fill="hold"/>
                                        <p:tgtEl>
                                          <p:spTgt spid="19"/>
                                        </p:tgtEl>
                                        <p:attrNameLst>
                                          <p:attrName>fill.type</p:attrName>
                                        </p:attrNameLst>
                                      </p:cBhvr>
                                      <p:to>
                                        <p:strVal val="solid"/>
                                      </p:to>
                                    </p:set>
                                    <p:set>
                                      <p:cBhvr>
                                        <p:cTn id="78" dur="500" fill="hold"/>
                                        <p:tgtEl>
                                          <p:spTgt spid="19"/>
                                        </p:tgtEl>
                                        <p:attrNameLst>
                                          <p:attrName>fill.on</p:attrName>
                                        </p:attrNameLst>
                                      </p:cBhvr>
                                      <p:to>
                                        <p:strVal val="true"/>
                                      </p:to>
                                    </p:set>
                                  </p:childTnLst>
                                </p:cTn>
                              </p:par>
                            </p:childTnLst>
                          </p:cTn>
                        </p:par>
                        <p:par>
                          <p:cTn id="79" fill="hold">
                            <p:stCondLst>
                              <p:cond delay="7500"/>
                            </p:stCondLst>
                            <p:childTnLst>
                              <p:par>
                                <p:cTn id="80" presetID="1" presetClass="emph" presetSubtype="2" fill="hold" nodeType="afterEffect">
                                  <p:stCondLst>
                                    <p:cond delay="0"/>
                                  </p:stCondLst>
                                  <p:childTnLst>
                                    <p:animClr clrSpc="rgb">
                                      <p:cBhvr>
                                        <p:cTn id="81" dur="500" fill="hold"/>
                                        <p:tgtEl>
                                          <p:spTgt spid="20"/>
                                        </p:tgtEl>
                                        <p:attrNameLst>
                                          <p:attrName>fillcolor</p:attrName>
                                        </p:attrNameLst>
                                      </p:cBhvr>
                                      <p:to>
                                        <a:srgbClr val="C1C1C1"/>
                                      </p:to>
                                    </p:animClr>
                                    <p:set>
                                      <p:cBhvr>
                                        <p:cTn id="82" dur="500" fill="hold"/>
                                        <p:tgtEl>
                                          <p:spTgt spid="20"/>
                                        </p:tgtEl>
                                        <p:attrNameLst>
                                          <p:attrName>fill.type</p:attrName>
                                        </p:attrNameLst>
                                      </p:cBhvr>
                                      <p:to>
                                        <p:strVal val="solid"/>
                                      </p:to>
                                    </p:set>
                                    <p:set>
                                      <p:cBhvr>
                                        <p:cTn id="83" dur="500" fill="hold"/>
                                        <p:tgtEl>
                                          <p:spTgt spid="20"/>
                                        </p:tgtEl>
                                        <p:attrNameLst>
                                          <p:attrName>fill.on</p:attrName>
                                        </p:attrNameLst>
                                      </p:cBhvr>
                                      <p:to>
                                        <p:strVal val="true"/>
                                      </p:to>
                                    </p:set>
                                  </p:childTnLst>
                                </p:cTn>
                              </p:par>
                            </p:childTnLst>
                          </p:cTn>
                        </p:par>
                        <p:par>
                          <p:cTn id="84" fill="hold">
                            <p:stCondLst>
                              <p:cond delay="8000"/>
                            </p:stCondLst>
                            <p:childTnLst>
                              <p:par>
                                <p:cTn id="85" presetID="1" presetClass="emph" presetSubtype="2" fill="hold" nodeType="afterEffect">
                                  <p:stCondLst>
                                    <p:cond delay="0"/>
                                  </p:stCondLst>
                                  <p:childTnLst>
                                    <p:animClr clrSpc="rgb">
                                      <p:cBhvr>
                                        <p:cTn id="86" dur="500" fill="hold"/>
                                        <p:tgtEl>
                                          <p:spTgt spid="21"/>
                                        </p:tgtEl>
                                        <p:attrNameLst>
                                          <p:attrName>fillcolor</p:attrName>
                                        </p:attrNameLst>
                                      </p:cBhvr>
                                      <p:to>
                                        <a:srgbClr val="C1C1C1"/>
                                      </p:to>
                                    </p:animClr>
                                    <p:set>
                                      <p:cBhvr>
                                        <p:cTn id="87" dur="500" fill="hold"/>
                                        <p:tgtEl>
                                          <p:spTgt spid="21"/>
                                        </p:tgtEl>
                                        <p:attrNameLst>
                                          <p:attrName>fill.type</p:attrName>
                                        </p:attrNameLst>
                                      </p:cBhvr>
                                      <p:to>
                                        <p:strVal val="solid"/>
                                      </p:to>
                                    </p:set>
                                    <p:set>
                                      <p:cBhvr>
                                        <p:cTn id="88" dur="500" fill="hold"/>
                                        <p:tgtEl>
                                          <p:spTgt spid="21"/>
                                        </p:tgtEl>
                                        <p:attrNameLst>
                                          <p:attrName>fill.on</p:attrName>
                                        </p:attrNameLst>
                                      </p:cBhvr>
                                      <p:to>
                                        <p:strVal val="true"/>
                                      </p:to>
                                    </p:set>
                                  </p:childTnLst>
                                </p:cTn>
                              </p:par>
                            </p:childTnLst>
                          </p:cTn>
                        </p:par>
                        <p:par>
                          <p:cTn id="89" fill="hold">
                            <p:stCondLst>
                              <p:cond delay="8500"/>
                            </p:stCondLst>
                            <p:childTnLst>
                              <p:par>
                                <p:cTn id="90" presetID="1" presetClass="emph" presetSubtype="2" fill="hold" nodeType="afterEffect">
                                  <p:stCondLst>
                                    <p:cond delay="0"/>
                                  </p:stCondLst>
                                  <p:childTnLst>
                                    <p:animClr clrSpc="rgb">
                                      <p:cBhvr>
                                        <p:cTn id="91" dur="500" fill="hold"/>
                                        <p:tgtEl>
                                          <p:spTgt spid="22"/>
                                        </p:tgtEl>
                                        <p:attrNameLst>
                                          <p:attrName>fillcolor</p:attrName>
                                        </p:attrNameLst>
                                      </p:cBhvr>
                                      <p:to>
                                        <a:srgbClr val="C1C1C1"/>
                                      </p:to>
                                    </p:animClr>
                                    <p:set>
                                      <p:cBhvr>
                                        <p:cTn id="92" dur="500" fill="hold"/>
                                        <p:tgtEl>
                                          <p:spTgt spid="22"/>
                                        </p:tgtEl>
                                        <p:attrNameLst>
                                          <p:attrName>fill.type</p:attrName>
                                        </p:attrNameLst>
                                      </p:cBhvr>
                                      <p:to>
                                        <p:strVal val="solid"/>
                                      </p:to>
                                    </p:set>
                                    <p:set>
                                      <p:cBhvr>
                                        <p:cTn id="93" dur="500" fill="hold"/>
                                        <p:tgtEl>
                                          <p:spTgt spid="22"/>
                                        </p:tgtEl>
                                        <p:attrNameLst>
                                          <p:attrName>fill.on</p:attrName>
                                        </p:attrNameLst>
                                      </p:cBhvr>
                                      <p:to>
                                        <p:strVal val="true"/>
                                      </p:to>
                                    </p:set>
                                  </p:childTnLst>
                                </p:cTn>
                              </p:par>
                            </p:childTnLst>
                          </p:cTn>
                        </p:par>
                        <p:par>
                          <p:cTn id="94" fill="hold">
                            <p:stCondLst>
                              <p:cond delay="9000"/>
                            </p:stCondLst>
                            <p:childTnLst>
                              <p:par>
                                <p:cTn id="95" presetID="1" presetClass="emph" presetSubtype="2" fill="hold" nodeType="afterEffect">
                                  <p:stCondLst>
                                    <p:cond delay="0"/>
                                  </p:stCondLst>
                                  <p:childTnLst>
                                    <p:animClr clrSpc="rgb">
                                      <p:cBhvr>
                                        <p:cTn id="96" dur="500" fill="hold"/>
                                        <p:tgtEl>
                                          <p:spTgt spid="23"/>
                                        </p:tgtEl>
                                        <p:attrNameLst>
                                          <p:attrName>fillcolor</p:attrName>
                                        </p:attrNameLst>
                                      </p:cBhvr>
                                      <p:to>
                                        <a:srgbClr val="C1C1C1"/>
                                      </p:to>
                                    </p:animClr>
                                    <p:set>
                                      <p:cBhvr>
                                        <p:cTn id="97" dur="500" fill="hold"/>
                                        <p:tgtEl>
                                          <p:spTgt spid="23"/>
                                        </p:tgtEl>
                                        <p:attrNameLst>
                                          <p:attrName>fill.type</p:attrName>
                                        </p:attrNameLst>
                                      </p:cBhvr>
                                      <p:to>
                                        <p:strVal val="solid"/>
                                      </p:to>
                                    </p:set>
                                    <p:set>
                                      <p:cBhvr>
                                        <p:cTn id="98" dur="500" fill="hold"/>
                                        <p:tgtEl>
                                          <p:spTgt spid="23"/>
                                        </p:tgtEl>
                                        <p:attrNameLst>
                                          <p:attrName>fill.on</p:attrName>
                                        </p:attrNameLst>
                                      </p:cBhvr>
                                      <p:to>
                                        <p:strVal val="true"/>
                                      </p:to>
                                    </p:set>
                                  </p:childTnLst>
                                </p:cTn>
                              </p:par>
                            </p:childTnLst>
                          </p:cTn>
                        </p:par>
                        <p:par>
                          <p:cTn id="99" fill="hold">
                            <p:stCondLst>
                              <p:cond delay="9500"/>
                            </p:stCondLst>
                            <p:childTnLst>
                              <p:par>
                                <p:cTn id="100" presetID="1" presetClass="emph" presetSubtype="2" fill="hold" nodeType="afterEffect">
                                  <p:stCondLst>
                                    <p:cond delay="0"/>
                                  </p:stCondLst>
                                  <p:childTnLst>
                                    <p:animClr clrSpc="rgb">
                                      <p:cBhvr>
                                        <p:cTn id="101" dur="500" fill="hold"/>
                                        <p:tgtEl>
                                          <p:spTgt spid="24"/>
                                        </p:tgtEl>
                                        <p:attrNameLst>
                                          <p:attrName>fillcolor</p:attrName>
                                        </p:attrNameLst>
                                      </p:cBhvr>
                                      <p:to>
                                        <a:srgbClr val="C1C1C1"/>
                                      </p:to>
                                    </p:animClr>
                                    <p:set>
                                      <p:cBhvr>
                                        <p:cTn id="102" dur="500" fill="hold"/>
                                        <p:tgtEl>
                                          <p:spTgt spid="24"/>
                                        </p:tgtEl>
                                        <p:attrNameLst>
                                          <p:attrName>fill.type</p:attrName>
                                        </p:attrNameLst>
                                      </p:cBhvr>
                                      <p:to>
                                        <p:strVal val="solid"/>
                                      </p:to>
                                    </p:set>
                                    <p:set>
                                      <p:cBhvr>
                                        <p:cTn id="103" dur="500" fill="hold"/>
                                        <p:tgtEl>
                                          <p:spTgt spid="24"/>
                                        </p:tgtEl>
                                        <p:attrNameLst>
                                          <p:attrName>fill.on</p:attrName>
                                        </p:attrNameLst>
                                      </p:cBhvr>
                                      <p:to>
                                        <p:strVal val="true"/>
                                      </p:to>
                                    </p:set>
                                  </p:childTnLst>
                                </p:cTn>
                              </p:par>
                            </p:childTnLst>
                          </p:cTn>
                        </p:par>
                        <p:par>
                          <p:cTn id="104" fill="hold">
                            <p:stCondLst>
                              <p:cond delay="10000"/>
                            </p:stCondLst>
                            <p:childTnLst>
                              <p:par>
                                <p:cTn id="105" presetID="1" presetClass="emph" presetSubtype="2" fill="hold" nodeType="afterEffect">
                                  <p:stCondLst>
                                    <p:cond delay="0"/>
                                  </p:stCondLst>
                                  <p:childTnLst>
                                    <p:animClr clrSpc="rgb">
                                      <p:cBhvr>
                                        <p:cTn id="106" dur="500" fill="hold"/>
                                        <p:tgtEl>
                                          <p:spTgt spid="25"/>
                                        </p:tgtEl>
                                        <p:attrNameLst>
                                          <p:attrName>fillcolor</p:attrName>
                                        </p:attrNameLst>
                                      </p:cBhvr>
                                      <p:to>
                                        <a:srgbClr val="C1C1C1"/>
                                      </p:to>
                                    </p:animClr>
                                    <p:set>
                                      <p:cBhvr>
                                        <p:cTn id="107" dur="500" fill="hold"/>
                                        <p:tgtEl>
                                          <p:spTgt spid="25"/>
                                        </p:tgtEl>
                                        <p:attrNameLst>
                                          <p:attrName>fill.type</p:attrName>
                                        </p:attrNameLst>
                                      </p:cBhvr>
                                      <p:to>
                                        <p:strVal val="solid"/>
                                      </p:to>
                                    </p:set>
                                    <p:set>
                                      <p:cBhvr>
                                        <p:cTn id="108" dur="500" fill="hold"/>
                                        <p:tgtEl>
                                          <p:spTgt spid="25"/>
                                        </p:tgtEl>
                                        <p:attrNameLst>
                                          <p:attrName>fill.on</p:attrName>
                                        </p:attrNameLst>
                                      </p:cBhvr>
                                      <p:to>
                                        <p:strVal val="true"/>
                                      </p:to>
                                    </p:set>
                                  </p:childTnLst>
                                </p:cTn>
                              </p:par>
                            </p:childTnLst>
                          </p:cTn>
                        </p:par>
                        <p:par>
                          <p:cTn id="109" fill="hold">
                            <p:stCondLst>
                              <p:cond delay="10500"/>
                            </p:stCondLst>
                            <p:childTnLst>
                              <p:par>
                                <p:cTn id="110" presetID="1" presetClass="emph" presetSubtype="2" fill="hold" nodeType="afterEffect">
                                  <p:stCondLst>
                                    <p:cond delay="0"/>
                                  </p:stCondLst>
                                  <p:childTnLst>
                                    <p:animClr clrSpc="rgb">
                                      <p:cBhvr>
                                        <p:cTn id="111" dur="500" fill="hold"/>
                                        <p:tgtEl>
                                          <p:spTgt spid="26"/>
                                        </p:tgtEl>
                                        <p:attrNameLst>
                                          <p:attrName>fillcolor</p:attrName>
                                        </p:attrNameLst>
                                      </p:cBhvr>
                                      <p:to>
                                        <a:srgbClr val="C1C1C1"/>
                                      </p:to>
                                    </p:animClr>
                                    <p:set>
                                      <p:cBhvr>
                                        <p:cTn id="112" dur="500" fill="hold"/>
                                        <p:tgtEl>
                                          <p:spTgt spid="26"/>
                                        </p:tgtEl>
                                        <p:attrNameLst>
                                          <p:attrName>fill.type</p:attrName>
                                        </p:attrNameLst>
                                      </p:cBhvr>
                                      <p:to>
                                        <p:strVal val="solid"/>
                                      </p:to>
                                    </p:set>
                                    <p:set>
                                      <p:cBhvr>
                                        <p:cTn id="113" dur="500" fill="hold"/>
                                        <p:tgtEl>
                                          <p:spTgt spid="26"/>
                                        </p:tgtEl>
                                        <p:attrNameLst>
                                          <p:attrName>fill.on</p:attrName>
                                        </p:attrNameLst>
                                      </p:cBhvr>
                                      <p:to>
                                        <p:strVal val="true"/>
                                      </p:to>
                                    </p:set>
                                  </p:childTnLst>
                                </p:cTn>
                              </p:par>
                            </p:childTnLst>
                          </p:cTn>
                        </p:par>
                        <p:par>
                          <p:cTn id="114" fill="hold">
                            <p:stCondLst>
                              <p:cond delay="11000"/>
                            </p:stCondLst>
                            <p:childTnLst>
                              <p:par>
                                <p:cTn id="115" presetID="1" presetClass="emph" presetSubtype="2" fill="hold" nodeType="afterEffect">
                                  <p:stCondLst>
                                    <p:cond delay="0"/>
                                  </p:stCondLst>
                                  <p:childTnLst>
                                    <p:animClr clrSpc="rgb">
                                      <p:cBhvr>
                                        <p:cTn id="116" dur="500" fill="hold"/>
                                        <p:tgtEl>
                                          <p:spTgt spid="27"/>
                                        </p:tgtEl>
                                        <p:attrNameLst>
                                          <p:attrName>fillcolor</p:attrName>
                                        </p:attrNameLst>
                                      </p:cBhvr>
                                      <p:to>
                                        <a:srgbClr val="C1C1C1"/>
                                      </p:to>
                                    </p:animClr>
                                    <p:set>
                                      <p:cBhvr>
                                        <p:cTn id="117" dur="500" fill="hold"/>
                                        <p:tgtEl>
                                          <p:spTgt spid="27"/>
                                        </p:tgtEl>
                                        <p:attrNameLst>
                                          <p:attrName>fill.type</p:attrName>
                                        </p:attrNameLst>
                                      </p:cBhvr>
                                      <p:to>
                                        <p:strVal val="solid"/>
                                      </p:to>
                                    </p:set>
                                    <p:set>
                                      <p:cBhvr>
                                        <p:cTn id="118" dur="500" fill="hold"/>
                                        <p:tgtEl>
                                          <p:spTgt spid="27"/>
                                        </p:tgtEl>
                                        <p:attrNameLst>
                                          <p:attrName>fill.on</p:attrName>
                                        </p:attrNameLst>
                                      </p:cBhvr>
                                      <p:to>
                                        <p:strVal val="true"/>
                                      </p:to>
                                    </p:set>
                                  </p:childTnLst>
                                </p:cTn>
                              </p:par>
                            </p:childTnLst>
                          </p:cTn>
                        </p:par>
                        <p:par>
                          <p:cTn id="119" fill="hold">
                            <p:stCondLst>
                              <p:cond delay="11500"/>
                            </p:stCondLst>
                            <p:childTnLst>
                              <p:par>
                                <p:cTn id="120" presetID="1" presetClass="emph" presetSubtype="2" fill="hold" nodeType="afterEffect">
                                  <p:stCondLst>
                                    <p:cond delay="0"/>
                                  </p:stCondLst>
                                  <p:childTnLst>
                                    <p:animClr clrSpc="rgb">
                                      <p:cBhvr>
                                        <p:cTn id="121" dur="500" fill="hold"/>
                                        <p:tgtEl>
                                          <p:spTgt spid="28"/>
                                        </p:tgtEl>
                                        <p:attrNameLst>
                                          <p:attrName>fillcolor</p:attrName>
                                        </p:attrNameLst>
                                      </p:cBhvr>
                                      <p:to>
                                        <a:srgbClr val="C1C1C1"/>
                                      </p:to>
                                    </p:animClr>
                                    <p:set>
                                      <p:cBhvr>
                                        <p:cTn id="122" dur="500" fill="hold"/>
                                        <p:tgtEl>
                                          <p:spTgt spid="28"/>
                                        </p:tgtEl>
                                        <p:attrNameLst>
                                          <p:attrName>fill.type</p:attrName>
                                        </p:attrNameLst>
                                      </p:cBhvr>
                                      <p:to>
                                        <p:strVal val="solid"/>
                                      </p:to>
                                    </p:set>
                                    <p:set>
                                      <p:cBhvr>
                                        <p:cTn id="123" dur="500" fill="hold"/>
                                        <p:tgtEl>
                                          <p:spTgt spid="28"/>
                                        </p:tgtEl>
                                        <p:attrNameLst>
                                          <p:attrName>fill.on</p:attrName>
                                        </p:attrNameLst>
                                      </p:cBhvr>
                                      <p:to>
                                        <p:strVal val="true"/>
                                      </p:to>
                                    </p:set>
                                  </p:childTnLst>
                                </p:cTn>
                              </p:par>
                            </p:childTnLst>
                          </p:cTn>
                        </p:par>
                        <p:par>
                          <p:cTn id="124" fill="hold">
                            <p:stCondLst>
                              <p:cond delay="12000"/>
                            </p:stCondLst>
                            <p:childTnLst>
                              <p:par>
                                <p:cTn id="125" presetID="1" presetClass="emph" presetSubtype="2" fill="hold" nodeType="afterEffect">
                                  <p:stCondLst>
                                    <p:cond delay="0"/>
                                  </p:stCondLst>
                                  <p:childTnLst>
                                    <p:animClr clrSpc="rgb">
                                      <p:cBhvr>
                                        <p:cTn id="126" dur="500" fill="hold"/>
                                        <p:tgtEl>
                                          <p:spTgt spid="29"/>
                                        </p:tgtEl>
                                        <p:attrNameLst>
                                          <p:attrName>fillcolor</p:attrName>
                                        </p:attrNameLst>
                                      </p:cBhvr>
                                      <p:to>
                                        <a:srgbClr val="C1C1C1"/>
                                      </p:to>
                                    </p:animClr>
                                    <p:set>
                                      <p:cBhvr>
                                        <p:cTn id="127" dur="500" fill="hold"/>
                                        <p:tgtEl>
                                          <p:spTgt spid="29"/>
                                        </p:tgtEl>
                                        <p:attrNameLst>
                                          <p:attrName>fill.type</p:attrName>
                                        </p:attrNameLst>
                                      </p:cBhvr>
                                      <p:to>
                                        <p:strVal val="solid"/>
                                      </p:to>
                                    </p:set>
                                    <p:set>
                                      <p:cBhvr>
                                        <p:cTn id="128" dur="500" fill="hold"/>
                                        <p:tgtEl>
                                          <p:spTgt spid="29"/>
                                        </p:tgtEl>
                                        <p:attrNameLst>
                                          <p:attrName>fill.on</p:attrName>
                                        </p:attrNameLst>
                                      </p:cBhvr>
                                      <p:to>
                                        <p:strVal val="true"/>
                                      </p:to>
                                    </p:set>
                                  </p:childTnLst>
                                </p:cTn>
                              </p:par>
                            </p:childTnLst>
                          </p:cTn>
                        </p:par>
                        <p:par>
                          <p:cTn id="129" fill="hold">
                            <p:stCondLst>
                              <p:cond delay="12500"/>
                            </p:stCondLst>
                            <p:childTnLst>
                              <p:par>
                                <p:cTn id="130" presetID="1" presetClass="emph" presetSubtype="2" fill="hold" nodeType="afterEffect">
                                  <p:stCondLst>
                                    <p:cond delay="0"/>
                                  </p:stCondLst>
                                  <p:childTnLst>
                                    <p:animClr clrSpc="rgb">
                                      <p:cBhvr>
                                        <p:cTn id="131" dur="500" fill="hold"/>
                                        <p:tgtEl>
                                          <p:spTgt spid="30"/>
                                        </p:tgtEl>
                                        <p:attrNameLst>
                                          <p:attrName>fillcolor</p:attrName>
                                        </p:attrNameLst>
                                      </p:cBhvr>
                                      <p:to>
                                        <a:srgbClr val="C1C1C1"/>
                                      </p:to>
                                    </p:animClr>
                                    <p:set>
                                      <p:cBhvr>
                                        <p:cTn id="132" dur="500" fill="hold"/>
                                        <p:tgtEl>
                                          <p:spTgt spid="30"/>
                                        </p:tgtEl>
                                        <p:attrNameLst>
                                          <p:attrName>fill.type</p:attrName>
                                        </p:attrNameLst>
                                      </p:cBhvr>
                                      <p:to>
                                        <p:strVal val="solid"/>
                                      </p:to>
                                    </p:set>
                                    <p:set>
                                      <p:cBhvr>
                                        <p:cTn id="133" dur="500" fill="hold"/>
                                        <p:tgtEl>
                                          <p:spTgt spid="30"/>
                                        </p:tgtEl>
                                        <p:attrNameLst>
                                          <p:attrName>fill.on</p:attrName>
                                        </p:attrNameLst>
                                      </p:cBhvr>
                                      <p:to>
                                        <p:strVal val="true"/>
                                      </p:to>
                                    </p:set>
                                  </p:childTnLst>
                                </p:cTn>
                              </p:par>
                            </p:childTnLst>
                          </p:cTn>
                        </p:par>
                        <p:par>
                          <p:cTn id="134" fill="hold">
                            <p:stCondLst>
                              <p:cond delay="13000"/>
                            </p:stCondLst>
                            <p:childTnLst>
                              <p:par>
                                <p:cTn id="135" presetID="1" presetClass="emph" presetSubtype="2" fill="hold" nodeType="afterEffect">
                                  <p:stCondLst>
                                    <p:cond delay="0"/>
                                  </p:stCondLst>
                                  <p:childTnLst>
                                    <p:animClr clrSpc="rgb">
                                      <p:cBhvr>
                                        <p:cTn id="136" dur="500" fill="hold"/>
                                        <p:tgtEl>
                                          <p:spTgt spid="31"/>
                                        </p:tgtEl>
                                        <p:attrNameLst>
                                          <p:attrName>fillcolor</p:attrName>
                                        </p:attrNameLst>
                                      </p:cBhvr>
                                      <p:to>
                                        <a:srgbClr val="C1C1C1"/>
                                      </p:to>
                                    </p:animClr>
                                    <p:set>
                                      <p:cBhvr>
                                        <p:cTn id="137" dur="500" fill="hold"/>
                                        <p:tgtEl>
                                          <p:spTgt spid="31"/>
                                        </p:tgtEl>
                                        <p:attrNameLst>
                                          <p:attrName>fill.type</p:attrName>
                                        </p:attrNameLst>
                                      </p:cBhvr>
                                      <p:to>
                                        <p:strVal val="solid"/>
                                      </p:to>
                                    </p:set>
                                    <p:set>
                                      <p:cBhvr>
                                        <p:cTn id="138" dur="500" fill="hold"/>
                                        <p:tgtEl>
                                          <p:spTgt spid="31"/>
                                        </p:tgtEl>
                                        <p:attrNameLst>
                                          <p:attrName>fill.on</p:attrName>
                                        </p:attrNameLst>
                                      </p:cBhvr>
                                      <p:to>
                                        <p:strVal val="true"/>
                                      </p:to>
                                    </p:set>
                                  </p:childTnLst>
                                </p:cTn>
                              </p:par>
                            </p:childTnLst>
                          </p:cTn>
                        </p:par>
                        <p:par>
                          <p:cTn id="139" fill="hold">
                            <p:stCondLst>
                              <p:cond delay="13500"/>
                            </p:stCondLst>
                            <p:childTnLst>
                              <p:par>
                                <p:cTn id="140" presetID="1" presetClass="emph" presetSubtype="2" fill="hold" nodeType="afterEffect">
                                  <p:stCondLst>
                                    <p:cond delay="0"/>
                                  </p:stCondLst>
                                  <p:childTnLst>
                                    <p:animClr clrSpc="rgb">
                                      <p:cBhvr>
                                        <p:cTn id="141" dur="500" fill="hold"/>
                                        <p:tgtEl>
                                          <p:spTgt spid="32"/>
                                        </p:tgtEl>
                                        <p:attrNameLst>
                                          <p:attrName>fillcolor</p:attrName>
                                        </p:attrNameLst>
                                      </p:cBhvr>
                                      <p:to>
                                        <a:srgbClr val="C1C1C1"/>
                                      </p:to>
                                    </p:animClr>
                                    <p:set>
                                      <p:cBhvr>
                                        <p:cTn id="142" dur="500" fill="hold"/>
                                        <p:tgtEl>
                                          <p:spTgt spid="32"/>
                                        </p:tgtEl>
                                        <p:attrNameLst>
                                          <p:attrName>fill.type</p:attrName>
                                        </p:attrNameLst>
                                      </p:cBhvr>
                                      <p:to>
                                        <p:strVal val="solid"/>
                                      </p:to>
                                    </p:set>
                                    <p:set>
                                      <p:cBhvr>
                                        <p:cTn id="143" dur="500" fill="hold"/>
                                        <p:tgtEl>
                                          <p:spTgt spid="32"/>
                                        </p:tgtEl>
                                        <p:attrNameLst>
                                          <p:attrName>fill.on</p:attrName>
                                        </p:attrNameLst>
                                      </p:cBhvr>
                                      <p:to>
                                        <p:strVal val="true"/>
                                      </p:to>
                                    </p:set>
                                  </p:childTnLst>
                                </p:cTn>
                              </p:par>
                            </p:childTnLst>
                          </p:cTn>
                        </p:par>
                        <p:par>
                          <p:cTn id="144" fill="hold">
                            <p:stCondLst>
                              <p:cond delay="14000"/>
                            </p:stCondLst>
                            <p:childTnLst>
                              <p:par>
                                <p:cTn id="145" presetID="1" presetClass="emph" presetSubtype="2" fill="hold" nodeType="afterEffect">
                                  <p:stCondLst>
                                    <p:cond delay="0"/>
                                  </p:stCondLst>
                                  <p:childTnLst>
                                    <p:animClr clrSpc="rgb">
                                      <p:cBhvr>
                                        <p:cTn id="146" dur="500" fill="hold"/>
                                        <p:tgtEl>
                                          <p:spTgt spid="33"/>
                                        </p:tgtEl>
                                        <p:attrNameLst>
                                          <p:attrName>fillcolor</p:attrName>
                                        </p:attrNameLst>
                                      </p:cBhvr>
                                      <p:to>
                                        <a:srgbClr val="C1C1C1"/>
                                      </p:to>
                                    </p:animClr>
                                    <p:set>
                                      <p:cBhvr>
                                        <p:cTn id="147" dur="500" fill="hold"/>
                                        <p:tgtEl>
                                          <p:spTgt spid="33"/>
                                        </p:tgtEl>
                                        <p:attrNameLst>
                                          <p:attrName>fill.type</p:attrName>
                                        </p:attrNameLst>
                                      </p:cBhvr>
                                      <p:to>
                                        <p:strVal val="solid"/>
                                      </p:to>
                                    </p:set>
                                    <p:set>
                                      <p:cBhvr>
                                        <p:cTn id="148" dur="500" fill="hold"/>
                                        <p:tgtEl>
                                          <p:spTgt spid="33"/>
                                        </p:tgtEl>
                                        <p:attrNameLst>
                                          <p:attrName>fill.on</p:attrName>
                                        </p:attrNameLst>
                                      </p:cBhvr>
                                      <p:to>
                                        <p:strVal val="true"/>
                                      </p:to>
                                    </p:set>
                                  </p:childTnLst>
                                </p:cTn>
                              </p:par>
                            </p:childTnLst>
                          </p:cTn>
                        </p:par>
                        <p:par>
                          <p:cTn id="149" fill="hold">
                            <p:stCondLst>
                              <p:cond delay="14500"/>
                            </p:stCondLst>
                            <p:childTnLst>
                              <p:par>
                                <p:cTn id="150" presetID="1" presetClass="emph" presetSubtype="2" fill="hold" nodeType="afterEffect">
                                  <p:stCondLst>
                                    <p:cond delay="0"/>
                                  </p:stCondLst>
                                  <p:childTnLst>
                                    <p:animClr clrSpc="rgb">
                                      <p:cBhvr>
                                        <p:cTn id="151" dur="500" fill="hold"/>
                                        <p:tgtEl>
                                          <p:spTgt spid="34"/>
                                        </p:tgtEl>
                                        <p:attrNameLst>
                                          <p:attrName>fillcolor</p:attrName>
                                        </p:attrNameLst>
                                      </p:cBhvr>
                                      <p:to>
                                        <a:srgbClr val="C1C1C1"/>
                                      </p:to>
                                    </p:animClr>
                                    <p:set>
                                      <p:cBhvr>
                                        <p:cTn id="152" dur="500" fill="hold"/>
                                        <p:tgtEl>
                                          <p:spTgt spid="34"/>
                                        </p:tgtEl>
                                        <p:attrNameLst>
                                          <p:attrName>fill.type</p:attrName>
                                        </p:attrNameLst>
                                      </p:cBhvr>
                                      <p:to>
                                        <p:strVal val="solid"/>
                                      </p:to>
                                    </p:set>
                                    <p:set>
                                      <p:cBhvr>
                                        <p:cTn id="153" dur="500" fill="hold"/>
                                        <p:tgtEl>
                                          <p:spTgt spid="34"/>
                                        </p:tgtEl>
                                        <p:attrNameLst>
                                          <p:attrName>fill.on</p:attrName>
                                        </p:attrNameLst>
                                      </p:cBhvr>
                                      <p:to>
                                        <p:strVal val="true"/>
                                      </p:to>
                                    </p:set>
                                  </p:childTnLst>
                                </p:cTn>
                              </p:par>
                            </p:childTnLst>
                          </p:cTn>
                        </p:par>
                        <p:par>
                          <p:cTn id="154" fill="hold">
                            <p:stCondLst>
                              <p:cond delay="15000"/>
                            </p:stCondLst>
                            <p:childTnLst>
                              <p:par>
                                <p:cTn id="155" presetID="1" presetClass="emph" presetSubtype="2" fill="hold" nodeType="afterEffect">
                                  <p:stCondLst>
                                    <p:cond delay="0"/>
                                  </p:stCondLst>
                                  <p:childTnLst>
                                    <p:animClr clrSpc="rgb">
                                      <p:cBhvr>
                                        <p:cTn id="156" dur="500" fill="hold"/>
                                        <p:tgtEl>
                                          <p:spTgt spid="35"/>
                                        </p:tgtEl>
                                        <p:attrNameLst>
                                          <p:attrName>fillcolor</p:attrName>
                                        </p:attrNameLst>
                                      </p:cBhvr>
                                      <p:to>
                                        <a:srgbClr val="C1C1C1"/>
                                      </p:to>
                                    </p:animClr>
                                    <p:set>
                                      <p:cBhvr>
                                        <p:cTn id="157" dur="500" fill="hold"/>
                                        <p:tgtEl>
                                          <p:spTgt spid="35"/>
                                        </p:tgtEl>
                                        <p:attrNameLst>
                                          <p:attrName>fill.type</p:attrName>
                                        </p:attrNameLst>
                                      </p:cBhvr>
                                      <p:to>
                                        <p:strVal val="solid"/>
                                      </p:to>
                                    </p:set>
                                    <p:set>
                                      <p:cBhvr>
                                        <p:cTn id="158" dur="500" fill="hold"/>
                                        <p:tgtEl>
                                          <p:spTgt spid="35"/>
                                        </p:tgtEl>
                                        <p:attrNameLst>
                                          <p:attrName>fill.on</p:attrName>
                                        </p:attrNameLst>
                                      </p:cBhvr>
                                      <p:to>
                                        <p:strVal val="true"/>
                                      </p:to>
                                    </p:set>
                                  </p:childTnLst>
                                </p:cTn>
                              </p:par>
                            </p:childTnLst>
                          </p:cTn>
                        </p:par>
                        <p:par>
                          <p:cTn id="159" fill="hold">
                            <p:stCondLst>
                              <p:cond delay="15500"/>
                            </p:stCondLst>
                            <p:childTnLst>
                              <p:par>
                                <p:cTn id="160" presetID="1" presetClass="emph" presetSubtype="2" fill="hold" nodeType="afterEffect">
                                  <p:stCondLst>
                                    <p:cond delay="0"/>
                                  </p:stCondLst>
                                  <p:childTnLst>
                                    <p:animClr clrSpc="rgb">
                                      <p:cBhvr>
                                        <p:cTn id="161" dur="500" fill="hold"/>
                                        <p:tgtEl>
                                          <p:spTgt spid="36"/>
                                        </p:tgtEl>
                                        <p:attrNameLst>
                                          <p:attrName>fillcolor</p:attrName>
                                        </p:attrNameLst>
                                      </p:cBhvr>
                                      <p:to>
                                        <a:srgbClr val="C1C1C1"/>
                                      </p:to>
                                    </p:animClr>
                                    <p:set>
                                      <p:cBhvr>
                                        <p:cTn id="162" dur="500" fill="hold"/>
                                        <p:tgtEl>
                                          <p:spTgt spid="36"/>
                                        </p:tgtEl>
                                        <p:attrNameLst>
                                          <p:attrName>fill.type</p:attrName>
                                        </p:attrNameLst>
                                      </p:cBhvr>
                                      <p:to>
                                        <p:strVal val="solid"/>
                                      </p:to>
                                    </p:set>
                                    <p:set>
                                      <p:cBhvr>
                                        <p:cTn id="163" dur="500" fill="hold"/>
                                        <p:tgtEl>
                                          <p:spTgt spid="36"/>
                                        </p:tgtEl>
                                        <p:attrNameLst>
                                          <p:attrName>fill.on</p:attrName>
                                        </p:attrNameLst>
                                      </p:cBhvr>
                                      <p:to>
                                        <p:strVal val="true"/>
                                      </p:to>
                                    </p:set>
                                  </p:childTnLst>
                                </p:cTn>
                              </p:par>
                            </p:childTnLst>
                          </p:cTn>
                        </p:par>
                        <p:par>
                          <p:cTn id="164" fill="hold">
                            <p:stCondLst>
                              <p:cond delay="16000"/>
                            </p:stCondLst>
                            <p:childTnLst>
                              <p:par>
                                <p:cTn id="165" presetID="1" presetClass="emph" presetSubtype="2" fill="hold" nodeType="afterEffect">
                                  <p:stCondLst>
                                    <p:cond delay="0"/>
                                  </p:stCondLst>
                                  <p:childTnLst>
                                    <p:animClr clrSpc="rgb">
                                      <p:cBhvr>
                                        <p:cTn id="166" dur="500" fill="hold"/>
                                        <p:tgtEl>
                                          <p:spTgt spid="37"/>
                                        </p:tgtEl>
                                        <p:attrNameLst>
                                          <p:attrName>fillcolor</p:attrName>
                                        </p:attrNameLst>
                                      </p:cBhvr>
                                      <p:to>
                                        <a:srgbClr val="C1C1C1"/>
                                      </p:to>
                                    </p:animClr>
                                    <p:set>
                                      <p:cBhvr>
                                        <p:cTn id="167" dur="500" fill="hold"/>
                                        <p:tgtEl>
                                          <p:spTgt spid="37"/>
                                        </p:tgtEl>
                                        <p:attrNameLst>
                                          <p:attrName>fill.type</p:attrName>
                                        </p:attrNameLst>
                                      </p:cBhvr>
                                      <p:to>
                                        <p:strVal val="solid"/>
                                      </p:to>
                                    </p:set>
                                    <p:set>
                                      <p:cBhvr>
                                        <p:cTn id="168" dur="500" fill="hold"/>
                                        <p:tgtEl>
                                          <p:spTgt spid="37"/>
                                        </p:tgtEl>
                                        <p:attrNameLst>
                                          <p:attrName>fill.on</p:attrName>
                                        </p:attrNameLst>
                                      </p:cBhvr>
                                      <p:to>
                                        <p:strVal val="true"/>
                                      </p:to>
                                    </p:set>
                                  </p:childTnLst>
                                </p:cTn>
                              </p:par>
                            </p:childTnLst>
                          </p:cTn>
                        </p:par>
                        <p:par>
                          <p:cTn id="169" fill="hold">
                            <p:stCondLst>
                              <p:cond delay="16500"/>
                            </p:stCondLst>
                            <p:childTnLst>
                              <p:par>
                                <p:cTn id="170" presetID="1" presetClass="emph" presetSubtype="2" fill="hold" nodeType="afterEffect">
                                  <p:stCondLst>
                                    <p:cond delay="0"/>
                                  </p:stCondLst>
                                  <p:childTnLst>
                                    <p:animClr clrSpc="rgb">
                                      <p:cBhvr>
                                        <p:cTn id="171" dur="500" fill="hold"/>
                                        <p:tgtEl>
                                          <p:spTgt spid="38"/>
                                        </p:tgtEl>
                                        <p:attrNameLst>
                                          <p:attrName>fillcolor</p:attrName>
                                        </p:attrNameLst>
                                      </p:cBhvr>
                                      <p:to>
                                        <a:srgbClr val="C1C1C1"/>
                                      </p:to>
                                    </p:animClr>
                                    <p:set>
                                      <p:cBhvr>
                                        <p:cTn id="172" dur="500" fill="hold"/>
                                        <p:tgtEl>
                                          <p:spTgt spid="38"/>
                                        </p:tgtEl>
                                        <p:attrNameLst>
                                          <p:attrName>fill.type</p:attrName>
                                        </p:attrNameLst>
                                      </p:cBhvr>
                                      <p:to>
                                        <p:strVal val="solid"/>
                                      </p:to>
                                    </p:set>
                                    <p:set>
                                      <p:cBhvr>
                                        <p:cTn id="173" dur="500" fill="hold"/>
                                        <p:tgtEl>
                                          <p:spTgt spid="38"/>
                                        </p:tgtEl>
                                        <p:attrNameLst>
                                          <p:attrName>fill.on</p:attrName>
                                        </p:attrNameLst>
                                      </p:cBhvr>
                                      <p:to>
                                        <p:strVal val="true"/>
                                      </p:to>
                                    </p:set>
                                  </p:childTnLst>
                                </p:cTn>
                              </p:par>
                            </p:childTnLst>
                          </p:cTn>
                        </p:par>
                        <p:par>
                          <p:cTn id="174" fill="hold">
                            <p:stCondLst>
                              <p:cond delay="17000"/>
                            </p:stCondLst>
                            <p:childTnLst>
                              <p:par>
                                <p:cTn id="175" presetID="1" presetClass="emph" presetSubtype="2" fill="hold" nodeType="afterEffect">
                                  <p:stCondLst>
                                    <p:cond delay="0"/>
                                  </p:stCondLst>
                                  <p:childTnLst>
                                    <p:animClr clrSpc="rgb">
                                      <p:cBhvr>
                                        <p:cTn id="176" dur="500" fill="hold"/>
                                        <p:tgtEl>
                                          <p:spTgt spid="39"/>
                                        </p:tgtEl>
                                        <p:attrNameLst>
                                          <p:attrName>fillcolor</p:attrName>
                                        </p:attrNameLst>
                                      </p:cBhvr>
                                      <p:to>
                                        <a:srgbClr val="C1C1C1"/>
                                      </p:to>
                                    </p:animClr>
                                    <p:set>
                                      <p:cBhvr>
                                        <p:cTn id="177" dur="500" fill="hold"/>
                                        <p:tgtEl>
                                          <p:spTgt spid="39"/>
                                        </p:tgtEl>
                                        <p:attrNameLst>
                                          <p:attrName>fill.type</p:attrName>
                                        </p:attrNameLst>
                                      </p:cBhvr>
                                      <p:to>
                                        <p:strVal val="solid"/>
                                      </p:to>
                                    </p:set>
                                    <p:set>
                                      <p:cBhvr>
                                        <p:cTn id="178" dur="500" fill="hold"/>
                                        <p:tgtEl>
                                          <p:spTgt spid="39"/>
                                        </p:tgtEl>
                                        <p:attrNameLst>
                                          <p:attrName>fill.on</p:attrName>
                                        </p:attrNameLst>
                                      </p:cBhvr>
                                      <p:to>
                                        <p:strVal val="true"/>
                                      </p:to>
                                    </p:set>
                                  </p:childTnLst>
                                </p:cTn>
                              </p:par>
                            </p:childTnLst>
                          </p:cTn>
                        </p:par>
                        <p:par>
                          <p:cTn id="179" fill="hold">
                            <p:stCondLst>
                              <p:cond delay="17500"/>
                            </p:stCondLst>
                            <p:childTnLst>
                              <p:par>
                                <p:cTn id="180" presetID="1" presetClass="emph" presetSubtype="2" fill="hold" nodeType="afterEffect">
                                  <p:stCondLst>
                                    <p:cond delay="0"/>
                                  </p:stCondLst>
                                  <p:childTnLst>
                                    <p:animClr clrSpc="rgb">
                                      <p:cBhvr>
                                        <p:cTn id="181" dur="500" fill="hold"/>
                                        <p:tgtEl>
                                          <p:spTgt spid="40"/>
                                        </p:tgtEl>
                                        <p:attrNameLst>
                                          <p:attrName>fillcolor</p:attrName>
                                        </p:attrNameLst>
                                      </p:cBhvr>
                                      <p:to>
                                        <a:srgbClr val="C1C1C1"/>
                                      </p:to>
                                    </p:animClr>
                                    <p:set>
                                      <p:cBhvr>
                                        <p:cTn id="182" dur="500" fill="hold"/>
                                        <p:tgtEl>
                                          <p:spTgt spid="40"/>
                                        </p:tgtEl>
                                        <p:attrNameLst>
                                          <p:attrName>fill.type</p:attrName>
                                        </p:attrNameLst>
                                      </p:cBhvr>
                                      <p:to>
                                        <p:strVal val="solid"/>
                                      </p:to>
                                    </p:set>
                                    <p:set>
                                      <p:cBhvr>
                                        <p:cTn id="183" dur="500" fill="hold"/>
                                        <p:tgtEl>
                                          <p:spTgt spid="40"/>
                                        </p:tgtEl>
                                        <p:attrNameLst>
                                          <p:attrName>fill.on</p:attrName>
                                        </p:attrNameLst>
                                      </p:cBhvr>
                                      <p:to>
                                        <p:strVal val="true"/>
                                      </p:to>
                                    </p:set>
                                  </p:childTnLst>
                                </p:cTn>
                              </p:par>
                            </p:childTnLst>
                          </p:cTn>
                        </p:par>
                        <p:par>
                          <p:cTn id="184" fill="hold">
                            <p:stCondLst>
                              <p:cond delay="18000"/>
                            </p:stCondLst>
                            <p:childTnLst>
                              <p:par>
                                <p:cTn id="185" presetID="1" presetClass="emph" presetSubtype="2" fill="hold" nodeType="afterEffect">
                                  <p:stCondLst>
                                    <p:cond delay="0"/>
                                  </p:stCondLst>
                                  <p:childTnLst>
                                    <p:animClr clrSpc="rgb">
                                      <p:cBhvr>
                                        <p:cTn id="186" dur="500" fill="hold"/>
                                        <p:tgtEl>
                                          <p:spTgt spid="41"/>
                                        </p:tgtEl>
                                        <p:attrNameLst>
                                          <p:attrName>fillcolor</p:attrName>
                                        </p:attrNameLst>
                                      </p:cBhvr>
                                      <p:to>
                                        <a:srgbClr val="C1C1C1"/>
                                      </p:to>
                                    </p:animClr>
                                    <p:set>
                                      <p:cBhvr>
                                        <p:cTn id="187" dur="500" fill="hold"/>
                                        <p:tgtEl>
                                          <p:spTgt spid="41"/>
                                        </p:tgtEl>
                                        <p:attrNameLst>
                                          <p:attrName>fill.type</p:attrName>
                                        </p:attrNameLst>
                                      </p:cBhvr>
                                      <p:to>
                                        <p:strVal val="solid"/>
                                      </p:to>
                                    </p:set>
                                    <p:set>
                                      <p:cBhvr>
                                        <p:cTn id="188" dur="500" fill="hold"/>
                                        <p:tgtEl>
                                          <p:spTgt spid="41"/>
                                        </p:tgtEl>
                                        <p:attrNameLst>
                                          <p:attrName>fill.on</p:attrName>
                                        </p:attrNameLst>
                                      </p:cBhvr>
                                      <p:to>
                                        <p:strVal val="true"/>
                                      </p:to>
                                    </p:set>
                                  </p:childTnLst>
                                </p:cTn>
                              </p:par>
                            </p:childTnLst>
                          </p:cTn>
                        </p:par>
                        <p:par>
                          <p:cTn id="189" fill="hold">
                            <p:stCondLst>
                              <p:cond delay="18500"/>
                            </p:stCondLst>
                            <p:childTnLst>
                              <p:par>
                                <p:cTn id="190" presetID="1" presetClass="emph" presetSubtype="2" fill="hold" nodeType="afterEffect">
                                  <p:stCondLst>
                                    <p:cond delay="0"/>
                                  </p:stCondLst>
                                  <p:childTnLst>
                                    <p:animClr clrSpc="rgb">
                                      <p:cBhvr>
                                        <p:cTn id="191" dur="500" fill="hold"/>
                                        <p:tgtEl>
                                          <p:spTgt spid="42"/>
                                        </p:tgtEl>
                                        <p:attrNameLst>
                                          <p:attrName>fillcolor</p:attrName>
                                        </p:attrNameLst>
                                      </p:cBhvr>
                                      <p:to>
                                        <a:srgbClr val="C1C1C1"/>
                                      </p:to>
                                    </p:animClr>
                                    <p:set>
                                      <p:cBhvr>
                                        <p:cTn id="192" dur="500" fill="hold"/>
                                        <p:tgtEl>
                                          <p:spTgt spid="42"/>
                                        </p:tgtEl>
                                        <p:attrNameLst>
                                          <p:attrName>fill.type</p:attrName>
                                        </p:attrNameLst>
                                      </p:cBhvr>
                                      <p:to>
                                        <p:strVal val="solid"/>
                                      </p:to>
                                    </p:set>
                                    <p:set>
                                      <p:cBhvr>
                                        <p:cTn id="193" dur="500" fill="hold"/>
                                        <p:tgtEl>
                                          <p:spTgt spid="42"/>
                                        </p:tgtEl>
                                        <p:attrNameLst>
                                          <p:attrName>fill.on</p:attrName>
                                        </p:attrNameLst>
                                      </p:cBhvr>
                                      <p:to>
                                        <p:strVal val="true"/>
                                      </p:to>
                                    </p:set>
                                  </p:childTnLst>
                                </p:cTn>
                              </p:par>
                            </p:childTnLst>
                          </p:cTn>
                        </p:par>
                        <p:par>
                          <p:cTn id="194" fill="hold">
                            <p:stCondLst>
                              <p:cond delay="19000"/>
                            </p:stCondLst>
                            <p:childTnLst>
                              <p:par>
                                <p:cTn id="195" presetID="1" presetClass="emph" presetSubtype="2" fill="hold" nodeType="afterEffect">
                                  <p:stCondLst>
                                    <p:cond delay="0"/>
                                  </p:stCondLst>
                                  <p:childTnLst>
                                    <p:animClr clrSpc="rgb">
                                      <p:cBhvr>
                                        <p:cTn id="196" dur="500" fill="hold"/>
                                        <p:tgtEl>
                                          <p:spTgt spid="43"/>
                                        </p:tgtEl>
                                        <p:attrNameLst>
                                          <p:attrName>fillcolor</p:attrName>
                                        </p:attrNameLst>
                                      </p:cBhvr>
                                      <p:to>
                                        <a:srgbClr val="C1C1C1"/>
                                      </p:to>
                                    </p:animClr>
                                    <p:set>
                                      <p:cBhvr>
                                        <p:cTn id="197" dur="500" fill="hold"/>
                                        <p:tgtEl>
                                          <p:spTgt spid="43"/>
                                        </p:tgtEl>
                                        <p:attrNameLst>
                                          <p:attrName>fill.type</p:attrName>
                                        </p:attrNameLst>
                                      </p:cBhvr>
                                      <p:to>
                                        <p:strVal val="solid"/>
                                      </p:to>
                                    </p:set>
                                    <p:set>
                                      <p:cBhvr>
                                        <p:cTn id="198" dur="500" fill="hold"/>
                                        <p:tgtEl>
                                          <p:spTgt spid="43"/>
                                        </p:tgtEl>
                                        <p:attrNameLst>
                                          <p:attrName>fill.on</p:attrName>
                                        </p:attrNameLst>
                                      </p:cBhvr>
                                      <p:to>
                                        <p:strVal val="true"/>
                                      </p:to>
                                    </p:set>
                                  </p:childTnLst>
                                </p:cTn>
                              </p:par>
                            </p:childTnLst>
                          </p:cTn>
                        </p:par>
                        <p:par>
                          <p:cTn id="199" fill="hold">
                            <p:stCondLst>
                              <p:cond delay="19500"/>
                            </p:stCondLst>
                            <p:childTnLst>
                              <p:par>
                                <p:cTn id="200" presetID="1" presetClass="emph" presetSubtype="2" fill="hold" nodeType="afterEffect">
                                  <p:stCondLst>
                                    <p:cond delay="0"/>
                                  </p:stCondLst>
                                  <p:childTnLst>
                                    <p:animClr clrSpc="rgb">
                                      <p:cBhvr>
                                        <p:cTn id="201" dur="500" fill="hold"/>
                                        <p:tgtEl>
                                          <p:spTgt spid="44"/>
                                        </p:tgtEl>
                                        <p:attrNameLst>
                                          <p:attrName>fillcolor</p:attrName>
                                        </p:attrNameLst>
                                      </p:cBhvr>
                                      <p:to>
                                        <a:srgbClr val="C1C1C1"/>
                                      </p:to>
                                    </p:animClr>
                                    <p:set>
                                      <p:cBhvr>
                                        <p:cTn id="202" dur="500" fill="hold"/>
                                        <p:tgtEl>
                                          <p:spTgt spid="44"/>
                                        </p:tgtEl>
                                        <p:attrNameLst>
                                          <p:attrName>fill.type</p:attrName>
                                        </p:attrNameLst>
                                      </p:cBhvr>
                                      <p:to>
                                        <p:strVal val="solid"/>
                                      </p:to>
                                    </p:set>
                                    <p:set>
                                      <p:cBhvr>
                                        <p:cTn id="203" dur="500" fill="hold"/>
                                        <p:tgtEl>
                                          <p:spTgt spid="44"/>
                                        </p:tgtEl>
                                        <p:attrNameLst>
                                          <p:attrName>fill.on</p:attrName>
                                        </p:attrNameLst>
                                      </p:cBhvr>
                                      <p:to>
                                        <p:strVal val="true"/>
                                      </p:to>
                                    </p:set>
                                  </p:childTnLst>
                                </p:cTn>
                              </p:par>
                            </p:childTnLst>
                          </p:cTn>
                        </p:par>
                        <p:par>
                          <p:cTn id="204" fill="hold">
                            <p:stCondLst>
                              <p:cond delay="20000"/>
                            </p:stCondLst>
                            <p:childTnLst>
                              <p:par>
                                <p:cTn id="205" presetID="1" presetClass="emph" presetSubtype="2" fill="hold" nodeType="afterEffect">
                                  <p:stCondLst>
                                    <p:cond delay="0"/>
                                  </p:stCondLst>
                                  <p:childTnLst>
                                    <p:animClr clrSpc="rgb">
                                      <p:cBhvr>
                                        <p:cTn id="206" dur="500" fill="hold"/>
                                        <p:tgtEl>
                                          <p:spTgt spid="45"/>
                                        </p:tgtEl>
                                        <p:attrNameLst>
                                          <p:attrName>fillcolor</p:attrName>
                                        </p:attrNameLst>
                                      </p:cBhvr>
                                      <p:to>
                                        <a:srgbClr val="C1C1C1"/>
                                      </p:to>
                                    </p:animClr>
                                    <p:set>
                                      <p:cBhvr>
                                        <p:cTn id="207" dur="500" fill="hold"/>
                                        <p:tgtEl>
                                          <p:spTgt spid="45"/>
                                        </p:tgtEl>
                                        <p:attrNameLst>
                                          <p:attrName>fill.type</p:attrName>
                                        </p:attrNameLst>
                                      </p:cBhvr>
                                      <p:to>
                                        <p:strVal val="solid"/>
                                      </p:to>
                                    </p:set>
                                    <p:set>
                                      <p:cBhvr>
                                        <p:cTn id="208" dur="500" fill="hold"/>
                                        <p:tgtEl>
                                          <p:spTgt spid="45"/>
                                        </p:tgtEl>
                                        <p:attrNameLst>
                                          <p:attrName>fill.on</p:attrName>
                                        </p:attrNameLst>
                                      </p:cBhvr>
                                      <p:to>
                                        <p:strVal val="true"/>
                                      </p:to>
                                    </p:set>
                                  </p:childTnLst>
                                </p:cTn>
                              </p:par>
                            </p:childTnLst>
                          </p:cTn>
                        </p:par>
                        <p:par>
                          <p:cTn id="209" fill="hold">
                            <p:stCondLst>
                              <p:cond delay="20500"/>
                            </p:stCondLst>
                            <p:childTnLst>
                              <p:par>
                                <p:cTn id="210" presetID="1" presetClass="emph" presetSubtype="2" fill="hold" nodeType="afterEffect">
                                  <p:stCondLst>
                                    <p:cond delay="0"/>
                                  </p:stCondLst>
                                  <p:childTnLst>
                                    <p:animClr clrSpc="rgb">
                                      <p:cBhvr>
                                        <p:cTn id="211" dur="500" fill="hold"/>
                                        <p:tgtEl>
                                          <p:spTgt spid="46"/>
                                        </p:tgtEl>
                                        <p:attrNameLst>
                                          <p:attrName>fillcolor</p:attrName>
                                        </p:attrNameLst>
                                      </p:cBhvr>
                                      <p:to>
                                        <a:srgbClr val="C1C1C1"/>
                                      </p:to>
                                    </p:animClr>
                                    <p:set>
                                      <p:cBhvr>
                                        <p:cTn id="212" dur="500" fill="hold"/>
                                        <p:tgtEl>
                                          <p:spTgt spid="46"/>
                                        </p:tgtEl>
                                        <p:attrNameLst>
                                          <p:attrName>fill.type</p:attrName>
                                        </p:attrNameLst>
                                      </p:cBhvr>
                                      <p:to>
                                        <p:strVal val="solid"/>
                                      </p:to>
                                    </p:set>
                                    <p:set>
                                      <p:cBhvr>
                                        <p:cTn id="213" dur="500" fill="hold"/>
                                        <p:tgtEl>
                                          <p:spTgt spid="46"/>
                                        </p:tgtEl>
                                        <p:attrNameLst>
                                          <p:attrName>fill.on</p:attrName>
                                        </p:attrNameLst>
                                      </p:cBhvr>
                                      <p:to>
                                        <p:strVal val="true"/>
                                      </p:to>
                                    </p:set>
                                  </p:childTnLst>
                                </p:cTn>
                              </p:par>
                            </p:childTnLst>
                          </p:cTn>
                        </p:par>
                        <p:par>
                          <p:cTn id="214" fill="hold">
                            <p:stCondLst>
                              <p:cond delay="21000"/>
                            </p:stCondLst>
                            <p:childTnLst>
                              <p:par>
                                <p:cTn id="215" presetID="1" presetClass="emph" presetSubtype="2" fill="hold" nodeType="afterEffect">
                                  <p:stCondLst>
                                    <p:cond delay="0"/>
                                  </p:stCondLst>
                                  <p:childTnLst>
                                    <p:animClr clrSpc="rgb">
                                      <p:cBhvr>
                                        <p:cTn id="216" dur="500" fill="hold"/>
                                        <p:tgtEl>
                                          <p:spTgt spid="47"/>
                                        </p:tgtEl>
                                        <p:attrNameLst>
                                          <p:attrName>fillcolor</p:attrName>
                                        </p:attrNameLst>
                                      </p:cBhvr>
                                      <p:to>
                                        <a:srgbClr val="C1C1C1"/>
                                      </p:to>
                                    </p:animClr>
                                    <p:set>
                                      <p:cBhvr>
                                        <p:cTn id="217" dur="500" fill="hold"/>
                                        <p:tgtEl>
                                          <p:spTgt spid="47"/>
                                        </p:tgtEl>
                                        <p:attrNameLst>
                                          <p:attrName>fill.type</p:attrName>
                                        </p:attrNameLst>
                                      </p:cBhvr>
                                      <p:to>
                                        <p:strVal val="solid"/>
                                      </p:to>
                                    </p:set>
                                    <p:set>
                                      <p:cBhvr>
                                        <p:cTn id="218" dur="500" fill="hold"/>
                                        <p:tgtEl>
                                          <p:spTgt spid="47"/>
                                        </p:tgtEl>
                                        <p:attrNameLst>
                                          <p:attrName>fill.on</p:attrName>
                                        </p:attrNameLst>
                                      </p:cBhvr>
                                      <p:to>
                                        <p:strVal val="true"/>
                                      </p:to>
                                    </p:set>
                                  </p:childTnLst>
                                </p:cTn>
                              </p:par>
                            </p:childTnLst>
                          </p:cTn>
                        </p:par>
                        <p:par>
                          <p:cTn id="219" fill="hold">
                            <p:stCondLst>
                              <p:cond delay="21500"/>
                            </p:stCondLst>
                            <p:childTnLst>
                              <p:par>
                                <p:cTn id="220" presetID="1" presetClass="emph" presetSubtype="2" fill="hold" nodeType="afterEffect">
                                  <p:stCondLst>
                                    <p:cond delay="0"/>
                                  </p:stCondLst>
                                  <p:childTnLst>
                                    <p:animClr clrSpc="rgb">
                                      <p:cBhvr>
                                        <p:cTn id="221" dur="500" fill="hold"/>
                                        <p:tgtEl>
                                          <p:spTgt spid="48"/>
                                        </p:tgtEl>
                                        <p:attrNameLst>
                                          <p:attrName>fillcolor</p:attrName>
                                        </p:attrNameLst>
                                      </p:cBhvr>
                                      <p:to>
                                        <a:srgbClr val="C1C1C1"/>
                                      </p:to>
                                    </p:animClr>
                                    <p:set>
                                      <p:cBhvr>
                                        <p:cTn id="222" dur="500" fill="hold"/>
                                        <p:tgtEl>
                                          <p:spTgt spid="48"/>
                                        </p:tgtEl>
                                        <p:attrNameLst>
                                          <p:attrName>fill.type</p:attrName>
                                        </p:attrNameLst>
                                      </p:cBhvr>
                                      <p:to>
                                        <p:strVal val="solid"/>
                                      </p:to>
                                    </p:set>
                                    <p:set>
                                      <p:cBhvr>
                                        <p:cTn id="223" dur="500" fill="hold"/>
                                        <p:tgtEl>
                                          <p:spTgt spid="48"/>
                                        </p:tgtEl>
                                        <p:attrNameLst>
                                          <p:attrName>fill.on</p:attrName>
                                        </p:attrNameLst>
                                      </p:cBhvr>
                                      <p:to>
                                        <p:strVal val="true"/>
                                      </p:to>
                                    </p:set>
                                  </p:childTnLst>
                                </p:cTn>
                              </p:par>
                            </p:childTnLst>
                          </p:cTn>
                        </p:par>
                        <p:par>
                          <p:cTn id="224" fill="hold">
                            <p:stCondLst>
                              <p:cond delay="22000"/>
                            </p:stCondLst>
                            <p:childTnLst>
                              <p:par>
                                <p:cTn id="225" presetID="1" presetClass="emph" presetSubtype="2" fill="hold" nodeType="afterEffect">
                                  <p:stCondLst>
                                    <p:cond delay="0"/>
                                  </p:stCondLst>
                                  <p:childTnLst>
                                    <p:animClr clrSpc="rgb">
                                      <p:cBhvr>
                                        <p:cTn id="226" dur="500" fill="hold"/>
                                        <p:tgtEl>
                                          <p:spTgt spid="49"/>
                                        </p:tgtEl>
                                        <p:attrNameLst>
                                          <p:attrName>fillcolor</p:attrName>
                                        </p:attrNameLst>
                                      </p:cBhvr>
                                      <p:to>
                                        <a:srgbClr val="C1C1C1"/>
                                      </p:to>
                                    </p:animClr>
                                    <p:set>
                                      <p:cBhvr>
                                        <p:cTn id="227" dur="500" fill="hold"/>
                                        <p:tgtEl>
                                          <p:spTgt spid="49"/>
                                        </p:tgtEl>
                                        <p:attrNameLst>
                                          <p:attrName>fill.type</p:attrName>
                                        </p:attrNameLst>
                                      </p:cBhvr>
                                      <p:to>
                                        <p:strVal val="solid"/>
                                      </p:to>
                                    </p:set>
                                    <p:set>
                                      <p:cBhvr>
                                        <p:cTn id="228" dur="500" fill="hold"/>
                                        <p:tgtEl>
                                          <p:spTgt spid="49"/>
                                        </p:tgtEl>
                                        <p:attrNameLst>
                                          <p:attrName>fill.on</p:attrName>
                                        </p:attrNameLst>
                                      </p:cBhvr>
                                      <p:to>
                                        <p:strVal val="true"/>
                                      </p:to>
                                    </p:set>
                                  </p:childTnLst>
                                </p:cTn>
                              </p:par>
                            </p:childTnLst>
                          </p:cTn>
                        </p:par>
                        <p:par>
                          <p:cTn id="229" fill="hold">
                            <p:stCondLst>
                              <p:cond delay="22500"/>
                            </p:stCondLst>
                            <p:childTnLst>
                              <p:par>
                                <p:cTn id="230" presetID="1" presetClass="emph" presetSubtype="2" fill="hold" nodeType="afterEffect">
                                  <p:stCondLst>
                                    <p:cond delay="0"/>
                                  </p:stCondLst>
                                  <p:childTnLst>
                                    <p:animClr clrSpc="rgb">
                                      <p:cBhvr>
                                        <p:cTn id="231" dur="500" fill="hold"/>
                                        <p:tgtEl>
                                          <p:spTgt spid="50"/>
                                        </p:tgtEl>
                                        <p:attrNameLst>
                                          <p:attrName>fillcolor</p:attrName>
                                        </p:attrNameLst>
                                      </p:cBhvr>
                                      <p:to>
                                        <a:srgbClr val="C1C1C1"/>
                                      </p:to>
                                    </p:animClr>
                                    <p:set>
                                      <p:cBhvr>
                                        <p:cTn id="232" dur="500" fill="hold"/>
                                        <p:tgtEl>
                                          <p:spTgt spid="50"/>
                                        </p:tgtEl>
                                        <p:attrNameLst>
                                          <p:attrName>fill.type</p:attrName>
                                        </p:attrNameLst>
                                      </p:cBhvr>
                                      <p:to>
                                        <p:strVal val="solid"/>
                                      </p:to>
                                    </p:set>
                                    <p:set>
                                      <p:cBhvr>
                                        <p:cTn id="233" dur="500" fill="hold"/>
                                        <p:tgtEl>
                                          <p:spTgt spid="50"/>
                                        </p:tgtEl>
                                        <p:attrNameLst>
                                          <p:attrName>fill.on</p:attrName>
                                        </p:attrNameLst>
                                      </p:cBhvr>
                                      <p:to>
                                        <p:strVal val="true"/>
                                      </p:to>
                                    </p:set>
                                  </p:childTnLst>
                                </p:cTn>
                              </p:par>
                            </p:childTnLst>
                          </p:cTn>
                        </p:par>
                        <p:par>
                          <p:cTn id="234" fill="hold">
                            <p:stCondLst>
                              <p:cond delay="23000"/>
                            </p:stCondLst>
                            <p:childTnLst>
                              <p:par>
                                <p:cTn id="235" presetID="1" presetClass="emph" presetSubtype="2" fill="hold" nodeType="afterEffect">
                                  <p:stCondLst>
                                    <p:cond delay="0"/>
                                  </p:stCondLst>
                                  <p:childTnLst>
                                    <p:animClr clrSpc="rgb">
                                      <p:cBhvr>
                                        <p:cTn id="236" dur="500" fill="hold"/>
                                        <p:tgtEl>
                                          <p:spTgt spid="51"/>
                                        </p:tgtEl>
                                        <p:attrNameLst>
                                          <p:attrName>fillcolor</p:attrName>
                                        </p:attrNameLst>
                                      </p:cBhvr>
                                      <p:to>
                                        <a:srgbClr val="C1C1C1"/>
                                      </p:to>
                                    </p:animClr>
                                    <p:set>
                                      <p:cBhvr>
                                        <p:cTn id="237" dur="500" fill="hold"/>
                                        <p:tgtEl>
                                          <p:spTgt spid="51"/>
                                        </p:tgtEl>
                                        <p:attrNameLst>
                                          <p:attrName>fill.type</p:attrName>
                                        </p:attrNameLst>
                                      </p:cBhvr>
                                      <p:to>
                                        <p:strVal val="solid"/>
                                      </p:to>
                                    </p:set>
                                    <p:set>
                                      <p:cBhvr>
                                        <p:cTn id="238" dur="500" fill="hold"/>
                                        <p:tgtEl>
                                          <p:spTgt spid="51"/>
                                        </p:tgtEl>
                                        <p:attrNameLst>
                                          <p:attrName>fill.on</p:attrName>
                                        </p:attrNameLst>
                                      </p:cBhvr>
                                      <p:to>
                                        <p:strVal val="true"/>
                                      </p:to>
                                    </p:set>
                                  </p:childTnLst>
                                </p:cTn>
                              </p:par>
                            </p:childTnLst>
                          </p:cTn>
                        </p:par>
                        <p:par>
                          <p:cTn id="239" fill="hold">
                            <p:stCondLst>
                              <p:cond delay="23500"/>
                            </p:stCondLst>
                            <p:childTnLst>
                              <p:par>
                                <p:cTn id="240" presetID="1" presetClass="emph" presetSubtype="2" fill="hold" nodeType="afterEffect">
                                  <p:stCondLst>
                                    <p:cond delay="0"/>
                                  </p:stCondLst>
                                  <p:childTnLst>
                                    <p:animClr clrSpc="rgb">
                                      <p:cBhvr>
                                        <p:cTn id="241" dur="500" fill="hold"/>
                                        <p:tgtEl>
                                          <p:spTgt spid="52"/>
                                        </p:tgtEl>
                                        <p:attrNameLst>
                                          <p:attrName>fillcolor</p:attrName>
                                        </p:attrNameLst>
                                      </p:cBhvr>
                                      <p:to>
                                        <a:srgbClr val="C1C1C1"/>
                                      </p:to>
                                    </p:animClr>
                                    <p:set>
                                      <p:cBhvr>
                                        <p:cTn id="242" dur="500" fill="hold"/>
                                        <p:tgtEl>
                                          <p:spTgt spid="52"/>
                                        </p:tgtEl>
                                        <p:attrNameLst>
                                          <p:attrName>fill.type</p:attrName>
                                        </p:attrNameLst>
                                      </p:cBhvr>
                                      <p:to>
                                        <p:strVal val="solid"/>
                                      </p:to>
                                    </p:set>
                                    <p:set>
                                      <p:cBhvr>
                                        <p:cTn id="243" dur="500" fill="hold"/>
                                        <p:tgtEl>
                                          <p:spTgt spid="52"/>
                                        </p:tgtEl>
                                        <p:attrNameLst>
                                          <p:attrName>fill.on</p:attrName>
                                        </p:attrNameLst>
                                      </p:cBhvr>
                                      <p:to>
                                        <p:strVal val="true"/>
                                      </p:to>
                                    </p:set>
                                  </p:childTnLst>
                                </p:cTn>
                              </p:par>
                            </p:childTnLst>
                          </p:cTn>
                        </p:par>
                        <p:par>
                          <p:cTn id="244" fill="hold">
                            <p:stCondLst>
                              <p:cond delay="24000"/>
                            </p:stCondLst>
                            <p:childTnLst>
                              <p:par>
                                <p:cTn id="245" presetID="1" presetClass="emph" presetSubtype="2" fill="hold" nodeType="afterEffect">
                                  <p:stCondLst>
                                    <p:cond delay="0"/>
                                  </p:stCondLst>
                                  <p:childTnLst>
                                    <p:animClr clrSpc="rgb">
                                      <p:cBhvr>
                                        <p:cTn id="246" dur="500" fill="hold"/>
                                        <p:tgtEl>
                                          <p:spTgt spid="53"/>
                                        </p:tgtEl>
                                        <p:attrNameLst>
                                          <p:attrName>fillcolor</p:attrName>
                                        </p:attrNameLst>
                                      </p:cBhvr>
                                      <p:to>
                                        <a:srgbClr val="C1C1C1"/>
                                      </p:to>
                                    </p:animClr>
                                    <p:set>
                                      <p:cBhvr>
                                        <p:cTn id="247" dur="500" fill="hold"/>
                                        <p:tgtEl>
                                          <p:spTgt spid="53"/>
                                        </p:tgtEl>
                                        <p:attrNameLst>
                                          <p:attrName>fill.type</p:attrName>
                                        </p:attrNameLst>
                                      </p:cBhvr>
                                      <p:to>
                                        <p:strVal val="solid"/>
                                      </p:to>
                                    </p:set>
                                    <p:set>
                                      <p:cBhvr>
                                        <p:cTn id="248" dur="500" fill="hold"/>
                                        <p:tgtEl>
                                          <p:spTgt spid="53"/>
                                        </p:tgtEl>
                                        <p:attrNameLst>
                                          <p:attrName>fill.on</p:attrName>
                                        </p:attrNameLst>
                                      </p:cBhvr>
                                      <p:to>
                                        <p:strVal val="true"/>
                                      </p:to>
                                    </p:set>
                                  </p:childTnLst>
                                </p:cTn>
                              </p:par>
                            </p:childTnLst>
                          </p:cTn>
                        </p:par>
                        <p:par>
                          <p:cTn id="249" fill="hold">
                            <p:stCondLst>
                              <p:cond delay="24500"/>
                            </p:stCondLst>
                            <p:childTnLst>
                              <p:par>
                                <p:cTn id="250" presetID="1" presetClass="emph" presetSubtype="2" fill="hold" nodeType="afterEffect">
                                  <p:stCondLst>
                                    <p:cond delay="0"/>
                                  </p:stCondLst>
                                  <p:childTnLst>
                                    <p:animClr clrSpc="rgb">
                                      <p:cBhvr>
                                        <p:cTn id="251" dur="500" fill="hold"/>
                                        <p:tgtEl>
                                          <p:spTgt spid="54"/>
                                        </p:tgtEl>
                                        <p:attrNameLst>
                                          <p:attrName>fillcolor</p:attrName>
                                        </p:attrNameLst>
                                      </p:cBhvr>
                                      <p:to>
                                        <a:srgbClr val="C1C1C1"/>
                                      </p:to>
                                    </p:animClr>
                                    <p:set>
                                      <p:cBhvr>
                                        <p:cTn id="252" dur="500" fill="hold"/>
                                        <p:tgtEl>
                                          <p:spTgt spid="54"/>
                                        </p:tgtEl>
                                        <p:attrNameLst>
                                          <p:attrName>fill.type</p:attrName>
                                        </p:attrNameLst>
                                      </p:cBhvr>
                                      <p:to>
                                        <p:strVal val="solid"/>
                                      </p:to>
                                    </p:set>
                                    <p:set>
                                      <p:cBhvr>
                                        <p:cTn id="253" dur="500" fill="hold"/>
                                        <p:tgtEl>
                                          <p:spTgt spid="54"/>
                                        </p:tgtEl>
                                        <p:attrNameLst>
                                          <p:attrName>fill.on</p:attrName>
                                        </p:attrNameLst>
                                      </p:cBhvr>
                                      <p:to>
                                        <p:strVal val="true"/>
                                      </p:to>
                                    </p:set>
                                  </p:childTnLst>
                                </p:cTn>
                              </p:par>
                            </p:childTnLst>
                          </p:cTn>
                        </p:par>
                        <p:par>
                          <p:cTn id="254" fill="hold">
                            <p:stCondLst>
                              <p:cond delay="25000"/>
                            </p:stCondLst>
                            <p:childTnLst>
                              <p:par>
                                <p:cTn id="255" presetID="1" presetClass="emph" presetSubtype="2" fill="hold" nodeType="afterEffect">
                                  <p:stCondLst>
                                    <p:cond delay="0"/>
                                  </p:stCondLst>
                                  <p:childTnLst>
                                    <p:animClr clrSpc="rgb">
                                      <p:cBhvr>
                                        <p:cTn id="256" dur="500" fill="hold"/>
                                        <p:tgtEl>
                                          <p:spTgt spid="55"/>
                                        </p:tgtEl>
                                        <p:attrNameLst>
                                          <p:attrName>fillcolor</p:attrName>
                                        </p:attrNameLst>
                                      </p:cBhvr>
                                      <p:to>
                                        <a:srgbClr val="C1C1C1"/>
                                      </p:to>
                                    </p:animClr>
                                    <p:set>
                                      <p:cBhvr>
                                        <p:cTn id="257" dur="500" fill="hold"/>
                                        <p:tgtEl>
                                          <p:spTgt spid="55"/>
                                        </p:tgtEl>
                                        <p:attrNameLst>
                                          <p:attrName>fill.type</p:attrName>
                                        </p:attrNameLst>
                                      </p:cBhvr>
                                      <p:to>
                                        <p:strVal val="solid"/>
                                      </p:to>
                                    </p:set>
                                    <p:set>
                                      <p:cBhvr>
                                        <p:cTn id="258" dur="500" fill="hold"/>
                                        <p:tgtEl>
                                          <p:spTgt spid="55"/>
                                        </p:tgtEl>
                                        <p:attrNameLst>
                                          <p:attrName>fill.on</p:attrName>
                                        </p:attrNameLst>
                                      </p:cBhvr>
                                      <p:to>
                                        <p:strVal val="true"/>
                                      </p:to>
                                    </p:set>
                                  </p:childTnLst>
                                </p:cTn>
                              </p:par>
                            </p:childTnLst>
                          </p:cTn>
                        </p:par>
                        <p:par>
                          <p:cTn id="259" fill="hold">
                            <p:stCondLst>
                              <p:cond delay="25500"/>
                            </p:stCondLst>
                            <p:childTnLst>
                              <p:par>
                                <p:cTn id="260" presetID="1" presetClass="emph" presetSubtype="2" fill="hold" nodeType="afterEffect">
                                  <p:stCondLst>
                                    <p:cond delay="0"/>
                                  </p:stCondLst>
                                  <p:childTnLst>
                                    <p:animClr clrSpc="rgb">
                                      <p:cBhvr>
                                        <p:cTn id="261" dur="500" fill="hold"/>
                                        <p:tgtEl>
                                          <p:spTgt spid="56"/>
                                        </p:tgtEl>
                                        <p:attrNameLst>
                                          <p:attrName>fillcolor</p:attrName>
                                        </p:attrNameLst>
                                      </p:cBhvr>
                                      <p:to>
                                        <a:srgbClr val="C1C1C1"/>
                                      </p:to>
                                    </p:animClr>
                                    <p:set>
                                      <p:cBhvr>
                                        <p:cTn id="262" dur="500" fill="hold"/>
                                        <p:tgtEl>
                                          <p:spTgt spid="56"/>
                                        </p:tgtEl>
                                        <p:attrNameLst>
                                          <p:attrName>fill.type</p:attrName>
                                        </p:attrNameLst>
                                      </p:cBhvr>
                                      <p:to>
                                        <p:strVal val="solid"/>
                                      </p:to>
                                    </p:set>
                                    <p:set>
                                      <p:cBhvr>
                                        <p:cTn id="263" dur="500" fill="hold"/>
                                        <p:tgtEl>
                                          <p:spTgt spid="56"/>
                                        </p:tgtEl>
                                        <p:attrNameLst>
                                          <p:attrName>fill.on</p:attrName>
                                        </p:attrNameLst>
                                      </p:cBhvr>
                                      <p:to>
                                        <p:strVal val="true"/>
                                      </p:to>
                                    </p:set>
                                  </p:childTnLst>
                                </p:cTn>
                              </p:par>
                            </p:childTnLst>
                          </p:cTn>
                        </p:par>
                        <p:par>
                          <p:cTn id="264" fill="hold">
                            <p:stCondLst>
                              <p:cond delay="26000"/>
                            </p:stCondLst>
                            <p:childTnLst>
                              <p:par>
                                <p:cTn id="265" presetID="1" presetClass="emph" presetSubtype="2" fill="hold" nodeType="afterEffect">
                                  <p:stCondLst>
                                    <p:cond delay="0"/>
                                  </p:stCondLst>
                                  <p:childTnLst>
                                    <p:animClr clrSpc="rgb">
                                      <p:cBhvr>
                                        <p:cTn id="266" dur="500" fill="hold"/>
                                        <p:tgtEl>
                                          <p:spTgt spid="57"/>
                                        </p:tgtEl>
                                        <p:attrNameLst>
                                          <p:attrName>fillcolor</p:attrName>
                                        </p:attrNameLst>
                                      </p:cBhvr>
                                      <p:to>
                                        <a:srgbClr val="C1C1C1"/>
                                      </p:to>
                                    </p:animClr>
                                    <p:set>
                                      <p:cBhvr>
                                        <p:cTn id="267" dur="500" fill="hold"/>
                                        <p:tgtEl>
                                          <p:spTgt spid="57"/>
                                        </p:tgtEl>
                                        <p:attrNameLst>
                                          <p:attrName>fill.type</p:attrName>
                                        </p:attrNameLst>
                                      </p:cBhvr>
                                      <p:to>
                                        <p:strVal val="solid"/>
                                      </p:to>
                                    </p:set>
                                    <p:set>
                                      <p:cBhvr>
                                        <p:cTn id="268" dur="500" fill="hold"/>
                                        <p:tgtEl>
                                          <p:spTgt spid="57"/>
                                        </p:tgtEl>
                                        <p:attrNameLst>
                                          <p:attrName>fill.on</p:attrName>
                                        </p:attrNameLst>
                                      </p:cBhvr>
                                      <p:to>
                                        <p:strVal val="true"/>
                                      </p:to>
                                    </p:set>
                                  </p:childTnLst>
                                </p:cTn>
                              </p:par>
                            </p:childTnLst>
                          </p:cTn>
                        </p:par>
                        <p:par>
                          <p:cTn id="269" fill="hold">
                            <p:stCondLst>
                              <p:cond delay="26500"/>
                            </p:stCondLst>
                            <p:childTnLst>
                              <p:par>
                                <p:cTn id="270" presetID="1" presetClass="emph" presetSubtype="2" fill="hold" nodeType="afterEffect">
                                  <p:stCondLst>
                                    <p:cond delay="0"/>
                                  </p:stCondLst>
                                  <p:childTnLst>
                                    <p:animClr clrSpc="rgb">
                                      <p:cBhvr>
                                        <p:cTn id="271" dur="500" fill="hold"/>
                                        <p:tgtEl>
                                          <p:spTgt spid="58"/>
                                        </p:tgtEl>
                                        <p:attrNameLst>
                                          <p:attrName>fillcolor</p:attrName>
                                        </p:attrNameLst>
                                      </p:cBhvr>
                                      <p:to>
                                        <a:srgbClr val="C1C1C1"/>
                                      </p:to>
                                    </p:animClr>
                                    <p:set>
                                      <p:cBhvr>
                                        <p:cTn id="272" dur="500" fill="hold"/>
                                        <p:tgtEl>
                                          <p:spTgt spid="58"/>
                                        </p:tgtEl>
                                        <p:attrNameLst>
                                          <p:attrName>fill.type</p:attrName>
                                        </p:attrNameLst>
                                      </p:cBhvr>
                                      <p:to>
                                        <p:strVal val="solid"/>
                                      </p:to>
                                    </p:set>
                                    <p:set>
                                      <p:cBhvr>
                                        <p:cTn id="273" dur="500" fill="hold"/>
                                        <p:tgtEl>
                                          <p:spTgt spid="58"/>
                                        </p:tgtEl>
                                        <p:attrNameLst>
                                          <p:attrName>fill.on</p:attrName>
                                        </p:attrNameLst>
                                      </p:cBhvr>
                                      <p:to>
                                        <p:strVal val="true"/>
                                      </p:to>
                                    </p:set>
                                  </p:childTnLst>
                                </p:cTn>
                              </p:par>
                            </p:childTnLst>
                          </p:cTn>
                        </p:par>
                        <p:par>
                          <p:cTn id="274" fill="hold">
                            <p:stCondLst>
                              <p:cond delay="27000"/>
                            </p:stCondLst>
                            <p:childTnLst>
                              <p:par>
                                <p:cTn id="275" presetID="1" presetClass="emph" presetSubtype="2" fill="hold" nodeType="afterEffect">
                                  <p:stCondLst>
                                    <p:cond delay="0"/>
                                  </p:stCondLst>
                                  <p:childTnLst>
                                    <p:animClr clrSpc="rgb">
                                      <p:cBhvr>
                                        <p:cTn id="276" dur="500" fill="hold"/>
                                        <p:tgtEl>
                                          <p:spTgt spid="59"/>
                                        </p:tgtEl>
                                        <p:attrNameLst>
                                          <p:attrName>fillcolor</p:attrName>
                                        </p:attrNameLst>
                                      </p:cBhvr>
                                      <p:to>
                                        <a:srgbClr val="C1C1C1"/>
                                      </p:to>
                                    </p:animClr>
                                    <p:set>
                                      <p:cBhvr>
                                        <p:cTn id="277" dur="500" fill="hold"/>
                                        <p:tgtEl>
                                          <p:spTgt spid="59"/>
                                        </p:tgtEl>
                                        <p:attrNameLst>
                                          <p:attrName>fill.type</p:attrName>
                                        </p:attrNameLst>
                                      </p:cBhvr>
                                      <p:to>
                                        <p:strVal val="solid"/>
                                      </p:to>
                                    </p:set>
                                    <p:set>
                                      <p:cBhvr>
                                        <p:cTn id="278" dur="500" fill="hold"/>
                                        <p:tgtEl>
                                          <p:spTgt spid="59"/>
                                        </p:tgtEl>
                                        <p:attrNameLst>
                                          <p:attrName>fill.on</p:attrName>
                                        </p:attrNameLst>
                                      </p:cBhvr>
                                      <p:to>
                                        <p:strVal val="true"/>
                                      </p:to>
                                    </p:set>
                                  </p:childTnLst>
                                </p:cTn>
                              </p:par>
                            </p:childTnLst>
                          </p:cTn>
                        </p:par>
                        <p:par>
                          <p:cTn id="279" fill="hold">
                            <p:stCondLst>
                              <p:cond delay="27500"/>
                            </p:stCondLst>
                            <p:childTnLst>
                              <p:par>
                                <p:cTn id="280" presetID="1" presetClass="emph" presetSubtype="2" fill="hold" nodeType="afterEffect">
                                  <p:stCondLst>
                                    <p:cond delay="0"/>
                                  </p:stCondLst>
                                  <p:childTnLst>
                                    <p:animClr clrSpc="rgb">
                                      <p:cBhvr>
                                        <p:cTn id="281" dur="500" fill="hold"/>
                                        <p:tgtEl>
                                          <p:spTgt spid="60"/>
                                        </p:tgtEl>
                                        <p:attrNameLst>
                                          <p:attrName>fillcolor</p:attrName>
                                        </p:attrNameLst>
                                      </p:cBhvr>
                                      <p:to>
                                        <a:srgbClr val="C1C1C1"/>
                                      </p:to>
                                    </p:animClr>
                                    <p:set>
                                      <p:cBhvr>
                                        <p:cTn id="282" dur="500" fill="hold"/>
                                        <p:tgtEl>
                                          <p:spTgt spid="60"/>
                                        </p:tgtEl>
                                        <p:attrNameLst>
                                          <p:attrName>fill.type</p:attrName>
                                        </p:attrNameLst>
                                      </p:cBhvr>
                                      <p:to>
                                        <p:strVal val="solid"/>
                                      </p:to>
                                    </p:set>
                                    <p:set>
                                      <p:cBhvr>
                                        <p:cTn id="283" dur="500" fill="hold"/>
                                        <p:tgtEl>
                                          <p:spTgt spid="60"/>
                                        </p:tgtEl>
                                        <p:attrNameLst>
                                          <p:attrName>fill.on</p:attrName>
                                        </p:attrNameLst>
                                      </p:cBhvr>
                                      <p:to>
                                        <p:strVal val="true"/>
                                      </p:to>
                                    </p:set>
                                  </p:childTnLst>
                                </p:cTn>
                              </p:par>
                            </p:childTnLst>
                          </p:cTn>
                        </p:par>
                        <p:par>
                          <p:cTn id="284" fill="hold">
                            <p:stCondLst>
                              <p:cond delay="28000"/>
                            </p:stCondLst>
                            <p:childTnLst>
                              <p:par>
                                <p:cTn id="285" presetID="1" presetClass="emph" presetSubtype="2" fill="hold" nodeType="afterEffect">
                                  <p:stCondLst>
                                    <p:cond delay="0"/>
                                  </p:stCondLst>
                                  <p:childTnLst>
                                    <p:animClr clrSpc="rgb">
                                      <p:cBhvr>
                                        <p:cTn id="286" dur="500" fill="hold"/>
                                        <p:tgtEl>
                                          <p:spTgt spid="61"/>
                                        </p:tgtEl>
                                        <p:attrNameLst>
                                          <p:attrName>fillcolor</p:attrName>
                                        </p:attrNameLst>
                                      </p:cBhvr>
                                      <p:to>
                                        <a:srgbClr val="C1C1C1"/>
                                      </p:to>
                                    </p:animClr>
                                    <p:set>
                                      <p:cBhvr>
                                        <p:cTn id="287" dur="500" fill="hold"/>
                                        <p:tgtEl>
                                          <p:spTgt spid="61"/>
                                        </p:tgtEl>
                                        <p:attrNameLst>
                                          <p:attrName>fill.type</p:attrName>
                                        </p:attrNameLst>
                                      </p:cBhvr>
                                      <p:to>
                                        <p:strVal val="solid"/>
                                      </p:to>
                                    </p:set>
                                    <p:set>
                                      <p:cBhvr>
                                        <p:cTn id="288" dur="500" fill="hold"/>
                                        <p:tgtEl>
                                          <p:spTgt spid="61"/>
                                        </p:tgtEl>
                                        <p:attrNameLst>
                                          <p:attrName>fill.on</p:attrName>
                                        </p:attrNameLst>
                                      </p:cBhvr>
                                      <p:to>
                                        <p:strVal val="true"/>
                                      </p:to>
                                    </p:set>
                                  </p:childTnLst>
                                </p:cTn>
                              </p:par>
                            </p:childTnLst>
                          </p:cTn>
                        </p:par>
                        <p:par>
                          <p:cTn id="289" fill="hold">
                            <p:stCondLst>
                              <p:cond delay="28500"/>
                            </p:stCondLst>
                            <p:childTnLst>
                              <p:par>
                                <p:cTn id="290" presetID="1" presetClass="emph" presetSubtype="2" fill="hold" nodeType="afterEffect">
                                  <p:stCondLst>
                                    <p:cond delay="0"/>
                                  </p:stCondLst>
                                  <p:childTnLst>
                                    <p:animClr clrSpc="rgb">
                                      <p:cBhvr>
                                        <p:cTn id="291" dur="500" fill="hold"/>
                                        <p:tgtEl>
                                          <p:spTgt spid="62"/>
                                        </p:tgtEl>
                                        <p:attrNameLst>
                                          <p:attrName>fillcolor</p:attrName>
                                        </p:attrNameLst>
                                      </p:cBhvr>
                                      <p:to>
                                        <a:srgbClr val="C1C1C1"/>
                                      </p:to>
                                    </p:animClr>
                                    <p:set>
                                      <p:cBhvr>
                                        <p:cTn id="292" dur="500" fill="hold"/>
                                        <p:tgtEl>
                                          <p:spTgt spid="62"/>
                                        </p:tgtEl>
                                        <p:attrNameLst>
                                          <p:attrName>fill.type</p:attrName>
                                        </p:attrNameLst>
                                      </p:cBhvr>
                                      <p:to>
                                        <p:strVal val="solid"/>
                                      </p:to>
                                    </p:set>
                                    <p:set>
                                      <p:cBhvr>
                                        <p:cTn id="293" dur="500" fill="hold"/>
                                        <p:tgtEl>
                                          <p:spTgt spid="62"/>
                                        </p:tgtEl>
                                        <p:attrNameLst>
                                          <p:attrName>fill.on</p:attrName>
                                        </p:attrNameLst>
                                      </p:cBhvr>
                                      <p:to>
                                        <p:strVal val="true"/>
                                      </p:to>
                                    </p:set>
                                  </p:childTnLst>
                                </p:cTn>
                              </p:par>
                            </p:childTnLst>
                          </p:cTn>
                        </p:par>
                        <p:par>
                          <p:cTn id="294" fill="hold">
                            <p:stCondLst>
                              <p:cond delay="29000"/>
                            </p:stCondLst>
                            <p:childTnLst>
                              <p:par>
                                <p:cTn id="295" presetID="1" presetClass="emph" presetSubtype="2" fill="hold" nodeType="afterEffect">
                                  <p:stCondLst>
                                    <p:cond delay="0"/>
                                  </p:stCondLst>
                                  <p:childTnLst>
                                    <p:animClr clrSpc="rgb">
                                      <p:cBhvr>
                                        <p:cTn id="296" dur="500" fill="hold"/>
                                        <p:tgtEl>
                                          <p:spTgt spid="63"/>
                                        </p:tgtEl>
                                        <p:attrNameLst>
                                          <p:attrName>fillcolor</p:attrName>
                                        </p:attrNameLst>
                                      </p:cBhvr>
                                      <p:to>
                                        <a:srgbClr val="C1C1C1"/>
                                      </p:to>
                                    </p:animClr>
                                    <p:set>
                                      <p:cBhvr>
                                        <p:cTn id="297" dur="500" fill="hold"/>
                                        <p:tgtEl>
                                          <p:spTgt spid="63"/>
                                        </p:tgtEl>
                                        <p:attrNameLst>
                                          <p:attrName>fill.type</p:attrName>
                                        </p:attrNameLst>
                                      </p:cBhvr>
                                      <p:to>
                                        <p:strVal val="solid"/>
                                      </p:to>
                                    </p:set>
                                    <p:set>
                                      <p:cBhvr>
                                        <p:cTn id="298" dur="500" fill="hold"/>
                                        <p:tgtEl>
                                          <p:spTgt spid="63"/>
                                        </p:tgtEl>
                                        <p:attrNameLst>
                                          <p:attrName>fill.on</p:attrName>
                                        </p:attrNameLst>
                                      </p:cBhvr>
                                      <p:to>
                                        <p:strVal val="true"/>
                                      </p:to>
                                    </p:set>
                                  </p:childTnLst>
                                </p:cTn>
                              </p:par>
                            </p:childTnLst>
                          </p:cTn>
                        </p:par>
                        <p:par>
                          <p:cTn id="299" fill="hold">
                            <p:stCondLst>
                              <p:cond delay="29500"/>
                            </p:stCondLst>
                            <p:childTnLst>
                              <p:par>
                                <p:cTn id="300" presetID="1" presetClass="emph" presetSubtype="2" fill="hold" nodeType="afterEffect">
                                  <p:stCondLst>
                                    <p:cond delay="0"/>
                                  </p:stCondLst>
                                  <p:childTnLst>
                                    <p:animClr clrSpc="rgb">
                                      <p:cBhvr>
                                        <p:cTn id="301" dur="500" fill="hold"/>
                                        <p:tgtEl>
                                          <p:spTgt spid="64"/>
                                        </p:tgtEl>
                                        <p:attrNameLst>
                                          <p:attrName>fillcolor</p:attrName>
                                        </p:attrNameLst>
                                      </p:cBhvr>
                                      <p:to>
                                        <a:srgbClr val="C1C1C1"/>
                                      </p:to>
                                    </p:animClr>
                                    <p:set>
                                      <p:cBhvr>
                                        <p:cTn id="302" dur="500" fill="hold"/>
                                        <p:tgtEl>
                                          <p:spTgt spid="64"/>
                                        </p:tgtEl>
                                        <p:attrNameLst>
                                          <p:attrName>fill.type</p:attrName>
                                        </p:attrNameLst>
                                      </p:cBhvr>
                                      <p:to>
                                        <p:strVal val="solid"/>
                                      </p:to>
                                    </p:set>
                                    <p:set>
                                      <p:cBhvr>
                                        <p:cTn id="303" dur="500" fill="hold"/>
                                        <p:tgtEl>
                                          <p:spTgt spid="64"/>
                                        </p:tgtEl>
                                        <p:attrNameLst>
                                          <p:attrName>fill.on</p:attrName>
                                        </p:attrNameLst>
                                      </p:cBhvr>
                                      <p:to>
                                        <p:strVal val="true"/>
                                      </p:to>
                                    </p:set>
                                  </p:childTnLst>
                                </p:cTn>
                              </p:par>
                            </p:childTnLst>
                          </p:cTn>
                        </p:par>
                        <p:par>
                          <p:cTn id="304" fill="hold">
                            <p:stCondLst>
                              <p:cond delay="30000"/>
                            </p:stCondLst>
                            <p:childTnLst>
                              <p:par>
                                <p:cTn id="305" presetID="1" presetClass="emph" presetSubtype="2" fill="hold" nodeType="afterEffect">
                                  <p:stCondLst>
                                    <p:cond delay="0"/>
                                  </p:stCondLst>
                                  <p:childTnLst>
                                    <p:animClr clrSpc="rgb">
                                      <p:cBhvr>
                                        <p:cTn id="306" dur="500" fill="hold"/>
                                        <p:tgtEl>
                                          <p:spTgt spid="65"/>
                                        </p:tgtEl>
                                        <p:attrNameLst>
                                          <p:attrName>fillcolor</p:attrName>
                                        </p:attrNameLst>
                                      </p:cBhvr>
                                      <p:to>
                                        <a:srgbClr val="C1C1C1"/>
                                      </p:to>
                                    </p:animClr>
                                    <p:set>
                                      <p:cBhvr>
                                        <p:cTn id="307" dur="500" fill="hold"/>
                                        <p:tgtEl>
                                          <p:spTgt spid="65"/>
                                        </p:tgtEl>
                                        <p:attrNameLst>
                                          <p:attrName>fill.type</p:attrName>
                                        </p:attrNameLst>
                                      </p:cBhvr>
                                      <p:to>
                                        <p:strVal val="solid"/>
                                      </p:to>
                                    </p:set>
                                    <p:set>
                                      <p:cBhvr>
                                        <p:cTn id="308" dur="500" fill="hold"/>
                                        <p:tgtEl>
                                          <p:spTgt spid="65"/>
                                        </p:tgtEl>
                                        <p:attrNameLst>
                                          <p:attrName>fill.on</p:attrName>
                                        </p:attrNameLst>
                                      </p:cBhvr>
                                      <p:to>
                                        <p:strVal val="true"/>
                                      </p:to>
                                    </p:set>
                                  </p:childTnLst>
                                </p:cTn>
                              </p:par>
                            </p:childTnLst>
                          </p:cTn>
                        </p:par>
                        <p:par>
                          <p:cTn id="309" fill="hold">
                            <p:stCondLst>
                              <p:cond delay="30500"/>
                            </p:stCondLst>
                            <p:childTnLst>
                              <p:par>
                                <p:cTn id="310" presetID="1" presetClass="emph" presetSubtype="2" fill="hold" nodeType="afterEffect">
                                  <p:stCondLst>
                                    <p:cond delay="0"/>
                                  </p:stCondLst>
                                  <p:childTnLst>
                                    <p:animClr clrSpc="rgb">
                                      <p:cBhvr>
                                        <p:cTn id="311" dur="500" fill="hold"/>
                                        <p:tgtEl>
                                          <p:spTgt spid="66"/>
                                        </p:tgtEl>
                                        <p:attrNameLst>
                                          <p:attrName>fillcolor</p:attrName>
                                        </p:attrNameLst>
                                      </p:cBhvr>
                                      <p:to>
                                        <a:srgbClr val="C1C1C1"/>
                                      </p:to>
                                    </p:animClr>
                                    <p:set>
                                      <p:cBhvr>
                                        <p:cTn id="312" dur="500" fill="hold"/>
                                        <p:tgtEl>
                                          <p:spTgt spid="66"/>
                                        </p:tgtEl>
                                        <p:attrNameLst>
                                          <p:attrName>fill.type</p:attrName>
                                        </p:attrNameLst>
                                      </p:cBhvr>
                                      <p:to>
                                        <p:strVal val="solid"/>
                                      </p:to>
                                    </p:set>
                                    <p:set>
                                      <p:cBhvr>
                                        <p:cTn id="313" dur="500" fill="hold"/>
                                        <p:tgtEl>
                                          <p:spTgt spid="66"/>
                                        </p:tgtEl>
                                        <p:attrNameLst>
                                          <p:attrName>fill.on</p:attrName>
                                        </p:attrNameLst>
                                      </p:cBhvr>
                                      <p:to>
                                        <p:strVal val="true"/>
                                      </p:to>
                                    </p:set>
                                  </p:childTnLst>
                                </p:cTn>
                              </p:par>
                            </p:childTnLst>
                          </p:cTn>
                        </p:par>
                        <p:par>
                          <p:cTn id="314" fill="hold">
                            <p:stCondLst>
                              <p:cond delay="31000"/>
                            </p:stCondLst>
                            <p:childTnLst>
                              <p:par>
                                <p:cTn id="315" presetID="1" presetClass="emph" presetSubtype="2" fill="hold" nodeType="afterEffect">
                                  <p:stCondLst>
                                    <p:cond delay="0"/>
                                  </p:stCondLst>
                                  <p:childTnLst>
                                    <p:animClr clrSpc="rgb">
                                      <p:cBhvr>
                                        <p:cTn id="316" dur="500" fill="hold"/>
                                        <p:tgtEl>
                                          <p:spTgt spid="67"/>
                                        </p:tgtEl>
                                        <p:attrNameLst>
                                          <p:attrName>fillcolor</p:attrName>
                                        </p:attrNameLst>
                                      </p:cBhvr>
                                      <p:to>
                                        <a:srgbClr val="C1C1C1"/>
                                      </p:to>
                                    </p:animClr>
                                    <p:set>
                                      <p:cBhvr>
                                        <p:cTn id="317" dur="500" fill="hold"/>
                                        <p:tgtEl>
                                          <p:spTgt spid="67"/>
                                        </p:tgtEl>
                                        <p:attrNameLst>
                                          <p:attrName>fill.type</p:attrName>
                                        </p:attrNameLst>
                                      </p:cBhvr>
                                      <p:to>
                                        <p:strVal val="solid"/>
                                      </p:to>
                                    </p:set>
                                    <p:set>
                                      <p:cBhvr>
                                        <p:cTn id="318" dur="500" fill="hold"/>
                                        <p:tgtEl>
                                          <p:spTgt spid="67"/>
                                        </p:tgtEl>
                                        <p:attrNameLst>
                                          <p:attrName>fill.on</p:attrName>
                                        </p:attrNameLst>
                                      </p:cBhvr>
                                      <p:to>
                                        <p:strVal val="true"/>
                                      </p:to>
                                    </p:set>
                                  </p:childTnLst>
                                </p:cTn>
                              </p:par>
                            </p:childTnLst>
                          </p:cTn>
                        </p:par>
                        <p:par>
                          <p:cTn id="319" fill="hold">
                            <p:stCondLst>
                              <p:cond delay="31500"/>
                            </p:stCondLst>
                            <p:childTnLst>
                              <p:par>
                                <p:cTn id="320" presetID="1" presetClass="emph" presetSubtype="2" fill="hold" nodeType="afterEffect">
                                  <p:stCondLst>
                                    <p:cond delay="0"/>
                                  </p:stCondLst>
                                  <p:childTnLst>
                                    <p:animClr clrSpc="rgb">
                                      <p:cBhvr>
                                        <p:cTn id="321" dur="500" fill="hold"/>
                                        <p:tgtEl>
                                          <p:spTgt spid="68"/>
                                        </p:tgtEl>
                                        <p:attrNameLst>
                                          <p:attrName>fillcolor</p:attrName>
                                        </p:attrNameLst>
                                      </p:cBhvr>
                                      <p:to>
                                        <a:srgbClr val="C1C1C1"/>
                                      </p:to>
                                    </p:animClr>
                                    <p:set>
                                      <p:cBhvr>
                                        <p:cTn id="322" dur="500" fill="hold"/>
                                        <p:tgtEl>
                                          <p:spTgt spid="68"/>
                                        </p:tgtEl>
                                        <p:attrNameLst>
                                          <p:attrName>fill.type</p:attrName>
                                        </p:attrNameLst>
                                      </p:cBhvr>
                                      <p:to>
                                        <p:strVal val="solid"/>
                                      </p:to>
                                    </p:set>
                                    <p:set>
                                      <p:cBhvr>
                                        <p:cTn id="323" dur="500" fill="hold"/>
                                        <p:tgtEl>
                                          <p:spTgt spid="68"/>
                                        </p:tgtEl>
                                        <p:attrNameLst>
                                          <p:attrName>fill.on</p:attrName>
                                        </p:attrNameLst>
                                      </p:cBhvr>
                                      <p:to>
                                        <p:strVal val="true"/>
                                      </p:to>
                                    </p:set>
                                  </p:childTnLst>
                                </p:cTn>
                              </p:par>
                            </p:childTnLst>
                          </p:cTn>
                        </p:par>
                        <p:par>
                          <p:cTn id="324" fill="hold">
                            <p:stCondLst>
                              <p:cond delay="32000"/>
                            </p:stCondLst>
                            <p:childTnLst>
                              <p:par>
                                <p:cTn id="325" presetID="1" presetClass="emph" presetSubtype="2" fill="hold" nodeType="afterEffect">
                                  <p:stCondLst>
                                    <p:cond delay="0"/>
                                  </p:stCondLst>
                                  <p:childTnLst>
                                    <p:animClr clrSpc="rgb">
                                      <p:cBhvr>
                                        <p:cTn id="326" dur="500" fill="hold"/>
                                        <p:tgtEl>
                                          <p:spTgt spid="69"/>
                                        </p:tgtEl>
                                        <p:attrNameLst>
                                          <p:attrName>fillcolor</p:attrName>
                                        </p:attrNameLst>
                                      </p:cBhvr>
                                      <p:to>
                                        <a:srgbClr val="C1C1C1"/>
                                      </p:to>
                                    </p:animClr>
                                    <p:set>
                                      <p:cBhvr>
                                        <p:cTn id="327" dur="500" fill="hold"/>
                                        <p:tgtEl>
                                          <p:spTgt spid="69"/>
                                        </p:tgtEl>
                                        <p:attrNameLst>
                                          <p:attrName>fill.type</p:attrName>
                                        </p:attrNameLst>
                                      </p:cBhvr>
                                      <p:to>
                                        <p:strVal val="solid"/>
                                      </p:to>
                                    </p:set>
                                    <p:set>
                                      <p:cBhvr>
                                        <p:cTn id="328" dur="500" fill="hold"/>
                                        <p:tgtEl>
                                          <p:spTgt spid="69"/>
                                        </p:tgtEl>
                                        <p:attrNameLst>
                                          <p:attrName>fill.on</p:attrName>
                                        </p:attrNameLst>
                                      </p:cBhvr>
                                      <p:to>
                                        <p:strVal val="true"/>
                                      </p:to>
                                    </p:set>
                                  </p:childTnLst>
                                </p:cTn>
                              </p:par>
                            </p:childTnLst>
                          </p:cTn>
                        </p:par>
                        <p:par>
                          <p:cTn id="329" fill="hold">
                            <p:stCondLst>
                              <p:cond delay="32500"/>
                            </p:stCondLst>
                            <p:childTnLst>
                              <p:par>
                                <p:cTn id="330" presetID="1" presetClass="emph" presetSubtype="2" fill="hold" nodeType="afterEffect">
                                  <p:stCondLst>
                                    <p:cond delay="0"/>
                                  </p:stCondLst>
                                  <p:childTnLst>
                                    <p:animClr clrSpc="rgb">
                                      <p:cBhvr>
                                        <p:cTn id="331" dur="500" fill="hold"/>
                                        <p:tgtEl>
                                          <p:spTgt spid="70"/>
                                        </p:tgtEl>
                                        <p:attrNameLst>
                                          <p:attrName>fillcolor</p:attrName>
                                        </p:attrNameLst>
                                      </p:cBhvr>
                                      <p:to>
                                        <a:srgbClr val="C1C1C1"/>
                                      </p:to>
                                    </p:animClr>
                                    <p:set>
                                      <p:cBhvr>
                                        <p:cTn id="332" dur="500" fill="hold"/>
                                        <p:tgtEl>
                                          <p:spTgt spid="70"/>
                                        </p:tgtEl>
                                        <p:attrNameLst>
                                          <p:attrName>fill.type</p:attrName>
                                        </p:attrNameLst>
                                      </p:cBhvr>
                                      <p:to>
                                        <p:strVal val="solid"/>
                                      </p:to>
                                    </p:set>
                                    <p:set>
                                      <p:cBhvr>
                                        <p:cTn id="333" dur="500" fill="hold"/>
                                        <p:tgtEl>
                                          <p:spTgt spid="70"/>
                                        </p:tgtEl>
                                        <p:attrNameLst>
                                          <p:attrName>fill.on</p:attrName>
                                        </p:attrNameLst>
                                      </p:cBhvr>
                                      <p:to>
                                        <p:strVal val="true"/>
                                      </p:to>
                                    </p:set>
                                  </p:childTnLst>
                                </p:cTn>
                              </p:par>
                            </p:childTnLst>
                          </p:cTn>
                        </p:par>
                        <p:par>
                          <p:cTn id="334" fill="hold">
                            <p:stCondLst>
                              <p:cond delay="33000"/>
                            </p:stCondLst>
                            <p:childTnLst>
                              <p:par>
                                <p:cTn id="335" presetID="1" presetClass="emph" presetSubtype="2" fill="hold" nodeType="afterEffect">
                                  <p:stCondLst>
                                    <p:cond delay="0"/>
                                  </p:stCondLst>
                                  <p:childTnLst>
                                    <p:animClr clrSpc="rgb">
                                      <p:cBhvr>
                                        <p:cTn id="336" dur="500" fill="hold"/>
                                        <p:tgtEl>
                                          <p:spTgt spid="71"/>
                                        </p:tgtEl>
                                        <p:attrNameLst>
                                          <p:attrName>fillcolor</p:attrName>
                                        </p:attrNameLst>
                                      </p:cBhvr>
                                      <p:to>
                                        <a:srgbClr val="C1C1C1"/>
                                      </p:to>
                                    </p:animClr>
                                    <p:set>
                                      <p:cBhvr>
                                        <p:cTn id="337" dur="500" fill="hold"/>
                                        <p:tgtEl>
                                          <p:spTgt spid="71"/>
                                        </p:tgtEl>
                                        <p:attrNameLst>
                                          <p:attrName>fill.type</p:attrName>
                                        </p:attrNameLst>
                                      </p:cBhvr>
                                      <p:to>
                                        <p:strVal val="solid"/>
                                      </p:to>
                                    </p:set>
                                    <p:set>
                                      <p:cBhvr>
                                        <p:cTn id="338" dur="500" fill="hold"/>
                                        <p:tgtEl>
                                          <p:spTgt spid="71"/>
                                        </p:tgtEl>
                                        <p:attrNameLst>
                                          <p:attrName>fill.on</p:attrName>
                                        </p:attrNameLst>
                                      </p:cBhvr>
                                      <p:to>
                                        <p:strVal val="true"/>
                                      </p:to>
                                    </p:set>
                                  </p:childTnLst>
                                </p:cTn>
                              </p:par>
                            </p:childTnLst>
                          </p:cTn>
                        </p:par>
                        <p:par>
                          <p:cTn id="339" fill="hold">
                            <p:stCondLst>
                              <p:cond delay="33500"/>
                            </p:stCondLst>
                            <p:childTnLst>
                              <p:par>
                                <p:cTn id="340" presetID="1" presetClass="emph" presetSubtype="2" fill="hold" nodeType="afterEffect">
                                  <p:stCondLst>
                                    <p:cond delay="0"/>
                                  </p:stCondLst>
                                  <p:childTnLst>
                                    <p:animClr clrSpc="rgb">
                                      <p:cBhvr>
                                        <p:cTn id="341" dur="500" fill="hold"/>
                                        <p:tgtEl>
                                          <p:spTgt spid="72"/>
                                        </p:tgtEl>
                                        <p:attrNameLst>
                                          <p:attrName>fillcolor</p:attrName>
                                        </p:attrNameLst>
                                      </p:cBhvr>
                                      <p:to>
                                        <a:srgbClr val="C1C1C1"/>
                                      </p:to>
                                    </p:animClr>
                                    <p:set>
                                      <p:cBhvr>
                                        <p:cTn id="342" dur="500" fill="hold"/>
                                        <p:tgtEl>
                                          <p:spTgt spid="72"/>
                                        </p:tgtEl>
                                        <p:attrNameLst>
                                          <p:attrName>fill.type</p:attrName>
                                        </p:attrNameLst>
                                      </p:cBhvr>
                                      <p:to>
                                        <p:strVal val="solid"/>
                                      </p:to>
                                    </p:set>
                                    <p:set>
                                      <p:cBhvr>
                                        <p:cTn id="343" dur="500" fill="hold"/>
                                        <p:tgtEl>
                                          <p:spTgt spid="72"/>
                                        </p:tgtEl>
                                        <p:attrNameLst>
                                          <p:attrName>fill.on</p:attrName>
                                        </p:attrNameLst>
                                      </p:cBhvr>
                                      <p:to>
                                        <p:strVal val="true"/>
                                      </p:to>
                                    </p:set>
                                  </p:childTnLst>
                                </p:cTn>
                              </p:par>
                            </p:childTnLst>
                          </p:cTn>
                        </p:par>
                        <p:par>
                          <p:cTn id="344" fill="hold">
                            <p:stCondLst>
                              <p:cond delay="34000"/>
                            </p:stCondLst>
                            <p:childTnLst>
                              <p:par>
                                <p:cTn id="345" presetID="1" presetClass="emph" presetSubtype="2" fill="hold" nodeType="afterEffect">
                                  <p:stCondLst>
                                    <p:cond delay="0"/>
                                  </p:stCondLst>
                                  <p:childTnLst>
                                    <p:animClr clrSpc="rgb">
                                      <p:cBhvr>
                                        <p:cTn id="346" dur="500" fill="hold"/>
                                        <p:tgtEl>
                                          <p:spTgt spid="73"/>
                                        </p:tgtEl>
                                        <p:attrNameLst>
                                          <p:attrName>fillcolor</p:attrName>
                                        </p:attrNameLst>
                                      </p:cBhvr>
                                      <p:to>
                                        <a:srgbClr val="C1C1C1"/>
                                      </p:to>
                                    </p:animClr>
                                    <p:set>
                                      <p:cBhvr>
                                        <p:cTn id="347" dur="500" fill="hold"/>
                                        <p:tgtEl>
                                          <p:spTgt spid="73"/>
                                        </p:tgtEl>
                                        <p:attrNameLst>
                                          <p:attrName>fill.type</p:attrName>
                                        </p:attrNameLst>
                                      </p:cBhvr>
                                      <p:to>
                                        <p:strVal val="solid"/>
                                      </p:to>
                                    </p:set>
                                    <p:set>
                                      <p:cBhvr>
                                        <p:cTn id="348" dur="500" fill="hold"/>
                                        <p:tgtEl>
                                          <p:spTgt spid="73"/>
                                        </p:tgtEl>
                                        <p:attrNameLst>
                                          <p:attrName>fill.on</p:attrName>
                                        </p:attrNameLst>
                                      </p:cBhvr>
                                      <p:to>
                                        <p:strVal val="true"/>
                                      </p:to>
                                    </p:set>
                                  </p:childTnLst>
                                </p:cTn>
                              </p:par>
                            </p:childTnLst>
                          </p:cTn>
                        </p:par>
                        <p:par>
                          <p:cTn id="349" fill="hold">
                            <p:stCondLst>
                              <p:cond delay="34500"/>
                            </p:stCondLst>
                            <p:childTnLst>
                              <p:par>
                                <p:cTn id="350" presetID="1" presetClass="emph" presetSubtype="2" fill="hold" nodeType="afterEffect">
                                  <p:stCondLst>
                                    <p:cond delay="0"/>
                                  </p:stCondLst>
                                  <p:childTnLst>
                                    <p:animClr clrSpc="rgb">
                                      <p:cBhvr>
                                        <p:cTn id="351" dur="500" fill="hold"/>
                                        <p:tgtEl>
                                          <p:spTgt spid="74"/>
                                        </p:tgtEl>
                                        <p:attrNameLst>
                                          <p:attrName>fillcolor</p:attrName>
                                        </p:attrNameLst>
                                      </p:cBhvr>
                                      <p:to>
                                        <a:srgbClr val="C1C1C1"/>
                                      </p:to>
                                    </p:animClr>
                                    <p:set>
                                      <p:cBhvr>
                                        <p:cTn id="352" dur="500" fill="hold"/>
                                        <p:tgtEl>
                                          <p:spTgt spid="74"/>
                                        </p:tgtEl>
                                        <p:attrNameLst>
                                          <p:attrName>fill.type</p:attrName>
                                        </p:attrNameLst>
                                      </p:cBhvr>
                                      <p:to>
                                        <p:strVal val="solid"/>
                                      </p:to>
                                    </p:set>
                                    <p:set>
                                      <p:cBhvr>
                                        <p:cTn id="353" dur="500" fill="hold"/>
                                        <p:tgtEl>
                                          <p:spTgt spid="74"/>
                                        </p:tgtEl>
                                        <p:attrNameLst>
                                          <p:attrName>fill.on</p:attrName>
                                        </p:attrNameLst>
                                      </p:cBhvr>
                                      <p:to>
                                        <p:strVal val="true"/>
                                      </p:to>
                                    </p:set>
                                  </p:childTnLst>
                                </p:cTn>
                              </p:par>
                            </p:childTnLst>
                          </p:cTn>
                        </p:par>
                        <p:par>
                          <p:cTn id="354" fill="hold">
                            <p:stCondLst>
                              <p:cond delay="35000"/>
                            </p:stCondLst>
                            <p:childTnLst>
                              <p:par>
                                <p:cTn id="355" presetID="1" presetClass="emph" presetSubtype="2" fill="hold" nodeType="afterEffect">
                                  <p:stCondLst>
                                    <p:cond delay="0"/>
                                  </p:stCondLst>
                                  <p:childTnLst>
                                    <p:animClr clrSpc="rgb">
                                      <p:cBhvr>
                                        <p:cTn id="356" dur="500" fill="hold"/>
                                        <p:tgtEl>
                                          <p:spTgt spid="75"/>
                                        </p:tgtEl>
                                        <p:attrNameLst>
                                          <p:attrName>fillcolor</p:attrName>
                                        </p:attrNameLst>
                                      </p:cBhvr>
                                      <p:to>
                                        <a:srgbClr val="C1C1C1"/>
                                      </p:to>
                                    </p:animClr>
                                    <p:set>
                                      <p:cBhvr>
                                        <p:cTn id="357" dur="500" fill="hold"/>
                                        <p:tgtEl>
                                          <p:spTgt spid="75"/>
                                        </p:tgtEl>
                                        <p:attrNameLst>
                                          <p:attrName>fill.type</p:attrName>
                                        </p:attrNameLst>
                                      </p:cBhvr>
                                      <p:to>
                                        <p:strVal val="solid"/>
                                      </p:to>
                                    </p:set>
                                    <p:set>
                                      <p:cBhvr>
                                        <p:cTn id="358" dur="500" fill="hold"/>
                                        <p:tgtEl>
                                          <p:spTgt spid="75"/>
                                        </p:tgtEl>
                                        <p:attrNameLst>
                                          <p:attrName>fill.on</p:attrName>
                                        </p:attrNameLst>
                                      </p:cBhvr>
                                      <p:to>
                                        <p:strVal val="true"/>
                                      </p:to>
                                    </p:set>
                                  </p:childTnLst>
                                </p:cTn>
                              </p:par>
                            </p:childTnLst>
                          </p:cTn>
                        </p:par>
                        <p:par>
                          <p:cTn id="359" fill="hold">
                            <p:stCondLst>
                              <p:cond delay="35500"/>
                            </p:stCondLst>
                            <p:childTnLst>
                              <p:par>
                                <p:cTn id="360" presetID="1" presetClass="emph" presetSubtype="2" fill="hold" nodeType="afterEffect">
                                  <p:stCondLst>
                                    <p:cond delay="0"/>
                                  </p:stCondLst>
                                  <p:childTnLst>
                                    <p:animClr clrSpc="rgb">
                                      <p:cBhvr>
                                        <p:cTn id="361" dur="500" fill="hold"/>
                                        <p:tgtEl>
                                          <p:spTgt spid="76"/>
                                        </p:tgtEl>
                                        <p:attrNameLst>
                                          <p:attrName>fillcolor</p:attrName>
                                        </p:attrNameLst>
                                      </p:cBhvr>
                                      <p:to>
                                        <a:srgbClr val="C1C1C1"/>
                                      </p:to>
                                    </p:animClr>
                                    <p:set>
                                      <p:cBhvr>
                                        <p:cTn id="362" dur="500" fill="hold"/>
                                        <p:tgtEl>
                                          <p:spTgt spid="76"/>
                                        </p:tgtEl>
                                        <p:attrNameLst>
                                          <p:attrName>fill.type</p:attrName>
                                        </p:attrNameLst>
                                      </p:cBhvr>
                                      <p:to>
                                        <p:strVal val="solid"/>
                                      </p:to>
                                    </p:set>
                                    <p:set>
                                      <p:cBhvr>
                                        <p:cTn id="363" dur="500" fill="hold"/>
                                        <p:tgtEl>
                                          <p:spTgt spid="7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312738" y="90488"/>
            <a:ext cx="8797925" cy="561975"/>
          </a:xfrm>
        </p:spPr>
        <p:txBody>
          <a:bodyPr/>
          <a:lstStyle/>
          <a:p>
            <a:r>
              <a:rPr lang="en-US" dirty="0" smtClean="0"/>
              <a:t>Intel Nehalem</a:t>
            </a:r>
          </a:p>
        </p:txBody>
      </p:sp>
      <p:pic>
        <p:nvPicPr>
          <p:cNvPr id="61443" name="Picture 3"/>
          <p:cNvPicPr>
            <a:picLocks noChangeAspect="1"/>
          </p:cNvPicPr>
          <p:nvPr/>
        </p:nvPicPr>
        <p:blipFill>
          <a:blip r:embed="rId2"/>
          <a:srcRect/>
          <a:stretch>
            <a:fillRect/>
          </a:stretch>
        </p:blipFill>
        <p:spPr bwMode="auto">
          <a:xfrm>
            <a:off x="4999038" y="1343025"/>
            <a:ext cx="2882900" cy="2559050"/>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3689350" y="788988"/>
            <a:ext cx="5313363" cy="3686175"/>
          </a:xfrm>
          <a:prstGeom prst="rect">
            <a:avLst/>
          </a:prstGeom>
          <a:noFill/>
          <a:ln w="9525">
            <a:noFill/>
            <a:miter lim="800000"/>
            <a:headEnd/>
            <a:tailEnd/>
          </a:ln>
        </p:spPr>
      </p:pic>
      <p:sp>
        <p:nvSpPr>
          <p:cNvPr id="7" name="Frame 6"/>
          <p:cNvSpPr/>
          <p:nvPr/>
        </p:nvSpPr>
        <p:spPr bwMode="auto">
          <a:xfrm>
            <a:off x="5159375" y="1330325"/>
            <a:ext cx="1022350" cy="1957388"/>
          </a:xfrm>
          <a:prstGeom prst="frame">
            <a:avLst>
              <a:gd name="adj1" fmla="val 3960"/>
            </a:avLst>
          </a:prstGeom>
          <a:solidFill>
            <a:srgbClr val="DDDDDD"/>
          </a:solidFill>
          <a:ln w="9525" cap="flat" cmpd="sng" algn="ctr">
            <a:noFill/>
            <a:prstDash val="solid"/>
            <a:round/>
            <a:headEnd type="none" w="med" len="med"/>
            <a:tailEnd type="none" w="med" len="med"/>
          </a:ln>
          <a:effectLst/>
        </p:spPr>
        <p:txBody>
          <a:bodyPr lIns="90000" tIns="46800" rIns="90000" bIns="46800">
            <a:prstTxWarp prst="textNoShape">
              <a:avLst/>
            </a:prstTxWarp>
            <a:spAutoFit/>
          </a:bodyPr>
          <a:lstStyle/>
          <a:p>
            <a:pPr>
              <a:buFont typeface="Wingdings" pitchFamily="-96" charset="2"/>
              <a:buNone/>
              <a:defRPr/>
            </a:pPr>
            <a:endParaRPr lang="en-US">
              <a:latin typeface="Tahoma" pitchFamily="-96" charset="0"/>
            </a:endParaRPr>
          </a:p>
        </p:txBody>
      </p:sp>
      <p:sp>
        <p:nvSpPr>
          <p:cNvPr id="9" name="Frame 8"/>
          <p:cNvSpPr/>
          <p:nvPr/>
        </p:nvSpPr>
        <p:spPr bwMode="auto">
          <a:xfrm>
            <a:off x="4133850" y="1330325"/>
            <a:ext cx="1022350" cy="1957388"/>
          </a:xfrm>
          <a:prstGeom prst="frame">
            <a:avLst>
              <a:gd name="adj1" fmla="val 3960"/>
            </a:avLst>
          </a:prstGeom>
          <a:solidFill>
            <a:srgbClr val="DDDDDD"/>
          </a:solidFill>
          <a:ln w="9525" cap="flat" cmpd="sng" algn="ctr">
            <a:noFill/>
            <a:prstDash val="solid"/>
            <a:round/>
            <a:headEnd type="none" w="med" len="med"/>
            <a:tailEnd type="none" w="med" len="med"/>
          </a:ln>
          <a:effectLst/>
        </p:spPr>
        <p:txBody>
          <a:bodyPr lIns="90000" tIns="46800" rIns="90000" bIns="46800">
            <a:prstTxWarp prst="textNoShape">
              <a:avLst/>
            </a:prstTxWarp>
            <a:spAutoFit/>
          </a:bodyPr>
          <a:lstStyle/>
          <a:p>
            <a:pPr>
              <a:buFont typeface="Wingdings" pitchFamily="-96" charset="2"/>
              <a:buNone/>
              <a:defRPr/>
            </a:pPr>
            <a:endParaRPr lang="en-US">
              <a:latin typeface="Tahoma" pitchFamily="-96" charset="0"/>
            </a:endParaRPr>
          </a:p>
        </p:txBody>
      </p:sp>
      <p:sp>
        <p:nvSpPr>
          <p:cNvPr id="10" name="Frame 9"/>
          <p:cNvSpPr/>
          <p:nvPr/>
        </p:nvSpPr>
        <p:spPr bwMode="auto">
          <a:xfrm>
            <a:off x="7543800" y="1330325"/>
            <a:ext cx="1020763" cy="1957388"/>
          </a:xfrm>
          <a:prstGeom prst="frame">
            <a:avLst>
              <a:gd name="adj1" fmla="val 3960"/>
            </a:avLst>
          </a:prstGeom>
          <a:solidFill>
            <a:srgbClr val="DDDDDD"/>
          </a:solidFill>
          <a:ln w="9525" cap="flat" cmpd="sng" algn="ctr">
            <a:noFill/>
            <a:prstDash val="solid"/>
            <a:round/>
            <a:headEnd type="none" w="med" len="med"/>
            <a:tailEnd type="none" w="med" len="med"/>
          </a:ln>
          <a:effectLst/>
        </p:spPr>
        <p:txBody>
          <a:bodyPr lIns="90000" tIns="46800" rIns="90000" bIns="46800">
            <a:prstTxWarp prst="textNoShape">
              <a:avLst/>
            </a:prstTxWarp>
            <a:spAutoFit/>
          </a:bodyPr>
          <a:lstStyle/>
          <a:p>
            <a:pPr>
              <a:buFont typeface="Wingdings" pitchFamily="-96" charset="2"/>
              <a:buNone/>
              <a:defRPr/>
            </a:pPr>
            <a:endParaRPr lang="en-US">
              <a:latin typeface="Tahoma" pitchFamily="-96" charset="0"/>
            </a:endParaRPr>
          </a:p>
        </p:txBody>
      </p:sp>
      <p:sp>
        <p:nvSpPr>
          <p:cNvPr id="11" name="Frame 10"/>
          <p:cNvSpPr/>
          <p:nvPr/>
        </p:nvSpPr>
        <p:spPr bwMode="auto">
          <a:xfrm>
            <a:off x="6516688" y="1330325"/>
            <a:ext cx="1022350" cy="1957388"/>
          </a:xfrm>
          <a:prstGeom prst="frame">
            <a:avLst>
              <a:gd name="adj1" fmla="val 3960"/>
            </a:avLst>
          </a:prstGeom>
          <a:solidFill>
            <a:srgbClr val="DDDDDD"/>
          </a:solidFill>
          <a:ln w="9525" cap="flat" cmpd="sng" algn="ctr">
            <a:noFill/>
            <a:prstDash val="solid"/>
            <a:round/>
            <a:headEnd type="none" w="med" len="med"/>
            <a:tailEnd type="none" w="med" len="med"/>
          </a:ln>
          <a:effectLst/>
        </p:spPr>
        <p:txBody>
          <a:bodyPr lIns="90000" tIns="46800" rIns="90000" bIns="46800">
            <a:prstTxWarp prst="textNoShape">
              <a:avLst/>
            </a:prstTxWarp>
            <a:spAutoFit/>
          </a:bodyPr>
          <a:lstStyle/>
          <a:p>
            <a:pPr>
              <a:buFont typeface="Wingdings" pitchFamily="-96" charset="2"/>
              <a:buNone/>
              <a:defRPr/>
            </a:pPr>
            <a:endParaRPr lang="en-US">
              <a:latin typeface="Tahoma" pitchFamily="-96" charset="0"/>
            </a:endParaRPr>
          </a:p>
        </p:txBody>
      </p:sp>
      <p:pic>
        <p:nvPicPr>
          <p:cNvPr id="12" name="Picture 11"/>
          <p:cNvPicPr>
            <a:picLocks noChangeAspect="1"/>
          </p:cNvPicPr>
          <p:nvPr/>
        </p:nvPicPr>
        <p:blipFill>
          <a:blip r:embed="rId4"/>
          <a:srcRect/>
          <a:stretch>
            <a:fillRect/>
          </a:stretch>
        </p:blipFill>
        <p:spPr bwMode="auto">
          <a:xfrm>
            <a:off x="-136525" y="446384"/>
            <a:ext cx="5108857" cy="6388100"/>
          </a:xfrm>
          <a:prstGeom prst="rect">
            <a:avLst/>
          </a:prstGeom>
          <a:noFill/>
          <a:ln w="9525">
            <a:noFill/>
            <a:miter lim="800000"/>
            <a:headEnd/>
            <a:tailEnd/>
          </a:ln>
        </p:spPr>
      </p:pic>
      <p:sp>
        <p:nvSpPr>
          <p:cNvPr id="61450" name="Text Box 24"/>
          <p:cNvSpPr txBox="1">
            <a:spLocks noChangeArrowheads="1"/>
          </p:cNvSpPr>
          <p:nvPr/>
        </p:nvSpPr>
        <p:spPr bwMode="auto">
          <a:xfrm>
            <a:off x="5556250" y="4538663"/>
            <a:ext cx="1373188" cy="463550"/>
          </a:xfrm>
          <a:prstGeom prst="rect">
            <a:avLst/>
          </a:prstGeom>
          <a:noFill/>
          <a:ln w="9525">
            <a:noFill/>
            <a:miter lim="800000"/>
            <a:headEnd/>
            <a:tailEnd/>
          </a:ln>
        </p:spPr>
        <p:txBody>
          <a:bodyPr wrap="none" lIns="90000" tIns="46800" rIns="90000" bIns="46800">
            <a:prstTxWarp prst="textNoShape">
              <a:avLst/>
            </a:prstTxWarp>
            <a:spAutoFit/>
          </a:bodyPr>
          <a:lstStyle/>
          <a:p>
            <a:r>
              <a:rPr lang="en-US" sz="2400"/>
              <a:t>Nehalem </a:t>
            </a:r>
          </a:p>
        </p:txBody>
      </p:sp>
      <p:sp>
        <p:nvSpPr>
          <p:cNvPr id="13" name="TextBox 12"/>
          <p:cNvSpPr txBox="1"/>
          <p:nvPr/>
        </p:nvSpPr>
        <p:spPr>
          <a:xfrm>
            <a:off x="9255547" y="4336487"/>
            <a:ext cx="184666" cy="307777"/>
          </a:xfrm>
          <a:prstGeom prst="rect">
            <a:avLst/>
          </a:prstGeom>
          <a:noFill/>
        </p:spPr>
        <p:txBody>
          <a:bodyPr wrap="none" rtlCol="0">
            <a:spAutoFit/>
          </a:bodyPr>
          <a:lstStyle/>
          <a:p>
            <a:endParaRPr lang="en-US" dirty="0"/>
          </a:p>
        </p:txBody>
      </p:sp>
      <p:sp>
        <p:nvSpPr>
          <p:cNvPr id="15" name="Frame 14"/>
          <p:cNvSpPr/>
          <p:nvPr/>
        </p:nvSpPr>
        <p:spPr bwMode="auto">
          <a:xfrm>
            <a:off x="68646" y="4141974"/>
            <a:ext cx="3191961" cy="2414245"/>
          </a:xfrm>
          <a:prstGeom prst="frame">
            <a:avLst>
              <a:gd name="adj1" fmla="val 4774"/>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TextBox 37"/>
          <p:cNvSpPr txBox="1"/>
          <p:nvPr/>
        </p:nvSpPr>
        <p:spPr>
          <a:xfrm>
            <a:off x="4725027" y="22882"/>
            <a:ext cx="4416120" cy="6510454"/>
          </a:xfrm>
          <a:prstGeom prst="rect">
            <a:avLst/>
          </a:prstGeom>
          <a:solidFill>
            <a:schemeClr val="bg1"/>
          </a:solidFill>
        </p:spPr>
        <p:txBody>
          <a:bodyPr wrap="square" tIns="0" bIns="0" rtlCol="0">
            <a:spAutoFit/>
          </a:bodyPr>
          <a:lstStyle/>
          <a:p>
            <a:pPr>
              <a:lnSpc>
                <a:spcPts val="960"/>
              </a:lnSpc>
              <a:spcBef>
                <a:spcPts val="0"/>
              </a:spcBef>
              <a:spcAft>
                <a:spcPts val="0"/>
              </a:spcAft>
            </a:pPr>
            <a:r>
              <a:rPr lang="en-US" sz="800" dirty="0" smtClean="0">
                <a:latin typeface="Courier New"/>
                <a:cs typeface="Courier New"/>
              </a:rPr>
              <a:t>	</a:t>
            </a:r>
          </a:p>
          <a:p>
            <a:pPr>
              <a:lnSpc>
                <a:spcPts val="960"/>
              </a:lnSpc>
              <a:spcBef>
                <a:spcPts val="0"/>
              </a:spcBef>
              <a:spcAft>
                <a:spcPts val="0"/>
              </a:spcAft>
            </a:pPr>
            <a:r>
              <a:rPr lang="en-US" sz="800" b="1" dirty="0" smtClean="0">
                <a:latin typeface="Courier New"/>
                <a:cs typeface="Courier New"/>
              </a:rPr>
              <a:t>; void </a:t>
            </a:r>
            <a:r>
              <a:rPr lang="en-US" sz="800" b="1" dirty="0" err="1" smtClean="0">
                <a:latin typeface="Courier New"/>
                <a:cs typeface="Courier New"/>
              </a:rPr>
              <a:t>brightness_sse_asm(unsigned</a:t>
            </a:r>
            <a:r>
              <a:rPr lang="en-US" sz="800" b="1" dirty="0" smtClean="0">
                <a:latin typeface="Courier New"/>
                <a:cs typeface="Courier New"/>
              </a:rPr>
              <a:t> char *image, </a:t>
            </a:r>
            <a:r>
              <a:rPr lang="en-US" sz="800" b="1" dirty="0" err="1" smtClean="0">
                <a:latin typeface="Courier New"/>
                <a:cs typeface="Courier New"/>
              </a:rPr>
              <a:t>int</a:t>
            </a:r>
            <a:r>
              <a:rPr lang="en-US" sz="800" b="1" dirty="0" smtClean="0">
                <a:latin typeface="Courier New"/>
                <a:cs typeface="Courier New"/>
              </a:rPr>
              <a:t> </a:t>
            </a:r>
            <a:r>
              <a:rPr lang="en-US" sz="800" b="1" dirty="0" err="1" smtClean="0">
                <a:latin typeface="Courier New"/>
                <a:cs typeface="Courier New"/>
              </a:rPr>
              <a:t>len</a:t>
            </a:r>
            <a:r>
              <a:rPr lang="en-US" sz="800" b="1" dirty="0" smtClean="0">
                <a:latin typeface="Courier New"/>
                <a:cs typeface="Courier New"/>
              </a:rPr>
              <a:t>, </a:t>
            </a:r>
            <a:r>
              <a:rPr lang="en-US" sz="800" b="1" dirty="0" err="1" smtClean="0">
                <a:latin typeface="Courier New"/>
                <a:cs typeface="Courier New"/>
              </a:rPr>
              <a:t>int</a:t>
            </a:r>
            <a:r>
              <a:rPr lang="en-US" sz="800" b="1" dirty="0" smtClean="0">
                <a:latin typeface="Courier New"/>
                <a:cs typeface="Courier New"/>
              </a:rPr>
              <a:t> </a:t>
            </a:r>
            <a:r>
              <a:rPr lang="en-US" sz="800" b="1" dirty="0" err="1" smtClean="0">
                <a:latin typeface="Courier New"/>
                <a:cs typeface="Courier New"/>
              </a:rPr>
              <a:t>v</a:t>
            </a:r>
            <a:r>
              <a:rPr lang="en-US" sz="800" b="1" dirty="0" smtClean="0">
                <a:latin typeface="Courier New"/>
                <a:cs typeface="Courier New"/>
              </a:rPr>
              <a:t>)</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b="1" i="1" dirty="0" err="1" smtClean="0">
                <a:solidFill>
                  <a:srgbClr val="0000FF"/>
                </a:solidFill>
                <a:latin typeface="Courier New"/>
                <a:cs typeface="Courier New"/>
              </a:rPr>
              <a:t>brightness_sse_asm</a:t>
            </a:r>
            <a:r>
              <a:rPr lang="en-US" sz="800" b="1" i="1" dirty="0" smtClean="0">
                <a:solidFill>
                  <a:srgbClr val="0000FF"/>
                </a:solidFill>
                <a:latin typeface="Courier New"/>
                <a:cs typeface="Courier New"/>
              </a:rPr>
              <a:t>:</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pushall</a:t>
            </a:r>
            <a:r>
              <a:rPr lang="en-US" sz="800" dirty="0" smtClean="0">
                <a:latin typeface="Courier New"/>
                <a:cs typeface="Courier New"/>
              </a:rPr>
              <a:t> </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a:t>
            </a:r>
            <a:r>
              <a:rPr lang="en-US" sz="800" dirty="0" smtClean="0">
                <a:latin typeface="Courier New"/>
                <a:cs typeface="Courier New"/>
              </a:rPr>
              <a:t> </a:t>
            </a:r>
            <a:r>
              <a:rPr lang="en-US" sz="800" dirty="0" err="1" smtClean="0">
                <a:latin typeface="Courier New"/>
                <a:cs typeface="Courier New"/>
              </a:rPr>
              <a:t>ebp</a:t>
            </a:r>
            <a:r>
              <a:rPr lang="en-US" sz="800" dirty="0" smtClean="0">
                <a:latin typeface="Courier New"/>
                <a:cs typeface="Courier New"/>
              </a:rPr>
              <a:t>, </a:t>
            </a:r>
            <a:r>
              <a:rPr lang="en-US" sz="800" dirty="0" err="1" smtClean="0">
                <a:latin typeface="Courier New"/>
                <a:cs typeface="Courier New"/>
              </a:rPr>
              <a:t>esp</a:t>
            </a: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a:t>
            </a:r>
            <a:r>
              <a:rPr lang="en-US" sz="800" dirty="0" smtClean="0">
                <a:latin typeface="Courier New"/>
                <a:cs typeface="Courier New"/>
              </a:rPr>
              <a:t> </a:t>
            </a:r>
            <a:r>
              <a:rPr lang="en-US" sz="800" dirty="0" err="1" smtClean="0">
                <a:latin typeface="Courier New"/>
                <a:cs typeface="Courier New"/>
              </a:rPr>
              <a:t>edi</a:t>
            </a:r>
            <a:r>
              <a:rPr lang="en-US" sz="800" dirty="0" smtClean="0">
                <a:latin typeface="Courier New"/>
                <a:cs typeface="Courier New"/>
              </a:rPr>
              <a:t>, [ebp+12]   </a:t>
            </a:r>
            <a:r>
              <a:rPr lang="en-US" sz="800" b="1" dirty="0" smtClean="0">
                <a:latin typeface="Courier New"/>
                <a:cs typeface="Courier New"/>
              </a:rPr>
              <a:t>; unsigned char *image</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a:t>
            </a:r>
            <a:r>
              <a:rPr lang="en-US" sz="800" dirty="0" smtClean="0">
                <a:latin typeface="Courier New"/>
                <a:cs typeface="Courier New"/>
              </a:rPr>
              <a:t> </a:t>
            </a:r>
            <a:r>
              <a:rPr lang="en-US" sz="800" dirty="0" err="1" smtClean="0">
                <a:latin typeface="Courier New"/>
                <a:cs typeface="Courier New"/>
              </a:rPr>
              <a:t>ecx</a:t>
            </a:r>
            <a:r>
              <a:rPr lang="en-US" sz="800" dirty="0" smtClean="0">
                <a:latin typeface="Courier New"/>
                <a:cs typeface="Courier New"/>
              </a:rPr>
              <a:t>, [ebp+16]   </a:t>
            </a:r>
            <a:r>
              <a:rPr lang="en-US" sz="800" b="1" dirty="0" smtClean="0">
                <a:latin typeface="Courier New"/>
                <a:cs typeface="Courier New"/>
              </a:rPr>
              <a:t>; </a:t>
            </a:r>
            <a:r>
              <a:rPr lang="en-US" sz="800" b="1" dirty="0" err="1" smtClean="0">
                <a:latin typeface="Courier New"/>
                <a:cs typeface="Courier New"/>
              </a:rPr>
              <a:t>int</a:t>
            </a:r>
            <a:r>
              <a:rPr lang="en-US" sz="800" b="1" dirty="0" smtClean="0">
                <a:latin typeface="Courier New"/>
                <a:cs typeface="Courier New"/>
              </a:rPr>
              <a:t> </a:t>
            </a:r>
            <a:r>
              <a:rPr lang="en-US" sz="800" b="1" dirty="0" err="1" smtClean="0">
                <a:latin typeface="Courier New"/>
                <a:cs typeface="Courier New"/>
              </a:rPr>
              <a:t>len</a:t>
            </a:r>
            <a:endParaRPr lang="en-US" sz="800" b="1"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a:t>
            </a:r>
            <a:r>
              <a:rPr lang="en-US" sz="800" dirty="0" smtClean="0">
                <a:latin typeface="Courier New"/>
                <a:cs typeface="Courier New"/>
              </a:rPr>
              <a:t> </a:t>
            </a:r>
            <a:r>
              <a:rPr lang="en-US" sz="800" dirty="0" err="1" smtClean="0">
                <a:latin typeface="Courier New"/>
                <a:cs typeface="Courier New"/>
              </a:rPr>
              <a:t>eax</a:t>
            </a:r>
            <a:r>
              <a:rPr lang="en-US" sz="800" dirty="0" smtClean="0">
                <a:latin typeface="Courier New"/>
                <a:cs typeface="Courier New"/>
              </a:rPr>
              <a:t>, [ebp+20]   </a:t>
            </a:r>
            <a:r>
              <a:rPr lang="en-US" sz="800" b="1" dirty="0" smtClean="0">
                <a:latin typeface="Courier New"/>
                <a:cs typeface="Courier New"/>
              </a:rPr>
              <a:t>; </a:t>
            </a:r>
            <a:r>
              <a:rPr lang="en-US" sz="800" b="1" dirty="0" err="1" smtClean="0">
                <a:latin typeface="Courier New"/>
                <a:cs typeface="Courier New"/>
              </a:rPr>
              <a:t>int</a:t>
            </a:r>
            <a:r>
              <a:rPr lang="en-US" sz="800" b="1" dirty="0" smtClean="0">
                <a:latin typeface="Courier New"/>
                <a:cs typeface="Courier New"/>
              </a:rPr>
              <a:t> </a:t>
            </a:r>
            <a:r>
              <a:rPr lang="en-US" sz="800" b="1" dirty="0" err="1" smtClean="0">
                <a:latin typeface="Courier New"/>
                <a:cs typeface="Courier New"/>
              </a:rPr>
              <a:t>v</a:t>
            </a:r>
            <a:r>
              <a:rPr lang="en-US" sz="800" b="1" dirty="0" smtClean="0">
                <a:latin typeface="Courier New"/>
                <a:cs typeface="Courier New"/>
              </a:rPr>
              <a:t> in [-128, 127] </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test </a:t>
            </a:r>
            <a:r>
              <a:rPr lang="en-US" sz="800" dirty="0" err="1" smtClean="0">
                <a:latin typeface="Courier New"/>
                <a:cs typeface="Courier New"/>
              </a:rPr>
              <a:t>eax</a:t>
            </a:r>
            <a:r>
              <a:rPr lang="en-US" sz="800" dirty="0" smtClean="0">
                <a:latin typeface="Courier New"/>
                <a:cs typeface="Courier New"/>
              </a:rPr>
              <a:t>, 0x80000000 </a:t>
            </a:r>
            <a:r>
              <a:rPr lang="en-US" sz="800" b="1" dirty="0" smtClean="0">
                <a:latin typeface="Courier New"/>
                <a:cs typeface="Courier New"/>
              </a:rPr>
              <a:t>; check if </a:t>
            </a:r>
            <a:r>
              <a:rPr lang="en-US" sz="800" b="1" dirty="0" err="1" smtClean="0">
                <a:latin typeface="Courier New"/>
                <a:cs typeface="Courier New"/>
              </a:rPr>
              <a:t>v</a:t>
            </a:r>
            <a:r>
              <a:rPr lang="en-US" sz="800" b="1" dirty="0" smtClean="0">
                <a:latin typeface="Courier New"/>
                <a:cs typeface="Courier New"/>
              </a:rPr>
              <a:t> is negative</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jz</a:t>
            </a:r>
            <a:r>
              <a:rPr lang="en-US" sz="800" dirty="0" smtClean="0">
                <a:latin typeface="Courier New"/>
                <a:cs typeface="Courier New"/>
              </a:rPr>
              <a:t> </a:t>
            </a:r>
            <a:r>
              <a:rPr lang="en-US" sz="800" dirty="0" err="1" smtClean="0">
                <a:latin typeface="Courier New"/>
                <a:cs typeface="Courier New"/>
              </a:rPr>
              <a:t>bright_not_neg</a:t>
            </a: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xor</a:t>
            </a:r>
            <a:r>
              <a:rPr lang="en-US" sz="800" dirty="0" smtClean="0">
                <a:latin typeface="Courier New"/>
                <a:cs typeface="Courier New"/>
              </a:rPr>
              <a:t> al, 255          </a:t>
            </a:r>
            <a:r>
              <a:rPr lang="en-US" sz="800" b="1" dirty="0" smtClean="0">
                <a:latin typeface="Courier New"/>
                <a:cs typeface="Courier New"/>
              </a:rPr>
              <a:t>; make al </a:t>
            </a:r>
            <a:r>
              <a:rPr lang="en-US" sz="800" b="1" dirty="0" err="1" smtClean="0">
                <a:latin typeface="Courier New"/>
                <a:cs typeface="Courier New"/>
              </a:rPr>
              <a:t>abs(v</a:t>
            </a:r>
            <a:r>
              <a:rPr lang="en-US" sz="800" b="1" dirty="0" smtClean="0">
                <a:latin typeface="Courier New"/>
                <a:cs typeface="Courier New"/>
              </a:rPr>
              <a:t>)</a:t>
            </a:r>
          </a:p>
          <a:p>
            <a:pPr>
              <a:lnSpc>
                <a:spcPts val="960"/>
              </a:lnSpc>
              <a:spcBef>
                <a:spcPts val="0"/>
              </a:spcBef>
              <a:spcAft>
                <a:spcPts val="0"/>
              </a:spcAft>
            </a:pPr>
            <a:r>
              <a:rPr lang="en-US" sz="800" dirty="0" smtClean="0">
                <a:latin typeface="Courier New"/>
                <a:cs typeface="Courier New"/>
              </a:rPr>
              <a:t>  inc al               </a:t>
            </a:r>
            <a:r>
              <a:rPr lang="en-US" sz="800" b="1" dirty="0" smtClean="0">
                <a:latin typeface="Courier New"/>
                <a:cs typeface="Courier New"/>
              </a:rPr>
              <a:t>; add 1</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err="1" smtClean="0">
                <a:latin typeface="Courier New"/>
                <a:cs typeface="Courier New"/>
              </a:rPr>
              <a:t>bright_not_neg</a:t>
            </a:r>
            <a:r>
              <a:rPr lang="en-US" sz="800" dirty="0" smtClean="0">
                <a:latin typeface="Courier New"/>
                <a:cs typeface="Courier New"/>
              </a:rPr>
              <a:t>:</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shr</a:t>
            </a:r>
            <a:r>
              <a:rPr lang="en-US" sz="800" dirty="0" smtClean="0">
                <a:latin typeface="Courier New"/>
                <a:cs typeface="Courier New"/>
              </a:rPr>
              <a:t> </a:t>
            </a:r>
            <a:r>
              <a:rPr lang="en-US" sz="800" dirty="0" err="1" smtClean="0">
                <a:latin typeface="Courier New"/>
                <a:cs typeface="Courier New"/>
              </a:rPr>
              <a:t>ecx</a:t>
            </a:r>
            <a:r>
              <a:rPr lang="en-US" sz="800" dirty="0" smtClean="0">
                <a:latin typeface="Courier New"/>
                <a:cs typeface="Courier New"/>
              </a:rPr>
              <a:t>, 4          </a:t>
            </a:r>
            <a:r>
              <a:rPr lang="en-US" sz="800" b="1" dirty="0" smtClean="0">
                <a:latin typeface="Courier New"/>
                <a:cs typeface="Courier New"/>
              </a:rPr>
              <a:t>; </a:t>
            </a:r>
            <a:r>
              <a:rPr lang="en-US" sz="800" b="1" dirty="0" err="1" smtClean="0">
                <a:latin typeface="Courier New"/>
                <a:cs typeface="Courier New"/>
              </a:rPr>
              <a:t>len</a:t>
            </a:r>
            <a:r>
              <a:rPr lang="en-US" sz="800" b="1" dirty="0" smtClean="0">
                <a:latin typeface="Courier New"/>
                <a:cs typeface="Courier New"/>
              </a:rPr>
              <a:t> = </a:t>
            </a:r>
            <a:r>
              <a:rPr lang="en-US" sz="800" b="1" dirty="0" err="1" smtClean="0">
                <a:latin typeface="Courier New"/>
                <a:cs typeface="Courier New"/>
              </a:rPr>
              <a:t>len</a:t>
            </a:r>
            <a:r>
              <a:rPr lang="en-US" sz="800" b="1" dirty="0" smtClean="0">
                <a:latin typeface="Courier New"/>
                <a:cs typeface="Courier New"/>
              </a:rPr>
              <a:t> / 16  (shift right 4)</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a:t>
            </a:r>
            <a:r>
              <a:rPr lang="en-US" sz="800" dirty="0" smtClean="0">
                <a:latin typeface="Courier New"/>
                <a:cs typeface="Courier New"/>
              </a:rPr>
              <a:t> ah, al          </a:t>
            </a:r>
            <a:r>
              <a:rPr lang="en-US" sz="800" b="1" dirty="0" smtClean="0">
                <a:latin typeface="Courier New"/>
                <a:cs typeface="Courier New"/>
              </a:rPr>
              <a:t>; xmm1=(</a:t>
            </a:r>
            <a:r>
              <a:rPr lang="en-US" sz="800" b="1" dirty="0" err="1" smtClean="0">
                <a:latin typeface="Courier New"/>
                <a:cs typeface="Courier New"/>
              </a:rPr>
              <a:t>v,v,v,v,v,v,v,v,v,v,v,v,v,v,v,v</a:t>
            </a:r>
            <a:r>
              <a:rPr lang="en-US" sz="800" b="1" dirty="0" smtClean="0">
                <a:latin typeface="Courier New"/>
                <a:cs typeface="Courier New"/>
              </a:rPr>
              <a:t>)</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0  </a:t>
            </a:r>
            <a:r>
              <a:rPr lang="en-US" sz="800" b="1" dirty="0" smtClean="0">
                <a:latin typeface="Courier New"/>
                <a:cs typeface="Courier New"/>
              </a:rPr>
              <a:t>; Packed Insert Word </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1</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2</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3</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4  </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5</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6</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pinsrw</a:t>
            </a:r>
            <a:r>
              <a:rPr lang="en-US" sz="800" dirty="0" smtClean="0">
                <a:latin typeface="Courier New"/>
                <a:cs typeface="Courier New"/>
              </a:rPr>
              <a:t> xmm1, ax, 7</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test </a:t>
            </a:r>
            <a:r>
              <a:rPr lang="en-US" sz="800" dirty="0" err="1" smtClean="0">
                <a:latin typeface="Courier New"/>
                <a:cs typeface="Courier New"/>
              </a:rPr>
              <a:t>eax</a:t>
            </a:r>
            <a:r>
              <a:rPr lang="en-US" sz="800" dirty="0" smtClean="0">
                <a:latin typeface="Courier New"/>
                <a:cs typeface="Courier New"/>
              </a:rPr>
              <a:t>, 0xff000000  </a:t>
            </a:r>
            <a:r>
              <a:rPr lang="en-US" sz="800" b="1" dirty="0" smtClean="0">
                <a:latin typeface="Courier New"/>
                <a:cs typeface="Courier New"/>
              </a:rPr>
              <a:t>; if </a:t>
            </a:r>
            <a:r>
              <a:rPr lang="en-US" sz="800" b="1" dirty="0" err="1" smtClean="0">
                <a:latin typeface="Courier New"/>
                <a:cs typeface="Courier New"/>
              </a:rPr>
              <a:t>v</a:t>
            </a:r>
            <a:r>
              <a:rPr lang="en-US" sz="800" b="1" dirty="0" smtClean="0">
                <a:latin typeface="Courier New"/>
                <a:cs typeface="Courier New"/>
              </a:rPr>
              <a:t> was negative,</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jnz</a:t>
            </a:r>
            <a:r>
              <a:rPr lang="en-US" sz="800" dirty="0" smtClean="0">
                <a:latin typeface="Courier New"/>
                <a:cs typeface="Courier New"/>
              </a:rPr>
              <a:t> </a:t>
            </a:r>
            <a:r>
              <a:rPr lang="en-US" sz="800" dirty="0" err="1" smtClean="0">
                <a:latin typeface="Courier New"/>
                <a:cs typeface="Courier New"/>
              </a:rPr>
              <a:t>dark_loop</a:t>
            </a:r>
            <a:r>
              <a:rPr lang="en-US" sz="800" dirty="0" smtClean="0">
                <a:latin typeface="Courier New"/>
                <a:cs typeface="Courier New"/>
              </a:rPr>
              <a:t>         </a:t>
            </a:r>
            <a:r>
              <a:rPr lang="en-US" sz="800" b="1" dirty="0" smtClean="0">
                <a:latin typeface="Courier New"/>
                <a:cs typeface="Courier New"/>
              </a:rPr>
              <a:t>; make darker</a:t>
            </a:r>
            <a:endParaRPr lang="en-US" sz="800" dirty="0" smtClean="0">
              <a:latin typeface="Courier New"/>
              <a:cs typeface="Courier New"/>
            </a:endParaRP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err="1" smtClean="0">
                <a:latin typeface="Courier New"/>
                <a:cs typeface="Courier New"/>
              </a:rPr>
              <a:t>bright_loop</a:t>
            </a:r>
            <a:r>
              <a:rPr lang="en-US" sz="800" dirty="0" smtClean="0">
                <a:latin typeface="Courier New"/>
                <a:cs typeface="Courier New"/>
              </a:rPr>
              <a:t>:	</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movdqa</a:t>
            </a:r>
            <a:r>
              <a:rPr lang="en-US" sz="800" dirty="0" smtClean="0">
                <a:latin typeface="Courier New"/>
                <a:cs typeface="Courier New"/>
              </a:rPr>
              <a:t> xmm0, [</a:t>
            </a:r>
            <a:r>
              <a:rPr lang="en-US" sz="800" dirty="0" err="1" smtClean="0">
                <a:latin typeface="Courier New"/>
                <a:cs typeface="Courier New"/>
              </a:rPr>
              <a:t>edi</a:t>
            </a:r>
            <a:r>
              <a:rPr lang="en-US" sz="800" dirty="0" smtClean="0">
                <a:latin typeface="Courier New"/>
                <a:cs typeface="Courier New"/>
              </a:rPr>
              <a:t>] </a:t>
            </a:r>
            <a:r>
              <a:rPr lang="en-US" sz="800" b="1" dirty="0" smtClean="0">
                <a:latin typeface="Courier New"/>
                <a:cs typeface="Courier New"/>
              </a:rPr>
              <a:t>; move aligned double </a:t>
            </a:r>
            <a:r>
              <a:rPr lang="en-US" sz="800" b="1" dirty="0" err="1" smtClean="0">
                <a:latin typeface="Courier New"/>
                <a:cs typeface="Courier New"/>
              </a:rPr>
              <a:t>quadword</a:t>
            </a:r>
            <a:endParaRPr lang="en-US" sz="800" b="1"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paddusb</a:t>
            </a:r>
            <a:r>
              <a:rPr lang="en-US" sz="800" dirty="0" smtClean="0">
                <a:latin typeface="Courier New"/>
                <a:cs typeface="Courier New"/>
              </a:rPr>
              <a:t> xmm0, xmm1</a:t>
            </a:r>
            <a:r>
              <a:rPr lang="en-US" sz="800" b="1" dirty="0" smtClean="0">
                <a:latin typeface="Courier New"/>
                <a:cs typeface="Courier New"/>
              </a:rPr>
              <a:t> ; packed add unsigned</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movdqa</a:t>
            </a:r>
            <a:r>
              <a:rPr lang="en-US" sz="800" dirty="0" smtClean="0">
                <a:latin typeface="Courier New"/>
                <a:cs typeface="Courier New"/>
              </a:rPr>
              <a:t> [</a:t>
            </a:r>
            <a:r>
              <a:rPr lang="en-US" sz="800" dirty="0" err="1" smtClean="0">
                <a:latin typeface="Courier New"/>
                <a:cs typeface="Courier New"/>
              </a:rPr>
              <a:t>edi</a:t>
            </a:r>
            <a:r>
              <a:rPr lang="en-US" sz="800" dirty="0" smtClean="0">
                <a:latin typeface="Courier New"/>
                <a:cs typeface="Courier New"/>
              </a:rPr>
              <a:t>], xmm0</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add </a:t>
            </a:r>
            <a:r>
              <a:rPr lang="en-US" sz="800" dirty="0" err="1" smtClean="0">
                <a:latin typeface="Courier New"/>
                <a:cs typeface="Courier New"/>
              </a:rPr>
              <a:t>edi</a:t>
            </a:r>
            <a:r>
              <a:rPr lang="en-US" sz="800" dirty="0" smtClean="0">
                <a:latin typeface="Courier New"/>
                <a:cs typeface="Courier New"/>
              </a:rPr>
              <a:t>, 16        </a:t>
            </a:r>
            <a:r>
              <a:rPr lang="en-US" sz="800" b="1" dirty="0" smtClean="0">
                <a:latin typeface="Courier New"/>
                <a:cs typeface="Courier New"/>
              </a:rPr>
              <a:t>; </a:t>
            </a:r>
            <a:r>
              <a:rPr lang="en-US" sz="800" b="1" dirty="0" err="1" smtClean="0">
                <a:latin typeface="Courier New"/>
                <a:cs typeface="Courier New"/>
              </a:rPr>
              <a:t>ptr</a:t>
            </a:r>
            <a:r>
              <a:rPr lang="en-US" sz="800" b="1" dirty="0" smtClean="0">
                <a:latin typeface="Courier New"/>
                <a:cs typeface="Courier New"/>
              </a:rPr>
              <a:t> = </a:t>
            </a:r>
            <a:r>
              <a:rPr lang="en-US" sz="800" b="1" dirty="0" err="1" smtClean="0">
                <a:latin typeface="Courier New"/>
                <a:cs typeface="Courier New"/>
              </a:rPr>
              <a:t>ptr</a:t>
            </a:r>
            <a:r>
              <a:rPr lang="en-US" sz="800" b="1" dirty="0" smtClean="0">
                <a:latin typeface="Courier New"/>
                <a:cs typeface="Courier New"/>
              </a:rPr>
              <a:t> + 16</a:t>
            </a:r>
          </a:p>
          <a:p>
            <a:pPr>
              <a:lnSpc>
                <a:spcPts val="960"/>
              </a:lnSpc>
              <a:spcBef>
                <a:spcPts val="0"/>
              </a:spcBef>
              <a:spcAft>
                <a:spcPts val="0"/>
              </a:spcAft>
            </a:pPr>
            <a:r>
              <a:rPr lang="en-US" sz="800" dirty="0" smtClean="0">
                <a:latin typeface="Courier New"/>
                <a:cs typeface="Courier New"/>
              </a:rPr>
              <a:t>  loop </a:t>
            </a:r>
            <a:r>
              <a:rPr lang="en-US" sz="800" dirty="0" err="1" smtClean="0">
                <a:latin typeface="Courier New"/>
                <a:cs typeface="Courier New"/>
              </a:rPr>
              <a:t>bright_loop</a:t>
            </a:r>
            <a:r>
              <a:rPr lang="en-US" sz="800" dirty="0" smtClean="0">
                <a:latin typeface="Courier New"/>
                <a:cs typeface="Courier New"/>
              </a:rPr>
              <a:t>   </a:t>
            </a:r>
            <a:r>
              <a:rPr lang="en-US" sz="800" b="1" dirty="0" smtClean="0">
                <a:latin typeface="Courier New"/>
                <a:cs typeface="Courier New"/>
              </a:rPr>
              <a:t>; while (count&gt;0)</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jmp</a:t>
            </a:r>
            <a:r>
              <a:rPr lang="en-US" sz="800" dirty="0" smtClean="0">
                <a:latin typeface="Courier New"/>
                <a:cs typeface="Courier New"/>
              </a:rPr>
              <a:t> exit</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err="1" smtClean="0">
                <a:latin typeface="Courier New"/>
                <a:cs typeface="Courier New"/>
              </a:rPr>
              <a:t>dark_loop</a:t>
            </a:r>
            <a:r>
              <a:rPr lang="en-US" sz="800" dirty="0" smtClean="0">
                <a:latin typeface="Courier New"/>
                <a:cs typeface="Courier New"/>
              </a:rPr>
              <a:t>:</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movdqa</a:t>
            </a:r>
            <a:r>
              <a:rPr lang="en-US" sz="800" dirty="0" smtClean="0">
                <a:latin typeface="Courier New"/>
                <a:cs typeface="Courier New"/>
              </a:rPr>
              <a:t> xmm0, [</a:t>
            </a:r>
            <a:r>
              <a:rPr lang="en-US" sz="800" dirty="0" err="1" smtClean="0">
                <a:latin typeface="Courier New"/>
                <a:cs typeface="Courier New"/>
              </a:rPr>
              <a:t>edi</a:t>
            </a:r>
            <a:r>
              <a:rPr lang="en-US" sz="800" dirty="0" smtClean="0">
                <a:latin typeface="Courier New"/>
                <a:cs typeface="Courier New"/>
              </a:rPr>
              <a:t>]</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psubusb</a:t>
            </a:r>
            <a:r>
              <a:rPr lang="en-US" sz="800" dirty="0" smtClean="0">
                <a:latin typeface="Courier New"/>
                <a:cs typeface="Courier New"/>
              </a:rPr>
              <a:t> xmm0, xmm1</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movdqa</a:t>
            </a:r>
            <a:r>
              <a:rPr lang="en-US" sz="800" dirty="0" smtClean="0">
                <a:latin typeface="Courier New"/>
                <a:cs typeface="Courier New"/>
              </a:rPr>
              <a:t> [</a:t>
            </a:r>
            <a:r>
              <a:rPr lang="en-US" sz="800" dirty="0" err="1" smtClean="0">
                <a:latin typeface="Courier New"/>
                <a:cs typeface="Courier New"/>
              </a:rPr>
              <a:t>edi</a:t>
            </a:r>
            <a:r>
              <a:rPr lang="en-US" sz="800" dirty="0" smtClean="0">
                <a:latin typeface="Courier New"/>
                <a:cs typeface="Courier New"/>
              </a:rPr>
              <a:t>], xmm0</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add </a:t>
            </a:r>
            <a:r>
              <a:rPr lang="en-US" sz="800" dirty="0" err="1" smtClean="0">
                <a:latin typeface="Courier New"/>
                <a:cs typeface="Courier New"/>
              </a:rPr>
              <a:t>edi</a:t>
            </a:r>
            <a:r>
              <a:rPr lang="en-US" sz="800" dirty="0" smtClean="0">
                <a:latin typeface="Courier New"/>
                <a:cs typeface="Courier New"/>
              </a:rPr>
              <a:t>, 16         </a:t>
            </a:r>
            <a:r>
              <a:rPr lang="en-US" sz="800" b="1" dirty="0" smtClean="0">
                <a:latin typeface="Courier New"/>
                <a:cs typeface="Courier New"/>
              </a:rPr>
              <a:t>; </a:t>
            </a:r>
            <a:r>
              <a:rPr lang="en-US" sz="800" b="1" dirty="0" err="1" smtClean="0">
                <a:latin typeface="Courier New"/>
                <a:cs typeface="Courier New"/>
              </a:rPr>
              <a:t>ptr</a:t>
            </a:r>
            <a:r>
              <a:rPr lang="en-US" sz="800" b="1" dirty="0" smtClean="0">
                <a:latin typeface="Courier New"/>
                <a:cs typeface="Courier New"/>
              </a:rPr>
              <a:t>=ptr+16</a:t>
            </a:r>
          </a:p>
          <a:p>
            <a:pPr>
              <a:lnSpc>
                <a:spcPts val="960"/>
              </a:lnSpc>
              <a:spcBef>
                <a:spcPts val="0"/>
              </a:spcBef>
              <a:spcAft>
                <a:spcPts val="0"/>
              </a:spcAft>
            </a:pPr>
            <a:r>
              <a:rPr lang="en-US" sz="800" dirty="0" smtClean="0">
                <a:latin typeface="Courier New"/>
                <a:cs typeface="Courier New"/>
              </a:rPr>
              <a:t>  loop </a:t>
            </a:r>
            <a:r>
              <a:rPr lang="en-US" sz="800" dirty="0" err="1" smtClean="0">
                <a:latin typeface="Courier New"/>
                <a:cs typeface="Courier New"/>
              </a:rPr>
              <a:t>dark_loop</a:t>
            </a:r>
            <a:r>
              <a:rPr lang="en-US" sz="800" dirty="0" smtClean="0">
                <a:latin typeface="Courier New"/>
                <a:cs typeface="Courier New"/>
              </a:rPr>
              <a:t>      </a:t>
            </a:r>
            <a:r>
              <a:rPr lang="en-US" sz="800" b="1" dirty="0" smtClean="0">
                <a:latin typeface="Courier New"/>
                <a:cs typeface="Courier New"/>
              </a:rPr>
              <a:t>; while (count&gt;0)</a:t>
            </a:r>
          </a:p>
          <a:p>
            <a:pPr>
              <a:lnSpc>
                <a:spcPts val="960"/>
              </a:lnSpc>
              <a:spcBef>
                <a:spcPts val="0"/>
              </a:spcBef>
              <a:spcAft>
                <a:spcPts val="0"/>
              </a:spcAft>
            </a:pP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exit:</a:t>
            </a:r>
          </a:p>
          <a:p>
            <a:pPr>
              <a:lnSpc>
                <a:spcPts val="960"/>
              </a:lnSpc>
              <a:spcBef>
                <a:spcPts val="0"/>
              </a:spcBef>
              <a:spcAft>
                <a:spcPts val="0"/>
              </a:spcAft>
            </a:pPr>
            <a:r>
              <a:rPr lang="en-US" sz="800" dirty="0" smtClean="0">
                <a:latin typeface="Courier New"/>
                <a:cs typeface="Courier New"/>
              </a:rPr>
              <a:t>  </a:t>
            </a:r>
            <a:r>
              <a:rPr lang="en-US" sz="800" dirty="0" err="1" smtClean="0">
                <a:latin typeface="Courier New"/>
                <a:cs typeface="Courier New"/>
              </a:rPr>
              <a:t>popall</a:t>
            </a:r>
            <a:endParaRPr lang="en-US" sz="800" dirty="0" smtClean="0">
              <a:latin typeface="Courier New"/>
              <a:cs typeface="Courier New"/>
            </a:endParaRPr>
          </a:p>
          <a:p>
            <a:pPr>
              <a:lnSpc>
                <a:spcPts val="960"/>
              </a:lnSpc>
              <a:spcBef>
                <a:spcPts val="0"/>
              </a:spcBef>
              <a:spcAft>
                <a:spcPts val="0"/>
              </a:spcAft>
            </a:pPr>
            <a:r>
              <a:rPr lang="en-US" sz="800" dirty="0" smtClean="0">
                <a:latin typeface="Courier New"/>
                <a:cs typeface="Courier New"/>
              </a:rPr>
              <a:t>  ret</a:t>
            </a:r>
          </a:p>
          <a:p>
            <a:pPr>
              <a:lnSpc>
                <a:spcPts val="960"/>
              </a:lnSpc>
              <a:spcBef>
                <a:spcPts val="0"/>
              </a:spcBef>
              <a:spcAft>
                <a:spcPts val="0"/>
              </a:spcAft>
            </a:pPr>
            <a:endParaRPr lang="en-US" sz="800" dirty="0" smtClean="0">
              <a:latin typeface="Courier New"/>
              <a:cs typeface="Courier New"/>
            </a:endParaRPr>
          </a:p>
        </p:txBody>
      </p:sp>
      <p:sp>
        <p:nvSpPr>
          <p:cNvPr id="2" name="Title 1"/>
          <p:cNvSpPr>
            <a:spLocks noGrp="1"/>
          </p:cNvSpPr>
          <p:nvPr>
            <p:ph type="title"/>
          </p:nvPr>
        </p:nvSpPr>
        <p:spPr/>
        <p:txBody>
          <a:bodyPr/>
          <a:lstStyle/>
          <a:p>
            <a:r>
              <a:rPr lang="en-US" dirty="0" smtClean="0"/>
              <a:t>Brightness </a:t>
            </a:r>
            <a:r>
              <a:rPr lang="en-US" sz="2000" dirty="0" smtClean="0"/>
              <a:t>– SSE ASM</a:t>
            </a:r>
            <a:endParaRPr lang="en-US" dirty="0"/>
          </a:p>
        </p:txBody>
      </p:sp>
      <p:sp>
        <p:nvSpPr>
          <p:cNvPr id="39" name="Rounded Rectangular Callout 38"/>
          <p:cNvSpPr/>
          <p:nvPr/>
        </p:nvSpPr>
        <p:spPr bwMode="auto">
          <a:xfrm>
            <a:off x="160174" y="3132231"/>
            <a:ext cx="3448421" cy="870736"/>
          </a:xfrm>
          <a:prstGeom prst="wedgeRoundRectCallout">
            <a:avLst>
              <a:gd name="adj1" fmla="val 89219"/>
              <a:gd name="adj2" fmla="val -68240"/>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smtClean="0"/>
              <a:t>PINSRW </a:t>
            </a:r>
            <a:r>
              <a:rPr lang="en-US" sz="900" dirty="0" smtClean="0"/>
              <a:t>(Packed Insert Word) moves the lower word in a 32-bit integer register or 16-bit word from memory into one of the</a:t>
            </a:r>
            <a:r>
              <a:rPr lang="en-US" sz="900" dirty="0" smtClean="0"/>
              <a:t> 4/8word </a:t>
            </a:r>
            <a:r>
              <a:rPr lang="en-US" sz="900" dirty="0" smtClean="0"/>
              <a:t>locations in destination</a:t>
            </a:r>
            <a:r>
              <a:rPr lang="en-US" sz="900" dirty="0" smtClean="0"/>
              <a:t> MMX</a:t>
            </a:r>
            <a:r>
              <a:rPr lang="en-US" sz="900" dirty="0" smtClean="0"/>
              <a:t>/</a:t>
            </a:r>
            <a:r>
              <a:rPr lang="en-US" sz="900" dirty="0" smtClean="0"/>
              <a:t>SSE register. </a:t>
            </a:r>
            <a:r>
              <a:rPr lang="en-US" sz="900" dirty="0" smtClean="0"/>
              <a:t>The insertion is done in such a way that the</a:t>
            </a:r>
            <a:r>
              <a:rPr lang="en-US" sz="900" dirty="0" smtClean="0"/>
              <a:t> 3/7 other </a:t>
            </a:r>
            <a:r>
              <a:rPr lang="en-US" sz="900" dirty="0" smtClean="0"/>
              <a:t>words from the destination register are left untouched.	</a:t>
            </a:r>
          </a:p>
        </p:txBody>
      </p:sp>
      <p:sp>
        <p:nvSpPr>
          <p:cNvPr id="40" name="Rounded Rectangular Callout 39"/>
          <p:cNvSpPr/>
          <p:nvPr/>
        </p:nvSpPr>
        <p:spPr bwMode="auto">
          <a:xfrm>
            <a:off x="6332676" y="2606549"/>
            <a:ext cx="2533892" cy="957757"/>
          </a:xfrm>
          <a:prstGeom prst="wedgeRoundRectCallout">
            <a:avLst>
              <a:gd name="adj1" fmla="val -58665"/>
              <a:gd name="adj2" fmla="val -29332"/>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nSpc>
                <a:spcPts val="960"/>
              </a:lnSpc>
              <a:spcBef>
                <a:spcPts val="0"/>
              </a:spcBef>
              <a:spcAft>
                <a:spcPts val="0"/>
              </a:spcAft>
            </a:pPr>
            <a:r>
              <a:rPr lang="en-US" sz="900" b="1" dirty="0" smtClean="0">
                <a:latin typeface="Courier New"/>
                <a:cs typeface="Courier New"/>
              </a:rPr>
              <a:t>;; Less instructions ALTERNATIVE </a:t>
            </a:r>
            <a:br>
              <a:rPr lang="en-US" sz="900" b="1" dirty="0" smtClean="0">
                <a:latin typeface="Courier New"/>
                <a:cs typeface="Courier New"/>
              </a:rPr>
            </a:br>
            <a:r>
              <a:rPr lang="en-US" sz="900" b="1" dirty="0" smtClean="0">
                <a:latin typeface="Courier New"/>
                <a:cs typeface="Courier New"/>
              </a:rPr>
              <a:t>;; using </a:t>
            </a:r>
            <a:r>
              <a:rPr lang="en-US" sz="900" b="1" dirty="0" err="1" smtClean="0">
                <a:latin typeface="Courier New"/>
                <a:cs typeface="Courier New"/>
              </a:rPr>
              <a:t>shufps</a:t>
            </a:r>
            <a:endParaRPr lang="en-US" sz="900" b="1" dirty="0" smtClean="0">
              <a:latin typeface="Courier New"/>
              <a:cs typeface="Courier New"/>
            </a:endParaRPr>
          </a:p>
          <a:p>
            <a:pPr>
              <a:lnSpc>
                <a:spcPts val="960"/>
              </a:lnSpc>
              <a:spcBef>
                <a:spcPts val="0"/>
              </a:spcBef>
              <a:spcAft>
                <a:spcPts val="0"/>
              </a:spcAft>
            </a:pPr>
            <a:r>
              <a:rPr lang="en-US" sz="900" dirty="0" smtClean="0">
                <a:latin typeface="Courier New"/>
                <a:cs typeface="Courier New"/>
              </a:rPr>
              <a:t>move ah, al  </a:t>
            </a:r>
          </a:p>
          <a:p>
            <a:pPr>
              <a:lnSpc>
                <a:spcPts val="960"/>
              </a:lnSpc>
              <a:spcBef>
                <a:spcPts val="0"/>
              </a:spcBef>
              <a:spcAft>
                <a:spcPts val="0"/>
              </a:spcAft>
            </a:pPr>
            <a:r>
              <a:rPr lang="en-US" sz="900" dirty="0" err="1" smtClean="0">
                <a:latin typeface="Courier New"/>
                <a:cs typeface="Courier New"/>
              </a:rPr>
              <a:t>pinsrw</a:t>
            </a:r>
            <a:r>
              <a:rPr lang="en-US" sz="900" dirty="0" smtClean="0">
                <a:latin typeface="Courier New"/>
                <a:cs typeface="Courier New"/>
              </a:rPr>
              <a:t> xmm1, ax, 0</a:t>
            </a:r>
          </a:p>
          <a:p>
            <a:pPr>
              <a:lnSpc>
                <a:spcPts val="960"/>
              </a:lnSpc>
              <a:spcBef>
                <a:spcPts val="0"/>
              </a:spcBef>
              <a:spcAft>
                <a:spcPts val="0"/>
              </a:spcAft>
            </a:pPr>
            <a:r>
              <a:rPr lang="en-US" sz="900" dirty="0" err="1" smtClean="0">
                <a:latin typeface="Courier New"/>
                <a:cs typeface="Courier New"/>
              </a:rPr>
              <a:t>pinsrw</a:t>
            </a:r>
            <a:r>
              <a:rPr lang="en-US" sz="900" dirty="0" smtClean="0">
                <a:latin typeface="Courier New"/>
                <a:cs typeface="Courier New"/>
              </a:rPr>
              <a:t> xmm1, ax, 1  </a:t>
            </a:r>
          </a:p>
          <a:p>
            <a:pPr>
              <a:lnSpc>
                <a:spcPts val="960"/>
              </a:lnSpc>
              <a:spcBef>
                <a:spcPts val="0"/>
              </a:spcBef>
              <a:spcAft>
                <a:spcPts val="0"/>
              </a:spcAft>
            </a:pPr>
            <a:r>
              <a:rPr lang="en-US" sz="900" dirty="0" err="1" smtClean="0">
                <a:latin typeface="Courier New"/>
                <a:cs typeface="Courier New"/>
              </a:rPr>
              <a:t>shufps</a:t>
            </a:r>
            <a:r>
              <a:rPr lang="en-US" sz="900" dirty="0" smtClean="0">
                <a:latin typeface="Courier New"/>
                <a:cs typeface="Courier New"/>
              </a:rPr>
              <a:t> xmm1, xmm1, 0x00</a:t>
            </a:r>
          </a:p>
        </p:txBody>
      </p:sp>
      <p:sp>
        <p:nvSpPr>
          <p:cNvPr id="41" name="Rounded Rectangular Callout 40"/>
          <p:cNvSpPr/>
          <p:nvPr/>
        </p:nvSpPr>
        <p:spPr bwMode="auto">
          <a:xfrm>
            <a:off x="372033" y="4524897"/>
            <a:ext cx="3208917" cy="564269"/>
          </a:xfrm>
          <a:prstGeom prst="wedgeRoundRectCallout">
            <a:avLst>
              <a:gd name="adj1" fmla="val 92912"/>
              <a:gd name="adj2" fmla="val -116929"/>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smtClean="0"/>
              <a:t>MOVDQA </a:t>
            </a:r>
            <a:r>
              <a:rPr lang="en-US" sz="900" dirty="0" smtClean="0"/>
              <a:t>(move aligned double) Moves a double </a:t>
            </a:r>
            <a:r>
              <a:rPr lang="en-US" sz="900" dirty="0" err="1" smtClean="0"/>
              <a:t>quadword</a:t>
            </a:r>
            <a:r>
              <a:rPr lang="en-US" sz="900" dirty="0" smtClean="0"/>
              <a:t> from the source operand (second operand) to the destination operand (first operand).</a:t>
            </a:r>
          </a:p>
        </p:txBody>
      </p:sp>
      <p:sp>
        <p:nvSpPr>
          <p:cNvPr id="42" name="Rounded Rectangular Callout 41"/>
          <p:cNvSpPr/>
          <p:nvPr/>
        </p:nvSpPr>
        <p:spPr bwMode="auto">
          <a:xfrm>
            <a:off x="1396099" y="5511968"/>
            <a:ext cx="3011771" cy="1023969"/>
          </a:xfrm>
          <a:prstGeom prst="wedgeRoundRectCallout">
            <a:avLst>
              <a:gd name="adj1" fmla="val 67355"/>
              <a:gd name="adj2" fmla="val -174540"/>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smtClean="0"/>
              <a:t>PADDUSB </a:t>
            </a:r>
            <a:r>
              <a:rPr lang="en-US" sz="900" dirty="0" smtClean="0"/>
              <a:t>(Packed Add Unsigned with Saturation) instruction adds packed unsigned byte integers. When an individual byte result is beyond the range of an unsigned byte integer (that is, greater than 0xFF), the saturated value of 0xFF is written to the destination operand.</a:t>
            </a:r>
          </a:p>
        </p:txBody>
      </p:sp>
      <p:sp>
        <p:nvSpPr>
          <p:cNvPr id="43" name="Rounded Rectangular Callout 42"/>
          <p:cNvSpPr/>
          <p:nvPr/>
        </p:nvSpPr>
        <p:spPr bwMode="auto">
          <a:xfrm>
            <a:off x="7255230" y="5033480"/>
            <a:ext cx="1888770" cy="1483670"/>
          </a:xfrm>
          <a:prstGeom prst="wedgeRoundRectCallout">
            <a:avLst>
              <a:gd name="adj1" fmla="val -159043"/>
              <a:gd name="adj2" fmla="val -28311"/>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smtClean="0"/>
              <a:t>PSUBUSB </a:t>
            </a:r>
            <a:r>
              <a:rPr lang="en-US" sz="900" dirty="0" smtClean="0"/>
              <a:t>(Packed Subtract Unsigned with Saturation) instruction subtracts packed unsigned byte integers. When an individual byte result is less than zero (a negative value), the saturated value of 0x00 is written to the destination operand.</a:t>
            </a:r>
          </a:p>
        </p:txBody>
      </p:sp>
      <p:sp>
        <p:nvSpPr>
          <p:cNvPr id="10" name="Rectangle 9"/>
          <p:cNvSpPr/>
          <p:nvPr/>
        </p:nvSpPr>
        <p:spPr bwMode="auto">
          <a:xfrm>
            <a:off x="1082770" y="1104781"/>
            <a:ext cx="1887719" cy="4627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0" name="Rectangle 89"/>
          <p:cNvSpPr/>
          <p:nvPr/>
        </p:nvSpPr>
        <p:spPr bwMode="auto">
          <a:xfrm>
            <a:off x="1082770" y="1531787"/>
            <a:ext cx="1887719" cy="4627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1" name="Rectangle 90"/>
          <p:cNvSpPr/>
          <p:nvPr/>
        </p:nvSpPr>
        <p:spPr bwMode="auto">
          <a:xfrm>
            <a:off x="1082770" y="1958793"/>
            <a:ext cx="1887719" cy="4627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92" name="Rectangle 91"/>
          <p:cNvSpPr/>
          <p:nvPr/>
        </p:nvSpPr>
        <p:spPr bwMode="auto">
          <a:xfrm>
            <a:off x="1082770" y="2385799"/>
            <a:ext cx="1887719" cy="4627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
        <p:nvSpPr>
          <p:cNvPr id="88" name="Frame 87"/>
          <p:cNvSpPr/>
          <p:nvPr/>
        </p:nvSpPr>
        <p:spPr bwMode="auto">
          <a:xfrm>
            <a:off x="983905" y="995447"/>
            <a:ext cx="2082210" cy="1956568"/>
          </a:xfrm>
          <a:prstGeom prst="frame">
            <a:avLst>
              <a:gd name="adj1" fmla="val 5935"/>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smtClean="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39"/>
                                        </p:tgtEl>
                                      </p:cBhvr>
                                    </p:animEffect>
                                    <p:set>
                                      <p:cBhvr>
                                        <p:cTn id="12" dur="1" fill="hold">
                                          <p:stCondLst>
                                            <p:cond delay="19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40"/>
                                        </p:tgtEl>
                                      </p:cBhvr>
                                    </p:animEffect>
                                    <p:set>
                                      <p:cBhvr>
                                        <p:cTn id="22" dur="1" fill="hold">
                                          <p:stCondLst>
                                            <p:cond delay="19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41"/>
                                        </p:tgtEl>
                                      </p:cBhvr>
                                    </p:animEffect>
                                    <p:set>
                                      <p:cBhvr>
                                        <p:cTn id="32" dur="1" fill="hold">
                                          <p:stCondLst>
                                            <p:cond delay="19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20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42"/>
                                        </p:tgtEl>
                                      </p:cBhvr>
                                    </p:animEffect>
                                    <p:set>
                                      <p:cBhvr>
                                        <p:cTn id="42" dur="1" fill="hold">
                                          <p:stCondLst>
                                            <p:cond delay="1999"/>
                                          </p:stCondLst>
                                        </p:cTn>
                                        <p:tgtEl>
                                          <p:spTgt spid="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000"/>
                                        <p:tgtEl>
                                          <p:spTgt spid="43"/>
                                        </p:tgtEl>
                                      </p:cBhvr>
                                    </p:animEffect>
                                    <p:set>
                                      <p:cBhvr>
                                        <p:cTn id="52" dur="1" fill="hold">
                                          <p:stCondLst>
                                            <p:cond delay="19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p:cBhvr>
                                        <p:cTn id="56" dur="500" fill="hold"/>
                                        <p:tgtEl>
                                          <p:spTgt spid="10"/>
                                        </p:tgtEl>
                                        <p:attrNameLst>
                                          <p:attrName>fillcolor</p:attrName>
                                        </p:attrNameLst>
                                      </p:cBhvr>
                                      <p:to>
                                        <a:srgbClr val="C1C1C1"/>
                                      </p:to>
                                    </p:animClr>
                                    <p:set>
                                      <p:cBhvr>
                                        <p:cTn id="57" dur="500" fill="hold"/>
                                        <p:tgtEl>
                                          <p:spTgt spid="10"/>
                                        </p:tgtEl>
                                        <p:attrNameLst>
                                          <p:attrName>fill.type</p:attrName>
                                        </p:attrNameLst>
                                      </p:cBhvr>
                                      <p:to>
                                        <p:strVal val="solid"/>
                                      </p:to>
                                    </p:set>
                                    <p:set>
                                      <p:cBhvr>
                                        <p:cTn id="58" dur="500" fill="hold"/>
                                        <p:tgtEl>
                                          <p:spTgt spid="10"/>
                                        </p:tgtEl>
                                        <p:attrNameLst>
                                          <p:attrName>fill.on</p:attrName>
                                        </p:attrNameLst>
                                      </p:cBhvr>
                                      <p:to>
                                        <p:strVal val="true"/>
                                      </p:to>
                                    </p:set>
                                  </p:childTnLst>
                                </p:cTn>
                              </p:par>
                            </p:childTnLst>
                          </p:cTn>
                        </p:par>
                        <p:par>
                          <p:cTn id="59" fill="hold">
                            <p:stCondLst>
                              <p:cond delay="500"/>
                            </p:stCondLst>
                            <p:childTnLst>
                              <p:par>
                                <p:cTn id="60" presetID="1" presetClass="emph" presetSubtype="2" fill="hold" nodeType="afterEffect">
                                  <p:stCondLst>
                                    <p:cond delay="0"/>
                                  </p:stCondLst>
                                  <p:childTnLst>
                                    <p:animClr clrSpc="rgb">
                                      <p:cBhvr>
                                        <p:cTn id="61" dur="500" fill="hold"/>
                                        <p:tgtEl>
                                          <p:spTgt spid="90"/>
                                        </p:tgtEl>
                                        <p:attrNameLst>
                                          <p:attrName>fillcolor</p:attrName>
                                        </p:attrNameLst>
                                      </p:cBhvr>
                                      <p:to>
                                        <a:srgbClr val="C1C1C1"/>
                                      </p:to>
                                    </p:animClr>
                                    <p:set>
                                      <p:cBhvr>
                                        <p:cTn id="62" dur="500" fill="hold"/>
                                        <p:tgtEl>
                                          <p:spTgt spid="90"/>
                                        </p:tgtEl>
                                        <p:attrNameLst>
                                          <p:attrName>fill.type</p:attrName>
                                        </p:attrNameLst>
                                      </p:cBhvr>
                                      <p:to>
                                        <p:strVal val="solid"/>
                                      </p:to>
                                    </p:set>
                                    <p:set>
                                      <p:cBhvr>
                                        <p:cTn id="63" dur="500" fill="hold"/>
                                        <p:tgtEl>
                                          <p:spTgt spid="90"/>
                                        </p:tgtEl>
                                        <p:attrNameLst>
                                          <p:attrName>fill.on</p:attrName>
                                        </p:attrNameLst>
                                      </p:cBhvr>
                                      <p:to>
                                        <p:strVal val="true"/>
                                      </p:to>
                                    </p:set>
                                  </p:childTnLst>
                                </p:cTn>
                              </p:par>
                            </p:childTnLst>
                          </p:cTn>
                        </p:par>
                        <p:par>
                          <p:cTn id="64" fill="hold">
                            <p:stCondLst>
                              <p:cond delay="1000"/>
                            </p:stCondLst>
                            <p:childTnLst>
                              <p:par>
                                <p:cTn id="65" presetID="1" presetClass="emph" presetSubtype="2" fill="hold" nodeType="afterEffect">
                                  <p:stCondLst>
                                    <p:cond delay="0"/>
                                  </p:stCondLst>
                                  <p:childTnLst>
                                    <p:animClr clrSpc="rgb">
                                      <p:cBhvr>
                                        <p:cTn id="66" dur="500" fill="hold"/>
                                        <p:tgtEl>
                                          <p:spTgt spid="91"/>
                                        </p:tgtEl>
                                        <p:attrNameLst>
                                          <p:attrName>fillcolor</p:attrName>
                                        </p:attrNameLst>
                                      </p:cBhvr>
                                      <p:to>
                                        <a:srgbClr val="C1C1C1"/>
                                      </p:to>
                                    </p:animClr>
                                    <p:set>
                                      <p:cBhvr>
                                        <p:cTn id="67" dur="500" fill="hold"/>
                                        <p:tgtEl>
                                          <p:spTgt spid="91"/>
                                        </p:tgtEl>
                                        <p:attrNameLst>
                                          <p:attrName>fill.type</p:attrName>
                                        </p:attrNameLst>
                                      </p:cBhvr>
                                      <p:to>
                                        <p:strVal val="solid"/>
                                      </p:to>
                                    </p:set>
                                    <p:set>
                                      <p:cBhvr>
                                        <p:cTn id="68" dur="500" fill="hold"/>
                                        <p:tgtEl>
                                          <p:spTgt spid="91"/>
                                        </p:tgtEl>
                                        <p:attrNameLst>
                                          <p:attrName>fill.on</p:attrName>
                                        </p:attrNameLst>
                                      </p:cBhvr>
                                      <p:to>
                                        <p:strVal val="true"/>
                                      </p:to>
                                    </p:set>
                                  </p:childTnLst>
                                </p:cTn>
                              </p:par>
                            </p:childTnLst>
                          </p:cTn>
                        </p:par>
                        <p:par>
                          <p:cTn id="69" fill="hold">
                            <p:stCondLst>
                              <p:cond delay="1500"/>
                            </p:stCondLst>
                            <p:childTnLst>
                              <p:par>
                                <p:cTn id="70" presetID="1" presetClass="emph" presetSubtype="2" fill="hold" nodeType="afterEffect">
                                  <p:stCondLst>
                                    <p:cond delay="0"/>
                                  </p:stCondLst>
                                  <p:childTnLst>
                                    <p:animClr clrSpc="rgb">
                                      <p:cBhvr>
                                        <p:cTn id="71" dur="500" fill="hold"/>
                                        <p:tgtEl>
                                          <p:spTgt spid="92"/>
                                        </p:tgtEl>
                                        <p:attrNameLst>
                                          <p:attrName>fillcolor</p:attrName>
                                        </p:attrNameLst>
                                      </p:cBhvr>
                                      <p:to>
                                        <a:srgbClr val="C1C1C1"/>
                                      </p:to>
                                    </p:animClr>
                                    <p:set>
                                      <p:cBhvr>
                                        <p:cTn id="72" dur="500" fill="hold"/>
                                        <p:tgtEl>
                                          <p:spTgt spid="92"/>
                                        </p:tgtEl>
                                        <p:attrNameLst>
                                          <p:attrName>fill.type</p:attrName>
                                        </p:attrNameLst>
                                      </p:cBhvr>
                                      <p:to>
                                        <p:strVal val="solid"/>
                                      </p:to>
                                    </p:set>
                                    <p:set>
                                      <p:cBhvr>
                                        <p:cTn id="73" dur="500" fill="hold"/>
                                        <p:tgtEl>
                                          <p:spTgt spid="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Brightness </a:t>
            </a:r>
            <a:r>
              <a:rPr lang="en-US" sz="2000" dirty="0" smtClean="0">
                <a:solidFill>
                  <a:srgbClr val="000000"/>
                </a:solidFill>
              </a:rPr>
              <a:t>– SSE </a:t>
            </a:r>
            <a:r>
              <a:rPr lang="en-US" sz="2000" dirty="0" err="1" smtClean="0">
                <a:solidFill>
                  <a:srgbClr val="000000"/>
                </a:solidFill>
              </a:rPr>
              <a:t>Intrinsics</a:t>
            </a:r>
            <a:endParaRPr lang="en-US" dirty="0"/>
          </a:p>
        </p:txBody>
      </p:sp>
      <p:sp>
        <p:nvSpPr>
          <p:cNvPr id="4" name="TextBox 3"/>
          <p:cNvSpPr txBox="1"/>
          <p:nvPr/>
        </p:nvSpPr>
        <p:spPr>
          <a:xfrm>
            <a:off x="239301" y="825152"/>
            <a:ext cx="7425985" cy="5672493"/>
          </a:xfrm>
          <a:prstGeom prst="rect">
            <a:avLst/>
          </a:prstGeom>
          <a:noFill/>
        </p:spPr>
        <p:txBody>
          <a:bodyPr wrap="square" tIns="0" bIns="0" rtlCol="0">
            <a:spAutoFit/>
          </a:bodyPr>
          <a:lstStyle/>
          <a:p>
            <a:pPr>
              <a:lnSpc>
                <a:spcPts val="960"/>
              </a:lnSpc>
              <a:spcBef>
                <a:spcPts val="0"/>
              </a:spcBef>
              <a:spcAft>
                <a:spcPts val="600"/>
              </a:spcAft>
            </a:pPr>
            <a:r>
              <a:rPr lang="en-US" sz="1000" dirty="0" smtClean="0">
                <a:latin typeface="Courier New"/>
                <a:cs typeface="Courier New"/>
              </a:rPr>
              <a:t>void </a:t>
            </a:r>
            <a:r>
              <a:rPr lang="en-US" sz="1000" b="1" i="1" dirty="0" err="1" smtClean="0">
                <a:solidFill>
                  <a:srgbClr val="0000FF"/>
                </a:solidFill>
                <a:latin typeface="Courier New"/>
                <a:cs typeface="Courier New"/>
              </a:rPr>
              <a:t>brightness_sse_xscale</a:t>
            </a:r>
            <a:r>
              <a:rPr lang="en-US" sz="1000" b="1" i="1" dirty="0" smtClean="0">
                <a:solidFill>
                  <a:srgbClr val="0000FF"/>
                </a:solidFill>
                <a:latin typeface="Courier New"/>
                <a:cs typeface="Courier New"/>
              </a:rPr>
              <a:t> </a:t>
            </a:r>
            <a:r>
              <a:rPr lang="en-US" sz="1000" dirty="0" smtClean="0">
                <a:latin typeface="Courier New"/>
                <a:cs typeface="Courier New"/>
              </a:rPr>
              <a:t>(unsigned char *buffer, </a:t>
            </a:r>
            <a:r>
              <a:rPr lang="en-US" sz="1000" dirty="0" err="1" smtClean="0">
                <a:latin typeface="Courier New"/>
                <a:cs typeface="Courier New"/>
              </a:rPr>
              <a:t>int</a:t>
            </a:r>
            <a:r>
              <a:rPr lang="en-US" sz="1000" dirty="0" smtClean="0">
                <a:latin typeface="Courier New"/>
                <a:cs typeface="Courier New"/>
              </a:rPr>
              <a:t> </a:t>
            </a:r>
            <a:r>
              <a:rPr lang="en-US" sz="1000" dirty="0" err="1" smtClean="0">
                <a:latin typeface="Courier New"/>
                <a:cs typeface="Courier New"/>
              </a:rPr>
              <a:t>len</a:t>
            </a:r>
            <a:r>
              <a:rPr lang="en-US" sz="1000" dirty="0" smtClean="0">
                <a:latin typeface="Courier New"/>
                <a:cs typeface="Courier New"/>
              </a:rPr>
              <a:t>, </a:t>
            </a:r>
            <a:r>
              <a:rPr lang="en-US" sz="1000" dirty="0" err="1" smtClean="0">
                <a:latin typeface="Courier New"/>
                <a:cs typeface="Courier New"/>
              </a:rPr>
              <a:t>int</a:t>
            </a:r>
            <a:r>
              <a:rPr lang="en-US" sz="1000" dirty="0" smtClean="0">
                <a:latin typeface="Courier New"/>
                <a:cs typeface="Courier New"/>
              </a:rPr>
              <a:t> </a:t>
            </a:r>
            <a:r>
              <a:rPr lang="en-US" sz="1000" dirty="0" err="1" smtClean="0">
                <a:latin typeface="Courier New"/>
                <a:cs typeface="Courier New"/>
              </a:rPr>
              <a:t>v</a:t>
            </a:r>
            <a:r>
              <a:rPr lang="en-US" sz="1000" dirty="0" smtClean="0">
                <a:latin typeface="Courier New"/>
                <a:cs typeface="Courier New"/>
              </a:rPr>
              <a:t>)</a:t>
            </a:r>
          </a:p>
          <a:p>
            <a:pPr>
              <a:lnSpc>
                <a:spcPts val="960"/>
              </a:lnSpc>
              <a:spcBef>
                <a:spcPts val="0"/>
              </a:spcBef>
              <a:spcAft>
                <a:spcPts val="600"/>
              </a:spcAft>
            </a:pPr>
            <a:r>
              <a:rPr lang="en-US" sz="1000" dirty="0" smtClean="0">
                <a:latin typeface="Courier New"/>
                <a:cs typeface="Courier New"/>
              </a:rPr>
              <a:t>{</a:t>
            </a:r>
          </a:p>
          <a:p>
            <a:pPr>
              <a:lnSpc>
                <a:spcPts val="960"/>
              </a:lnSpc>
              <a:spcBef>
                <a:spcPts val="0"/>
              </a:spcBef>
              <a:spcAft>
                <a:spcPts val="600"/>
              </a:spcAft>
            </a:pPr>
            <a:r>
              <a:rPr lang="en-US" sz="1000" dirty="0" smtClean="0">
                <a:latin typeface="Courier New"/>
                <a:cs typeface="Courier New"/>
              </a:rPr>
              <a:t>  __m128 </a:t>
            </a:r>
            <a:r>
              <a:rPr lang="en-US" sz="1000" dirty="0" err="1" smtClean="0">
                <a:latin typeface="Courier New"/>
                <a:cs typeface="Courier New"/>
              </a:rPr>
              <a:t>pixel_vector</a:t>
            </a:r>
            <a:r>
              <a:rPr lang="en-US" sz="1000" dirty="0" smtClean="0">
                <a:latin typeface="Courier New"/>
                <a:cs typeface="Courier New"/>
              </a:rPr>
              <a:t>;</a:t>
            </a:r>
          </a:p>
          <a:p>
            <a:pPr>
              <a:lnSpc>
                <a:spcPts val="960"/>
              </a:lnSpc>
              <a:spcBef>
                <a:spcPts val="0"/>
              </a:spcBef>
              <a:spcAft>
                <a:spcPts val="600"/>
              </a:spcAft>
            </a:pPr>
            <a:r>
              <a:rPr lang="en-US" sz="1000" dirty="0" smtClean="0">
                <a:latin typeface="Courier New"/>
                <a:cs typeface="Courier New"/>
              </a:rPr>
              <a:t>  __m128 </a:t>
            </a:r>
            <a:r>
              <a:rPr lang="en-US" sz="1000" dirty="0" err="1" smtClean="0">
                <a:latin typeface="Courier New"/>
                <a:cs typeface="Courier New"/>
              </a:rPr>
              <a:t>value_vector</a:t>
            </a:r>
            <a:r>
              <a:rPr lang="en-US" sz="1000" dirty="0" smtClean="0">
                <a:latin typeface="Courier New"/>
                <a:cs typeface="Courier New"/>
              </a:rPr>
              <a:t>;</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int</a:t>
            </a:r>
            <a:r>
              <a:rPr lang="en-US" sz="1000" dirty="0" smtClean="0">
                <a:latin typeface="Courier New"/>
                <a:cs typeface="Courier New"/>
              </a:rPr>
              <a:t> </a:t>
            </a:r>
            <a:r>
              <a:rPr lang="en-US" sz="1000" dirty="0" err="1" smtClean="0">
                <a:latin typeface="Courier New"/>
                <a:cs typeface="Courier New"/>
              </a:rPr>
              <a:t>t</a:t>
            </a:r>
            <a:r>
              <a:rPr lang="en-US" sz="1000" dirty="0" smtClean="0">
                <a:latin typeface="Courier New"/>
                <a:cs typeface="Courier New"/>
              </a:rPr>
              <a:t>;</a:t>
            </a:r>
          </a:p>
          <a:p>
            <a:pPr>
              <a:lnSpc>
                <a:spcPts val="960"/>
              </a:lnSpc>
              <a:spcBef>
                <a:spcPts val="0"/>
              </a:spcBef>
              <a:spcAft>
                <a:spcPts val="600"/>
              </a:spcAft>
            </a:pPr>
            <a:r>
              <a:rPr lang="en-US" sz="1000" dirty="0" smtClean="0">
                <a:latin typeface="Courier New"/>
                <a:cs typeface="Courier New"/>
              </a:rPr>
              <a:t>    </a:t>
            </a:r>
          </a:p>
          <a:p>
            <a:pPr>
              <a:lnSpc>
                <a:spcPts val="960"/>
              </a:lnSpc>
              <a:spcBef>
                <a:spcPts val="0"/>
              </a:spcBef>
              <a:spcAft>
                <a:spcPts val="600"/>
              </a:spcAft>
            </a:pPr>
            <a:r>
              <a:rPr lang="en-US" sz="1000" dirty="0" smtClean="0">
                <a:latin typeface="Courier New"/>
                <a:cs typeface="Courier New"/>
              </a:rPr>
              <a:t>  if (</a:t>
            </a:r>
            <a:r>
              <a:rPr lang="en-US" sz="1000" dirty="0" err="1" smtClean="0">
                <a:latin typeface="Courier New"/>
                <a:cs typeface="Courier New"/>
              </a:rPr>
              <a:t>v</a:t>
            </a:r>
            <a:r>
              <a:rPr lang="en-US" sz="1000" dirty="0" smtClean="0">
                <a:latin typeface="Courier New"/>
                <a:cs typeface="Courier New"/>
              </a:rPr>
              <a:t> &gt; 0) {</a:t>
            </a:r>
          </a:p>
          <a:p>
            <a:pPr>
              <a:lnSpc>
                <a:spcPts val="960"/>
              </a:lnSpc>
              <a:spcBef>
                <a:spcPts val="0"/>
              </a:spcBef>
              <a:spcAft>
                <a:spcPts val="600"/>
              </a:spcAft>
            </a:pPr>
            <a:r>
              <a:rPr lang="en-US" sz="1000" dirty="0" smtClean="0">
                <a:latin typeface="Courier New"/>
                <a:cs typeface="Courier New"/>
              </a:rPr>
              <a:t>    </a:t>
            </a:r>
            <a:r>
              <a:rPr lang="en-US" sz="1000" b="1" dirty="0" smtClean="0">
                <a:latin typeface="Courier New"/>
                <a:cs typeface="Courier New"/>
              </a:rPr>
              <a:t>&lt; make </a:t>
            </a:r>
            <a:r>
              <a:rPr lang="en-US" sz="1000" b="1" dirty="0" err="1" smtClean="0">
                <a:latin typeface="Courier New"/>
                <a:cs typeface="Courier New"/>
              </a:rPr>
              <a:t>v</a:t>
            </a:r>
            <a:r>
              <a:rPr lang="en-US" sz="1000" b="1" dirty="0" smtClean="0">
                <a:latin typeface="Courier New"/>
                <a:cs typeface="Courier New"/>
              </a:rPr>
              <a:t> char &gt; </a:t>
            </a:r>
            <a:r>
              <a:rPr lang="en-US" sz="1000" dirty="0" smtClean="0">
                <a:latin typeface="Courier New"/>
                <a:cs typeface="Courier New"/>
              </a:rPr>
              <a:t>	</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value_vector</a:t>
            </a:r>
            <a:r>
              <a:rPr lang="en-US" sz="1000" dirty="0" smtClean="0">
                <a:latin typeface="Courier New"/>
                <a:cs typeface="Courier New"/>
              </a:rPr>
              <a:t> = _mm_set1_epi8( </a:t>
            </a:r>
            <a:r>
              <a:rPr lang="en-US" sz="1000" dirty="0" err="1" smtClean="0">
                <a:latin typeface="Courier New"/>
                <a:cs typeface="Courier New"/>
              </a:rPr>
              <a:t>v</a:t>
            </a:r>
            <a:r>
              <a:rPr lang="en-US" sz="1000" dirty="0" smtClean="0">
                <a:latin typeface="Courier New"/>
                <a:cs typeface="Courier New"/>
              </a:rPr>
              <a:t> );                          </a:t>
            </a:r>
            <a:r>
              <a:rPr lang="en-US" sz="1000" b="1" dirty="0" smtClean="0">
                <a:latin typeface="Courier New"/>
                <a:cs typeface="Courier New"/>
              </a:rPr>
              <a:t>/* PINSRW, SHUFPS, etc..*/</a:t>
            </a:r>
          </a:p>
          <a:p>
            <a:pPr>
              <a:lnSpc>
                <a:spcPts val="960"/>
              </a:lnSpc>
              <a:spcBef>
                <a:spcPts val="0"/>
              </a:spcBef>
              <a:spcAft>
                <a:spcPts val="600"/>
              </a:spcAft>
            </a:pPr>
            <a:endParaRPr lang="en-US" sz="1000" dirty="0" smtClean="0">
              <a:latin typeface="Courier New"/>
              <a:cs typeface="Courier New"/>
            </a:endParaRPr>
          </a:p>
          <a:p>
            <a:pPr>
              <a:lnSpc>
                <a:spcPts val="960"/>
              </a:lnSpc>
              <a:spcBef>
                <a:spcPts val="0"/>
              </a:spcBef>
              <a:spcAft>
                <a:spcPts val="600"/>
              </a:spcAft>
            </a:pPr>
            <a:r>
              <a:rPr lang="en-US" sz="1000" dirty="0" smtClean="0">
                <a:latin typeface="Courier New"/>
                <a:cs typeface="Courier New"/>
              </a:rPr>
              <a:t>    for (</a:t>
            </a:r>
            <a:r>
              <a:rPr lang="en-US" sz="1000" dirty="0" err="1" smtClean="0">
                <a:latin typeface="Courier New"/>
                <a:cs typeface="Courier New"/>
              </a:rPr>
              <a:t>t</a:t>
            </a:r>
            <a:r>
              <a:rPr lang="en-US" sz="1000" dirty="0" smtClean="0">
                <a:latin typeface="Courier New"/>
                <a:cs typeface="Courier New"/>
              </a:rPr>
              <a:t> = 0; </a:t>
            </a:r>
            <a:r>
              <a:rPr lang="en-US" sz="1000" dirty="0" err="1" smtClean="0">
                <a:latin typeface="Courier New"/>
                <a:cs typeface="Courier New"/>
              </a:rPr>
              <a:t>t</a:t>
            </a:r>
            <a:r>
              <a:rPr lang="en-US" sz="1000" dirty="0" smtClean="0">
                <a:latin typeface="Courier New"/>
                <a:cs typeface="Courier New"/>
              </a:rPr>
              <a:t> &lt; </a:t>
            </a:r>
            <a:r>
              <a:rPr lang="en-US" sz="1000" dirty="0" err="1" smtClean="0">
                <a:latin typeface="Courier New"/>
                <a:cs typeface="Courier New"/>
              </a:rPr>
              <a:t>len</a:t>
            </a:r>
            <a:r>
              <a:rPr lang="en-US" sz="1000" dirty="0" smtClean="0">
                <a:latin typeface="Courier New"/>
                <a:cs typeface="Courier New"/>
              </a:rPr>
              <a:t>; </a:t>
            </a:r>
            <a:r>
              <a:rPr lang="en-US" sz="1000" dirty="0" err="1" smtClean="0">
                <a:latin typeface="Courier New"/>
                <a:cs typeface="Courier New"/>
              </a:rPr>
              <a:t>t</a:t>
            </a:r>
            <a:r>
              <a:rPr lang="en-US" sz="1000" dirty="0" smtClean="0">
                <a:latin typeface="Courier New"/>
                <a:cs typeface="Courier New"/>
              </a:rPr>
              <a:t> += 16) {</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pixel_vector</a:t>
            </a:r>
            <a:r>
              <a:rPr lang="en-US" sz="1000" dirty="0" smtClean="0">
                <a:latin typeface="Courier New"/>
                <a:cs typeface="Courier New"/>
              </a:rPr>
              <a:t> = (__int128 *)(</a:t>
            </a:r>
            <a:r>
              <a:rPr lang="en-US" sz="1000" dirty="0" err="1" smtClean="0">
                <a:latin typeface="Courier New"/>
                <a:cs typeface="Courier New"/>
              </a:rPr>
              <a:t>buffer+t</a:t>
            </a:r>
            <a:r>
              <a:rPr lang="en-US" sz="1000" dirty="0" smtClean="0">
                <a:latin typeface="Courier New"/>
                <a:cs typeface="Courier New"/>
              </a:rPr>
              <a:t>);                    </a:t>
            </a:r>
            <a:r>
              <a:rPr lang="en-US" sz="1000" b="1" dirty="0" smtClean="0">
                <a:latin typeface="Courier New"/>
                <a:cs typeface="Courier New"/>
              </a:rPr>
              <a:t>/* MOVDQA  */ </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pixel_vector</a:t>
            </a:r>
            <a:r>
              <a:rPr lang="en-US" sz="1000" dirty="0" smtClean="0">
                <a:latin typeface="Courier New"/>
                <a:cs typeface="Courier New"/>
              </a:rPr>
              <a:t> = _mm_adds_epi8(pixel_vector, </a:t>
            </a:r>
            <a:r>
              <a:rPr lang="en-US" sz="1000" dirty="0" err="1" smtClean="0">
                <a:latin typeface="Courier New"/>
                <a:cs typeface="Courier New"/>
              </a:rPr>
              <a:t>value_vector</a:t>
            </a:r>
            <a:r>
              <a:rPr lang="en-US" sz="1000" dirty="0" smtClean="0">
                <a:latin typeface="Courier New"/>
                <a:cs typeface="Courier New"/>
              </a:rPr>
              <a:t>); </a:t>
            </a:r>
            <a:r>
              <a:rPr lang="en-US" sz="1000" b="1" dirty="0" smtClean="0">
                <a:latin typeface="Courier New"/>
                <a:cs typeface="Courier New"/>
              </a:rPr>
              <a:t>/* PADDUSB */</a:t>
            </a:r>
          </a:p>
          <a:p>
            <a:pPr>
              <a:lnSpc>
                <a:spcPts val="960"/>
              </a:lnSpc>
              <a:spcBef>
                <a:spcPts val="0"/>
              </a:spcBef>
              <a:spcAft>
                <a:spcPts val="600"/>
              </a:spcAft>
            </a:pPr>
            <a:r>
              <a:rPr lang="en-US" sz="1000" dirty="0" smtClean="0">
                <a:latin typeface="Courier New"/>
                <a:cs typeface="Courier New"/>
              </a:rPr>
              <a:t>      *((__m128 *)(</a:t>
            </a:r>
            <a:r>
              <a:rPr lang="en-US" sz="1000" dirty="0" err="1" smtClean="0">
                <a:latin typeface="Courier New"/>
                <a:cs typeface="Courier New"/>
              </a:rPr>
              <a:t>buffer+t</a:t>
            </a:r>
            <a:r>
              <a:rPr lang="en-US" sz="1000" dirty="0" smtClean="0">
                <a:latin typeface="Courier New"/>
                <a:cs typeface="Courier New"/>
              </a:rPr>
              <a:t>)) = </a:t>
            </a:r>
            <a:r>
              <a:rPr lang="en-US" sz="1000" dirty="0" err="1" smtClean="0">
                <a:latin typeface="Courier New"/>
                <a:cs typeface="Courier New"/>
              </a:rPr>
              <a:t>pixel_vector</a:t>
            </a:r>
            <a:r>
              <a:rPr lang="en-US" sz="1000" dirty="0" smtClean="0">
                <a:latin typeface="Courier New"/>
                <a:cs typeface="Courier New"/>
              </a:rPr>
              <a:t>;                   </a:t>
            </a:r>
            <a:r>
              <a:rPr lang="en-US" sz="1000" b="1" dirty="0" smtClean="0">
                <a:latin typeface="Courier New"/>
                <a:cs typeface="Courier New"/>
              </a:rPr>
              <a:t>/* MOVDQA  */</a:t>
            </a:r>
          </a:p>
          <a:p>
            <a:pPr>
              <a:lnSpc>
                <a:spcPts val="960"/>
              </a:lnSpc>
              <a:spcBef>
                <a:spcPts val="0"/>
              </a:spcBef>
              <a:spcAft>
                <a:spcPts val="600"/>
              </a:spcAft>
            </a:pPr>
            <a:r>
              <a:rPr lang="en-US" sz="1000" dirty="0" smtClean="0">
                <a:latin typeface="Courier New"/>
                <a:cs typeface="Courier New"/>
              </a:rPr>
              <a:t>    }</a:t>
            </a:r>
          </a:p>
          <a:p>
            <a:pPr>
              <a:lnSpc>
                <a:spcPts val="960"/>
              </a:lnSpc>
              <a:spcBef>
                <a:spcPts val="0"/>
              </a:spcBef>
              <a:spcAft>
                <a:spcPts val="600"/>
              </a:spcAft>
            </a:pPr>
            <a:r>
              <a:rPr lang="en-US" sz="1000" dirty="0" smtClean="0">
                <a:latin typeface="Courier New"/>
                <a:cs typeface="Courier New"/>
              </a:rPr>
              <a:t>  } else { % (</a:t>
            </a:r>
            <a:r>
              <a:rPr lang="en-US" sz="1000" dirty="0" err="1" smtClean="0">
                <a:latin typeface="Courier New"/>
                <a:cs typeface="Courier New"/>
              </a:rPr>
              <a:t>v</a:t>
            </a:r>
            <a:r>
              <a:rPr lang="en-US" sz="1000" dirty="0" smtClean="0">
                <a:latin typeface="Courier New"/>
                <a:cs typeface="Courier New"/>
              </a:rPr>
              <a:t> &lt;= 0)</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v</a:t>
            </a:r>
            <a:r>
              <a:rPr lang="en-US" sz="1000" dirty="0" smtClean="0">
                <a:latin typeface="Courier New"/>
                <a:cs typeface="Courier New"/>
              </a:rPr>
              <a:t>=-</a:t>
            </a:r>
            <a:r>
              <a:rPr lang="en-US" sz="1000" dirty="0" err="1" smtClean="0">
                <a:latin typeface="Courier New"/>
                <a:cs typeface="Courier New"/>
              </a:rPr>
              <a:t>v</a:t>
            </a:r>
            <a:r>
              <a:rPr lang="en-US" sz="1000" dirty="0" smtClean="0">
                <a:latin typeface="Courier New"/>
                <a:cs typeface="Courier New"/>
              </a:rPr>
              <a:t>;</a:t>
            </a:r>
          </a:p>
          <a:p>
            <a:pPr>
              <a:lnSpc>
                <a:spcPts val="960"/>
              </a:lnSpc>
              <a:spcBef>
                <a:spcPts val="0"/>
              </a:spcBef>
              <a:spcAft>
                <a:spcPts val="600"/>
              </a:spcAft>
            </a:pPr>
            <a:r>
              <a:rPr lang="en-US" sz="1000" dirty="0" smtClean="0">
                <a:latin typeface="Courier New"/>
                <a:cs typeface="Courier New"/>
              </a:rPr>
              <a:t>    </a:t>
            </a:r>
            <a:r>
              <a:rPr lang="en-US" sz="1000" b="1" dirty="0" smtClean="0">
                <a:latin typeface="Courier New"/>
                <a:cs typeface="Courier New"/>
              </a:rPr>
              <a:t>&lt; make </a:t>
            </a:r>
            <a:r>
              <a:rPr lang="en-US" sz="1000" b="1" dirty="0" err="1" smtClean="0">
                <a:latin typeface="Courier New"/>
                <a:cs typeface="Courier New"/>
              </a:rPr>
              <a:t>v</a:t>
            </a:r>
            <a:r>
              <a:rPr lang="en-US" sz="1000" b="1" dirty="0" smtClean="0">
                <a:latin typeface="Courier New"/>
                <a:cs typeface="Courier New"/>
              </a:rPr>
              <a:t> char &gt; </a:t>
            </a:r>
            <a:endParaRPr lang="en-US" sz="1000" dirty="0" smtClean="0">
              <a:latin typeface="Courier New"/>
              <a:cs typeface="Courier New"/>
            </a:endParaRP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value_vector</a:t>
            </a:r>
            <a:r>
              <a:rPr lang="en-US" sz="1000" dirty="0" smtClean="0">
                <a:latin typeface="Courier New"/>
                <a:cs typeface="Courier New"/>
              </a:rPr>
              <a:t> = _mm_set1_epi8(v);</a:t>
            </a:r>
          </a:p>
          <a:p>
            <a:pPr>
              <a:lnSpc>
                <a:spcPts val="960"/>
              </a:lnSpc>
              <a:spcBef>
                <a:spcPts val="0"/>
              </a:spcBef>
              <a:spcAft>
                <a:spcPts val="600"/>
              </a:spcAft>
            </a:pPr>
            <a:r>
              <a:rPr lang="en-US" sz="1000" dirty="0" smtClean="0">
                <a:latin typeface="Courier New"/>
                <a:cs typeface="Courier New"/>
              </a:rPr>
              <a:t>    </a:t>
            </a:r>
          </a:p>
          <a:p>
            <a:pPr>
              <a:lnSpc>
                <a:spcPts val="960"/>
              </a:lnSpc>
              <a:spcBef>
                <a:spcPts val="0"/>
              </a:spcBef>
              <a:spcAft>
                <a:spcPts val="600"/>
              </a:spcAft>
            </a:pPr>
            <a:r>
              <a:rPr lang="en-US" sz="1000" dirty="0" smtClean="0">
                <a:latin typeface="Courier New"/>
                <a:cs typeface="Courier New"/>
              </a:rPr>
              <a:t>    for (</a:t>
            </a:r>
            <a:r>
              <a:rPr lang="en-US" sz="1000" dirty="0" err="1" smtClean="0">
                <a:latin typeface="Courier New"/>
                <a:cs typeface="Courier New"/>
              </a:rPr>
              <a:t>t</a:t>
            </a:r>
            <a:r>
              <a:rPr lang="en-US" sz="1000" dirty="0" smtClean="0">
                <a:latin typeface="Courier New"/>
                <a:cs typeface="Courier New"/>
              </a:rPr>
              <a:t> = 0; </a:t>
            </a:r>
            <a:r>
              <a:rPr lang="en-US" sz="1000" dirty="0" err="1" smtClean="0">
                <a:latin typeface="Courier New"/>
                <a:cs typeface="Courier New"/>
              </a:rPr>
              <a:t>t</a:t>
            </a:r>
            <a:r>
              <a:rPr lang="en-US" sz="1000" dirty="0" smtClean="0">
                <a:latin typeface="Courier New"/>
                <a:cs typeface="Courier New"/>
              </a:rPr>
              <a:t> &lt; </a:t>
            </a:r>
            <a:r>
              <a:rPr lang="en-US" sz="1000" dirty="0" err="1" smtClean="0">
                <a:latin typeface="Courier New"/>
                <a:cs typeface="Courier New"/>
              </a:rPr>
              <a:t>len</a:t>
            </a:r>
            <a:r>
              <a:rPr lang="en-US" sz="1000" dirty="0" smtClean="0">
                <a:latin typeface="Courier New"/>
                <a:cs typeface="Courier New"/>
              </a:rPr>
              <a:t>; </a:t>
            </a:r>
            <a:r>
              <a:rPr lang="en-US" sz="1000" dirty="0" err="1" smtClean="0">
                <a:latin typeface="Courier New"/>
                <a:cs typeface="Courier New"/>
              </a:rPr>
              <a:t>t</a:t>
            </a:r>
            <a:r>
              <a:rPr lang="en-US" sz="1000" dirty="0" smtClean="0">
                <a:latin typeface="Courier New"/>
                <a:cs typeface="Courier New"/>
              </a:rPr>
              <a:t> += 16) {</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pixel_vector</a:t>
            </a:r>
            <a:r>
              <a:rPr lang="en-US" sz="1000" dirty="0" smtClean="0">
                <a:latin typeface="Courier New"/>
                <a:cs typeface="Courier New"/>
              </a:rPr>
              <a:t> = (__int128 *)(</a:t>
            </a:r>
            <a:r>
              <a:rPr lang="en-US" sz="1000" dirty="0" err="1" smtClean="0">
                <a:latin typeface="Courier New"/>
                <a:cs typeface="Courier New"/>
              </a:rPr>
              <a:t>buffer+t</a:t>
            </a:r>
            <a:r>
              <a:rPr lang="en-US" sz="1000" dirty="0" smtClean="0">
                <a:latin typeface="Courier New"/>
                <a:cs typeface="Courier New"/>
              </a:rPr>
              <a:t>);                    </a:t>
            </a:r>
            <a:r>
              <a:rPr lang="en-US" sz="1000" b="1" dirty="0" smtClean="0">
                <a:latin typeface="Courier New"/>
                <a:cs typeface="Courier New"/>
              </a:rPr>
              <a:t>/* MOVDQA  */ </a:t>
            </a:r>
          </a:p>
          <a:p>
            <a:pPr>
              <a:lnSpc>
                <a:spcPts val="960"/>
              </a:lnSpc>
              <a:spcBef>
                <a:spcPts val="0"/>
              </a:spcBef>
              <a:spcAft>
                <a:spcPts val="600"/>
              </a:spcAft>
            </a:pPr>
            <a:r>
              <a:rPr lang="en-US" sz="1000" dirty="0" smtClean="0">
                <a:latin typeface="Courier New"/>
                <a:cs typeface="Courier New"/>
              </a:rPr>
              <a:t>      </a:t>
            </a:r>
            <a:r>
              <a:rPr lang="en-US" sz="1000" dirty="0" err="1" smtClean="0">
                <a:latin typeface="Courier New"/>
                <a:cs typeface="Courier New"/>
              </a:rPr>
              <a:t>pixel_vector</a:t>
            </a:r>
            <a:r>
              <a:rPr lang="en-US" sz="1000" dirty="0" smtClean="0">
                <a:latin typeface="Courier New"/>
                <a:cs typeface="Courier New"/>
              </a:rPr>
              <a:t> = _mm_subs_epi8(pixel_vector, </a:t>
            </a:r>
            <a:r>
              <a:rPr lang="en-US" sz="1000" dirty="0" err="1" smtClean="0">
                <a:latin typeface="Courier New"/>
                <a:cs typeface="Courier New"/>
              </a:rPr>
              <a:t>value_vector</a:t>
            </a:r>
            <a:r>
              <a:rPr lang="en-US" sz="1000" dirty="0" smtClean="0">
                <a:latin typeface="Courier New"/>
                <a:cs typeface="Courier New"/>
              </a:rPr>
              <a:t>); </a:t>
            </a:r>
            <a:r>
              <a:rPr lang="en-US" sz="1000" b="1" dirty="0" smtClean="0">
                <a:latin typeface="Courier New"/>
                <a:cs typeface="Courier New"/>
              </a:rPr>
              <a:t>/* PSUBUSB */  </a:t>
            </a:r>
          </a:p>
          <a:p>
            <a:pPr>
              <a:lnSpc>
                <a:spcPts val="960"/>
              </a:lnSpc>
              <a:spcBef>
                <a:spcPts val="0"/>
              </a:spcBef>
              <a:spcAft>
                <a:spcPts val="600"/>
              </a:spcAft>
            </a:pPr>
            <a:r>
              <a:rPr lang="en-US" sz="1000" dirty="0" smtClean="0">
                <a:latin typeface="Courier New"/>
                <a:cs typeface="Courier New"/>
              </a:rPr>
              <a:t>      *((__m128 *)(</a:t>
            </a:r>
            <a:r>
              <a:rPr lang="en-US" sz="1000" dirty="0" err="1" smtClean="0">
                <a:latin typeface="Courier New"/>
                <a:cs typeface="Courier New"/>
              </a:rPr>
              <a:t>buffer+t</a:t>
            </a:r>
            <a:r>
              <a:rPr lang="en-US" sz="1000" dirty="0" smtClean="0">
                <a:latin typeface="Courier New"/>
                <a:cs typeface="Courier New"/>
              </a:rPr>
              <a:t>)) = </a:t>
            </a:r>
            <a:r>
              <a:rPr lang="en-US" sz="1000" dirty="0" err="1" smtClean="0">
                <a:latin typeface="Courier New"/>
                <a:cs typeface="Courier New"/>
              </a:rPr>
              <a:t>pixel_vector</a:t>
            </a:r>
            <a:r>
              <a:rPr lang="en-US" sz="1000" dirty="0" smtClean="0">
                <a:latin typeface="Courier New"/>
                <a:cs typeface="Courier New"/>
              </a:rPr>
              <a:t>;                   </a:t>
            </a:r>
            <a:r>
              <a:rPr lang="en-US" sz="1000" b="1" dirty="0" smtClean="0">
                <a:latin typeface="Courier New"/>
                <a:cs typeface="Courier New"/>
              </a:rPr>
              <a:t>/* MOVDQA  */ </a:t>
            </a:r>
          </a:p>
          <a:p>
            <a:pPr>
              <a:lnSpc>
                <a:spcPts val="960"/>
              </a:lnSpc>
              <a:spcBef>
                <a:spcPts val="0"/>
              </a:spcBef>
              <a:spcAft>
                <a:spcPts val="600"/>
              </a:spcAft>
            </a:pPr>
            <a:r>
              <a:rPr lang="en-US" sz="1000" dirty="0" smtClean="0">
                <a:latin typeface="Courier New"/>
                <a:cs typeface="Courier New"/>
              </a:rPr>
              <a:t>    }</a:t>
            </a:r>
          </a:p>
          <a:p>
            <a:pPr>
              <a:lnSpc>
                <a:spcPts val="960"/>
              </a:lnSpc>
              <a:spcBef>
                <a:spcPts val="0"/>
              </a:spcBef>
              <a:spcAft>
                <a:spcPts val="600"/>
              </a:spcAft>
            </a:pPr>
            <a:r>
              <a:rPr lang="en-US" sz="1000" dirty="0" smtClean="0">
                <a:latin typeface="Courier New"/>
                <a:cs typeface="Courier New"/>
              </a:rPr>
              <a:t>  }</a:t>
            </a:r>
          </a:p>
          <a:p>
            <a:pPr>
              <a:lnSpc>
                <a:spcPts val="960"/>
              </a:lnSpc>
              <a:spcBef>
                <a:spcPts val="0"/>
              </a:spcBef>
              <a:spcAft>
                <a:spcPts val="600"/>
              </a:spcAft>
            </a:pPr>
            <a:r>
              <a:rPr lang="en-US" sz="1000" dirty="0" smtClean="0">
                <a:latin typeface="Courier New"/>
                <a:cs typeface="Courier New"/>
              </a:rPr>
              <a:t>}</a:t>
            </a:r>
          </a:p>
          <a:p>
            <a:pPr>
              <a:lnSpc>
                <a:spcPts val="960"/>
              </a:lnSpc>
              <a:spcBef>
                <a:spcPts val="0"/>
              </a:spcBef>
              <a:spcAft>
                <a:spcPts val="600"/>
              </a:spcAft>
            </a:pPr>
            <a:endParaRPr lang="en-US" sz="1000" dirty="0" smtClean="0">
              <a:latin typeface="Courier New"/>
              <a:cs typeface="Courier New"/>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r>
              <a:rPr lang="en-US" sz="1200" b="1" dirty="0" smtClean="0">
                <a:effectLst>
                  <a:outerShdw blurRad="38100" dist="38100" dir="2700000" algn="tl">
                    <a:srgbClr val="C0C0C0"/>
                  </a:outerShdw>
                </a:effectLst>
                <a:ea typeface="ＭＳ Ｐゴシック" charset="-128"/>
              </a:rPr>
              <a:t/>
            </a:r>
            <a:br>
              <a:rPr lang="en-US" sz="1200" b="1" dirty="0" smtClean="0">
                <a:effectLst>
                  <a:outerShdw blurRad="38100" dist="38100" dir="2700000" algn="tl">
                    <a:srgbClr val="C0C0C0"/>
                  </a:outerShdw>
                </a:effectLst>
                <a:ea typeface="ＭＳ Ｐゴシック" charset="-128"/>
              </a:rPr>
            </a:br>
            <a:r>
              <a:rPr lang="en-US" sz="4800" b="1" dirty="0" smtClean="0">
                <a:effectLst>
                  <a:outerShdw blurRad="38100" dist="38100" dir="2700000" algn="tl">
                    <a:srgbClr val="C0C0C0"/>
                  </a:outerShdw>
                </a:effectLst>
                <a:ea typeface="ＭＳ Ｐゴシック" charset="-128"/>
              </a:rPr>
              <a:t> (M-) JPEG</a:t>
            </a:r>
          </a:p>
        </p:txBody>
      </p:sp>
      <p:sp>
        <p:nvSpPr>
          <p:cNvPr id="6" name="TextBox 5"/>
          <p:cNvSpPr txBox="1"/>
          <p:nvPr/>
        </p:nvSpPr>
        <p:spPr>
          <a:xfrm>
            <a:off x="3495220" y="3405119"/>
            <a:ext cx="2563610" cy="261610"/>
          </a:xfrm>
          <a:prstGeom prst="rect">
            <a:avLst/>
          </a:prstGeom>
          <a:noFill/>
        </p:spPr>
        <p:txBody>
          <a:bodyPr wrap="none" rtlCol="0">
            <a:spAutoFit/>
          </a:bodyPr>
          <a:lstStyle/>
          <a:p>
            <a:r>
              <a:rPr lang="en-US" sz="1100" dirty="0" smtClean="0"/>
              <a:t>The very short, turbo fast introduction</a:t>
            </a:r>
            <a:endParaRPr lang="en-US" sz="11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charset="-128"/>
              </a:rPr>
              <a:t>High data volumes: Need for compression</a:t>
            </a:r>
          </a:p>
        </p:txBody>
      </p:sp>
      <p:sp>
        <p:nvSpPr>
          <p:cNvPr id="22531" name="Content Placeholder 2"/>
          <p:cNvSpPr>
            <a:spLocks noGrp="1"/>
          </p:cNvSpPr>
          <p:nvPr>
            <p:ph idx="1"/>
          </p:nvPr>
        </p:nvSpPr>
        <p:spPr>
          <a:xfrm>
            <a:off x="0" y="842963"/>
            <a:ext cx="9144000" cy="5648325"/>
          </a:xfrm>
        </p:spPr>
        <p:txBody>
          <a:bodyPr/>
          <a:lstStyle/>
          <a:p>
            <a:pPr>
              <a:lnSpc>
                <a:spcPct val="80000"/>
              </a:lnSpc>
              <a:spcAft>
                <a:spcPts val="600"/>
              </a:spcAft>
            </a:pPr>
            <a:r>
              <a:rPr lang="en-US" sz="2000" dirty="0" smtClean="0">
                <a:ea typeface="ＭＳ Ｐゴシック" charset="-128"/>
              </a:rPr>
              <a:t>PAL video sequence</a:t>
            </a:r>
          </a:p>
          <a:p>
            <a:pPr lvl="1">
              <a:lnSpc>
                <a:spcPct val="80000"/>
              </a:lnSpc>
              <a:spcAft>
                <a:spcPts val="600"/>
              </a:spcAft>
            </a:pPr>
            <a:r>
              <a:rPr lang="en-US" sz="1800" dirty="0" smtClean="0">
                <a:ea typeface="ＭＳ Ｐゴシック" charset="-128"/>
              </a:rPr>
              <a:t>25 images per second</a:t>
            </a:r>
          </a:p>
          <a:p>
            <a:pPr lvl="1">
              <a:lnSpc>
                <a:spcPct val="80000"/>
              </a:lnSpc>
              <a:spcAft>
                <a:spcPts val="600"/>
              </a:spcAft>
            </a:pPr>
            <a:r>
              <a:rPr lang="en-US" sz="1800" dirty="0" smtClean="0">
                <a:ea typeface="ＭＳ Ｐゴシック" charset="-128"/>
              </a:rPr>
              <a:t>3 bytes per pixel</a:t>
            </a:r>
          </a:p>
          <a:p>
            <a:pPr lvl="2">
              <a:lnSpc>
                <a:spcPct val="80000"/>
              </a:lnSpc>
              <a:spcAft>
                <a:spcPts val="600"/>
              </a:spcAft>
            </a:pPr>
            <a:r>
              <a:rPr lang="en-US" sz="1600" dirty="0" smtClean="0">
                <a:ea typeface="ＭＳ Ｐゴシック" charset="-128"/>
              </a:rPr>
              <a:t>RGB (red-green-blue values)</a:t>
            </a:r>
          </a:p>
          <a:p>
            <a:pPr lvl="2">
              <a:lnSpc>
                <a:spcPct val="80000"/>
              </a:lnSpc>
              <a:spcAft>
                <a:spcPts val="600"/>
              </a:spcAft>
            </a:pPr>
            <a:r>
              <a:rPr lang="en-US" sz="1600" dirty="0" smtClean="0">
                <a:ea typeface="ＭＳ Ｐゴシック" charset="-128"/>
              </a:rPr>
              <a:t>YUV (luminance + 2 chrominance values), usually often a compression already</a:t>
            </a:r>
          </a:p>
          <a:p>
            <a:pPr lvl="1">
              <a:lnSpc>
                <a:spcPct val="80000"/>
              </a:lnSpc>
              <a:spcAft>
                <a:spcPts val="600"/>
              </a:spcAft>
            </a:pPr>
            <a:r>
              <a:rPr lang="en-US" sz="1800" dirty="0" smtClean="0">
                <a:ea typeface="ＭＳ Ｐゴシック" charset="-128"/>
              </a:rPr>
              <a:t>Uncompressed data rate depending on resolution</a:t>
            </a:r>
            <a:r>
              <a:rPr lang="en-US" sz="1400" dirty="0" smtClean="0">
                <a:ea typeface="ＭＳ Ｐゴシック" charset="-128"/>
              </a:rPr>
              <a:t>: </a:t>
            </a:r>
          </a:p>
          <a:p>
            <a:pPr lvl="2">
              <a:lnSpc>
                <a:spcPct val="80000"/>
              </a:lnSpc>
              <a:spcAft>
                <a:spcPts val="600"/>
              </a:spcAft>
            </a:pPr>
            <a:r>
              <a:rPr lang="en-US" sz="1600" dirty="0" smtClean="0">
                <a:ea typeface="ＭＳ Ｐゴシック" charset="-128"/>
              </a:rPr>
              <a:t>VGA: </a:t>
            </a:r>
            <a:r>
              <a:rPr lang="en-US" sz="1600" i="1" dirty="0" smtClean="0">
                <a:ea typeface="ＭＳ Ｐゴシック" charset="-128"/>
              </a:rPr>
              <a:t>640 * 480 * 3 Byte * 25/s = 23.040.000 byte/</a:t>
            </a:r>
            <a:r>
              <a:rPr lang="en-US" sz="1600" i="1" dirty="0" err="1" smtClean="0">
                <a:ea typeface="ＭＳ Ｐゴシック" charset="-128"/>
              </a:rPr>
              <a:t>s</a:t>
            </a:r>
            <a:r>
              <a:rPr lang="en-US" sz="1600" i="1" dirty="0" smtClean="0">
                <a:ea typeface="ＭＳ Ｐゴシック" charset="-128"/>
              </a:rPr>
              <a:t> = 		~   22 </a:t>
            </a:r>
            <a:r>
              <a:rPr lang="en-US" sz="1600" i="1" dirty="0" err="1" smtClean="0">
                <a:ea typeface="ＭＳ Ｐゴシック" charset="-128"/>
              </a:rPr>
              <a:t>MByte/s</a:t>
            </a:r>
            <a:endParaRPr lang="en-US" sz="1600" dirty="0" smtClean="0">
              <a:ea typeface="ＭＳ Ｐゴシック" charset="-128"/>
            </a:endParaRPr>
          </a:p>
          <a:p>
            <a:pPr lvl="2">
              <a:lnSpc>
                <a:spcPct val="80000"/>
              </a:lnSpc>
              <a:spcAft>
                <a:spcPts val="600"/>
              </a:spcAft>
            </a:pPr>
            <a:r>
              <a:rPr lang="en-US" sz="1600" dirty="0" smtClean="0">
                <a:ea typeface="ＭＳ Ｐゴシック" charset="-128"/>
              </a:rPr>
              <a:t>HD 720p: </a:t>
            </a:r>
            <a:r>
              <a:rPr lang="en-US" sz="1600" i="1" dirty="0" smtClean="0">
                <a:ea typeface="ＭＳ Ｐゴシック" charset="-128"/>
              </a:rPr>
              <a:t>1280 * 720 * 3 Byte * 25/s = 69.120.000 byte/</a:t>
            </a:r>
            <a:r>
              <a:rPr lang="en-US" sz="1600" i="1" dirty="0" err="1" smtClean="0">
                <a:ea typeface="ＭＳ Ｐゴシック" charset="-128"/>
              </a:rPr>
              <a:t>s</a:t>
            </a:r>
            <a:r>
              <a:rPr lang="en-US" sz="1600" i="1" dirty="0" smtClean="0">
                <a:ea typeface="ＭＳ Ｐゴシック" charset="-128"/>
              </a:rPr>
              <a:t> = 	~   66 </a:t>
            </a:r>
            <a:r>
              <a:rPr lang="en-US" sz="1600" i="1" dirty="0" err="1" smtClean="0">
                <a:ea typeface="ＭＳ Ｐゴシック" charset="-128"/>
              </a:rPr>
              <a:t>Mbyte/s</a:t>
            </a:r>
            <a:endParaRPr lang="en-US" sz="1600" dirty="0" smtClean="0">
              <a:ea typeface="ＭＳ Ｐゴシック" charset="-128"/>
            </a:endParaRPr>
          </a:p>
          <a:p>
            <a:pPr lvl="2">
              <a:lnSpc>
                <a:spcPct val="80000"/>
              </a:lnSpc>
              <a:spcAft>
                <a:spcPts val="600"/>
              </a:spcAft>
            </a:pPr>
            <a:r>
              <a:rPr lang="en-US" sz="1600" dirty="0" smtClean="0">
                <a:ea typeface="ＭＳ Ｐゴシック" charset="-128"/>
              </a:rPr>
              <a:t>HD 1080p: </a:t>
            </a:r>
            <a:r>
              <a:rPr lang="en-US" sz="1600" i="1" dirty="0" smtClean="0">
                <a:ea typeface="ＭＳ Ｐゴシック" charset="-128"/>
              </a:rPr>
              <a:t>1920 * 1080 * 3 Byte * 25/s = 155.520.000 byte/</a:t>
            </a:r>
            <a:r>
              <a:rPr lang="en-US" sz="1600" i="1" dirty="0" err="1" smtClean="0">
                <a:ea typeface="ＭＳ Ｐゴシック" charset="-128"/>
              </a:rPr>
              <a:t>s</a:t>
            </a:r>
            <a:r>
              <a:rPr lang="en-US" sz="1600" i="1" dirty="0" smtClean="0">
                <a:ea typeface="ＭＳ Ｐゴシック" charset="-128"/>
              </a:rPr>
              <a:t> = 	~ 148 </a:t>
            </a:r>
            <a:r>
              <a:rPr lang="en-US" sz="1600" i="1" dirty="0" err="1" smtClean="0">
                <a:ea typeface="ＭＳ Ｐゴシック" charset="-128"/>
              </a:rPr>
              <a:t>Mbyte/s</a:t>
            </a:r>
            <a:r>
              <a:rPr lang="en-US" sz="1600" i="1" dirty="0" smtClean="0">
                <a:ea typeface="ＭＳ Ｐゴシック" charset="-128"/>
              </a:rPr>
              <a:t/>
            </a:r>
            <a:br>
              <a:rPr lang="en-US" sz="1600" i="1" dirty="0" smtClean="0">
                <a:ea typeface="ＭＳ Ｐゴシック" charset="-128"/>
              </a:rPr>
            </a:br>
            <a:r>
              <a:rPr lang="en-US" sz="1600" i="1" dirty="0" smtClean="0">
                <a:ea typeface="ＭＳ Ｐゴシック" charset="-128"/>
              </a:rPr>
              <a:t>	</a:t>
            </a:r>
            <a:endParaRPr lang="en-US" sz="2400" dirty="0" smtClean="0">
              <a:ea typeface="ＭＳ Ｐゴシック" charset="-128"/>
            </a:endParaRPr>
          </a:p>
          <a:p>
            <a:pPr>
              <a:lnSpc>
                <a:spcPct val="80000"/>
              </a:lnSpc>
              <a:spcAft>
                <a:spcPts val="600"/>
              </a:spcAft>
            </a:pPr>
            <a:r>
              <a:rPr lang="en-US" sz="2400" dirty="0" smtClean="0">
                <a:ea typeface="ＭＳ Ｐゴシック" charset="-128"/>
              </a:rPr>
              <a:t>Network rates</a:t>
            </a:r>
          </a:p>
          <a:p>
            <a:pPr lvl="1">
              <a:lnSpc>
                <a:spcPct val="80000"/>
              </a:lnSpc>
              <a:spcAft>
                <a:spcPts val="600"/>
              </a:spcAft>
            </a:pPr>
            <a:r>
              <a:rPr lang="en-US" sz="2000" dirty="0" smtClean="0">
                <a:ea typeface="ＭＳ Ｐゴシック" charset="-128"/>
              </a:rPr>
              <a:t>5 Mbps ADSL: 	 </a:t>
            </a:r>
            <a:r>
              <a:rPr lang="en-US" sz="2000" dirty="0" smtClean="0">
                <a:solidFill>
                  <a:srgbClr val="FF0000"/>
                </a:solidFill>
                <a:ea typeface="ＭＳ Ｐゴシック" charset="-128"/>
              </a:rPr>
              <a:t>4% of 1 HD1080p </a:t>
            </a:r>
          </a:p>
          <a:p>
            <a:pPr lvl="1">
              <a:lnSpc>
                <a:spcPct val="80000"/>
              </a:lnSpc>
              <a:spcAft>
                <a:spcPts val="600"/>
              </a:spcAft>
            </a:pPr>
            <a:r>
              <a:rPr lang="en-US" sz="2000" dirty="0" smtClean="0">
                <a:ea typeface="ＭＳ Ｐゴシック" charset="-128"/>
              </a:rPr>
              <a:t>1 </a:t>
            </a:r>
            <a:r>
              <a:rPr lang="en-US" sz="2000" dirty="0" err="1" smtClean="0">
                <a:ea typeface="ＭＳ Ｐゴシック" charset="-128"/>
              </a:rPr>
              <a:t>Gbps</a:t>
            </a:r>
            <a:r>
              <a:rPr lang="en-US" sz="2000" dirty="0" smtClean="0">
                <a:ea typeface="ＭＳ Ｐゴシック" charset="-128"/>
              </a:rPr>
              <a:t> Ethernet: </a:t>
            </a:r>
            <a:r>
              <a:rPr lang="en-US" sz="2000" dirty="0" smtClean="0">
                <a:solidFill>
                  <a:srgbClr val="FF0000"/>
                </a:solidFill>
                <a:ea typeface="ＭＳ Ｐゴシック" charset="-128"/>
              </a:rPr>
              <a:t>84% of 1 HD1080p</a:t>
            </a:r>
          </a:p>
          <a:p>
            <a:pPr lvl="1">
              <a:lnSpc>
                <a:spcPct val="80000"/>
              </a:lnSpc>
              <a:spcAft>
                <a:spcPts val="600"/>
              </a:spcAft>
            </a:pPr>
            <a:r>
              <a:rPr lang="en-US" sz="2000" dirty="0" smtClean="0">
                <a:ea typeface="ＭＳ Ｐゴシック" charset="-128"/>
              </a:rPr>
              <a:t>add 1000s of concurrent users</a:t>
            </a:r>
            <a:br>
              <a:rPr lang="en-US" sz="2000" dirty="0" smtClean="0">
                <a:ea typeface="ＭＳ Ｐゴシック" charset="-128"/>
              </a:rPr>
            </a:br>
            <a:endParaRPr lang="en-US" sz="2000" dirty="0" smtClean="0">
              <a:ea typeface="ＭＳ Ｐゴシック" charset="-128"/>
            </a:endParaRPr>
          </a:p>
          <a:p>
            <a:pPr>
              <a:lnSpc>
                <a:spcPct val="80000"/>
              </a:lnSpc>
              <a:spcAft>
                <a:spcPts val="600"/>
              </a:spcAft>
              <a:buFont typeface="Lucida Grande" charset="0"/>
              <a:buChar char="➥"/>
            </a:pPr>
            <a:r>
              <a:rPr lang="en-US" sz="2400" dirty="0" smtClean="0">
                <a:ea typeface="ＭＳ Ｐゴシック" charset="-128"/>
              </a:rPr>
              <a:t> Need for compression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ea typeface="ＭＳ Ｐゴシック" charset="-128"/>
              </a:rPr>
              <a:t>Basic Encoding Steps</a:t>
            </a:r>
          </a:p>
        </p:txBody>
      </p:sp>
      <p:pic>
        <p:nvPicPr>
          <p:cNvPr id="26627" name="Picture 3"/>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11175" y="1254125"/>
            <a:ext cx="8277225" cy="5164138"/>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ea typeface="ＭＳ Ｐゴシック" charset="-128"/>
              </a:rPr>
              <a:t>JPEG</a:t>
            </a:r>
          </a:p>
        </p:txBody>
      </p:sp>
      <p:sp>
        <p:nvSpPr>
          <p:cNvPr id="28675" name="Rectangle 3"/>
          <p:cNvSpPr>
            <a:spLocks noGrp="1" noChangeArrowheads="1"/>
          </p:cNvSpPr>
          <p:nvPr>
            <p:ph type="body" idx="1"/>
          </p:nvPr>
        </p:nvSpPr>
        <p:spPr/>
        <p:txBody>
          <a:bodyPr/>
          <a:lstStyle/>
          <a:p>
            <a:pPr eaLnBrk="1" hangingPunct="1"/>
            <a:r>
              <a:rPr lang="en-US" sz="2400" smtClean="0">
                <a:ea typeface="ＭＳ Ｐゴシック" charset="-128"/>
              </a:rPr>
              <a:t>“JPEG”: Joint Photographic Expert Group</a:t>
            </a:r>
          </a:p>
          <a:p>
            <a:pPr eaLnBrk="1" hangingPunct="1"/>
            <a:endParaRPr lang="en-US" sz="2400" smtClean="0">
              <a:ea typeface="ＭＳ Ｐゴシック" charset="-128"/>
            </a:endParaRPr>
          </a:p>
          <a:p>
            <a:pPr eaLnBrk="1" hangingPunct="1"/>
            <a:r>
              <a:rPr lang="en-US" sz="2400" smtClean="0">
                <a:ea typeface="ＭＳ Ｐゴシック" charset="-128"/>
              </a:rPr>
              <a:t>International Standard:</a:t>
            </a:r>
          </a:p>
          <a:p>
            <a:pPr lvl="1" eaLnBrk="1" hangingPunct="1"/>
            <a:r>
              <a:rPr lang="en-US" sz="2000" smtClean="0">
                <a:ea typeface="ＭＳ Ｐゴシック" charset="-128"/>
              </a:rPr>
              <a:t>For digital compression and coding of continuous-tone still images</a:t>
            </a:r>
          </a:p>
          <a:p>
            <a:pPr lvl="1" eaLnBrk="1" hangingPunct="1"/>
            <a:r>
              <a:rPr lang="en-US" sz="2000" smtClean="0">
                <a:ea typeface="ＭＳ Ｐゴシック" charset="-128"/>
              </a:rPr>
              <a:t>Gray-scale and color</a:t>
            </a:r>
          </a:p>
          <a:p>
            <a:pPr lvl="2" eaLnBrk="1" hangingPunct="1"/>
            <a:endParaRPr lang="en-US" sz="1800" smtClean="0">
              <a:ea typeface="ＭＳ Ｐゴシック" charset="-128"/>
            </a:endParaRPr>
          </a:p>
          <a:p>
            <a:pPr eaLnBrk="1" hangingPunct="1"/>
            <a:r>
              <a:rPr lang="en-US" sz="2400" smtClean="0">
                <a:ea typeface="ＭＳ Ｐゴシック" charset="-128"/>
              </a:rPr>
              <a:t>Compression rate of 1:10 yields reasonable results</a:t>
            </a:r>
          </a:p>
          <a:p>
            <a:pPr lvl="1" eaLnBrk="1" hangingPunct="1"/>
            <a:r>
              <a:rPr lang="en-US" sz="2000" smtClean="0">
                <a:ea typeface="ＭＳ Ｐゴシック" charset="-128"/>
              </a:rPr>
              <a:t>Lossless mode: reasonable compression rate approx. 1:1.6</a:t>
            </a:r>
          </a:p>
          <a:p>
            <a:pPr eaLnBrk="1" hangingPunct="1"/>
            <a:endParaRPr lang="en-US" sz="2400" smtClean="0">
              <a:ea typeface="ＭＳ Ｐゴシック" charset="-128"/>
            </a:endParaRPr>
          </a:p>
          <a:p>
            <a:pPr eaLnBrk="1" hangingPunct="1"/>
            <a:r>
              <a:rPr lang="en-US" sz="2400" smtClean="0">
                <a:ea typeface="ＭＳ Ｐゴシック" charset="-128"/>
              </a:rPr>
              <a:t>Independence of</a:t>
            </a:r>
          </a:p>
          <a:p>
            <a:pPr lvl="1" eaLnBrk="1" hangingPunct="1"/>
            <a:r>
              <a:rPr lang="en-US" sz="2000" smtClean="0">
                <a:ea typeface="ＭＳ Ｐゴシック" charset="-128"/>
              </a:rPr>
              <a:t>Image resolution</a:t>
            </a:r>
          </a:p>
          <a:p>
            <a:pPr lvl="1" eaLnBrk="1" hangingPunct="1"/>
            <a:r>
              <a:rPr lang="en-US" sz="2000" smtClean="0">
                <a:ea typeface="ＭＳ Ｐゴシック" charset="-128"/>
              </a:rPr>
              <a:t>Image and pixel aspect ratio</a:t>
            </a:r>
          </a:p>
          <a:p>
            <a:pPr lvl="1" eaLnBrk="1" hangingPunct="1"/>
            <a:r>
              <a:rPr lang="en-US" sz="2000" smtClean="0">
                <a:ea typeface="ＭＳ Ｐゴシック" charset="-128"/>
              </a:rPr>
              <a:t>Color representation</a:t>
            </a:r>
          </a:p>
          <a:p>
            <a:pPr lvl="1" eaLnBrk="1" hangingPunct="1"/>
            <a:r>
              <a:rPr lang="en-US" sz="2000" smtClean="0">
                <a:ea typeface="ＭＳ Ｐゴシック" charset="-128"/>
              </a:rPr>
              <a:t>Image complexity and statistical characteristics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charset="-128"/>
              </a:rPr>
              <a:t>1 - Color conversion: RGB to YCbCr</a:t>
            </a:r>
          </a:p>
        </p:txBody>
      </p:sp>
      <p:sp>
        <p:nvSpPr>
          <p:cNvPr id="29699" name="Text Placeholder 2"/>
          <p:cNvSpPr>
            <a:spLocks noGrp="1"/>
          </p:cNvSpPr>
          <p:nvPr>
            <p:ph type="body" sz="half" idx="1"/>
          </p:nvPr>
        </p:nvSpPr>
        <p:spPr>
          <a:xfrm>
            <a:off x="0" y="768350"/>
            <a:ext cx="9144000" cy="5727700"/>
          </a:xfrm>
        </p:spPr>
        <p:txBody>
          <a:bodyPr/>
          <a:lstStyle/>
          <a:p>
            <a:r>
              <a:rPr lang="en-US" sz="2000" dirty="0" smtClean="0">
                <a:ea typeface="ＭＳ Ｐゴシック" charset="-128"/>
              </a:rPr>
              <a:t>The 24-bit </a:t>
            </a:r>
            <a:r>
              <a:rPr lang="en-US" sz="2000" b="1" dirty="0" smtClean="0">
                <a:ea typeface="ＭＳ Ｐゴシック" charset="-128"/>
              </a:rPr>
              <a:t>RGB </a:t>
            </a:r>
            <a:r>
              <a:rPr lang="en-US" sz="2000" dirty="0" smtClean="0">
                <a:ea typeface="ＭＳ Ｐゴシック" charset="-128"/>
              </a:rPr>
              <a:t>(red, green, blue) value is often converted to </a:t>
            </a:r>
            <a:r>
              <a:rPr lang="en-US" sz="2000" b="1" dirty="0" err="1" smtClean="0">
                <a:ea typeface="ＭＳ Ｐゴシック" charset="-128"/>
              </a:rPr>
              <a:t>YCbCr</a:t>
            </a:r>
            <a:r>
              <a:rPr lang="en-US" sz="2000" b="1" dirty="0" smtClean="0">
                <a:ea typeface="ＭＳ Ｐゴシック" charset="-128"/>
              </a:rPr>
              <a:t> </a:t>
            </a:r>
            <a:r>
              <a:rPr lang="en-US" sz="2000" dirty="0" smtClean="0">
                <a:ea typeface="ＭＳ Ｐゴシック" charset="-128"/>
              </a:rPr>
              <a:t>consisting of </a:t>
            </a:r>
          </a:p>
          <a:p>
            <a:pPr lvl="1"/>
            <a:r>
              <a:rPr lang="en-US" sz="1800" dirty="0" smtClean="0">
                <a:ea typeface="ＭＳ Ｐゴシック" charset="-128"/>
              </a:rPr>
              <a:t>one </a:t>
            </a:r>
            <a:r>
              <a:rPr lang="en-US" sz="1800" dirty="0" err="1" smtClean="0">
                <a:ea typeface="ＭＳ Ｐゴシック" charset="-128"/>
              </a:rPr>
              <a:t>luma</a:t>
            </a:r>
            <a:r>
              <a:rPr lang="en-US" sz="1800" dirty="0" smtClean="0">
                <a:ea typeface="ＭＳ Ｐゴシック" charset="-128"/>
              </a:rPr>
              <a:t> component (Y) representing brightness:</a:t>
            </a:r>
            <a:br>
              <a:rPr lang="en-US" sz="1800" dirty="0" smtClean="0">
                <a:ea typeface="ＭＳ Ｐゴシック" charset="-128"/>
              </a:rPr>
            </a:br>
            <a:r>
              <a:rPr lang="en-US" sz="1800" dirty="0" smtClean="0">
                <a:ea typeface="ＭＳ Ｐゴシック" charset="-128"/>
              </a:rPr>
              <a:t/>
            </a:r>
            <a:br>
              <a:rPr lang="en-US" sz="1800" dirty="0" smtClean="0">
                <a:ea typeface="ＭＳ Ｐゴシック" charset="-128"/>
              </a:rPr>
            </a:br>
            <a:r>
              <a:rPr lang="en-US" sz="1800" dirty="0" smtClean="0">
                <a:ea typeface="ＭＳ Ｐゴシック" charset="-128"/>
              </a:rPr>
              <a:t/>
            </a:r>
            <a:br>
              <a:rPr lang="en-US" sz="1800" dirty="0" smtClean="0">
                <a:ea typeface="ＭＳ Ｐゴシック" charset="-128"/>
              </a:rPr>
            </a:br>
            <a:endParaRPr lang="en-US" sz="1800" dirty="0" smtClean="0">
              <a:ea typeface="ＭＳ Ｐゴシック" charset="-128"/>
            </a:endParaRPr>
          </a:p>
          <a:p>
            <a:pPr lvl="1"/>
            <a:r>
              <a:rPr lang="en-US" sz="1800" dirty="0" smtClean="0">
                <a:ea typeface="ＭＳ Ｐゴシック" charset="-128"/>
              </a:rPr>
              <a:t>two </a:t>
            </a:r>
            <a:r>
              <a:rPr lang="en-US" sz="1800" dirty="0" err="1" smtClean="0">
                <a:ea typeface="ＭＳ Ｐゴシック" charset="-128"/>
              </a:rPr>
              <a:t>chroma</a:t>
            </a:r>
            <a:r>
              <a:rPr lang="en-US" sz="1800" dirty="0" smtClean="0">
                <a:ea typeface="ＭＳ Ｐゴシック" charset="-128"/>
              </a:rPr>
              <a:t> components representing color (</a:t>
            </a:r>
            <a:r>
              <a:rPr lang="en-US" sz="1800" dirty="0" err="1" smtClean="0">
                <a:ea typeface="ＭＳ Ｐゴシック" charset="-128"/>
              </a:rPr>
              <a:t>Cb-BlueDifference</a:t>
            </a:r>
            <a:r>
              <a:rPr lang="en-US" sz="1800" dirty="0" smtClean="0">
                <a:ea typeface="ＭＳ Ｐゴシック" charset="-128"/>
              </a:rPr>
              <a:t> and </a:t>
            </a:r>
            <a:br>
              <a:rPr lang="en-US" sz="1800" dirty="0" smtClean="0">
                <a:ea typeface="ＭＳ Ｐゴシック" charset="-128"/>
              </a:rPr>
            </a:br>
            <a:r>
              <a:rPr lang="en-US" sz="1800" dirty="0" smtClean="0">
                <a:ea typeface="ＭＳ Ｐゴシック" charset="-128"/>
              </a:rPr>
              <a:t>Cr-</a:t>
            </a:r>
            <a:r>
              <a:rPr lang="en-US" sz="1800" dirty="0" err="1" smtClean="0">
                <a:ea typeface="ＭＳ Ｐゴシック" charset="-128"/>
              </a:rPr>
              <a:t>RedDifference</a:t>
            </a:r>
            <a:r>
              <a:rPr lang="en-US" sz="1800" dirty="0" smtClean="0">
                <a:ea typeface="ＭＳ Ｐゴシック" charset="-128"/>
              </a:rPr>
              <a:t>), or of the </a:t>
            </a:r>
            <a:r>
              <a:rPr lang="en-US" sz="1800" dirty="0" err="1" smtClean="0">
                <a:ea typeface="ＭＳ Ｐゴシック" charset="-128"/>
              </a:rPr>
              <a:t>Pb</a:t>
            </a:r>
            <a:r>
              <a:rPr lang="en-US" sz="1800" dirty="0" smtClean="0">
                <a:ea typeface="ＭＳ Ｐゴシック" charset="-128"/>
              </a:rPr>
              <a:t> and Pr: </a:t>
            </a:r>
            <a:br>
              <a:rPr lang="en-US" sz="1800" dirty="0" smtClean="0">
                <a:ea typeface="ＭＳ Ｐゴシック" charset="-128"/>
              </a:rPr>
            </a:br>
            <a:r>
              <a:rPr lang="en-US" sz="2000" dirty="0" smtClean="0">
                <a:ea typeface="ＭＳ Ｐゴシック" charset="-128"/>
              </a:rPr>
              <a:t/>
            </a:r>
            <a:br>
              <a:rPr lang="en-US" sz="2000" dirty="0" smtClean="0">
                <a:ea typeface="ＭＳ Ｐゴシック" charset="-128"/>
              </a:rPr>
            </a:br>
            <a:r>
              <a:rPr lang="en-US" sz="1100" dirty="0" smtClean="0">
                <a:ea typeface="ＭＳ Ｐゴシック" charset="-128"/>
              </a:rPr>
              <a:t/>
            </a:r>
            <a:br>
              <a:rPr lang="en-US" sz="1100" dirty="0" smtClean="0">
                <a:ea typeface="ＭＳ Ｐゴシック" charset="-128"/>
              </a:rPr>
            </a:br>
            <a:r>
              <a:rPr lang="en-US" sz="1100" dirty="0" smtClean="0">
                <a:ea typeface="ＭＳ Ｐゴシック" charset="-128"/>
              </a:rPr>
              <a:t/>
            </a:r>
            <a:br>
              <a:rPr lang="en-US" sz="1100" dirty="0" smtClean="0">
                <a:ea typeface="ＭＳ Ｐゴシック" charset="-128"/>
              </a:rPr>
            </a:br>
            <a:endParaRPr lang="en-US" sz="1100" dirty="0" smtClean="0">
              <a:ea typeface="ＭＳ Ｐゴシック" charset="-128"/>
            </a:endParaRPr>
          </a:p>
          <a:p>
            <a:pPr lvl="1">
              <a:spcAft>
                <a:spcPts val="600"/>
              </a:spcAft>
            </a:pPr>
            <a:r>
              <a:rPr lang="en-US" sz="1600" dirty="0" smtClean="0">
                <a:ea typeface="ＭＳ Ｐゴシック" charset="-128"/>
              </a:rPr>
              <a:t>Kb and Kr are ordinarily derived from the definition of the corresponding RGB space, e.g.,</a:t>
            </a:r>
            <a:br>
              <a:rPr lang="en-US" sz="1600" dirty="0" smtClean="0">
                <a:ea typeface="ＭＳ Ｐゴシック" charset="-128"/>
              </a:rPr>
            </a:br>
            <a:r>
              <a:rPr lang="en-US" sz="1600" dirty="0" smtClean="0">
                <a:ea typeface="ＭＳ Ｐゴシック" charset="-128"/>
              </a:rPr>
              <a:t>Kb = 0.114 and Kr = 0.299 defined for standard-definition television</a:t>
            </a:r>
            <a:br>
              <a:rPr lang="en-US" sz="1600" dirty="0" smtClean="0">
                <a:ea typeface="ＭＳ Ｐゴシック" charset="-128"/>
              </a:rPr>
            </a:br>
            <a:r>
              <a:rPr lang="en-US" sz="1600" dirty="0" smtClean="0">
                <a:ea typeface="ＭＳ Ｐゴシック" charset="-128"/>
              </a:rPr>
              <a:t> </a:t>
            </a:r>
          </a:p>
          <a:p>
            <a:pPr lvl="1">
              <a:spcAft>
                <a:spcPts val="600"/>
              </a:spcAft>
            </a:pPr>
            <a:r>
              <a:rPr lang="en-US" sz="1600" dirty="0" smtClean="0">
                <a:ea typeface="ＭＳ Ｐゴシック" charset="-128"/>
              </a:rPr>
              <a:t>the prime (') symbols mean gamma correction is being used - resulting </a:t>
            </a:r>
            <a:r>
              <a:rPr lang="en-US" sz="1600" dirty="0" err="1" smtClean="0">
                <a:ea typeface="ＭＳ Ｐゴシック" charset="-128"/>
              </a:rPr>
              <a:t>luma</a:t>
            </a:r>
            <a:r>
              <a:rPr lang="en-US" sz="1600" dirty="0" smtClean="0">
                <a:ea typeface="ＭＳ Ｐゴシック" charset="-128"/>
              </a:rPr>
              <a:t> (Y) value will then have a nominal range from 0 to 1, and the </a:t>
            </a:r>
            <a:r>
              <a:rPr lang="en-US" sz="1600" dirty="0" err="1" smtClean="0">
                <a:ea typeface="ＭＳ Ｐゴシック" charset="-128"/>
              </a:rPr>
              <a:t>chroma</a:t>
            </a:r>
            <a:r>
              <a:rPr lang="en-US" sz="1600" dirty="0" smtClean="0">
                <a:ea typeface="ＭＳ Ｐゴシック" charset="-128"/>
              </a:rPr>
              <a:t> (</a:t>
            </a:r>
            <a:r>
              <a:rPr lang="en-US" sz="1600" dirty="0" err="1" smtClean="0">
                <a:ea typeface="ＭＳ Ｐゴシック" charset="-128"/>
              </a:rPr>
              <a:t>Cb</a:t>
            </a:r>
            <a:r>
              <a:rPr lang="en-US" sz="1600" dirty="0" smtClean="0">
                <a:ea typeface="ＭＳ Ｐゴシック" charset="-128"/>
              </a:rPr>
              <a:t> and Cr) values will have a nominal range from -0.5 to +0.5</a:t>
            </a:r>
            <a:br>
              <a:rPr lang="en-US" sz="1600" dirty="0" smtClean="0">
                <a:ea typeface="ＭＳ Ｐゴシック" charset="-128"/>
              </a:rPr>
            </a:br>
            <a:endParaRPr lang="en-US" sz="1600" dirty="0" smtClean="0">
              <a:ea typeface="ＭＳ Ｐゴシック" charset="-128"/>
            </a:endParaRPr>
          </a:p>
          <a:p>
            <a:pPr lvl="1">
              <a:spcAft>
                <a:spcPts val="600"/>
              </a:spcAft>
            </a:pPr>
            <a:r>
              <a:rPr lang="en-US" sz="1600" dirty="0" smtClean="0">
                <a:ea typeface="ＭＳ Ｐゴシック" charset="-128"/>
              </a:rPr>
              <a:t>in digital form, the results are scaled and rounded, and offsets are typically added</a:t>
            </a:r>
            <a:endParaRPr lang="en-US" sz="1800" dirty="0" smtClean="0">
              <a:ea typeface="ＭＳ Ｐゴシック" charset="-128"/>
            </a:endParaRPr>
          </a:p>
        </p:txBody>
      </p:sp>
      <p:pic>
        <p:nvPicPr>
          <p:cNvPr id="29700" name="Picture 6"/>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9663" y="2057400"/>
            <a:ext cx="4813300" cy="279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1" name="Picture 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2375" y="3341688"/>
            <a:ext cx="1854200" cy="546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2" name="Picture 8"/>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2463" y="3341688"/>
            <a:ext cx="1854200" cy="546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charset="-128"/>
              </a:rPr>
              <a:t>1 - Color conversion: RGB to YCbCr</a:t>
            </a:r>
          </a:p>
        </p:txBody>
      </p:sp>
      <p:sp>
        <p:nvSpPr>
          <p:cNvPr id="30723" name="Text Placeholder 2"/>
          <p:cNvSpPr>
            <a:spLocks noGrp="1"/>
          </p:cNvSpPr>
          <p:nvPr>
            <p:ph type="body" sz="half" idx="1"/>
          </p:nvPr>
        </p:nvSpPr>
        <p:spPr>
          <a:xfrm>
            <a:off x="0" y="633622"/>
            <a:ext cx="9144000" cy="5991225"/>
          </a:xfrm>
        </p:spPr>
        <p:txBody>
          <a:bodyPr/>
          <a:lstStyle/>
          <a:p>
            <a:r>
              <a:rPr lang="en-US" sz="2400" b="1" dirty="0" smtClean="0">
                <a:ea typeface="ＭＳ Ｐゴシック" charset="-128"/>
              </a:rPr>
              <a:t>JPEG File Interchange Format (JFIF)</a:t>
            </a:r>
            <a:r>
              <a:rPr lang="en-US" sz="2400" dirty="0" smtClean="0">
                <a:ea typeface="ＭＳ Ｐゴシック" charset="-128"/>
              </a:rPr>
              <a:t> allows </a:t>
            </a:r>
            <a:r>
              <a:rPr lang="en-US" sz="2400" dirty="0" err="1" smtClean="0">
                <a:ea typeface="ＭＳ Ｐゴシック" charset="-128"/>
              </a:rPr>
              <a:t>Y'CbCr</a:t>
            </a:r>
            <a:r>
              <a:rPr lang="en-US" sz="2400" dirty="0" smtClean="0">
                <a:ea typeface="ＭＳ Ｐゴシック" charset="-128"/>
              </a:rPr>
              <a:t> where Y', </a:t>
            </a:r>
            <a:r>
              <a:rPr lang="en-US" sz="2400" dirty="0" err="1" smtClean="0">
                <a:ea typeface="ＭＳ Ｐゴシック" charset="-128"/>
              </a:rPr>
              <a:t>Cb</a:t>
            </a:r>
            <a:r>
              <a:rPr lang="en-US" sz="2400" dirty="0" smtClean="0">
                <a:ea typeface="ＭＳ Ｐゴシック" charset="-128"/>
              </a:rPr>
              <a:t> and Cr have the full 256 values:</a:t>
            </a:r>
            <a:br>
              <a:rPr lang="en-US" sz="2400" dirty="0" smtClean="0">
                <a:ea typeface="ＭＳ Ｐゴシック" charset="-128"/>
              </a:rPr>
            </a:br>
            <a:endParaRPr lang="en-US" sz="1400" dirty="0" smtClean="0">
              <a:ea typeface="ＭＳ Ｐゴシック" charset="-128"/>
            </a:endParaRPr>
          </a:p>
          <a:p>
            <a:pPr lvl="1"/>
            <a:r>
              <a:rPr lang="en-US" sz="1600" dirty="0" smtClean="0">
                <a:latin typeface="Courier New" charset="0"/>
                <a:ea typeface="ＭＳ Ｐゴシック" charset="-128"/>
                <a:cs typeface="Courier New" charset="0"/>
              </a:rPr>
              <a:t>Y' =     + 0.299    * R’ + 0.587    * G’ + 0.114    * B’</a:t>
            </a:r>
          </a:p>
          <a:p>
            <a:pPr lvl="1"/>
            <a:r>
              <a:rPr lang="en-US" sz="1600" dirty="0" err="1" smtClean="0">
                <a:latin typeface="Courier New" charset="0"/>
                <a:ea typeface="ＭＳ Ｐゴシック" charset="-128"/>
                <a:cs typeface="Courier New" charset="0"/>
              </a:rPr>
              <a:t>Cb</a:t>
            </a:r>
            <a:r>
              <a:rPr lang="en-US" sz="1600" dirty="0" smtClean="0">
                <a:latin typeface="Courier New" charset="0"/>
                <a:ea typeface="ＭＳ Ｐゴシック" charset="-128"/>
                <a:cs typeface="Courier New" charset="0"/>
              </a:rPr>
              <a:t> = 128 - 0.168736 * R’ - 0.331264 * G’ + 0.5      * B’</a:t>
            </a:r>
          </a:p>
          <a:p>
            <a:pPr lvl="1"/>
            <a:r>
              <a:rPr lang="en-US" sz="1600" dirty="0" smtClean="0">
                <a:latin typeface="Courier New" charset="0"/>
                <a:ea typeface="ＭＳ Ｐゴシック" charset="-128"/>
                <a:cs typeface="Courier New" charset="0"/>
              </a:rPr>
              <a:t>Cr = 128 + 0.5      * R’ - 0.418688 * G’ - 0.081312 * B’</a:t>
            </a:r>
            <a:br>
              <a:rPr lang="en-US" sz="1600" dirty="0" smtClean="0">
                <a:latin typeface="Courier New" charset="0"/>
                <a:ea typeface="ＭＳ Ｐゴシック" charset="-128"/>
                <a:cs typeface="Courier New" charset="0"/>
              </a:rPr>
            </a:br>
            <a:r>
              <a:rPr lang="en-US" sz="1600" dirty="0" smtClean="0">
                <a:latin typeface="Courier New" charset="0"/>
                <a:ea typeface="ＭＳ Ｐゴシック" charset="-128"/>
                <a:cs typeface="Courier New" charset="0"/>
              </a:rPr>
              <a:t>	</a:t>
            </a:r>
          </a:p>
          <a:p>
            <a:pPr>
              <a:buFont typeface="Wingdings" charset="2"/>
              <a:buNone/>
            </a:pPr>
            <a:r>
              <a:rPr lang="en-US" sz="2400" dirty="0" smtClean="0">
                <a:latin typeface="Courier New" charset="0"/>
                <a:ea typeface="ＭＳ Ｐゴシック" charset="-128"/>
                <a:cs typeface="Courier New" charset="0"/>
              </a:rPr>
              <a:t> </a:t>
            </a:r>
            <a:r>
              <a:rPr lang="en-US" sz="2400" dirty="0" smtClean="0">
                <a:ea typeface="ＭＳ Ｐゴシック" charset="-128"/>
              </a:rPr>
              <a:t>… allowing values [0, 255]</a:t>
            </a:r>
            <a:br>
              <a:rPr lang="en-US" sz="2400" dirty="0" smtClean="0">
                <a:ea typeface="ＭＳ Ｐゴシック" charset="-128"/>
              </a:rPr>
            </a:br>
            <a:endParaRPr lang="en-US" sz="2400" dirty="0" smtClean="0">
              <a:ea typeface="ＭＳ Ｐゴシック" charset="-128"/>
            </a:endParaRPr>
          </a:p>
          <a:p>
            <a:r>
              <a:rPr lang="en-US" sz="2400" dirty="0" err="1" smtClean="0">
                <a:ea typeface="ＭＳ Ｐゴシック" charset="-128"/>
              </a:rPr>
              <a:t>Downsampling</a:t>
            </a:r>
            <a:r>
              <a:rPr lang="en-US" sz="2400" dirty="0" smtClean="0">
                <a:ea typeface="ＭＳ Ｐゴシック" charset="-128"/>
              </a:rPr>
              <a:t> (first compression step)</a:t>
            </a:r>
          </a:p>
          <a:p>
            <a:pPr lvl="1"/>
            <a:r>
              <a:rPr lang="en-US" sz="1800" dirty="0" smtClean="0">
                <a:ea typeface="ＭＳ Ｐゴシック" charset="-128"/>
              </a:rPr>
              <a:t>humans can see considerably more fine detail in the brightness,</a:t>
            </a:r>
            <a:br>
              <a:rPr lang="en-US" sz="1800" dirty="0" smtClean="0">
                <a:ea typeface="ＭＳ Ｐゴシック" charset="-128"/>
              </a:rPr>
            </a:br>
            <a:r>
              <a:rPr lang="en-US" sz="1800" dirty="0" smtClean="0">
                <a:ea typeface="ＭＳ Ｐゴシック" charset="-128"/>
              </a:rPr>
              <a:t>i.e., </a:t>
            </a:r>
            <a:r>
              <a:rPr lang="en-US" sz="1800" dirty="0" smtClean="0">
                <a:ea typeface="ＭＳ Ｐゴシック" charset="-128"/>
                <a:sym typeface="Wingdings"/>
              </a:rPr>
              <a:t>can </a:t>
            </a:r>
            <a:r>
              <a:rPr lang="en-US" sz="1800" dirty="0" smtClean="0">
                <a:ea typeface="ＭＳ Ｐゴシック" charset="-128"/>
              </a:rPr>
              <a:t>reduce the spatial resolution of the </a:t>
            </a:r>
            <a:r>
              <a:rPr lang="en-US" sz="1800" dirty="0" err="1" smtClean="0">
                <a:ea typeface="ＭＳ Ｐゴシック" charset="-128"/>
              </a:rPr>
              <a:t>Cb</a:t>
            </a:r>
            <a:r>
              <a:rPr lang="en-US" sz="1800" dirty="0" smtClean="0">
                <a:ea typeface="ＭＳ Ｐゴシック" charset="-128"/>
              </a:rPr>
              <a:t> and Cr components</a:t>
            </a:r>
            <a:br>
              <a:rPr lang="en-US" sz="1800" dirty="0" smtClean="0">
                <a:ea typeface="ＭＳ Ｐゴシック" charset="-128"/>
              </a:rPr>
            </a:br>
            <a:endParaRPr lang="en-US" sz="1800" dirty="0" smtClean="0">
              <a:ea typeface="ＭＳ Ｐゴシック" charset="-128"/>
            </a:endParaRPr>
          </a:p>
          <a:p>
            <a:pPr lvl="1"/>
            <a:r>
              <a:rPr lang="en-US" sz="1800" dirty="0" smtClean="0">
                <a:ea typeface="ＭＳ Ｐゴシック" charset="-128"/>
              </a:rPr>
              <a:t>4:4:4 (no </a:t>
            </a:r>
            <a:r>
              <a:rPr lang="en-US" sz="1800" dirty="0" err="1" smtClean="0">
                <a:ea typeface="ＭＳ Ｐゴシック" charset="-128"/>
              </a:rPr>
              <a:t>downsampling</a:t>
            </a:r>
            <a:r>
              <a:rPr lang="en-US" sz="1800" dirty="0" smtClean="0">
                <a:ea typeface="ＭＳ Ｐゴシック" charset="-128"/>
              </a:rPr>
              <a:t>)</a:t>
            </a:r>
          </a:p>
          <a:p>
            <a:pPr lvl="1"/>
            <a:r>
              <a:rPr lang="en-US" sz="1800" dirty="0" smtClean="0">
                <a:ea typeface="ＭＳ Ｐゴシック" charset="-128"/>
              </a:rPr>
              <a:t>4:2:2 (reduce by factor of 2 in horizontal direction)</a:t>
            </a:r>
          </a:p>
          <a:p>
            <a:pPr lvl="1"/>
            <a:r>
              <a:rPr lang="en-US" sz="1800" dirty="0" smtClean="0">
                <a:ea typeface="ＭＳ Ｐゴシック" charset="-128"/>
              </a:rPr>
              <a:t>4:2:0 (reduce by factor of 2 in horizontal and vertical directions)</a:t>
            </a:r>
            <a:br>
              <a:rPr lang="en-US" sz="1800" dirty="0" smtClean="0">
                <a:ea typeface="ＭＳ Ｐゴシック" charset="-128"/>
              </a:rPr>
            </a:br>
            <a:endParaRPr lang="en-US" sz="1800" dirty="0" smtClean="0">
              <a:ea typeface="ＭＳ Ｐゴシック" charset="-128"/>
            </a:endParaRPr>
          </a:p>
          <a:p>
            <a:pPr lvl="1">
              <a:buFont typeface="Lucida Grande" charset="0"/>
              <a:buChar char="➥"/>
            </a:pPr>
            <a:r>
              <a:rPr lang="en-US" sz="1800" dirty="0" smtClean="0">
                <a:ea typeface="ＭＳ Ｐゴシック" charset="-128"/>
              </a:rPr>
              <a:t>resolution of </a:t>
            </a:r>
            <a:r>
              <a:rPr lang="en-US" sz="1800" dirty="0" err="1" smtClean="0">
                <a:ea typeface="ＭＳ Ｐゴシック" charset="-128"/>
              </a:rPr>
              <a:t>croma</a:t>
            </a:r>
            <a:r>
              <a:rPr lang="en-US" sz="1800" dirty="0" smtClean="0">
                <a:ea typeface="ＭＳ Ｐゴシック" charset="-128"/>
              </a:rPr>
              <a:t> is usually reduced by a factor of 2 (24-bit to 16-bit in total)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rPr>
              <a:t>1 - Color conversion: RGB to YCbCr</a:t>
            </a:r>
          </a:p>
        </p:txBody>
      </p:sp>
      <p:sp>
        <p:nvSpPr>
          <p:cNvPr id="31747" name="Text Placeholder 2"/>
          <p:cNvSpPr>
            <a:spLocks noGrp="1"/>
          </p:cNvSpPr>
          <p:nvPr>
            <p:ph type="body" sz="half" idx="1"/>
          </p:nvPr>
        </p:nvSpPr>
        <p:spPr>
          <a:xfrm>
            <a:off x="0" y="866775"/>
            <a:ext cx="4395788" cy="5580063"/>
          </a:xfrm>
        </p:spPr>
        <p:txBody>
          <a:bodyPr/>
          <a:lstStyle/>
          <a:p>
            <a:pPr>
              <a:spcAft>
                <a:spcPts val="1200"/>
              </a:spcAft>
            </a:pPr>
            <a:r>
              <a:rPr lang="en-US" sz="2000" smtClean="0">
                <a:ea typeface="ＭＳ Ｐゴシック" charset="-128"/>
              </a:rPr>
              <a:t>Y image is essentially a greyscale copy of the main image;</a:t>
            </a:r>
            <a:br>
              <a:rPr lang="en-US" sz="2000" smtClean="0">
                <a:ea typeface="ＭＳ Ｐゴシック" charset="-128"/>
              </a:rPr>
            </a:br>
            <a:r>
              <a:rPr lang="en-US" sz="2000" smtClean="0">
                <a:ea typeface="ＭＳ Ｐゴシック" charset="-128"/>
              </a:rPr>
              <a:t> </a:t>
            </a:r>
          </a:p>
          <a:p>
            <a:pPr>
              <a:spcAft>
                <a:spcPts val="1200"/>
              </a:spcAft>
            </a:pPr>
            <a:r>
              <a:rPr lang="en-US" sz="2000" smtClean="0">
                <a:ea typeface="ＭＳ Ｐゴシック" charset="-128"/>
              </a:rPr>
              <a:t>the white snow is represented as a middle value in both Cr and Cb; </a:t>
            </a:r>
            <a:br>
              <a:rPr lang="en-US" sz="2000" smtClean="0">
                <a:ea typeface="ＭＳ Ｐゴシック" charset="-128"/>
              </a:rPr>
            </a:br>
            <a:endParaRPr lang="en-US" sz="2000" smtClean="0">
              <a:ea typeface="ＭＳ Ｐゴシック" charset="-128"/>
            </a:endParaRPr>
          </a:p>
          <a:p>
            <a:pPr>
              <a:spcAft>
                <a:spcPts val="1200"/>
              </a:spcAft>
            </a:pPr>
            <a:r>
              <a:rPr lang="en-US" sz="2000" smtClean="0">
                <a:ea typeface="ＭＳ Ｐゴシック" charset="-128"/>
              </a:rPr>
              <a:t>the </a:t>
            </a:r>
            <a:r>
              <a:rPr lang="en-US" sz="2000" smtClean="0">
                <a:solidFill>
                  <a:srgbClr val="AD8C01"/>
                </a:solidFill>
                <a:ea typeface="ＭＳ Ｐゴシック" charset="-128"/>
              </a:rPr>
              <a:t>brown </a:t>
            </a:r>
            <a:r>
              <a:rPr lang="en-US" sz="2000" smtClean="0">
                <a:ea typeface="ＭＳ Ｐゴシック" charset="-128"/>
              </a:rPr>
              <a:t>barn is represented by weak Cb and strong Cr; </a:t>
            </a:r>
            <a:br>
              <a:rPr lang="en-US" sz="2000" smtClean="0">
                <a:ea typeface="ＭＳ Ｐゴシック" charset="-128"/>
              </a:rPr>
            </a:br>
            <a:endParaRPr lang="en-US" sz="2000" smtClean="0">
              <a:ea typeface="ＭＳ Ｐゴシック" charset="-128"/>
            </a:endParaRPr>
          </a:p>
          <a:p>
            <a:pPr>
              <a:spcAft>
                <a:spcPts val="1200"/>
              </a:spcAft>
            </a:pPr>
            <a:r>
              <a:rPr lang="en-US" sz="2000" smtClean="0">
                <a:ea typeface="ＭＳ Ｐゴシック" charset="-128"/>
              </a:rPr>
              <a:t>the </a:t>
            </a:r>
            <a:r>
              <a:rPr lang="en-US" sz="2000" smtClean="0">
                <a:solidFill>
                  <a:srgbClr val="008000"/>
                </a:solidFill>
                <a:ea typeface="ＭＳ Ｐゴシック" charset="-128"/>
              </a:rPr>
              <a:t>green </a:t>
            </a:r>
            <a:r>
              <a:rPr lang="en-US" sz="2000" smtClean="0">
                <a:ea typeface="ＭＳ Ｐゴシック" charset="-128"/>
              </a:rPr>
              <a:t>grass is represented by weak Cb and weak Cr; </a:t>
            </a:r>
            <a:br>
              <a:rPr lang="en-US" sz="2000" smtClean="0">
                <a:ea typeface="ＭＳ Ｐゴシック" charset="-128"/>
              </a:rPr>
            </a:br>
            <a:endParaRPr lang="en-US" sz="2000" smtClean="0">
              <a:ea typeface="ＭＳ Ｐゴシック" charset="-128"/>
            </a:endParaRPr>
          </a:p>
          <a:p>
            <a:pPr>
              <a:spcAft>
                <a:spcPts val="1200"/>
              </a:spcAft>
            </a:pPr>
            <a:r>
              <a:rPr lang="en-US" sz="2000" smtClean="0">
                <a:ea typeface="ＭＳ Ｐゴシック" charset="-128"/>
              </a:rPr>
              <a:t>the </a:t>
            </a:r>
            <a:r>
              <a:rPr lang="en-US" sz="2000" smtClean="0">
                <a:solidFill>
                  <a:schemeClr val="tx2"/>
                </a:solidFill>
                <a:ea typeface="ＭＳ Ｐゴシック" charset="-128"/>
              </a:rPr>
              <a:t>blue </a:t>
            </a:r>
            <a:r>
              <a:rPr lang="en-US" sz="2000" smtClean="0">
                <a:ea typeface="ＭＳ Ｐゴシック" charset="-128"/>
              </a:rPr>
              <a:t>sky is represented by strong Cb and weak Cr.</a:t>
            </a:r>
          </a:p>
        </p:txBody>
      </p:sp>
      <p:pic>
        <p:nvPicPr>
          <p:cNvPr id="31748"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11763" y="1585913"/>
            <a:ext cx="1481137" cy="4425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49" name="Picture 5"/>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37425" y="1585913"/>
            <a:ext cx="1481138" cy="4425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50" name="TextBox 6"/>
          <p:cNvSpPr txBox="1">
            <a:spLocks noChangeArrowheads="1"/>
          </p:cNvSpPr>
          <p:nvPr/>
        </p:nvSpPr>
        <p:spPr bwMode="auto">
          <a:xfrm>
            <a:off x="5730875" y="1204913"/>
            <a:ext cx="522288"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RGB</a:t>
            </a:r>
          </a:p>
        </p:txBody>
      </p:sp>
      <p:sp>
        <p:nvSpPr>
          <p:cNvPr id="31751" name="TextBox 7"/>
          <p:cNvSpPr txBox="1">
            <a:spLocks noChangeArrowheads="1"/>
          </p:cNvSpPr>
          <p:nvPr/>
        </p:nvSpPr>
        <p:spPr bwMode="auto">
          <a:xfrm>
            <a:off x="7669213" y="1204913"/>
            <a:ext cx="803275"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YCbCr</a:t>
            </a:r>
          </a:p>
        </p:txBody>
      </p:sp>
      <p:sp>
        <p:nvSpPr>
          <p:cNvPr id="31752" name="TextBox 8"/>
          <p:cNvSpPr txBox="1">
            <a:spLocks noChangeArrowheads="1"/>
          </p:cNvSpPr>
          <p:nvPr/>
        </p:nvSpPr>
        <p:spPr bwMode="auto">
          <a:xfrm>
            <a:off x="4911725" y="3049588"/>
            <a:ext cx="296863"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R</a:t>
            </a:r>
          </a:p>
        </p:txBody>
      </p:sp>
      <p:sp>
        <p:nvSpPr>
          <p:cNvPr id="31753" name="TextBox 10"/>
          <p:cNvSpPr txBox="1">
            <a:spLocks noChangeArrowheads="1"/>
          </p:cNvSpPr>
          <p:nvPr/>
        </p:nvSpPr>
        <p:spPr bwMode="auto">
          <a:xfrm>
            <a:off x="4911725" y="4211638"/>
            <a:ext cx="304800"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G</a:t>
            </a:r>
          </a:p>
        </p:txBody>
      </p:sp>
      <p:sp>
        <p:nvSpPr>
          <p:cNvPr id="31754" name="TextBox 11"/>
          <p:cNvSpPr txBox="1">
            <a:spLocks noChangeArrowheads="1"/>
          </p:cNvSpPr>
          <p:nvPr/>
        </p:nvSpPr>
        <p:spPr bwMode="auto">
          <a:xfrm>
            <a:off x="4911725" y="5292725"/>
            <a:ext cx="290513"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B</a:t>
            </a:r>
          </a:p>
        </p:txBody>
      </p:sp>
      <p:sp>
        <p:nvSpPr>
          <p:cNvPr id="31755" name="TextBox 12"/>
          <p:cNvSpPr txBox="1">
            <a:spLocks noChangeArrowheads="1"/>
          </p:cNvSpPr>
          <p:nvPr/>
        </p:nvSpPr>
        <p:spPr bwMode="auto">
          <a:xfrm>
            <a:off x="8809038" y="3055938"/>
            <a:ext cx="288925"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Y</a:t>
            </a:r>
          </a:p>
        </p:txBody>
      </p:sp>
      <p:sp>
        <p:nvSpPr>
          <p:cNvPr id="31756" name="TextBox 13"/>
          <p:cNvSpPr txBox="1">
            <a:spLocks noChangeArrowheads="1"/>
          </p:cNvSpPr>
          <p:nvPr/>
        </p:nvSpPr>
        <p:spPr bwMode="auto">
          <a:xfrm>
            <a:off x="8809038" y="4217988"/>
            <a:ext cx="392112"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Cb</a:t>
            </a:r>
          </a:p>
        </p:txBody>
      </p:sp>
      <p:sp>
        <p:nvSpPr>
          <p:cNvPr id="31757" name="TextBox 14"/>
          <p:cNvSpPr txBox="1">
            <a:spLocks noChangeArrowheads="1"/>
          </p:cNvSpPr>
          <p:nvPr/>
        </p:nvSpPr>
        <p:spPr bwMode="auto">
          <a:xfrm>
            <a:off x="8809038" y="5297488"/>
            <a:ext cx="357187"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Cr</a:t>
            </a:r>
          </a:p>
        </p:txBody>
      </p:sp>
      <p:sp>
        <p:nvSpPr>
          <p:cNvPr id="31758" name="Right Arrow 15"/>
          <p:cNvSpPr>
            <a:spLocks noChangeArrowheads="1"/>
          </p:cNvSpPr>
          <p:nvPr/>
        </p:nvSpPr>
        <p:spPr bwMode="auto">
          <a:xfrm>
            <a:off x="6821488" y="3711575"/>
            <a:ext cx="358775" cy="228600"/>
          </a:xfrm>
          <a:prstGeom prst="rightArrow">
            <a:avLst>
              <a:gd name="adj1" fmla="val 50000"/>
              <a:gd name="adj2" fmla="val 49932"/>
            </a:avLst>
          </a:pr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90000" tIns="46800" rIns="90000" bIns="46800">
            <a:spAutoFit/>
          </a:bodyPr>
          <a:lstStyle/>
          <a:p>
            <a:endParaRPr lang="nb-NO"/>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charset="-128"/>
              </a:rPr>
              <a:t>2 - Split each picture in </a:t>
            </a:r>
            <a:r>
              <a:rPr lang="en-US" smtClean="0">
                <a:latin typeface="Courier New" charset="0"/>
                <a:ea typeface="ＭＳ Ｐゴシック" charset="-128"/>
                <a:cs typeface="Courier New" charset="0"/>
              </a:rPr>
              <a:t>8x8</a:t>
            </a:r>
            <a:r>
              <a:rPr lang="en-US" smtClean="0">
                <a:ea typeface="ＭＳ Ｐゴシック" charset="-128"/>
              </a:rPr>
              <a:t> blocks</a:t>
            </a:r>
          </a:p>
        </p:txBody>
      </p:sp>
      <p:sp>
        <p:nvSpPr>
          <p:cNvPr id="33795" name="Text Placeholder 2"/>
          <p:cNvSpPr>
            <a:spLocks noGrp="1"/>
          </p:cNvSpPr>
          <p:nvPr>
            <p:ph type="body" sz="half" idx="1"/>
          </p:nvPr>
        </p:nvSpPr>
        <p:spPr>
          <a:xfrm>
            <a:off x="0" y="825500"/>
            <a:ext cx="8840788" cy="1006475"/>
          </a:xfrm>
        </p:spPr>
        <p:txBody>
          <a:bodyPr/>
          <a:lstStyle/>
          <a:p>
            <a:r>
              <a:rPr lang="en-US" b="1" smtClean="0">
                <a:ea typeface="ＭＳ Ｐゴシック" charset="-128"/>
              </a:rPr>
              <a:t>Each </a:t>
            </a:r>
            <a:r>
              <a:rPr lang="en-US" smtClean="0">
                <a:ea typeface="ＭＳ Ｐゴシック" charset="-128"/>
              </a:rPr>
              <a:t>Y, Cb and Cr picture is divided into 8x8 blocks, number depends on resolution</a:t>
            </a:r>
          </a:p>
        </p:txBody>
      </p:sp>
      <p:pic>
        <p:nvPicPr>
          <p:cNvPr id="6" name="Picture 5"/>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37425" y="1585913"/>
            <a:ext cx="1481138" cy="4425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5554" b="50053"/>
          <a:stretch>
            <a:fillRect/>
          </a:stretch>
        </p:blipFill>
        <p:spPr bwMode="auto">
          <a:xfrm>
            <a:off x="1000125" y="2043113"/>
            <a:ext cx="5943600" cy="4333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5554" b="50053"/>
          <a:stretch>
            <a:fillRect/>
          </a:stretch>
        </p:blipFill>
        <p:spPr bwMode="auto">
          <a:xfrm>
            <a:off x="7343775" y="2705100"/>
            <a:ext cx="1481138" cy="10842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aphicFrame>
        <p:nvGraphicFramePr>
          <p:cNvPr id="19" name="Table 18"/>
          <p:cNvGraphicFramePr>
            <a:graphicFrameLocks noGrp="1"/>
          </p:cNvGraphicFramePr>
          <p:nvPr/>
        </p:nvGraphicFramePr>
        <p:xfrm>
          <a:off x="1011238" y="2032000"/>
          <a:ext cx="5932487" cy="4358640"/>
        </p:xfrm>
        <a:graphic>
          <a:graphicData uri="http://schemas.openxmlformats.org/drawingml/2006/table">
            <a:tbl>
              <a:tblPr/>
              <a:tblGrid>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0987"/>
                <a:gridCol w="282575"/>
              </a:tblGrid>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6" presetClass="emph" presetSubtype="0" accel="50000" decel="50000" fill="hold" nodeType="afterEffect">
                                  <p:stCondLst>
                                    <p:cond delay="0"/>
                                  </p:stCondLst>
                                  <p:childTnLst>
                                    <p:animScale>
                                      <p:cBhvr>
                                        <p:cTn id="9" dur="2000" fill="hold"/>
                                        <p:tgtEl>
                                          <p:spTgt spid="17"/>
                                        </p:tgtEl>
                                      </p:cBhvr>
                                      <p:by x="400000" y="400000"/>
                                    </p:animScale>
                                  </p:childTnLst>
                                </p:cTn>
                              </p:par>
                              <p:par>
                                <p:cTn id="10" presetID="0" presetClass="path" presetSubtype="0" accel="50000" decel="50000" fill="hold" nodeType="withEffect">
                                  <p:stCondLst>
                                    <p:cond delay="0"/>
                                  </p:stCondLst>
                                  <p:childTnLst>
                                    <p:animMotion origin="layout" path="M 6.10687E-7 1.40607E-6 L -0.45021 0.13991 " pathEditMode="relative" rAng="0" ptsTypes="AA">
                                      <p:cBhvr>
                                        <p:cTn id="11" dur="2000" fill="hold"/>
                                        <p:tgtEl>
                                          <p:spTgt spid="17"/>
                                        </p:tgtEl>
                                        <p:attrNameLst>
                                          <p:attrName>ppt_x</p:attrName>
                                          <p:attrName>ppt_y</p:attrName>
                                        </p:attrNameLst>
                                      </p:cBhvr>
                                      <p:rCtr x="-22519" y="6996"/>
                                    </p:animMotion>
                                  </p:childTnLst>
                                </p:cTn>
                              </p:par>
                            </p:childTnLst>
                          </p:cTn>
                        </p:par>
                        <p:par>
                          <p:cTn id="12" fill="hold" nodeType="afterGroup">
                            <p:stCondLst>
                              <p:cond delay="2000"/>
                            </p:stCondLst>
                            <p:childTnLst>
                              <p:par>
                                <p:cTn id="13" presetID="1" presetClass="exit" presetSubtype="0" fill="hold" nodeType="after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nodeType="afterGroup">
                            <p:stCondLst>
                              <p:cond delay="2000"/>
                            </p:stCondLst>
                            <p:childTnLst>
                              <p:par>
                                <p:cTn id="18" presetID="9" presetClass="exit" presetSubtype="0" fill="hold" nodeType="after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312738" y="90488"/>
            <a:ext cx="8797925" cy="561975"/>
          </a:xfrm>
        </p:spPr>
        <p:txBody>
          <a:bodyPr/>
          <a:lstStyle/>
          <a:p>
            <a:r>
              <a:rPr lang="en-US" dirty="0" smtClean="0"/>
              <a:t>Intel Nehalem</a:t>
            </a:r>
          </a:p>
        </p:txBody>
      </p:sp>
      <p:sp>
        <p:nvSpPr>
          <p:cNvPr id="13" name="TextBox 12"/>
          <p:cNvSpPr txBox="1"/>
          <p:nvPr/>
        </p:nvSpPr>
        <p:spPr>
          <a:xfrm>
            <a:off x="9255547" y="4336487"/>
            <a:ext cx="184666" cy="307777"/>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2"/>
          <a:srcRect t="60026"/>
          <a:stretch>
            <a:fillRect/>
          </a:stretch>
        </p:blipFill>
        <p:spPr bwMode="auto">
          <a:xfrm>
            <a:off x="-132071" y="4225012"/>
            <a:ext cx="5108857" cy="2597715"/>
          </a:xfrm>
          <a:prstGeom prst="rect">
            <a:avLst/>
          </a:prstGeom>
          <a:noFill/>
          <a:ln w="9525">
            <a:noFill/>
            <a:miter lim="800000"/>
            <a:headEnd/>
            <a:tailEnd/>
          </a:ln>
        </p:spPr>
      </p:pic>
      <p:pic>
        <p:nvPicPr>
          <p:cNvPr id="17" name="Picture 16"/>
          <p:cNvPicPr>
            <a:picLocks noChangeAspect="1"/>
          </p:cNvPicPr>
          <p:nvPr/>
        </p:nvPicPr>
        <p:blipFill>
          <a:blip r:embed="rId2"/>
          <a:srcRect t="60026" r="36142" b="5669"/>
          <a:stretch>
            <a:fillRect/>
          </a:stretch>
        </p:blipFill>
        <p:spPr bwMode="auto">
          <a:xfrm>
            <a:off x="1340508" y="1393099"/>
            <a:ext cx="5963408" cy="4004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2000" fill="hold"/>
                                        <p:tgtEl>
                                          <p:spTgt spid="16"/>
                                        </p:tgtEl>
                                      </p:cBhvr>
                                      <p:by x="150000" y="150000"/>
                                    </p:animScale>
                                  </p:childTnLst>
                                </p:cTn>
                              </p:par>
                              <p:par>
                                <p:cTn id="7" presetID="0" presetClass="path" presetSubtype="0" accel="50000" decel="50000" fill="hold" nodeType="withEffect">
                                  <p:stCondLst>
                                    <p:cond delay="0"/>
                                  </p:stCondLst>
                                  <p:childTnLst>
                                    <p:animMotion origin="layout" path="M -2.64272E-6 2.91802E-6 L 0.28024 -0.30014 " pathEditMode="relative" rAng="0" ptsTypes="AA">
                                      <p:cBhvr>
                                        <p:cTn id="8" dur="2000" fill="hold"/>
                                        <p:tgtEl>
                                          <p:spTgt spid="16"/>
                                        </p:tgtEl>
                                        <p:attrNameLst>
                                          <p:attrName>ppt_x</p:attrName>
                                          <p:attrName>ppt_y</p:attrName>
                                        </p:attrNameLst>
                                      </p:cBhvr>
                                      <p:rCtr x="140" y="-150"/>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charset="-128"/>
              </a:rPr>
              <a:t>3 - Discrete cosine transform (DCT)</a:t>
            </a:r>
          </a:p>
        </p:txBody>
      </p:sp>
      <p:sp>
        <p:nvSpPr>
          <p:cNvPr id="35843" name="Text Placeholder 2"/>
          <p:cNvSpPr>
            <a:spLocks noGrp="1"/>
          </p:cNvSpPr>
          <p:nvPr>
            <p:ph type="body" sz="half" idx="1"/>
          </p:nvPr>
        </p:nvSpPr>
        <p:spPr>
          <a:xfrm>
            <a:off x="0" y="825500"/>
            <a:ext cx="9144000" cy="1006475"/>
          </a:xfrm>
        </p:spPr>
        <p:txBody>
          <a:bodyPr/>
          <a:lstStyle/>
          <a:p>
            <a:r>
              <a:rPr lang="en-US" sz="2400" smtClean="0">
                <a:ea typeface="ＭＳ Ｐゴシック" charset="-128"/>
              </a:rPr>
              <a:t>Each 8×8 block (Y, Cb, Cr) is converted to a frequency-domain representation, using a normalized, two-dimensional DCT </a:t>
            </a:r>
          </a:p>
        </p:txBody>
      </p:sp>
      <p:pic>
        <p:nvPicPr>
          <p:cNvPr id="35844" name="Picture 1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5554" b="50053"/>
          <a:stretch>
            <a:fillRect/>
          </a:stretch>
        </p:blipFill>
        <p:spPr bwMode="auto">
          <a:xfrm>
            <a:off x="1000125" y="2043113"/>
            <a:ext cx="5943600" cy="4333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aphicFrame>
        <p:nvGraphicFramePr>
          <p:cNvPr id="19" name="Table 18"/>
          <p:cNvGraphicFramePr>
            <a:graphicFrameLocks noGrp="1"/>
          </p:cNvGraphicFramePr>
          <p:nvPr/>
        </p:nvGraphicFramePr>
        <p:xfrm>
          <a:off x="1011238" y="2032000"/>
          <a:ext cx="5932487" cy="4358640"/>
        </p:xfrm>
        <a:graphic>
          <a:graphicData uri="http://schemas.openxmlformats.org/drawingml/2006/table">
            <a:tbl>
              <a:tblPr/>
              <a:tblGrid>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2575"/>
                <a:gridCol w="280987"/>
                <a:gridCol w="282575"/>
              </a:tblGrid>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8" name="Picture 7"/>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57975" y="2703513"/>
            <a:ext cx="2157413" cy="2159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3579813" y="3402013"/>
            <a:ext cx="244475"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accel="50000" decel="50000" fill="hold" nodeType="withEffect">
                                  <p:stCondLst>
                                    <p:cond delay="0"/>
                                  </p:stCondLst>
                                  <p:childTnLst>
                                    <p:animScale>
                                      <p:cBhvr>
                                        <p:cTn id="8" dur="2000" fill="hold"/>
                                        <p:tgtEl>
                                          <p:spTgt spid="11"/>
                                        </p:tgtEl>
                                      </p:cBhvr>
                                      <p:by x="400000" y="400000"/>
                                    </p:animScale>
                                  </p:childTnLst>
                                </p:cTn>
                              </p:par>
                              <p:par>
                                <p:cTn id="9" presetID="0" presetClass="path" presetSubtype="0" accel="50000" decel="50000" fill="hold" nodeType="withEffect">
                                  <p:stCondLst>
                                    <p:cond delay="0"/>
                                  </p:stCondLst>
                                  <p:childTnLst>
                                    <p:animMotion origin="layout" path="M 4.95222E-6 2.82905E-6 L 0.43944 0.03562 " pathEditMode="relative" ptsTypes="AA">
                                      <p:cBhvr>
                                        <p:cTn id="10" dur="2000" fill="hold"/>
                                        <p:tgtEl>
                                          <p:spTgt spid="11"/>
                                        </p:tgtEl>
                                        <p:attrNameLst>
                                          <p:attrName>ppt_x</p:attrName>
                                          <p:attrName>ppt_y</p:attrName>
                                        </p:attrNameLst>
                                      </p:cBhvr>
                                    </p:animMotion>
                                  </p:childTnLst>
                                </p:cTn>
                              </p:par>
                            </p:childTnLst>
                          </p:cTn>
                        </p:par>
                        <p:par>
                          <p:cTn id="11" fill="hold" nodeType="afterGroup">
                            <p:stCondLst>
                              <p:cond delay="2000"/>
                            </p:stCondLst>
                            <p:childTnLst>
                              <p:par>
                                <p:cTn id="12" presetID="10" presetClass="exit" presetSubtype="0" fill="hold" nodeType="afterEffect">
                                  <p:stCondLst>
                                    <p:cond delay="0"/>
                                  </p:stCondLst>
                                  <p:childTnLst>
                                    <p:animEffect transition="out" filter="fade">
                                      <p:cBhvr>
                                        <p:cTn id="13" dur="2000"/>
                                        <p:tgtEl>
                                          <p:spTgt spid="11"/>
                                        </p:tgtEl>
                                      </p:cBhvr>
                                    </p:animEffect>
                                    <p:set>
                                      <p:cBhvr>
                                        <p:cTn id="14" dur="1" fill="hold">
                                          <p:stCondLst>
                                            <p:cond delay="1999"/>
                                          </p:stCondLst>
                                        </p:cTn>
                                        <p:tgtEl>
                                          <p:spTgt spid="11"/>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charset="-128"/>
              </a:rPr>
              <a:t>3 - Discrete cosine transform (DCT)</a:t>
            </a:r>
          </a:p>
        </p:txBody>
      </p:sp>
      <p:sp>
        <p:nvSpPr>
          <p:cNvPr id="37891" name="Text Placeholder 2"/>
          <p:cNvSpPr>
            <a:spLocks noGrp="1"/>
          </p:cNvSpPr>
          <p:nvPr>
            <p:ph type="body" sz="half" idx="1"/>
          </p:nvPr>
        </p:nvSpPr>
        <p:spPr>
          <a:xfrm>
            <a:off x="0" y="825500"/>
            <a:ext cx="9144000" cy="957263"/>
          </a:xfrm>
        </p:spPr>
        <p:txBody>
          <a:bodyPr/>
          <a:lstStyle/>
          <a:p>
            <a:r>
              <a:rPr lang="en-US" sz="2400" smtClean="0">
                <a:ea typeface="ＭＳ Ｐゴシック" charset="-128"/>
              </a:rPr>
              <a:t>Each 8×8 block (Y, Cb, Cr) is converted to a frequency-domain representation, using a normalized, two-dimensional DCT</a:t>
            </a:r>
          </a:p>
        </p:txBody>
      </p:sp>
      <p:pic>
        <p:nvPicPr>
          <p:cNvPr id="37892" name="Picture 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57975" y="2703513"/>
            <a:ext cx="2157413" cy="2159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15113" y="2703513"/>
            <a:ext cx="2244725" cy="21923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Text Placeholder 2"/>
          <p:cNvSpPr txBox="1">
            <a:spLocks/>
          </p:cNvSpPr>
          <p:nvPr/>
        </p:nvSpPr>
        <p:spPr bwMode="auto">
          <a:xfrm>
            <a:off x="-11113" y="1665288"/>
            <a:ext cx="9144001" cy="558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2000"/>
              <a:t>each pixel is represented by a [0, 255]-value</a:t>
            </a:r>
          </a:p>
          <a:p>
            <a:pPr lvl="1">
              <a:buClr>
                <a:srgbClr val="FF6600"/>
              </a:buClr>
              <a:buSzTx/>
            </a:pPr>
            <a:endParaRPr lang="en-US" sz="2000"/>
          </a:p>
        </p:txBody>
      </p:sp>
      <p:sp>
        <p:nvSpPr>
          <p:cNvPr id="14" name="Text Placeholder 2"/>
          <p:cNvSpPr txBox="1">
            <a:spLocks/>
          </p:cNvSpPr>
          <p:nvPr/>
        </p:nvSpPr>
        <p:spPr bwMode="auto">
          <a:xfrm>
            <a:off x="-11113" y="2116138"/>
            <a:ext cx="9144001" cy="558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2000"/>
              <a:t>each pixel is transformed to a [-128, 127]-value</a:t>
            </a:r>
          </a:p>
          <a:p>
            <a:pPr lvl="1">
              <a:buClr>
                <a:srgbClr val="FF6600"/>
              </a:buClr>
              <a:buSzTx/>
            </a:pPr>
            <a:endParaRPr lang="en-US" sz="2000"/>
          </a:p>
        </p:txBody>
      </p:sp>
      <p:pic>
        <p:nvPicPr>
          <p:cNvPr id="15" name="Picture 14"/>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 y="4929188"/>
            <a:ext cx="2679700" cy="13906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 name="Left Arrow 15"/>
          <p:cNvSpPr>
            <a:spLocks noChangeArrowheads="1"/>
          </p:cNvSpPr>
          <p:nvPr/>
        </p:nvSpPr>
        <p:spPr bwMode="auto">
          <a:xfrm rot="-987297">
            <a:off x="3973513" y="4260850"/>
            <a:ext cx="2049462" cy="512763"/>
          </a:xfrm>
          <a:prstGeom prst="leftArrow">
            <a:avLst>
              <a:gd name="adj1" fmla="val 50000"/>
              <a:gd name="adj2" fmla="val 49961"/>
            </a:avLst>
          </a:prstGeom>
          <a:solidFill>
            <a:srgbClr val="55555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90000" tIns="46800" rIns="90000" bIns="46800">
            <a:spAutoFit/>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1000"/>
                                        <p:tgtEl>
                                          <p:spTgt spid="14"/>
                                        </p:tgtEl>
                                      </p:cBhvr>
                                    </p:animEffect>
                                  </p:childTnLst>
                                </p:cTn>
                              </p:par>
                            </p:childTnLst>
                          </p:cTn>
                        </p:par>
                        <p:par>
                          <p:cTn id="16" fill="hold" nodeType="afterGroup">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nodeType="afterGroup">
                            <p:stCondLst>
                              <p:cond delay="15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charset="-128"/>
              </a:rPr>
              <a:t>3 - Discrete cosine transform (DCT)</a:t>
            </a:r>
          </a:p>
        </p:txBody>
      </p:sp>
      <p:sp>
        <p:nvSpPr>
          <p:cNvPr id="39939" name="Text Placeholder 2"/>
          <p:cNvSpPr>
            <a:spLocks noGrp="1"/>
          </p:cNvSpPr>
          <p:nvPr>
            <p:ph type="body" sz="half" idx="1"/>
          </p:nvPr>
        </p:nvSpPr>
        <p:spPr>
          <a:xfrm>
            <a:off x="0" y="825500"/>
            <a:ext cx="9144000" cy="957263"/>
          </a:xfrm>
        </p:spPr>
        <p:txBody>
          <a:bodyPr/>
          <a:lstStyle/>
          <a:p>
            <a:r>
              <a:rPr lang="en-US" sz="2400" smtClean="0">
                <a:ea typeface="ＭＳ Ｐゴシック" charset="-128"/>
              </a:rPr>
              <a:t>Each 8×8 block (Y, Cb, Cr) is converted to a frequency-domain representation, using a normalized, two-dimensional DCT</a:t>
            </a:r>
          </a:p>
        </p:txBody>
      </p:sp>
      <p:sp>
        <p:nvSpPr>
          <p:cNvPr id="11" name="Text Placeholder 2"/>
          <p:cNvSpPr txBox="1">
            <a:spLocks/>
          </p:cNvSpPr>
          <p:nvPr/>
        </p:nvSpPr>
        <p:spPr bwMode="auto">
          <a:xfrm>
            <a:off x="-22225" y="1676400"/>
            <a:ext cx="9144000" cy="3197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marL="1200150" indent="-285750"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spcAft>
                <a:spcPts val="600"/>
              </a:spcAft>
              <a:buClr>
                <a:srgbClr val="FF6600"/>
              </a:buClr>
              <a:buSzTx/>
              <a:buFont typeface="Tahoma" charset="0"/>
              <a:buChar char="−"/>
            </a:pPr>
            <a:r>
              <a:rPr lang="en-US" sz="2000"/>
              <a:t>two-dimensional DCT:</a:t>
            </a:r>
            <a:br>
              <a:rPr lang="en-US" sz="2000"/>
            </a:br>
            <a:endParaRPr lang="en-US"/>
          </a:p>
          <a:p>
            <a:pPr lvl="2">
              <a:spcAft>
                <a:spcPts val="600"/>
              </a:spcAft>
              <a:buClr>
                <a:srgbClr val="FF6600"/>
              </a:buClr>
              <a:buSzTx/>
              <a:buFont typeface="Tahoma" charset="0"/>
              <a:buChar char="−"/>
            </a:pPr>
            <a:r>
              <a:rPr lang="en-US" sz="2000" i="1"/>
              <a:t>G</a:t>
            </a:r>
            <a:r>
              <a:rPr lang="en-US" sz="2000" i="1" baseline="-25000"/>
              <a:t>u,v</a:t>
            </a:r>
            <a:r>
              <a:rPr lang="en-US" sz="2000"/>
              <a:t> is the DCT at coordinates</a:t>
            </a:r>
            <a:r>
              <a:rPr lang="en-US" sz="2000" i="1"/>
              <a:t> (u,v)</a:t>
            </a:r>
          </a:p>
          <a:p>
            <a:pPr lvl="2">
              <a:spcAft>
                <a:spcPts val="600"/>
              </a:spcAft>
              <a:buClr>
                <a:srgbClr val="FF6600"/>
              </a:buClr>
              <a:buSzTx/>
              <a:buFont typeface="Tahoma" charset="0"/>
              <a:buChar char="−"/>
            </a:pPr>
            <a:r>
              <a:rPr lang="en-US" sz="2000" i="1"/>
              <a:t>u</a:t>
            </a:r>
            <a:r>
              <a:rPr lang="en-US" sz="2000"/>
              <a:t> is the horizontal spatial frequency [0,8&gt;</a:t>
            </a:r>
          </a:p>
          <a:p>
            <a:pPr lvl="2">
              <a:spcAft>
                <a:spcPts val="600"/>
              </a:spcAft>
              <a:buClr>
                <a:srgbClr val="FF6600"/>
              </a:buClr>
              <a:buSzTx/>
              <a:buFont typeface="Tahoma" charset="0"/>
              <a:buChar char="−"/>
            </a:pPr>
            <a:r>
              <a:rPr lang="en-US" sz="2000" i="1"/>
              <a:t>v</a:t>
            </a:r>
            <a:r>
              <a:rPr lang="en-US" sz="2000"/>
              <a:t> is the vertical spatial frequency [0,8&gt;</a:t>
            </a:r>
          </a:p>
          <a:p>
            <a:pPr lvl="2">
              <a:spcAft>
                <a:spcPts val="600"/>
              </a:spcAft>
              <a:buClr>
                <a:srgbClr val="FF6600"/>
              </a:buClr>
              <a:buSzTx/>
              <a:buFont typeface="Tahoma" charset="0"/>
              <a:buChar char="−"/>
            </a:pPr>
            <a:r>
              <a:rPr lang="en-US" sz="2000" i="1"/>
              <a:t>g</a:t>
            </a:r>
            <a:r>
              <a:rPr lang="en-US" sz="2000" i="1" baseline="-25000"/>
              <a:t>x,y</a:t>
            </a:r>
            <a:r>
              <a:rPr lang="en-US" sz="2000"/>
              <a:t> is the pixel value at coordinates (x,y)</a:t>
            </a:r>
            <a:br>
              <a:rPr lang="en-US" sz="2000"/>
            </a:br>
            <a:endParaRPr lang="en-US" sz="1000"/>
          </a:p>
          <a:p>
            <a:pPr lvl="2">
              <a:spcAft>
                <a:spcPts val="600"/>
              </a:spcAft>
              <a:buClr>
                <a:srgbClr val="FF6600"/>
              </a:buClr>
              <a:buSzTx/>
              <a:buFont typeface="Tahoma" charset="0"/>
              <a:buChar char="−"/>
            </a:pPr>
            <a:r>
              <a:rPr lang="en-US" sz="2000"/>
              <a:t>α is a normalizing function: </a:t>
            </a:r>
          </a:p>
          <a:p>
            <a:pPr lvl="2">
              <a:spcAft>
                <a:spcPts val="600"/>
              </a:spcAft>
              <a:buClr>
                <a:srgbClr val="FF6600"/>
              </a:buClr>
              <a:buSzTx/>
            </a:pPr>
            <a:endParaRPr lang="en-US" sz="2000"/>
          </a:p>
          <a:p>
            <a:pPr lvl="2">
              <a:spcAft>
                <a:spcPts val="600"/>
              </a:spcAft>
              <a:buClr>
                <a:srgbClr val="FF6600"/>
              </a:buClr>
              <a:buSzTx/>
              <a:buFont typeface="Tahoma" charset="0"/>
              <a:buChar char="−"/>
            </a:pPr>
            <a:endParaRPr lang="en-US" sz="2000"/>
          </a:p>
        </p:txBody>
      </p:sp>
      <p:pic>
        <p:nvPicPr>
          <p:cNvPr id="12" name="Picture 11"/>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71863" y="1719263"/>
            <a:ext cx="5081587" cy="511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87863" y="4176713"/>
            <a:ext cx="1749425" cy="568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9943" name="Picture 17"/>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 y="4929188"/>
            <a:ext cx="2679700" cy="13906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9" name="Picture 18"/>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69050" y="4911725"/>
            <a:ext cx="2678113" cy="14208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 name="Right Arrow 19"/>
          <p:cNvSpPr>
            <a:spLocks noChangeArrowheads="1"/>
          </p:cNvSpPr>
          <p:nvPr/>
        </p:nvSpPr>
        <p:spPr bwMode="auto">
          <a:xfrm>
            <a:off x="3462338" y="5583238"/>
            <a:ext cx="2419350" cy="414337"/>
          </a:xfrm>
          <a:prstGeom prst="rightArrow">
            <a:avLst>
              <a:gd name="adj1" fmla="val 50000"/>
              <a:gd name="adj2" fmla="val 50065"/>
            </a:avLst>
          </a:prstGeom>
          <a:solidFill>
            <a:srgbClr val="55555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spAutoFit/>
          </a:bodyPr>
          <a:lstStyle/>
          <a:p>
            <a:endParaRPr lang="nb-NO"/>
          </a:p>
        </p:txBody>
      </p:sp>
      <p:sp>
        <p:nvSpPr>
          <p:cNvPr id="21" name="TextBox 20"/>
          <p:cNvSpPr txBox="1">
            <a:spLocks noChangeArrowheads="1"/>
          </p:cNvSpPr>
          <p:nvPr/>
        </p:nvSpPr>
        <p:spPr bwMode="auto">
          <a:xfrm>
            <a:off x="95250" y="4872038"/>
            <a:ext cx="6156325" cy="1643062"/>
          </a:xfrm>
          <a:prstGeom prst="rect">
            <a:avLst/>
          </a:prstGeom>
          <a:solidFill>
            <a:srgbClr val="C0C0C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Note the rather large value of the top-left corner (DC coefficient).  The remaining 63 are AC coefficients. The advantage of the DCT is its tendency to aggregate most of the signal in one corner of  the result, as may be seen above.</a:t>
            </a:r>
            <a:br>
              <a:rPr lang="en-US"/>
            </a:br>
            <a:endParaRPr lang="en-US"/>
          </a:p>
          <a:p>
            <a:pPr eaLnBrk="1" hangingPunct="1"/>
            <a:r>
              <a:rPr lang="en-US"/>
              <a:t>Compression possible: the following </a:t>
            </a:r>
            <a:r>
              <a:rPr lang="en-US" b="1"/>
              <a:t>quantization </a:t>
            </a:r>
            <a:r>
              <a:rPr lang="en-US"/>
              <a:t>step accentuates this effect while simultaneously reducing the overall size of the DCT coefficients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ea typeface="ＭＳ Ｐゴシック" charset="-128"/>
              </a:rPr>
              <a:t>4 - Quantization</a:t>
            </a:r>
          </a:p>
        </p:txBody>
      </p:sp>
      <p:sp>
        <p:nvSpPr>
          <p:cNvPr id="41987" name="Text Placeholder 2"/>
          <p:cNvSpPr>
            <a:spLocks noGrp="1"/>
          </p:cNvSpPr>
          <p:nvPr>
            <p:ph type="body" sz="half" idx="1"/>
          </p:nvPr>
        </p:nvSpPr>
        <p:spPr>
          <a:xfrm>
            <a:off x="0" y="657225"/>
            <a:ext cx="9144000" cy="2012950"/>
          </a:xfrm>
        </p:spPr>
        <p:txBody>
          <a:bodyPr/>
          <a:lstStyle/>
          <a:p>
            <a:r>
              <a:rPr lang="en-US" sz="2000" smtClean="0">
                <a:ea typeface="ＭＳ Ｐゴシック" charset="-128"/>
              </a:rPr>
              <a:t>The human eye</a:t>
            </a:r>
          </a:p>
          <a:p>
            <a:pPr lvl="1"/>
            <a:r>
              <a:rPr lang="en-US" sz="1800" smtClean="0">
                <a:ea typeface="ＭＳ Ｐゴシック" charset="-128"/>
              </a:rPr>
              <a:t>is good at seeing small differences in brightness over a large area </a:t>
            </a:r>
          </a:p>
          <a:p>
            <a:pPr lvl="1"/>
            <a:r>
              <a:rPr lang="en-US" sz="1800" smtClean="0">
                <a:ea typeface="ＭＳ Ｐゴシック" charset="-128"/>
              </a:rPr>
              <a:t>not so good at distinguishing the exact strength of a high frequency brightness variation</a:t>
            </a:r>
          </a:p>
          <a:p>
            <a:pPr lvl="1"/>
            <a:r>
              <a:rPr lang="en-US" sz="1800" smtClean="0">
                <a:ea typeface="ＭＳ Ｐゴシック" charset="-128"/>
              </a:rPr>
              <a:t>can reduce the amount of information in the high frequency components</a:t>
            </a:r>
          </a:p>
        </p:txBody>
      </p:sp>
      <p:pic>
        <p:nvPicPr>
          <p:cNvPr id="19" name="Picture 18"/>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69050" y="4911725"/>
            <a:ext cx="2678113" cy="14208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Text Placeholder 2"/>
          <p:cNvSpPr txBox="1">
            <a:spLocks/>
          </p:cNvSpPr>
          <p:nvPr/>
        </p:nvSpPr>
        <p:spPr bwMode="auto">
          <a:xfrm>
            <a:off x="-11113" y="2468563"/>
            <a:ext cx="9144001" cy="18272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1800"/>
              <a:t>simply dividing each component in the frequency domain by a known  constant for that component, and then rounding to the nearest integer:</a:t>
            </a:r>
            <a:br>
              <a:rPr lang="en-US" sz="1800"/>
            </a:br>
            <a:r>
              <a:rPr lang="en-US" sz="1600"/>
              <a:t/>
            </a:r>
            <a:br>
              <a:rPr lang="en-US" sz="1600"/>
            </a:br>
            <a:endParaRPr lang="en-US" sz="1800"/>
          </a:p>
          <a:p>
            <a:pPr lvl="1">
              <a:buClr>
                <a:srgbClr val="FF6600"/>
              </a:buClr>
              <a:buSzTx/>
            </a:pPr>
            <a:r>
              <a:rPr lang="en-US" sz="1800"/>
              <a:t>	where Q</a:t>
            </a:r>
            <a:r>
              <a:rPr lang="en-US" sz="1800" baseline="-25000"/>
              <a:t>j,k</a:t>
            </a:r>
            <a:r>
              <a:rPr lang="en-US" sz="1800"/>
              <a:t> is a quantization matrix, e.g., for JPEG</a:t>
            </a:r>
          </a:p>
        </p:txBody>
      </p:sp>
      <p:pic>
        <p:nvPicPr>
          <p:cNvPr id="14" name="Picture 13"/>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65550" y="5165725"/>
            <a:ext cx="1979613" cy="11636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68450" y="3125788"/>
            <a:ext cx="5426075" cy="441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 name="Rectangle 21"/>
          <p:cNvSpPr>
            <a:spLocks noChangeArrowheads="1"/>
          </p:cNvSpPr>
          <p:nvPr/>
        </p:nvSpPr>
        <p:spPr bwMode="auto">
          <a:xfrm>
            <a:off x="6154738" y="4865688"/>
            <a:ext cx="2989262" cy="15621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90000" tIns="46800" rIns="90000" bIns="46800">
            <a:spAutoFit/>
          </a:bodyPr>
          <a:lstStyle/>
          <a:p>
            <a:endParaRPr lang="nb-NO"/>
          </a:p>
        </p:txBody>
      </p:sp>
      <p:pic>
        <p:nvPicPr>
          <p:cNvPr id="15" name="Picture 14"/>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88150" y="5162550"/>
            <a:ext cx="1908175" cy="11779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3" name="Donut 22"/>
          <p:cNvSpPr/>
          <p:nvPr/>
        </p:nvSpPr>
        <p:spPr bwMode="auto">
          <a:xfrm>
            <a:off x="6686550" y="4970463"/>
            <a:ext cx="574675" cy="519112"/>
          </a:xfrm>
          <a:prstGeom prst="donut">
            <a:avLst/>
          </a:prstGeom>
          <a:solidFill>
            <a:srgbClr val="008000"/>
          </a:solidFill>
          <a:ln w="9525" cap="flat" cmpd="sng" algn="ctr">
            <a:noFill/>
            <a:prstDash val="solid"/>
            <a:round/>
            <a:headEnd type="none" w="med" len="med"/>
            <a:tailEnd type="none" w="med" len="med"/>
          </a:ln>
          <a:effectLst/>
        </p:spPr>
        <p:txBody>
          <a:bodyPr lIns="90000" tIns="46800" rIns="90000" bIns="46800">
            <a:spAutoFit/>
          </a:bodyPr>
          <a:lstStyle/>
          <a:p>
            <a:endParaRPr lang="nb-NO"/>
          </a:p>
        </p:txBody>
      </p:sp>
      <p:sp>
        <p:nvSpPr>
          <p:cNvPr id="24" name="Donut 23"/>
          <p:cNvSpPr/>
          <p:nvPr/>
        </p:nvSpPr>
        <p:spPr bwMode="auto">
          <a:xfrm>
            <a:off x="114300" y="4970463"/>
            <a:ext cx="576263" cy="519112"/>
          </a:xfrm>
          <a:prstGeom prst="donut">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endParaRPr lang="nb-NO"/>
          </a:p>
        </p:txBody>
      </p:sp>
      <p:sp>
        <p:nvSpPr>
          <p:cNvPr id="25" name="Donut 24"/>
          <p:cNvSpPr/>
          <p:nvPr/>
        </p:nvSpPr>
        <p:spPr bwMode="auto">
          <a:xfrm>
            <a:off x="3589338" y="4970463"/>
            <a:ext cx="574675" cy="519112"/>
          </a:xfrm>
          <a:prstGeom prst="donut">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endParaRPr lang="nb-NO"/>
          </a:p>
        </p:txBody>
      </p:sp>
      <p:sp>
        <p:nvSpPr>
          <p:cNvPr id="26" name="TextBox 25"/>
          <p:cNvSpPr txBox="1">
            <a:spLocks noChangeArrowheads="1"/>
          </p:cNvSpPr>
          <p:nvPr/>
        </p:nvSpPr>
        <p:spPr bwMode="auto">
          <a:xfrm>
            <a:off x="2187575" y="4033838"/>
            <a:ext cx="1074738"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solidFill>
                  <a:srgbClr val="FF0000"/>
                </a:solidFill>
              </a:rPr>
              <a:t>G</a:t>
            </a:r>
            <a:r>
              <a:rPr lang="en-US" baseline="-25000">
                <a:solidFill>
                  <a:srgbClr val="FF0000"/>
                </a:solidFill>
              </a:rPr>
              <a:t>0,0</a:t>
            </a:r>
            <a:r>
              <a:rPr lang="en-US">
                <a:solidFill>
                  <a:srgbClr val="FF0000"/>
                </a:solidFill>
              </a:rPr>
              <a:t> = -415</a:t>
            </a:r>
          </a:p>
        </p:txBody>
      </p:sp>
      <p:sp>
        <p:nvSpPr>
          <p:cNvPr id="27" name="TextBox 26"/>
          <p:cNvSpPr txBox="1">
            <a:spLocks noChangeArrowheads="1"/>
          </p:cNvSpPr>
          <p:nvPr/>
        </p:nvSpPr>
        <p:spPr bwMode="auto">
          <a:xfrm>
            <a:off x="2187575" y="4391025"/>
            <a:ext cx="917575"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solidFill>
                  <a:srgbClr val="FF0000"/>
                </a:solidFill>
              </a:rPr>
              <a:t>Q</a:t>
            </a:r>
            <a:r>
              <a:rPr lang="en-US" baseline="-25000">
                <a:solidFill>
                  <a:srgbClr val="FF0000"/>
                </a:solidFill>
              </a:rPr>
              <a:t>0,0</a:t>
            </a:r>
            <a:r>
              <a:rPr lang="en-US">
                <a:solidFill>
                  <a:srgbClr val="FF0000"/>
                </a:solidFill>
              </a:rPr>
              <a:t> = 16</a:t>
            </a:r>
          </a:p>
        </p:txBody>
      </p:sp>
      <p:cxnSp>
        <p:nvCxnSpPr>
          <p:cNvPr id="29" name="Straight Connector 28"/>
          <p:cNvCxnSpPr>
            <a:cxnSpLocks noChangeShapeType="1"/>
          </p:cNvCxnSpPr>
          <p:nvPr/>
        </p:nvCxnSpPr>
        <p:spPr bwMode="auto">
          <a:xfrm>
            <a:off x="2073275" y="4370388"/>
            <a:ext cx="1419225" cy="1587"/>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32" name="TextBox 31"/>
          <p:cNvSpPr txBox="1">
            <a:spLocks noChangeArrowheads="1"/>
          </p:cNvSpPr>
          <p:nvPr/>
        </p:nvSpPr>
        <p:spPr bwMode="auto">
          <a:xfrm>
            <a:off x="3797300" y="4205288"/>
            <a:ext cx="2227263" cy="3063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solidFill>
                  <a:srgbClr val="FF0000"/>
                </a:solidFill>
              </a:rPr>
              <a:t>= -25.9375000000  </a:t>
            </a:r>
            <a:r>
              <a:rPr lang="en-US">
                <a:solidFill>
                  <a:srgbClr val="008000"/>
                </a:solidFill>
              </a:rPr>
              <a:t>≈ -26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98404E-6 4.45912E-6 L -0.67436 4.45912E-6 " pathEditMode="relative" rAng="0" ptsTypes="AA">
                                      <p:cBhvr>
                                        <p:cTn id="6" dur="2000" fill="hold"/>
                                        <p:tgtEl>
                                          <p:spTgt spid="19"/>
                                        </p:tgtEl>
                                        <p:attrNameLst>
                                          <p:attrName>ppt_x</p:attrName>
                                          <p:attrName>ppt_y</p:attrName>
                                        </p:attrNameLst>
                                      </p:cBhvr>
                                      <p:rCtr x="-33727" y="0"/>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0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animBg="1"/>
      <p:bldP spid="25" grpId="0" animBg="1"/>
      <p:bldP spid="26" grpId="0"/>
      <p:bldP spid="27" grpId="0"/>
      <p:bldP spid="32"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charset="-128"/>
              </a:rPr>
              <a:t>5 - Lossless compression </a:t>
            </a:r>
          </a:p>
        </p:txBody>
      </p:sp>
      <p:sp>
        <p:nvSpPr>
          <p:cNvPr id="44035" name="Text Placeholder 2"/>
          <p:cNvSpPr>
            <a:spLocks noGrp="1"/>
          </p:cNvSpPr>
          <p:nvPr>
            <p:ph type="body" sz="half" idx="1"/>
          </p:nvPr>
        </p:nvSpPr>
        <p:spPr>
          <a:xfrm>
            <a:off x="0" y="657225"/>
            <a:ext cx="9144000" cy="1060450"/>
          </a:xfrm>
        </p:spPr>
        <p:txBody>
          <a:bodyPr/>
          <a:lstStyle/>
          <a:p>
            <a:r>
              <a:rPr lang="en-US" smtClean="0">
                <a:ea typeface="ＭＳ Ｐゴシック" charset="-128"/>
              </a:rPr>
              <a:t>The resulting data for all 8×8 blocks is further compressed with a loss-less algorithm:</a:t>
            </a:r>
          </a:p>
        </p:txBody>
      </p:sp>
      <p:pic>
        <p:nvPicPr>
          <p:cNvPr id="44036" name="Picture 1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88150" y="5162550"/>
            <a:ext cx="1908175" cy="11779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81788" y="1751013"/>
            <a:ext cx="2020887" cy="2020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 name="Text Placeholder 2"/>
          <p:cNvSpPr txBox="1">
            <a:spLocks/>
          </p:cNvSpPr>
          <p:nvPr/>
        </p:nvSpPr>
        <p:spPr bwMode="auto">
          <a:xfrm>
            <a:off x="0" y="1925638"/>
            <a:ext cx="9144000" cy="1412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1800"/>
              <a:t>organizing numbers in a </a:t>
            </a:r>
            <a:r>
              <a:rPr lang="en-US" sz="1800" b="1"/>
              <a:t>zigzag pattern</a:t>
            </a:r>
            <a:r>
              <a:rPr lang="en-US" sz="1800"/>
              <a:t>:</a:t>
            </a:r>
            <a:br>
              <a:rPr lang="en-US" sz="1800"/>
            </a:br>
            <a:r>
              <a:rPr lang="en-US" sz="1800"/>
              <a:t>-26,  -3,  0,  -3,  -2,  -6,  2,  -4,  1,  -4,  1,  1,  5,  1,  </a:t>
            </a:r>
            <a:br>
              <a:rPr lang="en-US" sz="1800"/>
            </a:br>
            <a:r>
              <a:rPr lang="en-US" sz="1800"/>
              <a:t>2,  -1,  1,  -1,  2,  0,  0,  0,  0,  0, -1,  -1,  0 ,  0,  0,  </a:t>
            </a:r>
            <a:br>
              <a:rPr lang="en-US" sz="1800"/>
            </a:br>
            <a:r>
              <a:rPr lang="en-US" sz="1800"/>
              <a:t>0,  0,  0,  0,  0,  0, …., 0,  0  	</a:t>
            </a:r>
            <a:endParaRPr lang="en-US" sz="2800"/>
          </a:p>
        </p:txBody>
      </p:sp>
      <p:sp>
        <p:nvSpPr>
          <p:cNvPr id="20" name="Text Placeholder 2"/>
          <p:cNvSpPr txBox="1">
            <a:spLocks/>
          </p:cNvSpPr>
          <p:nvPr/>
        </p:nvSpPr>
        <p:spPr bwMode="auto">
          <a:xfrm>
            <a:off x="3175" y="3357563"/>
            <a:ext cx="9144000" cy="1411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1800" b="1"/>
              <a:t>run-length (RLE)</a:t>
            </a:r>
            <a:br>
              <a:rPr lang="en-US" sz="1800" b="1"/>
            </a:br>
            <a:r>
              <a:rPr lang="en-US" sz="1800"/>
              <a:t> </a:t>
            </a:r>
          </a:p>
          <a:p>
            <a:pPr lvl="1">
              <a:buClr>
                <a:srgbClr val="FF6600"/>
              </a:buClr>
              <a:buSzTx/>
              <a:buFont typeface="Tahoma" charset="0"/>
              <a:buChar char="−"/>
            </a:pPr>
            <a:r>
              <a:rPr lang="en-US" sz="1800" b="1"/>
              <a:t>Huffman coding </a:t>
            </a:r>
            <a:r>
              <a:rPr lang="en-US" sz="1800"/>
              <a:t>– own table of symbols	</a:t>
            </a:r>
            <a:endParaRPr lang="en-US" sz="2800"/>
          </a:p>
        </p:txBody>
      </p:sp>
      <p:sp>
        <p:nvSpPr>
          <p:cNvPr id="28" name="Freeform 27"/>
          <p:cNvSpPr>
            <a:spLocks noChangeArrowheads="1"/>
          </p:cNvSpPr>
          <p:nvPr/>
        </p:nvSpPr>
        <p:spPr bwMode="auto">
          <a:xfrm>
            <a:off x="6921500" y="5207000"/>
            <a:ext cx="1714500" cy="1144588"/>
          </a:xfrm>
          <a:custGeom>
            <a:avLst/>
            <a:gdLst>
              <a:gd name="T0" fmla="*/ 6350 w 1714500"/>
              <a:gd name="T1" fmla="*/ 12688 h 1145141"/>
              <a:gd name="T2" fmla="*/ 171450 w 1714500"/>
              <a:gd name="T3" fmla="*/ 19032 h 1145141"/>
              <a:gd name="T4" fmla="*/ 203200 w 1714500"/>
              <a:gd name="T5" fmla="*/ 25376 h 1145141"/>
              <a:gd name="T6" fmla="*/ 304800 w 1714500"/>
              <a:gd name="T7" fmla="*/ 19032 h 1145141"/>
              <a:gd name="T8" fmla="*/ 355600 w 1714500"/>
              <a:gd name="T9" fmla="*/ 19032 h 1145141"/>
              <a:gd name="T10" fmla="*/ 0 w 1714500"/>
              <a:gd name="T11" fmla="*/ 158596 h 1145141"/>
              <a:gd name="T12" fmla="*/ 31750 w 1714500"/>
              <a:gd name="T13" fmla="*/ 329882 h 1145141"/>
              <a:gd name="T14" fmla="*/ 603250 w 1714500"/>
              <a:gd name="T15" fmla="*/ 31720 h 1145141"/>
              <a:gd name="T16" fmla="*/ 825500 w 1714500"/>
              <a:gd name="T17" fmla="*/ 31720 h 1145141"/>
              <a:gd name="T18" fmla="*/ 12700 w 1714500"/>
              <a:gd name="T19" fmla="*/ 475790 h 1145141"/>
              <a:gd name="T20" fmla="*/ 12700 w 1714500"/>
              <a:gd name="T21" fmla="*/ 609012 h 1145141"/>
              <a:gd name="T22" fmla="*/ 1092200 w 1714500"/>
              <a:gd name="T23" fmla="*/ 0 h 1145141"/>
              <a:gd name="T24" fmla="*/ 1371600 w 1714500"/>
              <a:gd name="T25" fmla="*/ 6344 h 1145141"/>
              <a:gd name="T26" fmla="*/ 0 w 1714500"/>
              <a:gd name="T27" fmla="*/ 754920 h 1145141"/>
              <a:gd name="T28" fmla="*/ 0 w 1714500"/>
              <a:gd name="T29" fmla="*/ 894486 h 1145141"/>
              <a:gd name="T30" fmla="*/ 1562100 w 1714500"/>
              <a:gd name="T31" fmla="*/ 12688 h 1145141"/>
              <a:gd name="T32" fmla="*/ 1701800 w 1714500"/>
              <a:gd name="T33" fmla="*/ 19032 h 1145141"/>
              <a:gd name="T34" fmla="*/ 6350 w 1714500"/>
              <a:gd name="T35" fmla="*/ 1040394 h 1145141"/>
              <a:gd name="T36" fmla="*/ 323850 w 1714500"/>
              <a:gd name="T37" fmla="*/ 1053082 h 1145141"/>
              <a:gd name="T38" fmla="*/ 1714500 w 1714500"/>
              <a:gd name="T39" fmla="*/ 164940 h 1145141"/>
              <a:gd name="T40" fmla="*/ 1708150 w 1714500"/>
              <a:gd name="T41" fmla="*/ 304506 h 1145141"/>
              <a:gd name="T42" fmla="*/ 539750 w 1714500"/>
              <a:gd name="T43" fmla="*/ 1065770 h 1145141"/>
              <a:gd name="T44" fmla="*/ 800100 w 1714500"/>
              <a:gd name="T45" fmla="*/ 1059426 h 1145141"/>
              <a:gd name="T46" fmla="*/ 1708150 w 1714500"/>
              <a:gd name="T47" fmla="*/ 463102 h 1145141"/>
              <a:gd name="T48" fmla="*/ 1701800 w 1714500"/>
              <a:gd name="T49" fmla="*/ 609012 h 1145141"/>
              <a:gd name="T50" fmla="*/ 1708150 w 1714500"/>
              <a:gd name="T51" fmla="*/ 583636 h 1145141"/>
              <a:gd name="T52" fmla="*/ 1066800 w 1714500"/>
              <a:gd name="T53" fmla="*/ 1059426 h 1145141"/>
              <a:gd name="T54" fmla="*/ 1339850 w 1714500"/>
              <a:gd name="T55" fmla="*/ 1046738 h 1145141"/>
              <a:gd name="T56" fmla="*/ 1695450 w 1714500"/>
              <a:gd name="T57" fmla="*/ 748576 h 1145141"/>
              <a:gd name="T58" fmla="*/ 1689100 w 1714500"/>
              <a:gd name="T59" fmla="*/ 913517 h 1145141"/>
              <a:gd name="T60" fmla="*/ 1530350 w 1714500"/>
              <a:gd name="T61" fmla="*/ 1040394 h 1145141"/>
              <a:gd name="T62" fmla="*/ 1714500 w 1714500"/>
              <a:gd name="T63" fmla="*/ 1046738 h 1145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4500"/>
              <a:gd name="T97" fmla="*/ 0 h 1145141"/>
              <a:gd name="T98" fmla="*/ 1714500 w 1714500"/>
              <a:gd name="T99" fmla="*/ 1145141 h 1145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4500" h="1145141">
                <a:moveTo>
                  <a:pt x="6350" y="12700"/>
                </a:moveTo>
                <a:cubicBezTo>
                  <a:pt x="61383" y="14817"/>
                  <a:pt x="116490" y="15504"/>
                  <a:pt x="171450" y="19050"/>
                </a:cubicBezTo>
                <a:cubicBezTo>
                  <a:pt x="182221" y="19745"/>
                  <a:pt x="192407" y="25400"/>
                  <a:pt x="203200" y="25400"/>
                </a:cubicBezTo>
                <a:cubicBezTo>
                  <a:pt x="237133" y="25400"/>
                  <a:pt x="270897" y="20463"/>
                  <a:pt x="304800" y="19050"/>
                </a:cubicBezTo>
                <a:cubicBezTo>
                  <a:pt x="321719" y="18345"/>
                  <a:pt x="338667" y="19050"/>
                  <a:pt x="355600" y="19050"/>
                </a:cubicBezTo>
                <a:lnTo>
                  <a:pt x="0" y="158750"/>
                </a:lnTo>
                <a:lnTo>
                  <a:pt x="31750" y="330200"/>
                </a:lnTo>
                <a:lnTo>
                  <a:pt x="603250" y="31750"/>
                </a:lnTo>
                <a:lnTo>
                  <a:pt x="825500" y="31750"/>
                </a:lnTo>
                <a:lnTo>
                  <a:pt x="12700" y="476250"/>
                </a:lnTo>
                <a:lnTo>
                  <a:pt x="12700" y="609600"/>
                </a:lnTo>
                <a:lnTo>
                  <a:pt x="1092200" y="0"/>
                </a:lnTo>
                <a:lnTo>
                  <a:pt x="1371600" y="6350"/>
                </a:lnTo>
                <a:lnTo>
                  <a:pt x="0" y="755650"/>
                </a:lnTo>
                <a:lnTo>
                  <a:pt x="0" y="895350"/>
                </a:lnTo>
                <a:lnTo>
                  <a:pt x="1562100" y="12700"/>
                </a:lnTo>
                <a:lnTo>
                  <a:pt x="1701800" y="19050"/>
                </a:lnTo>
                <a:lnTo>
                  <a:pt x="6350" y="1041400"/>
                </a:lnTo>
                <a:lnTo>
                  <a:pt x="323850" y="1054100"/>
                </a:lnTo>
                <a:lnTo>
                  <a:pt x="1714500" y="165100"/>
                </a:lnTo>
                <a:lnTo>
                  <a:pt x="1708150" y="304800"/>
                </a:lnTo>
                <a:lnTo>
                  <a:pt x="539750" y="1066800"/>
                </a:lnTo>
                <a:cubicBezTo>
                  <a:pt x="626532" y="1064630"/>
                  <a:pt x="713291" y="1060450"/>
                  <a:pt x="800100" y="1060450"/>
                </a:cubicBezTo>
                <a:lnTo>
                  <a:pt x="1708150" y="463550"/>
                </a:lnTo>
                <a:cubicBezTo>
                  <a:pt x="1706033" y="512233"/>
                  <a:pt x="1701800" y="560871"/>
                  <a:pt x="1701800" y="609600"/>
                </a:cubicBezTo>
                <a:cubicBezTo>
                  <a:pt x="1701800" y="618327"/>
                  <a:pt x="1708150" y="584200"/>
                  <a:pt x="1708150" y="584200"/>
                </a:cubicBezTo>
                <a:lnTo>
                  <a:pt x="1066800" y="1060450"/>
                </a:lnTo>
                <a:cubicBezTo>
                  <a:pt x="1341966" y="1054051"/>
                  <a:pt x="1339850" y="1145141"/>
                  <a:pt x="1339850" y="1047750"/>
                </a:cubicBezTo>
                <a:cubicBezTo>
                  <a:pt x="1459428" y="949525"/>
                  <a:pt x="1695450" y="904048"/>
                  <a:pt x="1695450" y="749300"/>
                </a:cubicBezTo>
                <a:lnTo>
                  <a:pt x="1689100" y="914400"/>
                </a:lnTo>
                <a:lnTo>
                  <a:pt x="1530350" y="1041400"/>
                </a:lnTo>
                <a:lnTo>
                  <a:pt x="1714500" y="1047750"/>
                </a:lnTo>
              </a:path>
            </a:pathLst>
          </a:custGeom>
          <a:noFill/>
          <a:ln w="9525">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lIns="90000" tIns="46800" rIns="90000" bIns="46800">
            <a:spAutoFit/>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nodeType="afterGroup">
                            <p:stCondLst>
                              <p:cond delay="0"/>
                            </p:stCondLst>
                            <p:childTnLst>
                              <p:par>
                                <p:cTn id="10" presetID="18" presetClass="entr" presetSubtype="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downRight)">
                                      <p:cBhvr>
                                        <p:cTn id="12" dur="20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ea typeface="ＭＳ Ｐゴシック" charset="-128"/>
              </a:rPr>
              <a:t>Huffman Coding</a:t>
            </a:r>
          </a:p>
        </p:txBody>
      </p:sp>
      <p:sp>
        <p:nvSpPr>
          <p:cNvPr id="27651" name="Rectangle 3"/>
          <p:cNvSpPr>
            <a:spLocks noGrp="1" noChangeArrowheads="1"/>
          </p:cNvSpPr>
          <p:nvPr>
            <p:ph type="body" sz="half" idx="1"/>
          </p:nvPr>
        </p:nvSpPr>
        <p:spPr>
          <a:xfrm>
            <a:off x="0" y="998538"/>
            <a:ext cx="9144000" cy="1773237"/>
          </a:xfrm>
        </p:spPr>
        <p:txBody>
          <a:bodyPr/>
          <a:lstStyle/>
          <a:p>
            <a:pPr eaLnBrk="1" hangingPunct="1">
              <a:lnSpc>
                <a:spcPct val="90000"/>
              </a:lnSpc>
            </a:pPr>
            <a:r>
              <a:rPr lang="en-US" sz="2400" smtClean="0">
                <a:ea typeface="ＭＳ Ｐゴシック" charset="-128"/>
              </a:rPr>
              <a:t>Assumption</a:t>
            </a:r>
          </a:p>
          <a:p>
            <a:pPr lvl="1" eaLnBrk="1" hangingPunct="1">
              <a:lnSpc>
                <a:spcPct val="90000"/>
              </a:lnSpc>
            </a:pPr>
            <a:r>
              <a:rPr lang="en-US" sz="2000" smtClean="0">
                <a:ea typeface="ＭＳ Ｐゴシック" charset="-128"/>
              </a:rPr>
              <a:t>Some symbols are more frequent than others</a:t>
            </a:r>
          </a:p>
          <a:p>
            <a:pPr eaLnBrk="1" hangingPunct="1">
              <a:lnSpc>
                <a:spcPct val="90000"/>
              </a:lnSpc>
            </a:pPr>
            <a:r>
              <a:rPr lang="en-US" sz="2400" smtClean="0">
                <a:ea typeface="ＭＳ Ｐゴシック" charset="-128"/>
              </a:rPr>
              <a:t>Example</a:t>
            </a:r>
          </a:p>
          <a:p>
            <a:pPr lvl="2" eaLnBrk="1" hangingPunct="1">
              <a:lnSpc>
                <a:spcPct val="90000"/>
              </a:lnSpc>
            </a:pPr>
            <a:r>
              <a:rPr lang="en-US" sz="1800" smtClean="0">
                <a:ea typeface="ＭＳ Ｐゴシック" charset="-128"/>
              </a:rPr>
              <a:t>Given: A, B, C, D, E</a:t>
            </a:r>
          </a:p>
          <a:p>
            <a:pPr lvl="2" eaLnBrk="1" hangingPunct="1">
              <a:lnSpc>
                <a:spcPct val="90000"/>
              </a:lnSpc>
            </a:pPr>
            <a:r>
              <a:rPr lang="en-US" sz="1800" smtClean="0">
                <a:ea typeface="ＭＳ Ｐゴシック" charset="-128"/>
              </a:rPr>
              <a:t>Probability to occur: p(A)=0.3, p(B)=0.3, p(C)=0.1, p(D)=0.15, p(E)=0.15 </a:t>
            </a:r>
          </a:p>
        </p:txBody>
      </p:sp>
      <p:pic>
        <p:nvPicPr>
          <p:cNvPr id="27652" name="Picture 4"/>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365125" y="2811463"/>
            <a:ext cx="8415338" cy="3714750"/>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ea typeface="ＭＳ Ｐゴシック" charset="-128"/>
              </a:rPr>
              <a:t>JPEG – Baseline Mode: Quantization</a:t>
            </a:r>
          </a:p>
        </p:txBody>
      </p:sp>
      <p:sp>
        <p:nvSpPr>
          <p:cNvPr id="47107" name="Rectangle 3"/>
          <p:cNvSpPr>
            <a:spLocks noGrp="1" noChangeArrowheads="1"/>
          </p:cNvSpPr>
          <p:nvPr>
            <p:ph type="body" sz="half" idx="1"/>
          </p:nvPr>
        </p:nvSpPr>
        <p:spPr>
          <a:xfrm>
            <a:off x="0" y="998538"/>
            <a:ext cx="9144000" cy="1316037"/>
          </a:xfrm>
        </p:spPr>
        <p:txBody>
          <a:bodyPr/>
          <a:lstStyle/>
          <a:p>
            <a:pPr eaLnBrk="1" hangingPunct="1"/>
            <a:r>
              <a:rPr lang="en-US" sz="2400" smtClean="0">
                <a:ea typeface="ＭＳ Ｐゴシック" charset="-128"/>
              </a:rPr>
              <a:t>Use of quantization tables for the DCT-coefficients</a:t>
            </a:r>
          </a:p>
          <a:p>
            <a:pPr lvl="1" eaLnBrk="1" hangingPunct="1"/>
            <a:r>
              <a:rPr lang="en-US" sz="2000" smtClean="0">
                <a:ea typeface="ＭＳ Ｐゴシック" charset="-128"/>
              </a:rPr>
              <a:t>Map interval of real numbers to one integer number</a:t>
            </a:r>
          </a:p>
          <a:p>
            <a:pPr lvl="1" eaLnBrk="1" hangingPunct="1"/>
            <a:r>
              <a:rPr lang="en-US" sz="2000" smtClean="0">
                <a:ea typeface="ＭＳ Ｐゴシック" charset="-128"/>
              </a:rPr>
              <a:t>Allows to use different granularity for each coefficient</a:t>
            </a:r>
          </a:p>
        </p:txBody>
      </p:sp>
      <p:pic>
        <p:nvPicPr>
          <p:cNvPr id="47108" name="Picture 4"/>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0" y="2390775"/>
            <a:ext cx="9144000" cy="418782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ea typeface="ＭＳ Ｐゴシック" charset="-128"/>
              </a:rPr>
              <a:t>Motion JPEG</a:t>
            </a:r>
          </a:p>
        </p:txBody>
      </p:sp>
      <p:sp>
        <p:nvSpPr>
          <p:cNvPr id="48131" name="Rectangle 3"/>
          <p:cNvSpPr>
            <a:spLocks noGrp="1" noChangeArrowheads="1"/>
          </p:cNvSpPr>
          <p:nvPr>
            <p:ph type="body" idx="1"/>
          </p:nvPr>
        </p:nvSpPr>
        <p:spPr/>
        <p:txBody>
          <a:bodyPr/>
          <a:lstStyle/>
          <a:p>
            <a:pPr eaLnBrk="1" hangingPunct="1">
              <a:lnSpc>
                <a:spcPct val="80000"/>
              </a:lnSpc>
            </a:pPr>
            <a:r>
              <a:rPr lang="en-US" sz="2400" dirty="0" smtClean="0">
                <a:ea typeface="ＭＳ Ｐゴシック" charset="-128"/>
              </a:rPr>
              <a:t>Use series of JPEG frames to encode video</a:t>
            </a:r>
          </a:p>
          <a:p>
            <a:pPr eaLnBrk="1" hangingPunct="1">
              <a:lnSpc>
                <a:spcPct val="80000"/>
              </a:lnSpc>
            </a:pPr>
            <a:endParaRPr lang="en-US" sz="2400" dirty="0" smtClean="0">
              <a:ea typeface="ＭＳ Ｐゴシック" charset="-128"/>
            </a:endParaRPr>
          </a:p>
          <a:p>
            <a:pPr eaLnBrk="1" hangingPunct="1">
              <a:lnSpc>
                <a:spcPct val="80000"/>
              </a:lnSpc>
            </a:pPr>
            <a:r>
              <a:rPr lang="en-US" sz="2400" dirty="0" smtClean="0">
                <a:ea typeface="ＭＳ Ｐゴシック" charset="-128"/>
              </a:rPr>
              <a:t>Pro</a:t>
            </a:r>
          </a:p>
          <a:p>
            <a:pPr lvl="1" eaLnBrk="1" hangingPunct="1">
              <a:lnSpc>
                <a:spcPct val="80000"/>
              </a:lnSpc>
            </a:pPr>
            <a:r>
              <a:rPr lang="en-US" sz="2000" dirty="0" smtClean="0">
                <a:ea typeface="ＭＳ Ｐゴシック" charset="-128"/>
              </a:rPr>
              <a:t>Lossless mode 				– editing advantage</a:t>
            </a:r>
          </a:p>
          <a:p>
            <a:pPr lvl="1" eaLnBrk="1" hangingPunct="1">
              <a:lnSpc>
                <a:spcPct val="80000"/>
              </a:lnSpc>
            </a:pPr>
            <a:r>
              <a:rPr lang="en-US" sz="2000" dirty="0" smtClean="0">
                <a:ea typeface="ＭＳ Ｐゴシック" charset="-128"/>
              </a:rPr>
              <a:t>Frame-accurate seeking 			– editing advantage</a:t>
            </a:r>
          </a:p>
          <a:p>
            <a:pPr lvl="1" eaLnBrk="1" hangingPunct="1">
              <a:lnSpc>
                <a:spcPct val="80000"/>
              </a:lnSpc>
            </a:pPr>
            <a:r>
              <a:rPr lang="en-US" sz="2000" dirty="0" smtClean="0">
                <a:ea typeface="ＭＳ Ｐゴシック" charset="-128"/>
              </a:rPr>
              <a:t>Arbitrary frame rates			– playback advantage</a:t>
            </a:r>
          </a:p>
          <a:p>
            <a:pPr lvl="1" eaLnBrk="1" hangingPunct="1">
              <a:lnSpc>
                <a:spcPct val="80000"/>
              </a:lnSpc>
            </a:pPr>
            <a:r>
              <a:rPr lang="en-US" sz="2000" dirty="0" smtClean="0">
                <a:ea typeface="ＭＳ Ｐゴシック" charset="-128"/>
              </a:rPr>
              <a:t>Arbitrary frame skipping			– playback advantage</a:t>
            </a:r>
          </a:p>
          <a:p>
            <a:pPr lvl="1" eaLnBrk="1" hangingPunct="1">
              <a:lnSpc>
                <a:spcPct val="80000"/>
              </a:lnSpc>
            </a:pPr>
            <a:r>
              <a:rPr lang="en-US" sz="2000" dirty="0" smtClean="0">
                <a:ea typeface="ＭＳ Ｐゴシック" charset="-128"/>
              </a:rPr>
              <a:t>Scaling through progressive mode		– distribution advantage</a:t>
            </a:r>
          </a:p>
          <a:p>
            <a:pPr lvl="1" eaLnBrk="1" hangingPunct="1">
              <a:lnSpc>
                <a:spcPct val="80000"/>
              </a:lnSpc>
            </a:pPr>
            <a:r>
              <a:rPr lang="en-US" sz="2000" dirty="0" smtClean="0">
                <a:ea typeface="ＭＳ Ｐゴシック" charset="-128"/>
              </a:rPr>
              <a:t>Min transmission delay = 1/framerate	– conferencing advantage</a:t>
            </a:r>
          </a:p>
          <a:p>
            <a:pPr lvl="1" eaLnBrk="1" hangingPunct="1">
              <a:lnSpc>
                <a:spcPct val="80000"/>
              </a:lnSpc>
            </a:pPr>
            <a:r>
              <a:rPr lang="en-US" sz="2000" strike="sngStrike" dirty="0" smtClean="0">
                <a:ea typeface="ＭＳ Ｐゴシック" charset="-128"/>
              </a:rPr>
              <a:t>Supported by popular frame grabbers</a:t>
            </a:r>
          </a:p>
          <a:p>
            <a:pPr eaLnBrk="1" hangingPunct="1">
              <a:lnSpc>
                <a:spcPct val="80000"/>
              </a:lnSpc>
            </a:pPr>
            <a:endParaRPr lang="en-US" sz="2400" dirty="0" smtClean="0">
              <a:ea typeface="ＭＳ Ｐゴシック" charset="-128"/>
            </a:endParaRPr>
          </a:p>
          <a:p>
            <a:pPr eaLnBrk="1" hangingPunct="1">
              <a:lnSpc>
                <a:spcPct val="80000"/>
              </a:lnSpc>
            </a:pPr>
            <a:r>
              <a:rPr lang="en-US" sz="2400" dirty="0" smtClean="0">
                <a:ea typeface="ＭＳ Ｐゴシック" charset="-128"/>
              </a:rPr>
              <a:t>Contra</a:t>
            </a:r>
          </a:p>
          <a:p>
            <a:pPr lvl="1" eaLnBrk="1" hangingPunct="1">
              <a:lnSpc>
                <a:spcPct val="80000"/>
              </a:lnSpc>
            </a:pPr>
            <a:r>
              <a:rPr lang="en-US" sz="2000" dirty="0" smtClean="0">
                <a:ea typeface="ＭＳ Ｐゴシック" charset="-128"/>
              </a:rPr>
              <a:t>Series of JPEG-compressed images</a:t>
            </a:r>
          </a:p>
          <a:p>
            <a:pPr lvl="1" eaLnBrk="1" hangingPunct="1">
              <a:lnSpc>
                <a:spcPct val="80000"/>
              </a:lnSpc>
            </a:pPr>
            <a:r>
              <a:rPr lang="en-US" sz="2000" dirty="0" smtClean="0">
                <a:ea typeface="ＭＳ Ｐゴシック" charset="-128"/>
              </a:rPr>
              <a:t>No standard, no specification</a:t>
            </a:r>
          </a:p>
          <a:p>
            <a:pPr lvl="2" eaLnBrk="1" hangingPunct="1">
              <a:lnSpc>
                <a:spcPct val="80000"/>
              </a:lnSpc>
            </a:pPr>
            <a:r>
              <a:rPr lang="en-US" sz="1800" dirty="0" smtClean="0">
                <a:ea typeface="ＭＳ Ｐゴシック" charset="-128"/>
              </a:rPr>
              <a:t>Worse, several competing quasi-standards</a:t>
            </a:r>
          </a:p>
          <a:p>
            <a:pPr lvl="1" eaLnBrk="1" hangingPunct="1">
              <a:lnSpc>
                <a:spcPct val="80000"/>
              </a:lnSpc>
            </a:pPr>
            <a:r>
              <a:rPr lang="en-US" sz="2000" dirty="0" smtClean="0">
                <a:ea typeface="ＭＳ Ｐゴシック" charset="-128"/>
              </a:rPr>
              <a:t>No relation to audio</a:t>
            </a:r>
          </a:p>
          <a:p>
            <a:pPr lvl="1" eaLnBrk="1" hangingPunct="1">
              <a:lnSpc>
                <a:spcPct val="80000"/>
              </a:lnSpc>
            </a:pPr>
            <a:r>
              <a:rPr lang="en-US" sz="2000" dirty="0" smtClean="0">
                <a:ea typeface="ＭＳ Ｐゴシック" charset="-128"/>
              </a:rPr>
              <a:t>No inter-frame compression</a:t>
            </a:r>
          </a:p>
          <a:p>
            <a:pPr lvl="1" eaLnBrk="1" hangingPunct="1">
              <a:lnSpc>
                <a:spcPct val="80000"/>
              </a:lnSpc>
            </a:pPr>
            <a:endParaRPr lang="en-US" sz="2000" dirty="0" smtClean="0">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0" y="1347627"/>
            <a:ext cx="9144000" cy="5037893"/>
          </a:xfrm>
        </p:spPr>
        <p:txBody>
          <a:bodyPr/>
          <a:lstStyle/>
          <a:p>
            <a:r>
              <a:rPr lang="en-US" dirty="0" smtClean="0"/>
              <a:t>Types of </a:t>
            </a:r>
            <a:r>
              <a:rPr lang="en-US" dirty="0" smtClean="0"/>
              <a:t>p</a:t>
            </a:r>
            <a:r>
              <a:rPr lang="en-US" dirty="0" smtClean="0"/>
              <a:t>arallel computations</a:t>
            </a:r>
            <a:br>
              <a:rPr lang="en-US" dirty="0" smtClean="0"/>
            </a:br>
            <a:endParaRPr lang="en-US" dirty="0" smtClean="0"/>
          </a:p>
          <a:p>
            <a:r>
              <a:rPr lang="en-US" dirty="0" smtClean="0"/>
              <a:t>Vector processors</a:t>
            </a:r>
            <a:br>
              <a:rPr lang="en-US" dirty="0" smtClean="0"/>
            </a:br>
            <a:endParaRPr lang="en-US" dirty="0" smtClean="0"/>
          </a:p>
          <a:p>
            <a:r>
              <a:rPr lang="en-US" dirty="0" smtClean="0"/>
              <a:t>SSE examples</a:t>
            </a:r>
            <a:br>
              <a:rPr lang="en-US" dirty="0" smtClean="0"/>
            </a:br>
            <a:endParaRPr lang="en-US" dirty="0" smtClean="0"/>
          </a:p>
          <a:p>
            <a:r>
              <a:rPr lang="en-US" dirty="0" smtClean="0"/>
              <a:t>Home exam 1</a:t>
            </a:r>
            <a:br>
              <a:rPr lang="en-US" dirty="0" smtClean="0"/>
            </a:br>
            <a:endParaRPr lang="en-US" dirty="0" smtClean="0"/>
          </a:p>
          <a:p>
            <a:r>
              <a:rPr lang="en-US" dirty="0" smtClean="0"/>
              <a:t>(Thursday: "Can we SSE-parallelize MJPEG?")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Parallel Processing/Computing?</a:t>
            </a:r>
            <a:endParaRPr lang="en-US" dirty="0"/>
          </a:p>
        </p:txBody>
      </p:sp>
      <p:sp>
        <p:nvSpPr>
          <p:cNvPr id="3" name="Content Placeholder 2"/>
          <p:cNvSpPr>
            <a:spLocks noGrp="1"/>
          </p:cNvSpPr>
          <p:nvPr>
            <p:ph idx="1"/>
          </p:nvPr>
        </p:nvSpPr>
        <p:spPr/>
        <p:txBody>
          <a:bodyPr/>
          <a:lstStyle/>
          <a:p>
            <a:r>
              <a:rPr lang="en-US" dirty="0" smtClean="0"/>
              <a:t>Bit-level parallelism</a:t>
            </a:r>
          </a:p>
          <a:p>
            <a:pPr lvl="1"/>
            <a:r>
              <a:rPr lang="en-US" dirty="0" smtClean="0"/>
              <a:t>4-bit </a:t>
            </a:r>
            <a:r>
              <a:rPr lang="en-US" dirty="0" err="1" smtClean="0">
                <a:sym typeface="Wingdings"/>
              </a:rPr>
              <a:t></a:t>
            </a:r>
            <a:r>
              <a:rPr lang="en-US" dirty="0" smtClean="0">
                <a:sym typeface="Wingdings"/>
              </a:rPr>
              <a:t> 8-bit </a:t>
            </a:r>
            <a:r>
              <a:rPr lang="en-US" dirty="0" err="1" smtClean="0">
                <a:sym typeface="Wingdings"/>
              </a:rPr>
              <a:t></a:t>
            </a:r>
            <a:r>
              <a:rPr lang="en-US" dirty="0" smtClean="0">
                <a:sym typeface="Wingdings"/>
              </a:rPr>
              <a:t> 16-bit </a:t>
            </a:r>
            <a:r>
              <a:rPr lang="en-US" dirty="0" err="1" smtClean="0">
                <a:sym typeface="Wingdings"/>
              </a:rPr>
              <a:t></a:t>
            </a:r>
            <a:r>
              <a:rPr lang="en-US" dirty="0" smtClean="0">
                <a:sym typeface="Wingdings"/>
              </a:rPr>
              <a:t> 32-bit </a:t>
            </a:r>
            <a:r>
              <a:rPr lang="en-US" dirty="0" err="1" smtClean="0">
                <a:sym typeface="Wingdings"/>
              </a:rPr>
              <a:t></a:t>
            </a:r>
            <a:r>
              <a:rPr lang="en-US" dirty="0" smtClean="0">
                <a:sym typeface="Wingdings"/>
              </a:rPr>
              <a:t> 64-bit </a:t>
            </a:r>
            <a:r>
              <a:rPr lang="en-US" dirty="0" err="1" smtClean="0">
                <a:sym typeface="Wingdings"/>
              </a:rPr>
              <a:t></a:t>
            </a:r>
            <a:r>
              <a:rPr lang="en-US" dirty="0" smtClean="0">
                <a:sym typeface="Wingdings"/>
              </a:rPr>
              <a:t> … </a:t>
            </a:r>
            <a:br>
              <a:rPr lang="en-US" dirty="0" smtClean="0">
                <a:sym typeface="Wingdings"/>
              </a:rPr>
            </a:br>
            <a:r>
              <a:rPr lang="en-US" dirty="0" smtClean="0">
                <a:sym typeface="Wingdings"/>
              </a:rPr>
              <a:t/>
            </a:r>
            <a:br>
              <a:rPr lang="en-US" dirty="0" smtClean="0">
                <a:sym typeface="Wingdings"/>
              </a:rPr>
            </a:br>
            <a:endParaRPr lang="en-US" dirty="0" smtClean="0"/>
          </a:p>
          <a:p>
            <a:r>
              <a:rPr lang="en-US" dirty="0" smtClean="0"/>
              <a:t>Instruction level parallelism</a:t>
            </a:r>
          </a:p>
          <a:p>
            <a:pPr lvl="1"/>
            <a:r>
              <a:rPr lang="en-US" dirty="0" smtClean="0"/>
              <a:t> (fetch, decode, execute, memory, write back)</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graphicFrame>
        <p:nvGraphicFramePr>
          <p:cNvPr id="5" name="Table 4"/>
          <p:cNvGraphicFramePr>
            <a:graphicFrameLocks noGrp="1"/>
          </p:cNvGraphicFramePr>
          <p:nvPr/>
        </p:nvGraphicFramePr>
        <p:xfrm>
          <a:off x="889024" y="3820142"/>
          <a:ext cx="4100085" cy="370840"/>
        </p:xfrm>
        <a:graphic>
          <a:graphicData uri="http://schemas.openxmlformats.org/drawingml/2006/table">
            <a:tbl>
              <a:tblPr firstRow="1" bandRow="1">
                <a:tableStyleId>{5C22544A-7EE6-4342-B048-85BDC9FD1C3A}</a:tableStyleId>
              </a:tblPr>
              <a:tblGrid>
                <a:gridCol w="820017"/>
                <a:gridCol w="820017"/>
                <a:gridCol w="820017"/>
                <a:gridCol w="820017"/>
                <a:gridCol w="820017"/>
              </a:tblGrid>
              <a:tr h="370840">
                <a:tc>
                  <a:txBody>
                    <a:bodyPr/>
                    <a:lstStyle/>
                    <a:p>
                      <a:pPr algn="ctr"/>
                      <a:r>
                        <a:rPr lang="en-US" sz="1400" dirty="0" smtClean="0"/>
                        <a:t>IF</a:t>
                      </a:r>
                      <a:endParaRPr lang="en-US" sz="1400" dirty="0"/>
                    </a:p>
                  </a:txBody>
                  <a:tcPr/>
                </a:tc>
                <a:tc>
                  <a:txBody>
                    <a:bodyPr/>
                    <a:lstStyle/>
                    <a:p>
                      <a:pPr algn="ctr"/>
                      <a:r>
                        <a:rPr lang="en-US" sz="1400" dirty="0" smtClean="0"/>
                        <a:t>ID</a:t>
                      </a:r>
                      <a:endParaRPr lang="en-US" sz="1400" dirty="0"/>
                    </a:p>
                  </a:txBody>
                  <a:tcPr/>
                </a:tc>
                <a:tc>
                  <a:txBody>
                    <a:bodyPr/>
                    <a:lstStyle/>
                    <a:p>
                      <a:pPr algn="ctr"/>
                      <a:r>
                        <a:rPr lang="en-US" sz="1400" dirty="0" smtClean="0"/>
                        <a:t>EX</a:t>
                      </a:r>
                      <a:endParaRPr lang="en-US" sz="1400" dirty="0"/>
                    </a:p>
                  </a:txBody>
                  <a:tcPr/>
                </a:tc>
                <a:tc>
                  <a:txBody>
                    <a:bodyPr/>
                    <a:lstStyle/>
                    <a:p>
                      <a:pPr algn="ctr"/>
                      <a:r>
                        <a:rPr lang="en-US" sz="1400" dirty="0" smtClean="0"/>
                        <a:t>MEM</a:t>
                      </a:r>
                      <a:endParaRPr lang="en-US" sz="1400" dirty="0"/>
                    </a:p>
                  </a:txBody>
                  <a:tcPr/>
                </a:tc>
                <a:tc>
                  <a:txBody>
                    <a:bodyPr/>
                    <a:lstStyle/>
                    <a:p>
                      <a:pPr algn="ctr"/>
                      <a:r>
                        <a:rPr lang="en-US" sz="1400" dirty="0" smtClean="0"/>
                        <a:t>WB</a:t>
                      </a:r>
                      <a:endParaRPr lang="en-US" sz="1400" dirty="0"/>
                    </a:p>
                  </a:txBody>
                  <a:tcPr/>
                </a:tc>
              </a:tr>
            </a:tbl>
          </a:graphicData>
        </a:graphic>
      </p:graphicFrame>
      <p:graphicFrame>
        <p:nvGraphicFramePr>
          <p:cNvPr id="7" name="Table 6"/>
          <p:cNvGraphicFramePr>
            <a:graphicFrameLocks noGrp="1"/>
          </p:cNvGraphicFramePr>
          <p:nvPr/>
        </p:nvGraphicFramePr>
        <p:xfrm>
          <a:off x="4164480" y="5734829"/>
          <a:ext cx="4100085" cy="370840"/>
        </p:xfrm>
        <a:graphic>
          <a:graphicData uri="http://schemas.openxmlformats.org/drawingml/2006/table">
            <a:tbl>
              <a:tblPr firstRow="1" bandRow="1">
                <a:tableStyleId>{5C22544A-7EE6-4342-B048-85BDC9FD1C3A}</a:tableStyleId>
              </a:tblPr>
              <a:tblGrid>
                <a:gridCol w="820017"/>
                <a:gridCol w="820017"/>
                <a:gridCol w="820017"/>
                <a:gridCol w="820017"/>
                <a:gridCol w="820017"/>
              </a:tblGrid>
              <a:tr h="370840">
                <a:tc>
                  <a:txBody>
                    <a:bodyPr/>
                    <a:lstStyle/>
                    <a:p>
                      <a:pPr algn="ctr"/>
                      <a:r>
                        <a:rPr lang="en-US" sz="1400" dirty="0" smtClean="0"/>
                        <a:t>IF</a:t>
                      </a:r>
                      <a:endParaRPr lang="en-US" sz="1400" dirty="0"/>
                    </a:p>
                  </a:txBody>
                  <a:tcPr/>
                </a:tc>
                <a:tc>
                  <a:txBody>
                    <a:bodyPr/>
                    <a:lstStyle/>
                    <a:p>
                      <a:pPr algn="ctr"/>
                      <a:r>
                        <a:rPr lang="en-US" sz="1400" dirty="0" smtClean="0"/>
                        <a:t>ID</a:t>
                      </a:r>
                      <a:endParaRPr lang="en-US" sz="1400" dirty="0"/>
                    </a:p>
                  </a:txBody>
                  <a:tcPr/>
                </a:tc>
                <a:tc>
                  <a:txBody>
                    <a:bodyPr/>
                    <a:lstStyle/>
                    <a:p>
                      <a:pPr algn="ctr"/>
                      <a:r>
                        <a:rPr lang="en-US" sz="1400" dirty="0" smtClean="0"/>
                        <a:t>EX</a:t>
                      </a:r>
                      <a:endParaRPr lang="en-US" sz="1400" dirty="0"/>
                    </a:p>
                  </a:txBody>
                  <a:tcPr/>
                </a:tc>
                <a:tc>
                  <a:txBody>
                    <a:bodyPr/>
                    <a:lstStyle/>
                    <a:p>
                      <a:pPr algn="ctr"/>
                      <a:r>
                        <a:rPr lang="en-US" sz="1400" dirty="0" smtClean="0"/>
                        <a:t>MEM</a:t>
                      </a:r>
                      <a:endParaRPr lang="en-US" sz="1400" dirty="0"/>
                    </a:p>
                  </a:txBody>
                  <a:tcPr/>
                </a:tc>
                <a:tc>
                  <a:txBody>
                    <a:bodyPr/>
                    <a:lstStyle/>
                    <a:p>
                      <a:pPr algn="ctr"/>
                      <a:r>
                        <a:rPr lang="en-US" sz="1400" dirty="0" smtClean="0"/>
                        <a:t>WB</a:t>
                      </a:r>
                      <a:endParaRPr lang="en-US" sz="1400" dirty="0"/>
                    </a:p>
                  </a:txBody>
                  <a:tcPr/>
                </a:tc>
              </a:tr>
            </a:tbl>
          </a:graphicData>
        </a:graphic>
      </p:graphicFrame>
      <p:graphicFrame>
        <p:nvGraphicFramePr>
          <p:cNvPr id="8" name="Table 7"/>
          <p:cNvGraphicFramePr>
            <a:graphicFrameLocks noGrp="1"/>
          </p:cNvGraphicFramePr>
          <p:nvPr/>
        </p:nvGraphicFramePr>
        <p:xfrm>
          <a:off x="1707888" y="4298814"/>
          <a:ext cx="4100085" cy="370840"/>
        </p:xfrm>
        <a:graphic>
          <a:graphicData uri="http://schemas.openxmlformats.org/drawingml/2006/table">
            <a:tbl>
              <a:tblPr firstRow="1" bandRow="1">
                <a:tableStyleId>{5C22544A-7EE6-4342-B048-85BDC9FD1C3A}</a:tableStyleId>
              </a:tblPr>
              <a:tblGrid>
                <a:gridCol w="820017"/>
                <a:gridCol w="820017"/>
                <a:gridCol w="820017"/>
                <a:gridCol w="820017"/>
                <a:gridCol w="820017"/>
              </a:tblGrid>
              <a:tr h="370840">
                <a:tc>
                  <a:txBody>
                    <a:bodyPr/>
                    <a:lstStyle/>
                    <a:p>
                      <a:pPr algn="ctr"/>
                      <a:r>
                        <a:rPr lang="en-US" sz="1400" dirty="0" smtClean="0"/>
                        <a:t>IF</a:t>
                      </a:r>
                      <a:endParaRPr lang="en-US" sz="1400" dirty="0"/>
                    </a:p>
                  </a:txBody>
                  <a:tcPr/>
                </a:tc>
                <a:tc>
                  <a:txBody>
                    <a:bodyPr/>
                    <a:lstStyle/>
                    <a:p>
                      <a:pPr algn="ctr"/>
                      <a:r>
                        <a:rPr lang="en-US" sz="1400" dirty="0" smtClean="0"/>
                        <a:t>ID</a:t>
                      </a:r>
                      <a:endParaRPr lang="en-US" sz="1400" dirty="0"/>
                    </a:p>
                  </a:txBody>
                  <a:tcPr/>
                </a:tc>
                <a:tc>
                  <a:txBody>
                    <a:bodyPr/>
                    <a:lstStyle/>
                    <a:p>
                      <a:pPr algn="ctr"/>
                      <a:r>
                        <a:rPr lang="en-US" sz="1400" dirty="0" smtClean="0"/>
                        <a:t>EX</a:t>
                      </a:r>
                      <a:endParaRPr lang="en-US" sz="1400" dirty="0"/>
                    </a:p>
                  </a:txBody>
                  <a:tcPr/>
                </a:tc>
                <a:tc>
                  <a:txBody>
                    <a:bodyPr/>
                    <a:lstStyle/>
                    <a:p>
                      <a:pPr algn="ctr"/>
                      <a:r>
                        <a:rPr lang="en-US" sz="1400" dirty="0" smtClean="0"/>
                        <a:t>MEM</a:t>
                      </a:r>
                      <a:endParaRPr lang="en-US" sz="1400" dirty="0"/>
                    </a:p>
                  </a:txBody>
                  <a:tcPr/>
                </a:tc>
                <a:tc>
                  <a:txBody>
                    <a:bodyPr/>
                    <a:lstStyle/>
                    <a:p>
                      <a:pPr algn="ctr"/>
                      <a:r>
                        <a:rPr lang="en-US" sz="1400" dirty="0" smtClean="0"/>
                        <a:t>WB</a:t>
                      </a:r>
                      <a:endParaRPr lang="en-US" sz="1400" dirty="0"/>
                    </a:p>
                  </a:txBody>
                  <a:tcPr/>
                </a:tc>
              </a:tr>
            </a:tbl>
          </a:graphicData>
        </a:graphic>
      </p:graphicFrame>
      <p:graphicFrame>
        <p:nvGraphicFramePr>
          <p:cNvPr id="9" name="Table 8"/>
          <p:cNvGraphicFramePr>
            <a:graphicFrameLocks noGrp="1"/>
          </p:cNvGraphicFramePr>
          <p:nvPr/>
        </p:nvGraphicFramePr>
        <p:xfrm>
          <a:off x="2526752" y="4777486"/>
          <a:ext cx="4100085" cy="370840"/>
        </p:xfrm>
        <a:graphic>
          <a:graphicData uri="http://schemas.openxmlformats.org/drawingml/2006/table">
            <a:tbl>
              <a:tblPr firstRow="1" bandRow="1">
                <a:tableStyleId>{5C22544A-7EE6-4342-B048-85BDC9FD1C3A}</a:tableStyleId>
              </a:tblPr>
              <a:tblGrid>
                <a:gridCol w="820017"/>
                <a:gridCol w="820017"/>
                <a:gridCol w="820017"/>
                <a:gridCol w="820017"/>
                <a:gridCol w="820017"/>
              </a:tblGrid>
              <a:tr h="370840">
                <a:tc>
                  <a:txBody>
                    <a:bodyPr/>
                    <a:lstStyle/>
                    <a:p>
                      <a:pPr algn="ctr"/>
                      <a:r>
                        <a:rPr lang="en-US" sz="1400" dirty="0" smtClean="0"/>
                        <a:t>IF</a:t>
                      </a:r>
                      <a:endParaRPr lang="en-US" sz="1400" dirty="0"/>
                    </a:p>
                  </a:txBody>
                  <a:tcPr/>
                </a:tc>
                <a:tc>
                  <a:txBody>
                    <a:bodyPr/>
                    <a:lstStyle/>
                    <a:p>
                      <a:pPr algn="ctr"/>
                      <a:r>
                        <a:rPr lang="en-US" sz="1400" dirty="0" smtClean="0"/>
                        <a:t>ID</a:t>
                      </a:r>
                      <a:endParaRPr lang="en-US" sz="1400" dirty="0"/>
                    </a:p>
                  </a:txBody>
                  <a:tcPr/>
                </a:tc>
                <a:tc>
                  <a:txBody>
                    <a:bodyPr/>
                    <a:lstStyle/>
                    <a:p>
                      <a:pPr algn="ctr"/>
                      <a:r>
                        <a:rPr lang="en-US" sz="1400" dirty="0" smtClean="0"/>
                        <a:t>EX</a:t>
                      </a:r>
                      <a:endParaRPr lang="en-US" sz="1400" dirty="0"/>
                    </a:p>
                  </a:txBody>
                  <a:tcPr/>
                </a:tc>
                <a:tc>
                  <a:txBody>
                    <a:bodyPr/>
                    <a:lstStyle/>
                    <a:p>
                      <a:pPr algn="ctr"/>
                      <a:r>
                        <a:rPr lang="en-US" sz="1400" dirty="0" smtClean="0"/>
                        <a:t>MEM</a:t>
                      </a:r>
                      <a:endParaRPr lang="en-US" sz="1400" dirty="0"/>
                    </a:p>
                  </a:txBody>
                  <a:tcPr/>
                </a:tc>
                <a:tc>
                  <a:txBody>
                    <a:bodyPr/>
                    <a:lstStyle/>
                    <a:p>
                      <a:pPr algn="ctr"/>
                      <a:r>
                        <a:rPr lang="en-US" sz="1400" dirty="0" smtClean="0"/>
                        <a:t>WB</a:t>
                      </a:r>
                      <a:endParaRPr lang="en-US" sz="1400" dirty="0"/>
                    </a:p>
                  </a:txBody>
                  <a:tcPr/>
                </a:tc>
              </a:tr>
            </a:tbl>
          </a:graphicData>
        </a:graphic>
      </p:graphicFrame>
      <p:graphicFrame>
        <p:nvGraphicFramePr>
          <p:cNvPr id="10" name="Table 9"/>
          <p:cNvGraphicFramePr>
            <a:graphicFrameLocks noGrp="1"/>
          </p:cNvGraphicFramePr>
          <p:nvPr/>
        </p:nvGraphicFramePr>
        <p:xfrm>
          <a:off x="3345616" y="5256158"/>
          <a:ext cx="4100085" cy="370840"/>
        </p:xfrm>
        <a:graphic>
          <a:graphicData uri="http://schemas.openxmlformats.org/drawingml/2006/table">
            <a:tbl>
              <a:tblPr firstRow="1" bandRow="1">
                <a:tableStyleId>{5C22544A-7EE6-4342-B048-85BDC9FD1C3A}</a:tableStyleId>
              </a:tblPr>
              <a:tblGrid>
                <a:gridCol w="820017"/>
                <a:gridCol w="820017"/>
                <a:gridCol w="820017"/>
                <a:gridCol w="820017"/>
                <a:gridCol w="820017"/>
              </a:tblGrid>
              <a:tr h="370840">
                <a:tc>
                  <a:txBody>
                    <a:bodyPr/>
                    <a:lstStyle/>
                    <a:p>
                      <a:pPr algn="ctr"/>
                      <a:r>
                        <a:rPr lang="en-US" sz="1400" dirty="0" smtClean="0"/>
                        <a:t>IF</a:t>
                      </a:r>
                      <a:endParaRPr lang="en-US" sz="1400" dirty="0"/>
                    </a:p>
                  </a:txBody>
                  <a:tcPr/>
                </a:tc>
                <a:tc>
                  <a:txBody>
                    <a:bodyPr/>
                    <a:lstStyle/>
                    <a:p>
                      <a:pPr algn="ctr"/>
                      <a:r>
                        <a:rPr lang="en-US" sz="1400" dirty="0" smtClean="0"/>
                        <a:t>ID</a:t>
                      </a:r>
                      <a:endParaRPr lang="en-US" sz="1400" dirty="0"/>
                    </a:p>
                  </a:txBody>
                  <a:tcPr/>
                </a:tc>
                <a:tc>
                  <a:txBody>
                    <a:bodyPr/>
                    <a:lstStyle/>
                    <a:p>
                      <a:pPr algn="ctr"/>
                      <a:r>
                        <a:rPr lang="en-US" sz="1400" dirty="0" smtClean="0"/>
                        <a:t>EX</a:t>
                      </a:r>
                      <a:endParaRPr lang="en-US" sz="1400" dirty="0"/>
                    </a:p>
                  </a:txBody>
                  <a:tcPr/>
                </a:tc>
                <a:tc>
                  <a:txBody>
                    <a:bodyPr/>
                    <a:lstStyle/>
                    <a:p>
                      <a:pPr algn="ctr"/>
                      <a:r>
                        <a:rPr lang="en-US" sz="1400" dirty="0" smtClean="0"/>
                        <a:t>MEM</a:t>
                      </a:r>
                      <a:endParaRPr lang="en-US" sz="1400" dirty="0"/>
                    </a:p>
                  </a:txBody>
                  <a:tcPr/>
                </a:tc>
                <a:tc>
                  <a:txBody>
                    <a:bodyPr/>
                    <a:lstStyle/>
                    <a:p>
                      <a:pPr algn="ctr"/>
                      <a:r>
                        <a:rPr lang="en-US" sz="1400" dirty="0" smtClean="0"/>
                        <a:t>WB</a:t>
                      </a:r>
                      <a:endParaRPr lang="en-US"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Parallel Processing/Computing?</a:t>
            </a:r>
            <a:endParaRPr lang="en-US" dirty="0"/>
          </a:p>
        </p:txBody>
      </p:sp>
      <p:sp>
        <p:nvSpPr>
          <p:cNvPr id="3" name="Content Placeholder 2"/>
          <p:cNvSpPr>
            <a:spLocks noGrp="1"/>
          </p:cNvSpPr>
          <p:nvPr>
            <p:ph idx="1"/>
          </p:nvPr>
        </p:nvSpPr>
        <p:spPr/>
        <p:txBody>
          <a:bodyPr/>
          <a:lstStyle/>
          <a:p>
            <a:pPr>
              <a:spcAft>
                <a:spcPts val="1200"/>
              </a:spcAft>
            </a:pPr>
            <a:r>
              <a:rPr lang="en-US" dirty="0" smtClean="0"/>
              <a:t>Task parallelism</a:t>
            </a:r>
          </a:p>
          <a:p>
            <a:pPr lvl="1">
              <a:spcAft>
                <a:spcPts val="1200"/>
              </a:spcAft>
            </a:pPr>
            <a:r>
              <a:rPr lang="en-US" dirty="0" smtClean="0"/>
              <a:t>different operations are performed concurrently </a:t>
            </a:r>
          </a:p>
          <a:p>
            <a:pPr lvl="1">
              <a:spcAft>
                <a:spcPts val="1200"/>
              </a:spcAft>
            </a:pPr>
            <a:r>
              <a:rPr lang="en-US" dirty="0" smtClean="0"/>
              <a:t>task parallelism is achieved when</a:t>
            </a:r>
            <a:r>
              <a:rPr lang="en-US" dirty="0" smtClean="0"/>
              <a:t> the processors execute </a:t>
            </a:r>
            <a:r>
              <a:rPr lang="en-US" b="1" dirty="0" smtClean="0">
                <a:solidFill>
                  <a:srgbClr val="FF0000"/>
                </a:solidFill>
              </a:rPr>
              <a:t>different </a:t>
            </a:r>
            <a:r>
              <a:rPr lang="en-US" dirty="0" smtClean="0"/>
              <a:t>threads </a:t>
            </a:r>
            <a:r>
              <a:rPr lang="en-US" dirty="0" smtClean="0"/>
              <a:t>(or </a:t>
            </a:r>
            <a:r>
              <a:rPr lang="en-US" dirty="0" smtClean="0"/>
              <a:t>processes) </a:t>
            </a:r>
            <a:r>
              <a:rPr lang="en-US" dirty="0" smtClean="0"/>
              <a:t>on the same or different </a:t>
            </a:r>
            <a:r>
              <a:rPr lang="en-US" dirty="0" smtClean="0"/>
              <a:t>data</a:t>
            </a:r>
          </a:p>
          <a:p>
            <a:pPr lvl="1">
              <a:spcAft>
                <a:spcPts val="1200"/>
              </a:spcAft>
            </a:pPr>
            <a:r>
              <a:rPr lang="en-US" dirty="0" smtClean="0"/>
              <a:t>e</a:t>
            </a:r>
            <a:r>
              <a:rPr lang="en-US" dirty="0" smtClean="0"/>
              <a:t>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Parallel Processing/Computing?</a:t>
            </a:r>
            <a:endParaRPr lang="en-US" dirty="0"/>
          </a:p>
        </p:txBody>
      </p:sp>
      <p:sp>
        <p:nvSpPr>
          <p:cNvPr id="3" name="Content Placeholder 2"/>
          <p:cNvSpPr>
            <a:spLocks noGrp="1"/>
          </p:cNvSpPr>
          <p:nvPr>
            <p:ph idx="1"/>
          </p:nvPr>
        </p:nvSpPr>
        <p:spPr/>
        <p:txBody>
          <a:bodyPr/>
          <a:lstStyle/>
          <a:p>
            <a:r>
              <a:rPr lang="en-US" dirty="0" smtClean="0"/>
              <a:t>Data parallelism</a:t>
            </a:r>
          </a:p>
          <a:p>
            <a:pPr lvl="1"/>
            <a:r>
              <a:rPr lang="en-US" dirty="0" smtClean="0"/>
              <a:t>distribution of </a:t>
            </a:r>
            <a:r>
              <a:rPr lang="en-US" dirty="0" smtClean="0"/>
              <a:t>data across different parallel computing </a:t>
            </a:r>
            <a:r>
              <a:rPr lang="en-US" dirty="0" smtClean="0"/>
              <a:t>nodes</a:t>
            </a:r>
          </a:p>
          <a:p>
            <a:pPr lvl="1"/>
            <a:r>
              <a:rPr lang="en-US" dirty="0" smtClean="0"/>
              <a:t>data </a:t>
            </a:r>
            <a:r>
              <a:rPr lang="en-US" dirty="0" smtClean="0"/>
              <a:t>parallelism is achieved when each processor performs the </a:t>
            </a:r>
            <a:r>
              <a:rPr lang="en-US" b="1" dirty="0" smtClean="0">
                <a:solidFill>
                  <a:srgbClr val="FF0000"/>
                </a:solidFill>
              </a:rPr>
              <a:t>same </a:t>
            </a:r>
            <a:r>
              <a:rPr lang="en-US" dirty="0" smtClean="0"/>
              <a:t>task on different pieces of</a:t>
            </a:r>
            <a:r>
              <a:rPr lang="en-US" dirty="0" smtClean="0"/>
              <a:t> the data</a:t>
            </a:r>
          </a:p>
          <a:p>
            <a:pPr lvl="1"/>
            <a:r>
              <a:rPr lang="en-US" dirty="0" smtClean="0"/>
              <a:t>e</a:t>
            </a:r>
            <a:r>
              <a:rPr lang="en-US" dirty="0" smtClean="0"/>
              <a:t>xamples?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lvl="1"/>
            <a:r>
              <a:rPr lang="en-US" dirty="0" smtClean="0"/>
              <a:t>when should we not use data parallelism?</a:t>
            </a:r>
            <a:br>
              <a:rPr lang="en-US" dirty="0" smtClean="0"/>
            </a:br>
            <a:r>
              <a:rPr lang="en-US" dirty="0" smtClean="0"/>
              <a:t/>
            </a:r>
            <a:br>
              <a:rPr lang="en-US" dirty="0" smtClean="0"/>
            </a:br>
            <a:endParaRPr lang="en-US" dirty="0" smtClean="0"/>
          </a:p>
        </p:txBody>
      </p:sp>
      <p:sp>
        <p:nvSpPr>
          <p:cNvPr id="4" name="TextBox 3"/>
          <p:cNvSpPr txBox="1"/>
          <p:nvPr/>
        </p:nvSpPr>
        <p:spPr>
          <a:xfrm>
            <a:off x="1269930" y="3561766"/>
            <a:ext cx="6833722" cy="1034129"/>
          </a:xfrm>
          <a:prstGeom prst="rect">
            <a:avLst/>
          </a:prstGeom>
          <a:noFill/>
        </p:spPr>
        <p:txBody>
          <a:bodyPr wrap="none" rtlCol="0">
            <a:spAutoFit/>
          </a:bodyPr>
          <a:lstStyle/>
          <a:p>
            <a:r>
              <a:rPr lang="en-US" sz="1800" dirty="0" smtClean="0">
                <a:latin typeface="Courier New"/>
                <a:cs typeface="Courier New"/>
              </a:rPr>
              <a:t>for each element </a:t>
            </a:r>
            <a:r>
              <a:rPr lang="en-US" sz="1800" b="1" dirty="0" smtClean="0">
                <a:latin typeface="Courier New"/>
                <a:cs typeface="Courier New"/>
              </a:rPr>
              <a:t>a</a:t>
            </a:r>
            <a:endParaRPr lang="en-US" sz="1800" dirty="0" smtClean="0">
              <a:latin typeface="Courier New"/>
              <a:cs typeface="Courier New"/>
            </a:endParaRPr>
          </a:p>
          <a:p>
            <a:r>
              <a:rPr lang="en-US" sz="1800" dirty="0" smtClean="0">
                <a:latin typeface="Courier New"/>
                <a:cs typeface="Courier New"/>
              </a:rPr>
              <a:t>   perform the same (set of) </a:t>
            </a:r>
            <a:r>
              <a:rPr lang="en-US" sz="1800" dirty="0" err="1" smtClean="0">
                <a:latin typeface="Courier New"/>
                <a:cs typeface="Courier New"/>
              </a:rPr>
              <a:t>instruction(s</a:t>
            </a:r>
            <a:r>
              <a:rPr lang="en-US" sz="1800" dirty="0" smtClean="0">
                <a:latin typeface="Courier New"/>
                <a:cs typeface="Courier New"/>
              </a:rPr>
              <a:t>) on </a:t>
            </a:r>
            <a:r>
              <a:rPr lang="en-US" sz="1800" b="1" dirty="0" smtClean="0">
                <a:latin typeface="Courier New"/>
                <a:cs typeface="Courier New"/>
              </a:rPr>
              <a:t>a</a:t>
            </a:r>
          </a:p>
          <a:p>
            <a:r>
              <a:rPr lang="en-US" sz="1800" dirty="0" smtClean="0">
                <a:latin typeface="Courier New"/>
                <a:cs typeface="Courier New"/>
              </a:rPr>
              <a:t>end</a:t>
            </a:r>
            <a:endParaRPr lang="en-US" sz="1800" dirty="0">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Flynn's taxonomy</a:t>
            </a:r>
            <a:endParaRPr lang="en-US" dirty="0"/>
          </a:p>
        </p:txBody>
      </p:sp>
      <p:graphicFrame>
        <p:nvGraphicFramePr>
          <p:cNvPr id="4" name="Content Placeholder 3"/>
          <p:cNvGraphicFramePr>
            <a:graphicFrameLocks noGrp="1"/>
          </p:cNvGraphicFramePr>
          <p:nvPr>
            <p:ph idx="1"/>
          </p:nvPr>
        </p:nvGraphicFramePr>
        <p:xfrm>
          <a:off x="345027" y="868183"/>
          <a:ext cx="8415072" cy="5597837"/>
        </p:xfrm>
        <a:graphic>
          <a:graphicData uri="http://schemas.openxmlformats.org/drawingml/2006/table">
            <a:tbl>
              <a:tblPr firstRow="1" bandRow="1">
                <a:tableStyleId>{073A0DAA-6AF3-43AB-8588-CEC1D06C72B9}</a:tableStyleId>
              </a:tblPr>
              <a:tblGrid>
                <a:gridCol w="1995327"/>
                <a:gridCol w="3218939"/>
                <a:gridCol w="3200806"/>
              </a:tblGrid>
              <a:tr h="858563">
                <a:tc>
                  <a:txBody>
                    <a:bodyPr/>
                    <a:lstStyle/>
                    <a:p>
                      <a:pPr algn="ctr"/>
                      <a:endParaRPr lang="en-US" dirty="0"/>
                    </a:p>
                  </a:txBody>
                  <a:tcPr anchor="ctr"/>
                </a:tc>
                <a:tc>
                  <a:txBody>
                    <a:bodyPr/>
                    <a:lstStyle/>
                    <a:p>
                      <a:pPr algn="ctr"/>
                      <a:r>
                        <a:rPr lang="en-US" dirty="0" smtClean="0"/>
                        <a:t>Single instruction</a:t>
                      </a:r>
                      <a:endParaRPr lang="en-US" dirty="0"/>
                    </a:p>
                  </a:txBody>
                  <a:tcPr anchor="ctr"/>
                </a:tc>
                <a:tc>
                  <a:txBody>
                    <a:bodyPr/>
                    <a:lstStyle/>
                    <a:p>
                      <a:pPr algn="ctr"/>
                      <a:r>
                        <a:rPr lang="en-US" dirty="0" smtClean="0"/>
                        <a:t>Multiple</a:t>
                      </a:r>
                      <a:r>
                        <a:rPr lang="en-US" baseline="0" dirty="0" smtClean="0"/>
                        <a:t> instruction</a:t>
                      </a:r>
                      <a:endParaRPr lang="en-US" dirty="0"/>
                    </a:p>
                  </a:txBody>
                  <a:tcPr anchor="ctr"/>
                </a:tc>
              </a:tr>
              <a:tr h="2369637">
                <a:tc>
                  <a:txBody>
                    <a:bodyPr/>
                    <a:lstStyle/>
                    <a:p>
                      <a:pPr algn="ctr"/>
                      <a:r>
                        <a:rPr lang="en-US" dirty="0" smtClean="0"/>
                        <a:t>Single data</a:t>
                      </a:r>
                      <a:endParaRPr lang="en-US" dirty="0"/>
                    </a:p>
                  </a:txBody>
                  <a:tcPr anchor="ctr"/>
                </a:tc>
                <a:tc>
                  <a:txBody>
                    <a:bodyPr/>
                    <a:lstStyle/>
                    <a:p>
                      <a:pPr algn="ctr"/>
                      <a:endParaRPr lang="en-US" dirty="0"/>
                    </a:p>
                  </a:txBody>
                  <a:tcPr anchor="ctr"/>
                </a:tc>
                <a:tc>
                  <a:txBody>
                    <a:bodyPr/>
                    <a:lstStyle/>
                    <a:p>
                      <a:pPr algn="ctr"/>
                      <a:endParaRPr lang="en-US"/>
                    </a:p>
                  </a:txBody>
                  <a:tcPr anchor="ctr"/>
                </a:tc>
              </a:tr>
              <a:tr h="2369637">
                <a:tc>
                  <a:txBody>
                    <a:bodyPr/>
                    <a:lstStyle/>
                    <a:p>
                      <a:pPr algn="ctr"/>
                      <a:r>
                        <a:rPr lang="en-US" dirty="0" smtClean="0"/>
                        <a:t>Multiple data</a:t>
                      </a: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pic>
        <p:nvPicPr>
          <p:cNvPr id="6" name="Picture 5"/>
          <p:cNvPicPr>
            <a:picLocks noChangeAspect="1"/>
          </p:cNvPicPr>
          <p:nvPr/>
        </p:nvPicPr>
        <p:blipFill>
          <a:blip r:embed="rId3"/>
          <a:stretch>
            <a:fillRect/>
          </a:stretch>
        </p:blipFill>
        <p:spPr>
          <a:xfrm>
            <a:off x="6045189" y="4055841"/>
            <a:ext cx="2416809" cy="2416809"/>
          </a:xfrm>
          <a:prstGeom prst="rect">
            <a:avLst/>
          </a:prstGeom>
        </p:spPr>
      </p:pic>
      <p:pic>
        <p:nvPicPr>
          <p:cNvPr id="7" name="Picture 6"/>
          <p:cNvPicPr>
            <a:picLocks noChangeAspect="1"/>
          </p:cNvPicPr>
          <p:nvPr/>
        </p:nvPicPr>
        <p:blipFill>
          <a:blip r:embed="rId4"/>
          <a:stretch>
            <a:fillRect/>
          </a:stretch>
        </p:blipFill>
        <p:spPr>
          <a:xfrm>
            <a:off x="2779590" y="4065409"/>
            <a:ext cx="2416809" cy="2416809"/>
          </a:xfrm>
          <a:prstGeom prst="rect">
            <a:avLst/>
          </a:prstGeom>
        </p:spPr>
      </p:pic>
      <p:pic>
        <p:nvPicPr>
          <p:cNvPr id="8" name="Picture 7"/>
          <p:cNvPicPr>
            <a:picLocks noChangeAspect="1"/>
          </p:cNvPicPr>
          <p:nvPr/>
        </p:nvPicPr>
        <p:blipFill>
          <a:blip r:embed="rId5"/>
          <a:stretch>
            <a:fillRect/>
          </a:stretch>
        </p:blipFill>
        <p:spPr>
          <a:xfrm>
            <a:off x="2779590" y="1684534"/>
            <a:ext cx="2416809" cy="2416809"/>
          </a:xfrm>
          <a:prstGeom prst="rect">
            <a:avLst/>
          </a:prstGeom>
        </p:spPr>
      </p:pic>
      <p:pic>
        <p:nvPicPr>
          <p:cNvPr id="9" name="Picture 8"/>
          <p:cNvPicPr>
            <a:picLocks noChangeAspect="1"/>
          </p:cNvPicPr>
          <p:nvPr/>
        </p:nvPicPr>
        <p:blipFill>
          <a:blip r:embed="rId6"/>
          <a:stretch>
            <a:fillRect/>
          </a:stretch>
        </p:blipFill>
        <p:spPr>
          <a:xfrm>
            <a:off x="6032226" y="1671576"/>
            <a:ext cx="2416809" cy="24168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S-intro">
  <a:themeElements>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int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spDef>
    <a:ln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lnDef>
  </a:objectDefaults>
  <a:extraClrSchemeLst>
    <a:extraClrScheme>
      <a:clrScheme name="OS-intro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intro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intro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S-intro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intro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HD:Users:griff:SVN:nd:papers:MiSMoSS:slides:courses:INF1060:H07:OS-intro.ppt</Template>
  <TotalTime>50831</TotalTime>
  <Words>6285</Words>
  <Application>Microsoft Macintosh PowerPoint</Application>
  <PresentationFormat>On-screen Show (4:3)</PresentationFormat>
  <Paragraphs>1032</Paragraphs>
  <Slides>47</Slides>
  <Notes>21</Notes>
  <HiddenSlides>4</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OS-intro</vt:lpstr>
      <vt:lpstr>Vector processing: x86, SSE</vt:lpstr>
      <vt:lpstr>AMD K8</vt:lpstr>
      <vt:lpstr>Intel Nehalem</vt:lpstr>
      <vt:lpstr>Intel Nehalem</vt:lpstr>
      <vt:lpstr>Overview </vt:lpstr>
      <vt:lpstr>Types of Parallel Processing/Computing?</vt:lpstr>
      <vt:lpstr>Types of Parallel Processing/Computing?</vt:lpstr>
      <vt:lpstr>Types of Parallel Processing/Computing?</vt:lpstr>
      <vt:lpstr>Flynn's taxonomy</vt:lpstr>
      <vt:lpstr>Vector processors</vt:lpstr>
      <vt:lpstr>Vector processors</vt:lpstr>
      <vt:lpstr>Vector processors</vt:lpstr>
      <vt:lpstr>Special instructions…</vt:lpstr>
      <vt:lpstr>Special instructions…</vt:lpstr>
      <vt:lpstr>  Matrix multiplication using SSE </vt:lpstr>
      <vt:lpstr>Example: Matrix Multiplication</vt:lpstr>
      <vt:lpstr>Example: Matrix Multiplication - C</vt:lpstr>
      <vt:lpstr>Example: Matrix Multiplication – SSE</vt:lpstr>
      <vt:lpstr>Example: Matrix Multiplication – SSE</vt:lpstr>
      <vt:lpstr>Example: Matrix Multiplication – SSE</vt:lpstr>
      <vt:lpstr>Example: Matrix Multiplication – SSE</vt:lpstr>
      <vt:lpstr>Example: Matrix Multiplication – SSE</vt:lpstr>
      <vt:lpstr>Example: Matrix Multiplication – SSE</vt:lpstr>
      <vt:lpstr>Example: Matrix Multiplication – SSE</vt:lpstr>
      <vt:lpstr>Intrinsic SSE functions</vt:lpstr>
      <vt:lpstr>  Changing picture brightness using SSE </vt:lpstr>
      <vt:lpstr>Brightness</vt:lpstr>
      <vt:lpstr>Brightness – main</vt:lpstr>
      <vt:lpstr>Brightness – Naïve C</vt:lpstr>
      <vt:lpstr>Brightness – SSE ASM</vt:lpstr>
      <vt:lpstr>Brightness – SSE Intrinsics</vt:lpstr>
      <vt:lpstr>  (M-) JPEG</vt:lpstr>
      <vt:lpstr>High data volumes: Need for compression</vt:lpstr>
      <vt:lpstr>Basic Encoding Steps</vt:lpstr>
      <vt:lpstr>JPEG</vt:lpstr>
      <vt:lpstr>1 - Color conversion: RGB to YCbCr</vt:lpstr>
      <vt:lpstr>1 - Color conversion: RGB to YCbCr</vt:lpstr>
      <vt:lpstr>1 - Color conversion: RGB to YCbCr</vt:lpstr>
      <vt:lpstr>2 - Split each picture in 8x8 blocks</vt:lpstr>
      <vt:lpstr>3 - Discrete cosine transform (DCT)</vt:lpstr>
      <vt:lpstr>3 - Discrete cosine transform (DCT)</vt:lpstr>
      <vt:lpstr>3 - Discrete cosine transform (DCT)</vt:lpstr>
      <vt:lpstr>4 - Quantization</vt:lpstr>
      <vt:lpstr>5 - Lossless compression </vt:lpstr>
      <vt:lpstr>Huffman Coding</vt:lpstr>
      <vt:lpstr>JPEG – Baseline Mode: Quantization</vt:lpstr>
      <vt:lpstr>Motion JPEG</vt:lpstr>
    </vt:vector>
  </TitlesOfParts>
  <Company>ifi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paalh</dc:creator>
  <cp:lastModifiedBy>Pål Halvorsen</cp:lastModifiedBy>
  <cp:revision>2004</cp:revision>
  <cp:lastPrinted>2010-09-18T13:45:05Z</cp:lastPrinted>
  <dcterms:created xsi:type="dcterms:W3CDTF">2012-09-10T13:27:31Z</dcterms:created>
  <dcterms:modified xsi:type="dcterms:W3CDTF">2012-09-11T13:42:31Z</dcterms:modified>
</cp:coreProperties>
</file>