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325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</p:sldIdLst>
  <p:sldSz cx="9144000" cy="6858000" type="screen4x3"/>
  <p:notesSz cx="9945688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9900"/>
    <a:srgbClr val="33CC33"/>
    <a:srgbClr val="DDDDDD"/>
    <a:srgbClr val="808080"/>
    <a:srgbClr val="99FF33"/>
    <a:srgbClr val="FF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96547" autoAdjust="0"/>
  </p:normalViewPr>
  <p:slideViewPr>
    <p:cSldViewPr snapToGrid="0">
      <p:cViewPr>
        <p:scale>
          <a:sx n="84" d="100"/>
          <a:sy n="84" d="100"/>
        </p:scale>
        <p:origin x="-4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54" y="-84"/>
      </p:cViewPr>
      <p:guideLst>
        <p:guide orient="horz" pos="2160"/>
        <p:guide pos="313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7175" cy="3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063" tIns="49031" rIns="98063" bIns="49031" numCol="1" anchor="t" anchorCtr="0" compatLnSpc="1">
            <a:prstTxWarp prst="textNoShape">
              <a:avLst/>
            </a:prstTxWarp>
          </a:bodyPr>
          <a:lstStyle>
            <a:lvl1pPr defTabSz="980124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8513" y="0"/>
            <a:ext cx="4307175" cy="3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063" tIns="49031" rIns="98063" bIns="49031" numCol="1" anchor="t" anchorCtr="0" compatLnSpc="1">
            <a:prstTxWarp prst="textNoShape">
              <a:avLst/>
            </a:prstTxWarp>
          </a:bodyPr>
          <a:lstStyle>
            <a:lvl1pPr algn="r" defTabSz="980124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4487"/>
            <a:ext cx="4307175" cy="3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063" tIns="49031" rIns="98063" bIns="49031" numCol="1" anchor="b" anchorCtr="0" compatLnSpc="1">
            <a:prstTxWarp prst="textNoShape">
              <a:avLst/>
            </a:prstTxWarp>
          </a:bodyPr>
          <a:lstStyle>
            <a:lvl1pPr defTabSz="980124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8513" y="6514487"/>
            <a:ext cx="4307175" cy="3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063" tIns="49031" rIns="98063" bIns="49031" numCol="1" anchor="b" anchorCtr="0" compatLnSpc="1">
            <a:prstTxWarp prst="textNoShape">
              <a:avLst/>
            </a:prstTxWarp>
          </a:bodyPr>
          <a:lstStyle>
            <a:lvl1pPr algn="r" defTabSz="980124">
              <a:defRPr sz="1300"/>
            </a:lvl1pPr>
          </a:lstStyle>
          <a:p>
            <a:pPr>
              <a:defRPr/>
            </a:pPr>
            <a:fld id="{E05AE5A9-92D2-4089-A04A-50C8BA948E6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7082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7175" cy="3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063" tIns="49031" rIns="98063" bIns="49031" numCol="1" anchor="t" anchorCtr="0" compatLnSpc="1">
            <a:prstTxWarp prst="textNoShape">
              <a:avLst/>
            </a:prstTxWarp>
          </a:bodyPr>
          <a:lstStyle>
            <a:lvl1pPr defTabSz="980124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5428" y="0"/>
            <a:ext cx="4308718" cy="3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063" tIns="49031" rIns="98063" bIns="49031" numCol="1" anchor="t" anchorCtr="0" compatLnSpc="1">
            <a:prstTxWarp prst="textNoShape">
              <a:avLst/>
            </a:prstTxWarp>
          </a:bodyPr>
          <a:lstStyle>
            <a:lvl1pPr algn="r" defTabSz="980124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0725" y="512763"/>
            <a:ext cx="3430588" cy="2573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489" y="3257244"/>
            <a:ext cx="7958710" cy="308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063" tIns="49031" rIns="98063" bIns="490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2954"/>
            <a:ext cx="4307175" cy="3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063" tIns="49031" rIns="98063" bIns="49031" numCol="1" anchor="b" anchorCtr="0" compatLnSpc="1">
            <a:prstTxWarp prst="textNoShape">
              <a:avLst/>
            </a:prstTxWarp>
          </a:bodyPr>
          <a:lstStyle>
            <a:lvl1pPr defTabSz="980124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5428" y="6512954"/>
            <a:ext cx="4308718" cy="3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063" tIns="49031" rIns="98063" bIns="49031" numCol="1" anchor="b" anchorCtr="0" compatLnSpc="1">
            <a:prstTxWarp prst="textNoShape">
              <a:avLst/>
            </a:prstTxWarp>
          </a:bodyPr>
          <a:lstStyle>
            <a:lvl1pPr algn="r" defTabSz="980124">
              <a:defRPr sz="1300" i="0">
                <a:latin typeface="Arial" charset="0"/>
              </a:defRPr>
            </a:lvl1pPr>
          </a:lstStyle>
          <a:p>
            <a:pPr>
              <a:defRPr/>
            </a:pPr>
            <a:fld id="{75A719D9-59BF-4AE4-AF4C-D2A324A4E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22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5677"/>
            <a:fld id="{70065BEE-760F-4D4A-99DC-5748B1737A12}" type="slidenum">
              <a:rPr lang="en-US" smtClean="0"/>
              <a:pPr defTabSz="975677"/>
              <a:t>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5677"/>
            <a:fld id="{8EE42530-67E1-40BC-A86F-695A6CFF38E6}" type="slidenum">
              <a:rPr lang="en-US" smtClean="0"/>
              <a:pPr defTabSz="975677"/>
              <a:t>10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7516"/>
            <a:fld id="{461C9839-B897-4E66-B712-BEBC1D58FE2F}" type="slidenum">
              <a:rPr lang="en-US" smtClean="0"/>
              <a:pPr defTabSz="977516"/>
              <a:t>11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0725" y="514350"/>
            <a:ext cx="3430588" cy="25717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2976" y="3257552"/>
            <a:ext cx="7959738" cy="3086100"/>
          </a:xfrm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5677"/>
            <a:fld id="{8EE42530-67E1-40BC-A86F-695A6CFF38E6}" type="slidenum">
              <a:rPr lang="en-US" smtClean="0"/>
              <a:pPr defTabSz="975677"/>
              <a:t>12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5677"/>
            <a:fld id="{8EE42530-67E1-40BC-A86F-695A6CFF38E6}" type="slidenum">
              <a:rPr lang="en-US" smtClean="0"/>
              <a:pPr defTabSz="975677"/>
              <a:t>13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5677"/>
            <a:fld id="{8EE42530-67E1-40BC-A86F-695A6CFF38E6}" type="slidenum">
              <a:rPr lang="en-US" smtClean="0"/>
              <a:pPr defTabSz="975677"/>
              <a:t>2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5677"/>
            <a:fld id="{8EE42530-67E1-40BC-A86F-695A6CFF38E6}" type="slidenum">
              <a:rPr lang="en-US" smtClean="0"/>
              <a:pPr defTabSz="975677"/>
              <a:t>3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5677"/>
            <a:fld id="{8EE42530-67E1-40BC-A86F-695A6CFF38E6}" type="slidenum">
              <a:rPr lang="en-US" smtClean="0"/>
              <a:pPr defTabSz="975677"/>
              <a:t>4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5677"/>
            <a:fld id="{8EE42530-67E1-40BC-A86F-695A6CFF38E6}" type="slidenum">
              <a:rPr lang="en-US" smtClean="0"/>
              <a:pPr defTabSz="975677"/>
              <a:t>5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5677"/>
            <a:fld id="{8EE42530-67E1-40BC-A86F-695A6CFF38E6}" type="slidenum">
              <a:rPr lang="en-US" smtClean="0"/>
              <a:pPr defTabSz="975677"/>
              <a:t>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5677"/>
            <a:fld id="{8EE42530-67E1-40BC-A86F-695A6CFF38E6}" type="slidenum">
              <a:rPr lang="en-US" smtClean="0"/>
              <a:pPr defTabSz="975677"/>
              <a:t>7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5677"/>
            <a:fld id="{8EE42530-67E1-40BC-A86F-695A6CFF38E6}" type="slidenum">
              <a:rPr lang="en-US" smtClean="0"/>
              <a:pPr defTabSz="975677"/>
              <a:t>8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5677"/>
            <a:fld id="{8EE42530-67E1-40BC-A86F-695A6CFF38E6}" type="slidenum">
              <a:rPr lang="en-US" smtClean="0"/>
              <a:pPr defTabSz="975677"/>
              <a:t>9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nb-NO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nb-NO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nb-NO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 noProof="1"/>
            </a:lvl1pPr>
          </a:lstStyle>
          <a:p>
            <a:r>
              <a:rPr lang="nb-NO" noProof="1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noProof="1"/>
            </a:lvl1pPr>
          </a:lstStyle>
          <a:p>
            <a:r>
              <a:rPr lang="nb-NO" noProof="1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B9158B8-E403-4757-98D1-5C0CE134F1A3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3A8D2-FCFD-4C0A-87E2-C9BB63468577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9463" y="285750"/>
            <a:ext cx="1979612" cy="6022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7450" y="285750"/>
            <a:ext cx="5789613" cy="6022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DBD43-B988-487F-B992-E952C6EFE9A7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038" y="285750"/>
            <a:ext cx="7793037" cy="622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7450" y="1473200"/>
            <a:ext cx="7772400" cy="4835525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76E6-AD2D-4A20-889E-B5AD4B522B1F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ECF5C-8E5B-491B-8229-F5441FC11B7F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59A9D-0F15-4CDA-9FD1-D2C44E92327D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14732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9850" y="14732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93F93-3DD2-4166-A2DE-2CD8B71F5A45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8CE6A-E803-4AC3-AE90-6CBB79EABB8A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C8E78-FFE4-462D-B613-A41628D0CD78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4D79D-2F80-41E7-B9E6-51D41C525731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34AD9-D449-4319-B6F6-699715AC088C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CCBB9-8AFC-4F3A-A9B0-0F6C2DEE7882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27000" y="288925"/>
            <a:ext cx="8567738" cy="1052513"/>
            <a:chOff x="80" y="624"/>
            <a:chExt cx="5397" cy="663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ltGray">
            <a:xfrm>
              <a:off x="263" y="692"/>
              <a:ext cx="276" cy="2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kumimoji="1" lang="nb-NO" i="0" noProof="1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ltGray">
            <a:xfrm>
              <a:off x="504" y="692"/>
              <a:ext cx="207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kumimoji="1" lang="nb-NO" i="0" noProof="1"/>
            </a:p>
          </p:txBody>
        </p:sp>
        <p:sp>
          <p:nvSpPr>
            <p:cNvPr id="1034" name="Rectangle 5"/>
            <p:cNvSpPr>
              <a:spLocks noChangeArrowheads="1"/>
            </p:cNvSpPr>
            <p:nvPr/>
          </p:nvSpPr>
          <p:spPr bwMode="ltGray">
            <a:xfrm>
              <a:off x="341" y="958"/>
              <a:ext cx="266" cy="29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kumimoji="1" lang="nb-NO" i="0" noProof="1"/>
            </a:p>
          </p:txBody>
        </p:sp>
        <p:sp>
          <p:nvSpPr>
            <p:cNvPr id="1035" name="Rectangle 6"/>
            <p:cNvSpPr>
              <a:spLocks noChangeArrowheads="1"/>
            </p:cNvSpPr>
            <p:nvPr/>
          </p:nvSpPr>
          <p:spPr bwMode="ltGray">
            <a:xfrm>
              <a:off x="574" y="958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kumimoji="1" lang="nb-NO" i="0" noProof="1"/>
            </a:p>
          </p:txBody>
        </p:sp>
        <p:sp>
          <p:nvSpPr>
            <p:cNvPr id="1036" name="Rectangle 7"/>
            <p:cNvSpPr>
              <a:spLocks noChangeArrowheads="1"/>
            </p:cNvSpPr>
            <p:nvPr/>
          </p:nvSpPr>
          <p:spPr bwMode="ltGray">
            <a:xfrm>
              <a:off x="80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kumimoji="1" lang="nb-NO" i="0" noProof="1"/>
            </a:p>
          </p:txBody>
        </p:sp>
        <p:sp>
          <p:nvSpPr>
            <p:cNvPr id="1037" name="Rectangle 8"/>
            <p:cNvSpPr>
              <a:spLocks noChangeArrowheads="1"/>
            </p:cNvSpPr>
            <p:nvPr/>
          </p:nvSpPr>
          <p:spPr bwMode="gray">
            <a:xfrm>
              <a:off x="480" y="624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kumimoji="1" lang="nb-NO" i="0" noProof="1"/>
            </a:p>
          </p:txBody>
        </p:sp>
        <p:sp>
          <p:nvSpPr>
            <p:cNvPr id="1038" name="Rectangle 9"/>
            <p:cNvSpPr>
              <a:spLocks noChangeArrowheads="1"/>
            </p:cNvSpPr>
            <p:nvPr/>
          </p:nvSpPr>
          <p:spPr bwMode="gray">
            <a:xfrm>
              <a:off x="295" y="1117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kumimoji="1" lang="nb-NO" i="0" noProof="1"/>
            </a:p>
          </p:txBody>
        </p:sp>
      </p:grpSp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316038" y="285750"/>
            <a:ext cx="779303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1" smtClean="0"/>
              <a:t>Click to edit Master title style</a:t>
            </a: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473200"/>
            <a:ext cx="77724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1" smtClean="0"/>
              <a:t>Click to edit Master text styles</a:t>
            </a:r>
          </a:p>
          <a:p>
            <a:pPr lvl="1"/>
            <a:r>
              <a:rPr lang="nb-NO" noProof="1" smtClean="0"/>
              <a:t>Second level</a:t>
            </a:r>
          </a:p>
          <a:p>
            <a:pPr lvl="2"/>
            <a:r>
              <a:rPr lang="nb-NO" noProof="1" smtClean="0"/>
              <a:t>Third level</a:t>
            </a:r>
          </a:p>
          <a:p>
            <a:pPr lvl="3"/>
            <a:r>
              <a:rPr lang="nb-NO" noProof="1" smtClean="0"/>
              <a:t>Fourth level</a:t>
            </a:r>
          </a:p>
          <a:p>
            <a:pPr lvl="4"/>
            <a:r>
              <a:rPr lang="nb-NO" noProof="1" smtClean="0"/>
              <a:t>Fifth level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i="0" noProof="1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i="0" noProof="1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0" noProof="1"/>
            </a:lvl1pPr>
          </a:lstStyle>
          <a:p>
            <a:pPr>
              <a:defRPr/>
            </a:pPr>
            <a:fld id="{B81E5BDC-0FA0-4D1B-9CFA-138753521FC5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2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  <p:sldLayoutId id="214748428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1600">
          <a:solidFill>
            <a:srgbClr val="CC33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CD6536-8927-4D9A-8667-85A87FE34F93}" type="slidenum">
              <a:rPr smtClean="0"/>
              <a:pPr/>
              <a:t>1</a:t>
            </a:fld>
            <a:endParaRPr lang="nb-NO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3775" y="1443311"/>
            <a:ext cx="7366000" cy="14620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nb-NO" sz="3600" dirty="0" smtClean="0">
                <a:solidFill>
                  <a:srgbClr val="0033CC"/>
                </a:solidFill>
              </a:rPr>
              <a:t>INF5110 – 23. april, 2013</a:t>
            </a:r>
            <a:br>
              <a:rPr lang="nb-NO" sz="3600" dirty="0" smtClean="0">
                <a:solidFill>
                  <a:srgbClr val="0033CC"/>
                </a:solidFill>
              </a:rPr>
            </a:br>
            <a:r>
              <a:rPr lang="nb-NO" sz="3600" dirty="0" smtClean="0">
                <a:solidFill>
                  <a:srgbClr val="0033CC"/>
                </a:solidFill>
              </a:rPr>
              <a:t>Svar på noen oppgaver til </a:t>
            </a:r>
            <a:r>
              <a:rPr lang="nb-NO" sz="3600" dirty="0" err="1" smtClean="0">
                <a:solidFill>
                  <a:srgbClr val="0033CC"/>
                </a:solidFill>
              </a:rPr>
              <a:t>kap</a:t>
            </a:r>
            <a:r>
              <a:rPr lang="nb-NO" sz="3600" dirty="0" smtClean="0">
                <a:solidFill>
                  <a:srgbClr val="0033CC"/>
                </a:solidFill>
              </a:rPr>
              <a:t>. 8</a:t>
            </a:r>
            <a:br>
              <a:rPr lang="nb-NO" sz="3600" dirty="0" smtClean="0">
                <a:solidFill>
                  <a:srgbClr val="0033CC"/>
                </a:solidFill>
              </a:rPr>
            </a:br>
            <a:r>
              <a:rPr lang="nb-NO" sz="3600" dirty="0" smtClean="0">
                <a:solidFill>
                  <a:srgbClr val="0033CC"/>
                </a:solidFill>
              </a:rPr>
              <a:t/>
            </a:r>
            <a:br>
              <a:rPr lang="nb-NO" sz="3600" dirty="0" smtClean="0">
                <a:solidFill>
                  <a:srgbClr val="0033CC"/>
                </a:solidFill>
              </a:rPr>
            </a:br>
            <a:r>
              <a:rPr lang="nb-NO" sz="2400" dirty="0" smtClean="0">
                <a:solidFill>
                  <a:srgbClr val="0033CC"/>
                </a:solidFill>
              </a:rPr>
              <a:t>Beklager noe trykkfeil og rot </a:t>
            </a:r>
            <a:r>
              <a:rPr lang="nb-NO" sz="2400" smtClean="0">
                <a:solidFill>
                  <a:srgbClr val="0033CC"/>
                </a:solidFill>
              </a:rPr>
              <a:t>på forelesningene</a:t>
            </a:r>
            <a:br>
              <a:rPr lang="nb-NO" sz="2400" smtClean="0">
                <a:solidFill>
                  <a:srgbClr val="0033CC"/>
                </a:solidFill>
              </a:rPr>
            </a:br>
            <a:r>
              <a:rPr lang="nb-NO" sz="2400" smtClean="0">
                <a:solidFill>
                  <a:srgbClr val="0033CC"/>
                </a:solidFill>
              </a:rPr>
              <a:t>Håper </a:t>
            </a:r>
            <a:r>
              <a:rPr lang="nb-NO" sz="2400" dirty="0" smtClean="0">
                <a:solidFill>
                  <a:srgbClr val="0033CC"/>
                </a:solidFill>
              </a:rPr>
              <a:t>dette er bedre (lagt ut 24/4)</a:t>
            </a:r>
            <a:endParaRPr lang="nb-NO" sz="2800" dirty="0" smtClean="0">
              <a:solidFill>
                <a:srgbClr val="FF0000"/>
              </a:solidFill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1355725" y="3629025"/>
            <a:ext cx="66421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nb-NO" i="0" noProof="1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96975" y="3615690"/>
            <a:ext cx="6800850" cy="2913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ts val="29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nb-NO" sz="2800" i="0" kern="0" noProof="1" smtClean="0">
                <a:solidFill>
                  <a:srgbClr val="FF0000"/>
                </a:solidFill>
                <a:latin typeface="+mn-lt"/>
              </a:rPr>
              <a:t>Nå fredag (26/4):</a:t>
            </a:r>
          </a:p>
          <a:p>
            <a:pPr marL="0" marR="0" lvl="0" indent="0" defTabSz="914400" rtl="0" eaLnBrk="1" fontAlgn="base" latinLnBrk="0" hangingPunct="1">
              <a:lnSpc>
                <a:spcPts val="29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nb-NO" i="0" kern="0" noProof="1" smtClean="0">
                <a:latin typeface="+mn-lt"/>
              </a:rPr>
              <a:t>Det blir ikke undervisning</a:t>
            </a:r>
          </a:p>
          <a:p>
            <a:pPr>
              <a:lnSpc>
                <a:spcPts val="29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nb-NO" sz="2000" i="0" kern="0" noProof="1" smtClean="0">
              <a:latin typeface="+mn-lt"/>
            </a:endParaRPr>
          </a:p>
          <a:p>
            <a:pPr marL="0" marR="0" lvl="0" indent="0" defTabSz="914400" rtl="0" eaLnBrk="1" fontAlgn="base" latinLnBrk="0" hangingPunct="1">
              <a:lnSpc>
                <a:spcPts val="29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nb-NO" sz="2800" i="0" kern="0" noProof="1" smtClean="0">
                <a:solidFill>
                  <a:srgbClr val="FF0000"/>
                </a:solidFill>
                <a:latin typeface="+mn-lt"/>
              </a:rPr>
              <a:t>Oblig 2:</a:t>
            </a:r>
          </a:p>
          <a:p>
            <a:pPr marL="0" marR="0" lvl="0" indent="0" defTabSz="914400" rtl="0" eaLnBrk="1" fontAlgn="base" latinLnBrk="0" hangingPunct="1">
              <a:lnSpc>
                <a:spcPts val="29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nb-NO" i="0" kern="0" noProof="1" smtClean="0">
                <a:latin typeface="+mn-lt"/>
              </a:rPr>
              <a:t>Merk at den </a:t>
            </a:r>
            <a:r>
              <a:rPr lang="nb-NO" kern="0" noProof="1" smtClean="0">
                <a:latin typeface="+mn-lt"/>
              </a:rPr>
              <a:t>må</a:t>
            </a:r>
            <a:r>
              <a:rPr lang="nb-NO" i="0" kern="0" noProof="1" smtClean="0">
                <a:latin typeface="+mn-lt"/>
              </a:rPr>
              <a:t> levers før fristen (senest 1/5).  Dersom den ikke aksepteres får man den tilbake for retting. </a:t>
            </a:r>
            <a:endParaRPr kumimoji="0" lang="nb-NO" b="0" i="0" u="none" strike="noStrike" kern="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419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229043" y="361950"/>
            <a:ext cx="7793037" cy="6223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Lag OO-</a:t>
            </a:r>
            <a:r>
              <a:rPr lang="en-US" sz="2800" dirty="0" err="1" smtClean="0"/>
              <a:t>versjon</a:t>
            </a:r>
            <a:r>
              <a:rPr lang="en-US" sz="2800" dirty="0" smtClean="0"/>
              <a:t> </a:t>
            </a:r>
            <a:r>
              <a:rPr lang="en-US" sz="2800" dirty="0" err="1" smtClean="0"/>
              <a:t>av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som</a:t>
            </a:r>
            <a:r>
              <a:rPr lang="en-US" sz="2800" dirty="0" smtClean="0"/>
              <a:t> </a:t>
            </a:r>
            <a:r>
              <a:rPr lang="en-US" sz="2800" dirty="0" err="1" smtClean="0"/>
              <a:t>genererer</a:t>
            </a:r>
            <a:r>
              <a:rPr lang="en-US" sz="2800" dirty="0" smtClean="0"/>
              <a:t> TA-</a:t>
            </a:r>
            <a:r>
              <a:rPr lang="en-US" sz="2800" dirty="0" err="1" smtClean="0"/>
              <a:t>kode</a:t>
            </a:r>
            <a:r>
              <a:rPr lang="en-US" sz="2800" dirty="0" smtClean="0"/>
              <a:t> med </a:t>
            </a:r>
            <a:r>
              <a:rPr lang="en-US" sz="2800" dirty="0" err="1" smtClean="0"/>
              <a:t>kortslutning</a:t>
            </a:r>
            <a:r>
              <a:rPr lang="en-US" sz="2800" dirty="0" smtClean="0"/>
              <a:t> for </a:t>
            </a:r>
            <a:r>
              <a:rPr lang="en-US" sz="2800" dirty="0" err="1" smtClean="0"/>
              <a:t>betingelser</a:t>
            </a:r>
            <a:endParaRPr 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174042" y="1365741"/>
            <a:ext cx="60734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 smtClean="0"/>
              <a:t>Et program fra pensumfoilene som gjør dette ligger på neste foil.  Oppgaven er å skrive det i en </a:t>
            </a:r>
            <a:r>
              <a:rPr lang="nb-NO" i="0" dirty="0" err="1" smtClean="0"/>
              <a:t>objektorientert</a:t>
            </a:r>
            <a:r>
              <a:rPr lang="nb-NO" i="0" dirty="0" smtClean="0"/>
              <a:t> stil. </a:t>
            </a:r>
          </a:p>
          <a:p>
            <a:endParaRPr lang="nb-NO" i="0" dirty="0"/>
          </a:p>
          <a:p>
            <a:r>
              <a:rPr lang="nb-NO" i="0" dirty="0" smtClean="0"/>
              <a:t>Oppsett for svar ligger på foilen deretter.</a:t>
            </a:r>
          </a:p>
          <a:p>
            <a:endParaRPr lang="nb-NO" i="0" dirty="0"/>
          </a:p>
          <a:p>
            <a:pPr marL="342900" indent="-342900">
              <a:buFont typeface="Arial" pitchFamily="34" charset="0"/>
              <a:buChar char="•"/>
            </a:pPr>
            <a:endParaRPr lang="nb-NO" i="0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i="0" dirty="0"/>
          </a:p>
          <a:p>
            <a:pPr marL="342900" indent="-342900">
              <a:buFont typeface="Arial" pitchFamily="34" charset="0"/>
              <a:buChar char="•"/>
            </a:pPr>
            <a:endParaRPr lang="nb-NO" i="0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i="0" dirty="0"/>
          </a:p>
        </p:txBody>
      </p:sp>
    </p:spTree>
    <p:extLst>
      <p:ext uri="{BB962C8B-B14F-4D97-AF65-F5344CB8AC3E}">
        <p14:creationId xmlns:p14="http://schemas.microsoft.com/office/powerpoint/2010/main" val="350618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20113" y="6049963"/>
            <a:ext cx="392112" cy="457200"/>
          </a:xfrm>
          <a:noFill/>
        </p:spPr>
        <p:txBody>
          <a:bodyPr/>
          <a:lstStyle/>
          <a:p>
            <a:fld id="{1489661D-8B38-4EEB-87C1-58CFB2E076A1}" type="slidenum">
              <a:rPr smtClean="0"/>
              <a:pPr/>
              <a:t>11</a:t>
            </a:fld>
            <a:endParaRPr lang="nb-NO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130300" y="465138"/>
            <a:ext cx="3802063" cy="390525"/>
          </a:xfrm>
          <a:solidFill>
            <a:srgbClr val="EAEAEA"/>
          </a:solidFill>
        </p:spPr>
        <p:txBody>
          <a:bodyPr/>
          <a:lstStyle/>
          <a:p>
            <a:pPr algn="ctr" eaLnBrk="1" hangingPunct="1"/>
            <a:r>
              <a:rPr lang="en-US" sz="1800" dirty="0" err="1" smtClean="0"/>
              <a:t>Genere</a:t>
            </a:r>
            <a:r>
              <a:rPr lang="en-US" sz="1800" dirty="0" smtClean="0"/>
              <a:t> TA-</a:t>
            </a:r>
            <a:r>
              <a:rPr lang="en-US" sz="1800" dirty="0" err="1" smtClean="0"/>
              <a:t>kode</a:t>
            </a:r>
            <a:r>
              <a:rPr lang="en-US" sz="1800" dirty="0" smtClean="0"/>
              <a:t> for </a:t>
            </a:r>
            <a:r>
              <a:rPr lang="en-US" sz="1800" dirty="0" err="1" smtClean="0"/>
              <a:t>boolske</a:t>
            </a:r>
            <a:r>
              <a:rPr lang="en-US" sz="1800" dirty="0" smtClean="0"/>
              <a:t> </a:t>
            </a:r>
            <a:r>
              <a:rPr lang="en-US" sz="1800" dirty="0" err="1" smtClean="0"/>
              <a:t>uttrykk</a:t>
            </a:r>
            <a:r>
              <a:rPr lang="en-US" sz="1800" dirty="0" smtClean="0"/>
              <a:t> </a:t>
            </a:r>
          </a:p>
        </p:txBody>
      </p:sp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395288" y="1401763"/>
            <a:ext cx="82296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i="0" dirty="0" err="1"/>
              <a:t>void</a:t>
            </a:r>
            <a:r>
              <a:rPr lang="nb-NO" sz="1400" i="0" dirty="0"/>
              <a:t> </a:t>
            </a:r>
            <a:r>
              <a:rPr lang="nb-NO" sz="1400" i="0" dirty="0" err="1"/>
              <a:t>genBoolCode</a:t>
            </a:r>
            <a:r>
              <a:rPr lang="nb-NO" sz="1400" i="0" dirty="0"/>
              <a:t>(</a:t>
            </a:r>
            <a:r>
              <a:rPr lang="nb-NO" sz="1400" i="0" dirty="0" err="1"/>
              <a:t>String</a:t>
            </a:r>
            <a:r>
              <a:rPr lang="nb-NO" sz="1400" i="0" dirty="0"/>
              <a:t> </a:t>
            </a:r>
            <a:r>
              <a:rPr lang="nb-NO" sz="1400" i="0" dirty="0" err="1">
                <a:solidFill>
                  <a:srgbClr val="FF0000"/>
                </a:solidFill>
              </a:rPr>
              <a:t>labT</a:t>
            </a:r>
            <a:r>
              <a:rPr lang="nb-NO" sz="1400" i="0" dirty="0">
                <a:solidFill>
                  <a:srgbClr val="FF0000"/>
                </a:solidFill>
              </a:rPr>
              <a:t>, </a:t>
            </a:r>
            <a:r>
              <a:rPr lang="nb-NO" sz="1400" i="0" dirty="0" err="1">
                <a:solidFill>
                  <a:srgbClr val="FF0000"/>
                </a:solidFill>
              </a:rPr>
              <a:t>labF</a:t>
            </a:r>
            <a:r>
              <a:rPr lang="nb-NO" sz="1400" i="0" dirty="0"/>
              <a:t>) {</a:t>
            </a:r>
          </a:p>
          <a:p>
            <a:r>
              <a:rPr lang="nb-NO" sz="1400" i="0" dirty="0"/>
              <a:t>         …</a:t>
            </a:r>
          </a:p>
          <a:p>
            <a:r>
              <a:rPr lang="nb-NO" sz="1400" i="0" dirty="0"/>
              <a:t>         </a:t>
            </a:r>
            <a:r>
              <a:rPr lang="nb-NO" sz="1400" i="0" dirty="0">
                <a:solidFill>
                  <a:srgbClr val="0033CC"/>
                </a:solidFill>
              </a:rPr>
              <a:t>case ”||”: </a:t>
            </a:r>
            <a:r>
              <a:rPr lang="nb-NO" sz="1400" i="0" dirty="0"/>
              <a:t>{ </a:t>
            </a:r>
          </a:p>
          <a:p>
            <a:r>
              <a:rPr lang="nb-NO" sz="1400" i="0" dirty="0"/>
              <a:t>              </a:t>
            </a:r>
            <a:r>
              <a:rPr lang="nb-NO" sz="1400" i="0" dirty="0" err="1"/>
              <a:t>String</a:t>
            </a:r>
            <a:r>
              <a:rPr lang="nb-NO" sz="1400" i="0" dirty="0"/>
              <a:t> </a:t>
            </a:r>
            <a:r>
              <a:rPr lang="nb-NO" sz="1400" i="0" dirty="0" err="1"/>
              <a:t>labx</a:t>
            </a:r>
            <a:r>
              <a:rPr lang="nb-NO" sz="1400" i="0" dirty="0"/>
              <a:t> = </a:t>
            </a:r>
            <a:r>
              <a:rPr lang="nb-NO" sz="1400" i="0" dirty="0" err="1"/>
              <a:t>genLabel</a:t>
            </a:r>
            <a:r>
              <a:rPr lang="nb-NO" sz="1400" i="0" dirty="0"/>
              <a:t>();</a:t>
            </a:r>
          </a:p>
          <a:p>
            <a:r>
              <a:rPr lang="nb-NO" sz="1400" i="0" dirty="0"/>
              <a:t>              </a:t>
            </a:r>
            <a:r>
              <a:rPr lang="nb-NO" sz="1400" i="0" dirty="0" err="1"/>
              <a:t>left.genBoolCode</a:t>
            </a:r>
            <a:r>
              <a:rPr lang="nb-NO" sz="1400" i="0" dirty="0"/>
              <a:t>(</a:t>
            </a:r>
            <a:r>
              <a:rPr lang="nb-NO" sz="1400" i="0" dirty="0" err="1">
                <a:solidFill>
                  <a:srgbClr val="FF0000"/>
                </a:solidFill>
              </a:rPr>
              <a:t>labT</a:t>
            </a:r>
            <a:r>
              <a:rPr lang="nb-NO" sz="1400" i="0" dirty="0"/>
              <a:t>, </a:t>
            </a:r>
            <a:r>
              <a:rPr lang="nb-NO" sz="1400" i="0" dirty="0" err="1">
                <a:solidFill>
                  <a:srgbClr val="FF0000"/>
                </a:solidFill>
              </a:rPr>
              <a:t>labx</a:t>
            </a:r>
            <a:r>
              <a:rPr lang="nb-NO" sz="1400" i="0" dirty="0"/>
              <a:t>);</a:t>
            </a:r>
          </a:p>
          <a:p>
            <a:r>
              <a:rPr lang="nb-NO" sz="1400" i="0" dirty="0"/>
              <a:t>             </a:t>
            </a:r>
            <a:r>
              <a:rPr lang="nb-NO" sz="1400" i="0" dirty="0">
                <a:solidFill>
                  <a:srgbClr val="00B050"/>
                </a:solidFill>
              </a:rPr>
              <a:t> emit2(”</a:t>
            </a:r>
            <a:r>
              <a:rPr lang="nb-NO" sz="1400" i="0" dirty="0" err="1">
                <a:solidFill>
                  <a:srgbClr val="00B050"/>
                </a:solidFill>
              </a:rPr>
              <a:t>label</a:t>
            </a:r>
            <a:r>
              <a:rPr lang="nb-NO" sz="1400" i="0" dirty="0">
                <a:solidFill>
                  <a:srgbClr val="00B050"/>
                </a:solidFill>
              </a:rPr>
              <a:t>”, </a:t>
            </a:r>
            <a:r>
              <a:rPr lang="nb-NO" sz="1400" i="0" dirty="0" err="1">
                <a:solidFill>
                  <a:srgbClr val="00B050"/>
                </a:solidFill>
              </a:rPr>
              <a:t>labx</a:t>
            </a:r>
            <a:r>
              <a:rPr lang="nb-NO" sz="1400" i="0" dirty="0">
                <a:solidFill>
                  <a:srgbClr val="00B050"/>
                </a:solidFill>
              </a:rPr>
              <a:t>);</a:t>
            </a:r>
          </a:p>
          <a:p>
            <a:r>
              <a:rPr lang="nb-NO" sz="1400" i="0" dirty="0"/>
              <a:t>              </a:t>
            </a:r>
            <a:r>
              <a:rPr lang="nb-NO" sz="1400" i="0" dirty="0" err="1"/>
              <a:t>right.genBoolCode</a:t>
            </a:r>
            <a:r>
              <a:rPr lang="nb-NO" sz="1400" i="0" dirty="0"/>
              <a:t>(</a:t>
            </a:r>
            <a:r>
              <a:rPr lang="nb-NO" sz="1400" i="0" dirty="0" err="1">
                <a:solidFill>
                  <a:srgbClr val="FF0000"/>
                </a:solidFill>
              </a:rPr>
              <a:t>labT</a:t>
            </a:r>
            <a:r>
              <a:rPr lang="nb-NO" sz="1400" i="0" dirty="0"/>
              <a:t>, </a:t>
            </a:r>
            <a:r>
              <a:rPr lang="nb-NO" sz="1400" i="0" dirty="0" err="1">
                <a:solidFill>
                  <a:srgbClr val="FF0000"/>
                </a:solidFill>
              </a:rPr>
              <a:t>labF</a:t>
            </a:r>
            <a:r>
              <a:rPr lang="nb-NO" sz="1400" i="0" dirty="0" smtClean="0"/>
              <a:t>);</a:t>
            </a:r>
            <a:endParaRPr lang="nb-NO" sz="1400" i="0" dirty="0"/>
          </a:p>
          <a:p>
            <a:r>
              <a:rPr lang="nb-NO" sz="1400" i="0" dirty="0"/>
              <a:t>         }</a:t>
            </a:r>
          </a:p>
          <a:p>
            <a:r>
              <a:rPr lang="nb-NO" sz="1400" i="0" dirty="0"/>
              <a:t>         </a:t>
            </a:r>
            <a:r>
              <a:rPr lang="nb-NO" sz="1400" i="0" dirty="0">
                <a:solidFill>
                  <a:srgbClr val="0033CC"/>
                </a:solidFill>
              </a:rPr>
              <a:t>case ”&amp;&amp;”: </a:t>
            </a:r>
            <a:r>
              <a:rPr lang="nb-NO" sz="1400" i="0" dirty="0"/>
              <a:t>{ </a:t>
            </a:r>
          </a:p>
          <a:p>
            <a:r>
              <a:rPr lang="nb-NO" sz="1400" i="0" dirty="0"/>
              <a:t>              </a:t>
            </a:r>
            <a:r>
              <a:rPr lang="nb-NO" sz="1400" i="0" dirty="0" err="1"/>
              <a:t>String</a:t>
            </a:r>
            <a:r>
              <a:rPr lang="nb-NO" sz="1400" i="0" dirty="0"/>
              <a:t> </a:t>
            </a:r>
            <a:r>
              <a:rPr lang="nb-NO" sz="1400" i="0" dirty="0" err="1"/>
              <a:t>labx</a:t>
            </a:r>
            <a:r>
              <a:rPr lang="nb-NO" sz="1400" i="0" dirty="0"/>
              <a:t> = </a:t>
            </a:r>
            <a:r>
              <a:rPr lang="nb-NO" sz="1400" i="0" dirty="0" err="1"/>
              <a:t>genLabel</a:t>
            </a:r>
            <a:r>
              <a:rPr lang="nb-NO" sz="1400" i="0" dirty="0"/>
              <a:t>();</a:t>
            </a:r>
          </a:p>
          <a:p>
            <a:r>
              <a:rPr lang="nb-NO" sz="1400" i="0" dirty="0"/>
              <a:t>              </a:t>
            </a:r>
            <a:r>
              <a:rPr lang="nb-NO" sz="1400" i="0" dirty="0" err="1"/>
              <a:t>left.genBoolCode</a:t>
            </a:r>
            <a:r>
              <a:rPr lang="nb-NO" sz="1400" i="0" dirty="0"/>
              <a:t>(</a:t>
            </a:r>
            <a:r>
              <a:rPr lang="nb-NO" sz="1400" i="0" dirty="0" err="1">
                <a:solidFill>
                  <a:srgbClr val="FF0000"/>
                </a:solidFill>
              </a:rPr>
              <a:t>labx</a:t>
            </a:r>
            <a:r>
              <a:rPr lang="nb-NO" sz="1400" i="0" dirty="0"/>
              <a:t>,</a:t>
            </a:r>
            <a:r>
              <a:rPr lang="nb-NO" sz="1400" i="0" dirty="0">
                <a:solidFill>
                  <a:srgbClr val="FF0000"/>
                </a:solidFill>
              </a:rPr>
              <a:t> </a:t>
            </a:r>
            <a:r>
              <a:rPr lang="nb-NO" sz="1400" i="0" dirty="0" err="1">
                <a:solidFill>
                  <a:srgbClr val="FF0000"/>
                </a:solidFill>
              </a:rPr>
              <a:t>labF</a:t>
            </a:r>
            <a:r>
              <a:rPr lang="nb-NO" sz="1400" i="0" dirty="0" smtClean="0"/>
              <a:t>); </a:t>
            </a:r>
            <a:r>
              <a:rPr lang="nb-NO" sz="1400" i="0" dirty="0" smtClean="0">
                <a:solidFill>
                  <a:srgbClr val="0033CC"/>
                </a:solidFill>
              </a:rPr>
              <a:t> // som over</a:t>
            </a:r>
            <a:endParaRPr lang="nb-NO" sz="1400" i="0" dirty="0">
              <a:solidFill>
                <a:srgbClr val="0033CC"/>
              </a:solidFill>
            </a:endParaRPr>
          </a:p>
          <a:p>
            <a:r>
              <a:rPr lang="nb-NO" sz="1400" i="0" dirty="0">
                <a:solidFill>
                  <a:srgbClr val="4BA507"/>
                </a:solidFill>
              </a:rPr>
              <a:t>              </a:t>
            </a:r>
            <a:r>
              <a:rPr lang="nb-NO" sz="1400" i="0" dirty="0">
                <a:solidFill>
                  <a:srgbClr val="00B050"/>
                </a:solidFill>
              </a:rPr>
              <a:t>emit2(”</a:t>
            </a:r>
            <a:r>
              <a:rPr lang="nb-NO" sz="1400" i="0" dirty="0" err="1">
                <a:solidFill>
                  <a:srgbClr val="00B050"/>
                </a:solidFill>
              </a:rPr>
              <a:t>label</a:t>
            </a:r>
            <a:r>
              <a:rPr lang="nb-NO" sz="1400" i="0" dirty="0">
                <a:solidFill>
                  <a:srgbClr val="00B050"/>
                </a:solidFill>
              </a:rPr>
              <a:t>”, </a:t>
            </a:r>
            <a:r>
              <a:rPr lang="nb-NO" sz="1400" i="0" dirty="0" err="1">
                <a:solidFill>
                  <a:srgbClr val="00B050"/>
                </a:solidFill>
              </a:rPr>
              <a:t>labx</a:t>
            </a:r>
            <a:r>
              <a:rPr lang="nb-NO" sz="1400" i="0" dirty="0">
                <a:solidFill>
                  <a:srgbClr val="00B050"/>
                </a:solidFill>
              </a:rPr>
              <a:t>);</a:t>
            </a:r>
          </a:p>
          <a:p>
            <a:r>
              <a:rPr lang="nb-NO" sz="1400" i="0" dirty="0"/>
              <a:t>              </a:t>
            </a:r>
            <a:r>
              <a:rPr lang="nb-NO" sz="1400" i="0" dirty="0" err="1"/>
              <a:t>right.genBoolCode</a:t>
            </a:r>
            <a:r>
              <a:rPr lang="nb-NO" sz="1400" i="0" dirty="0"/>
              <a:t>(</a:t>
            </a:r>
            <a:r>
              <a:rPr lang="nb-NO" sz="1400" i="0" dirty="0" err="1">
                <a:solidFill>
                  <a:srgbClr val="FF0000"/>
                </a:solidFill>
              </a:rPr>
              <a:t>labT</a:t>
            </a:r>
            <a:r>
              <a:rPr lang="nb-NO" sz="1400" i="0" dirty="0"/>
              <a:t>, </a:t>
            </a:r>
            <a:r>
              <a:rPr lang="nb-NO" sz="1400" i="0" dirty="0" err="1">
                <a:solidFill>
                  <a:srgbClr val="FF0000"/>
                </a:solidFill>
              </a:rPr>
              <a:t>labF</a:t>
            </a:r>
            <a:r>
              <a:rPr lang="nb-NO" sz="1400" i="0" dirty="0" smtClean="0"/>
              <a:t>);  </a:t>
            </a:r>
            <a:r>
              <a:rPr lang="nb-NO" sz="1400" i="0" dirty="0" smtClean="0">
                <a:solidFill>
                  <a:srgbClr val="0033CC"/>
                </a:solidFill>
              </a:rPr>
              <a:t>// som over</a:t>
            </a:r>
            <a:endParaRPr lang="nb-NO" sz="1400" i="0" dirty="0">
              <a:solidFill>
                <a:srgbClr val="0033CC"/>
              </a:solidFill>
            </a:endParaRPr>
          </a:p>
          <a:p>
            <a:r>
              <a:rPr lang="nb-NO" sz="1400" i="0" dirty="0"/>
              <a:t>         }</a:t>
            </a:r>
          </a:p>
          <a:p>
            <a:r>
              <a:rPr lang="nb-NO" sz="1400" i="0" dirty="0"/>
              <a:t>         </a:t>
            </a:r>
            <a:r>
              <a:rPr lang="nb-NO" sz="1400" i="0" dirty="0">
                <a:solidFill>
                  <a:srgbClr val="0033CC"/>
                </a:solidFill>
              </a:rPr>
              <a:t>case ”not”: </a:t>
            </a:r>
            <a:r>
              <a:rPr lang="nb-NO" sz="1400" i="0" dirty="0"/>
              <a:t>{ // Har bare ”</a:t>
            </a:r>
            <a:r>
              <a:rPr lang="nb-NO" sz="1400" i="0" dirty="0" err="1"/>
              <a:t>left</a:t>
            </a:r>
            <a:r>
              <a:rPr lang="nb-NO" sz="1400" i="0" dirty="0"/>
              <a:t>”-</a:t>
            </a:r>
            <a:r>
              <a:rPr lang="nb-NO" sz="1400" i="0" dirty="0" err="1"/>
              <a:t>subtre</a:t>
            </a:r>
            <a:endParaRPr lang="nb-NO" sz="1400" i="0" dirty="0"/>
          </a:p>
          <a:p>
            <a:r>
              <a:rPr lang="nb-NO" sz="1400" i="0" dirty="0"/>
              <a:t>              </a:t>
            </a:r>
            <a:r>
              <a:rPr lang="nb-NO" sz="1400" i="0" dirty="0" err="1"/>
              <a:t>left.genBoolCode</a:t>
            </a:r>
            <a:r>
              <a:rPr lang="nb-NO" sz="1400" i="0" dirty="0"/>
              <a:t>(</a:t>
            </a:r>
            <a:r>
              <a:rPr lang="nb-NO" sz="1400" i="0" dirty="0" err="1">
                <a:solidFill>
                  <a:srgbClr val="FF0000"/>
                </a:solidFill>
              </a:rPr>
              <a:t>labF</a:t>
            </a:r>
            <a:r>
              <a:rPr lang="nb-NO" sz="1400" i="0" dirty="0"/>
              <a:t>,</a:t>
            </a:r>
            <a:r>
              <a:rPr lang="nb-NO" sz="1400" i="0" dirty="0">
                <a:solidFill>
                  <a:srgbClr val="FF0000"/>
                </a:solidFill>
              </a:rPr>
              <a:t> </a:t>
            </a:r>
            <a:r>
              <a:rPr lang="nb-NO" sz="1400" i="0" dirty="0" err="1">
                <a:solidFill>
                  <a:srgbClr val="FF0000"/>
                </a:solidFill>
              </a:rPr>
              <a:t>labT</a:t>
            </a:r>
            <a:r>
              <a:rPr lang="nb-NO" sz="1400" i="0" dirty="0"/>
              <a:t>);  </a:t>
            </a:r>
            <a:r>
              <a:rPr lang="nb-NO" sz="1400" i="0" dirty="0">
                <a:solidFill>
                  <a:srgbClr val="0033CC"/>
                </a:solidFill>
              </a:rPr>
              <a:t>// Ingen </a:t>
            </a:r>
            <a:r>
              <a:rPr lang="nb-NO" sz="1400" i="0" dirty="0" smtClean="0">
                <a:solidFill>
                  <a:srgbClr val="0033CC"/>
                </a:solidFill>
              </a:rPr>
              <a:t>kode lages!!!</a:t>
            </a:r>
            <a:endParaRPr lang="nb-NO" sz="1400" i="0" dirty="0">
              <a:solidFill>
                <a:srgbClr val="0033CC"/>
              </a:solidFill>
            </a:endParaRPr>
          </a:p>
          <a:p>
            <a:r>
              <a:rPr lang="nb-NO" sz="1400" i="0" dirty="0"/>
              <a:t>         }</a:t>
            </a:r>
          </a:p>
          <a:p>
            <a:r>
              <a:rPr lang="nb-NO" sz="1400" i="0" dirty="0"/>
              <a:t>         </a:t>
            </a:r>
            <a:r>
              <a:rPr lang="nb-NO" sz="1400" i="0" dirty="0">
                <a:solidFill>
                  <a:srgbClr val="0033CC"/>
                </a:solidFill>
              </a:rPr>
              <a:t>case ”&lt;”: </a:t>
            </a:r>
            <a:r>
              <a:rPr lang="nb-NO" sz="1400" i="0" dirty="0" smtClean="0"/>
              <a:t>{</a:t>
            </a:r>
          </a:p>
          <a:p>
            <a:r>
              <a:rPr lang="nb-NO" sz="1400" i="0" dirty="0"/>
              <a:t> </a:t>
            </a:r>
            <a:r>
              <a:rPr lang="nb-NO" sz="1400" i="0" dirty="0" smtClean="0"/>
              <a:t>             </a:t>
            </a:r>
            <a:r>
              <a:rPr lang="nb-NO" sz="1400" i="0" dirty="0" err="1" smtClean="0"/>
              <a:t>String</a:t>
            </a:r>
            <a:r>
              <a:rPr lang="nb-NO" sz="1400" i="0" dirty="0" smtClean="0"/>
              <a:t> temp1, temp2, temp3; </a:t>
            </a:r>
            <a:r>
              <a:rPr lang="nb-NO" sz="1400" i="0" dirty="0" smtClean="0">
                <a:solidFill>
                  <a:srgbClr val="0033CC"/>
                </a:solidFill>
              </a:rPr>
              <a:t>// temp3 skal holde den boolsk verdi for relasjonen</a:t>
            </a:r>
            <a:endParaRPr lang="nb-NO" sz="1400" i="0" dirty="0">
              <a:solidFill>
                <a:srgbClr val="0033CC"/>
              </a:solidFill>
            </a:endParaRPr>
          </a:p>
          <a:p>
            <a:r>
              <a:rPr lang="nb-NO" sz="1400" i="0" dirty="0"/>
              <a:t>              </a:t>
            </a:r>
            <a:r>
              <a:rPr lang="nb-NO" sz="1400" i="0" dirty="0" smtClean="0"/>
              <a:t>temp1 = </a:t>
            </a:r>
            <a:r>
              <a:rPr lang="nb-NO" sz="1400" i="0" dirty="0" err="1" smtClean="0"/>
              <a:t>left.genIntCode</a:t>
            </a:r>
            <a:r>
              <a:rPr lang="nb-NO" sz="1400" i="0" dirty="0" smtClean="0"/>
              <a:t>(); temp2 = </a:t>
            </a:r>
            <a:r>
              <a:rPr lang="nb-NO" sz="1400" i="0" dirty="0" err="1" smtClean="0"/>
              <a:t>right.genIntCode</a:t>
            </a:r>
            <a:r>
              <a:rPr lang="nb-NO" sz="1400" i="0" dirty="0" smtClean="0"/>
              <a:t>();       temp3 = </a:t>
            </a:r>
            <a:r>
              <a:rPr lang="nb-NO" sz="1400" i="0" dirty="0" err="1" smtClean="0"/>
              <a:t>genLabel</a:t>
            </a:r>
            <a:r>
              <a:rPr lang="nb-NO" sz="1400" i="0" dirty="0" smtClean="0"/>
              <a:t>();</a:t>
            </a:r>
            <a:endParaRPr lang="nb-NO" sz="1400" i="0" dirty="0">
              <a:solidFill>
                <a:srgbClr val="0033CC"/>
              </a:solidFill>
            </a:endParaRPr>
          </a:p>
          <a:p>
            <a:r>
              <a:rPr lang="nb-NO" sz="1400" i="0" dirty="0"/>
              <a:t>              </a:t>
            </a:r>
            <a:r>
              <a:rPr lang="nb-NO" sz="1400" i="0" dirty="0" smtClean="0">
                <a:solidFill>
                  <a:srgbClr val="00B050"/>
                </a:solidFill>
              </a:rPr>
              <a:t>emit4(temp3, temp1, «</a:t>
            </a:r>
            <a:r>
              <a:rPr lang="nb-NO" sz="1400" i="0" dirty="0" err="1" smtClean="0">
                <a:solidFill>
                  <a:srgbClr val="00B050"/>
                </a:solidFill>
              </a:rPr>
              <a:t>lt</a:t>
            </a:r>
            <a:r>
              <a:rPr lang="nb-NO" sz="1400" i="0" dirty="0" smtClean="0">
                <a:solidFill>
                  <a:srgbClr val="00B050"/>
                </a:solidFill>
              </a:rPr>
              <a:t>», temp2); // temp3 får (det boolske) svaret på relasjonen</a:t>
            </a:r>
          </a:p>
          <a:p>
            <a:r>
              <a:rPr lang="nb-NO" sz="1400" i="0" dirty="0">
                <a:solidFill>
                  <a:srgbClr val="00B050"/>
                </a:solidFill>
              </a:rPr>
              <a:t> </a:t>
            </a:r>
            <a:r>
              <a:rPr lang="nb-NO" sz="1400" i="0" dirty="0" smtClean="0">
                <a:solidFill>
                  <a:srgbClr val="00B050"/>
                </a:solidFill>
              </a:rPr>
              <a:t>             emit3(«</a:t>
            </a:r>
            <a:r>
              <a:rPr lang="nb-NO" sz="1400" i="0" dirty="0" err="1" smtClean="0">
                <a:solidFill>
                  <a:srgbClr val="00B050"/>
                </a:solidFill>
              </a:rPr>
              <a:t>jmp</a:t>
            </a:r>
            <a:r>
              <a:rPr lang="nb-NO" sz="1400" i="0" dirty="0" smtClean="0">
                <a:solidFill>
                  <a:srgbClr val="00B050"/>
                </a:solidFill>
              </a:rPr>
              <a:t>-false», temp3,</a:t>
            </a:r>
            <a:r>
              <a:rPr lang="nb-NO" sz="1400" i="0" dirty="0" smtClean="0">
                <a:solidFill>
                  <a:srgbClr val="FF0000"/>
                </a:solidFill>
              </a:rPr>
              <a:t> </a:t>
            </a:r>
            <a:r>
              <a:rPr lang="nb-NO" sz="1400" i="0" dirty="0" err="1" smtClean="0">
                <a:solidFill>
                  <a:srgbClr val="FF0000"/>
                </a:solidFill>
              </a:rPr>
              <a:t>labF</a:t>
            </a:r>
            <a:r>
              <a:rPr lang="nb-NO" sz="1400" i="0" dirty="0" smtClean="0">
                <a:solidFill>
                  <a:srgbClr val="00B050"/>
                </a:solidFill>
              </a:rPr>
              <a:t>);</a:t>
            </a:r>
          </a:p>
          <a:p>
            <a:r>
              <a:rPr lang="nb-NO" sz="1400" i="0" dirty="0" smtClean="0">
                <a:solidFill>
                  <a:srgbClr val="4BA507"/>
                </a:solidFill>
              </a:rPr>
              <a:t>              </a:t>
            </a:r>
            <a:r>
              <a:rPr lang="nb-NO" sz="1400" i="0" dirty="0" smtClean="0">
                <a:solidFill>
                  <a:srgbClr val="00B050"/>
                </a:solidFill>
              </a:rPr>
              <a:t>emit2(«</a:t>
            </a:r>
            <a:r>
              <a:rPr lang="nb-NO" sz="1400" i="0" dirty="0" err="1" smtClean="0">
                <a:solidFill>
                  <a:srgbClr val="00B050"/>
                </a:solidFill>
              </a:rPr>
              <a:t>ujp</a:t>
            </a:r>
            <a:r>
              <a:rPr lang="nb-NO" sz="1400" i="0" dirty="0" smtClean="0">
                <a:solidFill>
                  <a:srgbClr val="00B050"/>
                </a:solidFill>
              </a:rPr>
              <a:t>»,</a:t>
            </a:r>
            <a:r>
              <a:rPr lang="nb-NO" sz="1400" i="0" dirty="0" smtClean="0">
                <a:solidFill>
                  <a:srgbClr val="FF0000"/>
                </a:solidFill>
              </a:rPr>
              <a:t> </a:t>
            </a:r>
            <a:r>
              <a:rPr lang="nb-NO" sz="1400" i="0" dirty="0" err="1">
                <a:solidFill>
                  <a:srgbClr val="FF0000"/>
                </a:solidFill>
              </a:rPr>
              <a:t>labT</a:t>
            </a:r>
            <a:r>
              <a:rPr lang="nb-NO" sz="1400" i="0" dirty="0">
                <a:solidFill>
                  <a:srgbClr val="00B050"/>
                </a:solidFill>
              </a:rPr>
              <a:t>);  </a:t>
            </a:r>
            <a:r>
              <a:rPr lang="nb-NO" sz="1400" i="0" dirty="0">
                <a:solidFill>
                  <a:srgbClr val="0033CC"/>
                </a:solidFill>
              </a:rPr>
              <a:t>// Denne er unødvendig dersom det som følger etter er </a:t>
            </a:r>
            <a:r>
              <a:rPr lang="nb-NO" sz="1400" i="0" dirty="0" err="1">
                <a:solidFill>
                  <a:srgbClr val="0033CC"/>
                </a:solidFill>
              </a:rPr>
              <a:t>labT</a:t>
            </a:r>
            <a:endParaRPr lang="nb-NO" sz="1400" i="0" dirty="0">
              <a:solidFill>
                <a:srgbClr val="0033CC"/>
              </a:solidFill>
            </a:endParaRPr>
          </a:p>
          <a:p>
            <a:r>
              <a:rPr lang="nb-NO" sz="1400" i="0" dirty="0">
                <a:solidFill>
                  <a:srgbClr val="0033CC"/>
                </a:solidFill>
              </a:rPr>
              <a:t>                                          // Dette kan vi oppdage med en ekstra parameter som angir </a:t>
            </a:r>
            <a:r>
              <a:rPr lang="nb-NO" sz="1400" i="0" dirty="0" err="1">
                <a:solidFill>
                  <a:srgbClr val="0033CC"/>
                </a:solidFill>
              </a:rPr>
              <a:t>labelen</a:t>
            </a:r>
            <a:r>
              <a:rPr lang="nb-NO" sz="1400" i="0" dirty="0">
                <a:solidFill>
                  <a:srgbClr val="0033CC"/>
                </a:solidFill>
              </a:rPr>
              <a:t> </a:t>
            </a:r>
            <a:r>
              <a:rPr lang="nb-NO" sz="1400" dirty="0">
                <a:solidFill>
                  <a:srgbClr val="0033CC"/>
                </a:solidFill>
              </a:rPr>
              <a:t>bak </a:t>
            </a:r>
          </a:p>
          <a:p>
            <a:r>
              <a:rPr lang="nb-NO" sz="1400" i="0" dirty="0"/>
              <a:t>}       }                              </a:t>
            </a:r>
            <a:r>
              <a:rPr lang="nb-NO" sz="1400" i="0" dirty="0">
                <a:solidFill>
                  <a:srgbClr val="0033CC"/>
                </a:solidFill>
              </a:rPr>
              <a:t>  // den </a:t>
            </a:r>
            <a:r>
              <a:rPr lang="nb-NO" sz="1400" i="0" dirty="0" err="1">
                <a:solidFill>
                  <a:srgbClr val="0033CC"/>
                </a:solidFill>
              </a:rPr>
              <a:t>konstrusksjonen</a:t>
            </a:r>
            <a:r>
              <a:rPr lang="nb-NO" sz="1400" i="0" dirty="0">
                <a:solidFill>
                  <a:srgbClr val="0033CC"/>
                </a:solidFill>
              </a:rPr>
              <a:t> man kaller kodegenererings-metoden for.</a:t>
            </a:r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6638925" y="2224088"/>
            <a:ext cx="534988" cy="62388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cxnSp>
        <p:nvCxnSpPr>
          <p:cNvPr id="17414" name="Straight Arrow Connector 11"/>
          <p:cNvCxnSpPr>
            <a:cxnSpLocks noChangeShapeType="1"/>
            <a:endCxn id="17413" idx="0"/>
          </p:cNvCxnSpPr>
          <p:nvPr/>
        </p:nvCxnSpPr>
        <p:spPr bwMode="auto">
          <a:xfrm rot="16200000" flipH="1">
            <a:off x="6737350" y="2055813"/>
            <a:ext cx="333375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15" name="Straight Arrow Connector 14"/>
          <p:cNvCxnSpPr>
            <a:cxnSpLocks noChangeShapeType="1"/>
            <a:stCxn id="17413" idx="3"/>
          </p:cNvCxnSpPr>
          <p:nvPr/>
        </p:nvCxnSpPr>
        <p:spPr bwMode="auto">
          <a:xfrm>
            <a:off x="7173913" y="2536825"/>
            <a:ext cx="765175" cy="2159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6" name="TextBox 15"/>
          <p:cNvSpPr txBox="1">
            <a:spLocks noChangeArrowheads="1"/>
          </p:cNvSpPr>
          <p:nvPr/>
        </p:nvSpPr>
        <p:spPr bwMode="auto">
          <a:xfrm>
            <a:off x="7799388" y="2760663"/>
            <a:ext cx="71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800" i="0" dirty="0" err="1">
                <a:solidFill>
                  <a:srgbClr val="FF0000"/>
                </a:solidFill>
              </a:rPr>
              <a:t>labT</a:t>
            </a:r>
            <a:endParaRPr lang="nb-NO" sz="1800" i="0" dirty="0">
              <a:solidFill>
                <a:srgbClr val="FF0000"/>
              </a:solidFill>
            </a:endParaRPr>
          </a:p>
        </p:txBody>
      </p:sp>
      <p:sp>
        <p:nvSpPr>
          <p:cNvPr id="17417" name="TextBox 16"/>
          <p:cNvSpPr txBox="1">
            <a:spLocks noChangeArrowheads="1"/>
          </p:cNvSpPr>
          <p:nvPr/>
        </p:nvSpPr>
        <p:spPr bwMode="auto">
          <a:xfrm>
            <a:off x="7159625" y="2227263"/>
            <a:ext cx="5953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i="0" dirty="0"/>
              <a:t>true</a:t>
            </a:r>
          </a:p>
        </p:txBody>
      </p:sp>
      <p:cxnSp>
        <p:nvCxnSpPr>
          <p:cNvPr id="17418" name="Straight Arrow Connector 19"/>
          <p:cNvCxnSpPr>
            <a:cxnSpLocks noChangeShapeType="1"/>
            <a:stCxn id="17413" idx="2"/>
          </p:cNvCxnSpPr>
          <p:nvPr/>
        </p:nvCxnSpPr>
        <p:spPr bwMode="auto">
          <a:xfrm rot="16200000" flipH="1">
            <a:off x="6550025" y="3203575"/>
            <a:ext cx="723900" cy="12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9" name="TextBox 20"/>
          <p:cNvSpPr txBox="1">
            <a:spLocks noChangeArrowheads="1"/>
          </p:cNvSpPr>
          <p:nvPr/>
        </p:nvSpPr>
        <p:spPr bwMode="auto">
          <a:xfrm>
            <a:off x="6356350" y="2871788"/>
            <a:ext cx="6889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i="0" dirty="0"/>
              <a:t>false</a:t>
            </a:r>
          </a:p>
        </p:txBody>
      </p:sp>
      <p:sp>
        <p:nvSpPr>
          <p:cNvPr id="17420" name="TextBox 22"/>
          <p:cNvSpPr txBox="1">
            <a:spLocks noChangeArrowheads="1"/>
          </p:cNvSpPr>
          <p:nvPr/>
        </p:nvSpPr>
        <p:spPr bwMode="auto">
          <a:xfrm>
            <a:off x="6886575" y="3221038"/>
            <a:ext cx="712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800" i="0" dirty="0" err="1">
                <a:solidFill>
                  <a:srgbClr val="FF0000"/>
                </a:solidFill>
              </a:rPr>
              <a:t>labx</a:t>
            </a:r>
            <a:endParaRPr lang="nb-NO" sz="1800" i="0" dirty="0">
              <a:solidFill>
                <a:srgbClr val="FF0000"/>
              </a:solidFill>
            </a:endParaRPr>
          </a:p>
        </p:txBody>
      </p:sp>
      <p:sp>
        <p:nvSpPr>
          <p:cNvPr id="17421" name="Rectangle 23"/>
          <p:cNvSpPr>
            <a:spLocks noChangeArrowheads="1"/>
          </p:cNvSpPr>
          <p:nvPr/>
        </p:nvSpPr>
        <p:spPr bwMode="auto">
          <a:xfrm>
            <a:off x="6650038" y="3571875"/>
            <a:ext cx="536575" cy="62547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cxnSp>
        <p:nvCxnSpPr>
          <p:cNvPr id="17422" name="Straight Arrow Connector 24"/>
          <p:cNvCxnSpPr>
            <a:cxnSpLocks noChangeShapeType="1"/>
            <a:stCxn id="17421" idx="3"/>
          </p:cNvCxnSpPr>
          <p:nvPr/>
        </p:nvCxnSpPr>
        <p:spPr bwMode="auto">
          <a:xfrm>
            <a:off x="7186613" y="3884613"/>
            <a:ext cx="765175" cy="2159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23" name="TextBox 25"/>
          <p:cNvSpPr txBox="1">
            <a:spLocks noChangeArrowheads="1"/>
          </p:cNvSpPr>
          <p:nvPr/>
        </p:nvSpPr>
        <p:spPr bwMode="auto">
          <a:xfrm>
            <a:off x="7810500" y="4108450"/>
            <a:ext cx="712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800" i="0">
                <a:solidFill>
                  <a:srgbClr val="FF0000"/>
                </a:solidFill>
              </a:rPr>
              <a:t>labT</a:t>
            </a:r>
          </a:p>
        </p:txBody>
      </p:sp>
      <p:sp>
        <p:nvSpPr>
          <p:cNvPr id="17424" name="TextBox 26"/>
          <p:cNvSpPr txBox="1">
            <a:spLocks noChangeArrowheads="1"/>
          </p:cNvSpPr>
          <p:nvPr/>
        </p:nvSpPr>
        <p:spPr bwMode="auto">
          <a:xfrm>
            <a:off x="7172325" y="3575050"/>
            <a:ext cx="5937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i="0" dirty="0"/>
              <a:t>true</a:t>
            </a:r>
          </a:p>
        </p:txBody>
      </p:sp>
      <p:cxnSp>
        <p:nvCxnSpPr>
          <p:cNvPr id="17425" name="Straight Arrow Connector 27"/>
          <p:cNvCxnSpPr>
            <a:cxnSpLocks noChangeShapeType="1"/>
            <a:stCxn id="17421" idx="2"/>
          </p:cNvCxnSpPr>
          <p:nvPr/>
        </p:nvCxnSpPr>
        <p:spPr bwMode="auto">
          <a:xfrm rot="16200000" flipH="1">
            <a:off x="6561932" y="4553743"/>
            <a:ext cx="723900" cy="111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26" name="TextBox 28"/>
          <p:cNvSpPr txBox="1">
            <a:spLocks noChangeArrowheads="1"/>
          </p:cNvSpPr>
          <p:nvPr/>
        </p:nvSpPr>
        <p:spPr bwMode="auto">
          <a:xfrm>
            <a:off x="6369050" y="4219575"/>
            <a:ext cx="6889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i="0" dirty="0"/>
              <a:t>false</a:t>
            </a:r>
          </a:p>
        </p:txBody>
      </p:sp>
      <p:sp>
        <p:nvSpPr>
          <p:cNvPr id="17427" name="TextBox 29"/>
          <p:cNvSpPr txBox="1">
            <a:spLocks noChangeArrowheads="1"/>
          </p:cNvSpPr>
          <p:nvPr/>
        </p:nvSpPr>
        <p:spPr bwMode="auto">
          <a:xfrm>
            <a:off x="6899275" y="4568825"/>
            <a:ext cx="71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800" i="0" dirty="0" err="1">
                <a:solidFill>
                  <a:srgbClr val="FF0000"/>
                </a:solidFill>
              </a:rPr>
              <a:t>labF</a:t>
            </a:r>
            <a:endParaRPr lang="nb-NO" sz="1800" i="0" dirty="0">
              <a:solidFill>
                <a:srgbClr val="FF0000"/>
              </a:solidFill>
            </a:endParaRPr>
          </a:p>
        </p:txBody>
      </p:sp>
      <p:sp>
        <p:nvSpPr>
          <p:cNvPr id="17428" name="TextBox 30"/>
          <p:cNvSpPr txBox="1">
            <a:spLocks noChangeArrowheads="1"/>
          </p:cNvSpPr>
          <p:nvPr/>
        </p:nvSpPr>
        <p:spPr bwMode="auto">
          <a:xfrm>
            <a:off x="6600825" y="2371725"/>
            <a:ext cx="593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600" i="0">
                <a:solidFill>
                  <a:srgbClr val="0033CC"/>
                </a:solidFill>
              </a:rPr>
              <a:t>left</a:t>
            </a:r>
          </a:p>
        </p:txBody>
      </p:sp>
      <p:sp>
        <p:nvSpPr>
          <p:cNvPr id="17429" name="TextBox 31"/>
          <p:cNvSpPr txBox="1">
            <a:spLocks noChangeArrowheads="1"/>
          </p:cNvSpPr>
          <p:nvPr/>
        </p:nvSpPr>
        <p:spPr bwMode="auto">
          <a:xfrm>
            <a:off x="6602413" y="3736975"/>
            <a:ext cx="6651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600" i="0">
                <a:solidFill>
                  <a:srgbClr val="0033CC"/>
                </a:solidFill>
              </a:rPr>
              <a:t>right</a:t>
            </a:r>
          </a:p>
        </p:txBody>
      </p:sp>
      <p:sp>
        <p:nvSpPr>
          <p:cNvPr id="17430" name="TextBox 32"/>
          <p:cNvSpPr txBox="1">
            <a:spLocks noChangeArrowheads="1"/>
          </p:cNvSpPr>
          <p:nvPr/>
        </p:nvSpPr>
        <p:spPr bwMode="auto">
          <a:xfrm>
            <a:off x="6296025" y="1389063"/>
            <a:ext cx="1195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000" i="0">
                <a:solidFill>
                  <a:srgbClr val="0033CC"/>
                </a:solidFill>
              </a:rPr>
              <a:t>For  ”||”:</a:t>
            </a:r>
          </a:p>
        </p:txBody>
      </p:sp>
      <p:cxnSp>
        <p:nvCxnSpPr>
          <p:cNvPr id="17431" name="Straight Arrow Connector 34"/>
          <p:cNvCxnSpPr>
            <a:cxnSpLocks noChangeShapeType="1"/>
          </p:cNvCxnSpPr>
          <p:nvPr/>
        </p:nvCxnSpPr>
        <p:spPr bwMode="auto">
          <a:xfrm>
            <a:off x="3630612" y="2482172"/>
            <a:ext cx="2725738" cy="67353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7432" name="Straight Arrow Connector 36"/>
          <p:cNvCxnSpPr>
            <a:cxnSpLocks noChangeShapeType="1"/>
          </p:cNvCxnSpPr>
          <p:nvPr/>
        </p:nvCxnSpPr>
        <p:spPr bwMode="auto">
          <a:xfrm>
            <a:off x="3684588" y="2945329"/>
            <a:ext cx="2706687" cy="878959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7433" name="TextBox 37"/>
          <p:cNvSpPr txBox="1">
            <a:spLocks noChangeArrowheads="1"/>
          </p:cNvSpPr>
          <p:nvPr/>
        </p:nvSpPr>
        <p:spPr bwMode="auto">
          <a:xfrm>
            <a:off x="5970588" y="193675"/>
            <a:ext cx="2935287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600" i="0">
                <a:solidFill>
                  <a:srgbClr val="FF0000"/>
                </a:solidFill>
              </a:rPr>
              <a:t>Men heller ikke </a:t>
            </a:r>
            <a:r>
              <a:rPr lang="nb-NO" sz="1600">
                <a:solidFill>
                  <a:srgbClr val="FF0000"/>
                </a:solidFill>
              </a:rPr>
              <a:t>denne</a:t>
            </a:r>
            <a:r>
              <a:rPr lang="nb-NO" sz="1600" i="0">
                <a:solidFill>
                  <a:srgbClr val="FF0000"/>
                </a:solidFill>
              </a:rPr>
              <a:t> vil lage helt god kode! </a:t>
            </a:r>
          </a:p>
          <a:p>
            <a:r>
              <a:rPr lang="nb-NO" sz="1600" i="0">
                <a:solidFill>
                  <a:srgbClr val="FF0000"/>
                </a:solidFill>
              </a:rPr>
              <a:t>Hvorfor?? (se helt nederst)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81781" y="1373614"/>
            <a:ext cx="218880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i="0" dirty="0" smtClean="0"/>
              <a:t>Vi bryr oss ikke med retur-navnet, siden de alltid vil hoppe ut</a:t>
            </a:r>
            <a:endParaRPr lang="nb-NO" sz="1600" i="0" dirty="0"/>
          </a:p>
        </p:txBody>
      </p:sp>
      <p:cxnSp>
        <p:nvCxnSpPr>
          <p:cNvPr id="27" name="Straight Arrow Connector 34"/>
          <p:cNvCxnSpPr>
            <a:cxnSpLocks noChangeShapeType="1"/>
          </p:cNvCxnSpPr>
          <p:nvPr/>
        </p:nvCxnSpPr>
        <p:spPr bwMode="auto">
          <a:xfrm flipH="1">
            <a:off x="3489695" y="1927612"/>
            <a:ext cx="281835" cy="4381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1" name="Straight Arrow Connector 34"/>
          <p:cNvCxnSpPr>
            <a:cxnSpLocks noChangeShapeType="1"/>
          </p:cNvCxnSpPr>
          <p:nvPr/>
        </p:nvCxnSpPr>
        <p:spPr bwMode="auto">
          <a:xfrm flipH="1">
            <a:off x="3640863" y="2203681"/>
            <a:ext cx="1292774" cy="556982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71727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350963" y="392430"/>
            <a:ext cx="7793037" cy="622300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GenBoolCode</a:t>
            </a:r>
            <a:r>
              <a:rPr lang="en-US" sz="2400" dirty="0" smtClean="0"/>
              <a:t> </a:t>
            </a:r>
            <a:r>
              <a:rPr lang="en-US" sz="2400" dirty="0" err="1" smtClean="0"/>
              <a:t>genererer</a:t>
            </a:r>
            <a:r>
              <a:rPr lang="en-US" sz="2400" dirty="0" smtClean="0"/>
              <a:t> </a:t>
            </a:r>
            <a:r>
              <a:rPr lang="en-US" sz="2400" dirty="0" err="1" smtClean="0"/>
              <a:t>riktig</a:t>
            </a:r>
            <a:r>
              <a:rPr lang="en-US" sz="2400" dirty="0" smtClean="0"/>
              <a:t> TA-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på</a:t>
            </a:r>
            <a:r>
              <a:rPr lang="en-US" sz="2400" dirty="0" smtClean="0"/>
              <a:t> OO-</a:t>
            </a:r>
            <a:r>
              <a:rPr lang="en-US" sz="2400" dirty="0" err="1" smtClean="0"/>
              <a:t>maner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err="1" smtClean="0">
                <a:solidFill>
                  <a:srgbClr val="FF0000"/>
                </a:solidFill>
              </a:rPr>
              <a:t>Merk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noen</a:t>
            </a:r>
            <a:r>
              <a:rPr lang="en-US" sz="2000" dirty="0" smtClean="0"/>
              <a:t> </a:t>
            </a:r>
            <a:r>
              <a:rPr lang="en-US" sz="2000" dirty="0" err="1" smtClean="0"/>
              <a:t>av</a:t>
            </a:r>
            <a:r>
              <a:rPr lang="en-US" sz="2000" dirty="0" smtClean="0"/>
              <a:t> </a:t>
            </a:r>
            <a:r>
              <a:rPr lang="en-US" sz="2000" dirty="0" err="1" smtClean="0"/>
              <a:t>navnene</a:t>
            </a:r>
            <a:r>
              <a:rPr lang="en-US" sz="2000" dirty="0" smtClean="0"/>
              <a:t> </a:t>
            </a:r>
            <a:r>
              <a:rPr lang="en-US" sz="2000" dirty="0" err="1" smtClean="0"/>
              <a:t>er</a:t>
            </a:r>
            <a:r>
              <a:rPr lang="en-US" sz="2000" dirty="0" smtClean="0"/>
              <a:t> her </a:t>
            </a:r>
            <a:r>
              <a:rPr lang="en-US" sz="2000" dirty="0" err="1" smtClean="0"/>
              <a:t>forandret</a:t>
            </a:r>
            <a:r>
              <a:rPr lang="en-US" sz="2000" dirty="0" smtClean="0"/>
              <a:t> </a:t>
            </a:r>
            <a:r>
              <a:rPr lang="en-US" sz="2000" dirty="0" err="1" smtClean="0"/>
              <a:t>fra</a:t>
            </a:r>
            <a:r>
              <a:rPr lang="en-US" sz="2000" dirty="0" smtClean="0"/>
              <a:t> </a:t>
            </a:r>
            <a:r>
              <a:rPr lang="en-US" sz="2000" dirty="0" err="1" smtClean="0"/>
              <a:t>forrige</a:t>
            </a:r>
            <a:r>
              <a:rPr lang="en-US" sz="2000" dirty="0" smtClean="0"/>
              <a:t> foil</a:t>
            </a: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05554" y="1275644"/>
            <a:ext cx="600004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nb-NO" sz="1800" i="0" dirty="0" err="1" smtClean="0"/>
              <a:t>abstract</a:t>
            </a:r>
            <a:r>
              <a:rPr lang="nb-NO" sz="1800" i="0" dirty="0" smtClean="0"/>
              <a:t>  </a:t>
            </a:r>
            <a:r>
              <a:rPr lang="nb-NO" sz="1800" i="0" dirty="0" err="1" smtClean="0"/>
              <a:t>class</a:t>
            </a:r>
            <a:r>
              <a:rPr lang="nb-NO" sz="1800" i="0" dirty="0" smtClean="0"/>
              <a:t> Expression {</a:t>
            </a:r>
          </a:p>
          <a:p>
            <a:pPr>
              <a:lnSpc>
                <a:spcPts val="2200"/>
              </a:lnSpc>
            </a:pPr>
            <a:r>
              <a:rPr lang="nb-NO" sz="1800" i="0" dirty="0" smtClean="0"/>
              <a:t>    </a:t>
            </a:r>
            <a:r>
              <a:rPr lang="nb-NO" sz="1800" i="0" dirty="0" err="1" smtClean="0">
                <a:solidFill>
                  <a:srgbClr val="0033CC"/>
                </a:solidFill>
              </a:rPr>
              <a:t>abstract</a:t>
            </a:r>
            <a:r>
              <a:rPr lang="nb-NO" sz="1800" i="0" dirty="0" smtClean="0">
                <a:solidFill>
                  <a:srgbClr val="0033CC"/>
                </a:solidFill>
              </a:rPr>
              <a:t> </a:t>
            </a:r>
            <a:r>
              <a:rPr lang="nb-NO" sz="1800" i="0" dirty="0" err="1" smtClean="0">
                <a:solidFill>
                  <a:srgbClr val="0033CC"/>
                </a:solidFill>
              </a:rPr>
              <a:t>String</a:t>
            </a:r>
            <a:r>
              <a:rPr lang="nb-NO" sz="1800" i="0" dirty="0" smtClean="0">
                <a:solidFill>
                  <a:srgbClr val="0033CC"/>
                </a:solidFill>
              </a:rPr>
              <a:t> </a:t>
            </a:r>
            <a:r>
              <a:rPr lang="nb-NO" sz="1800" i="0" dirty="0" err="1" smtClean="0">
                <a:solidFill>
                  <a:srgbClr val="0033CC"/>
                </a:solidFill>
              </a:rPr>
              <a:t>genBoolCode</a:t>
            </a:r>
            <a:r>
              <a:rPr lang="nb-NO" sz="1800" i="0" dirty="0" smtClean="0">
                <a:solidFill>
                  <a:srgbClr val="0033CC"/>
                </a:solidFill>
              </a:rPr>
              <a:t>(</a:t>
            </a:r>
            <a:r>
              <a:rPr lang="nb-NO" sz="1800" i="0" dirty="0" err="1" smtClean="0">
                <a:solidFill>
                  <a:srgbClr val="FF0000"/>
                </a:solidFill>
              </a:rPr>
              <a:t>String</a:t>
            </a:r>
            <a:r>
              <a:rPr lang="nb-NO" sz="1800" i="0" dirty="0" smtClean="0">
                <a:solidFill>
                  <a:srgbClr val="FF0000"/>
                </a:solidFill>
              </a:rPr>
              <a:t> </a:t>
            </a:r>
            <a:r>
              <a:rPr lang="nb-NO" sz="1800" i="0" dirty="0" err="1">
                <a:solidFill>
                  <a:srgbClr val="FF0000"/>
                </a:solidFill>
              </a:rPr>
              <a:t>LabT</a:t>
            </a:r>
            <a:r>
              <a:rPr lang="nb-NO" sz="1800" i="0" dirty="0">
                <a:solidFill>
                  <a:srgbClr val="FF0000"/>
                </a:solidFill>
              </a:rPr>
              <a:t>, </a:t>
            </a:r>
            <a:r>
              <a:rPr lang="nb-NO" sz="1800" i="0" dirty="0" err="1">
                <a:solidFill>
                  <a:srgbClr val="FF0000"/>
                </a:solidFill>
              </a:rPr>
              <a:t>LabF</a:t>
            </a:r>
            <a:r>
              <a:rPr lang="nb-NO" sz="1800" i="0" dirty="0" smtClean="0">
                <a:solidFill>
                  <a:srgbClr val="0033CC"/>
                </a:solidFill>
              </a:rPr>
              <a:t>);</a:t>
            </a:r>
          </a:p>
          <a:p>
            <a:pPr>
              <a:lnSpc>
                <a:spcPts val="2200"/>
              </a:lnSpc>
            </a:pPr>
            <a:r>
              <a:rPr lang="nb-NO" sz="1800" i="0" dirty="0" smtClean="0"/>
              <a:t>} </a:t>
            </a:r>
          </a:p>
          <a:p>
            <a:pPr>
              <a:lnSpc>
                <a:spcPts val="2200"/>
              </a:lnSpc>
            </a:pPr>
            <a:endParaRPr lang="nb-NO" sz="1800" i="0" dirty="0" smtClean="0"/>
          </a:p>
          <a:p>
            <a:pPr>
              <a:lnSpc>
                <a:spcPts val="2200"/>
              </a:lnSpc>
            </a:pPr>
            <a:r>
              <a:rPr lang="nb-NO" sz="1800" i="0" dirty="0" err="1" smtClean="0"/>
              <a:t>class</a:t>
            </a:r>
            <a:r>
              <a:rPr lang="nb-NO" sz="1800" i="0" dirty="0" smtClean="0"/>
              <a:t> </a:t>
            </a:r>
            <a:r>
              <a:rPr lang="nb-NO" sz="1800" i="0" dirty="0" err="1" smtClean="0"/>
              <a:t>OrOp</a:t>
            </a:r>
            <a:r>
              <a:rPr lang="nb-NO" sz="1800" i="0" dirty="0" smtClean="0"/>
              <a:t> </a:t>
            </a:r>
            <a:r>
              <a:rPr lang="nb-NO" sz="1800" i="0" dirty="0" err="1" smtClean="0"/>
              <a:t>extends</a:t>
            </a:r>
            <a:r>
              <a:rPr lang="nb-NO" sz="1800" i="0" dirty="0" smtClean="0"/>
              <a:t> </a:t>
            </a:r>
            <a:r>
              <a:rPr lang="nb-NO" sz="1800" i="0" dirty="0"/>
              <a:t>E</a:t>
            </a:r>
            <a:r>
              <a:rPr lang="nb-NO" sz="1800" i="0" dirty="0" smtClean="0"/>
              <a:t>xpression {     </a:t>
            </a:r>
            <a:endParaRPr lang="nb-NO" sz="1800" i="0" dirty="0"/>
          </a:p>
          <a:p>
            <a:pPr>
              <a:lnSpc>
                <a:spcPts val="2200"/>
              </a:lnSpc>
            </a:pPr>
            <a:r>
              <a:rPr lang="nb-NO" sz="1800" i="0" dirty="0" smtClean="0"/>
              <a:t>   </a:t>
            </a:r>
            <a:r>
              <a:rPr lang="nb-NO" sz="1800" i="0" dirty="0" err="1" smtClean="0"/>
              <a:t>String</a:t>
            </a:r>
            <a:r>
              <a:rPr lang="nb-NO" sz="1800" i="0" dirty="0" smtClean="0"/>
              <a:t> </a:t>
            </a:r>
            <a:r>
              <a:rPr lang="nb-NO" sz="1800" i="0" dirty="0" err="1" smtClean="0"/>
              <a:t>genBoolCode</a:t>
            </a:r>
            <a:r>
              <a:rPr lang="nb-NO" sz="1800" i="0" dirty="0" smtClean="0"/>
              <a:t> </a:t>
            </a:r>
            <a:r>
              <a:rPr lang="nb-NO" sz="1800" i="0" dirty="0"/>
              <a:t>(</a:t>
            </a:r>
            <a:r>
              <a:rPr lang="nb-NO" sz="1800" i="0" dirty="0" err="1">
                <a:solidFill>
                  <a:srgbClr val="FF0000"/>
                </a:solidFill>
              </a:rPr>
              <a:t>String</a:t>
            </a:r>
            <a:r>
              <a:rPr lang="nb-NO" sz="1800" i="0" dirty="0">
                <a:solidFill>
                  <a:srgbClr val="FF0000"/>
                </a:solidFill>
              </a:rPr>
              <a:t> </a:t>
            </a:r>
            <a:r>
              <a:rPr lang="nb-NO" sz="1800" i="0" dirty="0" err="1">
                <a:solidFill>
                  <a:srgbClr val="FF0000"/>
                </a:solidFill>
              </a:rPr>
              <a:t>LabT</a:t>
            </a:r>
            <a:r>
              <a:rPr lang="nb-NO" sz="1800" i="0" dirty="0">
                <a:solidFill>
                  <a:srgbClr val="FF0000"/>
                </a:solidFill>
              </a:rPr>
              <a:t>, </a:t>
            </a:r>
            <a:r>
              <a:rPr lang="nb-NO" sz="1800" i="0" dirty="0" err="1">
                <a:solidFill>
                  <a:srgbClr val="FF0000"/>
                </a:solidFill>
              </a:rPr>
              <a:t>LabF</a:t>
            </a:r>
            <a:r>
              <a:rPr lang="nb-NO" sz="1800" i="0" dirty="0" smtClean="0"/>
              <a:t>){</a:t>
            </a:r>
          </a:p>
          <a:p>
            <a:r>
              <a:rPr lang="nb-NO" sz="1800" i="0" dirty="0"/>
              <a:t>         </a:t>
            </a:r>
            <a:r>
              <a:rPr lang="nb-NO" sz="1800" i="0" dirty="0" err="1"/>
              <a:t>String</a:t>
            </a:r>
            <a:r>
              <a:rPr lang="nb-NO" sz="1800" i="0" dirty="0"/>
              <a:t> </a:t>
            </a:r>
            <a:r>
              <a:rPr lang="nb-NO" sz="1800" i="0" dirty="0" err="1"/>
              <a:t>labx</a:t>
            </a:r>
            <a:r>
              <a:rPr lang="nb-NO" sz="1800" i="0" dirty="0"/>
              <a:t> = </a:t>
            </a:r>
            <a:r>
              <a:rPr lang="nb-NO" sz="1800" i="0" dirty="0" err="1" smtClean="0"/>
              <a:t>genNewLabel</a:t>
            </a:r>
            <a:r>
              <a:rPr lang="nb-NO" sz="1800" i="0" dirty="0"/>
              <a:t>();</a:t>
            </a:r>
          </a:p>
          <a:p>
            <a:r>
              <a:rPr lang="nb-NO" sz="1800" i="0" dirty="0"/>
              <a:t>         </a:t>
            </a:r>
            <a:r>
              <a:rPr lang="nb-NO" sz="1800" i="0" dirty="0" err="1" smtClean="0"/>
              <a:t>left.genBoolCode</a:t>
            </a:r>
            <a:r>
              <a:rPr lang="nb-NO" sz="1800" i="0" dirty="0" smtClean="0"/>
              <a:t>(</a:t>
            </a:r>
            <a:r>
              <a:rPr lang="nb-NO" sz="1800" i="0" dirty="0" err="1" smtClean="0">
                <a:solidFill>
                  <a:srgbClr val="FF0000"/>
                </a:solidFill>
              </a:rPr>
              <a:t>labT</a:t>
            </a:r>
            <a:r>
              <a:rPr lang="nb-NO" sz="1800" i="0" dirty="0"/>
              <a:t>, </a:t>
            </a:r>
            <a:r>
              <a:rPr lang="nb-NO" sz="1800" i="0" dirty="0" err="1">
                <a:solidFill>
                  <a:srgbClr val="FF0000"/>
                </a:solidFill>
              </a:rPr>
              <a:t>labx</a:t>
            </a:r>
            <a:r>
              <a:rPr lang="nb-NO" sz="1800" i="0" dirty="0"/>
              <a:t>);</a:t>
            </a:r>
          </a:p>
          <a:p>
            <a:r>
              <a:rPr lang="nb-NO" sz="1800" i="0" dirty="0"/>
              <a:t>         </a:t>
            </a:r>
            <a:r>
              <a:rPr lang="nb-NO" sz="1800" i="0" dirty="0" smtClean="0">
                <a:solidFill>
                  <a:srgbClr val="00B050"/>
                </a:solidFill>
              </a:rPr>
              <a:t>emit2</a:t>
            </a:r>
            <a:r>
              <a:rPr lang="nb-NO" sz="1800" i="0" dirty="0">
                <a:solidFill>
                  <a:srgbClr val="00B050"/>
                </a:solidFill>
              </a:rPr>
              <a:t>(”</a:t>
            </a:r>
            <a:r>
              <a:rPr lang="nb-NO" sz="1800" i="0" dirty="0" err="1">
                <a:solidFill>
                  <a:srgbClr val="00B050"/>
                </a:solidFill>
              </a:rPr>
              <a:t>label</a:t>
            </a:r>
            <a:r>
              <a:rPr lang="nb-NO" sz="1800" i="0" dirty="0">
                <a:solidFill>
                  <a:srgbClr val="00B050"/>
                </a:solidFill>
              </a:rPr>
              <a:t>”, </a:t>
            </a:r>
            <a:r>
              <a:rPr lang="nb-NO" sz="1800" i="0" dirty="0" err="1">
                <a:solidFill>
                  <a:srgbClr val="00B050"/>
                </a:solidFill>
              </a:rPr>
              <a:t>labx</a:t>
            </a:r>
            <a:r>
              <a:rPr lang="nb-NO" sz="1800" i="0" dirty="0">
                <a:solidFill>
                  <a:srgbClr val="00B050"/>
                </a:solidFill>
              </a:rPr>
              <a:t>);</a:t>
            </a:r>
          </a:p>
          <a:p>
            <a:r>
              <a:rPr lang="nb-NO" sz="1800" i="0" dirty="0"/>
              <a:t>         </a:t>
            </a:r>
            <a:r>
              <a:rPr lang="nb-NO" sz="1800" i="0" dirty="0" err="1" smtClean="0"/>
              <a:t>right.genBoolCode</a:t>
            </a:r>
            <a:r>
              <a:rPr lang="nb-NO" sz="1800" i="0" dirty="0" smtClean="0"/>
              <a:t>(</a:t>
            </a:r>
            <a:r>
              <a:rPr lang="nb-NO" sz="1800" i="0" dirty="0" err="1" smtClean="0">
                <a:solidFill>
                  <a:srgbClr val="FF0000"/>
                </a:solidFill>
              </a:rPr>
              <a:t>labT</a:t>
            </a:r>
            <a:r>
              <a:rPr lang="nb-NO" sz="1800" i="0" dirty="0"/>
              <a:t>, </a:t>
            </a:r>
            <a:r>
              <a:rPr lang="nb-NO" sz="1800" i="0" dirty="0" err="1">
                <a:solidFill>
                  <a:srgbClr val="FF0000"/>
                </a:solidFill>
              </a:rPr>
              <a:t>labF</a:t>
            </a:r>
            <a:r>
              <a:rPr lang="nb-NO" sz="1800" i="0" dirty="0" smtClean="0"/>
              <a:t>);</a:t>
            </a:r>
          </a:p>
          <a:p>
            <a:pPr>
              <a:lnSpc>
                <a:spcPts val="2200"/>
              </a:lnSpc>
            </a:pPr>
            <a:r>
              <a:rPr lang="nb-NO" sz="1800" i="0" dirty="0" smtClean="0"/>
              <a:t>}</a:t>
            </a:r>
            <a:r>
              <a:rPr lang="nb-NO" sz="1800" i="0" dirty="0"/>
              <a:t> </a:t>
            </a:r>
            <a:r>
              <a:rPr lang="nb-NO" sz="1800" i="0" dirty="0" smtClean="0"/>
              <a:t> }</a:t>
            </a:r>
          </a:p>
          <a:p>
            <a:pPr>
              <a:lnSpc>
                <a:spcPts val="2200"/>
              </a:lnSpc>
            </a:pPr>
            <a:endParaRPr lang="nb-NO" sz="1800" i="0" dirty="0" smtClean="0"/>
          </a:p>
          <a:p>
            <a:pPr>
              <a:lnSpc>
                <a:spcPts val="2200"/>
              </a:lnSpc>
            </a:pPr>
            <a:r>
              <a:rPr lang="nb-NO" sz="1800" i="0" dirty="0" err="1" smtClean="0"/>
              <a:t>class</a:t>
            </a:r>
            <a:r>
              <a:rPr lang="nb-NO" sz="1800" i="0" dirty="0" smtClean="0"/>
              <a:t> </a:t>
            </a:r>
            <a:r>
              <a:rPr lang="nb-NO" sz="1800" i="0" dirty="0" err="1" smtClean="0"/>
              <a:t>AndOp</a:t>
            </a:r>
            <a:r>
              <a:rPr lang="nb-NO" sz="1800" i="0" dirty="0" smtClean="0"/>
              <a:t> </a:t>
            </a:r>
            <a:r>
              <a:rPr lang="nb-NO" sz="1800" i="0" dirty="0" err="1"/>
              <a:t>extends</a:t>
            </a:r>
            <a:r>
              <a:rPr lang="nb-NO" sz="1800" i="0" dirty="0"/>
              <a:t> </a:t>
            </a:r>
            <a:r>
              <a:rPr lang="nb-NO" sz="1800" i="0" dirty="0" smtClean="0"/>
              <a:t>Expression {</a:t>
            </a:r>
            <a:endParaRPr lang="nb-NO" sz="1800" i="0" dirty="0"/>
          </a:p>
          <a:p>
            <a:pPr>
              <a:lnSpc>
                <a:spcPts val="2200"/>
              </a:lnSpc>
            </a:pPr>
            <a:r>
              <a:rPr lang="nb-NO" sz="1800" i="0" dirty="0"/>
              <a:t>   </a:t>
            </a:r>
            <a:r>
              <a:rPr lang="nb-NO" sz="1800" i="0" dirty="0" err="1"/>
              <a:t>String</a:t>
            </a:r>
            <a:r>
              <a:rPr lang="nb-NO" sz="1800" i="0" dirty="0"/>
              <a:t> </a:t>
            </a:r>
            <a:r>
              <a:rPr lang="nb-NO" sz="1800" i="0" dirty="0" err="1"/>
              <a:t>codeGen</a:t>
            </a:r>
            <a:r>
              <a:rPr lang="nb-NO" sz="1800" i="0" dirty="0"/>
              <a:t> </a:t>
            </a:r>
            <a:r>
              <a:rPr lang="nb-NO" sz="1800" i="0" dirty="0" smtClean="0"/>
              <a:t>(</a:t>
            </a:r>
            <a:r>
              <a:rPr lang="nb-NO" sz="1800" i="0" dirty="0" err="1">
                <a:solidFill>
                  <a:srgbClr val="FF0000"/>
                </a:solidFill>
              </a:rPr>
              <a:t>String</a:t>
            </a:r>
            <a:r>
              <a:rPr lang="nb-NO" sz="1800" i="0" dirty="0">
                <a:solidFill>
                  <a:srgbClr val="FF0000"/>
                </a:solidFill>
              </a:rPr>
              <a:t> </a:t>
            </a:r>
            <a:r>
              <a:rPr lang="nb-NO" sz="1800" i="0" dirty="0" err="1">
                <a:solidFill>
                  <a:srgbClr val="FF0000"/>
                </a:solidFill>
              </a:rPr>
              <a:t>LabT</a:t>
            </a:r>
            <a:r>
              <a:rPr lang="nb-NO" sz="1800" i="0" dirty="0">
                <a:solidFill>
                  <a:srgbClr val="FF0000"/>
                </a:solidFill>
              </a:rPr>
              <a:t>, </a:t>
            </a:r>
            <a:r>
              <a:rPr lang="nb-NO" sz="1800" i="0" dirty="0" err="1">
                <a:solidFill>
                  <a:srgbClr val="FF0000"/>
                </a:solidFill>
              </a:rPr>
              <a:t>LabF</a:t>
            </a:r>
            <a:r>
              <a:rPr lang="nb-NO" sz="1800" i="0" dirty="0" smtClean="0"/>
              <a:t>){</a:t>
            </a:r>
          </a:p>
          <a:p>
            <a:r>
              <a:rPr lang="nb-NO" sz="1800" i="0" dirty="0"/>
              <a:t> </a:t>
            </a:r>
            <a:r>
              <a:rPr lang="nb-NO" sz="1800" i="0" dirty="0" smtClean="0"/>
              <a:t>             </a:t>
            </a:r>
            <a:r>
              <a:rPr lang="nb-NO" sz="1800" i="0" dirty="0" err="1" smtClean="0"/>
              <a:t>String</a:t>
            </a:r>
            <a:r>
              <a:rPr lang="nb-NO" sz="1800" i="0" dirty="0" smtClean="0"/>
              <a:t> </a:t>
            </a:r>
            <a:r>
              <a:rPr lang="nb-NO" sz="1800" i="0" dirty="0" err="1"/>
              <a:t>labx</a:t>
            </a:r>
            <a:r>
              <a:rPr lang="nb-NO" sz="1800" i="0" dirty="0"/>
              <a:t> = </a:t>
            </a:r>
            <a:r>
              <a:rPr lang="nb-NO" sz="1800" i="0" dirty="0" err="1" smtClean="0"/>
              <a:t>genNewLabel</a:t>
            </a:r>
            <a:r>
              <a:rPr lang="nb-NO" sz="1800" i="0" dirty="0"/>
              <a:t>();</a:t>
            </a:r>
          </a:p>
          <a:p>
            <a:r>
              <a:rPr lang="nb-NO" sz="1800" i="0" dirty="0"/>
              <a:t>              </a:t>
            </a:r>
            <a:r>
              <a:rPr lang="nb-NO" sz="1800" i="0" dirty="0" err="1"/>
              <a:t>left.genBoolCode</a:t>
            </a:r>
            <a:r>
              <a:rPr lang="nb-NO" sz="1800" i="0" dirty="0"/>
              <a:t>(</a:t>
            </a:r>
            <a:r>
              <a:rPr lang="nb-NO" sz="1800" i="0" dirty="0" err="1">
                <a:solidFill>
                  <a:srgbClr val="FF0000"/>
                </a:solidFill>
              </a:rPr>
              <a:t>labx</a:t>
            </a:r>
            <a:r>
              <a:rPr lang="nb-NO" sz="1800" i="0" dirty="0"/>
              <a:t>,</a:t>
            </a:r>
            <a:r>
              <a:rPr lang="nb-NO" sz="1800" i="0" dirty="0">
                <a:solidFill>
                  <a:srgbClr val="FF0000"/>
                </a:solidFill>
              </a:rPr>
              <a:t> </a:t>
            </a:r>
            <a:r>
              <a:rPr lang="nb-NO" sz="1800" i="0" dirty="0" err="1">
                <a:solidFill>
                  <a:srgbClr val="FF0000"/>
                </a:solidFill>
              </a:rPr>
              <a:t>labF</a:t>
            </a:r>
            <a:r>
              <a:rPr lang="nb-NO" sz="1800" i="0" dirty="0" smtClean="0"/>
              <a:t>);</a:t>
            </a:r>
            <a:endParaRPr lang="nb-NO" sz="1800" i="0" dirty="0">
              <a:solidFill>
                <a:srgbClr val="0033CC"/>
              </a:solidFill>
            </a:endParaRPr>
          </a:p>
          <a:p>
            <a:r>
              <a:rPr lang="nb-NO" sz="1800" i="0" dirty="0">
                <a:solidFill>
                  <a:srgbClr val="4BA507"/>
                </a:solidFill>
              </a:rPr>
              <a:t>              </a:t>
            </a:r>
            <a:r>
              <a:rPr lang="nb-NO" sz="1800" i="0" dirty="0">
                <a:solidFill>
                  <a:srgbClr val="00B050"/>
                </a:solidFill>
              </a:rPr>
              <a:t>emit2(”</a:t>
            </a:r>
            <a:r>
              <a:rPr lang="nb-NO" sz="1800" i="0" dirty="0" err="1">
                <a:solidFill>
                  <a:srgbClr val="00B050"/>
                </a:solidFill>
              </a:rPr>
              <a:t>label</a:t>
            </a:r>
            <a:r>
              <a:rPr lang="nb-NO" sz="1800" i="0" dirty="0">
                <a:solidFill>
                  <a:srgbClr val="00B050"/>
                </a:solidFill>
              </a:rPr>
              <a:t>”, </a:t>
            </a:r>
            <a:r>
              <a:rPr lang="nb-NO" sz="1800" i="0" dirty="0" err="1">
                <a:solidFill>
                  <a:srgbClr val="00B050"/>
                </a:solidFill>
              </a:rPr>
              <a:t>labx</a:t>
            </a:r>
            <a:r>
              <a:rPr lang="nb-NO" sz="1800" i="0" dirty="0">
                <a:solidFill>
                  <a:srgbClr val="00B050"/>
                </a:solidFill>
              </a:rPr>
              <a:t>);</a:t>
            </a:r>
          </a:p>
          <a:p>
            <a:r>
              <a:rPr lang="nb-NO" sz="1800" i="0" dirty="0"/>
              <a:t>              </a:t>
            </a:r>
            <a:r>
              <a:rPr lang="nb-NO" sz="1800" i="0" dirty="0" err="1"/>
              <a:t>right.genBoolCode</a:t>
            </a:r>
            <a:r>
              <a:rPr lang="nb-NO" sz="1800" i="0" dirty="0"/>
              <a:t>(</a:t>
            </a:r>
            <a:r>
              <a:rPr lang="nb-NO" sz="1800" i="0" dirty="0" err="1">
                <a:solidFill>
                  <a:srgbClr val="FF0000"/>
                </a:solidFill>
              </a:rPr>
              <a:t>labT</a:t>
            </a:r>
            <a:r>
              <a:rPr lang="nb-NO" sz="1800" i="0" dirty="0"/>
              <a:t>, </a:t>
            </a:r>
            <a:r>
              <a:rPr lang="nb-NO" sz="1800" i="0" dirty="0" err="1">
                <a:solidFill>
                  <a:srgbClr val="FF0000"/>
                </a:solidFill>
              </a:rPr>
              <a:t>labF</a:t>
            </a:r>
            <a:r>
              <a:rPr lang="nb-NO" sz="1800" i="0" dirty="0"/>
              <a:t>); </a:t>
            </a:r>
            <a:endParaRPr lang="nb-NO" sz="1800" i="0" dirty="0" smtClean="0"/>
          </a:p>
          <a:p>
            <a:pPr>
              <a:lnSpc>
                <a:spcPts val="2200"/>
              </a:lnSpc>
            </a:pPr>
            <a:r>
              <a:rPr lang="nb-NO" sz="1800" i="0" dirty="0"/>
              <a:t> </a:t>
            </a:r>
            <a:r>
              <a:rPr lang="nb-NO" sz="1800" i="0" dirty="0" smtClean="0"/>
              <a:t>}</a:t>
            </a:r>
            <a:r>
              <a:rPr lang="nb-NO" sz="1800" i="0" dirty="0"/>
              <a:t> </a:t>
            </a:r>
            <a:r>
              <a:rPr lang="nb-NO" sz="1800" i="0" dirty="0" smtClean="0"/>
              <a:t>  }</a:t>
            </a:r>
            <a:endParaRPr lang="nb-NO" sz="1800" i="0" dirty="0"/>
          </a:p>
          <a:p>
            <a:pPr>
              <a:lnSpc>
                <a:spcPts val="2200"/>
              </a:lnSpc>
            </a:pPr>
            <a:endParaRPr lang="nb-NO" sz="1800" i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604000" y="1569549"/>
            <a:ext cx="2438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800" i="0" dirty="0" smtClean="0">
              <a:solidFill>
                <a:srgbClr val="FF0000"/>
              </a:solidFill>
            </a:endParaRPr>
          </a:p>
          <a:p>
            <a:r>
              <a:rPr lang="nb-NO" sz="1800" i="0" dirty="0" smtClean="0">
                <a:solidFill>
                  <a:srgbClr val="0033CC"/>
                </a:solidFill>
              </a:rPr>
              <a:t>Svar:</a:t>
            </a:r>
          </a:p>
          <a:p>
            <a:r>
              <a:rPr lang="nb-NO" sz="1800" i="0" dirty="0" smtClean="0">
                <a:solidFill>
                  <a:srgbClr val="FF0000"/>
                </a:solidFill>
              </a:rPr>
              <a:t>Dette må stå i Expression-klassen!</a:t>
            </a:r>
          </a:p>
          <a:p>
            <a:endParaRPr lang="nb-NO" sz="1800" i="0" dirty="0">
              <a:solidFill>
                <a:srgbClr val="FF0000"/>
              </a:solidFill>
            </a:endParaRPr>
          </a:p>
          <a:p>
            <a:endParaRPr lang="nb-NO" sz="1800" i="0" dirty="0" smtClean="0">
              <a:solidFill>
                <a:srgbClr val="FF0000"/>
              </a:solidFill>
            </a:endParaRPr>
          </a:p>
          <a:p>
            <a:r>
              <a:rPr lang="nb-NO" sz="1800" i="0" dirty="0" smtClean="0">
                <a:solidFill>
                  <a:srgbClr val="0033CC"/>
                </a:solidFill>
              </a:rPr>
              <a:t>NB: </a:t>
            </a:r>
            <a:r>
              <a:rPr lang="nb-NO" sz="1800" i="0" dirty="0" smtClean="0">
                <a:solidFill>
                  <a:srgbClr val="FF0000"/>
                </a:solidFill>
              </a:rPr>
              <a:t>Selv om alle metoder  her leverer en </a:t>
            </a:r>
            <a:r>
              <a:rPr lang="nb-NO" sz="1800" i="0" dirty="0" err="1" smtClean="0">
                <a:solidFill>
                  <a:srgbClr val="FF0000"/>
                </a:solidFill>
              </a:rPr>
              <a:t>String</a:t>
            </a:r>
            <a:r>
              <a:rPr lang="nb-NO" sz="1800" i="0" dirty="0">
                <a:solidFill>
                  <a:srgbClr val="FF0000"/>
                </a:solidFill>
              </a:rPr>
              <a:t> </a:t>
            </a:r>
            <a:r>
              <a:rPr lang="nb-NO" sz="1800" i="0" dirty="0" smtClean="0">
                <a:solidFill>
                  <a:srgbClr val="FF0000"/>
                </a:solidFill>
              </a:rPr>
              <a:t>(altså navnet på </a:t>
            </a:r>
            <a:r>
              <a:rPr lang="nb-NO" sz="1800" i="0" dirty="0" err="1" smtClean="0">
                <a:solidFill>
                  <a:srgbClr val="FF0000"/>
                </a:solidFill>
              </a:rPr>
              <a:t>variablen</a:t>
            </a:r>
            <a:r>
              <a:rPr lang="nb-NO" sz="1800" i="0" dirty="0" smtClean="0">
                <a:solidFill>
                  <a:srgbClr val="FF0000"/>
                </a:solidFill>
              </a:rPr>
              <a:t> der svaret ligger) så bruker vi ikke dette, fordi alt foregår med hopp!</a:t>
            </a:r>
          </a:p>
          <a:p>
            <a:r>
              <a:rPr lang="nb-NO" sz="1800" i="0" dirty="0" smtClean="0">
                <a:solidFill>
                  <a:srgbClr val="FF0000"/>
                </a:solidFill>
              </a:rPr>
              <a:t>Unntaket er </a:t>
            </a:r>
          </a:p>
          <a:p>
            <a:r>
              <a:rPr lang="nb-NO" sz="1800" i="0" dirty="0" err="1" smtClean="0">
                <a:solidFill>
                  <a:srgbClr val="FF0000"/>
                </a:solidFill>
              </a:rPr>
              <a:t>LessThanOp</a:t>
            </a:r>
            <a:r>
              <a:rPr lang="nb-NO" sz="1800" i="0" dirty="0" smtClean="0">
                <a:solidFill>
                  <a:srgbClr val="FF0000"/>
                </a:solidFill>
              </a:rPr>
              <a:t> (”&lt;”).</a:t>
            </a:r>
            <a:endParaRPr lang="nb-NO" sz="1800" i="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 flipV="1">
            <a:off x="3996268" y="1986848"/>
            <a:ext cx="2607732" cy="3386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9129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350963" y="392430"/>
            <a:ext cx="7793037" cy="6223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Fortsettelse</a:t>
            </a:r>
            <a:r>
              <a:rPr lang="en-US" sz="2800" dirty="0" smtClean="0"/>
              <a:t> </a:t>
            </a:r>
            <a:r>
              <a:rPr lang="en-US" sz="2800" dirty="0" err="1" smtClean="0"/>
              <a:t>fra</a:t>
            </a:r>
            <a:r>
              <a:rPr lang="en-US" sz="2800" dirty="0" smtClean="0"/>
              <a:t> </a:t>
            </a:r>
            <a:r>
              <a:rPr lang="en-US" sz="2800" dirty="0" err="1" smtClean="0"/>
              <a:t>forrige</a:t>
            </a:r>
            <a:r>
              <a:rPr lang="en-US" sz="2800" dirty="0" smtClean="0"/>
              <a:t> foil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5554" y="1275644"/>
            <a:ext cx="8438446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endParaRPr lang="nb-NO" sz="1800" i="0" dirty="0" smtClean="0"/>
          </a:p>
          <a:p>
            <a:pPr>
              <a:lnSpc>
                <a:spcPts val="2200"/>
              </a:lnSpc>
            </a:pPr>
            <a:r>
              <a:rPr lang="nb-NO" sz="1800" i="0" dirty="0" err="1"/>
              <a:t>class</a:t>
            </a:r>
            <a:r>
              <a:rPr lang="nb-NO" sz="1800" i="0" dirty="0"/>
              <a:t> </a:t>
            </a:r>
            <a:r>
              <a:rPr lang="nb-NO" sz="1800" i="0" dirty="0" err="1" smtClean="0"/>
              <a:t>NotOp</a:t>
            </a:r>
            <a:r>
              <a:rPr lang="nb-NO" sz="1800" i="0" dirty="0" smtClean="0"/>
              <a:t> </a:t>
            </a:r>
            <a:r>
              <a:rPr lang="nb-NO" sz="1800" i="0" dirty="0" err="1"/>
              <a:t>extends</a:t>
            </a:r>
            <a:r>
              <a:rPr lang="nb-NO" sz="1800" i="0" dirty="0"/>
              <a:t> </a:t>
            </a:r>
            <a:r>
              <a:rPr lang="nb-NO" sz="1800" i="0" dirty="0" smtClean="0"/>
              <a:t>Expression {    </a:t>
            </a:r>
            <a:endParaRPr lang="nb-NO" sz="1800" i="0" dirty="0"/>
          </a:p>
          <a:p>
            <a:pPr>
              <a:lnSpc>
                <a:spcPts val="2200"/>
              </a:lnSpc>
            </a:pPr>
            <a:r>
              <a:rPr lang="nb-NO" sz="1800" i="0" dirty="0"/>
              <a:t>  </a:t>
            </a:r>
            <a:r>
              <a:rPr lang="nb-NO" sz="1800" i="0" dirty="0" smtClean="0"/>
              <a:t>  </a:t>
            </a:r>
            <a:r>
              <a:rPr lang="nb-NO" sz="1800" i="0" dirty="0" err="1"/>
              <a:t>String</a:t>
            </a:r>
            <a:r>
              <a:rPr lang="nb-NO" sz="1800" i="0" dirty="0"/>
              <a:t> </a:t>
            </a:r>
            <a:r>
              <a:rPr lang="nb-NO" sz="1800" i="0" dirty="0" err="1" smtClean="0"/>
              <a:t>genBoolCode</a:t>
            </a:r>
            <a:r>
              <a:rPr lang="nb-NO" sz="1800" i="0" dirty="0" smtClean="0"/>
              <a:t> (</a:t>
            </a:r>
            <a:r>
              <a:rPr lang="nb-NO" sz="1800" i="0" dirty="0" err="1">
                <a:solidFill>
                  <a:srgbClr val="FF0000"/>
                </a:solidFill>
              </a:rPr>
              <a:t>String</a:t>
            </a:r>
            <a:r>
              <a:rPr lang="nb-NO" sz="1800" i="0" dirty="0">
                <a:solidFill>
                  <a:srgbClr val="FF0000"/>
                </a:solidFill>
              </a:rPr>
              <a:t> </a:t>
            </a:r>
            <a:r>
              <a:rPr lang="nb-NO" sz="1800" i="0" dirty="0" err="1">
                <a:solidFill>
                  <a:srgbClr val="FF0000"/>
                </a:solidFill>
              </a:rPr>
              <a:t>LabT</a:t>
            </a:r>
            <a:r>
              <a:rPr lang="nb-NO" sz="1800" i="0" dirty="0">
                <a:solidFill>
                  <a:srgbClr val="FF0000"/>
                </a:solidFill>
              </a:rPr>
              <a:t>, </a:t>
            </a:r>
            <a:r>
              <a:rPr lang="nb-NO" sz="1800" i="0" dirty="0" err="1">
                <a:solidFill>
                  <a:srgbClr val="FF0000"/>
                </a:solidFill>
              </a:rPr>
              <a:t>LabF</a:t>
            </a:r>
            <a:r>
              <a:rPr lang="nb-NO" sz="1800" i="0" dirty="0" smtClean="0"/>
              <a:t>){</a:t>
            </a:r>
          </a:p>
          <a:p>
            <a:pPr>
              <a:lnSpc>
                <a:spcPts val="2200"/>
              </a:lnSpc>
            </a:pPr>
            <a:r>
              <a:rPr lang="nb-NO" sz="1800" i="0" dirty="0" smtClean="0"/>
              <a:t> </a:t>
            </a:r>
            <a:r>
              <a:rPr lang="nb-NO" sz="1800" i="0" dirty="0"/>
              <a:t> </a:t>
            </a:r>
            <a:r>
              <a:rPr lang="nb-NO" sz="1800" i="0" dirty="0" smtClean="0"/>
              <a:t>     </a:t>
            </a:r>
            <a:r>
              <a:rPr lang="nb-NO" sz="1800" i="0" dirty="0"/>
              <a:t> </a:t>
            </a:r>
            <a:r>
              <a:rPr lang="nb-NO" sz="1800" i="0" dirty="0" err="1" smtClean="0"/>
              <a:t>expr.genBoolCode</a:t>
            </a:r>
            <a:r>
              <a:rPr lang="nb-NO" sz="1800" i="0" dirty="0" smtClean="0"/>
              <a:t>(</a:t>
            </a:r>
            <a:r>
              <a:rPr lang="nb-NO" sz="1800" i="0" dirty="0" err="1" smtClean="0">
                <a:solidFill>
                  <a:srgbClr val="FF0000"/>
                </a:solidFill>
              </a:rPr>
              <a:t>labF</a:t>
            </a:r>
            <a:r>
              <a:rPr lang="nb-NO" sz="1800" i="0" dirty="0"/>
              <a:t>,</a:t>
            </a:r>
            <a:r>
              <a:rPr lang="nb-NO" sz="1800" i="0" dirty="0">
                <a:solidFill>
                  <a:srgbClr val="FF0000"/>
                </a:solidFill>
              </a:rPr>
              <a:t> </a:t>
            </a:r>
            <a:r>
              <a:rPr lang="nb-NO" sz="1800" i="0" dirty="0" err="1">
                <a:solidFill>
                  <a:srgbClr val="FF0000"/>
                </a:solidFill>
              </a:rPr>
              <a:t>labT</a:t>
            </a:r>
            <a:r>
              <a:rPr lang="nb-NO" sz="1800" i="0" dirty="0"/>
              <a:t>); </a:t>
            </a:r>
            <a:r>
              <a:rPr lang="nb-NO" sz="1800" i="0" dirty="0" smtClean="0">
                <a:solidFill>
                  <a:srgbClr val="0033CC"/>
                </a:solidFill>
              </a:rPr>
              <a:t>// «</a:t>
            </a:r>
            <a:r>
              <a:rPr lang="nb-NO" sz="1800" i="0" dirty="0" err="1" smtClean="0">
                <a:solidFill>
                  <a:srgbClr val="0033CC"/>
                </a:solidFill>
              </a:rPr>
              <a:t>expr</a:t>
            </a:r>
            <a:r>
              <a:rPr lang="nb-NO" sz="1800" i="0" dirty="0" smtClean="0">
                <a:solidFill>
                  <a:srgbClr val="0033CC"/>
                </a:solidFill>
              </a:rPr>
              <a:t>» er peker til </a:t>
            </a:r>
            <a:r>
              <a:rPr lang="nb-NO" sz="1800" i="0" dirty="0" err="1" smtClean="0">
                <a:solidFill>
                  <a:srgbClr val="0033CC"/>
                </a:solidFill>
              </a:rPr>
              <a:t>subtreet</a:t>
            </a:r>
            <a:r>
              <a:rPr lang="nb-NO" sz="1800" i="0" dirty="0" smtClean="0">
                <a:solidFill>
                  <a:srgbClr val="0033CC"/>
                </a:solidFill>
              </a:rPr>
              <a:t> i Not-noder</a:t>
            </a:r>
          </a:p>
          <a:p>
            <a:pPr>
              <a:lnSpc>
                <a:spcPts val="2200"/>
              </a:lnSpc>
            </a:pPr>
            <a:r>
              <a:rPr lang="nb-NO" sz="1800" i="0" dirty="0" smtClean="0"/>
              <a:t>}  }</a:t>
            </a:r>
          </a:p>
          <a:p>
            <a:pPr>
              <a:lnSpc>
                <a:spcPts val="2200"/>
              </a:lnSpc>
            </a:pPr>
            <a:endParaRPr lang="nb-NO" sz="1800" i="0" dirty="0"/>
          </a:p>
          <a:p>
            <a:pPr>
              <a:lnSpc>
                <a:spcPts val="2200"/>
              </a:lnSpc>
            </a:pPr>
            <a:r>
              <a:rPr lang="nb-NO" sz="1800" i="0" dirty="0" err="1"/>
              <a:t>class</a:t>
            </a:r>
            <a:r>
              <a:rPr lang="nb-NO" sz="1800" i="0" dirty="0"/>
              <a:t> </a:t>
            </a:r>
            <a:r>
              <a:rPr lang="nb-NO" sz="1800" i="0" dirty="0" err="1" smtClean="0"/>
              <a:t>LessThanOp</a:t>
            </a:r>
            <a:r>
              <a:rPr lang="nb-NO" sz="1800" i="0" dirty="0" smtClean="0"/>
              <a:t> </a:t>
            </a:r>
            <a:r>
              <a:rPr lang="nb-NO" sz="1800" i="0" dirty="0" err="1"/>
              <a:t>extends</a:t>
            </a:r>
            <a:r>
              <a:rPr lang="nb-NO" sz="1800" i="0" dirty="0"/>
              <a:t> E</a:t>
            </a:r>
            <a:r>
              <a:rPr lang="nb-NO" sz="1800" i="0" dirty="0" smtClean="0"/>
              <a:t>xpression {    </a:t>
            </a:r>
            <a:endParaRPr lang="nb-NO" sz="1800" i="0" dirty="0"/>
          </a:p>
          <a:p>
            <a:pPr>
              <a:lnSpc>
                <a:spcPts val="2200"/>
              </a:lnSpc>
            </a:pPr>
            <a:r>
              <a:rPr lang="nb-NO" sz="1800" i="0" dirty="0"/>
              <a:t>  </a:t>
            </a:r>
            <a:r>
              <a:rPr lang="nb-NO" sz="1800" i="0" dirty="0" smtClean="0"/>
              <a:t>  </a:t>
            </a:r>
            <a:r>
              <a:rPr lang="nb-NO" sz="1800" i="0" dirty="0" err="1"/>
              <a:t>String</a:t>
            </a:r>
            <a:r>
              <a:rPr lang="nb-NO" sz="1800" i="0" dirty="0"/>
              <a:t> </a:t>
            </a:r>
            <a:r>
              <a:rPr lang="nb-NO" sz="1800" i="0" dirty="0" err="1" smtClean="0"/>
              <a:t>genBoolCode</a:t>
            </a:r>
            <a:r>
              <a:rPr lang="nb-NO" sz="1800" i="0" dirty="0" smtClean="0"/>
              <a:t> (</a:t>
            </a:r>
            <a:r>
              <a:rPr lang="nb-NO" sz="1800" i="0" dirty="0" err="1">
                <a:solidFill>
                  <a:srgbClr val="FF0000"/>
                </a:solidFill>
              </a:rPr>
              <a:t>String</a:t>
            </a:r>
            <a:r>
              <a:rPr lang="nb-NO" sz="1800" i="0" dirty="0">
                <a:solidFill>
                  <a:srgbClr val="FF0000"/>
                </a:solidFill>
              </a:rPr>
              <a:t> </a:t>
            </a:r>
            <a:r>
              <a:rPr lang="nb-NO" sz="1800" i="0" dirty="0" err="1">
                <a:solidFill>
                  <a:srgbClr val="FF0000"/>
                </a:solidFill>
              </a:rPr>
              <a:t>LabT</a:t>
            </a:r>
            <a:r>
              <a:rPr lang="nb-NO" sz="1800" i="0" dirty="0">
                <a:solidFill>
                  <a:srgbClr val="FF0000"/>
                </a:solidFill>
              </a:rPr>
              <a:t>, </a:t>
            </a:r>
            <a:r>
              <a:rPr lang="nb-NO" sz="1800" i="0" dirty="0" err="1">
                <a:solidFill>
                  <a:srgbClr val="FF0000"/>
                </a:solidFill>
              </a:rPr>
              <a:t>LabF</a:t>
            </a:r>
            <a:r>
              <a:rPr lang="nb-NO" sz="1800" i="0" dirty="0" smtClean="0"/>
              <a:t>){</a:t>
            </a:r>
          </a:p>
          <a:p>
            <a:r>
              <a:rPr lang="nb-NO" sz="1800" i="0" dirty="0"/>
              <a:t> </a:t>
            </a:r>
            <a:r>
              <a:rPr lang="nb-NO" sz="1800" i="0" dirty="0" smtClean="0"/>
              <a:t>        </a:t>
            </a:r>
            <a:r>
              <a:rPr lang="nb-NO" sz="1800" i="0" dirty="0" err="1" smtClean="0"/>
              <a:t>String</a:t>
            </a:r>
            <a:r>
              <a:rPr lang="nb-NO" sz="1800" i="0" dirty="0" smtClean="0"/>
              <a:t> </a:t>
            </a:r>
            <a:r>
              <a:rPr lang="nb-NO" sz="1800" i="0" dirty="0"/>
              <a:t>temp1, temp2, temp3; </a:t>
            </a:r>
            <a:r>
              <a:rPr lang="nb-NO" sz="1800" i="0" dirty="0">
                <a:solidFill>
                  <a:srgbClr val="0033CC"/>
                </a:solidFill>
              </a:rPr>
              <a:t>// temp3 skal holde </a:t>
            </a:r>
            <a:r>
              <a:rPr lang="nb-NO" sz="1800" i="0" dirty="0" smtClean="0">
                <a:solidFill>
                  <a:srgbClr val="0033CC"/>
                </a:solidFill>
              </a:rPr>
              <a:t>verdi av </a:t>
            </a:r>
            <a:r>
              <a:rPr lang="nb-NO" sz="1800" i="0" dirty="0">
                <a:solidFill>
                  <a:srgbClr val="0033CC"/>
                </a:solidFill>
              </a:rPr>
              <a:t>relasjonen</a:t>
            </a:r>
          </a:p>
          <a:p>
            <a:r>
              <a:rPr lang="nb-NO" sz="1800" i="0" dirty="0"/>
              <a:t>        </a:t>
            </a:r>
            <a:r>
              <a:rPr lang="nb-NO" sz="1800" i="0" dirty="0" smtClean="0"/>
              <a:t> </a:t>
            </a:r>
            <a:r>
              <a:rPr lang="nb-NO" sz="1800" i="0" dirty="0"/>
              <a:t>temp1 = </a:t>
            </a:r>
            <a:r>
              <a:rPr lang="nb-NO" sz="1800" i="0" dirty="0" err="1"/>
              <a:t>left.genIntCode</a:t>
            </a:r>
            <a:r>
              <a:rPr lang="nb-NO" sz="1800" i="0" dirty="0"/>
              <a:t>(); temp2 = </a:t>
            </a:r>
            <a:r>
              <a:rPr lang="nb-NO" sz="1800" i="0" dirty="0" err="1"/>
              <a:t>right.genIntCode</a:t>
            </a:r>
            <a:r>
              <a:rPr lang="nb-NO" sz="1800" i="0" dirty="0"/>
              <a:t>();       </a:t>
            </a:r>
            <a:endParaRPr lang="nb-NO" sz="1800" i="0" dirty="0" smtClean="0"/>
          </a:p>
          <a:p>
            <a:r>
              <a:rPr lang="nb-NO" sz="1800" i="0" dirty="0"/>
              <a:t> </a:t>
            </a:r>
            <a:r>
              <a:rPr lang="nb-NO" sz="1800" i="0" dirty="0" smtClean="0"/>
              <a:t>        temp3 </a:t>
            </a:r>
            <a:r>
              <a:rPr lang="nb-NO" sz="1800" i="0" dirty="0"/>
              <a:t>= </a:t>
            </a:r>
            <a:r>
              <a:rPr lang="nb-NO" sz="1800" i="0" dirty="0" err="1" smtClean="0"/>
              <a:t>genNewLabel</a:t>
            </a:r>
            <a:r>
              <a:rPr lang="nb-NO" sz="1800" i="0" dirty="0"/>
              <a:t>();</a:t>
            </a:r>
            <a:endParaRPr lang="nb-NO" sz="1800" i="0" dirty="0">
              <a:solidFill>
                <a:srgbClr val="0033CC"/>
              </a:solidFill>
            </a:endParaRPr>
          </a:p>
          <a:p>
            <a:r>
              <a:rPr lang="nb-NO" sz="1800" i="0" dirty="0"/>
              <a:t>              </a:t>
            </a:r>
            <a:r>
              <a:rPr lang="nb-NO" sz="1800" i="0" dirty="0">
                <a:solidFill>
                  <a:srgbClr val="00B050"/>
                </a:solidFill>
              </a:rPr>
              <a:t>emit4(temp3, temp1, «</a:t>
            </a:r>
            <a:r>
              <a:rPr lang="nb-NO" sz="1800" i="0" dirty="0" err="1">
                <a:solidFill>
                  <a:srgbClr val="00B050"/>
                </a:solidFill>
              </a:rPr>
              <a:t>lt</a:t>
            </a:r>
            <a:r>
              <a:rPr lang="nb-NO" sz="1800" i="0" dirty="0">
                <a:solidFill>
                  <a:srgbClr val="00B050"/>
                </a:solidFill>
              </a:rPr>
              <a:t>», temp2); </a:t>
            </a:r>
            <a:endParaRPr lang="nb-NO" sz="1800" i="0" dirty="0" smtClean="0">
              <a:solidFill>
                <a:srgbClr val="00B050"/>
              </a:solidFill>
            </a:endParaRPr>
          </a:p>
          <a:p>
            <a:r>
              <a:rPr lang="nb-NO" sz="1800" i="0" dirty="0">
                <a:solidFill>
                  <a:srgbClr val="00B050"/>
                </a:solidFill>
              </a:rPr>
              <a:t> </a:t>
            </a:r>
            <a:r>
              <a:rPr lang="nb-NO" sz="1800" i="0" dirty="0" smtClean="0">
                <a:solidFill>
                  <a:srgbClr val="00B050"/>
                </a:solidFill>
              </a:rPr>
              <a:t>             emit3(«</a:t>
            </a:r>
            <a:r>
              <a:rPr lang="nb-NO" sz="1800" i="0" dirty="0" err="1" smtClean="0">
                <a:solidFill>
                  <a:srgbClr val="00B050"/>
                </a:solidFill>
              </a:rPr>
              <a:t>fjmp</a:t>
            </a:r>
            <a:r>
              <a:rPr lang="nb-NO" sz="1800" i="0" dirty="0" smtClean="0">
                <a:solidFill>
                  <a:srgbClr val="00B050"/>
                </a:solidFill>
              </a:rPr>
              <a:t>», </a:t>
            </a:r>
            <a:r>
              <a:rPr lang="nb-NO" sz="1800" i="0" dirty="0">
                <a:solidFill>
                  <a:srgbClr val="00B050"/>
                </a:solidFill>
              </a:rPr>
              <a:t>temp3,</a:t>
            </a:r>
            <a:r>
              <a:rPr lang="nb-NO" sz="1800" i="0" dirty="0">
                <a:solidFill>
                  <a:srgbClr val="FF0000"/>
                </a:solidFill>
              </a:rPr>
              <a:t> </a:t>
            </a:r>
            <a:r>
              <a:rPr lang="nb-NO" sz="1800" i="0" dirty="0" err="1">
                <a:solidFill>
                  <a:srgbClr val="FF0000"/>
                </a:solidFill>
              </a:rPr>
              <a:t>labF</a:t>
            </a:r>
            <a:r>
              <a:rPr lang="nb-NO" sz="1800" i="0" dirty="0">
                <a:solidFill>
                  <a:srgbClr val="00B050"/>
                </a:solidFill>
              </a:rPr>
              <a:t>);</a:t>
            </a:r>
          </a:p>
          <a:p>
            <a:r>
              <a:rPr lang="nb-NO" sz="1800" i="0" dirty="0">
                <a:solidFill>
                  <a:srgbClr val="4BA507"/>
                </a:solidFill>
              </a:rPr>
              <a:t>              </a:t>
            </a:r>
            <a:r>
              <a:rPr lang="nb-NO" sz="1800" i="0" dirty="0">
                <a:solidFill>
                  <a:srgbClr val="00B050"/>
                </a:solidFill>
              </a:rPr>
              <a:t>emit2(«</a:t>
            </a:r>
            <a:r>
              <a:rPr lang="nb-NO" sz="1800" i="0" dirty="0" err="1">
                <a:solidFill>
                  <a:srgbClr val="00B050"/>
                </a:solidFill>
              </a:rPr>
              <a:t>ujp</a:t>
            </a:r>
            <a:r>
              <a:rPr lang="nb-NO" sz="1800" i="0" dirty="0">
                <a:solidFill>
                  <a:srgbClr val="00B050"/>
                </a:solidFill>
              </a:rPr>
              <a:t>»,</a:t>
            </a:r>
            <a:r>
              <a:rPr lang="nb-NO" sz="1800" i="0" dirty="0">
                <a:solidFill>
                  <a:srgbClr val="FF0000"/>
                </a:solidFill>
              </a:rPr>
              <a:t> </a:t>
            </a:r>
            <a:r>
              <a:rPr lang="nb-NO" sz="1800" i="0" dirty="0" err="1">
                <a:solidFill>
                  <a:srgbClr val="FF0000"/>
                </a:solidFill>
              </a:rPr>
              <a:t>labT</a:t>
            </a:r>
            <a:r>
              <a:rPr lang="nb-NO" sz="1800" i="0">
                <a:solidFill>
                  <a:srgbClr val="00B050"/>
                </a:solidFill>
              </a:rPr>
              <a:t>); </a:t>
            </a:r>
            <a:endParaRPr lang="nb-NO" sz="1800" i="0" dirty="0" smtClean="0"/>
          </a:p>
          <a:p>
            <a:pPr>
              <a:lnSpc>
                <a:spcPts val="2200"/>
              </a:lnSpc>
            </a:pPr>
            <a:r>
              <a:rPr lang="nb-NO" sz="1800" i="0" dirty="0" smtClean="0"/>
              <a:t>}  }</a:t>
            </a:r>
            <a:endParaRPr lang="nb-NO" sz="1800" i="0" dirty="0"/>
          </a:p>
        </p:txBody>
      </p:sp>
    </p:spTree>
    <p:extLst>
      <p:ext uri="{BB962C8B-B14F-4D97-AF65-F5344CB8AC3E}">
        <p14:creationId xmlns:p14="http://schemas.microsoft.com/office/powerpoint/2010/main" val="330967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SVAR: </a:t>
            </a:r>
            <a:r>
              <a:rPr lang="en-US" sz="2800" dirty="0" err="1" smtClean="0"/>
              <a:t>Oppgave</a:t>
            </a:r>
            <a:r>
              <a:rPr lang="en-US" sz="2800" dirty="0" smtClean="0"/>
              <a:t> 8.1.c </a:t>
            </a:r>
            <a:r>
              <a:rPr lang="en-US" sz="2800" dirty="0" err="1" smtClean="0"/>
              <a:t>pluss</a:t>
            </a:r>
            <a:r>
              <a:rPr lang="en-US" sz="2800" dirty="0" smtClean="0"/>
              <a:t> </a:t>
            </a:r>
            <a:r>
              <a:rPr lang="en-US" sz="2800" dirty="0" err="1" smtClean="0"/>
              <a:t>litt</a:t>
            </a:r>
            <a:endParaRPr lang="en-US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75733" y="1225944"/>
            <a:ext cx="5350934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i="0" dirty="0" smtClean="0"/>
              <a:t>Lag for hånd TA-kode for følgende uttrykk:</a:t>
            </a:r>
          </a:p>
          <a:p>
            <a:r>
              <a:rPr lang="nb-NO" sz="2000" i="0" dirty="0" smtClean="0"/>
              <a:t>               </a:t>
            </a:r>
            <a:r>
              <a:rPr lang="nb-NO" sz="2000" i="0" dirty="0" smtClean="0">
                <a:solidFill>
                  <a:srgbClr val="FF0000"/>
                </a:solidFill>
              </a:rPr>
              <a:t>a * b + a * b * c</a:t>
            </a:r>
          </a:p>
          <a:p>
            <a:r>
              <a:rPr lang="nb-NO" sz="2000" i="0" dirty="0" smtClean="0"/>
              <a:t>Du skal ikke prøve å optimalisere koden.  Velg variabelnavn på temporære som t1, t2, osv. :</a:t>
            </a:r>
          </a:p>
          <a:p>
            <a:endParaRPr lang="nb-NO" sz="2000" i="0" dirty="0"/>
          </a:p>
          <a:p>
            <a:r>
              <a:rPr lang="nb-NO" sz="2000" i="0" dirty="0"/>
              <a:t>t</a:t>
            </a:r>
            <a:r>
              <a:rPr lang="nb-NO" sz="2000" i="0" dirty="0" smtClean="0"/>
              <a:t>1 = a * b  Lages av node x</a:t>
            </a:r>
          </a:p>
          <a:p>
            <a:r>
              <a:rPr lang="nb-NO" sz="2000" i="0" dirty="0" smtClean="0"/>
              <a:t>t2 = a * b  Lages av node z</a:t>
            </a:r>
          </a:p>
          <a:p>
            <a:r>
              <a:rPr lang="nb-NO" sz="2000" i="0" dirty="0" smtClean="0"/>
              <a:t>t3 = t2 * c  lages av node y</a:t>
            </a:r>
          </a:p>
          <a:p>
            <a:r>
              <a:rPr lang="nb-NO" sz="2000" i="0" dirty="0" smtClean="0"/>
              <a:t>t4 = t1 + t3  lages av node r</a:t>
            </a:r>
          </a:p>
          <a:p>
            <a:endParaRPr lang="nb-NO" sz="2000" i="0" dirty="0"/>
          </a:p>
          <a:p>
            <a:endParaRPr lang="nb-NO" sz="2000" i="0" dirty="0" smtClean="0">
              <a:solidFill>
                <a:srgbClr val="FF0000"/>
              </a:solidFill>
            </a:endParaRPr>
          </a:p>
          <a:p>
            <a:r>
              <a:rPr lang="nb-NO" sz="2000" i="0" dirty="0" smtClean="0">
                <a:solidFill>
                  <a:srgbClr val="FF0000"/>
                </a:solidFill>
              </a:rPr>
              <a:t>Og node r skal melde «oppover» at svaret ligger i t4</a:t>
            </a:r>
          </a:p>
          <a:p>
            <a:endParaRPr lang="nb-NO" sz="2000" i="0" dirty="0"/>
          </a:p>
          <a:p>
            <a:endParaRPr lang="nb-NO" sz="2000" i="0" dirty="0"/>
          </a:p>
          <a:p>
            <a:endParaRPr lang="nb-NO" sz="2000" i="0" dirty="0" smtClean="0"/>
          </a:p>
          <a:p>
            <a:endParaRPr lang="nb-NO" sz="2000" i="0" dirty="0"/>
          </a:p>
          <a:p>
            <a:endParaRPr lang="nb-NO" sz="2000" i="0" dirty="0" smtClean="0"/>
          </a:p>
          <a:p>
            <a:endParaRPr lang="nb-NO" sz="2000" i="0" dirty="0"/>
          </a:p>
          <a:p>
            <a:endParaRPr lang="nb-NO" sz="2000" i="0" dirty="0" smtClean="0"/>
          </a:p>
          <a:p>
            <a:endParaRPr lang="nb-NO" sz="2000" i="0" dirty="0"/>
          </a:p>
          <a:p>
            <a:endParaRPr lang="nb-NO" sz="2000" i="0" dirty="0" smtClean="0"/>
          </a:p>
          <a:p>
            <a:r>
              <a:rPr lang="nb-NO" sz="2000" i="0" dirty="0" smtClean="0"/>
              <a:t> </a:t>
            </a:r>
            <a:endParaRPr lang="nb-NO" sz="2000" i="0" dirty="0"/>
          </a:p>
        </p:txBody>
      </p:sp>
      <p:sp>
        <p:nvSpPr>
          <p:cNvPr id="4" name="Oval 3"/>
          <p:cNvSpPr/>
          <p:nvPr/>
        </p:nvSpPr>
        <p:spPr bwMode="auto">
          <a:xfrm>
            <a:off x="7339190" y="1214654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+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7617178" y="2377057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*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800147" y="1733942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*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895168" y="1733942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*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136926" y="2377055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a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260662" y="2978414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a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917743" y="2978414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b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817079" y="2360388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b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431389" y="2377056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c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3" name="Straight Connector 12"/>
          <p:cNvCxnSpPr>
            <a:stCxn id="6" idx="7"/>
            <a:endCxn id="4" idx="3"/>
          </p:cNvCxnSpPr>
          <p:nvPr/>
        </p:nvCxnSpPr>
        <p:spPr bwMode="auto">
          <a:xfrm flipV="1">
            <a:off x="7257840" y="1657895"/>
            <a:ext cx="159878" cy="1520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6" idx="3"/>
            <a:endCxn id="8" idx="7"/>
          </p:cNvCxnSpPr>
          <p:nvPr/>
        </p:nvCxnSpPr>
        <p:spPr bwMode="auto">
          <a:xfrm flipH="1">
            <a:off x="6594619" y="2177183"/>
            <a:ext cx="284056" cy="2759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6" idx="4"/>
            <a:endCxn id="11" idx="0"/>
          </p:cNvCxnSpPr>
          <p:nvPr/>
        </p:nvCxnSpPr>
        <p:spPr bwMode="auto">
          <a:xfrm>
            <a:off x="7068258" y="2253231"/>
            <a:ext cx="16932" cy="1071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4" idx="5"/>
            <a:endCxn id="7" idx="1"/>
          </p:cNvCxnSpPr>
          <p:nvPr/>
        </p:nvCxnSpPr>
        <p:spPr bwMode="auto">
          <a:xfrm>
            <a:off x="7796883" y="1657895"/>
            <a:ext cx="176813" cy="1520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7" idx="3"/>
            <a:endCxn id="5" idx="0"/>
          </p:cNvCxnSpPr>
          <p:nvPr/>
        </p:nvCxnSpPr>
        <p:spPr bwMode="auto">
          <a:xfrm flipH="1">
            <a:off x="7885289" y="2177183"/>
            <a:ext cx="88407" cy="1998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5" idx="5"/>
            <a:endCxn id="10" idx="0"/>
          </p:cNvCxnSpPr>
          <p:nvPr/>
        </p:nvCxnSpPr>
        <p:spPr bwMode="auto">
          <a:xfrm>
            <a:off x="8074871" y="2820298"/>
            <a:ext cx="110983" cy="1581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5" idx="3"/>
            <a:endCxn id="9" idx="0"/>
          </p:cNvCxnSpPr>
          <p:nvPr/>
        </p:nvCxnSpPr>
        <p:spPr bwMode="auto">
          <a:xfrm flipH="1">
            <a:off x="7528773" y="2820298"/>
            <a:ext cx="166933" cy="1581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7" idx="5"/>
            <a:endCxn id="12" idx="1"/>
          </p:cNvCxnSpPr>
          <p:nvPr/>
        </p:nvCxnSpPr>
        <p:spPr bwMode="auto">
          <a:xfrm>
            <a:off x="8352861" y="2177183"/>
            <a:ext cx="157056" cy="2759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610387" y="3628735"/>
            <a:ext cx="23729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i="0" dirty="0" smtClean="0">
                <a:solidFill>
                  <a:srgbClr val="FF0000"/>
                </a:solidFill>
              </a:rPr>
              <a:t>Her er et ADT for uttrykket, og det er en metode i hver node.  Angi i hvilken node de forskjellige deler av TA-koden blir produsert. </a:t>
            </a:r>
            <a:endParaRPr lang="nb-NO" sz="2000" i="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86861" y="1474298"/>
            <a:ext cx="330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 smtClean="0"/>
              <a:t>x</a:t>
            </a:r>
            <a:endParaRPr lang="nb-NO" i="0" dirty="0"/>
          </a:p>
        </p:txBody>
      </p:sp>
      <p:sp>
        <p:nvSpPr>
          <p:cNvPr id="23" name="TextBox 22"/>
          <p:cNvSpPr txBox="1"/>
          <p:nvPr/>
        </p:nvSpPr>
        <p:spPr>
          <a:xfrm>
            <a:off x="7452069" y="2084310"/>
            <a:ext cx="330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/>
              <a:t>z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196928" y="1288457"/>
            <a:ext cx="330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/>
              <a:t>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52609" y="826792"/>
            <a:ext cx="330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 smtClean="0"/>
              <a:t>r</a:t>
            </a:r>
            <a:endParaRPr lang="nb-NO" i="0" dirty="0"/>
          </a:p>
        </p:txBody>
      </p:sp>
      <p:sp>
        <p:nvSpPr>
          <p:cNvPr id="22" name="TextBox 21"/>
          <p:cNvSpPr txBox="1"/>
          <p:nvPr/>
        </p:nvSpPr>
        <p:spPr>
          <a:xfrm>
            <a:off x="4249271" y="2766555"/>
            <a:ext cx="1541930" cy="1323439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nb-NO" sz="2000" i="0" dirty="0">
                <a:solidFill>
                  <a:srgbClr val="0033CC"/>
                </a:solidFill>
              </a:rPr>
              <a:t>Det lages altså ikke kode i blad-nodene!</a:t>
            </a:r>
          </a:p>
        </p:txBody>
      </p:sp>
    </p:spTree>
    <p:extLst>
      <p:ext uri="{BB962C8B-B14F-4D97-AF65-F5344CB8AC3E}">
        <p14:creationId xmlns:p14="http://schemas.microsoft.com/office/powerpoint/2010/main" val="260239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SVAR: </a:t>
            </a:r>
            <a:r>
              <a:rPr lang="en-US" sz="2800" dirty="0" err="1" smtClean="0"/>
              <a:t>Oppgave</a:t>
            </a:r>
            <a:r>
              <a:rPr lang="en-US" sz="2800" dirty="0" smtClean="0"/>
              <a:t> 8.1.c, med </a:t>
            </a:r>
            <a:r>
              <a:rPr lang="en-US" sz="2800" dirty="0" err="1" smtClean="0"/>
              <a:t>optimalisering</a:t>
            </a:r>
            <a:endParaRPr lang="en-US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49958" y="1159589"/>
            <a:ext cx="578696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i="0" dirty="0" smtClean="0"/>
              <a:t>Lag for hånd TA-kode for følgende uttrykk:</a:t>
            </a:r>
          </a:p>
          <a:p>
            <a:r>
              <a:rPr lang="nb-NO" sz="2000" i="0" dirty="0" smtClean="0"/>
              <a:t>               </a:t>
            </a:r>
            <a:r>
              <a:rPr lang="nb-NO" sz="2000" i="0" dirty="0" smtClean="0">
                <a:solidFill>
                  <a:srgbClr val="FF0000"/>
                </a:solidFill>
              </a:rPr>
              <a:t>a * b + a * b * c</a:t>
            </a:r>
          </a:p>
          <a:p>
            <a:r>
              <a:rPr lang="nb-NO" sz="2000" i="0" dirty="0" smtClean="0"/>
              <a:t>Du skal nå prøve å optimalisere koden, ved </a:t>
            </a:r>
            <a:r>
              <a:rPr lang="nb-NO" sz="2000" dirty="0" smtClean="0"/>
              <a:t>ikke</a:t>
            </a:r>
            <a:r>
              <a:rPr lang="nb-NO" sz="2000" i="0" dirty="0" smtClean="0"/>
              <a:t> å beregne samme </a:t>
            </a:r>
            <a:r>
              <a:rPr lang="nb-NO" sz="2000" i="0" dirty="0" err="1" smtClean="0"/>
              <a:t>subuttrykk</a:t>
            </a:r>
            <a:r>
              <a:rPr lang="nb-NO" sz="2000" i="0" dirty="0" smtClean="0"/>
              <a:t> om igjen:</a:t>
            </a:r>
          </a:p>
          <a:p>
            <a:endParaRPr lang="nb-NO" sz="2000" i="0" dirty="0"/>
          </a:p>
          <a:p>
            <a:r>
              <a:rPr lang="nb-NO" sz="2000" i="0" dirty="0"/>
              <a:t>t1 = a * b  </a:t>
            </a:r>
            <a:endParaRPr lang="nb-NO" sz="2000" i="0" dirty="0" smtClean="0"/>
          </a:p>
          <a:p>
            <a:r>
              <a:rPr lang="nb-NO" sz="2000" i="0" dirty="0" smtClean="0"/>
              <a:t>t2 </a:t>
            </a:r>
            <a:r>
              <a:rPr lang="nb-NO" sz="2000" i="0" dirty="0"/>
              <a:t>= </a:t>
            </a:r>
            <a:r>
              <a:rPr lang="nb-NO" sz="2000" i="0" dirty="0" smtClean="0"/>
              <a:t>t1 </a:t>
            </a:r>
            <a:r>
              <a:rPr lang="nb-NO" sz="2000" i="0" dirty="0"/>
              <a:t>* </a:t>
            </a:r>
            <a:r>
              <a:rPr lang="nb-NO" sz="2000" i="0" dirty="0" smtClean="0"/>
              <a:t>c</a:t>
            </a:r>
            <a:endParaRPr lang="nb-NO" sz="2000" i="0" dirty="0"/>
          </a:p>
          <a:p>
            <a:r>
              <a:rPr lang="nb-NO" sz="2000" i="0" dirty="0" smtClean="0"/>
              <a:t>t3 </a:t>
            </a:r>
            <a:r>
              <a:rPr lang="nb-NO" sz="2000" i="0" dirty="0"/>
              <a:t>= t1 + </a:t>
            </a:r>
            <a:r>
              <a:rPr lang="nb-NO" sz="2000" i="0" dirty="0" smtClean="0"/>
              <a:t>t2</a:t>
            </a:r>
            <a:endParaRPr lang="nb-NO" sz="2000" i="0" dirty="0"/>
          </a:p>
          <a:p>
            <a:endParaRPr lang="nb-NO" sz="2000" i="0" dirty="0">
              <a:solidFill>
                <a:srgbClr val="FF0000"/>
              </a:solidFill>
            </a:endParaRPr>
          </a:p>
          <a:p>
            <a:r>
              <a:rPr lang="nb-NO" sz="2000" i="0" dirty="0" smtClean="0">
                <a:solidFill>
                  <a:srgbClr val="FF0000"/>
                </a:solidFill>
              </a:rPr>
              <a:t>For å kunne lage slik kode må kompilatoren: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sz="1800" i="0" dirty="0" smtClean="0">
                <a:solidFill>
                  <a:srgbClr val="0033CC"/>
                </a:solidFill>
              </a:rPr>
              <a:t>Oppdage om det er </a:t>
            </a:r>
            <a:r>
              <a:rPr lang="nb-NO" sz="1800" i="0" dirty="0" err="1" smtClean="0">
                <a:solidFill>
                  <a:srgbClr val="0033CC"/>
                </a:solidFill>
              </a:rPr>
              <a:t>subtrær</a:t>
            </a:r>
            <a:r>
              <a:rPr lang="nb-NO" sz="1800" i="0" dirty="0" smtClean="0">
                <a:solidFill>
                  <a:srgbClr val="0033CC"/>
                </a:solidFill>
              </a:rPr>
              <a:t> som er like, og hvor.  Dette må gjøres med et slags søk, som vi ikke går inn på her.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sz="1800" i="0" dirty="0" smtClean="0">
                <a:solidFill>
                  <a:srgbClr val="0033CC"/>
                </a:solidFill>
              </a:rPr>
              <a:t>I vårt tilfelle kan dette markeres med en peker fra node y til node x i treet over (alternativt sette </a:t>
            </a:r>
            <a:r>
              <a:rPr lang="nb-NO" sz="1800" i="0" dirty="0" err="1" smtClean="0">
                <a:solidFill>
                  <a:srgbClr val="0033CC"/>
                </a:solidFill>
              </a:rPr>
              <a:t>z.left</a:t>
            </a:r>
            <a:r>
              <a:rPr lang="nb-NO" sz="1800" i="0" dirty="0" smtClean="0">
                <a:solidFill>
                  <a:srgbClr val="0033CC"/>
                </a:solidFill>
              </a:rPr>
              <a:t> til å peke direkte til x)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sz="1800" i="0" dirty="0" smtClean="0">
                <a:solidFill>
                  <a:srgbClr val="0033CC"/>
                </a:solidFill>
              </a:rPr>
              <a:t>Kodegeneratoren må ta hensyn til dette ved å markere i x når det er generert kode for </a:t>
            </a:r>
            <a:r>
              <a:rPr lang="nb-NO" sz="1800" i="0" dirty="0" err="1" smtClean="0">
                <a:solidFill>
                  <a:srgbClr val="0033CC"/>
                </a:solidFill>
              </a:rPr>
              <a:t>subtreet</a:t>
            </a:r>
            <a:r>
              <a:rPr lang="nb-NO" sz="1800" i="0" dirty="0" smtClean="0">
                <a:solidFill>
                  <a:srgbClr val="0033CC"/>
                </a:solidFill>
              </a:rPr>
              <a:t> x, og angi i x i hvilken </a:t>
            </a:r>
            <a:r>
              <a:rPr lang="nb-NO" sz="1800" i="0" dirty="0" err="1" smtClean="0">
                <a:solidFill>
                  <a:srgbClr val="0033CC"/>
                </a:solidFill>
              </a:rPr>
              <a:t>tempoærvariabel</a:t>
            </a:r>
            <a:r>
              <a:rPr lang="nb-NO" sz="1800" i="0" dirty="0" smtClean="0">
                <a:solidFill>
                  <a:srgbClr val="0033CC"/>
                </a:solidFill>
              </a:rPr>
              <a:t> verdien ligger</a:t>
            </a:r>
            <a:r>
              <a:rPr lang="nb-NO" sz="2000" i="0" dirty="0">
                <a:solidFill>
                  <a:srgbClr val="0033CC"/>
                </a:solidFill>
              </a:rPr>
              <a:t>.</a:t>
            </a:r>
            <a:endParaRPr lang="nb-NO" sz="1800" i="0" dirty="0" smtClean="0">
              <a:solidFill>
                <a:srgbClr val="0033CC"/>
              </a:solidFill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7339190" y="1214654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+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7617178" y="2377057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*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800147" y="1733942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*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895168" y="1733942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*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136926" y="2377055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a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260662" y="2978414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a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917743" y="2978414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b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817079" y="2360388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b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431389" y="2377056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c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3" name="Straight Connector 12"/>
          <p:cNvCxnSpPr>
            <a:stCxn id="6" idx="7"/>
            <a:endCxn id="4" idx="3"/>
          </p:cNvCxnSpPr>
          <p:nvPr/>
        </p:nvCxnSpPr>
        <p:spPr bwMode="auto">
          <a:xfrm flipV="1">
            <a:off x="7257840" y="1657895"/>
            <a:ext cx="159878" cy="1520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6" idx="3"/>
            <a:endCxn id="8" idx="7"/>
          </p:cNvCxnSpPr>
          <p:nvPr/>
        </p:nvCxnSpPr>
        <p:spPr bwMode="auto">
          <a:xfrm flipH="1">
            <a:off x="6594619" y="2177183"/>
            <a:ext cx="284056" cy="2759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6" idx="4"/>
            <a:endCxn id="11" idx="0"/>
          </p:cNvCxnSpPr>
          <p:nvPr/>
        </p:nvCxnSpPr>
        <p:spPr bwMode="auto">
          <a:xfrm>
            <a:off x="7068258" y="2253231"/>
            <a:ext cx="16932" cy="1071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4" idx="5"/>
            <a:endCxn id="7" idx="1"/>
          </p:cNvCxnSpPr>
          <p:nvPr/>
        </p:nvCxnSpPr>
        <p:spPr bwMode="auto">
          <a:xfrm>
            <a:off x="7796883" y="1657895"/>
            <a:ext cx="176813" cy="1520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7" idx="3"/>
            <a:endCxn id="5" idx="0"/>
          </p:cNvCxnSpPr>
          <p:nvPr/>
        </p:nvCxnSpPr>
        <p:spPr bwMode="auto">
          <a:xfrm flipH="1">
            <a:off x="7885289" y="2177183"/>
            <a:ext cx="88407" cy="1998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5" idx="5"/>
            <a:endCxn id="10" idx="0"/>
          </p:cNvCxnSpPr>
          <p:nvPr/>
        </p:nvCxnSpPr>
        <p:spPr bwMode="auto">
          <a:xfrm>
            <a:off x="8074871" y="2820298"/>
            <a:ext cx="110983" cy="1581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5" idx="3"/>
            <a:endCxn id="9" idx="0"/>
          </p:cNvCxnSpPr>
          <p:nvPr/>
        </p:nvCxnSpPr>
        <p:spPr bwMode="auto">
          <a:xfrm flipH="1">
            <a:off x="7528773" y="2820298"/>
            <a:ext cx="166933" cy="1581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7" idx="5"/>
            <a:endCxn id="12" idx="1"/>
          </p:cNvCxnSpPr>
          <p:nvPr/>
        </p:nvCxnSpPr>
        <p:spPr bwMode="auto">
          <a:xfrm>
            <a:off x="8352861" y="2177183"/>
            <a:ext cx="157056" cy="2759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136927" y="3828789"/>
            <a:ext cx="28306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i="0" dirty="0" smtClean="0">
                <a:solidFill>
                  <a:srgbClr val="FF0000"/>
                </a:solidFill>
              </a:rPr>
              <a:t>Her er et ADT for uttrykket, og det er én </a:t>
            </a:r>
            <a:r>
              <a:rPr lang="nb-NO" sz="2000" i="0" dirty="0" err="1" smtClean="0">
                <a:solidFill>
                  <a:srgbClr val="FF0000"/>
                </a:solidFill>
              </a:rPr>
              <a:t>kodegen</a:t>
            </a:r>
            <a:r>
              <a:rPr lang="nb-NO" sz="2000" i="0" dirty="0" smtClean="0">
                <a:solidFill>
                  <a:srgbClr val="FF0000"/>
                </a:solidFill>
              </a:rPr>
              <a:t>.-metode i hver node.  Tenk på hvordan en kompilator skulle kunne gjøre slike optimaliseringer.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96899" y="1427062"/>
            <a:ext cx="444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x</a:t>
            </a:r>
            <a:endParaRPr lang="nb-NO" dirty="0"/>
          </a:p>
        </p:txBody>
      </p:sp>
      <p:sp>
        <p:nvSpPr>
          <p:cNvPr id="24" name="TextBox 23"/>
          <p:cNvSpPr txBox="1"/>
          <p:nvPr/>
        </p:nvSpPr>
        <p:spPr>
          <a:xfrm>
            <a:off x="7426964" y="2041127"/>
            <a:ext cx="444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31502" y="1378565"/>
            <a:ext cx="444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76086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SVAR: </a:t>
            </a:r>
            <a:r>
              <a:rPr lang="en-US" sz="2800" dirty="0" err="1" smtClean="0"/>
              <a:t>Oppgave</a:t>
            </a:r>
            <a:r>
              <a:rPr lang="en-US" sz="2800" dirty="0" smtClean="0"/>
              <a:t> 8.2.c   P-</a:t>
            </a:r>
            <a:r>
              <a:rPr lang="en-US" sz="2800" dirty="0" err="1" smtClean="0"/>
              <a:t>kode</a:t>
            </a:r>
            <a:endParaRPr lang="en-US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75732" y="1466721"/>
            <a:ext cx="536173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i="0" dirty="0" smtClean="0"/>
              <a:t>Lag for hånd P-kode for følgende uttrykk:</a:t>
            </a:r>
          </a:p>
          <a:p>
            <a:r>
              <a:rPr lang="nb-NO" sz="2000" i="0" dirty="0" smtClean="0"/>
              <a:t>               </a:t>
            </a:r>
            <a:r>
              <a:rPr lang="nb-NO" sz="2000" i="0" dirty="0" smtClean="0">
                <a:solidFill>
                  <a:srgbClr val="FF0000"/>
                </a:solidFill>
              </a:rPr>
              <a:t>a * b + a * b * c</a:t>
            </a:r>
          </a:p>
          <a:p>
            <a:r>
              <a:rPr lang="nb-NO" sz="2000" i="0" dirty="0" smtClean="0"/>
              <a:t>Du skal her ikke prøve å optimalisere koden.</a:t>
            </a:r>
            <a:endParaRPr lang="nb-NO" sz="2000" i="0" dirty="0"/>
          </a:p>
          <a:p>
            <a:endParaRPr lang="nb-NO" sz="2000" i="0" dirty="0"/>
          </a:p>
          <a:p>
            <a:r>
              <a:rPr lang="nb-NO" sz="2000" i="0" dirty="0" err="1" smtClean="0"/>
              <a:t>lod</a:t>
            </a:r>
            <a:r>
              <a:rPr lang="nb-NO" sz="2000" i="0" dirty="0" smtClean="0"/>
              <a:t> a    lages av x</a:t>
            </a:r>
          </a:p>
          <a:p>
            <a:r>
              <a:rPr lang="nb-NO" sz="2000" i="0" dirty="0" err="1" smtClean="0"/>
              <a:t>lod</a:t>
            </a:r>
            <a:r>
              <a:rPr lang="nb-NO" sz="2000" i="0" dirty="0" smtClean="0"/>
              <a:t> b    lages av w</a:t>
            </a:r>
          </a:p>
          <a:p>
            <a:r>
              <a:rPr lang="nb-NO" sz="2000" i="0" dirty="0" err="1" smtClean="0"/>
              <a:t>muli</a:t>
            </a:r>
            <a:r>
              <a:rPr lang="nb-NO" sz="2000" i="0" dirty="0" smtClean="0"/>
              <a:t>     lages av y</a:t>
            </a:r>
          </a:p>
          <a:p>
            <a:r>
              <a:rPr lang="nb-NO" sz="2000" i="0" dirty="0" err="1" smtClean="0"/>
              <a:t>lod</a:t>
            </a:r>
            <a:r>
              <a:rPr lang="nb-NO" sz="2000" i="0" dirty="0" smtClean="0"/>
              <a:t> a    lages av q</a:t>
            </a:r>
          </a:p>
          <a:p>
            <a:r>
              <a:rPr lang="nb-NO" sz="2000" i="0" dirty="0" err="1" smtClean="0"/>
              <a:t>lod</a:t>
            </a:r>
            <a:r>
              <a:rPr lang="nb-NO" sz="2000" i="0" dirty="0" smtClean="0"/>
              <a:t> b    lages av r</a:t>
            </a:r>
          </a:p>
          <a:p>
            <a:r>
              <a:rPr lang="nb-NO" sz="2000" i="0" dirty="0" err="1" smtClean="0"/>
              <a:t>muli</a:t>
            </a:r>
            <a:r>
              <a:rPr lang="nb-NO" sz="2000" i="0" dirty="0" smtClean="0"/>
              <a:t>     lages av v</a:t>
            </a:r>
          </a:p>
          <a:p>
            <a:r>
              <a:rPr lang="nb-NO" sz="2000" i="0" dirty="0" err="1" smtClean="0"/>
              <a:t>lod</a:t>
            </a:r>
            <a:r>
              <a:rPr lang="nb-NO" sz="2000" i="0" dirty="0" smtClean="0"/>
              <a:t> c     lages av p</a:t>
            </a:r>
          </a:p>
          <a:p>
            <a:r>
              <a:rPr lang="nb-NO" sz="2000" i="0" dirty="0" err="1" smtClean="0"/>
              <a:t>muli</a:t>
            </a:r>
            <a:r>
              <a:rPr lang="nb-NO" sz="2000" i="0" dirty="0" smtClean="0"/>
              <a:t>      lages av u</a:t>
            </a:r>
          </a:p>
          <a:p>
            <a:r>
              <a:rPr lang="nb-NO" sz="2000" i="0" dirty="0" err="1" smtClean="0"/>
              <a:t>addi</a:t>
            </a:r>
            <a:r>
              <a:rPr lang="nb-NO" sz="2000" i="0" dirty="0" smtClean="0"/>
              <a:t>     lages av z    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7339190" y="1214654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+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7617178" y="2377057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*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800147" y="1733942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*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895168" y="1733942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*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136926" y="2377055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a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260662" y="2978414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a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917743" y="2978414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b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817079" y="2360388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b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431389" y="2377056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c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3" name="Straight Connector 12"/>
          <p:cNvCxnSpPr>
            <a:stCxn id="6" idx="7"/>
            <a:endCxn id="4" idx="3"/>
          </p:cNvCxnSpPr>
          <p:nvPr/>
        </p:nvCxnSpPr>
        <p:spPr bwMode="auto">
          <a:xfrm flipV="1">
            <a:off x="7257840" y="1657895"/>
            <a:ext cx="159878" cy="1520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6" idx="3"/>
            <a:endCxn id="8" idx="7"/>
          </p:cNvCxnSpPr>
          <p:nvPr/>
        </p:nvCxnSpPr>
        <p:spPr bwMode="auto">
          <a:xfrm flipH="1">
            <a:off x="6594619" y="2177183"/>
            <a:ext cx="284056" cy="2759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6" idx="4"/>
            <a:endCxn id="11" idx="0"/>
          </p:cNvCxnSpPr>
          <p:nvPr/>
        </p:nvCxnSpPr>
        <p:spPr bwMode="auto">
          <a:xfrm>
            <a:off x="7068258" y="2253231"/>
            <a:ext cx="16932" cy="1071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4" idx="5"/>
            <a:endCxn id="7" idx="1"/>
          </p:cNvCxnSpPr>
          <p:nvPr/>
        </p:nvCxnSpPr>
        <p:spPr bwMode="auto">
          <a:xfrm>
            <a:off x="7796883" y="1657895"/>
            <a:ext cx="176813" cy="1520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7" idx="3"/>
            <a:endCxn id="5" idx="0"/>
          </p:cNvCxnSpPr>
          <p:nvPr/>
        </p:nvCxnSpPr>
        <p:spPr bwMode="auto">
          <a:xfrm flipH="1">
            <a:off x="7885289" y="2177183"/>
            <a:ext cx="88407" cy="1998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5" idx="5"/>
            <a:endCxn id="10" idx="0"/>
          </p:cNvCxnSpPr>
          <p:nvPr/>
        </p:nvCxnSpPr>
        <p:spPr bwMode="auto">
          <a:xfrm>
            <a:off x="8074871" y="2820298"/>
            <a:ext cx="110983" cy="1581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5" idx="3"/>
            <a:endCxn id="9" idx="0"/>
          </p:cNvCxnSpPr>
          <p:nvPr/>
        </p:nvCxnSpPr>
        <p:spPr bwMode="auto">
          <a:xfrm flipH="1">
            <a:off x="7528773" y="2820298"/>
            <a:ext cx="166933" cy="1581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68" name="Straight Connector 11267"/>
          <p:cNvCxnSpPr>
            <a:stCxn id="7" idx="5"/>
            <a:endCxn id="12" idx="1"/>
          </p:cNvCxnSpPr>
          <p:nvPr/>
        </p:nvCxnSpPr>
        <p:spPr bwMode="auto">
          <a:xfrm>
            <a:off x="8352861" y="2177183"/>
            <a:ext cx="157056" cy="2759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72" name="TextBox 11271"/>
          <p:cNvSpPr txBox="1"/>
          <p:nvPr/>
        </p:nvSpPr>
        <p:spPr>
          <a:xfrm>
            <a:off x="6610387" y="3628735"/>
            <a:ext cx="23729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i="0" dirty="0" smtClean="0">
                <a:solidFill>
                  <a:srgbClr val="FF0000"/>
                </a:solidFill>
              </a:rPr>
              <a:t>Her er et ADT for uttrykket, og det er én metode i hver node.  Angi i hvilken node de forskjellige deler av P-koden blir produsert. </a:t>
            </a:r>
            <a:endParaRPr lang="nb-NO" sz="2000" i="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3065" y="1995835"/>
            <a:ext cx="30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 smtClean="0"/>
              <a:t>x</a:t>
            </a:r>
            <a:endParaRPr lang="nb-NO" i="0" dirty="0"/>
          </a:p>
        </p:txBody>
      </p:sp>
      <p:sp>
        <p:nvSpPr>
          <p:cNvPr id="23" name="TextBox 22"/>
          <p:cNvSpPr txBox="1"/>
          <p:nvPr/>
        </p:nvSpPr>
        <p:spPr>
          <a:xfrm>
            <a:off x="8163278" y="1348325"/>
            <a:ext cx="30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/>
              <a:t>u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57840" y="752989"/>
            <a:ext cx="30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/>
              <a:t>z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85125" y="1348325"/>
            <a:ext cx="30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/>
              <a:t>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398285" y="2899356"/>
            <a:ext cx="30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 smtClean="0"/>
              <a:t>r</a:t>
            </a:r>
            <a:endParaRPr lang="nb-NO" i="0" dirty="0"/>
          </a:p>
        </p:txBody>
      </p:sp>
      <p:sp>
        <p:nvSpPr>
          <p:cNvPr id="28" name="TextBox 27"/>
          <p:cNvSpPr txBox="1"/>
          <p:nvPr/>
        </p:nvSpPr>
        <p:spPr>
          <a:xfrm>
            <a:off x="8635933" y="1915980"/>
            <a:ext cx="30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 smtClean="0"/>
              <a:t>p</a:t>
            </a:r>
            <a:endParaRPr lang="nb-NO" i="0" dirty="0"/>
          </a:p>
        </p:txBody>
      </p:sp>
      <p:sp>
        <p:nvSpPr>
          <p:cNvPr id="30" name="TextBox 29"/>
          <p:cNvSpPr txBox="1"/>
          <p:nvPr/>
        </p:nvSpPr>
        <p:spPr>
          <a:xfrm>
            <a:off x="7616529" y="2000508"/>
            <a:ext cx="30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/>
              <a:t>v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959448" y="2918503"/>
            <a:ext cx="30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 smtClean="0"/>
              <a:t>q</a:t>
            </a:r>
            <a:endParaRPr lang="nb-NO" i="0" dirty="0"/>
          </a:p>
        </p:txBody>
      </p:sp>
      <p:sp>
        <p:nvSpPr>
          <p:cNvPr id="33" name="TextBox 32"/>
          <p:cNvSpPr txBox="1"/>
          <p:nvPr/>
        </p:nvSpPr>
        <p:spPr>
          <a:xfrm>
            <a:off x="7202693" y="2129555"/>
            <a:ext cx="20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/>
              <a:t>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26933" y="3380168"/>
            <a:ext cx="2110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i="0" dirty="0" smtClean="0">
                <a:solidFill>
                  <a:srgbClr val="0033CC"/>
                </a:solidFill>
              </a:rPr>
              <a:t>Ved P-kode lages det </a:t>
            </a:r>
            <a:r>
              <a:rPr lang="nb-NO" sz="2000" i="0" dirty="0" err="1" smtClean="0">
                <a:solidFill>
                  <a:srgbClr val="0033CC"/>
                </a:solidFill>
              </a:rPr>
              <a:t>alstå</a:t>
            </a:r>
            <a:r>
              <a:rPr lang="nb-NO" sz="2000" i="0" dirty="0" smtClean="0">
                <a:solidFill>
                  <a:srgbClr val="0033CC"/>
                </a:solidFill>
              </a:rPr>
              <a:t> kode fra alle noder</a:t>
            </a:r>
            <a:endParaRPr lang="nb-NO" sz="2000" i="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47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316038" y="285750"/>
            <a:ext cx="7026451" cy="6223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SVAR: </a:t>
            </a:r>
            <a:r>
              <a:rPr lang="en-US" sz="2400" dirty="0" err="1" smtClean="0"/>
              <a:t>Oppgave</a:t>
            </a:r>
            <a:r>
              <a:rPr lang="en-US" sz="2400" dirty="0" smtClean="0"/>
              <a:t> 8.2.c, P-</a:t>
            </a:r>
            <a:r>
              <a:rPr lang="en-US" sz="2400" dirty="0" err="1" smtClean="0"/>
              <a:t>kode</a:t>
            </a:r>
            <a:r>
              <a:rPr lang="en-US" sz="2400" dirty="0" smtClean="0"/>
              <a:t> med </a:t>
            </a:r>
            <a:r>
              <a:rPr lang="en-US" sz="2400" dirty="0" err="1" smtClean="0"/>
              <a:t>optimalisering</a:t>
            </a:r>
            <a:endParaRPr lang="en-US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0" y="1336175"/>
            <a:ext cx="7834489" cy="90178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2000" i="0" dirty="0" smtClean="0"/>
              <a:t>Lag for hånd P-kode for følgende uttrykk:</a:t>
            </a:r>
          </a:p>
          <a:p>
            <a:r>
              <a:rPr lang="nb-NO" sz="2000" i="0" dirty="0" smtClean="0"/>
              <a:t>               </a:t>
            </a:r>
            <a:r>
              <a:rPr lang="nb-NO" sz="2000" i="0" dirty="0" smtClean="0">
                <a:solidFill>
                  <a:srgbClr val="FF0000"/>
                </a:solidFill>
              </a:rPr>
              <a:t>a * b + a * b * c</a:t>
            </a:r>
          </a:p>
          <a:p>
            <a:r>
              <a:rPr lang="nb-NO" sz="2000" i="0" dirty="0" smtClean="0"/>
              <a:t>Du skal nå prøve å optimalisere koden, ved ikke å beregne samme uttrykket om igjen. </a:t>
            </a:r>
          </a:p>
          <a:p>
            <a:r>
              <a:rPr lang="nb-NO" sz="2000" i="0" dirty="0" smtClean="0">
                <a:solidFill>
                  <a:srgbClr val="FF0000"/>
                </a:solidFill>
              </a:rPr>
              <a:t>Foreslå en </a:t>
            </a:r>
            <a:r>
              <a:rPr lang="nb-NO" sz="2000" i="0" dirty="0">
                <a:solidFill>
                  <a:srgbClr val="FF0000"/>
                </a:solidFill>
              </a:rPr>
              <a:t>ekstra </a:t>
            </a:r>
            <a:r>
              <a:rPr lang="nb-NO" sz="2000" i="0" dirty="0" smtClean="0">
                <a:solidFill>
                  <a:srgbClr val="FF0000"/>
                </a:solidFill>
              </a:rPr>
              <a:t>P-instruksjon slik at dette går an.</a:t>
            </a:r>
          </a:p>
          <a:p>
            <a:r>
              <a:rPr lang="nb-NO" sz="2000" i="0" dirty="0" smtClean="0">
                <a:solidFill>
                  <a:srgbClr val="0033CC"/>
                </a:solidFill>
              </a:rPr>
              <a:t>Vi foreslår: </a:t>
            </a:r>
            <a:r>
              <a:rPr lang="nb-NO" sz="2000" i="0" dirty="0" smtClean="0">
                <a:solidFill>
                  <a:srgbClr val="FF0000"/>
                </a:solidFill>
              </a:rPr>
              <a:t>en «</a:t>
            </a:r>
            <a:r>
              <a:rPr lang="nb-NO" sz="2000" i="0" dirty="0" err="1">
                <a:solidFill>
                  <a:srgbClr val="FF0000"/>
                </a:solidFill>
              </a:rPr>
              <a:t>dup»</a:t>
            </a:r>
            <a:r>
              <a:rPr lang="nb-NO" sz="2000" i="0" dirty="0" err="1" smtClean="0">
                <a:solidFill>
                  <a:srgbClr val="FF0000"/>
                </a:solidFill>
              </a:rPr>
              <a:t>-instruksjon</a:t>
            </a:r>
            <a:r>
              <a:rPr lang="nb-NO" sz="2000" i="0" dirty="0" smtClean="0">
                <a:solidFill>
                  <a:srgbClr val="FF0000"/>
                </a:solidFill>
              </a:rPr>
              <a:t> som dupliserer toppen av stakken. Koden kan da skrives</a:t>
            </a:r>
          </a:p>
          <a:p>
            <a:endParaRPr lang="nb-NO" sz="2000" i="0" dirty="0"/>
          </a:p>
          <a:p>
            <a:r>
              <a:rPr lang="nb-NO" sz="2000" i="0" dirty="0" err="1"/>
              <a:t>lod</a:t>
            </a:r>
            <a:r>
              <a:rPr lang="nb-NO" sz="2000" i="0" dirty="0"/>
              <a:t> a    </a:t>
            </a:r>
            <a:endParaRPr lang="nb-NO" sz="2000" i="0" dirty="0" smtClean="0"/>
          </a:p>
          <a:p>
            <a:r>
              <a:rPr lang="nb-NO" sz="2000" i="0" dirty="0" err="1" smtClean="0"/>
              <a:t>lod</a:t>
            </a:r>
            <a:r>
              <a:rPr lang="nb-NO" sz="2000" i="0" dirty="0" smtClean="0"/>
              <a:t> b</a:t>
            </a:r>
            <a:endParaRPr lang="nb-NO" sz="2000" i="0" dirty="0"/>
          </a:p>
          <a:p>
            <a:r>
              <a:rPr lang="nb-NO" sz="2000" i="0" dirty="0" smtClean="0"/>
              <a:t>mul</a:t>
            </a:r>
            <a:endParaRPr lang="nb-NO" sz="2000" i="0" dirty="0"/>
          </a:p>
          <a:p>
            <a:r>
              <a:rPr lang="nb-NO" sz="2000" i="0" dirty="0" err="1"/>
              <a:t>lod</a:t>
            </a:r>
            <a:r>
              <a:rPr lang="nb-NO" sz="2000" i="0" dirty="0"/>
              <a:t> </a:t>
            </a:r>
            <a:r>
              <a:rPr lang="nb-NO" sz="2000" i="0" dirty="0" smtClean="0"/>
              <a:t>a</a:t>
            </a:r>
            <a:endParaRPr lang="nb-NO" sz="2000" i="0" dirty="0"/>
          </a:p>
          <a:p>
            <a:r>
              <a:rPr lang="nb-NO" sz="2000" i="0" dirty="0" err="1"/>
              <a:t>lod</a:t>
            </a:r>
            <a:r>
              <a:rPr lang="nb-NO" sz="2000" i="0" dirty="0"/>
              <a:t> </a:t>
            </a:r>
            <a:r>
              <a:rPr lang="nb-NO" sz="2000" i="0" dirty="0" smtClean="0"/>
              <a:t>b</a:t>
            </a:r>
            <a:endParaRPr lang="nb-NO" sz="2000" i="0" dirty="0"/>
          </a:p>
          <a:p>
            <a:r>
              <a:rPr lang="nb-NO" sz="2000" i="0" dirty="0" err="1" smtClean="0"/>
              <a:t>muli</a:t>
            </a:r>
            <a:endParaRPr lang="nb-NO" sz="2000" i="0" dirty="0"/>
          </a:p>
          <a:p>
            <a:r>
              <a:rPr lang="nb-NO" sz="2000" i="0" dirty="0" err="1" smtClean="0"/>
              <a:t>lod</a:t>
            </a:r>
            <a:r>
              <a:rPr lang="nb-NO" sz="2000" i="0" dirty="0" smtClean="0"/>
              <a:t> c</a:t>
            </a:r>
          </a:p>
          <a:p>
            <a:r>
              <a:rPr lang="nb-NO" sz="2000" i="0" dirty="0" err="1" smtClean="0"/>
              <a:t>muli</a:t>
            </a:r>
            <a:endParaRPr lang="nb-NO" sz="2000" i="0" dirty="0" smtClean="0"/>
          </a:p>
          <a:p>
            <a:r>
              <a:rPr lang="nb-NO" sz="2000" i="0" dirty="0" err="1" smtClean="0"/>
              <a:t>addi</a:t>
            </a:r>
            <a:endParaRPr lang="nb-NO" sz="2000" i="0" dirty="0"/>
          </a:p>
          <a:p>
            <a:endParaRPr lang="nb-NO" sz="2000" i="0" dirty="0"/>
          </a:p>
          <a:p>
            <a:endParaRPr lang="nb-NO" sz="2000" i="0" dirty="0" smtClean="0"/>
          </a:p>
          <a:p>
            <a:endParaRPr lang="nb-NO" sz="2000" i="0" dirty="0"/>
          </a:p>
          <a:p>
            <a:endParaRPr lang="nb-NO" sz="2000" i="0" dirty="0" smtClean="0"/>
          </a:p>
          <a:p>
            <a:endParaRPr lang="nb-NO" sz="2000" i="0" dirty="0"/>
          </a:p>
          <a:p>
            <a:endParaRPr lang="nb-NO" sz="2000" i="0" dirty="0" smtClean="0"/>
          </a:p>
          <a:p>
            <a:endParaRPr lang="nb-NO" sz="2000" i="0" dirty="0"/>
          </a:p>
          <a:p>
            <a:endParaRPr lang="nb-NO" sz="2000" i="0" dirty="0" smtClean="0"/>
          </a:p>
          <a:p>
            <a:r>
              <a:rPr lang="nb-NO" sz="2000" i="0" dirty="0" smtClean="0"/>
              <a:t> </a:t>
            </a:r>
          </a:p>
          <a:p>
            <a:endParaRPr lang="nb-NO" sz="2000" i="0" dirty="0"/>
          </a:p>
          <a:p>
            <a:endParaRPr lang="nb-NO" sz="2000" i="0" dirty="0"/>
          </a:p>
        </p:txBody>
      </p:sp>
      <p:sp>
        <p:nvSpPr>
          <p:cNvPr id="3" name="Right Brace 2"/>
          <p:cNvSpPr/>
          <p:nvPr/>
        </p:nvSpPr>
        <p:spPr bwMode="auto">
          <a:xfrm>
            <a:off x="787035" y="4797513"/>
            <a:ext cx="247426" cy="785308"/>
          </a:xfrm>
          <a:prstGeom prst="rightBrace">
            <a:avLst/>
          </a:prstGeom>
          <a:noFill/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4461" y="4990112"/>
            <a:ext cx="2119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i="0" dirty="0" smtClean="0">
                <a:solidFill>
                  <a:srgbClr val="0033CC"/>
                </a:solidFill>
              </a:rPr>
              <a:t>Erstattes av </a:t>
            </a:r>
            <a:r>
              <a:rPr lang="nb-NO" sz="2000" dirty="0" err="1" smtClean="0">
                <a:solidFill>
                  <a:srgbClr val="0033CC"/>
                </a:solidFill>
              </a:rPr>
              <a:t>dup</a:t>
            </a:r>
            <a:endParaRPr lang="nb-NO" sz="2000" dirty="0">
              <a:solidFill>
                <a:srgbClr val="00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0784" y="3553672"/>
            <a:ext cx="2082365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0" dirty="0" smtClean="0">
                <a:solidFill>
                  <a:srgbClr val="FF0000"/>
                </a:solidFill>
              </a:rPr>
              <a:t>Koden blir da:</a:t>
            </a:r>
          </a:p>
          <a:p>
            <a:r>
              <a:rPr lang="nb-NO" sz="2000" i="0" dirty="0" err="1" smtClean="0"/>
              <a:t>lod</a:t>
            </a:r>
            <a:r>
              <a:rPr lang="nb-NO" sz="2000" i="0" dirty="0" smtClean="0"/>
              <a:t> </a:t>
            </a:r>
            <a:r>
              <a:rPr lang="nb-NO" sz="2000" i="0" dirty="0"/>
              <a:t>a    </a:t>
            </a:r>
          </a:p>
          <a:p>
            <a:r>
              <a:rPr lang="nb-NO" sz="2000" i="0" dirty="0" err="1"/>
              <a:t>lod</a:t>
            </a:r>
            <a:r>
              <a:rPr lang="nb-NO" sz="2000" i="0" dirty="0"/>
              <a:t> b</a:t>
            </a:r>
          </a:p>
          <a:p>
            <a:r>
              <a:rPr lang="nb-NO" sz="2000" i="0" dirty="0" err="1" smtClean="0"/>
              <a:t>muli</a:t>
            </a:r>
            <a:endParaRPr lang="nb-NO" sz="2000" i="0" dirty="0" smtClean="0"/>
          </a:p>
          <a:p>
            <a:r>
              <a:rPr lang="nb-NO" sz="2000" i="0" dirty="0" err="1" smtClean="0"/>
              <a:t>dup</a:t>
            </a:r>
            <a:r>
              <a:rPr lang="nb-NO" sz="2000" i="0" dirty="0" smtClean="0"/>
              <a:t> </a:t>
            </a:r>
          </a:p>
          <a:p>
            <a:r>
              <a:rPr lang="nb-NO" sz="2000" i="0" dirty="0" err="1" smtClean="0"/>
              <a:t>lod</a:t>
            </a:r>
            <a:r>
              <a:rPr lang="nb-NO" sz="2000" i="0" dirty="0" smtClean="0"/>
              <a:t> c</a:t>
            </a:r>
          </a:p>
          <a:p>
            <a:r>
              <a:rPr lang="nb-NO" sz="2000" i="0" dirty="0" err="1" smtClean="0"/>
              <a:t>muli</a:t>
            </a:r>
            <a:endParaRPr lang="nb-NO" sz="2000" i="0" dirty="0"/>
          </a:p>
          <a:p>
            <a:r>
              <a:rPr lang="nb-NO" sz="2000" i="0" dirty="0" err="1" smtClean="0"/>
              <a:t>addi</a:t>
            </a:r>
            <a:endParaRPr lang="nb-NO" sz="2000" i="0" dirty="0" smtClean="0"/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8055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229043" y="361950"/>
            <a:ext cx="7793037" cy="6223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Oppgave</a:t>
            </a:r>
            <a:r>
              <a:rPr lang="en-US" sz="2800" dirty="0" smtClean="0"/>
              <a:t>: If-</a:t>
            </a:r>
            <a:r>
              <a:rPr lang="en-US" sz="2800" dirty="0" err="1" smtClean="0"/>
              <a:t>setninger</a:t>
            </a:r>
            <a:r>
              <a:rPr lang="en-US" sz="2800" dirty="0" smtClean="0"/>
              <a:t> </a:t>
            </a:r>
            <a:r>
              <a:rPr lang="en-US" sz="2800" dirty="0" err="1" smtClean="0"/>
              <a:t>oppg</a:t>
            </a:r>
            <a:r>
              <a:rPr lang="en-US" sz="2800" dirty="0" smtClean="0"/>
              <a:t>. 1.  P-</a:t>
            </a:r>
            <a:r>
              <a:rPr lang="en-US" sz="2800" dirty="0" err="1" smtClean="0"/>
              <a:t>kode</a:t>
            </a:r>
            <a:endParaRPr 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27376" y="1176750"/>
            <a:ext cx="8450864" cy="6909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 smtClean="0"/>
              <a:t>I den </a:t>
            </a:r>
            <a:r>
              <a:rPr lang="en-US" sz="2000" i="0" dirty="0" err="1" smtClean="0"/>
              <a:t>følgende</a:t>
            </a:r>
            <a:r>
              <a:rPr lang="en-US" sz="2000" i="0" dirty="0" smtClean="0"/>
              <a:t>  if-</a:t>
            </a:r>
            <a:r>
              <a:rPr lang="en-US" sz="2000" i="0" dirty="0" err="1" smtClean="0"/>
              <a:t>setning</a:t>
            </a:r>
            <a:r>
              <a:rPr lang="en-US" sz="2000" i="0" dirty="0" smtClean="0"/>
              <a:t> </a:t>
            </a:r>
            <a:r>
              <a:rPr lang="en-US" sz="2000" i="0" dirty="0" err="1" smtClean="0"/>
              <a:t>er</a:t>
            </a:r>
            <a:r>
              <a:rPr lang="en-US" sz="2000" i="0" dirty="0" smtClean="0"/>
              <a:t> b</a:t>
            </a:r>
            <a:r>
              <a:rPr lang="en-US" sz="2000" i="0" dirty="0"/>
              <a:t>, c </a:t>
            </a:r>
            <a:r>
              <a:rPr lang="en-US" sz="2000" i="0" dirty="0" err="1"/>
              <a:t>og</a:t>
            </a:r>
            <a:r>
              <a:rPr lang="en-US" sz="2000" i="0" dirty="0"/>
              <a:t> </a:t>
            </a:r>
            <a:r>
              <a:rPr lang="en-US" sz="2000" i="0" dirty="0" smtClean="0"/>
              <a:t>d </a:t>
            </a:r>
            <a:r>
              <a:rPr lang="en-US" sz="2000" i="0" dirty="0" err="1"/>
              <a:t>boolske</a:t>
            </a:r>
            <a:r>
              <a:rPr lang="en-US" sz="2000" i="0" dirty="0"/>
              <a:t> variable</a:t>
            </a:r>
          </a:p>
          <a:p>
            <a:r>
              <a:rPr lang="nb-NO" sz="2000" i="0" dirty="0" smtClean="0"/>
              <a:t>       </a:t>
            </a:r>
            <a:r>
              <a:rPr lang="nb-NO" sz="2000" i="0" dirty="0" err="1" smtClean="0">
                <a:solidFill>
                  <a:srgbClr val="FF0000"/>
                </a:solidFill>
              </a:rPr>
              <a:t>if</a:t>
            </a:r>
            <a:r>
              <a:rPr lang="nb-NO" sz="2000" i="0" dirty="0" smtClean="0">
                <a:solidFill>
                  <a:srgbClr val="FF0000"/>
                </a:solidFill>
              </a:rPr>
              <a:t> (b and c or d)  a = x </a:t>
            </a:r>
            <a:r>
              <a:rPr lang="nb-NO" sz="2000" i="0" dirty="0" err="1" smtClean="0">
                <a:solidFill>
                  <a:srgbClr val="FF0000"/>
                </a:solidFill>
              </a:rPr>
              <a:t>else</a:t>
            </a:r>
            <a:r>
              <a:rPr lang="nb-NO" sz="2000" i="0" dirty="0" smtClean="0">
                <a:solidFill>
                  <a:srgbClr val="FF0000"/>
                </a:solidFill>
              </a:rPr>
              <a:t> x = a ;   </a:t>
            </a:r>
            <a:r>
              <a:rPr lang="nb-NO" sz="2000" i="0" dirty="0" smtClean="0">
                <a:solidFill>
                  <a:srgbClr val="0033CC"/>
                </a:solidFill>
              </a:rPr>
              <a:t>Bet. tolkes slik: ((b and c) or d)</a:t>
            </a:r>
          </a:p>
          <a:p>
            <a:r>
              <a:rPr lang="nb-NO" sz="2000" i="0" dirty="0" smtClean="0"/>
              <a:t>Lag P-kode for denne pr. hånd der betingelsen ikke er kortsluttet, og slik at betingelsen blir beregnet  til en logisk verdi:</a:t>
            </a:r>
          </a:p>
          <a:p>
            <a:endParaRPr lang="nb-NO" sz="1100" i="0" dirty="0" smtClean="0"/>
          </a:p>
          <a:p>
            <a:r>
              <a:rPr lang="nb-NO" sz="1600" i="0" dirty="0" err="1" smtClean="0"/>
              <a:t>lod</a:t>
            </a:r>
            <a:r>
              <a:rPr lang="nb-NO" sz="1600" i="0" dirty="0" smtClean="0"/>
              <a:t> b</a:t>
            </a:r>
          </a:p>
          <a:p>
            <a:r>
              <a:rPr lang="nb-NO" sz="1600" i="0" dirty="0" err="1" smtClean="0"/>
              <a:t>lod</a:t>
            </a:r>
            <a:r>
              <a:rPr lang="nb-NO" sz="1600" i="0" dirty="0" smtClean="0"/>
              <a:t> c</a:t>
            </a:r>
          </a:p>
          <a:p>
            <a:r>
              <a:rPr lang="nb-NO" sz="1600" i="0" dirty="0" smtClean="0"/>
              <a:t>and</a:t>
            </a:r>
          </a:p>
          <a:p>
            <a:r>
              <a:rPr lang="nb-NO" sz="1600" i="0" dirty="0" err="1" smtClean="0"/>
              <a:t>lod</a:t>
            </a:r>
            <a:r>
              <a:rPr lang="nb-NO" sz="1600" i="0" dirty="0" smtClean="0"/>
              <a:t> d</a:t>
            </a:r>
          </a:p>
          <a:p>
            <a:r>
              <a:rPr lang="nb-NO" sz="1600" i="0" dirty="0" smtClean="0"/>
              <a:t>or</a:t>
            </a:r>
            <a:endParaRPr lang="nb-NO" sz="1600" i="0" dirty="0"/>
          </a:p>
          <a:p>
            <a:r>
              <a:rPr lang="nb-NO" sz="1600" i="0" dirty="0" err="1" smtClean="0"/>
              <a:t>jfalse</a:t>
            </a:r>
            <a:r>
              <a:rPr lang="nb-NO" sz="1600" i="0" dirty="0" smtClean="0"/>
              <a:t> L1</a:t>
            </a:r>
          </a:p>
          <a:p>
            <a:endParaRPr lang="nb-NO" sz="1600" i="0" dirty="0"/>
          </a:p>
          <a:p>
            <a:r>
              <a:rPr lang="nb-NO" sz="1600" i="0" dirty="0" err="1" smtClean="0"/>
              <a:t>lda</a:t>
            </a:r>
            <a:r>
              <a:rPr lang="nb-NO" sz="1600" i="0" dirty="0" smtClean="0"/>
              <a:t> a             </a:t>
            </a:r>
            <a:r>
              <a:rPr lang="nb-NO" sz="1600" i="0" dirty="0" err="1" smtClean="0"/>
              <a:t>Load</a:t>
            </a:r>
            <a:r>
              <a:rPr lang="nb-NO" sz="1600" i="0" dirty="0" smtClean="0"/>
              <a:t> adressen til a!</a:t>
            </a:r>
          </a:p>
          <a:p>
            <a:r>
              <a:rPr lang="nb-NO" sz="1600" i="0" dirty="0" err="1" smtClean="0"/>
              <a:t>lod</a:t>
            </a:r>
            <a:r>
              <a:rPr lang="nb-NO" sz="1600" i="0" dirty="0" smtClean="0"/>
              <a:t> x</a:t>
            </a:r>
          </a:p>
          <a:p>
            <a:r>
              <a:rPr lang="nb-NO" sz="1600" i="0" dirty="0" smtClean="0"/>
              <a:t>sto               Begge </a:t>
            </a:r>
            <a:r>
              <a:rPr lang="nb-NO" sz="1600" i="0" dirty="0"/>
              <a:t>forsvinner</a:t>
            </a:r>
          </a:p>
          <a:p>
            <a:r>
              <a:rPr lang="nb-NO" sz="1600" i="0" dirty="0" err="1" smtClean="0"/>
              <a:t>jmp</a:t>
            </a:r>
            <a:r>
              <a:rPr lang="nb-NO" sz="1600" i="0" dirty="0" smtClean="0"/>
              <a:t> L2</a:t>
            </a:r>
          </a:p>
          <a:p>
            <a:r>
              <a:rPr lang="nb-NO" sz="1600" i="0" dirty="0" smtClean="0"/>
              <a:t>          </a:t>
            </a:r>
          </a:p>
          <a:p>
            <a:r>
              <a:rPr lang="nb-NO" sz="1600" i="0" dirty="0" err="1" smtClean="0"/>
              <a:t>label</a:t>
            </a:r>
            <a:r>
              <a:rPr lang="nb-NO" sz="1600" i="0" dirty="0" smtClean="0"/>
              <a:t> L1</a:t>
            </a:r>
          </a:p>
          <a:p>
            <a:r>
              <a:rPr lang="nb-NO" sz="1600" i="0" dirty="0" err="1"/>
              <a:t>lda</a:t>
            </a:r>
            <a:r>
              <a:rPr lang="nb-NO" sz="1600" i="0" dirty="0"/>
              <a:t> </a:t>
            </a:r>
            <a:r>
              <a:rPr lang="nb-NO" sz="1600" i="0" dirty="0" smtClean="0"/>
              <a:t>x             </a:t>
            </a:r>
            <a:r>
              <a:rPr lang="nb-NO" sz="1600" i="0" dirty="0" err="1" smtClean="0"/>
              <a:t>Load</a:t>
            </a:r>
            <a:r>
              <a:rPr lang="nb-NO" sz="1600" i="0" dirty="0" smtClean="0"/>
              <a:t> adresse</a:t>
            </a:r>
            <a:r>
              <a:rPr lang="nb-NO" sz="1600" i="0" dirty="0"/>
              <a:t>!</a:t>
            </a:r>
          </a:p>
          <a:p>
            <a:r>
              <a:rPr lang="nb-NO" sz="1600" i="0" dirty="0" err="1"/>
              <a:t>lod</a:t>
            </a:r>
            <a:r>
              <a:rPr lang="nb-NO" sz="1600" i="0" dirty="0"/>
              <a:t> </a:t>
            </a:r>
            <a:r>
              <a:rPr lang="nb-NO" sz="1600" i="0" dirty="0" smtClean="0"/>
              <a:t>a</a:t>
            </a:r>
            <a:endParaRPr lang="nb-NO" sz="1600" i="0" dirty="0"/>
          </a:p>
          <a:p>
            <a:r>
              <a:rPr lang="nb-NO" sz="1600" i="0" dirty="0"/>
              <a:t>sto</a:t>
            </a:r>
          </a:p>
          <a:p>
            <a:r>
              <a:rPr lang="nb-NO" sz="1600" i="0" dirty="0" err="1"/>
              <a:t>l</a:t>
            </a:r>
            <a:r>
              <a:rPr lang="nb-NO" sz="1600" i="0" dirty="0" err="1" smtClean="0"/>
              <a:t>abel</a:t>
            </a:r>
            <a:r>
              <a:rPr lang="nb-NO" sz="1600" i="0" dirty="0" smtClean="0"/>
              <a:t> L2</a:t>
            </a:r>
          </a:p>
          <a:p>
            <a:endParaRPr lang="nb-NO" sz="2000" i="0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/>
          </a:p>
        </p:txBody>
      </p:sp>
    </p:spTree>
    <p:extLst>
      <p:ext uri="{BB962C8B-B14F-4D97-AF65-F5344CB8AC3E}">
        <p14:creationId xmlns:p14="http://schemas.microsoft.com/office/powerpoint/2010/main" val="25450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020" y="260350"/>
            <a:ext cx="7793037" cy="6223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SVAR: If-</a:t>
            </a:r>
            <a:r>
              <a:rPr lang="en-US" sz="2400" dirty="0" err="1" smtClean="0"/>
              <a:t>setninger</a:t>
            </a:r>
            <a:r>
              <a:rPr lang="en-US" sz="2400" dirty="0" smtClean="0"/>
              <a:t> </a:t>
            </a:r>
            <a:r>
              <a:rPr lang="en-US" sz="2400" dirty="0" err="1" smtClean="0"/>
              <a:t>oppg</a:t>
            </a:r>
            <a:r>
              <a:rPr lang="en-US" sz="2400" dirty="0" smtClean="0"/>
              <a:t>. 2. P-</a:t>
            </a:r>
            <a:r>
              <a:rPr lang="en-US" sz="2400" dirty="0" err="1" smtClean="0"/>
              <a:t>kode</a:t>
            </a:r>
            <a:r>
              <a:rPr lang="en-US" sz="2400" dirty="0" smtClean="0"/>
              <a:t> med </a:t>
            </a:r>
            <a:r>
              <a:rPr lang="en-US" sz="2400" dirty="0" err="1" smtClean="0"/>
              <a:t>kortslutning</a:t>
            </a: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27376" y="1190199"/>
            <a:ext cx="8450864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 smtClean="0"/>
              <a:t>I den </a:t>
            </a:r>
            <a:r>
              <a:rPr lang="en-US" sz="2000" i="0" dirty="0" err="1" smtClean="0"/>
              <a:t>følgende</a:t>
            </a:r>
            <a:r>
              <a:rPr lang="en-US" sz="2000" i="0" dirty="0" smtClean="0"/>
              <a:t>  if-</a:t>
            </a:r>
            <a:r>
              <a:rPr lang="en-US" sz="2000" i="0" dirty="0" err="1" smtClean="0"/>
              <a:t>setning</a:t>
            </a:r>
            <a:r>
              <a:rPr lang="en-US" sz="2000" i="0" dirty="0" smtClean="0"/>
              <a:t> </a:t>
            </a:r>
            <a:r>
              <a:rPr lang="en-US" sz="2000" i="0" dirty="0" err="1" smtClean="0"/>
              <a:t>er</a:t>
            </a:r>
            <a:r>
              <a:rPr lang="en-US" sz="2000" i="0" dirty="0" smtClean="0"/>
              <a:t> b</a:t>
            </a:r>
            <a:r>
              <a:rPr lang="en-US" sz="2000" i="0" dirty="0"/>
              <a:t>, c </a:t>
            </a:r>
            <a:r>
              <a:rPr lang="en-US" sz="2000" i="0" dirty="0" err="1"/>
              <a:t>og</a:t>
            </a:r>
            <a:r>
              <a:rPr lang="en-US" sz="2000" i="0" dirty="0"/>
              <a:t> </a:t>
            </a:r>
            <a:r>
              <a:rPr lang="en-US" sz="2000" i="0" dirty="0" smtClean="0"/>
              <a:t>d </a:t>
            </a:r>
            <a:r>
              <a:rPr lang="en-US" sz="2000" i="0" dirty="0" err="1"/>
              <a:t>boolske</a:t>
            </a:r>
            <a:r>
              <a:rPr lang="en-US" sz="2000" i="0" dirty="0"/>
              <a:t> variable</a:t>
            </a:r>
          </a:p>
          <a:p>
            <a:r>
              <a:rPr lang="nb-NO" sz="2000" i="0" dirty="0" smtClean="0"/>
              <a:t>       </a:t>
            </a:r>
            <a:r>
              <a:rPr lang="nb-NO" sz="2000" i="0" dirty="0" err="1" smtClean="0">
                <a:solidFill>
                  <a:srgbClr val="FF0000"/>
                </a:solidFill>
              </a:rPr>
              <a:t>if</a:t>
            </a:r>
            <a:r>
              <a:rPr lang="nb-NO" sz="2000" i="0" dirty="0" smtClean="0">
                <a:solidFill>
                  <a:srgbClr val="FF0000"/>
                </a:solidFill>
              </a:rPr>
              <a:t> (b &amp;&amp; c || d)  a = x </a:t>
            </a:r>
            <a:r>
              <a:rPr lang="nb-NO" sz="2000" i="0" dirty="0" err="1" smtClean="0">
                <a:solidFill>
                  <a:srgbClr val="FF0000"/>
                </a:solidFill>
              </a:rPr>
              <a:t>else</a:t>
            </a:r>
            <a:r>
              <a:rPr lang="nb-NO" sz="2000" i="0" dirty="0" smtClean="0">
                <a:solidFill>
                  <a:srgbClr val="FF0000"/>
                </a:solidFill>
              </a:rPr>
              <a:t> x = a ;</a:t>
            </a:r>
          </a:p>
          <a:p>
            <a:r>
              <a:rPr lang="nb-NO" sz="2000" i="0" dirty="0" smtClean="0">
                <a:solidFill>
                  <a:srgbClr val="0033CC"/>
                </a:solidFill>
              </a:rPr>
              <a:t>Lag P-kode for denne der betingelsen blir kortsluttet og slik at alle hopp går så direkte som mulig</a:t>
            </a:r>
          </a:p>
          <a:p>
            <a:r>
              <a:rPr lang="nb-NO" sz="1600" i="0" dirty="0" err="1" smtClean="0"/>
              <a:t>lod</a:t>
            </a:r>
            <a:r>
              <a:rPr lang="nb-NO" sz="1600" i="0" dirty="0" smtClean="0"/>
              <a:t> </a:t>
            </a:r>
            <a:r>
              <a:rPr lang="nb-NO" sz="1600" i="0" dirty="0"/>
              <a:t>b</a:t>
            </a:r>
            <a:endParaRPr lang="nb-NO" sz="1600" i="0" dirty="0" smtClean="0"/>
          </a:p>
          <a:p>
            <a:r>
              <a:rPr lang="nb-NO" sz="1600" i="0" dirty="0" err="1" smtClean="0"/>
              <a:t>jfalse</a:t>
            </a:r>
            <a:r>
              <a:rPr lang="nb-NO" sz="1600" i="0" dirty="0" smtClean="0"/>
              <a:t> Ld</a:t>
            </a:r>
            <a:endParaRPr lang="nb-NO" sz="1600" i="0" dirty="0"/>
          </a:p>
          <a:p>
            <a:r>
              <a:rPr lang="nb-NO" sz="1600" i="0" dirty="0" err="1"/>
              <a:t>lod</a:t>
            </a:r>
            <a:r>
              <a:rPr lang="nb-NO" sz="1600" i="0" dirty="0"/>
              <a:t> </a:t>
            </a:r>
            <a:r>
              <a:rPr lang="nb-NO" sz="1600" i="0" dirty="0" smtClean="0"/>
              <a:t>c                Her er b true</a:t>
            </a:r>
          </a:p>
          <a:p>
            <a:r>
              <a:rPr lang="nb-NO" sz="1600" i="0" dirty="0" err="1" smtClean="0"/>
              <a:t>jfalse</a:t>
            </a:r>
            <a:r>
              <a:rPr lang="nb-NO" sz="1600" i="0" dirty="0" smtClean="0"/>
              <a:t> Ld</a:t>
            </a:r>
          </a:p>
          <a:p>
            <a:r>
              <a:rPr lang="nb-NO" sz="1600" i="0" dirty="0" err="1" smtClean="0"/>
              <a:t>jmp</a:t>
            </a:r>
            <a:r>
              <a:rPr lang="nb-NO" sz="1600" i="0" dirty="0" smtClean="0"/>
              <a:t> </a:t>
            </a:r>
            <a:r>
              <a:rPr lang="nb-NO" sz="1600" i="0" dirty="0" err="1" smtClean="0"/>
              <a:t>Lstart</a:t>
            </a:r>
            <a:r>
              <a:rPr lang="nb-NO" sz="1600" i="0" dirty="0"/>
              <a:t>        Her er b&amp;&amp;c </a:t>
            </a:r>
            <a:r>
              <a:rPr lang="nb-NO" sz="1600" i="0" dirty="0" smtClean="0"/>
              <a:t>true</a:t>
            </a:r>
            <a:endParaRPr lang="nb-NO" sz="1600" i="0" dirty="0"/>
          </a:p>
          <a:p>
            <a:r>
              <a:rPr lang="nb-NO" sz="1600" i="0" dirty="0" err="1" smtClean="0"/>
              <a:t>label</a:t>
            </a:r>
            <a:r>
              <a:rPr lang="nb-NO" sz="1600" i="0" dirty="0" smtClean="0"/>
              <a:t> Ld           Her er b&amp;&amp;c altså false</a:t>
            </a:r>
          </a:p>
          <a:p>
            <a:r>
              <a:rPr lang="nb-NO" sz="1600" i="0" dirty="0" err="1" smtClean="0"/>
              <a:t>lod</a:t>
            </a:r>
            <a:r>
              <a:rPr lang="nb-NO" sz="1600" i="0" dirty="0" smtClean="0"/>
              <a:t> d</a:t>
            </a:r>
          </a:p>
          <a:p>
            <a:r>
              <a:rPr lang="nb-NO" sz="1600" i="0" dirty="0" err="1" smtClean="0"/>
              <a:t>jfalse</a:t>
            </a:r>
            <a:r>
              <a:rPr lang="nb-NO" sz="1600" i="0" dirty="0" smtClean="0"/>
              <a:t> </a:t>
            </a:r>
            <a:r>
              <a:rPr lang="nb-NO" sz="1600" i="0" dirty="0" err="1" smtClean="0"/>
              <a:t>Lelse</a:t>
            </a:r>
            <a:r>
              <a:rPr lang="nb-NO" sz="1600" i="0" dirty="0" smtClean="0"/>
              <a:t>      Betingelsen er false fordi også d er false</a:t>
            </a:r>
            <a:endParaRPr lang="nb-NO" sz="1600" i="0" dirty="0"/>
          </a:p>
          <a:p>
            <a:r>
              <a:rPr lang="nb-NO" sz="1600" i="0" dirty="0" err="1" smtClean="0"/>
              <a:t>label</a:t>
            </a:r>
            <a:r>
              <a:rPr lang="nb-NO" sz="1600" i="0" dirty="0" smtClean="0"/>
              <a:t> </a:t>
            </a:r>
            <a:r>
              <a:rPr lang="nb-NO" sz="1600" i="0" dirty="0" err="1" smtClean="0"/>
              <a:t>Lstart</a:t>
            </a:r>
            <a:r>
              <a:rPr lang="nb-NO" sz="1600" i="0" dirty="0" smtClean="0"/>
              <a:t>  </a:t>
            </a:r>
          </a:p>
          <a:p>
            <a:r>
              <a:rPr lang="nb-NO" sz="1600" i="0" dirty="0" err="1" smtClean="0"/>
              <a:t>lda</a:t>
            </a:r>
            <a:r>
              <a:rPr lang="nb-NO" sz="1600" i="0" dirty="0" smtClean="0"/>
              <a:t> </a:t>
            </a:r>
            <a:r>
              <a:rPr lang="nb-NO" sz="1600" i="0" dirty="0"/>
              <a:t>a            </a:t>
            </a:r>
          </a:p>
          <a:p>
            <a:r>
              <a:rPr lang="nb-NO" sz="1600" i="0" dirty="0" err="1"/>
              <a:t>lod</a:t>
            </a:r>
            <a:r>
              <a:rPr lang="nb-NO" sz="1600" i="0" dirty="0"/>
              <a:t> x</a:t>
            </a:r>
          </a:p>
          <a:p>
            <a:r>
              <a:rPr lang="nb-NO" sz="1600" i="0" dirty="0"/>
              <a:t>s</a:t>
            </a:r>
            <a:r>
              <a:rPr lang="nb-NO" sz="1600" i="0" dirty="0" smtClean="0"/>
              <a:t>to              </a:t>
            </a:r>
          </a:p>
          <a:p>
            <a:r>
              <a:rPr lang="nb-NO" sz="1600" i="0" dirty="0" err="1" smtClean="0"/>
              <a:t>jmp</a:t>
            </a:r>
            <a:r>
              <a:rPr lang="nb-NO" sz="1600" i="0" dirty="0" smtClean="0"/>
              <a:t> </a:t>
            </a:r>
            <a:r>
              <a:rPr lang="nb-NO" sz="1600" i="0" dirty="0" err="1" smtClean="0"/>
              <a:t>Lslutt</a:t>
            </a:r>
            <a:endParaRPr lang="nb-NO" sz="1600" i="0" dirty="0"/>
          </a:p>
          <a:p>
            <a:r>
              <a:rPr lang="nb-NO" sz="1600" i="0" dirty="0" err="1" smtClean="0"/>
              <a:t>label</a:t>
            </a:r>
            <a:r>
              <a:rPr lang="nb-NO" sz="1600" i="0" dirty="0" smtClean="0"/>
              <a:t> </a:t>
            </a:r>
            <a:r>
              <a:rPr lang="nb-NO" sz="1600" i="0" dirty="0" err="1" smtClean="0"/>
              <a:t>Lelse</a:t>
            </a:r>
            <a:endParaRPr lang="nb-NO" sz="1600" i="0" dirty="0" smtClean="0"/>
          </a:p>
          <a:p>
            <a:r>
              <a:rPr lang="nb-NO" sz="1600" i="0" dirty="0" err="1" smtClean="0"/>
              <a:t>lda</a:t>
            </a:r>
            <a:r>
              <a:rPr lang="nb-NO" sz="1600" i="0" dirty="0" smtClean="0"/>
              <a:t> </a:t>
            </a:r>
            <a:r>
              <a:rPr lang="nb-NO" sz="1600" i="0" dirty="0"/>
              <a:t>x          </a:t>
            </a:r>
            <a:endParaRPr lang="nb-NO" sz="1600" i="0" dirty="0" smtClean="0"/>
          </a:p>
          <a:p>
            <a:r>
              <a:rPr lang="nb-NO" sz="1600" i="0" dirty="0" err="1" smtClean="0"/>
              <a:t>lod</a:t>
            </a:r>
            <a:r>
              <a:rPr lang="nb-NO" sz="1600" i="0" dirty="0" smtClean="0"/>
              <a:t> a</a:t>
            </a:r>
          </a:p>
          <a:p>
            <a:r>
              <a:rPr lang="nb-NO" sz="1600" i="0" dirty="0" smtClean="0"/>
              <a:t>sto</a:t>
            </a:r>
            <a:endParaRPr lang="nb-NO" sz="1600" i="0" dirty="0"/>
          </a:p>
          <a:p>
            <a:r>
              <a:rPr lang="nb-NO" sz="1600" i="0" dirty="0" err="1"/>
              <a:t>label</a:t>
            </a:r>
            <a:r>
              <a:rPr lang="nb-NO" sz="1600" i="0" dirty="0"/>
              <a:t> </a:t>
            </a:r>
            <a:r>
              <a:rPr lang="nb-NO" sz="1600" i="0" dirty="0" err="1" smtClean="0"/>
              <a:t>Lslutt</a:t>
            </a:r>
            <a:endParaRPr lang="nb-NO" sz="1800" i="0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/>
          </a:p>
        </p:txBody>
      </p:sp>
      <p:sp>
        <p:nvSpPr>
          <p:cNvPr id="4" name="TextBox 3"/>
          <p:cNvSpPr txBox="1"/>
          <p:nvPr/>
        </p:nvSpPr>
        <p:spPr>
          <a:xfrm>
            <a:off x="3709530" y="4683462"/>
            <a:ext cx="50687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i="0" dirty="0" smtClean="0">
                <a:solidFill>
                  <a:srgbClr val="0033CC"/>
                </a:solidFill>
              </a:rPr>
              <a:t>Det kan her virke som denne koden blir</a:t>
            </a:r>
          </a:p>
          <a:p>
            <a:r>
              <a:rPr lang="nb-NO" sz="1800" i="0" dirty="0" smtClean="0">
                <a:solidFill>
                  <a:srgbClr val="0033CC"/>
                </a:solidFill>
              </a:rPr>
              <a:t>laget på helt </a:t>
            </a:r>
            <a:r>
              <a:rPr lang="nb-NO" sz="1800" i="0" dirty="0" err="1" smtClean="0">
                <a:solidFill>
                  <a:srgbClr val="0033CC"/>
                </a:solidFill>
              </a:rPr>
              <a:t>ad.hoc</a:t>
            </a:r>
            <a:r>
              <a:rPr lang="nb-NO" sz="1800" i="0" dirty="0" smtClean="0">
                <a:solidFill>
                  <a:srgbClr val="0033CC"/>
                </a:solidFill>
              </a:rPr>
              <a:t>.-basis, men, se i </a:t>
            </a:r>
          </a:p>
          <a:p>
            <a:r>
              <a:rPr lang="nb-NO" sz="1800" i="0" dirty="0" smtClean="0">
                <a:solidFill>
                  <a:srgbClr val="0033CC"/>
                </a:solidFill>
              </a:rPr>
              <a:t>pensum-filene at det er greit nok å produsere slik kode.  Trikset er å gi med til hver </a:t>
            </a:r>
            <a:r>
              <a:rPr lang="nb-NO" sz="1800" i="0" dirty="0" err="1" smtClean="0">
                <a:solidFill>
                  <a:srgbClr val="0033CC"/>
                </a:solidFill>
              </a:rPr>
              <a:t>kodegen</a:t>
            </a:r>
            <a:r>
              <a:rPr lang="nb-NO" sz="1800" i="0" dirty="0">
                <a:solidFill>
                  <a:srgbClr val="0033CC"/>
                </a:solidFill>
              </a:rPr>
              <a:t>-</a:t>
            </a:r>
            <a:r>
              <a:rPr lang="nb-NO" sz="1800" i="0" dirty="0" smtClean="0">
                <a:solidFill>
                  <a:srgbClr val="0033CC"/>
                </a:solidFill>
              </a:rPr>
              <a:t>metode i uttrykks-noder (to </a:t>
            </a:r>
            <a:r>
              <a:rPr lang="nb-NO" sz="1800" i="0" dirty="0" err="1" smtClean="0">
                <a:solidFill>
                  <a:srgbClr val="0033CC"/>
                </a:solidFill>
              </a:rPr>
              <a:t>String</a:t>
            </a:r>
            <a:r>
              <a:rPr lang="nb-NO" sz="1800" i="0" dirty="0" smtClean="0">
                <a:solidFill>
                  <a:srgbClr val="0033CC"/>
                </a:solidFill>
              </a:rPr>
              <a:t>-parametere) hvilken </a:t>
            </a:r>
            <a:r>
              <a:rPr lang="nb-NO" sz="1800" i="0" dirty="0" err="1" smtClean="0">
                <a:solidFill>
                  <a:srgbClr val="0033CC"/>
                </a:solidFill>
              </a:rPr>
              <a:t>label</a:t>
            </a:r>
            <a:r>
              <a:rPr lang="nb-NO" sz="1800" i="0" dirty="0" smtClean="0">
                <a:solidFill>
                  <a:srgbClr val="0033CC"/>
                </a:solidFill>
              </a:rPr>
              <a:t> det skal hoppes til så fort man vet at svaret blir hhv. </a:t>
            </a:r>
            <a:r>
              <a:rPr lang="nb-NO" sz="1800" dirty="0" smtClean="0">
                <a:solidFill>
                  <a:srgbClr val="0033CC"/>
                </a:solidFill>
              </a:rPr>
              <a:t>true</a:t>
            </a:r>
            <a:r>
              <a:rPr lang="nb-NO" sz="1800" i="0" dirty="0" smtClean="0">
                <a:solidFill>
                  <a:srgbClr val="0033CC"/>
                </a:solidFill>
              </a:rPr>
              <a:t> eller </a:t>
            </a:r>
            <a:r>
              <a:rPr lang="nb-NO" sz="1800" dirty="0" smtClean="0">
                <a:solidFill>
                  <a:srgbClr val="0033CC"/>
                </a:solidFill>
              </a:rPr>
              <a:t>false.</a:t>
            </a:r>
            <a:endParaRPr lang="nb-NO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2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229043" y="361950"/>
            <a:ext cx="7793037" cy="6223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SVAR: </a:t>
            </a:r>
            <a:r>
              <a:rPr lang="en-US" sz="2800" dirty="0" err="1" smtClean="0"/>
              <a:t>Oppgave</a:t>
            </a:r>
            <a:r>
              <a:rPr lang="en-US" sz="2800" dirty="0" smtClean="0"/>
              <a:t>: If-</a:t>
            </a:r>
            <a:r>
              <a:rPr lang="en-US" sz="2800" dirty="0" err="1" smtClean="0"/>
              <a:t>setninger</a:t>
            </a:r>
            <a:r>
              <a:rPr lang="en-US" sz="2800" dirty="0" smtClean="0"/>
              <a:t> </a:t>
            </a:r>
            <a:r>
              <a:rPr lang="en-US" sz="2800" dirty="0" err="1" smtClean="0"/>
              <a:t>oppg</a:t>
            </a:r>
            <a:r>
              <a:rPr lang="en-US" sz="2800" dirty="0" smtClean="0"/>
              <a:t>. 3, TA-</a:t>
            </a:r>
            <a:r>
              <a:rPr lang="en-US" sz="2800" dirty="0" err="1" smtClean="0"/>
              <a:t>kode</a:t>
            </a:r>
            <a:endParaRPr 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27376" y="1190199"/>
            <a:ext cx="845086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 smtClean="0"/>
              <a:t>I den </a:t>
            </a:r>
            <a:r>
              <a:rPr lang="en-US" sz="2000" i="0" dirty="0" err="1" smtClean="0"/>
              <a:t>følgende</a:t>
            </a:r>
            <a:r>
              <a:rPr lang="en-US" sz="2000" i="0" dirty="0" smtClean="0"/>
              <a:t>  if-</a:t>
            </a:r>
            <a:r>
              <a:rPr lang="en-US" sz="2000" i="0" dirty="0" err="1" smtClean="0"/>
              <a:t>setning</a:t>
            </a:r>
            <a:r>
              <a:rPr lang="en-US" sz="2000" i="0" dirty="0" smtClean="0"/>
              <a:t> </a:t>
            </a:r>
            <a:r>
              <a:rPr lang="en-US" sz="2000" i="0" dirty="0" err="1" smtClean="0"/>
              <a:t>er</a:t>
            </a:r>
            <a:r>
              <a:rPr lang="en-US" sz="2000" i="0" dirty="0" smtClean="0"/>
              <a:t> b</a:t>
            </a:r>
            <a:r>
              <a:rPr lang="en-US" sz="2000" i="0" dirty="0"/>
              <a:t>, c </a:t>
            </a:r>
            <a:r>
              <a:rPr lang="en-US" sz="2000" i="0" dirty="0" err="1"/>
              <a:t>og</a:t>
            </a:r>
            <a:r>
              <a:rPr lang="en-US" sz="2000" i="0" dirty="0"/>
              <a:t> </a:t>
            </a:r>
            <a:r>
              <a:rPr lang="en-US" sz="2000" i="0" dirty="0" smtClean="0"/>
              <a:t>d </a:t>
            </a:r>
            <a:r>
              <a:rPr lang="en-US" sz="2000" i="0" dirty="0" err="1"/>
              <a:t>boolske</a:t>
            </a:r>
            <a:r>
              <a:rPr lang="en-US" sz="2000" i="0" dirty="0"/>
              <a:t> variable</a:t>
            </a:r>
          </a:p>
          <a:p>
            <a:r>
              <a:rPr lang="nb-NO" sz="2000" i="0" dirty="0" smtClean="0"/>
              <a:t>       </a:t>
            </a:r>
            <a:r>
              <a:rPr lang="nb-NO" sz="2000" i="0" dirty="0" err="1" smtClean="0">
                <a:solidFill>
                  <a:srgbClr val="FF0000"/>
                </a:solidFill>
              </a:rPr>
              <a:t>if</a:t>
            </a:r>
            <a:r>
              <a:rPr lang="nb-NO" sz="2000" i="0" dirty="0" smtClean="0">
                <a:solidFill>
                  <a:srgbClr val="FF0000"/>
                </a:solidFill>
              </a:rPr>
              <a:t> (b and c or d)  a = x </a:t>
            </a:r>
            <a:r>
              <a:rPr lang="nb-NO" sz="2000" i="0" dirty="0" err="1" smtClean="0">
                <a:solidFill>
                  <a:srgbClr val="FF0000"/>
                </a:solidFill>
              </a:rPr>
              <a:t>else</a:t>
            </a:r>
            <a:r>
              <a:rPr lang="nb-NO" sz="2000" i="0" dirty="0" smtClean="0">
                <a:solidFill>
                  <a:srgbClr val="FF0000"/>
                </a:solidFill>
              </a:rPr>
              <a:t> x = a ;</a:t>
            </a:r>
          </a:p>
          <a:p>
            <a:r>
              <a:rPr lang="nb-NO" sz="2000" i="0" dirty="0" smtClean="0">
                <a:solidFill>
                  <a:srgbClr val="0033CC"/>
                </a:solidFill>
              </a:rPr>
              <a:t>Lag TA-kode for denne der betingelsen ikke er kortsluttet og slik at den blir beregnet  til en logisk verdi</a:t>
            </a:r>
          </a:p>
          <a:p>
            <a:endParaRPr lang="nb-NO" sz="1600" i="0" dirty="0" smtClean="0"/>
          </a:p>
          <a:p>
            <a:r>
              <a:rPr lang="nb-NO" sz="1600" i="0" dirty="0"/>
              <a:t>t</a:t>
            </a:r>
            <a:r>
              <a:rPr lang="nb-NO" sz="1600" i="0" dirty="0" smtClean="0"/>
              <a:t>1 = b and c</a:t>
            </a:r>
          </a:p>
          <a:p>
            <a:r>
              <a:rPr lang="nb-NO" sz="1600" i="0" dirty="0" smtClean="0"/>
              <a:t>t2 = t1 or d</a:t>
            </a:r>
          </a:p>
          <a:p>
            <a:r>
              <a:rPr lang="nb-NO" sz="1600" i="0" dirty="0" err="1" smtClean="0"/>
              <a:t>jfalse</a:t>
            </a:r>
            <a:r>
              <a:rPr lang="nb-NO" sz="1600" i="0" dirty="0" smtClean="0"/>
              <a:t> </a:t>
            </a:r>
            <a:r>
              <a:rPr lang="nb-NO" sz="1600" i="0" dirty="0" err="1" smtClean="0"/>
              <a:t>Lelse</a:t>
            </a:r>
            <a:endParaRPr lang="nb-NO" sz="1600" i="0" dirty="0" smtClean="0"/>
          </a:p>
          <a:p>
            <a:r>
              <a:rPr lang="nb-NO" sz="1600" i="0" dirty="0" smtClean="0"/>
              <a:t>a = x</a:t>
            </a:r>
          </a:p>
          <a:p>
            <a:r>
              <a:rPr lang="nb-NO" sz="1600" i="0" dirty="0" err="1" smtClean="0"/>
              <a:t>jmp</a:t>
            </a:r>
            <a:r>
              <a:rPr lang="nb-NO" sz="1600" i="0" dirty="0" smtClean="0"/>
              <a:t> </a:t>
            </a:r>
            <a:r>
              <a:rPr lang="nb-NO" sz="1600" i="0" dirty="0" err="1" smtClean="0"/>
              <a:t>Lslutt</a:t>
            </a:r>
            <a:endParaRPr lang="nb-NO" sz="1600" i="0" dirty="0" smtClean="0"/>
          </a:p>
          <a:p>
            <a:r>
              <a:rPr lang="nb-NO" sz="1600" i="0" dirty="0" err="1" smtClean="0"/>
              <a:t>label</a:t>
            </a:r>
            <a:r>
              <a:rPr lang="nb-NO" sz="1600" i="0" dirty="0" smtClean="0"/>
              <a:t> </a:t>
            </a:r>
            <a:r>
              <a:rPr lang="nb-NO" sz="1600" i="0" dirty="0" err="1" smtClean="0"/>
              <a:t>Lelse</a:t>
            </a:r>
            <a:endParaRPr lang="nb-NO" sz="1600" i="0" dirty="0" smtClean="0"/>
          </a:p>
          <a:p>
            <a:r>
              <a:rPr lang="nb-NO" sz="1600" i="0" dirty="0" smtClean="0"/>
              <a:t>x = a</a:t>
            </a:r>
          </a:p>
          <a:p>
            <a:r>
              <a:rPr lang="nb-NO" sz="1600" i="0" dirty="0" err="1" smtClean="0"/>
              <a:t>label</a:t>
            </a:r>
            <a:r>
              <a:rPr lang="nb-NO" sz="1600" i="0" dirty="0" smtClean="0"/>
              <a:t>  </a:t>
            </a:r>
            <a:r>
              <a:rPr lang="nb-NO" sz="1600" i="0" dirty="0" err="1" smtClean="0"/>
              <a:t>Lslutt</a:t>
            </a:r>
            <a:endParaRPr lang="nb-NO" sz="2000" i="0" dirty="0"/>
          </a:p>
          <a:p>
            <a:endParaRPr lang="nb-NO" sz="2000" i="0" dirty="0" smtClean="0"/>
          </a:p>
          <a:p>
            <a:endParaRPr lang="nb-NO" sz="2000" i="0" dirty="0"/>
          </a:p>
          <a:p>
            <a:endParaRPr lang="nb-NO" sz="2000" i="0" dirty="0" smtClean="0"/>
          </a:p>
          <a:p>
            <a:endParaRPr lang="nb-NO" sz="2000" i="0" dirty="0"/>
          </a:p>
          <a:p>
            <a:endParaRPr lang="nb-NO" sz="2000" i="0" dirty="0" smtClean="0"/>
          </a:p>
          <a:p>
            <a:endParaRPr lang="nb-NO" sz="2000" i="0" dirty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 smtClean="0"/>
          </a:p>
          <a:p>
            <a:endParaRPr lang="nb-NO" sz="2000" i="0" dirty="0"/>
          </a:p>
        </p:txBody>
      </p:sp>
    </p:spTree>
    <p:extLst>
      <p:ext uri="{BB962C8B-B14F-4D97-AF65-F5344CB8AC3E}">
        <p14:creationId xmlns:p14="http://schemas.microsoft.com/office/powerpoint/2010/main" val="272832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229043" y="361950"/>
            <a:ext cx="7793037" cy="6223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Oppgave</a:t>
            </a:r>
            <a:r>
              <a:rPr lang="en-US" sz="2800" dirty="0" smtClean="0"/>
              <a:t>: If-</a:t>
            </a:r>
            <a:r>
              <a:rPr lang="en-US" sz="2800" dirty="0" err="1" smtClean="0"/>
              <a:t>setninger</a:t>
            </a:r>
            <a:r>
              <a:rPr lang="en-US" sz="2800" dirty="0" smtClean="0"/>
              <a:t> </a:t>
            </a:r>
            <a:r>
              <a:rPr lang="en-US" sz="2800" dirty="0" err="1" smtClean="0"/>
              <a:t>oppg</a:t>
            </a:r>
            <a:r>
              <a:rPr lang="en-US" sz="2800" dirty="0" smtClean="0"/>
              <a:t>. 4, Med </a:t>
            </a:r>
            <a:r>
              <a:rPr lang="en-US" sz="2800" dirty="0" err="1" smtClean="0"/>
              <a:t>kortslutning</a:t>
            </a:r>
            <a:endParaRPr 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27376" y="1190199"/>
            <a:ext cx="8450864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 smtClean="0"/>
              <a:t>I den </a:t>
            </a:r>
            <a:r>
              <a:rPr lang="en-US" sz="2000" i="0" dirty="0" err="1" smtClean="0"/>
              <a:t>følgende</a:t>
            </a:r>
            <a:r>
              <a:rPr lang="en-US" sz="2000" i="0" dirty="0" smtClean="0"/>
              <a:t>  if-</a:t>
            </a:r>
            <a:r>
              <a:rPr lang="en-US" sz="2000" i="0" dirty="0" err="1" smtClean="0"/>
              <a:t>setning</a:t>
            </a:r>
            <a:r>
              <a:rPr lang="en-US" sz="2000" i="0" dirty="0" smtClean="0"/>
              <a:t> </a:t>
            </a:r>
            <a:r>
              <a:rPr lang="en-US" sz="2000" i="0" dirty="0" err="1" smtClean="0"/>
              <a:t>er</a:t>
            </a:r>
            <a:r>
              <a:rPr lang="en-US" sz="2000" i="0" dirty="0" smtClean="0"/>
              <a:t> b</a:t>
            </a:r>
            <a:r>
              <a:rPr lang="en-US" sz="2000" i="0" dirty="0"/>
              <a:t>, c </a:t>
            </a:r>
            <a:r>
              <a:rPr lang="en-US" sz="2000" i="0" dirty="0" err="1"/>
              <a:t>og</a:t>
            </a:r>
            <a:r>
              <a:rPr lang="en-US" sz="2000" i="0" dirty="0"/>
              <a:t> </a:t>
            </a:r>
            <a:r>
              <a:rPr lang="en-US" sz="2000" i="0" dirty="0" smtClean="0"/>
              <a:t>d </a:t>
            </a:r>
            <a:r>
              <a:rPr lang="en-US" sz="2000" i="0" dirty="0" err="1"/>
              <a:t>boolske</a:t>
            </a:r>
            <a:r>
              <a:rPr lang="en-US" sz="2000" i="0" dirty="0"/>
              <a:t> variable</a:t>
            </a:r>
          </a:p>
          <a:p>
            <a:r>
              <a:rPr lang="nb-NO" sz="2000" i="0" dirty="0" smtClean="0"/>
              <a:t>       </a:t>
            </a:r>
            <a:r>
              <a:rPr lang="nb-NO" sz="2000" i="0" dirty="0" err="1" smtClean="0">
                <a:solidFill>
                  <a:srgbClr val="FF0000"/>
                </a:solidFill>
              </a:rPr>
              <a:t>if</a:t>
            </a:r>
            <a:r>
              <a:rPr lang="nb-NO" sz="2000" i="0" dirty="0" smtClean="0">
                <a:solidFill>
                  <a:srgbClr val="FF0000"/>
                </a:solidFill>
              </a:rPr>
              <a:t> (b &amp;&amp; c || d)  a = x </a:t>
            </a:r>
            <a:r>
              <a:rPr lang="nb-NO" sz="2000" i="0" dirty="0" err="1" smtClean="0">
                <a:solidFill>
                  <a:srgbClr val="FF0000"/>
                </a:solidFill>
              </a:rPr>
              <a:t>else</a:t>
            </a:r>
            <a:r>
              <a:rPr lang="nb-NO" sz="2000" i="0" dirty="0" smtClean="0">
                <a:solidFill>
                  <a:srgbClr val="FF0000"/>
                </a:solidFill>
              </a:rPr>
              <a:t> x = a ;</a:t>
            </a:r>
          </a:p>
          <a:p>
            <a:r>
              <a:rPr lang="nb-NO" sz="2000" i="0" dirty="0" smtClean="0">
                <a:solidFill>
                  <a:srgbClr val="0033CC"/>
                </a:solidFill>
              </a:rPr>
              <a:t>Lag TA-kode for denne der betingelsen blir kortsluttet og slik at </a:t>
            </a:r>
            <a:r>
              <a:rPr lang="nb-NO" sz="2000" i="0" dirty="0">
                <a:solidFill>
                  <a:srgbClr val="0033CC"/>
                </a:solidFill>
              </a:rPr>
              <a:t>alle hopp går så direkte som </a:t>
            </a:r>
            <a:r>
              <a:rPr lang="nb-NO" sz="2000" i="0" dirty="0" smtClean="0">
                <a:solidFill>
                  <a:srgbClr val="0033CC"/>
                </a:solidFill>
              </a:rPr>
              <a:t>mulig.  </a:t>
            </a:r>
            <a:r>
              <a:rPr lang="nb-NO" sz="2000" i="0" dirty="0" err="1" smtClean="0">
                <a:solidFill>
                  <a:srgbClr val="0033CC"/>
                </a:solidFill>
              </a:rPr>
              <a:t>Kodegenereings-metode</a:t>
            </a:r>
            <a:r>
              <a:rPr lang="nb-NO" sz="2000" i="0" dirty="0" smtClean="0">
                <a:solidFill>
                  <a:srgbClr val="0033CC"/>
                </a:solidFill>
              </a:rPr>
              <a:t> diskuteres i </a:t>
            </a:r>
            <a:r>
              <a:rPr lang="nb-NO" sz="2000" i="0" dirty="0" err="1" smtClean="0">
                <a:solidFill>
                  <a:srgbClr val="0033CC"/>
                </a:solidFill>
              </a:rPr>
              <a:t>pensum-foilene</a:t>
            </a:r>
            <a:r>
              <a:rPr lang="nb-NO" sz="2000" i="0" dirty="0" smtClean="0">
                <a:solidFill>
                  <a:srgbClr val="0033CC"/>
                </a:solidFill>
              </a:rPr>
              <a:t>. </a:t>
            </a:r>
            <a:r>
              <a:rPr lang="nb-NO" sz="2000" i="0" dirty="0" smtClean="0"/>
              <a:t> </a:t>
            </a:r>
            <a:r>
              <a:rPr lang="nb-NO" sz="2000" i="0" dirty="0" smtClean="0">
                <a:solidFill>
                  <a:srgbClr val="FF0000"/>
                </a:solidFill>
              </a:rPr>
              <a:t>Det blir altså lite vanlige TA-instruksjoner her!</a:t>
            </a:r>
            <a:endParaRPr lang="nb-NO" sz="2000" i="0" dirty="0">
              <a:solidFill>
                <a:srgbClr val="FF0000"/>
              </a:solidFill>
            </a:endParaRPr>
          </a:p>
          <a:p>
            <a:endParaRPr lang="nb-NO" sz="2000" i="0" dirty="0" smtClean="0"/>
          </a:p>
          <a:p>
            <a:r>
              <a:rPr lang="nb-NO" sz="2000" i="0" dirty="0" err="1" smtClean="0"/>
              <a:t>jfalse</a:t>
            </a:r>
            <a:r>
              <a:rPr lang="nb-NO" sz="2000" i="0" dirty="0" smtClean="0"/>
              <a:t>  b  </a:t>
            </a:r>
            <a:r>
              <a:rPr lang="nb-NO" sz="2000" i="0" dirty="0" err="1" smtClean="0"/>
              <a:t>Ld</a:t>
            </a:r>
            <a:endParaRPr lang="nb-NO" sz="2000" i="0" dirty="0"/>
          </a:p>
          <a:p>
            <a:r>
              <a:rPr lang="nb-NO" sz="2000" i="0" dirty="0" err="1" smtClean="0"/>
              <a:t>jfalse</a:t>
            </a:r>
            <a:r>
              <a:rPr lang="nb-NO" sz="2000" i="0" dirty="0" smtClean="0"/>
              <a:t>  c  </a:t>
            </a:r>
            <a:r>
              <a:rPr lang="nb-NO" sz="2000" i="0" dirty="0" err="1" smtClean="0"/>
              <a:t>Ld</a:t>
            </a:r>
            <a:endParaRPr lang="nb-NO" sz="2000" i="0" dirty="0"/>
          </a:p>
          <a:p>
            <a:r>
              <a:rPr lang="nb-NO" sz="2000" i="0" dirty="0" err="1" smtClean="0"/>
              <a:t>jmp</a:t>
            </a:r>
            <a:r>
              <a:rPr lang="nb-NO" sz="2000" i="0" dirty="0" smtClean="0"/>
              <a:t> </a:t>
            </a:r>
            <a:r>
              <a:rPr lang="nb-NO" sz="2000" i="0" dirty="0" err="1" smtClean="0"/>
              <a:t>Lstart</a:t>
            </a:r>
            <a:r>
              <a:rPr lang="nb-NO" sz="2000" i="0" dirty="0" smtClean="0"/>
              <a:t>           // Hopp om hele </a:t>
            </a:r>
            <a:r>
              <a:rPr lang="nb-NO" sz="2000" i="0" dirty="0" smtClean="0">
                <a:solidFill>
                  <a:srgbClr val="FF0000"/>
                </a:solidFill>
              </a:rPr>
              <a:t>b &amp;&amp; c </a:t>
            </a:r>
            <a:r>
              <a:rPr lang="nb-NO" sz="2000" i="0" dirty="0" smtClean="0"/>
              <a:t>er true</a:t>
            </a:r>
          </a:p>
          <a:p>
            <a:r>
              <a:rPr lang="nb-NO" sz="2000" i="0" dirty="0" err="1" smtClean="0"/>
              <a:t>label</a:t>
            </a:r>
            <a:r>
              <a:rPr lang="nb-NO" sz="2000" i="0" dirty="0" smtClean="0"/>
              <a:t> </a:t>
            </a:r>
            <a:r>
              <a:rPr lang="nb-NO" sz="2000" i="0" dirty="0" err="1" smtClean="0"/>
              <a:t>Ld</a:t>
            </a:r>
            <a:r>
              <a:rPr lang="nb-NO" sz="2000" i="0" dirty="0" smtClean="0"/>
              <a:t>              // Hele </a:t>
            </a:r>
            <a:r>
              <a:rPr lang="nb-NO" sz="2000" i="0" dirty="0" smtClean="0">
                <a:solidFill>
                  <a:srgbClr val="FF0000"/>
                </a:solidFill>
              </a:rPr>
              <a:t>b &amp;&amp; c </a:t>
            </a:r>
            <a:r>
              <a:rPr lang="nb-NO" sz="2000" i="0" dirty="0" smtClean="0"/>
              <a:t>er false</a:t>
            </a:r>
          </a:p>
          <a:p>
            <a:r>
              <a:rPr lang="nb-NO" sz="2000" i="0" dirty="0" err="1" smtClean="0"/>
              <a:t>jfalse</a:t>
            </a:r>
            <a:r>
              <a:rPr lang="nb-NO" sz="2000" i="0" dirty="0" smtClean="0"/>
              <a:t>  d   </a:t>
            </a:r>
            <a:r>
              <a:rPr lang="nb-NO" sz="2000" i="0" dirty="0" err="1" smtClean="0"/>
              <a:t>Lelse</a:t>
            </a:r>
            <a:r>
              <a:rPr lang="nb-NO" sz="2000" i="0" dirty="0" smtClean="0"/>
              <a:t>    // Hopp om hele </a:t>
            </a:r>
            <a:r>
              <a:rPr lang="nb-NO" sz="2000" i="0" dirty="0" smtClean="0">
                <a:solidFill>
                  <a:srgbClr val="FF0000"/>
                </a:solidFill>
              </a:rPr>
              <a:t>(b &amp;&amp; c || d) </a:t>
            </a:r>
            <a:r>
              <a:rPr lang="nb-NO" sz="2000" i="0" dirty="0" smtClean="0"/>
              <a:t>er false</a:t>
            </a:r>
          </a:p>
          <a:p>
            <a:r>
              <a:rPr lang="nb-NO" sz="2000" i="0" dirty="0" err="1" smtClean="0"/>
              <a:t>label</a:t>
            </a:r>
            <a:r>
              <a:rPr lang="nb-NO" sz="2000" i="0" dirty="0" smtClean="0"/>
              <a:t> </a:t>
            </a:r>
            <a:r>
              <a:rPr lang="nb-NO" sz="2000" i="0" dirty="0" err="1" smtClean="0"/>
              <a:t>Lstart</a:t>
            </a:r>
            <a:endParaRPr lang="nb-NO" sz="2000" i="0" dirty="0"/>
          </a:p>
          <a:p>
            <a:r>
              <a:rPr lang="nb-NO" sz="2000" i="0" dirty="0"/>
              <a:t>a = x</a:t>
            </a:r>
          </a:p>
          <a:p>
            <a:r>
              <a:rPr lang="nb-NO" sz="2000" i="0" dirty="0" err="1"/>
              <a:t>jmp</a:t>
            </a:r>
            <a:r>
              <a:rPr lang="nb-NO" sz="2000" i="0" dirty="0"/>
              <a:t> </a:t>
            </a:r>
            <a:r>
              <a:rPr lang="nb-NO" sz="2000" i="0" dirty="0" err="1"/>
              <a:t>Lslutt</a:t>
            </a:r>
            <a:endParaRPr lang="nb-NO" sz="2000" i="0" dirty="0"/>
          </a:p>
          <a:p>
            <a:r>
              <a:rPr lang="nb-NO" sz="2000" i="0" dirty="0" err="1" smtClean="0"/>
              <a:t>label</a:t>
            </a:r>
            <a:r>
              <a:rPr lang="nb-NO" sz="2000" i="0" dirty="0" smtClean="0"/>
              <a:t> </a:t>
            </a:r>
            <a:r>
              <a:rPr lang="nb-NO" sz="2000" i="0" dirty="0" err="1"/>
              <a:t>Lelse</a:t>
            </a:r>
            <a:endParaRPr lang="nb-NO" sz="2000" i="0" dirty="0"/>
          </a:p>
          <a:p>
            <a:r>
              <a:rPr lang="nb-NO" sz="2000" i="0" dirty="0"/>
              <a:t>x = a</a:t>
            </a:r>
          </a:p>
          <a:p>
            <a:r>
              <a:rPr lang="nb-NO" sz="2000" i="0" dirty="0" err="1"/>
              <a:t>label</a:t>
            </a:r>
            <a:r>
              <a:rPr lang="nb-NO" sz="2000" i="0" dirty="0"/>
              <a:t>  </a:t>
            </a:r>
            <a:r>
              <a:rPr lang="nb-NO" sz="2000" i="0" dirty="0" err="1"/>
              <a:t>Lslutt</a:t>
            </a:r>
            <a:endParaRPr lang="nb-NO" sz="2800" i="0" dirty="0"/>
          </a:p>
          <a:p>
            <a:endParaRPr lang="nb-NO" sz="2800" i="0" dirty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/>
          </a:p>
        </p:txBody>
      </p:sp>
    </p:spTree>
    <p:extLst>
      <p:ext uri="{BB962C8B-B14F-4D97-AF65-F5344CB8AC3E}">
        <p14:creationId xmlns:p14="http://schemas.microsoft.com/office/powerpoint/2010/main" val="284269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lden">
  <a:themeElements>
    <a:clrScheme name="Halden 9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008000"/>
      </a:accent2>
      <a:accent3>
        <a:srgbClr val="FFFFFF"/>
      </a:accent3>
      <a:accent4>
        <a:srgbClr val="000000"/>
      </a:accent4>
      <a:accent5>
        <a:srgbClr val="AAEFD1"/>
      </a:accent5>
      <a:accent6>
        <a:srgbClr val="007300"/>
      </a:accent6>
      <a:hlink>
        <a:srgbClr val="CC3300"/>
      </a:hlink>
      <a:folHlink>
        <a:srgbClr val="3333CC"/>
      </a:folHlink>
    </a:clrScheme>
    <a:fontScheme name="Halde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Halde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lden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lden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den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de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de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den 7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336600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2D5C00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den 8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007300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den 9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007300"/>
        </a:accent6>
        <a:hlink>
          <a:srgbClr val="CC33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INF1010</Template>
  <TotalTime>13203</TotalTime>
  <Words>1660</Words>
  <Application>Microsoft Office PowerPoint</Application>
  <PresentationFormat>On-screen Show (4:3)</PresentationFormat>
  <Paragraphs>340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Halden</vt:lpstr>
      <vt:lpstr>INF5110 – 23. april, 2013 Svar på noen oppgaver til kap. 8  Beklager noe trykkfeil og rot på forelesningene Håper dette er bedre (lagt ut 24/4)</vt:lpstr>
      <vt:lpstr>SVAR: Oppgave 8.1.c pluss litt</vt:lpstr>
      <vt:lpstr>SVAR: Oppgave 8.1.c, med optimalisering</vt:lpstr>
      <vt:lpstr>SVAR: Oppgave 8.2.c   P-kode</vt:lpstr>
      <vt:lpstr>SVAR: Oppgave 8.2.c, P-kode med optimalisering</vt:lpstr>
      <vt:lpstr>Oppgave: If-setninger oppg. 1.  P-kode</vt:lpstr>
      <vt:lpstr>SVAR: If-setninger oppg. 2. P-kode med kortslutning</vt:lpstr>
      <vt:lpstr>SVAR: Oppgave: If-setninger oppg. 3, TA-kode</vt:lpstr>
      <vt:lpstr>Oppgave: If-setninger oppg. 4, Med kortslutning</vt:lpstr>
      <vt:lpstr>Lag OO-versjon av program som genererer TA-kode med kortslutning for betingelser</vt:lpstr>
      <vt:lpstr>Genere TA-kode for boolske uttrykk </vt:lpstr>
      <vt:lpstr>GenBoolCode genererer riktig TA-kode på OO-maner Merk: noen av navnene er her forandret fra forrige foil</vt:lpstr>
      <vt:lpstr>Fortsettelse fra forrige foil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steinkr</dc:creator>
  <cp:lastModifiedBy>steinkr_adm</cp:lastModifiedBy>
  <cp:revision>374</cp:revision>
  <cp:lastPrinted>2013-04-29T14:07:40Z</cp:lastPrinted>
  <dcterms:created xsi:type="dcterms:W3CDTF">1601-01-01T00:00:00Z</dcterms:created>
  <dcterms:modified xsi:type="dcterms:W3CDTF">2013-04-30T07:47:02Z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