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2"/>
  </p:notesMasterIdLst>
  <p:handoutMasterIdLst>
    <p:handoutMasterId r:id="rId23"/>
  </p:handoutMasterIdLst>
  <p:sldIdLst>
    <p:sldId id="324" r:id="rId2"/>
    <p:sldId id="338" r:id="rId3"/>
    <p:sldId id="335" r:id="rId4"/>
    <p:sldId id="363" r:id="rId5"/>
    <p:sldId id="325" r:id="rId6"/>
    <p:sldId id="365" r:id="rId7"/>
    <p:sldId id="327" r:id="rId8"/>
    <p:sldId id="336" r:id="rId9"/>
    <p:sldId id="362" r:id="rId10"/>
    <p:sldId id="357" r:id="rId11"/>
    <p:sldId id="323" r:id="rId12"/>
    <p:sldId id="358" r:id="rId13"/>
    <p:sldId id="360" r:id="rId14"/>
    <p:sldId id="342" r:id="rId15"/>
    <p:sldId id="343" r:id="rId16"/>
    <p:sldId id="344" r:id="rId17"/>
    <p:sldId id="345" r:id="rId18"/>
    <p:sldId id="352" r:id="rId19"/>
    <p:sldId id="350" r:id="rId20"/>
    <p:sldId id="364" r:id="rId21"/>
  </p:sldIdLst>
  <p:sldSz cx="9144000" cy="6858000" type="screen4x3"/>
  <p:notesSz cx="9906000" cy="6794500"/>
  <p:defaultTextStyle>
    <a:defPPr>
      <a:defRPr lang="en-US"/>
    </a:defPPr>
    <a:lvl1pPr algn="l" rtl="0" fontAlgn="base">
      <a:spcBef>
        <a:spcPct val="0"/>
      </a:spcBef>
      <a:spcAft>
        <a:spcPct val="0"/>
      </a:spcAft>
      <a:defRPr i="1" kern="1200">
        <a:solidFill>
          <a:schemeClr val="tx1"/>
        </a:solidFill>
        <a:latin typeface="Tahoma" pitchFamily="34" charset="0"/>
        <a:ea typeface="+mn-ea"/>
        <a:cs typeface="+mn-cs"/>
      </a:defRPr>
    </a:lvl1pPr>
    <a:lvl2pPr marL="457200" algn="l" rtl="0" fontAlgn="base">
      <a:spcBef>
        <a:spcPct val="0"/>
      </a:spcBef>
      <a:spcAft>
        <a:spcPct val="0"/>
      </a:spcAft>
      <a:defRPr i="1" kern="1200">
        <a:solidFill>
          <a:schemeClr val="tx1"/>
        </a:solidFill>
        <a:latin typeface="Tahoma" pitchFamily="34" charset="0"/>
        <a:ea typeface="+mn-ea"/>
        <a:cs typeface="+mn-cs"/>
      </a:defRPr>
    </a:lvl2pPr>
    <a:lvl3pPr marL="914400" algn="l" rtl="0" fontAlgn="base">
      <a:spcBef>
        <a:spcPct val="0"/>
      </a:spcBef>
      <a:spcAft>
        <a:spcPct val="0"/>
      </a:spcAft>
      <a:defRPr i="1" kern="1200">
        <a:solidFill>
          <a:schemeClr val="tx1"/>
        </a:solidFill>
        <a:latin typeface="Tahoma" pitchFamily="34" charset="0"/>
        <a:ea typeface="+mn-ea"/>
        <a:cs typeface="+mn-cs"/>
      </a:defRPr>
    </a:lvl3pPr>
    <a:lvl4pPr marL="1371600" algn="l" rtl="0" fontAlgn="base">
      <a:spcBef>
        <a:spcPct val="0"/>
      </a:spcBef>
      <a:spcAft>
        <a:spcPct val="0"/>
      </a:spcAft>
      <a:defRPr i="1" kern="1200">
        <a:solidFill>
          <a:schemeClr val="tx1"/>
        </a:solidFill>
        <a:latin typeface="Tahoma" pitchFamily="34" charset="0"/>
        <a:ea typeface="+mn-ea"/>
        <a:cs typeface="+mn-cs"/>
      </a:defRPr>
    </a:lvl4pPr>
    <a:lvl5pPr marL="1828800" algn="l" rtl="0" fontAlgn="base">
      <a:spcBef>
        <a:spcPct val="0"/>
      </a:spcBef>
      <a:spcAft>
        <a:spcPct val="0"/>
      </a:spcAft>
      <a:defRPr i="1" kern="1200">
        <a:solidFill>
          <a:schemeClr val="tx1"/>
        </a:solidFill>
        <a:latin typeface="Tahoma" pitchFamily="34" charset="0"/>
        <a:ea typeface="+mn-ea"/>
        <a:cs typeface="+mn-cs"/>
      </a:defRPr>
    </a:lvl5pPr>
    <a:lvl6pPr marL="2286000" algn="l" defTabSz="914400" rtl="0" eaLnBrk="1" latinLnBrk="0" hangingPunct="1">
      <a:defRPr i="1" kern="1200">
        <a:solidFill>
          <a:schemeClr val="tx1"/>
        </a:solidFill>
        <a:latin typeface="Tahoma" pitchFamily="34" charset="0"/>
        <a:ea typeface="+mn-ea"/>
        <a:cs typeface="+mn-cs"/>
      </a:defRPr>
    </a:lvl6pPr>
    <a:lvl7pPr marL="2743200" algn="l" defTabSz="914400" rtl="0" eaLnBrk="1" latinLnBrk="0" hangingPunct="1">
      <a:defRPr i="1" kern="1200">
        <a:solidFill>
          <a:schemeClr val="tx1"/>
        </a:solidFill>
        <a:latin typeface="Tahoma" pitchFamily="34" charset="0"/>
        <a:ea typeface="+mn-ea"/>
        <a:cs typeface="+mn-cs"/>
      </a:defRPr>
    </a:lvl7pPr>
    <a:lvl8pPr marL="3200400" algn="l" defTabSz="914400" rtl="0" eaLnBrk="1" latinLnBrk="0" hangingPunct="1">
      <a:defRPr i="1" kern="1200">
        <a:solidFill>
          <a:schemeClr val="tx1"/>
        </a:solidFill>
        <a:latin typeface="Tahoma" pitchFamily="34" charset="0"/>
        <a:ea typeface="+mn-ea"/>
        <a:cs typeface="+mn-cs"/>
      </a:defRPr>
    </a:lvl8pPr>
    <a:lvl9pPr marL="3657600" algn="l" defTabSz="914400" rtl="0" eaLnBrk="1" latinLnBrk="0" hangingPunct="1">
      <a:defRPr i="1"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4BA507"/>
    <a:srgbClr val="808080"/>
    <a:srgbClr val="99FF33"/>
    <a:srgbClr val="FFFF00"/>
    <a:srgbClr val="FFFFCC"/>
    <a:srgbClr val="EAEAE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604" autoAdjust="0"/>
    <p:restoredTop sz="92412" autoAdjust="0"/>
  </p:normalViewPr>
  <p:slideViewPr>
    <p:cSldViewPr snapToGrid="0">
      <p:cViewPr>
        <p:scale>
          <a:sx n="89" d="100"/>
          <a:sy n="89" d="100"/>
        </p:scale>
        <p:origin x="-93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6" d="100"/>
          <a:sy n="56" d="100"/>
        </p:scale>
        <p:origin x="-1854" y="-84"/>
      </p:cViewPr>
      <p:guideLst>
        <p:guide orient="horz" pos="2140"/>
        <p:guide pos="3121"/>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1" y="1"/>
            <a:ext cx="4292600" cy="339725"/>
          </a:xfrm>
          <a:prstGeom prst="rect">
            <a:avLst/>
          </a:prstGeom>
          <a:noFill/>
          <a:ln w="9525">
            <a:noFill/>
            <a:miter lim="800000"/>
            <a:headEnd/>
            <a:tailEnd/>
          </a:ln>
          <a:effectLst/>
        </p:spPr>
        <p:txBody>
          <a:bodyPr vert="horz" wrap="square" lIns="96411" tIns="48207" rIns="96411" bIns="48207" numCol="1" anchor="t" anchorCtr="0" compatLnSpc="1">
            <a:prstTxWarp prst="textNoShape">
              <a:avLst/>
            </a:prstTxWarp>
          </a:bodyPr>
          <a:lstStyle>
            <a:lvl1pPr defTabSz="964966">
              <a:defRPr sz="1300"/>
            </a:lvl1pPr>
          </a:lstStyle>
          <a:p>
            <a:pPr>
              <a:defRPr/>
            </a:pPr>
            <a:endParaRPr lang="nb-NO"/>
          </a:p>
        </p:txBody>
      </p:sp>
      <p:sp>
        <p:nvSpPr>
          <p:cNvPr id="29699" name="Rectangle 3"/>
          <p:cNvSpPr>
            <a:spLocks noGrp="1" noChangeArrowheads="1"/>
          </p:cNvSpPr>
          <p:nvPr>
            <p:ph type="dt" sz="quarter" idx="1"/>
          </p:nvPr>
        </p:nvSpPr>
        <p:spPr bwMode="auto">
          <a:xfrm>
            <a:off x="5613400" y="1"/>
            <a:ext cx="4292600" cy="339725"/>
          </a:xfrm>
          <a:prstGeom prst="rect">
            <a:avLst/>
          </a:prstGeom>
          <a:noFill/>
          <a:ln w="9525">
            <a:noFill/>
            <a:miter lim="800000"/>
            <a:headEnd/>
            <a:tailEnd/>
          </a:ln>
          <a:effectLst/>
        </p:spPr>
        <p:txBody>
          <a:bodyPr vert="horz" wrap="square" lIns="96411" tIns="48207" rIns="96411" bIns="48207" numCol="1" anchor="t" anchorCtr="0" compatLnSpc="1">
            <a:prstTxWarp prst="textNoShape">
              <a:avLst/>
            </a:prstTxWarp>
          </a:bodyPr>
          <a:lstStyle>
            <a:lvl1pPr algn="r" defTabSz="964966">
              <a:defRPr sz="1300"/>
            </a:lvl1pPr>
          </a:lstStyle>
          <a:p>
            <a:pPr>
              <a:defRPr/>
            </a:pPr>
            <a:endParaRPr lang="nb-NO"/>
          </a:p>
        </p:txBody>
      </p:sp>
      <p:sp>
        <p:nvSpPr>
          <p:cNvPr id="29700" name="Rectangle 4"/>
          <p:cNvSpPr>
            <a:spLocks noGrp="1" noChangeArrowheads="1"/>
          </p:cNvSpPr>
          <p:nvPr>
            <p:ph type="ftr" sz="quarter" idx="2"/>
          </p:nvPr>
        </p:nvSpPr>
        <p:spPr bwMode="auto">
          <a:xfrm>
            <a:off x="1" y="6454776"/>
            <a:ext cx="4292600" cy="339725"/>
          </a:xfrm>
          <a:prstGeom prst="rect">
            <a:avLst/>
          </a:prstGeom>
          <a:noFill/>
          <a:ln w="9525">
            <a:noFill/>
            <a:miter lim="800000"/>
            <a:headEnd/>
            <a:tailEnd/>
          </a:ln>
          <a:effectLst/>
        </p:spPr>
        <p:txBody>
          <a:bodyPr vert="horz" wrap="square" lIns="96411" tIns="48207" rIns="96411" bIns="48207" numCol="1" anchor="b" anchorCtr="0" compatLnSpc="1">
            <a:prstTxWarp prst="textNoShape">
              <a:avLst/>
            </a:prstTxWarp>
          </a:bodyPr>
          <a:lstStyle>
            <a:lvl1pPr defTabSz="964966">
              <a:defRPr sz="1300"/>
            </a:lvl1pPr>
          </a:lstStyle>
          <a:p>
            <a:pPr>
              <a:defRPr/>
            </a:pPr>
            <a:endParaRPr lang="nb-NO"/>
          </a:p>
        </p:txBody>
      </p:sp>
      <p:sp>
        <p:nvSpPr>
          <p:cNvPr id="29701" name="Rectangle 5"/>
          <p:cNvSpPr>
            <a:spLocks noGrp="1" noChangeArrowheads="1"/>
          </p:cNvSpPr>
          <p:nvPr>
            <p:ph type="sldNum" sz="quarter" idx="3"/>
          </p:nvPr>
        </p:nvSpPr>
        <p:spPr bwMode="auto">
          <a:xfrm>
            <a:off x="5613400" y="6454776"/>
            <a:ext cx="4292600" cy="339725"/>
          </a:xfrm>
          <a:prstGeom prst="rect">
            <a:avLst/>
          </a:prstGeom>
          <a:noFill/>
          <a:ln w="9525">
            <a:noFill/>
            <a:miter lim="800000"/>
            <a:headEnd/>
            <a:tailEnd/>
          </a:ln>
          <a:effectLst/>
        </p:spPr>
        <p:txBody>
          <a:bodyPr vert="horz" wrap="square" lIns="96411" tIns="48207" rIns="96411" bIns="48207" numCol="1" anchor="b" anchorCtr="0" compatLnSpc="1">
            <a:prstTxWarp prst="textNoShape">
              <a:avLst/>
            </a:prstTxWarp>
          </a:bodyPr>
          <a:lstStyle>
            <a:lvl1pPr algn="r" defTabSz="964966">
              <a:defRPr sz="1300"/>
            </a:lvl1pPr>
          </a:lstStyle>
          <a:p>
            <a:pPr>
              <a:defRPr/>
            </a:pPr>
            <a:fld id="{561F41C3-8CB6-44AB-9D90-AA5CE3BE816B}" type="slidenum">
              <a:rPr lang="nb-NO"/>
              <a:pPr>
                <a:defRPr/>
              </a:pPr>
              <a:t>‹#›</a:t>
            </a:fld>
            <a:endParaRPr lang="nb-NO"/>
          </a:p>
        </p:txBody>
      </p:sp>
    </p:spTree>
    <p:extLst>
      <p:ext uri="{BB962C8B-B14F-4D97-AF65-F5344CB8AC3E}">
        <p14:creationId xmlns:p14="http://schemas.microsoft.com/office/powerpoint/2010/main" xmlns="" val="7974693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1" y="1"/>
            <a:ext cx="4292600" cy="339725"/>
          </a:xfrm>
          <a:prstGeom prst="rect">
            <a:avLst/>
          </a:prstGeom>
          <a:noFill/>
          <a:ln w="9525">
            <a:noFill/>
            <a:miter lim="800000"/>
            <a:headEnd/>
            <a:tailEnd/>
          </a:ln>
          <a:effectLst/>
        </p:spPr>
        <p:txBody>
          <a:bodyPr vert="horz" wrap="square" lIns="96411" tIns="48207" rIns="96411" bIns="48207" numCol="1" anchor="t" anchorCtr="0" compatLnSpc="1">
            <a:prstTxWarp prst="textNoShape">
              <a:avLst/>
            </a:prstTxWarp>
          </a:bodyPr>
          <a:lstStyle>
            <a:lvl1pPr defTabSz="964966">
              <a:defRPr sz="1300" i="0">
                <a:latin typeface="Arial" charset="0"/>
              </a:defRPr>
            </a:lvl1pPr>
          </a:lstStyle>
          <a:p>
            <a:pPr>
              <a:defRPr/>
            </a:pPr>
            <a:endParaRPr lang="en-US"/>
          </a:p>
        </p:txBody>
      </p:sp>
      <p:sp>
        <p:nvSpPr>
          <p:cNvPr id="45059" name="Rectangle 3"/>
          <p:cNvSpPr>
            <a:spLocks noGrp="1" noChangeArrowheads="1"/>
          </p:cNvSpPr>
          <p:nvPr>
            <p:ph type="dt" idx="1"/>
          </p:nvPr>
        </p:nvSpPr>
        <p:spPr bwMode="auto">
          <a:xfrm>
            <a:off x="5611813" y="1"/>
            <a:ext cx="4292600" cy="339725"/>
          </a:xfrm>
          <a:prstGeom prst="rect">
            <a:avLst/>
          </a:prstGeom>
          <a:noFill/>
          <a:ln w="9525">
            <a:noFill/>
            <a:miter lim="800000"/>
            <a:headEnd/>
            <a:tailEnd/>
          </a:ln>
          <a:effectLst/>
        </p:spPr>
        <p:txBody>
          <a:bodyPr vert="horz" wrap="square" lIns="96411" tIns="48207" rIns="96411" bIns="48207" numCol="1" anchor="t" anchorCtr="0" compatLnSpc="1">
            <a:prstTxWarp prst="textNoShape">
              <a:avLst/>
            </a:prstTxWarp>
          </a:bodyPr>
          <a:lstStyle>
            <a:lvl1pPr algn="r" defTabSz="964966">
              <a:defRPr sz="1300" i="0">
                <a:latin typeface="Arial" charset="0"/>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3259138" y="511175"/>
            <a:ext cx="3394075" cy="2546350"/>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992189" y="3227388"/>
            <a:ext cx="7921625" cy="3055937"/>
          </a:xfrm>
          <a:prstGeom prst="rect">
            <a:avLst/>
          </a:prstGeom>
          <a:noFill/>
          <a:ln w="9525">
            <a:noFill/>
            <a:miter lim="800000"/>
            <a:headEnd/>
            <a:tailEnd/>
          </a:ln>
          <a:effectLst/>
        </p:spPr>
        <p:txBody>
          <a:bodyPr vert="horz" wrap="square" lIns="96411" tIns="48207" rIns="96411" bIns="4820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5062" name="Rectangle 6"/>
          <p:cNvSpPr>
            <a:spLocks noGrp="1" noChangeArrowheads="1"/>
          </p:cNvSpPr>
          <p:nvPr>
            <p:ph type="ftr" sz="quarter" idx="4"/>
          </p:nvPr>
        </p:nvSpPr>
        <p:spPr bwMode="auto">
          <a:xfrm>
            <a:off x="1" y="6453189"/>
            <a:ext cx="4292600" cy="339725"/>
          </a:xfrm>
          <a:prstGeom prst="rect">
            <a:avLst/>
          </a:prstGeom>
          <a:noFill/>
          <a:ln w="9525">
            <a:noFill/>
            <a:miter lim="800000"/>
            <a:headEnd/>
            <a:tailEnd/>
          </a:ln>
          <a:effectLst/>
        </p:spPr>
        <p:txBody>
          <a:bodyPr vert="horz" wrap="square" lIns="96411" tIns="48207" rIns="96411" bIns="48207" numCol="1" anchor="b" anchorCtr="0" compatLnSpc="1">
            <a:prstTxWarp prst="textNoShape">
              <a:avLst/>
            </a:prstTxWarp>
          </a:bodyPr>
          <a:lstStyle>
            <a:lvl1pPr defTabSz="964966">
              <a:defRPr sz="1300" i="0">
                <a:latin typeface="Arial" charset="0"/>
              </a:defRPr>
            </a:lvl1pPr>
          </a:lstStyle>
          <a:p>
            <a:pPr>
              <a:defRPr/>
            </a:pPr>
            <a:endParaRPr lang="en-US"/>
          </a:p>
        </p:txBody>
      </p:sp>
      <p:sp>
        <p:nvSpPr>
          <p:cNvPr id="45063" name="Rectangle 7"/>
          <p:cNvSpPr>
            <a:spLocks noGrp="1" noChangeArrowheads="1"/>
          </p:cNvSpPr>
          <p:nvPr>
            <p:ph type="sldNum" sz="quarter" idx="5"/>
          </p:nvPr>
        </p:nvSpPr>
        <p:spPr bwMode="auto">
          <a:xfrm>
            <a:off x="5611813" y="6453189"/>
            <a:ext cx="4292600" cy="339725"/>
          </a:xfrm>
          <a:prstGeom prst="rect">
            <a:avLst/>
          </a:prstGeom>
          <a:noFill/>
          <a:ln w="9525">
            <a:noFill/>
            <a:miter lim="800000"/>
            <a:headEnd/>
            <a:tailEnd/>
          </a:ln>
          <a:effectLst/>
        </p:spPr>
        <p:txBody>
          <a:bodyPr vert="horz" wrap="square" lIns="96411" tIns="48207" rIns="96411" bIns="48207" numCol="1" anchor="b" anchorCtr="0" compatLnSpc="1">
            <a:prstTxWarp prst="textNoShape">
              <a:avLst/>
            </a:prstTxWarp>
          </a:bodyPr>
          <a:lstStyle>
            <a:lvl1pPr algn="r" defTabSz="964966">
              <a:defRPr sz="1300" i="0">
                <a:latin typeface="Arial" charset="0"/>
              </a:defRPr>
            </a:lvl1pPr>
          </a:lstStyle>
          <a:p>
            <a:pPr>
              <a:defRPr/>
            </a:pPr>
            <a:fld id="{81117515-A83E-431C-B2BF-714BD29BBB86}" type="slidenum">
              <a:rPr lang="en-US"/>
              <a:pPr>
                <a:defRPr/>
              </a:pPr>
              <a:t>‹#›</a:t>
            </a:fld>
            <a:endParaRPr lang="en-US"/>
          </a:p>
        </p:txBody>
      </p:sp>
    </p:spTree>
    <p:extLst>
      <p:ext uri="{BB962C8B-B14F-4D97-AF65-F5344CB8AC3E}">
        <p14:creationId xmlns:p14="http://schemas.microsoft.com/office/powerpoint/2010/main" xmlns="" val="24653244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63396"/>
            <a:fld id="{957161F4-5504-4FC0-8263-A699DCE5B645}" type="slidenum">
              <a:rPr lang="en-US" smtClean="0"/>
              <a:pPr defTabSz="963396"/>
              <a:t>1</a:t>
            </a:fld>
            <a:endParaRPr lang="en-US" dirty="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pPr defTabSz="963396"/>
            <a:fld id="{76ADBBFD-0799-4B00-BF37-271DE920C7E0}" type="slidenum">
              <a:rPr lang="en-US" smtClean="0"/>
              <a:pPr defTabSz="963396"/>
              <a:t>10</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pPr defTabSz="963396"/>
            <a:fld id="{76ADBBFD-0799-4B00-BF37-271DE920C7E0}" type="slidenum">
              <a:rPr lang="en-US" smtClean="0"/>
              <a:pPr defTabSz="963396"/>
              <a:t>11</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pPr defTabSz="963396"/>
            <a:fld id="{76ADBBFD-0799-4B00-BF37-271DE920C7E0}" type="slidenum">
              <a:rPr lang="en-US" smtClean="0"/>
              <a:pPr defTabSz="963396"/>
              <a:t>12</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pPr defTabSz="963396"/>
            <a:fld id="{76ADBBFD-0799-4B00-BF37-271DE920C7E0}" type="slidenum">
              <a:rPr lang="en-US" smtClean="0"/>
              <a:pPr defTabSz="963396"/>
              <a:t>13</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pPr defTabSz="963396"/>
            <a:fld id="{76ADBBFD-0799-4B00-BF37-271DE920C7E0}" type="slidenum">
              <a:rPr lang="en-US" smtClean="0"/>
              <a:pPr defTabSz="963396"/>
              <a:t>14</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pPr defTabSz="963396"/>
            <a:fld id="{76ADBBFD-0799-4B00-BF37-271DE920C7E0}" type="slidenum">
              <a:rPr lang="en-US" smtClean="0"/>
              <a:pPr defTabSz="963396"/>
              <a:t>15</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pPr defTabSz="963396"/>
            <a:fld id="{76ADBBFD-0799-4B00-BF37-271DE920C7E0}" type="slidenum">
              <a:rPr lang="en-US" smtClean="0"/>
              <a:pPr defTabSz="963396"/>
              <a:t>16</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pPr defTabSz="963396"/>
            <a:fld id="{76ADBBFD-0799-4B00-BF37-271DE920C7E0}" type="slidenum">
              <a:rPr lang="en-US" smtClean="0"/>
              <a:pPr defTabSz="963396"/>
              <a:t>17</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pPr defTabSz="963396"/>
            <a:fld id="{76ADBBFD-0799-4B00-BF37-271DE920C7E0}" type="slidenum">
              <a:rPr lang="en-US" smtClean="0"/>
              <a:pPr defTabSz="963396"/>
              <a:t>18</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pPr defTabSz="963396"/>
            <a:fld id="{76ADBBFD-0799-4B00-BF37-271DE920C7E0}" type="slidenum">
              <a:rPr lang="en-US" smtClean="0"/>
              <a:pPr defTabSz="963396"/>
              <a:t>19</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pPr defTabSz="951285"/>
            <a:fld id="{84000AE1-B384-425B-9CC5-C60D2BE4EEAE}" type="slidenum">
              <a:rPr lang="en-US"/>
              <a:pPr defTabSz="951285"/>
              <a:t>2</a:t>
            </a:fld>
            <a:endParaRPr lang="en-US" dirty="0"/>
          </a:p>
        </p:txBody>
      </p:sp>
      <p:sp>
        <p:nvSpPr>
          <p:cNvPr id="49155" name="Rectangle 2"/>
          <p:cNvSpPr>
            <a:spLocks noGrp="1" noRot="1" noChangeAspect="1" noChangeArrowheads="1" noTextEdit="1"/>
          </p:cNvSpPr>
          <p:nvPr>
            <p:ph type="sldImg"/>
          </p:nvPr>
        </p:nvSpPr>
        <p:spPr>
          <a:xfrm>
            <a:off x="3259138" y="509588"/>
            <a:ext cx="3400425" cy="2549525"/>
          </a:xfrm>
          <a:ln/>
        </p:spPr>
      </p:sp>
      <p:sp>
        <p:nvSpPr>
          <p:cNvPr id="49156" name="Rectangle 3"/>
          <p:cNvSpPr>
            <a:spLocks noGrp="1" noChangeArrowheads="1"/>
          </p:cNvSpPr>
          <p:nvPr>
            <p:ph type="body" idx="1"/>
          </p:nvPr>
        </p:nvSpPr>
        <p:spPr>
          <a:xfrm>
            <a:off x="987989" y="3227084"/>
            <a:ext cx="7930023" cy="3058437"/>
          </a:xfrm>
          <a:noFill/>
          <a:ln/>
        </p:spPr>
        <p:txBody>
          <a:bodyPr/>
          <a:lstStyle/>
          <a:p>
            <a:pPr eaLnBrk="1" hangingPunct="1"/>
            <a:endParaRPr lang="nb-NO"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pPr defTabSz="963396"/>
            <a:fld id="{76ADBBFD-0799-4B00-BF37-271DE920C7E0}" type="slidenum">
              <a:rPr lang="en-US" smtClean="0"/>
              <a:pPr defTabSz="963396"/>
              <a:t>20</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pPr defTabSz="951285"/>
            <a:fld id="{F7D0E3A4-9E3F-4D0D-8659-C5117AFE455A}" type="slidenum">
              <a:rPr lang="en-US"/>
              <a:pPr defTabSz="951285"/>
              <a:t>3</a:t>
            </a:fld>
            <a:endParaRPr lang="en-US" dirty="0"/>
          </a:p>
        </p:txBody>
      </p:sp>
      <p:sp>
        <p:nvSpPr>
          <p:cNvPr id="50179" name="Rectangle 2"/>
          <p:cNvSpPr>
            <a:spLocks noGrp="1" noRot="1" noChangeAspect="1" noChangeArrowheads="1" noTextEdit="1"/>
          </p:cNvSpPr>
          <p:nvPr>
            <p:ph type="sldImg"/>
          </p:nvPr>
        </p:nvSpPr>
        <p:spPr>
          <a:xfrm>
            <a:off x="3259138" y="509588"/>
            <a:ext cx="3400425" cy="2549525"/>
          </a:xfrm>
          <a:ln/>
        </p:spPr>
      </p:sp>
      <p:sp>
        <p:nvSpPr>
          <p:cNvPr id="50180" name="Rectangle 3"/>
          <p:cNvSpPr>
            <a:spLocks noGrp="1" noChangeArrowheads="1"/>
          </p:cNvSpPr>
          <p:nvPr>
            <p:ph type="body" idx="1"/>
          </p:nvPr>
        </p:nvSpPr>
        <p:spPr>
          <a:xfrm>
            <a:off x="987989" y="3227084"/>
            <a:ext cx="7930023" cy="3058437"/>
          </a:xfrm>
          <a:noFill/>
          <a:ln/>
        </p:spPr>
        <p:txBody>
          <a:bodyPr/>
          <a:lstStyle/>
          <a:p>
            <a:pPr eaLnBrk="1" hangingPunct="1"/>
            <a:endParaRPr lang="nb-NO"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63396"/>
            <a:fld id="{957161F4-5504-4FC0-8263-A699DCE5B645}" type="slidenum">
              <a:rPr lang="en-US" smtClean="0"/>
              <a:pPr defTabSz="963396"/>
              <a:t>4</a:t>
            </a:fld>
            <a:endParaRPr lang="en-US" dirty="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pPr defTabSz="971382"/>
            <a:fld id="{07A50AB6-B4A4-4C12-9AFB-76E2FE4490AF}" type="slidenum">
              <a:rPr lang="en-US" smtClean="0"/>
              <a:pPr defTabSz="971382"/>
              <a:t>5</a:t>
            </a:fld>
            <a:endParaRPr lang="en-US" dirty="0" smtClean="0"/>
          </a:p>
        </p:txBody>
      </p:sp>
      <p:sp>
        <p:nvSpPr>
          <p:cNvPr id="25603" name="Rectangle 2"/>
          <p:cNvSpPr>
            <a:spLocks noGrp="1" noRot="1" noChangeAspect="1" noChangeArrowheads="1" noTextEdit="1"/>
          </p:cNvSpPr>
          <p:nvPr>
            <p:ph type="sldImg"/>
          </p:nvPr>
        </p:nvSpPr>
        <p:spPr>
          <a:xfrm>
            <a:off x="3257550" y="509588"/>
            <a:ext cx="3398838" cy="2547937"/>
          </a:xfrm>
          <a:ln/>
        </p:spPr>
      </p:sp>
      <p:sp>
        <p:nvSpPr>
          <p:cNvPr id="25604" name="Rectangle 3"/>
          <p:cNvSpPr>
            <a:spLocks noGrp="1" noChangeArrowheads="1"/>
          </p:cNvSpPr>
          <p:nvPr>
            <p:ph type="body" idx="1"/>
          </p:nvPr>
        </p:nvSpPr>
        <p:spPr>
          <a:xfrm>
            <a:off x="989015" y="3227390"/>
            <a:ext cx="7927975" cy="3057525"/>
          </a:xfrm>
          <a:noFill/>
          <a:ln/>
        </p:spPr>
        <p:txBody>
          <a:bodyPr/>
          <a:lstStyle/>
          <a:p>
            <a:pPr eaLnBrk="1" hangingPunct="1"/>
            <a:endParaRPr lang="nb-NO"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defTabSz="971455"/>
            <a:fld id="{461C9839-B897-4E66-B712-BEBC1D58FE2F}" type="slidenum">
              <a:rPr lang="en-US" smtClean="0"/>
              <a:pPr defTabSz="971455"/>
              <a:t>6</a:t>
            </a:fld>
            <a:endParaRPr lang="en-US" dirty="0" smtClean="0"/>
          </a:p>
        </p:txBody>
      </p:sp>
      <p:sp>
        <p:nvSpPr>
          <p:cNvPr id="24579" name="Rectangle 2"/>
          <p:cNvSpPr>
            <a:spLocks noGrp="1" noRot="1" noChangeAspect="1" noChangeArrowheads="1" noTextEdit="1"/>
          </p:cNvSpPr>
          <p:nvPr>
            <p:ph type="sldImg"/>
          </p:nvPr>
        </p:nvSpPr>
        <p:spPr>
          <a:xfrm>
            <a:off x="3257550" y="509588"/>
            <a:ext cx="3397250" cy="2547937"/>
          </a:xfrm>
          <a:ln/>
        </p:spPr>
      </p:sp>
      <p:sp>
        <p:nvSpPr>
          <p:cNvPr id="24580" name="Rectangle 3"/>
          <p:cNvSpPr>
            <a:spLocks noGrp="1" noChangeArrowheads="1"/>
          </p:cNvSpPr>
          <p:nvPr>
            <p:ph type="body" idx="1"/>
          </p:nvPr>
        </p:nvSpPr>
        <p:spPr>
          <a:xfrm>
            <a:off x="989013" y="3227389"/>
            <a:ext cx="7927975" cy="3057525"/>
          </a:xfrm>
          <a:noFill/>
          <a:ln/>
        </p:spPr>
        <p:txBody>
          <a:bodyPr/>
          <a:lstStyle/>
          <a:p>
            <a:pPr eaLnBrk="1" hangingPunct="1"/>
            <a:endParaRPr lang="nb-NO"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pPr defTabSz="971382"/>
            <a:fld id="{07A50AB6-B4A4-4C12-9AFB-76E2FE4490AF}" type="slidenum">
              <a:rPr lang="en-US" smtClean="0"/>
              <a:pPr defTabSz="971382"/>
              <a:t>7</a:t>
            </a:fld>
            <a:endParaRPr lang="en-US" dirty="0" smtClean="0"/>
          </a:p>
        </p:txBody>
      </p:sp>
      <p:sp>
        <p:nvSpPr>
          <p:cNvPr id="25603" name="Rectangle 2"/>
          <p:cNvSpPr>
            <a:spLocks noGrp="1" noRot="1" noChangeAspect="1" noChangeArrowheads="1" noTextEdit="1"/>
          </p:cNvSpPr>
          <p:nvPr>
            <p:ph type="sldImg"/>
          </p:nvPr>
        </p:nvSpPr>
        <p:spPr>
          <a:xfrm>
            <a:off x="3257550" y="509588"/>
            <a:ext cx="3398838" cy="2547937"/>
          </a:xfrm>
          <a:ln/>
        </p:spPr>
      </p:sp>
      <p:sp>
        <p:nvSpPr>
          <p:cNvPr id="25604" name="Rectangle 3"/>
          <p:cNvSpPr>
            <a:spLocks noGrp="1" noChangeArrowheads="1"/>
          </p:cNvSpPr>
          <p:nvPr>
            <p:ph type="body" idx="1"/>
          </p:nvPr>
        </p:nvSpPr>
        <p:spPr>
          <a:xfrm>
            <a:off x="989015" y="3227390"/>
            <a:ext cx="7927975" cy="3057525"/>
          </a:xfrm>
          <a:noFill/>
          <a:ln/>
        </p:spPr>
        <p:txBody>
          <a:bodyPr/>
          <a:lstStyle/>
          <a:p>
            <a:pPr eaLnBrk="1" hangingPunct="1"/>
            <a:endParaRPr lang="nb-NO"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pPr defTabSz="963396"/>
            <a:fld id="{76ADBBFD-0799-4B00-BF37-271DE920C7E0}" type="slidenum">
              <a:rPr lang="en-US" smtClean="0"/>
              <a:pPr defTabSz="963396"/>
              <a:t>8</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pPr defTabSz="963529"/>
            <a:fld id="{C7655B40-6287-424E-A616-6ABD3F17B2A4}" type="slidenum">
              <a:rPr lang="en-US" smtClean="0"/>
              <a:pPr defTabSz="963529"/>
              <a:t>9</a:t>
            </a:fld>
            <a:endParaRPr lang="en-US" dirty="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nb-NO"/>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nb-NO"/>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nb-NO"/>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nb-NO"/>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nb-NO"/>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nb-NO"/>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nb-NO"/>
            </a:p>
          </p:txBody>
        </p:sp>
      </p:grpSp>
      <p:sp>
        <p:nvSpPr>
          <p:cNvPr id="7180" name="Rectangle 12"/>
          <p:cNvSpPr>
            <a:spLocks noGrp="1" noChangeArrowheads="1"/>
          </p:cNvSpPr>
          <p:nvPr>
            <p:ph type="ctrTitle"/>
          </p:nvPr>
        </p:nvSpPr>
        <p:spPr>
          <a:xfrm>
            <a:off x="990600" y="1676400"/>
            <a:ext cx="7772400" cy="1462088"/>
          </a:xfrm>
        </p:spPr>
        <p:txBody>
          <a:bodyPr/>
          <a:lstStyle>
            <a:lvl1pPr>
              <a:defRPr noProof="1"/>
            </a:lvl1pPr>
          </a:lstStyle>
          <a:p>
            <a:r>
              <a:rPr lang="nb-NO" noProof="1"/>
              <a:t>Click to edit Master title style</a:t>
            </a:r>
          </a:p>
        </p:txBody>
      </p:sp>
      <p:sp>
        <p:nvSpPr>
          <p:cNvPr id="718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noProof="1"/>
            </a:lvl1pPr>
          </a:lstStyle>
          <a:p>
            <a:r>
              <a:rPr lang="nb-NO" noProof="1"/>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nb-NO"/>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8935C973-D32E-4A1A-8A10-E0EF95F14A9E}" type="slidenum">
              <a:rPr/>
              <a:pPr>
                <a:defRPr/>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nb-NO"/>
          </a:p>
        </p:txBody>
      </p:sp>
      <p:sp>
        <p:nvSpPr>
          <p:cNvPr id="6" name="Slide Number Placeholder 5"/>
          <p:cNvSpPr>
            <a:spLocks noGrp="1"/>
          </p:cNvSpPr>
          <p:nvPr>
            <p:ph type="sldNum" sz="quarter" idx="12"/>
          </p:nvPr>
        </p:nvSpPr>
        <p:spPr/>
        <p:txBody>
          <a:bodyPr/>
          <a:lstStyle>
            <a:lvl1pPr>
              <a:defRPr/>
            </a:lvl1pPr>
          </a:lstStyle>
          <a:p>
            <a:pPr>
              <a:defRPr/>
            </a:pPr>
            <a:fld id="{4A3C1B53-A180-4340-BDA6-2C7862F4D4D2}" type="slidenum">
              <a:rPr lang="nb-NO"/>
              <a:pPr>
                <a:defRPr/>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29463" y="285750"/>
            <a:ext cx="1979612" cy="6022975"/>
          </a:xfrm>
        </p:spPr>
        <p:txBody>
          <a:bodyPr vert="eaVert"/>
          <a:lstStyle/>
          <a:p>
            <a:r>
              <a:rPr lang="en-US" smtClean="0"/>
              <a:t>Click to edit Master title style</a:t>
            </a:r>
            <a:endParaRPr lang="nb-NO"/>
          </a:p>
        </p:txBody>
      </p:sp>
      <p:sp>
        <p:nvSpPr>
          <p:cNvPr id="3" name="Vertical Text Placeholder 2"/>
          <p:cNvSpPr>
            <a:spLocks noGrp="1"/>
          </p:cNvSpPr>
          <p:nvPr>
            <p:ph type="body" orient="vert" idx="1"/>
          </p:nvPr>
        </p:nvSpPr>
        <p:spPr>
          <a:xfrm>
            <a:off x="1187450" y="285750"/>
            <a:ext cx="5789613" cy="6022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nb-NO"/>
          </a:p>
        </p:txBody>
      </p:sp>
      <p:sp>
        <p:nvSpPr>
          <p:cNvPr id="6" name="Slide Number Placeholder 5"/>
          <p:cNvSpPr>
            <a:spLocks noGrp="1"/>
          </p:cNvSpPr>
          <p:nvPr>
            <p:ph type="sldNum" sz="quarter" idx="12"/>
          </p:nvPr>
        </p:nvSpPr>
        <p:spPr/>
        <p:txBody>
          <a:bodyPr/>
          <a:lstStyle>
            <a:lvl1pPr>
              <a:defRPr/>
            </a:lvl1pPr>
          </a:lstStyle>
          <a:p>
            <a:pPr>
              <a:defRPr/>
            </a:pPr>
            <a:fld id="{FCDEF51F-D48B-437E-A0B1-DBF3C76D5AAF}" type="slidenum">
              <a:rPr lang="nb-NO"/>
              <a:pPr>
                <a:defRPr/>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nb-NO"/>
          </a:p>
        </p:txBody>
      </p:sp>
      <p:sp>
        <p:nvSpPr>
          <p:cNvPr id="6" name="Slide Number Placeholder 5"/>
          <p:cNvSpPr>
            <a:spLocks noGrp="1"/>
          </p:cNvSpPr>
          <p:nvPr>
            <p:ph type="sldNum" sz="quarter" idx="12"/>
          </p:nvPr>
        </p:nvSpPr>
        <p:spPr/>
        <p:txBody>
          <a:bodyPr/>
          <a:lstStyle>
            <a:lvl1pPr>
              <a:defRPr/>
            </a:lvl1pPr>
          </a:lstStyle>
          <a:p>
            <a:pPr>
              <a:defRPr/>
            </a:pPr>
            <a:fld id="{76F9833D-650F-407E-9E93-D1EB0EFCB108}" type="slidenum">
              <a:rPr lang="nb-NO"/>
              <a:pPr>
                <a:defRPr/>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nb-NO"/>
          </a:p>
        </p:txBody>
      </p:sp>
      <p:sp>
        <p:nvSpPr>
          <p:cNvPr id="6" name="Slide Number Placeholder 5"/>
          <p:cNvSpPr>
            <a:spLocks noGrp="1"/>
          </p:cNvSpPr>
          <p:nvPr>
            <p:ph type="sldNum" sz="quarter" idx="12"/>
          </p:nvPr>
        </p:nvSpPr>
        <p:spPr/>
        <p:txBody>
          <a:bodyPr/>
          <a:lstStyle>
            <a:lvl1pPr>
              <a:defRPr/>
            </a:lvl1pPr>
          </a:lstStyle>
          <a:p>
            <a:pPr>
              <a:defRPr/>
            </a:pPr>
            <a:fld id="{55CA1AE8-3602-4412-9311-D229D4933701}" type="slidenum">
              <a:rPr lang="nb-NO"/>
              <a:pPr>
                <a:defRPr/>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1187450" y="1473200"/>
            <a:ext cx="3810000" cy="4835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5149850" y="1473200"/>
            <a:ext cx="3810000" cy="4835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nb-NO"/>
          </a:p>
        </p:txBody>
      </p:sp>
      <p:sp>
        <p:nvSpPr>
          <p:cNvPr id="7" name="Slide Number Placeholder 6"/>
          <p:cNvSpPr>
            <a:spLocks noGrp="1"/>
          </p:cNvSpPr>
          <p:nvPr>
            <p:ph type="sldNum" sz="quarter" idx="12"/>
          </p:nvPr>
        </p:nvSpPr>
        <p:spPr/>
        <p:txBody>
          <a:bodyPr/>
          <a:lstStyle>
            <a:lvl1pPr>
              <a:defRPr/>
            </a:lvl1pPr>
          </a:lstStyle>
          <a:p>
            <a:pPr>
              <a:defRPr/>
            </a:pPr>
            <a:fld id="{415D23DE-CB06-46C2-AA9B-3E63B7D7A902}" type="slidenum">
              <a:rPr lang="nb-NO"/>
              <a:pPr>
                <a:defRPr/>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nb-NO"/>
          </a:p>
        </p:txBody>
      </p:sp>
      <p:sp>
        <p:nvSpPr>
          <p:cNvPr id="9" name="Slide Number Placeholder 8"/>
          <p:cNvSpPr>
            <a:spLocks noGrp="1"/>
          </p:cNvSpPr>
          <p:nvPr>
            <p:ph type="sldNum" sz="quarter" idx="12"/>
          </p:nvPr>
        </p:nvSpPr>
        <p:spPr/>
        <p:txBody>
          <a:bodyPr/>
          <a:lstStyle>
            <a:lvl1pPr>
              <a:defRPr/>
            </a:lvl1pPr>
          </a:lstStyle>
          <a:p>
            <a:pPr>
              <a:defRPr/>
            </a:pPr>
            <a:fld id="{109931CF-35D1-4B84-95BF-441FC422CE41}" type="slidenum">
              <a:rPr lang="nb-NO"/>
              <a:pPr>
                <a:defRPr/>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nb-NO"/>
          </a:p>
        </p:txBody>
      </p:sp>
      <p:sp>
        <p:nvSpPr>
          <p:cNvPr id="5" name="Slide Number Placeholder 4"/>
          <p:cNvSpPr>
            <a:spLocks noGrp="1"/>
          </p:cNvSpPr>
          <p:nvPr>
            <p:ph type="sldNum" sz="quarter" idx="12"/>
          </p:nvPr>
        </p:nvSpPr>
        <p:spPr/>
        <p:txBody>
          <a:bodyPr/>
          <a:lstStyle>
            <a:lvl1pPr>
              <a:defRPr/>
            </a:lvl1pPr>
          </a:lstStyle>
          <a:p>
            <a:pPr>
              <a:defRPr/>
            </a:pPr>
            <a:fld id="{DEDC3551-1048-428A-A98B-EAD173B243FF}" type="slidenum">
              <a:rPr lang="nb-NO"/>
              <a:pPr>
                <a:defRPr/>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nb-NO"/>
          </a:p>
        </p:txBody>
      </p:sp>
      <p:sp>
        <p:nvSpPr>
          <p:cNvPr id="4" name="Slide Number Placeholder 3"/>
          <p:cNvSpPr>
            <a:spLocks noGrp="1"/>
          </p:cNvSpPr>
          <p:nvPr>
            <p:ph type="sldNum" sz="quarter" idx="12"/>
          </p:nvPr>
        </p:nvSpPr>
        <p:spPr/>
        <p:txBody>
          <a:bodyPr/>
          <a:lstStyle>
            <a:lvl1pPr>
              <a:defRPr/>
            </a:lvl1pPr>
          </a:lstStyle>
          <a:p>
            <a:pPr>
              <a:defRPr/>
            </a:pPr>
            <a:fld id="{CC683162-CC1D-4E43-BEFF-EE20D1A71DCC}" type="slidenum">
              <a:rPr lang="nb-NO"/>
              <a:pPr>
                <a:defRPr/>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nb-NO"/>
          </a:p>
        </p:txBody>
      </p:sp>
      <p:sp>
        <p:nvSpPr>
          <p:cNvPr id="7" name="Slide Number Placeholder 6"/>
          <p:cNvSpPr>
            <a:spLocks noGrp="1"/>
          </p:cNvSpPr>
          <p:nvPr>
            <p:ph type="sldNum" sz="quarter" idx="12"/>
          </p:nvPr>
        </p:nvSpPr>
        <p:spPr/>
        <p:txBody>
          <a:bodyPr/>
          <a:lstStyle>
            <a:lvl1pPr>
              <a:defRPr/>
            </a:lvl1pPr>
          </a:lstStyle>
          <a:p>
            <a:pPr>
              <a:defRPr/>
            </a:pPr>
            <a:fld id="{07BE2F8F-2F04-438E-BC78-7BE24498010E}" type="slidenum">
              <a:rPr lang="nb-NO"/>
              <a:pPr>
                <a:defRPr/>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nb-NO"/>
          </a:p>
        </p:txBody>
      </p:sp>
      <p:sp>
        <p:nvSpPr>
          <p:cNvPr id="7" name="Slide Number Placeholder 6"/>
          <p:cNvSpPr>
            <a:spLocks noGrp="1"/>
          </p:cNvSpPr>
          <p:nvPr>
            <p:ph type="sldNum" sz="quarter" idx="12"/>
          </p:nvPr>
        </p:nvSpPr>
        <p:spPr/>
        <p:txBody>
          <a:bodyPr/>
          <a:lstStyle>
            <a:lvl1pPr>
              <a:defRPr/>
            </a:lvl1pPr>
          </a:lstStyle>
          <a:p>
            <a:pPr>
              <a:defRPr/>
            </a:pPr>
            <a:fld id="{69390FA2-76CE-4B43-B007-3559CB497256}" type="slidenum">
              <a:rPr lang="nb-NO"/>
              <a:pPr>
                <a:defRPr/>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27000" y="288925"/>
            <a:ext cx="8567738" cy="1052513"/>
            <a:chOff x="80" y="624"/>
            <a:chExt cx="5397" cy="663"/>
          </a:xfrm>
        </p:grpSpPr>
        <p:sp>
          <p:nvSpPr>
            <p:cNvPr id="6147" name="Rectangle 3"/>
            <p:cNvSpPr>
              <a:spLocks noChangeArrowheads="1"/>
            </p:cNvSpPr>
            <p:nvPr/>
          </p:nvSpPr>
          <p:spPr bwMode="ltGray">
            <a:xfrm>
              <a:off x="263" y="692"/>
              <a:ext cx="276" cy="299"/>
            </a:xfrm>
            <a:prstGeom prst="rect">
              <a:avLst/>
            </a:prstGeom>
            <a:solidFill>
              <a:schemeClr val="accent2"/>
            </a:solidFill>
            <a:ln w="9525">
              <a:noFill/>
              <a:miter lim="800000"/>
              <a:headEnd/>
              <a:tailEnd/>
            </a:ln>
            <a:effectLst/>
          </p:spPr>
          <p:txBody>
            <a:bodyPr wrap="none" anchor="ctr"/>
            <a:lstStyle/>
            <a:p>
              <a:pPr algn="ctr">
                <a:defRPr/>
              </a:pPr>
              <a:endParaRPr kumimoji="1" lang="nb-NO" sz="2400" i="0" noProof="1"/>
            </a:p>
          </p:txBody>
        </p:sp>
        <p:sp>
          <p:nvSpPr>
            <p:cNvPr id="6148" name="Rectangle 4"/>
            <p:cNvSpPr>
              <a:spLocks noChangeArrowheads="1"/>
            </p:cNvSpPr>
            <p:nvPr/>
          </p:nvSpPr>
          <p:spPr bwMode="ltGray">
            <a:xfrm>
              <a:off x="504" y="692"/>
              <a:ext cx="207" cy="299"/>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nb-NO" sz="2400" i="0" noProof="1"/>
            </a:p>
          </p:txBody>
        </p:sp>
        <p:sp>
          <p:nvSpPr>
            <p:cNvPr id="6149" name="Rectangle 5"/>
            <p:cNvSpPr>
              <a:spLocks noChangeArrowheads="1"/>
            </p:cNvSpPr>
            <p:nvPr/>
          </p:nvSpPr>
          <p:spPr bwMode="ltGray">
            <a:xfrm>
              <a:off x="341" y="958"/>
              <a:ext cx="266" cy="299"/>
            </a:xfrm>
            <a:prstGeom prst="rect">
              <a:avLst/>
            </a:prstGeom>
            <a:solidFill>
              <a:schemeClr val="folHlink"/>
            </a:solidFill>
            <a:ln w="9525">
              <a:noFill/>
              <a:miter lim="800000"/>
              <a:headEnd/>
              <a:tailEnd/>
            </a:ln>
            <a:effectLst/>
          </p:spPr>
          <p:txBody>
            <a:bodyPr wrap="none" anchor="ctr"/>
            <a:lstStyle/>
            <a:p>
              <a:pPr algn="ctr">
                <a:defRPr/>
              </a:pPr>
              <a:endParaRPr kumimoji="1" lang="nb-NO" sz="2400" i="0" noProof="1"/>
            </a:p>
          </p:txBody>
        </p:sp>
        <p:sp>
          <p:nvSpPr>
            <p:cNvPr id="6150" name="Rectangle 6"/>
            <p:cNvSpPr>
              <a:spLocks noChangeArrowheads="1"/>
            </p:cNvSpPr>
            <p:nvPr/>
          </p:nvSpPr>
          <p:spPr bwMode="ltGray">
            <a:xfrm>
              <a:off x="574" y="958"/>
              <a:ext cx="232" cy="299"/>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nb-NO" sz="2400" i="0" noProof="1"/>
            </a:p>
          </p:txBody>
        </p:sp>
        <p:sp>
          <p:nvSpPr>
            <p:cNvPr id="6151" name="Rectangle 7"/>
            <p:cNvSpPr>
              <a:spLocks noChangeArrowheads="1"/>
            </p:cNvSpPr>
            <p:nvPr/>
          </p:nvSpPr>
          <p:spPr bwMode="ltGray">
            <a:xfrm>
              <a:off x="80" y="912"/>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nb-NO" sz="2400" i="0" noProof="1"/>
            </a:p>
          </p:txBody>
        </p:sp>
        <p:sp>
          <p:nvSpPr>
            <p:cNvPr id="6152" name="Rectangle 8"/>
            <p:cNvSpPr>
              <a:spLocks noChangeArrowheads="1"/>
            </p:cNvSpPr>
            <p:nvPr/>
          </p:nvSpPr>
          <p:spPr bwMode="gray">
            <a:xfrm>
              <a:off x="480" y="624"/>
              <a:ext cx="20" cy="663"/>
            </a:xfrm>
            <a:prstGeom prst="rect">
              <a:avLst/>
            </a:prstGeom>
            <a:solidFill>
              <a:schemeClr val="bg2"/>
            </a:solidFill>
            <a:ln w="9525">
              <a:noFill/>
              <a:miter lim="800000"/>
              <a:headEnd/>
              <a:tailEnd/>
            </a:ln>
            <a:effectLst/>
          </p:spPr>
          <p:txBody>
            <a:bodyPr wrap="none" anchor="ctr"/>
            <a:lstStyle/>
            <a:p>
              <a:pPr algn="ctr">
                <a:defRPr/>
              </a:pPr>
              <a:endParaRPr kumimoji="1" lang="nb-NO" sz="2400" i="0" noProof="1"/>
            </a:p>
          </p:txBody>
        </p:sp>
        <p:sp>
          <p:nvSpPr>
            <p:cNvPr id="6153" name="Rectangle 9"/>
            <p:cNvSpPr>
              <a:spLocks noChangeArrowheads="1"/>
            </p:cNvSpPr>
            <p:nvPr/>
          </p:nvSpPr>
          <p:spPr bwMode="gray">
            <a:xfrm>
              <a:off x="295" y="1117"/>
              <a:ext cx="5182" cy="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nb-NO" sz="2400" i="0" noProof="1"/>
            </a:p>
          </p:txBody>
        </p:sp>
      </p:grpSp>
      <p:sp>
        <p:nvSpPr>
          <p:cNvPr id="1027" name="Rectangle 10"/>
          <p:cNvSpPr>
            <a:spLocks noGrp="1" noChangeArrowheads="1"/>
          </p:cNvSpPr>
          <p:nvPr>
            <p:ph type="title"/>
          </p:nvPr>
        </p:nvSpPr>
        <p:spPr bwMode="auto">
          <a:xfrm>
            <a:off x="1316038" y="285750"/>
            <a:ext cx="7793037" cy="6223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nb-NO" noProof="1" smtClean="0"/>
              <a:t>Click to edit Master title style</a:t>
            </a:r>
          </a:p>
        </p:txBody>
      </p:sp>
      <p:sp>
        <p:nvSpPr>
          <p:cNvPr id="1028" name="Rectangle 11"/>
          <p:cNvSpPr>
            <a:spLocks noGrp="1" noChangeArrowheads="1"/>
          </p:cNvSpPr>
          <p:nvPr>
            <p:ph type="body" idx="1"/>
          </p:nvPr>
        </p:nvSpPr>
        <p:spPr bwMode="auto">
          <a:xfrm>
            <a:off x="1187450" y="1473200"/>
            <a:ext cx="7772400" cy="4835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noProof="1" smtClean="0"/>
              <a:t>Click to edit Master text styles</a:t>
            </a:r>
          </a:p>
          <a:p>
            <a:pPr lvl="1"/>
            <a:r>
              <a:rPr lang="nb-NO" noProof="1" smtClean="0"/>
              <a:t>Second level</a:t>
            </a:r>
          </a:p>
          <a:p>
            <a:pPr lvl="2"/>
            <a:r>
              <a:rPr lang="nb-NO" noProof="1" smtClean="0"/>
              <a:t>Third level</a:t>
            </a:r>
          </a:p>
          <a:p>
            <a:pPr lvl="3"/>
            <a:r>
              <a:rPr lang="nb-NO" noProof="1" smtClean="0"/>
              <a:t>Fourth level</a:t>
            </a:r>
          </a:p>
          <a:p>
            <a:pPr lvl="4"/>
            <a:r>
              <a:rPr lang="nb-NO" noProof="1" smtClean="0"/>
              <a:t>Fifth level</a:t>
            </a:r>
          </a:p>
        </p:txBody>
      </p:sp>
      <p:sp>
        <p:nvSpPr>
          <p:cNvPr id="6156" name="Rectangle 12"/>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i="0" noProof="1"/>
            </a:lvl1pPr>
          </a:lstStyle>
          <a:p>
            <a:pPr>
              <a:defRPr/>
            </a:pPr>
            <a:endParaRPr lang="en-US"/>
          </a:p>
        </p:txBody>
      </p:sp>
      <p:sp>
        <p:nvSpPr>
          <p:cNvPr id="6157" name="Rectangle 13"/>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i="0" noProof="1"/>
            </a:lvl1pPr>
          </a:lstStyle>
          <a:p>
            <a:pPr>
              <a:defRPr/>
            </a:pPr>
            <a:endParaRPr lang="nb-NO"/>
          </a:p>
        </p:txBody>
      </p:sp>
      <p:sp>
        <p:nvSpPr>
          <p:cNvPr id="6158" name="Rectangle 14"/>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i="0" noProof="1"/>
            </a:lvl1pPr>
          </a:lstStyle>
          <a:p>
            <a:pPr>
              <a:defRPr/>
            </a:pPr>
            <a:fld id="{610BF56E-193A-4090-8680-A1E8B686778F}" type="slidenum">
              <a:rPr/>
              <a:pPr>
                <a:defRPr/>
              </a:pPr>
              <a:t>‹#›</a:t>
            </a:fld>
            <a:endParaRPr lang="nb-NO"/>
          </a:p>
        </p:txBody>
      </p:sp>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ahoma" pitchFamily="34" charset="0"/>
        </a:defRPr>
      </a:lvl2pPr>
      <a:lvl3pPr algn="l" rtl="0" eaLnBrk="0" fontAlgn="base" hangingPunct="0">
        <a:spcBef>
          <a:spcPct val="0"/>
        </a:spcBef>
        <a:spcAft>
          <a:spcPct val="0"/>
        </a:spcAft>
        <a:defRPr sz="3200">
          <a:solidFill>
            <a:schemeClr val="tx2"/>
          </a:solidFill>
          <a:latin typeface="Tahoma" pitchFamily="34" charset="0"/>
        </a:defRPr>
      </a:lvl3pPr>
      <a:lvl4pPr algn="l" rtl="0" eaLnBrk="0" fontAlgn="base" hangingPunct="0">
        <a:spcBef>
          <a:spcPct val="0"/>
        </a:spcBef>
        <a:spcAft>
          <a:spcPct val="0"/>
        </a:spcAft>
        <a:defRPr sz="3200">
          <a:solidFill>
            <a:schemeClr val="tx2"/>
          </a:solidFill>
          <a:latin typeface="Tahoma" pitchFamily="34" charset="0"/>
        </a:defRPr>
      </a:lvl4pPr>
      <a:lvl5pPr algn="l" rtl="0" eaLnBrk="0" fontAlgn="base" hangingPunct="0">
        <a:spcBef>
          <a:spcPct val="0"/>
        </a:spcBef>
        <a:spcAft>
          <a:spcPct val="0"/>
        </a:spcAft>
        <a:defRPr sz="3200">
          <a:solidFill>
            <a:schemeClr val="tx2"/>
          </a:solidFill>
          <a:latin typeface="Tahoma" pitchFamily="34" charset="0"/>
        </a:defRPr>
      </a:lvl5pPr>
      <a:lvl6pPr marL="457200" algn="l" rtl="0" fontAlgn="base">
        <a:spcBef>
          <a:spcPct val="0"/>
        </a:spcBef>
        <a:spcAft>
          <a:spcPct val="0"/>
        </a:spcAft>
        <a:defRPr sz="3200">
          <a:solidFill>
            <a:schemeClr val="tx2"/>
          </a:solidFill>
          <a:latin typeface="Tahoma" pitchFamily="34" charset="0"/>
        </a:defRPr>
      </a:lvl6pPr>
      <a:lvl7pPr marL="914400" algn="l" rtl="0" fontAlgn="base">
        <a:spcBef>
          <a:spcPct val="0"/>
        </a:spcBef>
        <a:spcAft>
          <a:spcPct val="0"/>
        </a:spcAft>
        <a:defRPr sz="3200">
          <a:solidFill>
            <a:schemeClr val="tx2"/>
          </a:solidFill>
          <a:latin typeface="Tahoma" pitchFamily="34" charset="0"/>
        </a:defRPr>
      </a:lvl7pPr>
      <a:lvl8pPr marL="1371600" algn="l" rtl="0" fontAlgn="base">
        <a:spcBef>
          <a:spcPct val="0"/>
        </a:spcBef>
        <a:spcAft>
          <a:spcPct val="0"/>
        </a:spcAft>
        <a:defRPr sz="3200">
          <a:solidFill>
            <a:schemeClr val="tx2"/>
          </a:solidFill>
          <a:latin typeface="Tahoma" pitchFamily="34" charset="0"/>
        </a:defRPr>
      </a:lvl8pPr>
      <a:lvl9pPr marL="1828800" algn="l" rtl="0" fontAlgn="base">
        <a:spcBef>
          <a:spcPct val="0"/>
        </a:spcBef>
        <a:spcAft>
          <a:spcPct val="0"/>
        </a:spcAft>
        <a:defRPr sz="32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0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1600">
          <a:solidFill>
            <a:srgbClr val="CC3300"/>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16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16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16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16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16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0" y="0"/>
            <a:ext cx="8229600" cy="148243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nb-NO" sz="1800" b="0" i="1" u="none" strike="noStrike" cap="none" normalizeH="0" baseline="0" smtClean="0">
              <a:ln>
                <a:noFill/>
              </a:ln>
              <a:solidFill>
                <a:schemeClr val="tx1"/>
              </a:solidFill>
              <a:effectLst/>
              <a:latin typeface="Tahoma" pitchFamily="34" charset="0"/>
            </a:endParaRPr>
          </a:p>
        </p:txBody>
      </p:sp>
      <p:sp>
        <p:nvSpPr>
          <p:cNvPr id="4" name="Rectangle 3"/>
          <p:cNvSpPr/>
          <p:nvPr/>
        </p:nvSpPr>
        <p:spPr bwMode="auto">
          <a:xfrm>
            <a:off x="0" y="0"/>
            <a:ext cx="7938655" cy="1482436"/>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nb-NO" sz="1800" b="0" i="1" u="none" strike="noStrike" cap="none" normalizeH="0" baseline="0" smtClean="0">
              <a:ln>
                <a:noFill/>
              </a:ln>
              <a:solidFill>
                <a:schemeClr val="tx1"/>
              </a:solidFill>
              <a:effectLst/>
              <a:latin typeface="Tahoma" pitchFamily="34" charset="0"/>
            </a:endParaRPr>
          </a:p>
        </p:txBody>
      </p:sp>
      <p:sp>
        <p:nvSpPr>
          <p:cNvPr id="2" name="Rectangle 1"/>
          <p:cNvSpPr/>
          <p:nvPr/>
        </p:nvSpPr>
        <p:spPr bwMode="auto">
          <a:xfrm>
            <a:off x="0" y="0"/>
            <a:ext cx="7606145" cy="1302327"/>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nb-NO" sz="1800" b="0" i="1" u="none" strike="noStrike" cap="none" normalizeH="0" baseline="0" smtClean="0">
              <a:ln>
                <a:noFill/>
              </a:ln>
              <a:solidFill>
                <a:schemeClr val="tx1"/>
              </a:solidFill>
              <a:effectLst/>
              <a:latin typeface="Tahoma" pitchFamily="34" charset="0"/>
            </a:endParaRPr>
          </a:p>
        </p:txBody>
      </p:sp>
      <p:sp>
        <p:nvSpPr>
          <p:cNvPr id="13314" name="Text Box 9"/>
          <p:cNvSpPr txBox="1">
            <a:spLocks noChangeArrowheads="1"/>
          </p:cNvSpPr>
          <p:nvPr/>
        </p:nvSpPr>
        <p:spPr bwMode="auto">
          <a:xfrm>
            <a:off x="0" y="269612"/>
            <a:ext cx="8229600" cy="830997"/>
          </a:xfrm>
          <a:prstGeom prst="rect">
            <a:avLst/>
          </a:prstGeom>
          <a:noFill/>
          <a:ln w="9525" algn="ctr">
            <a:noFill/>
            <a:miter lim="800000"/>
            <a:headEnd/>
            <a:tailEnd/>
          </a:ln>
        </p:spPr>
        <p:txBody>
          <a:bodyPr>
            <a:spAutoFit/>
          </a:bodyPr>
          <a:lstStyle/>
          <a:p>
            <a:pPr algn="ctr"/>
            <a:r>
              <a:rPr lang="nb-NO" sz="2400" i="0" dirty="0" smtClean="0">
                <a:solidFill>
                  <a:schemeClr val="hlink"/>
                </a:solidFill>
              </a:rPr>
              <a:t>Oppgaver til kodegenerering </a:t>
            </a:r>
            <a:r>
              <a:rPr lang="nb-NO" sz="2400" i="0" dirty="0">
                <a:solidFill>
                  <a:schemeClr val="hlink"/>
                </a:solidFill>
              </a:rPr>
              <a:t>etc.</a:t>
            </a:r>
          </a:p>
          <a:p>
            <a:pPr algn="ctr"/>
            <a:r>
              <a:rPr lang="nb-NO" sz="2400" i="0" dirty="0" smtClean="0">
                <a:solidFill>
                  <a:schemeClr val="hlink"/>
                </a:solidFill>
              </a:rPr>
              <a:t>INF-5110, 2013</a:t>
            </a:r>
            <a:endParaRPr lang="en-US" sz="2400" i="0" dirty="0">
              <a:solidFill>
                <a:schemeClr val="hlink"/>
              </a:solidFill>
            </a:endParaRPr>
          </a:p>
        </p:txBody>
      </p:sp>
      <p:sp>
        <p:nvSpPr>
          <p:cNvPr id="13315" name="Text Box 26"/>
          <p:cNvSpPr txBox="1">
            <a:spLocks noChangeArrowheads="1"/>
          </p:cNvSpPr>
          <p:nvPr/>
        </p:nvSpPr>
        <p:spPr bwMode="auto">
          <a:xfrm>
            <a:off x="366574" y="1622913"/>
            <a:ext cx="7572570" cy="4339650"/>
          </a:xfrm>
          <a:prstGeom prst="rect">
            <a:avLst/>
          </a:prstGeom>
          <a:noFill/>
          <a:ln w="9525" algn="ctr">
            <a:noFill/>
            <a:miter lim="800000"/>
            <a:headEnd/>
            <a:tailEnd/>
          </a:ln>
        </p:spPr>
        <p:txBody>
          <a:bodyPr wrap="square">
            <a:spAutoFit/>
          </a:bodyPr>
          <a:lstStyle/>
          <a:p>
            <a:pPr marL="342900" indent="-342900"/>
            <a:r>
              <a:rPr lang="en-US" sz="2400" i="0" dirty="0" err="1" smtClean="0">
                <a:solidFill>
                  <a:srgbClr val="0033CC"/>
                </a:solidFill>
              </a:rPr>
              <a:t>Oppgave</a:t>
            </a:r>
            <a:r>
              <a:rPr lang="en-US" sz="2400" i="0" dirty="0" smtClean="0">
                <a:solidFill>
                  <a:srgbClr val="0033CC"/>
                </a:solidFill>
              </a:rPr>
              <a:t> </a:t>
            </a:r>
            <a:r>
              <a:rPr lang="en-US" sz="2400" i="0" dirty="0">
                <a:solidFill>
                  <a:srgbClr val="0033CC"/>
                </a:solidFill>
              </a:rPr>
              <a:t>1</a:t>
            </a:r>
            <a:r>
              <a:rPr lang="en-US" sz="2400" i="0" dirty="0" smtClean="0">
                <a:solidFill>
                  <a:srgbClr val="0033CC"/>
                </a:solidFill>
              </a:rPr>
              <a:t>: </a:t>
            </a:r>
            <a:r>
              <a:rPr lang="en-US" i="0" dirty="0"/>
              <a:t>Vi </a:t>
            </a:r>
            <a:r>
              <a:rPr lang="en-US" i="0" dirty="0" err="1"/>
              <a:t>skal</a:t>
            </a:r>
            <a:r>
              <a:rPr lang="en-US" i="0" dirty="0"/>
              <a:t> se </a:t>
            </a:r>
            <a:r>
              <a:rPr lang="en-US" i="0" dirty="0" err="1"/>
              <a:t>på</a:t>
            </a:r>
            <a:r>
              <a:rPr lang="en-US" i="0" dirty="0"/>
              <a:t> </a:t>
            </a:r>
            <a:r>
              <a:rPr lang="en-US" i="0" dirty="0" err="1"/>
              <a:t>koden</a:t>
            </a:r>
            <a:r>
              <a:rPr lang="en-US" i="0" dirty="0"/>
              <a:t> </a:t>
            </a:r>
            <a:r>
              <a:rPr lang="en-US" i="0" dirty="0" err="1"/>
              <a:t>generert</a:t>
            </a:r>
            <a:r>
              <a:rPr lang="en-US" i="0" dirty="0"/>
              <a:t> </a:t>
            </a:r>
            <a:r>
              <a:rPr lang="en-US" i="0" dirty="0" err="1"/>
              <a:t>av</a:t>
            </a:r>
            <a:r>
              <a:rPr lang="en-US" i="0" dirty="0"/>
              <a:t> TA-</a:t>
            </a:r>
            <a:r>
              <a:rPr lang="en-US" i="0" dirty="0" err="1"/>
              <a:t>instruksjonene</a:t>
            </a:r>
            <a:r>
              <a:rPr lang="en-US" i="0" dirty="0"/>
              <a:t> </a:t>
            </a:r>
            <a:r>
              <a:rPr lang="en-US" i="0" dirty="0" err="1"/>
              <a:t>til</a:t>
            </a:r>
            <a:r>
              <a:rPr lang="en-US" i="0" dirty="0"/>
              <a:t> </a:t>
            </a:r>
            <a:r>
              <a:rPr lang="en-US" i="0" dirty="0" err="1"/>
              <a:t>høyre</a:t>
            </a:r>
            <a:r>
              <a:rPr lang="en-US" i="0" dirty="0"/>
              <a:t> </a:t>
            </a:r>
            <a:r>
              <a:rPr lang="en-US" i="0" dirty="0" err="1"/>
              <a:t>i</a:t>
            </a:r>
            <a:r>
              <a:rPr lang="en-US" i="0" dirty="0"/>
              <a:t> </a:t>
            </a:r>
            <a:r>
              <a:rPr lang="en-US" i="0" dirty="0" err="1"/>
              <a:t>figur</a:t>
            </a:r>
            <a:r>
              <a:rPr lang="en-US" i="0" dirty="0"/>
              <a:t> 9.10 </a:t>
            </a:r>
          </a:p>
          <a:p>
            <a:pPr marL="342900" indent="-342900"/>
            <a:r>
              <a:rPr lang="en-US" i="0" dirty="0" err="1"/>
              <a:t>i</a:t>
            </a:r>
            <a:r>
              <a:rPr lang="en-US" i="0" dirty="0"/>
              <a:t> </a:t>
            </a:r>
            <a:r>
              <a:rPr lang="en-US" i="0" dirty="0" err="1"/>
              <a:t>det</a:t>
            </a:r>
            <a:r>
              <a:rPr lang="en-US" i="0" dirty="0"/>
              <a:t> </a:t>
            </a:r>
            <a:r>
              <a:rPr lang="en-US" i="0" dirty="0" err="1"/>
              <a:t>utdelte</a:t>
            </a:r>
            <a:r>
              <a:rPr lang="en-US" i="0" dirty="0"/>
              <a:t> </a:t>
            </a:r>
            <a:r>
              <a:rPr lang="en-US" i="0" dirty="0" err="1"/>
              <a:t>notatet</a:t>
            </a:r>
            <a:r>
              <a:rPr lang="en-US" i="0" dirty="0"/>
              <a:t>, side 539 </a:t>
            </a:r>
            <a:endParaRPr lang="en-US" i="0" dirty="0" smtClean="0"/>
          </a:p>
          <a:p>
            <a:pPr marL="342900" indent="-342900"/>
            <a:endParaRPr lang="en-US" i="0" dirty="0"/>
          </a:p>
          <a:p>
            <a:pPr marL="342900" indent="-342900">
              <a:buAutoNum type="alphaLcParenR"/>
            </a:pPr>
            <a:r>
              <a:rPr lang="en-US" i="0" dirty="0" smtClean="0"/>
              <a:t>Se </a:t>
            </a:r>
            <a:r>
              <a:rPr lang="en-US" i="0" dirty="0" err="1" smtClean="0"/>
              <a:t>på</a:t>
            </a:r>
            <a:r>
              <a:rPr lang="en-US" i="0" dirty="0" smtClean="0"/>
              <a:t> </a:t>
            </a:r>
            <a:r>
              <a:rPr lang="en-US" i="0" dirty="0" err="1" smtClean="0"/>
              <a:t>detaljene</a:t>
            </a:r>
            <a:r>
              <a:rPr lang="en-US" i="0" dirty="0" smtClean="0"/>
              <a:t> </a:t>
            </a:r>
            <a:r>
              <a:rPr lang="en-US" i="0" dirty="0" err="1" smtClean="0"/>
              <a:t>i</a:t>
            </a:r>
            <a:r>
              <a:rPr lang="en-US" i="0" dirty="0" smtClean="0"/>
              <a:t> </a:t>
            </a:r>
            <a:r>
              <a:rPr lang="en-US" i="0" dirty="0" err="1" smtClean="0"/>
              <a:t>hvorfor</a:t>
            </a:r>
            <a:r>
              <a:rPr lang="en-US" i="0" dirty="0" smtClean="0"/>
              <a:t> </a:t>
            </a:r>
            <a:r>
              <a:rPr lang="en-US" i="0" dirty="0" err="1" smtClean="0"/>
              <a:t>maskinkoden</a:t>
            </a:r>
            <a:r>
              <a:rPr lang="en-US" i="0" dirty="0" smtClean="0"/>
              <a:t> </a:t>
            </a:r>
            <a:r>
              <a:rPr lang="en-US" i="0" dirty="0" err="1" smtClean="0"/>
              <a:t>ble</a:t>
            </a:r>
            <a:r>
              <a:rPr lang="en-US" i="0" dirty="0" smtClean="0"/>
              <a:t> </a:t>
            </a:r>
            <a:r>
              <a:rPr lang="en-US" i="0" dirty="0" err="1" smtClean="0"/>
              <a:t>slik</a:t>
            </a:r>
            <a:r>
              <a:rPr lang="en-US" i="0" dirty="0" smtClean="0"/>
              <a:t> den </a:t>
            </a:r>
            <a:r>
              <a:rPr lang="en-US" i="0" dirty="0" err="1" smtClean="0"/>
              <a:t>ble</a:t>
            </a:r>
            <a:r>
              <a:rPr lang="en-US" i="0" dirty="0" smtClean="0"/>
              <a:t> </a:t>
            </a:r>
            <a:r>
              <a:rPr lang="en-US" i="0" dirty="0" err="1" smtClean="0"/>
              <a:t>ut</a:t>
            </a:r>
            <a:r>
              <a:rPr lang="en-US" i="0" dirty="0" smtClean="0"/>
              <a:t> </a:t>
            </a:r>
            <a:r>
              <a:rPr lang="en-US" i="0" dirty="0" err="1" smtClean="0"/>
              <a:t>fra</a:t>
            </a:r>
            <a:r>
              <a:rPr lang="en-US" i="0" dirty="0" smtClean="0"/>
              <a:t> </a:t>
            </a:r>
            <a:r>
              <a:rPr lang="en-US" i="0" dirty="0" err="1" smtClean="0"/>
              <a:t>algoritmen</a:t>
            </a:r>
            <a:r>
              <a:rPr lang="en-US" i="0" dirty="0" smtClean="0"/>
              <a:t>.</a:t>
            </a:r>
          </a:p>
          <a:p>
            <a:pPr marL="342900" indent="-342900">
              <a:buAutoNum type="alphaLcParenR"/>
            </a:pPr>
            <a:endParaRPr lang="en-US" i="0" dirty="0" smtClean="0"/>
          </a:p>
          <a:p>
            <a:pPr marL="342900" indent="-342900">
              <a:buAutoNum type="alphaLcParenR"/>
            </a:pPr>
            <a:r>
              <a:rPr lang="en-US" i="0" dirty="0" err="1" smtClean="0"/>
              <a:t>Påvis</a:t>
            </a:r>
            <a:r>
              <a:rPr lang="en-US" i="0" dirty="0" smtClean="0"/>
              <a:t> </a:t>
            </a:r>
            <a:r>
              <a:rPr lang="en-US" i="0" dirty="0"/>
              <a:t>at </a:t>
            </a:r>
            <a:r>
              <a:rPr lang="en-US" i="0" dirty="0" err="1"/>
              <a:t>det</a:t>
            </a:r>
            <a:r>
              <a:rPr lang="en-US" i="0" dirty="0"/>
              <a:t> </a:t>
            </a:r>
            <a:r>
              <a:rPr lang="en-US" i="0" dirty="0" err="1"/>
              <a:t>finnes</a:t>
            </a:r>
            <a:r>
              <a:rPr lang="en-US" i="0" dirty="0"/>
              <a:t> en </a:t>
            </a:r>
            <a:r>
              <a:rPr lang="en-US" i="0" dirty="0" err="1"/>
              <a:t>bedre</a:t>
            </a:r>
            <a:r>
              <a:rPr lang="en-US" i="0" dirty="0"/>
              <a:t> </a:t>
            </a:r>
            <a:r>
              <a:rPr lang="en-US" i="0" dirty="0" err="1"/>
              <a:t>kodesekvens</a:t>
            </a:r>
            <a:r>
              <a:rPr lang="en-US" i="0" dirty="0"/>
              <a:t> for de </a:t>
            </a:r>
            <a:r>
              <a:rPr lang="en-US" i="0" dirty="0" err="1"/>
              <a:t>samme</a:t>
            </a:r>
            <a:r>
              <a:rPr lang="en-US" i="0" dirty="0"/>
              <a:t> TA-</a:t>
            </a:r>
            <a:r>
              <a:rPr lang="en-US" i="0" dirty="0" err="1"/>
              <a:t>setningene</a:t>
            </a:r>
            <a:r>
              <a:rPr lang="en-US" i="0" dirty="0"/>
              <a:t> </a:t>
            </a:r>
            <a:r>
              <a:rPr lang="en-US" i="0" dirty="0" err="1"/>
              <a:t>enn</a:t>
            </a:r>
            <a:r>
              <a:rPr lang="en-US" i="0" dirty="0"/>
              <a:t> </a:t>
            </a:r>
            <a:r>
              <a:rPr lang="en-US" i="0" dirty="0" smtClean="0"/>
              <a:t>den </a:t>
            </a:r>
            <a:r>
              <a:rPr lang="en-US" i="0" dirty="0" err="1" smtClean="0"/>
              <a:t>angitte</a:t>
            </a:r>
            <a:r>
              <a:rPr lang="en-US" i="0" dirty="0"/>
              <a:t>, </a:t>
            </a:r>
            <a:r>
              <a:rPr lang="en-US" i="0" dirty="0" err="1"/>
              <a:t>som</a:t>
            </a:r>
            <a:r>
              <a:rPr lang="en-US" i="0" dirty="0"/>
              <a:t> </a:t>
            </a:r>
            <a:r>
              <a:rPr lang="en-US" i="0" dirty="0" err="1"/>
              <a:t>er</a:t>
            </a:r>
            <a:r>
              <a:rPr lang="en-US" i="0" dirty="0"/>
              <a:t> </a:t>
            </a:r>
            <a:r>
              <a:rPr lang="en-US" i="0" dirty="0" err="1"/>
              <a:t>generert</a:t>
            </a:r>
            <a:r>
              <a:rPr lang="en-US" i="0" dirty="0"/>
              <a:t> </a:t>
            </a:r>
            <a:r>
              <a:rPr lang="en-US" i="0" dirty="0" err="1"/>
              <a:t>av</a:t>
            </a:r>
            <a:r>
              <a:rPr lang="en-US" i="0" dirty="0"/>
              <a:t> </a:t>
            </a:r>
            <a:r>
              <a:rPr lang="en-US" i="0" dirty="0" err="1"/>
              <a:t>notatets</a:t>
            </a:r>
            <a:r>
              <a:rPr lang="en-US" i="0" dirty="0"/>
              <a:t> </a:t>
            </a:r>
            <a:r>
              <a:rPr lang="en-US" i="0" dirty="0" err="1" smtClean="0"/>
              <a:t>algoritme</a:t>
            </a:r>
            <a:r>
              <a:rPr lang="en-US" i="0" dirty="0" smtClean="0"/>
              <a:t>.</a:t>
            </a:r>
          </a:p>
          <a:p>
            <a:pPr marL="342900" indent="-342900">
              <a:buAutoNum type="alphaLcParenR"/>
            </a:pPr>
            <a:endParaRPr lang="en-US" i="0" dirty="0" smtClean="0"/>
          </a:p>
          <a:p>
            <a:pPr marL="342900" indent="-342900">
              <a:buAutoNum type="alphaLcParenR" startAt="3"/>
            </a:pPr>
            <a:r>
              <a:rPr lang="en-US" i="0" dirty="0" err="1" smtClean="0"/>
              <a:t>Diskuter</a:t>
            </a:r>
            <a:r>
              <a:rPr lang="en-US" i="0" dirty="0" smtClean="0"/>
              <a:t> </a:t>
            </a:r>
            <a:r>
              <a:rPr lang="en-US" i="0" dirty="0" err="1"/>
              <a:t>hvordan</a:t>
            </a:r>
            <a:r>
              <a:rPr lang="en-US" i="0" dirty="0"/>
              <a:t> vi </a:t>
            </a:r>
            <a:r>
              <a:rPr lang="en-US" i="0" dirty="0" err="1"/>
              <a:t>kunne</a:t>
            </a:r>
            <a:r>
              <a:rPr lang="en-US" i="0" dirty="0"/>
              <a:t> </a:t>
            </a:r>
            <a:r>
              <a:rPr lang="en-US" i="0" dirty="0" err="1"/>
              <a:t>forandre</a:t>
            </a:r>
            <a:r>
              <a:rPr lang="en-US" i="0" dirty="0"/>
              <a:t> </a:t>
            </a:r>
            <a:r>
              <a:rPr lang="en-US" i="0" dirty="0" err="1"/>
              <a:t>denne</a:t>
            </a:r>
            <a:r>
              <a:rPr lang="en-US" i="0" dirty="0"/>
              <a:t> </a:t>
            </a:r>
            <a:r>
              <a:rPr lang="en-US" i="0" dirty="0" err="1" smtClean="0"/>
              <a:t>kodegenererings</a:t>
            </a:r>
            <a:r>
              <a:rPr lang="en-US" i="0" dirty="0" smtClean="0"/>
              <a:t>-</a:t>
            </a:r>
          </a:p>
          <a:p>
            <a:pPr marL="342900" indent="-342900"/>
            <a:r>
              <a:rPr lang="en-US" i="0" dirty="0" smtClean="0"/>
              <a:t>     </a:t>
            </a:r>
            <a:r>
              <a:rPr lang="en-US" i="0" dirty="0" err="1" smtClean="0"/>
              <a:t>algoritmen</a:t>
            </a:r>
            <a:r>
              <a:rPr lang="en-US" i="0" dirty="0" smtClean="0"/>
              <a:t>, </a:t>
            </a:r>
            <a:r>
              <a:rPr lang="en-US" i="0" dirty="0" err="1" smtClean="0"/>
              <a:t>slik</a:t>
            </a:r>
            <a:r>
              <a:rPr lang="en-US" i="0" dirty="0" smtClean="0"/>
              <a:t> </a:t>
            </a:r>
            <a:r>
              <a:rPr lang="en-US" i="0" dirty="0"/>
              <a:t>at den </a:t>
            </a:r>
            <a:r>
              <a:rPr lang="en-US" i="0" dirty="0" err="1"/>
              <a:t>gir</a:t>
            </a:r>
            <a:r>
              <a:rPr lang="en-US" i="0" dirty="0"/>
              <a:t> </a:t>
            </a:r>
            <a:r>
              <a:rPr lang="en-US" i="0" dirty="0" err="1"/>
              <a:t>bedre</a:t>
            </a:r>
            <a:r>
              <a:rPr lang="en-US" i="0" dirty="0"/>
              <a:t> </a:t>
            </a:r>
            <a:r>
              <a:rPr lang="en-US" i="0" dirty="0" err="1"/>
              <a:t>kode</a:t>
            </a:r>
            <a:r>
              <a:rPr lang="en-US" i="0" dirty="0"/>
              <a:t> </a:t>
            </a:r>
            <a:r>
              <a:rPr lang="en-US" i="0" dirty="0" err="1"/>
              <a:t>i</a:t>
            </a:r>
            <a:r>
              <a:rPr lang="en-US" i="0" dirty="0"/>
              <a:t> </a:t>
            </a:r>
            <a:r>
              <a:rPr lang="en-US" i="0" dirty="0" err="1"/>
              <a:t>dette</a:t>
            </a:r>
            <a:r>
              <a:rPr lang="en-US" i="0" dirty="0"/>
              <a:t> </a:t>
            </a:r>
            <a:r>
              <a:rPr lang="en-US" i="0" dirty="0" err="1" smtClean="0"/>
              <a:t>og</a:t>
            </a:r>
            <a:r>
              <a:rPr lang="en-US" i="0" dirty="0" smtClean="0"/>
              <a:t> </a:t>
            </a:r>
            <a:r>
              <a:rPr lang="en-US" i="0" dirty="0" err="1" smtClean="0"/>
              <a:t>andre</a:t>
            </a:r>
            <a:r>
              <a:rPr lang="en-US" i="0" dirty="0" smtClean="0"/>
              <a:t> </a:t>
            </a:r>
            <a:r>
              <a:rPr lang="en-US" i="0" dirty="0" err="1" smtClean="0"/>
              <a:t>tilfeller</a:t>
            </a:r>
            <a:r>
              <a:rPr lang="en-US" i="0" dirty="0"/>
              <a:t>.</a:t>
            </a:r>
          </a:p>
          <a:p>
            <a:pPr marL="342900" indent="-342900">
              <a:buFontTx/>
              <a:buAutoNum type="alphaLcParenR"/>
            </a:pPr>
            <a:endParaRPr lang="en-US" i="0" dirty="0"/>
          </a:p>
          <a:p>
            <a:pPr marL="342900" indent="-342900"/>
            <a:endParaRPr lang="en-US" i="0" dirty="0">
              <a:solidFill>
                <a:schemeClr val="hlink"/>
              </a:solidFill>
            </a:endParaRPr>
          </a:p>
          <a:p>
            <a:pPr marL="342900" indent="-342900"/>
            <a:endParaRPr lang="en-US" i="0" dirty="0" smtClean="0"/>
          </a:p>
        </p:txBody>
      </p:sp>
      <p:sp>
        <p:nvSpPr>
          <p:cNvPr id="13316" name="Line 27"/>
          <p:cNvSpPr>
            <a:spLocks noChangeShapeType="1"/>
          </p:cNvSpPr>
          <p:nvPr/>
        </p:nvSpPr>
        <p:spPr bwMode="auto">
          <a:xfrm>
            <a:off x="1539875" y="1062037"/>
            <a:ext cx="5468938" cy="0"/>
          </a:xfrm>
          <a:prstGeom prst="line">
            <a:avLst/>
          </a:prstGeom>
          <a:noFill/>
          <a:ln w="28575">
            <a:solidFill>
              <a:schemeClr val="tx1"/>
            </a:solidFill>
            <a:round/>
            <a:headEnd/>
            <a:tailEnd/>
          </a:ln>
        </p:spPr>
        <p:txBody>
          <a:bodyPr/>
          <a:lstStyle/>
          <a:p>
            <a:endParaRPr lang="nb-NO"/>
          </a:p>
        </p:txBody>
      </p:sp>
    </p:spTree>
    <p:extLst>
      <p:ext uri="{BB962C8B-B14F-4D97-AF65-F5344CB8AC3E}">
        <p14:creationId xmlns:p14="http://schemas.microsoft.com/office/powerpoint/2010/main" xmlns="" val="1623862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22218" y="457200"/>
            <a:ext cx="7481455" cy="6740307"/>
          </a:xfrm>
          <a:prstGeom prst="rect">
            <a:avLst/>
          </a:prstGeom>
          <a:noFill/>
        </p:spPr>
        <p:txBody>
          <a:bodyPr wrap="square" rtlCol="0">
            <a:spAutoFit/>
          </a:bodyPr>
          <a:lstStyle/>
          <a:p>
            <a:pPr hangingPunct="0"/>
            <a:r>
              <a:rPr lang="nb-NO" b="1" dirty="0" smtClean="0"/>
              <a:t>Oppgave 4  fra eksamen 2009.  Innledning:</a:t>
            </a:r>
          </a:p>
          <a:p>
            <a:pPr hangingPunct="0"/>
            <a:endParaRPr lang="nb-NO" dirty="0" smtClean="0"/>
          </a:p>
          <a:p>
            <a:pPr hangingPunct="0"/>
            <a:endParaRPr lang="nb-NO" dirty="0" smtClean="0"/>
          </a:p>
          <a:p>
            <a:pPr hangingPunct="0"/>
            <a:r>
              <a:rPr lang="nb-NO" dirty="0" smtClean="0"/>
              <a:t>Gitt følgende sekvens av </a:t>
            </a:r>
            <a:r>
              <a:rPr lang="nb-NO" dirty="0" err="1" smtClean="0"/>
              <a:t>treadresse-instruksjoner</a:t>
            </a:r>
            <a:r>
              <a:rPr lang="nb-NO" dirty="0" smtClean="0"/>
              <a:t> (</a:t>
            </a:r>
            <a:r>
              <a:rPr lang="nb-NO" dirty="0" err="1" smtClean="0"/>
              <a:t>TA-instruksjoner</a:t>
            </a:r>
            <a:r>
              <a:rPr lang="nb-NO" dirty="0" smtClean="0"/>
              <a:t>):</a:t>
            </a:r>
          </a:p>
          <a:p>
            <a:pPr hangingPunct="0"/>
            <a:r>
              <a:rPr lang="nb-NO" sz="1050" dirty="0" smtClean="0"/>
              <a:t> </a:t>
            </a:r>
          </a:p>
          <a:p>
            <a:pPr hangingPunct="0"/>
            <a:r>
              <a:rPr lang="en-GB" dirty="0" smtClean="0"/>
              <a:t>1      a  =   input</a:t>
            </a:r>
            <a:endParaRPr lang="nb-NO" dirty="0" smtClean="0"/>
          </a:p>
          <a:p>
            <a:pPr hangingPunct="0"/>
            <a:r>
              <a:rPr lang="en-GB" dirty="0" smtClean="0"/>
              <a:t>2      b  =   input</a:t>
            </a:r>
            <a:endParaRPr lang="nb-NO" dirty="0" smtClean="0"/>
          </a:p>
          <a:p>
            <a:pPr hangingPunct="0"/>
            <a:r>
              <a:rPr lang="en-GB" dirty="0" smtClean="0"/>
              <a:t>3      t1 =  a + b</a:t>
            </a:r>
            <a:endParaRPr lang="nb-NO" dirty="0" smtClean="0"/>
          </a:p>
          <a:p>
            <a:pPr hangingPunct="0"/>
            <a:r>
              <a:rPr lang="en-GB" dirty="0" smtClean="0"/>
              <a:t>4      t2 =  a * 2</a:t>
            </a:r>
            <a:endParaRPr lang="nb-NO" dirty="0" smtClean="0"/>
          </a:p>
          <a:p>
            <a:pPr hangingPunct="0"/>
            <a:r>
              <a:rPr lang="en-GB" dirty="0" smtClean="0"/>
              <a:t>5      c  =  t1 + t2</a:t>
            </a:r>
            <a:endParaRPr lang="nb-NO" dirty="0" smtClean="0"/>
          </a:p>
          <a:p>
            <a:pPr hangingPunct="0"/>
            <a:r>
              <a:rPr lang="en-GB" dirty="0" smtClean="0"/>
              <a:t>6      if  a &lt; c </a:t>
            </a:r>
            <a:r>
              <a:rPr lang="en-GB" dirty="0" err="1" smtClean="0"/>
              <a:t>goto</a:t>
            </a:r>
            <a:r>
              <a:rPr lang="en-GB" dirty="0" smtClean="0"/>
              <a:t> 8</a:t>
            </a:r>
            <a:endParaRPr lang="nb-NO" dirty="0" smtClean="0"/>
          </a:p>
          <a:p>
            <a:pPr hangingPunct="0"/>
            <a:r>
              <a:rPr lang="en-GB" dirty="0" smtClean="0"/>
              <a:t>7      t2 =  a + b</a:t>
            </a:r>
            <a:endParaRPr lang="nb-NO" dirty="0" smtClean="0"/>
          </a:p>
          <a:p>
            <a:pPr hangingPunct="0"/>
            <a:r>
              <a:rPr lang="en-GB" dirty="0" smtClean="0"/>
              <a:t>8      b  =  25</a:t>
            </a:r>
            <a:endParaRPr lang="nb-NO" dirty="0" smtClean="0"/>
          </a:p>
          <a:p>
            <a:pPr hangingPunct="0"/>
            <a:r>
              <a:rPr lang="en-GB" dirty="0" smtClean="0"/>
              <a:t>9      c  =  b + c</a:t>
            </a:r>
            <a:endParaRPr lang="nb-NO" dirty="0" smtClean="0"/>
          </a:p>
          <a:p>
            <a:pPr hangingPunct="0"/>
            <a:r>
              <a:rPr lang="en-GB" dirty="0" smtClean="0"/>
              <a:t>10    d  =  a – b</a:t>
            </a:r>
            <a:endParaRPr lang="nb-NO" dirty="0" smtClean="0"/>
          </a:p>
          <a:p>
            <a:pPr hangingPunct="0"/>
            <a:r>
              <a:rPr lang="en-GB" dirty="0" smtClean="0"/>
              <a:t>11    if  t2 = 0 </a:t>
            </a:r>
            <a:r>
              <a:rPr lang="en-GB" dirty="0" err="1" smtClean="0"/>
              <a:t>goto</a:t>
            </a:r>
            <a:r>
              <a:rPr lang="en-GB" dirty="0" smtClean="0"/>
              <a:t> 17</a:t>
            </a:r>
            <a:endParaRPr lang="nb-NO" dirty="0" smtClean="0"/>
          </a:p>
          <a:p>
            <a:pPr hangingPunct="0"/>
            <a:r>
              <a:rPr lang="en-GB" dirty="0" smtClean="0"/>
              <a:t>12    d  =  a + b</a:t>
            </a:r>
            <a:endParaRPr lang="nb-NO" dirty="0" smtClean="0"/>
          </a:p>
          <a:p>
            <a:pPr hangingPunct="0"/>
            <a:r>
              <a:rPr lang="en-GB" dirty="0" smtClean="0"/>
              <a:t>13    t1 =  b – c</a:t>
            </a:r>
            <a:endParaRPr lang="nb-NO" dirty="0" smtClean="0"/>
          </a:p>
          <a:p>
            <a:pPr hangingPunct="0"/>
            <a:r>
              <a:rPr lang="en-GB" dirty="0" smtClean="0"/>
              <a:t>14    c  =  d – t1</a:t>
            </a:r>
            <a:endParaRPr lang="nb-NO" dirty="0" smtClean="0"/>
          </a:p>
          <a:p>
            <a:pPr hangingPunct="0"/>
            <a:r>
              <a:rPr lang="en-GB" dirty="0" smtClean="0"/>
              <a:t>15    if  c &lt; d  </a:t>
            </a:r>
            <a:r>
              <a:rPr lang="en-GB" dirty="0" err="1" smtClean="0"/>
              <a:t>goto</a:t>
            </a:r>
            <a:r>
              <a:rPr lang="en-GB" dirty="0" smtClean="0"/>
              <a:t> 3</a:t>
            </a:r>
            <a:endParaRPr lang="nb-NO" dirty="0" smtClean="0"/>
          </a:p>
          <a:p>
            <a:pPr hangingPunct="0"/>
            <a:r>
              <a:rPr lang="en-GB" dirty="0" smtClean="0"/>
              <a:t>16    c  =  a + b</a:t>
            </a:r>
            <a:endParaRPr lang="nb-NO" dirty="0" smtClean="0"/>
          </a:p>
          <a:p>
            <a:pPr hangingPunct="0"/>
            <a:r>
              <a:rPr lang="en-GB" dirty="0" smtClean="0"/>
              <a:t>17    output  c</a:t>
            </a:r>
            <a:endParaRPr lang="nb-NO" dirty="0" smtClean="0"/>
          </a:p>
          <a:p>
            <a:pPr hangingPunct="0"/>
            <a:r>
              <a:rPr lang="en-GB" dirty="0" smtClean="0"/>
              <a:t>18    output  d  </a:t>
            </a:r>
            <a:endParaRPr lang="nb-NO" dirty="0" smtClean="0"/>
          </a:p>
          <a:p>
            <a:pPr hangingPunct="0"/>
            <a:r>
              <a:rPr lang="en-GB" dirty="0" smtClean="0"/>
              <a:t> </a:t>
            </a:r>
            <a:endParaRPr lang="nb-NO" dirty="0" smtClean="0"/>
          </a:p>
        </p:txBody>
      </p:sp>
    </p:spTree>
    <p:extLst>
      <p:ext uri="{BB962C8B-B14F-4D97-AF65-F5344CB8AC3E}">
        <p14:creationId xmlns:p14="http://schemas.microsoft.com/office/powerpoint/2010/main" xmlns="" val="42588311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22219" y="457200"/>
            <a:ext cx="6483438" cy="4401205"/>
          </a:xfrm>
          <a:prstGeom prst="rect">
            <a:avLst/>
          </a:prstGeom>
          <a:noFill/>
        </p:spPr>
        <p:txBody>
          <a:bodyPr wrap="square" rtlCol="0">
            <a:spAutoFit/>
          </a:bodyPr>
          <a:lstStyle/>
          <a:p>
            <a:pPr hangingPunct="0"/>
            <a:r>
              <a:rPr lang="nb-NO" sz="2000" b="1" dirty="0" smtClean="0"/>
              <a:t>Oppgave 4a, eksamen 2009. </a:t>
            </a:r>
          </a:p>
          <a:p>
            <a:pPr hangingPunct="0"/>
            <a:endParaRPr lang="nb-NO" sz="2000" dirty="0" smtClean="0"/>
          </a:p>
          <a:p>
            <a:pPr hangingPunct="0"/>
            <a:r>
              <a:rPr lang="en-GB" sz="2000" dirty="0" smtClean="0"/>
              <a:t> </a:t>
            </a:r>
          </a:p>
          <a:p>
            <a:pPr hangingPunct="0"/>
            <a:endParaRPr lang="en-GB" sz="2000" dirty="0" smtClean="0"/>
          </a:p>
          <a:p>
            <a:pPr hangingPunct="0"/>
            <a:endParaRPr lang="nb-NO" sz="2000" dirty="0" smtClean="0"/>
          </a:p>
          <a:p>
            <a:pPr hangingPunct="0"/>
            <a:r>
              <a:rPr lang="nb-NO" sz="2000" b="1" dirty="0" smtClean="0"/>
              <a:t>4a</a:t>
            </a:r>
            <a:r>
              <a:rPr lang="nb-NO" sz="2000" dirty="0" smtClean="0"/>
              <a:t>  Angi (som en sortert liste av tall) ved hvilke </a:t>
            </a:r>
            <a:r>
              <a:rPr lang="nb-NO" sz="2000" dirty="0" err="1" smtClean="0"/>
              <a:t>linje-numre</a:t>
            </a:r>
            <a:r>
              <a:rPr lang="nb-NO" sz="2000" dirty="0" smtClean="0"/>
              <a:t> det starter en ny basal blokk (”</a:t>
            </a:r>
            <a:r>
              <a:rPr lang="nb-NO" sz="2000" dirty="0" err="1" smtClean="0"/>
              <a:t>basic</a:t>
            </a:r>
            <a:r>
              <a:rPr lang="nb-NO" sz="2000" dirty="0" smtClean="0"/>
              <a:t> </a:t>
            </a:r>
            <a:r>
              <a:rPr lang="nb-NO" sz="2000" dirty="0" err="1" smtClean="0"/>
              <a:t>block</a:t>
            </a:r>
            <a:r>
              <a:rPr lang="nb-NO" sz="2000" dirty="0" smtClean="0"/>
              <a:t>”).</a:t>
            </a:r>
          </a:p>
          <a:p>
            <a:pPr hangingPunct="0"/>
            <a:endParaRPr lang="nb-NO" sz="2000" dirty="0" smtClean="0"/>
          </a:p>
          <a:p>
            <a:pPr hangingPunct="0"/>
            <a:endParaRPr lang="nb-NO" sz="2000" dirty="0" smtClean="0"/>
          </a:p>
          <a:p>
            <a:pPr hangingPunct="0"/>
            <a:r>
              <a:rPr lang="nb-NO" sz="2000" dirty="0" smtClean="0"/>
              <a:t> </a:t>
            </a:r>
          </a:p>
          <a:p>
            <a:pPr hangingPunct="0"/>
            <a:r>
              <a:rPr lang="nb-NO" sz="2000" b="1" dirty="0" smtClean="0"/>
              <a:t>4b</a:t>
            </a:r>
            <a:r>
              <a:rPr lang="nb-NO" sz="2000" dirty="0" smtClean="0"/>
              <a:t>  Gi hver basal blokk nedover i programmet navn B1, B2, … osv, og tegn opp flytgrafen  (uten koden, men bare med navnet inni hver node).</a:t>
            </a:r>
          </a:p>
          <a:p>
            <a:pPr hangingPunct="0"/>
            <a:r>
              <a:rPr lang="nb-NO" sz="2000" dirty="0" smtClean="0"/>
              <a:t> </a:t>
            </a:r>
          </a:p>
        </p:txBody>
      </p:sp>
    </p:spTree>
    <p:extLst>
      <p:ext uri="{BB962C8B-B14F-4D97-AF65-F5344CB8AC3E}">
        <p14:creationId xmlns:p14="http://schemas.microsoft.com/office/powerpoint/2010/main" xmlns="" val="42588311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5182" y="0"/>
            <a:ext cx="7481455" cy="5139869"/>
          </a:xfrm>
          <a:prstGeom prst="rect">
            <a:avLst/>
          </a:prstGeom>
          <a:noFill/>
        </p:spPr>
        <p:txBody>
          <a:bodyPr wrap="square" rtlCol="0">
            <a:spAutoFit/>
          </a:bodyPr>
          <a:lstStyle/>
          <a:p>
            <a:pPr hangingPunct="0"/>
            <a:r>
              <a:rPr lang="nb-NO" sz="2000" dirty="0" smtClean="0"/>
              <a:t> </a:t>
            </a:r>
            <a:endParaRPr lang="nb-NO" sz="2800" dirty="0" smtClean="0"/>
          </a:p>
          <a:p>
            <a:pPr hangingPunct="0"/>
            <a:r>
              <a:rPr lang="nb-NO" sz="2800" b="1" dirty="0" smtClean="0"/>
              <a:t>Oppgave 4c, eksamen  2009</a:t>
            </a:r>
            <a:r>
              <a:rPr lang="nb-NO" sz="2800" dirty="0" smtClean="0"/>
              <a:t> </a:t>
            </a:r>
            <a:r>
              <a:rPr lang="nb-NO" sz="2400" dirty="0" smtClean="0"/>
              <a:t> </a:t>
            </a:r>
          </a:p>
          <a:p>
            <a:pPr hangingPunct="0"/>
            <a:endParaRPr lang="nb-NO" sz="2000" dirty="0" smtClean="0"/>
          </a:p>
          <a:p>
            <a:pPr hangingPunct="0"/>
            <a:endParaRPr lang="nb-NO" sz="2000" dirty="0" smtClean="0"/>
          </a:p>
          <a:p>
            <a:pPr hangingPunct="0"/>
            <a:endParaRPr lang="nb-NO" sz="2000" dirty="0" smtClean="0"/>
          </a:p>
          <a:p>
            <a:pPr hangingPunct="0"/>
            <a:r>
              <a:rPr lang="nb-NO" sz="2000" dirty="0" smtClean="0"/>
              <a:t>Den som produserer </a:t>
            </a:r>
            <a:r>
              <a:rPr lang="nb-NO" sz="2000" dirty="0" err="1" smtClean="0"/>
              <a:t>TA-kode</a:t>
            </a:r>
            <a:r>
              <a:rPr lang="nb-NO" sz="2000" dirty="0" smtClean="0"/>
              <a:t> påstår at den er slik at temporære variable alltid er døde på slutten av hver basal blokk, og ved starten av programmet, selv om de samme temporærvariable altså blir brukt i flere basale blokker, slik som over. </a:t>
            </a:r>
          </a:p>
          <a:p>
            <a:pPr hangingPunct="0"/>
            <a:r>
              <a:rPr lang="nb-NO" sz="2000" dirty="0" smtClean="0"/>
              <a:t> </a:t>
            </a:r>
          </a:p>
          <a:p>
            <a:pPr hangingPunct="0"/>
            <a:r>
              <a:rPr lang="nb-NO" sz="2000" dirty="0" smtClean="0"/>
              <a:t>Formuler en generell regel som skal brukes lokalt på alle basale blokker for å sjekke om det produsenten av </a:t>
            </a:r>
            <a:r>
              <a:rPr lang="nb-NO" sz="2000" dirty="0" err="1" smtClean="0"/>
              <a:t>TA-kode</a:t>
            </a:r>
            <a:r>
              <a:rPr lang="nb-NO" sz="2000" dirty="0" smtClean="0"/>
              <a:t> sier er riktig, for et gitt </a:t>
            </a:r>
            <a:r>
              <a:rPr lang="nb-NO" sz="2000" dirty="0" err="1" smtClean="0"/>
              <a:t>TA-program</a:t>
            </a:r>
            <a:r>
              <a:rPr lang="nb-NO" sz="2000" dirty="0" smtClean="0"/>
              <a:t>. Vi antar her at alle variable er døde når programmet over stopper (etter siste instruksjon).</a:t>
            </a:r>
          </a:p>
          <a:p>
            <a:pPr hangingPunct="0"/>
            <a:r>
              <a:rPr lang="nb-NO" sz="2000" b="1" dirty="0" smtClean="0"/>
              <a:t> </a:t>
            </a:r>
            <a:endParaRPr lang="nb-NO" sz="2000" dirty="0" smtClean="0"/>
          </a:p>
          <a:p>
            <a:pPr hangingPunct="0"/>
            <a:r>
              <a:rPr lang="nb-NO" sz="2000" dirty="0" smtClean="0"/>
              <a:t> </a:t>
            </a:r>
          </a:p>
        </p:txBody>
      </p:sp>
    </p:spTree>
    <p:extLst>
      <p:ext uri="{BB962C8B-B14F-4D97-AF65-F5344CB8AC3E}">
        <p14:creationId xmlns:p14="http://schemas.microsoft.com/office/powerpoint/2010/main" xmlns="" val="42588311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22218" y="457200"/>
            <a:ext cx="7481455" cy="3477875"/>
          </a:xfrm>
          <a:prstGeom prst="rect">
            <a:avLst/>
          </a:prstGeom>
          <a:noFill/>
        </p:spPr>
        <p:txBody>
          <a:bodyPr wrap="square" rtlCol="0">
            <a:spAutoFit/>
          </a:bodyPr>
          <a:lstStyle/>
          <a:p>
            <a:pPr hangingPunct="0"/>
            <a:r>
              <a:rPr lang="nb-NO" sz="2800" b="1" dirty="0" smtClean="0"/>
              <a:t> Oppgave 4d , eksamen 2009 </a:t>
            </a:r>
          </a:p>
          <a:p>
            <a:pPr hangingPunct="0"/>
            <a:endParaRPr lang="nb-NO" sz="2400" dirty="0" smtClean="0"/>
          </a:p>
          <a:p>
            <a:pPr hangingPunct="0"/>
            <a:endParaRPr lang="nb-NO" sz="2400" dirty="0" smtClean="0"/>
          </a:p>
          <a:p>
            <a:pPr hangingPunct="0"/>
            <a:r>
              <a:rPr lang="nb-NO" sz="2400" dirty="0" smtClean="0"/>
              <a:t>Bruk reglen du fant under </a:t>
            </a:r>
            <a:r>
              <a:rPr lang="nb-NO" sz="2400" b="1" dirty="0" smtClean="0"/>
              <a:t>4c</a:t>
            </a:r>
            <a:r>
              <a:rPr lang="nb-NO" sz="2400" dirty="0" smtClean="0"/>
              <a:t> til å undersøke hvordan dette forholder seg i den </a:t>
            </a:r>
            <a:r>
              <a:rPr lang="nb-NO" sz="2400" dirty="0" err="1" smtClean="0"/>
              <a:t>TA-koden</a:t>
            </a:r>
            <a:r>
              <a:rPr lang="nb-NO" sz="2400" dirty="0" smtClean="0"/>
              <a:t> som er angitt over.  De temporære variablene heter t1, t2.</a:t>
            </a:r>
          </a:p>
          <a:p>
            <a:pPr hangingPunct="0"/>
            <a:r>
              <a:rPr lang="nb-NO" sz="2400" dirty="0" smtClean="0"/>
              <a:t> </a:t>
            </a:r>
          </a:p>
          <a:p>
            <a:pPr hangingPunct="0"/>
            <a:endParaRPr lang="nb-NO" sz="2400" b="1" dirty="0" smtClean="0"/>
          </a:p>
          <a:p>
            <a:pPr hangingPunct="0"/>
            <a:endParaRPr lang="nb-NO" sz="2400" b="1" dirty="0" smtClean="0"/>
          </a:p>
        </p:txBody>
      </p:sp>
    </p:spTree>
    <p:extLst>
      <p:ext uri="{BB962C8B-B14F-4D97-AF65-F5344CB8AC3E}">
        <p14:creationId xmlns:p14="http://schemas.microsoft.com/office/powerpoint/2010/main" xmlns="" val="42588311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Box 47"/>
          <p:cNvSpPr txBox="1"/>
          <p:nvPr/>
        </p:nvSpPr>
        <p:spPr>
          <a:xfrm>
            <a:off x="979715" y="478971"/>
            <a:ext cx="7837714" cy="6063198"/>
          </a:xfrm>
          <a:prstGeom prst="rect">
            <a:avLst/>
          </a:prstGeom>
          <a:noFill/>
        </p:spPr>
        <p:txBody>
          <a:bodyPr wrap="square" rtlCol="0">
            <a:spAutoFit/>
          </a:bodyPr>
          <a:lstStyle/>
          <a:p>
            <a:pPr hangingPunct="0"/>
            <a:r>
              <a:rPr lang="nb-NO" sz="2800" b="1" dirty="0" smtClean="0"/>
              <a:t>Oppgave 4d, eksamen 2010</a:t>
            </a:r>
          </a:p>
          <a:p>
            <a:pPr hangingPunct="0"/>
            <a:endParaRPr lang="nb-NO" sz="2400" dirty="0" smtClean="0"/>
          </a:p>
          <a:p>
            <a:pPr hangingPunct="0"/>
            <a:r>
              <a:rPr lang="nb-NO" sz="2400" dirty="0" smtClean="0"/>
              <a:t>Arne har sett på </a:t>
            </a:r>
            <a:r>
              <a:rPr lang="nb-NO" sz="2400" dirty="0" err="1" smtClean="0"/>
              <a:t>kodegenerings-algoritemen</a:t>
            </a:r>
            <a:r>
              <a:rPr lang="nb-NO" sz="2400" dirty="0" smtClean="0"/>
              <a:t> på slutten av det utdelte heftet (fra </a:t>
            </a:r>
            <a:r>
              <a:rPr lang="nb-NO" sz="2400" dirty="0" err="1" smtClean="0"/>
              <a:t>kap</a:t>
            </a:r>
            <a:r>
              <a:rPr lang="nb-NO" sz="2400" dirty="0" smtClean="0"/>
              <a:t>. 9 i ASU).  Han mener da at for de to </a:t>
            </a:r>
            <a:r>
              <a:rPr lang="nb-NO" sz="2400" dirty="0" err="1" smtClean="0"/>
              <a:t>treadresse-instruksjonene</a:t>
            </a:r>
            <a:r>
              <a:rPr lang="nb-NO" sz="2400" dirty="0" smtClean="0"/>
              <a:t>: ”t1 = a – b; t2 = b – c;” så vil algoritmen produsere instruksjonene under. Han har antatt at det er to registre, og at begge er tomme ved starten</a:t>
            </a:r>
          </a:p>
          <a:p>
            <a:pPr hangingPunct="0"/>
            <a:endParaRPr lang="nb-NO" sz="2400" dirty="0" smtClean="0"/>
          </a:p>
          <a:p>
            <a:pPr hangingPunct="0"/>
            <a:r>
              <a:rPr lang="nb-NO" sz="2400" dirty="0" smtClean="0"/>
              <a:t>     </a:t>
            </a:r>
            <a:r>
              <a:rPr lang="en-US" sz="2400" dirty="0" smtClean="0"/>
              <a:t>MOV a, R0</a:t>
            </a:r>
            <a:endParaRPr lang="nb-NO" sz="2400" dirty="0" smtClean="0"/>
          </a:p>
          <a:p>
            <a:pPr hangingPunct="0"/>
            <a:r>
              <a:rPr lang="en-US" sz="2400" dirty="0" smtClean="0"/>
              <a:t>     MOV b, R1</a:t>
            </a:r>
            <a:endParaRPr lang="nb-NO" sz="2400" dirty="0" smtClean="0"/>
          </a:p>
          <a:p>
            <a:pPr hangingPunct="0"/>
            <a:r>
              <a:rPr lang="en-US" sz="2400" dirty="0" smtClean="0"/>
              <a:t>     SUB  R1, R0</a:t>
            </a:r>
            <a:endParaRPr lang="nb-NO" sz="2400" dirty="0" smtClean="0"/>
          </a:p>
          <a:p>
            <a:pPr hangingPunct="0"/>
            <a:r>
              <a:rPr lang="en-US" sz="2400" dirty="0" smtClean="0"/>
              <a:t>     SUB  c, R1</a:t>
            </a:r>
          </a:p>
          <a:p>
            <a:pPr hangingPunct="0"/>
            <a:endParaRPr lang="nb-NO" sz="2400" dirty="0" smtClean="0"/>
          </a:p>
          <a:p>
            <a:pPr hangingPunct="0"/>
            <a:r>
              <a:rPr lang="nb-NO" sz="2400" dirty="0" smtClean="0"/>
              <a:t>Ellen er uenig.  Hvem har rett? Forklar.</a:t>
            </a:r>
          </a:p>
          <a:p>
            <a:pPr hangingPunct="0"/>
            <a:r>
              <a:rPr lang="nb-NO" sz="2400" b="1" dirty="0" smtClean="0"/>
              <a:t> </a:t>
            </a:r>
            <a:endParaRPr lang="nb-NO" sz="2400" dirty="0" smtClean="0"/>
          </a:p>
        </p:txBody>
      </p:sp>
    </p:spTree>
    <p:extLst>
      <p:ext uri="{BB962C8B-B14F-4D97-AF65-F5344CB8AC3E}">
        <p14:creationId xmlns:p14="http://schemas.microsoft.com/office/powerpoint/2010/main" xmlns="" val="32025747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32115" y="446698"/>
            <a:ext cx="7689156" cy="5016758"/>
          </a:xfrm>
          <a:prstGeom prst="rect">
            <a:avLst/>
          </a:prstGeom>
          <a:noFill/>
        </p:spPr>
        <p:txBody>
          <a:bodyPr wrap="square" rtlCol="0">
            <a:spAutoFit/>
          </a:bodyPr>
          <a:lstStyle/>
          <a:p>
            <a:pPr hangingPunct="0"/>
            <a:r>
              <a:rPr lang="nb-NO" sz="2400" b="1" dirty="0" smtClean="0"/>
              <a:t>Oppgave 4 fra eksamen 2011.  Innledning:</a:t>
            </a:r>
          </a:p>
          <a:p>
            <a:pPr hangingPunct="0"/>
            <a:endParaRPr lang="nb-NO" sz="2800" b="1" dirty="0" smtClean="0"/>
          </a:p>
          <a:p>
            <a:endParaRPr lang="nb-NO" sz="2400" dirty="0" smtClean="0"/>
          </a:p>
          <a:p>
            <a:r>
              <a:rPr lang="nb-NO" sz="2400" dirty="0" smtClean="0"/>
              <a:t>Vi skal her se på verifikasjon (omtrent som i en </a:t>
            </a:r>
            <a:r>
              <a:rPr lang="nb-NO" sz="2400" dirty="0" err="1" smtClean="0"/>
              <a:t>Java/JVM-loader</a:t>
            </a:r>
            <a:r>
              <a:rPr lang="nb-NO" sz="2400" dirty="0" smtClean="0"/>
              <a:t>) av en enkel type P-kode.  Den har få instruksjoner, og alle verdier er heltall. </a:t>
            </a:r>
          </a:p>
          <a:p>
            <a:endParaRPr lang="nb-NO" sz="2400" dirty="0" smtClean="0"/>
          </a:p>
          <a:p>
            <a:r>
              <a:rPr lang="nb-NO" sz="2400" dirty="0" smtClean="0"/>
              <a:t>Vår P-kode utføres på vanlig måte, med en stakk med verdier under utførelsen. Under er v en programvariabel, og L er adressen til et sted i programmet.</a:t>
            </a:r>
          </a:p>
          <a:p>
            <a:r>
              <a:rPr lang="nb-NO" sz="2400" dirty="0" smtClean="0"/>
              <a:t>Vår spesielle P-kode har følgende instruksjoner:</a:t>
            </a:r>
          </a:p>
          <a:p>
            <a:r>
              <a:rPr lang="nb-NO" sz="2800" dirty="0" smtClean="0"/>
              <a:t> </a:t>
            </a:r>
            <a:endParaRPr lang="nb-NO" sz="2800" dirty="0"/>
          </a:p>
        </p:txBody>
      </p:sp>
    </p:spTree>
    <p:extLst>
      <p:ext uri="{BB962C8B-B14F-4D97-AF65-F5344CB8AC3E}">
        <p14:creationId xmlns:p14="http://schemas.microsoft.com/office/powerpoint/2010/main" xmlns="" val="32025747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03981" y="165209"/>
            <a:ext cx="7840019" cy="6370975"/>
          </a:xfrm>
          <a:prstGeom prst="rect">
            <a:avLst/>
          </a:prstGeom>
          <a:noFill/>
        </p:spPr>
        <p:txBody>
          <a:bodyPr wrap="square" rtlCol="0">
            <a:spAutoFit/>
          </a:bodyPr>
          <a:lstStyle/>
          <a:p>
            <a:r>
              <a:rPr lang="nb-NO" sz="2400" dirty="0" smtClean="0">
                <a:solidFill>
                  <a:srgbClr val="0033CC"/>
                </a:solidFill>
              </a:rPr>
              <a:t>           Til oppgave 4 fra eksamen 2011</a:t>
            </a:r>
          </a:p>
          <a:p>
            <a:r>
              <a:rPr lang="nb-NO" sz="2400" dirty="0" smtClean="0"/>
              <a:t>Vår spesielle P-kode har følgende instruksjoner:</a:t>
            </a:r>
          </a:p>
          <a:p>
            <a:r>
              <a:rPr lang="nb-NO" dirty="0" smtClean="0"/>
              <a:t> </a:t>
            </a:r>
          </a:p>
          <a:p>
            <a:endParaRPr lang="nb-NO" dirty="0" smtClean="0"/>
          </a:p>
          <a:p>
            <a:pPr>
              <a:buFont typeface="Wingdings" pitchFamily="2" charset="2"/>
              <a:buChar char="§"/>
            </a:pPr>
            <a:r>
              <a:rPr lang="nb-NO" dirty="0" err="1" smtClean="0"/>
              <a:t>lda</a:t>
            </a:r>
            <a:r>
              <a:rPr lang="nb-NO" dirty="0" smtClean="0"/>
              <a:t> v   Henter adressen til </a:t>
            </a:r>
            <a:r>
              <a:rPr lang="nb-NO" dirty="0" err="1" smtClean="0"/>
              <a:t>variablen</a:t>
            </a:r>
            <a:r>
              <a:rPr lang="nb-NO" dirty="0" smtClean="0"/>
              <a:t> v opp på toppen av stakken.  </a:t>
            </a:r>
          </a:p>
          <a:p>
            <a:r>
              <a:rPr lang="nb-NO" dirty="0" smtClean="0"/>
              <a:t>            En adresse er også et heltall.</a:t>
            </a:r>
          </a:p>
          <a:p>
            <a:pPr>
              <a:buFont typeface="Wingdings" pitchFamily="2" charset="2"/>
              <a:buChar char="§"/>
            </a:pPr>
            <a:r>
              <a:rPr lang="nb-NO" dirty="0" smtClean="0"/>
              <a:t> </a:t>
            </a:r>
            <a:r>
              <a:rPr lang="nb-NO" dirty="0" err="1" smtClean="0"/>
              <a:t>ldv</a:t>
            </a:r>
            <a:r>
              <a:rPr lang="nb-NO" dirty="0" smtClean="0"/>
              <a:t> v   Henter verdien av </a:t>
            </a:r>
            <a:r>
              <a:rPr lang="nb-NO" dirty="0" err="1" smtClean="0"/>
              <a:t>variablen</a:t>
            </a:r>
            <a:r>
              <a:rPr lang="nb-NO" dirty="0" smtClean="0"/>
              <a:t> v opp på toppen av stakken</a:t>
            </a:r>
          </a:p>
          <a:p>
            <a:pPr>
              <a:buFont typeface="Wingdings" pitchFamily="2" charset="2"/>
              <a:buChar char="§"/>
            </a:pPr>
            <a:r>
              <a:rPr lang="nb-NO" dirty="0" smtClean="0"/>
              <a:t> </a:t>
            </a:r>
            <a:r>
              <a:rPr lang="nb-NO" dirty="0" err="1" smtClean="0"/>
              <a:t>ldc</a:t>
            </a:r>
            <a:r>
              <a:rPr lang="nb-NO" dirty="0" smtClean="0"/>
              <a:t>  k   Henter konstanten k opp på stakken</a:t>
            </a:r>
          </a:p>
          <a:p>
            <a:pPr>
              <a:buFont typeface="Wingdings" pitchFamily="2" charset="2"/>
              <a:buChar char="§"/>
            </a:pPr>
            <a:r>
              <a:rPr lang="nb-NO" dirty="0" smtClean="0"/>
              <a:t> </a:t>
            </a:r>
            <a:r>
              <a:rPr lang="nb-NO" dirty="0" err="1" smtClean="0"/>
              <a:t>add</a:t>
            </a:r>
            <a:r>
              <a:rPr lang="nb-NO" dirty="0" smtClean="0"/>
              <a:t>     Legger sammen de to øverste verdier på stakken, fjerner </a:t>
            </a:r>
          </a:p>
          <a:p>
            <a:r>
              <a:rPr lang="nb-NO" dirty="0" smtClean="0"/>
              <a:t>            (popper) dem fra stakken og legger svaret på toppen av stakken.</a:t>
            </a:r>
          </a:p>
          <a:p>
            <a:pPr>
              <a:buFont typeface="Wingdings" pitchFamily="2" charset="2"/>
              <a:buChar char="§"/>
            </a:pPr>
            <a:r>
              <a:rPr lang="nb-NO" dirty="0" smtClean="0"/>
              <a:t> sto       Her tolkes det som ligger på toppen av stakken som en verdi, og</a:t>
            </a:r>
          </a:p>
          <a:p>
            <a:r>
              <a:rPr lang="nb-NO" dirty="0" smtClean="0"/>
              <a:t>             det nest øverst som en adresse. Instruksjonen kopierer verdien</a:t>
            </a:r>
          </a:p>
          <a:p>
            <a:r>
              <a:rPr lang="nb-NO" dirty="0" smtClean="0"/>
              <a:t>             inn til den angitte adressen i lageret, og popper</a:t>
            </a:r>
          </a:p>
          <a:p>
            <a:r>
              <a:rPr lang="nb-NO" dirty="0" smtClean="0"/>
              <a:t>              både verdien og adressen.</a:t>
            </a:r>
          </a:p>
          <a:p>
            <a:pPr>
              <a:buFont typeface="Wingdings" pitchFamily="2" charset="2"/>
              <a:buChar char="§"/>
            </a:pPr>
            <a:r>
              <a:rPr lang="nb-NO" dirty="0" smtClean="0"/>
              <a:t> </a:t>
            </a:r>
            <a:r>
              <a:rPr lang="nb-NO" dirty="0" err="1" smtClean="0"/>
              <a:t>jmp</a:t>
            </a:r>
            <a:r>
              <a:rPr lang="nb-NO" dirty="0" smtClean="0"/>
              <a:t> L    Hopp til </a:t>
            </a:r>
            <a:r>
              <a:rPr lang="nb-NO" dirty="0" err="1" smtClean="0"/>
              <a:t>program-adressen</a:t>
            </a:r>
            <a:r>
              <a:rPr lang="nb-NO" dirty="0" smtClean="0"/>
              <a:t> L</a:t>
            </a:r>
          </a:p>
          <a:p>
            <a:pPr>
              <a:buFont typeface="Wingdings" pitchFamily="2" charset="2"/>
              <a:buChar char="§"/>
            </a:pPr>
            <a:r>
              <a:rPr lang="nb-NO" dirty="0" smtClean="0"/>
              <a:t> </a:t>
            </a:r>
            <a:r>
              <a:rPr lang="nb-NO" dirty="0" err="1" smtClean="0"/>
              <a:t>jge</a:t>
            </a:r>
            <a:r>
              <a:rPr lang="nb-NO" dirty="0" smtClean="0"/>
              <a:t>  L    (og likeledes:  </a:t>
            </a:r>
            <a:r>
              <a:rPr lang="nb-NO" dirty="0" err="1" smtClean="0"/>
              <a:t>jgt</a:t>
            </a:r>
            <a:r>
              <a:rPr lang="nb-NO" dirty="0" smtClean="0"/>
              <a:t> L, </a:t>
            </a:r>
            <a:r>
              <a:rPr lang="nb-NO" dirty="0" err="1" smtClean="0"/>
              <a:t>jle</a:t>
            </a:r>
            <a:r>
              <a:rPr lang="nb-NO" dirty="0" smtClean="0"/>
              <a:t> L, </a:t>
            </a:r>
            <a:r>
              <a:rPr lang="nb-NO" dirty="0" err="1" smtClean="0"/>
              <a:t>jlt</a:t>
            </a:r>
            <a:r>
              <a:rPr lang="nb-NO" dirty="0" smtClean="0"/>
              <a:t> L, </a:t>
            </a:r>
            <a:r>
              <a:rPr lang="nb-NO" dirty="0" err="1" smtClean="0"/>
              <a:t>jeq</a:t>
            </a:r>
            <a:r>
              <a:rPr lang="nb-NO" dirty="0" smtClean="0"/>
              <a:t> L, </a:t>
            </a:r>
            <a:r>
              <a:rPr lang="nb-NO" dirty="0" err="1" smtClean="0"/>
              <a:t>jne</a:t>
            </a:r>
            <a:r>
              <a:rPr lang="nb-NO" dirty="0" smtClean="0"/>
              <a:t> L)  Denne instruksjonen</a:t>
            </a:r>
          </a:p>
          <a:p>
            <a:r>
              <a:rPr lang="nb-NO" dirty="0" smtClean="0"/>
              <a:t>              er litt enklere enn vanlig, nemlig slik: </a:t>
            </a:r>
          </a:p>
          <a:p>
            <a:r>
              <a:rPr lang="nb-NO" dirty="0" smtClean="0"/>
              <a:t>             Om verdien på toppen av stakken er større eller lik 0 så hoppes</a:t>
            </a:r>
          </a:p>
          <a:p>
            <a:r>
              <a:rPr lang="nb-NO" dirty="0" smtClean="0"/>
              <a:t>             det (og tilsvarende for de andre fem).  Verdien på toppen av</a:t>
            </a:r>
          </a:p>
          <a:p>
            <a:r>
              <a:rPr lang="nb-NO" dirty="0" smtClean="0"/>
              <a:t>             stakken poppes uansett om det hoppes eller ikke.</a:t>
            </a:r>
          </a:p>
          <a:p>
            <a:pPr>
              <a:buFont typeface="Wingdings" pitchFamily="2" charset="2"/>
              <a:buChar char="§"/>
            </a:pPr>
            <a:r>
              <a:rPr lang="nb-NO" dirty="0" smtClean="0"/>
              <a:t> lab L    Angir at </a:t>
            </a:r>
            <a:r>
              <a:rPr lang="nb-NO" dirty="0" err="1" smtClean="0"/>
              <a:t>program-adressen</a:t>
            </a:r>
            <a:r>
              <a:rPr lang="nb-NO" dirty="0" smtClean="0"/>
              <a:t> L er på dette stedet i programmet.</a:t>
            </a:r>
          </a:p>
          <a:p>
            <a:endParaRPr lang="nb-NO" dirty="0" smtClean="0"/>
          </a:p>
        </p:txBody>
      </p:sp>
    </p:spTree>
    <p:extLst>
      <p:ext uri="{BB962C8B-B14F-4D97-AF65-F5344CB8AC3E}">
        <p14:creationId xmlns:p14="http://schemas.microsoft.com/office/powerpoint/2010/main" xmlns="" val="32025747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53886" y="370114"/>
            <a:ext cx="7467600" cy="5078313"/>
          </a:xfrm>
          <a:prstGeom prst="rect">
            <a:avLst/>
          </a:prstGeom>
          <a:noFill/>
        </p:spPr>
        <p:txBody>
          <a:bodyPr wrap="square" rtlCol="0">
            <a:spAutoFit/>
          </a:bodyPr>
          <a:lstStyle/>
          <a:p>
            <a:r>
              <a:rPr lang="nb-NO" sz="2800" dirty="0" smtClean="0"/>
              <a:t> </a:t>
            </a:r>
            <a:r>
              <a:rPr lang="nb-NO" sz="2800" b="1" dirty="0" smtClean="0"/>
              <a:t>Oppgave 4a fra Eksamen 2011</a:t>
            </a:r>
          </a:p>
          <a:p>
            <a:endParaRPr lang="nb-NO" sz="2800" dirty="0" smtClean="0"/>
          </a:p>
          <a:p>
            <a:endParaRPr lang="nb-NO" sz="2800" dirty="0" smtClean="0"/>
          </a:p>
          <a:p>
            <a:r>
              <a:rPr lang="nb-NO" sz="2400" dirty="0" smtClean="0"/>
              <a:t>Vi tenker oss at vi skal lage en </a:t>
            </a:r>
            <a:r>
              <a:rPr lang="nb-NO" sz="2400" dirty="0" err="1" smtClean="0"/>
              <a:t>verifikator</a:t>
            </a:r>
            <a:r>
              <a:rPr lang="nb-NO" sz="2400" dirty="0" smtClean="0"/>
              <a:t> for programmer i vår P-kode (altså for sekvenser av P-instruksjoner).  </a:t>
            </a:r>
          </a:p>
          <a:p>
            <a:endParaRPr lang="nb-NO" sz="2400" dirty="0" smtClean="0"/>
          </a:p>
          <a:p>
            <a:endParaRPr lang="nb-NO" sz="2400" dirty="0" smtClean="0"/>
          </a:p>
          <a:p>
            <a:r>
              <a:rPr lang="nb-NO" sz="2400" dirty="0" smtClean="0"/>
              <a:t>Angi flest mulig ting som denne </a:t>
            </a:r>
            <a:r>
              <a:rPr lang="nb-NO" sz="2400" dirty="0" err="1" smtClean="0"/>
              <a:t>verifikatoren</a:t>
            </a:r>
            <a:r>
              <a:rPr lang="nb-NO" sz="2400" dirty="0" smtClean="0"/>
              <a:t> bør/kan teste angående et gitt slikt program.  Forklar også i hvilken forstand et </a:t>
            </a:r>
            <a:r>
              <a:rPr lang="nb-NO" sz="2400" dirty="0" err="1" smtClean="0"/>
              <a:t>P-kode-program</a:t>
            </a:r>
            <a:r>
              <a:rPr lang="nb-NO" sz="2400" dirty="0" smtClean="0"/>
              <a:t> er ”riktig” om det passerer testen din.</a:t>
            </a:r>
          </a:p>
          <a:p>
            <a:r>
              <a:rPr lang="nb-NO" sz="2400" dirty="0" smtClean="0"/>
              <a:t> </a:t>
            </a:r>
          </a:p>
        </p:txBody>
      </p:sp>
    </p:spTree>
    <p:extLst>
      <p:ext uri="{BB962C8B-B14F-4D97-AF65-F5344CB8AC3E}">
        <p14:creationId xmlns:p14="http://schemas.microsoft.com/office/powerpoint/2010/main" xmlns="" val="32025747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36964" y="455222"/>
            <a:ext cx="7467600" cy="2739211"/>
          </a:xfrm>
          <a:prstGeom prst="rect">
            <a:avLst/>
          </a:prstGeom>
          <a:noFill/>
        </p:spPr>
        <p:txBody>
          <a:bodyPr wrap="square" rtlCol="0">
            <a:spAutoFit/>
          </a:bodyPr>
          <a:lstStyle/>
          <a:p>
            <a:r>
              <a:rPr lang="nb-NO" sz="2800" b="1" dirty="0" smtClean="0"/>
              <a:t>Oppgave 4b fra eksamen 2011</a:t>
            </a:r>
            <a:endParaRPr lang="nb-NO" sz="2800" dirty="0" smtClean="0"/>
          </a:p>
          <a:p>
            <a:endParaRPr lang="nb-NO" sz="2400" dirty="0" smtClean="0"/>
          </a:p>
          <a:p>
            <a:r>
              <a:rPr lang="nb-NO" sz="2400" dirty="0" smtClean="0"/>
              <a:t>Under står tre programmer i vår P-kode.  Sjekk for hver av dem om de passerer testen din, og angi hva som eventuelt går galt om de ikke gjør det.</a:t>
            </a:r>
          </a:p>
          <a:p>
            <a:r>
              <a:rPr lang="nb-NO" sz="2400" dirty="0" smtClean="0"/>
              <a:t> </a:t>
            </a:r>
          </a:p>
          <a:p>
            <a:r>
              <a:rPr lang="nb-NO" sz="2400" dirty="0" smtClean="0"/>
              <a:t> </a:t>
            </a:r>
          </a:p>
        </p:txBody>
      </p:sp>
      <p:sp>
        <p:nvSpPr>
          <p:cNvPr id="6" name="TextBox 5"/>
          <p:cNvSpPr txBox="1"/>
          <p:nvPr/>
        </p:nvSpPr>
        <p:spPr>
          <a:xfrm>
            <a:off x="727363" y="2743200"/>
            <a:ext cx="1787237" cy="3477875"/>
          </a:xfrm>
          <a:prstGeom prst="rect">
            <a:avLst/>
          </a:prstGeom>
          <a:noFill/>
        </p:spPr>
        <p:txBody>
          <a:bodyPr wrap="square" rtlCol="0">
            <a:spAutoFit/>
          </a:bodyPr>
          <a:lstStyle/>
          <a:p>
            <a:r>
              <a:rPr lang="nb-NO" sz="2000" b="1" dirty="0" smtClean="0"/>
              <a:t>Program 1:  </a:t>
            </a:r>
          </a:p>
          <a:p>
            <a:r>
              <a:rPr lang="nb-NO" sz="2000" b="1" dirty="0" smtClean="0"/>
              <a:t>   </a:t>
            </a:r>
            <a:r>
              <a:rPr lang="nb-NO" sz="2000" b="1" dirty="0" err="1" smtClean="0"/>
              <a:t>lda</a:t>
            </a:r>
            <a:r>
              <a:rPr lang="nb-NO" sz="2000" b="1" dirty="0" smtClean="0"/>
              <a:t> x</a:t>
            </a:r>
          </a:p>
          <a:p>
            <a:r>
              <a:rPr lang="nb-NO" sz="2000" b="1" dirty="0" smtClean="0"/>
              <a:t>   </a:t>
            </a:r>
            <a:r>
              <a:rPr lang="nb-NO" sz="2000" b="1" dirty="0" err="1" smtClean="0"/>
              <a:t>ldv</a:t>
            </a:r>
            <a:r>
              <a:rPr lang="nb-NO" sz="2000" b="1" dirty="0" smtClean="0"/>
              <a:t> y</a:t>
            </a:r>
          </a:p>
          <a:p>
            <a:r>
              <a:rPr lang="nb-NO" sz="2000" b="1" dirty="0" smtClean="0"/>
              <a:t>   </a:t>
            </a:r>
            <a:r>
              <a:rPr lang="nb-NO" sz="2000" b="1" dirty="0" err="1" smtClean="0"/>
              <a:t>ldv</a:t>
            </a:r>
            <a:r>
              <a:rPr lang="nb-NO" sz="2000" b="1" dirty="0" smtClean="0"/>
              <a:t> z</a:t>
            </a:r>
          </a:p>
          <a:p>
            <a:r>
              <a:rPr lang="nb-NO" sz="2000" b="1" dirty="0" smtClean="0"/>
              <a:t>   </a:t>
            </a:r>
            <a:r>
              <a:rPr lang="en-US" sz="2000" b="1" dirty="0" err="1" smtClean="0"/>
              <a:t>jge</a:t>
            </a:r>
            <a:r>
              <a:rPr lang="en-US" sz="2000" b="1" dirty="0" smtClean="0"/>
              <a:t> L1</a:t>
            </a:r>
            <a:endParaRPr lang="nb-NO" sz="2000" b="1" dirty="0" smtClean="0"/>
          </a:p>
          <a:p>
            <a:r>
              <a:rPr lang="en-US" sz="2000" b="1" dirty="0" smtClean="0"/>
              <a:t>   add</a:t>
            </a:r>
            <a:endParaRPr lang="nb-NO" sz="2000" b="1" dirty="0" smtClean="0"/>
          </a:p>
          <a:p>
            <a:r>
              <a:rPr lang="en-US" sz="2000" b="1" dirty="0" smtClean="0"/>
              <a:t>   add</a:t>
            </a:r>
            <a:endParaRPr lang="nb-NO" sz="2000" b="1" dirty="0" smtClean="0"/>
          </a:p>
          <a:p>
            <a:r>
              <a:rPr lang="en-US" sz="2000" b="1" dirty="0" smtClean="0"/>
              <a:t>   </a:t>
            </a:r>
            <a:r>
              <a:rPr lang="en-US" sz="2000" b="1" dirty="0" err="1" smtClean="0"/>
              <a:t>ldc</a:t>
            </a:r>
            <a:r>
              <a:rPr lang="en-US" sz="2000" b="1" dirty="0" smtClean="0"/>
              <a:t>  5</a:t>
            </a:r>
            <a:endParaRPr lang="nb-NO" sz="2000" b="1" dirty="0" smtClean="0"/>
          </a:p>
          <a:p>
            <a:r>
              <a:rPr lang="en-US" sz="2000" b="1" dirty="0" smtClean="0"/>
              <a:t>   </a:t>
            </a:r>
            <a:r>
              <a:rPr lang="nb-NO" sz="2000" b="1" dirty="0" smtClean="0"/>
              <a:t>lab L1</a:t>
            </a:r>
          </a:p>
          <a:p>
            <a:r>
              <a:rPr lang="nb-NO" sz="2000" b="1" dirty="0" smtClean="0"/>
              <a:t>   </a:t>
            </a:r>
            <a:r>
              <a:rPr lang="nb-NO" sz="2000" b="1" dirty="0" err="1" smtClean="0"/>
              <a:t>ldc</a:t>
            </a:r>
            <a:r>
              <a:rPr lang="nb-NO" sz="2000" b="1" dirty="0" smtClean="0"/>
              <a:t> 8</a:t>
            </a:r>
          </a:p>
          <a:p>
            <a:r>
              <a:rPr lang="nb-NO" sz="2000" b="1" dirty="0" smtClean="0"/>
              <a:t>   sto</a:t>
            </a:r>
            <a:endParaRPr lang="nb-NO" sz="2000" b="1" dirty="0"/>
          </a:p>
        </p:txBody>
      </p:sp>
      <p:sp>
        <p:nvSpPr>
          <p:cNvPr id="7" name="TextBox 6"/>
          <p:cNvSpPr txBox="1"/>
          <p:nvPr/>
        </p:nvSpPr>
        <p:spPr>
          <a:xfrm>
            <a:off x="3262746" y="2784763"/>
            <a:ext cx="1662546" cy="3170099"/>
          </a:xfrm>
          <a:prstGeom prst="rect">
            <a:avLst/>
          </a:prstGeom>
          <a:noFill/>
        </p:spPr>
        <p:txBody>
          <a:bodyPr wrap="square" rtlCol="0">
            <a:spAutoFit/>
          </a:bodyPr>
          <a:lstStyle/>
          <a:p>
            <a:r>
              <a:rPr lang="nb-NO" sz="2000" b="1" dirty="0" smtClean="0"/>
              <a:t>Program 2: </a:t>
            </a:r>
          </a:p>
          <a:p>
            <a:r>
              <a:rPr lang="nb-NO" sz="2000" b="1" dirty="0" smtClean="0"/>
              <a:t>   </a:t>
            </a:r>
            <a:r>
              <a:rPr lang="nb-NO" sz="2000" b="1" dirty="0" err="1" smtClean="0"/>
              <a:t>lda</a:t>
            </a:r>
            <a:r>
              <a:rPr lang="nb-NO" sz="2000" b="1" dirty="0" smtClean="0"/>
              <a:t> x</a:t>
            </a:r>
          </a:p>
          <a:p>
            <a:r>
              <a:rPr lang="nb-NO" sz="2000" b="1" dirty="0" smtClean="0"/>
              <a:t>   </a:t>
            </a:r>
            <a:r>
              <a:rPr lang="en-US" sz="2000" b="1" dirty="0" err="1" smtClean="0"/>
              <a:t>ldv</a:t>
            </a:r>
            <a:r>
              <a:rPr lang="en-US" sz="2000" b="1" dirty="0" smtClean="0"/>
              <a:t> y</a:t>
            </a:r>
            <a:endParaRPr lang="nb-NO" sz="2000" b="1" dirty="0" smtClean="0"/>
          </a:p>
          <a:p>
            <a:r>
              <a:rPr lang="en-US" sz="2000" b="1" dirty="0" smtClean="0"/>
              <a:t>   </a:t>
            </a:r>
            <a:r>
              <a:rPr lang="en-US" sz="2000" b="1" dirty="0" err="1" smtClean="0"/>
              <a:t>ldv</a:t>
            </a:r>
            <a:r>
              <a:rPr lang="en-US" sz="2000" b="1" dirty="0" smtClean="0"/>
              <a:t> z</a:t>
            </a:r>
            <a:endParaRPr lang="nb-NO" sz="2000" b="1" dirty="0" smtClean="0"/>
          </a:p>
          <a:p>
            <a:r>
              <a:rPr lang="en-US" sz="2000" b="1" dirty="0" smtClean="0"/>
              <a:t>   </a:t>
            </a:r>
            <a:r>
              <a:rPr lang="en-US" sz="2000" b="1" dirty="0" err="1" smtClean="0"/>
              <a:t>jge</a:t>
            </a:r>
            <a:r>
              <a:rPr lang="en-US" sz="2000" b="1" dirty="0" smtClean="0"/>
              <a:t> L1</a:t>
            </a:r>
            <a:endParaRPr lang="nb-NO" sz="2000" b="1" dirty="0" smtClean="0"/>
          </a:p>
          <a:p>
            <a:r>
              <a:rPr lang="en-US" sz="2000" b="1" dirty="0" smtClean="0"/>
              <a:t>   </a:t>
            </a:r>
            <a:r>
              <a:rPr lang="en-US" sz="2000" b="1" dirty="0" err="1" smtClean="0"/>
              <a:t>ldc</a:t>
            </a:r>
            <a:r>
              <a:rPr lang="en-US" sz="2000" b="1" dirty="0" smtClean="0"/>
              <a:t>  5</a:t>
            </a:r>
            <a:endParaRPr lang="nb-NO" sz="2000" b="1" dirty="0" smtClean="0"/>
          </a:p>
          <a:p>
            <a:r>
              <a:rPr lang="en-US" sz="2000" b="1" dirty="0" smtClean="0"/>
              <a:t>   add</a:t>
            </a:r>
            <a:endParaRPr lang="nb-NO" sz="2000" b="1" dirty="0" smtClean="0"/>
          </a:p>
          <a:p>
            <a:r>
              <a:rPr lang="en-US" sz="2000" b="1" dirty="0" smtClean="0"/>
              <a:t>   lab L1</a:t>
            </a:r>
            <a:endParaRPr lang="nb-NO" sz="2000" b="1" dirty="0" smtClean="0"/>
          </a:p>
          <a:p>
            <a:r>
              <a:rPr lang="en-US" sz="2000" b="1" dirty="0" smtClean="0"/>
              <a:t>   </a:t>
            </a:r>
            <a:r>
              <a:rPr lang="en-US" sz="2000" b="1" dirty="0" err="1" smtClean="0"/>
              <a:t>sto</a:t>
            </a:r>
            <a:endParaRPr lang="nb-NO" sz="2000" b="1" dirty="0" smtClean="0"/>
          </a:p>
          <a:p>
            <a:r>
              <a:rPr lang="en-US" sz="2000" b="1" dirty="0" smtClean="0"/>
              <a:t> </a:t>
            </a:r>
            <a:endParaRPr lang="nb-NO" sz="2000" b="1" dirty="0"/>
          </a:p>
        </p:txBody>
      </p:sp>
      <p:sp>
        <p:nvSpPr>
          <p:cNvPr id="8" name="TextBox 7"/>
          <p:cNvSpPr txBox="1"/>
          <p:nvPr/>
        </p:nvSpPr>
        <p:spPr>
          <a:xfrm>
            <a:off x="6151418" y="2722418"/>
            <a:ext cx="1808018" cy="3170099"/>
          </a:xfrm>
          <a:prstGeom prst="rect">
            <a:avLst/>
          </a:prstGeom>
          <a:noFill/>
        </p:spPr>
        <p:txBody>
          <a:bodyPr wrap="square" rtlCol="0">
            <a:spAutoFit/>
          </a:bodyPr>
          <a:lstStyle/>
          <a:p>
            <a:r>
              <a:rPr lang="en-US" sz="2000" b="1" dirty="0" smtClean="0"/>
              <a:t>Program 3: </a:t>
            </a:r>
            <a:endParaRPr lang="nb-NO" sz="2000" b="1" dirty="0" smtClean="0"/>
          </a:p>
          <a:p>
            <a:r>
              <a:rPr lang="en-US" sz="2000" b="1" dirty="0" smtClean="0"/>
              <a:t>   </a:t>
            </a:r>
            <a:r>
              <a:rPr lang="en-US" sz="2000" b="1" dirty="0" err="1" smtClean="0"/>
              <a:t>lda</a:t>
            </a:r>
            <a:r>
              <a:rPr lang="en-US" sz="2000" b="1" dirty="0" smtClean="0"/>
              <a:t> x</a:t>
            </a:r>
            <a:endParaRPr lang="nb-NO" sz="2000" b="1" dirty="0" smtClean="0"/>
          </a:p>
          <a:p>
            <a:r>
              <a:rPr lang="en-US" sz="2000" b="1" dirty="0" smtClean="0"/>
              <a:t>   </a:t>
            </a:r>
            <a:r>
              <a:rPr lang="en-US" sz="2000" b="1" dirty="0" err="1" smtClean="0"/>
              <a:t>ldv</a:t>
            </a:r>
            <a:r>
              <a:rPr lang="en-US" sz="2000" b="1" dirty="0" smtClean="0"/>
              <a:t> y</a:t>
            </a:r>
            <a:endParaRPr lang="nb-NO" sz="2000" b="1" dirty="0" smtClean="0"/>
          </a:p>
          <a:p>
            <a:r>
              <a:rPr lang="en-US" sz="2000" b="1" dirty="0" smtClean="0"/>
              <a:t>   </a:t>
            </a:r>
            <a:r>
              <a:rPr lang="en-US" sz="2000" b="1" dirty="0" err="1" smtClean="0"/>
              <a:t>ldv</a:t>
            </a:r>
            <a:r>
              <a:rPr lang="en-US" sz="2000" b="1" dirty="0" smtClean="0"/>
              <a:t> z</a:t>
            </a:r>
            <a:endParaRPr lang="nb-NO" sz="2000" b="1" dirty="0" smtClean="0"/>
          </a:p>
          <a:p>
            <a:r>
              <a:rPr lang="en-US" sz="2000" b="1" dirty="0" smtClean="0"/>
              <a:t>   </a:t>
            </a:r>
            <a:r>
              <a:rPr lang="en-US" sz="2000" b="1" dirty="0" err="1" smtClean="0"/>
              <a:t>jge</a:t>
            </a:r>
            <a:r>
              <a:rPr lang="en-US" sz="2000" b="1" dirty="0" smtClean="0"/>
              <a:t> L1</a:t>
            </a:r>
            <a:endParaRPr lang="nb-NO" sz="2000" b="1" dirty="0" smtClean="0"/>
          </a:p>
          <a:p>
            <a:r>
              <a:rPr lang="en-US" sz="2000" b="1" dirty="0" smtClean="0"/>
              <a:t>   </a:t>
            </a:r>
            <a:r>
              <a:rPr lang="en-US" sz="2000" b="1" dirty="0" err="1" smtClean="0"/>
              <a:t>ldc</a:t>
            </a:r>
            <a:r>
              <a:rPr lang="en-US" sz="2000" b="1" dirty="0" smtClean="0"/>
              <a:t>  5</a:t>
            </a:r>
            <a:endParaRPr lang="nb-NO" sz="2000" b="1" dirty="0" smtClean="0"/>
          </a:p>
          <a:p>
            <a:r>
              <a:rPr lang="en-US" sz="2000" b="1" dirty="0" smtClean="0"/>
              <a:t>   add</a:t>
            </a:r>
            <a:endParaRPr lang="nb-NO" sz="2000" b="1" dirty="0" smtClean="0"/>
          </a:p>
          <a:p>
            <a:r>
              <a:rPr lang="en-US" sz="2000" b="1" dirty="0" smtClean="0"/>
              <a:t>   </a:t>
            </a:r>
            <a:r>
              <a:rPr lang="nb-NO" sz="2000" b="1" dirty="0" err="1" smtClean="0"/>
              <a:t>ldv</a:t>
            </a:r>
            <a:r>
              <a:rPr lang="nb-NO" sz="2000" b="1" dirty="0" smtClean="0"/>
              <a:t> u</a:t>
            </a:r>
          </a:p>
          <a:p>
            <a:r>
              <a:rPr lang="nb-NO" sz="2000" b="1" dirty="0" smtClean="0"/>
              <a:t>   lab L1</a:t>
            </a:r>
          </a:p>
          <a:p>
            <a:r>
              <a:rPr lang="nb-NO" sz="2000" b="1" dirty="0" smtClean="0"/>
              <a:t>   sto</a:t>
            </a:r>
            <a:endParaRPr lang="nb-NO" sz="2000" b="1" dirty="0"/>
          </a:p>
        </p:txBody>
      </p:sp>
    </p:spTree>
    <p:extLst>
      <p:ext uri="{BB962C8B-B14F-4D97-AF65-F5344CB8AC3E}">
        <p14:creationId xmlns:p14="http://schemas.microsoft.com/office/powerpoint/2010/main" xmlns="" val="32025747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26777" y="419549"/>
            <a:ext cx="7467600" cy="6555641"/>
          </a:xfrm>
          <a:prstGeom prst="rect">
            <a:avLst/>
          </a:prstGeom>
          <a:noFill/>
        </p:spPr>
        <p:txBody>
          <a:bodyPr wrap="square" rtlCol="0">
            <a:spAutoFit/>
          </a:bodyPr>
          <a:lstStyle/>
          <a:p>
            <a:r>
              <a:rPr lang="nb-NO" sz="2000" b="1" dirty="0" smtClean="0"/>
              <a:t>Oppgave 4c fra eksamen 2011</a:t>
            </a:r>
          </a:p>
          <a:p>
            <a:endParaRPr lang="nb-NO" b="1" dirty="0" smtClean="0"/>
          </a:p>
          <a:p>
            <a:endParaRPr lang="nb-NO" dirty="0" smtClean="0"/>
          </a:p>
          <a:p>
            <a:r>
              <a:rPr lang="nb-NO" sz="2000" dirty="0" smtClean="0"/>
              <a:t>Vi vil oversette vår P-kode til maskinkode for en maskin der alle operasjoner (inkl. sammenlikninger) må gjøres mellom verdier som ligger i registre, og der kopiering mellom lageret og registre bare kan gjøres med egne LOAD- og </a:t>
            </a:r>
            <a:r>
              <a:rPr lang="nb-NO" sz="2000" dirty="0" err="1" smtClean="0"/>
              <a:t>STORE-instruksjoner</a:t>
            </a:r>
            <a:r>
              <a:rPr lang="nb-NO" sz="2000" dirty="0" smtClean="0"/>
              <a:t>.  Under oversettelsen har vi en stakk med </a:t>
            </a:r>
            <a:r>
              <a:rPr lang="nb-NO" sz="2000" dirty="0" err="1" smtClean="0"/>
              <a:t>diskriptorer</a:t>
            </a:r>
            <a:r>
              <a:rPr lang="nb-NO" sz="2000" dirty="0" smtClean="0"/>
              <a:t>.</a:t>
            </a:r>
          </a:p>
          <a:p>
            <a:r>
              <a:rPr lang="nb-NO" sz="2000" dirty="0" smtClean="0"/>
              <a:t> </a:t>
            </a:r>
          </a:p>
          <a:p>
            <a:r>
              <a:rPr lang="nb-NO" sz="2400" dirty="0" smtClean="0">
                <a:solidFill>
                  <a:srgbClr val="0033CC"/>
                </a:solidFill>
              </a:rPr>
              <a:t>Vi skal se på det å oversette P-instruksjonen ”</a:t>
            </a:r>
            <a:r>
              <a:rPr lang="nb-NO" sz="2400" dirty="0" err="1" smtClean="0">
                <a:solidFill>
                  <a:srgbClr val="0033CC"/>
                </a:solidFill>
              </a:rPr>
              <a:t>ldv</a:t>
            </a:r>
            <a:r>
              <a:rPr lang="nb-NO" sz="2400" dirty="0" smtClean="0">
                <a:solidFill>
                  <a:srgbClr val="0033CC"/>
                </a:solidFill>
              </a:rPr>
              <a:t> v”. </a:t>
            </a:r>
            <a:r>
              <a:rPr lang="nb-NO" sz="2000" dirty="0" smtClean="0"/>
              <a:t> </a:t>
            </a:r>
          </a:p>
          <a:p>
            <a:endParaRPr lang="nb-NO" sz="2000" dirty="0" smtClean="0"/>
          </a:p>
          <a:p>
            <a:r>
              <a:rPr lang="nb-NO" sz="2000" dirty="0" smtClean="0"/>
              <a:t>Spørsmålet er om det da er fornuftigst å produsere en </a:t>
            </a:r>
            <a:r>
              <a:rPr lang="nb-NO" sz="2000" dirty="0" err="1" smtClean="0"/>
              <a:t>LOAD-instruksjon</a:t>
            </a:r>
            <a:r>
              <a:rPr lang="nb-NO" sz="2000" dirty="0" smtClean="0"/>
              <a:t> som henter verdien av variabelen ”v” opp i et register, eller om det er best bare å legge en </a:t>
            </a:r>
            <a:r>
              <a:rPr lang="nb-NO" sz="2000" dirty="0" err="1" smtClean="0"/>
              <a:t>diskriptor</a:t>
            </a:r>
            <a:r>
              <a:rPr lang="nb-NO" sz="2000" dirty="0" smtClean="0"/>
              <a:t> på stakken som sier at denne verdien ligger i variabelen ”v”. </a:t>
            </a:r>
          </a:p>
          <a:p>
            <a:endParaRPr lang="nb-NO" sz="2000" dirty="0" smtClean="0"/>
          </a:p>
          <a:p>
            <a:r>
              <a:rPr lang="nb-NO" sz="2000" dirty="0" smtClean="0"/>
              <a:t>Drøft dette ut fra forskjellige forutsetninger, f.eks. ut fra hva språket som vi oversetter fra lover om rekkefølgen ved beregning av uttrykk (men også ut fra andre ting som du mener er aktuelle).</a:t>
            </a:r>
          </a:p>
          <a:p>
            <a:r>
              <a:rPr lang="nb-NO" sz="2000" dirty="0" smtClean="0"/>
              <a:t> </a:t>
            </a:r>
          </a:p>
        </p:txBody>
      </p:sp>
    </p:spTree>
    <p:extLst>
      <p:ext uri="{BB962C8B-B14F-4D97-AF65-F5344CB8AC3E}">
        <p14:creationId xmlns:p14="http://schemas.microsoft.com/office/powerpoint/2010/main" xmlns="" val="32025747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1058863" y="1187450"/>
            <a:ext cx="7772400" cy="5541963"/>
          </a:xfrm>
        </p:spPr>
        <p:txBody>
          <a:bodyPr/>
          <a:lstStyle/>
          <a:p>
            <a:pPr marL="457200" indent="-457200" eaLnBrk="1" hangingPunct="1">
              <a:lnSpc>
                <a:spcPct val="90000"/>
              </a:lnSpc>
              <a:buFont typeface="Wingdings" pitchFamily="2" charset="2"/>
              <a:buAutoNum type="arabicPeriod"/>
            </a:pPr>
            <a:r>
              <a:rPr lang="nb-NO" sz="2000" smtClean="0"/>
              <a:t>Finn et register for å holde resultatet:</a:t>
            </a:r>
          </a:p>
          <a:p>
            <a:pPr marL="838200" lvl="1" indent="-381000" eaLnBrk="1" hangingPunct="1">
              <a:lnSpc>
                <a:spcPct val="90000"/>
              </a:lnSpc>
            </a:pPr>
            <a:r>
              <a:rPr lang="nb-NO" sz="1800" smtClean="0"/>
              <a:t>L = getreg(”X = Y op Z”)         </a:t>
            </a:r>
            <a:r>
              <a:rPr lang="nb-NO" sz="1800" smtClean="0">
                <a:solidFill>
                  <a:schemeClr val="folHlink"/>
                </a:solidFill>
              </a:rPr>
              <a:t>// Helst et sted Y allerede er</a:t>
            </a:r>
          </a:p>
          <a:p>
            <a:pPr marL="457200" indent="-457200" eaLnBrk="1" hangingPunct="1">
              <a:lnSpc>
                <a:spcPct val="90000"/>
              </a:lnSpc>
              <a:buFont typeface="Wingdings" pitchFamily="2" charset="2"/>
              <a:buAutoNum type="arabicPeriod"/>
            </a:pPr>
            <a:r>
              <a:rPr lang="nb-NO" sz="2000" smtClean="0"/>
              <a:t>Sørg for at verdien av Y faktisk er i L:</a:t>
            </a:r>
          </a:p>
          <a:p>
            <a:pPr marL="838200" lvl="1" indent="-381000" eaLnBrk="1" hangingPunct="1">
              <a:lnSpc>
                <a:spcPct val="90000"/>
              </a:lnSpc>
            </a:pPr>
            <a:r>
              <a:rPr lang="nb-NO" sz="1800" smtClean="0"/>
              <a:t>Hvis Y er i L, oppdater adressediskr. til Y: Y ikke lenger i L   </a:t>
            </a:r>
            <a:r>
              <a:rPr lang="nb-NO" sz="1800" b="1" smtClean="0"/>
              <a:t>else</a:t>
            </a:r>
          </a:p>
          <a:p>
            <a:pPr marL="838200" lvl="1" indent="-381000" eaLnBrk="1" hangingPunct="1">
              <a:lnSpc>
                <a:spcPct val="90000"/>
              </a:lnSpc>
            </a:pPr>
            <a:r>
              <a:rPr lang="nb-NO" sz="1800" smtClean="0"/>
              <a:t>Y’ := ”beste lokasjon” der verdien av Y finnes</a:t>
            </a:r>
          </a:p>
          <a:p>
            <a:pPr marL="838200" lvl="1" indent="-381000" eaLnBrk="1" hangingPunct="1">
              <a:lnSpc>
                <a:spcPct val="90000"/>
              </a:lnSpc>
            </a:pPr>
            <a:r>
              <a:rPr lang="nb-NO" sz="1800" smtClean="0">
                <a:cs typeface="Tahoma" pitchFamily="34" charset="0"/>
              </a:rPr>
              <a:t>OG: generer:   </a:t>
            </a:r>
            <a:r>
              <a:rPr lang="nb-NO" b="1" smtClean="0">
                <a:solidFill>
                  <a:srgbClr val="FF3300"/>
                </a:solidFill>
                <a:cs typeface="Tahoma" pitchFamily="34" charset="0"/>
              </a:rPr>
              <a:t>MOV   Y’, L</a:t>
            </a:r>
          </a:p>
          <a:p>
            <a:pPr marL="457200" indent="-457200" eaLnBrk="1" hangingPunct="1">
              <a:lnSpc>
                <a:spcPct val="90000"/>
              </a:lnSpc>
              <a:buFont typeface="Wingdings" pitchFamily="2" charset="2"/>
              <a:buAutoNum type="arabicPeriod"/>
            </a:pPr>
            <a:r>
              <a:rPr lang="nb-NO" sz="2000" smtClean="0">
                <a:cs typeface="Tahoma" pitchFamily="34" charset="0"/>
              </a:rPr>
              <a:t>Sjekk adresse-deskriptoren for Z:</a:t>
            </a:r>
          </a:p>
          <a:p>
            <a:pPr marL="838200" lvl="1" indent="-381000" eaLnBrk="1" hangingPunct="1">
              <a:lnSpc>
                <a:spcPct val="90000"/>
              </a:lnSpc>
              <a:buFont typeface="Wingdings" pitchFamily="2" charset="2"/>
              <a:buNone/>
            </a:pPr>
            <a:r>
              <a:rPr lang="nb-NO" sz="1800" smtClean="0">
                <a:cs typeface="Tahoma" pitchFamily="34" charset="0"/>
              </a:rPr>
              <a:t>Z’ := ”beste” lokasjon der verdien til Z ligger    </a:t>
            </a:r>
            <a:r>
              <a:rPr lang="nb-NO" sz="1800" smtClean="0">
                <a:solidFill>
                  <a:schemeClr val="folHlink"/>
                </a:solidFill>
                <a:cs typeface="Tahoma" pitchFamily="34" charset="0"/>
              </a:rPr>
              <a:t>// Helst et register</a:t>
            </a:r>
          </a:p>
          <a:p>
            <a:pPr marL="838200" lvl="1" indent="-381000" eaLnBrk="1" hangingPunct="1">
              <a:lnSpc>
                <a:spcPct val="90000"/>
              </a:lnSpc>
            </a:pPr>
            <a:r>
              <a:rPr lang="nb-NO" sz="1800" smtClean="0">
                <a:cs typeface="Tahoma" pitchFamily="34" charset="0"/>
              </a:rPr>
              <a:t>  Generer så ”hovedinstruksjonen”:</a:t>
            </a:r>
            <a:r>
              <a:rPr lang="nb-NO" sz="1800" b="1" smtClean="0">
                <a:cs typeface="Tahoma" pitchFamily="34" charset="0"/>
              </a:rPr>
              <a:t>   </a:t>
            </a:r>
            <a:r>
              <a:rPr lang="nb-NO" b="1" smtClean="0">
                <a:solidFill>
                  <a:srgbClr val="FF3300"/>
                </a:solidFill>
                <a:cs typeface="Tahoma" pitchFamily="34" charset="0"/>
              </a:rPr>
              <a:t>OP     Z’ , L</a:t>
            </a:r>
          </a:p>
          <a:p>
            <a:pPr marL="457200" indent="-457200" eaLnBrk="1" hangingPunct="1">
              <a:lnSpc>
                <a:spcPct val="90000"/>
              </a:lnSpc>
              <a:buFont typeface="Wingdings" pitchFamily="2" charset="2"/>
              <a:buAutoNum type="arabicPeriod"/>
            </a:pPr>
            <a:r>
              <a:rPr lang="nb-NO" sz="2000" smtClean="0">
                <a:cs typeface="Tahoma" pitchFamily="34" charset="0"/>
              </a:rPr>
              <a:t>For hver av Y og Z:  Om den er død og er i et register </a:t>
            </a:r>
          </a:p>
          <a:p>
            <a:pPr marL="838200" lvl="1" indent="-381000" eaLnBrk="1" hangingPunct="1">
              <a:lnSpc>
                <a:spcPct val="90000"/>
              </a:lnSpc>
              <a:buFontTx/>
              <a:buNone/>
            </a:pPr>
            <a:r>
              <a:rPr lang="nb-NO" sz="1800" smtClean="0">
                <a:cs typeface="Tahoma" pitchFamily="34" charset="0"/>
              </a:rPr>
              <a:t>Oppdater i så fall register-deskriptoren:</a:t>
            </a:r>
          </a:p>
          <a:p>
            <a:pPr marL="1257300" lvl="2" indent="-342900" eaLnBrk="1" hangingPunct="1">
              <a:lnSpc>
                <a:spcPct val="90000"/>
              </a:lnSpc>
              <a:buFontTx/>
              <a:buNone/>
            </a:pPr>
            <a:r>
              <a:rPr lang="nb-NO" sz="1600" smtClean="0">
                <a:solidFill>
                  <a:srgbClr val="0033CC"/>
                </a:solidFill>
                <a:cs typeface="Tahoma" pitchFamily="34" charset="0"/>
              </a:rPr>
              <a:t>Registrene inneholder nå ikke lenger Y og/eller Z</a:t>
            </a:r>
          </a:p>
          <a:p>
            <a:pPr marL="457200" indent="-457200" eaLnBrk="1" hangingPunct="1">
              <a:lnSpc>
                <a:spcPct val="90000"/>
              </a:lnSpc>
              <a:buFontTx/>
              <a:buAutoNum type="arabicPeriod"/>
            </a:pPr>
            <a:r>
              <a:rPr lang="nb-NO" sz="2000" smtClean="0">
                <a:cs typeface="Tahoma" pitchFamily="34" charset="0"/>
              </a:rPr>
              <a:t>Oppdaterer deskriptorer i forhold X: </a:t>
            </a:r>
          </a:p>
          <a:p>
            <a:pPr marL="838200" lvl="1" indent="-381000" eaLnBrk="1" hangingPunct="1">
              <a:lnSpc>
                <a:spcPct val="90000"/>
              </a:lnSpc>
              <a:buFontTx/>
              <a:buChar char="-"/>
            </a:pPr>
            <a:r>
              <a:rPr lang="nb-NO" sz="1800" smtClean="0">
                <a:cs typeface="Tahoma" pitchFamily="34" charset="0"/>
              </a:rPr>
              <a:t>X  sin  adr.deskr. := {L}, og X er ingen andre steder. </a:t>
            </a:r>
          </a:p>
          <a:p>
            <a:pPr marL="457200" indent="-457200" eaLnBrk="1" hangingPunct="1">
              <a:lnSpc>
                <a:spcPct val="90000"/>
              </a:lnSpc>
              <a:buFontTx/>
              <a:buAutoNum type="arabicPeriod"/>
            </a:pPr>
            <a:r>
              <a:rPr lang="nb-NO" sz="2000" smtClean="0">
                <a:cs typeface="Tahoma" pitchFamily="34" charset="0"/>
              </a:rPr>
              <a:t>Hvis L er et register så oppdater register-deskr. for L:   </a:t>
            </a:r>
          </a:p>
          <a:p>
            <a:pPr marL="838200" lvl="1" indent="-381000" eaLnBrk="1" hangingPunct="1">
              <a:lnSpc>
                <a:spcPct val="90000"/>
              </a:lnSpc>
              <a:buFontTx/>
              <a:buChar char="-"/>
            </a:pPr>
            <a:r>
              <a:rPr lang="nb-NO" sz="1800" smtClean="0">
                <a:cs typeface="Tahoma" pitchFamily="34" charset="0"/>
              </a:rPr>
              <a:t>L sin reg.deskr. := {X}</a:t>
            </a:r>
          </a:p>
        </p:txBody>
      </p:sp>
      <p:sp>
        <p:nvSpPr>
          <p:cNvPr id="22531" name="Rectangle 3"/>
          <p:cNvSpPr>
            <a:spLocks noGrp="1" noChangeArrowheads="1"/>
          </p:cNvSpPr>
          <p:nvPr>
            <p:ph type="title"/>
          </p:nvPr>
        </p:nvSpPr>
        <p:spPr/>
        <p:txBody>
          <a:bodyPr/>
          <a:lstStyle/>
          <a:p>
            <a:pPr eaLnBrk="1" hangingPunct="1"/>
            <a:r>
              <a:rPr lang="nb-NO" sz="2800" smtClean="0"/>
              <a:t>Kodegenerering for:</a:t>
            </a:r>
            <a:r>
              <a:rPr lang="nb-NO" sz="2800" smtClean="0">
                <a:solidFill>
                  <a:schemeClr val="tx1"/>
                </a:solidFill>
              </a:rPr>
              <a:t> </a:t>
            </a:r>
            <a:r>
              <a:rPr lang="nb-NO" sz="2800" b="1" smtClean="0">
                <a:solidFill>
                  <a:schemeClr val="tx1"/>
                </a:solidFill>
              </a:rPr>
              <a:t>X = Y  op  Z </a:t>
            </a:r>
            <a:br>
              <a:rPr lang="nb-NO" sz="2800" b="1" smtClean="0">
                <a:solidFill>
                  <a:schemeClr val="tx1"/>
                </a:solidFill>
              </a:rPr>
            </a:br>
            <a:r>
              <a:rPr lang="nb-NO" sz="1800" b="1" smtClean="0">
                <a:solidFill>
                  <a:schemeClr val="tx1"/>
                </a:solidFill>
              </a:rPr>
              <a:t>(Med rettelser som også er angitt i notatet)</a:t>
            </a:r>
            <a:endParaRPr lang="en-US" sz="1800" b="1"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77636" y="0"/>
            <a:ext cx="7467600" cy="6309420"/>
          </a:xfrm>
          <a:prstGeom prst="rect">
            <a:avLst/>
          </a:prstGeom>
          <a:noFill/>
        </p:spPr>
        <p:txBody>
          <a:bodyPr wrap="square" rtlCol="0">
            <a:spAutoFit/>
          </a:bodyPr>
          <a:lstStyle/>
          <a:p>
            <a:endParaRPr lang="nb-NO" sz="2000" dirty="0" smtClean="0"/>
          </a:p>
          <a:p>
            <a:r>
              <a:rPr lang="nb-NO" sz="2400" b="1" dirty="0" smtClean="0"/>
              <a:t>Oppgave 4d, eksamen 2011</a:t>
            </a:r>
          </a:p>
          <a:p>
            <a:endParaRPr lang="nb-NO" sz="2000" dirty="0" smtClean="0"/>
          </a:p>
          <a:p>
            <a:endParaRPr lang="nb-NO" sz="2000" dirty="0" smtClean="0"/>
          </a:p>
          <a:p>
            <a:r>
              <a:rPr lang="nb-NO" sz="2000" dirty="0" smtClean="0"/>
              <a:t>Vi vil igjen oversette vår P-kode til maskinkode, slik som i oppgave </a:t>
            </a:r>
            <a:r>
              <a:rPr lang="nb-NO" sz="2000" b="1" dirty="0" smtClean="0"/>
              <a:t>4c</a:t>
            </a:r>
            <a:r>
              <a:rPr lang="nb-NO" sz="2000" dirty="0" smtClean="0"/>
              <a:t>, og vi skal anta at vi skal oversette én og én basal blokk, og at alle registre skal tømmes på kontrollert måte etter utførelsen av en basal blokk. </a:t>
            </a:r>
          </a:p>
          <a:p>
            <a:endParaRPr lang="nb-NO" sz="2000" dirty="0" smtClean="0"/>
          </a:p>
          <a:p>
            <a:r>
              <a:rPr lang="nb-NO" sz="2000" dirty="0" smtClean="0"/>
              <a:t>Spørsmålet her er hvilke data </a:t>
            </a:r>
            <a:r>
              <a:rPr lang="nb-NO" sz="2000" dirty="0" err="1" smtClean="0"/>
              <a:t>diskriptorene</a:t>
            </a:r>
            <a:r>
              <a:rPr lang="nb-NO" sz="2000" dirty="0" smtClean="0"/>
              <a:t> på stakken skal inneholde, og hva du eventuelt trenger av andre typer </a:t>
            </a:r>
            <a:r>
              <a:rPr lang="nb-NO" sz="2000" dirty="0" err="1" smtClean="0"/>
              <a:t>diskriptorer</a:t>
            </a:r>
            <a:r>
              <a:rPr lang="nb-NO" sz="2000" dirty="0" smtClean="0"/>
              <a:t>. Vi antar at vi kan tillate oss å lete gjennom alle </a:t>
            </a:r>
            <a:r>
              <a:rPr lang="nb-NO" sz="2000" dirty="0" err="1" smtClean="0"/>
              <a:t>kompilator-stakkens</a:t>
            </a:r>
            <a:r>
              <a:rPr lang="nb-NO" sz="2000" dirty="0" smtClean="0"/>
              <a:t> </a:t>
            </a:r>
            <a:r>
              <a:rPr lang="nb-NO" sz="2000" dirty="0" err="1" smtClean="0"/>
              <a:t>diskriptorer</a:t>
            </a:r>
            <a:r>
              <a:rPr lang="nb-NO" sz="2000" dirty="0" smtClean="0"/>
              <a:t> hver gang vi lurer på hvor visse verdier er etc., slik at informasjon vi kan finne på denne måten ikke behøver å lagres i ekstra </a:t>
            </a:r>
            <a:r>
              <a:rPr lang="nb-NO" sz="2000" dirty="0" err="1" smtClean="0"/>
              <a:t>diskriptorer</a:t>
            </a:r>
            <a:r>
              <a:rPr lang="nb-NO" sz="2000" dirty="0" smtClean="0"/>
              <a:t>. </a:t>
            </a:r>
          </a:p>
          <a:p>
            <a:r>
              <a:rPr lang="nb-NO" sz="2000" dirty="0" smtClean="0"/>
              <a:t> </a:t>
            </a:r>
          </a:p>
          <a:p>
            <a:r>
              <a:rPr lang="nb-NO" sz="2000" dirty="0" smtClean="0"/>
              <a:t>Forklar også kort hvordan du kan finne den informasjonen du trenger under kodegenereringen, og hvordan du eventuelt vil bruke de ekstra </a:t>
            </a:r>
            <a:r>
              <a:rPr lang="nb-NO" sz="2000" dirty="0" err="1" smtClean="0"/>
              <a:t>diskriptorene</a:t>
            </a:r>
            <a:r>
              <a:rPr lang="nb-NO" sz="2000" dirty="0" smtClean="0"/>
              <a:t> du vil ha.</a:t>
            </a:r>
          </a:p>
          <a:p>
            <a:r>
              <a:rPr lang="nb-NO" sz="2000" dirty="0" smtClean="0"/>
              <a:t> </a:t>
            </a:r>
          </a:p>
        </p:txBody>
      </p:sp>
    </p:spTree>
    <p:extLst>
      <p:ext uri="{BB962C8B-B14F-4D97-AF65-F5344CB8AC3E}">
        <p14:creationId xmlns="" xmlns:p14="http://schemas.microsoft.com/office/powerpoint/2010/main" val="32025747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xfrm>
            <a:off x="1144588" y="1216025"/>
            <a:ext cx="7772400" cy="4621213"/>
          </a:xfrm>
        </p:spPr>
        <p:txBody>
          <a:bodyPr/>
          <a:lstStyle/>
          <a:p>
            <a:pPr marL="457200" indent="-457200" eaLnBrk="1" hangingPunct="1">
              <a:lnSpc>
                <a:spcPct val="90000"/>
              </a:lnSpc>
              <a:buSzPct val="95000"/>
              <a:buFont typeface="Wingdings" pitchFamily="2" charset="2"/>
              <a:buAutoNum type="arabicPeriod"/>
            </a:pPr>
            <a:r>
              <a:rPr lang="nb-NO" sz="2000" smtClean="0"/>
              <a:t>Hvis Y ikke er ”i live” etter ”X = Y op Z”, og Y er alene i R</a:t>
            </a:r>
            <a:r>
              <a:rPr lang="nb-NO" sz="2000" baseline="-25000" smtClean="0"/>
              <a:t>i</a:t>
            </a:r>
            <a:r>
              <a:rPr lang="nb-NO" sz="2000" smtClean="0"/>
              <a:t>:</a:t>
            </a:r>
          </a:p>
          <a:p>
            <a:pPr marL="838200" lvl="1" indent="-381000" eaLnBrk="1" hangingPunct="1">
              <a:lnSpc>
                <a:spcPct val="90000"/>
              </a:lnSpc>
              <a:buSzPct val="95000"/>
            </a:pPr>
            <a:r>
              <a:rPr lang="nb-NO" sz="1800" smtClean="0"/>
              <a:t>Return(R</a:t>
            </a:r>
            <a:r>
              <a:rPr lang="nb-NO" sz="1800" baseline="-25000" smtClean="0"/>
              <a:t>i</a:t>
            </a:r>
            <a:r>
              <a:rPr lang="nb-NO" sz="1800" smtClean="0"/>
              <a:t>)   (punkt 1 kan lett forfines en god del)   </a:t>
            </a:r>
            <a:r>
              <a:rPr lang="nb-NO" sz="1800" b="1" smtClean="0"/>
              <a:t>else</a:t>
            </a:r>
          </a:p>
          <a:p>
            <a:pPr marL="2133600" lvl="4" indent="-304800" eaLnBrk="1" hangingPunct="1">
              <a:lnSpc>
                <a:spcPct val="90000"/>
              </a:lnSpc>
              <a:buSzPct val="95000"/>
              <a:buFont typeface="Wingdings" pitchFamily="2" charset="2"/>
              <a:buAutoNum type="arabicPeriod"/>
            </a:pPr>
            <a:endParaRPr lang="nb-NO" sz="1400" b="1" smtClean="0"/>
          </a:p>
          <a:p>
            <a:pPr marL="457200" indent="-457200" eaLnBrk="1" hangingPunct="1">
              <a:lnSpc>
                <a:spcPct val="90000"/>
              </a:lnSpc>
              <a:buSzPct val="95000"/>
              <a:buFont typeface="Wingdings" pitchFamily="2" charset="2"/>
              <a:buAutoNum type="arabicPeriod"/>
            </a:pPr>
            <a:r>
              <a:rPr lang="nb-NO" sz="2000" smtClean="0"/>
              <a:t>Hvis det finnes et tomt register R</a:t>
            </a:r>
            <a:r>
              <a:rPr lang="nb-NO" sz="2000" baseline="-25000" smtClean="0"/>
              <a:t>i</a:t>
            </a:r>
            <a:r>
              <a:rPr lang="nb-NO" sz="2000" smtClean="0"/>
              <a:t> : Return (R</a:t>
            </a:r>
            <a:r>
              <a:rPr lang="nb-NO" sz="2000" baseline="-25000" smtClean="0"/>
              <a:t>i</a:t>
            </a:r>
            <a:r>
              <a:rPr lang="nb-NO" sz="2000" smtClean="0"/>
              <a:t>)    </a:t>
            </a:r>
            <a:r>
              <a:rPr lang="nb-NO" sz="2000" b="1" smtClean="0"/>
              <a:t>else</a:t>
            </a:r>
          </a:p>
          <a:p>
            <a:pPr marL="2133600" lvl="4" indent="-304800" eaLnBrk="1" hangingPunct="1">
              <a:lnSpc>
                <a:spcPct val="90000"/>
              </a:lnSpc>
              <a:buSzPct val="95000"/>
              <a:buFont typeface="Wingdings" pitchFamily="2" charset="2"/>
              <a:buAutoNum type="arabicPeriod"/>
            </a:pPr>
            <a:endParaRPr lang="nb-NO" sz="1400" b="1" smtClean="0"/>
          </a:p>
          <a:p>
            <a:pPr marL="457200" indent="-457200" eaLnBrk="1" hangingPunct="1">
              <a:lnSpc>
                <a:spcPct val="90000"/>
              </a:lnSpc>
              <a:buSzPct val="95000"/>
              <a:buFont typeface="Wingdings" pitchFamily="2" charset="2"/>
              <a:buAutoNum type="arabicPeriod"/>
            </a:pPr>
            <a:r>
              <a:rPr lang="nb-NO" sz="2000" smtClean="0"/>
              <a:t>Hvis X har en ”neste bruk” eller </a:t>
            </a:r>
            <a:r>
              <a:rPr lang="nb-NO" sz="2000" u="sng" smtClean="0"/>
              <a:t>X er lik Z</a:t>
            </a:r>
            <a:r>
              <a:rPr lang="nb-NO" sz="2000" smtClean="0"/>
              <a:t> eller operatoren ellers krever et register:</a:t>
            </a:r>
          </a:p>
          <a:p>
            <a:pPr marL="838200" lvl="1" indent="-381000" eaLnBrk="1" hangingPunct="1">
              <a:lnSpc>
                <a:spcPct val="90000"/>
              </a:lnSpc>
              <a:buSzPct val="95000"/>
            </a:pPr>
            <a:r>
              <a:rPr lang="nb-NO" sz="1800" smtClean="0"/>
              <a:t>Velg et (okkupert) register R</a:t>
            </a:r>
          </a:p>
          <a:p>
            <a:pPr marL="838200" lvl="1" indent="-381000" eaLnBrk="1" hangingPunct="1">
              <a:lnSpc>
                <a:spcPct val="90000"/>
              </a:lnSpc>
              <a:buSzPct val="95000"/>
            </a:pPr>
            <a:r>
              <a:rPr lang="nb-NO" sz="1800" smtClean="0"/>
              <a:t>Hvis verdien i R ikke også ligger ”hjemme” i hukommelsen:</a:t>
            </a:r>
          </a:p>
          <a:p>
            <a:pPr marL="1257300" lvl="2" indent="-342900" eaLnBrk="1" hangingPunct="1">
              <a:lnSpc>
                <a:spcPct val="90000"/>
              </a:lnSpc>
              <a:buSzPct val="95000"/>
            </a:pPr>
            <a:r>
              <a:rPr lang="nb-NO" sz="1600" smtClean="0"/>
              <a:t>Generer </a:t>
            </a:r>
            <a:r>
              <a:rPr lang="nb-NO" sz="1600" b="1" smtClean="0">
                <a:solidFill>
                  <a:schemeClr val="hlink"/>
                </a:solidFill>
              </a:rPr>
              <a:t>MOV  R,</a:t>
            </a:r>
            <a:r>
              <a:rPr lang="nb-NO" sz="1600" b="1" smtClean="0"/>
              <a:t> </a:t>
            </a:r>
            <a:r>
              <a:rPr lang="nb-NO" sz="1600" b="1" smtClean="0">
                <a:solidFill>
                  <a:schemeClr val="hlink"/>
                </a:solidFill>
              </a:rPr>
              <a:t>mem    </a:t>
            </a:r>
            <a:r>
              <a:rPr lang="nb-NO" sz="1600" smtClean="0">
                <a:solidFill>
                  <a:schemeClr val="folHlink"/>
                </a:solidFill>
              </a:rPr>
              <a:t>// mem er lagerlokasjonen for R-verdien</a:t>
            </a:r>
          </a:p>
          <a:p>
            <a:pPr marL="1257300" lvl="2" indent="-342900" eaLnBrk="1" hangingPunct="1">
              <a:lnSpc>
                <a:spcPct val="90000"/>
              </a:lnSpc>
              <a:buSzPct val="95000"/>
            </a:pPr>
            <a:r>
              <a:rPr lang="nb-NO" sz="1600" smtClean="0"/>
              <a:t>Oppdater adresse-deskriptor for</a:t>
            </a:r>
            <a:r>
              <a:rPr lang="nb-NO" sz="1600" b="1" smtClean="0"/>
              <a:t> </a:t>
            </a:r>
            <a:r>
              <a:rPr lang="nb-NO" sz="1600" b="1" smtClean="0">
                <a:solidFill>
                  <a:schemeClr val="folHlink"/>
                </a:solidFill>
              </a:rPr>
              <a:t>mem</a:t>
            </a:r>
          </a:p>
          <a:p>
            <a:pPr marL="838200" lvl="1" indent="-381000" eaLnBrk="1" hangingPunct="1">
              <a:lnSpc>
                <a:spcPct val="90000"/>
              </a:lnSpc>
              <a:buSzPct val="95000"/>
            </a:pPr>
            <a:r>
              <a:rPr lang="nb-NO" sz="1800" smtClean="0"/>
              <a:t>return (R)        </a:t>
            </a:r>
            <a:r>
              <a:rPr lang="nb-NO" sz="1800" b="1" smtClean="0"/>
              <a:t>else</a:t>
            </a:r>
          </a:p>
          <a:p>
            <a:pPr marL="2133600" lvl="4" indent="-304800" eaLnBrk="1" hangingPunct="1">
              <a:lnSpc>
                <a:spcPct val="90000"/>
              </a:lnSpc>
              <a:buSzPct val="95000"/>
            </a:pPr>
            <a:endParaRPr lang="nb-NO" sz="1400" b="1" smtClean="0"/>
          </a:p>
          <a:p>
            <a:pPr marL="457200" indent="-457200" eaLnBrk="1" hangingPunct="1">
              <a:lnSpc>
                <a:spcPct val="90000"/>
              </a:lnSpc>
              <a:buSzPct val="95000"/>
              <a:buFont typeface="Wingdings" pitchFamily="2" charset="2"/>
              <a:buAutoNum type="arabicPeriod"/>
            </a:pPr>
            <a:r>
              <a:rPr lang="nb-NO" sz="2000" smtClean="0"/>
              <a:t>return (X), altså lever hukommelses-plassen til X (må kanskje opprettes om X er en temp-variabel)</a:t>
            </a:r>
            <a:endParaRPr lang="en-US" sz="2000" smtClean="0"/>
          </a:p>
        </p:txBody>
      </p:sp>
      <p:sp>
        <p:nvSpPr>
          <p:cNvPr id="23555" name="Rectangle 3"/>
          <p:cNvSpPr>
            <a:spLocks noGrp="1" noChangeArrowheads="1"/>
          </p:cNvSpPr>
          <p:nvPr>
            <p:ph type="title"/>
          </p:nvPr>
        </p:nvSpPr>
        <p:spPr>
          <a:xfrm>
            <a:off x="1350963" y="406400"/>
            <a:ext cx="7793037" cy="622300"/>
          </a:xfrm>
        </p:spPr>
        <p:txBody>
          <a:bodyPr/>
          <a:lstStyle/>
          <a:p>
            <a:pPr eaLnBrk="1" hangingPunct="1"/>
            <a:r>
              <a:rPr lang="nb-NO" sz="2800" smtClean="0"/>
              <a:t>Getreg </a:t>
            </a:r>
            <a:r>
              <a:rPr lang="nb-NO" sz="2800" smtClean="0">
                <a:solidFill>
                  <a:schemeClr val="tx1"/>
                </a:solidFill>
              </a:rPr>
              <a:t>(”X = Y op Z”)</a:t>
            </a:r>
            <a:br>
              <a:rPr lang="nb-NO" sz="2800" smtClean="0">
                <a:solidFill>
                  <a:schemeClr val="tx1"/>
                </a:solidFill>
              </a:rPr>
            </a:br>
            <a:r>
              <a:rPr lang="nb-NO" sz="1600" b="1" smtClean="0">
                <a:solidFill>
                  <a:schemeClr val="tx1"/>
                </a:solidFill>
              </a:rPr>
              <a:t>Instruksjonen som utfører operasjonen vi få Y som target-adresse</a:t>
            </a:r>
            <a:endParaRPr lang="en-US" sz="2800" b="1" smtClean="0">
              <a:solidFill>
                <a:schemeClr val="tx1"/>
              </a:solidFill>
            </a:endParaRPr>
          </a:p>
        </p:txBody>
      </p:sp>
      <p:sp>
        <p:nvSpPr>
          <p:cNvPr id="23556" name="Text Box 4"/>
          <p:cNvSpPr txBox="1">
            <a:spLocks noChangeArrowheads="1"/>
          </p:cNvSpPr>
          <p:nvPr/>
        </p:nvSpPr>
        <p:spPr bwMode="auto">
          <a:xfrm>
            <a:off x="2281238" y="5784850"/>
            <a:ext cx="6227762" cy="942975"/>
          </a:xfrm>
          <a:prstGeom prst="rect">
            <a:avLst/>
          </a:prstGeom>
          <a:solidFill>
            <a:srgbClr val="DDDDDD"/>
          </a:solidFill>
          <a:ln w="9525" algn="ctr">
            <a:noFill/>
            <a:miter lim="800000"/>
            <a:headEnd/>
            <a:tailEnd/>
          </a:ln>
        </p:spPr>
        <p:txBody>
          <a:bodyPr>
            <a:spAutoFit/>
          </a:bodyPr>
          <a:lstStyle/>
          <a:p>
            <a:pPr>
              <a:spcBef>
                <a:spcPct val="50000"/>
              </a:spcBef>
            </a:pPr>
            <a:r>
              <a:rPr lang="nb-NO" i="0"/>
              <a:t>NB: For at X = Y + X skal funke, måtte pnk. 3 modifiseres, ellers ville vi fått:</a:t>
            </a:r>
          </a:p>
          <a:p>
            <a:pPr>
              <a:spcBef>
                <a:spcPct val="50000"/>
              </a:spcBef>
            </a:pPr>
            <a:r>
              <a:rPr lang="nb-NO" i="0"/>
              <a:t>MOV  Y  X</a:t>
            </a:r>
          </a:p>
          <a:p>
            <a:pPr>
              <a:spcBef>
                <a:spcPct val="50000"/>
              </a:spcBef>
            </a:pPr>
            <a:r>
              <a:rPr lang="nb-NO" i="0"/>
              <a:t>ADD  X   X </a:t>
            </a:r>
            <a:endParaRPr lang="en-US" i="0"/>
          </a:p>
        </p:txBody>
      </p:sp>
      <p:sp>
        <p:nvSpPr>
          <p:cNvPr id="23557" name="Text Box 5"/>
          <p:cNvSpPr txBox="1">
            <a:spLocks noChangeArrowheads="1"/>
          </p:cNvSpPr>
          <p:nvPr/>
        </p:nvSpPr>
        <p:spPr bwMode="auto">
          <a:xfrm>
            <a:off x="442913" y="5900738"/>
            <a:ext cx="1371600" cy="730250"/>
          </a:xfrm>
          <a:prstGeom prst="rect">
            <a:avLst/>
          </a:prstGeom>
          <a:noFill/>
          <a:ln w="9525" algn="ctr">
            <a:noFill/>
            <a:miter lim="800000"/>
            <a:headEnd/>
            <a:tailEnd/>
          </a:ln>
        </p:spPr>
        <p:txBody>
          <a:bodyPr>
            <a:spAutoFit/>
          </a:bodyPr>
          <a:lstStyle/>
          <a:p>
            <a:pPr>
              <a:spcBef>
                <a:spcPct val="50000"/>
              </a:spcBef>
            </a:pPr>
            <a:r>
              <a:rPr lang="nb-NO"/>
              <a:t>Opprinnelig verdi av X ødelegges</a:t>
            </a:r>
            <a:endParaRPr lang="en-US"/>
          </a:p>
        </p:txBody>
      </p:sp>
      <p:sp>
        <p:nvSpPr>
          <p:cNvPr id="23558" name="Line 6"/>
          <p:cNvSpPr>
            <a:spLocks noChangeShapeType="1"/>
          </p:cNvSpPr>
          <p:nvPr/>
        </p:nvSpPr>
        <p:spPr bwMode="auto">
          <a:xfrm>
            <a:off x="1500188" y="6186488"/>
            <a:ext cx="628650" cy="28575"/>
          </a:xfrm>
          <a:prstGeom prst="line">
            <a:avLst/>
          </a:prstGeom>
          <a:noFill/>
          <a:ln w="9525">
            <a:solidFill>
              <a:schemeClr val="tx1"/>
            </a:solidFill>
            <a:round/>
            <a:headEnd/>
            <a:tailEnd type="triangle" w="med" len="med"/>
          </a:ln>
        </p:spPr>
        <p:txBody>
          <a:bodyPr/>
          <a:lstStyle/>
          <a:p>
            <a:endParaRPr lang="nb-NO"/>
          </a:p>
        </p:txBody>
      </p:sp>
      <p:sp>
        <p:nvSpPr>
          <p:cNvPr id="23559" name="Line 7"/>
          <p:cNvSpPr>
            <a:spLocks noChangeShapeType="1"/>
          </p:cNvSpPr>
          <p:nvPr/>
        </p:nvSpPr>
        <p:spPr bwMode="auto">
          <a:xfrm flipV="1">
            <a:off x="2171700" y="6015038"/>
            <a:ext cx="1343025" cy="842962"/>
          </a:xfrm>
          <a:prstGeom prst="line">
            <a:avLst/>
          </a:prstGeom>
          <a:noFill/>
          <a:ln w="9525">
            <a:solidFill>
              <a:srgbClr val="FF3300"/>
            </a:solidFill>
            <a:round/>
            <a:headEnd/>
            <a:tailEnd/>
          </a:ln>
        </p:spPr>
        <p:txBody>
          <a:bodyPr/>
          <a:lstStyle/>
          <a:p>
            <a:endParaRPr lang="nb-NO"/>
          </a:p>
        </p:txBody>
      </p:sp>
      <p:sp>
        <p:nvSpPr>
          <p:cNvPr id="23560" name="Line 8"/>
          <p:cNvSpPr>
            <a:spLocks noChangeShapeType="1"/>
          </p:cNvSpPr>
          <p:nvPr/>
        </p:nvSpPr>
        <p:spPr bwMode="auto">
          <a:xfrm>
            <a:off x="1943100" y="6057900"/>
            <a:ext cx="1871663" cy="800100"/>
          </a:xfrm>
          <a:prstGeom prst="line">
            <a:avLst/>
          </a:prstGeom>
          <a:noFill/>
          <a:ln w="9525">
            <a:solidFill>
              <a:srgbClr val="FF3300"/>
            </a:solidFill>
            <a:round/>
            <a:headEnd/>
            <a:tailEnd/>
          </a:ln>
        </p:spPr>
        <p:txBody>
          <a:bodyPr/>
          <a:lstStyle/>
          <a:p>
            <a:endParaRPr lang="nb-NO"/>
          </a:p>
        </p:txBody>
      </p:sp>
      <p:sp>
        <p:nvSpPr>
          <p:cNvPr id="23561" name="Freeform 9"/>
          <p:cNvSpPr>
            <a:spLocks/>
          </p:cNvSpPr>
          <p:nvPr/>
        </p:nvSpPr>
        <p:spPr bwMode="auto">
          <a:xfrm>
            <a:off x="6169025" y="3046413"/>
            <a:ext cx="3013075" cy="2747962"/>
          </a:xfrm>
          <a:custGeom>
            <a:avLst/>
            <a:gdLst>
              <a:gd name="T0" fmla="*/ 2147483647 w 1294"/>
              <a:gd name="T1" fmla="*/ 2147483647 h 1800"/>
              <a:gd name="T2" fmla="*/ 2147483647 w 1294"/>
              <a:gd name="T3" fmla="*/ 2147483647 h 1800"/>
              <a:gd name="T4" fmla="*/ 0 w 1294"/>
              <a:gd name="T5" fmla="*/ 0 h 1800"/>
              <a:gd name="T6" fmla="*/ 0 60000 65536"/>
              <a:gd name="T7" fmla="*/ 0 60000 65536"/>
              <a:gd name="T8" fmla="*/ 0 60000 65536"/>
              <a:gd name="T9" fmla="*/ 0 w 1294"/>
              <a:gd name="T10" fmla="*/ 0 h 1800"/>
              <a:gd name="T11" fmla="*/ 1294 w 1294"/>
              <a:gd name="T12" fmla="*/ 1800 h 1800"/>
            </a:gdLst>
            <a:ahLst/>
            <a:cxnLst>
              <a:cxn ang="T6">
                <a:pos x="T0" y="T1"/>
              </a:cxn>
              <a:cxn ang="T7">
                <a:pos x="T2" y="T3"/>
              </a:cxn>
              <a:cxn ang="T8">
                <a:pos x="T4" y="T5"/>
              </a:cxn>
            </a:cxnLst>
            <a:rect l="T9" t="T10" r="T11" b="T12"/>
            <a:pathLst>
              <a:path w="1294" h="1800">
                <a:moveTo>
                  <a:pt x="855" y="1800"/>
                </a:moveTo>
                <a:cubicBezTo>
                  <a:pt x="1074" y="1441"/>
                  <a:pt x="1294" y="1083"/>
                  <a:pt x="1152" y="783"/>
                </a:cubicBezTo>
                <a:cubicBezTo>
                  <a:pt x="1010" y="483"/>
                  <a:pt x="505" y="241"/>
                  <a:pt x="0" y="0"/>
                </a:cubicBezTo>
              </a:path>
            </a:pathLst>
          </a:custGeom>
          <a:noFill/>
          <a:ln w="9525">
            <a:solidFill>
              <a:schemeClr val="tx1"/>
            </a:solidFill>
            <a:round/>
            <a:headEnd/>
            <a:tailEnd type="triangle" w="med" len="med"/>
          </a:ln>
        </p:spPr>
        <p:txBody>
          <a:bodyPr/>
          <a:lstStyle/>
          <a:p>
            <a:endParaRPr lang="nb-NO"/>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1925620" y="0"/>
            <a:ext cx="4539726" cy="666975"/>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3200" i="0" dirty="0" smtClean="0">
                <a:solidFill>
                  <a:srgbClr val="0033CC"/>
                </a:solidFill>
              </a:rPr>
              <a:t>    </a:t>
            </a:r>
            <a:r>
              <a:rPr lang="en-US" sz="3200" i="0" dirty="0" err="1" smtClean="0">
                <a:solidFill>
                  <a:srgbClr val="0033CC"/>
                </a:solidFill>
              </a:rPr>
              <a:t>Oppgave</a:t>
            </a:r>
            <a:r>
              <a:rPr lang="en-US" sz="3200" i="0" dirty="0" smtClean="0">
                <a:solidFill>
                  <a:srgbClr val="0033CC"/>
                </a:solidFill>
              </a:rPr>
              <a:t> 2 </a:t>
            </a:r>
          </a:p>
          <a:p>
            <a:r>
              <a:rPr lang="en-US" sz="2800" i="0" dirty="0" smtClean="0">
                <a:solidFill>
                  <a:srgbClr val="0033CC"/>
                </a:solidFill>
              </a:rPr>
              <a:t>(se </a:t>
            </a:r>
            <a:r>
              <a:rPr lang="en-US" sz="2800" i="0" dirty="0" err="1" smtClean="0">
                <a:solidFill>
                  <a:srgbClr val="0033CC"/>
                </a:solidFill>
              </a:rPr>
              <a:t>bakgrunn</a:t>
            </a:r>
            <a:r>
              <a:rPr lang="en-US" sz="2800" i="0" dirty="0" smtClean="0">
                <a:solidFill>
                  <a:srgbClr val="0033CC"/>
                </a:solidFill>
              </a:rPr>
              <a:t> </a:t>
            </a:r>
            <a:r>
              <a:rPr lang="en-US" sz="2800" i="0" dirty="0" err="1" smtClean="0">
                <a:solidFill>
                  <a:srgbClr val="0033CC"/>
                </a:solidFill>
              </a:rPr>
              <a:t>neste</a:t>
            </a:r>
            <a:r>
              <a:rPr lang="en-US" sz="2800" i="0" dirty="0" smtClean="0">
                <a:solidFill>
                  <a:srgbClr val="0033CC"/>
                </a:solidFill>
              </a:rPr>
              <a:t> </a:t>
            </a:r>
            <a:r>
              <a:rPr lang="en-US" sz="2800" i="0" dirty="0" err="1" smtClean="0">
                <a:solidFill>
                  <a:srgbClr val="0033CC"/>
                </a:solidFill>
              </a:rPr>
              <a:t>foiler</a:t>
            </a:r>
            <a:r>
              <a:rPr lang="en-US" sz="2800" i="0" dirty="0" smtClean="0">
                <a:solidFill>
                  <a:srgbClr val="0033CC"/>
                </a:solidFill>
              </a:rPr>
              <a:t>) </a:t>
            </a:r>
            <a:endParaRPr kumimoji="0" lang="nb-NO" sz="2800" b="0" i="1" u="none" strike="noStrike" cap="none" normalizeH="0" baseline="0" dirty="0" smtClean="0">
              <a:ln>
                <a:noFill/>
              </a:ln>
              <a:solidFill>
                <a:srgbClr val="0033CC"/>
              </a:solidFill>
              <a:effectLst/>
              <a:latin typeface="Tahoma" pitchFamily="34" charset="0"/>
            </a:endParaRPr>
          </a:p>
        </p:txBody>
      </p:sp>
      <p:sp>
        <p:nvSpPr>
          <p:cNvPr id="4" name="Rectangle 3"/>
          <p:cNvSpPr/>
          <p:nvPr/>
        </p:nvSpPr>
        <p:spPr bwMode="auto">
          <a:xfrm>
            <a:off x="0" y="0"/>
            <a:ext cx="7938655" cy="1482436"/>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nb-NO" sz="1800" b="0" i="1" u="none" strike="noStrike" cap="none" normalizeH="0" baseline="0" smtClean="0">
              <a:ln>
                <a:noFill/>
              </a:ln>
              <a:solidFill>
                <a:schemeClr val="tx1"/>
              </a:solidFill>
              <a:effectLst/>
              <a:latin typeface="Tahoma" pitchFamily="34" charset="0"/>
            </a:endParaRPr>
          </a:p>
        </p:txBody>
      </p:sp>
      <p:sp>
        <p:nvSpPr>
          <p:cNvPr id="2" name="Rectangle 1"/>
          <p:cNvSpPr/>
          <p:nvPr/>
        </p:nvSpPr>
        <p:spPr bwMode="auto">
          <a:xfrm>
            <a:off x="0" y="0"/>
            <a:ext cx="7606145" cy="1302327"/>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nb-NO" sz="1800" b="0" i="1" u="none" strike="noStrike" cap="none" normalizeH="0" baseline="0" smtClean="0">
              <a:ln>
                <a:noFill/>
              </a:ln>
              <a:solidFill>
                <a:schemeClr val="tx1"/>
              </a:solidFill>
              <a:effectLst/>
              <a:latin typeface="Tahoma" pitchFamily="34" charset="0"/>
            </a:endParaRPr>
          </a:p>
        </p:txBody>
      </p:sp>
      <p:sp>
        <p:nvSpPr>
          <p:cNvPr id="13315" name="Text Box 26"/>
          <p:cNvSpPr txBox="1">
            <a:spLocks noChangeArrowheads="1"/>
          </p:cNvSpPr>
          <p:nvPr/>
        </p:nvSpPr>
        <p:spPr bwMode="auto">
          <a:xfrm>
            <a:off x="431120" y="1289426"/>
            <a:ext cx="8342552" cy="5293757"/>
          </a:xfrm>
          <a:prstGeom prst="rect">
            <a:avLst/>
          </a:prstGeom>
          <a:noFill/>
          <a:ln w="9525" algn="ctr">
            <a:noFill/>
            <a:miter lim="800000"/>
            <a:headEnd/>
            <a:tailEnd/>
          </a:ln>
        </p:spPr>
        <p:txBody>
          <a:bodyPr wrap="square">
            <a:spAutoFit/>
          </a:bodyPr>
          <a:lstStyle/>
          <a:p>
            <a:pPr marL="342900" indent="-342900"/>
            <a:endParaRPr lang="en-US" sz="2000" i="0" dirty="0"/>
          </a:p>
          <a:p>
            <a:pPr marL="342900" indent="-342900"/>
            <a:endParaRPr lang="en-US" sz="2000" i="0" dirty="0">
              <a:solidFill>
                <a:schemeClr val="hlink"/>
              </a:solidFill>
            </a:endParaRPr>
          </a:p>
          <a:p>
            <a:pPr marL="342900" indent="-342900">
              <a:buFont typeface="Arial" pitchFamily="34" charset="0"/>
              <a:buChar char="•"/>
            </a:pPr>
            <a:r>
              <a:rPr lang="en-US" sz="2000" i="0" dirty="0" smtClean="0"/>
              <a:t>Vi </a:t>
            </a:r>
            <a:r>
              <a:rPr lang="en-US" sz="2000" i="0" dirty="0" err="1" smtClean="0"/>
              <a:t>har</a:t>
            </a:r>
            <a:r>
              <a:rPr lang="en-US" sz="2000" i="0" dirty="0" smtClean="0"/>
              <a:t> </a:t>
            </a:r>
            <a:r>
              <a:rPr lang="en-US" sz="2000" i="0" dirty="0" err="1" smtClean="0"/>
              <a:t>i</a:t>
            </a:r>
            <a:r>
              <a:rPr lang="en-US" sz="2000" i="0" dirty="0" smtClean="0"/>
              <a:t> </a:t>
            </a:r>
            <a:r>
              <a:rPr lang="en-US" sz="2000" i="0" dirty="0" err="1" smtClean="0"/>
              <a:t>pensum</a:t>
            </a:r>
            <a:r>
              <a:rPr lang="en-US" sz="2000" i="0" dirty="0" smtClean="0"/>
              <a:t> sett </a:t>
            </a:r>
            <a:r>
              <a:rPr lang="en-US" sz="2000" i="0" dirty="0" err="1" smtClean="0"/>
              <a:t>hvordan</a:t>
            </a:r>
            <a:r>
              <a:rPr lang="en-US" sz="2000" i="0" dirty="0" smtClean="0"/>
              <a:t> man </a:t>
            </a:r>
            <a:r>
              <a:rPr lang="en-US" sz="2000" i="0" dirty="0" err="1" smtClean="0"/>
              <a:t>i</a:t>
            </a:r>
            <a:r>
              <a:rPr lang="en-US" sz="2000" i="0" dirty="0" smtClean="0"/>
              <a:t> </a:t>
            </a:r>
            <a:r>
              <a:rPr lang="en-US" sz="2000" i="0" dirty="0" err="1" smtClean="0"/>
              <a:t>logisk</a:t>
            </a:r>
            <a:r>
              <a:rPr lang="en-US" sz="2000" i="0" dirty="0" smtClean="0"/>
              <a:t> </a:t>
            </a:r>
            <a:r>
              <a:rPr lang="en-US" sz="2000" i="0" dirty="0" err="1" smtClean="0"/>
              <a:t>uttrykk</a:t>
            </a:r>
            <a:r>
              <a:rPr lang="en-US" sz="2000" i="0" dirty="0" smtClean="0"/>
              <a:t> med </a:t>
            </a:r>
            <a:r>
              <a:rPr lang="en-US" sz="2000" i="0" dirty="0" err="1" smtClean="0"/>
              <a:t>operatorene</a:t>
            </a:r>
            <a:r>
              <a:rPr lang="en-US" sz="2000" i="0" dirty="0" smtClean="0"/>
              <a:t> </a:t>
            </a:r>
            <a:r>
              <a:rPr lang="en-US" sz="2000" dirty="0" smtClean="0"/>
              <a:t>and</a:t>
            </a:r>
            <a:r>
              <a:rPr lang="en-US" sz="2000" i="0" dirty="0" smtClean="0"/>
              <a:t>, </a:t>
            </a:r>
            <a:r>
              <a:rPr lang="en-US" sz="2000" dirty="0" smtClean="0"/>
              <a:t>or</a:t>
            </a:r>
            <a:r>
              <a:rPr lang="en-US" sz="2000" i="0" dirty="0" smtClean="0"/>
              <a:t> </a:t>
            </a:r>
            <a:r>
              <a:rPr lang="en-US" sz="2000" i="0" dirty="0" err="1" smtClean="0"/>
              <a:t>og</a:t>
            </a:r>
            <a:r>
              <a:rPr lang="en-US" sz="2000" i="0" dirty="0" smtClean="0"/>
              <a:t> </a:t>
            </a:r>
            <a:r>
              <a:rPr lang="en-US" sz="2000" dirty="0" smtClean="0"/>
              <a:t>not, </a:t>
            </a:r>
            <a:r>
              <a:rPr lang="en-US" sz="2000" i="0" dirty="0" err="1" smtClean="0"/>
              <a:t>kan</a:t>
            </a:r>
            <a:r>
              <a:rPr lang="en-US" sz="2000" i="0" dirty="0" smtClean="0"/>
              <a:t> </a:t>
            </a:r>
            <a:r>
              <a:rPr lang="en-US" sz="2000" i="0" dirty="0" err="1" smtClean="0"/>
              <a:t>bruke</a:t>
            </a:r>
            <a:r>
              <a:rPr lang="en-US" sz="2000" i="0" dirty="0" smtClean="0"/>
              <a:t> </a:t>
            </a:r>
            <a:r>
              <a:rPr lang="en-US" sz="2000" i="0" dirty="0" err="1" smtClean="0"/>
              <a:t>hopp</a:t>
            </a:r>
            <a:r>
              <a:rPr lang="en-US" sz="2000" i="0" dirty="0" smtClean="0"/>
              <a:t> (</a:t>
            </a:r>
            <a:r>
              <a:rPr lang="en-US" sz="2000" i="0" dirty="0" err="1" smtClean="0"/>
              <a:t>i</a:t>
            </a:r>
            <a:r>
              <a:rPr lang="en-US" sz="2000" i="0" dirty="0" smtClean="0"/>
              <a:t> </a:t>
            </a:r>
            <a:r>
              <a:rPr lang="en-US" sz="2000" i="0" dirty="0" err="1" smtClean="0"/>
              <a:t>stedet</a:t>
            </a:r>
            <a:r>
              <a:rPr lang="en-US" sz="2000" i="0" dirty="0" smtClean="0"/>
              <a:t> for å </a:t>
            </a:r>
            <a:r>
              <a:rPr lang="en-US" sz="2000" i="0" dirty="0" err="1" smtClean="0"/>
              <a:t>beregne</a:t>
            </a:r>
            <a:r>
              <a:rPr lang="en-US" sz="2000" i="0" dirty="0" smtClean="0"/>
              <a:t> den </a:t>
            </a:r>
            <a:r>
              <a:rPr lang="en-US" sz="2000" i="0" dirty="0" err="1" smtClean="0"/>
              <a:t>logiske</a:t>
            </a:r>
            <a:r>
              <a:rPr lang="en-US" sz="2000" i="0" dirty="0" smtClean="0"/>
              <a:t> </a:t>
            </a:r>
            <a:r>
              <a:rPr lang="en-US" sz="2000" i="0" dirty="0" err="1" smtClean="0"/>
              <a:t>verdien</a:t>
            </a:r>
            <a:r>
              <a:rPr lang="en-US" sz="2000" i="0" dirty="0" smtClean="0"/>
              <a:t>) </a:t>
            </a:r>
            <a:r>
              <a:rPr lang="en-US" sz="2000" i="0" dirty="0" err="1" smtClean="0"/>
              <a:t>og</a:t>
            </a:r>
            <a:r>
              <a:rPr lang="en-US" sz="2000" i="0" dirty="0" smtClean="0"/>
              <a:t> </a:t>
            </a:r>
            <a:r>
              <a:rPr lang="en-US" sz="2000" i="0" dirty="0" err="1" smtClean="0"/>
              <a:t>sørge</a:t>
            </a:r>
            <a:r>
              <a:rPr lang="en-US" sz="2000" i="0" dirty="0" smtClean="0"/>
              <a:t> for at </a:t>
            </a:r>
            <a:r>
              <a:rPr lang="en-US" sz="2000" i="0" dirty="0" err="1" smtClean="0"/>
              <a:t>disse</a:t>
            </a:r>
            <a:r>
              <a:rPr lang="en-US" sz="2000" i="0" dirty="0" smtClean="0"/>
              <a:t> </a:t>
            </a:r>
            <a:r>
              <a:rPr lang="en-US" sz="2000" i="0" dirty="0" err="1" smtClean="0"/>
              <a:t>går</a:t>
            </a:r>
            <a:r>
              <a:rPr lang="en-US" sz="2000" i="0" dirty="0" smtClean="0"/>
              <a:t> </a:t>
            </a:r>
            <a:r>
              <a:rPr lang="en-US" sz="2000" i="0" dirty="0" err="1" smtClean="0"/>
              <a:t>direkte</a:t>
            </a:r>
            <a:r>
              <a:rPr lang="en-US" sz="2000" i="0" dirty="0" smtClean="0"/>
              <a:t> </a:t>
            </a:r>
            <a:r>
              <a:rPr lang="en-US" sz="2000" i="0" dirty="0" err="1" smtClean="0"/>
              <a:t>til</a:t>
            </a:r>
            <a:r>
              <a:rPr lang="en-US" sz="2000" i="0" dirty="0" smtClean="0"/>
              <a:t> </a:t>
            </a:r>
            <a:r>
              <a:rPr lang="en-US" sz="2000" i="0" dirty="0" err="1" smtClean="0"/>
              <a:t>det</a:t>
            </a:r>
            <a:r>
              <a:rPr lang="en-US" sz="2000" i="0" dirty="0" smtClean="0"/>
              <a:t> </a:t>
            </a:r>
            <a:r>
              <a:rPr lang="en-US" sz="2000" i="0" dirty="0" err="1" smtClean="0"/>
              <a:t>stedet</a:t>
            </a:r>
            <a:r>
              <a:rPr lang="en-US" sz="2000" i="0" dirty="0" smtClean="0"/>
              <a:t> der </a:t>
            </a:r>
            <a:r>
              <a:rPr lang="en-US" sz="2000" i="0" dirty="0" err="1" smtClean="0"/>
              <a:t>denne</a:t>
            </a:r>
            <a:r>
              <a:rPr lang="en-US" sz="2000" i="0" dirty="0" smtClean="0"/>
              <a:t> </a:t>
            </a:r>
            <a:r>
              <a:rPr lang="en-US" sz="2000" i="0" dirty="0" err="1" smtClean="0"/>
              <a:t>logiske</a:t>
            </a:r>
            <a:r>
              <a:rPr lang="en-US" sz="2000" i="0" dirty="0" smtClean="0"/>
              <a:t> </a:t>
            </a:r>
            <a:r>
              <a:rPr lang="en-US" sz="2000" i="0" dirty="0" err="1" smtClean="0"/>
              <a:t>verdien</a:t>
            </a:r>
            <a:r>
              <a:rPr lang="en-US" sz="2000" i="0" dirty="0" smtClean="0"/>
              <a:t> </a:t>
            </a:r>
            <a:r>
              <a:rPr lang="en-US" sz="2000" i="0" dirty="0" err="1" smtClean="0"/>
              <a:t>skulle</a:t>
            </a:r>
            <a:r>
              <a:rPr lang="en-US" sz="2000" i="0" dirty="0" smtClean="0"/>
              <a:t> </a:t>
            </a:r>
            <a:r>
              <a:rPr lang="en-US" sz="2000" i="0" dirty="0" err="1" smtClean="0"/>
              <a:t>føre</a:t>
            </a:r>
            <a:r>
              <a:rPr lang="en-US" sz="2000" i="0" dirty="0" smtClean="0"/>
              <a:t> </a:t>
            </a:r>
            <a:r>
              <a:rPr lang="en-US" sz="2000" i="0" dirty="0" err="1" smtClean="0"/>
              <a:t>oss</a:t>
            </a:r>
            <a:r>
              <a:rPr lang="en-US" sz="2000" i="0" dirty="0" smtClean="0"/>
              <a:t>.  Men ting </a:t>
            </a:r>
            <a:r>
              <a:rPr lang="en-US" sz="2000" i="0" dirty="0" err="1" smtClean="0"/>
              <a:t>blir</a:t>
            </a:r>
            <a:r>
              <a:rPr lang="en-US" sz="2000" i="0" dirty="0" smtClean="0"/>
              <a:t> </a:t>
            </a:r>
            <a:r>
              <a:rPr lang="en-US" sz="2000" i="0" dirty="0" err="1" smtClean="0"/>
              <a:t>ikke</a:t>
            </a:r>
            <a:r>
              <a:rPr lang="en-US" sz="2000" i="0" dirty="0" smtClean="0"/>
              <a:t> </a:t>
            </a:r>
            <a:r>
              <a:rPr lang="en-US" sz="2000" i="0" dirty="0" err="1" smtClean="0"/>
              <a:t>helt</a:t>
            </a:r>
            <a:r>
              <a:rPr lang="en-US" sz="2000" i="0" dirty="0" smtClean="0"/>
              <a:t> bra, for vi </a:t>
            </a:r>
            <a:r>
              <a:rPr lang="en-US" sz="2000" i="0" dirty="0" err="1" smtClean="0"/>
              <a:t>kan</a:t>
            </a:r>
            <a:r>
              <a:rPr lang="en-US" sz="2000" i="0" dirty="0" smtClean="0"/>
              <a:t> </a:t>
            </a:r>
            <a:r>
              <a:rPr lang="en-US" sz="2000" i="0" dirty="0" err="1" smtClean="0"/>
              <a:t>få</a:t>
            </a:r>
            <a:r>
              <a:rPr lang="en-US" sz="2000" i="0" dirty="0" smtClean="0"/>
              <a:t> </a:t>
            </a:r>
            <a:r>
              <a:rPr lang="en-US" sz="2000" i="0" dirty="0" err="1" smtClean="0"/>
              <a:t>slike</a:t>
            </a:r>
            <a:r>
              <a:rPr lang="en-US" sz="2000" i="0" dirty="0" smtClean="0"/>
              <a:t> </a:t>
            </a:r>
            <a:r>
              <a:rPr lang="en-US" sz="2000" i="0" dirty="0" err="1" smtClean="0"/>
              <a:t>situasjoner</a:t>
            </a:r>
            <a:endParaRPr lang="en-US" sz="2000" i="0" dirty="0" smtClean="0"/>
          </a:p>
          <a:p>
            <a:pPr marL="342900" indent="-342900"/>
            <a:r>
              <a:rPr lang="en-US" sz="2000" i="0" dirty="0" smtClean="0"/>
              <a:t>         …</a:t>
            </a:r>
          </a:p>
          <a:p>
            <a:pPr marL="342900" indent="-342900"/>
            <a:r>
              <a:rPr lang="en-US" sz="2000" i="0" dirty="0" smtClean="0"/>
              <a:t>         </a:t>
            </a:r>
            <a:r>
              <a:rPr lang="en-US" sz="2000" i="0" dirty="0" err="1" smtClean="0"/>
              <a:t>jmp</a:t>
            </a:r>
            <a:r>
              <a:rPr lang="en-US" sz="2000" i="0" dirty="0" smtClean="0"/>
              <a:t> L</a:t>
            </a:r>
          </a:p>
          <a:p>
            <a:pPr marL="342900" indent="-342900"/>
            <a:r>
              <a:rPr lang="en-US" sz="2000" i="0" dirty="0" smtClean="0"/>
              <a:t>         label L</a:t>
            </a:r>
          </a:p>
          <a:p>
            <a:pPr marL="342900" indent="-342900"/>
            <a:r>
              <a:rPr lang="en-US" sz="2000" i="0" dirty="0" smtClean="0"/>
              <a:t>         …</a:t>
            </a:r>
          </a:p>
          <a:p>
            <a:pPr marL="342900" indent="-342900">
              <a:buFont typeface="Arial" pitchFamily="34" charset="0"/>
              <a:buChar char="•"/>
            </a:pPr>
            <a:r>
              <a:rPr lang="en-US" sz="2000" i="0" dirty="0" smtClean="0"/>
              <a:t>I </a:t>
            </a:r>
            <a:r>
              <a:rPr lang="en-US" sz="2000" i="0" dirty="0" err="1" smtClean="0"/>
              <a:t>slike</a:t>
            </a:r>
            <a:r>
              <a:rPr lang="en-US" sz="2000" i="0" dirty="0" smtClean="0"/>
              <a:t> </a:t>
            </a:r>
            <a:r>
              <a:rPr lang="en-US" sz="2000" i="0" dirty="0" err="1" smtClean="0"/>
              <a:t>tilfeller</a:t>
            </a:r>
            <a:r>
              <a:rPr lang="en-US" sz="2000" i="0" dirty="0" smtClean="0"/>
              <a:t> </a:t>
            </a:r>
            <a:r>
              <a:rPr lang="en-US" sz="2000" i="0" dirty="0" err="1" smtClean="0"/>
              <a:t>bør</a:t>
            </a:r>
            <a:r>
              <a:rPr lang="en-US" sz="2000" i="0" dirty="0" smtClean="0"/>
              <a:t> vi </a:t>
            </a:r>
            <a:r>
              <a:rPr lang="en-US" sz="2000" i="0" dirty="0" err="1" smtClean="0"/>
              <a:t>klare</a:t>
            </a:r>
            <a:r>
              <a:rPr lang="en-US" sz="2000" i="0" dirty="0" smtClean="0"/>
              <a:t> å </a:t>
            </a:r>
            <a:r>
              <a:rPr lang="en-US" sz="2000" i="0" dirty="0" err="1" smtClean="0"/>
              <a:t>få</a:t>
            </a:r>
            <a:r>
              <a:rPr lang="en-US" sz="2000" i="0" dirty="0" smtClean="0"/>
              <a:t> </a:t>
            </a:r>
            <a:r>
              <a:rPr lang="en-US" sz="2000" i="0" dirty="0" err="1" smtClean="0"/>
              <a:t>vekk</a:t>
            </a:r>
            <a:r>
              <a:rPr lang="en-US" sz="2000" i="0" dirty="0" smtClean="0"/>
              <a:t> “</a:t>
            </a:r>
            <a:r>
              <a:rPr lang="en-US" sz="2000" i="0" dirty="0" err="1" smtClean="0"/>
              <a:t>jmp</a:t>
            </a:r>
            <a:r>
              <a:rPr lang="en-US" sz="2000" i="0" dirty="0" smtClean="0"/>
              <a:t> L”.  </a:t>
            </a:r>
            <a:r>
              <a:rPr lang="en-US" sz="2000" i="0" dirty="0" err="1" smtClean="0"/>
              <a:t>Hvordan</a:t>
            </a:r>
            <a:r>
              <a:rPr lang="en-US" sz="2000" i="0" dirty="0" smtClean="0"/>
              <a:t> </a:t>
            </a:r>
            <a:r>
              <a:rPr lang="en-US" sz="2000" i="0" dirty="0" err="1" smtClean="0"/>
              <a:t>kan</a:t>
            </a:r>
            <a:r>
              <a:rPr lang="en-US" sz="2000" i="0" dirty="0" smtClean="0"/>
              <a:t> man </a:t>
            </a:r>
            <a:r>
              <a:rPr lang="en-US" sz="2000" i="0" dirty="0" err="1" smtClean="0"/>
              <a:t>få</a:t>
            </a:r>
            <a:r>
              <a:rPr lang="en-US" sz="2000" i="0" dirty="0" smtClean="0"/>
              <a:t> inn </a:t>
            </a:r>
            <a:r>
              <a:rPr lang="en-US" sz="2000" i="0" dirty="0" err="1" smtClean="0"/>
              <a:t>dette</a:t>
            </a:r>
            <a:r>
              <a:rPr lang="en-US" sz="2000" i="0" dirty="0" smtClean="0"/>
              <a:t> </a:t>
            </a:r>
            <a:r>
              <a:rPr lang="en-US" sz="2000" i="0" dirty="0" err="1" smtClean="0"/>
              <a:t>i</a:t>
            </a:r>
            <a:r>
              <a:rPr lang="en-US" sz="2000" i="0" dirty="0" smtClean="0"/>
              <a:t> </a:t>
            </a:r>
            <a:r>
              <a:rPr lang="en-US" sz="2000" i="0" dirty="0" err="1" smtClean="0"/>
              <a:t>vårt</a:t>
            </a:r>
            <a:r>
              <a:rPr lang="en-US" sz="2000" i="0" dirty="0" smtClean="0"/>
              <a:t> program?</a:t>
            </a:r>
          </a:p>
          <a:p>
            <a:pPr marL="342900" indent="-342900">
              <a:buFont typeface="Arial" pitchFamily="34" charset="0"/>
              <a:buChar char="•"/>
            </a:pPr>
            <a:endParaRPr lang="en-US" sz="2000" i="0" dirty="0" smtClean="0"/>
          </a:p>
          <a:p>
            <a:pPr marL="342900" indent="-342900">
              <a:buFont typeface="Arial" pitchFamily="34" charset="0"/>
              <a:buChar char="•"/>
            </a:pPr>
            <a:r>
              <a:rPr lang="en-US" sz="2000" i="0" dirty="0" smtClean="0"/>
              <a:t>Hint: Vi </a:t>
            </a:r>
            <a:r>
              <a:rPr lang="en-US" sz="2000" i="0" dirty="0" err="1" smtClean="0"/>
              <a:t>gir</a:t>
            </a:r>
            <a:r>
              <a:rPr lang="en-US" sz="2000" i="0" dirty="0" smtClean="0"/>
              <a:t> en label-parameter </a:t>
            </a:r>
            <a:r>
              <a:rPr lang="en-US" sz="2000" i="0" dirty="0" err="1" smtClean="0"/>
              <a:t>til</a:t>
            </a:r>
            <a:r>
              <a:rPr lang="en-US" sz="2000" i="0" dirty="0" smtClean="0"/>
              <a:t>, </a:t>
            </a:r>
            <a:r>
              <a:rPr lang="en-US" sz="2000" i="0" dirty="0" err="1" smtClean="0"/>
              <a:t>som</a:t>
            </a:r>
            <a:r>
              <a:rPr lang="en-US" sz="2000" i="0" dirty="0" smtClean="0"/>
              <a:t> </a:t>
            </a:r>
            <a:r>
              <a:rPr lang="en-US" sz="2000" i="0" dirty="0" err="1" smtClean="0"/>
              <a:t>angir</a:t>
            </a:r>
            <a:r>
              <a:rPr lang="en-US" sz="2000" i="0" dirty="0" smtClean="0"/>
              <a:t> </a:t>
            </a:r>
            <a:r>
              <a:rPr lang="en-US" sz="2000" i="0" dirty="0" err="1" smtClean="0"/>
              <a:t>lablen</a:t>
            </a:r>
            <a:r>
              <a:rPr lang="en-US" sz="2000" i="0" dirty="0" smtClean="0"/>
              <a:t> </a:t>
            </a:r>
            <a:r>
              <a:rPr lang="en-US" sz="2000" i="0" dirty="0" err="1" smtClean="0"/>
              <a:t>akkurat</a:t>
            </a:r>
            <a:r>
              <a:rPr lang="en-US" sz="2000" i="0" dirty="0" smtClean="0"/>
              <a:t> </a:t>
            </a:r>
            <a:r>
              <a:rPr lang="en-US" sz="2000" i="0" dirty="0" err="1" smtClean="0"/>
              <a:t>etter</a:t>
            </a:r>
            <a:r>
              <a:rPr lang="en-US" sz="2000" i="0" dirty="0" smtClean="0"/>
              <a:t> </a:t>
            </a:r>
            <a:r>
              <a:rPr lang="en-US" sz="2000" i="0" dirty="0" err="1" smtClean="0"/>
              <a:t>det</a:t>
            </a:r>
            <a:r>
              <a:rPr lang="en-US" sz="2000" i="0" dirty="0" smtClean="0"/>
              <a:t> “du” </a:t>
            </a:r>
            <a:r>
              <a:rPr lang="en-US" sz="2000" i="0" dirty="0" err="1" smtClean="0"/>
              <a:t>skal</a:t>
            </a:r>
            <a:r>
              <a:rPr lang="en-US" sz="2000" i="0" dirty="0" smtClean="0"/>
              <a:t> </a:t>
            </a:r>
            <a:r>
              <a:rPr lang="en-US" sz="2000" i="0" dirty="0" err="1" smtClean="0"/>
              <a:t>lage</a:t>
            </a:r>
            <a:r>
              <a:rPr lang="en-US" sz="2000" i="0" dirty="0" smtClean="0"/>
              <a:t> </a:t>
            </a:r>
            <a:r>
              <a:rPr lang="en-US" sz="2000" i="0" dirty="0" err="1" smtClean="0"/>
              <a:t>kode</a:t>
            </a:r>
            <a:r>
              <a:rPr lang="en-US" sz="2000" i="0" dirty="0" smtClean="0"/>
              <a:t> </a:t>
            </a:r>
            <a:r>
              <a:rPr lang="en-US" sz="2000" i="0" dirty="0" err="1" smtClean="0"/>
              <a:t>til</a:t>
            </a:r>
            <a:r>
              <a:rPr lang="en-US" sz="2000" i="0" dirty="0" smtClean="0"/>
              <a:t> </a:t>
            </a:r>
            <a:endParaRPr lang="en-US" sz="2000" i="0" dirty="0"/>
          </a:p>
          <a:p>
            <a:pPr marL="342900" indent="-342900"/>
            <a:endParaRPr lang="en-US" sz="2000" i="0" dirty="0" smtClean="0"/>
          </a:p>
        </p:txBody>
      </p:sp>
    </p:spTree>
    <p:extLst>
      <p:ext uri="{BB962C8B-B14F-4D97-AF65-F5344CB8AC3E}">
        <p14:creationId xmlns:p14="http://schemas.microsoft.com/office/powerpoint/2010/main" xmlns="" val="1623862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0" y="0"/>
            <a:ext cx="8672945" cy="134389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nb-NO" sz="1800" b="0" i="1" u="none" strike="noStrike" cap="none" normalizeH="0" baseline="0" smtClean="0">
              <a:ln>
                <a:noFill/>
              </a:ln>
              <a:solidFill>
                <a:schemeClr val="tx1"/>
              </a:solidFill>
              <a:effectLst/>
              <a:latin typeface="Tahoma" pitchFamily="34" charset="0"/>
            </a:endParaRPr>
          </a:p>
        </p:txBody>
      </p:sp>
      <p:sp>
        <p:nvSpPr>
          <p:cNvPr id="18434" name="Slide Number Placeholder 4"/>
          <p:cNvSpPr>
            <a:spLocks noGrp="1"/>
          </p:cNvSpPr>
          <p:nvPr>
            <p:ph type="sldNum" sz="quarter" idx="12"/>
          </p:nvPr>
        </p:nvSpPr>
        <p:spPr>
          <a:noFill/>
        </p:spPr>
        <p:txBody>
          <a:bodyPr/>
          <a:lstStyle/>
          <a:p>
            <a:fld id="{F52E0183-BE54-4A5D-8C81-584C8443B0E7}" type="slidenum">
              <a:rPr smtClean="0"/>
              <a:pPr/>
              <a:t>5</a:t>
            </a:fld>
            <a:endParaRPr lang="nb-NO" smtClean="0"/>
          </a:p>
        </p:txBody>
      </p:sp>
      <p:sp>
        <p:nvSpPr>
          <p:cNvPr id="18435" name="Rectangle 2"/>
          <p:cNvSpPr>
            <a:spLocks noGrp="1" noChangeArrowheads="1"/>
          </p:cNvSpPr>
          <p:nvPr>
            <p:ph type="title"/>
          </p:nvPr>
        </p:nvSpPr>
        <p:spPr>
          <a:xfrm>
            <a:off x="1292065" y="488567"/>
            <a:ext cx="6906004" cy="360362"/>
          </a:xfrm>
          <a:noFill/>
        </p:spPr>
        <p:txBody>
          <a:bodyPr/>
          <a:lstStyle/>
          <a:p>
            <a:pPr algn="ctr" eaLnBrk="1" hangingPunct="1"/>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err="1" smtClean="0"/>
              <a:t>Bakgrunn</a:t>
            </a:r>
            <a:r>
              <a:rPr lang="en-US" sz="2400" dirty="0" smtClean="0"/>
              <a:t>, </a:t>
            </a:r>
            <a:r>
              <a:rPr lang="en-US" sz="2400" dirty="0" err="1" smtClean="0"/>
              <a:t>oppgave</a:t>
            </a:r>
            <a:r>
              <a:rPr lang="en-US" sz="2400" dirty="0" smtClean="0"/>
              <a:t> 2</a:t>
            </a:r>
            <a:br>
              <a:rPr lang="en-US" sz="2400" dirty="0" smtClean="0"/>
            </a:br>
            <a:r>
              <a:rPr lang="en-US" sz="2400" dirty="0" err="1" smtClean="0"/>
              <a:t>Gammel</a:t>
            </a:r>
            <a:r>
              <a:rPr lang="en-US" sz="2400" dirty="0" smtClean="0"/>
              <a:t> </a:t>
            </a:r>
            <a:r>
              <a:rPr lang="en-US" sz="2400" dirty="0" err="1" smtClean="0"/>
              <a:t>kodegenerering</a:t>
            </a:r>
            <a:r>
              <a:rPr lang="en-US" sz="2400" dirty="0" smtClean="0"/>
              <a:t> for If-</a:t>
            </a:r>
            <a:r>
              <a:rPr lang="en-US" sz="2400" dirty="0" err="1" smtClean="0"/>
              <a:t>setning</a:t>
            </a:r>
            <a:r>
              <a:rPr lang="en-US" sz="2400" dirty="0" smtClean="0"/>
              <a:t> </a:t>
            </a:r>
            <a:r>
              <a:rPr lang="en-US" sz="2400" dirty="0" err="1" smtClean="0"/>
              <a:t>til</a:t>
            </a:r>
            <a:r>
              <a:rPr lang="en-US" sz="2400" dirty="0" smtClean="0"/>
              <a:t> TA-</a:t>
            </a:r>
            <a:r>
              <a:rPr lang="en-US" sz="2400" dirty="0" err="1" smtClean="0"/>
              <a:t>kode</a:t>
            </a:r>
            <a:endParaRPr lang="en-US" sz="2400" dirty="0" smtClean="0"/>
          </a:p>
        </p:txBody>
      </p:sp>
      <p:sp>
        <p:nvSpPr>
          <p:cNvPr id="48134" name="Text Box 5"/>
          <p:cNvSpPr txBox="1">
            <a:spLocks noChangeArrowheads="1"/>
          </p:cNvSpPr>
          <p:nvPr/>
        </p:nvSpPr>
        <p:spPr bwMode="auto">
          <a:xfrm>
            <a:off x="202223" y="899324"/>
            <a:ext cx="8686190" cy="6124754"/>
          </a:xfrm>
          <a:prstGeom prst="rect">
            <a:avLst/>
          </a:prstGeom>
          <a:noFill/>
          <a:ln w="9525" algn="ctr">
            <a:noFill/>
            <a:miter lim="800000"/>
            <a:headEnd/>
            <a:tailEnd/>
          </a:ln>
        </p:spPr>
        <p:txBody>
          <a:bodyPr>
            <a:spAutoFit/>
          </a:bodyPr>
          <a:lstStyle/>
          <a:p>
            <a:pPr>
              <a:buFont typeface="Arial" pitchFamily="34" charset="0"/>
              <a:buChar char="•"/>
              <a:defRPr/>
            </a:pPr>
            <a:r>
              <a:rPr lang="nb-NO" sz="1600" i="0" dirty="0">
                <a:solidFill>
                  <a:schemeClr val="hlink"/>
                </a:solidFill>
              </a:rPr>
              <a:t> </a:t>
            </a:r>
            <a:r>
              <a:rPr lang="nb-NO" sz="1600" i="0" dirty="0" smtClean="0">
                <a:solidFill>
                  <a:schemeClr val="hlink"/>
                </a:solidFill>
              </a:rPr>
              <a:t>Her er vår gamle foil (fra ekstrapensum </a:t>
            </a:r>
            <a:r>
              <a:rPr lang="nb-NO" sz="1600" i="0" dirty="0" err="1" smtClean="0">
                <a:solidFill>
                  <a:schemeClr val="hlink"/>
                </a:solidFill>
              </a:rPr>
              <a:t>kap</a:t>
            </a:r>
            <a:r>
              <a:rPr lang="nb-NO" sz="1600" i="0" dirty="0" smtClean="0">
                <a:solidFill>
                  <a:schemeClr val="hlink"/>
                </a:solidFill>
              </a:rPr>
              <a:t>. 8) for å lage TA-kode for if-setninger, der hopp går direkte til riktig </a:t>
            </a:r>
            <a:r>
              <a:rPr lang="nb-NO" sz="1600" i="0" dirty="0" err="1" smtClean="0">
                <a:solidFill>
                  <a:schemeClr val="hlink"/>
                </a:solidFill>
              </a:rPr>
              <a:t>label</a:t>
            </a:r>
            <a:r>
              <a:rPr lang="nb-NO" sz="1600" i="0" dirty="0" smtClean="0">
                <a:solidFill>
                  <a:schemeClr val="hlink"/>
                </a:solidFill>
              </a:rPr>
              <a:t>.  I tillegg til det skal vi altså i denne oppgaven bli kvitt de dumme hoppene som bare går til neste instruksjon.  Det skal vi gjøre ved å ha nok en </a:t>
            </a:r>
            <a:r>
              <a:rPr lang="nb-NO" sz="1600" i="0" dirty="0" err="1" smtClean="0">
                <a:solidFill>
                  <a:schemeClr val="hlink"/>
                </a:solidFill>
              </a:rPr>
              <a:t>label-parameter</a:t>
            </a:r>
            <a:r>
              <a:rPr lang="nb-NO" sz="1600" i="0" dirty="0" smtClean="0">
                <a:solidFill>
                  <a:schemeClr val="hlink"/>
                </a:solidFill>
              </a:rPr>
              <a:t>, og den skal inneholde </a:t>
            </a:r>
            <a:r>
              <a:rPr lang="nb-NO" sz="1600" i="0" dirty="0" err="1" smtClean="0">
                <a:solidFill>
                  <a:schemeClr val="hlink"/>
                </a:solidFill>
              </a:rPr>
              <a:t>lablen</a:t>
            </a:r>
            <a:r>
              <a:rPr lang="nb-NO" sz="1600" i="0" dirty="0" smtClean="0">
                <a:solidFill>
                  <a:schemeClr val="hlink"/>
                </a:solidFill>
              </a:rPr>
              <a:t> som </a:t>
            </a:r>
            <a:r>
              <a:rPr lang="nb-NO" sz="1600" i="0" dirty="0" err="1" smtClean="0">
                <a:solidFill>
                  <a:schemeClr val="hlink"/>
                </a:solidFill>
              </a:rPr>
              <a:t>kalleren</a:t>
            </a:r>
            <a:r>
              <a:rPr lang="nb-NO" sz="1600" i="0" dirty="0" smtClean="0">
                <a:solidFill>
                  <a:schemeClr val="hlink"/>
                </a:solidFill>
              </a:rPr>
              <a:t> vet at kommer umiddelbart etter det «jeg» generer.  Dermed kan jeg teste på om mitt siste hopp er til denne </a:t>
            </a:r>
            <a:r>
              <a:rPr lang="nb-NO" sz="1600" i="0" dirty="0" err="1" smtClean="0">
                <a:solidFill>
                  <a:schemeClr val="hlink"/>
                </a:solidFill>
              </a:rPr>
              <a:t>lablen</a:t>
            </a:r>
            <a:r>
              <a:rPr lang="nb-NO" sz="1600" i="0" dirty="0" smtClean="0">
                <a:solidFill>
                  <a:schemeClr val="hlink"/>
                </a:solidFill>
              </a:rPr>
              <a:t>, og i så fall la være å generere dette hoppet.  De to neste </a:t>
            </a:r>
            <a:r>
              <a:rPr lang="nb-NO" sz="1600" i="0" dirty="0" err="1" smtClean="0">
                <a:solidFill>
                  <a:schemeClr val="hlink"/>
                </a:solidFill>
              </a:rPr>
              <a:t>foile</a:t>
            </a:r>
            <a:r>
              <a:rPr lang="nb-NO" sz="1600" i="0" dirty="0" smtClean="0">
                <a:solidFill>
                  <a:schemeClr val="hlink"/>
                </a:solidFill>
              </a:rPr>
              <a:t> viser hvordan det da blir.</a:t>
            </a:r>
            <a:endParaRPr lang="nb-NO" sz="1600" i="0" dirty="0">
              <a:solidFill>
                <a:schemeClr val="hlink"/>
              </a:solidFill>
            </a:endParaRPr>
          </a:p>
          <a:p>
            <a:pPr>
              <a:defRPr/>
            </a:pPr>
            <a:r>
              <a:rPr lang="nb-NO" sz="1600" i="0" dirty="0" smtClean="0"/>
              <a:t>……</a:t>
            </a:r>
          </a:p>
          <a:p>
            <a:pPr>
              <a:defRPr/>
            </a:pPr>
            <a:r>
              <a:rPr lang="nb-NO" sz="1400" i="0" dirty="0" smtClean="0">
                <a:solidFill>
                  <a:schemeClr val="hlink"/>
                </a:solidFill>
              </a:rPr>
              <a:t>case</a:t>
            </a:r>
            <a:r>
              <a:rPr lang="nb-NO" sz="1400" i="0" dirty="0" smtClean="0"/>
              <a:t> </a:t>
            </a:r>
            <a:r>
              <a:rPr lang="nb-NO" sz="1400" i="0" dirty="0" err="1"/>
              <a:t>IfKind</a:t>
            </a:r>
            <a:r>
              <a:rPr lang="nb-NO" sz="1400" i="0" dirty="0"/>
              <a:t> {                                        </a:t>
            </a:r>
            <a:endParaRPr lang="nb-NO" sz="1400" i="0" dirty="0">
              <a:solidFill>
                <a:srgbClr val="0033CC"/>
              </a:solidFill>
            </a:endParaRPr>
          </a:p>
          <a:p>
            <a:pPr>
              <a:defRPr/>
            </a:pPr>
            <a:r>
              <a:rPr lang="nb-NO" sz="1400" i="0" dirty="0"/>
              <a:t>              </a:t>
            </a:r>
            <a:r>
              <a:rPr lang="nb-NO" sz="1400" i="0" dirty="0" err="1"/>
              <a:t>String</a:t>
            </a:r>
            <a:r>
              <a:rPr lang="nb-NO" sz="1400" i="0" dirty="0"/>
              <a:t> </a:t>
            </a:r>
            <a:r>
              <a:rPr lang="nb-NO" sz="1400" i="0" dirty="0" err="1"/>
              <a:t>labT</a:t>
            </a:r>
            <a:r>
              <a:rPr lang="nb-NO" sz="1400" i="0" dirty="0"/>
              <a:t> = </a:t>
            </a:r>
            <a:r>
              <a:rPr lang="nb-NO" sz="1400" i="0" dirty="0" err="1"/>
              <a:t>genLabel</a:t>
            </a:r>
            <a:r>
              <a:rPr lang="nb-NO" sz="1400" i="0" dirty="0"/>
              <a:t>();         </a:t>
            </a:r>
            <a:r>
              <a:rPr lang="nb-NO" sz="1400" i="0" dirty="0">
                <a:solidFill>
                  <a:srgbClr val="0033CC"/>
                </a:solidFill>
              </a:rPr>
              <a:t>// Skal hoppes til om, betingelse er True</a:t>
            </a:r>
          </a:p>
          <a:p>
            <a:pPr>
              <a:defRPr/>
            </a:pPr>
            <a:r>
              <a:rPr lang="nb-NO" sz="1400" i="0" dirty="0"/>
              <a:t>              </a:t>
            </a:r>
            <a:r>
              <a:rPr lang="nb-NO" sz="1400" i="0" dirty="0" err="1"/>
              <a:t>String</a:t>
            </a:r>
            <a:r>
              <a:rPr lang="nb-NO" sz="1400" i="0" dirty="0"/>
              <a:t> </a:t>
            </a:r>
            <a:r>
              <a:rPr lang="nb-NO" sz="1400" i="0" dirty="0" err="1"/>
              <a:t>labF</a:t>
            </a:r>
            <a:r>
              <a:rPr lang="nb-NO" sz="1400" i="0" dirty="0"/>
              <a:t> = </a:t>
            </a:r>
            <a:r>
              <a:rPr lang="nb-NO" sz="1400" i="0" dirty="0" err="1"/>
              <a:t>genLabel</a:t>
            </a:r>
            <a:r>
              <a:rPr lang="nb-NO" sz="1400" i="0" dirty="0"/>
              <a:t>();         </a:t>
            </a:r>
            <a:r>
              <a:rPr lang="nb-NO" sz="1400" i="0" dirty="0">
                <a:solidFill>
                  <a:srgbClr val="0033CC"/>
                </a:solidFill>
              </a:rPr>
              <a:t>// Skal hoppes til om, betingelse er False</a:t>
            </a:r>
          </a:p>
          <a:p>
            <a:pPr>
              <a:defRPr/>
            </a:pPr>
            <a:r>
              <a:rPr lang="nb-NO" sz="1400" i="0" dirty="0"/>
              <a:t>              </a:t>
            </a:r>
            <a:r>
              <a:rPr lang="nb-NO" sz="1400" i="0" dirty="0" err="1"/>
              <a:t>genBoolCode</a:t>
            </a:r>
            <a:r>
              <a:rPr lang="nb-NO" sz="1400" i="0" dirty="0"/>
              <a:t>(</a:t>
            </a:r>
            <a:r>
              <a:rPr lang="nb-NO" sz="1400" i="0" dirty="0" err="1"/>
              <a:t>t.child</a:t>
            </a:r>
            <a:r>
              <a:rPr lang="nb-NO" sz="1400" i="0" dirty="0"/>
              <a:t>[0], </a:t>
            </a:r>
            <a:r>
              <a:rPr lang="nb-NO" sz="1400" i="0" dirty="0" err="1">
                <a:solidFill>
                  <a:schemeClr val="hlink"/>
                </a:solidFill>
              </a:rPr>
              <a:t>labT</a:t>
            </a:r>
            <a:r>
              <a:rPr lang="nb-NO" sz="1400" i="0" dirty="0">
                <a:solidFill>
                  <a:schemeClr val="hlink"/>
                </a:solidFill>
              </a:rPr>
              <a:t>, </a:t>
            </a:r>
            <a:r>
              <a:rPr lang="nb-NO" sz="1400" i="0" dirty="0" err="1">
                <a:solidFill>
                  <a:schemeClr val="hlink"/>
                </a:solidFill>
              </a:rPr>
              <a:t>labF</a:t>
            </a:r>
            <a:r>
              <a:rPr lang="nb-NO" sz="1400" i="0" dirty="0"/>
              <a:t>); </a:t>
            </a:r>
            <a:r>
              <a:rPr lang="nb-NO" sz="1400" i="0" dirty="0">
                <a:solidFill>
                  <a:srgbClr val="0033CC"/>
                </a:solidFill>
              </a:rPr>
              <a:t>// Lag kode for det boolske uttrykket</a:t>
            </a:r>
            <a:r>
              <a:rPr lang="nb-NO" sz="1400" i="0" dirty="0">
                <a:solidFill>
                  <a:srgbClr val="FF0000"/>
                </a:solidFill>
              </a:rPr>
              <a:t>, med </a:t>
            </a:r>
            <a:r>
              <a:rPr lang="nb-NO" sz="1400" i="0" dirty="0" smtClean="0">
                <a:solidFill>
                  <a:srgbClr val="FF0000"/>
                </a:solidFill>
              </a:rPr>
              <a:t>parametere!</a:t>
            </a:r>
            <a:endParaRPr lang="nb-NO" sz="1400" i="0" dirty="0">
              <a:solidFill>
                <a:srgbClr val="FF0000"/>
              </a:solidFill>
            </a:endParaRPr>
          </a:p>
          <a:p>
            <a:pPr>
              <a:defRPr/>
            </a:pPr>
            <a:r>
              <a:rPr lang="nb-NO" sz="1400" i="0" dirty="0">
                <a:solidFill>
                  <a:schemeClr val="accent2"/>
                </a:solidFill>
              </a:rPr>
              <a:t>              emit2(”lab”, </a:t>
            </a:r>
            <a:r>
              <a:rPr lang="nb-NO" sz="1400" i="0" dirty="0" err="1">
                <a:solidFill>
                  <a:schemeClr val="accent2"/>
                </a:solidFill>
              </a:rPr>
              <a:t>labT</a:t>
            </a:r>
            <a:r>
              <a:rPr lang="nb-NO" sz="1400" i="0" dirty="0">
                <a:solidFill>
                  <a:schemeClr val="accent2"/>
                </a:solidFill>
              </a:rPr>
              <a:t>);</a:t>
            </a:r>
            <a:r>
              <a:rPr lang="nb-NO" sz="1400" i="0" dirty="0">
                <a:solidFill>
                  <a:srgbClr val="0033CC"/>
                </a:solidFill>
              </a:rPr>
              <a:t>      // </a:t>
            </a:r>
            <a:r>
              <a:rPr lang="nb-NO" sz="1400" i="0" dirty="0">
                <a:solidFill>
                  <a:srgbClr val="FF0000"/>
                </a:solidFill>
              </a:rPr>
              <a:t> </a:t>
            </a:r>
            <a:r>
              <a:rPr lang="nb-NO" sz="1400" i="0" dirty="0" smtClean="0">
                <a:solidFill>
                  <a:srgbClr val="FF0000"/>
                </a:solidFill>
              </a:rPr>
              <a:t>   True-hopp </a:t>
            </a:r>
            <a:r>
              <a:rPr lang="nb-NO" sz="1400" i="0" dirty="0">
                <a:solidFill>
                  <a:srgbClr val="FF0000"/>
                </a:solidFill>
              </a:rPr>
              <a:t>fra uttykket skal gå hit</a:t>
            </a:r>
          </a:p>
          <a:p>
            <a:pPr>
              <a:defRPr/>
            </a:pPr>
            <a:r>
              <a:rPr lang="nb-NO" sz="1400" i="0" dirty="0"/>
              <a:t>              </a:t>
            </a:r>
            <a:r>
              <a:rPr lang="nb-NO" sz="1400" i="0" dirty="0" err="1"/>
              <a:t>genCode</a:t>
            </a:r>
            <a:r>
              <a:rPr lang="nb-NO" sz="1400" i="0" dirty="0"/>
              <a:t>(</a:t>
            </a:r>
            <a:r>
              <a:rPr lang="nb-NO" sz="1400" i="0" dirty="0" err="1"/>
              <a:t>t.child</a:t>
            </a:r>
            <a:r>
              <a:rPr lang="nb-NO" sz="1400" i="0" dirty="0"/>
              <a:t>[1]);   </a:t>
            </a:r>
            <a:r>
              <a:rPr lang="nb-NO" sz="1400" i="0" dirty="0">
                <a:solidFill>
                  <a:srgbClr val="0033CC"/>
                </a:solidFill>
              </a:rPr>
              <a:t>// kode for </a:t>
            </a:r>
            <a:r>
              <a:rPr lang="nb-NO" sz="1400" i="0" dirty="0" err="1">
                <a:solidFill>
                  <a:srgbClr val="0033CC"/>
                </a:solidFill>
              </a:rPr>
              <a:t>then</a:t>
            </a:r>
            <a:r>
              <a:rPr lang="nb-NO" sz="1400" i="0" dirty="0">
                <a:solidFill>
                  <a:srgbClr val="0033CC"/>
                </a:solidFill>
              </a:rPr>
              <a:t>-gren </a:t>
            </a:r>
            <a:r>
              <a:rPr lang="nb-NO" sz="1400" i="0" dirty="0">
                <a:solidFill>
                  <a:srgbClr val="FF0000"/>
                </a:solidFill>
              </a:rPr>
              <a:t>(nå uten </a:t>
            </a:r>
            <a:r>
              <a:rPr lang="nb-NO" sz="1400" i="0" dirty="0" err="1" smtClean="0">
                <a:solidFill>
                  <a:srgbClr val="FF0000"/>
                </a:solidFill>
              </a:rPr>
              <a:t>label</a:t>
            </a:r>
            <a:r>
              <a:rPr lang="nb-NO" sz="1400" i="0" dirty="0" smtClean="0">
                <a:solidFill>
                  <a:srgbClr val="FF0000"/>
                </a:solidFill>
              </a:rPr>
              <a:t>-parameter for break-setning)</a:t>
            </a:r>
            <a:endParaRPr lang="nb-NO" sz="1400" i="0" dirty="0">
              <a:solidFill>
                <a:srgbClr val="FF0000"/>
              </a:solidFill>
            </a:endParaRPr>
          </a:p>
          <a:p>
            <a:pPr>
              <a:defRPr/>
            </a:pPr>
            <a:endParaRPr lang="nb-NO" sz="1400" i="0" dirty="0">
              <a:solidFill>
                <a:srgbClr val="FF0000"/>
              </a:solidFill>
            </a:endParaRPr>
          </a:p>
          <a:p>
            <a:pPr>
              <a:defRPr/>
            </a:pPr>
            <a:r>
              <a:rPr lang="nb-NO" sz="1400" i="0" dirty="0"/>
              <a:t>              </a:t>
            </a:r>
            <a:r>
              <a:rPr lang="nb-NO" sz="1400" i="0" dirty="0" err="1"/>
              <a:t>String</a:t>
            </a:r>
            <a:r>
              <a:rPr lang="nb-NO" sz="1400" i="0" dirty="0"/>
              <a:t> </a:t>
            </a:r>
            <a:r>
              <a:rPr lang="nb-NO" sz="1400" i="0" dirty="0" err="1"/>
              <a:t>labx</a:t>
            </a:r>
            <a:r>
              <a:rPr lang="nb-NO" sz="1400" i="0" dirty="0"/>
              <a:t> = </a:t>
            </a:r>
            <a:r>
              <a:rPr lang="nb-NO" sz="1400" i="0" dirty="0" err="1"/>
              <a:t>genLabel</a:t>
            </a:r>
            <a:r>
              <a:rPr lang="nb-NO" sz="1400" i="0" dirty="0"/>
              <a:t>();     </a:t>
            </a:r>
            <a:r>
              <a:rPr lang="nb-NO" sz="1400" i="0" dirty="0">
                <a:solidFill>
                  <a:srgbClr val="0033CC"/>
                </a:solidFill>
              </a:rPr>
              <a:t>// Skal angi slutten av </a:t>
            </a:r>
            <a:r>
              <a:rPr lang="nb-NO" sz="1400" i="0" dirty="0" err="1">
                <a:solidFill>
                  <a:srgbClr val="0033CC"/>
                </a:solidFill>
              </a:rPr>
              <a:t>if-setningen</a:t>
            </a:r>
            <a:r>
              <a:rPr lang="nb-NO" sz="1400" i="0" dirty="0">
                <a:solidFill>
                  <a:srgbClr val="0033CC"/>
                </a:solidFill>
              </a:rPr>
              <a:t>, etter </a:t>
            </a:r>
            <a:r>
              <a:rPr lang="nb-NO" sz="1400" i="0" dirty="0" err="1">
                <a:solidFill>
                  <a:srgbClr val="0033CC"/>
                </a:solidFill>
              </a:rPr>
              <a:t>else-grenen</a:t>
            </a:r>
            <a:endParaRPr lang="nb-NO" sz="1400" i="0" dirty="0">
              <a:solidFill>
                <a:srgbClr val="0033CC"/>
              </a:solidFill>
            </a:endParaRPr>
          </a:p>
          <a:p>
            <a:pPr>
              <a:defRPr/>
            </a:pPr>
            <a:r>
              <a:rPr lang="nb-NO" sz="1400" i="0" dirty="0">
                <a:solidFill>
                  <a:srgbClr val="0033CC"/>
                </a:solidFill>
              </a:rPr>
              <a:t>              </a:t>
            </a:r>
            <a:r>
              <a:rPr lang="nb-NO" sz="1400" i="0" dirty="0" err="1"/>
              <a:t>if</a:t>
            </a:r>
            <a:r>
              <a:rPr lang="nb-NO" sz="1400" i="0" dirty="0"/>
              <a:t> </a:t>
            </a:r>
            <a:r>
              <a:rPr lang="nb-NO" sz="1400" i="0" dirty="0" err="1"/>
              <a:t>t.child</a:t>
            </a:r>
            <a:r>
              <a:rPr lang="nb-NO" sz="1400" i="0" dirty="0"/>
              <a:t>[2] != null {            </a:t>
            </a:r>
            <a:r>
              <a:rPr lang="nb-NO" sz="1400" i="0" dirty="0">
                <a:solidFill>
                  <a:srgbClr val="0033CC"/>
                </a:solidFill>
              </a:rPr>
              <a:t>// Test på om det er </a:t>
            </a:r>
            <a:r>
              <a:rPr lang="nb-NO" sz="1400" i="0" dirty="0" err="1">
                <a:solidFill>
                  <a:srgbClr val="0033CC"/>
                </a:solidFill>
              </a:rPr>
              <a:t>else-gren</a:t>
            </a:r>
            <a:r>
              <a:rPr lang="nb-NO" sz="1400" i="0" dirty="0">
                <a:solidFill>
                  <a:srgbClr val="0033CC"/>
                </a:solidFill>
              </a:rPr>
              <a:t>?</a:t>
            </a:r>
          </a:p>
          <a:p>
            <a:pPr>
              <a:defRPr/>
            </a:pPr>
            <a:r>
              <a:rPr lang="nb-NO" sz="1400" i="0" dirty="0">
                <a:solidFill>
                  <a:schemeClr val="accent2"/>
                </a:solidFill>
              </a:rPr>
              <a:t>                    emit2(”</a:t>
            </a:r>
            <a:r>
              <a:rPr lang="nb-NO" sz="1400" i="0" dirty="0" err="1">
                <a:solidFill>
                  <a:schemeClr val="accent2"/>
                </a:solidFill>
              </a:rPr>
              <a:t>ujp</a:t>
            </a:r>
            <a:r>
              <a:rPr lang="nb-NO" sz="1400" i="0" dirty="0">
                <a:solidFill>
                  <a:schemeClr val="accent2"/>
                </a:solidFill>
              </a:rPr>
              <a:t>”, </a:t>
            </a:r>
            <a:r>
              <a:rPr lang="nb-NO" sz="1400" i="0" dirty="0" err="1">
                <a:solidFill>
                  <a:schemeClr val="accent2"/>
                </a:solidFill>
              </a:rPr>
              <a:t>labx</a:t>
            </a:r>
            <a:r>
              <a:rPr lang="nb-NO" sz="1400" i="0" dirty="0">
                <a:solidFill>
                  <a:schemeClr val="accent2"/>
                </a:solidFill>
              </a:rPr>
              <a:t>);           </a:t>
            </a:r>
            <a:r>
              <a:rPr lang="nb-NO" sz="1400" i="0" dirty="0">
                <a:solidFill>
                  <a:srgbClr val="0033CC"/>
                </a:solidFill>
              </a:rPr>
              <a:t>// Hopp over </a:t>
            </a:r>
            <a:r>
              <a:rPr lang="nb-NO" sz="1400" i="0" dirty="0" err="1">
                <a:solidFill>
                  <a:srgbClr val="0033CC"/>
                </a:solidFill>
              </a:rPr>
              <a:t>else-grenen</a:t>
            </a:r>
            <a:endParaRPr lang="nb-NO" sz="1400" i="0" dirty="0">
              <a:solidFill>
                <a:srgbClr val="0033CC"/>
              </a:solidFill>
            </a:endParaRPr>
          </a:p>
          <a:p>
            <a:pPr>
              <a:defRPr/>
            </a:pPr>
            <a:r>
              <a:rPr lang="nb-NO" sz="1400" i="0" dirty="0"/>
              <a:t>              }</a:t>
            </a:r>
          </a:p>
          <a:p>
            <a:pPr>
              <a:defRPr/>
            </a:pPr>
            <a:endParaRPr lang="nb-NO" sz="1400" i="0" dirty="0"/>
          </a:p>
          <a:p>
            <a:pPr>
              <a:defRPr/>
            </a:pPr>
            <a:r>
              <a:rPr lang="nb-NO" sz="1400" i="0" dirty="0"/>
              <a:t>              </a:t>
            </a:r>
            <a:r>
              <a:rPr lang="nb-NO" sz="1400" i="0" dirty="0">
                <a:solidFill>
                  <a:schemeClr val="accent2"/>
                </a:solidFill>
              </a:rPr>
              <a:t>emit2(”</a:t>
            </a:r>
            <a:r>
              <a:rPr lang="nb-NO" sz="1400" i="0" dirty="0" err="1">
                <a:solidFill>
                  <a:schemeClr val="accent2"/>
                </a:solidFill>
              </a:rPr>
              <a:t>label</a:t>
            </a:r>
            <a:r>
              <a:rPr lang="nb-NO" sz="1400" i="0" dirty="0">
                <a:solidFill>
                  <a:schemeClr val="accent2"/>
                </a:solidFill>
              </a:rPr>
              <a:t>”, </a:t>
            </a:r>
            <a:r>
              <a:rPr lang="nb-NO" sz="1400" i="0" dirty="0" err="1">
                <a:solidFill>
                  <a:schemeClr val="accent2"/>
                </a:solidFill>
              </a:rPr>
              <a:t>labF</a:t>
            </a:r>
            <a:r>
              <a:rPr lang="nb-NO" sz="1400" i="0" dirty="0">
                <a:solidFill>
                  <a:schemeClr val="accent2"/>
                </a:solidFill>
              </a:rPr>
              <a:t>);     </a:t>
            </a:r>
            <a:r>
              <a:rPr lang="nb-NO" sz="1400" i="0" dirty="0">
                <a:solidFill>
                  <a:srgbClr val="0033CC"/>
                </a:solidFill>
              </a:rPr>
              <a:t>// </a:t>
            </a:r>
            <a:r>
              <a:rPr lang="nb-NO" sz="1400" i="0" dirty="0" err="1">
                <a:solidFill>
                  <a:srgbClr val="FF0000"/>
                </a:solidFill>
              </a:rPr>
              <a:t>False-hopp</a:t>
            </a:r>
            <a:r>
              <a:rPr lang="nb-NO" sz="1400" i="0" dirty="0">
                <a:solidFill>
                  <a:srgbClr val="FF0000"/>
                </a:solidFill>
              </a:rPr>
              <a:t> fra uttykket skal gå hit</a:t>
            </a:r>
            <a:endParaRPr lang="nb-NO" sz="1400" i="0" dirty="0">
              <a:solidFill>
                <a:srgbClr val="0033CC"/>
              </a:solidFill>
            </a:endParaRPr>
          </a:p>
          <a:p>
            <a:pPr>
              <a:defRPr/>
            </a:pPr>
            <a:endParaRPr lang="nb-NO" sz="1400" i="0" dirty="0">
              <a:solidFill>
                <a:srgbClr val="0033CC"/>
              </a:solidFill>
            </a:endParaRPr>
          </a:p>
          <a:p>
            <a:pPr>
              <a:defRPr/>
            </a:pPr>
            <a:r>
              <a:rPr lang="nb-NO" sz="1400" i="0" dirty="0"/>
              <a:t>              </a:t>
            </a:r>
            <a:r>
              <a:rPr lang="nb-NO" sz="1400" i="0" dirty="0" err="1"/>
              <a:t>if</a:t>
            </a:r>
            <a:r>
              <a:rPr lang="nb-NO" sz="1400" i="0" dirty="0"/>
              <a:t> </a:t>
            </a:r>
            <a:r>
              <a:rPr lang="nb-NO" sz="1400" i="0" dirty="0" err="1"/>
              <a:t>t.child</a:t>
            </a:r>
            <a:r>
              <a:rPr lang="nb-NO" sz="1400" i="0" dirty="0"/>
              <a:t>[2] != null {     </a:t>
            </a:r>
            <a:r>
              <a:rPr lang="nb-NO" sz="1400" i="0" dirty="0">
                <a:solidFill>
                  <a:srgbClr val="0033CC"/>
                </a:solidFill>
              </a:rPr>
              <a:t>// En gang til: test om det er </a:t>
            </a:r>
            <a:r>
              <a:rPr lang="nb-NO" sz="1400" i="0" dirty="0" err="1">
                <a:solidFill>
                  <a:srgbClr val="0033CC"/>
                </a:solidFill>
              </a:rPr>
              <a:t>else-gren</a:t>
            </a:r>
            <a:r>
              <a:rPr lang="nb-NO" sz="1400" i="0" dirty="0">
                <a:solidFill>
                  <a:srgbClr val="0033CC"/>
                </a:solidFill>
              </a:rPr>
              <a:t>? (litt plundrete programmering)</a:t>
            </a:r>
          </a:p>
          <a:p>
            <a:pPr>
              <a:defRPr/>
            </a:pPr>
            <a:r>
              <a:rPr lang="nb-NO" sz="1400" i="0" dirty="0"/>
              <a:t>                    </a:t>
            </a:r>
            <a:r>
              <a:rPr lang="nb-NO" sz="1400" i="0" dirty="0" err="1"/>
              <a:t>genCode</a:t>
            </a:r>
            <a:r>
              <a:rPr lang="nb-NO" sz="1400" i="0" dirty="0"/>
              <a:t>(</a:t>
            </a:r>
            <a:r>
              <a:rPr lang="nb-NO" sz="1400" i="0" dirty="0" err="1"/>
              <a:t>t.child</a:t>
            </a:r>
            <a:r>
              <a:rPr lang="nb-NO" sz="1400" i="0" dirty="0"/>
              <a:t>[2]); </a:t>
            </a:r>
            <a:r>
              <a:rPr lang="nb-NO" sz="1400" i="0" dirty="0">
                <a:solidFill>
                  <a:srgbClr val="0033CC"/>
                </a:solidFill>
              </a:rPr>
              <a:t>// Kode for </a:t>
            </a:r>
            <a:r>
              <a:rPr lang="nb-NO" sz="1400" i="0" dirty="0" err="1">
                <a:solidFill>
                  <a:srgbClr val="0033CC"/>
                </a:solidFill>
              </a:rPr>
              <a:t>else-gren</a:t>
            </a:r>
            <a:r>
              <a:rPr lang="nb-NO" sz="1400" i="0" dirty="0">
                <a:solidFill>
                  <a:srgbClr val="0033CC"/>
                </a:solidFill>
              </a:rPr>
              <a:t> </a:t>
            </a:r>
            <a:r>
              <a:rPr lang="nb-NO" sz="1400" i="0" dirty="0">
                <a:solidFill>
                  <a:srgbClr val="FF0000"/>
                </a:solidFill>
              </a:rPr>
              <a:t>(nå uten </a:t>
            </a:r>
            <a:r>
              <a:rPr lang="nb-NO" sz="1400" i="0" dirty="0" err="1">
                <a:solidFill>
                  <a:srgbClr val="FF0000"/>
                </a:solidFill>
              </a:rPr>
              <a:t>label-parameter</a:t>
            </a:r>
            <a:r>
              <a:rPr lang="nb-NO" sz="1400" i="0" dirty="0">
                <a:solidFill>
                  <a:srgbClr val="FF0000"/>
                </a:solidFill>
              </a:rPr>
              <a:t>)</a:t>
            </a:r>
          </a:p>
          <a:p>
            <a:pPr>
              <a:defRPr/>
            </a:pPr>
            <a:r>
              <a:rPr lang="nb-NO" sz="1400" i="0" dirty="0">
                <a:solidFill>
                  <a:srgbClr val="FF0000"/>
                </a:solidFill>
              </a:rPr>
              <a:t>                   </a:t>
            </a:r>
            <a:r>
              <a:rPr lang="nb-NO" sz="1400" i="0" dirty="0">
                <a:solidFill>
                  <a:schemeClr val="accent2"/>
                </a:solidFill>
              </a:rPr>
              <a:t> emit2(”</a:t>
            </a:r>
            <a:r>
              <a:rPr lang="nb-NO" sz="1400" i="0" dirty="0" err="1" smtClean="0">
                <a:solidFill>
                  <a:schemeClr val="accent2"/>
                </a:solidFill>
              </a:rPr>
              <a:t>label</a:t>
            </a:r>
            <a:r>
              <a:rPr lang="nb-NO" sz="1400" i="0" dirty="0" smtClean="0">
                <a:solidFill>
                  <a:schemeClr val="accent2"/>
                </a:solidFill>
              </a:rPr>
              <a:t>”, </a:t>
            </a:r>
            <a:r>
              <a:rPr lang="nb-NO" sz="1400" i="0" dirty="0" err="1">
                <a:solidFill>
                  <a:schemeClr val="accent2"/>
                </a:solidFill>
              </a:rPr>
              <a:t>labx</a:t>
            </a:r>
            <a:r>
              <a:rPr lang="nb-NO" sz="1400" i="0" dirty="0">
                <a:solidFill>
                  <a:schemeClr val="accent2"/>
                </a:solidFill>
              </a:rPr>
              <a:t>);</a:t>
            </a:r>
            <a:r>
              <a:rPr lang="nb-NO" sz="1400" i="0" dirty="0">
                <a:solidFill>
                  <a:srgbClr val="0033CC"/>
                </a:solidFill>
              </a:rPr>
              <a:t>     // Hopp over </a:t>
            </a:r>
            <a:r>
              <a:rPr lang="nb-NO" sz="1400" i="0" dirty="0" err="1">
                <a:solidFill>
                  <a:srgbClr val="0033CC"/>
                </a:solidFill>
              </a:rPr>
              <a:t>else-gren</a:t>
            </a:r>
            <a:r>
              <a:rPr lang="nb-NO" sz="1400" i="0" dirty="0">
                <a:solidFill>
                  <a:srgbClr val="0033CC"/>
                </a:solidFill>
              </a:rPr>
              <a:t> går hit</a:t>
            </a:r>
            <a:r>
              <a:rPr lang="nb-NO" sz="1400" i="0" dirty="0"/>
              <a:t> </a:t>
            </a:r>
            <a:endParaRPr lang="nb-NO" sz="1400" i="0" dirty="0">
              <a:solidFill>
                <a:srgbClr val="0033CC"/>
              </a:solidFill>
            </a:endParaRPr>
          </a:p>
          <a:p>
            <a:pPr>
              <a:defRPr/>
            </a:pPr>
            <a:r>
              <a:rPr lang="nb-NO" sz="1400" i="0" dirty="0" smtClean="0"/>
              <a:t>}</a:t>
            </a:r>
            <a:r>
              <a:rPr lang="nb-NO" sz="1400" i="0" dirty="0" smtClean="0">
                <a:solidFill>
                  <a:srgbClr val="0033CC"/>
                </a:solidFill>
              </a:rPr>
              <a:t> </a:t>
            </a:r>
            <a:r>
              <a:rPr lang="nb-NO" sz="1400" i="0" dirty="0"/>
              <a:t> </a:t>
            </a:r>
            <a:r>
              <a:rPr lang="nb-NO" sz="1400" i="0" dirty="0" smtClean="0"/>
              <a:t>          }</a:t>
            </a:r>
            <a:endParaRPr lang="nb-NO" sz="1400" i="0" dirty="0"/>
          </a:p>
          <a:p>
            <a:pPr>
              <a:defRPr/>
            </a:pPr>
            <a:r>
              <a:rPr lang="nb-NO" sz="1400" i="0" dirty="0"/>
              <a:t>……</a:t>
            </a:r>
          </a:p>
          <a:p>
            <a:pPr>
              <a:defRPr/>
            </a:pPr>
            <a:r>
              <a:rPr lang="nb-NO" sz="1400" i="0" dirty="0"/>
              <a:t>             </a:t>
            </a:r>
          </a:p>
        </p:txBody>
      </p:sp>
    </p:spTree>
    <p:extLst>
      <p:ext uri="{BB962C8B-B14F-4D97-AF65-F5344CB8AC3E}">
        <p14:creationId xmlns:p14="http://schemas.microsoft.com/office/powerpoint/2010/main" xmlns="" val="21641793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2"/>
          </p:nvPr>
        </p:nvSpPr>
        <p:spPr>
          <a:xfrm>
            <a:off x="8520113" y="6049963"/>
            <a:ext cx="392112" cy="457200"/>
          </a:xfrm>
          <a:noFill/>
        </p:spPr>
        <p:txBody>
          <a:bodyPr/>
          <a:lstStyle/>
          <a:p>
            <a:fld id="{1489661D-8B38-4EEB-87C1-58CFB2E076A1}" type="slidenum">
              <a:rPr smtClean="0"/>
              <a:pPr/>
              <a:t>6</a:t>
            </a:fld>
            <a:endParaRPr lang="nb-NO" smtClean="0"/>
          </a:p>
        </p:txBody>
      </p:sp>
      <p:sp>
        <p:nvSpPr>
          <p:cNvPr id="17411" name="Rectangle 2"/>
          <p:cNvSpPr>
            <a:spLocks noGrp="1" noChangeArrowheads="1"/>
          </p:cNvSpPr>
          <p:nvPr>
            <p:ph type="title"/>
          </p:nvPr>
        </p:nvSpPr>
        <p:spPr>
          <a:xfrm>
            <a:off x="1130300" y="465138"/>
            <a:ext cx="3802063" cy="390525"/>
          </a:xfrm>
          <a:solidFill>
            <a:srgbClr val="EAEAEA"/>
          </a:solidFill>
        </p:spPr>
        <p:txBody>
          <a:bodyPr/>
          <a:lstStyle/>
          <a:p>
            <a:pPr algn="ctr" eaLnBrk="1" hangingPunct="1"/>
            <a:r>
              <a:rPr lang="en-US" sz="1800" dirty="0" err="1" smtClean="0"/>
              <a:t>Genere</a:t>
            </a:r>
            <a:r>
              <a:rPr lang="en-US" sz="1800" dirty="0" smtClean="0"/>
              <a:t> TA-</a:t>
            </a:r>
            <a:r>
              <a:rPr lang="en-US" sz="1800" dirty="0" err="1" smtClean="0"/>
              <a:t>kode</a:t>
            </a:r>
            <a:r>
              <a:rPr lang="en-US" sz="1800" dirty="0" smtClean="0"/>
              <a:t> for </a:t>
            </a:r>
            <a:r>
              <a:rPr lang="en-US" sz="1800" dirty="0" err="1" smtClean="0"/>
              <a:t>boolske</a:t>
            </a:r>
            <a:r>
              <a:rPr lang="en-US" sz="1800" dirty="0" smtClean="0"/>
              <a:t> </a:t>
            </a:r>
            <a:r>
              <a:rPr lang="en-US" sz="1800" dirty="0" err="1" smtClean="0"/>
              <a:t>uttrykk</a:t>
            </a:r>
            <a:r>
              <a:rPr lang="en-US" sz="1800" dirty="0" smtClean="0"/>
              <a:t> </a:t>
            </a:r>
          </a:p>
        </p:txBody>
      </p:sp>
      <p:sp>
        <p:nvSpPr>
          <p:cNvPr id="17412" name="TextBox 7"/>
          <p:cNvSpPr txBox="1">
            <a:spLocks noChangeArrowheads="1"/>
          </p:cNvSpPr>
          <p:nvPr/>
        </p:nvSpPr>
        <p:spPr bwMode="auto">
          <a:xfrm>
            <a:off x="395288" y="1401763"/>
            <a:ext cx="8229600" cy="5478423"/>
          </a:xfrm>
          <a:prstGeom prst="rect">
            <a:avLst/>
          </a:prstGeom>
          <a:noFill/>
          <a:ln w="9525">
            <a:noFill/>
            <a:miter lim="800000"/>
            <a:headEnd/>
            <a:tailEnd/>
          </a:ln>
        </p:spPr>
        <p:txBody>
          <a:bodyPr>
            <a:spAutoFit/>
          </a:bodyPr>
          <a:lstStyle/>
          <a:p>
            <a:r>
              <a:rPr lang="nb-NO" sz="1400" i="0" dirty="0" err="1"/>
              <a:t>void</a:t>
            </a:r>
            <a:r>
              <a:rPr lang="nb-NO" sz="1400" i="0" dirty="0"/>
              <a:t> </a:t>
            </a:r>
            <a:r>
              <a:rPr lang="nb-NO" sz="1400" i="0" dirty="0" err="1"/>
              <a:t>genBoolCode</a:t>
            </a:r>
            <a:r>
              <a:rPr lang="nb-NO" sz="1400" i="0" dirty="0"/>
              <a:t>(</a:t>
            </a:r>
            <a:r>
              <a:rPr lang="nb-NO" sz="1400" i="0" dirty="0" err="1"/>
              <a:t>String</a:t>
            </a:r>
            <a:r>
              <a:rPr lang="nb-NO" sz="1400" i="0" dirty="0"/>
              <a:t> </a:t>
            </a:r>
            <a:r>
              <a:rPr lang="nb-NO" sz="1400" i="0" dirty="0" err="1">
                <a:solidFill>
                  <a:srgbClr val="FF0000"/>
                </a:solidFill>
              </a:rPr>
              <a:t>labT</a:t>
            </a:r>
            <a:r>
              <a:rPr lang="nb-NO" sz="1400" i="0" dirty="0">
                <a:solidFill>
                  <a:srgbClr val="FF0000"/>
                </a:solidFill>
              </a:rPr>
              <a:t>, </a:t>
            </a:r>
            <a:r>
              <a:rPr lang="nb-NO" sz="1400" i="0" dirty="0" err="1">
                <a:solidFill>
                  <a:srgbClr val="FF0000"/>
                </a:solidFill>
              </a:rPr>
              <a:t>labF</a:t>
            </a:r>
            <a:r>
              <a:rPr lang="nb-NO" sz="1400" i="0" dirty="0"/>
              <a:t>) {</a:t>
            </a:r>
          </a:p>
          <a:p>
            <a:r>
              <a:rPr lang="nb-NO" sz="1400" i="0" dirty="0"/>
              <a:t>         …</a:t>
            </a:r>
          </a:p>
          <a:p>
            <a:r>
              <a:rPr lang="nb-NO" sz="1400" i="0" dirty="0"/>
              <a:t>         </a:t>
            </a:r>
            <a:r>
              <a:rPr lang="nb-NO" sz="1400" i="0" dirty="0">
                <a:solidFill>
                  <a:srgbClr val="0033CC"/>
                </a:solidFill>
              </a:rPr>
              <a:t>case ”||”: </a:t>
            </a:r>
            <a:r>
              <a:rPr lang="nb-NO" sz="1400" i="0" dirty="0"/>
              <a:t>{ </a:t>
            </a:r>
          </a:p>
          <a:p>
            <a:r>
              <a:rPr lang="nb-NO" sz="1400" i="0" dirty="0"/>
              <a:t>              </a:t>
            </a:r>
            <a:r>
              <a:rPr lang="nb-NO" sz="1400" i="0" dirty="0" err="1"/>
              <a:t>String</a:t>
            </a:r>
            <a:r>
              <a:rPr lang="nb-NO" sz="1400" i="0" dirty="0"/>
              <a:t> </a:t>
            </a:r>
            <a:r>
              <a:rPr lang="nb-NO" sz="1400" i="0" dirty="0" err="1"/>
              <a:t>labx</a:t>
            </a:r>
            <a:r>
              <a:rPr lang="nb-NO" sz="1400" i="0" dirty="0"/>
              <a:t> = </a:t>
            </a:r>
            <a:r>
              <a:rPr lang="nb-NO" sz="1400" i="0" dirty="0" err="1"/>
              <a:t>genLabel</a:t>
            </a:r>
            <a:r>
              <a:rPr lang="nb-NO" sz="1400" i="0" dirty="0"/>
              <a:t>();</a:t>
            </a:r>
          </a:p>
          <a:p>
            <a:r>
              <a:rPr lang="nb-NO" sz="1400" i="0" dirty="0"/>
              <a:t>              </a:t>
            </a:r>
            <a:r>
              <a:rPr lang="nb-NO" sz="1400" i="0" dirty="0" err="1"/>
              <a:t>left.genBoolCode</a:t>
            </a:r>
            <a:r>
              <a:rPr lang="nb-NO" sz="1400" i="0" dirty="0"/>
              <a:t>(</a:t>
            </a:r>
            <a:r>
              <a:rPr lang="nb-NO" sz="1400" i="0" dirty="0" err="1">
                <a:solidFill>
                  <a:srgbClr val="FF0000"/>
                </a:solidFill>
              </a:rPr>
              <a:t>labT</a:t>
            </a:r>
            <a:r>
              <a:rPr lang="nb-NO" sz="1400" i="0" dirty="0"/>
              <a:t>, </a:t>
            </a:r>
            <a:r>
              <a:rPr lang="nb-NO" sz="1400" i="0" dirty="0" err="1">
                <a:solidFill>
                  <a:srgbClr val="FF0000"/>
                </a:solidFill>
              </a:rPr>
              <a:t>labx</a:t>
            </a:r>
            <a:r>
              <a:rPr lang="nb-NO" sz="1400" i="0" dirty="0"/>
              <a:t>);</a:t>
            </a:r>
          </a:p>
          <a:p>
            <a:r>
              <a:rPr lang="nb-NO" sz="1400" i="0" dirty="0"/>
              <a:t>             </a:t>
            </a:r>
            <a:r>
              <a:rPr lang="nb-NO" sz="1400" i="0" dirty="0">
                <a:solidFill>
                  <a:srgbClr val="00B050"/>
                </a:solidFill>
              </a:rPr>
              <a:t> emit2(”</a:t>
            </a:r>
            <a:r>
              <a:rPr lang="nb-NO" sz="1400" i="0" dirty="0" err="1">
                <a:solidFill>
                  <a:srgbClr val="00B050"/>
                </a:solidFill>
              </a:rPr>
              <a:t>label</a:t>
            </a:r>
            <a:r>
              <a:rPr lang="nb-NO" sz="1400" i="0" dirty="0">
                <a:solidFill>
                  <a:srgbClr val="00B050"/>
                </a:solidFill>
              </a:rPr>
              <a:t>”, </a:t>
            </a:r>
            <a:r>
              <a:rPr lang="nb-NO" sz="1400" i="0" dirty="0" err="1">
                <a:solidFill>
                  <a:srgbClr val="00B050"/>
                </a:solidFill>
              </a:rPr>
              <a:t>labx</a:t>
            </a:r>
            <a:r>
              <a:rPr lang="nb-NO" sz="1400" i="0" dirty="0">
                <a:solidFill>
                  <a:srgbClr val="00B050"/>
                </a:solidFill>
              </a:rPr>
              <a:t>);</a:t>
            </a:r>
          </a:p>
          <a:p>
            <a:r>
              <a:rPr lang="nb-NO" sz="1400" i="0" dirty="0"/>
              <a:t>              </a:t>
            </a:r>
            <a:r>
              <a:rPr lang="nb-NO" sz="1400" i="0" dirty="0" err="1"/>
              <a:t>right.genBoolCode</a:t>
            </a:r>
            <a:r>
              <a:rPr lang="nb-NO" sz="1400" i="0" dirty="0"/>
              <a:t>(</a:t>
            </a:r>
            <a:r>
              <a:rPr lang="nb-NO" sz="1400" i="0" dirty="0" err="1">
                <a:solidFill>
                  <a:srgbClr val="FF0000"/>
                </a:solidFill>
              </a:rPr>
              <a:t>labT</a:t>
            </a:r>
            <a:r>
              <a:rPr lang="nb-NO" sz="1400" i="0" dirty="0"/>
              <a:t>, </a:t>
            </a:r>
            <a:r>
              <a:rPr lang="nb-NO" sz="1400" i="0" dirty="0" err="1">
                <a:solidFill>
                  <a:srgbClr val="FF0000"/>
                </a:solidFill>
              </a:rPr>
              <a:t>labF</a:t>
            </a:r>
            <a:r>
              <a:rPr lang="nb-NO" sz="1400" i="0" dirty="0" smtClean="0"/>
              <a:t>);</a:t>
            </a:r>
            <a:endParaRPr lang="nb-NO" sz="1400" i="0" dirty="0"/>
          </a:p>
          <a:p>
            <a:r>
              <a:rPr lang="nb-NO" sz="1400" i="0" dirty="0"/>
              <a:t>         }</a:t>
            </a:r>
          </a:p>
          <a:p>
            <a:r>
              <a:rPr lang="nb-NO" sz="1400" i="0" dirty="0"/>
              <a:t>         </a:t>
            </a:r>
            <a:r>
              <a:rPr lang="nb-NO" sz="1400" i="0" dirty="0">
                <a:solidFill>
                  <a:srgbClr val="0033CC"/>
                </a:solidFill>
              </a:rPr>
              <a:t>case ”&amp;&amp;”: </a:t>
            </a:r>
            <a:r>
              <a:rPr lang="nb-NO" sz="1400" i="0" dirty="0"/>
              <a:t>{ </a:t>
            </a:r>
          </a:p>
          <a:p>
            <a:r>
              <a:rPr lang="nb-NO" sz="1400" i="0" dirty="0"/>
              <a:t>              </a:t>
            </a:r>
            <a:r>
              <a:rPr lang="nb-NO" sz="1400" i="0" dirty="0" err="1"/>
              <a:t>String</a:t>
            </a:r>
            <a:r>
              <a:rPr lang="nb-NO" sz="1400" i="0" dirty="0"/>
              <a:t> </a:t>
            </a:r>
            <a:r>
              <a:rPr lang="nb-NO" sz="1400" i="0" dirty="0" err="1"/>
              <a:t>labx</a:t>
            </a:r>
            <a:r>
              <a:rPr lang="nb-NO" sz="1400" i="0" dirty="0"/>
              <a:t> = </a:t>
            </a:r>
            <a:r>
              <a:rPr lang="nb-NO" sz="1400" i="0" dirty="0" err="1"/>
              <a:t>genLabel</a:t>
            </a:r>
            <a:r>
              <a:rPr lang="nb-NO" sz="1400" i="0" dirty="0"/>
              <a:t>();</a:t>
            </a:r>
          </a:p>
          <a:p>
            <a:r>
              <a:rPr lang="nb-NO" sz="1400" i="0" dirty="0"/>
              <a:t>              </a:t>
            </a:r>
            <a:r>
              <a:rPr lang="nb-NO" sz="1400" i="0" dirty="0" err="1"/>
              <a:t>left.genBoolCode</a:t>
            </a:r>
            <a:r>
              <a:rPr lang="nb-NO" sz="1400" i="0" dirty="0"/>
              <a:t>(</a:t>
            </a:r>
            <a:r>
              <a:rPr lang="nb-NO" sz="1400" i="0" dirty="0" err="1">
                <a:solidFill>
                  <a:srgbClr val="FF0000"/>
                </a:solidFill>
              </a:rPr>
              <a:t>labx</a:t>
            </a:r>
            <a:r>
              <a:rPr lang="nb-NO" sz="1400" i="0" dirty="0"/>
              <a:t>,</a:t>
            </a:r>
            <a:r>
              <a:rPr lang="nb-NO" sz="1400" i="0" dirty="0">
                <a:solidFill>
                  <a:srgbClr val="FF0000"/>
                </a:solidFill>
              </a:rPr>
              <a:t> </a:t>
            </a:r>
            <a:r>
              <a:rPr lang="nb-NO" sz="1400" i="0" dirty="0" err="1">
                <a:solidFill>
                  <a:srgbClr val="FF0000"/>
                </a:solidFill>
              </a:rPr>
              <a:t>labF</a:t>
            </a:r>
            <a:r>
              <a:rPr lang="nb-NO" sz="1400" i="0" dirty="0" smtClean="0"/>
              <a:t>); </a:t>
            </a:r>
            <a:r>
              <a:rPr lang="nb-NO" sz="1400" i="0" dirty="0" smtClean="0">
                <a:solidFill>
                  <a:srgbClr val="0033CC"/>
                </a:solidFill>
              </a:rPr>
              <a:t> // som over</a:t>
            </a:r>
            <a:endParaRPr lang="nb-NO" sz="1400" i="0" dirty="0">
              <a:solidFill>
                <a:srgbClr val="0033CC"/>
              </a:solidFill>
            </a:endParaRPr>
          </a:p>
          <a:p>
            <a:r>
              <a:rPr lang="nb-NO" sz="1400" i="0" dirty="0">
                <a:solidFill>
                  <a:srgbClr val="4BA507"/>
                </a:solidFill>
              </a:rPr>
              <a:t>              </a:t>
            </a:r>
            <a:r>
              <a:rPr lang="nb-NO" sz="1400" i="0" dirty="0">
                <a:solidFill>
                  <a:srgbClr val="00B050"/>
                </a:solidFill>
              </a:rPr>
              <a:t>emit2(”</a:t>
            </a:r>
            <a:r>
              <a:rPr lang="nb-NO" sz="1400" i="0" dirty="0" err="1">
                <a:solidFill>
                  <a:srgbClr val="00B050"/>
                </a:solidFill>
              </a:rPr>
              <a:t>label</a:t>
            </a:r>
            <a:r>
              <a:rPr lang="nb-NO" sz="1400" i="0" dirty="0">
                <a:solidFill>
                  <a:srgbClr val="00B050"/>
                </a:solidFill>
              </a:rPr>
              <a:t>”, </a:t>
            </a:r>
            <a:r>
              <a:rPr lang="nb-NO" sz="1400" i="0" dirty="0" err="1">
                <a:solidFill>
                  <a:srgbClr val="00B050"/>
                </a:solidFill>
              </a:rPr>
              <a:t>labx</a:t>
            </a:r>
            <a:r>
              <a:rPr lang="nb-NO" sz="1400" i="0" dirty="0">
                <a:solidFill>
                  <a:srgbClr val="00B050"/>
                </a:solidFill>
              </a:rPr>
              <a:t>);</a:t>
            </a:r>
          </a:p>
          <a:p>
            <a:r>
              <a:rPr lang="nb-NO" sz="1400" i="0" dirty="0"/>
              <a:t>              </a:t>
            </a:r>
            <a:r>
              <a:rPr lang="nb-NO" sz="1400" i="0" dirty="0" err="1"/>
              <a:t>right.genBoolCode</a:t>
            </a:r>
            <a:r>
              <a:rPr lang="nb-NO" sz="1400" i="0" dirty="0"/>
              <a:t>(</a:t>
            </a:r>
            <a:r>
              <a:rPr lang="nb-NO" sz="1400" i="0" dirty="0" err="1">
                <a:solidFill>
                  <a:srgbClr val="FF0000"/>
                </a:solidFill>
              </a:rPr>
              <a:t>labT</a:t>
            </a:r>
            <a:r>
              <a:rPr lang="nb-NO" sz="1400" i="0" dirty="0"/>
              <a:t>, </a:t>
            </a:r>
            <a:r>
              <a:rPr lang="nb-NO" sz="1400" i="0" dirty="0" err="1">
                <a:solidFill>
                  <a:srgbClr val="FF0000"/>
                </a:solidFill>
              </a:rPr>
              <a:t>labF</a:t>
            </a:r>
            <a:r>
              <a:rPr lang="nb-NO" sz="1400" i="0" dirty="0" smtClean="0"/>
              <a:t>);  </a:t>
            </a:r>
            <a:r>
              <a:rPr lang="nb-NO" sz="1400" i="0" dirty="0" smtClean="0">
                <a:solidFill>
                  <a:srgbClr val="0033CC"/>
                </a:solidFill>
              </a:rPr>
              <a:t>// som over</a:t>
            </a:r>
            <a:endParaRPr lang="nb-NO" sz="1400" i="0" dirty="0">
              <a:solidFill>
                <a:srgbClr val="0033CC"/>
              </a:solidFill>
            </a:endParaRPr>
          </a:p>
          <a:p>
            <a:r>
              <a:rPr lang="nb-NO" sz="1400" i="0" dirty="0"/>
              <a:t>         }</a:t>
            </a:r>
          </a:p>
          <a:p>
            <a:r>
              <a:rPr lang="nb-NO" sz="1400" i="0" dirty="0"/>
              <a:t>         </a:t>
            </a:r>
            <a:r>
              <a:rPr lang="nb-NO" sz="1400" i="0" dirty="0">
                <a:solidFill>
                  <a:srgbClr val="0033CC"/>
                </a:solidFill>
              </a:rPr>
              <a:t>case ”not”: </a:t>
            </a:r>
            <a:r>
              <a:rPr lang="nb-NO" sz="1400" i="0" dirty="0"/>
              <a:t>{ // Har bare ”</a:t>
            </a:r>
            <a:r>
              <a:rPr lang="nb-NO" sz="1400" i="0" dirty="0" err="1"/>
              <a:t>left</a:t>
            </a:r>
            <a:r>
              <a:rPr lang="nb-NO" sz="1400" i="0" dirty="0"/>
              <a:t>”-</a:t>
            </a:r>
            <a:r>
              <a:rPr lang="nb-NO" sz="1400" i="0" dirty="0" err="1"/>
              <a:t>subtre</a:t>
            </a:r>
            <a:endParaRPr lang="nb-NO" sz="1400" i="0" dirty="0"/>
          </a:p>
          <a:p>
            <a:r>
              <a:rPr lang="nb-NO" sz="1400" i="0" dirty="0"/>
              <a:t>              </a:t>
            </a:r>
            <a:r>
              <a:rPr lang="nb-NO" sz="1400" i="0" dirty="0" err="1"/>
              <a:t>left.genBoolCode</a:t>
            </a:r>
            <a:r>
              <a:rPr lang="nb-NO" sz="1400" i="0" dirty="0"/>
              <a:t>(</a:t>
            </a:r>
            <a:r>
              <a:rPr lang="nb-NO" sz="1400" i="0" dirty="0" err="1">
                <a:solidFill>
                  <a:srgbClr val="FF0000"/>
                </a:solidFill>
              </a:rPr>
              <a:t>labF</a:t>
            </a:r>
            <a:r>
              <a:rPr lang="nb-NO" sz="1400" i="0" dirty="0"/>
              <a:t>,</a:t>
            </a:r>
            <a:r>
              <a:rPr lang="nb-NO" sz="1400" i="0" dirty="0">
                <a:solidFill>
                  <a:srgbClr val="FF0000"/>
                </a:solidFill>
              </a:rPr>
              <a:t> </a:t>
            </a:r>
            <a:r>
              <a:rPr lang="nb-NO" sz="1400" i="0" dirty="0" err="1">
                <a:solidFill>
                  <a:srgbClr val="FF0000"/>
                </a:solidFill>
              </a:rPr>
              <a:t>labT</a:t>
            </a:r>
            <a:r>
              <a:rPr lang="nb-NO" sz="1400" i="0" dirty="0"/>
              <a:t>);  </a:t>
            </a:r>
            <a:r>
              <a:rPr lang="nb-NO" sz="1400" i="0" dirty="0">
                <a:solidFill>
                  <a:srgbClr val="0033CC"/>
                </a:solidFill>
              </a:rPr>
              <a:t>// Ingen </a:t>
            </a:r>
            <a:r>
              <a:rPr lang="nb-NO" sz="1400" i="0" dirty="0" smtClean="0">
                <a:solidFill>
                  <a:srgbClr val="0033CC"/>
                </a:solidFill>
              </a:rPr>
              <a:t>kode lages!!!</a:t>
            </a:r>
            <a:endParaRPr lang="nb-NO" sz="1400" i="0" dirty="0">
              <a:solidFill>
                <a:srgbClr val="0033CC"/>
              </a:solidFill>
            </a:endParaRPr>
          </a:p>
          <a:p>
            <a:r>
              <a:rPr lang="nb-NO" sz="1400" i="0" dirty="0"/>
              <a:t>         }</a:t>
            </a:r>
          </a:p>
          <a:p>
            <a:r>
              <a:rPr lang="nb-NO" sz="1400" i="0" dirty="0"/>
              <a:t>         </a:t>
            </a:r>
            <a:r>
              <a:rPr lang="nb-NO" sz="1400" i="0" dirty="0">
                <a:solidFill>
                  <a:srgbClr val="0033CC"/>
                </a:solidFill>
              </a:rPr>
              <a:t>case ”&lt;”: </a:t>
            </a:r>
            <a:r>
              <a:rPr lang="nb-NO" sz="1400" i="0" dirty="0" smtClean="0"/>
              <a:t>{</a:t>
            </a:r>
          </a:p>
          <a:p>
            <a:r>
              <a:rPr lang="nb-NO" sz="1400" i="0" dirty="0"/>
              <a:t> </a:t>
            </a:r>
            <a:r>
              <a:rPr lang="nb-NO" sz="1400" i="0" dirty="0" smtClean="0"/>
              <a:t>             </a:t>
            </a:r>
            <a:r>
              <a:rPr lang="nb-NO" sz="1400" i="0" dirty="0" err="1" smtClean="0"/>
              <a:t>String</a:t>
            </a:r>
            <a:r>
              <a:rPr lang="nb-NO" sz="1400" i="0" dirty="0" smtClean="0"/>
              <a:t> temp1, temp2, temp3; </a:t>
            </a:r>
            <a:r>
              <a:rPr lang="nb-NO" sz="1400" i="0" dirty="0" smtClean="0">
                <a:solidFill>
                  <a:srgbClr val="0033CC"/>
                </a:solidFill>
              </a:rPr>
              <a:t>// temp3 skal holde den boolsk verdi for relasjonen</a:t>
            </a:r>
            <a:endParaRPr lang="nb-NO" sz="1400" i="0" dirty="0">
              <a:solidFill>
                <a:srgbClr val="0033CC"/>
              </a:solidFill>
            </a:endParaRPr>
          </a:p>
          <a:p>
            <a:r>
              <a:rPr lang="nb-NO" sz="1400" i="0" dirty="0"/>
              <a:t>              </a:t>
            </a:r>
            <a:r>
              <a:rPr lang="nb-NO" sz="1400" i="0" dirty="0" smtClean="0"/>
              <a:t>temp1 = </a:t>
            </a:r>
            <a:r>
              <a:rPr lang="nb-NO" sz="1400" i="0" dirty="0" err="1" smtClean="0"/>
              <a:t>left.genIntCode</a:t>
            </a:r>
            <a:r>
              <a:rPr lang="nb-NO" sz="1400" i="0" dirty="0" smtClean="0"/>
              <a:t>(); temp2 = </a:t>
            </a:r>
            <a:r>
              <a:rPr lang="nb-NO" sz="1400" i="0" dirty="0" err="1" smtClean="0"/>
              <a:t>right.genIntCode</a:t>
            </a:r>
            <a:r>
              <a:rPr lang="nb-NO" sz="1400" i="0" dirty="0" smtClean="0"/>
              <a:t>();       temp3 = </a:t>
            </a:r>
            <a:r>
              <a:rPr lang="nb-NO" sz="1400" i="0" dirty="0" err="1" smtClean="0"/>
              <a:t>genLabel</a:t>
            </a:r>
            <a:r>
              <a:rPr lang="nb-NO" sz="1400" i="0" dirty="0" smtClean="0"/>
              <a:t>();</a:t>
            </a:r>
            <a:endParaRPr lang="nb-NO" sz="1400" i="0" dirty="0">
              <a:solidFill>
                <a:srgbClr val="0033CC"/>
              </a:solidFill>
            </a:endParaRPr>
          </a:p>
          <a:p>
            <a:r>
              <a:rPr lang="nb-NO" sz="1400" i="0" dirty="0"/>
              <a:t>              </a:t>
            </a:r>
            <a:r>
              <a:rPr lang="nb-NO" sz="1400" i="0" dirty="0" smtClean="0">
                <a:solidFill>
                  <a:srgbClr val="00B050"/>
                </a:solidFill>
              </a:rPr>
              <a:t>emit4(temp3, temp1, «</a:t>
            </a:r>
            <a:r>
              <a:rPr lang="nb-NO" sz="1400" i="0" dirty="0" err="1" smtClean="0">
                <a:solidFill>
                  <a:srgbClr val="00B050"/>
                </a:solidFill>
              </a:rPr>
              <a:t>lt</a:t>
            </a:r>
            <a:r>
              <a:rPr lang="nb-NO" sz="1400" i="0" dirty="0" smtClean="0">
                <a:solidFill>
                  <a:srgbClr val="00B050"/>
                </a:solidFill>
              </a:rPr>
              <a:t>», temp2); // temp3 får (det boolske) svaret på relasjonen</a:t>
            </a:r>
          </a:p>
          <a:p>
            <a:r>
              <a:rPr lang="nb-NO" sz="1400" i="0" dirty="0">
                <a:solidFill>
                  <a:srgbClr val="00B050"/>
                </a:solidFill>
              </a:rPr>
              <a:t> </a:t>
            </a:r>
            <a:r>
              <a:rPr lang="nb-NO" sz="1400" i="0" dirty="0" smtClean="0">
                <a:solidFill>
                  <a:srgbClr val="00B050"/>
                </a:solidFill>
              </a:rPr>
              <a:t>             emit3(«</a:t>
            </a:r>
            <a:r>
              <a:rPr lang="nb-NO" sz="1400" i="0" dirty="0" err="1" smtClean="0">
                <a:solidFill>
                  <a:srgbClr val="00B050"/>
                </a:solidFill>
              </a:rPr>
              <a:t>jmp</a:t>
            </a:r>
            <a:r>
              <a:rPr lang="nb-NO" sz="1400" i="0" dirty="0" smtClean="0">
                <a:solidFill>
                  <a:srgbClr val="00B050"/>
                </a:solidFill>
              </a:rPr>
              <a:t>-false», temp3,</a:t>
            </a:r>
            <a:r>
              <a:rPr lang="nb-NO" sz="1400" i="0" dirty="0" smtClean="0">
                <a:solidFill>
                  <a:srgbClr val="FF0000"/>
                </a:solidFill>
              </a:rPr>
              <a:t> </a:t>
            </a:r>
            <a:r>
              <a:rPr lang="nb-NO" sz="1400" i="0" dirty="0" err="1" smtClean="0">
                <a:solidFill>
                  <a:srgbClr val="FF0000"/>
                </a:solidFill>
              </a:rPr>
              <a:t>labF</a:t>
            </a:r>
            <a:r>
              <a:rPr lang="nb-NO" sz="1400" i="0" dirty="0" smtClean="0">
                <a:solidFill>
                  <a:srgbClr val="00B050"/>
                </a:solidFill>
              </a:rPr>
              <a:t>);</a:t>
            </a:r>
          </a:p>
          <a:p>
            <a:r>
              <a:rPr lang="nb-NO" sz="1400" i="0" dirty="0" smtClean="0">
                <a:solidFill>
                  <a:srgbClr val="4BA507"/>
                </a:solidFill>
              </a:rPr>
              <a:t>              </a:t>
            </a:r>
            <a:r>
              <a:rPr lang="nb-NO" sz="1400" i="0" dirty="0" smtClean="0">
                <a:solidFill>
                  <a:srgbClr val="00B050"/>
                </a:solidFill>
              </a:rPr>
              <a:t>emit2(«</a:t>
            </a:r>
            <a:r>
              <a:rPr lang="nb-NO" sz="1400" i="0" dirty="0" err="1" smtClean="0">
                <a:solidFill>
                  <a:srgbClr val="00B050"/>
                </a:solidFill>
              </a:rPr>
              <a:t>ujp</a:t>
            </a:r>
            <a:r>
              <a:rPr lang="nb-NO" sz="1400" i="0" dirty="0" smtClean="0">
                <a:solidFill>
                  <a:srgbClr val="00B050"/>
                </a:solidFill>
              </a:rPr>
              <a:t>»,</a:t>
            </a:r>
            <a:r>
              <a:rPr lang="nb-NO" sz="1400" i="0" dirty="0" smtClean="0">
                <a:solidFill>
                  <a:srgbClr val="FF0000"/>
                </a:solidFill>
              </a:rPr>
              <a:t> </a:t>
            </a:r>
            <a:r>
              <a:rPr lang="nb-NO" sz="1400" i="0" dirty="0" err="1">
                <a:solidFill>
                  <a:srgbClr val="FF0000"/>
                </a:solidFill>
              </a:rPr>
              <a:t>labT</a:t>
            </a:r>
            <a:r>
              <a:rPr lang="nb-NO" sz="1400" i="0" dirty="0">
                <a:solidFill>
                  <a:srgbClr val="00B050"/>
                </a:solidFill>
              </a:rPr>
              <a:t>);  </a:t>
            </a:r>
            <a:r>
              <a:rPr lang="nb-NO" sz="1400" i="0" dirty="0">
                <a:solidFill>
                  <a:srgbClr val="0033CC"/>
                </a:solidFill>
              </a:rPr>
              <a:t>// Denne er unødvendig dersom det som følger etter er </a:t>
            </a:r>
            <a:r>
              <a:rPr lang="nb-NO" sz="1400" i="0" dirty="0" err="1">
                <a:solidFill>
                  <a:srgbClr val="0033CC"/>
                </a:solidFill>
              </a:rPr>
              <a:t>labT</a:t>
            </a:r>
            <a:endParaRPr lang="nb-NO" sz="1400" i="0" dirty="0">
              <a:solidFill>
                <a:srgbClr val="0033CC"/>
              </a:solidFill>
            </a:endParaRPr>
          </a:p>
          <a:p>
            <a:r>
              <a:rPr lang="nb-NO" sz="1400" i="0" dirty="0">
                <a:solidFill>
                  <a:srgbClr val="0033CC"/>
                </a:solidFill>
              </a:rPr>
              <a:t>                                          // Dette kan vi oppdage med en ekstra parameter som angir </a:t>
            </a:r>
            <a:r>
              <a:rPr lang="nb-NO" sz="1400" i="0" dirty="0" err="1">
                <a:solidFill>
                  <a:srgbClr val="0033CC"/>
                </a:solidFill>
              </a:rPr>
              <a:t>labelen</a:t>
            </a:r>
            <a:r>
              <a:rPr lang="nb-NO" sz="1400" i="0" dirty="0">
                <a:solidFill>
                  <a:srgbClr val="0033CC"/>
                </a:solidFill>
              </a:rPr>
              <a:t> </a:t>
            </a:r>
            <a:r>
              <a:rPr lang="nb-NO" sz="1400" dirty="0">
                <a:solidFill>
                  <a:srgbClr val="0033CC"/>
                </a:solidFill>
              </a:rPr>
              <a:t>bak </a:t>
            </a:r>
          </a:p>
          <a:p>
            <a:r>
              <a:rPr lang="nb-NO" sz="1400" i="0" dirty="0"/>
              <a:t>}       }                              </a:t>
            </a:r>
            <a:r>
              <a:rPr lang="nb-NO" sz="1400" i="0" dirty="0">
                <a:solidFill>
                  <a:srgbClr val="0033CC"/>
                </a:solidFill>
              </a:rPr>
              <a:t>  // den </a:t>
            </a:r>
            <a:r>
              <a:rPr lang="nb-NO" sz="1400" i="0" dirty="0" err="1">
                <a:solidFill>
                  <a:srgbClr val="0033CC"/>
                </a:solidFill>
              </a:rPr>
              <a:t>konstrusksjonen</a:t>
            </a:r>
            <a:r>
              <a:rPr lang="nb-NO" sz="1400" i="0" dirty="0">
                <a:solidFill>
                  <a:srgbClr val="0033CC"/>
                </a:solidFill>
              </a:rPr>
              <a:t> man kaller kodegenererings-metoden for.</a:t>
            </a:r>
          </a:p>
        </p:txBody>
      </p:sp>
      <p:sp>
        <p:nvSpPr>
          <p:cNvPr id="17413" name="Rectangle 8"/>
          <p:cNvSpPr>
            <a:spLocks noChangeArrowheads="1"/>
          </p:cNvSpPr>
          <p:nvPr/>
        </p:nvSpPr>
        <p:spPr bwMode="auto">
          <a:xfrm>
            <a:off x="6638925" y="2224088"/>
            <a:ext cx="534988" cy="623887"/>
          </a:xfrm>
          <a:prstGeom prst="rect">
            <a:avLst/>
          </a:prstGeom>
          <a:noFill/>
          <a:ln w="9525" algn="ctr">
            <a:solidFill>
              <a:schemeClr val="tx1"/>
            </a:solidFill>
            <a:round/>
            <a:headEnd/>
            <a:tailEnd/>
          </a:ln>
        </p:spPr>
        <p:txBody>
          <a:bodyPr/>
          <a:lstStyle/>
          <a:p>
            <a:endParaRPr lang="nb-NO"/>
          </a:p>
        </p:txBody>
      </p:sp>
      <p:cxnSp>
        <p:nvCxnSpPr>
          <p:cNvPr id="17414" name="Straight Arrow Connector 11"/>
          <p:cNvCxnSpPr>
            <a:cxnSpLocks noChangeShapeType="1"/>
            <a:endCxn id="17413" idx="0"/>
          </p:cNvCxnSpPr>
          <p:nvPr/>
        </p:nvCxnSpPr>
        <p:spPr bwMode="auto">
          <a:xfrm rot="16200000" flipH="1">
            <a:off x="6737350" y="2055813"/>
            <a:ext cx="333375" cy="3175"/>
          </a:xfrm>
          <a:prstGeom prst="straightConnector1">
            <a:avLst/>
          </a:prstGeom>
          <a:noFill/>
          <a:ln w="9525" algn="ctr">
            <a:solidFill>
              <a:schemeClr val="tx1"/>
            </a:solidFill>
            <a:round/>
            <a:headEnd/>
            <a:tailEnd type="arrow" w="med" len="med"/>
          </a:ln>
        </p:spPr>
      </p:cxnSp>
      <p:cxnSp>
        <p:nvCxnSpPr>
          <p:cNvPr id="17415" name="Straight Arrow Connector 14"/>
          <p:cNvCxnSpPr>
            <a:cxnSpLocks noChangeShapeType="1"/>
            <a:stCxn id="17413" idx="3"/>
          </p:cNvCxnSpPr>
          <p:nvPr/>
        </p:nvCxnSpPr>
        <p:spPr bwMode="auto">
          <a:xfrm>
            <a:off x="7173913" y="2536825"/>
            <a:ext cx="765175" cy="215900"/>
          </a:xfrm>
          <a:prstGeom prst="straightConnector1">
            <a:avLst/>
          </a:prstGeom>
          <a:noFill/>
          <a:ln w="9525" algn="ctr">
            <a:solidFill>
              <a:schemeClr val="tx1"/>
            </a:solidFill>
            <a:round/>
            <a:headEnd/>
            <a:tailEnd type="arrow" w="med" len="med"/>
          </a:ln>
        </p:spPr>
      </p:cxnSp>
      <p:sp>
        <p:nvSpPr>
          <p:cNvPr id="17416" name="TextBox 15"/>
          <p:cNvSpPr txBox="1">
            <a:spLocks noChangeArrowheads="1"/>
          </p:cNvSpPr>
          <p:nvPr/>
        </p:nvSpPr>
        <p:spPr bwMode="auto">
          <a:xfrm>
            <a:off x="7799388" y="2760663"/>
            <a:ext cx="711200" cy="369332"/>
          </a:xfrm>
          <a:prstGeom prst="rect">
            <a:avLst/>
          </a:prstGeom>
          <a:noFill/>
          <a:ln w="9525">
            <a:noFill/>
            <a:miter lim="800000"/>
            <a:headEnd/>
            <a:tailEnd/>
          </a:ln>
        </p:spPr>
        <p:txBody>
          <a:bodyPr>
            <a:spAutoFit/>
          </a:bodyPr>
          <a:lstStyle/>
          <a:p>
            <a:r>
              <a:rPr lang="nb-NO" sz="1800" i="0" dirty="0" err="1">
                <a:solidFill>
                  <a:srgbClr val="FF0000"/>
                </a:solidFill>
              </a:rPr>
              <a:t>labT</a:t>
            </a:r>
            <a:endParaRPr lang="nb-NO" sz="1800" i="0" dirty="0">
              <a:solidFill>
                <a:srgbClr val="FF0000"/>
              </a:solidFill>
            </a:endParaRPr>
          </a:p>
        </p:txBody>
      </p:sp>
      <p:sp>
        <p:nvSpPr>
          <p:cNvPr id="17417" name="TextBox 16"/>
          <p:cNvSpPr txBox="1">
            <a:spLocks noChangeArrowheads="1"/>
          </p:cNvSpPr>
          <p:nvPr/>
        </p:nvSpPr>
        <p:spPr bwMode="auto">
          <a:xfrm>
            <a:off x="7159625" y="2227263"/>
            <a:ext cx="595313" cy="307777"/>
          </a:xfrm>
          <a:prstGeom prst="rect">
            <a:avLst/>
          </a:prstGeom>
          <a:noFill/>
          <a:ln w="9525">
            <a:noFill/>
            <a:miter lim="800000"/>
            <a:headEnd/>
            <a:tailEnd/>
          </a:ln>
        </p:spPr>
        <p:txBody>
          <a:bodyPr>
            <a:spAutoFit/>
          </a:bodyPr>
          <a:lstStyle/>
          <a:p>
            <a:r>
              <a:rPr lang="nb-NO" sz="1400" i="0" dirty="0"/>
              <a:t>true</a:t>
            </a:r>
          </a:p>
        </p:txBody>
      </p:sp>
      <p:cxnSp>
        <p:nvCxnSpPr>
          <p:cNvPr id="17418" name="Straight Arrow Connector 19"/>
          <p:cNvCxnSpPr>
            <a:cxnSpLocks noChangeShapeType="1"/>
            <a:stCxn id="17413" idx="2"/>
          </p:cNvCxnSpPr>
          <p:nvPr/>
        </p:nvCxnSpPr>
        <p:spPr bwMode="auto">
          <a:xfrm rot="16200000" flipH="1">
            <a:off x="6550025" y="3203575"/>
            <a:ext cx="723900" cy="12700"/>
          </a:xfrm>
          <a:prstGeom prst="straightConnector1">
            <a:avLst/>
          </a:prstGeom>
          <a:noFill/>
          <a:ln w="9525" algn="ctr">
            <a:solidFill>
              <a:schemeClr val="tx1"/>
            </a:solidFill>
            <a:round/>
            <a:headEnd/>
            <a:tailEnd type="arrow" w="med" len="med"/>
          </a:ln>
        </p:spPr>
      </p:cxnSp>
      <p:sp>
        <p:nvSpPr>
          <p:cNvPr id="17419" name="TextBox 20"/>
          <p:cNvSpPr txBox="1">
            <a:spLocks noChangeArrowheads="1"/>
          </p:cNvSpPr>
          <p:nvPr/>
        </p:nvSpPr>
        <p:spPr bwMode="auto">
          <a:xfrm>
            <a:off x="6356350" y="2871788"/>
            <a:ext cx="688975" cy="307777"/>
          </a:xfrm>
          <a:prstGeom prst="rect">
            <a:avLst/>
          </a:prstGeom>
          <a:noFill/>
          <a:ln w="9525">
            <a:noFill/>
            <a:miter lim="800000"/>
            <a:headEnd/>
            <a:tailEnd/>
          </a:ln>
        </p:spPr>
        <p:txBody>
          <a:bodyPr>
            <a:spAutoFit/>
          </a:bodyPr>
          <a:lstStyle/>
          <a:p>
            <a:r>
              <a:rPr lang="nb-NO" sz="1400" i="0" dirty="0"/>
              <a:t>false</a:t>
            </a:r>
          </a:p>
        </p:txBody>
      </p:sp>
      <p:sp>
        <p:nvSpPr>
          <p:cNvPr id="17420" name="TextBox 22"/>
          <p:cNvSpPr txBox="1">
            <a:spLocks noChangeArrowheads="1"/>
          </p:cNvSpPr>
          <p:nvPr/>
        </p:nvSpPr>
        <p:spPr bwMode="auto">
          <a:xfrm>
            <a:off x="6886575" y="3221038"/>
            <a:ext cx="712788" cy="369332"/>
          </a:xfrm>
          <a:prstGeom prst="rect">
            <a:avLst/>
          </a:prstGeom>
          <a:noFill/>
          <a:ln w="9525">
            <a:noFill/>
            <a:miter lim="800000"/>
            <a:headEnd/>
            <a:tailEnd/>
          </a:ln>
        </p:spPr>
        <p:txBody>
          <a:bodyPr>
            <a:spAutoFit/>
          </a:bodyPr>
          <a:lstStyle/>
          <a:p>
            <a:r>
              <a:rPr lang="nb-NO" sz="1800" i="0" dirty="0" err="1">
                <a:solidFill>
                  <a:srgbClr val="FF0000"/>
                </a:solidFill>
              </a:rPr>
              <a:t>labx</a:t>
            </a:r>
            <a:endParaRPr lang="nb-NO" sz="1800" i="0" dirty="0">
              <a:solidFill>
                <a:srgbClr val="FF0000"/>
              </a:solidFill>
            </a:endParaRPr>
          </a:p>
        </p:txBody>
      </p:sp>
      <p:sp>
        <p:nvSpPr>
          <p:cNvPr id="17421" name="Rectangle 23"/>
          <p:cNvSpPr>
            <a:spLocks noChangeArrowheads="1"/>
          </p:cNvSpPr>
          <p:nvPr/>
        </p:nvSpPr>
        <p:spPr bwMode="auto">
          <a:xfrm>
            <a:off x="6650038" y="3571875"/>
            <a:ext cx="536575" cy="625475"/>
          </a:xfrm>
          <a:prstGeom prst="rect">
            <a:avLst/>
          </a:prstGeom>
          <a:noFill/>
          <a:ln w="9525" algn="ctr">
            <a:solidFill>
              <a:schemeClr val="tx1"/>
            </a:solidFill>
            <a:round/>
            <a:headEnd/>
            <a:tailEnd/>
          </a:ln>
        </p:spPr>
        <p:txBody>
          <a:bodyPr/>
          <a:lstStyle/>
          <a:p>
            <a:endParaRPr lang="nb-NO"/>
          </a:p>
        </p:txBody>
      </p:sp>
      <p:cxnSp>
        <p:nvCxnSpPr>
          <p:cNvPr id="17422" name="Straight Arrow Connector 24"/>
          <p:cNvCxnSpPr>
            <a:cxnSpLocks noChangeShapeType="1"/>
            <a:stCxn id="17421" idx="3"/>
          </p:cNvCxnSpPr>
          <p:nvPr/>
        </p:nvCxnSpPr>
        <p:spPr bwMode="auto">
          <a:xfrm>
            <a:off x="7186613" y="3884613"/>
            <a:ext cx="765175" cy="215900"/>
          </a:xfrm>
          <a:prstGeom prst="straightConnector1">
            <a:avLst/>
          </a:prstGeom>
          <a:noFill/>
          <a:ln w="9525" algn="ctr">
            <a:solidFill>
              <a:schemeClr val="tx1"/>
            </a:solidFill>
            <a:round/>
            <a:headEnd/>
            <a:tailEnd type="arrow" w="med" len="med"/>
          </a:ln>
        </p:spPr>
      </p:cxnSp>
      <p:sp>
        <p:nvSpPr>
          <p:cNvPr id="17423" name="TextBox 25"/>
          <p:cNvSpPr txBox="1">
            <a:spLocks noChangeArrowheads="1"/>
          </p:cNvSpPr>
          <p:nvPr/>
        </p:nvSpPr>
        <p:spPr bwMode="auto">
          <a:xfrm>
            <a:off x="7810500" y="4108450"/>
            <a:ext cx="712788" cy="369332"/>
          </a:xfrm>
          <a:prstGeom prst="rect">
            <a:avLst/>
          </a:prstGeom>
          <a:noFill/>
          <a:ln w="9525">
            <a:noFill/>
            <a:miter lim="800000"/>
            <a:headEnd/>
            <a:tailEnd/>
          </a:ln>
        </p:spPr>
        <p:txBody>
          <a:bodyPr>
            <a:spAutoFit/>
          </a:bodyPr>
          <a:lstStyle/>
          <a:p>
            <a:r>
              <a:rPr lang="nb-NO" sz="1800" i="0">
                <a:solidFill>
                  <a:srgbClr val="FF0000"/>
                </a:solidFill>
              </a:rPr>
              <a:t>labT</a:t>
            </a:r>
          </a:p>
        </p:txBody>
      </p:sp>
      <p:sp>
        <p:nvSpPr>
          <p:cNvPr id="17424" name="TextBox 26"/>
          <p:cNvSpPr txBox="1">
            <a:spLocks noChangeArrowheads="1"/>
          </p:cNvSpPr>
          <p:nvPr/>
        </p:nvSpPr>
        <p:spPr bwMode="auto">
          <a:xfrm>
            <a:off x="7172325" y="3575050"/>
            <a:ext cx="593725" cy="307777"/>
          </a:xfrm>
          <a:prstGeom prst="rect">
            <a:avLst/>
          </a:prstGeom>
          <a:noFill/>
          <a:ln w="9525">
            <a:noFill/>
            <a:miter lim="800000"/>
            <a:headEnd/>
            <a:tailEnd/>
          </a:ln>
        </p:spPr>
        <p:txBody>
          <a:bodyPr>
            <a:spAutoFit/>
          </a:bodyPr>
          <a:lstStyle/>
          <a:p>
            <a:r>
              <a:rPr lang="nb-NO" sz="1400" i="0" dirty="0"/>
              <a:t>true</a:t>
            </a:r>
          </a:p>
        </p:txBody>
      </p:sp>
      <p:cxnSp>
        <p:nvCxnSpPr>
          <p:cNvPr id="17425" name="Straight Arrow Connector 27"/>
          <p:cNvCxnSpPr>
            <a:cxnSpLocks noChangeShapeType="1"/>
            <a:stCxn id="17421" idx="2"/>
          </p:cNvCxnSpPr>
          <p:nvPr/>
        </p:nvCxnSpPr>
        <p:spPr bwMode="auto">
          <a:xfrm rot="16200000" flipH="1">
            <a:off x="6561932" y="4553743"/>
            <a:ext cx="723900" cy="11113"/>
          </a:xfrm>
          <a:prstGeom prst="straightConnector1">
            <a:avLst/>
          </a:prstGeom>
          <a:noFill/>
          <a:ln w="9525" algn="ctr">
            <a:solidFill>
              <a:schemeClr val="tx1"/>
            </a:solidFill>
            <a:round/>
            <a:headEnd/>
            <a:tailEnd type="arrow" w="med" len="med"/>
          </a:ln>
        </p:spPr>
      </p:cxnSp>
      <p:sp>
        <p:nvSpPr>
          <p:cNvPr id="17426" name="TextBox 28"/>
          <p:cNvSpPr txBox="1">
            <a:spLocks noChangeArrowheads="1"/>
          </p:cNvSpPr>
          <p:nvPr/>
        </p:nvSpPr>
        <p:spPr bwMode="auto">
          <a:xfrm>
            <a:off x="6369050" y="4219575"/>
            <a:ext cx="688975" cy="307777"/>
          </a:xfrm>
          <a:prstGeom prst="rect">
            <a:avLst/>
          </a:prstGeom>
          <a:noFill/>
          <a:ln w="9525">
            <a:noFill/>
            <a:miter lim="800000"/>
            <a:headEnd/>
            <a:tailEnd/>
          </a:ln>
        </p:spPr>
        <p:txBody>
          <a:bodyPr>
            <a:spAutoFit/>
          </a:bodyPr>
          <a:lstStyle/>
          <a:p>
            <a:r>
              <a:rPr lang="nb-NO" sz="1400" i="0" dirty="0"/>
              <a:t>false</a:t>
            </a:r>
          </a:p>
        </p:txBody>
      </p:sp>
      <p:sp>
        <p:nvSpPr>
          <p:cNvPr id="17427" name="TextBox 29"/>
          <p:cNvSpPr txBox="1">
            <a:spLocks noChangeArrowheads="1"/>
          </p:cNvSpPr>
          <p:nvPr/>
        </p:nvSpPr>
        <p:spPr bwMode="auto">
          <a:xfrm>
            <a:off x="6899275" y="4568825"/>
            <a:ext cx="711200" cy="369332"/>
          </a:xfrm>
          <a:prstGeom prst="rect">
            <a:avLst/>
          </a:prstGeom>
          <a:noFill/>
          <a:ln w="9525">
            <a:noFill/>
            <a:miter lim="800000"/>
            <a:headEnd/>
            <a:tailEnd/>
          </a:ln>
        </p:spPr>
        <p:txBody>
          <a:bodyPr>
            <a:spAutoFit/>
          </a:bodyPr>
          <a:lstStyle/>
          <a:p>
            <a:r>
              <a:rPr lang="nb-NO" sz="1800" i="0" dirty="0" err="1">
                <a:solidFill>
                  <a:srgbClr val="FF0000"/>
                </a:solidFill>
              </a:rPr>
              <a:t>labF</a:t>
            </a:r>
            <a:endParaRPr lang="nb-NO" sz="1800" i="0" dirty="0">
              <a:solidFill>
                <a:srgbClr val="FF0000"/>
              </a:solidFill>
            </a:endParaRPr>
          </a:p>
        </p:txBody>
      </p:sp>
      <p:sp>
        <p:nvSpPr>
          <p:cNvPr id="17428" name="TextBox 30"/>
          <p:cNvSpPr txBox="1">
            <a:spLocks noChangeArrowheads="1"/>
          </p:cNvSpPr>
          <p:nvPr/>
        </p:nvSpPr>
        <p:spPr bwMode="auto">
          <a:xfrm>
            <a:off x="6600825" y="2371725"/>
            <a:ext cx="593725" cy="338138"/>
          </a:xfrm>
          <a:prstGeom prst="rect">
            <a:avLst/>
          </a:prstGeom>
          <a:noFill/>
          <a:ln w="9525">
            <a:noFill/>
            <a:miter lim="800000"/>
            <a:headEnd/>
            <a:tailEnd/>
          </a:ln>
        </p:spPr>
        <p:txBody>
          <a:bodyPr>
            <a:spAutoFit/>
          </a:bodyPr>
          <a:lstStyle/>
          <a:p>
            <a:r>
              <a:rPr lang="nb-NO" sz="1600" i="0">
                <a:solidFill>
                  <a:srgbClr val="0033CC"/>
                </a:solidFill>
              </a:rPr>
              <a:t>left</a:t>
            </a:r>
          </a:p>
        </p:txBody>
      </p:sp>
      <p:sp>
        <p:nvSpPr>
          <p:cNvPr id="17429" name="TextBox 31"/>
          <p:cNvSpPr txBox="1">
            <a:spLocks noChangeArrowheads="1"/>
          </p:cNvSpPr>
          <p:nvPr/>
        </p:nvSpPr>
        <p:spPr bwMode="auto">
          <a:xfrm>
            <a:off x="6602413" y="3736975"/>
            <a:ext cx="665162" cy="338138"/>
          </a:xfrm>
          <a:prstGeom prst="rect">
            <a:avLst/>
          </a:prstGeom>
          <a:noFill/>
          <a:ln w="9525">
            <a:noFill/>
            <a:miter lim="800000"/>
            <a:headEnd/>
            <a:tailEnd/>
          </a:ln>
        </p:spPr>
        <p:txBody>
          <a:bodyPr>
            <a:spAutoFit/>
          </a:bodyPr>
          <a:lstStyle/>
          <a:p>
            <a:r>
              <a:rPr lang="nb-NO" sz="1600" i="0">
                <a:solidFill>
                  <a:srgbClr val="0033CC"/>
                </a:solidFill>
              </a:rPr>
              <a:t>right</a:t>
            </a:r>
          </a:p>
        </p:txBody>
      </p:sp>
      <p:sp>
        <p:nvSpPr>
          <p:cNvPr id="17430" name="TextBox 32"/>
          <p:cNvSpPr txBox="1">
            <a:spLocks noChangeArrowheads="1"/>
          </p:cNvSpPr>
          <p:nvPr/>
        </p:nvSpPr>
        <p:spPr bwMode="auto">
          <a:xfrm>
            <a:off x="6296025" y="1389063"/>
            <a:ext cx="1195388" cy="400050"/>
          </a:xfrm>
          <a:prstGeom prst="rect">
            <a:avLst/>
          </a:prstGeom>
          <a:noFill/>
          <a:ln w="9525">
            <a:noFill/>
            <a:miter lim="800000"/>
            <a:headEnd/>
            <a:tailEnd/>
          </a:ln>
        </p:spPr>
        <p:txBody>
          <a:bodyPr wrap="none">
            <a:spAutoFit/>
          </a:bodyPr>
          <a:lstStyle/>
          <a:p>
            <a:r>
              <a:rPr lang="nb-NO" sz="2000" i="0">
                <a:solidFill>
                  <a:srgbClr val="0033CC"/>
                </a:solidFill>
              </a:rPr>
              <a:t>For  ”||”:</a:t>
            </a:r>
          </a:p>
        </p:txBody>
      </p:sp>
      <p:cxnSp>
        <p:nvCxnSpPr>
          <p:cNvPr id="17431" name="Straight Arrow Connector 34"/>
          <p:cNvCxnSpPr>
            <a:cxnSpLocks noChangeShapeType="1"/>
          </p:cNvCxnSpPr>
          <p:nvPr/>
        </p:nvCxnSpPr>
        <p:spPr bwMode="auto">
          <a:xfrm>
            <a:off x="3630612" y="2482172"/>
            <a:ext cx="2725738" cy="67353"/>
          </a:xfrm>
          <a:prstGeom prst="straightConnector1">
            <a:avLst/>
          </a:prstGeom>
          <a:noFill/>
          <a:ln w="19050" algn="ctr">
            <a:solidFill>
              <a:srgbClr val="FF0000"/>
            </a:solidFill>
            <a:round/>
            <a:headEnd/>
            <a:tailEnd type="arrow" w="med" len="med"/>
          </a:ln>
        </p:spPr>
      </p:cxnSp>
      <p:cxnSp>
        <p:nvCxnSpPr>
          <p:cNvPr id="17432" name="Straight Arrow Connector 36"/>
          <p:cNvCxnSpPr>
            <a:cxnSpLocks noChangeShapeType="1"/>
          </p:cNvCxnSpPr>
          <p:nvPr/>
        </p:nvCxnSpPr>
        <p:spPr bwMode="auto">
          <a:xfrm>
            <a:off x="3684588" y="2945329"/>
            <a:ext cx="2706687" cy="878959"/>
          </a:xfrm>
          <a:prstGeom prst="straightConnector1">
            <a:avLst/>
          </a:prstGeom>
          <a:noFill/>
          <a:ln w="19050" algn="ctr">
            <a:solidFill>
              <a:srgbClr val="FF0000"/>
            </a:solidFill>
            <a:round/>
            <a:headEnd/>
            <a:tailEnd type="arrow" w="med" len="med"/>
          </a:ln>
        </p:spPr>
      </p:cxnSp>
      <p:sp>
        <p:nvSpPr>
          <p:cNvPr id="17433" name="TextBox 37"/>
          <p:cNvSpPr txBox="1">
            <a:spLocks noChangeArrowheads="1"/>
          </p:cNvSpPr>
          <p:nvPr/>
        </p:nvSpPr>
        <p:spPr bwMode="auto">
          <a:xfrm>
            <a:off x="5970588" y="193675"/>
            <a:ext cx="2935287" cy="830263"/>
          </a:xfrm>
          <a:prstGeom prst="rect">
            <a:avLst/>
          </a:prstGeom>
          <a:noFill/>
          <a:ln w="9525">
            <a:solidFill>
              <a:srgbClr val="FF0000"/>
            </a:solidFill>
            <a:miter lim="800000"/>
            <a:headEnd/>
            <a:tailEnd/>
          </a:ln>
        </p:spPr>
        <p:txBody>
          <a:bodyPr>
            <a:spAutoFit/>
          </a:bodyPr>
          <a:lstStyle/>
          <a:p>
            <a:r>
              <a:rPr lang="nb-NO" sz="1600" i="0">
                <a:solidFill>
                  <a:srgbClr val="FF0000"/>
                </a:solidFill>
              </a:rPr>
              <a:t>Men heller ikke </a:t>
            </a:r>
            <a:r>
              <a:rPr lang="nb-NO" sz="1600">
                <a:solidFill>
                  <a:srgbClr val="FF0000"/>
                </a:solidFill>
              </a:rPr>
              <a:t>denne</a:t>
            </a:r>
            <a:r>
              <a:rPr lang="nb-NO" sz="1600" i="0">
                <a:solidFill>
                  <a:srgbClr val="FF0000"/>
                </a:solidFill>
              </a:rPr>
              <a:t> vil lage helt god kode! </a:t>
            </a:r>
          </a:p>
          <a:p>
            <a:r>
              <a:rPr lang="nb-NO" sz="1600" i="0">
                <a:solidFill>
                  <a:srgbClr val="FF0000"/>
                </a:solidFill>
              </a:rPr>
              <a:t>Hvorfor?? (se helt nederst)</a:t>
            </a:r>
          </a:p>
        </p:txBody>
      </p:sp>
      <p:sp>
        <p:nvSpPr>
          <p:cNvPr id="2" name="TextBox 1"/>
          <p:cNvSpPr txBox="1"/>
          <p:nvPr/>
        </p:nvSpPr>
        <p:spPr>
          <a:xfrm>
            <a:off x="3781781" y="1373614"/>
            <a:ext cx="2188807" cy="830997"/>
          </a:xfrm>
          <a:prstGeom prst="rect">
            <a:avLst/>
          </a:prstGeom>
          <a:noFill/>
          <a:ln>
            <a:solidFill>
              <a:schemeClr val="tx1"/>
            </a:solidFill>
          </a:ln>
        </p:spPr>
        <p:txBody>
          <a:bodyPr wrap="square" rtlCol="0">
            <a:spAutoFit/>
          </a:bodyPr>
          <a:lstStyle/>
          <a:p>
            <a:r>
              <a:rPr lang="nb-NO" sz="1600" i="0" dirty="0" smtClean="0"/>
              <a:t>Vi bryr oss ikke med retur-navnet, siden de alltid vil hoppe ut</a:t>
            </a:r>
            <a:endParaRPr lang="nb-NO" sz="1600" i="0" dirty="0"/>
          </a:p>
        </p:txBody>
      </p:sp>
      <p:cxnSp>
        <p:nvCxnSpPr>
          <p:cNvPr id="27" name="Straight Arrow Connector 34"/>
          <p:cNvCxnSpPr>
            <a:cxnSpLocks noChangeShapeType="1"/>
          </p:cNvCxnSpPr>
          <p:nvPr/>
        </p:nvCxnSpPr>
        <p:spPr bwMode="auto">
          <a:xfrm flipH="1">
            <a:off x="3489695" y="1927612"/>
            <a:ext cx="281835" cy="438150"/>
          </a:xfrm>
          <a:prstGeom prst="straightConnector1">
            <a:avLst/>
          </a:prstGeom>
          <a:noFill/>
          <a:ln w="19050" algn="ctr">
            <a:solidFill>
              <a:schemeClr val="tx1"/>
            </a:solidFill>
            <a:round/>
            <a:headEnd/>
            <a:tailEnd type="arrow" w="med" len="med"/>
          </a:ln>
        </p:spPr>
      </p:cxnSp>
      <p:cxnSp>
        <p:nvCxnSpPr>
          <p:cNvPr id="31" name="Straight Arrow Connector 34"/>
          <p:cNvCxnSpPr>
            <a:cxnSpLocks noChangeShapeType="1"/>
          </p:cNvCxnSpPr>
          <p:nvPr/>
        </p:nvCxnSpPr>
        <p:spPr bwMode="auto">
          <a:xfrm flipH="1">
            <a:off x="3640863" y="2203681"/>
            <a:ext cx="1292774" cy="556982"/>
          </a:xfrm>
          <a:prstGeom prst="straightConnector1">
            <a:avLst/>
          </a:prstGeom>
          <a:noFill/>
          <a:ln w="19050" algn="ctr">
            <a:solidFill>
              <a:schemeClr val="tx1"/>
            </a:solidFill>
            <a:round/>
            <a:headEnd/>
            <a:tailEnd type="arrow" w="med" len="med"/>
          </a:ln>
        </p:spPr>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0" y="0"/>
            <a:ext cx="8672945" cy="134389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nb-NO" sz="1800" b="0" i="1" u="none" strike="noStrike" cap="none" normalizeH="0" baseline="0" smtClean="0">
              <a:ln>
                <a:noFill/>
              </a:ln>
              <a:solidFill>
                <a:schemeClr val="tx1"/>
              </a:solidFill>
              <a:effectLst/>
              <a:latin typeface="Tahoma" pitchFamily="34" charset="0"/>
            </a:endParaRPr>
          </a:p>
        </p:txBody>
      </p:sp>
      <p:sp>
        <p:nvSpPr>
          <p:cNvPr id="18434" name="Slide Number Placeholder 4"/>
          <p:cNvSpPr>
            <a:spLocks noGrp="1"/>
          </p:cNvSpPr>
          <p:nvPr>
            <p:ph type="sldNum" sz="quarter" idx="12"/>
          </p:nvPr>
        </p:nvSpPr>
        <p:spPr>
          <a:noFill/>
        </p:spPr>
        <p:txBody>
          <a:bodyPr/>
          <a:lstStyle/>
          <a:p>
            <a:fld id="{F52E0183-BE54-4A5D-8C81-584C8443B0E7}" type="slidenum">
              <a:rPr smtClean="0"/>
              <a:pPr/>
              <a:t>7</a:t>
            </a:fld>
            <a:endParaRPr lang="nb-NO" smtClean="0"/>
          </a:p>
        </p:txBody>
      </p:sp>
      <p:sp>
        <p:nvSpPr>
          <p:cNvPr id="18435" name="Rectangle 2"/>
          <p:cNvSpPr>
            <a:spLocks noGrp="1" noChangeArrowheads="1"/>
          </p:cNvSpPr>
          <p:nvPr>
            <p:ph type="title"/>
          </p:nvPr>
        </p:nvSpPr>
        <p:spPr>
          <a:xfrm>
            <a:off x="1292064" y="488567"/>
            <a:ext cx="7242335" cy="360362"/>
          </a:xfrm>
          <a:noFill/>
        </p:spPr>
        <p:txBody>
          <a:bodyPr/>
          <a:lstStyle/>
          <a:p>
            <a:pPr algn="ctr" eaLnBrk="1" hangingPunct="1"/>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smtClean="0"/>
              <a:t> Start </a:t>
            </a:r>
            <a:r>
              <a:rPr lang="en-US" sz="2400" dirty="0" err="1" smtClean="0"/>
              <a:t>på</a:t>
            </a:r>
            <a:r>
              <a:rPr lang="en-US" sz="2400" dirty="0" smtClean="0"/>
              <a:t> </a:t>
            </a:r>
            <a:r>
              <a:rPr lang="en-US" sz="2400" dirty="0" err="1" smtClean="0"/>
              <a:t>svaret</a:t>
            </a:r>
            <a:r>
              <a:rPr lang="en-US" sz="2400" dirty="0" smtClean="0"/>
              <a:t> </a:t>
            </a:r>
            <a:r>
              <a:rPr lang="en-US" sz="2400" dirty="0" err="1" smtClean="0"/>
              <a:t>til</a:t>
            </a:r>
            <a:r>
              <a:rPr lang="en-US" sz="2400" dirty="0" smtClean="0"/>
              <a:t> </a:t>
            </a:r>
            <a:r>
              <a:rPr lang="en-US" sz="2400" dirty="0" err="1" smtClean="0"/>
              <a:t>oppgave</a:t>
            </a:r>
            <a:r>
              <a:rPr lang="en-US" sz="2400" dirty="0" smtClean="0"/>
              <a:t> 2</a:t>
            </a:r>
            <a:br>
              <a:rPr lang="en-US" sz="2400" dirty="0" smtClean="0"/>
            </a:br>
            <a:r>
              <a:rPr lang="en-US" sz="1800" dirty="0" err="1" smtClean="0"/>
              <a:t>Kodegenerering</a:t>
            </a:r>
            <a:r>
              <a:rPr lang="en-US" sz="1800" dirty="0" smtClean="0"/>
              <a:t> </a:t>
            </a:r>
            <a:r>
              <a:rPr lang="en-US" sz="1800" dirty="0" smtClean="0"/>
              <a:t>for if-</a:t>
            </a:r>
            <a:r>
              <a:rPr lang="en-US" sz="1800" dirty="0" err="1" smtClean="0"/>
              <a:t>setning</a:t>
            </a:r>
            <a:r>
              <a:rPr lang="en-US" sz="1800" dirty="0" smtClean="0"/>
              <a:t> </a:t>
            </a:r>
            <a:r>
              <a:rPr lang="en-US" sz="1800" dirty="0" err="1" smtClean="0"/>
              <a:t>uten</a:t>
            </a:r>
            <a:r>
              <a:rPr lang="en-US" sz="1800" dirty="0" smtClean="0"/>
              <a:t> “</a:t>
            </a:r>
            <a:r>
              <a:rPr lang="en-US" sz="1800" dirty="0" err="1" smtClean="0"/>
              <a:t>dumme</a:t>
            </a:r>
            <a:r>
              <a:rPr lang="en-US" sz="1800" dirty="0" smtClean="0"/>
              <a:t> </a:t>
            </a:r>
            <a:r>
              <a:rPr lang="en-US" sz="1800" dirty="0" err="1" smtClean="0"/>
              <a:t>hopp</a:t>
            </a:r>
            <a:r>
              <a:rPr lang="en-US" sz="1800" dirty="0" smtClean="0"/>
              <a:t>”</a:t>
            </a:r>
            <a:endParaRPr lang="en-US" sz="2400" dirty="0" smtClean="0"/>
          </a:p>
        </p:txBody>
      </p:sp>
      <p:sp>
        <p:nvSpPr>
          <p:cNvPr id="48134" name="Text Box 5"/>
          <p:cNvSpPr txBox="1">
            <a:spLocks noChangeArrowheads="1"/>
          </p:cNvSpPr>
          <p:nvPr/>
        </p:nvSpPr>
        <p:spPr bwMode="auto">
          <a:xfrm>
            <a:off x="202223" y="899324"/>
            <a:ext cx="8686190" cy="5416868"/>
          </a:xfrm>
          <a:prstGeom prst="rect">
            <a:avLst/>
          </a:prstGeom>
          <a:noFill/>
          <a:ln w="9525" algn="ctr">
            <a:noFill/>
            <a:miter lim="800000"/>
            <a:headEnd/>
            <a:tailEnd/>
          </a:ln>
        </p:spPr>
        <p:txBody>
          <a:bodyPr>
            <a:spAutoFit/>
          </a:bodyPr>
          <a:lstStyle/>
          <a:p>
            <a:pPr>
              <a:defRPr/>
            </a:pPr>
            <a:r>
              <a:rPr lang="nb-NO" sz="1600" i="0" dirty="0" smtClean="0">
                <a:solidFill>
                  <a:schemeClr val="hlink"/>
                </a:solidFill>
              </a:rPr>
              <a:t>NB: N</a:t>
            </a:r>
            <a:r>
              <a:rPr lang="nb-NO" sz="1600" i="0" dirty="0" smtClean="0">
                <a:solidFill>
                  <a:schemeClr val="hlink"/>
                </a:solidFill>
              </a:rPr>
              <a:t>y </a:t>
            </a:r>
            <a:r>
              <a:rPr lang="nb-NO" sz="1600" i="0" dirty="0" smtClean="0">
                <a:solidFill>
                  <a:schemeClr val="hlink"/>
                </a:solidFill>
              </a:rPr>
              <a:t>parameter, </a:t>
            </a:r>
            <a:r>
              <a:rPr lang="nb-NO" sz="1600" i="0" dirty="0" err="1" smtClean="0">
                <a:solidFill>
                  <a:schemeClr val="hlink"/>
                </a:solidFill>
              </a:rPr>
              <a:t>labAfter</a:t>
            </a:r>
            <a:r>
              <a:rPr lang="nb-NO" sz="1600" i="0" dirty="0" smtClean="0">
                <a:solidFill>
                  <a:schemeClr val="hlink"/>
                </a:solidFill>
              </a:rPr>
              <a:t>, til </a:t>
            </a:r>
            <a:r>
              <a:rPr lang="nb-NO" sz="1600" i="0" dirty="0" err="1" smtClean="0">
                <a:solidFill>
                  <a:schemeClr val="hlink"/>
                </a:solidFill>
              </a:rPr>
              <a:t>genBoolCode</a:t>
            </a:r>
            <a:r>
              <a:rPr lang="nb-NO" sz="1600" i="0" dirty="0" smtClean="0">
                <a:solidFill>
                  <a:schemeClr val="hlink"/>
                </a:solidFill>
              </a:rPr>
              <a:t>.  Her må den gis som </a:t>
            </a:r>
            <a:r>
              <a:rPr lang="nb-NO" sz="1600" i="0" dirty="0" err="1" smtClean="0">
                <a:solidFill>
                  <a:schemeClr val="hlink"/>
                </a:solidFill>
              </a:rPr>
              <a:t>lablen</a:t>
            </a:r>
            <a:r>
              <a:rPr lang="nb-NO" sz="1600" i="0" dirty="0" smtClean="0">
                <a:solidFill>
                  <a:schemeClr val="hlink"/>
                </a:solidFill>
              </a:rPr>
              <a:t> ved starten av </a:t>
            </a:r>
            <a:r>
              <a:rPr lang="nb-NO" sz="1600" i="0" dirty="0" err="1" smtClean="0">
                <a:solidFill>
                  <a:schemeClr val="hlink"/>
                </a:solidFill>
              </a:rPr>
              <a:t>true-grenen</a:t>
            </a:r>
            <a:r>
              <a:rPr lang="nb-NO" sz="1600" i="0" dirty="0" smtClean="0">
                <a:solidFill>
                  <a:schemeClr val="hlink"/>
                </a:solidFill>
              </a:rPr>
              <a:t>, men det blir også eneste forandring </a:t>
            </a:r>
          </a:p>
          <a:p>
            <a:pPr>
              <a:buFont typeface="Arial" pitchFamily="34" charset="0"/>
              <a:buChar char="•"/>
              <a:defRPr/>
            </a:pPr>
            <a:endParaRPr lang="nb-NO" sz="1600" i="0" dirty="0">
              <a:solidFill>
                <a:schemeClr val="hlink"/>
              </a:solidFill>
            </a:endParaRPr>
          </a:p>
          <a:p>
            <a:pPr>
              <a:defRPr/>
            </a:pPr>
            <a:r>
              <a:rPr lang="nb-NO" sz="1600" i="0" dirty="0" smtClean="0"/>
              <a:t>……</a:t>
            </a:r>
          </a:p>
          <a:p>
            <a:pPr>
              <a:defRPr/>
            </a:pPr>
            <a:r>
              <a:rPr lang="nb-NO" sz="1400" i="0" dirty="0" smtClean="0">
                <a:solidFill>
                  <a:schemeClr val="hlink"/>
                </a:solidFill>
              </a:rPr>
              <a:t>case</a:t>
            </a:r>
            <a:r>
              <a:rPr lang="nb-NO" sz="1400" i="0" dirty="0" smtClean="0"/>
              <a:t> </a:t>
            </a:r>
            <a:r>
              <a:rPr lang="nb-NO" sz="1400" i="0" dirty="0" err="1"/>
              <a:t>IfKind</a:t>
            </a:r>
            <a:r>
              <a:rPr lang="nb-NO" sz="1400" i="0" dirty="0"/>
              <a:t> {                                        </a:t>
            </a:r>
            <a:endParaRPr lang="nb-NO" sz="1400" i="0" dirty="0">
              <a:solidFill>
                <a:srgbClr val="0033CC"/>
              </a:solidFill>
            </a:endParaRPr>
          </a:p>
          <a:p>
            <a:pPr>
              <a:defRPr/>
            </a:pPr>
            <a:r>
              <a:rPr lang="nb-NO" sz="1400" i="0" dirty="0"/>
              <a:t>              </a:t>
            </a:r>
            <a:r>
              <a:rPr lang="nb-NO" sz="1400" i="0" dirty="0" err="1"/>
              <a:t>String</a:t>
            </a:r>
            <a:r>
              <a:rPr lang="nb-NO" sz="1400" i="0" dirty="0"/>
              <a:t> </a:t>
            </a:r>
            <a:r>
              <a:rPr lang="nb-NO" sz="1400" i="0" dirty="0" err="1"/>
              <a:t>labT</a:t>
            </a:r>
            <a:r>
              <a:rPr lang="nb-NO" sz="1400" i="0" dirty="0"/>
              <a:t> = </a:t>
            </a:r>
            <a:r>
              <a:rPr lang="nb-NO" sz="1400" i="0" dirty="0" err="1"/>
              <a:t>genLabel</a:t>
            </a:r>
            <a:r>
              <a:rPr lang="nb-NO" sz="1400" i="0" dirty="0"/>
              <a:t>();         </a:t>
            </a:r>
            <a:r>
              <a:rPr lang="nb-NO" sz="1400" i="0" dirty="0">
                <a:solidFill>
                  <a:srgbClr val="0033CC"/>
                </a:solidFill>
              </a:rPr>
              <a:t>// Skal hoppes til om, betingelse er True</a:t>
            </a:r>
          </a:p>
          <a:p>
            <a:pPr>
              <a:defRPr/>
            </a:pPr>
            <a:r>
              <a:rPr lang="nb-NO" sz="1400" i="0" dirty="0"/>
              <a:t>              </a:t>
            </a:r>
            <a:r>
              <a:rPr lang="nb-NO" sz="1400" i="0" dirty="0" err="1"/>
              <a:t>String</a:t>
            </a:r>
            <a:r>
              <a:rPr lang="nb-NO" sz="1400" i="0" dirty="0"/>
              <a:t> </a:t>
            </a:r>
            <a:r>
              <a:rPr lang="nb-NO" sz="1400" i="0" dirty="0" err="1"/>
              <a:t>labF</a:t>
            </a:r>
            <a:r>
              <a:rPr lang="nb-NO" sz="1400" i="0" dirty="0"/>
              <a:t> = </a:t>
            </a:r>
            <a:r>
              <a:rPr lang="nb-NO" sz="1400" i="0" dirty="0" err="1"/>
              <a:t>genLabel</a:t>
            </a:r>
            <a:r>
              <a:rPr lang="nb-NO" sz="1400" i="0" dirty="0"/>
              <a:t>();         </a:t>
            </a:r>
            <a:r>
              <a:rPr lang="nb-NO" sz="1400" i="0" dirty="0">
                <a:solidFill>
                  <a:srgbClr val="0033CC"/>
                </a:solidFill>
              </a:rPr>
              <a:t>// Skal hoppes til om, betingelse er False</a:t>
            </a:r>
          </a:p>
          <a:p>
            <a:pPr>
              <a:defRPr/>
            </a:pPr>
            <a:r>
              <a:rPr lang="nb-NO" sz="1400" i="0" dirty="0"/>
              <a:t>              </a:t>
            </a:r>
            <a:r>
              <a:rPr lang="nb-NO" sz="1400" i="0" dirty="0" err="1"/>
              <a:t>genBoolCode</a:t>
            </a:r>
            <a:r>
              <a:rPr lang="nb-NO" sz="1400" i="0" dirty="0"/>
              <a:t>(</a:t>
            </a:r>
            <a:r>
              <a:rPr lang="nb-NO" sz="1400" i="0" dirty="0" err="1"/>
              <a:t>t.child</a:t>
            </a:r>
            <a:r>
              <a:rPr lang="nb-NO" sz="1400" i="0" dirty="0"/>
              <a:t>[0], </a:t>
            </a:r>
            <a:r>
              <a:rPr lang="nb-NO" sz="1400" i="0" dirty="0" err="1"/>
              <a:t>labT</a:t>
            </a:r>
            <a:r>
              <a:rPr lang="nb-NO" sz="1400" i="0" dirty="0"/>
              <a:t>, </a:t>
            </a:r>
            <a:r>
              <a:rPr lang="nb-NO" sz="1400" i="0" dirty="0" err="1" smtClean="0"/>
              <a:t>labF</a:t>
            </a:r>
            <a:r>
              <a:rPr lang="nb-NO" sz="1400" i="0" dirty="0" smtClean="0"/>
              <a:t>, </a:t>
            </a:r>
            <a:r>
              <a:rPr lang="nb-NO" sz="1400" i="0" dirty="0" err="1" smtClean="0">
                <a:solidFill>
                  <a:schemeClr val="hlink"/>
                </a:solidFill>
              </a:rPr>
              <a:t>labT</a:t>
            </a:r>
            <a:r>
              <a:rPr lang="nb-NO" sz="1400" i="0" dirty="0" smtClean="0"/>
              <a:t>);                                         </a:t>
            </a:r>
            <a:r>
              <a:rPr lang="nb-NO" sz="1400" i="0" dirty="0" smtClean="0">
                <a:solidFill>
                  <a:srgbClr val="FF0000"/>
                </a:solidFill>
              </a:rPr>
              <a:t>// </a:t>
            </a:r>
            <a:r>
              <a:rPr lang="nb-NO" sz="1400" i="0" dirty="0" smtClean="0">
                <a:solidFill>
                  <a:srgbClr val="FF0000"/>
                </a:solidFill>
                <a:sym typeface="Wingdings" pitchFamily="2" charset="2"/>
              </a:rPr>
              <a:t>----- </a:t>
            </a:r>
            <a:r>
              <a:rPr lang="nb-NO" sz="1600" i="0" dirty="0" smtClean="0">
                <a:solidFill>
                  <a:srgbClr val="FF0000"/>
                </a:solidFill>
                <a:sym typeface="Wingdings" pitchFamily="2" charset="2"/>
              </a:rPr>
              <a:t>NY!!</a:t>
            </a:r>
            <a:endParaRPr lang="nb-NO" sz="1600" i="0" dirty="0" smtClean="0">
              <a:solidFill>
                <a:srgbClr val="FF0000"/>
              </a:solidFill>
            </a:endParaRPr>
          </a:p>
          <a:p>
            <a:pPr>
              <a:defRPr/>
            </a:pPr>
            <a:r>
              <a:rPr lang="nb-NO" sz="1400" i="0" dirty="0">
                <a:solidFill>
                  <a:srgbClr val="FF0000"/>
                </a:solidFill>
              </a:rPr>
              <a:t> </a:t>
            </a:r>
            <a:r>
              <a:rPr lang="nb-NO" sz="1400" i="0" dirty="0" smtClean="0">
                <a:solidFill>
                  <a:srgbClr val="FF0000"/>
                </a:solidFill>
              </a:rPr>
              <a:t>             </a:t>
            </a:r>
            <a:r>
              <a:rPr lang="nb-NO" sz="1400" i="0" dirty="0" smtClean="0">
                <a:solidFill>
                  <a:schemeClr val="accent2"/>
                </a:solidFill>
              </a:rPr>
              <a:t>emit2</a:t>
            </a:r>
            <a:r>
              <a:rPr lang="nb-NO" sz="1400" i="0" dirty="0">
                <a:solidFill>
                  <a:schemeClr val="accent2"/>
                </a:solidFill>
              </a:rPr>
              <a:t>(”lab”, </a:t>
            </a:r>
            <a:r>
              <a:rPr lang="nb-NO" sz="1400" i="0" dirty="0" err="1">
                <a:solidFill>
                  <a:schemeClr val="accent2"/>
                </a:solidFill>
              </a:rPr>
              <a:t>labT</a:t>
            </a:r>
            <a:r>
              <a:rPr lang="nb-NO" sz="1400" i="0" dirty="0">
                <a:solidFill>
                  <a:schemeClr val="accent2"/>
                </a:solidFill>
              </a:rPr>
              <a:t>);</a:t>
            </a:r>
            <a:r>
              <a:rPr lang="nb-NO" sz="1400" i="0" dirty="0">
                <a:solidFill>
                  <a:srgbClr val="0033CC"/>
                </a:solidFill>
              </a:rPr>
              <a:t>      // </a:t>
            </a:r>
            <a:r>
              <a:rPr lang="nb-NO" sz="1400" i="0" dirty="0">
                <a:solidFill>
                  <a:srgbClr val="FF0000"/>
                </a:solidFill>
              </a:rPr>
              <a:t> </a:t>
            </a:r>
            <a:r>
              <a:rPr lang="nb-NO" sz="1400" i="0" dirty="0" smtClean="0">
                <a:solidFill>
                  <a:srgbClr val="FF0000"/>
                </a:solidFill>
              </a:rPr>
              <a:t>   </a:t>
            </a:r>
            <a:r>
              <a:rPr lang="nb-NO" sz="1400" i="0" dirty="0" smtClean="0">
                <a:solidFill>
                  <a:srgbClr val="0033CC"/>
                </a:solidFill>
              </a:rPr>
              <a:t>True-hopp </a:t>
            </a:r>
            <a:r>
              <a:rPr lang="nb-NO" sz="1400" i="0" dirty="0">
                <a:solidFill>
                  <a:srgbClr val="0033CC"/>
                </a:solidFill>
              </a:rPr>
              <a:t>fra </a:t>
            </a:r>
            <a:r>
              <a:rPr lang="nb-NO" sz="1400" i="0" dirty="0" smtClean="0">
                <a:solidFill>
                  <a:srgbClr val="0033CC"/>
                </a:solidFill>
              </a:rPr>
              <a:t>det boolske </a:t>
            </a:r>
            <a:r>
              <a:rPr lang="nb-NO" sz="1400" i="0" dirty="0" err="1" smtClean="0">
                <a:solidFill>
                  <a:srgbClr val="0033CC"/>
                </a:solidFill>
              </a:rPr>
              <a:t>uttykket</a:t>
            </a:r>
            <a:r>
              <a:rPr lang="nb-NO" sz="1400" i="0" dirty="0" smtClean="0">
                <a:solidFill>
                  <a:srgbClr val="0033CC"/>
                </a:solidFill>
              </a:rPr>
              <a:t> </a:t>
            </a:r>
            <a:r>
              <a:rPr lang="nb-NO" sz="1400" i="0" dirty="0">
                <a:solidFill>
                  <a:srgbClr val="0033CC"/>
                </a:solidFill>
              </a:rPr>
              <a:t>skal gå hit</a:t>
            </a:r>
          </a:p>
          <a:p>
            <a:pPr>
              <a:defRPr/>
            </a:pPr>
            <a:r>
              <a:rPr lang="nb-NO" sz="1400" i="0" dirty="0"/>
              <a:t>              </a:t>
            </a:r>
            <a:r>
              <a:rPr lang="nb-NO" sz="1400" i="0" dirty="0" err="1"/>
              <a:t>genCode</a:t>
            </a:r>
            <a:r>
              <a:rPr lang="nb-NO" sz="1400" i="0" dirty="0"/>
              <a:t>(</a:t>
            </a:r>
            <a:r>
              <a:rPr lang="nb-NO" sz="1400" i="0" dirty="0" err="1"/>
              <a:t>t.child</a:t>
            </a:r>
            <a:r>
              <a:rPr lang="nb-NO" sz="1400" i="0" dirty="0"/>
              <a:t>[1]);   </a:t>
            </a:r>
            <a:r>
              <a:rPr lang="nb-NO" sz="1400" i="0" dirty="0">
                <a:solidFill>
                  <a:srgbClr val="0033CC"/>
                </a:solidFill>
              </a:rPr>
              <a:t>// kode for </a:t>
            </a:r>
            <a:r>
              <a:rPr lang="nb-NO" sz="1400" i="0" dirty="0" err="1">
                <a:solidFill>
                  <a:srgbClr val="0033CC"/>
                </a:solidFill>
              </a:rPr>
              <a:t>then</a:t>
            </a:r>
            <a:r>
              <a:rPr lang="nb-NO" sz="1400" i="0" dirty="0">
                <a:solidFill>
                  <a:srgbClr val="0033CC"/>
                </a:solidFill>
              </a:rPr>
              <a:t>-gren (nå uten </a:t>
            </a:r>
            <a:r>
              <a:rPr lang="nb-NO" sz="1400" i="0" dirty="0" err="1" smtClean="0">
                <a:solidFill>
                  <a:srgbClr val="0033CC"/>
                </a:solidFill>
              </a:rPr>
              <a:t>label</a:t>
            </a:r>
            <a:r>
              <a:rPr lang="nb-NO" sz="1400" i="0" dirty="0" smtClean="0">
                <a:solidFill>
                  <a:srgbClr val="0033CC"/>
                </a:solidFill>
              </a:rPr>
              <a:t>-parameter for break-setning)</a:t>
            </a:r>
            <a:endParaRPr lang="nb-NO" sz="1400" i="0" dirty="0">
              <a:solidFill>
                <a:srgbClr val="0033CC"/>
              </a:solidFill>
            </a:endParaRPr>
          </a:p>
          <a:p>
            <a:pPr>
              <a:defRPr/>
            </a:pPr>
            <a:endParaRPr lang="nb-NO" sz="1400" i="0" dirty="0">
              <a:solidFill>
                <a:srgbClr val="FF0000"/>
              </a:solidFill>
            </a:endParaRPr>
          </a:p>
          <a:p>
            <a:pPr>
              <a:defRPr/>
            </a:pPr>
            <a:r>
              <a:rPr lang="nb-NO" sz="1400" i="0" dirty="0"/>
              <a:t>              </a:t>
            </a:r>
            <a:r>
              <a:rPr lang="nb-NO" sz="1400" i="0" dirty="0" err="1"/>
              <a:t>String</a:t>
            </a:r>
            <a:r>
              <a:rPr lang="nb-NO" sz="1400" i="0" dirty="0"/>
              <a:t> </a:t>
            </a:r>
            <a:r>
              <a:rPr lang="nb-NO" sz="1400" i="0" dirty="0" err="1"/>
              <a:t>labx</a:t>
            </a:r>
            <a:r>
              <a:rPr lang="nb-NO" sz="1400" i="0" dirty="0"/>
              <a:t> = </a:t>
            </a:r>
            <a:r>
              <a:rPr lang="nb-NO" sz="1400" i="0" dirty="0" err="1"/>
              <a:t>genLabel</a:t>
            </a:r>
            <a:r>
              <a:rPr lang="nb-NO" sz="1400" i="0" dirty="0"/>
              <a:t>();     </a:t>
            </a:r>
            <a:r>
              <a:rPr lang="nb-NO" sz="1400" i="0" dirty="0">
                <a:solidFill>
                  <a:srgbClr val="0033CC"/>
                </a:solidFill>
              </a:rPr>
              <a:t>// Skal angi slutten av </a:t>
            </a:r>
            <a:r>
              <a:rPr lang="nb-NO" sz="1400" i="0" dirty="0" err="1">
                <a:solidFill>
                  <a:srgbClr val="0033CC"/>
                </a:solidFill>
              </a:rPr>
              <a:t>if-setningen</a:t>
            </a:r>
            <a:r>
              <a:rPr lang="nb-NO" sz="1400" i="0" dirty="0">
                <a:solidFill>
                  <a:srgbClr val="0033CC"/>
                </a:solidFill>
              </a:rPr>
              <a:t>, etter </a:t>
            </a:r>
            <a:r>
              <a:rPr lang="nb-NO" sz="1400" i="0" dirty="0" err="1">
                <a:solidFill>
                  <a:srgbClr val="0033CC"/>
                </a:solidFill>
              </a:rPr>
              <a:t>else-grenen</a:t>
            </a:r>
            <a:endParaRPr lang="nb-NO" sz="1400" i="0" dirty="0">
              <a:solidFill>
                <a:srgbClr val="0033CC"/>
              </a:solidFill>
            </a:endParaRPr>
          </a:p>
          <a:p>
            <a:pPr>
              <a:defRPr/>
            </a:pPr>
            <a:r>
              <a:rPr lang="nb-NO" sz="1400" i="0" dirty="0">
                <a:solidFill>
                  <a:srgbClr val="0033CC"/>
                </a:solidFill>
              </a:rPr>
              <a:t>              </a:t>
            </a:r>
            <a:r>
              <a:rPr lang="nb-NO" sz="1400" i="0" dirty="0" err="1"/>
              <a:t>if</a:t>
            </a:r>
            <a:r>
              <a:rPr lang="nb-NO" sz="1400" i="0" dirty="0"/>
              <a:t> </a:t>
            </a:r>
            <a:r>
              <a:rPr lang="nb-NO" sz="1400" i="0" dirty="0" err="1"/>
              <a:t>t.child</a:t>
            </a:r>
            <a:r>
              <a:rPr lang="nb-NO" sz="1400" i="0" dirty="0"/>
              <a:t>[2] != null {            </a:t>
            </a:r>
            <a:r>
              <a:rPr lang="nb-NO" sz="1400" i="0" dirty="0">
                <a:solidFill>
                  <a:srgbClr val="0033CC"/>
                </a:solidFill>
              </a:rPr>
              <a:t>// Test på om det er </a:t>
            </a:r>
            <a:r>
              <a:rPr lang="nb-NO" sz="1400" i="0" dirty="0" err="1">
                <a:solidFill>
                  <a:srgbClr val="0033CC"/>
                </a:solidFill>
              </a:rPr>
              <a:t>else-gren</a:t>
            </a:r>
            <a:r>
              <a:rPr lang="nb-NO" sz="1400" i="0" dirty="0">
                <a:solidFill>
                  <a:srgbClr val="0033CC"/>
                </a:solidFill>
              </a:rPr>
              <a:t>?</a:t>
            </a:r>
          </a:p>
          <a:p>
            <a:pPr>
              <a:defRPr/>
            </a:pPr>
            <a:r>
              <a:rPr lang="nb-NO" sz="1400" i="0" dirty="0">
                <a:solidFill>
                  <a:schemeClr val="accent2"/>
                </a:solidFill>
              </a:rPr>
              <a:t>                    emit2(”</a:t>
            </a:r>
            <a:r>
              <a:rPr lang="nb-NO" sz="1400" i="0" dirty="0" err="1">
                <a:solidFill>
                  <a:schemeClr val="accent2"/>
                </a:solidFill>
              </a:rPr>
              <a:t>ujp</a:t>
            </a:r>
            <a:r>
              <a:rPr lang="nb-NO" sz="1400" i="0" dirty="0">
                <a:solidFill>
                  <a:schemeClr val="accent2"/>
                </a:solidFill>
              </a:rPr>
              <a:t>”, </a:t>
            </a:r>
            <a:r>
              <a:rPr lang="nb-NO" sz="1400" i="0" dirty="0" err="1">
                <a:solidFill>
                  <a:schemeClr val="accent2"/>
                </a:solidFill>
              </a:rPr>
              <a:t>labx</a:t>
            </a:r>
            <a:r>
              <a:rPr lang="nb-NO" sz="1400" i="0" dirty="0">
                <a:solidFill>
                  <a:schemeClr val="accent2"/>
                </a:solidFill>
              </a:rPr>
              <a:t>);           </a:t>
            </a:r>
            <a:r>
              <a:rPr lang="nb-NO" sz="1400" i="0" dirty="0">
                <a:solidFill>
                  <a:srgbClr val="0033CC"/>
                </a:solidFill>
              </a:rPr>
              <a:t>// Hopp over </a:t>
            </a:r>
            <a:r>
              <a:rPr lang="nb-NO" sz="1400" i="0" dirty="0" err="1">
                <a:solidFill>
                  <a:srgbClr val="0033CC"/>
                </a:solidFill>
              </a:rPr>
              <a:t>else-grenen</a:t>
            </a:r>
            <a:endParaRPr lang="nb-NO" sz="1400" i="0" dirty="0">
              <a:solidFill>
                <a:srgbClr val="0033CC"/>
              </a:solidFill>
            </a:endParaRPr>
          </a:p>
          <a:p>
            <a:pPr>
              <a:defRPr/>
            </a:pPr>
            <a:r>
              <a:rPr lang="nb-NO" sz="1400" i="0" dirty="0"/>
              <a:t>              }</a:t>
            </a:r>
          </a:p>
          <a:p>
            <a:pPr>
              <a:defRPr/>
            </a:pPr>
            <a:endParaRPr lang="nb-NO" sz="1400" i="0" dirty="0"/>
          </a:p>
          <a:p>
            <a:pPr>
              <a:defRPr/>
            </a:pPr>
            <a:r>
              <a:rPr lang="nb-NO" sz="1400" i="0" dirty="0"/>
              <a:t>              </a:t>
            </a:r>
            <a:r>
              <a:rPr lang="nb-NO" sz="1400" i="0" dirty="0">
                <a:solidFill>
                  <a:schemeClr val="accent2"/>
                </a:solidFill>
              </a:rPr>
              <a:t>emit2(”</a:t>
            </a:r>
            <a:r>
              <a:rPr lang="nb-NO" sz="1400" i="0" dirty="0" err="1">
                <a:solidFill>
                  <a:schemeClr val="accent2"/>
                </a:solidFill>
              </a:rPr>
              <a:t>label</a:t>
            </a:r>
            <a:r>
              <a:rPr lang="nb-NO" sz="1400" i="0" dirty="0">
                <a:solidFill>
                  <a:schemeClr val="accent2"/>
                </a:solidFill>
              </a:rPr>
              <a:t>”, </a:t>
            </a:r>
            <a:r>
              <a:rPr lang="nb-NO" sz="1400" i="0" dirty="0" err="1">
                <a:solidFill>
                  <a:schemeClr val="accent2"/>
                </a:solidFill>
              </a:rPr>
              <a:t>labF</a:t>
            </a:r>
            <a:r>
              <a:rPr lang="nb-NO" sz="1400" i="0" dirty="0">
                <a:solidFill>
                  <a:schemeClr val="accent2"/>
                </a:solidFill>
              </a:rPr>
              <a:t>);     </a:t>
            </a:r>
            <a:r>
              <a:rPr lang="nb-NO" sz="1400" i="0" dirty="0">
                <a:solidFill>
                  <a:srgbClr val="0033CC"/>
                </a:solidFill>
              </a:rPr>
              <a:t>// False-hopp fra </a:t>
            </a:r>
            <a:r>
              <a:rPr lang="nb-NO" sz="1400" i="0" dirty="0" smtClean="0">
                <a:solidFill>
                  <a:srgbClr val="0033CC"/>
                </a:solidFill>
              </a:rPr>
              <a:t>det boolske </a:t>
            </a:r>
            <a:r>
              <a:rPr lang="nb-NO" sz="1400" i="0" dirty="0" err="1" smtClean="0">
                <a:solidFill>
                  <a:srgbClr val="0033CC"/>
                </a:solidFill>
              </a:rPr>
              <a:t>uttykket</a:t>
            </a:r>
            <a:r>
              <a:rPr lang="nb-NO" sz="1400" i="0" dirty="0" smtClean="0">
                <a:solidFill>
                  <a:srgbClr val="0033CC"/>
                </a:solidFill>
              </a:rPr>
              <a:t> </a:t>
            </a:r>
            <a:r>
              <a:rPr lang="nb-NO" sz="1400" i="0" dirty="0">
                <a:solidFill>
                  <a:srgbClr val="0033CC"/>
                </a:solidFill>
              </a:rPr>
              <a:t>skal gå hit</a:t>
            </a:r>
          </a:p>
          <a:p>
            <a:pPr>
              <a:defRPr/>
            </a:pPr>
            <a:endParaRPr lang="nb-NO" sz="1400" i="0" dirty="0">
              <a:solidFill>
                <a:srgbClr val="0033CC"/>
              </a:solidFill>
            </a:endParaRPr>
          </a:p>
          <a:p>
            <a:pPr>
              <a:defRPr/>
            </a:pPr>
            <a:r>
              <a:rPr lang="nb-NO" sz="1400" i="0" dirty="0"/>
              <a:t>              </a:t>
            </a:r>
            <a:r>
              <a:rPr lang="nb-NO" sz="1400" i="0" dirty="0" err="1"/>
              <a:t>if</a:t>
            </a:r>
            <a:r>
              <a:rPr lang="nb-NO" sz="1400" i="0" dirty="0"/>
              <a:t> </a:t>
            </a:r>
            <a:r>
              <a:rPr lang="nb-NO" sz="1400" i="0" dirty="0" err="1"/>
              <a:t>t.child</a:t>
            </a:r>
            <a:r>
              <a:rPr lang="nb-NO" sz="1400" i="0" dirty="0"/>
              <a:t>[2] != null {     </a:t>
            </a:r>
            <a:r>
              <a:rPr lang="nb-NO" sz="1400" i="0" dirty="0">
                <a:solidFill>
                  <a:srgbClr val="0033CC"/>
                </a:solidFill>
              </a:rPr>
              <a:t>// En gang til: test om det er </a:t>
            </a:r>
            <a:r>
              <a:rPr lang="nb-NO" sz="1400" i="0" dirty="0" err="1">
                <a:solidFill>
                  <a:srgbClr val="0033CC"/>
                </a:solidFill>
              </a:rPr>
              <a:t>else-gren</a:t>
            </a:r>
            <a:r>
              <a:rPr lang="nb-NO" sz="1400" i="0" dirty="0">
                <a:solidFill>
                  <a:srgbClr val="0033CC"/>
                </a:solidFill>
              </a:rPr>
              <a:t>? (litt plundrete programmering)</a:t>
            </a:r>
          </a:p>
          <a:p>
            <a:pPr>
              <a:defRPr/>
            </a:pPr>
            <a:r>
              <a:rPr lang="nb-NO" sz="1400" i="0" dirty="0"/>
              <a:t>                    </a:t>
            </a:r>
            <a:r>
              <a:rPr lang="nb-NO" sz="1400" i="0" dirty="0" err="1"/>
              <a:t>genCode</a:t>
            </a:r>
            <a:r>
              <a:rPr lang="nb-NO" sz="1400" i="0" dirty="0"/>
              <a:t>(</a:t>
            </a:r>
            <a:r>
              <a:rPr lang="nb-NO" sz="1400" i="0" dirty="0" err="1"/>
              <a:t>t.child</a:t>
            </a:r>
            <a:r>
              <a:rPr lang="nb-NO" sz="1400" i="0" dirty="0"/>
              <a:t>[2]); </a:t>
            </a:r>
            <a:r>
              <a:rPr lang="nb-NO" sz="1400" i="0" dirty="0">
                <a:solidFill>
                  <a:srgbClr val="0033CC"/>
                </a:solidFill>
              </a:rPr>
              <a:t>// Kode for </a:t>
            </a:r>
            <a:r>
              <a:rPr lang="nb-NO" sz="1400" i="0" dirty="0" err="1">
                <a:solidFill>
                  <a:srgbClr val="0033CC"/>
                </a:solidFill>
              </a:rPr>
              <a:t>else-gren</a:t>
            </a:r>
            <a:r>
              <a:rPr lang="nb-NO" sz="1400" i="0" dirty="0">
                <a:solidFill>
                  <a:srgbClr val="0033CC"/>
                </a:solidFill>
              </a:rPr>
              <a:t> </a:t>
            </a:r>
            <a:r>
              <a:rPr lang="nb-NO" sz="1400" i="0" dirty="0">
                <a:solidFill>
                  <a:srgbClr val="FF0000"/>
                </a:solidFill>
              </a:rPr>
              <a:t>(nå uten </a:t>
            </a:r>
            <a:r>
              <a:rPr lang="nb-NO" sz="1400" i="0" dirty="0" err="1">
                <a:solidFill>
                  <a:srgbClr val="FF0000"/>
                </a:solidFill>
              </a:rPr>
              <a:t>label-parameter</a:t>
            </a:r>
            <a:r>
              <a:rPr lang="nb-NO" sz="1400" i="0" dirty="0">
                <a:solidFill>
                  <a:srgbClr val="FF0000"/>
                </a:solidFill>
              </a:rPr>
              <a:t>)</a:t>
            </a:r>
          </a:p>
          <a:p>
            <a:pPr>
              <a:defRPr/>
            </a:pPr>
            <a:r>
              <a:rPr lang="nb-NO" sz="1400" i="0" dirty="0">
                <a:solidFill>
                  <a:srgbClr val="FF0000"/>
                </a:solidFill>
              </a:rPr>
              <a:t>                   </a:t>
            </a:r>
            <a:r>
              <a:rPr lang="nb-NO" sz="1400" i="0" dirty="0">
                <a:solidFill>
                  <a:schemeClr val="accent2"/>
                </a:solidFill>
              </a:rPr>
              <a:t> emit2(”</a:t>
            </a:r>
            <a:r>
              <a:rPr lang="nb-NO" sz="1400" i="0" dirty="0" err="1" smtClean="0">
                <a:solidFill>
                  <a:schemeClr val="accent2"/>
                </a:solidFill>
              </a:rPr>
              <a:t>label</a:t>
            </a:r>
            <a:r>
              <a:rPr lang="nb-NO" sz="1400" i="0" dirty="0" smtClean="0">
                <a:solidFill>
                  <a:schemeClr val="accent2"/>
                </a:solidFill>
              </a:rPr>
              <a:t>”, </a:t>
            </a:r>
            <a:r>
              <a:rPr lang="nb-NO" sz="1400" i="0" dirty="0" err="1">
                <a:solidFill>
                  <a:schemeClr val="accent2"/>
                </a:solidFill>
              </a:rPr>
              <a:t>labx</a:t>
            </a:r>
            <a:r>
              <a:rPr lang="nb-NO" sz="1400" i="0" dirty="0">
                <a:solidFill>
                  <a:schemeClr val="accent2"/>
                </a:solidFill>
              </a:rPr>
              <a:t>);</a:t>
            </a:r>
            <a:r>
              <a:rPr lang="nb-NO" sz="1400" i="0" dirty="0">
                <a:solidFill>
                  <a:srgbClr val="0033CC"/>
                </a:solidFill>
              </a:rPr>
              <a:t>     // Hopp over </a:t>
            </a:r>
            <a:r>
              <a:rPr lang="nb-NO" sz="1400" i="0" dirty="0" err="1">
                <a:solidFill>
                  <a:srgbClr val="0033CC"/>
                </a:solidFill>
              </a:rPr>
              <a:t>else-gren</a:t>
            </a:r>
            <a:r>
              <a:rPr lang="nb-NO" sz="1400" i="0" dirty="0">
                <a:solidFill>
                  <a:srgbClr val="0033CC"/>
                </a:solidFill>
              </a:rPr>
              <a:t> går hit</a:t>
            </a:r>
            <a:r>
              <a:rPr lang="nb-NO" sz="1400" i="0" dirty="0"/>
              <a:t> </a:t>
            </a:r>
            <a:endParaRPr lang="nb-NO" sz="1400" i="0" dirty="0">
              <a:solidFill>
                <a:srgbClr val="0033CC"/>
              </a:solidFill>
            </a:endParaRPr>
          </a:p>
          <a:p>
            <a:pPr>
              <a:defRPr/>
            </a:pPr>
            <a:r>
              <a:rPr lang="nb-NO" sz="1400" i="0" dirty="0" smtClean="0"/>
              <a:t>}</a:t>
            </a:r>
            <a:r>
              <a:rPr lang="nb-NO" sz="1400" i="0" dirty="0" smtClean="0">
                <a:solidFill>
                  <a:srgbClr val="0033CC"/>
                </a:solidFill>
              </a:rPr>
              <a:t> </a:t>
            </a:r>
            <a:r>
              <a:rPr lang="nb-NO" sz="1400" i="0" dirty="0"/>
              <a:t> </a:t>
            </a:r>
            <a:r>
              <a:rPr lang="nb-NO" sz="1400" i="0" dirty="0" smtClean="0"/>
              <a:t>          }</a:t>
            </a:r>
            <a:endParaRPr lang="nb-NO" sz="1400" i="0" dirty="0"/>
          </a:p>
          <a:p>
            <a:pPr>
              <a:defRPr/>
            </a:pPr>
            <a:r>
              <a:rPr lang="nb-NO" sz="1400" i="0" dirty="0"/>
              <a:t>……</a:t>
            </a:r>
          </a:p>
          <a:p>
            <a:pPr>
              <a:defRPr/>
            </a:pPr>
            <a:r>
              <a:rPr lang="nb-NO" sz="1400" i="0" dirty="0"/>
              <a:t>             </a:t>
            </a:r>
          </a:p>
        </p:txBody>
      </p:sp>
    </p:spTree>
    <p:extLst>
      <p:ext uri="{BB962C8B-B14F-4D97-AF65-F5344CB8AC3E}">
        <p14:creationId xmlns:p14="http://schemas.microsoft.com/office/powerpoint/2010/main" xmlns="" val="41269136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243419"/>
            <a:ext cx="6608525" cy="144078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nb-NO" sz="1800" b="0" i="1" u="none" strike="noStrike" cap="none" normalizeH="0" baseline="0" dirty="0" smtClean="0">
              <a:ln>
                <a:noFill/>
              </a:ln>
              <a:solidFill>
                <a:schemeClr val="tx1"/>
              </a:solidFill>
              <a:effectLst/>
              <a:latin typeface="Tahoma" pitchFamily="34" charset="0"/>
            </a:endParaRPr>
          </a:p>
        </p:txBody>
      </p:sp>
      <p:sp>
        <p:nvSpPr>
          <p:cNvPr id="3" name="TextBox 2"/>
          <p:cNvSpPr txBox="1"/>
          <p:nvPr/>
        </p:nvSpPr>
        <p:spPr>
          <a:xfrm>
            <a:off x="4161993" y="5131368"/>
            <a:ext cx="1478071" cy="646331"/>
          </a:xfrm>
          <a:prstGeom prst="rect">
            <a:avLst/>
          </a:prstGeom>
          <a:noFill/>
          <a:ln>
            <a:solidFill>
              <a:schemeClr val="tx1"/>
            </a:solidFill>
          </a:ln>
        </p:spPr>
        <p:txBody>
          <a:bodyPr wrap="square" rtlCol="0">
            <a:spAutoFit/>
          </a:bodyPr>
          <a:lstStyle/>
          <a:p>
            <a:r>
              <a:rPr lang="nb-NO" i="0" dirty="0" smtClean="0"/>
              <a:t>a = x + y</a:t>
            </a:r>
          </a:p>
          <a:p>
            <a:r>
              <a:rPr lang="nb-NO" i="0" dirty="0" smtClean="0"/>
              <a:t>svar = a + 1</a:t>
            </a:r>
            <a:endParaRPr lang="nb-NO" i="0" dirty="0"/>
          </a:p>
        </p:txBody>
      </p:sp>
      <p:sp>
        <p:nvSpPr>
          <p:cNvPr id="5" name="TextBox 4"/>
          <p:cNvSpPr txBox="1"/>
          <p:nvPr/>
        </p:nvSpPr>
        <p:spPr>
          <a:xfrm>
            <a:off x="4552389" y="4782726"/>
            <a:ext cx="926926" cy="369332"/>
          </a:xfrm>
          <a:prstGeom prst="rect">
            <a:avLst/>
          </a:prstGeom>
          <a:noFill/>
        </p:spPr>
        <p:txBody>
          <a:bodyPr wrap="square" rtlCol="0">
            <a:spAutoFit/>
          </a:bodyPr>
          <a:lstStyle/>
          <a:p>
            <a:r>
              <a:rPr lang="nb-NO" i="0" dirty="0" smtClean="0">
                <a:solidFill>
                  <a:srgbClr val="FF0000"/>
                </a:solidFill>
              </a:rPr>
              <a:t>  Ø </a:t>
            </a:r>
            <a:endParaRPr lang="nb-NO" i="0" dirty="0">
              <a:solidFill>
                <a:srgbClr val="FF0000"/>
              </a:solidFill>
            </a:endParaRPr>
          </a:p>
        </p:txBody>
      </p:sp>
      <p:sp>
        <p:nvSpPr>
          <p:cNvPr id="6" name="TextBox 5"/>
          <p:cNvSpPr txBox="1"/>
          <p:nvPr/>
        </p:nvSpPr>
        <p:spPr>
          <a:xfrm>
            <a:off x="3963665" y="1772769"/>
            <a:ext cx="1478071" cy="646331"/>
          </a:xfrm>
          <a:prstGeom prst="rect">
            <a:avLst/>
          </a:prstGeom>
          <a:noFill/>
          <a:ln>
            <a:solidFill>
              <a:schemeClr val="tx1"/>
            </a:solidFill>
          </a:ln>
        </p:spPr>
        <p:txBody>
          <a:bodyPr wrap="square" rtlCol="0">
            <a:spAutoFit/>
          </a:bodyPr>
          <a:lstStyle/>
          <a:p>
            <a:r>
              <a:rPr lang="nb-NO" i="0" dirty="0" smtClean="0"/>
              <a:t>x = y + 8</a:t>
            </a:r>
          </a:p>
          <a:p>
            <a:r>
              <a:rPr lang="nb-NO" i="0" dirty="0"/>
              <a:t>y</a:t>
            </a:r>
            <a:r>
              <a:rPr lang="nb-NO" i="0" dirty="0" smtClean="0"/>
              <a:t> = a + x</a:t>
            </a:r>
            <a:endParaRPr lang="nb-NO" i="0" dirty="0"/>
          </a:p>
        </p:txBody>
      </p:sp>
      <p:sp>
        <p:nvSpPr>
          <p:cNvPr id="7" name="TextBox 6"/>
          <p:cNvSpPr txBox="1"/>
          <p:nvPr/>
        </p:nvSpPr>
        <p:spPr>
          <a:xfrm>
            <a:off x="4216410" y="2411326"/>
            <a:ext cx="1139867" cy="369332"/>
          </a:xfrm>
          <a:prstGeom prst="rect">
            <a:avLst/>
          </a:prstGeom>
          <a:noFill/>
        </p:spPr>
        <p:txBody>
          <a:bodyPr wrap="square" rtlCol="0">
            <a:spAutoFit/>
          </a:bodyPr>
          <a:lstStyle/>
          <a:p>
            <a:r>
              <a:rPr lang="nb-NO" i="0" dirty="0" smtClean="0">
                <a:solidFill>
                  <a:srgbClr val="FF0000"/>
                </a:solidFill>
              </a:rPr>
              <a:t>    Ø</a:t>
            </a:r>
            <a:endParaRPr lang="nb-NO" i="0" dirty="0">
              <a:solidFill>
                <a:srgbClr val="FF0000"/>
              </a:solidFill>
            </a:endParaRPr>
          </a:p>
        </p:txBody>
      </p:sp>
      <p:sp>
        <p:nvSpPr>
          <p:cNvPr id="8" name="TextBox 7"/>
          <p:cNvSpPr txBox="1"/>
          <p:nvPr/>
        </p:nvSpPr>
        <p:spPr>
          <a:xfrm>
            <a:off x="4228799" y="1440788"/>
            <a:ext cx="926926" cy="369332"/>
          </a:xfrm>
          <a:prstGeom prst="rect">
            <a:avLst/>
          </a:prstGeom>
          <a:noFill/>
        </p:spPr>
        <p:txBody>
          <a:bodyPr wrap="square" rtlCol="0">
            <a:spAutoFit/>
          </a:bodyPr>
          <a:lstStyle/>
          <a:p>
            <a:r>
              <a:rPr lang="nb-NO" i="0" dirty="0" smtClean="0">
                <a:solidFill>
                  <a:srgbClr val="FF0000"/>
                </a:solidFill>
              </a:rPr>
              <a:t>  Ø</a:t>
            </a:r>
            <a:endParaRPr lang="nb-NO" i="0" dirty="0">
              <a:solidFill>
                <a:srgbClr val="FF0000"/>
              </a:solidFill>
            </a:endParaRPr>
          </a:p>
        </p:txBody>
      </p:sp>
      <p:sp>
        <p:nvSpPr>
          <p:cNvPr id="9" name="TextBox 8"/>
          <p:cNvSpPr txBox="1"/>
          <p:nvPr/>
        </p:nvSpPr>
        <p:spPr>
          <a:xfrm>
            <a:off x="3878070" y="3394426"/>
            <a:ext cx="1478071" cy="646331"/>
          </a:xfrm>
          <a:prstGeom prst="rect">
            <a:avLst/>
          </a:prstGeom>
          <a:noFill/>
          <a:ln>
            <a:solidFill>
              <a:schemeClr val="tx1"/>
            </a:solidFill>
          </a:ln>
        </p:spPr>
        <p:txBody>
          <a:bodyPr wrap="square" rtlCol="0">
            <a:spAutoFit/>
          </a:bodyPr>
          <a:lstStyle/>
          <a:p>
            <a:r>
              <a:rPr lang="nb-NO" i="0" dirty="0" smtClean="0"/>
              <a:t>z = a + </a:t>
            </a:r>
            <a:r>
              <a:rPr lang="nb-NO" i="0" dirty="0"/>
              <a:t>x</a:t>
            </a:r>
            <a:endParaRPr lang="nb-NO" i="0" dirty="0" smtClean="0"/>
          </a:p>
          <a:p>
            <a:r>
              <a:rPr lang="nb-NO" i="0" dirty="0" smtClean="0"/>
              <a:t>a = y + z</a:t>
            </a:r>
            <a:endParaRPr lang="nb-NO" i="0" dirty="0"/>
          </a:p>
        </p:txBody>
      </p:sp>
      <p:sp>
        <p:nvSpPr>
          <p:cNvPr id="10" name="TextBox 9"/>
          <p:cNvSpPr txBox="1"/>
          <p:nvPr/>
        </p:nvSpPr>
        <p:spPr>
          <a:xfrm>
            <a:off x="4228799" y="4033253"/>
            <a:ext cx="1230400" cy="369332"/>
          </a:xfrm>
          <a:prstGeom prst="rect">
            <a:avLst/>
          </a:prstGeom>
          <a:noFill/>
        </p:spPr>
        <p:txBody>
          <a:bodyPr wrap="square" rtlCol="0">
            <a:spAutoFit/>
          </a:bodyPr>
          <a:lstStyle/>
          <a:p>
            <a:r>
              <a:rPr lang="nb-NO" i="0" dirty="0" smtClean="0">
                <a:solidFill>
                  <a:srgbClr val="FF0000"/>
                </a:solidFill>
              </a:rPr>
              <a:t>    Ø</a:t>
            </a:r>
            <a:endParaRPr lang="nb-NO" i="0" dirty="0">
              <a:solidFill>
                <a:srgbClr val="FF0000"/>
              </a:solidFill>
            </a:endParaRPr>
          </a:p>
        </p:txBody>
      </p:sp>
      <p:sp>
        <p:nvSpPr>
          <p:cNvPr id="11" name="TextBox 10"/>
          <p:cNvSpPr txBox="1"/>
          <p:nvPr/>
        </p:nvSpPr>
        <p:spPr>
          <a:xfrm>
            <a:off x="4151692" y="3045784"/>
            <a:ext cx="1043700" cy="369332"/>
          </a:xfrm>
          <a:prstGeom prst="rect">
            <a:avLst/>
          </a:prstGeom>
          <a:noFill/>
        </p:spPr>
        <p:txBody>
          <a:bodyPr wrap="square" rtlCol="0">
            <a:spAutoFit/>
          </a:bodyPr>
          <a:lstStyle/>
          <a:p>
            <a:r>
              <a:rPr lang="nb-NO" i="0" dirty="0" smtClean="0">
                <a:solidFill>
                  <a:srgbClr val="FF0000"/>
                </a:solidFill>
              </a:rPr>
              <a:t>     Ø </a:t>
            </a:r>
            <a:endParaRPr lang="nb-NO" i="0" dirty="0">
              <a:solidFill>
                <a:srgbClr val="FF0000"/>
              </a:solidFill>
            </a:endParaRPr>
          </a:p>
        </p:txBody>
      </p:sp>
      <p:sp>
        <p:nvSpPr>
          <p:cNvPr id="12" name="TextBox 11"/>
          <p:cNvSpPr txBox="1"/>
          <p:nvPr/>
        </p:nvSpPr>
        <p:spPr>
          <a:xfrm>
            <a:off x="6222525" y="3346410"/>
            <a:ext cx="1478071" cy="646331"/>
          </a:xfrm>
          <a:prstGeom prst="rect">
            <a:avLst/>
          </a:prstGeom>
          <a:noFill/>
          <a:ln>
            <a:solidFill>
              <a:schemeClr val="tx1"/>
            </a:solidFill>
          </a:ln>
        </p:spPr>
        <p:txBody>
          <a:bodyPr wrap="square" rtlCol="0">
            <a:spAutoFit/>
          </a:bodyPr>
          <a:lstStyle/>
          <a:p>
            <a:r>
              <a:rPr lang="nb-NO" i="0" dirty="0" smtClean="0"/>
              <a:t>a = y + 8</a:t>
            </a:r>
          </a:p>
          <a:p>
            <a:r>
              <a:rPr lang="nb-NO" i="0" dirty="0"/>
              <a:t>y</a:t>
            </a:r>
            <a:r>
              <a:rPr lang="nb-NO" i="0" dirty="0" smtClean="0"/>
              <a:t> = 3 </a:t>
            </a:r>
          </a:p>
        </p:txBody>
      </p:sp>
      <p:sp>
        <p:nvSpPr>
          <p:cNvPr id="13" name="TextBox 12"/>
          <p:cNvSpPr txBox="1"/>
          <p:nvPr/>
        </p:nvSpPr>
        <p:spPr>
          <a:xfrm>
            <a:off x="6573255" y="3985237"/>
            <a:ext cx="926926" cy="369332"/>
          </a:xfrm>
          <a:prstGeom prst="rect">
            <a:avLst/>
          </a:prstGeom>
          <a:noFill/>
        </p:spPr>
        <p:txBody>
          <a:bodyPr wrap="square" rtlCol="0">
            <a:spAutoFit/>
          </a:bodyPr>
          <a:lstStyle/>
          <a:p>
            <a:r>
              <a:rPr lang="nb-NO" i="0" dirty="0" smtClean="0">
                <a:solidFill>
                  <a:srgbClr val="FF0000"/>
                </a:solidFill>
              </a:rPr>
              <a:t>   Ø </a:t>
            </a:r>
            <a:endParaRPr lang="nb-NO" i="0" dirty="0">
              <a:solidFill>
                <a:srgbClr val="FF0000"/>
              </a:solidFill>
            </a:endParaRPr>
          </a:p>
        </p:txBody>
      </p:sp>
      <p:sp>
        <p:nvSpPr>
          <p:cNvPr id="14" name="TextBox 13"/>
          <p:cNvSpPr txBox="1"/>
          <p:nvPr/>
        </p:nvSpPr>
        <p:spPr>
          <a:xfrm>
            <a:off x="6612921" y="2997768"/>
            <a:ext cx="926926" cy="369332"/>
          </a:xfrm>
          <a:prstGeom prst="rect">
            <a:avLst/>
          </a:prstGeom>
          <a:noFill/>
        </p:spPr>
        <p:txBody>
          <a:bodyPr wrap="square" rtlCol="0">
            <a:spAutoFit/>
          </a:bodyPr>
          <a:lstStyle/>
          <a:p>
            <a:r>
              <a:rPr lang="nb-NO" i="0" dirty="0" smtClean="0">
                <a:solidFill>
                  <a:srgbClr val="FF0000"/>
                </a:solidFill>
              </a:rPr>
              <a:t>   Ø </a:t>
            </a:r>
            <a:endParaRPr lang="nb-NO" i="0" dirty="0">
              <a:solidFill>
                <a:srgbClr val="FF0000"/>
              </a:solidFill>
            </a:endParaRPr>
          </a:p>
        </p:txBody>
      </p:sp>
      <p:sp>
        <p:nvSpPr>
          <p:cNvPr id="15" name="TextBox 14"/>
          <p:cNvSpPr txBox="1"/>
          <p:nvPr/>
        </p:nvSpPr>
        <p:spPr>
          <a:xfrm>
            <a:off x="1514827" y="3348498"/>
            <a:ext cx="1478071" cy="646331"/>
          </a:xfrm>
          <a:prstGeom prst="rect">
            <a:avLst/>
          </a:prstGeom>
          <a:noFill/>
          <a:ln>
            <a:solidFill>
              <a:schemeClr val="tx1"/>
            </a:solidFill>
          </a:ln>
        </p:spPr>
        <p:txBody>
          <a:bodyPr wrap="square" rtlCol="0">
            <a:spAutoFit/>
          </a:bodyPr>
          <a:lstStyle/>
          <a:p>
            <a:r>
              <a:rPr lang="nb-NO" i="0" dirty="0" smtClean="0"/>
              <a:t>z = a + 1</a:t>
            </a:r>
          </a:p>
          <a:p>
            <a:r>
              <a:rPr lang="nb-NO" i="0" dirty="0"/>
              <a:t>y</a:t>
            </a:r>
            <a:r>
              <a:rPr lang="nb-NO" i="0" dirty="0" smtClean="0"/>
              <a:t> = 3 + z</a:t>
            </a:r>
            <a:endParaRPr lang="nb-NO" i="0" dirty="0"/>
          </a:p>
        </p:txBody>
      </p:sp>
      <p:sp>
        <p:nvSpPr>
          <p:cNvPr id="16" name="TextBox 15"/>
          <p:cNvSpPr txBox="1"/>
          <p:nvPr/>
        </p:nvSpPr>
        <p:spPr>
          <a:xfrm>
            <a:off x="1865557" y="3987325"/>
            <a:ext cx="926926" cy="369332"/>
          </a:xfrm>
          <a:prstGeom prst="rect">
            <a:avLst/>
          </a:prstGeom>
          <a:noFill/>
        </p:spPr>
        <p:txBody>
          <a:bodyPr wrap="square" rtlCol="0">
            <a:spAutoFit/>
          </a:bodyPr>
          <a:lstStyle/>
          <a:p>
            <a:r>
              <a:rPr lang="nb-NO" i="0" dirty="0" smtClean="0">
                <a:solidFill>
                  <a:srgbClr val="FF0000"/>
                </a:solidFill>
              </a:rPr>
              <a:t>    Ø </a:t>
            </a:r>
            <a:endParaRPr lang="nb-NO" i="0" dirty="0">
              <a:solidFill>
                <a:srgbClr val="FF0000"/>
              </a:solidFill>
            </a:endParaRPr>
          </a:p>
        </p:txBody>
      </p:sp>
      <p:sp>
        <p:nvSpPr>
          <p:cNvPr id="17" name="TextBox 16"/>
          <p:cNvSpPr txBox="1"/>
          <p:nvPr/>
        </p:nvSpPr>
        <p:spPr>
          <a:xfrm>
            <a:off x="1905223" y="2999856"/>
            <a:ext cx="926926" cy="369332"/>
          </a:xfrm>
          <a:prstGeom prst="rect">
            <a:avLst/>
          </a:prstGeom>
          <a:noFill/>
        </p:spPr>
        <p:txBody>
          <a:bodyPr wrap="square" rtlCol="0">
            <a:spAutoFit/>
          </a:bodyPr>
          <a:lstStyle/>
          <a:p>
            <a:r>
              <a:rPr lang="nb-NO" i="0" dirty="0" smtClean="0">
                <a:solidFill>
                  <a:srgbClr val="FF0000"/>
                </a:solidFill>
              </a:rPr>
              <a:t>   Ø </a:t>
            </a:r>
            <a:endParaRPr lang="nb-NO" i="0" dirty="0">
              <a:solidFill>
                <a:srgbClr val="FF0000"/>
              </a:solidFill>
            </a:endParaRPr>
          </a:p>
        </p:txBody>
      </p:sp>
      <p:sp>
        <p:nvSpPr>
          <p:cNvPr id="22" name="Freeform 21"/>
          <p:cNvSpPr/>
          <p:nvPr/>
        </p:nvSpPr>
        <p:spPr bwMode="auto">
          <a:xfrm>
            <a:off x="2283090" y="2851630"/>
            <a:ext cx="2229633" cy="1502939"/>
          </a:xfrm>
          <a:custGeom>
            <a:avLst/>
            <a:gdLst>
              <a:gd name="connsiteX0" fmla="*/ 2317315 w 2317315"/>
              <a:gd name="connsiteY0" fmla="*/ 1713978 h 1843413"/>
              <a:gd name="connsiteX1" fmla="*/ 1227550 w 2317315"/>
              <a:gd name="connsiteY1" fmla="*/ 1613769 h 1843413"/>
              <a:gd name="connsiteX2" fmla="*/ 1014608 w 2317315"/>
              <a:gd name="connsiteY2" fmla="*/ 336115 h 1843413"/>
              <a:gd name="connsiteX3" fmla="*/ 601249 w 2317315"/>
              <a:gd name="connsiteY3" fmla="*/ 10438 h 1843413"/>
              <a:gd name="connsiteX4" fmla="*/ 0 w 2317315"/>
              <a:gd name="connsiteY4" fmla="*/ 273485 h 18434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7315" h="1843413">
                <a:moveTo>
                  <a:pt x="2317315" y="1713978"/>
                </a:moveTo>
                <a:cubicBezTo>
                  <a:pt x="1880991" y="1778695"/>
                  <a:pt x="1444668" y="1843413"/>
                  <a:pt x="1227550" y="1613769"/>
                </a:cubicBezTo>
                <a:cubicBezTo>
                  <a:pt x="1010432" y="1384125"/>
                  <a:pt x="1118992" y="603337"/>
                  <a:pt x="1014608" y="336115"/>
                </a:cubicBezTo>
                <a:cubicBezTo>
                  <a:pt x="910225" y="68893"/>
                  <a:pt x="770350" y="20876"/>
                  <a:pt x="601249" y="10438"/>
                </a:cubicBezTo>
                <a:cubicBezTo>
                  <a:pt x="432148" y="0"/>
                  <a:pt x="216074" y="136742"/>
                  <a:pt x="0" y="273485"/>
                </a:cubicBezTo>
              </a:path>
            </a:pathLst>
          </a:cu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nb-NO" sz="1800" b="0" i="1" u="none" strike="noStrike" cap="none" normalizeH="0" baseline="0" smtClean="0">
              <a:ln>
                <a:noFill/>
              </a:ln>
              <a:solidFill>
                <a:schemeClr val="tx1"/>
              </a:solidFill>
              <a:effectLst/>
              <a:latin typeface="Tahoma" pitchFamily="34" charset="0"/>
            </a:endParaRPr>
          </a:p>
        </p:txBody>
      </p:sp>
      <p:sp>
        <p:nvSpPr>
          <p:cNvPr id="19" name="Freeform 18"/>
          <p:cNvSpPr/>
          <p:nvPr/>
        </p:nvSpPr>
        <p:spPr bwMode="auto">
          <a:xfrm>
            <a:off x="2308142" y="4254546"/>
            <a:ext cx="2354893" cy="632913"/>
          </a:xfrm>
          <a:custGeom>
            <a:avLst/>
            <a:gdLst>
              <a:gd name="connsiteX0" fmla="*/ 0 w 2354893"/>
              <a:gd name="connsiteY0" fmla="*/ 0 h 632913"/>
              <a:gd name="connsiteX1" fmla="*/ 563671 w 2354893"/>
              <a:gd name="connsiteY1" fmla="*/ 613776 h 632913"/>
              <a:gd name="connsiteX2" fmla="*/ 1766170 w 2354893"/>
              <a:gd name="connsiteY2" fmla="*/ 488515 h 632913"/>
              <a:gd name="connsiteX3" fmla="*/ 2354893 w 2354893"/>
              <a:gd name="connsiteY3" fmla="*/ 601250 h 632913"/>
            </a:gdLst>
            <a:ahLst/>
            <a:cxnLst>
              <a:cxn ang="0">
                <a:pos x="connsiteX0" y="connsiteY0"/>
              </a:cxn>
              <a:cxn ang="0">
                <a:pos x="connsiteX1" y="connsiteY1"/>
              </a:cxn>
              <a:cxn ang="0">
                <a:pos x="connsiteX2" y="connsiteY2"/>
              </a:cxn>
              <a:cxn ang="0">
                <a:pos x="connsiteX3" y="connsiteY3"/>
              </a:cxn>
            </a:cxnLst>
            <a:rect l="l" t="t" r="r" b="b"/>
            <a:pathLst>
              <a:path w="2354893" h="632913">
                <a:moveTo>
                  <a:pt x="0" y="0"/>
                </a:moveTo>
                <a:cubicBezTo>
                  <a:pt x="134654" y="266178"/>
                  <a:pt x="269309" y="532357"/>
                  <a:pt x="563671" y="613776"/>
                </a:cubicBezTo>
                <a:cubicBezTo>
                  <a:pt x="858033" y="695195"/>
                  <a:pt x="1467633" y="490603"/>
                  <a:pt x="1766170" y="488515"/>
                </a:cubicBezTo>
                <a:cubicBezTo>
                  <a:pt x="2064707" y="486427"/>
                  <a:pt x="2209800" y="543838"/>
                  <a:pt x="2354893" y="601250"/>
                </a:cubicBezTo>
              </a:path>
            </a:pathLst>
          </a:cu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nb-NO" sz="1800" b="0" i="1" u="none" strike="noStrike" cap="none" normalizeH="0" baseline="0" smtClean="0">
              <a:ln>
                <a:noFill/>
              </a:ln>
              <a:solidFill>
                <a:schemeClr val="tx1"/>
              </a:solidFill>
              <a:effectLst/>
              <a:latin typeface="Tahoma" pitchFamily="34" charset="0"/>
            </a:endParaRPr>
          </a:p>
        </p:txBody>
      </p:sp>
      <p:sp>
        <p:nvSpPr>
          <p:cNvPr id="20" name="Freeform 19"/>
          <p:cNvSpPr/>
          <p:nvPr/>
        </p:nvSpPr>
        <p:spPr bwMode="auto">
          <a:xfrm rot="21414955">
            <a:off x="4656651" y="1499562"/>
            <a:ext cx="1340349" cy="3075402"/>
          </a:xfrm>
          <a:custGeom>
            <a:avLst/>
            <a:gdLst>
              <a:gd name="connsiteX0" fmla="*/ 0 w 1340349"/>
              <a:gd name="connsiteY0" fmla="*/ 2759940 h 3037186"/>
              <a:gd name="connsiteX1" fmla="*/ 676406 w 1340349"/>
              <a:gd name="connsiteY1" fmla="*/ 2935305 h 3037186"/>
              <a:gd name="connsiteX2" fmla="*/ 1189973 w 1340349"/>
              <a:gd name="connsiteY2" fmla="*/ 1382077 h 3037186"/>
              <a:gd name="connsiteX3" fmla="*/ 1252603 w 1340349"/>
              <a:gd name="connsiteY3" fmla="*/ 192105 h 3037186"/>
              <a:gd name="connsiteX4" fmla="*/ 75156 w 1340349"/>
              <a:gd name="connsiteY4" fmla="*/ 16740 h 30371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0349" h="3037186">
                <a:moveTo>
                  <a:pt x="0" y="2759940"/>
                </a:moveTo>
                <a:cubicBezTo>
                  <a:pt x="239038" y="2962444"/>
                  <a:pt x="478077" y="3164949"/>
                  <a:pt x="676406" y="2935305"/>
                </a:cubicBezTo>
                <a:cubicBezTo>
                  <a:pt x="874735" y="2705661"/>
                  <a:pt x="1093940" y="1839277"/>
                  <a:pt x="1189973" y="1382077"/>
                </a:cubicBezTo>
                <a:cubicBezTo>
                  <a:pt x="1286006" y="924877"/>
                  <a:pt x="1438406" y="419661"/>
                  <a:pt x="1252603" y="192105"/>
                </a:cubicBezTo>
                <a:cubicBezTo>
                  <a:pt x="1066800" y="-35451"/>
                  <a:pt x="570978" y="-9356"/>
                  <a:pt x="75156" y="16740"/>
                </a:cubicBezTo>
              </a:path>
            </a:pathLst>
          </a:cu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nb-NO" sz="1800" b="0" i="1" u="none" strike="noStrike" cap="none" normalizeH="0" baseline="0" smtClean="0">
              <a:ln>
                <a:noFill/>
              </a:ln>
              <a:solidFill>
                <a:schemeClr val="tx1"/>
              </a:solidFill>
              <a:effectLst/>
              <a:latin typeface="Tahoma" pitchFamily="34" charset="0"/>
            </a:endParaRPr>
          </a:p>
        </p:txBody>
      </p:sp>
      <p:cxnSp>
        <p:nvCxnSpPr>
          <p:cNvPr id="23" name="Straight Arrow Connector 22"/>
          <p:cNvCxnSpPr/>
          <p:nvPr/>
        </p:nvCxnSpPr>
        <p:spPr bwMode="auto">
          <a:xfrm flipH="1">
            <a:off x="4617105" y="2772113"/>
            <a:ext cx="22965" cy="30371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6" name="Straight Arrow Connector 25"/>
          <p:cNvCxnSpPr/>
          <p:nvPr/>
        </p:nvCxnSpPr>
        <p:spPr bwMode="auto">
          <a:xfrm flipH="1">
            <a:off x="5195392" y="4254546"/>
            <a:ext cx="1634648" cy="65135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9" name="Straight Arrow Connector 28"/>
          <p:cNvCxnSpPr/>
          <p:nvPr/>
        </p:nvCxnSpPr>
        <p:spPr bwMode="auto">
          <a:xfrm>
            <a:off x="5326825" y="2587447"/>
            <a:ext cx="1503213" cy="48838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2" name="Straight Arrow Connector 31"/>
          <p:cNvCxnSpPr/>
          <p:nvPr/>
        </p:nvCxnSpPr>
        <p:spPr bwMode="auto">
          <a:xfrm>
            <a:off x="3912410" y="1327670"/>
            <a:ext cx="512747" cy="24782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1" name="TextBox 40"/>
          <p:cNvSpPr txBox="1"/>
          <p:nvPr/>
        </p:nvSpPr>
        <p:spPr>
          <a:xfrm>
            <a:off x="3629637" y="5088043"/>
            <a:ext cx="463463" cy="369332"/>
          </a:xfrm>
          <a:prstGeom prst="rect">
            <a:avLst/>
          </a:prstGeom>
          <a:noFill/>
        </p:spPr>
        <p:txBody>
          <a:bodyPr wrap="square" rtlCol="0">
            <a:spAutoFit/>
          </a:bodyPr>
          <a:lstStyle/>
          <a:p>
            <a:r>
              <a:rPr lang="nb-NO" i="0" dirty="0" smtClean="0"/>
              <a:t>B5</a:t>
            </a:r>
            <a:endParaRPr lang="nb-NO" i="0" dirty="0"/>
          </a:p>
        </p:txBody>
      </p:sp>
      <p:sp>
        <p:nvSpPr>
          <p:cNvPr id="42" name="TextBox 41"/>
          <p:cNvSpPr txBox="1"/>
          <p:nvPr/>
        </p:nvSpPr>
        <p:spPr>
          <a:xfrm>
            <a:off x="7579512" y="2972386"/>
            <a:ext cx="463463" cy="369332"/>
          </a:xfrm>
          <a:prstGeom prst="rect">
            <a:avLst/>
          </a:prstGeom>
          <a:noFill/>
        </p:spPr>
        <p:txBody>
          <a:bodyPr wrap="square" rtlCol="0">
            <a:spAutoFit/>
          </a:bodyPr>
          <a:lstStyle/>
          <a:p>
            <a:r>
              <a:rPr lang="nb-NO" i="0" dirty="0" smtClean="0"/>
              <a:t>B4</a:t>
            </a:r>
            <a:endParaRPr lang="nb-NO" i="0" dirty="0"/>
          </a:p>
        </p:txBody>
      </p:sp>
      <p:sp>
        <p:nvSpPr>
          <p:cNvPr id="43" name="TextBox 42"/>
          <p:cNvSpPr txBox="1"/>
          <p:nvPr/>
        </p:nvSpPr>
        <p:spPr>
          <a:xfrm>
            <a:off x="3525254" y="2932002"/>
            <a:ext cx="463463" cy="369332"/>
          </a:xfrm>
          <a:prstGeom prst="rect">
            <a:avLst/>
          </a:prstGeom>
          <a:noFill/>
        </p:spPr>
        <p:txBody>
          <a:bodyPr wrap="square" rtlCol="0">
            <a:spAutoFit/>
          </a:bodyPr>
          <a:lstStyle/>
          <a:p>
            <a:r>
              <a:rPr lang="nb-NO" i="0" dirty="0" smtClean="0"/>
              <a:t>B3</a:t>
            </a:r>
            <a:endParaRPr lang="nb-NO" i="0" dirty="0"/>
          </a:p>
        </p:txBody>
      </p:sp>
      <p:sp>
        <p:nvSpPr>
          <p:cNvPr id="44" name="TextBox 43"/>
          <p:cNvSpPr txBox="1"/>
          <p:nvPr/>
        </p:nvSpPr>
        <p:spPr>
          <a:xfrm>
            <a:off x="1156189" y="2940735"/>
            <a:ext cx="463463" cy="369332"/>
          </a:xfrm>
          <a:prstGeom prst="rect">
            <a:avLst/>
          </a:prstGeom>
          <a:noFill/>
        </p:spPr>
        <p:txBody>
          <a:bodyPr wrap="square" rtlCol="0">
            <a:spAutoFit/>
          </a:bodyPr>
          <a:lstStyle/>
          <a:p>
            <a:r>
              <a:rPr lang="nb-NO" i="0" dirty="0" smtClean="0"/>
              <a:t>B2</a:t>
            </a:r>
            <a:endParaRPr lang="nb-NO" i="0" dirty="0"/>
          </a:p>
        </p:txBody>
      </p:sp>
      <p:sp>
        <p:nvSpPr>
          <p:cNvPr id="45" name="TextBox 44"/>
          <p:cNvSpPr txBox="1"/>
          <p:nvPr/>
        </p:nvSpPr>
        <p:spPr>
          <a:xfrm>
            <a:off x="3526093" y="1656437"/>
            <a:ext cx="463463" cy="369332"/>
          </a:xfrm>
          <a:prstGeom prst="rect">
            <a:avLst/>
          </a:prstGeom>
          <a:noFill/>
        </p:spPr>
        <p:txBody>
          <a:bodyPr wrap="square" rtlCol="0">
            <a:spAutoFit/>
          </a:bodyPr>
          <a:lstStyle/>
          <a:p>
            <a:r>
              <a:rPr lang="nb-NO" i="0" dirty="0" smtClean="0"/>
              <a:t>B1</a:t>
            </a:r>
            <a:endParaRPr lang="nb-NO" i="0" dirty="0"/>
          </a:p>
        </p:txBody>
      </p:sp>
      <p:sp>
        <p:nvSpPr>
          <p:cNvPr id="50" name="TextBox 49"/>
          <p:cNvSpPr txBox="1"/>
          <p:nvPr/>
        </p:nvSpPr>
        <p:spPr>
          <a:xfrm>
            <a:off x="6564904" y="5134209"/>
            <a:ext cx="1478071" cy="369332"/>
          </a:xfrm>
          <a:prstGeom prst="rect">
            <a:avLst/>
          </a:prstGeom>
          <a:noFill/>
          <a:ln>
            <a:solidFill>
              <a:schemeClr val="tx1"/>
            </a:solidFill>
          </a:ln>
        </p:spPr>
        <p:txBody>
          <a:bodyPr wrap="square" rtlCol="0">
            <a:spAutoFit/>
          </a:bodyPr>
          <a:lstStyle/>
          <a:p>
            <a:r>
              <a:rPr lang="nb-NO" i="0" dirty="0" smtClean="0"/>
              <a:t>Return svar</a:t>
            </a:r>
            <a:endParaRPr lang="nb-NO" i="0" dirty="0"/>
          </a:p>
        </p:txBody>
      </p:sp>
      <p:sp>
        <p:nvSpPr>
          <p:cNvPr id="51" name="TextBox 50"/>
          <p:cNvSpPr txBox="1"/>
          <p:nvPr/>
        </p:nvSpPr>
        <p:spPr>
          <a:xfrm>
            <a:off x="6708954" y="5454533"/>
            <a:ext cx="926926" cy="369332"/>
          </a:xfrm>
          <a:prstGeom prst="rect">
            <a:avLst/>
          </a:prstGeom>
          <a:noFill/>
        </p:spPr>
        <p:txBody>
          <a:bodyPr wrap="square" rtlCol="0">
            <a:spAutoFit/>
          </a:bodyPr>
          <a:lstStyle/>
          <a:p>
            <a:r>
              <a:rPr lang="nb-NO" i="0" dirty="0" smtClean="0">
                <a:solidFill>
                  <a:srgbClr val="FF0000"/>
                </a:solidFill>
              </a:rPr>
              <a:t>   svar</a:t>
            </a:r>
            <a:endParaRPr lang="nb-NO" i="0" dirty="0">
              <a:solidFill>
                <a:srgbClr val="FF0000"/>
              </a:solidFill>
            </a:endParaRPr>
          </a:p>
        </p:txBody>
      </p:sp>
      <p:sp>
        <p:nvSpPr>
          <p:cNvPr id="52" name="TextBox 51"/>
          <p:cNvSpPr txBox="1"/>
          <p:nvPr/>
        </p:nvSpPr>
        <p:spPr>
          <a:xfrm>
            <a:off x="6898934" y="4718711"/>
            <a:ext cx="926926" cy="369332"/>
          </a:xfrm>
          <a:prstGeom prst="rect">
            <a:avLst/>
          </a:prstGeom>
          <a:noFill/>
        </p:spPr>
        <p:txBody>
          <a:bodyPr wrap="square" rtlCol="0">
            <a:spAutoFit/>
          </a:bodyPr>
          <a:lstStyle/>
          <a:p>
            <a:r>
              <a:rPr lang="nb-NO" i="0" dirty="0" smtClean="0">
                <a:solidFill>
                  <a:srgbClr val="FF0000"/>
                </a:solidFill>
              </a:rPr>
              <a:t>   Ø</a:t>
            </a:r>
            <a:endParaRPr lang="nb-NO" i="0" dirty="0">
              <a:solidFill>
                <a:srgbClr val="FF0000"/>
              </a:solidFill>
            </a:endParaRPr>
          </a:p>
        </p:txBody>
      </p:sp>
      <p:cxnSp>
        <p:nvCxnSpPr>
          <p:cNvPr id="53" name="Straight Arrow Connector 52"/>
          <p:cNvCxnSpPr/>
          <p:nvPr/>
        </p:nvCxnSpPr>
        <p:spPr bwMode="auto">
          <a:xfrm>
            <a:off x="7182855" y="5843512"/>
            <a:ext cx="0" cy="4572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54" name="TextBox 53"/>
          <p:cNvSpPr txBox="1"/>
          <p:nvPr/>
        </p:nvSpPr>
        <p:spPr>
          <a:xfrm>
            <a:off x="8237129" y="4872027"/>
            <a:ext cx="463463" cy="369332"/>
          </a:xfrm>
          <a:prstGeom prst="rect">
            <a:avLst/>
          </a:prstGeom>
          <a:noFill/>
        </p:spPr>
        <p:txBody>
          <a:bodyPr wrap="square" rtlCol="0">
            <a:spAutoFit/>
          </a:bodyPr>
          <a:lstStyle/>
          <a:p>
            <a:r>
              <a:rPr lang="nb-NO" i="0" dirty="0" smtClean="0"/>
              <a:t>B5</a:t>
            </a:r>
            <a:endParaRPr lang="nb-NO" i="0" dirty="0"/>
          </a:p>
        </p:txBody>
      </p:sp>
      <p:sp>
        <p:nvSpPr>
          <p:cNvPr id="55" name="TextBox 54"/>
          <p:cNvSpPr txBox="1"/>
          <p:nvPr/>
        </p:nvSpPr>
        <p:spPr>
          <a:xfrm>
            <a:off x="4272641" y="5805736"/>
            <a:ext cx="926926" cy="369332"/>
          </a:xfrm>
          <a:prstGeom prst="rect">
            <a:avLst/>
          </a:prstGeom>
          <a:noFill/>
        </p:spPr>
        <p:txBody>
          <a:bodyPr wrap="square" rtlCol="0">
            <a:spAutoFit/>
          </a:bodyPr>
          <a:lstStyle/>
          <a:p>
            <a:r>
              <a:rPr lang="nb-NO" i="0" dirty="0" smtClean="0">
                <a:solidFill>
                  <a:srgbClr val="FF0000"/>
                </a:solidFill>
              </a:rPr>
              <a:t>     Ø</a:t>
            </a:r>
            <a:endParaRPr lang="nb-NO" i="0" dirty="0">
              <a:solidFill>
                <a:srgbClr val="FF0000"/>
              </a:solidFill>
            </a:endParaRPr>
          </a:p>
        </p:txBody>
      </p:sp>
      <p:sp>
        <p:nvSpPr>
          <p:cNvPr id="56" name="Freeform 55"/>
          <p:cNvSpPr/>
          <p:nvPr/>
        </p:nvSpPr>
        <p:spPr bwMode="auto">
          <a:xfrm>
            <a:off x="4863451" y="4905900"/>
            <a:ext cx="2141951" cy="1394812"/>
          </a:xfrm>
          <a:custGeom>
            <a:avLst/>
            <a:gdLst>
              <a:gd name="connsiteX0" fmla="*/ 0 w 2141951"/>
              <a:gd name="connsiteY0" fmla="*/ 1265128 h 1394812"/>
              <a:gd name="connsiteX1" fmla="*/ 1027135 w 2141951"/>
              <a:gd name="connsiteY1" fmla="*/ 1302706 h 1394812"/>
              <a:gd name="connsiteX2" fmla="*/ 1252603 w 2141951"/>
              <a:gd name="connsiteY2" fmla="*/ 225468 h 1394812"/>
              <a:gd name="connsiteX3" fmla="*/ 2141951 w 2141951"/>
              <a:gd name="connsiteY3" fmla="*/ 0 h 1394812"/>
            </a:gdLst>
            <a:ahLst/>
            <a:cxnLst>
              <a:cxn ang="0">
                <a:pos x="connsiteX0" y="connsiteY0"/>
              </a:cxn>
              <a:cxn ang="0">
                <a:pos x="connsiteX1" y="connsiteY1"/>
              </a:cxn>
              <a:cxn ang="0">
                <a:pos x="connsiteX2" y="connsiteY2"/>
              </a:cxn>
              <a:cxn ang="0">
                <a:pos x="connsiteX3" y="connsiteY3"/>
              </a:cxn>
            </a:cxnLst>
            <a:rect l="l" t="t" r="r" b="b"/>
            <a:pathLst>
              <a:path w="2141951" h="1394812">
                <a:moveTo>
                  <a:pt x="0" y="1265128"/>
                </a:moveTo>
                <a:cubicBezTo>
                  <a:pt x="409184" y="1370555"/>
                  <a:pt x="818368" y="1475983"/>
                  <a:pt x="1027135" y="1302706"/>
                </a:cubicBezTo>
                <a:cubicBezTo>
                  <a:pt x="1235902" y="1129429"/>
                  <a:pt x="1066800" y="442586"/>
                  <a:pt x="1252603" y="225468"/>
                </a:cubicBezTo>
                <a:cubicBezTo>
                  <a:pt x="1438406" y="8350"/>
                  <a:pt x="1790178" y="4175"/>
                  <a:pt x="2141951" y="0"/>
                </a:cubicBezTo>
              </a:path>
            </a:pathLst>
          </a:cu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nb-NO" sz="1800" b="0" i="1" u="none" strike="noStrike" cap="none" normalizeH="0" baseline="0" smtClean="0">
              <a:ln>
                <a:noFill/>
              </a:ln>
              <a:solidFill>
                <a:schemeClr val="tx1"/>
              </a:solidFill>
              <a:effectLst/>
              <a:latin typeface="Tahoma" pitchFamily="34" charset="0"/>
            </a:endParaRPr>
          </a:p>
        </p:txBody>
      </p:sp>
      <p:sp>
        <p:nvSpPr>
          <p:cNvPr id="57" name="TextBox 56"/>
          <p:cNvSpPr txBox="1"/>
          <p:nvPr/>
        </p:nvSpPr>
        <p:spPr>
          <a:xfrm>
            <a:off x="3104586" y="426049"/>
            <a:ext cx="1478071" cy="646331"/>
          </a:xfrm>
          <a:prstGeom prst="rect">
            <a:avLst/>
          </a:prstGeom>
          <a:noFill/>
          <a:ln>
            <a:solidFill>
              <a:schemeClr val="tx1"/>
            </a:solidFill>
          </a:ln>
        </p:spPr>
        <p:txBody>
          <a:bodyPr wrap="square" rtlCol="0">
            <a:spAutoFit/>
          </a:bodyPr>
          <a:lstStyle/>
          <a:p>
            <a:r>
              <a:rPr lang="nb-NO" i="0" dirty="0" smtClean="0"/>
              <a:t>a = 5</a:t>
            </a:r>
          </a:p>
          <a:p>
            <a:r>
              <a:rPr lang="nb-NO" i="0" dirty="0" smtClean="0"/>
              <a:t>y = a - 1</a:t>
            </a:r>
          </a:p>
        </p:txBody>
      </p:sp>
      <p:sp>
        <p:nvSpPr>
          <p:cNvPr id="58" name="TextBox 57"/>
          <p:cNvSpPr txBox="1"/>
          <p:nvPr/>
        </p:nvSpPr>
        <p:spPr>
          <a:xfrm>
            <a:off x="3311531" y="1026118"/>
            <a:ext cx="926926" cy="369332"/>
          </a:xfrm>
          <a:prstGeom prst="rect">
            <a:avLst/>
          </a:prstGeom>
          <a:noFill/>
        </p:spPr>
        <p:txBody>
          <a:bodyPr wrap="square" rtlCol="0">
            <a:spAutoFit/>
          </a:bodyPr>
          <a:lstStyle/>
          <a:p>
            <a:r>
              <a:rPr lang="nb-NO" i="0" dirty="0" smtClean="0">
                <a:solidFill>
                  <a:srgbClr val="FF0000"/>
                </a:solidFill>
              </a:rPr>
              <a:t>   Ø </a:t>
            </a:r>
          </a:p>
        </p:txBody>
      </p:sp>
      <p:sp>
        <p:nvSpPr>
          <p:cNvPr id="59" name="TextBox 58"/>
          <p:cNvSpPr txBox="1"/>
          <p:nvPr/>
        </p:nvSpPr>
        <p:spPr>
          <a:xfrm>
            <a:off x="3383292" y="0"/>
            <a:ext cx="1352811" cy="369332"/>
          </a:xfrm>
          <a:prstGeom prst="rect">
            <a:avLst/>
          </a:prstGeom>
          <a:noFill/>
        </p:spPr>
        <p:txBody>
          <a:bodyPr wrap="square" rtlCol="0">
            <a:spAutoFit/>
          </a:bodyPr>
          <a:lstStyle/>
          <a:p>
            <a:r>
              <a:rPr lang="nb-NO" i="0" dirty="0" smtClean="0">
                <a:solidFill>
                  <a:srgbClr val="FF0000"/>
                </a:solidFill>
              </a:rPr>
              <a:t>  Ø </a:t>
            </a:r>
            <a:endParaRPr lang="nb-NO" i="0" dirty="0">
              <a:solidFill>
                <a:srgbClr val="FF0000"/>
              </a:solidFill>
            </a:endParaRPr>
          </a:p>
        </p:txBody>
      </p:sp>
      <p:sp>
        <p:nvSpPr>
          <p:cNvPr id="60" name="TextBox 59"/>
          <p:cNvSpPr txBox="1"/>
          <p:nvPr/>
        </p:nvSpPr>
        <p:spPr>
          <a:xfrm>
            <a:off x="2694421" y="296014"/>
            <a:ext cx="463463" cy="369332"/>
          </a:xfrm>
          <a:prstGeom prst="rect">
            <a:avLst/>
          </a:prstGeom>
          <a:noFill/>
        </p:spPr>
        <p:txBody>
          <a:bodyPr wrap="square" rtlCol="0">
            <a:spAutoFit/>
          </a:bodyPr>
          <a:lstStyle/>
          <a:p>
            <a:r>
              <a:rPr lang="nb-NO" i="0" dirty="0" smtClean="0"/>
              <a:t>B0</a:t>
            </a:r>
            <a:endParaRPr lang="nb-NO" i="0" dirty="0"/>
          </a:p>
        </p:txBody>
      </p:sp>
      <p:sp>
        <p:nvSpPr>
          <p:cNvPr id="47" name="Rectangle 46"/>
          <p:cNvSpPr/>
          <p:nvPr/>
        </p:nvSpPr>
        <p:spPr>
          <a:xfrm>
            <a:off x="0" y="645714"/>
            <a:ext cx="2223370" cy="2185214"/>
          </a:xfrm>
          <a:prstGeom prst="rect">
            <a:avLst/>
          </a:prstGeom>
        </p:spPr>
        <p:txBody>
          <a:bodyPr wrap="square">
            <a:spAutoFit/>
          </a:bodyPr>
          <a:lstStyle/>
          <a:p>
            <a:pPr marL="342900" indent="-342900"/>
            <a:r>
              <a:rPr lang="en-US" sz="2800" i="0" dirty="0" err="1" smtClean="0"/>
              <a:t>Oppgave</a:t>
            </a:r>
            <a:r>
              <a:rPr lang="en-US" sz="2800" i="0" dirty="0" smtClean="0"/>
              <a:t> 3:</a:t>
            </a:r>
          </a:p>
          <a:p>
            <a:pPr marL="342900" indent="-342900"/>
            <a:r>
              <a:rPr lang="en-US" sz="1400" i="0" dirty="0" smtClean="0">
                <a:solidFill>
                  <a:srgbClr val="FF0000"/>
                </a:solidFill>
              </a:rPr>
              <a:t>      </a:t>
            </a:r>
          </a:p>
          <a:p>
            <a:pPr marL="342900" indent="-342900"/>
            <a:r>
              <a:rPr lang="en-US" sz="1400" i="0" dirty="0" smtClean="0">
                <a:solidFill>
                  <a:srgbClr val="FF0000"/>
                </a:solidFill>
              </a:rPr>
              <a:t>      </a:t>
            </a:r>
            <a:r>
              <a:rPr lang="en-US" sz="1600" i="0" dirty="0" smtClean="0">
                <a:solidFill>
                  <a:srgbClr val="FF0000"/>
                </a:solidFill>
              </a:rPr>
              <a:t>En </a:t>
            </a:r>
            <a:r>
              <a:rPr lang="en-US" sz="1600" i="0" dirty="0" err="1" smtClean="0">
                <a:solidFill>
                  <a:srgbClr val="FF0000"/>
                </a:solidFill>
              </a:rPr>
              <a:t>liten</a:t>
            </a:r>
            <a:r>
              <a:rPr lang="en-US" sz="1600" i="0" dirty="0" smtClean="0">
                <a:solidFill>
                  <a:srgbClr val="FF0000"/>
                </a:solidFill>
              </a:rPr>
              <a:t> </a:t>
            </a:r>
            <a:r>
              <a:rPr lang="en-US" sz="1600" i="0" dirty="0" err="1" smtClean="0">
                <a:solidFill>
                  <a:srgbClr val="FF0000"/>
                </a:solidFill>
              </a:rPr>
              <a:t>vri</a:t>
            </a:r>
            <a:r>
              <a:rPr lang="en-US" sz="1600" i="0" dirty="0" smtClean="0">
                <a:solidFill>
                  <a:srgbClr val="FF0000"/>
                </a:solidFill>
              </a:rPr>
              <a:t> </a:t>
            </a:r>
            <a:r>
              <a:rPr lang="en-US" sz="1600" i="0" dirty="0" err="1" smtClean="0">
                <a:solidFill>
                  <a:srgbClr val="FF0000"/>
                </a:solidFill>
              </a:rPr>
              <a:t>på</a:t>
            </a:r>
            <a:r>
              <a:rPr lang="en-US" sz="1600" i="0" dirty="0" smtClean="0">
                <a:solidFill>
                  <a:srgbClr val="FF0000"/>
                </a:solidFill>
              </a:rPr>
              <a:t> et </a:t>
            </a:r>
            <a:r>
              <a:rPr lang="en-US" sz="1600" i="0" dirty="0" err="1" smtClean="0">
                <a:solidFill>
                  <a:srgbClr val="FF0000"/>
                </a:solidFill>
              </a:rPr>
              <a:t>eksempel</a:t>
            </a:r>
            <a:r>
              <a:rPr lang="en-US" sz="1600" i="0" dirty="0" smtClean="0">
                <a:solidFill>
                  <a:srgbClr val="FF0000"/>
                </a:solidFill>
              </a:rPr>
              <a:t> </a:t>
            </a:r>
            <a:r>
              <a:rPr lang="en-US" sz="1600" i="0" dirty="0" err="1" smtClean="0">
                <a:solidFill>
                  <a:srgbClr val="FF0000"/>
                </a:solidFill>
              </a:rPr>
              <a:t>fra</a:t>
            </a:r>
            <a:r>
              <a:rPr lang="en-US" sz="1600" i="0" dirty="0" smtClean="0">
                <a:solidFill>
                  <a:srgbClr val="FF0000"/>
                </a:solidFill>
              </a:rPr>
              <a:t> </a:t>
            </a:r>
            <a:r>
              <a:rPr lang="en-US" sz="1600" i="0" dirty="0" err="1" smtClean="0">
                <a:solidFill>
                  <a:srgbClr val="FF0000"/>
                </a:solidFill>
              </a:rPr>
              <a:t>forelesningen</a:t>
            </a:r>
            <a:r>
              <a:rPr lang="en-US" sz="1600" i="0" dirty="0" smtClean="0">
                <a:solidFill>
                  <a:srgbClr val="FF0000"/>
                </a:solidFill>
              </a:rPr>
              <a:t> </a:t>
            </a:r>
            <a:r>
              <a:rPr lang="en-US" sz="1600" i="0" dirty="0" err="1" smtClean="0">
                <a:solidFill>
                  <a:srgbClr val="FF0000"/>
                </a:solidFill>
              </a:rPr>
              <a:t>gir</a:t>
            </a:r>
            <a:r>
              <a:rPr lang="en-US" sz="1600" i="0" dirty="0" smtClean="0">
                <a:solidFill>
                  <a:srgbClr val="FF0000"/>
                </a:solidFill>
              </a:rPr>
              <a:t> en </a:t>
            </a:r>
            <a:r>
              <a:rPr lang="en-US" sz="1600" i="0" dirty="0" err="1" smtClean="0">
                <a:solidFill>
                  <a:srgbClr val="FF0000"/>
                </a:solidFill>
              </a:rPr>
              <a:t>mer</a:t>
            </a:r>
            <a:r>
              <a:rPr lang="en-US" sz="1600" i="0" dirty="0" smtClean="0">
                <a:solidFill>
                  <a:srgbClr val="FF0000"/>
                </a:solidFill>
              </a:rPr>
              <a:t> </a:t>
            </a:r>
            <a:r>
              <a:rPr lang="en-US" sz="1600" i="0" dirty="0" err="1" smtClean="0">
                <a:solidFill>
                  <a:srgbClr val="FF0000"/>
                </a:solidFill>
              </a:rPr>
              <a:t>interessant</a:t>
            </a:r>
            <a:r>
              <a:rPr lang="en-US" sz="1600" i="0" dirty="0" smtClean="0">
                <a:solidFill>
                  <a:srgbClr val="FF0000"/>
                </a:solidFill>
              </a:rPr>
              <a:t> </a:t>
            </a:r>
            <a:r>
              <a:rPr lang="en-US" sz="1600" i="0" dirty="0" err="1" smtClean="0">
                <a:solidFill>
                  <a:srgbClr val="FF0000"/>
                </a:solidFill>
              </a:rPr>
              <a:t>oppgave</a:t>
            </a:r>
            <a:r>
              <a:rPr lang="en-US" sz="1600" i="0" dirty="0" smtClean="0">
                <a:solidFill>
                  <a:srgbClr val="FF0000"/>
                </a:solidFill>
              </a:rPr>
              <a:t>:  </a:t>
            </a:r>
          </a:p>
          <a:p>
            <a:pPr marL="342900" indent="-342900"/>
            <a:r>
              <a:rPr lang="en-US" sz="1400" i="0" dirty="0"/>
              <a:t> </a:t>
            </a:r>
            <a:r>
              <a:rPr lang="en-US" sz="1400" i="0" dirty="0" smtClean="0"/>
              <a:t>    </a:t>
            </a:r>
            <a:endParaRPr lang="en-US" sz="1400" i="0" dirty="0"/>
          </a:p>
        </p:txBody>
      </p:sp>
    </p:spTree>
    <p:extLst>
      <p:ext uri="{BB962C8B-B14F-4D97-AF65-F5344CB8AC3E}">
        <p14:creationId xmlns:p14="http://schemas.microsoft.com/office/powerpoint/2010/main" xmlns="" val="3202574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217488" y="0"/>
            <a:ext cx="8229600" cy="523875"/>
          </a:xfrm>
          <a:prstGeom prst="rect">
            <a:avLst/>
          </a:prstGeom>
          <a:noFill/>
          <a:ln w="9525" algn="ctr">
            <a:noFill/>
            <a:miter lim="800000"/>
            <a:headEnd/>
            <a:tailEnd/>
          </a:ln>
        </p:spPr>
        <p:txBody>
          <a:bodyPr>
            <a:spAutoFit/>
          </a:bodyPr>
          <a:lstStyle/>
          <a:p>
            <a:pPr algn="ctr">
              <a:spcBef>
                <a:spcPct val="50000"/>
              </a:spcBef>
            </a:pPr>
            <a:r>
              <a:rPr lang="nb-NO" sz="2800" i="0" dirty="0" smtClean="0">
                <a:solidFill>
                  <a:schemeClr val="hlink"/>
                </a:solidFill>
              </a:rPr>
              <a:t>Oppgave 4, </a:t>
            </a:r>
            <a:r>
              <a:rPr lang="nb-NO" sz="2800" i="0" dirty="0">
                <a:solidFill>
                  <a:schemeClr val="hlink"/>
                </a:solidFill>
              </a:rPr>
              <a:t>eksamen 2007</a:t>
            </a:r>
            <a:endParaRPr lang="en-US" sz="2800" i="0" dirty="0">
              <a:solidFill>
                <a:schemeClr val="hlink"/>
              </a:solidFill>
            </a:endParaRPr>
          </a:p>
        </p:txBody>
      </p:sp>
      <p:sp>
        <p:nvSpPr>
          <p:cNvPr id="19459" name="Text Box 3"/>
          <p:cNvSpPr txBox="1">
            <a:spLocks noChangeArrowheads="1"/>
          </p:cNvSpPr>
          <p:nvPr/>
        </p:nvSpPr>
        <p:spPr bwMode="auto">
          <a:xfrm>
            <a:off x="327025" y="544513"/>
            <a:ext cx="7083425" cy="6072187"/>
          </a:xfrm>
          <a:prstGeom prst="rect">
            <a:avLst/>
          </a:prstGeom>
          <a:solidFill>
            <a:schemeClr val="bg1"/>
          </a:solidFill>
          <a:ln w="9525" algn="ctr">
            <a:noFill/>
            <a:miter lim="800000"/>
            <a:headEnd/>
            <a:tailEnd/>
          </a:ln>
        </p:spPr>
        <p:txBody>
          <a:bodyPr>
            <a:spAutoFit/>
          </a:bodyPr>
          <a:lstStyle/>
          <a:p>
            <a:pPr marL="342900" indent="-342900"/>
            <a:r>
              <a:rPr lang="en-US" i="0" dirty="0" err="1"/>
              <a:t>Gitt</a:t>
            </a:r>
            <a:r>
              <a:rPr lang="en-US" i="0" dirty="0"/>
              <a:t> </a:t>
            </a:r>
            <a:r>
              <a:rPr lang="en-US" i="0" dirty="0" err="1"/>
              <a:t>følgende</a:t>
            </a:r>
            <a:r>
              <a:rPr lang="en-US" i="0" dirty="0"/>
              <a:t> program, </a:t>
            </a:r>
            <a:r>
              <a:rPr lang="en-US" i="0" dirty="0" err="1"/>
              <a:t>der</a:t>
            </a:r>
            <a:r>
              <a:rPr lang="en-US" i="0" dirty="0"/>
              <a:t> </a:t>
            </a:r>
            <a:r>
              <a:rPr lang="en-US" i="0" dirty="0" err="1"/>
              <a:t>alle</a:t>
            </a:r>
            <a:r>
              <a:rPr lang="en-US" i="0" dirty="0"/>
              <a:t> </a:t>
            </a:r>
            <a:r>
              <a:rPr lang="en-US" i="0" dirty="0" err="1"/>
              <a:t>setningene</a:t>
            </a:r>
            <a:r>
              <a:rPr lang="en-US" i="0" dirty="0"/>
              <a:t> </a:t>
            </a:r>
            <a:r>
              <a:rPr lang="en-US" i="0" dirty="0" err="1"/>
              <a:t>er</a:t>
            </a:r>
            <a:r>
              <a:rPr lang="en-US" i="0" dirty="0"/>
              <a:t> </a:t>
            </a:r>
            <a:r>
              <a:rPr lang="en-US" i="0" dirty="0" err="1"/>
              <a:t>tre-addresse</a:t>
            </a:r>
            <a:r>
              <a:rPr lang="en-US" i="0" dirty="0"/>
              <a:t>-</a:t>
            </a:r>
          </a:p>
          <a:p>
            <a:pPr marL="342900" indent="-342900"/>
            <a:r>
              <a:rPr lang="en-US" i="0" dirty="0" err="1"/>
              <a:t>instruksjoner</a:t>
            </a:r>
            <a:r>
              <a:rPr lang="en-US" i="0" dirty="0"/>
              <a:t>, </a:t>
            </a:r>
            <a:r>
              <a:rPr lang="en-US" i="0" dirty="0" err="1"/>
              <a:t>bortsett</a:t>
            </a:r>
            <a:r>
              <a:rPr lang="en-US" i="0" dirty="0"/>
              <a:t> </a:t>
            </a:r>
            <a:r>
              <a:rPr lang="en-US" i="0" dirty="0" err="1"/>
              <a:t>fra</a:t>
            </a:r>
            <a:r>
              <a:rPr lang="en-US" i="0" dirty="0"/>
              <a:t> at vi </a:t>
            </a:r>
            <a:r>
              <a:rPr lang="en-US" i="0" dirty="0" err="1"/>
              <a:t>også</a:t>
            </a:r>
            <a:r>
              <a:rPr lang="en-US" i="0" dirty="0"/>
              <a:t> </a:t>
            </a:r>
            <a:r>
              <a:rPr lang="en-US" i="0" dirty="0" err="1"/>
              <a:t>tillater</a:t>
            </a:r>
            <a:r>
              <a:rPr lang="en-US" i="0" dirty="0"/>
              <a:t> if- </a:t>
            </a:r>
            <a:r>
              <a:rPr lang="en-US" i="0" dirty="0" err="1"/>
              <a:t>og</a:t>
            </a:r>
            <a:r>
              <a:rPr lang="en-US" i="0" dirty="0"/>
              <a:t> while-</a:t>
            </a:r>
            <a:r>
              <a:rPr lang="en-US" i="0" dirty="0" err="1"/>
              <a:t>setninger</a:t>
            </a:r>
            <a:r>
              <a:rPr lang="en-US" i="0" dirty="0"/>
              <a:t> </a:t>
            </a:r>
            <a:r>
              <a:rPr lang="en-US" i="0" dirty="0" err="1"/>
              <a:t>på</a:t>
            </a:r>
            <a:endParaRPr lang="en-US" i="0" dirty="0"/>
          </a:p>
          <a:p>
            <a:pPr marL="342900" indent="-342900"/>
            <a:r>
              <a:rPr lang="en-US" i="0" dirty="0"/>
              <a:t> </a:t>
            </a:r>
            <a:r>
              <a:rPr lang="en-US" i="0" dirty="0" err="1"/>
              <a:t>vanlig</a:t>
            </a:r>
            <a:r>
              <a:rPr lang="en-US" i="0" dirty="0"/>
              <a:t> </a:t>
            </a:r>
            <a:r>
              <a:rPr lang="en-US" i="0" dirty="0" err="1"/>
              <a:t>måte</a:t>
            </a:r>
            <a:r>
              <a:rPr lang="en-US" i="0" dirty="0"/>
              <a:t>. </a:t>
            </a:r>
            <a:r>
              <a:rPr lang="en-US" i="0" dirty="0" err="1"/>
              <a:t>Instruksjonene</a:t>
            </a:r>
            <a:r>
              <a:rPr lang="en-US" i="0" dirty="0"/>
              <a:t> ”x = input” </a:t>
            </a:r>
            <a:r>
              <a:rPr lang="en-US" i="0" dirty="0" err="1"/>
              <a:t>og</a:t>
            </a:r>
            <a:r>
              <a:rPr lang="en-US" i="0" dirty="0"/>
              <a:t> ”output x” </a:t>
            </a:r>
            <a:r>
              <a:rPr lang="en-US" i="0" dirty="0" err="1"/>
              <a:t>regnes</a:t>
            </a:r>
            <a:r>
              <a:rPr lang="en-US" i="0" dirty="0"/>
              <a:t> </a:t>
            </a:r>
            <a:r>
              <a:rPr lang="en-US" i="0" dirty="0" err="1"/>
              <a:t>som</a:t>
            </a:r>
            <a:endParaRPr lang="en-US" i="0" dirty="0"/>
          </a:p>
          <a:p>
            <a:pPr marL="342900" indent="-342900"/>
            <a:r>
              <a:rPr lang="en-US" i="0" dirty="0"/>
              <a:t> </a:t>
            </a:r>
            <a:r>
              <a:rPr lang="en-US" i="0" dirty="0" err="1"/>
              <a:t>vanlige</a:t>
            </a:r>
            <a:r>
              <a:rPr lang="en-US" i="0" dirty="0"/>
              <a:t> </a:t>
            </a:r>
            <a:r>
              <a:rPr lang="en-US" i="0" dirty="0" err="1"/>
              <a:t>tre-addresse-instruksjoner</a:t>
            </a:r>
            <a:r>
              <a:rPr lang="en-US" i="0" dirty="0"/>
              <a:t>, med den </a:t>
            </a:r>
            <a:r>
              <a:rPr lang="en-US" i="0" dirty="0" err="1"/>
              <a:t>opplagte</a:t>
            </a:r>
            <a:r>
              <a:rPr lang="en-US" i="0" dirty="0"/>
              <a:t> </a:t>
            </a:r>
            <a:r>
              <a:rPr lang="en-US" i="0" dirty="0" err="1"/>
              <a:t>betydning</a:t>
            </a:r>
            <a:r>
              <a:rPr lang="en-US" i="0" dirty="0"/>
              <a:t>. Vi</a:t>
            </a:r>
          </a:p>
          <a:p>
            <a:pPr marL="342900" indent="-342900"/>
            <a:r>
              <a:rPr lang="en-US" i="0" dirty="0"/>
              <a:t> </a:t>
            </a:r>
            <a:r>
              <a:rPr lang="en-US" i="0" dirty="0" err="1"/>
              <a:t>antar</a:t>
            </a:r>
            <a:r>
              <a:rPr lang="en-US" i="0" dirty="0"/>
              <a:t> at </a:t>
            </a:r>
            <a:r>
              <a:rPr lang="en-US" i="0" dirty="0" err="1"/>
              <a:t>ingen</a:t>
            </a:r>
            <a:r>
              <a:rPr lang="en-US" i="0" dirty="0"/>
              <a:t> variable </a:t>
            </a:r>
            <a:r>
              <a:rPr lang="en-US" i="0" dirty="0" err="1"/>
              <a:t>er</a:t>
            </a:r>
            <a:r>
              <a:rPr lang="en-US" i="0" dirty="0"/>
              <a:t> </a:t>
            </a:r>
            <a:r>
              <a:rPr lang="en-US" i="0" dirty="0" err="1"/>
              <a:t>i</a:t>
            </a:r>
            <a:r>
              <a:rPr lang="en-US" i="0" dirty="0"/>
              <a:t> live </a:t>
            </a:r>
            <a:r>
              <a:rPr lang="en-US" i="0" dirty="0" err="1"/>
              <a:t>ved</a:t>
            </a:r>
            <a:r>
              <a:rPr lang="en-US" i="0" dirty="0"/>
              <a:t> </a:t>
            </a:r>
            <a:r>
              <a:rPr lang="en-US" i="0" dirty="0" err="1"/>
              <a:t>slutten</a:t>
            </a:r>
            <a:r>
              <a:rPr lang="en-US" i="0" dirty="0"/>
              <a:t> </a:t>
            </a:r>
            <a:r>
              <a:rPr lang="en-US" i="0" dirty="0" err="1"/>
              <a:t>av</a:t>
            </a:r>
            <a:r>
              <a:rPr lang="en-US" i="0" dirty="0"/>
              <a:t> </a:t>
            </a:r>
            <a:r>
              <a:rPr lang="en-US" i="0" dirty="0" err="1"/>
              <a:t>programmet</a:t>
            </a:r>
            <a:r>
              <a:rPr lang="en-US" i="0" dirty="0"/>
              <a:t>.</a:t>
            </a:r>
          </a:p>
          <a:p>
            <a:pPr marL="342900" indent="-342900"/>
            <a:endParaRPr lang="en-US" sz="1400" i="0" dirty="0"/>
          </a:p>
          <a:p>
            <a:pPr marL="342900" indent="-342900"/>
            <a:r>
              <a:rPr lang="en-US" i="0" dirty="0">
                <a:solidFill>
                  <a:schemeClr val="hlink"/>
                </a:solidFill>
              </a:rPr>
              <a:t>1:   a = input</a:t>
            </a:r>
          </a:p>
          <a:p>
            <a:pPr marL="342900" indent="-342900"/>
            <a:r>
              <a:rPr lang="en-US" i="0" dirty="0">
                <a:solidFill>
                  <a:schemeClr val="hlink"/>
                </a:solidFill>
              </a:rPr>
              <a:t>2:   b = input</a:t>
            </a:r>
          </a:p>
          <a:p>
            <a:pPr marL="342900" indent="-342900"/>
            <a:r>
              <a:rPr lang="en-US" i="0" dirty="0">
                <a:solidFill>
                  <a:schemeClr val="hlink"/>
                </a:solidFill>
              </a:rPr>
              <a:t>3:   d = a + b</a:t>
            </a:r>
          </a:p>
          <a:p>
            <a:pPr marL="342900" indent="-342900"/>
            <a:r>
              <a:rPr lang="en-US" i="0" dirty="0">
                <a:solidFill>
                  <a:schemeClr val="hlink"/>
                </a:solidFill>
              </a:rPr>
              <a:t>4:   c = a * d</a:t>
            </a:r>
          </a:p>
          <a:p>
            <a:pPr marL="342900" indent="-342900"/>
            <a:r>
              <a:rPr lang="en-US" i="0" dirty="0">
                <a:solidFill>
                  <a:schemeClr val="hlink"/>
                </a:solidFill>
              </a:rPr>
              <a:t>5:   if ( b &lt; 5 ) {</a:t>
            </a:r>
          </a:p>
          <a:p>
            <a:pPr marL="342900" indent="-342900"/>
            <a:r>
              <a:rPr lang="en-US" i="0" dirty="0">
                <a:solidFill>
                  <a:schemeClr val="hlink"/>
                </a:solidFill>
              </a:rPr>
              <a:t>6:      while ( b &lt; 0 ) {</a:t>
            </a:r>
          </a:p>
          <a:p>
            <a:pPr marL="342900" indent="-342900"/>
            <a:r>
              <a:rPr lang="en-US" i="0" dirty="0">
                <a:solidFill>
                  <a:schemeClr val="hlink"/>
                </a:solidFill>
              </a:rPr>
              <a:t>7:         a = b + 2</a:t>
            </a:r>
          </a:p>
          <a:p>
            <a:pPr marL="342900" indent="-342900"/>
            <a:r>
              <a:rPr lang="en-US" i="0" dirty="0">
                <a:solidFill>
                  <a:schemeClr val="hlink"/>
                </a:solidFill>
              </a:rPr>
              <a:t>8:         b = b + 1</a:t>
            </a:r>
          </a:p>
          <a:p>
            <a:pPr marL="342900" indent="-342900"/>
            <a:r>
              <a:rPr lang="en-US" i="0" dirty="0">
                <a:solidFill>
                  <a:schemeClr val="hlink"/>
                </a:solidFill>
              </a:rPr>
              <a:t>9:      }</a:t>
            </a:r>
          </a:p>
          <a:p>
            <a:pPr marL="342900" indent="-342900"/>
            <a:r>
              <a:rPr lang="en-US" i="0" dirty="0">
                <a:solidFill>
                  <a:schemeClr val="hlink"/>
                </a:solidFill>
              </a:rPr>
              <a:t>10:    d = 2 * b</a:t>
            </a:r>
          </a:p>
          <a:p>
            <a:pPr marL="342900" indent="-342900"/>
            <a:r>
              <a:rPr lang="en-US" i="0" dirty="0">
                <a:solidFill>
                  <a:schemeClr val="hlink"/>
                </a:solidFill>
              </a:rPr>
              <a:t>11: } else {</a:t>
            </a:r>
          </a:p>
          <a:p>
            <a:pPr marL="342900" indent="-342900"/>
            <a:r>
              <a:rPr lang="en-US" i="0" dirty="0">
                <a:solidFill>
                  <a:schemeClr val="hlink"/>
                </a:solidFill>
              </a:rPr>
              <a:t>12:    d = b * 3</a:t>
            </a:r>
          </a:p>
          <a:p>
            <a:pPr marL="342900" indent="-342900"/>
            <a:r>
              <a:rPr lang="en-US" i="0" dirty="0">
                <a:solidFill>
                  <a:schemeClr val="hlink"/>
                </a:solidFill>
              </a:rPr>
              <a:t>13:    a = d - b</a:t>
            </a:r>
          </a:p>
          <a:p>
            <a:pPr marL="342900" indent="-342900"/>
            <a:r>
              <a:rPr lang="en-US" i="0" dirty="0">
                <a:solidFill>
                  <a:schemeClr val="hlink"/>
                </a:solidFill>
              </a:rPr>
              <a:t>14: }</a:t>
            </a:r>
          </a:p>
          <a:p>
            <a:pPr marL="342900" indent="-342900"/>
            <a:r>
              <a:rPr lang="en-US" i="0" dirty="0">
                <a:solidFill>
                  <a:schemeClr val="hlink"/>
                </a:solidFill>
              </a:rPr>
              <a:t>15: output a</a:t>
            </a:r>
          </a:p>
          <a:p>
            <a:pPr marL="342900" indent="-342900"/>
            <a:r>
              <a:rPr lang="en-US" i="0" dirty="0">
                <a:solidFill>
                  <a:schemeClr val="hlink"/>
                </a:solidFill>
              </a:rPr>
              <a:t>16: output d</a:t>
            </a:r>
          </a:p>
        </p:txBody>
      </p:sp>
      <p:sp>
        <p:nvSpPr>
          <p:cNvPr id="4" name="Text Box 6"/>
          <p:cNvSpPr txBox="1">
            <a:spLocks noChangeArrowheads="1"/>
          </p:cNvSpPr>
          <p:nvPr/>
        </p:nvSpPr>
        <p:spPr bwMode="auto">
          <a:xfrm>
            <a:off x="3141307" y="3251481"/>
            <a:ext cx="5699125" cy="1200329"/>
          </a:xfrm>
          <a:prstGeom prst="rect">
            <a:avLst/>
          </a:prstGeom>
          <a:noFill/>
          <a:ln w="9525" algn="ctr">
            <a:noFill/>
            <a:miter lim="800000"/>
            <a:headEnd/>
            <a:tailEnd/>
          </a:ln>
        </p:spPr>
        <p:txBody>
          <a:bodyPr>
            <a:spAutoFit/>
          </a:bodyPr>
          <a:lstStyle/>
          <a:p>
            <a:r>
              <a:rPr lang="en-US" b="1" i="0" dirty="0">
                <a:solidFill>
                  <a:schemeClr val="folHlink"/>
                </a:solidFill>
              </a:rPr>
              <a:t>4a</a:t>
            </a:r>
          </a:p>
          <a:p>
            <a:r>
              <a:rPr lang="en-US" i="0" dirty="0" err="1">
                <a:solidFill>
                  <a:schemeClr val="folHlink"/>
                </a:solidFill>
              </a:rPr>
              <a:t>Angi</a:t>
            </a:r>
            <a:r>
              <a:rPr lang="en-US" i="0" dirty="0">
                <a:solidFill>
                  <a:schemeClr val="folHlink"/>
                </a:solidFill>
              </a:rPr>
              <a:t> for </a:t>
            </a:r>
            <a:r>
              <a:rPr lang="en-US" i="0" dirty="0" err="1">
                <a:solidFill>
                  <a:schemeClr val="folHlink"/>
                </a:solidFill>
              </a:rPr>
              <a:t>hver</a:t>
            </a:r>
            <a:r>
              <a:rPr lang="en-US" i="0" dirty="0">
                <a:solidFill>
                  <a:schemeClr val="folHlink"/>
                </a:solidFill>
              </a:rPr>
              <a:t> </a:t>
            </a:r>
            <a:r>
              <a:rPr lang="en-US" i="0" dirty="0" err="1">
                <a:solidFill>
                  <a:schemeClr val="folHlink"/>
                </a:solidFill>
              </a:rPr>
              <a:t>av</a:t>
            </a:r>
            <a:r>
              <a:rPr lang="en-US" i="0" dirty="0">
                <a:solidFill>
                  <a:schemeClr val="folHlink"/>
                </a:solidFill>
              </a:rPr>
              <a:t> </a:t>
            </a:r>
            <a:r>
              <a:rPr lang="en-US" i="0" dirty="0" err="1">
                <a:solidFill>
                  <a:schemeClr val="folHlink"/>
                </a:solidFill>
              </a:rPr>
              <a:t>variablene</a:t>
            </a:r>
            <a:r>
              <a:rPr lang="en-US" i="0" dirty="0">
                <a:solidFill>
                  <a:schemeClr val="folHlink"/>
                </a:solidFill>
              </a:rPr>
              <a:t> </a:t>
            </a:r>
            <a:r>
              <a:rPr lang="en-US" dirty="0">
                <a:solidFill>
                  <a:schemeClr val="folHlink"/>
                </a:solidFill>
              </a:rPr>
              <a:t>a, b, c </a:t>
            </a:r>
            <a:r>
              <a:rPr lang="en-US" i="0" dirty="0" err="1">
                <a:solidFill>
                  <a:schemeClr val="folHlink"/>
                </a:solidFill>
              </a:rPr>
              <a:t>og</a:t>
            </a:r>
            <a:r>
              <a:rPr lang="en-US" i="0" dirty="0">
                <a:solidFill>
                  <a:schemeClr val="folHlink"/>
                </a:solidFill>
              </a:rPr>
              <a:t> </a:t>
            </a:r>
            <a:r>
              <a:rPr lang="en-US" dirty="0">
                <a:solidFill>
                  <a:schemeClr val="folHlink"/>
                </a:solidFill>
              </a:rPr>
              <a:t>d </a:t>
            </a:r>
            <a:r>
              <a:rPr lang="en-US" i="0" dirty="0" err="1">
                <a:solidFill>
                  <a:schemeClr val="folHlink"/>
                </a:solidFill>
              </a:rPr>
              <a:t>om</a:t>
            </a:r>
            <a:r>
              <a:rPr lang="en-US" i="0" dirty="0">
                <a:solidFill>
                  <a:schemeClr val="folHlink"/>
                </a:solidFill>
              </a:rPr>
              <a:t> de </a:t>
            </a:r>
            <a:r>
              <a:rPr lang="en-US" i="0" dirty="0" err="1">
                <a:solidFill>
                  <a:schemeClr val="folHlink"/>
                </a:solidFill>
              </a:rPr>
              <a:t>er</a:t>
            </a:r>
            <a:r>
              <a:rPr lang="en-US" i="0" dirty="0">
                <a:solidFill>
                  <a:schemeClr val="folHlink"/>
                </a:solidFill>
              </a:rPr>
              <a:t> </a:t>
            </a:r>
            <a:r>
              <a:rPr lang="en-US" i="0" dirty="0" err="1">
                <a:solidFill>
                  <a:schemeClr val="folHlink"/>
                </a:solidFill>
              </a:rPr>
              <a:t>i</a:t>
            </a:r>
            <a:r>
              <a:rPr lang="en-US" i="0" dirty="0">
                <a:solidFill>
                  <a:schemeClr val="folHlink"/>
                </a:solidFill>
              </a:rPr>
              <a:t> live </a:t>
            </a:r>
            <a:r>
              <a:rPr lang="en-US" i="0" dirty="0" err="1">
                <a:solidFill>
                  <a:schemeClr val="folHlink"/>
                </a:solidFill>
              </a:rPr>
              <a:t>eller</a:t>
            </a:r>
            <a:r>
              <a:rPr lang="en-US" i="0" dirty="0">
                <a:solidFill>
                  <a:schemeClr val="folHlink"/>
                </a:solidFill>
              </a:rPr>
              <a:t> </a:t>
            </a:r>
            <a:r>
              <a:rPr lang="en-US" i="0" dirty="0" err="1">
                <a:solidFill>
                  <a:schemeClr val="folHlink"/>
                </a:solidFill>
              </a:rPr>
              <a:t>ikke</a:t>
            </a:r>
            <a:r>
              <a:rPr lang="en-US" i="0" dirty="0">
                <a:solidFill>
                  <a:schemeClr val="folHlink"/>
                </a:solidFill>
              </a:rPr>
              <a:t> </a:t>
            </a:r>
            <a:r>
              <a:rPr lang="en-US" dirty="0" err="1">
                <a:solidFill>
                  <a:schemeClr val="folHlink"/>
                </a:solidFill>
              </a:rPr>
              <a:t>umiddelbart</a:t>
            </a:r>
            <a:r>
              <a:rPr lang="en-US" dirty="0">
                <a:solidFill>
                  <a:schemeClr val="folHlink"/>
                </a:solidFill>
              </a:rPr>
              <a:t> </a:t>
            </a:r>
            <a:r>
              <a:rPr lang="en-US" dirty="0" err="1">
                <a:solidFill>
                  <a:schemeClr val="folHlink"/>
                </a:solidFill>
              </a:rPr>
              <a:t>etter</a:t>
            </a:r>
            <a:r>
              <a:rPr lang="en-US" dirty="0">
                <a:solidFill>
                  <a:schemeClr val="folHlink"/>
                </a:solidFill>
              </a:rPr>
              <a:t> </a:t>
            </a:r>
            <a:r>
              <a:rPr lang="en-US" i="0" dirty="0" err="1">
                <a:solidFill>
                  <a:schemeClr val="folHlink"/>
                </a:solidFill>
              </a:rPr>
              <a:t>linje</a:t>
            </a:r>
            <a:r>
              <a:rPr lang="en-US" i="0" dirty="0">
                <a:solidFill>
                  <a:schemeClr val="folHlink"/>
                </a:solidFill>
              </a:rPr>
              <a:t> 4. </a:t>
            </a:r>
            <a:r>
              <a:rPr lang="en-US" i="0" dirty="0" err="1">
                <a:solidFill>
                  <a:schemeClr val="folHlink"/>
                </a:solidFill>
              </a:rPr>
              <a:t>Gi</a:t>
            </a:r>
            <a:r>
              <a:rPr lang="en-US" i="0" dirty="0">
                <a:solidFill>
                  <a:schemeClr val="folHlink"/>
                </a:solidFill>
              </a:rPr>
              <a:t> en </a:t>
            </a:r>
            <a:r>
              <a:rPr lang="en-US" i="0" dirty="0" err="1">
                <a:solidFill>
                  <a:schemeClr val="folHlink"/>
                </a:solidFill>
              </a:rPr>
              <a:t>kort</a:t>
            </a:r>
            <a:r>
              <a:rPr lang="en-US" i="0" dirty="0">
                <a:solidFill>
                  <a:schemeClr val="folHlink"/>
                </a:solidFill>
              </a:rPr>
              <a:t> </a:t>
            </a:r>
            <a:r>
              <a:rPr lang="en-US" i="0" dirty="0" err="1">
                <a:solidFill>
                  <a:schemeClr val="folHlink"/>
                </a:solidFill>
              </a:rPr>
              <a:t>forklaring</a:t>
            </a:r>
            <a:r>
              <a:rPr lang="en-US" i="0" dirty="0">
                <a:solidFill>
                  <a:schemeClr val="folHlink"/>
                </a:solidFill>
              </a:rPr>
              <a:t> for </a:t>
            </a:r>
            <a:r>
              <a:rPr lang="en-US" i="0" dirty="0" err="1">
                <a:solidFill>
                  <a:schemeClr val="folHlink"/>
                </a:solidFill>
              </a:rPr>
              <a:t>hver</a:t>
            </a:r>
            <a:r>
              <a:rPr lang="en-US" i="0" dirty="0">
                <a:solidFill>
                  <a:schemeClr val="folHlink"/>
                </a:solidFill>
              </a:rPr>
              <a:t> </a:t>
            </a:r>
            <a:r>
              <a:rPr lang="en-US" i="0" dirty="0" err="1">
                <a:solidFill>
                  <a:schemeClr val="folHlink"/>
                </a:solidFill>
              </a:rPr>
              <a:t>av</a:t>
            </a:r>
            <a:r>
              <a:rPr lang="en-US" i="0" dirty="0">
                <a:solidFill>
                  <a:schemeClr val="folHlink"/>
                </a:solidFill>
              </a:rPr>
              <a:t> </a:t>
            </a:r>
            <a:r>
              <a:rPr lang="en-US" i="0" dirty="0" err="1">
                <a:solidFill>
                  <a:schemeClr val="folHlink"/>
                </a:solidFill>
              </a:rPr>
              <a:t>variablene</a:t>
            </a:r>
            <a:r>
              <a:rPr lang="en-US" i="0" dirty="0" smtClean="0">
                <a:solidFill>
                  <a:schemeClr val="folHlink"/>
                </a:solidFill>
              </a:rPr>
              <a:t>.</a:t>
            </a:r>
            <a:endParaRPr lang="en-US" i="0" dirty="0">
              <a:solidFill>
                <a:schemeClr val="folHlink"/>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Halden">
  <a:themeElements>
    <a:clrScheme name="Halden 9">
      <a:dk1>
        <a:srgbClr val="000000"/>
      </a:dk1>
      <a:lt1>
        <a:srgbClr val="FFFFFF"/>
      </a:lt1>
      <a:dk2>
        <a:srgbClr val="333399"/>
      </a:dk2>
      <a:lt2>
        <a:srgbClr val="1C1C1C"/>
      </a:lt2>
      <a:accent1>
        <a:srgbClr val="00E4A8"/>
      </a:accent1>
      <a:accent2>
        <a:srgbClr val="008000"/>
      </a:accent2>
      <a:accent3>
        <a:srgbClr val="FFFFFF"/>
      </a:accent3>
      <a:accent4>
        <a:srgbClr val="000000"/>
      </a:accent4>
      <a:accent5>
        <a:srgbClr val="AAEFD1"/>
      </a:accent5>
      <a:accent6>
        <a:srgbClr val="007300"/>
      </a:accent6>
      <a:hlink>
        <a:srgbClr val="CC3300"/>
      </a:hlink>
      <a:folHlink>
        <a:srgbClr val="3333CC"/>
      </a:folHlink>
    </a:clrScheme>
    <a:fontScheme name="Halde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Tahoma" pitchFamily="34" charset="0"/>
          </a:defRPr>
        </a:defPPr>
      </a:lstStyle>
    </a:lnDef>
  </a:objectDefaults>
  <a:extraClrSchemeLst>
    <a:extraClrScheme>
      <a:clrScheme name="Halden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Halden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Halden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Halden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Halden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Halden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Halden 7">
        <a:dk1>
          <a:srgbClr val="000000"/>
        </a:dk1>
        <a:lt1>
          <a:srgbClr val="FFFFFF"/>
        </a:lt1>
        <a:dk2>
          <a:srgbClr val="333399"/>
        </a:dk2>
        <a:lt2>
          <a:srgbClr val="1C1C1C"/>
        </a:lt2>
        <a:accent1>
          <a:srgbClr val="00E4A8"/>
        </a:accent1>
        <a:accent2>
          <a:srgbClr val="336600"/>
        </a:accent2>
        <a:accent3>
          <a:srgbClr val="FFFFFF"/>
        </a:accent3>
        <a:accent4>
          <a:srgbClr val="000000"/>
        </a:accent4>
        <a:accent5>
          <a:srgbClr val="AAEFD1"/>
        </a:accent5>
        <a:accent6>
          <a:srgbClr val="2D5C00"/>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Halden 8">
        <a:dk1>
          <a:srgbClr val="000000"/>
        </a:dk1>
        <a:lt1>
          <a:srgbClr val="FFFFFF"/>
        </a:lt1>
        <a:dk2>
          <a:srgbClr val="333399"/>
        </a:dk2>
        <a:lt2>
          <a:srgbClr val="1C1C1C"/>
        </a:lt2>
        <a:accent1>
          <a:srgbClr val="00E4A8"/>
        </a:accent1>
        <a:accent2>
          <a:srgbClr val="008000"/>
        </a:accent2>
        <a:accent3>
          <a:srgbClr val="FFFFFF"/>
        </a:accent3>
        <a:accent4>
          <a:srgbClr val="000000"/>
        </a:accent4>
        <a:accent5>
          <a:srgbClr val="AAEFD1"/>
        </a:accent5>
        <a:accent6>
          <a:srgbClr val="007300"/>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Halden 9">
        <a:dk1>
          <a:srgbClr val="000000"/>
        </a:dk1>
        <a:lt1>
          <a:srgbClr val="FFFFFF"/>
        </a:lt1>
        <a:dk2>
          <a:srgbClr val="333399"/>
        </a:dk2>
        <a:lt2>
          <a:srgbClr val="1C1C1C"/>
        </a:lt2>
        <a:accent1>
          <a:srgbClr val="00E4A8"/>
        </a:accent1>
        <a:accent2>
          <a:srgbClr val="008000"/>
        </a:accent2>
        <a:accent3>
          <a:srgbClr val="FFFFFF"/>
        </a:accent3>
        <a:accent4>
          <a:srgbClr val="000000"/>
        </a:accent4>
        <a:accent5>
          <a:srgbClr val="AAEFD1"/>
        </a:accent5>
        <a:accent6>
          <a:srgbClr val="007300"/>
        </a:accent6>
        <a:hlink>
          <a:srgbClr val="CC3300"/>
        </a:hlink>
        <a:folHlink>
          <a:srgbClr val="3333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INF1010</Template>
  <TotalTime>9498</TotalTime>
  <Words>2270</Words>
  <Application>Microsoft Office PowerPoint</Application>
  <PresentationFormat>On-screen Show (4:3)</PresentationFormat>
  <Paragraphs>387</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Halden</vt:lpstr>
      <vt:lpstr>Slide 1</vt:lpstr>
      <vt:lpstr>Kodegenerering for: X = Y  op  Z  (Med rettelser som også er angitt i notatet)</vt:lpstr>
      <vt:lpstr>Getreg (”X = Y op Z”) Instruksjonen som utfører operasjonen vi få Y som target-adresse</vt:lpstr>
      <vt:lpstr>Slide 4</vt:lpstr>
      <vt:lpstr>   Bakgrunn, oppgave 2 Gammel kodegenerering for If-setning til TA-kode</vt:lpstr>
      <vt:lpstr>Genere TA-kode for boolske uttrykk </vt:lpstr>
      <vt:lpstr>    Start på svaret til oppgave 2 Kodegenerering for if-setning uten “dumme hopp”</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Stein Krogdahl</dc:creator>
  <cp:lastModifiedBy>steinkr</cp:lastModifiedBy>
  <cp:revision>209</cp:revision>
  <cp:lastPrinted>1601-01-01T00:00:00Z</cp:lastPrinted>
  <dcterms:created xsi:type="dcterms:W3CDTF">1601-01-01T00:00:00Z</dcterms:created>
  <dcterms:modified xsi:type="dcterms:W3CDTF">2013-05-14T11:08:12Z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