
<file path=[Content_Types].xml><?xml version="1.0" encoding="utf-8"?>
<Types xmlns="http://schemas.openxmlformats.org/package/2006/content-types">
  <Default Extension="rels" ContentType="application/vnd.openxmlformats-package.relationships+xml"/>
  <Default Extension="png" ContentType="image/png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strictFirstAndLastChars="0" showSpecialPlsOnTitleSld="0" firstSlideNum="0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presProps.xml" Type="http://schemas.openxmlformats.org/officeDocument/2006/relationships/presProps" Id="rId2"/><Relationship Target="theme/theme3.xml" Type="http://schemas.openxmlformats.org/officeDocument/2006/relationships/theme" Id="rId1"/><Relationship Target="slides/slide5.xml" Type="http://schemas.openxmlformats.org/officeDocument/2006/relationships/slide" Id="rId10"/><Relationship Target="slideMasters/slideMaster1.xml" Type="http://schemas.openxmlformats.org/officeDocument/2006/relationships/slideMaster" Id="rId4"/><Relationship Target="slides/slide6.xml" Type="http://schemas.openxmlformats.org/officeDocument/2006/relationships/slide" Id="rId11"/><Relationship Target="tableStyles.xml" Type="http://schemas.openxmlformats.org/officeDocument/2006/relationships/tableStyles" Id="rId3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2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4" name="Shape 2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5" name="Shape 25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26" name="Shape 2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9" name="Shape 2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0" name="Shape 30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1" name="Shape 3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5" name="Shape 3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6" name="Shape 36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7" name="Shape 3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1" name="Shape 4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2" name="Shape 4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43" name="Shape 4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7" name="Shape 4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8" name="Shape 48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49" name="Shape 4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3" name="Shape 5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4" name="Shape 54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55" name="Shape 5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7" name="Shape 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" name="Shape 8"/>
          <p:cNvSpPr txBox="1"/>
          <p:nvPr>
            <p:ph type="ctrTitle"/>
          </p:nvPr>
        </p:nvSpPr>
        <p:spPr>
          <a:xfrm>
            <a:off y="1583342" x="685800"/>
            <a:ext cy="1159856" cx="77724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9" name="Shape 9"/>
          <p:cNvSpPr txBox="1"/>
          <p:nvPr>
            <p:ph idx="1" type="subTitle"/>
          </p:nvPr>
        </p:nvSpPr>
        <p:spPr>
          <a:xfrm>
            <a:off y="2840053" x="685800"/>
            <a:ext cy="784737" cx="77724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0" name="Shape 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" name="Shape 11"/>
          <p:cNvSpPr txBox="1"/>
          <p:nvPr>
            <p:ph type="title"/>
          </p:nvPr>
        </p:nvSpPr>
        <p:spPr>
          <a:xfrm>
            <a:off y="205978" x="457200"/>
            <a:ext cy="85725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2" name="Shape 12"/>
          <p:cNvSpPr txBox="1"/>
          <p:nvPr>
            <p:ph idx="1" type="body"/>
          </p:nvPr>
        </p:nvSpPr>
        <p:spPr>
          <a:xfrm>
            <a:off y="1200150" x="457200"/>
            <a:ext cy="3725680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3" name="Shape 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y="205978" x="457200"/>
            <a:ext cy="85725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5" name="Shape 15"/>
          <p:cNvSpPr txBox="1"/>
          <p:nvPr>
            <p:ph idx="1" type="body"/>
          </p:nvPr>
        </p:nvSpPr>
        <p:spPr>
          <a:xfrm>
            <a:off y="1200150" x="457200"/>
            <a:ext cy="3725680" cx="3994525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6" name="Shape 16"/>
          <p:cNvSpPr txBox="1"/>
          <p:nvPr>
            <p:ph idx="2" type="body"/>
          </p:nvPr>
        </p:nvSpPr>
        <p:spPr>
          <a:xfrm>
            <a:off y="1200150" x="4692273"/>
            <a:ext cy="3725680" cx="3994525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17" name="Shape 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y="205978" x="457200"/>
            <a:ext cy="85725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19" name="Shape 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" name="Shape 20"/>
          <p:cNvSpPr txBox="1"/>
          <p:nvPr>
            <p:ph idx="1" type="body"/>
          </p:nvPr>
        </p:nvSpPr>
        <p:spPr>
          <a:xfrm>
            <a:off y="4406309" x="457200"/>
            <a:ext cy="519520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spcBef>
                <a:spcPts val="360"/>
              </a:spcBef>
              <a:buSzPct val="100000"/>
              <a:buNone/>
              <a:defRPr sz="1800"/>
            </a:lvl1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1" name="Shape 21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1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05978" x="457200"/>
            <a:ext cy="85725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200150" x="457200"/>
            <a:ext cy="372568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0.png" Type="http://schemas.openxmlformats.org/officeDocument/2006/relationships/image" Id="rId3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" name="Shape 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" name="Shape 23"/>
          <p:cNvSpPr txBox="1"/>
          <p:nvPr>
            <p:ph type="ctrTitle"/>
          </p:nvPr>
        </p:nvSpPr>
        <p:spPr>
          <a:xfrm>
            <a:off y="1583342" x="685800"/>
            <a:ext cy="1159856" cx="7772400"/>
          </a:xfrm>
          <a:prstGeom prst="rect">
            <a:avLst/>
          </a:prstGeom>
        </p:spPr>
        <p:txBody>
          <a:bodyPr bIns="91425" rIns="91425" lIns="91425" tIns="91425" anchor="b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Information Infrastructure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7" name="Shape 2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pic>
        <p:nvPicPr>
          <p:cNvPr id="28" name="Shape 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59812" x="871675"/>
            <a:ext cy="4823874" cx="74616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2" name="Shape 3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Definition</a:t>
            </a:r>
          </a:p>
        </p:txBody>
      </p:sp>
      <p:sp>
        <p:nvSpPr>
          <p:cNvPr id="34" name="Shape 34"/>
          <p:cNvSpPr txBox="1"/>
          <p:nvPr>
            <p:ph idx="1" type="body"/>
          </p:nvPr>
        </p:nvSpPr>
        <p:spPr>
          <a:xfrm>
            <a:off y="1063375" x="457200"/>
            <a:ext cy="3882899" cx="8229600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 rtl="0">
              <a:spcBef>
                <a:spcPts val="0"/>
              </a:spcBef>
              <a:buNone/>
            </a:pPr>
            <a:r>
              <a:rPr sz="2400" lang="en"/>
              <a:t>Information infrastructure is defined as a:</a:t>
            </a:r>
          </a:p>
          <a:p>
            <a:pPr rtl="0" lvl="0" indent="-3429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b="1" sz="1800" lang="en"/>
              <a:t>shared</a:t>
            </a:r>
          </a:p>
          <a:p>
            <a:pPr rtl="0" lvl="0" indent="-3429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b="1" sz="1800" lang="en"/>
              <a:t>evolving  </a:t>
            </a:r>
          </a:p>
          <a:p>
            <a:pPr rtl="0" lvl="0" indent="-3429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b="1" sz="1800" lang="en"/>
              <a:t>open</a:t>
            </a:r>
            <a:r>
              <a:rPr sz="1800" lang="en"/>
              <a:t> </a:t>
            </a:r>
          </a:p>
          <a:p>
            <a:pPr rtl="0" lvl="0" indent="-3429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b="1" sz="1800" lang="en"/>
              <a:t>heterogeneous</a:t>
            </a:r>
            <a:r>
              <a:rPr sz="1800" lang="en"/>
              <a:t> </a:t>
            </a:r>
          </a:p>
          <a:p>
            <a:pPr rtl="0" indent="0" marL="0">
              <a:spcBef>
                <a:spcPts val="0"/>
              </a:spcBef>
              <a:buNone/>
            </a:pPr>
            <a:r>
              <a:t/>
            </a:r>
            <a:endParaRPr b="1" sz="1800"/>
          </a:p>
          <a:p>
            <a:pPr rtl="0" lvl="0" indent="0" marL="0">
              <a:spcBef>
                <a:spcPts val="0"/>
              </a:spcBef>
              <a:buNone/>
            </a:pPr>
            <a:r>
              <a:rPr b="1" sz="1800" lang="en"/>
              <a:t>Installed base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b="1" sz="1800"/>
          </a:p>
          <a:p>
            <a:pPr rtl="0">
              <a:spcBef>
                <a:spcPts val="0"/>
              </a:spcBef>
              <a:buNone/>
            </a:pPr>
            <a:r>
              <a:rPr b="1" sz="1800" lang="en"/>
              <a:t>No life cycle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b="1" sz="1400"/>
          </a:p>
          <a:p>
            <a:pPr rtl="0" lvl="0">
              <a:spcBef>
                <a:spcPts val="0"/>
              </a:spcBef>
              <a:buNone/>
            </a:pPr>
            <a:r>
              <a:rPr b="1" sz="1400" lang="en"/>
              <a:t>(Hanseth - From Control to Drift -  Cha 4. p 60)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8" name="Shape 3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9" name="Shape 39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sz="3000" lang="en"/>
              <a:t>The characteristics used in this definition:</a:t>
            </a:r>
          </a:p>
        </p:txBody>
      </p:sp>
      <p:sp>
        <p:nvSpPr>
          <p:cNvPr id="40" name="Shape 40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 rtl="0"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sz="1400" lang="en">
                <a:latin typeface="Times New Roman"/>
                <a:ea typeface="Times New Roman"/>
                <a:cs typeface="Times New Roman"/>
                <a:sym typeface="Times New Roman"/>
              </a:rPr>
              <a:t>▫</a:t>
            </a:r>
            <a:r>
              <a:rPr sz="1400" lang="en"/>
              <a:t> </a:t>
            </a:r>
            <a:r>
              <a:rPr b="1" sz="1400" lang="en"/>
              <a:t>ENABLING </a:t>
            </a:r>
            <a:r>
              <a:rPr sz="1400" lang="en"/>
              <a:t>- a range of </a:t>
            </a:r>
            <a:r>
              <a:rPr b="1" sz="1400" lang="en"/>
              <a:t>different activities</a:t>
            </a:r>
            <a:r>
              <a:rPr sz="1400" lang="en"/>
              <a:t> (that run simultaneously over the same infrastructure)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sz="1400" lang="en"/>
              <a:t> 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sz="1400" lang="en">
                <a:latin typeface="Times New Roman"/>
                <a:ea typeface="Times New Roman"/>
                <a:cs typeface="Times New Roman"/>
                <a:sym typeface="Times New Roman"/>
              </a:rPr>
              <a:t>▫</a:t>
            </a:r>
            <a:r>
              <a:rPr sz="1400" lang="en"/>
              <a:t> </a:t>
            </a:r>
            <a:r>
              <a:rPr b="1" sz="1400" lang="en"/>
              <a:t>SHARED</a:t>
            </a:r>
            <a:r>
              <a:rPr sz="1400" lang="en"/>
              <a:t> - an infrastructure </a:t>
            </a:r>
            <a:r>
              <a:rPr b="1" sz="1400" lang="en"/>
              <a:t>is shared by multiple parties</a:t>
            </a:r>
            <a:r>
              <a:rPr sz="1400" lang="en"/>
              <a:t> who use, develop and manage it at the same time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sz="1400" lang="en"/>
              <a:t> 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sz="1400" lang="en">
                <a:latin typeface="Times New Roman"/>
                <a:ea typeface="Times New Roman"/>
                <a:cs typeface="Times New Roman"/>
                <a:sym typeface="Times New Roman"/>
              </a:rPr>
              <a:t>▫</a:t>
            </a:r>
            <a:r>
              <a:rPr sz="1400" lang="en"/>
              <a:t> </a:t>
            </a:r>
            <a:r>
              <a:rPr b="1" sz="1400" lang="en"/>
              <a:t>OPEN</a:t>
            </a:r>
            <a:r>
              <a:rPr sz="1400" lang="en"/>
              <a:t> </a:t>
            </a:r>
            <a:r>
              <a:rPr b="1" sz="1400" lang="en"/>
              <a:t>- no limit</a:t>
            </a:r>
            <a:r>
              <a:rPr sz="1400" lang="en"/>
              <a:t> to the number of users, stakeholders, vendors, nodes, components etc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sz="1400" lang="en"/>
              <a:t> </a:t>
            </a:r>
          </a:p>
          <a:p>
            <a:pPr rtl="0" lvl="0" indent="0" mar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sz="1400" lang="en">
                <a:latin typeface="Times New Roman"/>
                <a:ea typeface="Times New Roman"/>
                <a:cs typeface="Times New Roman"/>
                <a:sym typeface="Times New Roman"/>
              </a:rPr>
              <a:t>▫</a:t>
            </a:r>
            <a:r>
              <a:rPr sz="1400" lang="en"/>
              <a:t> </a:t>
            </a:r>
            <a:r>
              <a:rPr b="1" sz="1400" lang="en"/>
              <a:t>HETEROGENEOUS</a:t>
            </a:r>
            <a:r>
              <a:rPr sz="1400" lang="en"/>
              <a:t> - they are </a:t>
            </a:r>
            <a:r>
              <a:rPr b="1" sz="1400" lang="en"/>
              <a:t>social technical networks</a:t>
            </a:r>
            <a:r>
              <a:rPr sz="1400" lang="en"/>
              <a:t> consisting of technical, human, organisational, institutional components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sz="1400" lang="en"/>
              <a:t> 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sz="1400" lang="en">
                <a:latin typeface="Times New Roman"/>
                <a:ea typeface="Times New Roman"/>
                <a:cs typeface="Times New Roman"/>
                <a:sym typeface="Times New Roman"/>
              </a:rPr>
              <a:t>▫</a:t>
            </a:r>
            <a:r>
              <a:rPr sz="1400" lang="en"/>
              <a:t> </a:t>
            </a:r>
            <a:r>
              <a:rPr b="1" sz="1400" lang="en"/>
              <a:t>INSTALLED BASE</a:t>
            </a:r>
            <a:r>
              <a:rPr sz="1400" lang="en"/>
              <a:t> - consisting of existing users, who may be tied to older versions of the infrastructure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4" name="Shape 4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Are these IIs?</a:t>
            </a:r>
          </a:p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Android</a:t>
            </a: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Studentweb</a:t>
            </a: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Internet</a:t>
            </a: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YouTube</a:t>
            </a: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Patient medical record: EPJ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0" name="Shape 5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1" name="Shape 51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Project related	</a:t>
            </a:r>
          </a:p>
        </p:txBody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spAutoFit/>
          </a:bodyPr>
          <a:lstStyle/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Look at your case, or the cases you are considering.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Discuss II using the definition.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 indent="-419100" marL="45720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Prepare a few words for the rest of us.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