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542" r:id="rId2"/>
    <p:sldId id="548" r:id="rId3"/>
    <p:sldId id="549" r:id="rId4"/>
    <p:sldId id="550" r:id="rId5"/>
    <p:sldId id="552" r:id="rId6"/>
    <p:sldId id="541" r:id="rId7"/>
    <p:sldId id="562" r:id="rId8"/>
    <p:sldId id="553" r:id="rId9"/>
    <p:sldId id="563" r:id="rId10"/>
    <p:sldId id="564" r:id="rId11"/>
    <p:sldId id="565" r:id="rId12"/>
    <p:sldId id="566" r:id="rId13"/>
    <p:sldId id="567" r:id="rId14"/>
    <p:sldId id="568" r:id="rId15"/>
    <p:sldId id="569" r:id="rId16"/>
    <p:sldId id="570" r:id="rId17"/>
  </p:sldIdLst>
  <p:sldSz cx="9144000" cy="6858000" type="screen4x3"/>
  <p:notesSz cx="7099300" cy="10234613"/>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Droid Sans Fallback" charset="0"/>
        <a:cs typeface="Droid Sans Fallback" charset="0"/>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Droid Sans Fallback" charset="0"/>
        <a:cs typeface="Droid Sans Fallback" charset="0"/>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Droid Sans Fallback" charset="0"/>
        <a:cs typeface="Droid Sans Fallback" charset="0"/>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Droid Sans Fallback" charset="0"/>
        <a:cs typeface="Droid Sans Fallback" charset="0"/>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Droid Sans Fallback" charset="0"/>
        <a:cs typeface="Droid Sans Fallback" charset="0"/>
      </a:defRPr>
    </a:lvl5pPr>
    <a:lvl6pPr marL="2286000" algn="l" defTabSz="914400" rtl="0" eaLnBrk="1" latinLnBrk="0" hangingPunct="1">
      <a:defRPr kern="1200">
        <a:solidFill>
          <a:schemeClr val="bg1"/>
        </a:solidFill>
        <a:latin typeface="Arial" pitchFamily="34" charset="0"/>
        <a:ea typeface="Droid Sans Fallback" charset="0"/>
        <a:cs typeface="Droid Sans Fallback" charset="0"/>
      </a:defRPr>
    </a:lvl6pPr>
    <a:lvl7pPr marL="2743200" algn="l" defTabSz="914400" rtl="0" eaLnBrk="1" latinLnBrk="0" hangingPunct="1">
      <a:defRPr kern="1200">
        <a:solidFill>
          <a:schemeClr val="bg1"/>
        </a:solidFill>
        <a:latin typeface="Arial" pitchFamily="34" charset="0"/>
        <a:ea typeface="Droid Sans Fallback" charset="0"/>
        <a:cs typeface="Droid Sans Fallback" charset="0"/>
      </a:defRPr>
    </a:lvl7pPr>
    <a:lvl8pPr marL="3200400" algn="l" defTabSz="914400" rtl="0" eaLnBrk="1" latinLnBrk="0" hangingPunct="1">
      <a:defRPr kern="1200">
        <a:solidFill>
          <a:schemeClr val="bg1"/>
        </a:solidFill>
        <a:latin typeface="Arial" pitchFamily="34" charset="0"/>
        <a:ea typeface="Droid Sans Fallback" charset="0"/>
        <a:cs typeface="Droid Sans Fallback" charset="0"/>
      </a:defRPr>
    </a:lvl8pPr>
    <a:lvl9pPr marL="3657600" algn="l" defTabSz="914400" rtl="0" eaLnBrk="1" latinLnBrk="0" hangingPunct="1">
      <a:defRPr kern="1200">
        <a:solidFill>
          <a:schemeClr val="bg1"/>
        </a:solidFill>
        <a:latin typeface="Arial" pitchFamily="34" charset="0"/>
        <a:ea typeface="Droid Sans Fallback" charset="0"/>
        <a:cs typeface="Droid Sans Fallback"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4">
          <p15:clr>
            <a:srgbClr val="A4A3A4"/>
          </p15:clr>
        </p15:guide>
        <p15:guide id="2" pos="225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099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97" autoAdjust="0"/>
  </p:normalViewPr>
  <p:slideViewPr>
    <p:cSldViewPr>
      <p:cViewPr varScale="1">
        <p:scale>
          <a:sx n="75" d="100"/>
          <a:sy n="75" d="100"/>
        </p:scale>
        <p:origin x="1416"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30" d="100"/>
        <a:sy n="130" d="100"/>
      </p:scale>
      <p:origin x="0" y="3198"/>
    </p:cViewPr>
  </p:sorterViewPr>
  <p:notesViewPr>
    <p:cSldViewPr>
      <p:cViewPr>
        <p:scale>
          <a:sx n="80" d="100"/>
          <a:sy n="80" d="100"/>
        </p:scale>
        <p:origin x="-2172" y="726"/>
      </p:cViewPr>
      <p:guideLst>
        <p:guide orient="horz" pos="2964"/>
        <p:guide pos="225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76575" cy="511175"/>
          </a:xfrm>
          <a:prstGeom prst="rect">
            <a:avLst/>
          </a:prstGeom>
        </p:spPr>
        <p:txBody>
          <a:bodyPr vert="horz" lIns="94555" tIns="47277" rIns="94555" bIns="47277" rtlCol="0"/>
          <a:lstStyle>
            <a:lvl1pPr algn="l">
              <a:defRPr sz="1200">
                <a:ea typeface="+mn-ea"/>
                <a:cs typeface="+mn-cs"/>
              </a:defRPr>
            </a:lvl1pPr>
          </a:lstStyle>
          <a:p>
            <a:pPr>
              <a:defRPr/>
            </a:pPr>
            <a:endParaRPr lang="es-ES"/>
          </a:p>
        </p:txBody>
      </p:sp>
      <p:sp>
        <p:nvSpPr>
          <p:cNvPr id="3" name="2 Marcador de fecha"/>
          <p:cNvSpPr>
            <a:spLocks noGrp="1"/>
          </p:cNvSpPr>
          <p:nvPr>
            <p:ph type="dt" sz="quarter" idx="1"/>
          </p:nvPr>
        </p:nvSpPr>
        <p:spPr>
          <a:xfrm>
            <a:off x="4021138" y="1"/>
            <a:ext cx="3076575" cy="511175"/>
          </a:xfrm>
          <a:prstGeom prst="rect">
            <a:avLst/>
          </a:prstGeom>
        </p:spPr>
        <p:txBody>
          <a:bodyPr vert="horz" lIns="94555" tIns="47277" rIns="94555" bIns="47277" rtlCol="0"/>
          <a:lstStyle>
            <a:lvl1pPr algn="r">
              <a:defRPr sz="1200">
                <a:ea typeface="+mn-ea"/>
                <a:cs typeface="+mn-cs"/>
              </a:defRPr>
            </a:lvl1pPr>
          </a:lstStyle>
          <a:p>
            <a:pPr>
              <a:defRPr/>
            </a:pPr>
            <a:fld id="{5ED2F4B6-EF0A-4945-A47E-509C2F955451}" type="datetimeFigureOut">
              <a:rPr lang="es-ES"/>
              <a:pPr>
                <a:defRPr/>
              </a:pPr>
              <a:t>24/11/2014</a:t>
            </a:fld>
            <a:endParaRPr lang="es-ES"/>
          </a:p>
        </p:txBody>
      </p:sp>
      <p:sp>
        <p:nvSpPr>
          <p:cNvPr id="4" name="3 Marcador de pie de página"/>
          <p:cNvSpPr>
            <a:spLocks noGrp="1"/>
          </p:cNvSpPr>
          <p:nvPr>
            <p:ph type="ftr" sz="quarter" idx="2"/>
          </p:nvPr>
        </p:nvSpPr>
        <p:spPr>
          <a:xfrm>
            <a:off x="0" y="9721852"/>
            <a:ext cx="3076575" cy="511175"/>
          </a:xfrm>
          <a:prstGeom prst="rect">
            <a:avLst/>
          </a:prstGeom>
        </p:spPr>
        <p:txBody>
          <a:bodyPr vert="horz" lIns="94555" tIns="47277" rIns="94555" bIns="47277" rtlCol="0" anchor="b"/>
          <a:lstStyle>
            <a:lvl1pPr algn="l">
              <a:defRPr sz="1200">
                <a:ea typeface="+mn-ea"/>
                <a:cs typeface="+mn-cs"/>
              </a:defRPr>
            </a:lvl1pPr>
          </a:lstStyle>
          <a:p>
            <a:pPr>
              <a:defRPr/>
            </a:pPr>
            <a:endParaRPr lang="es-ES"/>
          </a:p>
        </p:txBody>
      </p:sp>
      <p:sp>
        <p:nvSpPr>
          <p:cNvPr id="5" name="4 Marcador de número de diapositiva"/>
          <p:cNvSpPr>
            <a:spLocks noGrp="1"/>
          </p:cNvSpPr>
          <p:nvPr>
            <p:ph type="sldNum" sz="quarter" idx="3"/>
          </p:nvPr>
        </p:nvSpPr>
        <p:spPr>
          <a:xfrm>
            <a:off x="4021138" y="9721852"/>
            <a:ext cx="3076575" cy="511175"/>
          </a:xfrm>
          <a:prstGeom prst="rect">
            <a:avLst/>
          </a:prstGeom>
        </p:spPr>
        <p:txBody>
          <a:bodyPr vert="horz" lIns="94555" tIns="47277" rIns="94555" bIns="47277" rtlCol="0" anchor="b"/>
          <a:lstStyle>
            <a:lvl1pPr algn="r">
              <a:defRPr sz="1200">
                <a:ea typeface="+mn-ea"/>
                <a:cs typeface="+mn-cs"/>
              </a:defRPr>
            </a:lvl1pPr>
          </a:lstStyle>
          <a:p>
            <a:pPr>
              <a:defRPr/>
            </a:pPr>
            <a:fld id="{146A2973-B063-4050-B397-D8007CBBC07B}" type="slidenum">
              <a:rPr lang="es-ES"/>
              <a:pPr>
                <a:defRPr/>
              </a:pPr>
              <a:t>‹#›</a:t>
            </a:fld>
            <a:endParaRPr lang="es-ES"/>
          </a:p>
        </p:txBody>
      </p:sp>
    </p:spTree>
    <p:extLst>
      <p:ext uri="{BB962C8B-B14F-4D97-AF65-F5344CB8AC3E}">
        <p14:creationId xmlns:p14="http://schemas.microsoft.com/office/powerpoint/2010/main" val="152607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AutoShape 1"/>
          <p:cNvSpPr>
            <a:spLocks noChangeArrowheads="1"/>
          </p:cNvSpPr>
          <p:nvPr/>
        </p:nvSpPr>
        <p:spPr bwMode="auto">
          <a:xfrm>
            <a:off x="1" y="0"/>
            <a:ext cx="7099300" cy="10234613"/>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4564" tIns="47283" rIns="94564" bIns="47283" anchor="ctr"/>
          <a:lstStyle/>
          <a:p>
            <a:endParaRPr lang="es-ES" altLang="es-ES"/>
          </a:p>
        </p:txBody>
      </p:sp>
      <p:sp>
        <p:nvSpPr>
          <p:cNvPr id="64515" name="AutoShape 2"/>
          <p:cNvSpPr>
            <a:spLocks noChangeArrowheads="1"/>
          </p:cNvSpPr>
          <p:nvPr/>
        </p:nvSpPr>
        <p:spPr bwMode="auto">
          <a:xfrm>
            <a:off x="1" y="0"/>
            <a:ext cx="7099300" cy="102346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4564" tIns="47283" rIns="94564" bIns="47283" anchor="ctr"/>
          <a:lstStyle/>
          <a:p>
            <a:endParaRPr lang="es-ES" altLang="es-ES"/>
          </a:p>
        </p:txBody>
      </p:sp>
      <p:sp>
        <p:nvSpPr>
          <p:cNvPr id="64516" name="AutoShape 3"/>
          <p:cNvSpPr>
            <a:spLocks noChangeArrowheads="1"/>
          </p:cNvSpPr>
          <p:nvPr/>
        </p:nvSpPr>
        <p:spPr bwMode="auto">
          <a:xfrm>
            <a:off x="1" y="0"/>
            <a:ext cx="7099300" cy="102346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4564" tIns="47283" rIns="94564" bIns="47283" anchor="ctr"/>
          <a:lstStyle/>
          <a:p>
            <a:endParaRPr lang="es-ES" altLang="es-ES"/>
          </a:p>
        </p:txBody>
      </p:sp>
      <p:sp>
        <p:nvSpPr>
          <p:cNvPr id="64517" name="Text Box 4"/>
          <p:cNvSpPr txBox="1">
            <a:spLocks noChangeArrowheads="1"/>
          </p:cNvSpPr>
          <p:nvPr/>
        </p:nvSpPr>
        <p:spPr bwMode="auto">
          <a:xfrm>
            <a:off x="1" y="1"/>
            <a:ext cx="307816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4564" tIns="47283" rIns="94564" bIns="47283" anchor="ctr"/>
          <a:lstStyle/>
          <a:p>
            <a:endParaRPr lang="es-ES" altLang="es-ES"/>
          </a:p>
        </p:txBody>
      </p:sp>
      <p:sp>
        <p:nvSpPr>
          <p:cNvPr id="64518" name="Text Box 5"/>
          <p:cNvSpPr txBox="1">
            <a:spLocks noChangeArrowheads="1"/>
          </p:cNvSpPr>
          <p:nvPr/>
        </p:nvSpPr>
        <p:spPr bwMode="auto">
          <a:xfrm>
            <a:off x="4025900" y="1"/>
            <a:ext cx="307816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4564" tIns="47283" rIns="94564" bIns="47283" anchor="ctr"/>
          <a:lstStyle/>
          <a:p>
            <a:endParaRPr lang="es-ES" altLang="es-ES"/>
          </a:p>
        </p:txBody>
      </p:sp>
      <p:sp>
        <p:nvSpPr>
          <p:cNvPr id="64519" name="Rectangle 6"/>
          <p:cNvSpPr>
            <a:spLocks noGrp="1" noRot="1" noChangeAspect="1" noChangeArrowheads="1"/>
          </p:cNvSpPr>
          <p:nvPr>
            <p:ph type="sldImg"/>
          </p:nvPr>
        </p:nvSpPr>
        <p:spPr bwMode="auto">
          <a:xfrm>
            <a:off x="996950" y="800100"/>
            <a:ext cx="5108575" cy="38322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p:nvPr>
        </p:nvSpPr>
        <p:spPr bwMode="auto">
          <a:xfrm>
            <a:off x="946150" y="4878388"/>
            <a:ext cx="5207001" cy="4557712"/>
          </a:xfrm>
          <a:prstGeom prst="rect">
            <a:avLst/>
          </a:prstGeom>
          <a:noFill/>
          <a:ln w="9525">
            <a:noFill/>
            <a:round/>
            <a:headEnd/>
            <a:tailEnd/>
          </a:ln>
          <a:effectLst/>
        </p:spPr>
        <p:txBody>
          <a:bodyPr vert="horz" wrap="square" lIns="94564" tIns="47283" rIns="94564" bIns="47283" numCol="1" anchor="t" anchorCtr="0" compatLnSpc="1">
            <a:prstTxWarp prst="textNoShape">
              <a:avLst/>
            </a:prstTxWarp>
          </a:bodyPr>
          <a:lstStyle/>
          <a:p>
            <a:pPr lvl="0"/>
            <a:endParaRPr lang="es-ES" noProof="0" smtClean="0"/>
          </a:p>
        </p:txBody>
      </p:sp>
      <p:sp>
        <p:nvSpPr>
          <p:cNvPr id="64521" name="Text Box 8"/>
          <p:cNvSpPr txBox="1">
            <a:spLocks noChangeArrowheads="1"/>
          </p:cNvSpPr>
          <p:nvPr/>
        </p:nvSpPr>
        <p:spPr bwMode="auto">
          <a:xfrm>
            <a:off x="1" y="9761539"/>
            <a:ext cx="307816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4564" tIns="47283" rIns="94564" bIns="47283" anchor="ctr"/>
          <a:lstStyle/>
          <a:p>
            <a:endParaRPr lang="es-ES" altLang="es-ES"/>
          </a:p>
        </p:txBody>
      </p:sp>
      <p:sp>
        <p:nvSpPr>
          <p:cNvPr id="2057" name="Rectangle 9"/>
          <p:cNvSpPr>
            <a:spLocks noGrp="1" noChangeArrowheads="1"/>
          </p:cNvSpPr>
          <p:nvPr>
            <p:ph type="sldNum"/>
          </p:nvPr>
        </p:nvSpPr>
        <p:spPr bwMode="auto">
          <a:xfrm>
            <a:off x="4025900" y="9761539"/>
            <a:ext cx="3073400" cy="473075"/>
          </a:xfrm>
          <a:prstGeom prst="rect">
            <a:avLst/>
          </a:prstGeom>
          <a:noFill/>
          <a:ln w="9525">
            <a:noFill/>
            <a:round/>
            <a:headEnd/>
            <a:tailEnd/>
          </a:ln>
          <a:effectLst/>
        </p:spPr>
        <p:txBody>
          <a:bodyPr vert="horz" wrap="square" lIns="94564" tIns="47283" rIns="94564" bIns="47283" numCol="1" anchor="b" anchorCtr="0" compatLnSpc="1">
            <a:prstTxWarp prst="textNoShape">
              <a:avLst/>
            </a:prstTxWarp>
          </a:bodyPr>
          <a:lstStyle>
            <a:lvl1pPr algn="r">
              <a:buClrTx/>
              <a:buFontTx/>
              <a:buNone/>
              <a:tabLst>
                <a:tab pos="0" algn="l"/>
                <a:tab pos="462974" algn="l"/>
                <a:tab pos="927591" algn="l"/>
                <a:tab pos="1392205" algn="l"/>
                <a:tab pos="1856819" algn="l"/>
                <a:tab pos="2321436" algn="l"/>
                <a:tab pos="2786053" algn="l"/>
                <a:tab pos="3250667" algn="l"/>
                <a:tab pos="3715284" algn="l"/>
                <a:tab pos="4179900" algn="l"/>
                <a:tab pos="4644516" algn="l"/>
                <a:tab pos="5109130" algn="l"/>
                <a:tab pos="5573745" algn="l"/>
                <a:tab pos="6038360" algn="l"/>
                <a:tab pos="6502978" algn="l"/>
                <a:tab pos="6967593" algn="l"/>
                <a:tab pos="7432209" algn="l"/>
                <a:tab pos="7896824" algn="l"/>
                <a:tab pos="8361441" algn="l"/>
                <a:tab pos="8826055" algn="l"/>
                <a:tab pos="9290672" algn="l"/>
              </a:tabLst>
              <a:defRPr sz="1200">
                <a:solidFill>
                  <a:srgbClr val="000000"/>
                </a:solidFill>
                <a:latin typeface="Times New Roman" pitchFamily="16" charset="0"/>
                <a:ea typeface="DejaVu Sans" charset="0"/>
                <a:cs typeface="DejaVu Sans" charset="0"/>
              </a:defRPr>
            </a:lvl1pPr>
          </a:lstStyle>
          <a:p>
            <a:pPr>
              <a:defRPr/>
            </a:pPr>
            <a:fld id="{1903694C-128B-44AC-AFD9-1B92B53548AF}" type="slidenum">
              <a:rPr lang="en-US"/>
              <a:pPr>
                <a:defRPr/>
              </a:pPr>
              <a:t>‹#›</a:t>
            </a:fld>
            <a:endParaRPr lang="en-US"/>
          </a:p>
        </p:txBody>
      </p:sp>
    </p:spTree>
    <p:extLst>
      <p:ext uri="{BB962C8B-B14F-4D97-AF65-F5344CB8AC3E}">
        <p14:creationId xmlns:p14="http://schemas.microsoft.com/office/powerpoint/2010/main" val="87156218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s-ES" smtClean="0"/>
          </a:p>
        </p:txBody>
      </p:sp>
    </p:spTree>
    <p:extLst>
      <p:ext uri="{BB962C8B-B14F-4D97-AF65-F5344CB8AC3E}">
        <p14:creationId xmlns:p14="http://schemas.microsoft.com/office/powerpoint/2010/main" val="226097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sldNum" idx="10"/>
          </p:nvPr>
        </p:nvSpPr>
        <p:spPr>
          <a:ln/>
        </p:spPr>
        <p:txBody>
          <a:bodyPr/>
          <a:lstStyle>
            <a:lvl1pPr>
              <a:defRPr/>
            </a:lvl1pPr>
          </a:lstStyle>
          <a:p>
            <a:pPr>
              <a:defRPr/>
            </a:pPr>
            <a:fld id="{EE75C8F8-739F-403C-BBA9-69207EB85AD6}" type="slidenum">
              <a:rPr lang="en-GB"/>
              <a:pPr>
                <a:defRPr/>
              </a:pPr>
              <a:t>‹#›</a:t>
            </a:fld>
            <a:endParaRPr lang="en-GB"/>
          </a:p>
        </p:txBody>
      </p:sp>
    </p:spTree>
    <p:extLst>
      <p:ext uri="{BB962C8B-B14F-4D97-AF65-F5344CB8AC3E}">
        <p14:creationId xmlns:p14="http://schemas.microsoft.com/office/powerpoint/2010/main" val="13642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idx="10"/>
          </p:nvPr>
        </p:nvSpPr>
        <p:spPr>
          <a:ln/>
        </p:spPr>
        <p:txBody>
          <a:bodyPr/>
          <a:lstStyle>
            <a:lvl1pPr>
              <a:defRPr/>
            </a:lvl1pPr>
          </a:lstStyle>
          <a:p>
            <a:pPr>
              <a:defRPr/>
            </a:pPr>
            <a:fld id="{6D9AA758-BFA3-4520-B174-241E98D144F7}" type="slidenum">
              <a:rPr lang="en-GB"/>
              <a:pPr>
                <a:defRPr/>
              </a:pPr>
              <a:t>‹#›</a:t>
            </a:fld>
            <a:endParaRPr lang="en-GB"/>
          </a:p>
        </p:txBody>
      </p:sp>
    </p:spTree>
    <p:extLst>
      <p:ext uri="{BB962C8B-B14F-4D97-AF65-F5344CB8AC3E}">
        <p14:creationId xmlns:p14="http://schemas.microsoft.com/office/powerpoint/2010/main" val="387160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61125" y="188913"/>
            <a:ext cx="1992313" cy="59023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84188" y="188913"/>
            <a:ext cx="5824537" cy="59023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idx="10"/>
          </p:nvPr>
        </p:nvSpPr>
        <p:spPr>
          <a:ln/>
        </p:spPr>
        <p:txBody>
          <a:bodyPr/>
          <a:lstStyle>
            <a:lvl1pPr>
              <a:defRPr/>
            </a:lvl1pPr>
          </a:lstStyle>
          <a:p>
            <a:pPr>
              <a:defRPr/>
            </a:pPr>
            <a:fld id="{D5980B90-5C74-46D4-B8DF-339B02A4B229}" type="slidenum">
              <a:rPr lang="en-GB"/>
              <a:pPr>
                <a:defRPr/>
              </a:pPr>
              <a:t>‹#›</a:t>
            </a:fld>
            <a:endParaRPr lang="en-GB"/>
          </a:p>
        </p:txBody>
      </p:sp>
    </p:spTree>
    <p:extLst>
      <p:ext uri="{BB962C8B-B14F-4D97-AF65-F5344CB8AC3E}">
        <p14:creationId xmlns:p14="http://schemas.microsoft.com/office/powerpoint/2010/main" val="3821263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188" y="188913"/>
            <a:ext cx="7832725" cy="868362"/>
          </a:xfrm>
        </p:spPr>
        <p:txBody>
          <a:bodyPr/>
          <a:lstStyle/>
          <a:p>
            <a:r>
              <a:rPr lang="en-US" smtClean="0"/>
              <a:t>Click to edit Master title style</a:t>
            </a:r>
            <a:endParaRPr lang="nl-NL"/>
          </a:p>
        </p:txBody>
      </p:sp>
      <p:sp>
        <p:nvSpPr>
          <p:cNvPr id="3" name="Text Placeholder 2"/>
          <p:cNvSpPr>
            <a:spLocks noGrp="1"/>
          </p:cNvSpPr>
          <p:nvPr>
            <p:ph type="body" sz="half" idx="1"/>
          </p:nvPr>
        </p:nvSpPr>
        <p:spPr>
          <a:xfrm>
            <a:off x="539750" y="1484313"/>
            <a:ext cx="3883025" cy="4611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575175" y="1484313"/>
            <a:ext cx="3883025" cy="4611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buFont typeface="Times New Roman" pitchFamily="16" charset="0"/>
              <a:buNone/>
              <a:defRPr>
                <a:latin typeface="Arial" charset="0"/>
                <a:ea typeface="+mn-ea"/>
                <a:cs typeface="+mn-cs"/>
              </a:defRPr>
            </a:lvl1pPr>
          </a:lstStyle>
          <a:p>
            <a:pPr>
              <a:defRPr/>
            </a:pPr>
            <a:endParaRPr lang="es-E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a:lstStyle>
            <a:lvl1pPr>
              <a:buFont typeface="Times New Roman" pitchFamily="16" charset="0"/>
              <a:buNone/>
              <a:defRPr>
                <a:latin typeface="Arial" charset="0"/>
                <a:ea typeface="+mn-ea"/>
                <a:cs typeface="+mn-cs"/>
              </a:defRPr>
            </a:lvl1pPr>
          </a:lstStyle>
          <a:p>
            <a:pPr>
              <a:defRPr/>
            </a:pPr>
            <a:endParaRPr lang="es-ES_tradnl"/>
          </a:p>
        </p:txBody>
      </p:sp>
      <p:sp>
        <p:nvSpPr>
          <p:cNvPr id="7" name="Rectangle 6"/>
          <p:cNvSpPr>
            <a:spLocks noGrp="1" noChangeArrowheads="1"/>
          </p:cNvSpPr>
          <p:nvPr>
            <p:ph type="sldNum" sz="quarter" idx="12"/>
          </p:nvPr>
        </p:nvSpPr>
        <p:spPr/>
        <p:txBody>
          <a:bodyPr/>
          <a:lstStyle>
            <a:lvl1pPr>
              <a:defRPr/>
            </a:lvl1pPr>
          </a:lstStyle>
          <a:p>
            <a:pPr>
              <a:defRPr/>
            </a:pPr>
            <a:fld id="{1F842AB4-4F35-4553-AEC1-F77C26B083B6}" type="slidenum">
              <a:rPr lang="en-GB"/>
              <a:pPr>
                <a:defRPr/>
              </a:pPr>
              <a:t>‹#›</a:t>
            </a:fld>
            <a:endParaRPr lang="en-GB"/>
          </a:p>
        </p:txBody>
      </p:sp>
    </p:spTree>
    <p:extLst>
      <p:ext uri="{BB962C8B-B14F-4D97-AF65-F5344CB8AC3E}">
        <p14:creationId xmlns:p14="http://schemas.microsoft.com/office/powerpoint/2010/main" val="50410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sldNum" idx="10"/>
          </p:nvPr>
        </p:nvSpPr>
        <p:spPr>
          <a:ln/>
        </p:spPr>
        <p:txBody>
          <a:bodyPr/>
          <a:lstStyle>
            <a:lvl1pPr algn="r">
              <a:defRPr sz="1400">
                <a:latin typeface="+mn-lt"/>
              </a:defRPr>
            </a:lvl1pPr>
          </a:lstStyle>
          <a:p>
            <a:pPr>
              <a:defRPr/>
            </a:pPr>
            <a:fld id="{34AF26C6-A4BA-4374-8F24-2FC5F535753C}" type="slidenum">
              <a:rPr lang="en-GB" smtClean="0"/>
              <a:pPr>
                <a:defRPr/>
              </a:pPr>
              <a:t>‹#›</a:t>
            </a:fld>
            <a:endParaRPr lang="en-GB"/>
          </a:p>
        </p:txBody>
      </p:sp>
    </p:spTree>
    <p:extLst>
      <p:ext uri="{BB962C8B-B14F-4D97-AF65-F5344CB8AC3E}">
        <p14:creationId xmlns:p14="http://schemas.microsoft.com/office/powerpoint/2010/main" val="3500512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sldNum" idx="10"/>
          </p:nvPr>
        </p:nvSpPr>
        <p:spPr>
          <a:ln/>
        </p:spPr>
        <p:txBody>
          <a:bodyPr/>
          <a:lstStyle>
            <a:lvl1pPr>
              <a:defRPr/>
            </a:lvl1pPr>
          </a:lstStyle>
          <a:p>
            <a:pPr>
              <a:defRPr/>
            </a:pPr>
            <a:fld id="{C0787174-39E1-4668-B12B-357FFFC62BE0}" type="slidenum">
              <a:rPr lang="en-GB"/>
              <a:pPr>
                <a:defRPr/>
              </a:pPr>
              <a:t>‹#›</a:t>
            </a:fld>
            <a:endParaRPr lang="en-GB"/>
          </a:p>
        </p:txBody>
      </p:sp>
    </p:spTree>
    <p:extLst>
      <p:ext uri="{BB962C8B-B14F-4D97-AF65-F5344CB8AC3E}">
        <p14:creationId xmlns:p14="http://schemas.microsoft.com/office/powerpoint/2010/main" val="314729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39750" y="1484313"/>
            <a:ext cx="3879850" cy="460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0" y="1484313"/>
            <a:ext cx="3881438" cy="4606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sldNum" idx="10"/>
          </p:nvPr>
        </p:nvSpPr>
        <p:spPr>
          <a:ln/>
        </p:spPr>
        <p:txBody>
          <a:bodyPr/>
          <a:lstStyle>
            <a:lvl1pPr>
              <a:defRPr/>
            </a:lvl1pPr>
          </a:lstStyle>
          <a:p>
            <a:pPr>
              <a:defRPr/>
            </a:pPr>
            <a:fld id="{9702986C-2837-419D-A665-6BBF6449EB32}" type="slidenum">
              <a:rPr lang="en-GB"/>
              <a:pPr>
                <a:defRPr/>
              </a:pPr>
              <a:t>‹#›</a:t>
            </a:fld>
            <a:endParaRPr lang="en-GB"/>
          </a:p>
        </p:txBody>
      </p:sp>
    </p:spTree>
    <p:extLst>
      <p:ext uri="{BB962C8B-B14F-4D97-AF65-F5344CB8AC3E}">
        <p14:creationId xmlns:p14="http://schemas.microsoft.com/office/powerpoint/2010/main" val="55238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sldNum" idx="10"/>
          </p:nvPr>
        </p:nvSpPr>
        <p:spPr>
          <a:ln/>
        </p:spPr>
        <p:txBody>
          <a:bodyPr/>
          <a:lstStyle>
            <a:lvl1pPr>
              <a:defRPr/>
            </a:lvl1pPr>
          </a:lstStyle>
          <a:p>
            <a:pPr>
              <a:defRPr/>
            </a:pPr>
            <a:fld id="{67F22D47-6AC1-49B6-A11E-71382B8A8936}" type="slidenum">
              <a:rPr lang="en-GB"/>
              <a:pPr>
                <a:defRPr/>
              </a:pPr>
              <a:t>‹#›</a:t>
            </a:fld>
            <a:endParaRPr lang="en-GB"/>
          </a:p>
        </p:txBody>
      </p:sp>
    </p:spTree>
    <p:extLst>
      <p:ext uri="{BB962C8B-B14F-4D97-AF65-F5344CB8AC3E}">
        <p14:creationId xmlns:p14="http://schemas.microsoft.com/office/powerpoint/2010/main" val="19792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sldNum" idx="10"/>
          </p:nvPr>
        </p:nvSpPr>
        <p:spPr>
          <a:ln/>
        </p:spPr>
        <p:txBody>
          <a:bodyPr/>
          <a:lstStyle>
            <a:lvl1pPr>
              <a:defRPr/>
            </a:lvl1pPr>
          </a:lstStyle>
          <a:p>
            <a:pPr>
              <a:defRPr/>
            </a:pPr>
            <a:fld id="{CCE40E5F-EA55-49FA-970F-360AD3E1561A}" type="slidenum">
              <a:rPr lang="en-GB"/>
              <a:pPr>
                <a:defRPr/>
              </a:pPr>
              <a:t>‹#›</a:t>
            </a:fld>
            <a:endParaRPr lang="en-GB"/>
          </a:p>
        </p:txBody>
      </p:sp>
    </p:spTree>
    <p:extLst>
      <p:ext uri="{BB962C8B-B14F-4D97-AF65-F5344CB8AC3E}">
        <p14:creationId xmlns:p14="http://schemas.microsoft.com/office/powerpoint/2010/main" val="391165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6B1A39F4-37B8-4252-A169-6CE399DCB0C5}" type="slidenum">
              <a:rPr lang="en-GB"/>
              <a:pPr>
                <a:defRPr/>
              </a:pPr>
              <a:t>‹#›</a:t>
            </a:fld>
            <a:endParaRPr lang="en-GB"/>
          </a:p>
        </p:txBody>
      </p:sp>
    </p:spTree>
    <p:extLst>
      <p:ext uri="{BB962C8B-B14F-4D97-AF65-F5344CB8AC3E}">
        <p14:creationId xmlns:p14="http://schemas.microsoft.com/office/powerpoint/2010/main" val="32187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sldNum" idx="10"/>
          </p:nvPr>
        </p:nvSpPr>
        <p:spPr>
          <a:ln/>
        </p:spPr>
        <p:txBody>
          <a:bodyPr/>
          <a:lstStyle>
            <a:lvl1pPr>
              <a:defRPr/>
            </a:lvl1pPr>
          </a:lstStyle>
          <a:p>
            <a:pPr>
              <a:defRPr/>
            </a:pPr>
            <a:fld id="{B5EE6223-3AFB-4778-96C1-07175750FA21}" type="slidenum">
              <a:rPr lang="en-GB"/>
              <a:pPr>
                <a:defRPr/>
              </a:pPr>
              <a:t>‹#›</a:t>
            </a:fld>
            <a:endParaRPr lang="en-GB"/>
          </a:p>
        </p:txBody>
      </p:sp>
    </p:spTree>
    <p:extLst>
      <p:ext uri="{BB962C8B-B14F-4D97-AF65-F5344CB8AC3E}">
        <p14:creationId xmlns:p14="http://schemas.microsoft.com/office/powerpoint/2010/main" val="427215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sldNum" idx="10"/>
          </p:nvPr>
        </p:nvSpPr>
        <p:spPr>
          <a:ln/>
        </p:spPr>
        <p:txBody>
          <a:bodyPr/>
          <a:lstStyle>
            <a:lvl1pPr>
              <a:defRPr/>
            </a:lvl1pPr>
          </a:lstStyle>
          <a:p>
            <a:pPr>
              <a:defRPr/>
            </a:pPr>
            <a:fld id="{1538978D-2B75-4290-86B8-7F30456E0B47}" type="slidenum">
              <a:rPr lang="en-GB"/>
              <a:pPr>
                <a:defRPr/>
              </a:pPr>
              <a:t>‹#›</a:t>
            </a:fld>
            <a:endParaRPr lang="en-GB"/>
          </a:p>
        </p:txBody>
      </p:sp>
    </p:spTree>
    <p:extLst>
      <p:ext uri="{BB962C8B-B14F-4D97-AF65-F5344CB8AC3E}">
        <p14:creationId xmlns:p14="http://schemas.microsoft.com/office/powerpoint/2010/main" val="427933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39750" y="1484313"/>
            <a:ext cx="7913688"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s-ES" smtClean="0"/>
              <a:t>Click to edit the outline text format</a:t>
            </a:r>
          </a:p>
          <a:p>
            <a:pPr lvl="1"/>
            <a:r>
              <a:rPr lang="en-GB" altLang="es-ES" smtClean="0"/>
              <a:t>Second Outline Level</a:t>
            </a:r>
          </a:p>
          <a:p>
            <a:pPr lvl="2"/>
            <a:r>
              <a:rPr lang="en-GB" altLang="es-ES" smtClean="0"/>
              <a:t>Third Outline Level</a:t>
            </a:r>
          </a:p>
          <a:p>
            <a:pPr lvl="3"/>
            <a:r>
              <a:rPr lang="en-GB" altLang="es-ES" smtClean="0"/>
              <a:t>Fourth Outline Level</a:t>
            </a:r>
          </a:p>
          <a:p>
            <a:pPr lvl="4"/>
            <a:r>
              <a:rPr lang="en-GB" altLang="es-ES" smtClean="0"/>
              <a:t>Fifth Outline Level</a:t>
            </a:r>
          </a:p>
          <a:p>
            <a:pPr lvl="4"/>
            <a:r>
              <a:rPr lang="en-GB" altLang="es-ES" smtClean="0"/>
              <a:t>Sixth Outline Level</a:t>
            </a:r>
          </a:p>
          <a:p>
            <a:pPr lvl="4"/>
            <a:r>
              <a:rPr lang="en-GB" altLang="es-ES" smtClean="0"/>
              <a:t>Seventh Outline Level</a:t>
            </a:r>
          </a:p>
          <a:p>
            <a:pPr lvl="4"/>
            <a:r>
              <a:rPr lang="en-GB" altLang="es-ES" smtClean="0"/>
              <a:t>Eighth Outline Level</a:t>
            </a:r>
          </a:p>
          <a:p>
            <a:pPr lvl="4"/>
            <a:r>
              <a:rPr lang="en-GB" altLang="es-ES" smtClean="0"/>
              <a:t>Ninth Outline Level</a:t>
            </a:r>
          </a:p>
        </p:txBody>
      </p:sp>
      <p:sp>
        <p:nvSpPr>
          <p:cNvPr id="1027" name="Text Box 2"/>
          <p:cNvSpPr txBox="1">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ES"/>
          </a:p>
        </p:txBody>
      </p:sp>
      <p:sp>
        <p:nvSpPr>
          <p:cNvPr id="1028" name="Text Box 3"/>
          <p:cNvSpPr txBox="1">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ES"/>
          </a:p>
        </p:txBody>
      </p:sp>
      <p:sp>
        <p:nvSpPr>
          <p:cNvPr id="2" name="Rectangle 4"/>
          <p:cNvSpPr>
            <a:spLocks noGrp="1" noChangeArrowheads="1"/>
          </p:cNvSpPr>
          <p:nvPr>
            <p:ph type="sldNum"/>
          </p:nvPr>
        </p:nvSpPr>
        <p:spPr bwMode="auto">
          <a:xfrm>
            <a:off x="6553200" y="6561138"/>
            <a:ext cx="1900238" cy="36671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n-ea"/>
                <a:cs typeface="+mn-cs"/>
              </a:defRPr>
            </a:lvl1pPr>
          </a:lstStyle>
          <a:p>
            <a:pPr>
              <a:defRPr/>
            </a:pPr>
            <a:fld id="{8EFBA51A-A61D-472D-9FA9-D4C6ECD6FBFF}" type="slidenum">
              <a:rPr lang="en-GB"/>
              <a:pPr>
                <a:defRPr/>
              </a:pPr>
              <a:t>‹#›</a:t>
            </a:fld>
            <a:endParaRPr lang="en-GB"/>
          </a:p>
        </p:txBody>
      </p:sp>
      <p:sp>
        <p:nvSpPr>
          <p:cNvPr id="1030" name="Rectangle 5"/>
          <p:cNvSpPr>
            <a:spLocks noChangeArrowheads="1"/>
          </p:cNvSpPr>
          <p:nvPr/>
        </p:nvSpPr>
        <p:spPr bwMode="auto">
          <a:xfrm>
            <a:off x="0" y="0"/>
            <a:ext cx="9144000" cy="981075"/>
          </a:xfrm>
          <a:prstGeom prst="rect">
            <a:avLst/>
          </a:prstGeom>
          <a:solidFill>
            <a:srgbClr val="0092D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ltLang="es-ES"/>
          </a:p>
        </p:txBody>
      </p:sp>
      <p:sp>
        <p:nvSpPr>
          <p:cNvPr id="1031" name="Freeform 6"/>
          <p:cNvSpPr>
            <a:spLocks noChangeArrowheads="1"/>
          </p:cNvSpPr>
          <p:nvPr/>
        </p:nvSpPr>
        <p:spPr bwMode="auto">
          <a:xfrm>
            <a:off x="8420100" y="188913"/>
            <a:ext cx="473075" cy="668337"/>
          </a:xfrm>
          <a:custGeom>
            <a:avLst/>
            <a:gdLst>
              <a:gd name="T0" fmla="*/ 0 w 4731533"/>
              <a:gd name="T1" fmla="*/ 0 h 6686783"/>
              <a:gd name="T2" fmla="*/ 0 w 4731533"/>
              <a:gd name="T3" fmla="*/ 0 h 6686783"/>
              <a:gd name="T4" fmla="*/ 0 w 4731533"/>
              <a:gd name="T5" fmla="*/ 0 h 6686783"/>
              <a:gd name="T6" fmla="*/ 0 w 4731533"/>
              <a:gd name="T7" fmla="*/ 0 h 6686783"/>
              <a:gd name="T8" fmla="*/ 0 w 4731533"/>
              <a:gd name="T9" fmla="*/ 0 h 6686783"/>
              <a:gd name="T10" fmla="*/ 0 w 4731533"/>
              <a:gd name="T11" fmla="*/ 0 h 6686783"/>
              <a:gd name="T12" fmla="*/ 0 w 4731533"/>
              <a:gd name="T13" fmla="*/ 0 h 6686783"/>
              <a:gd name="T14" fmla="*/ 0 w 4731533"/>
              <a:gd name="T15" fmla="*/ 0 h 6686783"/>
              <a:gd name="T16" fmla="*/ 0 w 4731533"/>
              <a:gd name="T17" fmla="*/ 0 h 6686783"/>
              <a:gd name="T18" fmla="*/ 0 w 4731533"/>
              <a:gd name="T19" fmla="*/ 0 h 6686783"/>
              <a:gd name="T20" fmla="*/ 0 w 4731533"/>
              <a:gd name="T21" fmla="*/ 0 h 6686783"/>
              <a:gd name="T22" fmla="*/ 0 w 4731533"/>
              <a:gd name="T23" fmla="*/ 0 h 6686783"/>
              <a:gd name="T24" fmla="*/ 0 w 4731533"/>
              <a:gd name="T25" fmla="*/ 0 h 66867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31533" h="6686783">
                <a:moveTo>
                  <a:pt x="24903" y="0"/>
                </a:moveTo>
                <a:lnTo>
                  <a:pt x="4619471" y="0"/>
                </a:lnTo>
                <a:lnTo>
                  <a:pt x="4619471" y="1369732"/>
                </a:lnTo>
                <a:lnTo>
                  <a:pt x="1817905" y="1357280"/>
                </a:lnTo>
                <a:lnTo>
                  <a:pt x="1817905" y="2602491"/>
                </a:lnTo>
                <a:lnTo>
                  <a:pt x="4457603" y="2590039"/>
                </a:lnTo>
                <a:lnTo>
                  <a:pt x="4432700" y="3972223"/>
                </a:lnTo>
                <a:lnTo>
                  <a:pt x="1817905" y="3959771"/>
                </a:lnTo>
                <a:lnTo>
                  <a:pt x="1830356" y="5242338"/>
                </a:lnTo>
                <a:lnTo>
                  <a:pt x="4731533" y="5254790"/>
                </a:lnTo>
                <a:lnTo>
                  <a:pt x="4719082" y="6686783"/>
                </a:lnTo>
                <a:lnTo>
                  <a:pt x="0" y="6674331"/>
                </a:lnTo>
                <a:cubicBezTo>
                  <a:pt x="4150" y="4445403"/>
                  <a:pt x="8301" y="2216475"/>
                  <a:pt x="2490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ES"/>
          </a:p>
        </p:txBody>
      </p:sp>
      <p:sp>
        <p:nvSpPr>
          <p:cNvPr id="1032" name="Rectangle 7"/>
          <p:cNvSpPr>
            <a:spLocks noGrp="1" noChangeArrowheads="1"/>
          </p:cNvSpPr>
          <p:nvPr>
            <p:ph type="title"/>
          </p:nvPr>
        </p:nvSpPr>
        <p:spPr bwMode="auto">
          <a:xfrm>
            <a:off x="484188" y="188913"/>
            <a:ext cx="782796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s-ES" smtClean="0"/>
              <a:t>Click to edit the title text format</a:t>
            </a:r>
          </a:p>
        </p:txBody>
      </p:sp>
    </p:spTree>
  </p:cSld>
  <p:clrMap bg1="lt1" tx1="dk1" bg2="lt2" tx2="dk2" accent1="accent1" accent2="accent2" accent3="accent3" accent4="accent4" accent5="accent5" accent6="accent6" hlink="hlink" folHlink="folHlink"/>
  <p:sldLayoutIdLst>
    <p:sldLayoutId id="2147484193" r:id="rId1"/>
    <p:sldLayoutId id="2147484194" r:id="rId2"/>
    <p:sldLayoutId id="2147484195" r:id="rId3"/>
    <p:sldLayoutId id="2147484196" r:id="rId4"/>
    <p:sldLayoutId id="2147484197" r:id="rId5"/>
    <p:sldLayoutId id="2147484198" r:id="rId6"/>
    <p:sldLayoutId id="2147484199" r:id="rId7"/>
    <p:sldLayoutId id="2147484200" r:id="rId8"/>
    <p:sldLayoutId id="2147484201" r:id="rId9"/>
    <p:sldLayoutId id="2147484202" r:id="rId10"/>
    <p:sldLayoutId id="2147484203" r:id="rId11"/>
    <p:sldLayoutId id="2147484204" r:id="rId12"/>
  </p:sldLayoutIdLst>
  <p:hf hdr="0" ftr="0" dt="0"/>
  <p:txStyles>
    <p:titleStyle>
      <a:lvl1pPr algn="l" defTabSz="449263" rtl="0" eaLnBrk="0" fontAlgn="base" hangingPunct="0">
        <a:spcBef>
          <a:spcPct val="0"/>
        </a:spcBef>
        <a:spcAft>
          <a:spcPct val="0"/>
        </a:spcAft>
        <a:buClr>
          <a:srgbClr val="000000"/>
        </a:buClr>
        <a:buSzPct val="100000"/>
        <a:buFont typeface="Times New Roman" pitchFamily="18" charset="0"/>
        <a:defRPr sz="3000" b="1">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000" b="1">
          <a:solidFill>
            <a:srgbClr val="FFFFFF"/>
          </a:solidFill>
          <a:latin typeface="Calibri" pitchFamily="32" charset="0"/>
          <a:ea typeface="Droid Sans Fallback" charset="0"/>
          <a:cs typeface="Droid Sans Fallback" charset="0"/>
        </a:defRPr>
      </a:lvl2pPr>
      <a:lvl3pPr algn="l" defTabSz="449263" rtl="0" eaLnBrk="0" fontAlgn="base" hangingPunct="0">
        <a:spcBef>
          <a:spcPct val="0"/>
        </a:spcBef>
        <a:spcAft>
          <a:spcPct val="0"/>
        </a:spcAft>
        <a:buClr>
          <a:srgbClr val="000000"/>
        </a:buClr>
        <a:buSzPct val="100000"/>
        <a:buFont typeface="Times New Roman" pitchFamily="18" charset="0"/>
        <a:defRPr sz="3000" b="1">
          <a:solidFill>
            <a:srgbClr val="FFFFFF"/>
          </a:solidFill>
          <a:latin typeface="Calibri" pitchFamily="32" charset="0"/>
          <a:ea typeface="Droid Sans Fallback" charset="0"/>
          <a:cs typeface="Droid Sans Fallback" charset="0"/>
        </a:defRPr>
      </a:lvl3pPr>
      <a:lvl4pPr algn="l" defTabSz="449263" rtl="0" eaLnBrk="0" fontAlgn="base" hangingPunct="0">
        <a:spcBef>
          <a:spcPct val="0"/>
        </a:spcBef>
        <a:spcAft>
          <a:spcPct val="0"/>
        </a:spcAft>
        <a:buClr>
          <a:srgbClr val="000000"/>
        </a:buClr>
        <a:buSzPct val="100000"/>
        <a:buFont typeface="Times New Roman" pitchFamily="18" charset="0"/>
        <a:defRPr sz="3000" b="1">
          <a:solidFill>
            <a:srgbClr val="FFFFFF"/>
          </a:solidFill>
          <a:latin typeface="Calibri" pitchFamily="32" charset="0"/>
          <a:ea typeface="Droid Sans Fallback" charset="0"/>
          <a:cs typeface="Droid Sans Fallback" charset="0"/>
        </a:defRPr>
      </a:lvl4pPr>
      <a:lvl5pPr algn="l" defTabSz="449263" rtl="0" eaLnBrk="0" fontAlgn="base" hangingPunct="0">
        <a:spcBef>
          <a:spcPct val="0"/>
        </a:spcBef>
        <a:spcAft>
          <a:spcPct val="0"/>
        </a:spcAft>
        <a:buClr>
          <a:srgbClr val="000000"/>
        </a:buClr>
        <a:buSzPct val="100000"/>
        <a:buFont typeface="Times New Roman" pitchFamily="18" charset="0"/>
        <a:defRPr sz="3000" b="1">
          <a:solidFill>
            <a:srgbClr val="FFFFFF"/>
          </a:solidFill>
          <a:latin typeface="Calibri" pitchFamily="32" charset="0"/>
          <a:ea typeface="Droid Sans Fallback" charset="0"/>
          <a:cs typeface="Droid Sans Fallback"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000" b="1">
          <a:solidFill>
            <a:srgbClr val="FFFFFF"/>
          </a:solidFill>
          <a:latin typeface="Calibri" pitchFamily="32" charset="0"/>
          <a:ea typeface="Droid Sans Fallback" charset="0"/>
          <a:cs typeface="Droid Sans Fallback"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000" b="1">
          <a:solidFill>
            <a:srgbClr val="FFFFFF"/>
          </a:solidFill>
          <a:latin typeface="Calibri" pitchFamily="32" charset="0"/>
          <a:ea typeface="Droid Sans Fallback" charset="0"/>
          <a:cs typeface="Droid Sans Fallback"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000" b="1">
          <a:solidFill>
            <a:srgbClr val="FFFFFF"/>
          </a:solidFill>
          <a:latin typeface="Calibri" pitchFamily="32" charset="0"/>
          <a:ea typeface="Droid Sans Fallback" charset="0"/>
          <a:cs typeface="Droid Sans Fallback"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000" b="1">
          <a:solidFill>
            <a:srgbClr val="FFFFFF"/>
          </a:solidFill>
          <a:latin typeface="Calibri" pitchFamily="32" charset="0"/>
          <a:ea typeface="Droid Sans Fallback" charset="0"/>
          <a:cs typeface="Droid Sans Fallback"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4"/>
          <p:cNvSpPr>
            <a:spLocks noGrp="1" noChangeArrowheads="1"/>
          </p:cNvSpPr>
          <p:nvPr>
            <p:ph type="ctrTitle" idx="4294967295"/>
          </p:nvPr>
        </p:nvSpPr>
        <p:spPr>
          <a:xfrm>
            <a:off x="685800" y="1268760"/>
            <a:ext cx="7773988" cy="2808287"/>
          </a:xfrm>
        </p:spPr>
        <p:txBody>
          <a:bodyPr/>
          <a:lstStyle/>
          <a:p>
            <a:pPr algn="ctr" eaLnBrk="1" hangingPunct="1">
              <a:defRPr/>
            </a:pPr>
            <a:r>
              <a:rPr lang="en-US" sz="4300" dirty="0" smtClean="0">
                <a:solidFill>
                  <a:srgbClr val="0092D1"/>
                </a:solidFill>
              </a:rPr>
              <a:t>Digital Infrastructure as Assemblage: </a:t>
            </a:r>
            <a:r>
              <a:rPr lang="en-US" sz="4300" dirty="0">
                <a:solidFill>
                  <a:srgbClr val="0092D1"/>
                </a:solidFill>
              </a:rPr>
              <a:t>The </a:t>
            </a:r>
            <a:r>
              <a:rPr lang="en-US" sz="4300" dirty="0" smtClean="0">
                <a:solidFill>
                  <a:srgbClr val="0092D1"/>
                </a:solidFill>
              </a:rPr>
              <a:t>Co-Functioning of Architecture, Governance and Process Strategy</a:t>
            </a:r>
            <a:endParaRPr lang="es-ES" sz="4300" dirty="0" smtClean="0">
              <a:solidFill>
                <a:schemeClr val="tx1"/>
              </a:solidFill>
              <a:effectLst>
                <a:outerShdw blurRad="38100" dist="38100" dir="2700000" algn="tl">
                  <a:srgbClr val="C0C0C0"/>
                </a:outerShdw>
              </a:effectLst>
            </a:endParaRPr>
          </a:p>
        </p:txBody>
      </p:sp>
      <p:sp>
        <p:nvSpPr>
          <p:cNvPr id="2051" name="Rectangle 5"/>
          <p:cNvSpPr>
            <a:spLocks noGrp="1" noChangeArrowheads="1"/>
          </p:cNvSpPr>
          <p:nvPr>
            <p:ph type="subTitle" idx="4294967295"/>
          </p:nvPr>
        </p:nvSpPr>
        <p:spPr>
          <a:xfrm>
            <a:off x="900113" y="4797152"/>
            <a:ext cx="7775575" cy="792088"/>
          </a:xfrm>
        </p:spPr>
        <p:txBody>
          <a:bodyPr/>
          <a:lstStyle/>
          <a:p>
            <a:pPr algn="ctr">
              <a:buFontTx/>
              <a:buNone/>
              <a:defRPr/>
            </a:pPr>
            <a:r>
              <a:rPr lang="es-ES" sz="2000" b="1" dirty="0"/>
              <a:t>Joan </a:t>
            </a:r>
            <a:r>
              <a:rPr lang="es-ES" sz="2000" b="1" dirty="0" smtClean="0"/>
              <a:t>Rodón, ESADE, </a:t>
            </a:r>
            <a:r>
              <a:rPr lang="es-ES" sz="2000" b="1" dirty="0" err="1" smtClean="0"/>
              <a:t>Universitat</a:t>
            </a:r>
            <a:r>
              <a:rPr lang="es-ES" sz="2000" b="1" dirty="0" smtClean="0"/>
              <a:t> Ramón </a:t>
            </a:r>
            <a:r>
              <a:rPr lang="es-ES" sz="2000" b="1" dirty="0" err="1" smtClean="0"/>
              <a:t>Llull</a:t>
            </a:r>
            <a:r>
              <a:rPr lang="es-ES" sz="2000" b="1" dirty="0" smtClean="0"/>
              <a:t>, </a:t>
            </a:r>
            <a:r>
              <a:rPr lang="es-ES" sz="2000" b="1" dirty="0" err="1" smtClean="0"/>
              <a:t>Spain</a:t>
            </a:r>
            <a:endParaRPr lang="es-ES" sz="2000" b="1" dirty="0"/>
          </a:p>
          <a:p>
            <a:pPr algn="ctr">
              <a:buFontTx/>
              <a:buNone/>
              <a:defRPr/>
            </a:pPr>
            <a:r>
              <a:rPr lang="es-ES" sz="2000" b="1" dirty="0"/>
              <a:t>Ole </a:t>
            </a:r>
            <a:r>
              <a:rPr lang="es-ES" sz="2000" b="1" dirty="0" err="1"/>
              <a:t>Hanseth</a:t>
            </a:r>
            <a:r>
              <a:rPr lang="es-ES" sz="2000" b="1" dirty="0"/>
              <a:t>, </a:t>
            </a:r>
            <a:r>
              <a:rPr lang="es-ES" sz="2000" b="1" dirty="0" err="1"/>
              <a:t>University</a:t>
            </a:r>
            <a:r>
              <a:rPr lang="es-ES" sz="2000" b="1" dirty="0"/>
              <a:t> of Oslo, </a:t>
            </a:r>
            <a:r>
              <a:rPr lang="es-ES" sz="2000" b="1" dirty="0" err="1"/>
              <a:t>Norway</a:t>
            </a:r>
            <a:endParaRPr lang="es-ES" sz="2000" b="1" dirty="0"/>
          </a:p>
          <a:p>
            <a:pPr marL="0" indent="0" algn="ctr" eaLnBrk="1" hangingPunct="1">
              <a:buFontTx/>
              <a:buNone/>
              <a:defRPr/>
            </a:pPr>
            <a:endParaRPr lang="en-US" sz="2000" b="1" dirty="0" smtClean="0"/>
          </a:p>
        </p:txBody>
      </p:sp>
      <p:sp>
        <p:nvSpPr>
          <p:cNvPr id="4" name="Rectangle 5"/>
          <p:cNvSpPr txBox="1">
            <a:spLocks noChangeArrowheads="1"/>
          </p:cNvSpPr>
          <p:nvPr/>
        </p:nvSpPr>
        <p:spPr bwMode="auto">
          <a:xfrm>
            <a:off x="827088" y="6163964"/>
            <a:ext cx="7777162" cy="433388"/>
          </a:xfrm>
          <a:prstGeom prst="rect">
            <a:avLst/>
          </a:prstGeom>
          <a:noFill/>
          <a:ln w="9525">
            <a:noFill/>
            <a:miter lim="800000"/>
            <a:headEnd/>
            <a:tailEnd/>
          </a:ln>
        </p:spPr>
        <p:txBody>
          <a:bodyPr/>
          <a:lstStyle/>
          <a:p>
            <a:pPr eaLnBrk="1" hangingPunct="1">
              <a:spcBef>
                <a:spcPct val="20000"/>
              </a:spcBef>
              <a:defRPr/>
            </a:pPr>
            <a:r>
              <a:rPr lang="en-US" kern="0" dirty="0" smtClean="0">
                <a:solidFill>
                  <a:schemeClr val="tx1"/>
                </a:solidFill>
                <a:latin typeface="+mn-lt"/>
              </a:rPr>
              <a:t>April 29</a:t>
            </a:r>
            <a:r>
              <a:rPr lang="en-US" kern="0" baseline="30000" dirty="0" smtClean="0">
                <a:solidFill>
                  <a:schemeClr val="tx1"/>
                </a:solidFill>
                <a:latin typeface="+mn-lt"/>
              </a:rPr>
              <a:t>th</a:t>
            </a:r>
            <a:r>
              <a:rPr lang="en-US" kern="0" dirty="0" smtClean="0">
                <a:solidFill>
                  <a:schemeClr val="tx1"/>
                </a:solidFill>
                <a:latin typeface="+mn-lt"/>
              </a:rPr>
              <a:t> 2014, </a:t>
            </a:r>
            <a:r>
              <a:rPr lang="en-US" kern="0" dirty="0" err="1" smtClean="0">
                <a:solidFill>
                  <a:schemeClr val="tx1"/>
                </a:solidFill>
                <a:latin typeface="+mn-lt"/>
              </a:rPr>
              <a:t>InfraGlobe</a:t>
            </a:r>
            <a:r>
              <a:rPr lang="en-US" kern="0" dirty="0" smtClean="0">
                <a:solidFill>
                  <a:schemeClr val="tx1"/>
                </a:solidFill>
                <a:latin typeface="+mn-lt"/>
              </a:rPr>
              <a:t> Workshop</a:t>
            </a:r>
            <a:endParaRPr lang="en-US" kern="0" dirty="0">
              <a:solidFill>
                <a:schemeClr val="tx1"/>
              </a:solidFill>
              <a:latin typeface="+mn-lt"/>
            </a:endParaRPr>
          </a:p>
        </p:txBody>
      </p:sp>
    </p:spTree>
    <p:extLst>
      <p:ext uri="{BB962C8B-B14F-4D97-AF65-F5344CB8AC3E}">
        <p14:creationId xmlns:p14="http://schemas.microsoft.com/office/powerpoint/2010/main" val="412991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Adaptations and Endurance</a:t>
            </a:r>
            <a:endParaRPr lang="en-US" dirty="0"/>
          </a:p>
        </p:txBody>
      </p:sp>
      <p:sp>
        <p:nvSpPr>
          <p:cNvPr id="3" name="Content Placeholder 2"/>
          <p:cNvSpPr>
            <a:spLocks noGrp="1"/>
          </p:cNvSpPr>
          <p:nvPr>
            <p:ph idx="1"/>
          </p:nvPr>
        </p:nvSpPr>
        <p:spPr>
          <a:xfrm>
            <a:off x="539750" y="1484313"/>
            <a:ext cx="8280722" cy="4606925"/>
          </a:xfrm>
        </p:spPr>
        <p:txBody>
          <a:bodyPr/>
          <a:lstStyle/>
          <a:p>
            <a:pPr>
              <a:buFont typeface="Arial" panose="020B0604020202020204" pitchFamily="34" charset="0"/>
              <a:buChar char="•"/>
            </a:pPr>
            <a:r>
              <a:rPr lang="en-US" sz="2000" dirty="0" smtClean="0"/>
              <a:t>Funding</a:t>
            </a:r>
          </a:p>
          <a:p>
            <a:pPr>
              <a:buFont typeface="Arial" panose="020B0604020202020204" pitchFamily="34" charset="0"/>
              <a:buChar char="•"/>
            </a:pPr>
            <a:r>
              <a:rPr lang="en-US" sz="2000" dirty="0" smtClean="0"/>
              <a:t>Agreement with bank</a:t>
            </a:r>
          </a:p>
          <a:p>
            <a:pPr>
              <a:buFont typeface="Arial" panose="020B0604020202020204" pitchFamily="34" charset="0"/>
              <a:buChar char="•"/>
            </a:pPr>
            <a:r>
              <a:rPr lang="en-US" sz="2000" dirty="0" smtClean="0"/>
              <a:t>Re-scaling the processing capacity with the rollout</a:t>
            </a:r>
          </a:p>
          <a:p>
            <a:pPr>
              <a:buFont typeface="Arial" panose="020B0604020202020204" pitchFamily="34" charset="0"/>
              <a:buChar char="•"/>
            </a:pPr>
            <a:r>
              <a:rPr lang="en-US" sz="2000" dirty="0" smtClean="0"/>
              <a:t>Organizing the roll-out to minimize destabilizing effects (political consequences)</a:t>
            </a:r>
          </a:p>
          <a:p>
            <a:pPr>
              <a:buFont typeface="Arial" panose="020B0604020202020204" pitchFamily="34" charset="0"/>
              <a:buChar char="•"/>
            </a:pPr>
            <a:r>
              <a:rPr lang="en-US" sz="2000" dirty="0" smtClean="0"/>
              <a:t>Growth of the EPDI through evolution of current functionalities, new functionalities from CHS (approved by law) and new functionalities for pharmacists.</a:t>
            </a:r>
          </a:p>
          <a:p>
            <a:pPr>
              <a:buFont typeface="Arial" panose="020B0604020202020204" pitchFamily="34" charset="0"/>
              <a:buChar char="•"/>
            </a:pPr>
            <a:r>
              <a:rPr lang="en-US" sz="2000" dirty="0" smtClean="0"/>
              <a:t>New services for pharmacists that were not initially considered (“paperless pharmacy” project, </a:t>
            </a:r>
            <a:r>
              <a:rPr lang="en-US" sz="2000" dirty="0" err="1" smtClean="0"/>
              <a:t>TICFarma</a:t>
            </a:r>
            <a:r>
              <a:rPr lang="en-US" sz="2000" dirty="0" smtClean="0"/>
              <a:t>,….)</a:t>
            </a:r>
          </a:p>
          <a:p>
            <a:pPr>
              <a:buFont typeface="Arial" panose="020B0604020202020204" pitchFamily="34" charset="0"/>
              <a:buChar char="•"/>
            </a:pPr>
            <a:r>
              <a:rPr lang="en-US" sz="2000" dirty="0" smtClean="0"/>
              <a:t>New destabilizing forces: Economic crisis (reduction of drug consumption, </a:t>
            </a:r>
            <a:r>
              <a:rPr lang="en-US" sz="2000" dirty="0"/>
              <a:t>new taxes </a:t>
            </a:r>
            <a:r>
              <a:rPr lang="en-US" sz="2000" dirty="0" smtClean="0"/>
              <a:t>on drugs, reduction of margins of pharmacists), defaults from the CHS to pharmacists, etc.</a:t>
            </a:r>
          </a:p>
          <a:p>
            <a:pPr>
              <a:buFont typeface="Arial" panose="020B0604020202020204" pitchFamily="34" charset="0"/>
              <a:buChar char="•"/>
            </a:pPr>
            <a:r>
              <a:rPr lang="en-US" sz="2000" dirty="0" smtClean="0"/>
              <a:t>Leveraging on the architecture of the EPDI pharmacists have launched new services.</a:t>
            </a:r>
          </a:p>
          <a:p>
            <a:pPr>
              <a:buFont typeface="Arial" panose="020B0604020202020204" pitchFamily="34" charset="0"/>
              <a:buChar char="•"/>
            </a:pPr>
            <a:endParaRPr lang="en-US" sz="2000"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10</a:t>
            </a:fld>
            <a:endParaRPr lang="en-GB"/>
          </a:p>
        </p:txBody>
      </p:sp>
    </p:spTree>
    <p:extLst>
      <p:ext uri="{BB962C8B-B14F-4D97-AF65-F5344CB8AC3E}">
        <p14:creationId xmlns:p14="http://schemas.microsoft.com/office/powerpoint/2010/main" val="3489546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Structure generating processes (I)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281342"/>
              </p:ext>
            </p:extLst>
          </p:nvPr>
        </p:nvGraphicFramePr>
        <p:xfrm>
          <a:off x="539552" y="2564904"/>
          <a:ext cx="7914721" cy="3296920"/>
        </p:xfrm>
        <a:graphic>
          <a:graphicData uri="http://schemas.openxmlformats.org/drawingml/2006/table">
            <a:tbl>
              <a:tblPr firstRow="1" bandRow="1">
                <a:tableStyleId>{EB344D84-9AFB-497E-A393-DC336BA19D2E}</a:tableStyleId>
              </a:tblPr>
              <a:tblGrid>
                <a:gridCol w="3479748"/>
                <a:gridCol w="4434973"/>
              </a:tblGrid>
              <a:tr h="370840">
                <a:tc>
                  <a:txBody>
                    <a:bodyPr/>
                    <a:lstStyle/>
                    <a:p>
                      <a:pPr algn="ctr"/>
                      <a:r>
                        <a:rPr lang="en-US" dirty="0" smtClean="0">
                          <a:solidFill>
                            <a:schemeClr val="tx1"/>
                          </a:solidFill>
                          <a:latin typeface="+mn-lt"/>
                        </a:rPr>
                        <a:t>Elements</a:t>
                      </a:r>
                      <a:endParaRPr lang="en-US" dirty="0">
                        <a:solidFill>
                          <a:schemeClr val="tx1"/>
                        </a:solidFill>
                        <a:latin typeface="+mn-lt"/>
                      </a:endParaRPr>
                    </a:p>
                  </a:txBody>
                  <a:tcPr marL="86643" marR="86643"/>
                </a:tc>
                <a:tc>
                  <a:txBody>
                    <a:bodyPr/>
                    <a:lstStyle/>
                    <a:p>
                      <a:pPr algn="ctr"/>
                      <a:r>
                        <a:rPr lang="en-US" dirty="0" smtClean="0">
                          <a:solidFill>
                            <a:schemeClr val="tx1"/>
                          </a:solidFill>
                          <a:latin typeface="+mn-lt"/>
                        </a:rPr>
                        <a:t>Analysis</a:t>
                      </a:r>
                      <a:r>
                        <a:rPr lang="en-US" baseline="0" dirty="0" smtClean="0">
                          <a:solidFill>
                            <a:schemeClr val="tx1"/>
                          </a:solidFill>
                          <a:latin typeface="+mn-lt"/>
                        </a:rPr>
                        <a:t> of </a:t>
                      </a:r>
                      <a:r>
                        <a:rPr lang="en-US" dirty="0" smtClean="0">
                          <a:solidFill>
                            <a:schemeClr val="tx1"/>
                          </a:solidFill>
                          <a:latin typeface="+mn-lt"/>
                        </a:rPr>
                        <a:t>the case</a:t>
                      </a:r>
                      <a:endParaRPr lang="en-US" dirty="0">
                        <a:solidFill>
                          <a:schemeClr val="tx1"/>
                        </a:solidFill>
                        <a:latin typeface="+mn-lt"/>
                      </a:endParaRPr>
                    </a:p>
                  </a:txBody>
                  <a:tcPr marL="86643" marR="86643"/>
                </a:tc>
              </a:tr>
              <a:tr h="370840">
                <a:tc>
                  <a:txBody>
                    <a:bodyPr/>
                    <a:lstStyle/>
                    <a:p>
                      <a:r>
                        <a:rPr lang="en-US" dirty="0" smtClean="0"/>
                        <a:t>Sorting of dissimilar parts into homogeneous groups forming a relatively hierarchical structure</a:t>
                      </a:r>
                      <a:endParaRPr lang="en-US" dirty="0" smtClean="0">
                        <a:latin typeface="+mn-lt"/>
                      </a:endParaRPr>
                    </a:p>
                  </a:txBody>
                  <a:tcPr marL="86643" marR="86643"/>
                </a:tc>
                <a:tc>
                  <a:txBody>
                    <a:bodyPr/>
                    <a:lstStyle/>
                    <a:p>
                      <a:r>
                        <a:rPr lang="en-US" dirty="0" smtClean="0">
                          <a:latin typeface="+mn-lt"/>
                        </a:rPr>
                        <a:t>Negotiation and definition of the roles, rights and obligations of actors (e.g. pharmacists, patients),</a:t>
                      </a:r>
                      <a:r>
                        <a:rPr lang="en-US" baseline="0" dirty="0" smtClean="0">
                          <a:latin typeface="+mn-lt"/>
                        </a:rPr>
                        <a:t> and a sorting out and distribution of technical parts into more or less uniform layers. (</a:t>
                      </a:r>
                      <a:r>
                        <a:rPr lang="en-US" baseline="0" dirty="0" err="1" smtClean="0">
                          <a:latin typeface="+mn-lt"/>
                        </a:rPr>
                        <a:t>Territorialization</a:t>
                      </a:r>
                      <a:r>
                        <a:rPr lang="en-US" baseline="0" dirty="0" smtClean="0">
                          <a:latin typeface="+mn-lt"/>
                        </a:rPr>
                        <a:t>)</a:t>
                      </a:r>
                    </a:p>
                  </a:txBody>
                  <a:tcPr marL="86643" marR="8664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Consolidating those parts into a coherent entity with emergent properties </a:t>
                      </a:r>
                      <a:endParaRPr lang="en-US" dirty="0" smtClean="0">
                        <a:latin typeface="+mn-lt"/>
                      </a:endParaRPr>
                    </a:p>
                  </a:txBody>
                  <a:tcPr marL="86643" marR="86643"/>
                </a:tc>
                <a:tc>
                  <a:txBody>
                    <a:bodyPr/>
                    <a:lstStyle/>
                    <a:p>
                      <a:r>
                        <a:rPr lang="en-US" dirty="0" smtClean="0">
                          <a:latin typeface="+mn-lt"/>
                        </a:rPr>
                        <a:t>Reification and consolidation</a:t>
                      </a:r>
                      <a:r>
                        <a:rPr lang="en-US" baseline="0" dirty="0" smtClean="0">
                          <a:latin typeface="+mn-lt"/>
                        </a:rPr>
                        <a:t> of roles and layers through processes (of coding) involving expressive components such as the appendix to the pharmaceutical agreement, and the act for the rollout</a:t>
                      </a:r>
                      <a:endParaRPr lang="en-US" dirty="0">
                        <a:latin typeface="+mn-lt"/>
                      </a:endParaRPr>
                    </a:p>
                  </a:txBody>
                  <a:tcPr marL="86643" marR="86643"/>
                </a:tc>
              </a:tr>
            </a:tbl>
          </a:graphicData>
        </a:graphic>
      </p:graphicFrame>
      <p:sp>
        <p:nvSpPr>
          <p:cNvPr id="6" name="Content Placeholder 2"/>
          <p:cNvSpPr txBox="1">
            <a:spLocks/>
          </p:cNvSpPr>
          <p:nvPr/>
        </p:nvSpPr>
        <p:spPr>
          <a:xfrm>
            <a:off x="395536" y="1340768"/>
            <a:ext cx="8280722" cy="619101"/>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Process of “stratification” that produced a dual and hierarchical architecture and a centralized governance regime.</a:t>
            </a:r>
            <a:endParaRPr lang="en-US" sz="2000" kern="0" dirty="0"/>
          </a:p>
        </p:txBody>
      </p:sp>
      <p:sp>
        <p:nvSpPr>
          <p:cNvPr id="7" name="Slide Number Placeholder 6"/>
          <p:cNvSpPr>
            <a:spLocks noGrp="1"/>
          </p:cNvSpPr>
          <p:nvPr>
            <p:ph type="sldNum" idx="10"/>
          </p:nvPr>
        </p:nvSpPr>
        <p:spPr/>
        <p:txBody>
          <a:bodyPr/>
          <a:lstStyle/>
          <a:p>
            <a:pPr>
              <a:defRPr/>
            </a:pPr>
            <a:fld id="{34AF26C6-A4BA-4374-8F24-2FC5F535753C}" type="slidenum">
              <a:rPr lang="en-GB" smtClean="0"/>
              <a:pPr>
                <a:defRPr/>
              </a:pPr>
              <a:t>11</a:t>
            </a:fld>
            <a:endParaRPr lang="en-GB"/>
          </a:p>
        </p:txBody>
      </p:sp>
    </p:spTree>
    <p:extLst>
      <p:ext uri="{BB962C8B-B14F-4D97-AF65-F5344CB8AC3E}">
        <p14:creationId xmlns:p14="http://schemas.microsoft.com/office/powerpoint/2010/main" val="439699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Structure generating processes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5236919"/>
              </p:ext>
            </p:extLst>
          </p:nvPr>
        </p:nvGraphicFramePr>
        <p:xfrm>
          <a:off x="395536" y="2564904"/>
          <a:ext cx="8568952" cy="4211320"/>
        </p:xfrm>
        <a:graphic>
          <a:graphicData uri="http://schemas.openxmlformats.org/drawingml/2006/table">
            <a:tbl>
              <a:tblPr firstRow="1" bandRow="1">
                <a:tableStyleId>{EB344D84-9AFB-497E-A393-DC336BA19D2E}</a:tableStyleId>
              </a:tblPr>
              <a:tblGrid>
                <a:gridCol w="3479748"/>
                <a:gridCol w="5089204"/>
              </a:tblGrid>
              <a:tr h="370840">
                <a:tc>
                  <a:txBody>
                    <a:bodyPr/>
                    <a:lstStyle/>
                    <a:p>
                      <a:pPr algn="ctr"/>
                      <a:r>
                        <a:rPr lang="en-US" dirty="0" smtClean="0">
                          <a:solidFill>
                            <a:schemeClr val="tx1"/>
                          </a:solidFill>
                          <a:latin typeface="+mn-lt"/>
                        </a:rPr>
                        <a:t>Elements</a:t>
                      </a:r>
                      <a:endParaRPr lang="en-US" dirty="0">
                        <a:solidFill>
                          <a:schemeClr val="tx1"/>
                        </a:solidFill>
                        <a:latin typeface="+mn-lt"/>
                      </a:endParaRPr>
                    </a:p>
                  </a:txBody>
                  <a:tcPr marL="86643" marR="86643"/>
                </a:tc>
                <a:tc>
                  <a:txBody>
                    <a:bodyPr/>
                    <a:lstStyle/>
                    <a:p>
                      <a:pPr algn="ctr"/>
                      <a:r>
                        <a:rPr lang="en-US" dirty="0" smtClean="0">
                          <a:solidFill>
                            <a:schemeClr val="tx1"/>
                          </a:solidFill>
                          <a:latin typeface="+mn-lt"/>
                        </a:rPr>
                        <a:t>Analysis</a:t>
                      </a:r>
                      <a:r>
                        <a:rPr lang="en-US" baseline="0" dirty="0" smtClean="0">
                          <a:solidFill>
                            <a:schemeClr val="tx1"/>
                          </a:solidFill>
                          <a:latin typeface="+mn-lt"/>
                        </a:rPr>
                        <a:t> of </a:t>
                      </a:r>
                      <a:r>
                        <a:rPr lang="en-US" dirty="0" smtClean="0">
                          <a:solidFill>
                            <a:schemeClr val="tx1"/>
                          </a:solidFill>
                          <a:latin typeface="+mn-lt"/>
                        </a:rPr>
                        <a:t>the case</a:t>
                      </a:r>
                      <a:endParaRPr lang="en-US" dirty="0">
                        <a:solidFill>
                          <a:schemeClr val="tx1"/>
                        </a:solidFill>
                        <a:latin typeface="+mn-lt"/>
                      </a:endParaRPr>
                    </a:p>
                  </a:txBody>
                  <a:tcPr marL="86643" marR="86643"/>
                </a:tc>
              </a:tr>
              <a:tr h="370840">
                <a:tc>
                  <a:txBody>
                    <a:bodyPr/>
                    <a:lstStyle/>
                    <a:p>
                      <a:r>
                        <a:rPr lang="en-US" dirty="0" smtClean="0"/>
                        <a:t>Heterogeneous elements are brought together in terms of functional complementarities. </a:t>
                      </a:r>
                    </a:p>
                  </a:txBody>
                  <a:tcPr marL="86643" marR="86643"/>
                </a:tc>
                <a:tc>
                  <a:txBody>
                    <a:bodyPr/>
                    <a:lstStyle/>
                    <a:p>
                      <a:r>
                        <a:rPr lang="en-US" baseline="0" dirty="0" smtClean="0">
                          <a:latin typeface="+mn-lt"/>
                        </a:rPr>
                        <a:t>Recognition the installed base of pharmacists and extend it with new actors (e.g. PMS vendors, a telecom provider, a bank) the fulfill the needs of the former</a:t>
                      </a:r>
                    </a:p>
                  </a:txBody>
                  <a:tcPr marL="86643" marR="8664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special class of operators, or intercalary elements, to affect those interconnections</a:t>
                      </a:r>
                    </a:p>
                  </a:txBody>
                  <a:tcPr marL="86643" marR="86643"/>
                </a:tc>
                <a:tc>
                  <a:txBody>
                    <a:bodyPr/>
                    <a:lstStyle/>
                    <a:p>
                      <a:r>
                        <a:rPr lang="en-US" dirty="0" smtClean="0">
                          <a:latin typeface="+mn-lt"/>
                        </a:rPr>
                        <a:t>Creation of gateways</a:t>
                      </a:r>
                      <a:r>
                        <a:rPr lang="en-US" baseline="0" dirty="0" smtClean="0">
                          <a:latin typeface="+mn-lt"/>
                        </a:rPr>
                        <a:t> (e.g. </a:t>
                      </a:r>
                      <a:r>
                        <a:rPr lang="en-US" dirty="0" smtClean="0">
                          <a:latin typeface="+mn-lt"/>
                        </a:rPr>
                        <a:t>recognition program,</a:t>
                      </a:r>
                      <a:r>
                        <a:rPr lang="en-US" baseline="0" dirty="0" smtClean="0">
                          <a:latin typeface="+mn-lt"/>
                        </a:rPr>
                        <a:t> API, tender for VPN, bank account with a minimum balance) that link the installed base of pharmacists with the central node.</a:t>
                      </a:r>
                      <a:endParaRPr lang="en-US" dirty="0">
                        <a:latin typeface="+mn-lt"/>
                      </a:endParaRPr>
                    </a:p>
                  </a:txBody>
                  <a:tcPr marL="86643" marR="8664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stable pattern of behavior, endogenously generated, that results from the interlocked heterogeneities. </a:t>
                      </a:r>
                    </a:p>
                  </a:txBody>
                  <a:tcPr marL="86643" marR="86643"/>
                </a:tc>
                <a:tc>
                  <a:txBody>
                    <a:bodyPr/>
                    <a:lstStyle/>
                    <a:p>
                      <a:r>
                        <a:rPr lang="en-US" dirty="0" smtClean="0">
                          <a:latin typeface="+mn-lt"/>
                        </a:rPr>
                        <a:t>Those</a:t>
                      </a:r>
                      <a:r>
                        <a:rPr lang="en-US" baseline="0" dirty="0" smtClean="0">
                          <a:latin typeface="+mn-lt"/>
                        </a:rPr>
                        <a:t> i</a:t>
                      </a:r>
                      <a:r>
                        <a:rPr lang="en-US" dirty="0" smtClean="0">
                          <a:latin typeface="+mn-lt"/>
                        </a:rPr>
                        <a:t>nterconnections generated stable patterns of interaction of pharmacists with patients, pharmacists with the CCP, and pharmacists with the CHS, that boosted the generation of feedback loops underlying EPDI evolution.</a:t>
                      </a:r>
                      <a:endParaRPr lang="en-US" dirty="0">
                        <a:latin typeface="+mn-lt"/>
                      </a:endParaRPr>
                    </a:p>
                  </a:txBody>
                  <a:tcPr marL="86643" marR="86643"/>
                </a:tc>
              </a:tr>
            </a:tbl>
          </a:graphicData>
        </a:graphic>
      </p:graphicFrame>
      <p:sp>
        <p:nvSpPr>
          <p:cNvPr id="6" name="Content Placeholder 2"/>
          <p:cNvSpPr txBox="1">
            <a:spLocks/>
          </p:cNvSpPr>
          <p:nvPr/>
        </p:nvSpPr>
        <p:spPr>
          <a:xfrm>
            <a:off x="395536" y="1340768"/>
            <a:ext cx="8280722" cy="1008112"/>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Followed by a process of “meshwork creation” that produced a modular architecture (that decoupled the central node from the periphery) and a more decentralized governance regime.</a:t>
            </a:r>
            <a:endParaRPr lang="en-US" sz="2000" kern="0" dirty="0"/>
          </a:p>
        </p:txBody>
      </p:sp>
      <p:sp>
        <p:nvSpPr>
          <p:cNvPr id="7" name="Slide Number Placeholder 6"/>
          <p:cNvSpPr>
            <a:spLocks noGrp="1"/>
          </p:cNvSpPr>
          <p:nvPr>
            <p:ph type="sldNum" idx="10"/>
          </p:nvPr>
        </p:nvSpPr>
        <p:spPr/>
        <p:txBody>
          <a:bodyPr/>
          <a:lstStyle/>
          <a:p>
            <a:pPr>
              <a:defRPr/>
            </a:pPr>
            <a:fld id="{34AF26C6-A4BA-4374-8F24-2FC5F535753C}" type="slidenum">
              <a:rPr lang="en-GB" smtClean="0"/>
              <a:pPr>
                <a:defRPr/>
              </a:pPr>
              <a:t>12</a:t>
            </a:fld>
            <a:endParaRPr lang="en-GB"/>
          </a:p>
        </p:txBody>
      </p:sp>
    </p:spTree>
    <p:extLst>
      <p:ext uri="{BB962C8B-B14F-4D97-AF65-F5344CB8AC3E}">
        <p14:creationId xmlns:p14="http://schemas.microsoft.com/office/powerpoint/2010/main" val="3688150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DI evolution</a:t>
            </a:r>
            <a:endParaRPr lang="en-US" dirty="0"/>
          </a:p>
        </p:txBody>
      </p:sp>
      <p:sp>
        <p:nvSpPr>
          <p:cNvPr id="3" name="Content Placeholder 2"/>
          <p:cNvSpPr>
            <a:spLocks noGrp="1"/>
          </p:cNvSpPr>
          <p:nvPr>
            <p:ph idx="1"/>
          </p:nvPr>
        </p:nvSpPr>
        <p:spPr>
          <a:xfrm>
            <a:off x="539750" y="1484313"/>
            <a:ext cx="8136706" cy="4606925"/>
          </a:xfrm>
        </p:spPr>
        <p:txBody>
          <a:bodyPr/>
          <a:lstStyle/>
          <a:p>
            <a:pPr>
              <a:buFont typeface="Arial" panose="020B0604020202020204" pitchFamily="34" charset="0"/>
              <a:buChar char="•"/>
            </a:pPr>
            <a:r>
              <a:rPr lang="en-US" sz="2000" dirty="0" smtClean="0"/>
              <a:t>The EPDI as continuously going through processes of </a:t>
            </a:r>
            <a:r>
              <a:rPr lang="en-US" sz="2000" dirty="0" err="1" smtClean="0"/>
              <a:t>deterritorialization</a:t>
            </a:r>
            <a:r>
              <a:rPr lang="en-US" sz="2000" dirty="0" smtClean="0"/>
              <a:t> and re-</a:t>
            </a:r>
            <a:r>
              <a:rPr lang="en-US" sz="2000" dirty="0" err="1" smtClean="0"/>
              <a:t>territorialization</a:t>
            </a:r>
            <a:r>
              <a:rPr lang="en-US" sz="2000" dirty="0"/>
              <a:t> </a:t>
            </a:r>
            <a:r>
              <a:rPr lang="en-US" sz="2000" dirty="0" smtClean="0"/>
              <a:t>that were triggered (resulted from) intensifications of flows.</a:t>
            </a:r>
          </a:p>
          <a:p>
            <a:pPr>
              <a:buFont typeface="Arial" panose="020B0604020202020204" pitchFamily="34" charset="0"/>
              <a:buChar char="•"/>
            </a:pPr>
            <a:r>
              <a:rPr lang="en-US" sz="2000" dirty="0" smtClean="0"/>
              <a:t>Five kind of flows:</a:t>
            </a:r>
          </a:p>
          <a:p>
            <a:pPr marL="857250" lvl="1" indent="-457200">
              <a:buFont typeface="+mj-lt"/>
              <a:buAutoNum type="arabicPeriod"/>
            </a:pPr>
            <a:r>
              <a:rPr lang="en-US" sz="1800" dirty="0"/>
              <a:t>actors (e.g. physicians and pharmacists using the EPDI, PMS vendors passing the recognition program, patients migrated into the EPDI); </a:t>
            </a:r>
            <a:endParaRPr lang="en-US" sz="1800" dirty="0" smtClean="0"/>
          </a:p>
          <a:p>
            <a:pPr marL="857250" lvl="1" indent="-457200">
              <a:buFont typeface="+mj-lt"/>
              <a:buAutoNum type="arabicPeriod"/>
            </a:pPr>
            <a:r>
              <a:rPr lang="en-US" sz="1800" dirty="0" smtClean="0"/>
              <a:t>information </a:t>
            </a:r>
            <a:r>
              <a:rPr lang="en-US" sz="1800" dirty="0"/>
              <a:t>services (e.g. medication plans, dispensations, invoices, digital signature, web apps, CHS-independent web services); </a:t>
            </a:r>
            <a:endParaRPr lang="en-US" sz="1800" dirty="0" smtClean="0"/>
          </a:p>
          <a:p>
            <a:pPr marL="857250" lvl="1" indent="-457200">
              <a:buFont typeface="+mj-lt"/>
              <a:buAutoNum type="arabicPeriod"/>
            </a:pPr>
            <a:r>
              <a:rPr lang="en-US" sz="1800" dirty="0" smtClean="0"/>
              <a:t>technological </a:t>
            </a:r>
            <a:r>
              <a:rPr lang="en-US" sz="1800" dirty="0"/>
              <a:t>resources (e.g. processing capacity of the web, application and database servers, of pharmacists’ computers, bandwidth of the VPN, software bugs); </a:t>
            </a:r>
            <a:endParaRPr lang="en-US" sz="1800" dirty="0" smtClean="0"/>
          </a:p>
          <a:p>
            <a:pPr marL="857250" lvl="1" indent="-457200">
              <a:buFont typeface="+mj-lt"/>
              <a:buAutoNum type="arabicPeriod"/>
            </a:pPr>
            <a:r>
              <a:rPr lang="en-US" sz="1800" dirty="0" smtClean="0"/>
              <a:t>financial </a:t>
            </a:r>
            <a:r>
              <a:rPr lang="en-US" sz="1800" dirty="0"/>
              <a:t>resources (e.g. the reimbursement of invoices to pharmacists, funds for the infrastructure); </a:t>
            </a:r>
            <a:endParaRPr lang="en-US" sz="1800" dirty="0" smtClean="0"/>
          </a:p>
          <a:p>
            <a:pPr marL="857250" lvl="1" indent="-457200">
              <a:buFont typeface="+mj-lt"/>
              <a:buAutoNum type="arabicPeriod"/>
            </a:pPr>
            <a:r>
              <a:rPr lang="en-US" sz="1800" dirty="0" smtClean="0"/>
              <a:t>skills </a:t>
            </a:r>
            <a:r>
              <a:rPr lang="en-US" sz="1800" dirty="0"/>
              <a:t>and capacities (e.g. skills and capacities of pharmacists to adopt a new service, </a:t>
            </a:r>
            <a:r>
              <a:rPr lang="en-US" sz="1600" dirty="0"/>
              <a:t>and of PMS vendors to adapt their solutions to a new API).</a:t>
            </a:r>
            <a:endParaRPr lang="en-US" sz="1600" dirty="0" smtClean="0"/>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13</a:t>
            </a:fld>
            <a:endParaRPr lang="en-GB"/>
          </a:p>
        </p:txBody>
      </p:sp>
    </p:spTree>
    <p:extLst>
      <p:ext uri="{BB962C8B-B14F-4D97-AF65-F5344CB8AC3E}">
        <p14:creationId xmlns:p14="http://schemas.microsoft.com/office/powerpoint/2010/main" val="3569089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DI evolve through intensifications</a:t>
            </a:r>
            <a:endParaRPr lang="en-US" dirty="0"/>
          </a:p>
        </p:txBody>
      </p:sp>
      <p:sp>
        <p:nvSpPr>
          <p:cNvPr id="3" name="3 CuadroTexto"/>
          <p:cNvSpPr txBox="1"/>
          <p:nvPr/>
        </p:nvSpPr>
        <p:spPr>
          <a:xfrm>
            <a:off x="827584" y="1412776"/>
            <a:ext cx="1440160"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HPOs &amp; physicians adopting EPDI</a:t>
            </a:r>
            <a:endParaRPr lang="en-US" sz="1400" dirty="0">
              <a:solidFill>
                <a:schemeClr val="tx1"/>
              </a:solidFill>
              <a:latin typeface="+mn-lt"/>
              <a:cs typeface="Times New Roman" pitchFamily="18" charset="0"/>
            </a:endParaRPr>
          </a:p>
        </p:txBody>
      </p:sp>
      <p:sp>
        <p:nvSpPr>
          <p:cNvPr id="4" name="3 CuadroTexto"/>
          <p:cNvSpPr txBox="1"/>
          <p:nvPr/>
        </p:nvSpPr>
        <p:spPr>
          <a:xfrm>
            <a:off x="2987824" y="1844824"/>
            <a:ext cx="1152128"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patients incorporated into EPDI</a:t>
            </a:r>
            <a:endParaRPr lang="en-US" sz="1400" dirty="0">
              <a:solidFill>
                <a:schemeClr val="tx1"/>
              </a:solidFill>
              <a:latin typeface="+mn-lt"/>
              <a:cs typeface="Times New Roman" pitchFamily="18" charset="0"/>
            </a:endParaRPr>
          </a:p>
        </p:txBody>
      </p:sp>
      <p:sp>
        <p:nvSpPr>
          <p:cNvPr id="5" name="3 CuadroTexto"/>
          <p:cNvSpPr txBox="1"/>
          <p:nvPr/>
        </p:nvSpPr>
        <p:spPr>
          <a:xfrm>
            <a:off x="5220072" y="1988840"/>
            <a:ext cx="1296144"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prescriptions through EPDI</a:t>
            </a:r>
            <a:endParaRPr lang="en-US" sz="1400" dirty="0">
              <a:solidFill>
                <a:schemeClr val="tx1"/>
              </a:solidFill>
              <a:latin typeface="+mn-lt"/>
              <a:cs typeface="Times New Roman" pitchFamily="18" charset="0"/>
            </a:endParaRPr>
          </a:p>
        </p:txBody>
      </p:sp>
      <p:sp>
        <p:nvSpPr>
          <p:cNvPr id="6" name="3 CuadroTexto"/>
          <p:cNvSpPr txBox="1"/>
          <p:nvPr/>
        </p:nvSpPr>
        <p:spPr>
          <a:xfrm>
            <a:off x="3995936" y="1052736"/>
            <a:ext cx="1440160" cy="523220"/>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Incentives for physicians</a:t>
            </a:r>
            <a:endParaRPr lang="en-US" sz="1400" dirty="0">
              <a:solidFill>
                <a:schemeClr val="tx1"/>
              </a:solidFill>
              <a:latin typeface="+mn-lt"/>
              <a:cs typeface="Times New Roman" pitchFamily="18" charset="0"/>
            </a:endParaRPr>
          </a:p>
        </p:txBody>
      </p:sp>
      <p:sp>
        <p:nvSpPr>
          <p:cNvPr id="7" name="3 CuadroTexto"/>
          <p:cNvSpPr txBox="1"/>
          <p:nvPr/>
        </p:nvSpPr>
        <p:spPr>
          <a:xfrm>
            <a:off x="3923928" y="4005064"/>
            <a:ext cx="1080120"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pharmacists dispensing with EPDI</a:t>
            </a:r>
            <a:endParaRPr lang="en-US" sz="1400" dirty="0">
              <a:solidFill>
                <a:schemeClr val="tx1"/>
              </a:solidFill>
              <a:latin typeface="+mn-lt"/>
              <a:cs typeface="Times New Roman" pitchFamily="18" charset="0"/>
            </a:endParaRPr>
          </a:p>
        </p:txBody>
      </p:sp>
      <p:sp>
        <p:nvSpPr>
          <p:cNvPr id="8" name="3 CuadroTexto"/>
          <p:cNvSpPr txBox="1"/>
          <p:nvPr/>
        </p:nvSpPr>
        <p:spPr>
          <a:xfrm>
            <a:off x="5944696" y="4059069"/>
            <a:ext cx="1080120"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pharmacists ready to use EPDI</a:t>
            </a:r>
            <a:endParaRPr lang="en-US" sz="1400" dirty="0">
              <a:solidFill>
                <a:schemeClr val="tx1"/>
              </a:solidFill>
              <a:latin typeface="+mn-lt"/>
              <a:cs typeface="Times New Roman" pitchFamily="18" charset="0"/>
            </a:endParaRPr>
          </a:p>
        </p:txBody>
      </p:sp>
      <p:sp>
        <p:nvSpPr>
          <p:cNvPr id="9" name="3 CuadroTexto"/>
          <p:cNvSpPr txBox="1"/>
          <p:nvPr/>
        </p:nvSpPr>
        <p:spPr>
          <a:xfrm>
            <a:off x="7137285" y="3291757"/>
            <a:ext cx="1584176"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PMS vendors passing the </a:t>
            </a:r>
            <a:r>
              <a:rPr lang="en-US" sz="1400" dirty="0" err="1" smtClean="0">
                <a:solidFill>
                  <a:schemeClr val="tx1"/>
                </a:solidFill>
                <a:latin typeface="+mn-lt"/>
                <a:cs typeface="Times New Roman" pitchFamily="18" charset="0"/>
              </a:rPr>
              <a:t>recog</a:t>
            </a:r>
            <a:r>
              <a:rPr lang="en-US" sz="1400" dirty="0" smtClean="0">
                <a:solidFill>
                  <a:schemeClr val="tx1"/>
                </a:solidFill>
                <a:latin typeface="+mn-lt"/>
                <a:cs typeface="Times New Roman" pitchFamily="18" charset="0"/>
              </a:rPr>
              <a:t>. program</a:t>
            </a:r>
            <a:endParaRPr lang="en-US" sz="1400" dirty="0">
              <a:solidFill>
                <a:schemeClr val="tx1"/>
              </a:solidFill>
              <a:latin typeface="+mn-lt"/>
              <a:cs typeface="Times New Roman" pitchFamily="18" charset="0"/>
            </a:endParaRPr>
          </a:p>
        </p:txBody>
      </p:sp>
      <p:sp>
        <p:nvSpPr>
          <p:cNvPr id="10" name="3 CuadroTexto"/>
          <p:cNvSpPr txBox="1"/>
          <p:nvPr/>
        </p:nvSpPr>
        <p:spPr>
          <a:xfrm>
            <a:off x="1979712" y="4274512"/>
            <a:ext cx="1152128"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invoices through EPDI</a:t>
            </a:r>
            <a:endParaRPr lang="en-US" sz="1400" dirty="0">
              <a:solidFill>
                <a:schemeClr val="tx1"/>
              </a:solidFill>
              <a:latin typeface="+mn-lt"/>
              <a:cs typeface="Times New Roman" pitchFamily="18" charset="0"/>
            </a:endParaRPr>
          </a:p>
        </p:txBody>
      </p:sp>
      <p:sp>
        <p:nvSpPr>
          <p:cNvPr id="11" name="3 CuadroTexto"/>
          <p:cNvSpPr txBox="1"/>
          <p:nvPr/>
        </p:nvSpPr>
        <p:spPr>
          <a:xfrm>
            <a:off x="179512" y="4365104"/>
            <a:ext cx="1224136"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invoices reimbursed</a:t>
            </a:r>
            <a:endParaRPr lang="en-US" sz="1400" dirty="0">
              <a:solidFill>
                <a:schemeClr val="tx1"/>
              </a:solidFill>
              <a:latin typeface="+mn-lt"/>
              <a:cs typeface="Times New Roman" pitchFamily="18" charset="0"/>
            </a:endParaRPr>
          </a:p>
        </p:txBody>
      </p:sp>
      <p:sp>
        <p:nvSpPr>
          <p:cNvPr id="15" name="3 CuadroTexto"/>
          <p:cNvSpPr txBox="1"/>
          <p:nvPr/>
        </p:nvSpPr>
        <p:spPr>
          <a:xfrm>
            <a:off x="107504" y="5661248"/>
            <a:ext cx="1368152" cy="523220"/>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Speed of reimbursement</a:t>
            </a:r>
            <a:endParaRPr lang="en-US" sz="1400" dirty="0">
              <a:solidFill>
                <a:schemeClr val="tx1"/>
              </a:solidFill>
              <a:latin typeface="+mn-lt"/>
              <a:cs typeface="Times New Roman" pitchFamily="18" charset="0"/>
            </a:endParaRPr>
          </a:p>
        </p:txBody>
      </p:sp>
      <p:cxnSp>
        <p:nvCxnSpPr>
          <p:cNvPr id="22" name="Curved Connector 21"/>
          <p:cNvCxnSpPr>
            <a:stCxn id="6" idx="1"/>
            <a:endCxn id="4" idx="0"/>
          </p:cNvCxnSpPr>
          <p:nvPr/>
        </p:nvCxnSpPr>
        <p:spPr bwMode="auto">
          <a:xfrm rot="10800000" flipV="1">
            <a:off x="3563888" y="1314346"/>
            <a:ext cx="432048" cy="530478"/>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cxnSp>
        <p:nvCxnSpPr>
          <p:cNvPr id="24" name="Curved Connector 23"/>
          <p:cNvCxnSpPr>
            <a:stCxn id="6" idx="3"/>
            <a:endCxn id="5" idx="0"/>
          </p:cNvCxnSpPr>
          <p:nvPr/>
        </p:nvCxnSpPr>
        <p:spPr bwMode="auto">
          <a:xfrm>
            <a:off x="5436096" y="1314346"/>
            <a:ext cx="432048" cy="674494"/>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cxnSp>
        <p:nvCxnSpPr>
          <p:cNvPr id="26" name="Curved Connector 25"/>
          <p:cNvCxnSpPr>
            <a:stCxn id="9" idx="1"/>
            <a:endCxn id="8" idx="0"/>
          </p:cNvCxnSpPr>
          <p:nvPr/>
        </p:nvCxnSpPr>
        <p:spPr bwMode="auto">
          <a:xfrm rot="10800000" flipV="1">
            <a:off x="6484757" y="3661089"/>
            <a:ext cx="652529" cy="397980"/>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cxnSp>
        <p:nvCxnSpPr>
          <p:cNvPr id="30" name="Curved Connector 29"/>
          <p:cNvCxnSpPr>
            <a:stCxn id="7" idx="2"/>
            <a:endCxn id="7" idx="1"/>
          </p:cNvCxnSpPr>
          <p:nvPr/>
        </p:nvCxnSpPr>
        <p:spPr bwMode="auto">
          <a:xfrm rot="5400000" flipH="1">
            <a:off x="3955431" y="4450615"/>
            <a:ext cx="477053" cy="540060"/>
          </a:xfrm>
          <a:prstGeom prst="curvedConnector4">
            <a:avLst>
              <a:gd name="adj1" fmla="val -47919"/>
              <a:gd name="adj2" fmla="val 142329"/>
            </a:avLst>
          </a:prstGeom>
          <a:solidFill>
            <a:srgbClr val="00B8FF"/>
          </a:solidFill>
          <a:ln w="9525" cap="flat" cmpd="sng" algn="ctr">
            <a:solidFill>
              <a:schemeClr val="tx1"/>
            </a:solidFill>
            <a:prstDash val="solid"/>
            <a:round/>
            <a:headEnd type="none" w="med" len="med"/>
            <a:tailEnd type="triangle" w="med" len="lg"/>
          </a:ln>
          <a:effectLst/>
        </p:spPr>
      </p:cxnSp>
      <p:cxnSp>
        <p:nvCxnSpPr>
          <p:cNvPr id="39" name="Straight Arrow Connector 38"/>
          <p:cNvCxnSpPr>
            <a:stCxn id="3" idx="3"/>
            <a:endCxn id="4" idx="1"/>
          </p:cNvCxnSpPr>
          <p:nvPr/>
        </p:nvCxnSpPr>
        <p:spPr bwMode="auto">
          <a:xfrm>
            <a:off x="2267744" y="1782108"/>
            <a:ext cx="720080" cy="539770"/>
          </a:xfrm>
          <a:prstGeom prst="straightConnector1">
            <a:avLst/>
          </a:prstGeom>
          <a:solidFill>
            <a:srgbClr val="00B8FF"/>
          </a:solidFill>
          <a:ln w="9525" cap="flat" cmpd="sng" algn="ctr">
            <a:solidFill>
              <a:schemeClr val="tx1"/>
            </a:solidFill>
            <a:prstDash val="solid"/>
            <a:round/>
            <a:headEnd type="none" w="med" len="med"/>
            <a:tailEnd type="triangle" w="med" len="lg"/>
          </a:ln>
          <a:effectLst/>
        </p:spPr>
      </p:cxnSp>
      <p:cxnSp>
        <p:nvCxnSpPr>
          <p:cNvPr id="45" name="Straight Arrow Connector 44"/>
          <p:cNvCxnSpPr>
            <a:stCxn id="4" idx="3"/>
            <a:endCxn id="5" idx="1"/>
          </p:cNvCxnSpPr>
          <p:nvPr/>
        </p:nvCxnSpPr>
        <p:spPr bwMode="auto">
          <a:xfrm>
            <a:off x="4139952" y="2321878"/>
            <a:ext cx="1080120" cy="3629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9" name="Curved Connector 48"/>
          <p:cNvCxnSpPr>
            <a:stCxn id="5" idx="0"/>
            <a:endCxn id="5" idx="2"/>
          </p:cNvCxnSpPr>
          <p:nvPr/>
        </p:nvCxnSpPr>
        <p:spPr bwMode="auto">
          <a:xfrm rot="16200000" flipH="1">
            <a:off x="5498812" y="2358172"/>
            <a:ext cx="738664" cy="12700"/>
          </a:xfrm>
          <a:prstGeom prst="curvedConnector5">
            <a:avLst>
              <a:gd name="adj1" fmla="val -30948"/>
              <a:gd name="adj2" fmla="val 6902929"/>
              <a:gd name="adj3" fmla="val 130948"/>
            </a:avLst>
          </a:prstGeom>
          <a:solidFill>
            <a:srgbClr val="00B8FF"/>
          </a:solidFill>
          <a:ln w="9525" cap="flat" cmpd="sng" algn="ctr">
            <a:solidFill>
              <a:schemeClr val="tx1"/>
            </a:solidFill>
            <a:prstDash val="solid"/>
            <a:round/>
            <a:headEnd type="none" w="med" len="med"/>
            <a:tailEnd type="triangle" w="med" len="lg"/>
          </a:ln>
          <a:effectLst/>
        </p:spPr>
      </p:cxnSp>
      <p:cxnSp>
        <p:nvCxnSpPr>
          <p:cNvPr id="52" name="Curved Connector 51"/>
          <p:cNvCxnSpPr>
            <a:stCxn id="5" idx="2"/>
            <a:endCxn id="7" idx="3"/>
          </p:cNvCxnSpPr>
          <p:nvPr/>
        </p:nvCxnSpPr>
        <p:spPr bwMode="auto">
          <a:xfrm rot="5400000">
            <a:off x="4558789" y="3172763"/>
            <a:ext cx="1754614" cy="864096"/>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sp>
        <p:nvSpPr>
          <p:cNvPr id="75" name="3 CuadroTexto"/>
          <p:cNvSpPr txBox="1"/>
          <p:nvPr/>
        </p:nvSpPr>
        <p:spPr>
          <a:xfrm>
            <a:off x="1657788" y="5661248"/>
            <a:ext cx="1258028"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Variety of drugs dispensed in pharmacists</a:t>
            </a:r>
            <a:endParaRPr lang="en-US" sz="1400" dirty="0">
              <a:solidFill>
                <a:schemeClr val="tx1"/>
              </a:solidFill>
              <a:latin typeface="+mn-lt"/>
              <a:cs typeface="Times New Roman" pitchFamily="18" charset="0"/>
            </a:endParaRPr>
          </a:p>
        </p:txBody>
      </p:sp>
      <p:cxnSp>
        <p:nvCxnSpPr>
          <p:cNvPr id="78" name="Curved Connector 77"/>
          <p:cNvCxnSpPr>
            <a:stCxn id="15" idx="2"/>
            <a:endCxn id="75" idx="1"/>
          </p:cNvCxnSpPr>
          <p:nvPr/>
        </p:nvCxnSpPr>
        <p:spPr bwMode="auto">
          <a:xfrm rot="5400000" flipH="1" flipV="1">
            <a:off x="1201601" y="5728281"/>
            <a:ext cx="46166" cy="866208"/>
          </a:xfrm>
          <a:prstGeom prst="curvedConnector4">
            <a:avLst>
              <a:gd name="adj1" fmla="val -495170"/>
              <a:gd name="adj2" fmla="val 89487"/>
            </a:avLst>
          </a:prstGeom>
          <a:solidFill>
            <a:srgbClr val="00B8FF"/>
          </a:solidFill>
          <a:ln w="9525" cap="flat" cmpd="sng" algn="ctr">
            <a:solidFill>
              <a:schemeClr val="tx1"/>
            </a:solidFill>
            <a:prstDash val="solid"/>
            <a:round/>
            <a:headEnd type="none" w="med" len="med"/>
            <a:tailEnd type="triangle" w="med" len="lg"/>
          </a:ln>
          <a:effectLst/>
        </p:spPr>
      </p:cxnSp>
      <p:cxnSp>
        <p:nvCxnSpPr>
          <p:cNvPr id="87" name="Curved Connector 86"/>
          <p:cNvCxnSpPr>
            <a:stCxn id="75" idx="0"/>
            <a:endCxn id="10" idx="2"/>
          </p:cNvCxnSpPr>
          <p:nvPr/>
        </p:nvCxnSpPr>
        <p:spPr bwMode="auto">
          <a:xfrm rot="5400000" flipH="1" flipV="1">
            <a:off x="2097253" y="5202725"/>
            <a:ext cx="648072" cy="268974"/>
          </a:xfrm>
          <a:prstGeom prst="curvedConnector3">
            <a:avLst>
              <a:gd name="adj1" fmla="val 50000"/>
            </a:avLst>
          </a:prstGeom>
          <a:solidFill>
            <a:srgbClr val="00B8FF"/>
          </a:solidFill>
          <a:ln w="9525" cap="flat" cmpd="sng" algn="ctr">
            <a:solidFill>
              <a:schemeClr val="tx1"/>
            </a:solidFill>
            <a:prstDash val="solid"/>
            <a:round/>
            <a:headEnd type="none" w="med" len="med"/>
            <a:tailEnd type="triangle" w="med" len="lg"/>
          </a:ln>
          <a:effectLst/>
        </p:spPr>
      </p:cxnSp>
      <p:cxnSp>
        <p:nvCxnSpPr>
          <p:cNvPr id="99" name="Curved Connector 98"/>
          <p:cNvCxnSpPr>
            <a:stCxn id="10" idx="1"/>
            <a:endCxn id="11" idx="2"/>
          </p:cNvCxnSpPr>
          <p:nvPr/>
        </p:nvCxnSpPr>
        <p:spPr bwMode="auto">
          <a:xfrm rot="10800000" flipV="1">
            <a:off x="791580" y="4643844"/>
            <a:ext cx="1188132" cy="459924"/>
          </a:xfrm>
          <a:prstGeom prst="curvedConnector4">
            <a:avLst>
              <a:gd name="adj1" fmla="val 3253"/>
              <a:gd name="adj2" fmla="val 149704"/>
            </a:avLst>
          </a:prstGeom>
          <a:solidFill>
            <a:srgbClr val="00B8FF"/>
          </a:solidFill>
          <a:ln w="9525" cap="flat" cmpd="sng" algn="ctr">
            <a:solidFill>
              <a:schemeClr val="tx1"/>
            </a:solidFill>
            <a:prstDash val="solid"/>
            <a:round/>
            <a:headEnd type="none" w="med" len="med"/>
            <a:tailEnd type="triangle" w="med" len="lg"/>
          </a:ln>
          <a:effectLst/>
        </p:spPr>
      </p:cxnSp>
      <p:cxnSp>
        <p:nvCxnSpPr>
          <p:cNvPr id="103" name="Curved Connector 102"/>
          <p:cNvCxnSpPr>
            <a:stCxn id="11" idx="0"/>
            <a:endCxn id="10" idx="0"/>
          </p:cNvCxnSpPr>
          <p:nvPr/>
        </p:nvCxnSpPr>
        <p:spPr bwMode="auto">
          <a:xfrm rot="5400000" flipH="1" flipV="1">
            <a:off x="1628382" y="3437710"/>
            <a:ext cx="90592" cy="1764196"/>
          </a:xfrm>
          <a:prstGeom prst="curvedConnector3">
            <a:avLst>
              <a:gd name="adj1" fmla="val 352340"/>
            </a:avLst>
          </a:prstGeom>
          <a:solidFill>
            <a:srgbClr val="00B8FF"/>
          </a:solidFill>
          <a:ln w="9525" cap="flat" cmpd="sng" algn="ctr">
            <a:solidFill>
              <a:schemeClr val="tx1"/>
            </a:solidFill>
            <a:prstDash val="solid"/>
            <a:round/>
            <a:headEnd type="none" w="med" len="med"/>
            <a:tailEnd type="triangle" w="med" len="lg"/>
          </a:ln>
          <a:effectLst/>
        </p:spPr>
      </p:cxnSp>
      <p:sp>
        <p:nvSpPr>
          <p:cNvPr id="106" name="3 CuadroTexto"/>
          <p:cNvSpPr txBox="1"/>
          <p:nvPr/>
        </p:nvSpPr>
        <p:spPr>
          <a:xfrm>
            <a:off x="3491880" y="5589240"/>
            <a:ext cx="1258028"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Revenues for the CCP from processing invoices</a:t>
            </a:r>
            <a:endParaRPr lang="en-US" sz="1400" dirty="0">
              <a:solidFill>
                <a:schemeClr val="tx1"/>
              </a:solidFill>
              <a:latin typeface="+mn-lt"/>
              <a:cs typeface="Times New Roman" pitchFamily="18" charset="0"/>
            </a:endParaRPr>
          </a:p>
        </p:txBody>
      </p:sp>
      <p:cxnSp>
        <p:nvCxnSpPr>
          <p:cNvPr id="107" name="Curved Connector 106"/>
          <p:cNvCxnSpPr>
            <a:stCxn id="10" idx="2"/>
            <a:endCxn id="106" idx="1"/>
          </p:cNvCxnSpPr>
          <p:nvPr/>
        </p:nvCxnSpPr>
        <p:spPr bwMode="auto">
          <a:xfrm rot="16200000" flipH="1">
            <a:off x="2497269" y="5071683"/>
            <a:ext cx="1053118" cy="936104"/>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sp>
        <p:nvSpPr>
          <p:cNvPr id="117" name="3 CuadroTexto"/>
          <p:cNvSpPr txBox="1"/>
          <p:nvPr/>
        </p:nvSpPr>
        <p:spPr>
          <a:xfrm>
            <a:off x="5076056" y="5930116"/>
            <a:ext cx="936104" cy="523220"/>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Speed of rollout</a:t>
            </a:r>
            <a:endParaRPr lang="en-US" sz="1400" dirty="0">
              <a:solidFill>
                <a:schemeClr val="tx1"/>
              </a:solidFill>
              <a:latin typeface="+mn-lt"/>
              <a:cs typeface="Times New Roman" pitchFamily="18" charset="0"/>
            </a:endParaRPr>
          </a:p>
        </p:txBody>
      </p:sp>
      <p:cxnSp>
        <p:nvCxnSpPr>
          <p:cNvPr id="118" name="Curved Connector 117"/>
          <p:cNvCxnSpPr>
            <a:stCxn id="106" idx="2"/>
            <a:endCxn id="117" idx="2"/>
          </p:cNvCxnSpPr>
          <p:nvPr/>
        </p:nvCxnSpPr>
        <p:spPr bwMode="auto">
          <a:xfrm rot="5400000" flipH="1" flipV="1">
            <a:off x="4787495" y="5786735"/>
            <a:ext cx="90011" cy="1423214"/>
          </a:xfrm>
          <a:prstGeom prst="curvedConnector3">
            <a:avLst>
              <a:gd name="adj1" fmla="val -253969"/>
            </a:avLst>
          </a:prstGeom>
          <a:solidFill>
            <a:srgbClr val="00B8FF"/>
          </a:solidFill>
          <a:ln w="9525" cap="flat" cmpd="sng" algn="ctr">
            <a:solidFill>
              <a:schemeClr val="tx1"/>
            </a:solidFill>
            <a:prstDash val="solid"/>
            <a:round/>
            <a:headEnd type="none" w="med" len="med"/>
            <a:tailEnd type="triangle" w="med" len="lg"/>
          </a:ln>
          <a:effectLst/>
        </p:spPr>
      </p:cxnSp>
      <p:cxnSp>
        <p:nvCxnSpPr>
          <p:cNvPr id="122" name="Straight Arrow Connector 121"/>
          <p:cNvCxnSpPr>
            <a:stCxn id="117" idx="0"/>
            <a:endCxn id="7" idx="2"/>
          </p:cNvCxnSpPr>
          <p:nvPr/>
        </p:nvCxnSpPr>
        <p:spPr bwMode="auto">
          <a:xfrm flipH="1" flipV="1">
            <a:off x="4463988" y="4959171"/>
            <a:ext cx="1080120" cy="970945"/>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24" name="3 CuadroTexto"/>
          <p:cNvSpPr txBox="1"/>
          <p:nvPr/>
        </p:nvSpPr>
        <p:spPr>
          <a:xfrm>
            <a:off x="7470322" y="4797152"/>
            <a:ext cx="1278142"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Amount of funding infrastructure</a:t>
            </a:r>
            <a:endParaRPr lang="en-US" sz="1400" dirty="0">
              <a:solidFill>
                <a:schemeClr val="tx1"/>
              </a:solidFill>
              <a:latin typeface="+mn-lt"/>
              <a:cs typeface="Times New Roman" pitchFamily="18" charset="0"/>
            </a:endParaRPr>
          </a:p>
        </p:txBody>
      </p:sp>
      <p:cxnSp>
        <p:nvCxnSpPr>
          <p:cNvPr id="129" name="Straight Arrow Connector 128"/>
          <p:cNvCxnSpPr>
            <a:stCxn id="8" idx="1"/>
            <a:endCxn id="7" idx="3"/>
          </p:cNvCxnSpPr>
          <p:nvPr/>
        </p:nvCxnSpPr>
        <p:spPr bwMode="auto">
          <a:xfrm flipH="1" flipV="1">
            <a:off x="5004048" y="4482118"/>
            <a:ext cx="940648" cy="54005"/>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0" name="Straight Arrow Connector 129"/>
          <p:cNvCxnSpPr>
            <a:stCxn id="7" idx="0"/>
            <a:endCxn id="4" idx="2"/>
          </p:cNvCxnSpPr>
          <p:nvPr/>
        </p:nvCxnSpPr>
        <p:spPr bwMode="auto">
          <a:xfrm flipH="1" flipV="1">
            <a:off x="3563888" y="2798931"/>
            <a:ext cx="900100" cy="1206133"/>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42" name="Curved Connector 141"/>
          <p:cNvCxnSpPr>
            <a:stCxn id="7" idx="1"/>
            <a:endCxn id="10" idx="3"/>
          </p:cNvCxnSpPr>
          <p:nvPr/>
        </p:nvCxnSpPr>
        <p:spPr bwMode="auto">
          <a:xfrm rot="10800000" flipV="1">
            <a:off x="3131840" y="4482118"/>
            <a:ext cx="792088" cy="161726"/>
          </a:xfrm>
          <a:prstGeom prst="curvedConnector3">
            <a:avLst>
              <a:gd name="adj1" fmla="val 50000"/>
            </a:avLst>
          </a:prstGeom>
          <a:solidFill>
            <a:srgbClr val="00B8FF"/>
          </a:solidFill>
          <a:ln w="9525" cap="flat" cmpd="sng" algn="ctr">
            <a:solidFill>
              <a:schemeClr val="tx1"/>
            </a:solidFill>
            <a:prstDash val="solid"/>
            <a:round/>
            <a:headEnd type="none" w="med" len="med"/>
            <a:tailEnd type="triangle" w="med" len="lg"/>
          </a:ln>
          <a:effectLst/>
        </p:spPr>
      </p:cxnSp>
      <p:cxnSp>
        <p:nvCxnSpPr>
          <p:cNvPr id="151" name="Curved Connector 150"/>
          <p:cNvCxnSpPr>
            <a:stCxn id="3" idx="0"/>
            <a:endCxn id="3" idx="2"/>
          </p:cNvCxnSpPr>
          <p:nvPr/>
        </p:nvCxnSpPr>
        <p:spPr bwMode="auto">
          <a:xfrm rot="16200000" flipH="1">
            <a:off x="1178332" y="1782108"/>
            <a:ext cx="738664" cy="12700"/>
          </a:xfrm>
          <a:prstGeom prst="curvedConnector5">
            <a:avLst>
              <a:gd name="adj1" fmla="val -30948"/>
              <a:gd name="adj2" fmla="val -7322803"/>
              <a:gd name="adj3" fmla="val 130948"/>
            </a:avLst>
          </a:prstGeom>
          <a:solidFill>
            <a:srgbClr val="00B8FF"/>
          </a:solidFill>
          <a:ln w="9525" cap="flat" cmpd="sng" algn="ctr">
            <a:solidFill>
              <a:schemeClr val="tx1"/>
            </a:solidFill>
            <a:prstDash val="solid"/>
            <a:round/>
            <a:headEnd type="none" w="med" len="med"/>
            <a:tailEnd type="triangle" w="med" len="lg"/>
          </a:ln>
          <a:effectLst/>
        </p:spPr>
      </p:cxnSp>
      <p:sp>
        <p:nvSpPr>
          <p:cNvPr id="156" name="3 CuadroTexto"/>
          <p:cNvSpPr txBox="1"/>
          <p:nvPr/>
        </p:nvSpPr>
        <p:spPr>
          <a:xfrm>
            <a:off x="6444208" y="5805264"/>
            <a:ext cx="1512168"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Training &amp; support services to pharmacists</a:t>
            </a:r>
            <a:endParaRPr lang="en-US" sz="1400" dirty="0">
              <a:solidFill>
                <a:schemeClr val="tx1"/>
              </a:solidFill>
              <a:latin typeface="+mn-lt"/>
              <a:cs typeface="Times New Roman" pitchFamily="18" charset="0"/>
            </a:endParaRPr>
          </a:p>
        </p:txBody>
      </p:sp>
      <p:cxnSp>
        <p:nvCxnSpPr>
          <p:cNvPr id="157" name="Straight Arrow Connector 156"/>
          <p:cNvCxnSpPr>
            <a:stCxn id="156" idx="0"/>
            <a:endCxn id="7" idx="2"/>
          </p:cNvCxnSpPr>
          <p:nvPr/>
        </p:nvCxnSpPr>
        <p:spPr bwMode="auto">
          <a:xfrm flipH="1" flipV="1">
            <a:off x="4463988" y="4959171"/>
            <a:ext cx="2736304" cy="846093"/>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60" name="3 CuadroTexto"/>
          <p:cNvSpPr txBox="1"/>
          <p:nvPr/>
        </p:nvSpPr>
        <p:spPr>
          <a:xfrm>
            <a:off x="1691680" y="2834933"/>
            <a:ext cx="1080120" cy="954107"/>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Number of information services for pharmacists</a:t>
            </a:r>
            <a:endParaRPr lang="en-US" sz="1400" dirty="0">
              <a:solidFill>
                <a:schemeClr val="tx1"/>
              </a:solidFill>
              <a:latin typeface="+mn-lt"/>
              <a:cs typeface="Times New Roman" pitchFamily="18" charset="0"/>
            </a:endParaRPr>
          </a:p>
        </p:txBody>
      </p:sp>
      <p:cxnSp>
        <p:nvCxnSpPr>
          <p:cNvPr id="166" name="Straight Arrow Connector 165"/>
          <p:cNvCxnSpPr>
            <a:stCxn id="7" idx="0"/>
            <a:endCxn id="160" idx="3"/>
          </p:cNvCxnSpPr>
          <p:nvPr/>
        </p:nvCxnSpPr>
        <p:spPr bwMode="auto">
          <a:xfrm flipH="1" flipV="1">
            <a:off x="2771800" y="3311987"/>
            <a:ext cx="1692188" cy="693077"/>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69" name="Curved Connector 168"/>
          <p:cNvCxnSpPr>
            <a:stCxn id="160" idx="2"/>
            <a:endCxn id="7" idx="0"/>
          </p:cNvCxnSpPr>
          <p:nvPr/>
        </p:nvCxnSpPr>
        <p:spPr bwMode="auto">
          <a:xfrm rot="16200000" flipH="1">
            <a:off x="3239852" y="2780928"/>
            <a:ext cx="216024" cy="2232248"/>
          </a:xfrm>
          <a:prstGeom prst="curvedConnector3">
            <a:avLst>
              <a:gd name="adj1" fmla="val 157745"/>
            </a:avLst>
          </a:prstGeom>
          <a:solidFill>
            <a:srgbClr val="00B8FF"/>
          </a:solidFill>
          <a:ln w="9525" cap="flat" cmpd="sng" algn="ctr">
            <a:solidFill>
              <a:schemeClr val="tx1"/>
            </a:solidFill>
            <a:prstDash val="solid"/>
            <a:round/>
            <a:headEnd type="none" w="med" len="med"/>
            <a:tailEnd type="triangle" w="med" len="lg"/>
          </a:ln>
          <a:effectLst/>
        </p:spPr>
      </p:cxnSp>
      <p:cxnSp>
        <p:nvCxnSpPr>
          <p:cNvPr id="191" name="Curved Connector 190"/>
          <p:cNvCxnSpPr>
            <a:stCxn id="124" idx="1"/>
            <a:endCxn id="8" idx="2"/>
          </p:cNvCxnSpPr>
          <p:nvPr/>
        </p:nvCxnSpPr>
        <p:spPr bwMode="auto">
          <a:xfrm rot="10800000">
            <a:off x="6484756" y="5013176"/>
            <a:ext cx="985566" cy="153308"/>
          </a:xfrm>
          <a:prstGeom prst="curvedConnector2">
            <a:avLst/>
          </a:prstGeom>
          <a:solidFill>
            <a:srgbClr val="00B8FF"/>
          </a:solidFill>
          <a:ln w="9525" cap="flat" cmpd="sng" algn="ctr">
            <a:solidFill>
              <a:schemeClr val="tx1"/>
            </a:solidFill>
            <a:prstDash val="solid"/>
            <a:round/>
            <a:headEnd type="none" w="med" len="med"/>
            <a:tailEnd type="triangle" w="med" len="lg"/>
          </a:ln>
          <a:effectLst/>
        </p:spPr>
      </p:cxnSp>
      <p:sp>
        <p:nvSpPr>
          <p:cNvPr id="196" name="3 CuadroTexto"/>
          <p:cNvSpPr txBox="1"/>
          <p:nvPr/>
        </p:nvSpPr>
        <p:spPr>
          <a:xfrm>
            <a:off x="7299303" y="1916832"/>
            <a:ext cx="1305145" cy="738664"/>
          </a:xfrm>
          <a:prstGeom prst="rect">
            <a:avLst/>
          </a:prstGeom>
          <a:noFill/>
        </p:spPr>
        <p:txBody>
          <a:bodyPr wrap="square" rtlCol="0">
            <a:spAutoFit/>
          </a:bodyPr>
          <a:lstStyle/>
          <a:p>
            <a:r>
              <a:rPr lang="en-US" sz="1400" dirty="0" smtClean="0">
                <a:solidFill>
                  <a:schemeClr val="tx1"/>
                </a:solidFill>
                <a:latin typeface="+mn-lt"/>
                <a:cs typeface="Times New Roman" pitchFamily="18" charset="0"/>
              </a:rPr>
              <a:t>Amount of technological resources</a:t>
            </a:r>
            <a:endParaRPr lang="en-US" sz="1400" dirty="0">
              <a:solidFill>
                <a:schemeClr val="tx1"/>
              </a:solidFill>
              <a:latin typeface="+mn-lt"/>
              <a:cs typeface="Times New Roman" pitchFamily="18" charset="0"/>
            </a:endParaRPr>
          </a:p>
        </p:txBody>
      </p:sp>
      <p:cxnSp>
        <p:nvCxnSpPr>
          <p:cNvPr id="198" name="Straight Arrow Connector 197"/>
          <p:cNvCxnSpPr>
            <a:stCxn id="7" idx="0"/>
            <a:endCxn id="196" idx="2"/>
          </p:cNvCxnSpPr>
          <p:nvPr/>
        </p:nvCxnSpPr>
        <p:spPr bwMode="auto">
          <a:xfrm flipV="1">
            <a:off x="4463988" y="2655496"/>
            <a:ext cx="3487888" cy="134956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1" name="Straight Arrow Connector 200"/>
          <p:cNvCxnSpPr>
            <a:stCxn id="10" idx="0"/>
            <a:endCxn id="196" idx="2"/>
          </p:cNvCxnSpPr>
          <p:nvPr/>
        </p:nvCxnSpPr>
        <p:spPr bwMode="auto">
          <a:xfrm flipV="1">
            <a:off x="2555776" y="2655496"/>
            <a:ext cx="5396100" cy="1619016"/>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05" name="111 CuadroTexto"/>
          <p:cNvSpPr txBox="1"/>
          <p:nvPr/>
        </p:nvSpPr>
        <p:spPr>
          <a:xfrm>
            <a:off x="179512" y="170080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06" name="111 CuadroTexto"/>
          <p:cNvSpPr txBox="1"/>
          <p:nvPr/>
        </p:nvSpPr>
        <p:spPr>
          <a:xfrm>
            <a:off x="2231742" y="170080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07" name="111 CuadroTexto"/>
          <p:cNvSpPr txBox="1"/>
          <p:nvPr/>
        </p:nvSpPr>
        <p:spPr>
          <a:xfrm>
            <a:off x="3455878" y="1412776"/>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08" name="111 CuadroTexto"/>
          <p:cNvSpPr txBox="1"/>
          <p:nvPr/>
        </p:nvSpPr>
        <p:spPr>
          <a:xfrm>
            <a:off x="4319974" y="2082334"/>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09" name="111 CuadroTexto"/>
          <p:cNvSpPr txBox="1"/>
          <p:nvPr/>
        </p:nvSpPr>
        <p:spPr>
          <a:xfrm>
            <a:off x="5328086" y="1484784"/>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0" name="111 CuadroTexto"/>
          <p:cNvSpPr txBox="1"/>
          <p:nvPr/>
        </p:nvSpPr>
        <p:spPr>
          <a:xfrm>
            <a:off x="6228184" y="222635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1" name="111 CuadroTexto"/>
          <p:cNvSpPr txBox="1"/>
          <p:nvPr/>
        </p:nvSpPr>
        <p:spPr>
          <a:xfrm>
            <a:off x="4572000" y="330647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2" name="111 CuadroTexto"/>
          <p:cNvSpPr txBox="1"/>
          <p:nvPr/>
        </p:nvSpPr>
        <p:spPr>
          <a:xfrm>
            <a:off x="3779912" y="306896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3" name="111 CuadroTexto"/>
          <p:cNvSpPr txBox="1"/>
          <p:nvPr/>
        </p:nvSpPr>
        <p:spPr>
          <a:xfrm>
            <a:off x="4724400" y="373851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4" name="111 CuadroTexto"/>
          <p:cNvSpPr txBox="1"/>
          <p:nvPr/>
        </p:nvSpPr>
        <p:spPr>
          <a:xfrm>
            <a:off x="5364088" y="389091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5" name="111 CuadroTexto"/>
          <p:cNvSpPr txBox="1"/>
          <p:nvPr/>
        </p:nvSpPr>
        <p:spPr>
          <a:xfrm>
            <a:off x="6480214" y="3717032"/>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6" name="111 CuadroTexto"/>
          <p:cNvSpPr txBox="1"/>
          <p:nvPr/>
        </p:nvSpPr>
        <p:spPr>
          <a:xfrm>
            <a:off x="6632614" y="4890646"/>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7" name="111 CuadroTexto"/>
          <p:cNvSpPr txBox="1"/>
          <p:nvPr/>
        </p:nvSpPr>
        <p:spPr>
          <a:xfrm>
            <a:off x="6012160" y="5250686"/>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8" name="111 CuadroTexto"/>
          <p:cNvSpPr txBox="1"/>
          <p:nvPr/>
        </p:nvSpPr>
        <p:spPr>
          <a:xfrm>
            <a:off x="5364088" y="445859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19" name="111 CuadroTexto"/>
          <p:cNvSpPr txBox="1"/>
          <p:nvPr/>
        </p:nvSpPr>
        <p:spPr>
          <a:xfrm>
            <a:off x="4932040" y="5322694"/>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0" name="111 CuadroTexto"/>
          <p:cNvSpPr txBox="1"/>
          <p:nvPr/>
        </p:nvSpPr>
        <p:spPr>
          <a:xfrm>
            <a:off x="4572000" y="6525344"/>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1" name="111 CuadroTexto"/>
          <p:cNvSpPr txBox="1"/>
          <p:nvPr/>
        </p:nvSpPr>
        <p:spPr>
          <a:xfrm>
            <a:off x="2663790" y="5517232"/>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2" name="111 CuadroTexto"/>
          <p:cNvSpPr txBox="1"/>
          <p:nvPr/>
        </p:nvSpPr>
        <p:spPr>
          <a:xfrm>
            <a:off x="863590" y="618679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3" name="111 CuadroTexto"/>
          <p:cNvSpPr txBox="1"/>
          <p:nvPr/>
        </p:nvSpPr>
        <p:spPr>
          <a:xfrm>
            <a:off x="1907704" y="5301208"/>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4" name="111 CuadroTexto"/>
          <p:cNvSpPr txBox="1"/>
          <p:nvPr/>
        </p:nvSpPr>
        <p:spPr>
          <a:xfrm>
            <a:off x="1043608" y="3810526"/>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5" name="111 CuadroTexto"/>
          <p:cNvSpPr txBox="1"/>
          <p:nvPr/>
        </p:nvSpPr>
        <p:spPr>
          <a:xfrm>
            <a:off x="1196008" y="5034662"/>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6" name="111 CuadroTexto"/>
          <p:cNvSpPr txBox="1"/>
          <p:nvPr/>
        </p:nvSpPr>
        <p:spPr>
          <a:xfrm>
            <a:off x="2375758" y="378904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7" name="111 CuadroTexto"/>
          <p:cNvSpPr txBox="1"/>
          <p:nvPr/>
        </p:nvSpPr>
        <p:spPr>
          <a:xfrm>
            <a:off x="3131840" y="4314582"/>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8" name="111 CuadroTexto"/>
          <p:cNvSpPr txBox="1"/>
          <p:nvPr/>
        </p:nvSpPr>
        <p:spPr>
          <a:xfrm>
            <a:off x="3563888" y="4746630"/>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229" name="111 CuadroTexto"/>
          <p:cNvSpPr txBox="1"/>
          <p:nvPr/>
        </p:nvSpPr>
        <p:spPr>
          <a:xfrm>
            <a:off x="3059832" y="3284984"/>
            <a:ext cx="612066" cy="338554"/>
          </a:xfrm>
          <a:prstGeom prst="rect">
            <a:avLst/>
          </a:prstGeom>
          <a:noFill/>
        </p:spPr>
        <p:txBody>
          <a:bodyPr wrap="square" rtlCol="0">
            <a:spAutoFit/>
          </a:bodyPr>
          <a:lstStyle/>
          <a:p>
            <a:r>
              <a:rPr lang="en-US" sz="1600" dirty="0" smtClean="0">
                <a:solidFill>
                  <a:schemeClr val="tx1"/>
                </a:solidFill>
                <a:latin typeface="+mn-lt"/>
                <a:cs typeface="Times New Roman" pitchFamily="18" charset="0"/>
              </a:rPr>
              <a:t>+</a:t>
            </a:r>
            <a:endParaRPr lang="en-US" sz="1600" dirty="0">
              <a:solidFill>
                <a:schemeClr val="tx1"/>
              </a:solidFill>
              <a:latin typeface="+mn-lt"/>
              <a:cs typeface="Times New Roman" pitchFamily="18" charset="0"/>
            </a:endParaRPr>
          </a:p>
        </p:txBody>
      </p:sp>
      <p:sp>
        <p:nvSpPr>
          <p:cNvPr id="14" name="Slide Number Placeholder 13"/>
          <p:cNvSpPr>
            <a:spLocks noGrp="1"/>
          </p:cNvSpPr>
          <p:nvPr>
            <p:ph type="sldNum" idx="10"/>
          </p:nvPr>
        </p:nvSpPr>
        <p:spPr/>
        <p:txBody>
          <a:bodyPr/>
          <a:lstStyle/>
          <a:p>
            <a:pPr algn="r">
              <a:defRPr/>
            </a:pPr>
            <a:fld id="{CCE40E5F-EA55-49FA-970F-360AD3E1561A}" type="slidenum">
              <a:rPr lang="en-GB" sz="1400" smtClean="0">
                <a:latin typeface="+mn-lt"/>
              </a:rPr>
              <a:pPr algn="r">
                <a:defRPr/>
              </a:pPr>
              <a:t>14</a:t>
            </a:fld>
            <a:endParaRPr lang="en-GB" sz="1400">
              <a:latin typeface="+mn-lt"/>
            </a:endParaRPr>
          </a:p>
        </p:txBody>
      </p:sp>
    </p:spTree>
    <p:extLst>
      <p:ext uri="{BB962C8B-B14F-4D97-AF65-F5344CB8AC3E}">
        <p14:creationId xmlns:p14="http://schemas.microsoft.com/office/powerpoint/2010/main" val="872833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conditioning of interactions among….</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77284123"/>
              </p:ext>
            </p:extLst>
          </p:nvPr>
        </p:nvGraphicFramePr>
        <p:xfrm>
          <a:off x="68105" y="1152480"/>
          <a:ext cx="8968391" cy="5516880"/>
        </p:xfrm>
        <a:graphic>
          <a:graphicData uri="http://schemas.openxmlformats.org/drawingml/2006/table">
            <a:tbl>
              <a:tblPr firstRow="1" firstCol="1" bandRow="1">
                <a:tableStyleId>{91EBBBCC-DAD2-459C-BE2E-F6DE35CF9A28}</a:tableStyleId>
              </a:tblPr>
              <a:tblGrid>
                <a:gridCol w="2271648"/>
                <a:gridCol w="3384376"/>
                <a:gridCol w="3312367"/>
              </a:tblGrid>
              <a:tr h="254540">
                <a:tc>
                  <a:txBody>
                    <a:bodyPr/>
                    <a:lstStyle/>
                    <a:p>
                      <a:pPr algn="ctr">
                        <a:lnSpc>
                          <a:spcPct val="100000"/>
                        </a:lnSpc>
                        <a:spcAft>
                          <a:spcPts val="1200"/>
                        </a:spcAft>
                      </a:pPr>
                      <a:r>
                        <a:rPr lang="en-US" sz="1800" dirty="0">
                          <a:effectLst/>
                          <a:latin typeface="+mn-lt"/>
                        </a:rPr>
                        <a:t>Architecture</a:t>
                      </a:r>
                      <a:endParaRPr lang="es-ES" sz="1800" dirty="0">
                        <a:effectLst/>
                        <a:latin typeface="+mn-lt"/>
                        <a:ea typeface="Times New Roman"/>
                        <a:cs typeface="Times New Roman"/>
                      </a:endParaRPr>
                    </a:p>
                  </a:txBody>
                  <a:tcPr marL="47116" marR="47116" marT="0" marB="0"/>
                </a:tc>
                <a:tc>
                  <a:txBody>
                    <a:bodyPr/>
                    <a:lstStyle/>
                    <a:p>
                      <a:pPr algn="ctr">
                        <a:lnSpc>
                          <a:spcPct val="100000"/>
                        </a:lnSpc>
                        <a:spcAft>
                          <a:spcPts val="1200"/>
                        </a:spcAft>
                      </a:pPr>
                      <a:r>
                        <a:rPr lang="en-US" sz="1800">
                          <a:effectLst/>
                          <a:latin typeface="+mn-lt"/>
                        </a:rPr>
                        <a:t>Governance</a:t>
                      </a:r>
                      <a:endParaRPr lang="es-ES" sz="1800">
                        <a:effectLst/>
                        <a:latin typeface="+mn-lt"/>
                        <a:ea typeface="Times New Roman"/>
                        <a:cs typeface="Times New Roman"/>
                      </a:endParaRPr>
                    </a:p>
                  </a:txBody>
                  <a:tcPr marL="47116" marR="47116" marT="0" marB="0"/>
                </a:tc>
                <a:tc>
                  <a:txBody>
                    <a:bodyPr/>
                    <a:lstStyle/>
                    <a:p>
                      <a:pPr algn="ctr">
                        <a:lnSpc>
                          <a:spcPct val="100000"/>
                        </a:lnSpc>
                        <a:spcAft>
                          <a:spcPts val="1200"/>
                        </a:spcAft>
                      </a:pPr>
                      <a:r>
                        <a:rPr lang="en-US" sz="1800" dirty="0">
                          <a:effectLst/>
                          <a:latin typeface="+mn-lt"/>
                        </a:rPr>
                        <a:t>Process Strategies</a:t>
                      </a:r>
                      <a:endParaRPr lang="es-ES" sz="1800" dirty="0">
                        <a:effectLst/>
                        <a:latin typeface="+mn-lt"/>
                        <a:ea typeface="Times New Roman"/>
                        <a:cs typeface="Times New Roman"/>
                      </a:endParaRPr>
                    </a:p>
                  </a:txBody>
                  <a:tcPr marL="47116" marR="47116" marT="0" marB="0"/>
                </a:tc>
              </a:tr>
              <a:tr h="5218068">
                <a:tc>
                  <a:txBody>
                    <a:bodyPr/>
                    <a:lstStyle/>
                    <a:p>
                      <a:pPr algn="l">
                        <a:lnSpc>
                          <a:spcPct val="100000"/>
                        </a:lnSpc>
                        <a:spcAft>
                          <a:spcPts val="1200"/>
                        </a:spcAft>
                      </a:pPr>
                      <a:r>
                        <a:rPr lang="en-US" sz="1600" b="0" dirty="0">
                          <a:effectLst/>
                          <a:latin typeface="+mn-lt"/>
                        </a:rPr>
                        <a:t>Dual architecture at the core (two central nodes)</a:t>
                      </a:r>
                      <a:endParaRPr lang="es-ES" sz="1600" b="0" dirty="0">
                        <a:effectLst/>
                        <a:latin typeface="+mn-lt"/>
                      </a:endParaRPr>
                    </a:p>
                    <a:p>
                      <a:pPr algn="l">
                        <a:lnSpc>
                          <a:spcPct val="100000"/>
                        </a:lnSpc>
                        <a:spcAft>
                          <a:spcPts val="1200"/>
                        </a:spcAft>
                      </a:pPr>
                      <a:r>
                        <a:rPr lang="en-US" sz="1600" b="0" dirty="0">
                          <a:effectLst/>
                          <a:latin typeface="+mn-lt"/>
                        </a:rPr>
                        <a:t>Loosely coupling of the two central nodes</a:t>
                      </a:r>
                      <a:endParaRPr lang="es-ES" sz="1600" b="0" dirty="0">
                        <a:effectLst/>
                        <a:latin typeface="+mn-lt"/>
                      </a:endParaRPr>
                    </a:p>
                    <a:p>
                      <a:pPr algn="l">
                        <a:lnSpc>
                          <a:spcPct val="100000"/>
                        </a:lnSpc>
                        <a:spcAft>
                          <a:spcPts val="1200"/>
                        </a:spcAft>
                      </a:pPr>
                      <a:r>
                        <a:rPr lang="en-US" sz="1600" b="0" dirty="0">
                          <a:effectLst/>
                          <a:latin typeface="+mn-lt"/>
                        </a:rPr>
                        <a:t>Hierarchical relations between the two central nodes and the sides</a:t>
                      </a:r>
                      <a:endParaRPr lang="es-ES" sz="1600" b="0" dirty="0">
                        <a:effectLst/>
                        <a:latin typeface="+mn-lt"/>
                      </a:endParaRPr>
                    </a:p>
                    <a:p>
                      <a:pPr algn="l">
                        <a:lnSpc>
                          <a:spcPct val="100000"/>
                        </a:lnSpc>
                        <a:spcAft>
                          <a:spcPts val="1200"/>
                        </a:spcAft>
                      </a:pPr>
                      <a:r>
                        <a:rPr lang="en-US" sz="1600" b="0" dirty="0">
                          <a:effectLst/>
                          <a:latin typeface="+mn-lt"/>
                        </a:rPr>
                        <a:t>Modular architecture decoupling one central node (SIFARE) from side (pharmacists with their PMS)</a:t>
                      </a:r>
                      <a:endParaRPr lang="es-ES" sz="1600" b="0" dirty="0">
                        <a:effectLst/>
                        <a:latin typeface="+mn-lt"/>
                      </a:endParaRPr>
                    </a:p>
                    <a:p>
                      <a:pPr algn="l">
                        <a:lnSpc>
                          <a:spcPct val="100000"/>
                        </a:lnSpc>
                        <a:spcAft>
                          <a:spcPts val="1200"/>
                        </a:spcAft>
                      </a:pPr>
                      <a:r>
                        <a:rPr lang="en-US" sz="1600" b="0" dirty="0">
                          <a:effectLst/>
                          <a:latin typeface="+mn-lt"/>
                        </a:rPr>
                        <a:t>Service oriented architecture</a:t>
                      </a:r>
                      <a:endParaRPr lang="es-ES" sz="1600" b="0" dirty="0">
                        <a:effectLst/>
                        <a:latin typeface="+mn-lt"/>
                        <a:ea typeface="Times New Roman"/>
                        <a:cs typeface="Times New Roman"/>
                      </a:endParaRPr>
                    </a:p>
                  </a:txBody>
                  <a:tcPr marL="47116" marR="47116" marT="0" marB="0"/>
                </a:tc>
                <a:tc>
                  <a:txBody>
                    <a:bodyPr/>
                    <a:lstStyle/>
                    <a:p>
                      <a:pPr algn="l">
                        <a:lnSpc>
                          <a:spcPct val="100000"/>
                        </a:lnSpc>
                        <a:spcAft>
                          <a:spcPts val="1200"/>
                        </a:spcAft>
                      </a:pPr>
                      <a:r>
                        <a:rPr lang="en-US" sz="1600" b="0" dirty="0">
                          <a:effectLst/>
                          <a:latin typeface="+mn-lt"/>
                        </a:rPr>
                        <a:t>Hybrid centralized and decentralized consisting of two parts: the core, and the periphery.</a:t>
                      </a:r>
                      <a:endParaRPr lang="es-ES" sz="1600" b="0" dirty="0">
                        <a:effectLst/>
                        <a:latin typeface="+mn-lt"/>
                      </a:endParaRPr>
                    </a:p>
                    <a:p>
                      <a:pPr algn="l">
                        <a:lnSpc>
                          <a:spcPct val="100000"/>
                        </a:lnSpc>
                        <a:spcAft>
                          <a:spcPts val="1200"/>
                        </a:spcAft>
                      </a:pPr>
                      <a:r>
                        <a:rPr lang="en-US" sz="1600" b="0" dirty="0">
                          <a:effectLst/>
                          <a:latin typeface="+mn-lt"/>
                        </a:rPr>
                        <a:t>Governance of the core: 1) Appendix to the pharmaceutical agreement; 2) Steering &amp; follow-up committee for EPDI; 3) Decree regulating the EPDI; 4) Act for the roll-out; and 5) Security model (encryption of communications between SIRE and SIFARE; CCP as a Registration Authority).</a:t>
                      </a:r>
                      <a:endParaRPr lang="es-ES" sz="1600" b="0" dirty="0">
                        <a:effectLst/>
                        <a:latin typeface="+mn-lt"/>
                      </a:endParaRPr>
                    </a:p>
                    <a:p>
                      <a:pPr algn="l">
                        <a:lnSpc>
                          <a:spcPct val="100000"/>
                        </a:lnSpc>
                        <a:spcAft>
                          <a:spcPts val="1200"/>
                        </a:spcAft>
                      </a:pPr>
                      <a:r>
                        <a:rPr lang="en-US" sz="1600" b="0" dirty="0">
                          <a:effectLst/>
                          <a:latin typeface="+mn-lt"/>
                        </a:rPr>
                        <a:t>Governance of the periphery: 1) Advisory committee between CCP and PMS vendors; 2) Recognition program for PMS vendors; 3) Agreement with telecom provider; and 4) Security model (digital certificate for pharmacists).</a:t>
                      </a:r>
                      <a:endParaRPr lang="es-ES" sz="1600" b="0" dirty="0">
                        <a:effectLst/>
                        <a:latin typeface="+mn-lt"/>
                        <a:ea typeface="Times New Roman"/>
                        <a:cs typeface="Times New Roman"/>
                      </a:endParaRPr>
                    </a:p>
                  </a:txBody>
                  <a:tcPr marL="47116" marR="47116" marT="0" marB="0"/>
                </a:tc>
                <a:tc>
                  <a:txBody>
                    <a:bodyPr/>
                    <a:lstStyle/>
                    <a:p>
                      <a:pPr algn="l">
                        <a:lnSpc>
                          <a:spcPct val="100000"/>
                        </a:lnSpc>
                        <a:spcAft>
                          <a:spcPts val="1200"/>
                        </a:spcAft>
                      </a:pPr>
                      <a:r>
                        <a:rPr lang="en-US" sz="1600" b="0" dirty="0">
                          <a:effectLst/>
                          <a:latin typeface="+mn-lt"/>
                        </a:rPr>
                        <a:t>The two core specifications (data integration and real-time execution of processes) were driven by the CHS (top-down). </a:t>
                      </a:r>
                      <a:endParaRPr lang="es-ES" sz="1600" b="0" dirty="0">
                        <a:effectLst/>
                        <a:latin typeface="+mn-lt"/>
                      </a:endParaRPr>
                    </a:p>
                    <a:p>
                      <a:pPr algn="l">
                        <a:lnSpc>
                          <a:spcPct val="100000"/>
                        </a:lnSpc>
                        <a:spcAft>
                          <a:spcPts val="1200"/>
                        </a:spcAft>
                      </a:pPr>
                      <a:r>
                        <a:rPr lang="en-US" sz="1600" b="0" dirty="0">
                          <a:effectLst/>
                          <a:latin typeface="+mn-lt"/>
                        </a:rPr>
                        <a:t>Control and responsibility devolution of the CHS to the CCP.</a:t>
                      </a:r>
                      <a:endParaRPr lang="es-ES" sz="1600" b="0" dirty="0">
                        <a:effectLst/>
                        <a:latin typeface="+mn-lt"/>
                      </a:endParaRPr>
                    </a:p>
                    <a:p>
                      <a:pPr algn="l">
                        <a:lnSpc>
                          <a:spcPct val="100000"/>
                        </a:lnSpc>
                        <a:spcAft>
                          <a:spcPts val="1200"/>
                        </a:spcAft>
                      </a:pPr>
                      <a:r>
                        <a:rPr lang="en-US" sz="1600" b="0" dirty="0">
                          <a:effectLst/>
                          <a:latin typeface="+mn-lt"/>
                        </a:rPr>
                        <a:t>The CCP used of gateways (not standards) such as recognition program, or API exposed in DLL to minimize disruption of installed base</a:t>
                      </a:r>
                      <a:endParaRPr lang="es-ES" sz="1600" b="0" dirty="0">
                        <a:effectLst/>
                        <a:latin typeface="+mn-lt"/>
                      </a:endParaRPr>
                    </a:p>
                    <a:p>
                      <a:pPr algn="l">
                        <a:lnSpc>
                          <a:spcPct val="100000"/>
                        </a:lnSpc>
                        <a:spcAft>
                          <a:spcPts val="1200"/>
                        </a:spcAft>
                      </a:pPr>
                      <a:r>
                        <a:rPr lang="en-US" sz="1600" b="0" dirty="0">
                          <a:effectLst/>
                          <a:latin typeface="+mn-lt"/>
                        </a:rPr>
                        <a:t>The CCP accommodated the inclusion of new services pushed by the CHS to capacities, available resources and needs of pharmacists and PMS vendors</a:t>
                      </a:r>
                      <a:endParaRPr lang="es-ES" sz="1600" b="0" dirty="0">
                        <a:effectLst/>
                        <a:latin typeface="+mn-lt"/>
                      </a:endParaRPr>
                    </a:p>
                    <a:p>
                      <a:pPr algn="l">
                        <a:lnSpc>
                          <a:spcPct val="100000"/>
                        </a:lnSpc>
                        <a:spcAft>
                          <a:spcPts val="1200"/>
                        </a:spcAft>
                      </a:pPr>
                      <a:r>
                        <a:rPr lang="en-US" sz="1600" b="0" dirty="0">
                          <a:effectLst/>
                          <a:latin typeface="+mn-lt"/>
                        </a:rPr>
                        <a:t>The CCP pushed new innovations leveraging it control over certain parts of the EPDI assemblage, e.g. the architecture.</a:t>
                      </a:r>
                      <a:endParaRPr lang="es-ES" sz="1600" b="0" dirty="0">
                        <a:effectLst/>
                        <a:latin typeface="+mn-lt"/>
                        <a:ea typeface="Times New Roman"/>
                        <a:cs typeface="Times New Roman"/>
                      </a:endParaRPr>
                    </a:p>
                  </a:txBody>
                  <a:tcPr marL="47116" marR="47116" marT="0" marB="0"/>
                </a:tc>
              </a:tr>
            </a:tbl>
          </a:graphicData>
        </a:graphic>
      </p:graphicFrame>
      <p:sp>
        <p:nvSpPr>
          <p:cNvPr id="6" name="Slide Number Placeholder 5"/>
          <p:cNvSpPr>
            <a:spLocks noGrp="1"/>
          </p:cNvSpPr>
          <p:nvPr>
            <p:ph type="sldNum" idx="10"/>
          </p:nvPr>
        </p:nvSpPr>
        <p:spPr/>
        <p:txBody>
          <a:bodyPr/>
          <a:lstStyle/>
          <a:p>
            <a:pPr>
              <a:defRPr/>
            </a:pPr>
            <a:fld id="{CCE40E5F-EA55-49FA-970F-360AD3E1561A}" type="slidenum">
              <a:rPr lang="en-GB" smtClean="0"/>
              <a:pPr>
                <a:defRPr/>
              </a:pPr>
              <a:t>15</a:t>
            </a:fld>
            <a:endParaRPr lang="en-GB"/>
          </a:p>
        </p:txBody>
      </p:sp>
    </p:spTree>
    <p:extLst>
      <p:ext uri="{BB962C8B-B14F-4D97-AF65-F5344CB8AC3E}">
        <p14:creationId xmlns:p14="http://schemas.microsoft.com/office/powerpoint/2010/main" val="3681621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a:xfrm>
            <a:off x="722313" y="2906713"/>
            <a:ext cx="7772400" cy="2250479"/>
          </a:xfrm>
        </p:spPr>
        <p:txBody>
          <a:bodyPr/>
          <a:lstStyle/>
          <a:p>
            <a:pPr algn="ctr"/>
            <a:r>
              <a:rPr lang="en-US" sz="4000" dirty="0" smtClean="0"/>
              <a:t>Thank you very much for your attention</a:t>
            </a:r>
          </a:p>
          <a:p>
            <a:pPr algn="ctr"/>
            <a:endParaRPr lang="en-US" sz="4000" dirty="0" smtClean="0"/>
          </a:p>
          <a:p>
            <a:pPr algn="ctr"/>
            <a:r>
              <a:rPr lang="en-US" sz="4800" b="1" dirty="0" smtClean="0">
                <a:solidFill>
                  <a:srgbClr val="0099CC"/>
                </a:solidFill>
              </a:rPr>
              <a:t>Q&amp;A</a:t>
            </a:r>
            <a:endParaRPr lang="en-US" sz="4800" b="1" dirty="0">
              <a:solidFill>
                <a:srgbClr val="0099CC"/>
              </a:solidFill>
            </a:endParaRPr>
          </a:p>
        </p:txBody>
      </p:sp>
    </p:spTree>
    <p:extLst>
      <p:ext uri="{BB962C8B-B14F-4D97-AF65-F5344CB8AC3E}">
        <p14:creationId xmlns:p14="http://schemas.microsoft.com/office/powerpoint/2010/main" val="364064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 Key concepts (I)</a:t>
            </a:r>
            <a:endParaRPr lang="en-US" dirty="0"/>
          </a:p>
        </p:txBody>
      </p:sp>
      <p:sp>
        <p:nvSpPr>
          <p:cNvPr id="3" name="Content Placeholder 2"/>
          <p:cNvSpPr>
            <a:spLocks noGrp="1"/>
          </p:cNvSpPr>
          <p:nvPr>
            <p:ph idx="1"/>
          </p:nvPr>
        </p:nvSpPr>
        <p:spPr>
          <a:xfrm>
            <a:off x="539750" y="1484313"/>
            <a:ext cx="7920682" cy="4611687"/>
          </a:xfrm>
        </p:spPr>
        <p:txBody>
          <a:bodyPr/>
          <a:lstStyle/>
          <a:p>
            <a:pPr>
              <a:buFont typeface="Arial" panose="020B0604020202020204" pitchFamily="34" charset="0"/>
              <a:buChar char="•"/>
            </a:pPr>
            <a:r>
              <a:rPr lang="en-US" sz="1800" dirty="0" smtClean="0"/>
              <a:t>Assemblages are “wholes characterized by </a:t>
            </a:r>
            <a:r>
              <a:rPr lang="en-US" sz="1800" i="1" u="sng" dirty="0" smtClean="0"/>
              <a:t>relations of exteriority</a:t>
            </a:r>
            <a:r>
              <a:rPr lang="en-US" sz="1800" dirty="0" smtClean="0"/>
              <a:t>”. Each part “may be detached from it and plugged into a different assemblage in which its interactions are different.” (</a:t>
            </a:r>
            <a:r>
              <a:rPr lang="en-US" sz="1800" dirty="0" err="1" smtClean="0"/>
              <a:t>DeLanda</a:t>
            </a:r>
            <a:r>
              <a:rPr lang="en-US" sz="1800" dirty="0" smtClean="0"/>
              <a:t> 2006; p. 10).</a:t>
            </a:r>
          </a:p>
          <a:p>
            <a:pPr marL="631825" lvl="1">
              <a:buFont typeface="Arial" panose="020B0604020202020204" pitchFamily="34" charset="0"/>
              <a:buChar char="•"/>
            </a:pPr>
            <a:r>
              <a:rPr lang="en-US" sz="1800" dirty="0" err="1" smtClean="0"/>
              <a:t>iOS</a:t>
            </a:r>
            <a:r>
              <a:rPr lang="en-US" sz="1800" dirty="0" smtClean="0"/>
              <a:t> or Android are assemblages compromising multiple heterogeneous parts (e.g. telecom carriers, content providers, APIs, SDKs, app developers, app, end users, legal contracts, OEMs) which in turn are assemblages that might participate in other assemblages (e.g. OEMs might manufacture devices for diverse mobile DIs)</a:t>
            </a:r>
          </a:p>
          <a:p>
            <a:pPr>
              <a:buFont typeface="Arial" panose="020B0604020202020204" pitchFamily="34" charset="0"/>
              <a:buChar char="•"/>
            </a:pPr>
            <a:endParaRPr lang="en-US" sz="1600" dirty="0" smtClean="0"/>
          </a:p>
          <a:p>
            <a:pPr>
              <a:buFont typeface="Arial" panose="020B0604020202020204" pitchFamily="34" charset="0"/>
              <a:buChar char="•"/>
            </a:pPr>
            <a:r>
              <a:rPr lang="en-US" sz="1800" dirty="0" smtClean="0"/>
              <a:t>Whole-part: Properties, Capacities</a:t>
            </a:r>
          </a:p>
          <a:p>
            <a:pPr marL="631825" lvl="1">
              <a:buFont typeface="Arial" panose="020B0604020202020204" pitchFamily="34" charset="0"/>
              <a:buChar char="•"/>
            </a:pPr>
            <a:r>
              <a:rPr lang="en-US" sz="1800" dirty="0" smtClean="0"/>
              <a:t>The properties of an entity are given, actual and determine its identity. They are what an entity takes when plug into another assemblage</a:t>
            </a:r>
          </a:p>
          <a:p>
            <a:pPr marL="631825" lvl="1">
              <a:buFont typeface="Arial" panose="020B0604020202020204" pitchFamily="34" charset="0"/>
              <a:buChar char="•"/>
            </a:pPr>
            <a:r>
              <a:rPr lang="en-US" sz="1800" dirty="0" smtClean="0"/>
              <a:t>Capacities refer to potentialities that become actual when they are exercised in interactions.</a:t>
            </a:r>
          </a:p>
          <a:p>
            <a:pPr marL="631825" lvl="1">
              <a:buFont typeface="Arial" panose="020B0604020202020204" pitchFamily="34" charset="0"/>
              <a:buChar char="•"/>
            </a:pPr>
            <a:r>
              <a:rPr lang="en-US" sz="1800" dirty="0" smtClean="0"/>
              <a:t>Capacities are relational (a capacity to affect goes with a capacity to be affected)</a:t>
            </a:r>
            <a:endParaRPr lang="en-US" sz="1800" dirty="0"/>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2</a:t>
            </a:fld>
            <a:endParaRPr lang="en-GB"/>
          </a:p>
        </p:txBody>
      </p:sp>
    </p:spTree>
    <p:extLst>
      <p:ext uri="{BB962C8B-B14F-4D97-AF65-F5344CB8AC3E}">
        <p14:creationId xmlns:p14="http://schemas.microsoft.com/office/powerpoint/2010/main" val="497384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 Key concepts (II)</a:t>
            </a:r>
            <a:endParaRPr lang="en-US" dirty="0"/>
          </a:p>
        </p:txBody>
      </p:sp>
      <p:sp>
        <p:nvSpPr>
          <p:cNvPr id="3" name="Content Placeholder 2"/>
          <p:cNvSpPr>
            <a:spLocks noGrp="1"/>
          </p:cNvSpPr>
          <p:nvPr>
            <p:ph idx="1"/>
          </p:nvPr>
        </p:nvSpPr>
        <p:spPr>
          <a:xfrm>
            <a:off x="539750" y="1484313"/>
            <a:ext cx="8424738" cy="4611687"/>
          </a:xfrm>
        </p:spPr>
        <p:txBody>
          <a:bodyPr/>
          <a:lstStyle/>
          <a:p>
            <a:pPr>
              <a:buFont typeface="Arial" panose="020B0604020202020204" pitchFamily="34" charset="0"/>
              <a:buChar char="•"/>
            </a:pPr>
            <a:r>
              <a:rPr lang="en-US" sz="1800" dirty="0" smtClean="0"/>
              <a:t>The roles of component parts: </a:t>
            </a:r>
            <a:r>
              <a:rPr lang="en-US" sz="1800" i="1" u="sng" dirty="0" smtClean="0"/>
              <a:t>material</a:t>
            </a:r>
            <a:r>
              <a:rPr lang="en-US" sz="1800" dirty="0" smtClean="0"/>
              <a:t> and </a:t>
            </a:r>
            <a:r>
              <a:rPr lang="en-US" sz="1800" i="1" u="sng" dirty="0" smtClean="0"/>
              <a:t>expressive</a:t>
            </a:r>
            <a:r>
              <a:rPr lang="en-US" sz="1800" dirty="0" smtClean="0"/>
              <a:t>.</a:t>
            </a:r>
          </a:p>
          <a:p>
            <a:pPr>
              <a:buFont typeface="Arial" panose="020B0604020202020204" pitchFamily="34" charset="0"/>
              <a:buChar char="•"/>
            </a:pPr>
            <a:endParaRPr lang="en-US" sz="1050" dirty="0" smtClean="0"/>
          </a:p>
          <a:p>
            <a:pPr>
              <a:buFont typeface="Arial" panose="020B0604020202020204" pitchFamily="34" charset="0"/>
              <a:buChar char="•"/>
            </a:pPr>
            <a:r>
              <a:rPr lang="en-US" sz="1800" dirty="0" smtClean="0"/>
              <a:t>Processes in which (material) component parts are involved: </a:t>
            </a:r>
          </a:p>
          <a:p>
            <a:pPr marL="631825" lvl="1">
              <a:buFont typeface="Arial" panose="020B0604020202020204" pitchFamily="34" charset="0"/>
              <a:buChar char="•"/>
            </a:pPr>
            <a:r>
              <a:rPr lang="en-US" sz="1800" i="1" u="sng" dirty="0" err="1" smtClean="0"/>
              <a:t>Territorialization</a:t>
            </a:r>
            <a:r>
              <a:rPr lang="en-US" sz="1800" dirty="0" smtClean="0"/>
              <a:t>: stabilize the identity by increasing the degree of homogeneity or the degree of sharpness of the boundaries, by exclusion. </a:t>
            </a:r>
          </a:p>
          <a:p>
            <a:pPr marL="631825" lvl="1">
              <a:buFont typeface="Arial" panose="020B0604020202020204" pitchFamily="34" charset="0"/>
              <a:buChar char="•"/>
            </a:pPr>
            <a:r>
              <a:rPr lang="en-US" sz="1800" dirty="0" smtClean="0"/>
              <a:t>For instance, a hub-and-spoke architecture for a DI can territorialize a business sector by standardizing the practices and roles of actors.</a:t>
            </a:r>
          </a:p>
          <a:p>
            <a:pPr marL="631825" lvl="1">
              <a:buFont typeface="Arial" panose="020B0604020202020204" pitchFamily="34" charset="0"/>
              <a:buChar char="•"/>
            </a:pPr>
            <a:r>
              <a:rPr lang="en-US" sz="1800" i="1" u="sng" dirty="0" err="1" smtClean="0"/>
              <a:t>Deterritorialization</a:t>
            </a:r>
            <a:r>
              <a:rPr lang="en-US" sz="1800" dirty="0"/>
              <a:t>: destabilizes and </a:t>
            </a:r>
            <a:r>
              <a:rPr lang="en-US" sz="1800" dirty="0" smtClean="0"/>
              <a:t>dissolves </a:t>
            </a:r>
            <a:r>
              <a:rPr lang="en-US" sz="1800" dirty="0"/>
              <a:t>the identity of the assemblage by e.g. increasing the heterogeneity of the components, promoting geographical dispersion, decreasing density and blurring the boundaries of the assemblage. </a:t>
            </a:r>
            <a:endParaRPr lang="en-US" sz="1800" dirty="0" smtClean="0"/>
          </a:p>
          <a:p>
            <a:pPr marL="631825" lvl="1">
              <a:buFont typeface="Arial" panose="020B0604020202020204" pitchFamily="34" charset="0"/>
              <a:buChar char="•"/>
            </a:pPr>
            <a:r>
              <a:rPr lang="en-US" sz="1800" dirty="0" smtClean="0"/>
              <a:t>For </a:t>
            </a:r>
            <a:r>
              <a:rPr lang="en-US" sz="1800" dirty="0"/>
              <a:t>instance, the sponsor of a DI might decide to open it by creating an API or an SDK in order to boost innovation from 3rd-party developers by e.g. increasing the heterogeneity of developers and the kind of apps</a:t>
            </a:r>
            <a:r>
              <a:rPr lang="en-US" sz="1800" dirty="0" smtClean="0"/>
              <a:t>.</a:t>
            </a:r>
          </a:p>
          <a:p>
            <a:pPr>
              <a:buFont typeface="Arial" panose="020B0604020202020204" pitchFamily="34" charset="0"/>
              <a:buChar char="•"/>
            </a:pPr>
            <a:endParaRPr lang="en-US" sz="1100" dirty="0" smtClean="0"/>
          </a:p>
          <a:p>
            <a:pPr>
              <a:buFont typeface="Arial" panose="020B0604020202020204" pitchFamily="34" charset="0"/>
              <a:buChar char="•"/>
            </a:pPr>
            <a:r>
              <a:rPr lang="en-US" sz="1800" dirty="0" smtClean="0"/>
              <a:t>Processes of </a:t>
            </a:r>
            <a:r>
              <a:rPr lang="en-US" sz="1800" i="1" u="sng" dirty="0" smtClean="0"/>
              <a:t>coding</a:t>
            </a:r>
            <a:r>
              <a:rPr lang="en-US" sz="1800" dirty="0" smtClean="0"/>
              <a:t> and </a:t>
            </a:r>
            <a:r>
              <a:rPr lang="en-US" sz="1800" i="1" u="sng" dirty="0" smtClean="0"/>
              <a:t>decoding</a:t>
            </a:r>
            <a:r>
              <a:rPr lang="en-US" sz="1800" dirty="0" smtClean="0"/>
              <a:t>  (in which participate expressive components) that consolidate and rigidify the identify of the assemblage.</a:t>
            </a:r>
            <a:endParaRPr lang="en-US" sz="1800" dirty="0"/>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3</a:t>
            </a:fld>
            <a:endParaRPr lang="en-GB"/>
          </a:p>
        </p:txBody>
      </p:sp>
    </p:spTree>
    <p:extLst>
      <p:ext uri="{BB962C8B-B14F-4D97-AF65-F5344CB8AC3E}">
        <p14:creationId xmlns:p14="http://schemas.microsoft.com/office/powerpoint/2010/main" val="3847088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 Key concepts (III)</a:t>
            </a:r>
          </a:p>
        </p:txBody>
      </p:sp>
      <p:sp>
        <p:nvSpPr>
          <p:cNvPr id="3" name="Content Placeholder 2"/>
          <p:cNvSpPr>
            <a:spLocks noGrp="1"/>
          </p:cNvSpPr>
          <p:nvPr>
            <p:ph idx="1"/>
          </p:nvPr>
        </p:nvSpPr>
        <p:spPr>
          <a:xfrm>
            <a:off x="539750" y="1484313"/>
            <a:ext cx="8280722" cy="5041031"/>
          </a:xfrm>
        </p:spPr>
        <p:txBody>
          <a:bodyPr/>
          <a:lstStyle/>
          <a:p>
            <a:pPr>
              <a:buFont typeface="Arial" panose="020B0604020202020204" pitchFamily="34" charset="0"/>
              <a:buChar char="•"/>
            </a:pPr>
            <a:r>
              <a:rPr lang="en-US" sz="1800" dirty="0" smtClean="0"/>
              <a:t>Structure generating processes.</a:t>
            </a:r>
          </a:p>
          <a:p>
            <a:pPr lvl="1">
              <a:buFont typeface="+mj-lt"/>
              <a:buAutoNum type="arabicPeriod"/>
            </a:pPr>
            <a:r>
              <a:rPr lang="en-US" sz="1800" i="1" u="sng" dirty="0" smtClean="0"/>
              <a:t>Stratification</a:t>
            </a:r>
            <a:r>
              <a:rPr lang="en-US" sz="1800" dirty="0"/>
              <a:t>: </a:t>
            </a:r>
            <a:endParaRPr lang="en-US" sz="1800" dirty="0" smtClean="0"/>
          </a:p>
          <a:p>
            <a:pPr lvl="2">
              <a:buFont typeface="+mj-lt"/>
              <a:buAutoNum type="arabicPeriod"/>
            </a:pPr>
            <a:r>
              <a:rPr lang="en-US" sz="1800" dirty="0" smtClean="0"/>
              <a:t>sorting </a:t>
            </a:r>
            <a:r>
              <a:rPr lang="en-US" sz="1800" dirty="0"/>
              <a:t>of dissimilar parts into homogeneous groups (a </a:t>
            </a:r>
            <a:r>
              <a:rPr lang="en-US" sz="1800" dirty="0" err="1"/>
              <a:t>territorialization</a:t>
            </a:r>
            <a:r>
              <a:rPr lang="en-US" sz="1800" dirty="0"/>
              <a:t> process) forming a relatively hierarchical structure, and </a:t>
            </a:r>
            <a:endParaRPr lang="en-US" sz="1800" dirty="0" smtClean="0"/>
          </a:p>
          <a:p>
            <a:pPr lvl="2">
              <a:buFont typeface="+mj-lt"/>
              <a:buAutoNum type="arabicPeriod"/>
            </a:pPr>
            <a:r>
              <a:rPr lang="en-US" sz="1800" dirty="0" smtClean="0"/>
              <a:t>consolidating </a:t>
            </a:r>
            <a:r>
              <a:rPr lang="en-US" sz="1800" dirty="0"/>
              <a:t>those parts into a coherent entity with emergent properties (usually a coding process). </a:t>
            </a:r>
            <a:endParaRPr lang="en-US" sz="1800" dirty="0" smtClean="0"/>
          </a:p>
          <a:p>
            <a:pPr lvl="1">
              <a:buFont typeface="+mj-lt"/>
              <a:buAutoNum type="arabicPeriod"/>
            </a:pPr>
            <a:r>
              <a:rPr lang="en-US" sz="1800" i="1" u="sng" dirty="0"/>
              <a:t>Meshwork formation</a:t>
            </a:r>
            <a:r>
              <a:rPr lang="en-US" sz="1800" dirty="0"/>
              <a:t>: </a:t>
            </a:r>
            <a:endParaRPr lang="en-US" sz="1800" dirty="0" smtClean="0"/>
          </a:p>
          <a:p>
            <a:pPr lvl="2">
              <a:buFont typeface="+mj-lt"/>
              <a:buAutoNum type="arabicPeriod"/>
            </a:pPr>
            <a:r>
              <a:rPr lang="en-US" sz="1800" dirty="0" smtClean="0"/>
              <a:t>heterogeneous </a:t>
            </a:r>
            <a:r>
              <a:rPr lang="en-US" sz="1800" dirty="0"/>
              <a:t>elements are brought together in terms of functional complementarities. </a:t>
            </a:r>
            <a:endParaRPr lang="en-US" sz="1800" dirty="0" smtClean="0"/>
          </a:p>
          <a:p>
            <a:pPr lvl="2">
              <a:buFont typeface="+mj-lt"/>
              <a:buAutoNum type="arabicPeriod"/>
            </a:pPr>
            <a:r>
              <a:rPr lang="en-US" sz="1800" dirty="0" smtClean="0"/>
              <a:t>a </a:t>
            </a:r>
            <a:r>
              <a:rPr lang="en-US" sz="1800" dirty="0"/>
              <a:t>special class of operators, or intercalary elements, to affect those interconnections. </a:t>
            </a:r>
            <a:endParaRPr lang="en-US" sz="1800" dirty="0" smtClean="0"/>
          </a:p>
          <a:p>
            <a:pPr lvl="2">
              <a:buFont typeface="+mj-lt"/>
              <a:buAutoNum type="arabicPeriod"/>
            </a:pPr>
            <a:r>
              <a:rPr lang="en-US" sz="1800" dirty="0" smtClean="0"/>
              <a:t>a </a:t>
            </a:r>
            <a:r>
              <a:rPr lang="en-US" sz="1800" dirty="0"/>
              <a:t>stable pattern of behavior, endogenously generated, that </a:t>
            </a:r>
            <a:r>
              <a:rPr lang="en-US" sz="1800" dirty="0" smtClean="0"/>
              <a:t>results </a:t>
            </a:r>
            <a:r>
              <a:rPr lang="en-US" sz="1800" dirty="0"/>
              <a:t>from the interlocked heterogeneities. </a:t>
            </a:r>
            <a:endParaRPr lang="en-US" sz="1800" dirty="0" smtClean="0"/>
          </a:p>
          <a:p>
            <a:endParaRPr lang="en-US" sz="1800" dirty="0" smtClean="0"/>
          </a:p>
          <a:p>
            <a:pPr>
              <a:buFont typeface="Arial" panose="020B0604020202020204" pitchFamily="34" charset="0"/>
              <a:buChar char="•"/>
            </a:pPr>
            <a:r>
              <a:rPr lang="en-US" sz="1800" dirty="0" smtClean="0"/>
              <a:t>Assemblages expand and endure through </a:t>
            </a:r>
            <a:r>
              <a:rPr lang="en-US" sz="1800" i="1" u="sng" dirty="0" smtClean="0"/>
              <a:t>intensifications of flows</a:t>
            </a:r>
            <a:r>
              <a:rPr lang="en-US" sz="1800" dirty="0" smtClean="0"/>
              <a:t> passing through their structure.</a:t>
            </a:r>
            <a:endParaRPr lang="en-US" sz="1800" dirty="0"/>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4</a:t>
            </a:fld>
            <a:endParaRPr lang="en-GB"/>
          </a:p>
        </p:txBody>
      </p:sp>
    </p:spTree>
    <p:extLst>
      <p:ext uri="{BB962C8B-B14F-4D97-AF65-F5344CB8AC3E}">
        <p14:creationId xmlns:p14="http://schemas.microsoft.com/office/powerpoint/2010/main" val="140026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a:t>
            </a:r>
            <a:endParaRPr lang="en-US" dirty="0"/>
          </a:p>
        </p:txBody>
      </p:sp>
      <p:sp>
        <p:nvSpPr>
          <p:cNvPr id="3" name="Content Placeholder 2"/>
          <p:cNvSpPr>
            <a:spLocks noGrp="1"/>
          </p:cNvSpPr>
          <p:nvPr>
            <p:ph idx="1"/>
          </p:nvPr>
        </p:nvSpPr>
        <p:spPr>
          <a:xfrm>
            <a:off x="539750" y="1484313"/>
            <a:ext cx="8136706" cy="4611687"/>
          </a:xfrm>
        </p:spPr>
        <p:txBody>
          <a:bodyPr/>
          <a:lstStyle/>
          <a:p>
            <a:pPr>
              <a:buFont typeface="Arial" panose="020B0604020202020204" pitchFamily="34" charset="0"/>
              <a:buChar char="•"/>
            </a:pPr>
            <a:r>
              <a:rPr lang="en-US" sz="2000" dirty="0" smtClean="0"/>
              <a:t>5-year longitudinal case study research </a:t>
            </a:r>
          </a:p>
          <a:p>
            <a:pPr>
              <a:buFont typeface="Arial" panose="020B0604020202020204" pitchFamily="34" charset="0"/>
              <a:buChar char="•"/>
            </a:pPr>
            <a:r>
              <a:rPr lang="en-US" sz="2000" dirty="0" smtClean="0"/>
              <a:t>The formation and evolution </a:t>
            </a:r>
            <a:r>
              <a:rPr lang="en-US" sz="2000" dirty="0"/>
              <a:t>of an electronic prescription </a:t>
            </a:r>
            <a:r>
              <a:rPr lang="en-US" sz="2000" dirty="0" smtClean="0"/>
              <a:t>DI </a:t>
            </a:r>
            <a:r>
              <a:rPr lang="en-US" sz="2000" dirty="0"/>
              <a:t>(</a:t>
            </a:r>
            <a:r>
              <a:rPr lang="en-US" sz="2000" dirty="0" smtClean="0"/>
              <a:t>EPDI) from 2000 to 2013.</a:t>
            </a:r>
          </a:p>
          <a:p>
            <a:pPr>
              <a:buFont typeface="Arial" panose="020B0604020202020204" pitchFamily="34" charset="0"/>
              <a:buChar char="•"/>
            </a:pPr>
            <a:r>
              <a:rPr lang="en-US" sz="2000" dirty="0" smtClean="0"/>
              <a:t>Data collected </a:t>
            </a:r>
            <a:r>
              <a:rPr lang="en-US" sz="2000" dirty="0"/>
              <a:t>mainly through archival records, </a:t>
            </a:r>
            <a:r>
              <a:rPr lang="en-US" sz="2000" dirty="0" smtClean="0"/>
              <a:t>interviews, </a:t>
            </a:r>
            <a:r>
              <a:rPr lang="en-US" sz="2000" dirty="0"/>
              <a:t>and ethnographic </a:t>
            </a:r>
            <a:r>
              <a:rPr lang="en-US" sz="2000" dirty="0" smtClean="0"/>
              <a:t>observations.</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Data analysis:</a:t>
            </a:r>
          </a:p>
          <a:p>
            <a:pPr marL="857250" lvl="1" indent="-457200">
              <a:buFont typeface="Arial" panose="020B0604020202020204" pitchFamily="34" charset="0"/>
              <a:buChar char="•"/>
            </a:pPr>
            <a:r>
              <a:rPr lang="en-US" dirty="0" smtClean="0"/>
              <a:t>Construction of a timeline of events</a:t>
            </a:r>
          </a:p>
          <a:p>
            <a:pPr marL="857250" lvl="1" indent="-457200">
              <a:buFont typeface="Arial" panose="020B0604020202020204" pitchFamily="34" charset="0"/>
              <a:buChar char="•"/>
            </a:pPr>
            <a:r>
              <a:rPr lang="en-US" dirty="0" smtClean="0"/>
              <a:t>Thick descriptive narrative of the case </a:t>
            </a:r>
          </a:p>
          <a:p>
            <a:pPr marL="857250" lvl="1" indent="-457200">
              <a:buFont typeface="Arial" panose="020B0604020202020204" pitchFamily="34" charset="0"/>
              <a:buChar char="•"/>
            </a:pPr>
            <a:r>
              <a:rPr lang="en-US" dirty="0" smtClean="0"/>
              <a:t>Analysis of the narrative from the lens of assemblage theory</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Case narrative: formation &amp; evolution of the EPDI from the side of pharmacists.</a:t>
            </a:r>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5</a:t>
            </a:fld>
            <a:endParaRPr lang="en-GB"/>
          </a:p>
        </p:txBody>
      </p:sp>
    </p:spTree>
    <p:extLst>
      <p:ext uri="{BB962C8B-B14F-4D97-AF65-F5344CB8AC3E}">
        <p14:creationId xmlns:p14="http://schemas.microsoft.com/office/powerpoint/2010/main" val="3909084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The paper-based prescription</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228277"/>
            <a:ext cx="8424936" cy="236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539750" y="1196752"/>
            <a:ext cx="7913688" cy="4606925"/>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A National (Spanish) top-down initiative (PISTA) for electronic prescription started on 2000.</a:t>
            </a:r>
          </a:p>
          <a:p>
            <a:pPr>
              <a:buFont typeface="Arial" panose="020B0604020202020204" pitchFamily="34" charset="0"/>
              <a:buChar char="•"/>
            </a:pPr>
            <a:r>
              <a:rPr lang="en-US" sz="2000" kern="0" dirty="0" smtClean="0"/>
              <a:t>Parallel pilot of electronic prescription in Catalonia in 2001. The computerization of pharmacists.</a:t>
            </a:r>
          </a:p>
          <a:p>
            <a:pPr>
              <a:buFont typeface="Arial" panose="020B0604020202020204" pitchFamily="34" charset="0"/>
              <a:buChar char="•"/>
            </a:pPr>
            <a:r>
              <a:rPr lang="en-US" sz="2000" kern="0" dirty="0" smtClean="0"/>
              <a:t>Introduction of the  PISTA is presented in 2002 and rejected by professionals.</a:t>
            </a:r>
          </a:p>
          <a:p>
            <a:pPr>
              <a:buFont typeface="Arial" panose="020B0604020202020204" pitchFamily="34" charset="0"/>
              <a:buChar char="•"/>
            </a:pPr>
            <a:r>
              <a:rPr lang="en-US" sz="2000" kern="0" dirty="0" smtClean="0"/>
              <a:t>Following the decentralized health care system in Spain, autonomous regions started their own EPDI projects.</a:t>
            </a:r>
            <a:endParaRPr lang="en-US" sz="2000" kern="0" dirty="0"/>
          </a:p>
        </p:txBody>
      </p:sp>
      <p:sp>
        <p:nvSpPr>
          <p:cNvPr id="8" name="Slide Number Placeholder 7"/>
          <p:cNvSpPr>
            <a:spLocks noGrp="1"/>
          </p:cNvSpPr>
          <p:nvPr>
            <p:ph type="sldNum" idx="10"/>
          </p:nvPr>
        </p:nvSpPr>
        <p:spPr/>
        <p:txBody>
          <a:bodyPr/>
          <a:lstStyle/>
          <a:p>
            <a:pPr algn="r">
              <a:defRPr/>
            </a:pPr>
            <a:fld id="{CCE40E5F-EA55-49FA-970F-360AD3E1561A}" type="slidenum">
              <a:rPr lang="en-GB" sz="1400" smtClean="0">
                <a:latin typeface="+mn-lt"/>
              </a:rPr>
              <a:pPr algn="r">
                <a:defRPr/>
              </a:pPr>
              <a:t>6</a:t>
            </a:fld>
            <a:endParaRPr lang="en-GB" sz="1400">
              <a:latin typeface="+mn-lt"/>
            </a:endParaRPr>
          </a:p>
        </p:txBody>
      </p:sp>
    </p:spTree>
    <p:extLst>
      <p:ext uri="{BB962C8B-B14F-4D97-AF65-F5344CB8AC3E}">
        <p14:creationId xmlns:p14="http://schemas.microsoft.com/office/powerpoint/2010/main" val="24972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CHS – centered architecture</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45893" y="3284984"/>
            <a:ext cx="7344816" cy="2088232"/>
          </a:xfrm>
          <a:prstGeom prst="rect">
            <a:avLst/>
          </a:prstGeom>
          <a:noFill/>
          <a:ln>
            <a:noFill/>
          </a:ln>
        </p:spPr>
      </p:pic>
      <p:sp>
        <p:nvSpPr>
          <p:cNvPr id="5" name="Content Placeholder 2"/>
          <p:cNvSpPr txBox="1">
            <a:spLocks/>
          </p:cNvSpPr>
          <p:nvPr/>
        </p:nvSpPr>
        <p:spPr>
          <a:xfrm>
            <a:off x="539750" y="1196752"/>
            <a:ext cx="7913688" cy="4606925"/>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2004 : starts the project in Catalonia</a:t>
            </a:r>
          </a:p>
          <a:p>
            <a:pPr>
              <a:buFont typeface="Arial" panose="020B0604020202020204" pitchFamily="34" charset="0"/>
              <a:buChar char="•"/>
            </a:pPr>
            <a:r>
              <a:rPr lang="en-US" sz="2000" kern="0" dirty="0" smtClean="0"/>
              <a:t>2 main requirements: 1) all data should be integrated and accessible online; 2) processes of prescribing and dispensing should run in real-time (and visible by the CHS).</a:t>
            </a:r>
          </a:p>
          <a:p>
            <a:pPr>
              <a:buFont typeface="Arial" panose="020B0604020202020204" pitchFamily="34" charset="0"/>
              <a:buChar char="•"/>
            </a:pPr>
            <a:r>
              <a:rPr lang="en-US" sz="2000" kern="0" dirty="0" smtClean="0"/>
              <a:t>Governance structure where the CHS is at the center.</a:t>
            </a:r>
            <a:endParaRPr lang="en-US" sz="2000" kern="0" dirty="0"/>
          </a:p>
        </p:txBody>
      </p:sp>
      <p:sp>
        <p:nvSpPr>
          <p:cNvPr id="8" name="Slide Number Placeholder 7"/>
          <p:cNvSpPr>
            <a:spLocks noGrp="1"/>
          </p:cNvSpPr>
          <p:nvPr>
            <p:ph type="sldNum" idx="10"/>
          </p:nvPr>
        </p:nvSpPr>
        <p:spPr/>
        <p:txBody>
          <a:bodyPr/>
          <a:lstStyle/>
          <a:p>
            <a:pPr algn="r">
              <a:defRPr/>
            </a:pPr>
            <a:fld id="{CCE40E5F-EA55-49FA-970F-360AD3E1561A}" type="slidenum">
              <a:rPr lang="en-GB" sz="1400" smtClean="0">
                <a:latin typeface="+mn-lt"/>
              </a:rPr>
              <a:pPr algn="r">
                <a:defRPr/>
              </a:pPr>
              <a:t>7</a:t>
            </a:fld>
            <a:endParaRPr lang="en-GB" sz="1400">
              <a:latin typeface="+mn-lt"/>
            </a:endParaRPr>
          </a:p>
        </p:txBody>
      </p:sp>
    </p:spTree>
    <p:extLst>
      <p:ext uri="{BB962C8B-B14F-4D97-AF65-F5344CB8AC3E}">
        <p14:creationId xmlns:p14="http://schemas.microsoft.com/office/powerpoint/2010/main" val="349489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Dual architecture</a:t>
            </a:r>
            <a:endParaRPr lang="en-US"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149080"/>
            <a:ext cx="8640960" cy="1872208"/>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899592" y="1189682"/>
            <a:ext cx="7344816" cy="2088232"/>
          </a:xfrm>
          <a:prstGeom prst="rect">
            <a:avLst/>
          </a:prstGeom>
          <a:noFill/>
          <a:ln>
            <a:noFill/>
          </a:ln>
        </p:spPr>
      </p:pic>
      <p:sp>
        <p:nvSpPr>
          <p:cNvPr id="3" name="Down Arrow 2"/>
          <p:cNvSpPr/>
          <p:nvPr/>
        </p:nvSpPr>
        <p:spPr bwMode="auto">
          <a:xfrm>
            <a:off x="4211960" y="3140968"/>
            <a:ext cx="432048" cy="799158"/>
          </a:xfrm>
          <a:prstGeom prst="downArrow">
            <a:avLst/>
          </a:prstGeom>
          <a:solidFill>
            <a:schemeClr val="tx2">
              <a:lumMod val="50000"/>
              <a:lumOff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endParaRPr>
          </a:p>
        </p:txBody>
      </p:sp>
      <p:sp>
        <p:nvSpPr>
          <p:cNvPr id="10" name="Content Placeholder 2"/>
          <p:cNvSpPr txBox="1">
            <a:spLocks/>
          </p:cNvSpPr>
          <p:nvPr/>
        </p:nvSpPr>
        <p:spPr>
          <a:xfrm>
            <a:off x="539750" y="6238899"/>
            <a:ext cx="8280722" cy="619101"/>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Change in the distribution of rights and obligations over the project.</a:t>
            </a:r>
            <a:endParaRPr lang="en-US" sz="2000" kern="0" dirty="0"/>
          </a:p>
        </p:txBody>
      </p:sp>
      <p:sp>
        <p:nvSpPr>
          <p:cNvPr id="6" name="Slide Number Placeholder 5"/>
          <p:cNvSpPr>
            <a:spLocks noGrp="1"/>
          </p:cNvSpPr>
          <p:nvPr>
            <p:ph type="sldNum" idx="10"/>
          </p:nvPr>
        </p:nvSpPr>
        <p:spPr/>
        <p:txBody>
          <a:bodyPr/>
          <a:lstStyle/>
          <a:p>
            <a:pPr>
              <a:defRPr/>
            </a:pPr>
            <a:fld id="{34AF26C6-A4BA-4374-8F24-2FC5F535753C}" type="slidenum">
              <a:rPr lang="en-GB" smtClean="0"/>
              <a:pPr>
                <a:defRPr/>
              </a:pPr>
              <a:t>8</a:t>
            </a:fld>
            <a:endParaRPr lang="en-GB"/>
          </a:p>
        </p:txBody>
      </p:sp>
    </p:spTree>
    <p:extLst>
      <p:ext uri="{BB962C8B-B14F-4D97-AF65-F5344CB8AC3E}">
        <p14:creationId xmlns:p14="http://schemas.microsoft.com/office/powerpoint/2010/main" val="2455196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Organizing the pharmacists side</a:t>
            </a:r>
            <a:endParaRPr lang="en-US"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9" name="Object 8"/>
          <p:cNvGraphicFramePr>
            <a:graphicFrameLocks noChangeAspect="1"/>
          </p:cNvGraphicFramePr>
          <p:nvPr>
            <p:extLst>
              <p:ext uri="{D42A27DB-BD31-4B8C-83A1-F6EECF244321}">
                <p14:modId xmlns:p14="http://schemas.microsoft.com/office/powerpoint/2010/main" val="3315017351"/>
              </p:ext>
            </p:extLst>
          </p:nvPr>
        </p:nvGraphicFramePr>
        <p:xfrm>
          <a:off x="467544" y="3717032"/>
          <a:ext cx="8463340" cy="2952328"/>
        </p:xfrm>
        <a:graphic>
          <a:graphicData uri="http://schemas.openxmlformats.org/presentationml/2006/ole">
            <mc:AlternateContent xmlns:mc="http://schemas.openxmlformats.org/markup-compatibility/2006">
              <mc:Choice xmlns:v="urn:schemas-microsoft-com:vml" Requires="v">
                <p:oleObj spid="_x0000_s4125" name="Visio" r:id="rId3" imgW="5729495" imgH="1999398" progId="Visio.Drawing.11">
                  <p:embed/>
                </p:oleObj>
              </mc:Choice>
              <mc:Fallback>
                <p:oleObj name="Visio" r:id="rId3" imgW="5729495" imgH="1999398"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717032"/>
                        <a:ext cx="8463340" cy="2952328"/>
                      </a:xfrm>
                      <a:prstGeom prst="rect">
                        <a:avLst/>
                      </a:prstGeom>
                      <a:noFill/>
                    </p:spPr>
                  </p:pic>
                </p:oleObj>
              </mc:Fallback>
            </mc:AlternateContent>
          </a:graphicData>
        </a:graphic>
      </p:graphicFrame>
      <p:sp>
        <p:nvSpPr>
          <p:cNvPr id="7" name="Content Placeholder 2"/>
          <p:cNvSpPr txBox="1">
            <a:spLocks/>
          </p:cNvSpPr>
          <p:nvPr/>
        </p:nvSpPr>
        <p:spPr>
          <a:xfrm>
            <a:off x="431639" y="1340768"/>
            <a:ext cx="8280722" cy="1944216"/>
          </a:xfrm>
          <a:prstGeom prst="rect">
            <a:avLst/>
          </a:prstGeom>
        </p:spPr>
        <p:txBody>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2pPr>
            <a:lvl3pPr marL="1143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a:lstStyle>
          <a:p>
            <a:pPr>
              <a:buFont typeface="Arial" panose="020B0604020202020204" pitchFamily="34" charset="0"/>
              <a:buChar char="•"/>
            </a:pPr>
            <a:r>
              <a:rPr lang="en-US" sz="2000" kern="0" dirty="0" smtClean="0"/>
              <a:t>Respect the installed base of pharmacists through a r</a:t>
            </a:r>
            <a:r>
              <a:rPr lang="en-US" sz="2000" kern="0" dirty="0" smtClean="0">
                <a:sym typeface="Wingdings" panose="05000000000000000000" pitchFamily="2" charset="2"/>
              </a:rPr>
              <a:t>ecognition program for PMS vendors + Create a governance structure with PMS vendors</a:t>
            </a:r>
            <a:endParaRPr lang="en-US" sz="2000" kern="0" dirty="0" smtClean="0"/>
          </a:p>
          <a:p>
            <a:pPr>
              <a:buFont typeface="Arial" panose="020B0604020202020204" pitchFamily="34" charset="0"/>
              <a:buChar char="•"/>
            </a:pPr>
            <a:r>
              <a:rPr lang="en-US" sz="2000" kern="0" dirty="0" smtClean="0"/>
              <a:t>Modularize the architecture </a:t>
            </a:r>
            <a:r>
              <a:rPr lang="en-US" sz="2000" kern="0" dirty="0">
                <a:sym typeface="Wingdings" panose="05000000000000000000" pitchFamily="2" charset="2"/>
              </a:rPr>
              <a:t>+ API (exposed in a DLL) for PMS vendors</a:t>
            </a:r>
            <a:endParaRPr lang="en-US" sz="2000" kern="0" dirty="0" smtClean="0"/>
          </a:p>
          <a:p>
            <a:pPr>
              <a:buFont typeface="Arial" panose="020B0604020202020204" pitchFamily="34" charset="0"/>
              <a:buChar char="•"/>
            </a:pPr>
            <a:r>
              <a:rPr lang="en-US" sz="2000" kern="0" dirty="0" smtClean="0"/>
              <a:t>Homogenize their access through a VPN</a:t>
            </a:r>
          </a:p>
          <a:p>
            <a:pPr>
              <a:buFont typeface="Arial" panose="020B0604020202020204" pitchFamily="34" charset="0"/>
              <a:buChar char="•"/>
            </a:pPr>
            <a:r>
              <a:rPr lang="en-US" sz="2000" kern="0" dirty="0" smtClean="0"/>
              <a:t>Homogenize their security level</a:t>
            </a:r>
          </a:p>
          <a:p>
            <a:pPr>
              <a:buFont typeface="Arial" panose="020B0604020202020204" pitchFamily="34" charset="0"/>
              <a:buChar char="•"/>
            </a:pPr>
            <a:r>
              <a:rPr lang="en-US" sz="2000" kern="0" dirty="0" smtClean="0"/>
              <a:t>Decoupling of the development and implementation</a:t>
            </a:r>
            <a:endParaRPr lang="en-US" sz="2000" kern="0" dirty="0"/>
          </a:p>
        </p:txBody>
      </p:sp>
      <p:sp>
        <p:nvSpPr>
          <p:cNvPr id="5" name="Slide Number Placeholder 4"/>
          <p:cNvSpPr>
            <a:spLocks noGrp="1"/>
          </p:cNvSpPr>
          <p:nvPr>
            <p:ph type="sldNum" idx="10"/>
          </p:nvPr>
        </p:nvSpPr>
        <p:spPr/>
        <p:txBody>
          <a:bodyPr/>
          <a:lstStyle/>
          <a:p>
            <a:pPr>
              <a:defRPr/>
            </a:pPr>
            <a:fld id="{34AF26C6-A4BA-4374-8F24-2FC5F535753C}" type="slidenum">
              <a:rPr lang="en-GB" smtClean="0"/>
              <a:pPr>
                <a:defRPr/>
              </a:pPr>
              <a:t>9</a:t>
            </a:fld>
            <a:endParaRPr lang="en-GB"/>
          </a:p>
        </p:txBody>
      </p:sp>
    </p:spTree>
    <p:extLst>
      <p:ext uri="{BB962C8B-B14F-4D97-AF65-F5344CB8AC3E}">
        <p14:creationId xmlns:p14="http://schemas.microsoft.com/office/powerpoint/2010/main" val="330225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Droid Sans Fallback"/>
        <a:cs typeface="Droid Sans Fallback"/>
      </a:majorFont>
      <a:minorFont>
        <a:latin typeface="Calibri"/>
        <a:ea typeface="Droid Sans Fallback"/>
        <a:cs typeface="Droid Sans Fallbac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10853</TotalTime>
  <Words>1743</Words>
  <Application>Microsoft Office PowerPoint</Application>
  <PresentationFormat>On-screen Show (4:3)</PresentationFormat>
  <Paragraphs>173</Paragraphs>
  <Slides>16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DejaVu Sans</vt:lpstr>
      <vt:lpstr>Droid Sans Fallback</vt:lpstr>
      <vt:lpstr>Times New Roman</vt:lpstr>
      <vt:lpstr>Wingdings</vt:lpstr>
      <vt:lpstr>Tema de Office</vt:lpstr>
      <vt:lpstr>Visio</vt:lpstr>
      <vt:lpstr>Digital Infrastructure as Assemblage: The Co-Functioning of Architecture, Governance and Process Strategy</vt:lpstr>
      <vt:lpstr>AT – Key concepts (I)</vt:lpstr>
      <vt:lpstr>AT – Key concepts (II)</vt:lpstr>
      <vt:lpstr>AT – Key concepts (III)</vt:lpstr>
      <vt:lpstr>Research method</vt:lpstr>
      <vt:lpstr>Narrative: The paper-based prescription</vt:lpstr>
      <vt:lpstr>Narrative: CHS – centered architecture</vt:lpstr>
      <vt:lpstr>Narrative: Dual architecture</vt:lpstr>
      <vt:lpstr>Narrative: Organizing the pharmacists side</vt:lpstr>
      <vt:lpstr>Narrative: Adaptations and Endurance</vt:lpstr>
      <vt:lpstr>Analysis: Structure generating processes (I)</vt:lpstr>
      <vt:lpstr>Analysis: Structure generating processes (II)</vt:lpstr>
      <vt:lpstr>Analysis: DI evolution</vt:lpstr>
      <vt:lpstr>Analysis: DI evolve through intensifications</vt:lpstr>
      <vt:lpstr>The conditioning of interactions among….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Ciclo de vida del desarrollo de Sistemas</dc:title>
  <dc:creator>CPD</dc:creator>
  <cp:lastModifiedBy>Eivind Engesæter</cp:lastModifiedBy>
  <cp:revision>1203</cp:revision>
  <cp:lastPrinted>2014-02-24T13:09:13Z</cp:lastPrinted>
  <dcterms:created xsi:type="dcterms:W3CDTF">2003-08-08T09:37:48Z</dcterms:created>
  <dcterms:modified xsi:type="dcterms:W3CDTF">2014-11-24T21:50:06Z</dcterms:modified>
</cp:coreProperties>
</file>