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03" r:id="rId2"/>
    <p:sldId id="315" r:id="rId3"/>
    <p:sldId id="326" r:id="rId4"/>
    <p:sldId id="316" r:id="rId5"/>
    <p:sldId id="317" r:id="rId6"/>
    <p:sldId id="318" r:id="rId7"/>
    <p:sldId id="327" r:id="rId8"/>
    <p:sldId id="320" r:id="rId9"/>
    <p:sldId id="324" r:id="rId10"/>
    <p:sldId id="328" r:id="rId11"/>
    <p:sldId id="321" r:id="rId12"/>
    <p:sldId id="322" r:id="rId13"/>
    <p:sldId id="325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339" autoAdjust="0"/>
  </p:normalViewPr>
  <p:slideViewPr>
    <p:cSldViewPr>
      <p:cViewPr>
        <p:scale>
          <a:sx n="69" d="100"/>
          <a:sy n="69" d="100"/>
        </p:scale>
        <p:origin x="-11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BA1B8-5578-4A36-B185-5A0F94D0BC9F}" type="datetimeFigureOut">
              <a:rPr lang="nb-NO" smtClean="0"/>
              <a:pPr/>
              <a:t>19.10.2014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977D-6753-4128-923A-86D266E636C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852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47D39-D057-40D5-83BC-A07AD07F2004}" type="datetimeFigureOut">
              <a:rPr lang="nb-NO" smtClean="0"/>
              <a:pPr/>
              <a:t>19.10.2014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56860-641E-4724-A11F-6C0276B3A58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1934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4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4C6D5-D8F5-4DE7-92A5-F7E75C3E83E7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AFDD3-7CB0-47D2-8CE7-5A056E6DB5A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5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25EAE-BA3F-4FE6-9EA9-5771A90DDB73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50201-9115-491A-8BA9-86779E3FEC3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1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675C1-58D1-4B56-A9D7-4109F1D6C571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7AA6-EE9A-45EE-9B00-4D3EB9FBFB7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4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10BCE-774E-4FC9-AB68-8A057333FAE9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9C6AF-4E30-48A1-ACA5-3DA8332EB33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9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D012A-DE9C-4A2F-9ABD-516EB26A8FB7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2502-068C-4766-8A1B-15450890AB6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6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62987-167C-4261-8739-32D3421EFA21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EA7EF-3CCC-4B9A-953D-AF4AAAF0717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4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88D9-7258-40DC-980A-E19B544BD234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6D80D-3E94-4560-9965-F29398738B57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05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1C2BA-0EFF-47E4-933B-E7BC7C6EAC4F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E9F80-5E11-4B41-9BAD-9AFD8C45260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D2FF-3DBD-4E85-8790-E6D7572D84E6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75AF-B43A-40FD-9226-F74F573C09D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5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A20CD-DDD5-447F-97C4-72F3FF73FBD0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5437D-123A-48E4-831E-DB949DB36EF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0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9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404811-C680-4459-8475-B322C0BBA1D2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19.10.2014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ABE9702-2ACA-4EF6-9A01-69DC25C81F6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31" name="Picture 8" descr="MN_IFI_A_ENG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9495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23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7543800" cy="194421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noProof="0" smtClean="0"/>
              <a:t>Process Strategies</a:t>
            </a:r>
            <a:br>
              <a:rPr lang="en-GB" sz="3600" noProof="0" smtClean="0"/>
            </a:br>
            <a:r>
              <a:rPr lang="en-GB" sz="3600" noProof="0" smtClean="0"/>
              <a:t/>
            </a:r>
            <a:br>
              <a:rPr lang="en-GB" sz="3600" noProof="0" smtClean="0"/>
            </a:br>
            <a:r>
              <a:rPr lang="en-GB" sz="3600" noProof="0" smtClean="0"/>
              <a:t>Standardization Strategies and Service Innovation in Health Care</a:t>
            </a:r>
            <a:endParaRPr lang="en-GB" sz="4000" noProof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5013176"/>
            <a:ext cx="5648672" cy="625624"/>
          </a:xfrm>
        </p:spPr>
        <p:txBody>
          <a:bodyPr>
            <a:normAutofit/>
          </a:bodyPr>
          <a:lstStyle/>
          <a:p>
            <a:pPr eaLnBrk="1" hangingPunct="1"/>
            <a:r>
              <a:rPr lang="en-GB" noProof="0" smtClean="0">
                <a:solidFill>
                  <a:srgbClr val="898989"/>
                </a:solidFill>
              </a:rPr>
              <a:t>Ole Hanseth</a:t>
            </a:r>
          </a:p>
          <a:p>
            <a:pPr eaLnBrk="1" hangingPunct="1"/>
            <a:endParaRPr lang="en-GB" noProof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36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Architecture &amp; governance regime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AP: INA, complex organization</a:t>
            </a:r>
          </a:p>
          <a:p>
            <a:r>
              <a:rPr lang="en-GB" noProof="0" smtClean="0"/>
              <a:t>IS: INA, complex organization</a:t>
            </a:r>
          </a:p>
          <a:p>
            <a:r>
              <a:rPr lang="en-GB" noProof="0" smtClean="0"/>
              <a:t>FG: SPA, simple organization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4070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55650" y="765175"/>
          <a:ext cx="7777163" cy="5594351"/>
        </p:xfrm>
        <a:graphic>
          <a:graphicData uri="http://schemas.openxmlformats.org/drawingml/2006/table">
            <a:tbl>
              <a:tblPr/>
              <a:tblGrid>
                <a:gridCol w="2303463"/>
                <a:gridCol w="2881312"/>
                <a:gridCol w="2592388"/>
              </a:tblGrid>
              <a:tr h="4841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Table 2. Standardization strategies</a:t>
                      </a:r>
                      <a:endParaRPr kumimoji="0" lang="nb-NO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Standardization strategy</a:t>
                      </a:r>
                      <a:endParaRPr kumimoji="0" lang="nb-NO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Cases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1.Anticipated standardization</a:t>
                      </a:r>
                      <a:endParaRPr kumimoji="0" lang="nb-NO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Top-down process, worked out as detailed compromises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 CEN TC/251, KITH 2.ePrescription (1)          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2.Integrated solutions</a:t>
                      </a:r>
                      <a:endParaRPr kumimoji="0" lang="nb-NO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User driven projects, standards part of requirements specifications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 The Elin project                                                                    4. ePrescription (2)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3.Flexible generification</a:t>
                      </a:r>
                      <a:endParaRPr kumimoji="0" lang="nb-NO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Work processes and actual use determine standards, adapted pragmatically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5. Fürst                                         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NNHN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7. DIPS Interactor 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Service innovation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Anticipatory standardization</a:t>
            </a:r>
          </a:p>
          <a:p>
            <a:pPr lvl="1"/>
            <a:r>
              <a:rPr lang="en-GB" noProof="0" smtClean="0"/>
              <a:t>Replicating paper based services</a:t>
            </a:r>
          </a:p>
          <a:p>
            <a:r>
              <a:rPr lang="en-GB" noProof="0" smtClean="0"/>
              <a:t>Integrated applications</a:t>
            </a:r>
          </a:p>
          <a:p>
            <a:pPr lvl="1"/>
            <a:r>
              <a:rPr lang="en-GB" noProof="0" smtClean="0"/>
              <a:t>Replicating paper based services</a:t>
            </a:r>
          </a:p>
          <a:p>
            <a:r>
              <a:rPr lang="en-GB" noProof="0" smtClean="0"/>
              <a:t>Flexible generification</a:t>
            </a:r>
          </a:p>
          <a:p>
            <a:pPr lvl="1"/>
            <a:r>
              <a:rPr lang="en-GB" noProof="0" smtClean="0"/>
              <a:t>New and improved services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noProof="0" dirty="0" smtClean="0"/>
          </a:p>
          <a:p>
            <a:endParaRPr lang="en-GB" noProof="0" dirty="0" smtClean="0"/>
          </a:p>
          <a:p>
            <a:pPr algn="ctr">
              <a:buFont typeface="Arial" charset="0"/>
              <a:buNone/>
            </a:pPr>
            <a:r>
              <a:rPr lang="en-GB" sz="9600" noProof="0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Standardization strategies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Standardization: formal, de facto</a:t>
            </a:r>
          </a:p>
          <a:p>
            <a:r>
              <a:rPr lang="en-GB" noProof="0" smtClean="0"/>
              <a:t>The formal model (telecom, …)</a:t>
            </a:r>
          </a:p>
          <a:p>
            <a:r>
              <a:rPr lang="en-GB" noProof="0" smtClean="0"/>
              <a:t>De facto – «the market»</a:t>
            </a:r>
          </a:p>
          <a:p>
            <a:r>
              <a:rPr lang="en-GB" noProof="0" smtClean="0"/>
              <a:t>“A regime in crises”</a:t>
            </a:r>
          </a:p>
          <a:p>
            <a:endParaRPr lang="en-GB" noProof="0" smtClean="0"/>
          </a:p>
          <a:p>
            <a:r>
              <a:rPr lang="en-GB" noProof="0" smtClean="0"/>
              <a:t>SAP: Generifization </a:t>
            </a:r>
          </a:p>
          <a:p>
            <a:r>
              <a:rPr lang="en-GB" noProof="0" smtClean="0"/>
              <a:t>Flexible standards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862608"/>
          </a:xfrm>
        </p:spPr>
        <p:txBody>
          <a:bodyPr/>
          <a:lstStyle/>
          <a:p>
            <a:r>
              <a:rPr lang="en-GB" noProof="0" smtClean="0"/>
              <a:t>The Internet model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28800"/>
            <a:ext cx="7696200" cy="4467200"/>
          </a:xfrm>
        </p:spPr>
        <p:txBody>
          <a:bodyPr/>
          <a:lstStyle/>
          <a:p>
            <a:r>
              <a:rPr lang="en-GB" noProof="0" smtClean="0"/>
              <a:t>– « -- we believe in rough concensus and running code»</a:t>
            </a:r>
          </a:p>
          <a:p>
            <a:r>
              <a:rPr lang="en-GB" noProof="0" smtClean="0"/>
              <a:t>Maturity levels</a:t>
            </a:r>
          </a:p>
          <a:p>
            <a:pPr lvl="1"/>
            <a:r>
              <a:rPr lang="en-GB" noProof="0" smtClean="0"/>
              <a:t>Proposed standard</a:t>
            </a:r>
          </a:p>
          <a:p>
            <a:pPr lvl="2"/>
            <a:r>
              <a:rPr lang="en-GB" noProof="0" smtClean="0"/>
              <a:t>resolved known design choices</a:t>
            </a:r>
          </a:p>
          <a:p>
            <a:pPr lvl="1"/>
            <a:r>
              <a:rPr lang="en-GB" noProof="0" smtClean="0"/>
              <a:t>Draft standard</a:t>
            </a:r>
          </a:p>
          <a:p>
            <a:pPr lvl="2"/>
            <a:r>
              <a:rPr lang="en-GB" noProof="0" smtClean="0"/>
              <a:t>at least two independent and interoperable implementations from different code bases</a:t>
            </a:r>
          </a:p>
          <a:p>
            <a:pPr lvl="2"/>
            <a:r>
              <a:rPr lang="en-GB" noProof="0" smtClean="0"/>
              <a:t>sufficient successful operational experience</a:t>
            </a:r>
          </a:p>
          <a:p>
            <a:pPr lvl="1"/>
            <a:r>
              <a:rPr lang="en-GB" noProof="0" smtClean="0"/>
              <a:t>Full standard</a:t>
            </a:r>
          </a:p>
          <a:p>
            <a:pPr lvl="2"/>
            <a:r>
              <a:rPr lang="en-GB" noProof="0" smtClean="0"/>
              <a:t>significant implementation</a:t>
            </a:r>
          </a:p>
          <a:p>
            <a:pPr lvl="2"/>
            <a:r>
              <a:rPr lang="en-GB" noProof="0" smtClean="0"/>
              <a:t>successful operational experience</a:t>
            </a:r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0292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Research question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Which standardization strategies support service innovation in the health care sector? </a:t>
            </a:r>
          </a:p>
          <a:p>
            <a:endParaRPr lang="en-GB" sz="2000" noProof="0" dirty="0" smtClean="0"/>
          </a:p>
          <a:p>
            <a:r>
              <a:rPr lang="en-GB" sz="2000" noProof="0" dirty="0" smtClean="0"/>
              <a:t>I.e. which strategies are most successful in terms of, first, leading to the </a:t>
            </a:r>
            <a:r>
              <a:rPr lang="en-GB" sz="2000" b="1" noProof="0" dirty="0" smtClean="0"/>
              <a:t>settlement of new standards </a:t>
            </a:r>
            <a:r>
              <a:rPr lang="en-GB" sz="2000" noProof="0" dirty="0" smtClean="0"/>
              <a:t>which are </a:t>
            </a:r>
            <a:r>
              <a:rPr lang="en-GB" sz="2000" b="1" noProof="0" dirty="0" smtClean="0"/>
              <a:t>implemented</a:t>
            </a:r>
            <a:r>
              <a:rPr lang="en-GB" sz="2000" noProof="0" dirty="0" smtClean="0"/>
              <a:t> in ICT solutions which eventually are widely </a:t>
            </a:r>
            <a:r>
              <a:rPr lang="en-GB" sz="2000" b="1" noProof="0" dirty="0" smtClean="0"/>
              <a:t>adopted</a:t>
            </a:r>
            <a:r>
              <a:rPr lang="en-GB" sz="2000" noProof="0" dirty="0" smtClean="0"/>
              <a:t>, at the same time as the adoption and use of the solutions based on these standards enables and contributes to </a:t>
            </a:r>
            <a:r>
              <a:rPr lang="en-GB" sz="2000" b="1" noProof="0" dirty="0" smtClean="0"/>
              <a:t>service innovation</a:t>
            </a:r>
            <a:r>
              <a:rPr lang="en-GB" sz="2000" noProof="0" dirty="0" smtClean="0"/>
              <a:t>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en-GB" noProof="0" smtClean="0"/>
              <a:t>The beginning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569371"/>
          </a:xfrm>
        </p:spPr>
        <p:txBody>
          <a:bodyPr/>
          <a:lstStyle/>
          <a:p>
            <a:r>
              <a:rPr lang="en-GB" sz="2800" noProof="0" smtClean="0"/>
              <a:t>1987: Fürst’s lab report transfer solution</a:t>
            </a:r>
          </a:p>
          <a:p>
            <a:r>
              <a:rPr lang="en-GB" sz="2800" noProof="0" smtClean="0"/>
              <a:t>1988: Telenor (Telemedicine in Northern Norway)</a:t>
            </a:r>
          </a:p>
          <a:p>
            <a:r>
              <a:rPr lang="en-GB" sz="2800" noProof="0" smtClean="0"/>
              <a:t>Lab report transfer solutions</a:t>
            </a:r>
          </a:p>
          <a:p>
            <a:r>
              <a:rPr lang="en-GB" sz="2800" noProof="0" smtClean="0"/>
              <a:t>Standardizing</a:t>
            </a:r>
          </a:p>
          <a:p>
            <a:r>
              <a:rPr lang="en-GB" sz="2800" noProof="0" smtClean="0"/>
              <a:t>Statskonsult’s Infrastructure programme: EDI</a:t>
            </a:r>
          </a:p>
          <a:p>
            <a:pPr lvl="1"/>
            <a:r>
              <a:rPr lang="en-GB" sz="2400" noProof="0" smtClean="0"/>
              <a:t>Physicians’ invoices</a:t>
            </a:r>
          </a:p>
          <a:p>
            <a:r>
              <a:rPr lang="en-GB" sz="2800" noProof="0" smtClean="0"/>
              <a:t>CEN TC/251, KITH</a:t>
            </a:r>
          </a:p>
          <a:p>
            <a:endParaRPr lang="en-GB" sz="2800" noProof="0" smtClean="0"/>
          </a:p>
          <a:p>
            <a:r>
              <a:rPr lang="en-GB" sz="2800" b="1" noProof="0" smtClean="0"/>
              <a:t>Consensus: EDI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90600" y="692696"/>
            <a:ext cx="7696200" cy="792088"/>
          </a:xfrm>
        </p:spPr>
        <p:txBody>
          <a:bodyPr/>
          <a:lstStyle/>
          <a:p>
            <a:r>
              <a:rPr lang="en-GB" noProof="0" smtClean="0"/>
              <a:t>Anticipatory standardization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sz="2800" noProof="0" smtClean="0"/>
              <a:t>90-ies:</a:t>
            </a:r>
          </a:p>
          <a:p>
            <a:pPr lvl="1"/>
            <a:r>
              <a:rPr lang="en-GB" sz="2400" noProof="0" smtClean="0"/>
              <a:t>Lab reports &amp; orders, prescriptions, physicians and out-patient clinics’ invoices, admission and discharge letters, ..</a:t>
            </a:r>
          </a:p>
          <a:p>
            <a:pPr lvl="1">
              <a:buFont typeface="Arial" charset="0"/>
              <a:buNone/>
            </a:pPr>
            <a:r>
              <a:rPr lang="en-GB" sz="2400" noProof="0" smtClean="0"/>
              <a:t>00-ies:</a:t>
            </a:r>
          </a:p>
          <a:p>
            <a:pPr lvl="1"/>
            <a:r>
              <a:rPr lang="en-GB" sz="2400" noProof="0" smtClean="0"/>
              <a:t>Lab reports &amp; orders, prescriptions, physicians and out-patient clinics’ invoices, admission and discharge letters, ..</a:t>
            </a:r>
          </a:p>
          <a:p>
            <a:pPr lvl="1"/>
            <a:endParaRPr lang="en-GB" sz="2400" noProof="0" smtClean="0"/>
          </a:p>
          <a:p>
            <a:pPr lvl="1">
              <a:buFont typeface="Arial" charset="0"/>
              <a:buNone/>
            </a:pPr>
            <a:endParaRPr lang="en-GB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Integrated solutions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ELIN projects</a:t>
            </a:r>
          </a:p>
          <a:p>
            <a:pPr lvl="1"/>
            <a:r>
              <a:rPr lang="en-GB" noProof="0" smtClean="0"/>
              <a:t>Overall requirements</a:t>
            </a:r>
          </a:p>
          <a:p>
            <a:r>
              <a:rPr lang="en-GB" noProof="0" smtClean="0"/>
              <a:t>The message effort (meldingsløftet)</a:t>
            </a:r>
          </a:p>
          <a:p>
            <a:r>
              <a:rPr lang="en-GB" noProof="0" smtClean="0"/>
              <a:t>ePrescription</a:t>
            </a:r>
          </a:p>
          <a:p>
            <a:pPr lvl="1"/>
            <a:endParaRPr lang="en-GB" sz="2000" noProof="0" smtClean="0"/>
          </a:p>
          <a:p>
            <a:r>
              <a:rPr lang="en-GB" noProof="0" smtClean="0"/>
              <a:t>Status: Modest successes, coordination problems, always someone not doing as promised</a:t>
            </a:r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1619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574576"/>
          </a:xfrm>
        </p:spPr>
        <p:txBody>
          <a:bodyPr/>
          <a:lstStyle/>
          <a:p>
            <a:r>
              <a:rPr lang="en-GB" noProof="0" smtClean="0"/>
              <a:t>Flexible generification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1628800"/>
            <a:ext cx="7696200" cy="4467200"/>
          </a:xfrm>
        </p:spPr>
        <p:txBody>
          <a:bodyPr/>
          <a:lstStyle/>
          <a:p>
            <a:r>
              <a:rPr lang="en-GB" noProof="0" smtClean="0"/>
              <a:t>Fürst</a:t>
            </a:r>
          </a:p>
          <a:p>
            <a:pPr lvl="1"/>
            <a:r>
              <a:rPr lang="en-GB" noProof="0" smtClean="0"/>
              <a:t>Lab report transfer solution, 1987, 3 man weeks + 1 evening</a:t>
            </a:r>
          </a:p>
          <a:p>
            <a:pPr lvl="1"/>
            <a:r>
              <a:rPr lang="en-GB" noProof="0" smtClean="0"/>
              <a:t>Lab ordering solution, interactive ordering</a:t>
            </a:r>
          </a:p>
          <a:p>
            <a:r>
              <a:rPr lang="en-GB" noProof="0" smtClean="0"/>
              <a:t>Northern Norwegian Health Network</a:t>
            </a:r>
          </a:p>
          <a:p>
            <a:pPr lvl="1"/>
            <a:r>
              <a:rPr lang="en-GB" noProof="0" smtClean="0"/>
              <a:t>Generification, $-format</a:t>
            </a:r>
          </a:p>
          <a:p>
            <a:r>
              <a:rPr lang="en-GB" noProof="0" smtClean="0"/>
              <a:t>Well/Dips Interactor</a:t>
            </a:r>
          </a:p>
          <a:p>
            <a:pPr lvl="1"/>
            <a:r>
              <a:rPr lang="en-GB" noProof="0" smtClean="0"/>
              <a:t>General interactive ordering</a:t>
            </a:r>
          </a:p>
          <a:p>
            <a:pPr lvl="1"/>
            <a:r>
              <a:rPr lang="en-GB" noProof="0" smtClean="0"/>
              <a:t>Interactive admission letters</a:t>
            </a:r>
          </a:p>
          <a:p>
            <a:pPr lvl="1"/>
            <a:r>
              <a:rPr lang="en-GB" noProof="0" smtClean="0"/>
              <a:t>Experimental standardization, flexible standards</a:t>
            </a:r>
          </a:p>
          <a:p>
            <a:pPr lvl="1"/>
            <a:r>
              <a:rPr lang="en-GB" noProof="0" smtClean="0"/>
              <a:t>Platform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Summary Care Record Systems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noProof="0" smtClean="0"/>
              <a:t>Scotland:</a:t>
            </a:r>
          </a:p>
          <a:p>
            <a:pPr lvl="1"/>
            <a:r>
              <a:rPr lang="en-GB" sz="2000" noProof="0" smtClean="0"/>
              <a:t>3 MGBP (4M Euros, 4 M USD)</a:t>
            </a:r>
          </a:p>
          <a:p>
            <a:r>
              <a:rPr lang="en-GB" sz="2400" noProof="0" smtClean="0"/>
              <a:t>Denmark:</a:t>
            </a:r>
          </a:p>
          <a:p>
            <a:pPr lvl="1"/>
            <a:r>
              <a:rPr lang="en-GB" sz="2000" noProof="0" smtClean="0"/>
              <a:t>Official, top-down</a:t>
            </a:r>
          </a:p>
          <a:p>
            <a:pPr lvl="2"/>
            <a:r>
              <a:rPr lang="en-GB" sz="1800" noProof="0" smtClean="0"/>
              <a:t>10 M Euros, </a:t>
            </a:r>
          </a:p>
          <a:p>
            <a:pPr lvl="2"/>
            <a:r>
              <a:rPr lang="en-GB" sz="1800" noProof="0" smtClean="0"/>
              <a:t>Faded out after about 4 years, officially cancelled after 8</a:t>
            </a:r>
          </a:p>
          <a:p>
            <a:pPr lvl="1"/>
            <a:r>
              <a:rPr lang="en-GB" sz="2000" noProof="0" smtClean="0"/>
              <a:t>Unofficial, bottom-up</a:t>
            </a:r>
          </a:p>
          <a:p>
            <a:pPr lvl="2"/>
            <a:r>
              <a:rPr lang="en-GB" sz="1800" noProof="0" smtClean="0"/>
              <a:t>Great success</a:t>
            </a:r>
          </a:p>
          <a:p>
            <a:r>
              <a:rPr lang="en-GB" sz="2400" noProof="0" smtClean="0"/>
              <a:t>UK</a:t>
            </a:r>
          </a:p>
          <a:p>
            <a:pPr lvl="1"/>
            <a:r>
              <a:rPr lang="en-GB" sz="2000" noProof="0" smtClean="0"/>
              <a:t>Started 2004, early adoption 2007, further deployment is frozen</a:t>
            </a:r>
          </a:p>
          <a:p>
            <a:pPr lvl="1"/>
            <a:r>
              <a:rPr lang="en-GB" sz="2000" noProof="0" smtClean="0"/>
              <a:t>Spent 240 MGBP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10982</TotalTime>
  <Words>483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Process Strategies  Standardization Strategies and Service Innovation in Health Care</vt:lpstr>
      <vt:lpstr>Standardization strategies</vt:lpstr>
      <vt:lpstr>The Internet model</vt:lpstr>
      <vt:lpstr>Research question </vt:lpstr>
      <vt:lpstr>The beginning</vt:lpstr>
      <vt:lpstr>Anticipatory standardization</vt:lpstr>
      <vt:lpstr>Integrated solutions</vt:lpstr>
      <vt:lpstr>Flexible generification</vt:lpstr>
      <vt:lpstr>Summary Care Record Systems</vt:lpstr>
      <vt:lpstr>Architecture &amp; governance regime</vt:lpstr>
      <vt:lpstr>PowerPoint Presentation</vt:lpstr>
      <vt:lpstr>Service innovation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Braa</dc:creator>
  <cp:lastModifiedBy>"oleha"</cp:lastModifiedBy>
  <cp:revision>42</cp:revision>
  <dcterms:created xsi:type="dcterms:W3CDTF">2013-04-03T10:53:43Z</dcterms:created>
  <dcterms:modified xsi:type="dcterms:W3CDTF">2014-10-19T08:22:58Z</dcterms:modified>
</cp:coreProperties>
</file>