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9" r:id="rId3"/>
    <p:sldId id="268" r:id="rId4"/>
    <p:sldId id="270" r:id="rId5"/>
    <p:sldId id="271" r:id="rId6"/>
    <p:sldId id="267" r:id="rId7"/>
    <p:sldId id="257" r:id="rId8"/>
    <p:sldId id="258" r:id="rId9"/>
    <p:sldId id="259" r:id="rId10"/>
    <p:sldId id="265" r:id="rId11"/>
    <p:sldId id="266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22" autoAdjust="0"/>
  </p:normalViewPr>
  <p:slideViewPr>
    <p:cSldViewPr>
      <p:cViewPr>
        <p:scale>
          <a:sx n="60" d="100"/>
          <a:sy n="60" d="100"/>
        </p:scale>
        <p:origin x="-22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09D81-DFF8-4D13-8592-A35AAEF55310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962E-8819-45A9-940D-696B176048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23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2)</a:t>
            </a:r>
          </a:p>
          <a:p>
            <a:r>
              <a:rPr lang="nb-NO" dirty="0" smtClean="0"/>
              <a:t>A</a:t>
            </a:r>
            <a:r>
              <a:rPr lang="nb-NO" baseline="0" dirty="0" smtClean="0"/>
              <a:t> device must not only be able to deduce the context, but also know what to do with it.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90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Etherphone</a:t>
            </a:r>
            <a:r>
              <a:rPr lang="nb-NO" baseline="0" dirty="0" smtClean="0"/>
              <a:t> 1: Very autonomous. Users entered their location, and the device forwarded calls and messages to that location.</a:t>
            </a:r>
          </a:p>
          <a:p>
            <a:endParaRPr lang="nb-NO" baseline="0" dirty="0" smtClean="0"/>
          </a:p>
          <a:p>
            <a:r>
              <a:rPr lang="nb-NO" baseline="0" dirty="0" smtClean="0"/>
              <a:t>Receptionist assistant 1: Used IR sensors and badges to find out where people were, but only presented it to a receptionist who decided what to do.</a:t>
            </a:r>
          </a:p>
          <a:p>
            <a:endParaRPr lang="nb-NO" baseline="0" dirty="0" smtClean="0"/>
          </a:p>
          <a:p>
            <a:r>
              <a:rPr lang="nb-NO" baseline="0" dirty="0" smtClean="0"/>
              <a:t>Receptionist assistant 2: Used same technology, but rang the nearest phone to the user. Each user had his own ringtone.</a:t>
            </a:r>
          </a:p>
          <a:p>
            <a:endParaRPr lang="nb-NO" baseline="0" dirty="0" smtClean="0"/>
          </a:p>
          <a:p>
            <a:r>
              <a:rPr lang="nb-NO" baseline="0" dirty="0" smtClean="0"/>
              <a:t>Other projects include MIT’s AM which scans your calendar and messages and prioritises the messages based on your location, deduced from where you last checked your messages.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Dynamic mailinglists: you could send a message to everyone in a room, eg.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26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nb-NO" dirty="0" smtClean="0"/>
              <a:t>Improve relevance:</a:t>
            </a:r>
            <a:r>
              <a:rPr lang="nb-NO" baseline="0" dirty="0" smtClean="0"/>
              <a:t> only accept business calls during work hours</a:t>
            </a:r>
          </a:p>
          <a:p>
            <a:pPr marL="228600" indent="-228600">
              <a:buAutoNum type="arabicParenR"/>
            </a:pPr>
            <a:r>
              <a:rPr lang="nb-NO" baseline="0" dirty="0" smtClean="0"/>
              <a:t>Do not receive calls during a movie</a:t>
            </a:r>
          </a:p>
          <a:p>
            <a:pPr marL="228600" indent="-228600">
              <a:buAutoNum type="arabicParenR"/>
            </a:pPr>
            <a:r>
              <a:rPr lang="nb-NO" baseline="0" dirty="0" smtClean="0"/>
              <a:t>MIT AM prioritize messages depending on your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35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Sensor precision: what is recieved</a:t>
            </a:r>
            <a:r>
              <a:rPr lang="nb-NO" baseline="0" dirty="0" smtClean="0"/>
              <a:t> from the sensors may not reflect what is actually happening. A GPS may give wrong data.</a:t>
            </a:r>
          </a:p>
          <a:p>
            <a:endParaRPr lang="nb-NO" baseline="0" dirty="0" smtClean="0"/>
          </a:p>
          <a:p>
            <a:r>
              <a:rPr lang="nb-NO" baseline="0" dirty="0" smtClean="0"/>
              <a:t>Social impact: removes common sense as it would become much easier to contact someone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698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 mobile communication</a:t>
            </a:r>
            <a:r>
              <a:rPr lang="nb-NO" baseline="0" dirty="0" smtClean="0"/>
              <a:t> device such as an iPhone is mobile and gives you a lot of information.</a:t>
            </a:r>
          </a:p>
          <a:p>
            <a:endParaRPr lang="nb-NO" baseline="0" dirty="0" smtClean="0"/>
          </a:p>
          <a:p>
            <a:r>
              <a:rPr lang="nb-NO" baseline="0" dirty="0" smtClean="0"/>
              <a:t>But you still have to manually filter through all the info to get to what’s relevant to your context. Why should you have to do that when you have a very sophisticated device with you?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162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There</a:t>
            </a:r>
            <a:r>
              <a:rPr lang="nb-NO" baseline="0" dirty="0" smtClean="0"/>
              <a:t> are quite a few applications for the iPhone that takes context into consideration.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 example GulesiderLive, Yr.no, Yelp and TaxiNå. But they have one thing in common </a:t>
            </a:r>
            <a:r>
              <a:rPr lang="nb-NO" baseline="0" dirty="0" smtClean="0">
                <a:sym typeface="Wingdings" pitchFamily="2" charset="2"/>
              </a:rPr>
              <a:t> They only consider the user’s location.</a:t>
            </a:r>
          </a:p>
          <a:p>
            <a:endParaRPr lang="nb-NO" baseline="0" dirty="0" smtClean="0">
              <a:sym typeface="Wingdings" pitchFamily="2" charset="2"/>
            </a:endParaRPr>
          </a:p>
          <a:p>
            <a:r>
              <a:rPr lang="nb-NO" baseline="0" dirty="0" smtClean="0">
                <a:sym typeface="Wingdings" pitchFamily="2" charset="2"/>
              </a:rPr>
              <a:t>So is a location-aware device enough to be considered context-aware?</a:t>
            </a:r>
          </a:p>
          <a:p>
            <a:r>
              <a:rPr lang="nb-NO" baseline="0" dirty="0" smtClean="0">
                <a:sym typeface="Wingdings" pitchFamily="2" charset="2"/>
              </a:rPr>
              <a:t>Or more importantly, is the user’s location enough input for the application be able to filter out all irrelevant info, or does it need more input to become even more context-aware?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787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 we began by</a:t>
            </a:r>
            <a:r>
              <a:rPr lang="nb-NO" baseline="0" dirty="0" smtClean="0"/>
              <a:t> defining ourselves as the user group, since we both owned iphones and ipod touches.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[CLICK]</a:t>
            </a:r>
          </a:p>
          <a:p>
            <a:endParaRPr lang="nb-NO" baseline="0" dirty="0" smtClean="0"/>
          </a:p>
          <a:p>
            <a:r>
              <a:rPr lang="nb-NO" baseline="0" dirty="0" smtClean="0"/>
              <a:t>We asked ourselves, given a specific situation/context, what kind of information would we be interested in?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And 2; how would we find that information?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And 3; how can a device deduce the context it is in?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137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Through</a:t>
            </a:r>
            <a:r>
              <a:rPr lang="nb-NO" baseline="0" dirty="0" smtClean="0"/>
              <a:t> understanding users we would like to know how they find contextually relevant info today on their mobile devices.</a:t>
            </a:r>
          </a:p>
          <a:p>
            <a:endParaRPr lang="nb-NO" baseline="0" dirty="0" smtClean="0"/>
          </a:p>
          <a:p>
            <a:r>
              <a:rPr lang="nb-NO" baseline="0" dirty="0" smtClean="0"/>
              <a:t>And through our prototyping and evaluation we would like to investigate how this can be automated in the future.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962E-8819-45A9-940D-696B1760488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634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2BE5176-D560-43CB-B479-7CC7E89DAF5F}" type="datetimeFigureOut">
              <a:rPr lang="nb-NO" smtClean="0"/>
              <a:t>03.03.2010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941D045-F077-4C7D-9A3E-950EE6644672}" type="slidenum">
              <a:rPr lang="nb-NO" smtClean="0"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Context-aware communication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Moquan Chen &amp; Stian Kilaas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097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Pre-prototype</a:t>
            </a:r>
            <a:endParaRPr lang="nb-NO" dirty="0"/>
          </a:p>
        </p:txBody>
      </p:sp>
      <p:pic>
        <p:nvPicPr>
          <p:cNvPr id="1028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7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936104" cy="936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96378" y="1659420"/>
            <a:ext cx="109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Today</a:t>
            </a:r>
            <a:endParaRPr lang="nb-NO" sz="2800" dirty="0"/>
          </a:p>
        </p:txBody>
      </p:sp>
      <p:pic>
        <p:nvPicPr>
          <p:cNvPr id="1026" name="Picture 2" descr="http://www.clker.com/cliparts/b/1/f/a/1195445301811339265dagobert83_female_user_icon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http://195.154.158.1/uk/apple/apple-iphone-3gs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76085"/>
            <a:ext cx="1571820" cy="25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24171" y="6302550"/>
            <a:ext cx="2239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Without iAide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77464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7500" decel="37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0556 0.2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0556 0.3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9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875 0.3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9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2875 0.225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37500" decel="3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20486 L 0.78351 0.194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38333 L 0.78351 0.372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40417 L 0.66545 0.39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26782 L 0.66545 0.2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1 0.35162 L 0.67709 0.35162 C 0.62934 0.35162 0.57084 0.47037 0.57084 0.5669 L 0.57084 0.78218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15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1 0.19421 L 0.64566 0.19421 C 0.58386 0.19421 0.50799 0.3419 0.50799 0.46203 L 0.50799 0.7298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2678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45 0.19421 L 0.5434 0.19421 C 0.48854 0.19421 0.42135 0.32153 0.42135 0.42523 L 0.42135 0.65625 " pathEditMode="relative" rAng="0" ptsTypes="FfFF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45 0.37269 L 0.66545 0.047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Pre-prototype</a:t>
            </a:r>
            <a:endParaRPr lang="nb-NO" dirty="0"/>
          </a:p>
        </p:txBody>
      </p:sp>
      <p:sp>
        <p:nvSpPr>
          <p:cNvPr id="13" name="TextBox 12"/>
          <p:cNvSpPr txBox="1"/>
          <p:nvPr/>
        </p:nvSpPr>
        <p:spPr>
          <a:xfrm>
            <a:off x="3661755" y="1659420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Future</a:t>
            </a:r>
            <a:endParaRPr lang="nb-NO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763688" y="6302550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800" dirty="0" smtClean="0"/>
              <a:t>With iAide</a:t>
            </a:r>
            <a:endParaRPr lang="nb-NO" sz="2800" dirty="0"/>
          </a:p>
        </p:txBody>
      </p:sp>
      <p:pic>
        <p:nvPicPr>
          <p:cNvPr id="11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2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4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936104" cy="936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5" name="Picture 4" descr="http://www.norskminicooperclub.org/Portals/0/Nyheter/inf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32" name="Picture 8" descr="http://195.154.158.1/uk/apple/apple-iphone-3gs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76085"/>
            <a:ext cx="1571820" cy="250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6" name="Picture 2" descr="http://www.clker.com/cliparts/b/1/f/a/1195445301811339265dagobert83_female_user_icon.svg.m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83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37500" decel="37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40556 0.225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12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0556 0.383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9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2875 0.39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96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37500" decel="37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2875 0.2259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accel="37500" decel="37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40417 L 0.66545 0.393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5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24676 L 0.36233 0.24676 C 0.39583 0.24676 0.43715 0.35648 0.43715 0.44583 L 0.43715 0.64583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99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23657 L 0.5 0.23657 C 0.54236 0.23657 0.59462 0.36944 0.59462 0.47778 L 0.59462 0.71944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24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56 0.38333 L 0.51181 0.38333 C 0.55955 0.38333 0.61823 0.50486 0.61823 0.6037 L 0.61823 0.82431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545 0.37269 L 0.66545 0.04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Prototype</a:t>
            </a:r>
            <a:endParaRPr lang="nb-NO" dirty="0"/>
          </a:p>
        </p:txBody>
      </p:sp>
      <p:sp>
        <p:nvSpPr>
          <p:cNvPr id="4" name="AutoShape 2" descr="http://mail.google.com/mail/?attid=0.1&amp;disp=emb&amp;view=att&amp;th=1271b892a8bc21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http://mail.google.com/mail/?attid=0.1&amp;disp=emb&amp;view=att&amp;th=1271b892a8bc21a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://mail.google.com/mail/?attid=0.3&amp;disp=emb&amp;view=att&amp;th=1271b892a8bc21a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0" descr="http://mail.google.com/mail/?attid=0.6&amp;disp=emb&amp;view=att&amp;th=1271b892a8bc21a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3" descr="http://mail.google.com/mail/?attid=0.7&amp;disp=emb&amp;view=att&amp;th=1271b892a8bc21a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17" descr="http://mail.google.com/mail/?attid=0.1&amp;disp=emb&amp;view=att&amp;th=1271bedb745f155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20" descr="http://mail.google.com/mail/?ui=2&amp;ik=45e3bcf575&amp;view=att&amp;th=1271bee9b0d9ae93&amp;attid=0.1&amp;disp=inline&amp;realattid=f_g69v833m3&amp;z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3" descr="http://mail.google.com/mail/?attid=0.1&amp;disp=emb&amp;view=att&amp;th=1271bedb745f155b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26" descr="http://mail.google.com/mail/?attid=0.2&amp;disp=emb&amp;view=att&amp;th=1271bedb745f155b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30" descr="http://mail.google.com/mail/?attid=0.3&amp;disp=emb&amp;view=att&amp;th=1271bedb745f155b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555776" y="5589240"/>
            <a:ext cx="288032" cy="288032"/>
          </a:xfrm>
          <a:prstGeom prst="ellips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7380312" y="2132856"/>
            <a:ext cx="576064" cy="3874977"/>
            <a:chOff x="7380312" y="2132856"/>
            <a:chExt cx="576064" cy="3874977"/>
          </a:xfrm>
        </p:grpSpPr>
        <p:pic>
          <p:nvPicPr>
            <p:cNvPr id="4129" name="Picture 33" descr="http://www.iconarchive.com/icons/judge/iphone/128/cal-icon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3212976"/>
              <a:ext cx="572773" cy="572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pic>
          <p:nvPicPr>
            <p:cNvPr id="4131" name="Picture 35" descr="http://www.iconarchive.com/icons/judge/iphone/128/map-icon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4293096"/>
              <a:ext cx="576063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pic>
          <p:nvPicPr>
            <p:cNvPr id="4133" name="Picture 37" descr="http://www.iconarchive.com/icons/judge/iphone/128/clock-icon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2132856"/>
              <a:ext cx="576063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  <p:pic>
          <p:nvPicPr>
            <p:cNvPr id="4135" name="Picture 39" descr="http://www.iphonetoolbox.com/iconsdb/Smoog/icons/Contacts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376" y="5458679"/>
              <a:ext cx="540000" cy="54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99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0.24427 0.0735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3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0.07354 L 0.26007 -0.3459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209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6" presetClass="emph" presetSubtype="0" autoRev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07 -0.34598 L 0.26007 0.01063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07 0.01065 L 0.14965 0.07361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6" presetClass="emph" presetSubtype="0" autoRev="1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Prototype</a:t>
            </a:r>
            <a:endParaRPr lang="nb-NO" dirty="0"/>
          </a:p>
        </p:txBody>
      </p:sp>
      <p:sp>
        <p:nvSpPr>
          <p:cNvPr id="5" name="AutoShape 4" descr="http://mail.google.com/mail/?attid=0.2&amp;disp=emb&amp;view=att&amp;th=1271bee5906bc6d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7" descr="http://mail.google.com/mail/?attid=0.3&amp;disp=emb&amp;view=att&amp;th=1271bee5906bc6d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3048000" cy="4572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7277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Evaluation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3919992"/>
            <a:ext cx="1181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To come...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727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Next iteration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Expand user-group to other iPhone users</a:t>
            </a:r>
          </a:p>
          <a:p>
            <a:r>
              <a:rPr lang="nb-NO" dirty="0" smtClean="0"/>
              <a:t>Make higher fidelity prototype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282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Goals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How do users find contextually relevant info today?</a:t>
            </a:r>
          </a:p>
          <a:p>
            <a:r>
              <a:rPr lang="nb-NO" dirty="0" smtClean="0"/>
              <a:t>How can this be automated in the future?</a:t>
            </a:r>
          </a:p>
          <a:p>
            <a:r>
              <a:rPr lang="nb-NO" dirty="0" smtClean="0"/>
              <a:t>(make iPhone app)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553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Context-aware communication: the way a user is contacted depends on his/her context</a:t>
            </a:r>
          </a:p>
          <a:p>
            <a:r>
              <a:rPr lang="nb-NO" dirty="0" smtClean="0"/>
              <a:t>This article examines projects and gives them points on a context-aware vs. autonomous actions graph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0971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Early projects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6459"/>
            <a:ext cx="7488832" cy="537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236296" y="3789040"/>
            <a:ext cx="1907704" cy="2304256"/>
          </a:xfrm>
          <a:prstGeom prst="wedgeRoundRectCallout">
            <a:avLst>
              <a:gd name="adj1" fmla="val -68518"/>
              <a:gd name="adj2" fmla="val 4217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Good at autonomous actions, but users had to manually input their location</a:t>
            </a:r>
            <a:endParaRPr lang="nb-NO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0" y="3068960"/>
            <a:ext cx="2303240" cy="2304256"/>
          </a:xfrm>
          <a:prstGeom prst="wedgeRoundRectCallout">
            <a:avLst>
              <a:gd name="adj1" fmla="val 42069"/>
              <a:gd name="adj2" fmla="val -5635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Good at deducing location through IR sensors, but requires manual actions</a:t>
            </a:r>
            <a:endParaRPr lang="nb-NO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03848" y="3068960"/>
            <a:ext cx="2699792" cy="2304256"/>
          </a:xfrm>
          <a:prstGeom prst="wedgeRoundRectCallout">
            <a:avLst>
              <a:gd name="adj1" fmla="val 63456"/>
              <a:gd name="adj2" fmla="val -3309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Good at autonomous actions, and good at deducing context. But actions had to be pre-scripted.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81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 context-aware communication device should:</a:t>
            </a:r>
          </a:p>
          <a:p>
            <a:pPr lvl="1"/>
            <a:r>
              <a:rPr lang="nb-NO" dirty="0" smtClean="0"/>
              <a:t>Improve relevance</a:t>
            </a:r>
          </a:p>
          <a:p>
            <a:pPr lvl="1"/>
            <a:r>
              <a:rPr lang="nb-NO" dirty="0" smtClean="0"/>
              <a:t>Minimize disruption</a:t>
            </a:r>
          </a:p>
          <a:p>
            <a:pPr lvl="1"/>
            <a:r>
              <a:rPr lang="nb-NO" dirty="0" smtClean="0"/>
              <a:t>Reduce overload</a:t>
            </a:r>
          </a:p>
          <a:p>
            <a:pPr lvl="1"/>
            <a:r>
              <a:rPr lang="nb-NO" dirty="0" smtClean="0"/>
              <a:t>Select channels</a:t>
            </a:r>
          </a:p>
        </p:txBody>
      </p:sp>
    </p:spTree>
    <p:extLst>
      <p:ext uri="{BB962C8B-B14F-4D97-AF65-F5344CB8AC3E}">
        <p14:creationId xmlns:p14="http://schemas.microsoft.com/office/powerpoint/2010/main" val="218613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Challenges:</a:t>
            </a:r>
          </a:p>
          <a:p>
            <a:pPr lvl="1"/>
            <a:r>
              <a:rPr lang="nb-NO" dirty="0" smtClean="0"/>
              <a:t>Sensor precision</a:t>
            </a:r>
          </a:p>
          <a:p>
            <a:pPr lvl="1"/>
            <a:r>
              <a:rPr lang="nb-NO" dirty="0" smtClean="0"/>
              <a:t>Autonomous action</a:t>
            </a:r>
          </a:p>
        </p:txBody>
      </p:sp>
    </p:spTree>
    <p:extLst>
      <p:ext uri="{BB962C8B-B14F-4D97-AF65-F5344CB8AC3E}">
        <p14:creationId xmlns:p14="http://schemas.microsoft.com/office/powerpoint/2010/main" val="89434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iAide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Moquan Chen &amp; Stian Kilaas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600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f-fr.org/i/07-08-02_iphon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039050"/>
            <a:ext cx="3816424" cy="28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2708920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It’s mobile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It gives you a lot of info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b-NO" dirty="0" smtClean="0"/>
              <a:t>But you have to filter by context yourself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5102223" y="3909249"/>
            <a:ext cx="2566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You shouldn’t have to do that!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84600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Existing solutions</a:t>
            </a:r>
            <a:endParaRPr lang="nb-NO" dirty="0"/>
          </a:p>
        </p:txBody>
      </p:sp>
      <p:pic>
        <p:nvPicPr>
          <p:cNvPr id="2050" name="Picture 2" descr="http://a1.phobos.apple.com/us/r1000/033/Purple/aa/ed/99/mzl.gtkofoda.480x48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2160000" cy="3240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wired.com/images_blogs/epicenter/2009/12/yelp_iphone-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2160000" cy="3240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www.apphuset.com/apps/taxinaa/ver1_4/screenshots/bygd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0" y="2924944"/>
            <a:ext cx="2160000" cy="3240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://www.apptism.com/screenshots/000/047/763/origi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160000" cy="3240000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6" name="Group 5"/>
          <p:cNvGrpSpPr/>
          <p:nvPr/>
        </p:nvGrpSpPr>
        <p:grpSpPr>
          <a:xfrm>
            <a:off x="-162670" y="2852936"/>
            <a:ext cx="9505056" cy="4104456"/>
            <a:chOff x="-162670" y="2852936"/>
            <a:chExt cx="9505056" cy="4104456"/>
          </a:xfrm>
        </p:grpSpPr>
        <p:sp>
          <p:nvSpPr>
            <p:cNvPr id="5" name="Rectangle 4"/>
            <p:cNvSpPr/>
            <p:nvPr/>
          </p:nvSpPr>
          <p:spPr>
            <a:xfrm>
              <a:off x="-162670" y="2852936"/>
              <a:ext cx="9505056" cy="4104456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endParaRPr lang="nb-NO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endParaRPr lang="nb-NO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endParaRPr lang="nb-NO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endParaRPr lang="nb-NO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nb-NO" b="1" dirty="0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Is location-aware enough?</a:t>
              </a:r>
              <a:endParaRPr lang="nb-NO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058" name="Picture 10" descr="http://www.iconspedia.com/uploads/168386263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258" y="4005064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780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Understanding Users</a:t>
            </a:r>
            <a:endParaRPr lang="nb-NO" dirty="0"/>
          </a:p>
        </p:txBody>
      </p:sp>
      <p:pic>
        <p:nvPicPr>
          <p:cNvPr id="3074" name="Picture 2" descr="http://www.hemingwaysrestaurant.co.za/images/chef_bar_restaur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067160" cy="271144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 w="1905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65000" dist="50800" dir="12900000" kx="195000" ky="145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  <a:extLst/>
        </p:spPr>
      </p:pic>
      <p:sp>
        <p:nvSpPr>
          <p:cNvPr id="5" name="Rounded Rectangular Callout 4"/>
          <p:cNvSpPr/>
          <p:nvPr/>
        </p:nvSpPr>
        <p:spPr>
          <a:xfrm>
            <a:off x="2339752" y="3406520"/>
            <a:ext cx="1584176" cy="936104"/>
          </a:xfrm>
          <a:prstGeom prst="wedgeRoundRectCallout">
            <a:avLst>
              <a:gd name="adj1" fmla="val 25094"/>
              <a:gd name="adj2" fmla="val 75525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What info do I want?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339752" y="3406520"/>
            <a:ext cx="1584176" cy="936104"/>
          </a:xfrm>
          <a:prstGeom prst="wedgeRoundRectCallout">
            <a:avLst>
              <a:gd name="adj1" fmla="val 25864"/>
              <a:gd name="adj2" fmla="val 74222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How would I get that info?</a:t>
            </a: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blogs.villagevoice.com/runninscared/iphone_ho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90" y="2690080"/>
            <a:ext cx="1284734" cy="21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300154" y="1938172"/>
            <a:ext cx="1584176" cy="936104"/>
          </a:xfrm>
          <a:prstGeom prst="wedgeRoundRectCallout">
            <a:avLst>
              <a:gd name="adj1" fmla="val 42796"/>
              <a:gd name="adj2" fmla="val 7161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Where am I?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12122" y="3342328"/>
            <a:ext cx="1584176" cy="936104"/>
          </a:xfrm>
          <a:prstGeom prst="wedgeRoundRectCallout">
            <a:avLst>
              <a:gd name="adj1" fmla="val 58957"/>
              <a:gd name="adj2" fmla="val -2346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What’s going on?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012122" y="4697824"/>
            <a:ext cx="1584176" cy="936104"/>
          </a:xfrm>
          <a:prstGeom prst="wedgeRoundRectCallout">
            <a:avLst>
              <a:gd name="adj1" fmla="val 58187"/>
              <a:gd name="adj2" fmla="val -2736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What time is it?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822554" y="5189140"/>
            <a:ext cx="1584176" cy="936104"/>
          </a:xfrm>
          <a:prstGeom prst="wedgeRoundRectCallout">
            <a:avLst>
              <a:gd name="adj1" fmla="val -20313"/>
              <a:gd name="adj2" fmla="val -6513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Any friends here?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00154" y="1927564"/>
            <a:ext cx="1584176" cy="936104"/>
          </a:xfrm>
          <a:prstGeom prst="wedgeRoundRectCallout">
            <a:avLst>
              <a:gd name="adj1" fmla="val 42796"/>
              <a:gd name="adj2" fmla="val 7161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GPS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012122" y="3331720"/>
            <a:ext cx="1584176" cy="936104"/>
          </a:xfrm>
          <a:prstGeom prst="wedgeRoundRectCallout">
            <a:avLst>
              <a:gd name="adj1" fmla="val 58957"/>
              <a:gd name="adj2" fmla="val -2346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Calendar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012122" y="4687216"/>
            <a:ext cx="1584176" cy="936104"/>
          </a:xfrm>
          <a:prstGeom prst="wedgeRoundRectCallout">
            <a:avLst>
              <a:gd name="adj1" fmla="val 58187"/>
              <a:gd name="adj2" fmla="val -2736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Clock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22554" y="5178532"/>
            <a:ext cx="1584176" cy="936104"/>
          </a:xfrm>
          <a:prstGeom prst="wedgeRoundRectCallout">
            <a:avLst>
              <a:gd name="adj1" fmla="val -20313"/>
              <a:gd name="adj2" fmla="val -65137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>
                <a:solidFill>
                  <a:schemeClr val="bg1"/>
                </a:solidFill>
              </a:rPr>
              <a:t>Contact list &amp; social networks</a:t>
            </a:r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425976" y="1628800"/>
            <a:ext cx="1691680" cy="925496"/>
          </a:xfrm>
          <a:prstGeom prst="cloudCallout">
            <a:avLst/>
          </a:prstGeom>
        </p:spPr>
        <p:style>
          <a:lnRef idx="0">
            <a:schemeClr val="dk1"/>
          </a:lnRef>
          <a:fillRef idx="1002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/>
              <a:t>I am context aware!</a:t>
            </a:r>
            <a:endParaRPr lang="nb-NO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2221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User group: 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18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A6378" mc:Ignorable=""/>
      </a:dk2>
      <a:lt2>
        <a:srgbClr xmlns:mc="http://schemas.openxmlformats.org/markup-compatibility/2006" xmlns:a14="http://schemas.microsoft.com/office/drawing/2010/main" val="D4D4D6" mc:Ignorable=""/>
      </a:lt2>
      <a:accent1>
        <a:srgbClr xmlns:mc="http://schemas.openxmlformats.org/markup-compatibility/2006" xmlns:a14="http://schemas.microsoft.com/office/drawing/2010/main" val="F0AD00" mc:Ignorable=""/>
      </a:accent1>
      <a:accent2>
        <a:srgbClr xmlns:mc="http://schemas.openxmlformats.org/markup-compatibility/2006" xmlns:a14="http://schemas.microsoft.com/office/drawing/2010/main" val="60B5CC" mc:Ignorable=""/>
      </a:accent2>
      <a:accent3>
        <a:srgbClr xmlns:mc="http://schemas.openxmlformats.org/markup-compatibility/2006" xmlns:a14="http://schemas.microsoft.com/office/drawing/2010/main" val="E66C7D" mc:Ignorable=""/>
      </a:accent3>
      <a:accent4>
        <a:srgbClr xmlns:mc="http://schemas.openxmlformats.org/markup-compatibility/2006" xmlns:a14="http://schemas.microsoft.com/office/drawing/2010/main" val="6BB76D" mc:Ignorable=""/>
      </a:accent4>
      <a:accent5>
        <a:srgbClr xmlns:mc="http://schemas.openxmlformats.org/markup-compatibility/2006" xmlns:a14="http://schemas.microsoft.com/office/drawing/2010/main" val="E88651" mc:Ignorable=""/>
      </a:accent5>
      <a:accent6>
        <a:srgbClr xmlns:mc="http://schemas.openxmlformats.org/markup-compatibility/2006" xmlns:a14="http://schemas.microsoft.com/office/drawing/2010/main" val="C64847" mc:Ignorable=""/>
      </a:accent6>
      <a:hlink>
        <a:srgbClr xmlns:mc="http://schemas.openxmlformats.org/markup-compatibility/2006" xmlns:a14="http://schemas.microsoft.com/office/drawing/2010/main" val="168BBA" mc:Ignorable=""/>
      </a:hlink>
      <a:folHlink>
        <a:srgbClr xmlns:mc="http://schemas.openxmlformats.org/markup-compatibility/2006" xmlns:a14="http://schemas.microsoft.com/office/drawing/2010/main" val="680000" mc:Ignorable="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453</TotalTime>
  <Words>701</Words>
  <Application>Microsoft Office PowerPoint</Application>
  <PresentationFormat>On-screen Show (4:3)</PresentationFormat>
  <Paragraphs>109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Context-aware communication</vt:lpstr>
      <vt:lpstr>Introduction</vt:lpstr>
      <vt:lpstr>Early projects</vt:lpstr>
      <vt:lpstr>Conclusions</vt:lpstr>
      <vt:lpstr>Conclusions</vt:lpstr>
      <vt:lpstr>iAide</vt:lpstr>
      <vt:lpstr>Introduction</vt:lpstr>
      <vt:lpstr>Existing solutions</vt:lpstr>
      <vt:lpstr>Understanding Users</vt:lpstr>
      <vt:lpstr>Pre-prototype</vt:lpstr>
      <vt:lpstr>Pre-prototype</vt:lpstr>
      <vt:lpstr>Prototype</vt:lpstr>
      <vt:lpstr>Prototype</vt:lpstr>
      <vt:lpstr>Evaluation</vt:lpstr>
      <vt:lpstr>Next iteration</vt:lpstr>
      <vt:lpstr>Goals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iAide</dc:title>
  <dc:creator>Moquan Chen</dc:creator>
  <cp:lastModifiedBy>M</cp:lastModifiedBy>
  <cp:revision>55</cp:revision>
  <dcterms:created xsi:type="dcterms:W3CDTF">2010-03-02T19:47:32Z</dcterms:created>
  <dcterms:modified xsi:type="dcterms:W3CDTF">2010-03-03T12:57:06Z</dcterms:modified>
</cp:coreProperties>
</file>