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8" r:id="rId2"/>
    <p:sldId id="300" r:id="rId3"/>
    <p:sldId id="279" r:id="rId4"/>
    <p:sldId id="259" r:id="rId5"/>
    <p:sldId id="265" r:id="rId6"/>
    <p:sldId id="262" r:id="rId7"/>
    <p:sldId id="263" r:id="rId8"/>
    <p:sldId id="260" r:id="rId9"/>
    <p:sldId id="264" r:id="rId10"/>
    <p:sldId id="269" r:id="rId11"/>
    <p:sldId id="257" r:id="rId12"/>
    <p:sldId id="261" r:id="rId13"/>
    <p:sldId id="268" r:id="rId14"/>
    <p:sldId id="267" r:id="rId15"/>
    <p:sldId id="296" r:id="rId16"/>
    <p:sldId id="297" r:id="rId17"/>
    <p:sldId id="298" r:id="rId18"/>
    <p:sldId id="287" r:id="rId19"/>
    <p:sldId id="288" r:id="rId20"/>
    <p:sldId id="290" r:id="rId21"/>
    <p:sldId id="275" r:id="rId22"/>
    <p:sldId id="294" r:id="rId23"/>
    <p:sldId id="295" r:id="rId24"/>
    <p:sldId id="273" r:id="rId25"/>
    <p:sldId id="274" r:id="rId26"/>
    <p:sldId id="276" r:id="rId27"/>
    <p:sldId id="299" r:id="rId28"/>
    <p:sldId id="284" r:id="rId29"/>
    <p:sldId id="301" r:id="rId30"/>
    <p:sldId id="302" r:id="rId31"/>
    <p:sldId id="303" r:id="rId32"/>
    <p:sldId id="304" r:id="rId33"/>
    <p:sldId id="270" r:id="rId34"/>
    <p:sldId id="277" r:id="rId35"/>
    <p:sldId id="271" r:id="rId36"/>
    <p:sldId id="280" r:id="rId37"/>
    <p:sldId id="282" r:id="rId38"/>
    <p:sldId id="283" r:id="rId39"/>
    <p:sldId id="266" r:id="rId40"/>
    <p:sldId id="278" r:id="rId41"/>
    <p:sldId id="306" r:id="rId42"/>
    <p:sldId id="307" r:id="rId43"/>
    <p:sldId id="308" r:id="rId44"/>
    <p:sldId id="309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05"/>
  </p:normalViewPr>
  <p:slideViewPr>
    <p:cSldViewPr>
      <p:cViewPr varScale="1">
        <p:scale>
          <a:sx n="107" d="100"/>
          <a:sy n="107" d="100"/>
        </p:scale>
        <p:origin x="560" y="176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CC2AD2-1D0C-124C-B96E-D964C80D3420}" type="datetime1">
              <a:rPr lang="nb-NO"/>
              <a:pPr>
                <a:defRPr/>
              </a:pPr>
              <a:t>13.10.2019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6A0586-2AF3-5645-9005-566AB960567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F969F0-4882-4247-8129-7DE48A8FC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Environmental</a:t>
            </a:r>
            <a:r>
              <a:rPr lang="nb-NO" dirty="0"/>
              <a:t> </a:t>
            </a:r>
            <a:r>
              <a:rPr lang="nb-NO" dirty="0" err="1"/>
              <a:t>microbiome</a:t>
            </a:r>
            <a:r>
              <a:rPr lang="nb-NO" dirty="0"/>
              <a:t>. </a:t>
            </a:r>
            <a:r>
              <a:rPr lang="nb-NO" dirty="0" err="1"/>
              <a:t>Apathogenic</a:t>
            </a:r>
            <a:r>
              <a:rPr lang="nb-NO" dirty="0"/>
              <a:t> </a:t>
            </a:r>
            <a:r>
              <a:rPr lang="nb-NO" dirty="0" err="1"/>
              <a:t>organisms</a:t>
            </a:r>
            <a:r>
              <a:rPr lang="nb-NO" dirty="0"/>
              <a:t>. </a:t>
            </a:r>
            <a:r>
              <a:rPr lang="nb-NO" dirty="0" err="1"/>
              <a:t>Infections</a:t>
            </a:r>
            <a:r>
              <a:rPr lang="nb-NO" dirty="0"/>
              <a:t> in </a:t>
            </a:r>
            <a:r>
              <a:rPr lang="nb-NO" dirty="0" err="1"/>
              <a:t>animals</a:t>
            </a:r>
            <a:r>
              <a:rPr lang="nb-NO" dirty="0"/>
              <a:t>. </a:t>
            </a:r>
            <a:r>
              <a:rPr lang="nb-NO" dirty="0" err="1"/>
              <a:t>Shared</a:t>
            </a:r>
            <a:r>
              <a:rPr lang="nb-NO" dirty="0"/>
              <a:t> </a:t>
            </a:r>
            <a:r>
              <a:rPr lang="nb-NO" dirty="0" err="1"/>
              <a:t>microbes</a:t>
            </a:r>
            <a:r>
              <a:rPr lang="nb-NO" dirty="0"/>
              <a:t>. </a:t>
            </a:r>
            <a:r>
              <a:rPr lang="nb-NO" dirty="0" err="1"/>
              <a:t>Zoonotic</a:t>
            </a:r>
            <a:r>
              <a:rPr lang="nb-NO" dirty="0"/>
              <a:t> </a:t>
            </a:r>
            <a:r>
              <a:rPr lang="nb-NO" dirty="0" err="1"/>
              <a:t>infections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751B-9F3A-6E4C-ACCD-CFB76F3FDDB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6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Environmental</a:t>
            </a:r>
            <a:r>
              <a:rPr lang="nb-NO" dirty="0"/>
              <a:t> </a:t>
            </a:r>
            <a:r>
              <a:rPr lang="nb-NO" dirty="0" err="1"/>
              <a:t>microbiome</a:t>
            </a:r>
            <a:r>
              <a:rPr lang="nb-NO" dirty="0"/>
              <a:t>. </a:t>
            </a:r>
            <a:r>
              <a:rPr lang="nb-NO" dirty="0" err="1"/>
              <a:t>Apathogenic</a:t>
            </a:r>
            <a:r>
              <a:rPr lang="nb-NO" dirty="0"/>
              <a:t> </a:t>
            </a:r>
            <a:r>
              <a:rPr lang="nb-NO" dirty="0" err="1"/>
              <a:t>organisms</a:t>
            </a:r>
            <a:r>
              <a:rPr lang="nb-NO" dirty="0"/>
              <a:t>. </a:t>
            </a:r>
            <a:r>
              <a:rPr lang="nb-NO" dirty="0" err="1"/>
              <a:t>Infections</a:t>
            </a:r>
            <a:r>
              <a:rPr lang="nb-NO" dirty="0"/>
              <a:t> in </a:t>
            </a:r>
            <a:r>
              <a:rPr lang="nb-NO" dirty="0" err="1"/>
              <a:t>animals</a:t>
            </a:r>
            <a:r>
              <a:rPr lang="nb-NO" dirty="0"/>
              <a:t>. </a:t>
            </a:r>
            <a:r>
              <a:rPr lang="nb-NO" dirty="0" err="1"/>
              <a:t>Shared</a:t>
            </a:r>
            <a:r>
              <a:rPr lang="nb-NO" dirty="0"/>
              <a:t> </a:t>
            </a:r>
            <a:r>
              <a:rPr lang="nb-NO" dirty="0" err="1"/>
              <a:t>microbes</a:t>
            </a:r>
            <a:r>
              <a:rPr lang="nb-NO" dirty="0"/>
              <a:t>. </a:t>
            </a:r>
            <a:r>
              <a:rPr lang="nb-NO" dirty="0" err="1"/>
              <a:t>Zoonotic</a:t>
            </a:r>
            <a:r>
              <a:rPr lang="nb-NO" dirty="0"/>
              <a:t> </a:t>
            </a:r>
            <a:r>
              <a:rPr lang="nb-NO" dirty="0" err="1"/>
              <a:t>infections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751B-9F3A-6E4C-ACCD-CFB76F3FDDB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66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Horizontal</a:t>
            </a:r>
            <a:r>
              <a:rPr lang="nb-NO" dirty="0"/>
              <a:t>: Exchange </a:t>
            </a:r>
            <a:r>
              <a:rPr lang="nb-NO" dirty="0" err="1"/>
              <a:t>across</a:t>
            </a:r>
            <a:r>
              <a:rPr lang="nb-NO" dirty="0"/>
              <a:t> </a:t>
            </a:r>
            <a:r>
              <a:rPr lang="nb-NO" dirty="0" err="1"/>
              <a:t>strains</a:t>
            </a:r>
            <a:r>
              <a:rPr lang="nb-NO" dirty="0"/>
              <a:t>, species and genera.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conjugation</a:t>
            </a:r>
            <a:r>
              <a:rPr lang="nb-NO" dirty="0"/>
              <a:t>, </a:t>
            </a:r>
            <a:r>
              <a:rPr lang="nb-NO" dirty="0" err="1"/>
              <a:t>phage</a:t>
            </a:r>
            <a:r>
              <a:rPr lang="nb-NO" dirty="0"/>
              <a:t> or via </a:t>
            </a:r>
            <a:r>
              <a:rPr lang="nb-NO" dirty="0" err="1"/>
              <a:t>naked</a:t>
            </a:r>
            <a:r>
              <a:rPr lang="nb-NO" dirty="0"/>
              <a:t> DNA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751B-9F3A-6E4C-ACCD-CFB76F3FDDB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55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Tetracyclins</a:t>
            </a:r>
            <a:r>
              <a:rPr lang="nb-NO" dirty="0"/>
              <a:t> </a:t>
            </a:r>
            <a:r>
              <a:rPr lang="nb-NO" dirty="0" err="1"/>
              <a:t>banned</a:t>
            </a:r>
            <a:r>
              <a:rPr lang="nb-NO" dirty="0"/>
              <a:t> as </a:t>
            </a:r>
            <a:r>
              <a:rPr lang="nb-NO" dirty="0" err="1"/>
              <a:t>growth</a:t>
            </a:r>
            <a:r>
              <a:rPr lang="nb-NO" dirty="0"/>
              <a:t> </a:t>
            </a:r>
            <a:r>
              <a:rPr lang="nb-NO" dirty="0" err="1"/>
              <a:t>promoters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US in 2017.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751B-9F3A-6E4C-ACCD-CFB76F3FDDB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11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Agriculture</a:t>
            </a:r>
            <a:r>
              <a:rPr lang="nb-NO" dirty="0"/>
              <a:t>: </a:t>
            </a:r>
            <a:r>
              <a:rPr lang="nb-NO" dirty="0" err="1"/>
              <a:t>approx</a:t>
            </a:r>
            <a:r>
              <a:rPr lang="nb-NO" dirty="0"/>
              <a:t> 80 000 </a:t>
            </a:r>
            <a:r>
              <a:rPr lang="nb-NO" dirty="0" err="1"/>
              <a:t>tons</a:t>
            </a:r>
            <a:r>
              <a:rPr lang="nb-NO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4751B-9F3A-6E4C-ACCD-CFB76F3FDDB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0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500 x </a:t>
            </a:r>
            <a:r>
              <a:rPr lang="nb-NO" dirty="0" err="1"/>
              <a:t>norwegian</a:t>
            </a:r>
            <a:r>
              <a:rPr lang="nb-NO" dirty="0"/>
              <a:t> </a:t>
            </a:r>
            <a:r>
              <a:rPr lang="nb-NO" dirty="0" err="1"/>
              <a:t>fiscal</a:t>
            </a:r>
            <a:r>
              <a:rPr lang="nb-NO" baseline="0" dirty="0"/>
              <a:t> </a:t>
            </a:r>
            <a:r>
              <a:rPr lang="nb-NO" baseline="0" dirty="0" err="1"/>
              <a:t>budget</a:t>
            </a:r>
            <a:r>
              <a:rPr lang="nb-NO" baseline="0" dirty="0"/>
              <a:t> (</a:t>
            </a:r>
            <a:r>
              <a:rPr lang="nb-NO" baseline="0" dirty="0" err="1"/>
              <a:t>state</a:t>
            </a:r>
            <a:r>
              <a:rPr lang="nb-NO" baseline="0" dirty="0"/>
              <a:t> </a:t>
            </a:r>
            <a:r>
              <a:rPr lang="nb-NO" baseline="0" dirty="0" err="1"/>
              <a:t>budget</a:t>
            </a:r>
            <a:r>
              <a:rPr lang="nb-NO" baseline="0" dirty="0"/>
              <a:t>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BBA1-EB2E-9545-9EFF-640F1B754B6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807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Mål 30% reduksjon</a:t>
            </a:r>
            <a:r>
              <a:rPr lang="nb-NO" baseline="0" dirty="0"/>
              <a:t> i bruk av </a:t>
            </a:r>
            <a:r>
              <a:rPr lang="nb-NO" baseline="0" dirty="0" err="1"/>
              <a:t>a.b</a:t>
            </a:r>
            <a:r>
              <a:rPr lang="nb-NO" baseline="0" dirty="0"/>
              <a:t>. i 2020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BBA1-EB2E-9545-9EFF-640F1B754B6F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846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485 </a:t>
            </a:r>
            <a:r>
              <a:rPr lang="nb-NO" dirty="0" err="1"/>
              <a:t>laboratories</a:t>
            </a:r>
            <a:r>
              <a:rPr lang="nb-NO" dirty="0"/>
              <a:t> in </a:t>
            </a:r>
            <a:r>
              <a:rPr lang="nb-NO" dirty="0" err="1"/>
              <a:t>Africa</a:t>
            </a:r>
            <a:r>
              <a:rPr lang="nb-NO" dirty="0"/>
              <a:t> </a:t>
            </a:r>
            <a:r>
              <a:rPr lang="nb-NO" dirty="0" err="1"/>
              <a:t>totally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BBA1-EB2E-9545-9EFF-640F1B754B6F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36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7299-8059-B847-91BF-19968425C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3427-F6D4-AE48-8CF4-2F2E7208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F7B5-76A6-6145-8274-194C652B6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0A56-7F19-A249-ADC7-E1B5B6B28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6764-B234-9741-B388-EF5A5F964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DB87-A8B8-744C-9B6D-46C97A3AB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BAD4-DA47-DF46-BD9D-7DC95A76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108C4-BCA0-594A-8D9E-A57CFE233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0300-4288-344E-AB86-B216E722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DBB5A-843F-DA49-85B6-83295688A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Tema Powerpoint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A18B5BB8-3A4A-E94F-A269-599B16CC1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MED_IHS_A_ENG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30188"/>
            <a:ext cx="34861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E0CF18-171B-6547-BE9D-D65BBB96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862064"/>
            <a:ext cx="7543800" cy="1143000"/>
          </a:xfrm>
        </p:spPr>
        <p:txBody>
          <a:bodyPr/>
          <a:lstStyle/>
          <a:p>
            <a:pPr algn="ctr"/>
            <a:r>
              <a:rPr lang="nb-NO" sz="3200" dirty="0"/>
              <a:t>Antimicrobial </a:t>
            </a:r>
            <a:r>
              <a:rPr lang="nb-NO" sz="3200" dirty="0" err="1"/>
              <a:t>resistance</a:t>
            </a:r>
            <a:br>
              <a:rPr lang="nb-NO" sz="3200" dirty="0"/>
            </a:br>
            <a:r>
              <a:rPr lang="nb-NO" sz="3200" dirty="0"/>
              <a:t>One </a:t>
            </a:r>
            <a:r>
              <a:rPr lang="nb-NO" sz="3200" dirty="0" err="1"/>
              <a:t>world</a:t>
            </a:r>
            <a:r>
              <a:rPr lang="nb-NO" sz="3200" dirty="0"/>
              <a:t> – One Health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5A51305-A7B0-4F44-BD2C-DF873DC0B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65104"/>
            <a:ext cx="7543800" cy="720080"/>
          </a:xfrm>
        </p:spPr>
        <p:txBody>
          <a:bodyPr/>
          <a:lstStyle/>
          <a:p>
            <a:pPr algn="ctr"/>
            <a:r>
              <a:rPr lang="nb-NO" sz="2000" dirty="0"/>
              <a:t>Ernst Kristian Rødland, MD </a:t>
            </a:r>
            <a:r>
              <a:rPr lang="nb-NO" sz="2000" dirty="0" err="1"/>
              <a:t>PhD</a:t>
            </a:r>
            <a:endParaRPr lang="nb-NO" sz="2000" dirty="0"/>
          </a:p>
          <a:p>
            <a:pPr algn="ctr"/>
            <a:r>
              <a:rPr lang="nb-NO" sz="1600" dirty="0" err="1"/>
              <a:t>e.k.rodland@medisin.uio.no</a:t>
            </a:r>
            <a:endParaRPr lang="nb-NO" sz="16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380A9FC-F9DD-BB4A-9BA6-7BE93E90D9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5445224"/>
            <a:ext cx="1760892" cy="94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2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C31F29B1-CABF-D043-9C93-DF394469D48A}"/>
              </a:ext>
            </a:extLst>
          </p:cNvPr>
          <p:cNvSpPr txBox="1"/>
          <p:nvPr/>
        </p:nvSpPr>
        <p:spPr>
          <a:xfrm>
            <a:off x="2483768" y="1671191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/>
              <a:t>Antibiotic</a:t>
            </a:r>
            <a:r>
              <a:rPr lang="nb-NO" sz="2400" b="1" dirty="0"/>
              <a:t> </a:t>
            </a:r>
            <a:r>
              <a:rPr lang="nb-NO" sz="2400" b="1" dirty="0" err="1"/>
              <a:t>selection</a:t>
            </a:r>
            <a:r>
              <a:rPr lang="nb-NO" sz="2400" b="1" dirty="0"/>
              <a:t> </a:t>
            </a:r>
            <a:r>
              <a:rPr lang="nb-NO" sz="2400" b="1" dirty="0" err="1"/>
              <a:t>pressure</a:t>
            </a:r>
            <a:endParaRPr lang="nb-NO" sz="2400" b="1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E6CF4BA-C2FB-B241-9462-4D0519EB98E3}"/>
              </a:ext>
            </a:extLst>
          </p:cNvPr>
          <p:cNvSpPr txBox="1"/>
          <p:nvPr/>
        </p:nvSpPr>
        <p:spPr>
          <a:xfrm>
            <a:off x="1979712" y="4095363"/>
            <a:ext cx="546495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b="1" dirty="0" err="1"/>
              <a:t>Significant</a:t>
            </a:r>
            <a:r>
              <a:rPr lang="nb-NO" sz="2400" b="1" dirty="0"/>
              <a:t> </a:t>
            </a:r>
            <a:r>
              <a:rPr lang="nb-NO" sz="2400" b="1" dirty="0" err="1"/>
              <a:t>impact</a:t>
            </a:r>
            <a:r>
              <a:rPr lang="nb-NO" sz="2400" b="1" dirty="0"/>
              <a:t> </a:t>
            </a:r>
            <a:r>
              <a:rPr lang="nb-NO" sz="2400" b="1" dirty="0" err="1"/>
              <a:t>on</a:t>
            </a:r>
            <a:r>
              <a:rPr lang="nb-NO" sz="2400" b="1" dirty="0"/>
              <a:t> </a:t>
            </a:r>
            <a:r>
              <a:rPr lang="nb-NO" sz="2400" b="1" dirty="0" err="1"/>
              <a:t>the</a:t>
            </a:r>
            <a:r>
              <a:rPr lang="nb-NO" sz="2400" b="1" dirty="0"/>
              <a:t> </a:t>
            </a:r>
            <a:r>
              <a:rPr lang="nb-NO" sz="2400" b="1" dirty="0" err="1"/>
              <a:t>resistome</a:t>
            </a:r>
            <a:r>
              <a:rPr lang="nb-NO" sz="2400" b="1" dirty="0"/>
              <a:t> </a:t>
            </a:r>
          </a:p>
          <a:p>
            <a:pPr algn="ctr"/>
            <a:r>
              <a:rPr lang="nb-NO" sz="2400" b="1" dirty="0"/>
              <a:t>in </a:t>
            </a:r>
            <a:r>
              <a:rPr lang="nb-NO" sz="2400" b="1" dirty="0" err="1"/>
              <a:t>the</a:t>
            </a:r>
            <a:r>
              <a:rPr lang="nb-NO" sz="2400" b="1" dirty="0"/>
              <a:t> microbial </a:t>
            </a:r>
            <a:r>
              <a:rPr lang="nb-NO" sz="2400" b="1" dirty="0" err="1"/>
              <a:t>biosphere</a:t>
            </a:r>
            <a:endParaRPr lang="nb-NO" sz="2400" b="1" dirty="0"/>
          </a:p>
          <a:p>
            <a:endParaRPr lang="nb-NO" sz="1500" dirty="0"/>
          </a:p>
        </p:txBody>
      </p:sp>
      <p:sp>
        <p:nvSpPr>
          <p:cNvPr id="10" name="Pil ned 9">
            <a:extLst>
              <a:ext uri="{FF2B5EF4-FFF2-40B4-BE49-F238E27FC236}">
                <a16:creationId xmlns:a16="http://schemas.microsoft.com/office/drawing/2014/main" id="{EC7E1A2B-7110-3B46-BE46-AE26A0B81A33}"/>
              </a:ext>
            </a:extLst>
          </p:cNvPr>
          <p:cNvSpPr/>
          <p:nvPr/>
        </p:nvSpPr>
        <p:spPr bwMode="auto">
          <a:xfrm>
            <a:off x="4355976" y="2450592"/>
            <a:ext cx="484632" cy="148246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B49E057-9B26-0D44-818E-4F4F2117EA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8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081B568-03E0-4845-9ADD-97F41668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AMR is </a:t>
            </a:r>
            <a:r>
              <a:rPr lang="nb-NO" dirty="0" err="1"/>
              <a:t>omnipresent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8ABE1AF-2095-BA48-AC96-0890876FB5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400" dirty="0"/>
              <a:t>E.coli from </a:t>
            </a:r>
            <a:r>
              <a:rPr lang="nb-NO" sz="2400" dirty="0" err="1"/>
              <a:t>arctic</a:t>
            </a:r>
            <a:r>
              <a:rPr lang="nb-NO" sz="2400" dirty="0"/>
              <a:t> </a:t>
            </a:r>
            <a:r>
              <a:rPr lang="nb-NO" sz="2400" dirty="0" err="1"/>
              <a:t>birds</a:t>
            </a:r>
            <a:r>
              <a:rPr lang="nb-NO" sz="2400" dirty="0"/>
              <a:t>      </a:t>
            </a:r>
          </a:p>
          <a:p>
            <a:pPr lvl="1"/>
            <a:r>
              <a:rPr lang="nb-NO" dirty="0" err="1"/>
              <a:t>Siberia</a:t>
            </a:r>
            <a:r>
              <a:rPr lang="nb-NO" dirty="0"/>
              <a:t>, Alaska, </a:t>
            </a:r>
            <a:r>
              <a:rPr lang="nb-NO" dirty="0" err="1"/>
              <a:t>Greenland</a:t>
            </a:r>
            <a:endParaRPr lang="nb-NO" dirty="0"/>
          </a:p>
          <a:p>
            <a:pPr lvl="1"/>
            <a:r>
              <a:rPr lang="nb-NO" dirty="0"/>
              <a:t>AMR </a:t>
            </a:r>
            <a:r>
              <a:rPr lang="nb-NO" dirty="0" err="1"/>
              <a:t>detected</a:t>
            </a:r>
            <a:r>
              <a:rPr lang="nb-NO" dirty="0"/>
              <a:t> in 8/97 </a:t>
            </a:r>
            <a:r>
              <a:rPr lang="nb-NO" dirty="0" err="1"/>
              <a:t>isolates</a:t>
            </a:r>
            <a:endParaRPr lang="nb-NO" dirty="0"/>
          </a:p>
          <a:p>
            <a:pPr lvl="1"/>
            <a:r>
              <a:rPr lang="nb-NO" dirty="0"/>
              <a:t>17 antimicrobials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tested</a:t>
            </a:r>
            <a:r>
              <a:rPr lang="nb-NO" dirty="0"/>
              <a:t>, </a:t>
            </a:r>
            <a:r>
              <a:rPr lang="nb-NO" dirty="0" err="1"/>
              <a:t>resistance</a:t>
            </a:r>
            <a:r>
              <a:rPr lang="nb-NO" dirty="0"/>
              <a:t> to 14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detected</a:t>
            </a:r>
            <a:endParaRPr lang="nb-NO" dirty="0"/>
          </a:p>
          <a:p>
            <a:pPr marL="342900" lvl="1" indent="0">
              <a:buNone/>
            </a:pPr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9882E2AF-0BD5-0A49-8082-124F957F4E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06" y="2151757"/>
            <a:ext cx="3330334" cy="386953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6E9F26B-682C-7647-B7F0-BA53A7A146BC}"/>
              </a:ext>
            </a:extLst>
          </p:cNvPr>
          <p:cNvSpPr txBox="1"/>
          <p:nvPr/>
        </p:nvSpPr>
        <p:spPr>
          <a:xfrm>
            <a:off x="1417810" y="6151656"/>
            <a:ext cx="358623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Sjølund-Karlsson et. al. </a:t>
            </a:r>
            <a:r>
              <a:rPr lang="nb-NO" sz="1100" dirty="0" err="1"/>
              <a:t>Emerging</a:t>
            </a:r>
            <a:r>
              <a:rPr lang="nb-NO" sz="1100" dirty="0"/>
              <a:t> </a:t>
            </a:r>
            <a:r>
              <a:rPr lang="nb-NO" sz="1100" dirty="0" err="1"/>
              <a:t>Infectious</a:t>
            </a:r>
            <a:r>
              <a:rPr lang="nb-NO" sz="1100" dirty="0"/>
              <a:t> </a:t>
            </a:r>
            <a:r>
              <a:rPr lang="nb-NO" sz="1100" dirty="0" err="1"/>
              <a:t>Diseases</a:t>
            </a:r>
            <a:r>
              <a:rPr lang="nb-NO" sz="1100" dirty="0"/>
              <a:t> </a:t>
            </a:r>
          </a:p>
          <a:p>
            <a:r>
              <a:rPr lang="nb-NO" sz="1100" dirty="0" err="1"/>
              <a:t>www.cdc.gov</a:t>
            </a:r>
            <a:r>
              <a:rPr lang="nb-NO" sz="1100" dirty="0"/>
              <a:t>/eid • Vol. 14, No. 1, </a:t>
            </a:r>
            <a:r>
              <a:rPr lang="nb-NO" sz="1100" dirty="0" err="1"/>
              <a:t>January</a:t>
            </a:r>
            <a:r>
              <a:rPr lang="nb-NO" sz="1100" dirty="0"/>
              <a:t> 2008 </a:t>
            </a:r>
          </a:p>
          <a:p>
            <a:endParaRPr lang="nb-NO" sz="150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80C1A60-6CE9-AB43-874F-5EB8F641D0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60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308068C-43F4-D849-A155-68590ED9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Antibiotics</a:t>
            </a:r>
            <a:r>
              <a:rPr lang="nb-NO" dirty="0"/>
              <a:t> in </a:t>
            </a:r>
            <a:r>
              <a:rPr lang="nb-NO" dirty="0" err="1"/>
              <a:t>agriculture</a:t>
            </a:r>
            <a:br>
              <a:rPr lang="nb-NO" dirty="0"/>
            </a:br>
            <a:r>
              <a:rPr lang="nb-NO" sz="2400" dirty="0"/>
              <a:t>AMR </a:t>
            </a:r>
            <a:r>
              <a:rPr lang="nb-NO" sz="2400" dirty="0" err="1"/>
              <a:t>transmission</a:t>
            </a:r>
            <a:endParaRPr lang="nb-NO" sz="240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A6B3C44-E17C-A446-A891-92B1294C45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400" dirty="0"/>
              <a:t>«</a:t>
            </a:r>
            <a:r>
              <a:rPr lang="nb-NO" sz="2400" i="1" dirty="0" err="1"/>
              <a:t>Drug</a:t>
            </a:r>
            <a:r>
              <a:rPr lang="nb-NO" sz="2400" i="1" dirty="0"/>
              <a:t> </a:t>
            </a:r>
            <a:r>
              <a:rPr lang="nb-NO" sz="2400" i="1" dirty="0" err="1"/>
              <a:t>resistance</a:t>
            </a:r>
            <a:r>
              <a:rPr lang="nb-NO" sz="2400" i="1" dirty="0"/>
              <a:t> in Salmonella </a:t>
            </a:r>
            <a:r>
              <a:rPr lang="nb-NO" sz="2400" i="1" dirty="0" err="1"/>
              <a:t>typhimurium</a:t>
            </a:r>
            <a:r>
              <a:rPr lang="nb-NO" sz="2400" i="1" dirty="0"/>
              <a:t> and </a:t>
            </a:r>
            <a:r>
              <a:rPr lang="nb-NO" sz="2400" i="1" dirty="0" err="1"/>
              <a:t>its</a:t>
            </a:r>
            <a:r>
              <a:rPr lang="nb-NO" sz="2400" i="1" dirty="0"/>
              <a:t> </a:t>
            </a:r>
            <a:r>
              <a:rPr lang="nb-NO" sz="2400" i="1" dirty="0" err="1"/>
              <a:t>implications</a:t>
            </a:r>
            <a:r>
              <a:rPr lang="nb-NO" sz="2400" i="1" dirty="0"/>
              <a:t>»</a:t>
            </a:r>
            <a:r>
              <a:rPr lang="nb-NO" sz="2400" i="1" baseline="-25000" dirty="0"/>
              <a:t>(1)</a:t>
            </a:r>
            <a:endParaRPr lang="nb-NO" sz="2400" dirty="0"/>
          </a:p>
          <a:p>
            <a:r>
              <a:rPr lang="nb-NO" sz="2400" i="1" dirty="0"/>
              <a:t>«</a:t>
            </a:r>
            <a:r>
              <a:rPr lang="nb-NO" sz="2400" i="1" dirty="0" err="1"/>
              <a:t>Changes</a:t>
            </a:r>
            <a:r>
              <a:rPr lang="nb-NO" sz="2400" i="1" dirty="0"/>
              <a:t> in intestinal flora </a:t>
            </a:r>
            <a:r>
              <a:rPr lang="nb-NO" sz="2400" i="1" dirty="0" err="1"/>
              <a:t>of</a:t>
            </a:r>
            <a:r>
              <a:rPr lang="nb-NO" sz="2400" i="1" dirty="0"/>
              <a:t> farm </a:t>
            </a:r>
            <a:r>
              <a:rPr lang="nb-NO" sz="2400" i="1" dirty="0" err="1"/>
              <a:t>personnel</a:t>
            </a:r>
            <a:r>
              <a:rPr lang="nb-NO" sz="2400" i="1" dirty="0"/>
              <a:t> </a:t>
            </a:r>
            <a:r>
              <a:rPr lang="nb-NO" sz="2400" i="1" dirty="0" err="1"/>
              <a:t>after</a:t>
            </a:r>
            <a:r>
              <a:rPr lang="nb-NO" sz="2400" i="1" dirty="0"/>
              <a:t> </a:t>
            </a:r>
            <a:r>
              <a:rPr lang="nb-NO" sz="2400" i="1" dirty="0" err="1"/>
              <a:t>introduction</a:t>
            </a:r>
            <a:r>
              <a:rPr lang="nb-NO" sz="2400" i="1" dirty="0"/>
              <a:t> </a:t>
            </a:r>
            <a:r>
              <a:rPr lang="nb-NO" sz="2400" i="1" dirty="0" err="1"/>
              <a:t>of</a:t>
            </a:r>
            <a:r>
              <a:rPr lang="nb-NO" sz="2400" i="1" dirty="0"/>
              <a:t> a </a:t>
            </a:r>
            <a:r>
              <a:rPr lang="nb-NO" sz="2400" i="1" dirty="0" err="1"/>
              <a:t>tetracycline-supplemented</a:t>
            </a:r>
            <a:r>
              <a:rPr lang="nb-NO" sz="2400" i="1" dirty="0"/>
              <a:t> </a:t>
            </a:r>
            <a:r>
              <a:rPr lang="nb-NO" sz="2400" i="1" dirty="0" err="1"/>
              <a:t>feed</a:t>
            </a:r>
            <a:r>
              <a:rPr lang="nb-NO" sz="2400" i="1" dirty="0"/>
              <a:t> </a:t>
            </a:r>
            <a:r>
              <a:rPr lang="nb-NO" sz="2400" i="1" dirty="0" err="1"/>
              <a:t>on</a:t>
            </a:r>
            <a:r>
              <a:rPr lang="nb-NO" sz="2400" i="1" dirty="0"/>
              <a:t> a farm»</a:t>
            </a:r>
            <a:r>
              <a:rPr lang="nb-NO" sz="2400" i="1" baseline="-25000" dirty="0"/>
              <a:t>(2)</a:t>
            </a:r>
            <a:endParaRPr lang="nb-NO" sz="2400" i="1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42F79665-25D3-B147-B5AC-C66B4A56E6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655" y="2132856"/>
            <a:ext cx="3425777" cy="326350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CD4B4F6-93CA-8E4B-8D31-CECD200DF6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FA719F9-9388-3D4B-859F-1FDF1A9B1B72}"/>
              </a:ext>
            </a:extLst>
          </p:cNvPr>
          <p:cNvSpPr txBox="1"/>
          <p:nvPr/>
        </p:nvSpPr>
        <p:spPr>
          <a:xfrm>
            <a:off x="1331640" y="6407750"/>
            <a:ext cx="2279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(2) </a:t>
            </a:r>
            <a:r>
              <a:rPr lang="nb-NO" sz="1100" dirty="0" err="1"/>
              <a:t>Levy</a:t>
            </a:r>
            <a:r>
              <a:rPr lang="nb-NO" sz="1100" dirty="0"/>
              <a:t> et al. N Eng J Med. 1976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10BABD5-5D96-4F4A-A407-CC7F657A37D7}"/>
              </a:ext>
            </a:extLst>
          </p:cNvPr>
          <p:cNvSpPr txBox="1"/>
          <p:nvPr/>
        </p:nvSpPr>
        <p:spPr>
          <a:xfrm>
            <a:off x="1331640" y="6191726"/>
            <a:ext cx="22958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(1) ES Anderson, </a:t>
            </a:r>
            <a:r>
              <a:rPr lang="nb-NO" sz="1100" dirty="0" err="1"/>
              <a:t>Br</a:t>
            </a:r>
            <a:r>
              <a:rPr lang="nb-NO" sz="1100" dirty="0"/>
              <a:t> Med J., 1968</a:t>
            </a:r>
          </a:p>
        </p:txBody>
      </p:sp>
    </p:spTree>
    <p:extLst>
      <p:ext uri="{BB962C8B-B14F-4D97-AF65-F5344CB8AC3E}">
        <p14:creationId xmlns:p14="http://schemas.microsoft.com/office/powerpoint/2010/main" val="388932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1D81699-E7B8-DD46-A0F8-F3263694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6F977F-7ABE-9444-9673-9437A22D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FC7CE8-8D29-BD43-BE4B-BDBDA9C9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76764-B234-9741-B388-EF5A5F9641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98BA46D-0408-0E49-A6D3-AD322C3746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44000" cy="581744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9AC724A-B518-3E48-BFF1-42DD881E15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  <p:sp>
        <p:nvSpPr>
          <p:cNvPr id="2" name="Avrundet rektangel 1">
            <a:extLst>
              <a:ext uri="{FF2B5EF4-FFF2-40B4-BE49-F238E27FC236}">
                <a16:creationId xmlns:a16="http://schemas.microsoft.com/office/drawing/2014/main" id="{D56F95D9-619A-1641-BADD-150534646891}"/>
              </a:ext>
            </a:extLst>
          </p:cNvPr>
          <p:cNvSpPr/>
          <p:nvPr/>
        </p:nvSpPr>
        <p:spPr bwMode="auto">
          <a:xfrm>
            <a:off x="2339752" y="5517232"/>
            <a:ext cx="4464496" cy="679728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Avrundet rektangel 2">
            <a:extLst>
              <a:ext uri="{FF2B5EF4-FFF2-40B4-BE49-F238E27FC236}">
                <a16:creationId xmlns:a16="http://schemas.microsoft.com/office/drawing/2014/main" id="{EA791D02-805E-C541-99A8-64CCEEA81659}"/>
              </a:ext>
            </a:extLst>
          </p:cNvPr>
          <p:cNvSpPr/>
          <p:nvPr/>
        </p:nvSpPr>
        <p:spPr bwMode="auto">
          <a:xfrm>
            <a:off x="2339752" y="4149080"/>
            <a:ext cx="4514800" cy="36004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4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AMR, a global </a:t>
            </a:r>
            <a:r>
              <a:rPr lang="nb-NO" dirty="0" err="1"/>
              <a:t>challenge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000" dirty="0"/>
              <a:t>AMR is a global </a:t>
            </a:r>
            <a:r>
              <a:rPr lang="nb-NO" sz="2000" dirty="0" err="1"/>
              <a:t>challenge</a:t>
            </a:r>
            <a:r>
              <a:rPr lang="nb-NO" sz="2000" baseline="-25000" dirty="0"/>
              <a:t>(1)</a:t>
            </a:r>
          </a:p>
          <a:p>
            <a:pPr lvl="1"/>
            <a:r>
              <a:rPr lang="nb-NO" sz="2000" dirty="0" err="1"/>
              <a:t>Compromises</a:t>
            </a:r>
            <a:r>
              <a:rPr lang="nb-NO" sz="2000" dirty="0"/>
              <a:t> </a:t>
            </a:r>
            <a:r>
              <a:rPr lang="nb-NO" sz="2000" dirty="0" err="1"/>
              <a:t>treatment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common</a:t>
            </a:r>
            <a:r>
              <a:rPr lang="nb-NO" sz="2000" dirty="0"/>
              <a:t> </a:t>
            </a:r>
            <a:r>
              <a:rPr lang="nb-NO" sz="2000" dirty="0" err="1"/>
              <a:t>infections</a:t>
            </a:r>
            <a:endParaRPr lang="nb-NO" sz="2000" dirty="0"/>
          </a:p>
          <a:p>
            <a:pPr lvl="1"/>
            <a:r>
              <a:rPr lang="nb-NO" sz="2000" dirty="0"/>
              <a:t>Undermines </a:t>
            </a:r>
            <a:r>
              <a:rPr lang="nb-NO" sz="2000" dirty="0" err="1"/>
              <a:t>advances</a:t>
            </a:r>
            <a:r>
              <a:rPr lang="nb-NO" sz="2000" dirty="0"/>
              <a:t> in </a:t>
            </a:r>
            <a:r>
              <a:rPr lang="nb-NO" sz="2000" dirty="0" err="1"/>
              <a:t>modern</a:t>
            </a:r>
            <a:r>
              <a:rPr lang="nb-NO" sz="2000" dirty="0"/>
              <a:t> </a:t>
            </a:r>
            <a:r>
              <a:rPr lang="nb-NO" sz="2000" dirty="0" err="1"/>
              <a:t>medicine</a:t>
            </a:r>
            <a:r>
              <a:rPr lang="nb-NO" sz="2000" dirty="0"/>
              <a:t> and </a:t>
            </a:r>
            <a:r>
              <a:rPr lang="nb-NO" sz="2000" dirty="0" err="1"/>
              <a:t>health</a:t>
            </a:r>
            <a:endParaRPr lang="nb-NO" sz="2000" dirty="0"/>
          </a:p>
          <a:p>
            <a:r>
              <a:rPr lang="nb-NO" sz="2000" dirty="0" err="1"/>
              <a:t>Estimation</a:t>
            </a:r>
            <a:r>
              <a:rPr lang="nb-NO" sz="2000" dirty="0"/>
              <a:t> by 2050</a:t>
            </a:r>
            <a:r>
              <a:rPr lang="nb-NO" sz="2000" baseline="-25000" dirty="0"/>
              <a:t>(2)</a:t>
            </a:r>
          </a:p>
          <a:p>
            <a:pPr lvl="1"/>
            <a:r>
              <a:rPr lang="nb-NO" sz="2000" dirty="0"/>
              <a:t>10 million </a:t>
            </a:r>
            <a:r>
              <a:rPr lang="nb-NO" sz="2000" dirty="0" err="1"/>
              <a:t>deaths</a:t>
            </a:r>
            <a:r>
              <a:rPr lang="nb-NO" sz="2000" dirty="0"/>
              <a:t>/yr </a:t>
            </a:r>
            <a:r>
              <a:rPr lang="nb-NO" sz="2000" dirty="0" err="1"/>
              <a:t>globally</a:t>
            </a:r>
            <a:endParaRPr lang="nb-NO" sz="2000" dirty="0"/>
          </a:p>
          <a:p>
            <a:pPr lvl="1"/>
            <a:r>
              <a:rPr lang="nb-NO" sz="2000" dirty="0" err="1"/>
              <a:t>Costs</a:t>
            </a:r>
            <a:r>
              <a:rPr lang="nb-NO" sz="2000" dirty="0"/>
              <a:t>: 100 trillion USD/yr</a:t>
            </a:r>
          </a:p>
          <a:p>
            <a:pPr lvl="1"/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234" y="1981200"/>
            <a:ext cx="3337198" cy="375805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1403648" y="6310481"/>
            <a:ext cx="17427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(1) WHO, 2015</a:t>
            </a:r>
          </a:p>
          <a:p>
            <a:r>
              <a:rPr lang="nb-NO" sz="1100" dirty="0"/>
              <a:t>(2) Jim O`Neill </a:t>
            </a:r>
            <a:r>
              <a:rPr lang="nb-NO" sz="1100" dirty="0" err="1"/>
              <a:t>et.al</a:t>
            </a:r>
            <a:r>
              <a:rPr lang="nb-NO" sz="1100" dirty="0"/>
              <a:t> 2016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B139854-DF6A-B641-8C36-E3667276E1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7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583ABFE1-D413-D54C-A164-446DD6D0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6860122A-9692-DA4D-843C-18AA36D302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b-NO" sz="4400" dirty="0" err="1"/>
              <a:t>What</a:t>
            </a:r>
            <a:r>
              <a:rPr lang="nb-NO" sz="4400" dirty="0"/>
              <a:t> </a:t>
            </a:r>
            <a:r>
              <a:rPr lang="nb-NO" sz="4400" dirty="0" err="1"/>
              <a:t>can</a:t>
            </a:r>
            <a:r>
              <a:rPr lang="nb-NO" sz="4400" dirty="0"/>
              <a:t> be done?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D4D25A6-89B9-5148-B6E7-72E2E48F35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1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67B1272E-3CF6-B748-BA67-7A9A7670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WHO Global action plan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1302D4AB-2EDB-9F45-90D6-FE3D1CA7A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45" y="1916832"/>
            <a:ext cx="8852109" cy="226744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1B02A12C-B881-5E4D-B618-78CDD19655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624" y="5196837"/>
            <a:ext cx="3347864" cy="1472523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54E006B-1BF9-0D4E-9266-7FC6B3537486}"/>
              </a:ext>
            </a:extLst>
          </p:cNvPr>
          <p:cNvSpPr txBox="1"/>
          <p:nvPr/>
        </p:nvSpPr>
        <p:spPr>
          <a:xfrm>
            <a:off x="582766" y="4551958"/>
            <a:ext cx="797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/>
              <a:t>Strenghten</a:t>
            </a:r>
            <a:r>
              <a:rPr lang="nb-NO" sz="2400" dirty="0"/>
              <a:t> </a:t>
            </a:r>
            <a:r>
              <a:rPr lang="nb-NO" sz="2400" dirty="0" err="1"/>
              <a:t>knowledge</a:t>
            </a:r>
            <a:r>
              <a:rPr lang="nb-NO" sz="2400" dirty="0"/>
              <a:t> </a:t>
            </a:r>
            <a:r>
              <a:rPr lang="nb-NO" sz="2400" dirty="0" err="1"/>
              <a:t>through</a:t>
            </a:r>
            <a:r>
              <a:rPr lang="nb-NO" sz="2400" dirty="0"/>
              <a:t> </a:t>
            </a:r>
            <a:r>
              <a:rPr lang="nb-NO" sz="2400" dirty="0" err="1">
                <a:solidFill>
                  <a:srgbClr val="FF0000"/>
                </a:solidFill>
              </a:rPr>
              <a:t>surveillance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/>
              <a:t>and </a:t>
            </a:r>
            <a:r>
              <a:rPr lang="nb-NO" sz="2400" dirty="0" err="1"/>
              <a:t>research</a:t>
            </a:r>
            <a:endParaRPr lang="nb-NO" sz="2400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4DC682E2-A249-0A4B-934B-0D485159D1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50E6F957-217F-E44A-9DC7-F751F832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</a:rPr>
              <a:t>AMR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Norway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ACBE63CD-834F-7A41-9D77-EB030A402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3695944"/>
            <a:ext cx="6858000" cy="1389749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3BC6C7C-6D2C-7D4A-A4E5-A08B6A5B7D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9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1DE971-7A90-EB4D-B6A8-EF9A7485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Microbiological Laboratories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6D91479-08CA-D441-B31F-8C0013E7EF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Norway </a:t>
            </a:r>
          </a:p>
          <a:p>
            <a:pPr lvl="1"/>
            <a:r>
              <a:rPr lang="nb-NO" dirty="0"/>
              <a:t>22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laboratories</a:t>
            </a:r>
            <a:r>
              <a:rPr lang="nb-NO" dirty="0"/>
              <a:t> in total</a:t>
            </a:r>
          </a:p>
          <a:p>
            <a:pPr lvl="1"/>
            <a:r>
              <a:rPr lang="nb-NO" dirty="0"/>
              <a:t>11 </a:t>
            </a:r>
            <a:r>
              <a:rPr lang="nb-NO" dirty="0" err="1"/>
              <a:t>referance</a:t>
            </a:r>
            <a:r>
              <a:rPr lang="nb-NO" dirty="0"/>
              <a:t> </a:t>
            </a:r>
            <a:r>
              <a:rPr lang="nb-NO" dirty="0" err="1"/>
              <a:t>laboratories</a:t>
            </a:r>
            <a:endParaRPr lang="nb-NO" dirty="0"/>
          </a:p>
          <a:p>
            <a:r>
              <a:rPr lang="nb-NO" dirty="0"/>
              <a:t>Different (</a:t>
            </a:r>
            <a:r>
              <a:rPr lang="nb-NO" dirty="0" err="1"/>
              <a:t>several</a:t>
            </a:r>
            <a:r>
              <a:rPr lang="nb-NO" dirty="0"/>
              <a:t>, 5-7) </a:t>
            </a:r>
            <a:r>
              <a:rPr lang="nb-NO" dirty="0" err="1"/>
              <a:t>platforms</a:t>
            </a:r>
            <a:r>
              <a:rPr lang="nb-NO" dirty="0"/>
              <a:t> to register </a:t>
            </a:r>
            <a:r>
              <a:rPr lang="nb-NO" dirty="0" err="1"/>
              <a:t>microbiological</a:t>
            </a:r>
            <a:r>
              <a:rPr lang="nb-NO" dirty="0"/>
              <a:t> data </a:t>
            </a:r>
          </a:p>
          <a:p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C28FD52-1B06-DA40-B7C8-B362D7D748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2226469"/>
            <a:ext cx="2168405" cy="326350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3AE6369-BA06-B043-876B-783E0BD575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0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B28D9D-BEC1-B644-89B3-64B8CB6B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1329201"/>
            <a:ext cx="4939868" cy="964620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NORM/NORM-VET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8CB2E39-84E1-074E-9B67-2257610B64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" y="857257"/>
            <a:ext cx="3476678" cy="5143493"/>
          </a:xfrm>
          <a:prstGeom prst="rect">
            <a:avLst/>
          </a:prstGeom>
          <a:effectLst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DC6E41-7B4F-094A-98F6-26BED94EC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4074" y="2686051"/>
            <a:ext cx="4939867" cy="2839064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800" dirty="0"/>
              <a:t>Established in 1999/2000</a:t>
            </a:r>
          </a:p>
          <a:p>
            <a:r>
              <a:rPr lang="en-US" sz="1800" dirty="0"/>
              <a:t>Surveillance program for AMR </a:t>
            </a:r>
            <a:r>
              <a:rPr lang="en-US" sz="1800"/>
              <a:t>in humans, animals, </a:t>
            </a:r>
            <a:r>
              <a:rPr lang="en-US" sz="1800" dirty="0"/>
              <a:t>food and feed</a:t>
            </a:r>
          </a:p>
          <a:p>
            <a:r>
              <a:rPr lang="en-US" sz="1800" dirty="0"/>
              <a:t>Publish data on the usage of antimicrobial agents in humans and animals</a:t>
            </a:r>
          </a:p>
          <a:p>
            <a:r>
              <a:rPr lang="en-US" sz="1800" dirty="0"/>
              <a:t>Annual reports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AFFFF57-2837-BB45-9910-067AE7CE68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5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F6D01B-FCB9-E74A-8C92-49005A92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Topics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59EBEF-F605-4042-A3A0-5184A73C7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err="1"/>
              <a:t>What</a:t>
            </a:r>
            <a:r>
              <a:rPr lang="nb-NO" dirty="0"/>
              <a:t> is antimicrobial </a:t>
            </a:r>
            <a:r>
              <a:rPr lang="nb-NO" dirty="0" err="1"/>
              <a:t>resistance</a:t>
            </a:r>
            <a:r>
              <a:rPr lang="nb-NO" dirty="0"/>
              <a:t> (AMR)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AMR in Norway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AMR </a:t>
            </a:r>
            <a:r>
              <a:rPr lang="nb-NO" dirty="0" err="1"/>
              <a:t>globally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err="1"/>
              <a:t>Future</a:t>
            </a:r>
            <a:r>
              <a:rPr lang="nb-NO" dirty="0"/>
              <a:t> </a:t>
            </a:r>
            <a:r>
              <a:rPr lang="nb-NO" dirty="0" err="1"/>
              <a:t>perspectives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BC16B7B-DBED-7047-976D-73967E7C34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747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2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78B798-517D-AD48-B21B-D29E6801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Human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isolates</a:t>
            </a: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812E1F-9072-FC47-BCFB-D10205C5B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All positive </a:t>
            </a:r>
            <a:r>
              <a:rPr lang="nb-NO" dirty="0" err="1"/>
              <a:t>blood</a:t>
            </a:r>
            <a:r>
              <a:rPr lang="nb-NO" dirty="0"/>
              <a:t> </a:t>
            </a:r>
            <a:r>
              <a:rPr lang="nb-NO" dirty="0" err="1"/>
              <a:t>cultures</a:t>
            </a:r>
            <a:endParaRPr lang="nb-NO" dirty="0"/>
          </a:p>
          <a:p>
            <a:pPr lvl="1"/>
            <a:r>
              <a:rPr lang="nb-NO" sz="2000" dirty="0"/>
              <a:t>A </a:t>
            </a:r>
            <a:r>
              <a:rPr lang="nb-NO" sz="2000" dirty="0" err="1"/>
              <a:t>patient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a given </a:t>
            </a:r>
            <a:r>
              <a:rPr lang="nb-NO" sz="2000" dirty="0" err="1"/>
              <a:t>bacterial</a:t>
            </a:r>
            <a:r>
              <a:rPr lang="nb-NO" sz="2000" dirty="0"/>
              <a:t> </a:t>
            </a:r>
            <a:r>
              <a:rPr lang="nb-NO" sz="2000" dirty="0" err="1"/>
              <a:t>isolate</a:t>
            </a:r>
            <a:r>
              <a:rPr lang="nb-NO" sz="2000" dirty="0"/>
              <a:t> is </a:t>
            </a:r>
            <a:r>
              <a:rPr lang="nb-NO" sz="2000" dirty="0" err="1"/>
              <a:t>excluded</a:t>
            </a:r>
            <a:r>
              <a:rPr lang="nb-NO" sz="2000" dirty="0"/>
              <a:t> from </a:t>
            </a:r>
            <a:r>
              <a:rPr lang="nb-NO" sz="2000" dirty="0" err="1"/>
              <a:t>registration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a </a:t>
            </a:r>
            <a:r>
              <a:rPr lang="nb-NO" sz="2000" dirty="0" err="1"/>
              <a:t>new</a:t>
            </a:r>
            <a:r>
              <a:rPr lang="nb-NO" sz="2000" dirty="0"/>
              <a:t> </a:t>
            </a:r>
            <a:r>
              <a:rPr lang="nb-NO" sz="2000" dirty="0" err="1"/>
              <a:t>isolate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same species </a:t>
            </a:r>
            <a:r>
              <a:rPr lang="nb-NO" sz="2000" dirty="0" err="1"/>
              <a:t>within</a:t>
            </a:r>
            <a:r>
              <a:rPr lang="nb-NO" sz="2000" dirty="0"/>
              <a:t> a </a:t>
            </a:r>
            <a:r>
              <a:rPr lang="nb-NO" sz="2000" dirty="0" err="1"/>
              <a:t>month</a:t>
            </a:r>
            <a:r>
              <a:rPr lang="nb-NO" sz="2000" dirty="0"/>
              <a:t> from </a:t>
            </a:r>
            <a:r>
              <a:rPr lang="nb-NO" sz="2000" dirty="0" err="1"/>
              <a:t>the</a:t>
            </a:r>
            <a:r>
              <a:rPr lang="nb-NO" sz="2000" dirty="0"/>
              <a:t> first </a:t>
            </a:r>
            <a:r>
              <a:rPr lang="nb-NO" sz="2000" dirty="0" err="1"/>
              <a:t>entry</a:t>
            </a:r>
            <a:endParaRPr lang="nb-NO" sz="2000" dirty="0"/>
          </a:p>
          <a:p>
            <a:pPr lvl="1"/>
            <a:r>
              <a:rPr lang="nb-NO" sz="2000" dirty="0" err="1"/>
              <a:t>Bacteria</a:t>
            </a:r>
            <a:r>
              <a:rPr lang="nb-NO" sz="2000" dirty="0"/>
              <a:t> </a:t>
            </a:r>
            <a:r>
              <a:rPr lang="nb-NO" sz="2000" dirty="0" err="1"/>
              <a:t>which</a:t>
            </a:r>
            <a:r>
              <a:rPr lang="nb-NO" sz="2000" dirty="0"/>
              <a:t> </a:t>
            </a:r>
            <a:r>
              <a:rPr lang="nb-NO" sz="2000" dirty="0" err="1"/>
              <a:t>commonly</a:t>
            </a:r>
            <a:r>
              <a:rPr lang="nb-NO" sz="2000" dirty="0"/>
              <a:t> </a:t>
            </a:r>
            <a:r>
              <a:rPr lang="nb-NO" sz="2000" dirty="0" err="1"/>
              <a:t>infect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skin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</a:t>
            </a:r>
            <a:r>
              <a:rPr lang="nb-NO" sz="2000" dirty="0" err="1"/>
              <a:t>excluded</a:t>
            </a:r>
            <a:endParaRPr lang="nb-NO" sz="2000" dirty="0"/>
          </a:p>
          <a:p>
            <a:r>
              <a:rPr lang="nb-NO" dirty="0" err="1"/>
              <a:t>Other</a:t>
            </a:r>
            <a:r>
              <a:rPr lang="nb-NO" dirty="0"/>
              <a:t> samples for </a:t>
            </a:r>
            <a:r>
              <a:rPr lang="nb-NO" dirty="0" err="1"/>
              <a:t>selected</a:t>
            </a:r>
            <a:r>
              <a:rPr lang="nb-NO" dirty="0"/>
              <a:t> </a:t>
            </a:r>
            <a:r>
              <a:rPr lang="nb-NO" dirty="0" err="1"/>
              <a:t>bacteria</a:t>
            </a:r>
            <a:endParaRPr lang="nb-NO" dirty="0"/>
          </a:p>
          <a:p>
            <a:pPr lvl="1"/>
            <a:r>
              <a:rPr lang="nb-NO" sz="2000" dirty="0" err="1"/>
              <a:t>Urine</a:t>
            </a:r>
            <a:r>
              <a:rPr lang="nb-NO" sz="2000" dirty="0"/>
              <a:t> (</a:t>
            </a:r>
            <a:r>
              <a:rPr lang="nb-NO" sz="2000" i="1" dirty="0"/>
              <a:t>E.coli, </a:t>
            </a:r>
            <a:r>
              <a:rPr lang="nb-NO" sz="2000" i="1" dirty="0" err="1"/>
              <a:t>Klebsiella</a:t>
            </a:r>
            <a:r>
              <a:rPr lang="nb-NO" sz="2000" i="1" dirty="0"/>
              <a:t>, Proteus</a:t>
            </a:r>
            <a:r>
              <a:rPr lang="nb-NO" sz="2000" dirty="0"/>
              <a:t>)</a:t>
            </a:r>
          </a:p>
          <a:p>
            <a:pPr lvl="1"/>
            <a:r>
              <a:rPr lang="nb-NO" sz="2000" dirty="0" err="1"/>
              <a:t>Respiratory</a:t>
            </a:r>
            <a:r>
              <a:rPr lang="nb-NO" sz="2000" dirty="0"/>
              <a:t> </a:t>
            </a:r>
            <a:r>
              <a:rPr lang="nb-NO" sz="2000" dirty="0" err="1"/>
              <a:t>tract</a:t>
            </a:r>
            <a:r>
              <a:rPr lang="nb-NO" sz="2000" dirty="0"/>
              <a:t> </a:t>
            </a:r>
            <a:r>
              <a:rPr lang="nb-NO" sz="2000" dirty="0" err="1"/>
              <a:t>specimen</a:t>
            </a:r>
            <a:r>
              <a:rPr lang="nb-NO" sz="2000" dirty="0"/>
              <a:t> (</a:t>
            </a:r>
            <a:r>
              <a:rPr lang="nb-NO" sz="2000" i="1" dirty="0" err="1"/>
              <a:t>Haemophilus</a:t>
            </a:r>
            <a:r>
              <a:rPr lang="nb-NO" sz="2000" i="1" dirty="0"/>
              <a:t> </a:t>
            </a:r>
            <a:r>
              <a:rPr lang="nb-NO" sz="2000" i="1" dirty="0" err="1"/>
              <a:t>Infl</a:t>
            </a:r>
            <a:r>
              <a:rPr lang="nb-NO" sz="2000" i="1" dirty="0"/>
              <a:t>., S. </a:t>
            </a:r>
            <a:r>
              <a:rPr lang="nb-NO" sz="2000" i="1" dirty="0" err="1"/>
              <a:t>Pneumonia</a:t>
            </a:r>
            <a:r>
              <a:rPr lang="nb-NO" sz="2000" dirty="0"/>
              <a:t>)</a:t>
            </a:r>
          </a:p>
          <a:p>
            <a:pPr lvl="1"/>
            <a:r>
              <a:rPr lang="nb-NO" sz="2000" dirty="0"/>
              <a:t>CSF (</a:t>
            </a:r>
            <a:r>
              <a:rPr lang="nb-NO" sz="2000" i="1" dirty="0"/>
              <a:t>N. </a:t>
            </a:r>
            <a:r>
              <a:rPr lang="nb-NO" sz="2000" i="1" dirty="0" err="1"/>
              <a:t>Meningitidis</a:t>
            </a:r>
            <a:r>
              <a:rPr lang="nb-NO" sz="2000" dirty="0"/>
              <a:t>)</a:t>
            </a:r>
          </a:p>
          <a:p>
            <a:pPr lvl="1"/>
            <a:r>
              <a:rPr lang="nb-NO" sz="2000" dirty="0" err="1"/>
              <a:t>Wounds</a:t>
            </a:r>
            <a:r>
              <a:rPr lang="nb-NO" sz="2000" dirty="0"/>
              <a:t> (</a:t>
            </a:r>
            <a:r>
              <a:rPr lang="nb-NO" sz="2000" i="1" dirty="0" err="1"/>
              <a:t>Staph</a:t>
            </a:r>
            <a:r>
              <a:rPr lang="nb-NO" sz="2000" i="1" dirty="0"/>
              <a:t>. </a:t>
            </a:r>
            <a:r>
              <a:rPr lang="nb-NO" sz="2000" i="1" dirty="0" err="1"/>
              <a:t>Aureus</a:t>
            </a:r>
            <a:r>
              <a:rPr lang="nb-NO" sz="2000" dirty="0"/>
              <a:t>) 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5BAB1F3-99B1-3440-8196-7FA60F13A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68DDF346-9F46-4449-986F-0D0DE7B9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sz="2700" dirty="0" err="1"/>
              <a:t>Notifiable</a:t>
            </a:r>
            <a:r>
              <a:rPr lang="nb-NO" sz="2700" dirty="0"/>
              <a:t> </a:t>
            </a:r>
            <a:r>
              <a:rPr lang="nb-NO" sz="2700" dirty="0" err="1"/>
              <a:t>diseases</a:t>
            </a:r>
            <a:r>
              <a:rPr lang="nb-NO" sz="2700" dirty="0"/>
              <a:t> in </a:t>
            </a:r>
            <a:r>
              <a:rPr lang="nb-NO" sz="2700" dirty="0" err="1"/>
              <a:t>the</a:t>
            </a:r>
            <a:r>
              <a:rPr lang="nb-NO" sz="2700" dirty="0"/>
              <a:t> Norwegian </a:t>
            </a:r>
            <a:r>
              <a:rPr lang="nb-NO" sz="2700" dirty="0" err="1"/>
              <a:t>Surveillance</a:t>
            </a:r>
            <a:r>
              <a:rPr lang="nb-NO" sz="2700" dirty="0"/>
              <a:t> System for </a:t>
            </a:r>
            <a:r>
              <a:rPr lang="nb-NO" sz="2700" dirty="0" err="1"/>
              <a:t>Communicable</a:t>
            </a:r>
            <a:r>
              <a:rPr lang="nb-NO" sz="2700" dirty="0"/>
              <a:t> </a:t>
            </a:r>
            <a:r>
              <a:rPr lang="nb-NO" sz="2700" dirty="0" err="1"/>
              <a:t>Diseases</a:t>
            </a:r>
            <a:r>
              <a:rPr lang="nb-NO" sz="2700" dirty="0"/>
              <a:t> (MSIS)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B353A3AE-1BBA-4F4F-B133-EB9DE9294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484" y="4413065"/>
            <a:ext cx="6705600" cy="150495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16FA1EBE-B5DE-7547-886A-31A26313D1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63" y="2182407"/>
            <a:ext cx="7000875" cy="200025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84A3FF1-1A3B-5D43-AFD0-548AA6ED1A88}"/>
              </a:ext>
            </a:extLst>
          </p:cNvPr>
          <p:cNvSpPr txBox="1"/>
          <p:nvPr/>
        </p:nvSpPr>
        <p:spPr>
          <a:xfrm>
            <a:off x="2495094" y="4588459"/>
            <a:ext cx="5028941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3300" dirty="0">
                <a:solidFill>
                  <a:srgbClr val="FF0000"/>
                </a:solidFill>
              </a:rPr>
              <a:t>MRSA, VRE, ESBL-</a:t>
            </a:r>
            <a:r>
              <a:rPr lang="nb-NO" sz="3300" dirty="0" err="1">
                <a:solidFill>
                  <a:srgbClr val="FF0000"/>
                </a:solidFill>
              </a:rPr>
              <a:t>carba</a:t>
            </a:r>
            <a:endParaRPr lang="nb-NO" sz="3300" dirty="0">
              <a:solidFill>
                <a:srgbClr val="FF0000"/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19E9883-A05B-E148-84A7-FC2DAE5D21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521882-8FDF-C347-8603-BDC7307A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Challenges, </a:t>
            </a:r>
            <a:r>
              <a:rPr lang="nb-NO" dirty="0" err="1"/>
              <a:t>computational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028848-5578-C54C-BB78-60BA96D6AF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«Old» </a:t>
            </a:r>
            <a:r>
              <a:rPr lang="nb-NO" dirty="0" err="1"/>
              <a:t>technology</a:t>
            </a:r>
            <a:endParaRPr lang="nb-NO" dirty="0"/>
          </a:p>
          <a:p>
            <a:r>
              <a:rPr lang="nb-NO" dirty="0"/>
              <a:t>Different </a:t>
            </a:r>
            <a:r>
              <a:rPr lang="nb-NO" dirty="0" err="1"/>
              <a:t>laboratories</a:t>
            </a:r>
            <a:r>
              <a:rPr lang="nb-NO" dirty="0"/>
              <a:t> 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different </a:t>
            </a:r>
            <a:r>
              <a:rPr lang="nb-NO" dirty="0" err="1"/>
              <a:t>laboratory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systems</a:t>
            </a:r>
          </a:p>
          <a:p>
            <a:pPr lvl="1"/>
            <a:r>
              <a:rPr lang="nb-NO" dirty="0"/>
              <a:t>Investment in </a:t>
            </a:r>
            <a:r>
              <a:rPr lang="nb-NO" dirty="0" err="1"/>
              <a:t>one</a:t>
            </a:r>
            <a:r>
              <a:rPr lang="nb-NO" dirty="0"/>
              <a:t> system -&gt; </a:t>
            </a:r>
            <a:r>
              <a:rPr lang="nb-NO" dirty="0" err="1"/>
              <a:t>costly</a:t>
            </a:r>
            <a:r>
              <a:rPr lang="nb-NO" dirty="0"/>
              <a:t> to </a:t>
            </a:r>
            <a:r>
              <a:rPr lang="nb-NO" dirty="0" err="1"/>
              <a:t>change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Oslo </a:t>
            </a:r>
            <a:r>
              <a:rPr lang="nb-NO" dirty="0" err="1"/>
              <a:t>University</a:t>
            </a:r>
            <a:r>
              <a:rPr lang="nb-NO" dirty="0"/>
              <a:t> Hospital (OUS):	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736393C-71B8-F240-B813-8E588CEF62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2405939"/>
            <a:ext cx="3886200" cy="290456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6CD5381-000A-4D44-A7C4-B21C802CA7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6279647"/>
            <a:ext cx="1599009" cy="41820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5E8D9ED-466D-F24E-BB25-70095B1321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78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BE02CB86-041B-0447-8953-F1AF6273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Challenges, </a:t>
            </a:r>
            <a:r>
              <a:rPr lang="nb-NO" dirty="0" err="1"/>
              <a:t>registration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data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67E4741-F871-3E4C-BC78-346D0993C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Manual </a:t>
            </a:r>
            <a:r>
              <a:rPr lang="nb-NO" dirty="0" err="1"/>
              <a:t>work</a:t>
            </a:r>
            <a:endParaRPr lang="nb-NO" dirty="0"/>
          </a:p>
          <a:p>
            <a:pPr lvl="1"/>
            <a:r>
              <a:rPr lang="nb-NO" dirty="0"/>
              <a:t>Not </a:t>
            </a:r>
            <a:r>
              <a:rPr lang="nb-NO" dirty="0" err="1"/>
              <a:t>possible</a:t>
            </a:r>
            <a:r>
              <a:rPr lang="nb-NO" dirty="0"/>
              <a:t> to send data </a:t>
            </a:r>
            <a:r>
              <a:rPr lang="nb-NO" dirty="0" err="1"/>
              <a:t>directly</a:t>
            </a:r>
            <a:r>
              <a:rPr lang="nb-NO" dirty="0"/>
              <a:t> to NORM</a:t>
            </a:r>
          </a:p>
          <a:p>
            <a:pPr lvl="2"/>
            <a:r>
              <a:rPr lang="nb-NO" dirty="0" err="1"/>
              <a:t>Strict</a:t>
            </a:r>
            <a:r>
              <a:rPr lang="nb-NO" dirty="0"/>
              <a:t> </a:t>
            </a:r>
            <a:r>
              <a:rPr lang="nb-NO" dirty="0" err="1"/>
              <a:t>privacy</a:t>
            </a:r>
            <a:r>
              <a:rPr lang="nb-NO" dirty="0"/>
              <a:t> </a:t>
            </a:r>
            <a:r>
              <a:rPr lang="nb-NO" dirty="0" err="1"/>
              <a:t>policies</a:t>
            </a:r>
            <a:endParaRPr lang="nb-NO" dirty="0"/>
          </a:p>
          <a:p>
            <a:pPr lvl="2"/>
            <a:r>
              <a:rPr lang="nb-NO" dirty="0" err="1"/>
              <a:t>Avoid</a:t>
            </a:r>
            <a:r>
              <a:rPr lang="nb-NO" dirty="0"/>
              <a:t> double </a:t>
            </a:r>
            <a:r>
              <a:rPr lang="nb-NO" dirty="0" err="1"/>
              <a:t>registration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system</a:t>
            </a:r>
          </a:p>
          <a:p>
            <a:pPr lvl="2"/>
            <a:r>
              <a:rPr lang="nb-NO" dirty="0" err="1"/>
              <a:t>Quality</a:t>
            </a:r>
            <a:r>
              <a:rPr lang="nb-NO" dirty="0"/>
              <a:t> </a:t>
            </a:r>
            <a:r>
              <a:rPr lang="nb-NO" dirty="0" err="1"/>
              <a:t>check</a:t>
            </a:r>
            <a:endParaRPr lang="nb-NO" dirty="0"/>
          </a:p>
          <a:p>
            <a:pPr lvl="1"/>
            <a:r>
              <a:rPr lang="nb-NO" dirty="0" err="1"/>
              <a:t>Demanding</a:t>
            </a:r>
            <a:r>
              <a:rPr lang="nb-NO" dirty="0"/>
              <a:t> and </a:t>
            </a:r>
            <a:r>
              <a:rPr lang="nb-NO" dirty="0" err="1"/>
              <a:t>work</a:t>
            </a:r>
            <a:r>
              <a:rPr lang="nb-NO" dirty="0"/>
              <a:t> intense for </a:t>
            </a:r>
            <a:r>
              <a:rPr lang="nb-NO" dirty="0" err="1"/>
              <a:t>laboratory</a:t>
            </a:r>
            <a:r>
              <a:rPr lang="nb-NO" dirty="0"/>
              <a:t> staff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195FF67-58EE-5E48-89D0-A23B51EF5D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5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antibiotics</a:t>
            </a:r>
            <a:r>
              <a:rPr lang="nb-NO" dirty="0"/>
              <a:t> in Norway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457" y="2072990"/>
            <a:ext cx="5361042" cy="374072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377546" y="5668249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>
                <a:latin typeface="Calibri" pitchFamily="34" charset="0"/>
              </a:rPr>
              <a:t>NORM NORM-VET 2016</a:t>
            </a:r>
          </a:p>
          <a:p>
            <a:endParaRPr lang="nb-NO" sz="1500" dirty="0"/>
          </a:p>
        </p:txBody>
      </p:sp>
      <p:sp>
        <p:nvSpPr>
          <p:cNvPr id="6" name="Ellipse 5"/>
          <p:cNvSpPr/>
          <p:nvPr/>
        </p:nvSpPr>
        <p:spPr>
          <a:xfrm>
            <a:off x="6816435" y="5533158"/>
            <a:ext cx="259773" cy="2389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50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A420FE-70C1-6E44-8AA4-15759C7A8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2A1658BF-2BCD-1B4D-A1C0-C843184E8FD1}"/>
              </a:ext>
            </a:extLst>
          </p:cNvPr>
          <p:cNvSpPr/>
          <p:nvPr/>
        </p:nvSpPr>
        <p:spPr bwMode="auto">
          <a:xfrm>
            <a:off x="4788024" y="2348880"/>
            <a:ext cx="504056" cy="355662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34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ESBL </a:t>
            </a:r>
            <a:r>
              <a:rPr lang="mr-IN" dirty="0"/>
              <a:t>–</a:t>
            </a:r>
            <a:r>
              <a:rPr lang="nb-NO" dirty="0"/>
              <a:t> Norway</a:t>
            </a:r>
            <a:br>
              <a:rPr lang="nb-NO" dirty="0"/>
            </a:br>
            <a:r>
              <a:rPr lang="nb-NO" sz="2100" dirty="0"/>
              <a:t>Extended-</a:t>
            </a:r>
            <a:r>
              <a:rPr lang="nb-NO" sz="2100" dirty="0" err="1"/>
              <a:t>spectrum</a:t>
            </a:r>
            <a:r>
              <a:rPr lang="nb-NO" sz="2100" dirty="0"/>
              <a:t> beta-</a:t>
            </a:r>
            <a:r>
              <a:rPr lang="nb-NO" sz="2100" dirty="0" err="1"/>
              <a:t>lactamases</a:t>
            </a:r>
            <a:endParaRPr lang="nb-NO" dirty="0"/>
          </a:p>
        </p:txBody>
      </p:sp>
      <p:pic>
        <p:nvPicPr>
          <p:cNvPr id="6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070" y="2226469"/>
            <a:ext cx="5261860" cy="326350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E4F2DFE-BECD-284C-93B8-449617FD36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61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MRSA </a:t>
            </a:r>
            <a:r>
              <a:rPr lang="mr-IN" dirty="0"/>
              <a:t>–</a:t>
            </a:r>
            <a:r>
              <a:rPr lang="nb-NO" dirty="0"/>
              <a:t> Norway</a:t>
            </a:r>
            <a:br>
              <a:rPr lang="nb-NO" dirty="0"/>
            </a:br>
            <a:r>
              <a:rPr lang="nb-NO" sz="2100" dirty="0" err="1"/>
              <a:t>Methicillin-resistant</a:t>
            </a:r>
            <a:r>
              <a:rPr lang="nb-NO" sz="2100" dirty="0"/>
              <a:t> </a:t>
            </a:r>
            <a:r>
              <a:rPr lang="nb-NO" sz="2100" dirty="0" err="1"/>
              <a:t>staphylococcus</a:t>
            </a:r>
            <a:r>
              <a:rPr lang="nb-NO" sz="2100" dirty="0"/>
              <a:t> </a:t>
            </a:r>
            <a:r>
              <a:rPr lang="nb-NO" sz="2100" dirty="0" err="1"/>
              <a:t>aureus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901" y="2226469"/>
            <a:ext cx="5696198" cy="326350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8A848B7-1CBA-A348-8510-4756A76FFD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28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50E6F957-217F-E44A-9DC7-F751F832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AMR </a:t>
            </a:r>
            <a:r>
              <a:rPr lang="en-US" kern="1200" dirty="0">
                <a:solidFill>
                  <a:schemeClr val="tx1"/>
                </a:solidFill>
              </a:rPr>
              <a:t>Globally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ACBE63CD-834F-7A41-9D77-EB030A402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3695944"/>
            <a:ext cx="6858000" cy="1389749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3E58647-2210-7845-BC59-DDC72C6155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05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A06EB1-99A1-6144-BE88-1D06D9B0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Global </a:t>
            </a:r>
            <a:r>
              <a:rPr lang="nb-NO" dirty="0" err="1"/>
              <a:t>antibiotic</a:t>
            </a:r>
            <a:r>
              <a:rPr lang="nb-NO" dirty="0"/>
              <a:t> </a:t>
            </a:r>
            <a:r>
              <a:rPr lang="nb-NO" dirty="0" err="1"/>
              <a:t>consumption</a:t>
            </a:r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38D5DEF5-31B9-E24E-AD16-DC889D6C0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02" y="1981200"/>
            <a:ext cx="7686796" cy="41148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7D8C7984-3CF7-E94A-89F6-E43EF864CE23}"/>
              </a:ext>
            </a:extLst>
          </p:cNvPr>
          <p:cNvSpPr txBox="1"/>
          <p:nvPr/>
        </p:nvSpPr>
        <p:spPr>
          <a:xfrm>
            <a:off x="6689887" y="6237312"/>
            <a:ext cx="205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Klein et al. PNAS, 2018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7567DF5-CF69-3D44-A7CD-ADD556FC58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C373796-B664-8B47-86A3-1A883AF674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744" y="1970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57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129036C-331B-5643-89DC-038BE37682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04" y="1339850"/>
            <a:ext cx="8035192" cy="41783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5787A22-19A9-0E46-8DCB-ED21C3AC6F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9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838200"/>
            <a:ext cx="7696200" cy="1143000"/>
          </a:xfrm>
        </p:spPr>
        <p:txBody>
          <a:bodyPr/>
          <a:lstStyle/>
          <a:p>
            <a:pPr algn="ctr"/>
            <a:r>
              <a:rPr lang="nb-NO" dirty="0"/>
              <a:t>One Health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000" dirty="0"/>
              <a:t>Initiative to </a:t>
            </a:r>
            <a:r>
              <a:rPr lang="nb-NO" sz="2000" dirty="0" err="1"/>
              <a:t>forge</a:t>
            </a:r>
            <a:r>
              <a:rPr lang="nb-NO" sz="2000" dirty="0"/>
              <a:t> </a:t>
            </a:r>
            <a:r>
              <a:rPr lang="nb-NO" sz="2000" dirty="0" err="1"/>
              <a:t>collaboration</a:t>
            </a:r>
            <a:r>
              <a:rPr lang="nb-NO" sz="2000" dirty="0"/>
              <a:t> </a:t>
            </a:r>
            <a:r>
              <a:rPr lang="nb-NO" sz="2000" dirty="0" err="1"/>
              <a:t>between</a:t>
            </a:r>
            <a:r>
              <a:rPr lang="nb-NO" sz="2000" dirty="0"/>
              <a:t> </a:t>
            </a:r>
            <a:r>
              <a:rPr lang="nb-NO" sz="2000" dirty="0" err="1"/>
              <a:t>physicians</a:t>
            </a:r>
            <a:r>
              <a:rPr lang="nb-NO" sz="2000" dirty="0"/>
              <a:t>, </a:t>
            </a:r>
            <a:r>
              <a:rPr lang="nb-NO" sz="2000" dirty="0" err="1"/>
              <a:t>veterinarians</a:t>
            </a:r>
            <a:r>
              <a:rPr lang="nb-NO" sz="2000" dirty="0"/>
              <a:t> and </a:t>
            </a:r>
            <a:r>
              <a:rPr lang="nb-NO" sz="2000" dirty="0" err="1"/>
              <a:t>other</a:t>
            </a:r>
            <a:r>
              <a:rPr lang="nb-NO" sz="2000" dirty="0"/>
              <a:t> </a:t>
            </a:r>
            <a:r>
              <a:rPr lang="nb-NO" sz="2000" dirty="0" err="1"/>
              <a:t>scientific</a:t>
            </a:r>
            <a:r>
              <a:rPr lang="nb-NO" sz="2000" dirty="0"/>
              <a:t>, </a:t>
            </a:r>
            <a:r>
              <a:rPr lang="nb-NO" sz="2000" dirty="0" err="1"/>
              <a:t>health</a:t>
            </a:r>
            <a:r>
              <a:rPr lang="nb-NO" sz="2000" dirty="0"/>
              <a:t> and </a:t>
            </a:r>
            <a:r>
              <a:rPr lang="nb-NO" sz="2000" dirty="0" err="1"/>
              <a:t>environmentally</a:t>
            </a:r>
            <a:r>
              <a:rPr lang="nb-NO" sz="2000" dirty="0"/>
              <a:t> </a:t>
            </a:r>
            <a:r>
              <a:rPr lang="nb-NO" sz="2000" dirty="0" err="1"/>
              <a:t>related</a:t>
            </a:r>
            <a:r>
              <a:rPr lang="nb-NO" sz="2000" dirty="0"/>
              <a:t> </a:t>
            </a:r>
            <a:r>
              <a:rPr lang="nb-NO" sz="2000" dirty="0" err="1"/>
              <a:t>disciplines</a:t>
            </a:r>
            <a:endParaRPr lang="nb-NO" sz="2000" dirty="0"/>
          </a:p>
          <a:p>
            <a:r>
              <a:rPr lang="nb-NO" sz="2000" dirty="0"/>
              <a:t>One Health </a:t>
            </a:r>
            <a:r>
              <a:rPr lang="nb-NO" sz="2000" dirty="0" err="1"/>
              <a:t>recognizes</a:t>
            </a:r>
            <a:r>
              <a:rPr lang="nb-NO" sz="2000" dirty="0"/>
              <a:t>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health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people</a:t>
            </a:r>
            <a:r>
              <a:rPr lang="nb-NO" sz="2000" dirty="0"/>
              <a:t> is </a:t>
            </a:r>
            <a:r>
              <a:rPr lang="nb-NO" sz="2000" dirty="0" err="1"/>
              <a:t>connected</a:t>
            </a:r>
            <a:r>
              <a:rPr lang="nb-NO" sz="2000" dirty="0"/>
              <a:t> to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health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animals</a:t>
            </a:r>
            <a:r>
              <a:rPr lang="nb-NO" sz="2000" dirty="0"/>
              <a:t> and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environment</a:t>
            </a:r>
            <a:endParaRPr lang="nb-NO" sz="20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264" y="2063833"/>
            <a:ext cx="3886200" cy="273331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962C369-9977-6F41-A2ED-2322425D95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77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FA0C41-8032-E347-B304-B69AF4EB8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Results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A8A476-2A7A-624A-962C-F7A40EA1A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AMR data from 22 </a:t>
            </a:r>
            <a:r>
              <a:rPr lang="nb-NO" dirty="0" err="1"/>
              <a:t>surveillance</a:t>
            </a:r>
            <a:r>
              <a:rPr lang="nb-NO" dirty="0"/>
              <a:t> systems</a:t>
            </a:r>
          </a:p>
          <a:p>
            <a:r>
              <a:rPr lang="nb-NO" dirty="0"/>
              <a:t>67 </a:t>
            </a:r>
            <a:r>
              <a:rPr lang="nb-NO" dirty="0" err="1"/>
              <a:t>countries</a:t>
            </a:r>
            <a:endParaRPr lang="nb-NO" dirty="0"/>
          </a:p>
          <a:p>
            <a:pPr lvl="1"/>
            <a:r>
              <a:rPr lang="nb-NO" dirty="0" err="1"/>
              <a:t>HICs</a:t>
            </a:r>
            <a:r>
              <a:rPr lang="nb-NO" dirty="0"/>
              <a:t> 57%, 38 </a:t>
            </a:r>
            <a:r>
              <a:rPr lang="nb-NO" dirty="0" err="1"/>
              <a:t>countries</a:t>
            </a:r>
            <a:endParaRPr lang="nb-NO" dirty="0"/>
          </a:p>
          <a:p>
            <a:pPr lvl="1"/>
            <a:r>
              <a:rPr lang="nb-NO" dirty="0" err="1"/>
              <a:t>UMICs</a:t>
            </a:r>
            <a:r>
              <a:rPr lang="nb-NO" dirty="0"/>
              <a:t> 24%, 16 </a:t>
            </a:r>
            <a:r>
              <a:rPr lang="nb-NO" dirty="0" err="1"/>
              <a:t>countries</a:t>
            </a:r>
            <a:endParaRPr lang="nb-NO" dirty="0"/>
          </a:p>
          <a:p>
            <a:pPr lvl="1"/>
            <a:r>
              <a:rPr lang="nb-NO" dirty="0" err="1"/>
              <a:t>LMICs</a:t>
            </a:r>
            <a:r>
              <a:rPr lang="nb-NO" dirty="0"/>
              <a:t> 16%, 11 </a:t>
            </a:r>
            <a:r>
              <a:rPr lang="nb-NO" dirty="0" err="1"/>
              <a:t>countries</a:t>
            </a:r>
            <a:endParaRPr lang="nb-NO" dirty="0"/>
          </a:p>
          <a:p>
            <a:pPr lvl="1"/>
            <a:r>
              <a:rPr lang="nb-NO" dirty="0" err="1"/>
              <a:t>LICs</a:t>
            </a:r>
            <a:r>
              <a:rPr lang="nb-NO" dirty="0"/>
              <a:t> 3%, 2 </a:t>
            </a:r>
            <a:r>
              <a:rPr lang="nb-NO" dirty="0" err="1"/>
              <a:t>countries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905C788-806E-3D4C-999F-6A902FDDB5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84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BC9C895-8C08-5744-B58D-BF17697078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31" y="1339850"/>
            <a:ext cx="7298339" cy="41783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A4BFA56-877B-7F4B-9657-30B1A766B3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2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9308ACA-F5AD-FE4E-AA55-699BB9D56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33" y="1340768"/>
            <a:ext cx="7797734" cy="518549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28C13C3-8251-494B-B511-152E47D5D9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99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AMR</a:t>
            </a:r>
            <a:br>
              <a:rPr lang="nb-NO" dirty="0"/>
            </a:br>
            <a:r>
              <a:rPr lang="nb-NO" sz="2100" dirty="0" err="1"/>
              <a:t>Developement</a:t>
            </a:r>
            <a:r>
              <a:rPr lang="nb-NO" sz="2100" dirty="0"/>
              <a:t> and </a:t>
            </a:r>
            <a:r>
              <a:rPr lang="nb-NO" sz="2100" dirty="0" err="1"/>
              <a:t>spread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Improper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antimicrobials</a:t>
            </a:r>
          </a:p>
          <a:p>
            <a:r>
              <a:rPr lang="nb-NO" dirty="0" err="1"/>
              <a:t>Lack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microbiological</a:t>
            </a:r>
            <a:r>
              <a:rPr lang="nb-NO" dirty="0"/>
              <a:t> </a:t>
            </a:r>
            <a:r>
              <a:rPr lang="nb-NO" dirty="0" err="1"/>
              <a:t>diagnostic</a:t>
            </a:r>
            <a:r>
              <a:rPr lang="nb-NO" dirty="0"/>
              <a:t> services</a:t>
            </a:r>
          </a:p>
          <a:p>
            <a:r>
              <a:rPr lang="nb-NO" dirty="0" err="1"/>
              <a:t>Poor</a:t>
            </a:r>
            <a:r>
              <a:rPr lang="nb-NO" dirty="0"/>
              <a:t> </a:t>
            </a:r>
            <a:r>
              <a:rPr lang="nb-NO" dirty="0" err="1"/>
              <a:t>sanitation</a:t>
            </a:r>
            <a:r>
              <a:rPr lang="nb-NO" dirty="0"/>
              <a:t> and </a:t>
            </a:r>
            <a:r>
              <a:rPr lang="nb-NO" dirty="0" err="1"/>
              <a:t>shortage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clean</a:t>
            </a:r>
            <a:r>
              <a:rPr lang="nb-NO" dirty="0"/>
              <a:t> water</a:t>
            </a:r>
          </a:p>
          <a:p>
            <a:r>
              <a:rPr lang="nb-NO" dirty="0" err="1"/>
              <a:t>Crowding</a:t>
            </a:r>
            <a:r>
              <a:rPr lang="nb-NO" dirty="0"/>
              <a:t> </a:t>
            </a:r>
            <a:r>
              <a:rPr lang="mr-IN" dirty="0"/>
              <a:t>–</a:t>
            </a:r>
            <a:r>
              <a:rPr lang="nb-NO" dirty="0"/>
              <a:t> interpersonal </a:t>
            </a:r>
            <a:r>
              <a:rPr lang="nb-NO" dirty="0" err="1"/>
              <a:t>spread</a:t>
            </a:r>
            <a:endParaRPr lang="nb-NO" dirty="0"/>
          </a:p>
          <a:p>
            <a:r>
              <a:rPr lang="nb-NO" dirty="0"/>
              <a:t>Migration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Pil høyre 6"/>
          <p:cNvSpPr/>
          <p:nvPr/>
        </p:nvSpPr>
        <p:spPr>
          <a:xfrm>
            <a:off x="852055" y="4764232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500"/>
          </a:p>
        </p:txBody>
      </p:sp>
      <p:sp>
        <p:nvSpPr>
          <p:cNvPr id="8" name="TekstSylinder 7"/>
          <p:cNvSpPr txBox="1"/>
          <p:nvPr/>
        </p:nvSpPr>
        <p:spPr>
          <a:xfrm>
            <a:off x="1849583" y="4743453"/>
            <a:ext cx="42771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100" dirty="0"/>
              <a:t>Resource </a:t>
            </a:r>
            <a:r>
              <a:rPr lang="nb-NO" sz="2100" dirty="0" err="1"/>
              <a:t>limited</a:t>
            </a:r>
            <a:r>
              <a:rPr lang="nb-NO" sz="2100" dirty="0"/>
              <a:t> </a:t>
            </a:r>
            <a:r>
              <a:rPr lang="nb-NO" sz="2100" dirty="0" err="1"/>
              <a:t>countries</a:t>
            </a:r>
            <a:r>
              <a:rPr lang="nb-NO" sz="2100" dirty="0"/>
              <a:t> (</a:t>
            </a:r>
            <a:r>
              <a:rPr lang="nb-NO" sz="2100" dirty="0" err="1"/>
              <a:t>RLCs</a:t>
            </a:r>
            <a:r>
              <a:rPr lang="nb-NO" sz="2100" dirty="0"/>
              <a:t>)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0358AF6-C857-874E-B7BF-0D091A6C56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AMR in </a:t>
            </a:r>
            <a:r>
              <a:rPr lang="nb-NO" dirty="0" err="1"/>
              <a:t>the</a:t>
            </a:r>
            <a:r>
              <a:rPr lang="nb-NO" dirty="0"/>
              <a:t> WHO </a:t>
            </a:r>
            <a:r>
              <a:rPr lang="nb-NO" dirty="0" err="1"/>
              <a:t>African</a:t>
            </a:r>
            <a:r>
              <a:rPr lang="nb-NO" dirty="0"/>
              <a:t> region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High </a:t>
            </a:r>
            <a:r>
              <a:rPr lang="nb-NO" sz="2000" dirty="0" err="1"/>
              <a:t>prevalence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AMR in </a:t>
            </a:r>
            <a:r>
              <a:rPr lang="nb-NO" sz="2000" dirty="0" err="1"/>
              <a:t>clinical</a:t>
            </a:r>
            <a:r>
              <a:rPr lang="nb-NO" sz="2000" dirty="0"/>
              <a:t> relevant </a:t>
            </a:r>
            <a:r>
              <a:rPr lang="nb-NO" sz="2000" dirty="0" err="1"/>
              <a:t>bacteria</a:t>
            </a:r>
            <a:endParaRPr lang="nb-NO" sz="2000" dirty="0"/>
          </a:p>
          <a:p>
            <a:r>
              <a:rPr lang="nb-NO" sz="2000" dirty="0"/>
              <a:t>2011: WHO </a:t>
            </a:r>
            <a:r>
              <a:rPr lang="nb-NO" sz="2000" dirty="0" err="1"/>
              <a:t>publishes</a:t>
            </a:r>
            <a:r>
              <a:rPr lang="nb-NO" sz="2000" dirty="0"/>
              <a:t> a policy </a:t>
            </a:r>
            <a:r>
              <a:rPr lang="nb-NO" sz="2000" dirty="0" err="1"/>
              <a:t>package</a:t>
            </a:r>
            <a:r>
              <a:rPr lang="nb-NO" sz="2000" dirty="0"/>
              <a:t> to </a:t>
            </a:r>
            <a:r>
              <a:rPr lang="nb-NO" sz="2000" dirty="0" err="1"/>
              <a:t>combat</a:t>
            </a:r>
            <a:r>
              <a:rPr lang="nb-NO" sz="2000" dirty="0"/>
              <a:t> AMR</a:t>
            </a:r>
          </a:p>
          <a:p>
            <a:pPr lvl="1"/>
            <a:r>
              <a:rPr lang="nb-NO" sz="2000" dirty="0"/>
              <a:t>Top </a:t>
            </a:r>
            <a:r>
              <a:rPr lang="nb-NO" sz="2000" dirty="0" err="1"/>
              <a:t>priority</a:t>
            </a:r>
            <a:r>
              <a:rPr lang="nb-NO" sz="2000" dirty="0"/>
              <a:t>: </a:t>
            </a:r>
            <a:r>
              <a:rPr lang="nb-NO" sz="2000" dirty="0" err="1"/>
              <a:t>strenghten</a:t>
            </a:r>
            <a:r>
              <a:rPr lang="nb-NO" sz="2000" dirty="0"/>
              <a:t> </a:t>
            </a:r>
            <a:r>
              <a:rPr lang="nb-NO" sz="2000" dirty="0" err="1"/>
              <a:t>surveillance</a:t>
            </a:r>
            <a:r>
              <a:rPr lang="nb-NO" sz="2000" dirty="0"/>
              <a:t> and </a:t>
            </a:r>
            <a:r>
              <a:rPr lang="nb-NO" sz="2000" dirty="0" err="1"/>
              <a:t>laboratory</a:t>
            </a:r>
            <a:r>
              <a:rPr lang="nb-NO" sz="2000" dirty="0"/>
              <a:t> </a:t>
            </a:r>
            <a:r>
              <a:rPr lang="nb-NO" sz="2000" dirty="0" err="1"/>
              <a:t>capacity</a:t>
            </a:r>
            <a:endParaRPr lang="nb-NO" sz="2000" dirty="0"/>
          </a:p>
          <a:p>
            <a:r>
              <a:rPr lang="nb-NO" sz="2000" dirty="0"/>
              <a:t>No reliable data </a:t>
            </a:r>
            <a:r>
              <a:rPr lang="nb-NO" sz="2000" dirty="0" err="1"/>
              <a:t>available</a:t>
            </a:r>
            <a:r>
              <a:rPr lang="nb-NO" sz="2000" dirty="0"/>
              <a:t> from 42,6%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African</a:t>
            </a:r>
            <a:r>
              <a:rPr lang="nb-NO" sz="2000" dirty="0"/>
              <a:t> </a:t>
            </a:r>
            <a:r>
              <a:rPr lang="nb-NO" sz="2000" dirty="0" err="1"/>
              <a:t>countries</a:t>
            </a:r>
            <a:r>
              <a:rPr lang="nb-NO" sz="2000" dirty="0"/>
              <a:t> </a:t>
            </a:r>
            <a:r>
              <a:rPr lang="nb-NO" sz="2000" baseline="-25000" dirty="0"/>
              <a:t>(1)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371601" y="5061503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5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82" y="3978374"/>
            <a:ext cx="7639050" cy="1466850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754105" y="5585740"/>
            <a:ext cx="25763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(1) </a:t>
            </a:r>
            <a:r>
              <a:rPr lang="nb-NO" sz="900" dirty="0" err="1"/>
              <a:t>Tadesse</a:t>
            </a:r>
            <a:r>
              <a:rPr lang="nb-NO" sz="900" dirty="0"/>
              <a:t>, B.T., et al., BMC </a:t>
            </a:r>
            <a:r>
              <a:rPr lang="nb-NO" sz="900" dirty="0" err="1"/>
              <a:t>Infect</a:t>
            </a:r>
            <a:r>
              <a:rPr lang="nb-NO" sz="900" dirty="0"/>
              <a:t> Dis, 2017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56027" y="5754039"/>
            <a:ext cx="2736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(2) </a:t>
            </a:r>
            <a:r>
              <a:rPr lang="nb-NO" sz="900" dirty="0" err="1"/>
              <a:t>Essack</a:t>
            </a:r>
            <a:r>
              <a:rPr lang="nb-NO" sz="900" dirty="0"/>
              <a:t>, S.Y., et </a:t>
            </a:r>
            <a:r>
              <a:rPr lang="nb-NO" sz="900" dirty="0" err="1"/>
              <a:t>al.J</a:t>
            </a:r>
            <a:r>
              <a:rPr lang="nb-NO" sz="900" dirty="0"/>
              <a:t> Public Health (</a:t>
            </a:r>
            <a:r>
              <a:rPr lang="nb-NO" sz="900" dirty="0" err="1"/>
              <a:t>Oxf</a:t>
            </a:r>
            <a:r>
              <a:rPr lang="nb-NO" sz="900" dirty="0"/>
              <a:t>), 2017 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5566458" y="4013339"/>
            <a:ext cx="30168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(2)</a:t>
            </a:r>
          </a:p>
        </p:txBody>
      </p:sp>
      <p:sp>
        <p:nvSpPr>
          <p:cNvPr id="13" name="Ellipse 12"/>
          <p:cNvSpPr/>
          <p:nvPr/>
        </p:nvSpPr>
        <p:spPr>
          <a:xfrm>
            <a:off x="2339752" y="4797152"/>
            <a:ext cx="491694" cy="536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50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6DD0498-4ACA-CA4B-9B5B-5DCF759431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Available</a:t>
            </a:r>
            <a:r>
              <a:rPr lang="nb-NO" dirty="0"/>
              <a:t> </a:t>
            </a:r>
            <a:r>
              <a:rPr lang="nb-NO" dirty="0" err="1"/>
              <a:t>reference</a:t>
            </a:r>
            <a:r>
              <a:rPr lang="nb-NO" dirty="0"/>
              <a:t> labs in </a:t>
            </a:r>
            <a:r>
              <a:rPr lang="nb-NO" dirty="0" err="1"/>
              <a:t>Africa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917252"/>
            <a:ext cx="4487527" cy="403202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5912709" y="6294512"/>
            <a:ext cx="29097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 err="1"/>
              <a:t>Barbe`et</a:t>
            </a:r>
            <a:r>
              <a:rPr lang="nb-NO" sz="900" dirty="0"/>
              <a:t>. al, </a:t>
            </a:r>
            <a:r>
              <a:rPr lang="nb-NO" sz="900" dirty="0" err="1"/>
              <a:t>Clinical</a:t>
            </a:r>
            <a:r>
              <a:rPr lang="nb-NO" sz="900" dirty="0"/>
              <a:t> </a:t>
            </a:r>
            <a:r>
              <a:rPr lang="nb-NO" sz="900" dirty="0" err="1"/>
              <a:t>Microbiology</a:t>
            </a:r>
            <a:r>
              <a:rPr lang="nb-NO" sz="900" dirty="0"/>
              <a:t> and </a:t>
            </a:r>
            <a:r>
              <a:rPr lang="nb-NO" sz="900" dirty="0" err="1"/>
              <a:t>Infection</a:t>
            </a:r>
            <a:r>
              <a:rPr lang="nb-NO" sz="900" dirty="0"/>
              <a:t>, 2017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F21BB4E-23F8-6443-8511-0E869582F9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58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B3D276-57DE-2C49-95D9-88591D489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China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E0A8CC-1AA8-1C4E-BE62-8F7BBD787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err="1"/>
              <a:t>Antibiotic</a:t>
            </a:r>
            <a:r>
              <a:rPr lang="nb-NO" sz="2000" dirty="0"/>
              <a:t> </a:t>
            </a:r>
            <a:r>
              <a:rPr lang="nb-NO" sz="2000" dirty="0" err="1"/>
              <a:t>consumption</a:t>
            </a:r>
            <a:r>
              <a:rPr lang="nb-NO" sz="2000" dirty="0"/>
              <a:t> </a:t>
            </a:r>
            <a:r>
              <a:rPr lang="nb-NO" sz="2000" dirty="0" err="1"/>
              <a:t>increased</a:t>
            </a:r>
            <a:r>
              <a:rPr lang="nb-NO" sz="2000" dirty="0"/>
              <a:t> from 2,3 to 4,2 (79%) billion DDDs from 2000-2015</a:t>
            </a:r>
          </a:p>
          <a:p>
            <a:r>
              <a:rPr lang="nb-NO" sz="2000" dirty="0"/>
              <a:t>92700 </a:t>
            </a:r>
            <a:r>
              <a:rPr lang="nb-NO" sz="2000" dirty="0" err="1"/>
              <a:t>tonnes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a.b</a:t>
            </a:r>
            <a:r>
              <a:rPr lang="nb-NO" sz="2000" dirty="0"/>
              <a:t>. </a:t>
            </a:r>
            <a:r>
              <a:rPr lang="nb-NO" sz="2000" dirty="0" err="1"/>
              <a:t>was</a:t>
            </a:r>
            <a:r>
              <a:rPr lang="nb-NO" sz="2000" dirty="0"/>
              <a:t> used in China in 2013</a:t>
            </a:r>
            <a:r>
              <a:rPr lang="nb-NO" sz="1400" baseline="-25000" dirty="0"/>
              <a:t>(1)</a:t>
            </a:r>
            <a:endParaRPr lang="nb-NO" sz="1400" dirty="0"/>
          </a:p>
          <a:p>
            <a:pPr lvl="1"/>
            <a:r>
              <a:rPr lang="nb-NO" sz="2000" dirty="0"/>
              <a:t>48 % </a:t>
            </a:r>
            <a:r>
              <a:rPr lang="nb-NO" sz="2000" dirty="0" err="1"/>
              <a:t>was</a:t>
            </a:r>
            <a:r>
              <a:rPr lang="nb-NO" sz="2000" dirty="0"/>
              <a:t> used in human </a:t>
            </a:r>
            <a:r>
              <a:rPr lang="nb-NO" sz="2000" dirty="0" err="1"/>
              <a:t>medicine</a:t>
            </a:r>
            <a:endParaRPr lang="nb-NO" sz="2000" dirty="0"/>
          </a:p>
          <a:p>
            <a:pPr lvl="1"/>
            <a:r>
              <a:rPr lang="nb-NO" sz="2000" dirty="0"/>
              <a:t>46% </a:t>
            </a:r>
            <a:r>
              <a:rPr lang="nb-NO" sz="2000" dirty="0" err="1"/>
              <a:t>was</a:t>
            </a:r>
            <a:r>
              <a:rPr lang="nb-NO" sz="2000" dirty="0"/>
              <a:t> </a:t>
            </a:r>
            <a:r>
              <a:rPr lang="nb-NO" sz="2000" dirty="0" err="1"/>
              <a:t>released</a:t>
            </a:r>
            <a:r>
              <a:rPr lang="nb-NO" sz="2000" dirty="0"/>
              <a:t> </a:t>
            </a:r>
            <a:r>
              <a:rPr lang="nb-NO" sz="2000" dirty="0" err="1"/>
              <a:t>into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environment</a:t>
            </a:r>
            <a:r>
              <a:rPr lang="nb-NO" sz="2000" dirty="0"/>
              <a:t> </a:t>
            </a:r>
          </a:p>
          <a:p>
            <a:r>
              <a:rPr lang="nb-NO" sz="2000" dirty="0" err="1"/>
              <a:t>Antibiotics</a:t>
            </a:r>
            <a:r>
              <a:rPr lang="nb-NO" sz="2000" dirty="0"/>
              <a:t> </a:t>
            </a:r>
            <a:r>
              <a:rPr lang="nb-NO" sz="2000" dirty="0" err="1"/>
              <a:t>account</a:t>
            </a:r>
            <a:r>
              <a:rPr lang="nb-NO" sz="2000" dirty="0"/>
              <a:t> for </a:t>
            </a:r>
            <a:r>
              <a:rPr lang="nb-NO" sz="2000" dirty="0" err="1"/>
              <a:t>approx</a:t>
            </a:r>
            <a:r>
              <a:rPr lang="nb-NO" sz="2000" dirty="0"/>
              <a:t>. half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drugs</a:t>
            </a:r>
            <a:r>
              <a:rPr lang="nb-NO" sz="2000" dirty="0"/>
              <a:t> used in hospitals</a:t>
            </a:r>
            <a:r>
              <a:rPr lang="nb-NO" sz="1400" baseline="-25000" dirty="0"/>
              <a:t>(1)</a:t>
            </a:r>
            <a:endParaRPr lang="nb-NO" sz="14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8253177-3ED4-8049-8410-13B9FECE34A2}"/>
              </a:ext>
            </a:extLst>
          </p:cNvPr>
          <p:cNvSpPr txBox="1"/>
          <p:nvPr/>
        </p:nvSpPr>
        <p:spPr>
          <a:xfrm>
            <a:off x="1104405" y="5693476"/>
            <a:ext cx="3547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(1) M </a:t>
            </a:r>
            <a:r>
              <a:rPr lang="nb-NO" sz="1200" dirty="0" err="1"/>
              <a:t>Qiao</a:t>
            </a:r>
            <a:r>
              <a:rPr lang="nb-NO" sz="1200" dirty="0"/>
              <a:t> et al., Environment International, 2018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C9CB5E0-9A51-6A4F-B6FE-A2D70BC57E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51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A8C5C8-23B9-AD40-BAFB-5976D79E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China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83DA47-D6A8-744E-BA4C-713FDF60B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err="1"/>
              <a:t>Colistin</a:t>
            </a:r>
            <a:r>
              <a:rPr lang="nb-NO" sz="2000" dirty="0"/>
              <a:t>. «Last </a:t>
            </a:r>
            <a:r>
              <a:rPr lang="nb-NO" sz="2000" dirty="0" err="1"/>
              <a:t>resort</a:t>
            </a:r>
            <a:r>
              <a:rPr lang="nb-NO" sz="2000" dirty="0"/>
              <a:t>» </a:t>
            </a:r>
            <a:r>
              <a:rPr lang="nb-NO" sz="2000" dirty="0" err="1"/>
              <a:t>antibiotic</a:t>
            </a:r>
            <a:endParaRPr lang="nb-NO" sz="2000" dirty="0"/>
          </a:p>
          <a:p>
            <a:r>
              <a:rPr lang="nb-NO" sz="2000" dirty="0"/>
              <a:t>2015 – Plasmid </a:t>
            </a:r>
            <a:r>
              <a:rPr lang="nb-NO" sz="2000" dirty="0" err="1"/>
              <a:t>mediated</a:t>
            </a:r>
            <a:r>
              <a:rPr lang="nb-NO" sz="2000" dirty="0"/>
              <a:t> </a:t>
            </a:r>
            <a:r>
              <a:rPr lang="nb-NO" sz="2000" dirty="0" err="1"/>
              <a:t>colistin</a:t>
            </a:r>
            <a:r>
              <a:rPr lang="nb-NO" sz="2000" dirty="0"/>
              <a:t> </a:t>
            </a:r>
            <a:r>
              <a:rPr lang="nb-NO" sz="2000" dirty="0" err="1"/>
              <a:t>resistance</a:t>
            </a:r>
            <a:r>
              <a:rPr lang="nb-NO" sz="2000" dirty="0"/>
              <a:t> (mcr-1) </a:t>
            </a:r>
            <a:r>
              <a:rPr lang="nb-NO" sz="2000" dirty="0" err="1"/>
              <a:t>was</a:t>
            </a:r>
            <a:r>
              <a:rPr lang="nb-NO" sz="2000" dirty="0"/>
              <a:t> </a:t>
            </a:r>
            <a:r>
              <a:rPr lang="nb-NO" sz="2000" dirty="0" err="1"/>
              <a:t>discovered</a:t>
            </a:r>
            <a:r>
              <a:rPr lang="nb-NO" sz="2000" dirty="0"/>
              <a:t> in </a:t>
            </a:r>
            <a:r>
              <a:rPr lang="nb-NO" sz="2000" dirty="0" err="1"/>
              <a:t>pigs</a:t>
            </a:r>
            <a:r>
              <a:rPr lang="nb-NO" sz="2000" dirty="0"/>
              <a:t> and </a:t>
            </a:r>
            <a:r>
              <a:rPr lang="nb-NO" sz="2000" dirty="0" err="1"/>
              <a:t>humans</a:t>
            </a:r>
            <a:r>
              <a:rPr lang="nb-NO" sz="2000" dirty="0"/>
              <a:t> in China</a:t>
            </a:r>
          </a:p>
          <a:p>
            <a:pPr marL="0" indent="0">
              <a:buNone/>
            </a:pPr>
            <a:r>
              <a:rPr lang="nb-NO" sz="2000" dirty="0"/>
              <a:t>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E22BF3A-A14D-A643-80F5-7CB1B5CBAE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60" y="3140968"/>
            <a:ext cx="5076056" cy="340281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2CB7802-4EE8-F741-8DC3-6B977381E11E}"/>
              </a:ext>
            </a:extLst>
          </p:cNvPr>
          <p:cNvSpPr txBox="1"/>
          <p:nvPr/>
        </p:nvSpPr>
        <p:spPr>
          <a:xfrm>
            <a:off x="6660232" y="6309320"/>
            <a:ext cx="1842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Wang et al. Nature 2018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9F9097D-27B4-A540-8E7E-6F6D7285BB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60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0341286A-5065-CF4E-BE5B-270A49BD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India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14407F12-F584-E140-BA5D-3724D1BB29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000" dirty="0" err="1"/>
              <a:t>Antibiotic</a:t>
            </a:r>
            <a:r>
              <a:rPr lang="nb-NO" sz="2000" dirty="0"/>
              <a:t> </a:t>
            </a:r>
            <a:r>
              <a:rPr lang="nb-NO" sz="2000" dirty="0" err="1"/>
              <a:t>consumption</a:t>
            </a:r>
            <a:r>
              <a:rPr lang="nb-NO" sz="2000" dirty="0"/>
              <a:t> </a:t>
            </a:r>
            <a:r>
              <a:rPr lang="nb-NO" sz="2000" dirty="0" err="1"/>
              <a:t>increased</a:t>
            </a:r>
            <a:r>
              <a:rPr lang="nb-NO" sz="2000" dirty="0"/>
              <a:t> from 3,2 to 6,5 (103%) billion DDDs from 2000-2015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76C12E67-88FE-9240-A36C-5EAC8C035C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824" y="2060848"/>
            <a:ext cx="4149648" cy="309747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A0E49E8-A24D-E34A-BF42-A7A53D9525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8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AMR </a:t>
            </a:r>
            <a:r>
              <a:rPr lang="nb-NO" dirty="0" err="1"/>
              <a:t>migration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000" dirty="0" err="1"/>
              <a:t>Approx</a:t>
            </a:r>
            <a:r>
              <a:rPr lang="nb-NO" sz="2000" dirty="0"/>
              <a:t>. 2 billion </a:t>
            </a:r>
            <a:r>
              <a:rPr lang="nb-NO" sz="2000" dirty="0" err="1"/>
              <a:t>people</a:t>
            </a:r>
            <a:r>
              <a:rPr lang="nb-NO" sz="2000" dirty="0"/>
              <a:t> </a:t>
            </a:r>
            <a:r>
              <a:rPr lang="nb-NO" sz="2000" dirty="0" err="1"/>
              <a:t>move</a:t>
            </a:r>
            <a:r>
              <a:rPr lang="nb-NO" sz="2000" dirty="0"/>
              <a:t> </a:t>
            </a:r>
            <a:r>
              <a:rPr lang="nb-NO" sz="2000" dirty="0" err="1"/>
              <a:t>across</a:t>
            </a:r>
            <a:r>
              <a:rPr lang="nb-NO" sz="2000" dirty="0"/>
              <a:t> </a:t>
            </a:r>
            <a:r>
              <a:rPr lang="nb-NO" sz="2000" dirty="0" err="1"/>
              <a:t>large</a:t>
            </a:r>
            <a:r>
              <a:rPr lang="nb-NO" sz="2000" dirty="0"/>
              <a:t> </a:t>
            </a:r>
            <a:r>
              <a:rPr lang="nb-NO" sz="2000" dirty="0" err="1"/>
              <a:t>distances</a:t>
            </a:r>
            <a:r>
              <a:rPr lang="nb-NO" sz="2000" dirty="0"/>
              <a:t>/</a:t>
            </a:r>
            <a:r>
              <a:rPr lang="nb-NO" sz="2000" dirty="0" err="1"/>
              <a:t>year</a:t>
            </a:r>
            <a:r>
              <a:rPr lang="nb-NO" sz="2000" dirty="0"/>
              <a:t> and 1 billion cross </a:t>
            </a:r>
            <a:r>
              <a:rPr lang="nb-NO" sz="2000" dirty="0" err="1"/>
              <a:t>international</a:t>
            </a:r>
            <a:r>
              <a:rPr lang="nb-NO" sz="2000" dirty="0"/>
              <a:t> borders</a:t>
            </a:r>
          </a:p>
          <a:p>
            <a:r>
              <a:rPr lang="nb-NO" sz="2000" dirty="0"/>
              <a:t>20</a:t>
            </a:r>
            <a:r>
              <a:rPr lang="mr-IN" sz="2000" dirty="0"/>
              <a:t>–</a:t>
            </a:r>
            <a:r>
              <a:rPr lang="nb-NO" sz="2000" dirty="0"/>
              <a:t>60%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asylum</a:t>
            </a:r>
            <a:r>
              <a:rPr lang="nb-NO" sz="2000" dirty="0"/>
              <a:t> </a:t>
            </a:r>
            <a:r>
              <a:rPr lang="nb-NO" sz="2000" dirty="0" err="1"/>
              <a:t>seekers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</a:t>
            </a:r>
            <a:r>
              <a:rPr lang="nb-NO" sz="2000" dirty="0" err="1"/>
              <a:t>colonized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</a:t>
            </a:r>
            <a:r>
              <a:rPr lang="nb-NO" sz="2000" dirty="0" err="1"/>
              <a:t>resistant</a:t>
            </a:r>
            <a:r>
              <a:rPr lang="nb-NO" sz="2000" dirty="0"/>
              <a:t> </a:t>
            </a:r>
            <a:r>
              <a:rPr lang="nb-NO" sz="2000" dirty="0" err="1"/>
              <a:t>microbes</a:t>
            </a:r>
            <a:r>
              <a:rPr lang="nb-NO" sz="2000" dirty="0"/>
              <a:t> </a:t>
            </a:r>
            <a:r>
              <a:rPr lang="nb-NO" sz="2000" baseline="-25000" dirty="0"/>
              <a:t>(1,2)</a:t>
            </a:r>
          </a:p>
          <a:p>
            <a:r>
              <a:rPr lang="nb-NO" sz="2000" dirty="0"/>
              <a:t>50-90%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tourists</a:t>
            </a:r>
            <a:r>
              <a:rPr lang="nb-NO" sz="2000" dirty="0"/>
              <a:t> </a:t>
            </a:r>
            <a:r>
              <a:rPr lang="nb-NO" sz="2000" dirty="0" err="1"/>
              <a:t>visiting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tropics</a:t>
            </a:r>
            <a:r>
              <a:rPr lang="nb-NO" sz="2000" dirty="0"/>
              <a:t> </a:t>
            </a:r>
            <a:r>
              <a:rPr lang="nb-NO" sz="2000" dirty="0" err="1"/>
              <a:t>get</a:t>
            </a:r>
            <a:r>
              <a:rPr lang="nb-NO" sz="2000" dirty="0"/>
              <a:t> </a:t>
            </a:r>
            <a:r>
              <a:rPr lang="nb-NO" sz="2000" dirty="0" err="1"/>
              <a:t>colonized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MDR </a:t>
            </a:r>
            <a:r>
              <a:rPr lang="nb-NO" sz="2000" dirty="0" err="1"/>
              <a:t>enterobacteriacea</a:t>
            </a:r>
            <a:r>
              <a:rPr lang="nb-NO" sz="2000" dirty="0"/>
              <a:t>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308932" y="6191726"/>
            <a:ext cx="36231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(</a:t>
            </a:r>
            <a:r>
              <a:rPr lang="nb-NO" sz="1100" dirty="0"/>
              <a:t>1) de Smalen, A.W., et al., Travel Med </a:t>
            </a:r>
            <a:r>
              <a:rPr lang="nb-NO" sz="1100" dirty="0" err="1"/>
              <a:t>Infect</a:t>
            </a:r>
            <a:r>
              <a:rPr lang="nb-NO" sz="1100" dirty="0"/>
              <a:t> Dis, 2017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304505" y="6407750"/>
            <a:ext cx="34115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(2) </a:t>
            </a:r>
            <a:r>
              <a:rPr lang="nb-NO" sz="1100" dirty="0" err="1"/>
              <a:t>Heudorf</a:t>
            </a:r>
            <a:r>
              <a:rPr lang="nb-NO" sz="1100" dirty="0"/>
              <a:t>, U., et </a:t>
            </a:r>
            <a:r>
              <a:rPr lang="nb-NO" sz="1100" dirty="0" err="1"/>
              <a:t>al.,GMS</a:t>
            </a:r>
            <a:r>
              <a:rPr lang="nb-NO" sz="1100" dirty="0"/>
              <a:t> </a:t>
            </a:r>
            <a:r>
              <a:rPr lang="nb-NO" sz="1100" dirty="0" err="1"/>
              <a:t>Hyg</a:t>
            </a:r>
            <a:r>
              <a:rPr lang="nb-NO" sz="1100" dirty="0"/>
              <a:t> </a:t>
            </a:r>
            <a:r>
              <a:rPr lang="nb-NO" sz="1100" dirty="0" err="1"/>
              <a:t>Infect</a:t>
            </a:r>
            <a:r>
              <a:rPr lang="nb-NO" sz="1100" dirty="0"/>
              <a:t> Control, 2016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029" y="2060848"/>
            <a:ext cx="3959443" cy="2972628"/>
          </a:xfrm>
          <a:prstGeom prst="rect">
            <a:avLst/>
          </a:prstGeom>
        </p:spPr>
      </p:pic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436096" y="5085184"/>
            <a:ext cx="29546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New Dehli Metallo-beta-lactamase-1 (NDM-1) 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00A3C49-D803-A54E-8454-47314C3F42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0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649DC976-9A4E-3246-89DE-EFC0A572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Microbial </a:t>
            </a:r>
            <a:r>
              <a:rPr lang="nb-NO" dirty="0" err="1"/>
              <a:t>biosphere</a:t>
            </a:r>
            <a:endParaRPr lang="nb-NO" dirty="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A0BA90C-DFD7-D044-839B-096D883DF1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400" dirty="0" err="1"/>
              <a:t>Bacteria</a:t>
            </a:r>
            <a:endParaRPr lang="nb-NO" sz="2400" dirty="0"/>
          </a:p>
          <a:p>
            <a:pPr lvl="1"/>
            <a:r>
              <a:rPr lang="nb-NO" dirty="0" err="1"/>
              <a:t>Environmental</a:t>
            </a:r>
            <a:endParaRPr lang="nb-NO" dirty="0"/>
          </a:p>
          <a:p>
            <a:pPr lvl="1"/>
            <a:r>
              <a:rPr lang="nb-NO" dirty="0" err="1"/>
              <a:t>Pathogen</a:t>
            </a:r>
            <a:endParaRPr lang="nb-NO" dirty="0"/>
          </a:p>
          <a:p>
            <a:r>
              <a:rPr lang="nb-NO" sz="2400" dirty="0"/>
              <a:t>Natural </a:t>
            </a:r>
            <a:r>
              <a:rPr lang="nb-NO" sz="2400" dirty="0" err="1"/>
              <a:t>antibiotics</a:t>
            </a:r>
            <a:endParaRPr lang="nb-NO" sz="2400" dirty="0"/>
          </a:p>
          <a:p>
            <a:r>
              <a:rPr lang="nb-NO" sz="2400" dirty="0" err="1"/>
              <a:t>Reservoir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antibiotic</a:t>
            </a:r>
            <a:r>
              <a:rPr lang="nb-NO" sz="2400" dirty="0"/>
              <a:t> </a:t>
            </a:r>
            <a:r>
              <a:rPr lang="nb-NO" sz="2400" dirty="0" err="1"/>
              <a:t>resistance</a:t>
            </a:r>
            <a:r>
              <a:rPr lang="nb-NO" sz="2400" dirty="0"/>
              <a:t> genes  </a:t>
            </a:r>
            <a:r>
              <a:rPr lang="nb-NO" sz="2400" dirty="0" err="1"/>
              <a:t>Resistome</a:t>
            </a:r>
            <a:endParaRPr lang="nb-NO" sz="2400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8983DE17-87EA-8E4B-8873-71D6A8D35C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890" y="2060848"/>
            <a:ext cx="3420534" cy="3263504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FE243C6C-85C3-1942-A318-4C02816E0D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212976"/>
            <a:ext cx="1512168" cy="104066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2115D05-892F-6644-97FF-0727FEA18C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  <p:sp>
        <p:nvSpPr>
          <p:cNvPr id="2" name="Pil høyre 1">
            <a:extLst>
              <a:ext uri="{FF2B5EF4-FFF2-40B4-BE49-F238E27FC236}">
                <a16:creationId xmlns:a16="http://schemas.microsoft.com/office/drawing/2014/main" id="{385DCDA3-9646-6A41-8021-A4F2352DDEFE}"/>
              </a:ext>
            </a:extLst>
          </p:cNvPr>
          <p:cNvSpPr/>
          <p:nvPr/>
        </p:nvSpPr>
        <p:spPr bwMode="auto">
          <a:xfrm>
            <a:off x="3851920" y="4293096"/>
            <a:ext cx="360040" cy="144015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68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179512" y="1667730"/>
            <a:ext cx="8699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/>
              <a:t>”....If </a:t>
            </a:r>
            <a:r>
              <a:rPr lang="nb-NO" i="1" dirty="0" err="1"/>
              <a:t>walls</a:t>
            </a:r>
            <a:r>
              <a:rPr lang="nb-NO" i="1" dirty="0"/>
              <a:t> have </a:t>
            </a:r>
            <a:r>
              <a:rPr lang="nb-NO" i="1" dirty="0" err="1"/>
              <a:t>proven</a:t>
            </a:r>
            <a:r>
              <a:rPr lang="nb-NO" i="1" dirty="0"/>
              <a:t> </a:t>
            </a:r>
            <a:r>
              <a:rPr lang="nb-NO" i="1" dirty="0" err="1"/>
              <a:t>insufficient</a:t>
            </a:r>
            <a:r>
              <a:rPr lang="nb-NO" i="1" dirty="0"/>
              <a:t> to stop </a:t>
            </a:r>
            <a:r>
              <a:rPr lang="nb-NO" i="1" dirty="0" err="1"/>
              <a:t>migrating</a:t>
            </a:r>
            <a:r>
              <a:rPr lang="nb-NO" i="1" dirty="0"/>
              <a:t> </a:t>
            </a:r>
            <a:r>
              <a:rPr lang="nb-NO" i="1" dirty="0" err="1"/>
              <a:t>people</a:t>
            </a:r>
            <a:r>
              <a:rPr lang="nb-NO" i="1" dirty="0"/>
              <a:t>, it </a:t>
            </a:r>
            <a:r>
              <a:rPr lang="nb-NO" i="1" dirty="0" err="1"/>
              <a:t>will</a:t>
            </a:r>
            <a:r>
              <a:rPr lang="nb-NO" i="1" dirty="0"/>
              <a:t> </a:t>
            </a:r>
            <a:r>
              <a:rPr lang="nb-NO" i="1" dirty="0" err="1"/>
              <a:t>certainly</a:t>
            </a:r>
            <a:r>
              <a:rPr lang="nb-NO" i="1" dirty="0"/>
              <a:t> </a:t>
            </a:r>
          </a:p>
          <a:p>
            <a:r>
              <a:rPr lang="nb-NO" i="1" dirty="0"/>
              <a:t>be so for </a:t>
            </a:r>
            <a:r>
              <a:rPr lang="nb-NO" i="1" dirty="0" err="1"/>
              <a:t>multi-resistant</a:t>
            </a:r>
            <a:r>
              <a:rPr lang="nb-NO" i="1" dirty="0"/>
              <a:t> </a:t>
            </a:r>
            <a:r>
              <a:rPr lang="nb-NO" i="1" dirty="0" err="1"/>
              <a:t>microbes</a:t>
            </a:r>
            <a:r>
              <a:rPr lang="nb-NO" i="1" dirty="0"/>
              <a:t> and </a:t>
            </a:r>
            <a:r>
              <a:rPr lang="nb-NO" i="1" dirty="0" err="1"/>
              <a:t>their</a:t>
            </a:r>
            <a:r>
              <a:rPr lang="nb-NO" i="1" dirty="0"/>
              <a:t> </a:t>
            </a:r>
            <a:r>
              <a:rPr lang="nb-NO" i="1" dirty="0" err="1"/>
              <a:t>consequences</a:t>
            </a:r>
            <a:r>
              <a:rPr lang="nb-NO" i="1" dirty="0"/>
              <a:t>.....”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525" y="3141837"/>
            <a:ext cx="1776899" cy="295145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9AE17AD-05F4-2A44-A481-1C837E4731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96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50E6F957-217F-E44A-9DC7-F751F832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</a:rPr>
              <a:t>Future perspectives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ACBE63CD-834F-7A41-9D77-EB030A402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3695944"/>
            <a:ext cx="6858000" cy="1389749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0BB4767-C808-BB4C-8157-3723A451C7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77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DEBD861B-9E09-8345-9605-DDD2CD42F8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748" y="1124744"/>
            <a:ext cx="5370503" cy="545854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4566422-238F-AE42-8D25-89FA16E035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30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A6AA8FC-EB27-B741-ACC1-E077FE1278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51" y="1628800"/>
            <a:ext cx="8569898" cy="385645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09AA03-504F-9F46-8140-3FE320CF1E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781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A4645AA-E3C2-9F47-A000-E7E74CD9A1E5}"/>
              </a:ext>
            </a:extLst>
          </p:cNvPr>
          <p:cNvSpPr/>
          <p:nvPr/>
        </p:nvSpPr>
        <p:spPr>
          <a:xfrm>
            <a:off x="248245" y="2014537"/>
            <a:ext cx="864751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500" b="1" dirty="0" err="1">
                <a:solidFill>
                  <a:srgbClr val="B20738"/>
                </a:solidFill>
                <a:latin typeface="Shaker2Lancet"/>
              </a:rPr>
              <a:t>Interpretation</a:t>
            </a:r>
            <a:r>
              <a:rPr lang="nb-NO" sz="1500" b="1" dirty="0">
                <a:solidFill>
                  <a:srgbClr val="B20738"/>
                </a:solidFill>
                <a:latin typeface="Shaker2Lancet"/>
              </a:rPr>
              <a:t> </a:t>
            </a:r>
            <a:r>
              <a:rPr lang="nb-NO" sz="1500" b="1" dirty="0" err="1">
                <a:latin typeface="ScalaLancetPro"/>
              </a:rPr>
              <a:t>Reduction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of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antibiotic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consumption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will</a:t>
            </a:r>
            <a:r>
              <a:rPr lang="nb-NO" sz="1500" b="1" dirty="0">
                <a:latin typeface="ScalaLancetPro"/>
              </a:rPr>
              <a:t> not be </a:t>
            </a:r>
            <a:r>
              <a:rPr lang="nb-NO" sz="1500" b="1" dirty="0" err="1">
                <a:latin typeface="ScalaLancetPro"/>
              </a:rPr>
              <a:t>sufficient</a:t>
            </a:r>
            <a:r>
              <a:rPr lang="nb-NO" sz="1500" b="1" dirty="0">
                <a:latin typeface="ScalaLancetPro"/>
              </a:rPr>
              <a:t> to </a:t>
            </a:r>
            <a:r>
              <a:rPr lang="nb-NO" sz="1500" b="1" dirty="0" err="1">
                <a:latin typeface="ScalaLancetPro"/>
              </a:rPr>
              <a:t>control</a:t>
            </a:r>
            <a:r>
              <a:rPr lang="nb-NO" sz="1500" b="1" dirty="0">
                <a:latin typeface="ScalaLancetPro"/>
              </a:rPr>
              <a:t> antimicrobial </a:t>
            </a:r>
            <a:r>
              <a:rPr lang="nb-NO" sz="1500" b="1" dirty="0" err="1">
                <a:latin typeface="ScalaLancetPro"/>
              </a:rPr>
              <a:t>resistance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because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contagion</a:t>
            </a:r>
            <a:r>
              <a:rPr lang="nb-NO" sz="1500" b="1" dirty="0">
                <a:latin typeface="ScalaLancetPro"/>
              </a:rPr>
              <a:t>—</a:t>
            </a:r>
            <a:r>
              <a:rPr lang="nb-NO" sz="1500" b="1" dirty="0" err="1">
                <a:latin typeface="ScalaLancetPro"/>
              </a:rPr>
              <a:t>the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spread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of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resistant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strains</a:t>
            </a:r>
            <a:r>
              <a:rPr lang="nb-NO" sz="1500" b="1" dirty="0">
                <a:latin typeface="ScalaLancetPro"/>
              </a:rPr>
              <a:t> and </a:t>
            </a:r>
            <a:r>
              <a:rPr lang="nb-NO" sz="1500" b="1" dirty="0" err="1">
                <a:latin typeface="ScalaLancetPro"/>
              </a:rPr>
              <a:t>resistance</a:t>
            </a:r>
            <a:r>
              <a:rPr lang="nb-NO" sz="1500" b="1" dirty="0">
                <a:latin typeface="ScalaLancetPro"/>
              </a:rPr>
              <a:t> genes—</a:t>
            </a:r>
            <a:r>
              <a:rPr lang="nb-NO" sz="1500" b="1" dirty="0" err="1">
                <a:latin typeface="ScalaLancetPro"/>
              </a:rPr>
              <a:t>seems</a:t>
            </a:r>
            <a:r>
              <a:rPr lang="nb-NO" sz="1500" b="1" dirty="0">
                <a:latin typeface="ScalaLancetPro"/>
              </a:rPr>
              <a:t> to be </a:t>
            </a:r>
            <a:r>
              <a:rPr lang="nb-NO" sz="1500" b="1" dirty="0" err="1">
                <a:latin typeface="ScalaLancetPro"/>
              </a:rPr>
              <a:t>the</a:t>
            </a:r>
            <a:r>
              <a:rPr lang="nb-NO" sz="1500" b="1" dirty="0">
                <a:latin typeface="ScalaLancetPro"/>
              </a:rPr>
              <a:t> dominant </a:t>
            </a:r>
            <a:r>
              <a:rPr lang="nb-NO" sz="1500" b="1" dirty="0" err="1">
                <a:latin typeface="ScalaLancetPro"/>
              </a:rPr>
              <a:t>contributing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factor</a:t>
            </a:r>
            <a:r>
              <a:rPr lang="nb-NO" sz="1500" b="1" dirty="0">
                <a:latin typeface="ScalaLancetPro"/>
              </a:rPr>
              <a:t>. </a:t>
            </a:r>
            <a:r>
              <a:rPr lang="nb-NO" sz="1500" b="1" dirty="0" err="1">
                <a:latin typeface="ScalaLancetPro"/>
              </a:rPr>
              <a:t>Improving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sanitation</a:t>
            </a:r>
            <a:r>
              <a:rPr lang="nb-NO" sz="1500" b="1" dirty="0">
                <a:latin typeface="ScalaLancetPro"/>
              </a:rPr>
              <a:t>, </a:t>
            </a:r>
            <a:r>
              <a:rPr lang="nb-NO" sz="1500" b="1" dirty="0" err="1">
                <a:latin typeface="ScalaLancetPro"/>
              </a:rPr>
              <a:t>increasing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access</a:t>
            </a:r>
            <a:r>
              <a:rPr lang="nb-NO" sz="1500" b="1" dirty="0">
                <a:latin typeface="ScalaLancetPro"/>
              </a:rPr>
              <a:t> to </a:t>
            </a:r>
            <a:r>
              <a:rPr lang="nb-NO" sz="1500" b="1" dirty="0" err="1">
                <a:latin typeface="ScalaLancetPro"/>
              </a:rPr>
              <a:t>clean</a:t>
            </a:r>
            <a:r>
              <a:rPr lang="nb-NO" sz="1500" b="1" dirty="0">
                <a:latin typeface="ScalaLancetPro"/>
              </a:rPr>
              <a:t> water, and </a:t>
            </a:r>
            <a:r>
              <a:rPr lang="nb-NO" sz="1500" b="1" dirty="0" err="1">
                <a:latin typeface="ScalaLancetPro"/>
              </a:rPr>
              <a:t>ensuring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good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governance</a:t>
            </a:r>
            <a:r>
              <a:rPr lang="nb-NO" sz="1500" b="1" dirty="0">
                <a:latin typeface="ScalaLancetPro"/>
              </a:rPr>
              <a:t>, as </a:t>
            </a:r>
            <a:r>
              <a:rPr lang="nb-NO" sz="1500" b="1" dirty="0" err="1">
                <a:latin typeface="ScalaLancetPro"/>
              </a:rPr>
              <a:t>well</a:t>
            </a:r>
            <a:r>
              <a:rPr lang="nb-NO" sz="1500" b="1" dirty="0">
                <a:latin typeface="ScalaLancetPro"/>
              </a:rPr>
              <a:t> as </a:t>
            </a:r>
            <a:r>
              <a:rPr lang="nb-NO" sz="1500" b="1" dirty="0" err="1">
                <a:latin typeface="ScalaLancetPro"/>
              </a:rPr>
              <a:t>increasing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public</a:t>
            </a:r>
            <a:r>
              <a:rPr lang="nb-NO" sz="1500" b="1" dirty="0">
                <a:latin typeface="ScalaLancetPro"/>
              </a:rPr>
              <a:t> health-</a:t>
            </a:r>
            <a:r>
              <a:rPr lang="nb-NO" sz="1500" b="1" dirty="0" err="1">
                <a:latin typeface="ScalaLancetPro"/>
              </a:rPr>
              <a:t>care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expenditure</a:t>
            </a:r>
            <a:r>
              <a:rPr lang="nb-NO" sz="1500" b="1" dirty="0">
                <a:latin typeface="ScalaLancetPro"/>
              </a:rPr>
              <a:t> and </a:t>
            </a:r>
            <a:r>
              <a:rPr lang="nb-NO" sz="1500" b="1" dirty="0" err="1">
                <a:latin typeface="ScalaLancetPro"/>
              </a:rPr>
              <a:t>better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regulating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the</a:t>
            </a:r>
            <a:r>
              <a:rPr lang="nb-NO" sz="1500" b="1" dirty="0">
                <a:latin typeface="ScalaLancetPro"/>
              </a:rPr>
              <a:t> private </a:t>
            </a:r>
            <a:r>
              <a:rPr lang="nb-NO" sz="1500" b="1" dirty="0" err="1">
                <a:latin typeface="ScalaLancetPro"/>
              </a:rPr>
              <a:t>health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sector</a:t>
            </a:r>
            <a:r>
              <a:rPr lang="nb-NO" sz="1500" b="1" dirty="0">
                <a:latin typeface="ScalaLancetPro"/>
              </a:rPr>
              <a:t> </a:t>
            </a:r>
            <a:r>
              <a:rPr lang="nb-NO" sz="1500" b="1" dirty="0" err="1">
                <a:latin typeface="ScalaLancetPro"/>
              </a:rPr>
              <a:t>are</a:t>
            </a:r>
            <a:r>
              <a:rPr lang="nb-NO" sz="1500" b="1" dirty="0">
                <a:latin typeface="ScalaLancetPro"/>
              </a:rPr>
              <a:t> all </a:t>
            </a:r>
            <a:r>
              <a:rPr lang="nb-NO" sz="1500" b="1" dirty="0" err="1">
                <a:latin typeface="ScalaLancetPro"/>
              </a:rPr>
              <a:t>necessary</a:t>
            </a:r>
            <a:r>
              <a:rPr lang="nb-NO" sz="1500" b="1" dirty="0">
                <a:latin typeface="ScalaLancetPro"/>
              </a:rPr>
              <a:t> to </a:t>
            </a:r>
            <a:r>
              <a:rPr lang="nb-NO" sz="1500" b="1" dirty="0" err="1">
                <a:latin typeface="ScalaLancetPro"/>
              </a:rPr>
              <a:t>reduce</a:t>
            </a:r>
            <a:r>
              <a:rPr lang="nb-NO" sz="1500" b="1" dirty="0">
                <a:latin typeface="ScalaLancetPro"/>
              </a:rPr>
              <a:t> global antimicrobial </a:t>
            </a:r>
            <a:r>
              <a:rPr lang="nb-NO" sz="1500" b="1" dirty="0" err="1">
                <a:latin typeface="ScalaLancetPro"/>
              </a:rPr>
              <a:t>resistance</a:t>
            </a:r>
            <a:r>
              <a:rPr lang="nb-NO" sz="1500" b="1" dirty="0">
                <a:latin typeface="ScalaLancetPro"/>
              </a:rPr>
              <a:t>. </a:t>
            </a:r>
            <a:endParaRPr lang="nb-NO" sz="15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F961C18-27E4-A34C-B90F-38F33DAEB6F1}"/>
              </a:ext>
            </a:extLst>
          </p:cNvPr>
          <p:cNvSpPr txBox="1"/>
          <p:nvPr/>
        </p:nvSpPr>
        <p:spPr>
          <a:xfrm>
            <a:off x="2471857" y="4451048"/>
            <a:ext cx="45640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100" dirty="0"/>
              <a:t>My </a:t>
            </a:r>
            <a:r>
              <a:rPr lang="nb-NO" sz="2100" dirty="0" err="1"/>
              <a:t>answer</a:t>
            </a:r>
            <a:r>
              <a:rPr lang="nb-NO" sz="2100" dirty="0"/>
              <a:t> has to be fighting </a:t>
            </a:r>
            <a:r>
              <a:rPr lang="nb-NO" sz="2100" dirty="0" err="1"/>
              <a:t>poverty</a:t>
            </a:r>
            <a:endParaRPr lang="nb-NO" sz="21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4A2B9CB-9752-1F4C-98A3-D9103F10E7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12563E7-D19A-B045-916D-EE9AC8EB4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988" y="1152525"/>
            <a:ext cx="4772025" cy="455295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061D45D-39D7-D140-B31B-AD8C992DD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347" y="2818214"/>
            <a:ext cx="1942865" cy="133706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D2A2DDD-2673-F242-BA02-FE66731450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84" y="1298444"/>
            <a:ext cx="1463466" cy="143402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BFF3233-1D5C-154F-B91E-9CEE374047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84" y="4146947"/>
            <a:ext cx="1664123" cy="141447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1220E43-000A-4142-84B9-9E85833A0E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013" y="1298443"/>
            <a:ext cx="1882384" cy="124410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1E2077C-E477-F64E-9BD7-BF8B02E6F0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403" y="4157663"/>
            <a:ext cx="1842993" cy="140376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6656887-ABA8-B344-B2D5-04D359D2F1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7D2D52A-9D79-D344-9698-3C3B709D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How do </a:t>
            </a:r>
            <a:r>
              <a:rPr lang="nb-NO" dirty="0" err="1"/>
              <a:t>bacteria</a:t>
            </a:r>
            <a:r>
              <a:rPr lang="nb-NO" dirty="0"/>
              <a:t> </a:t>
            </a:r>
            <a:r>
              <a:rPr lang="nb-NO" dirty="0" err="1"/>
              <a:t>become</a:t>
            </a:r>
            <a:r>
              <a:rPr lang="nb-NO" dirty="0"/>
              <a:t> </a:t>
            </a:r>
            <a:r>
              <a:rPr lang="nb-NO" dirty="0" err="1"/>
              <a:t>resistant</a:t>
            </a:r>
            <a:r>
              <a:rPr lang="nb-NO" dirty="0"/>
              <a:t>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B1EAE01-E384-4246-A571-91C007BB4D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000" dirty="0" err="1"/>
              <a:t>Vertical</a:t>
            </a:r>
            <a:endParaRPr lang="nb-NO" sz="2000" dirty="0"/>
          </a:p>
          <a:p>
            <a:pPr lvl="1"/>
            <a:r>
              <a:rPr lang="nb-NO" sz="2000" dirty="0" err="1"/>
              <a:t>Spontaneous</a:t>
            </a:r>
            <a:r>
              <a:rPr lang="nb-NO" sz="2000" dirty="0"/>
              <a:t> </a:t>
            </a:r>
            <a:r>
              <a:rPr lang="nb-NO" sz="2000" dirty="0" err="1"/>
              <a:t>mutations</a:t>
            </a:r>
            <a:endParaRPr lang="nb-NO" sz="2000" dirty="0"/>
          </a:p>
          <a:p>
            <a:pPr lvl="1"/>
            <a:r>
              <a:rPr lang="nb-NO" sz="2000" dirty="0" err="1"/>
              <a:t>Transferred</a:t>
            </a:r>
            <a:r>
              <a:rPr lang="nb-NO" sz="2000" dirty="0"/>
              <a:t> to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bacteria`s</a:t>
            </a:r>
            <a:r>
              <a:rPr lang="nb-NO" sz="2000" dirty="0"/>
              <a:t> </a:t>
            </a:r>
            <a:r>
              <a:rPr lang="nb-NO" sz="2000" dirty="0" err="1"/>
              <a:t>progeny</a:t>
            </a:r>
            <a:endParaRPr lang="nb-NO" sz="2000" dirty="0"/>
          </a:p>
          <a:p>
            <a:r>
              <a:rPr lang="nb-NO" sz="2000" dirty="0" err="1"/>
              <a:t>Horizontal</a:t>
            </a:r>
            <a:endParaRPr lang="nb-NO" sz="2000" dirty="0"/>
          </a:p>
          <a:p>
            <a:pPr lvl="1"/>
            <a:r>
              <a:rPr lang="nb-NO" sz="2000" dirty="0"/>
              <a:t>Exchange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genetic</a:t>
            </a:r>
            <a:r>
              <a:rPr lang="nb-NO" sz="2000" dirty="0"/>
              <a:t> elements/plasmids</a:t>
            </a:r>
          </a:p>
          <a:p>
            <a:pPr lvl="1"/>
            <a:r>
              <a:rPr lang="nb-NO" sz="2000" dirty="0" err="1"/>
              <a:t>Packages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resistance</a:t>
            </a:r>
            <a:r>
              <a:rPr lang="nb-NO" sz="2000" dirty="0"/>
              <a:t> genes</a:t>
            </a:r>
          </a:p>
          <a:p>
            <a:pPr marL="0" indent="0">
              <a:buNone/>
            </a:pPr>
            <a:endParaRPr lang="nb-NO" sz="2000" dirty="0"/>
          </a:p>
          <a:p>
            <a:pPr lvl="1"/>
            <a:endParaRPr lang="nb-NO" sz="2000" dirty="0"/>
          </a:p>
          <a:p>
            <a:pPr lvl="1"/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70FDA1C1-527F-904B-830D-E0EB41C5B5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570" y="1981199"/>
            <a:ext cx="3561861" cy="356186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B978B32-67BD-1C45-AD39-5469319B20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9ADFAB-CCB2-9949-BC77-3AA84E10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History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antibiotics</a:t>
            </a: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D04AB9-EB04-194D-B8B1-FF0B982A3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000" dirty="0"/>
          </a:p>
          <a:p>
            <a:r>
              <a:rPr lang="nb-NO" sz="2400" dirty="0"/>
              <a:t>Penicillin – 1928, </a:t>
            </a:r>
            <a:r>
              <a:rPr lang="nb-NO" sz="2400" dirty="0" err="1"/>
              <a:t>regular</a:t>
            </a:r>
            <a:r>
              <a:rPr lang="nb-NO" sz="2400" dirty="0"/>
              <a:t> </a:t>
            </a:r>
            <a:r>
              <a:rPr lang="nb-NO" sz="2400" dirty="0" err="1"/>
              <a:t>use</a:t>
            </a:r>
            <a:r>
              <a:rPr lang="nb-NO" sz="2400" dirty="0"/>
              <a:t> in human </a:t>
            </a:r>
            <a:r>
              <a:rPr lang="nb-NO" sz="2400" dirty="0" err="1"/>
              <a:t>medicine</a:t>
            </a:r>
            <a:r>
              <a:rPr lang="nb-NO" sz="2400" dirty="0"/>
              <a:t> from </a:t>
            </a:r>
            <a:r>
              <a:rPr lang="nb-NO" sz="2400" dirty="0" err="1"/>
              <a:t>the</a:t>
            </a:r>
            <a:r>
              <a:rPr lang="nb-NO" sz="2400" dirty="0"/>
              <a:t> 1940s</a:t>
            </a:r>
          </a:p>
          <a:p>
            <a:r>
              <a:rPr lang="nb-NO" sz="2400" dirty="0" err="1"/>
              <a:t>Chlortetracyclin</a:t>
            </a:r>
            <a:r>
              <a:rPr lang="nb-NO" sz="2400" dirty="0"/>
              <a:t> (Aureomycin) – 1945, used as a </a:t>
            </a:r>
            <a:r>
              <a:rPr lang="nb-NO" sz="2400" dirty="0" err="1"/>
              <a:t>growth</a:t>
            </a:r>
            <a:r>
              <a:rPr lang="nb-NO" sz="2400" dirty="0"/>
              <a:t> promotor in </a:t>
            </a:r>
            <a:r>
              <a:rPr lang="nb-NO" sz="2400" dirty="0" err="1"/>
              <a:t>meat</a:t>
            </a:r>
            <a:r>
              <a:rPr lang="nb-NO" sz="2400" dirty="0"/>
              <a:t> </a:t>
            </a:r>
            <a:r>
              <a:rPr lang="nb-NO" sz="2400" dirty="0" err="1"/>
              <a:t>production</a:t>
            </a:r>
            <a:r>
              <a:rPr lang="nb-NO" sz="2400" dirty="0"/>
              <a:t> </a:t>
            </a:r>
          </a:p>
          <a:p>
            <a:r>
              <a:rPr lang="nb-NO" sz="2400" dirty="0" err="1"/>
              <a:t>Fluoroquinolones</a:t>
            </a:r>
            <a:r>
              <a:rPr lang="nb-NO" sz="2400" dirty="0"/>
              <a:t> (</a:t>
            </a:r>
            <a:r>
              <a:rPr lang="nb-NO" sz="2400" dirty="0" err="1"/>
              <a:t>Nalidixic</a:t>
            </a:r>
            <a:r>
              <a:rPr lang="nb-NO" sz="2400" dirty="0"/>
              <a:t> acid) – 1962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C18288B-0EE0-C047-B3D2-6EBBD7FC9A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E01B29CA-DB2A-9D4D-9B76-2325E98C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Exposure</a:t>
            </a:r>
            <a:r>
              <a:rPr lang="nb-NO" dirty="0"/>
              <a:t> </a:t>
            </a:r>
            <a:r>
              <a:rPr lang="nb-NO" dirty="0" err="1"/>
              <a:t>routes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antibiotics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environment</a:t>
            </a: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DEDC3C-B7D4-8F4A-AC67-8172952C19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400" dirty="0" err="1"/>
              <a:t>Discharge</a:t>
            </a:r>
            <a:r>
              <a:rPr lang="nb-NO" sz="2400" dirty="0"/>
              <a:t> from </a:t>
            </a:r>
            <a:r>
              <a:rPr lang="nb-NO" sz="2400" dirty="0" err="1"/>
              <a:t>manufacturing</a:t>
            </a:r>
            <a:endParaRPr lang="nb-NO" sz="2400" dirty="0"/>
          </a:p>
          <a:p>
            <a:r>
              <a:rPr lang="nb-NO" sz="2400" dirty="0" err="1"/>
              <a:t>Urine</a:t>
            </a:r>
            <a:r>
              <a:rPr lang="nb-NO" sz="2400" dirty="0"/>
              <a:t> and </a:t>
            </a:r>
            <a:r>
              <a:rPr lang="nb-NO" sz="2400" dirty="0" err="1"/>
              <a:t>feces</a:t>
            </a:r>
            <a:r>
              <a:rPr lang="nb-NO" sz="2400" dirty="0"/>
              <a:t> from </a:t>
            </a:r>
            <a:r>
              <a:rPr lang="nb-NO" sz="2400" dirty="0" err="1"/>
              <a:t>users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antibiotics</a:t>
            </a:r>
            <a:endParaRPr lang="nb-NO" sz="2400" dirty="0"/>
          </a:p>
          <a:p>
            <a:r>
              <a:rPr lang="nb-NO" sz="2400" dirty="0" err="1"/>
              <a:t>Antibiotics</a:t>
            </a:r>
            <a:r>
              <a:rPr lang="nb-NO" sz="2400" dirty="0"/>
              <a:t> used in </a:t>
            </a:r>
            <a:r>
              <a:rPr lang="nb-NO" sz="2400" dirty="0" err="1"/>
              <a:t>agriculture</a:t>
            </a:r>
            <a:r>
              <a:rPr lang="nb-NO" sz="2400" dirty="0"/>
              <a:t> and </a:t>
            </a:r>
            <a:r>
              <a:rPr lang="nb-NO" sz="2400" dirty="0" err="1"/>
              <a:t>aquaculture</a:t>
            </a:r>
            <a:endParaRPr lang="nb-NO" sz="2400" dirty="0"/>
          </a:p>
          <a:p>
            <a:r>
              <a:rPr lang="nb-NO" sz="2400" dirty="0" err="1"/>
              <a:t>Discarded</a:t>
            </a:r>
            <a:r>
              <a:rPr lang="nb-NO" sz="2400" dirty="0"/>
              <a:t> </a:t>
            </a:r>
            <a:r>
              <a:rPr lang="nb-NO" sz="2400" dirty="0" err="1"/>
              <a:t>medicines</a:t>
            </a:r>
            <a:r>
              <a:rPr lang="nb-NO" sz="2400" dirty="0"/>
              <a:t> – </a:t>
            </a:r>
            <a:r>
              <a:rPr lang="nb-NO" sz="2400" dirty="0" err="1"/>
              <a:t>lack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take</a:t>
            </a:r>
            <a:r>
              <a:rPr lang="nb-NO" sz="2400" dirty="0"/>
              <a:t>-back programs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4A3537B3-4E31-3E48-A1AA-E726A7D44A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740" y="2143150"/>
            <a:ext cx="3695700" cy="222195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AEA12BF-00A6-284E-82A4-C94266856D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57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05229A-1C70-1E47-812A-3678B4EF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Usage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antibiotics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01BDF3-3586-F146-A4A9-8558C9F33C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400" dirty="0"/>
              <a:t>65% </a:t>
            </a:r>
            <a:r>
              <a:rPr lang="nb-NO" sz="2400" dirty="0" err="1"/>
              <a:t>increase</a:t>
            </a:r>
            <a:r>
              <a:rPr lang="nb-NO" sz="2400" dirty="0"/>
              <a:t> in human </a:t>
            </a:r>
            <a:r>
              <a:rPr lang="nb-NO" sz="2400" dirty="0" err="1"/>
              <a:t>consumption</a:t>
            </a:r>
            <a:r>
              <a:rPr lang="nb-NO" sz="2400" dirty="0"/>
              <a:t> (2000-2015) </a:t>
            </a:r>
            <a:r>
              <a:rPr lang="nb-NO" sz="2400" dirty="0" err="1"/>
              <a:t>globally</a:t>
            </a:r>
            <a:r>
              <a:rPr lang="nb-NO" sz="2400" baseline="-25000" dirty="0"/>
              <a:t>(1)</a:t>
            </a:r>
          </a:p>
          <a:p>
            <a:r>
              <a:rPr lang="nb-NO" sz="2400" dirty="0" err="1"/>
              <a:t>Approximately</a:t>
            </a:r>
            <a:r>
              <a:rPr lang="nb-NO" sz="2400" dirty="0"/>
              <a:t> 80%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a.b</a:t>
            </a:r>
            <a:r>
              <a:rPr lang="nb-NO" sz="2400" dirty="0"/>
              <a:t>. </a:t>
            </a:r>
            <a:r>
              <a:rPr lang="nb-NO" sz="2400" dirty="0" err="1"/>
              <a:t>consumption</a:t>
            </a:r>
            <a:r>
              <a:rPr lang="nb-NO" sz="2400" dirty="0"/>
              <a:t> is in </a:t>
            </a:r>
            <a:r>
              <a:rPr lang="nb-NO" sz="2400" dirty="0" err="1"/>
              <a:t>the</a:t>
            </a:r>
            <a:r>
              <a:rPr lang="nb-NO" sz="2400" dirty="0"/>
              <a:t> animal </a:t>
            </a:r>
            <a:r>
              <a:rPr lang="nb-NO" sz="2400" dirty="0" err="1"/>
              <a:t>sector</a:t>
            </a:r>
            <a:r>
              <a:rPr lang="nb-NO" sz="2400" baseline="-25000" dirty="0"/>
              <a:t>(2)</a:t>
            </a:r>
          </a:p>
          <a:p>
            <a:r>
              <a:rPr lang="nb-NO" sz="2400" dirty="0" err="1"/>
              <a:t>Globally</a:t>
            </a:r>
            <a:r>
              <a:rPr lang="nb-NO" sz="2400" dirty="0"/>
              <a:t>: 80000 (??) </a:t>
            </a:r>
            <a:r>
              <a:rPr lang="nb-NO" sz="2400" dirty="0" err="1"/>
              <a:t>tonnes</a:t>
            </a:r>
            <a:r>
              <a:rPr lang="nb-NO" sz="2400" dirty="0"/>
              <a:t> in </a:t>
            </a:r>
            <a:r>
              <a:rPr lang="nb-NO" sz="2400" dirty="0" err="1"/>
              <a:t>agriculture</a:t>
            </a:r>
            <a:endParaRPr lang="nb-NO" sz="2400" dirty="0"/>
          </a:p>
          <a:p>
            <a:endParaRPr lang="nb-NO" sz="2400" dirty="0"/>
          </a:p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838FAF8-E6A9-3E4A-BB46-DDCAE5BB89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556" y="2132856"/>
            <a:ext cx="3558243" cy="263124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0BD727E-9A5B-EF47-B498-8AE923DC1B2A}"/>
              </a:ext>
            </a:extLst>
          </p:cNvPr>
          <p:cNvSpPr txBox="1"/>
          <p:nvPr/>
        </p:nvSpPr>
        <p:spPr>
          <a:xfrm>
            <a:off x="1384628" y="6294512"/>
            <a:ext cx="18309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(1) Klein et al. PNAS 2018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488F899-8CCE-9D4B-BC0E-4E7E2CAC5EA3}"/>
              </a:ext>
            </a:extLst>
          </p:cNvPr>
          <p:cNvSpPr txBox="1"/>
          <p:nvPr/>
        </p:nvSpPr>
        <p:spPr>
          <a:xfrm>
            <a:off x="1379233" y="6510536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(2) WHO, 2017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4750094-4251-DF43-ABF1-F0DCBF41BE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9940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1218</Words>
  <Application>Microsoft Macintosh PowerPoint</Application>
  <PresentationFormat>Skjermfremvisning (4:3)</PresentationFormat>
  <Paragraphs>179</Paragraphs>
  <Slides>44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44</vt:i4>
      </vt:variant>
    </vt:vector>
  </HeadingPairs>
  <TitlesOfParts>
    <vt:vector size="49" baseType="lpstr">
      <vt:lpstr>Arial</vt:lpstr>
      <vt:lpstr>Calibri</vt:lpstr>
      <vt:lpstr>ScalaLancetPro</vt:lpstr>
      <vt:lpstr>Shaker2Lancet</vt:lpstr>
      <vt:lpstr>Blank Presentation</vt:lpstr>
      <vt:lpstr>Antimicrobial resistance One world – One Health</vt:lpstr>
      <vt:lpstr>Topics</vt:lpstr>
      <vt:lpstr>One Health</vt:lpstr>
      <vt:lpstr>Microbial biosphere</vt:lpstr>
      <vt:lpstr>PowerPoint-presentasjon</vt:lpstr>
      <vt:lpstr>How do bacteria become resistant?</vt:lpstr>
      <vt:lpstr>History of some antibiotics </vt:lpstr>
      <vt:lpstr>Exposure routes of antibiotics to the environment</vt:lpstr>
      <vt:lpstr>Usage of antibiotics</vt:lpstr>
      <vt:lpstr>PowerPoint-presentasjon</vt:lpstr>
      <vt:lpstr>AMR is omnipresent</vt:lpstr>
      <vt:lpstr>Antibiotics in agriculture AMR transmission</vt:lpstr>
      <vt:lpstr>PowerPoint-presentasjon</vt:lpstr>
      <vt:lpstr>AMR, a global challenge</vt:lpstr>
      <vt:lpstr>PowerPoint-presentasjon</vt:lpstr>
      <vt:lpstr>WHO Global action plan</vt:lpstr>
      <vt:lpstr>AMR in Norway</vt:lpstr>
      <vt:lpstr>Microbiological Laboratories</vt:lpstr>
      <vt:lpstr>NORM/NORM-VET</vt:lpstr>
      <vt:lpstr>Human clinical isolates </vt:lpstr>
      <vt:lpstr>Notifiable diseases in the Norwegian Surveillance System for Communicable Diseases (MSIS)</vt:lpstr>
      <vt:lpstr>Challenges, computational</vt:lpstr>
      <vt:lpstr>Challenges, registration of data</vt:lpstr>
      <vt:lpstr>Use of antibiotics in Norway</vt:lpstr>
      <vt:lpstr>ESBL – Norway Extended-spectrum beta-lactamases</vt:lpstr>
      <vt:lpstr>MRSA – Norway Methicillin-resistant staphylococcus aureus</vt:lpstr>
      <vt:lpstr>AMR Globally</vt:lpstr>
      <vt:lpstr>Global antibiotic consumption</vt:lpstr>
      <vt:lpstr>PowerPoint-presentasjon</vt:lpstr>
      <vt:lpstr>Results</vt:lpstr>
      <vt:lpstr>PowerPoint-presentasjon</vt:lpstr>
      <vt:lpstr>PowerPoint-presentasjon</vt:lpstr>
      <vt:lpstr>AMR Developement and spread</vt:lpstr>
      <vt:lpstr>AMR in the WHO African region</vt:lpstr>
      <vt:lpstr>Available reference labs in Africa</vt:lpstr>
      <vt:lpstr>China</vt:lpstr>
      <vt:lpstr>China</vt:lpstr>
      <vt:lpstr>India</vt:lpstr>
      <vt:lpstr>AMR migration</vt:lpstr>
      <vt:lpstr>PowerPoint-presentasjon</vt:lpstr>
      <vt:lpstr>Future perspectives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resistance One world – One Health</dc:title>
  <dc:creator>Ernst Kristian Rødland</dc:creator>
  <cp:lastModifiedBy>Ernst Kristian Rødland</cp:lastModifiedBy>
  <cp:revision>10</cp:revision>
  <dcterms:created xsi:type="dcterms:W3CDTF">2019-10-13T11:34:24Z</dcterms:created>
  <dcterms:modified xsi:type="dcterms:W3CDTF">2019-10-13T12:56:17Z</dcterms:modified>
</cp:coreProperties>
</file>