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38" r:id="rId2"/>
    <p:sldId id="362" r:id="rId3"/>
    <p:sldId id="325" r:id="rId4"/>
    <p:sldId id="326" r:id="rId5"/>
    <p:sldId id="339" r:id="rId6"/>
    <p:sldId id="341" r:id="rId7"/>
    <p:sldId id="327" r:id="rId8"/>
    <p:sldId id="328" r:id="rId9"/>
    <p:sldId id="331" r:id="rId10"/>
    <p:sldId id="343" r:id="rId11"/>
    <p:sldId id="337" r:id="rId12"/>
    <p:sldId id="340" r:id="rId13"/>
    <p:sldId id="321" r:id="rId14"/>
    <p:sldId id="320" r:id="rId15"/>
    <p:sldId id="318" r:id="rId16"/>
    <p:sldId id="312" r:id="rId17"/>
    <p:sldId id="356" r:id="rId18"/>
    <p:sldId id="357" r:id="rId19"/>
    <p:sldId id="358" r:id="rId20"/>
    <p:sldId id="359" r:id="rId21"/>
    <p:sldId id="354" r:id="rId22"/>
    <p:sldId id="263" r:id="rId23"/>
    <p:sldId id="324" r:id="rId24"/>
    <p:sldId id="361" r:id="rId25"/>
    <p:sldId id="353" r:id="rId26"/>
    <p:sldId id="352" r:id="rId27"/>
    <p:sldId id="345" r:id="rId28"/>
    <p:sldId id="350" r:id="rId29"/>
    <p:sldId id="351" r:id="rId30"/>
    <p:sldId id="346" r:id="rId31"/>
    <p:sldId id="347" r:id="rId32"/>
    <p:sldId id="348" r:id="rId33"/>
    <p:sldId id="349" r:id="rId34"/>
    <p:sldId id="365" r:id="rId35"/>
    <p:sldId id="363" r:id="rId36"/>
    <p:sldId id="364" r:id="rId37"/>
    <p:sldId id="366" r:id="rId38"/>
    <p:sldId id="313" r:id="rId39"/>
    <p:sldId id="314" r:id="rId40"/>
    <p:sldId id="295" r:id="rId41"/>
    <p:sldId id="315" r:id="rId42"/>
    <p:sldId id="293" r:id="rId43"/>
    <p:sldId id="316" r:id="rId44"/>
    <p:sldId id="317" r:id="rId45"/>
    <p:sldId id="292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 autoAdjust="0"/>
    <p:restoredTop sz="94606" autoAdjust="0"/>
  </p:normalViewPr>
  <p:slideViewPr>
    <p:cSldViewPr>
      <p:cViewPr>
        <p:scale>
          <a:sx n="80" d="100"/>
          <a:sy n="80" d="100"/>
        </p:scale>
        <p:origin x="-9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7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12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2873D8-0DD8-40EF-8EA2-225589D7B75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F0BA9C95-2D9D-4988-ACED-ACB2AD34390D}">
      <dgm:prSet phldrT="[Text]"/>
      <dgm:spPr/>
      <dgm:t>
        <a:bodyPr/>
        <a:lstStyle/>
        <a:p>
          <a:r>
            <a:rPr lang="en-US" dirty="0"/>
            <a:t>2012-2014</a:t>
          </a:r>
          <a:endParaRPr lang="id-ID" dirty="0"/>
        </a:p>
      </dgm:t>
    </dgm:pt>
    <dgm:pt modelId="{F8AF0ED8-992A-4C92-A457-2182B5FB4171}" type="parTrans" cxnId="{9454CB04-4AFA-41E1-BDB7-0A11EDA3A2FB}">
      <dgm:prSet/>
      <dgm:spPr/>
      <dgm:t>
        <a:bodyPr/>
        <a:lstStyle/>
        <a:p>
          <a:endParaRPr lang="id-ID"/>
        </a:p>
      </dgm:t>
    </dgm:pt>
    <dgm:pt modelId="{6BB9F418-991B-4D0C-A61A-02F30BAC00CC}" type="sibTrans" cxnId="{9454CB04-4AFA-41E1-BDB7-0A11EDA3A2FB}">
      <dgm:prSet/>
      <dgm:spPr/>
      <dgm:t>
        <a:bodyPr/>
        <a:lstStyle/>
        <a:p>
          <a:endParaRPr lang="id-ID"/>
        </a:p>
      </dgm:t>
    </dgm:pt>
    <dgm:pt modelId="{A19AA8AC-1EE7-4207-8364-57ABAC4B4FB5}">
      <dgm:prSet phldrT="[Text]"/>
      <dgm:spPr/>
      <dgm:t>
        <a:bodyPr/>
        <a:lstStyle/>
        <a:p>
          <a:r>
            <a:rPr lang="en-US" dirty="0"/>
            <a:t>2016-</a:t>
          </a:r>
        </a:p>
        <a:p>
          <a:r>
            <a:rPr lang="nb-NO" dirty="0"/>
            <a:t>2018</a:t>
          </a:r>
          <a:endParaRPr lang="id-ID" dirty="0"/>
        </a:p>
      </dgm:t>
    </dgm:pt>
    <dgm:pt modelId="{ED258C31-A64A-4962-8CFF-D72E0451CF10}" type="parTrans" cxnId="{458A5C1E-BBE7-4058-AA47-83DA83CA9604}">
      <dgm:prSet/>
      <dgm:spPr/>
      <dgm:t>
        <a:bodyPr/>
        <a:lstStyle/>
        <a:p>
          <a:endParaRPr lang="id-ID"/>
        </a:p>
      </dgm:t>
    </dgm:pt>
    <dgm:pt modelId="{71D8C6C7-F6A6-4D3F-B798-1A01F781787E}" type="sibTrans" cxnId="{458A5C1E-BBE7-4058-AA47-83DA83CA9604}">
      <dgm:prSet/>
      <dgm:spPr/>
      <dgm:t>
        <a:bodyPr/>
        <a:lstStyle/>
        <a:p>
          <a:endParaRPr lang="id-ID"/>
        </a:p>
      </dgm:t>
    </dgm:pt>
    <dgm:pt modelId="{8BAB9844-CD34-483F-859B-055B19ED0CD8}">
      <dgm:prSet phldrT="[Text]"/>
      <dgm:spPr/>
      <dgm:t>
        <a:bodyPr/>
        <a:lstStyle/>
        <a:p>
          <a:r>
            <a:rPr lang="en-US" dirty="0"/>
            <a:t>2018-</a:t>
          </a:r>
        </a:p>
        <a:p>
          <a:r>
            <a:rPr lang="nb-NO" dirty="0"/>
            <a:t>2020</a:t>
          </a:r>
          <a:endParaRPr lang="id-ID" dirty="0"/>
        </a:p>
      </dgm:t>
    </dgm:pt>
    <dgm:pt modelId="{10166481-5313-4242-B378-3AE4ACC2D0A3}" type="parTrans" cxnId="{A8A66EE1-2A9B-4CF8-9F36-F5302B22D007}">
      <dgm:prSet/>
      <dgm:spPr/>
      <dgm:t>
        <a:bodyPr/>
        <a:lstStyle/>
        <a:p>
          <a:endParaRPr lang="id-ID"/>
        </a:p>
      </dgm:t>
    </dgm:pt>
    <dgm:pt modelId="{649D1C17-2A78-4C90-BE1D-A1B1A63C6393}" type="sibTrans" cxnId="{A8A66EE1-2A9B-4CF8-9F36-F5302B22D007}">
      <dgm:prSet/>
      <dgm:spPr/>
      <dgm:t>
        <a:bodyPr/>
        <a:lstStyle/>
        <a:p>
          <a:endParaRPr lang="id-ID"/>
        </a:p>
      </dgm:t>
    </dgm:pt>
    <dgm:pt modelId="{E5AE5936-F24E-43B6-BDB5-18120DB0A500}">
      <dgm:prSet phldrT="[Text]"/>
      <dgm:spPr/>
      <dgm:t>
        <a:bodyPr/>
        <a:lstStyle/>
        <a:p>
          <a:r>
            <a:rPr lang="en-US" dirty="0"/>
            <a:t>2022</a:t>
          </a:r>
          <a:endParaRPr lang="id-ID" dirty="0"/>
        </a:p>
      </dgm:t>
    </dgm:pt>
    <dgm:pt modelId="{24C8A357-E801-4D4D-970B-EE502BA64A64}" type="parTrans" cxnId="{800132AC-CBAB-45E5-8E55-2A4ED7737276}">
      <dgm:prSet/>
      <dgm:spPr/>
      <dgm:t>
        <a:bodyPr/>
        <a:lstStyle/>
        <a:p>
          <a:endParaRPr lang="en-US"/>
        </a:p>
      </dgm:t>
    </dgm:pt>
    <dgm:pt modelId="{32798CC1-4EEB-4B0B-A1D2-5CFFF3B28D93}" type="sibTrans" cxnId="{800132AC-CBAB-45E5-8E55-2A4ED7737276}">
      <dgm:prSet/>
      <dgm:spPr/>
      <dgm:t>
        <a:bodyPr/>
        <a:lstStyle/>
        <a:p>
          <a:endParaRPr lang="en-US"/>
        </a:p>
      </dgm:t>
    </dgm:pt>
    <dgm:pt modelId="{1E241C20-B9C7-4F6A-BCBB-3583201E7B93}">
      <dgm:prSet phldrT="[Text]"/>
      <dgm:spPr/>
      <dgm:t>
        <a:bodyPr/>
        <a:lstStyle/>
        <a:p>
          <a:r>
            <a:rPr lang="en-US" dirty="0"/>
            <a:t>2014-</a:t>
          </a:r>
        </a:p>
        <a:p>
          <a:r>
            <a:rPr lang="nb-NO" dirty="0"/>
            <a:t>2016</a:t>
          </a:r>
          <a:endParaRPr lang="en-US" dirty="0"/>
        </a:p>
      </dgm:t>
    </dgm:pt>
    <dgm:pt modelId="{8F1C4047-53DE-4976-A88A-4CD84095E520}" type="sibTrans" cxnId="{5488137B-03AA-490C-AA08-96218A276A94}">
      <dgm:prSet/>
      <dgm:spPr/>
      <dgm:t>
        <a:bodyPr/>
        <a:lstStyle/>
        <a:p>
          <a:endParaRPr lang="id-ID"/>
        </a:p>
      </dgm:t>
    </dgm:pt>
    <dgm:pt modelId="{5C10A60B-EF41-4112-9A39-088E43C9107B}" type="parTrans" cxnId="{5488137B-03AA-490C-AA08-96218A276A94}">
      <dgm:prSet/>
      <dgm:spPr/>
      <dgm:t>
        <a:bodyPr/>
        <a:lstStyle/>
        <a:p>
          <a:endParaRPr lang="id-ID"/>
        </a:p>
      </dgm:t>
    </dgm:pt>
    <dgm:pt modelId="{0D4379BB-3D1E-4819-A615-889028918A5A}" type="pres">
      <dgm:prSet presAssocID="{742873D8-0DD8-40EF-8EA2-225589D7B75D}" presName="arrowDiagram" presStyleCnt="0">
        <dgm:presLayoutVars>
          <dgm:chMax val="5"/>
          <dgm:dir/>
          <dgm:resizeHandles val="exact"/>
        </dgm:presLayoutVars>
      </dgm:prSet>
      <dgm:spPr/>
    </dgm:pt>
    <dgm:pt modelId="{5BDD3708-C86D-4529-AB0A-491BA200F1E1}" type="pres">
      <dgm:prSet presAssocID="{742873D8-0DD8-40EF-8EA2-225589D7B75D}" presName="arrow" presStyleLbl="bgShp" presStyleIdx="0" presStyleCnt="1" custScaleX="141934" custScaleY="73554" custLinFactNeighborX="5380" custLinFactNeighborY="-13508"/>
      <dgm:spPr/>
    </dgm:pt>
    <dgm:pt modelId="{1A996CD4-34C2-463F-B730-8EEE087496C8}" type="pres">
      <dgm:prSet presAssocID="{742873D8-0DD8-40EF-8EA2-225589D7B75D}" presName="arrowDiagram5" presStyleCnt="0"/>
      <dgm:spPr/>
    </dgm:pt>
    <dgm:pt modelId="{1280D966-6B49-4F72-9969-4B8673480B09}" type="pres">
      <dgm:prSet presAssocID="{F0BA9C95-2D9D-4988-ACED-ACB2AD34390D}" presName="bullet5a" presStyleLbl="node1" presStyleIdx="0" presStyleCnt="5" custLinFactX="-373696" custLinFactY="-100000" custLinFactNeighborX="-400000" custLinFactNeighborY="-115967"/>
      <dgm:spPr/>
    </dgm:pt>
    <dgm:pt modelId="{79FCD9D6-A4A9-42C3-8D42-138DF3799114}" type="pres">
      <dgm:prSet presAssocID="{F0BA9C95-2D9D-4988-ACED-ACB2AD34390D}" presName="textBox5a" presStyleLbl="revTx" presStyleIdx="0" presStyleCnt="5" custLinFactX="-91359" custLinFactNeighborX="-100000" custLinFactNeighborY="-20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52FDF-AC45-4506-BC37-4BAE861DDA6F}" type="pres">
      <dgm:prSet presAssocID="{1E241C20-B9C7-4F6A-BCBB-3583201E7B93}" presName="bullet5b" presStyleLbl="node1" presStyleIdx="1" presStyleCnt="5" custLinFactX="-136794" custLinFactNeighborX="-200000" custLinFactNeighborY="-51289"/>
      <dgm:spPr/>
    </dgm:pt>
    <dgm:pt modelId="{87F94656-BCE0-49E8-BD99-2B9D6CF4B44E}" type="pres">
      <dgm:prSet presAssocID="{1E241C20-B9C7-4F6A-BCBB-3583201E7B93}" presName="textBox5b" presStyleLbl="revTx" presStyleIdx="1" presStyleCnt="5" custScaleY="47404" custLinFactNeighborX="-53320" custLinFactNeighborY="-669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AB93B9-1F7B-40D0-B3F3-5A98EAE7C957}" type="pres">
      <dgm:prSet presAssocID="{A19AA8AC-1EE7-4207-8364-57ABAC4B4FB5}" presName="bullet5c" presStyleLbl="node1" presStyleIdx="2" presStyleCnt="5" custLinFactNeighborX="-18513" custLinFactNeighborY="-60535"/>
      <dgm:spPr/>
    </dgm:pt>
    <dgm:pt modelId="{4BA6B45C-88D0-457D-B242-DD6D6E2AE236}" type="pres">
      <dgm:prSet presAssocID="{A19AA8AC-1EE7-4207-8364-57ABAC4B4FB5}" presName="textBox5c" presStyleLbl="revTx" presStyleIdx="2" presStyleCnt="5" custScaleY="48885" custLinFactNeighborX="-1511" custLinFactNeighborY="-576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FF504F-4E1A-44F4-AC3B-10931DCFAA13}" type="pres">
      <dgm:prSet presAssocID="{8BAB9844-CD34-483F-859B-055B19ED0CD8}" presName="bullet5d" presStyleLbl="node1" presStyleIdx="3" presStyleCnt="5" custLinFactX="100000" custLinFactNeighborX="108206" custLinFactNeighborY="-28426"/>
      <dgm:spPr/>
    </dgm:pt>
    <dgm:pt modelId="{9402F095-608D-4F83-83AE-AEDC110EDD76}" type="pres">
      <dgm:prSet presAssocID="{8BAB9844-CD34-483F-859B-055B19ED0CD8}" presName="textBox5d" presStyleLbl="revTx" presStyleIdx="3" presStyleCnt="5" custScaleY="39031" custLinFactNeighborX="86471" custLinFactNeighborY="-517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0DF06-0412-4692-8DED-0D832678EBCB}" type="pres">
      <dgm:prSet presAssocID="{E5AE5936-F24E-43B6-BDB5-18120DB0A500}" presName="bullet5e" presStyleLbl="node1" presStyleIdx="4" presStyleCnt="5" custScaleX="94210" custScaleY="85909" custLinFactX="118111" custLinFactNeighborX="200000" custLinFactNeighborY="-4872"/>
      <dgm:spPr/>
    </dgm:pt>
    <dgm:pt modelId="{BFF7887C-9DAC-40B1-81DD-9F71BB167DDA}" type="pres">
      <dgm:prSet presAssocID="{E5AE5936-F24E-43B6-BDB5-18120DB0A500}" presName="textBox5e" presStyleLbl="revTx" presStyleIdx="4" presStyleCnt="5" custScaleX="71392" custScaleY="15643" custLinFactX="29956" custLinFactNeighborX="100000" custLinFactNeighborY="-508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88137B-03AA-490C-AA08-96218A276A94}" srcId="{742873D8-0DD8-40EF-8EA2-225589D7B75D}" destId="{1E241C20-B9C7-4F6A-BCBB-3583201E7B93}" srcOrd="1" destOrd="0" parTransId="{5C10A60B-EF41-4112-9A39-088E43C9107B}" sibTransId="{8F1C4047-53DE-4976-A88A-4CD84095E520}"/>
    <dgm:cxn modelId="{424AEA0D-D263-42B7-AEC2-EEFCDC9342C7}" type="presOf" srcId="{A19AA8AC-1EE7-4207-8364-57ABAC4B4FB5}" destId="{4BA6B45C-88D0-457D-B242-DD6D6E2AE236}" srcOrd="0" destOrd="0" presId="urn:microsoft.com/office/officeart/2005/8/layout/arrow2"/>
    <dgm:cxn modelId="{B4256728-D295-47D9-AE84-7B5CD4EEE7E9}" type="presOf" srcId="{742873D8-0DD8-40EF-8EA2-225589D7B75D}" destId="{0D4379BB-3D1E-4819-A615-889028918A5A}" srcOrd="0" destOrd="0" presId="urn:microsoft.com/office/officeart/2005/8/layout/arrow2"/>
    <dgm:cxn modelId="{D40B45FA-5D62-4D58-BC07-126B059340D8}" type="presOf" srcId="{1E241C20-B9C7-4F6A-BCBB-3583201E7B93}" destId="{87F94656-BCE0-49E8-BD99-2B9D6CF4B44E}" srcOrd="0" destOrd="0" presId="urn:microsoft.com/office/officeart/2005/8/layout/arrow2"/>
    <dgm:cxn modelId="{35F17458-D154-4162-981F-7A6E1D8CCE81}" type="presOf" srcId="{8BAB9844-CD34-483F-859B-055B19ED0CD8}" destId="{9402F095-608D-4F83-83AE-AEDC110EDD76}" srcOrd="0" destOrd="0" presId="urn:microsoft.com/office/officeart/2005/8/layout/arrow2"/>
    <dgm:cxn modelId="{A8A66EE1-2A9B-4CF8-9F36-F5302B22D007}" srcId="{742873D8-0DD8-40EF-8EA2-225589D7B75D}" destId="{8BAB9844-CD34-483F-859B-055B19ED0CD8}" srcOrd="3" destOrd="0" parTransId="{10166481-5313-4242-B378-3AE4ACC2D0A3}" sibTransId="{649D1C17-2A78-4C90-BE1D-A1B1A63C6393}"/>
    <dgm:cxn modelId="{458A5C1E-BBE7-4058-AA47-83DA83CA9604}" srcId="{742873D8-0DD8-40EF-8EA2-225589D7B75D}" destId="{A19AA8AC-1EE7-4207-8364-57ABAC4B4FB5}" srcOrd="2" destOrd="0" parTransId="{ED258C31-A64A-4962-8CFF-D72E0451CF10}" sibTransId="{71D8C6C7-F6A6-4D3F-B798-1A01F781787E}"/>
    <dgm:cxn modelId="{56D0F33C-F8C8-4B18-B24A-BDC804C1BD77}" type="presOf" srcId="{F0BA9C95-2D9D-4988-ACED-ACB2AD34390D}" destId="{79FCD9D6-A4A9-42C3-8D42-138DF3799114}" srcOrd="0" destOrd="0" presId="urn:microsoft.com/office/officeart/2005/8/layout/arrow2"/>
    <dgm:cxn modelId="{F7FDBB2A-C893-46F6-ACAD-C14FBEA639C5}" type="presOf" srcId="{E5AE5936-F24E-43B6-BDB5-18120DB0A500}" destId="{BFF7887C-9DAC-40B1-81DD-9F71BB167DDA}" srcOrd="0" destOrd="0" presId="urn:microsoft.com/office/officeart/2005/8/layout/arrow2"/>
    <dgm:cxn modelId="{9454CB04-4AFA-41E1-BDB7-0A11EDA3A2FB}" srcId="{742873D8-0DD8-40EF-8EA2-225589D7B75D}" destId="{F0BA9C95-2D9D-4988-ACED-ACB2AD34390D}" srcOrd="0" destOrd="0" parTransId="{F8AF0ED8-992A-4C92-A457-2182B5FB4171}" sibTransId="{6BB9F418-991B-4D0C-A61A-02F30BAC00CC}"/>
    <dgm:cxn modelId="{800132AC-CBAB-45E5-8E55-2A4ED7737276}" srcId="{742873D8-0DD8-40EF-8EA2-225589D7B75D}" destId="{E5AE5936-F24E-43B6-BDB5-18120DB0A500}" srcOrd="4" destOrd="0" parTransId="{24C8A357-E801-4D4D-970B-EE502BA64A64}" sibTransId="{32798CC1-4EEB-4B0B-A1D2-5CFFF3B28D93}"/>
    <dgm:cxn modelId="{9F4D0B48-FCF2-412F-90D8-7783E19CCC0C}" type="presParOf" srcId="{0D4379BB-3D1E-4819-A615-889028918A5A}" destId="{5BDD3708-C86D-4529-AB0A-491BA200F1E1}" srcOrd="0" destOrd="0" presId="urn:microsoft.com/office/officeart/2005/8/layout/arrow2"/>
    <dgm:cxn modelId="{66967622-0740-45E5-84F4-DB73DFF27398}" type="presParOf" srcId="{0D4379BB-3D1E-4819-A615-889028918A5A}" destId="{1A996CD4-34C2-463F-B730-8EEE087496C8}" srcOrd="1" destOrd="0" presId="urn:microsoft.com/office/officeart/2005/8/layout/arrow2"/>
    <dgm:cxn modelId="{BD5FF3AB-E8B3-402E-AF1F-D129500C2EC8}" type="presParOf" srcId="{1A996CD4-34C2-463F-B730-8EEE087496C8}" destId="{1280D966-6B49-4F72-9969-4B8673480B09}" srcOrd="0" destOrd="0" presId="urn:microsoft.com/office/officeart/2005/8/layout/arrow2"/>
    <dgm:cxn modelId="{E0B1E567-CD2C-4837-9569-FF5C8966B0E3}" type="presParOf" srcId="{1A996CD4-34C2-463F-B730-8EEE087496C8}" destId="{79FCD9D6-A4A9-42C3-8D42-138DF3799114}" srcOrd="1" destOrd="0" presId="urn:microsoft.com/office/officeart/2005/8/layout/arrow2"/>
    <dgm:cxn modelId="{8DE4912A-400A-4054-867F-EF2E02C15020}" type="presParOf" srcId="{1A996CD4-34C2-463F-B730-8EEE087496C8}" destId="{6AE52FDF-AC45-4506-BC37-4BAE861DDA6F}" srcOrd="2" destOrd="0" presId="urn:microsoft.com/office/officeart/2005/8/layout/arrow2"/>
    <dgm:cxn modelId="{954890B0-2E50-4E5D-8660-DF8D07FD74AD}" type="presParOf" srcId="{1A996CD4-34C2-463F-B730-8EEE087496C8}" destId="{87F94656-BCE0-49E8-BD99-2B9D6CF4B44E}" srcOrd="3" destOrd="0" presId="urn:microsoft.com/office/officeart/2005/8/layout/arrow2"/>
    <dgm:cxn modelId="{646C6E5B-E10E-4131-B184-7A6C9A30F89A}" type="presParOf" srcId="{1A996CD4-34C2-463F-B730-8EEE087496C8}" destId="{83AB93B9-1F7B-40D0-B3F3-5A98EAE7C957}" srcOrd="4" destOrd="0" presId="urn:microsoft.com/office/officeart/2005/8/layout/arrow2"/>
    <dgm:cxn modelId="{8E13C13F-5528-4A08-896C-748E183439E0}" type="presParOf" srcId="{1A996CD4-34C2-463F-B730-8EEE087496C8}" destId="{4BA6B45C-88D0-457D-B242-DD6D6E2AE236}" srcOrd="5" destOrd="0" presId="urn:microsoft.com/office/officeart/2005/8/layout/arrow2"/>
    <dgm:cxn modelId="{BEE56447-5216-478A-A967-E5481BF2DC92}" type="presParOf" srcId="{1A996CD4-34C2-463F-B730-8EEE087496C8}" destId="{78FF504F-4E1A-44F4-AC3B-10931DCFAA13}" srcOrd="6" destOrd="0" presId="urn:microsoft.com/office/officeart/2005/8/layout/arrow2"/>
    <dgm:cxn modelId="{6C3D544C-BDC4-4757-A394-8CC7643A225E}" type="presParOf" srcId="{1A996CD4-34C2-463F-B730-8EEE087496C8}" destId="{9402F095-608D-4F83-83AE-AEDC110EDD76}" srcOrd="7" destOrd="0" presId="urn:microsoft.com/office/officeart/2005/8/layout/arrow2"/>
    <dgm:cxn modelId="{544861D3-6211-4E0F-B99F-A6E03A9AC5BA}" type="presParOf" srcId="{1A996CD4-34C2-463F-B730-8EEE087496C8}" destId="{1610DF06-0412-4692-8DED-0D832678EBCB}" srcOrd="8" destOrd="0" presId="urn:microsoft.com/office/officeart/2005/8/layout/arrow2"/>
    <dgm:cxn modelId="{BCCED068-06B1-4B19-8130-6CDE0D3E8978}" type="presParOf" srcId="{1A996CD4-34C2-463F-B730-8EEE087496C8}" destId="{BFF7887C-9DAC-40B1-81DD-9F71BB167DDA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D3708-C86D-4529-AB0A-491BA200F1E1}">
      <dsp:nvSpPr>
        <dsp:cNvPr id="0" name=""/>
        <dsp:cNvSpPr/>
      </dsp:nvSpPr>
      <dsp:spPr>
        <a:xfrm>
          <a:off x="-826449" y="0"/>
          <a:ext cx="7886727" cy="255444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80D966-6B49-4F72-9969-4B8673480B09}">
      <dsp:nvSpPr>
        <dsp:cNvPr id="0" name=""/>
        <dsp:cNvSpPr/>
      </dsp:nvSpPr>
      <dsp:spPr>
        <a:xfrm>
          <a:off x="0" y="2076816"/>
          <a:ext cx="127802" cy="1278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CD9D6-A4A9-42C3-8D42-138DF3799114}">
      <dsp:nvSpPr>
        <dsp:cNvPr id="0" name=""/>
        <dsp:cNvSpPr/>
      </dsp:nvSpPr>
      <dsp:spPr>
        <a:xfrm>
          <a:off x="0" y="2250468"/>
          <a:ext cx="727916" cy="826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72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2012-2014</a:t>
          </a:r>
          <a:endParaRPr lang="id-ID" sz="2000" kern="1200" dirty="0"/>
        </a:p>
      </dsp:txBody>
      <dsp:txXfrm>
        <a:off x="0" y="2250468"/>
        <a:ext cx="727916" cy="826546"/>
      </dsp:txXfrm>
    </dsp:sp>
    <dsp:sp modelId="{6AE52FDF-AC45-4506-BC37-4BAE861DDA6F}">
      <dsp:nvSpPr>
        <dsp:cNvPr id="0" name=""/>
        <dsp:cNvSpPr/>
      </dsp:nvSpPr>
      <dsp:spPr>
        <a:xfrm>
          <a:off x="904015" y="1585519"/>
          <a:ext cx="200038" cy="2000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F94656-BCE0-49E8-BD99-2B9D6CF4B44E}">
      <dsp:nvSpPr>
        <dsp:cNvPr id="0" name=""/>
        <dsp:cNvSpPr/>
      </dsp:nvSpPr>
      <dsp:spPr>
        <a:xfrm>
          <a:off x="1185928" y="1196869"/>
          <a:ext cx="922398" cy="689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99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2014-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/>
            <a:t>2016</a:t>
          </a:r>
          <a:endParaRPr lang="en-US" sz="2000" kern="1200" dirty="0"/>
        </a:p>
      </dsp:txBody>
      <dsp:txXfrm>
        <a:off x="1185928" y="1196869"/>
        <a:ext cx="922398" cy="689794"/>
      </dsp:txXfrm>
    </dsp:sp>
    <dsp:sp modelId="{83AB93B9-1F7B-40D0-B3F3-5A98EAE7C957}">
      <dsp:nvSpPr>
        <dsp:cNvPr id="0" name=""/>
        <dsp:cNvSpPr/>
      </dsp:nvSpPr>
      <dsp:spPr>
        <a:xfrm>
          <a:off x="2417413" y="996697"/>
          <a:ext cx="266717" cy="2667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A6B45C-88D0-457D-B242-DD6D6E2AE236}">
      <dsp:nvSpPr>
        <dsp:cNvPr id="0" name=""/>
        <dsp:cNvSpPr/>
      </dsp:nvSpPr>
      <dsp:spPr>
        <a:xfrm>
          <a:off x="2583944" y="665847"/>
          <a:ext cx="1072426" cy="954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32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2016-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/>
            <a:t>2018</a:t>
          </a:r>
          <a:endParaRPr lang="id-ID" sz="2000" kern="1200" dirty="0"/>
        </a:p>
      </dsp:txBody>
      <dsp:txXfrm>
        <a:off x="2583944" y="665847"/>
        <a:ext cx="1072426" cy="954118"/>
      </dsp:txXfrm>
    </dsp:sp>
    <dsp:sp modelId="{78FF504F-4E1A-44F4-AC3B-10931DCFAA13}">
      <dsp:nvSpPr>
        <dsp:cNvPr id="0" name=""/>
        <dsp:cNvSpPr/>
      </dsp:nvSpPr>
      <dsp:spPr>
        <a:xfrm>
          <a:off x="4217611" y="646256"/>
          <a:ext cx="344510" cy="3445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02F095-608D-4F83-83AE-AEDC110EDD76}">
      <dsp:nvSpPr>
        <dsp:cNvPr id="0" name=""/>
        <dsp:cNvSpPr/>
      </dsp:nvSpPr>
      <dsp:spPr>
        <a:xfrm>
          <a:off x="4633548" y="420629"/>
          <a:ext cx="1111323" cy="90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54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2018-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/>
            <a:t>2020</a:t>
          </a:r>
          <a:endParaRPr lang="id-ID" sz="2000" kern="1200" dirty="0"/>
        </a:p>
      </dsp:txBody>
      <dsp:txXfrm>
        <a:off x="4633548" y="420629"/>
        <a:ext cx="1111323" cy="908186"/>
      </dsp:txXfrm>
    </dsp:sp>
    <dsp:sp modelId="{1610DF06-0412-4692-8DED-0D832678EBCB}">
      <dsp:nvSpPr>
        <dsp:cNvPr id="0" name=""/>
        <dsp:cNvSpPr/>
      </dsp:nvSpPr>
      <dsp:spPr>
        <a:xfrm>
          <a:off x="5820272" y="477286"/>
          <a:ext cx="413556" cy="3771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F7887C-9DAC-40B1-81DD-9F71BB167DDA}">
      <dsp:nvSpPr>
        <dsp:cNvPr id="0" name=""/>
        <dsp:cNvSpPr/>
      </dsp:nvSpPr>
      <dsp:spPr>
        <a:xfrm>
          <a:off x="5440433" y="465916"/>
          <a:ext cx="793395" cy="399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603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2022</a:t>
          </a:r>
          <a:endParaRPr lang="id-ID" sz="2000" kern="1200" dirty="0"/>
        </a:p>
      </dsp:txBody>
      <dsp:txXfrm>
        <a:off x="5440433" y="465916"/>
        <a:ext cx="793395" cy="399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0C9A1-BA3C-43C0-B587-30C950FEE254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B1F2B-4E3C-4F55-8DE0-E889BD0F1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8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0C3B3-FD42-6B45-BFCA-7EA8B198DA2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26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body"/>
          </p:nvPr>
        </p:nvSpPr>
        <p:spPr>
          <a:xfrm>
            <a:off x="685790" y="4400650"/>
            <a:ext cx="5485975" cy="3600094"/>
          </a:xfrm>
          <a:prstGeom prst="rect">
            <a:avLst/>
          </a:prstGeom>
        </p:spPr>
        <p:txBody>
          <a:bodyPr lIns="91387" tIns="45860" rIns="91387" bIns="45860"/>
          <a:lstStyle/>
          <a:p>
            <a:r>
              <a:rPr lang="en-US" sz="1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PHC collect data from Poskesdes, Pustu, Polindes. </a:t>
            </a:r>
          </a:p>
        </p:txBody>
      </p:sp>
      <p:sp>
        <p:nvSpPr>
          <p:cNvPr id="277" name="TextShape 2"/>
          <p:cNvSpPr txBox="1"/>
          <p:nvPr/>
        </p:nvSpPr>
        <p:spPr>
          <a:xfrm>
            <a:off x="3884523" y="8685190"/>
            <a:ext cx="2971294" cy="458334"/>
          </a:xfrm>
          <a:prstGeom prst="rect">
            <a:avLst/>
          </a:prstGeom>
          <a:noFill/>
          <a:ln>
            <a:noFill/>
          </a:ln>
        </p:spPr>
        <p:txBody>
          <a:bodyPr lIns="91387" tIns="45860" rIns="91387" bIns="45860" anchor="b"/>
          <a:lstStyle/>
          <a:p>
            <a:pPr algn="r">
              <a:lnSpc>
                <a:spcPct val="100000"/>
              </a:lnSpc>
            </a:pPr>
            <a:fld id="{BFE44E7B-9878-4C66-A189-B89B0A1D7BB6}" type="slidenum">
              <a:rPr lang="en-US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18</a:t>
            </a:fld>
            <a:endParaRPr lang="en-US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Formal and informal education and training</a:t>
            </a:r>
          </a:p>
          <a:p>
            <a:pPr lvl="1"/>
            <a:r>
              <a:rPr lang="en-US" dirty="0"/>
              <a:t>Student and participants come form different district and province</a:t>
            </a:r>
          </a:p>
          <a:p>
            <a:r>
              <a:rPr lang="en-US" dirty="0"/>
              <a:t>Research</a:t>
            </a:r>
          </a:p>
          <a:p>
            <a:pPr lvl="1"/>
            <a:r>
              <a:rPr lang="en-US" dirty="0"/>
              <a:t>Implementation research collaboration with health office and </a:t>
            </a:r>
            <a:r>
              <a:rPr lang="en-US" dirty="0" err="1"/>
              <a:t>MoH</a:t>
            </a:r>
            <a:endParaRPr lang="en-US" dirty="0"/>
          </a:p>
          <a:p>
            <a:r>
              <a:rPr lang="en-US" dirty="0"/>
              <a:t>Community service</a:t>
            </a:r>
          </a:p>
          <a:p>
            <a:pPr lvl="1"/>
            <a:r>
              <a:rPr lang="en-US" dirty="0"/>
              <a:t>Part of university responsibility to implement theory into practice in collaboration with partners (district health office, </a:t>
            </a:r>
            <a:r>
              <a:rPr lang="en-US" dirty="0" err="1"/>
              <a:t>MoH</a:t>
            </a:r>
            <a:r>
              <a:rPr lang="en-US" dirty="0"/>
              <a:t>, PHO)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5E4BC-5713-44EA-BBF0-6938EEE831DC}" type="slidenum">
              <a:rPr lang="id-ID" smtClean="0"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13226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708AC-3D36-4D6C-A892-3BFBD55E31D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62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level of dataset,</a:t>
            </a:r>
          </a:p>
          <a:p>
            <a:r>
              <a:rPr lang="en-US" dirty="0" smtClean="0"/>
              <a:t>Quarterly</a:t>
            </a:r>
            <a:r>
              <a:rPr lang="en-US" baseline="0" dirty="0" smtClean="0"/>
              <a:t> basis spark for quarterly reports.</a:t>
            </a:r>
          </a:p>
          <a:p>
            <a:r>
              <a:rPr lang="en-US" baseline="0" dirty="0" smtClean="0"/>
              <a:t>Pivot table coming up now. But can be more on downloading data to excel.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DA62C-333E-4EAD-AE8B-B87F5F90AD77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791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B798A-CA9D-48B8-BA16-E0738116629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B0398-076B-4B48-8E82-C829B61E6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79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B798A-CA9D-48B8-BA16-E0738116629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B0398-076B-4B48-8E82-C829B61E6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29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B798A-CA9D-48B8-BA16-E0738116629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B0398-076B-4B48-8E82-C829B61E6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01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423781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B798A-CA9D-48B8-BA16-E0738116629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B0398-076B-4B48-8E82-C829B61E6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6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B798A-CA9D-48B8-BA16-E0738116629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B0398-076B-4B48-8E82-C829B61E6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8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B798A-CA9D-48B8-BA16-E0738116629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B0398-076B-4B48-8E82-C829B61E6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03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B798A-CA9D-48B8-BA16-E0738116629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B0398-076B-4B48-8E82-C829B61E6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01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B798A-CA9D-48B8-BA16-E0738116629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B0398-076B-4B48-8E82-C829B61E6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B798A-CA9D-48B8-BA16-E0738116629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B0398-076B-4B48-8E82-C829B61E6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40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B798A-CA9D-48B8-BA16-E0738116629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B0398-076B-4B48-8E82-C829B61E6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1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B798A-CA9D-48B8-BA16-E0738116629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B0398-076B-4B48-8E82-C829B61E6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79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B798A-CA9D-48B8-BA16-E0738116629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B0398-076B-4B48-8E82-C829B61E6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2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Empirical</a:t>
            </a:r>
            <a:r>
              <a:rPr lang="nb-NO" dirty="0" smtClean="0"/>
              <a:t> </a:t>
            </a:r>
            <a:r>
              <a:rPr lang="nb-NO" dirty="0" err="1" smtClean="0"/>
              <a:t>research</a:t>
            </a:r>
            <a:r>
              <a:rPr lang="nb-NO" dirty="0" smtClean="0"/>
              <a:t> in Information systems in </a:t>
            </a:r>
            <a:r>
              <a:rPr lang="nb-NO" dirty="0" err="1" smtClean="0"/>
              <a:t>Developing</a:t>
            </a:r>
            <a:r>
              <a:rPr lang="nb-NO" dirty="0" smtClean="0"/>
              <a:t> </a:t>
            </a:r>
            <a:r>
              <a:rPr lang="nb-NO" dirty="0" err="1" smtClean="0"/>
              <a:t>countries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err="1" smtClean="0"/>
              <a:t>Topics</a:t>
            </a:r>
            <a:r>
              <a:rPr lang="nb-NO" dirty="0" smtClean="0"/>
              <a:t>:</a:t>
            </a:r>
          </a:p>
          <a:p>
            <a:r>
              <a:rPr lang="nb-NO" dirty="0" err="1" smtClean="0"/>
              <a:t>Empirical</a:t>
            </a:r>
            <a:r>
              <a:rPr lang="nb-NO" dirty="0" smtClean="0"/>
              <a:t> </a:t>
            </a:r>
            <a:r>
              <a:rPr lang="nb-NO" dirty="0" err="1" smtClean="0"/>
              <a:t>research</a:t>
            </a:r>
            <a:r>
              <a:rPr lang="nb-NO" dirty="0" smtClean="0"/>
              <a:t> &amp; Action </a:t>
            </a:r>
            <a:r>
              <a:rPr lang="nb-NO" dirty="0" err="1" smtClean="0"/>
              <a:t>research</a:t>
            </a:r>
            <a:endParaRPr lang="nb-NO" dirty="0" smtClean="0"/>
          </a:p>
          <a:p>
            <a:r>
              <a:rPr lang="nb-NO" dirty="0" err="1" smtClean="0"/>
              <a:t>Example</a:t>
            </a:r>
            <a:r>
              <a:rPr lang="nb-NO" dirty="0" smtClean="0"/>
              <a:t> Action Research in Indonesia</a:t>
            </a:r>
          </a:p>
          <a:p>
            <a:r>
              <a:rPr lang="nb-NO" dirty="0" err="1" smtClean="0"/>
              <a:t>Example</a:t>
            </a:r>
            <a:r>
              <a:rPr lang="nb-NO" dirty="0" smtClean="0"/>
              <a:t> </a:t>
            </a:r>
            <a:r>
              <a:rPr lang="nb-NO" dirty="0" err="1" smtClean="0"/>
              <a:t>evaluation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HISP and DHIS2 </a:t>
            </a:r>
            <a:r>
              <a:rPr lang="nb-NO" dirty="0" err="1" smtClean="0"/>
              <a:t>implementations</a:t>
            </a:r>
            <a:r>
              <a:rPr lang="nb-NO" dirty="0" smtClean="0"/>
              <a:t> in </a:t>
            </a:r>
            <a:r>
              <a:rPr lang="nb-NO" dirty="0" err="1" smtClean="0"/>
              <a:t>countries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aim</a:t>
            </a:r>
            <a:r>
              <a:rPr lang="nb-NO" dirty="0" smtClean="0"/>
              <a:t> to </a:t>
            </a:r>
            <a:r>
              <a:rPr lang="nb-NO" dirty="0" err="1" smtClean="0"/>
              <a:t>improve</a:t>
            </a:r>
            <a:r>
              <a:rPr lang="nb-NO" dirty="0" smtClean="0"/>
              <a:t> data </a:t>
            </a:r>
            <a:r>
              <a:rPr lang="nb-NO" dirty="0" err="1" smtClean="0"/>
              <a:t>use</a:t>
            </a:r>
            <a:r>
              <a:rPr lang="nb-NO" dirty="0" smtClean="0"/>
              <a:t> -&gt; </a:t>
            </a:r>
            <a:r>
              <a:rPr lang="nb-NO" dirty="0" err="1" smtClean="0"/>
              <a:t>trying</a:t>
            </a:r>
            <a:r>
              <a:rPr lang="nb-NO" dirty="0" smtClean="0"/>
              <a:t> to make </a:t>
            </a:r>
            <a:r>
              <a:rPr lang="nb-NO" dirty="0" err="1" smtClean="0"/>
              <a:t>into</a:t>
            </a:r>
            <a:r>
              <a:rPr lang="nb-NO" dirty="0" smtClean="0"/>
              <a:t> </a:t>
            </a:r>
            <a:r>
              <a:rPr lang="nb-NO" dirty="0" err="1" smtClean="0"/>
              <a:t>systematic</a:t>
            </a:r>
            <a:r>
              <a:rPr lang="nb-NO" dirty="0" smtClean="0"/>
              <a:t> action </a:t>
            </a:r>
            <a:r>
              <a:rPr lang="nb-NO" dirty="0" err="1" smtClean="0"/>
              <a:t>research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56739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"/>
          <p:cNvSpPr>
            <a:spLocks noChangeArrowheads="1"/>
          </p:cNvSpPr>
          <p:nvPr/>
        </p:nvSpPr>
        <p:spPr bwMode="auto">
          <a:xfrm>
            <a:off x="841375" y="3527425"/>
            <a:ext cx="1439863" cy="50641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 Africa</a:t>
            </a:r>
          </a:p>
        </p:txBody>
      </p:sp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1346200" y="4608513"/>
            <a:ext cx="1152525" cy="506412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Nigeria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2425700" y="3887788"/>
            <a:ext cx="1368425" cy="506412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Vietnam</a:t>
            </a:r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2568575" y="5040313"/>
            <a:ext cx="1150938" cy="506412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Indonesia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4081463" y="4175125"/>
            <a:ext cx="1008062" cy="506413"/>
          </a:xfrm>
          <a:prstGeom prst="ellipse">
            <a:avLst/>
          </a:prstGeom>
          <a:noFill/>
          <a:ln w="28575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Burkina Faso</a:t>
            </a:r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3792538" y="4824413"/>
            <a:ext cx="793750" cy="433387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India</a:t>
            </a:r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157163" y="4319588"/>
            <a:ext cx="973137" cy="506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Norway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06375" y="260350"/>
            <a:ext cx="74553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components of the HISP ‘Network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Action’ 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1130300" y="4608513"/>
            <a:ext cx="28733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V="1">
            <a:off x="985838" y="4032250"/>
            <a:ext cx="287337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V="1">
            <a:off x="1130300" y="4248150"/>
            <a:ext cx="13668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1849438" y="4032250"/>
            <a:ext cx="576262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3722688" y="4248150"/>
            <a:ext cx="35877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2425700" y="4967288"/>
            <a:ext cx="21590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1633538" y="4032250"/>
            <a:ext cx="2160587" cy="935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9" name="Line 18"/>
          <p:cNvSpPr>
            <a:spLocks noChangeShapeType="1"/>
          </p:cNvSpPr>
          <p:nvPr/>
        </p:nvSpPr>
        <p:spPr bwMode="auto">
          <a:xfrm flipV="1">
            <a:off x="1130300" y="4464050"/>
            <a:ext cx="2951163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10" name="Line 19"/>
          <p:cNvSpPr>
            <a:spLocks noChangeShapeType="1"/>
          </p:cNvSpPr>
          <p:nvPr/>
        </p:nvSpPr>
        <p:spPr bwMode="auto">
          <a:xfrm>
            <a:off x="2497138" y="4824413"/>
            <a:ext cx="1296987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11" name="Line 20"/>
          <p:cNvSpPr>
            <a:spLocks noChangeShapeType="1"/>
          </p:cNvSpPr>
          <p:nvPr/>
        </p:nvSpPr>
        <p:spPr bwMode="auto">
          <a:xfrm flipV="1">
            <a:off x="2425700" y="4391025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12" name="Oval 21"/>
          <p:cNvSpPr>
            <a:spLocks noChangeArrowheads="1"/>
          </p:cNvSpPr>
          <p:nvPr/>
        </p:nvSpPr>
        <p:spPr bwMode="auto">
          <a:xfrm>
            <a:off x="468313" y="1196975"/>
            <a:ext cx="3973512" cy="161766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Information Systems</a:t>
            </a:r>
          </a:p>
          <a:p>
            <a:pPr algn="ctr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Integration,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standards, architecture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information for action</a:t>
            </a:r>
          </a:p>
          <a:p>
            <a:pPr algn="ctr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13" name="Oval 22"/>
          <p:cNvSpPr>
            <a:spLocks noChangeArrowheads="1"/>
          </p:cNvSpPr>
          <p:nvPr/>
        </p:nvSpPr>
        <p:spPr bwMode="auto">
          <a:xfrm>
            <a:off x="5162550" y="1125538"/>
            <a:ext cx="3802063" cy="1754187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Free &amp; Open Source Software</a:t>
            </a:r>
          </a:p>
          <a:p>
            <a:pPr algn="ctr"/>
            <a:r>
              <a:rPr lang="en-GB" sz="2000">
                <a:latin typeface="Times New Roman" panose="02020603050405020304" pitchFamily="18" charset="0"/>
                <a:cs typeface="Times New Roman" panose="02020603050405020304" pitchFamily="18" charset="0"/>
              </a:rPr>
              <a:t>Distributed DHIS development</a:t>
            </a:r>
          </a:p>
          <a:p>
            <a:pPr algn="ctr"/>
            <a:r>
              <a:rPr lang="en-GB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– Sharing across the world</a:t>
            </a:r>
          </a:p>
          <a:p>
            <a:pPr algn="ctr"/>
            <a:r>
              <a:rPr lang="en-GB" sz="2000">
                <a:latin typeface="Times New Roman" panose="02020603050405020304" pitchFamily="18" charset="0"/>
                <a:cs typeface="Times New Roman" panose="02020603050405020304" pitchFamily="18" charset="0"/>
              </a:rPr>
              <a:t>knowledge &amp; support</a:t>
            </a:r>
          </a:p>
        </p:txBody>
      </p:sp>
      <p:sp>
        <p:nvSpPr>
          <p:cNvPr id="8214" name="Oval 23"/>
          <p:cNvSpPr>
            <a:spLocks noChangeArrowheads="1"/>
          </p:cNvSpPr>
          <p:nvPr/>
        </p:nvSpPr>
        <p:spPr bwMode="auto">
          <a:xfrm>
            <a:off x="5233987" y="3382963"/>
            <a:ext cx="3730625" cy="22352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Capacity,</a:t>
            </a:r>
          </a:p>
          <a:p>
            <a:pPr algn="ctr"/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Academies, Education, Research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of health workers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Graduate courses, Masters, PhD</a:t>
            </a:r>
          </a:p>
          <a:p>
            <a:pPr algn="ctr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Sharing teaching /courses</a:t>
            </a:r>
          </a:p>
        </p:txBody>
      </p:sp>
      <p:sp>
        <p:nvSpPr>
          <p:cNvPr id="8215" name="Line 24"/>
          <p:cNvSpPr>
            <a:spLocks noChangeShapeType="1"/>
          </p:cNvSpPr>
          <p:nvPr/>
        </p:nvSpPr>
        <p:spPr bwMode="auto">
          <a:xfrm>
            <a:off x="3938588" y="2590800"/>
            <a:ext cx="1511300" cy="12969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16" name="Line 25"/>
          <p:cNvSpPr>
            <a:spLocks noChangeShapeType="1"/>
          </p:cNvSpPr>
          <p:nvPr/>
        </p:nvSpPr>
        <p:spPr bwMode="auto">
          <a:xfrm>
            <a:off x="6818313" y="2879725"/>
            <a:ext cx="0" cy="5032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17" name="Line 26"/>
          <p:cNvSpPr>
            <a:spLocks noChangeShapeType="1"/>
          </p:cNvSpPr>
          <p:nvPr/>
        </p:nvSpPr>
        <p:spPr bwMode="auto">
          <a:xfrm>
            <a:off x="4441825" y="2159000"/>
            <a:ext cx="7207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18" name="Oval 27"/>
          <p:cNvSpPr>
            <a:spLocks noChangeArrowheads="1"/>
          </p:cNvSpPr>
          <p:nvPr/>
        </p:nvSpPr>
        <p:spPr bwMode="auto">
          <a:xfrm>
            <a:off x="2570163" y="3167063"/>
            <a:ext cx="1569789" cy="506412"/>
          </a:xfrm>
          <a:prstGeom prst="ellipse">
            <a:avLst/>
          </a:prstGeom>
          <a:noFill/>
          <a:ln w="28575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Mozambique</a:t>
            </a:r>
            <a:endParaRPr lang="en-GB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19" name="Oval 28"/>
          <p:cNvSpPr>
            <a:spLocks noChangeArrowheads="1"/>
          </p:cNvSpPr>
          <p:nvPr/>
        </p:nvSpPr>
        <p:spPr bwMode="auto">
          <a:xfrm>
            <a:off x="409575" y="5111750"/>
            <a:ext cx="1006475" cy="506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Kenya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20" name="Oval 29"/>
          <p:cNvSpPr>
            <a:spLocks noChangeArrowheads="1"/>
          </p:cNvSpPr>
          <p:nvPr/>
        </p:nvSpPr>
        <p:spPr bwMode="auto">
          <a:xfrm>
            <a:off x="1687513" y="5256213"/>
            <a:ext cx="857250" cy="43338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Rwanda</a:t>
            </a:r>
          </a:p>
        </p:txBody>
      </p:sp>
      <p:sp>
        <p:nvSpPr>
          <p:cNvPr id="8221" name="Line 31"/>
          <p:cNvSpPr>
            <a:spLocks noChangeShapeType="1"/>
          </p:cNvSpPr>
          <p:nvPr/>
        </p:nvSpPr>
        <p:spPr bwMode="auto">
          <a:xfrm flipV="1">
            <a:off x="2209800" y="3527425"/>
            <a:ext cx="360363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22" name="Line 32"/>
          <p:cNvSpPr>
            <a:spLocks noChangeShapeType="1"/>
          </p:cNvSpPr>
          <p:nvPr/>
        </p:nvSpPr>
        <p:spPr bwMode="auto">
          <a:xfrm>
            <a:off x="3217863" y="3671888"/>
            <a:ext cx="71437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23" name="Line 34"/>
          <p:cNvSpPr>
            <a:spLocks noChangeShapeType="1"/>
          </p:cNvSpPr>
          <p:nvPr/>
        </p:nvSpPr>
        <p:spPr bwMode="auto">
          <a:xfrm flipH="1" flipV="1">
            <a:off x="841375" y="4824413"/>
            <a:ext cx="714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24" name="Line 35"/>
          <p:cNvSpPr>
            <a:spLocks noChangeShapeType="1"/>
          </p:cNvSpPr>
          <p:nvPr/>
        </p:nvSpPr>
        <p:spPr bwMode="auto">
          <a:xfrm flipH="1" flipV="1">
            <a:off x="1920875" y="5111750"/>
            <a:ext cx="144463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25" name="Line 36"/>
          <p:cNvSpPr>
            <a:spLocks noChangeShapeType="1"/>
          </p:cNvSpPr>
          <p:nvPr/>
        </p:nvSpPr>
        <p:spPr bwMode="auto">
          <a:xfrm flipH="1" flipV="1">
            <a:off x="1416050" y="5399088"/>
            <a:ext cx="288925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26" name="Line 37"/>
          <p:cNvSpPr>
            <a:spLocks noChangeShapeType="1"/>
          </p:cNvSpPr>
          <p:nvPr/>
        </p:nvSpPr>
        <p:spPr bwMode="auto">
          <a:xfrm flipH="1" flipV="1">
            <a:off x="984250" y="4751388"/>
            <a:ext cx="7921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27" name="Line 38"/>
          <p:cNvSpPr>
            <a:spLocks noChangeShapeType="1"/>
          </p:cNvSpPr>
          <p:nvPr/>
        </p:nvSpPr>
        <p:spPr bwMode="auto">
          <a:xfrm flipH="1">
            <a:off x="3073400" y="4391025"/>
            <a:ext cx="71438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28" name="Oval 39"/>
          <p:cNvSpPr>
            <a:spLocks noChangeArrowheads="1"/>
          </p:cNvSpPr>
          <p:nvPr/>
        </p:nvSpPr>
        <p:spPr bwMode="auto">
          <a:xfrm>
            <a:off x="330200" y="6234113"/>
            <a:ext cx="863600" cy="506412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</a:p>
        </p:txBody>
      </p:sp>
      <p:sp>
        <p:nvSpPr>
          <p:cNvPr id="8229" name="Oval 42"/>
          <p:cNvSpPr>
            <a:spLocks noChangeArrowheads="1"/>
          </p:cNvSpPr>
          <p:nvPr/>
        </p:nvSpPr>
        <p:spPr bwMode="auto">
          <a:xfrm>
            <a:off x="901700" y="5734050"/>
            <a:ext cx="863600" cy="43338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Ghana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30" name="Oval 45"/>
          <p:cNvSpPr>
            <a:spLocks noChangeArrowheads="1"/>
          </p:cNvSpPr>
          <p:nvPr/>
        </p:nvSpPr>
        <p:spPr bwMode="auto">
          <a:xfrm>
            <a:off x="2116138" y="5786438"/>
            <a:ext cx="1143000" cy="43338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Phillipines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31" name="Line 46"/>
          <p:cNvSpPr>
            <a:spLocks noChangeShapeType="1"/>
          </p:cNvSpPr>
          <p:nvPr/>
        </p:nvSpPr>
        <p:spPr bwMode="auto">
          <a:xfrm>
            <a:off x="1758950" y="6019800"/>
            <a:ext cx="285750" cy="46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32" name="Line 47"/>
          <p:cNvSpPr>
            <a:spLocks noChangeShapeType="1"/>
          </p:cNvSpPr>
          <p:nvPr/>
        </p:nvSpPr>
        <p:spPr bwMode="auto">
          <a:xfrm flipH="1" flipV="1">
            <a:off x="1120775" y="3957638"/>
            <a:ext cx="3810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33" name="Line 51"/>
          <p:cNvSpPr>
            <a:spLocks noChangeShapeType="1"/>
          </p:cNvSpPr>
          <p:nvPr/>
        </p:nvSpPr>
        <p:spPr bwMode="auto">
          <a:xfrm flipH="1" flipV="1">
            <a:off x="2568575" y="5557838"/>
            <a:ext cx="76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34" name="Oval 52"/>
          <p:cNvSpPr>
            <a:spLocks noChangeArrowheads="1"/>
          </p:cNvSpPr>
          <p:nvPr/>
        </p:nvSpPr>
        <p:spPr bwMode="auto">
          <a:xfrm>
            <a:off x="2720975" y="6319838"/>
            <a:ext cx="863600" cy="43338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Laos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35" name="Line 53"/>
          <p:cNvSpPr>
            <a:spLocks noChangeShapeType="1"/>
          </p:cNvSpPr>
          <p:nvPr/>
        </p:nvSpPr>
        <p:spPr bwMode="auto">
          <a:xfrm flipV="1">
            <a:off x="3259138" y="5519738"/>
            <a:ext cx="142875" cy="785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36" name="Line 54"/>
          <p:cNvSpPr>
            <a:spLocks noChangeShapeType="1"/>
          </p:cNvSpPr>
          <p:nvPr/>
        </p:nvSpPr>
        <p:spPr bwMode="auto">
          <a:xfrm flipH="1" flipV="1">
            <a:off x="1330325" y="5519738"/>
            <a:ext cx="1390650" cy="952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37" name="Line 55"/>
          <p:cNvSpPr>
            <a:spLocks noChangeShapeType="1"/>
          </p:cNvSpPr>
          <p:nvPr/>
        </p:nvSpPr>
        <p:spPr bwMode="auto">
          <a:xfrm flipV="1">
            <a:off x="4402138" y="4662488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38" name="Line 15"/>
          <p:cNvSpPr>
            <a:spLocks noChangeShapeType="1"/>
          </p:cNvSpPr>
          <p:nvPr/>
        </p:nvSpPr>
        <p:spPr bwMode="auto">
          <a:xfrm flipV="1">
            <a:off x="3259138" y="5233988"/>
            <a:ext cx="785812" cy="714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40" name="Oval 28"/>
          <p:cNvSpPr>
            <a:spLocks noChangeArrowheads="1"/>
          </p:cNvSpPr>
          <p:nvPr/>
        </p:nvSpPr>
        <p:spPr bwMode="auto">
          <a:xfrm>
            <a:off x="3754438" y="5892800"/>
            <a:ext cx="1428750" cy="506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Sierra Leone</a:t>
            </a:r>
          </a:p>
        </p:txBody>
      </p:sp>
      <p:sp>
        <p:nvSpPr>
          <p:cNvPr id="8241" name="Line 54"/>
          <p:cNvSpPr>
            <a:spLocks noChangeShapeType="1"/>
          </p:cNvSpPr>
          <p:nvPr/>
        </p:nvSpPr>
        <p:spPr bwMode="auto">
          <a:xfrm flipH="1">
            <a:off x="3616325" y="6326188"/>
            <a:ext cx="425450" cy="193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42" name="Line 54"/>
          <p:cNvSpPr>
            <a:spLocks noChangeShapeType="1"/>
          </p:cNvSpPr>
          <p:nvPr/>
        </p:nvSpPr>
        <p:spPr bwMode="auto">
          <a:xfrm flipH="1" flipV="1">
            <a:off x="2544763" y="5519738"/>
            <a:ext cx="1352550" cy="517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43" name="Line 32"/>
          <p:cNvSpPr>
            <a:spLocks noChangeShapeType="1"/>
          </p:cNvSpPr>
          <p:nvPr/>
        </p:nvSpPr>
        <p:spPr bwMode="auto">
          <a:xfrm>
            <a:off x="4546600" y="5100638"/>
            <a:ext cx="215900" cy="217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44" name="Oval 28"/>
          <p:cNvSpPr>
            <a:spLocks noChangeArrowheads="1"/>
          </p:cNvSpPr>
          <p:nvPr/>
        </p:nvSpPr>
        <p:spPr bwMode="auto">
          <a:xfrm>
            <a:off x="3897313" y="5318125"/>
            <a:ext cx="1296987" cy="506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Bangladesh</a:t>
            </a:r>
          </a:p>
        </p:txBody>
      </p:sp>
    </p:spTree>
    <p:extLst>
      <p:ext uri="{BB962C8B-B14F-4D97-AF65-F5344CB8AC3E}">
        <p14:creationId xmlns:p14="http://schemas.microsoft.com/office/powerpoint/2010/main" val="16888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Action Research Cycle</a:t>
            </a:r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5656" y="1196752"/>
            <a:ext cx="6028209" cy="405531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611560" y="5661248"/>
            <a:ext cx="7372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Aiming to change a social context which is in continuous flux – ever changing</a:t>
            </a:r>
          </a:p>
          <a:p>
            <a:r>
              <a:rPr lang="en-US" dirty="0" smtClean="0"/>
              <a:t> - like a river; never the same, but similar and changing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45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Action Research Cycle</a:t>
            </a:r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2085723"/>
            <a:ext cx="2045632" cy="1376144"/>
          </a:xfr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888" y="2060848"/>
            <a:ext cx="2045632" cy="1376144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176" y="2060848"/>
            <a:ext cx="2045632" cy="137614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47664" y="1556792"/>
            <a:ext cx="845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Cycle 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64024" y="1597638"/>
            <a:ext cx="845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Cycle 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56312" y="1644046"/>
            <a:ext cx="845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Cycle 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3861048"/>
            <a:ext cx="22761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Share among local</a:t>
            </a:r>
          </a:p>
          <a:p>
            <a:r>
              <a:rPr lang="en-US" dirty="0" smtClean="0"/>
              <a:t>Participants &amp; ‘critical’</a:t>
            </a:r>
          </a:p>
          <a:p>
            <a:r>
              <a:rPr lang="en-US" dirty="0" smtClean="0"/>
              <a:t>friends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63888" y="3861048"/>
            <a:ext cx="20496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Share with directly</a:t>
            </a:r>
          </a:p>
          <a:p>
            <a:r>
              <a:rPr lang="en-US" dirty="0" smtClean="0"/>
              <a:t>linked </a:t>
            </a:r>
            <a:r>
              <a:rPr lang="en-US" dirty="0" err="1" smtClean="0"/>
              <a:t>organisations</a:t>
            </a:r>
            <a:endParaRPr lang="en-US" dirty="0" smtClean="0"/>
          </a:p>
          <a:p>
            <a:r>
              <a:rPr lang="en-US" dirty="0" smtClean="0"/>
              <a:t>&amp; structures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56176" y="3872512"/>
            <a:ext cx="19616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Share with official </a:t>
            </a:r>
          </a:p>
          <a:p>
            <a:r>
              <a:rPr lang="en-US" dirty="0" smtClean="0"/>
              <a:t>structures &amp; other </a:t>
            </a:r>
          </a:p>
          <a:p>
            <a:r>
              <a:rPr lang="en-US" dirty="0" smtClean="0"/>
              <a:t>researchers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5003090"/>
            <a:ext cx="80325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For results and sustainability: the cycles getting ‘wider’ </a:t>
            </a:r>
          </a:p>
          <a:p>
            <a:r>
              <a:rPr lang="en-US" sz="2400" dirty="0" smtClean="0"/>
              <a:t>and including more Actors: - ‘Networks of Action’</a:t>
            </a:r>
          </a:p>
          <a:p>
            <a:r>
              <a:rPr lang="en-US" sz="2400" dirty="0" err="1" smtClean="0"/>
              <a:t>organisational</a:t>
            </a:r>
            <a:r>
              <a:rPr lang="en-US" sz="2400" dirty="0" smtClean="0"/>
              <a:t> levels, ‘’</a:t>
            </a:r>
            <a:r>
              <a:rPr lang="en-US" sz="2400" dirty="0" err="1" smtClean="0"/>
              <a:t>governement</a:t>
            </a:r>
            <a:r>
              <a:rPr lang="en-US" sz="2400" dirty="0" smtClean="0"/>
              <a:t>’, NGOs, other projects etc.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528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xmlns="" id="{30C40075-D419-3544-B8BA-E1520896D5BA}"/>
              </a:ext>
            </a:extLst>
          </p:cNvPr>
          <p:cNvSpPr txBox="1"/>
          <p:nvPr/>
        </p:nvSpPr>
        <p:spPr>
          <a:xfrm>
            <a:off x="71198" y="1604549"/>
            <a:ext cx="1620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International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xmlns="" id="{8DEC43EA-525F-9A45-9C87-C21D70858A78}"/>
              </a:ext>
            </a:extLst>
          </p:cNvPr>
          <p:cNvSpPr txBox="1"/>
          <p:nvPr/>
        </p:nvSpPr>
        <p:spPr>
          <a:xfrm>
            <a:off x="218898" y="3310921"/>
            <a:ext cx="1273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National</a:t>
            </a:r>
          </a:p>
        </p:txBody>
      </p:sp>
      <p:sp>
        <p:nvSpPr>
          <p:cNvPr id="17" name="TekstSylinder 4">
            <a:extLst>
              <a:ext uri="{FF2B5EF4-FFF2-40B4-BE49-F238E27FC236}">
                <a16:creationId xmlns:a16="http://schemas.microsoft.com/office/drawing/2014/main" xmlns="" id="{8DEC43EA-525F-9A45-9C87-C21D70858A78}"/>
              </a:ext>
            </a:extLst>
          </p:cNvPr>
          <p:cNvSpPr txBox="1"/>
          <p:nvPr/>
        </p:nvSpPr>
        <p:spPr>
          <a:xfrm>
            <a:off x="333198" y="5021187"/>
            <a:ext cx="792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local</a:t>
            </a:r>
            <a:endParaRPr lang="en-GB" dirty="0"/>
          </a:p>
        </p:txBody>
      </p:sp>
      <p:grpSp>
        <p:nvGrpSpPr>
          <p:cNvPr id="34" name="Group 33"/>
          <p:cNvGrpSpPr/>
          <p:nvPr/>
        </p:nvGrpSpPr>
        <p:grpSpPr>
          <a:xfrm>
            <a:off x="4620187" y="3280570"/>
            <a:ext cx="1379189" cy="799366"/>
            <a:chOff x="9401517" y="656901"/>
            <a:chExt cx="1605150" cy="799366"/>
          </a:xfrm>
        </p:grpSpPr>
        <p:sp>
          <p:nvSpPr>
            <p:cNvPr id="29" name="Curved Left Arrow 28"/>
            <p:cNvSpPr/>
            <p:nvPr/>
          </p:nvSpPr>
          <p:spPr>
            <a:xfrm>
              <a:off x="10227733" y="694267"/>
              <a:ext cx="778934" cy="762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Curved Left Arrow 29"/>
            <p:cNvSpPr/>
            <p:nvPr/>
          </p:nvSpPr>
          <p:spPr>
            <a:xfrm rot="10800000">
              <a:off x="9401517" y="656901"/>
              <a:ext cx="778934" cy="762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774071" y="4988858"/>
            <a:ext cx="1224891" cy="655203"/>
            <a:chOff x="7301783" y="694267"/>
            <a:chExt cx="2194298" cy="876416"/>
          </a:xfrm>
        </p:grpSpPr>
        <p:sp>
          <p:nvSpPr>
            <p:cNvPr id="31" name="Curved Left Arrow 30"/>
            <p:cNvSpPr/>
            <p:nvPr/>
          </p:nvSpPr>
          <p:spPr>
            <a:xfrm rot="10800000">
              <a:off x="7301783" y="694267"/>
              <a:ext cx="1097149" cy="762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Curved Left Arrow 31"/>
            <p:cNvSpPr/>
            <p:nvPr/>
          </p:nvSpPr>
          <p:spPr>
            <a:xfrm>
              <a:off x="8398932" y="808683"/>
              <a:ext cx="1097149" cy="762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191385" y="4988857"/>
            <a:ext cx="1051352" cy="711264"/>
            <a:chOff x="7301783" y="694267"/>
            <a:chExt cx="2194298" cy="87641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6" name="Curved Left Arrow 35"/>
            <p:cNvSpPr/>
            <p:nvPr/>
          </p:nvSpPr>
          <p:spPr>
            <a:xfrm rot="10800000">
              <a:off x="7301783" y="694267"/>
              <a:ext cx="1097149" cy="762000"/>
            </a:xfrm>
            <a:prstGeom prst="curvedLef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Curved Left Arrow 36"/>
            <p:cNvSpPr/>
            <p:nvPr/>
          </p:nvSpPr>
          <p:spPr>
            <a:xfrm>
              <a:off x="8398932" y="808683"/>
              <a:ext cx="1097149" cy="762000"/>
            </a:xfrm>
            <a:prstGeom prst="curvedLef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492607" y="1746192"/>
            <a:ext cx="2821464" cy="876416"/>
            <a:chOff x="7301783" y="694267"/>
            <a:chExt cx="2194298" cy="87641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9" name="Curved Left Arrow 38"/>
            <p:cNvSpPr/>
            <p:nvPr/>
          </p:nvSpPr>
          <p:spPr>
            <a:xfrm rot="10800000">
              <a:off x="7301783" y="694267"/>
              <a:ext cx="1097149" cy="762000"/>
            </a:xfrm>
            <a:prstGeom prst="curvedLef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Curved Left Arrow 39"/>
            <p:cNvSpPr/>
            <p:nvPr/>
          </p:nvSpPr>
          <p:spPr>
            <a:xfrm>
              <a:off x="8398932" y="808683"/>
              <a:ext cx="1097149" cy="762000"/>
            </a:xfrm>
            <a:prstGeom prst="curvedLef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176099" y="3057379"/>
            <a:ext cx="1645724" cy="876416"/>
            <a:chOff x="7301783" y="694267"/>
            <a:chExt cx="2194298" cy="876416"/>
          </a:xfrm>
        </p:grpSpPr>
        <p:sp>
          <p:nvSpPr>
            <p:cNvPr id="42" name="Curved Left Arrow 41"/>
            <p:cNvSpPr/>
            <p:nvPr/>
          </p:nvSpPr>
          <p:spPr>
            <a:xfrm rot="10800000">
              <a:off x="7301783" y="694267"/>
              <a:ext cx="1097149" cy="762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Curved Left Arrow 42"/>
            <p:cNvSpPr/>
            <p:nvPr/>
          </p:nvSpPr>
          <p:spPr>
            <a:xfrm>
              <a:off x="8398932" y="808683"/>
              <a:ext cx="1097149" cy="762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410392" y="1427345"/>
            <a:ext cx="3748479" cy="1047902"/>
            <a:chOff x="7301783" y="694267"/>
            <a:chExt cx="2194298" cy="87641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5" name="Curved Left Arrow 44"/>
            <p:cNvSpPr/>
            <p:nvPr/>
          </p:nvSpPr>
          <p:spPr>
            <a:xfrm rot="10800000">
              <a:off x="7301783" y="694267"/>
              <a:ext cx="1097149" cy="762000"/>
            </a:xfrm>
            <a:prstGeom prst="curvedLeftArrow">
              <a:avLst/>
            </a:prstGeom>
            <a:grpFill/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Curved Left Arrow 45"/>
            <p:cNvSpPr/>
            <p:nvPr/>
          </p:nvSpPr>
          <p:spPr>
            <a:xfrm>
              <a:off x="8398932" y="808683"/>
              <a:ext cx="1097149" cy="762000"/>
            </a:xfrm>
            <a:prstGeom prst="curvedLeftArrow">
              <a:avLst/>
            </a:prstGeom>
            <a:grpFill/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664736" y="5034460"/>
            <a:ext cx="654419" cy="668228"/>
            <a:chOff x="7301783" y="694267"/>
            <a:chExt cx="2194298" cy="876416"/>
          </a:xfrm>
        </p:grpSpPr>
        <p:sp>
          <p:nvSpPr>
            <p:cNvPr id="52" name="Curved Left Arrow 51"/>
            <p:cNvSpPr/>
            <p:nvPr/>
          </p:nvSpPr>
          <p:spPr>
            <a:xfrm rot="10800000">
              <a:off x="7301783" y="694267"/>
              <a:ext cx="1097149" cy="762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Curved Left Arrow 52"/>
            <p:cNvSpPr/>
            <p:nvPr/>
          </p:nvSpPr>
          <p:spPr>
            <a:xfrm>
              <a:off x="8398932" y="808683"/>
              <a:ext cx="1097149" cy="762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363078" y="4766065"/>
            <a:ext cx="926391" cy="711264"/>
            <a:chOff x="7301783" y="694267"/>
            <a:chExt cx="2194298" cy="87641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5" name="Curved Left Arrow 54"/>
            <p:cNvSpPr/>
            <p:nvPr/>
          </p:nvSpPr>
          <p:spPr>
            <a:xfrm rot="10800000">
              <a:off x="7301783" y="694267"/>
              <a:ext cx="1097149" cy="762000"/>
            </a:xfrm>
            <a:prstGeom prst="curvedLef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Curved Left Arrow 55"/>
            <p:cNvSpPr/>
            <p:nvPr/>
          </p:nvSpPr>
          <p:spPr>
            <a:xfrm>
              <a:off x="8398932" y="808683"/>
              <a:ext cx="1097149" cy="762000"/>
            </a:xfrm>
            <a:prstGeom prst="curvedLef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58" name="Straight Arrow Connector 57"/>
          <p:cNvCxnSpPr/>
          <p:nvPr/>
        </p:nvCxnSpPr>
        <p:spPr>
          <a:xfrm flipV="1">
            <a:off x="1236280" y="6248401"/>
            <a:ext cx="6253595" cy="677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kstSylinder 4">
            <a:extLst>
              <a:ext uri="{FF2B5EF4-FFF2-40B4-BE49-F238E27FC236}">
                <a16:creationId xmlns:a16="http://schemas.microsoft.com/office/drawing/2014/main" xmlns="" id="{8DEC43EA-525F-9A45-9C87-C21D70858A78}"/>
              </a:ext>
            </a:extLst>
          </p:cNvPr>
          <p:cNvSpPr txBox="1"/>
          <p:nvPr/>
        </p:nvSpPr>
        <p:spPr>
          <a:xfrm>
            <a:off x="3717816" y="6317045"/>
            <a:ext cx="792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TIME</a:t>
            </a:r>
            <a:endParaRPr lang="en-GB" dirty="0"/>
          </a:p>
        </p:txBody>
      </p:sp>
      <p:sp>
        <p:nvSpPr>
          <p:cNvPr id="60" name="TextBox 59"/>
          <p:cNvSpPr txBox="1"/>
          <p:nvPr/>
        </p:nvSpPr>
        <p:spPr>
          <a:xfrm>
            <a:off x="660400" y="280257"/>
            <a:ext cx="6891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HISP : </a:t>
            </a:r>
            <a:r>
              <a:rPr lang="nb-NO" sz="2800" dirty="0" err="1" smtClean="0"/>
              <a:t>Cycles</a:t>
            </a:r>
            <a:r>
              <a:rPr lang="nb-NO" sz="2800" dirty="0" smtClean="0"/>
              <a:t> </a:t>
            </a:r>
            <a:r>
              <a:rPr lang="nb-NO" sz="2800" dirty="0" err="1" smtClean="0"/>
              <a:t>of</a:t>
            </a:r>
            <a:r>
              <a:rPr lang="nb-NO" sz="2800" dirty="0" smtClean="0"/>
              <a:t> action </a:t>
            </a:r>
            <a:r>
              <a:rPr lang="nb-NO" sz="2800" dirty="0" err="1" smtClean="0"/>
              <a:t>research</a:t>
            </a:r>
            <a:r>
              <a:rPr lang="nb-NO" sz="2800" dirty="0" smtClean="0"/>
              <a:t> – </a:t>
            </a:r>
            <a:r>
              <a:rPr lang="nb-NO" sz="2800" dirty="0" err="1" smtClean="0"/>
              <a:t>the</a:t>
            </a:r>
            <a:r>
              <a:rPr lang="nb-NO" sz="2800" dirty="0" smtClean="0"/>
              <a:t> </a:t>
            </a:r>
            <a:r>
              <a:rPr lang="nb-NO" sz="2800" dirty="0" err="1" smtClean="0"/>
              <a:t>reality</a:t>
            </a:r>
            <a:r>
              <a:rPr lang="nb-NO" sz="2800" smtClean="0"/>
              <a:t> …</a:t>
            </a:r>
            <a:endParaRPr lang="en-US" sz="2800" dirty="0"/>
          </a:p>
        </p:txBody>
      </p:sp>
      <p:grpSp>
        <p:nvGrpSpPr>
          <p:cNvPr id="61" name="Group 60"/>
          <p:cNvGrpSpPr/>
          <p:nvPr/>
        </p:nvGrpSpPr>
        <p:grpSpPr>
          <a:xfrm rot="5400000">
            <a:off x="3274398" y="2598204"/>
            <a:ext cx="2674081" cy="686779"/>
            <a:chOff x="7301783" y="694267"/>
            <a:chExt cx="2194298" cy="876416"/>
          </a:xfrm>
          <a:solidFill>
            <a:schemeClr val="bg1">
              <a:lumMod val="95000"/>
            </a:schemeClr>
          </a:solidFill>
        </p:grpSpPr>
        <p:sp>
          <p:nvSpPr>
            <p:cNvPr id="62" name="Curved Left Arrow 61"/>
            <p:cNvSpPr/>
            <p:nvPr/>
          </p:nvSpPr>
          <p:spPr>
            <a:xfrm rot="10800000">
              <a:off x="7301783" y="694267"/>
              <a:ext cx="1097149" cy="762000"/>
            </a:xfrm>
            <a:prstGeom prst="curvedLeftArrow">
              <a:avLst/>
            </a:prstGeom>
            <a:grp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Curved Left Arrow 62"/>
            <p:cNvSpPr/>
            <p:nvPr/>
          </p:nvSpPr>
          <p:spPr>
            <a:xfrm>
              <a:off x="8398932" y="808683"/>
              <a:ext cx="1097149" cy="762000"/>
            </a:xfrm>
            <a:prstGeom prst="curvedLeftArrow">
              <a:avLst/>
            </a:prstGeom>
            <a:grp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 rot="5400000">
            <a:off x="5367895" y="3435359"/>
            <a:ext cx="1863773" cy="1749025"/>
            <a:chOff x="7301783" y="694267"/>
            <a:chExt cx="2194298" cy="876416"/>
          </a:xfrm>
          <a:solidFill>
            <a:schemeClr val="bg1">
              <a:lumMod val="95000"/>
            </a:schemeClr>
          </a:solidFill>
        </p:grpSpPr>
        <p:sp>
          <p:nvSpPr>
            <p:cNvPr id="65" name="Curved Left Arrow 64"/>
            <p:cNvSpPr/>
            <p:nvPr/>
          </p:nvSpPr>
          <p:spPr>
            <a:xfrm rot="10800000">
              <a:off x="7301783" y="694267"/>
              <a:ext cx="1097149" cy="762000"/>
            </a:xfrm>
            <a:prstGeom prst="curvedLeftArrow">
              <a:avLst/>
            </a:prstGeom>
            <a:grp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Curved Left Arrow 65"/>
            <p:cNvSpPr/>
            <p:nvPr/>
          </p:nvSpPr>
          <p:spPr>
            <a:xfrm>
              <a:off x="8398932" y="808683"/>
              <a:ext cx="1097149" cy="762000"/>
            </a:xfrm>
            <a:prstGeom prst="curvedLeftArrow">
              <a:avLst/>
            </a:prstGeom>
            <a:grp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426964" y="3460572"/>
            <a:ext cx="1163412" cy="818061"/>
            <a:chOff x="7301783" y="694267"/>
            <a:chExt cx="2194298" cy="87641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9" name="Curved Left Arrow 48"/>
            <p:cNvSpPr/>
            <p:nvPr/>
          </p:nvSpPr>
          <p:spPr>
            <a:xfrm rot="10800000">
              <a:off x="7301783" y="694267"/>
              <a:ext cx="1097149" cy="762000"/>
            </a:xfrm>
            <a:prstGeom prst="curvedLef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Curved Left Arrow 49"/>
            <p:cNvSpPr/>
            <p:nvPr/>
          </p:nvSpPr>
          <p:spPr>
            <a:xfrm>
              <a:off x="8398932" y="808683"/>
              <a:ext cx="1097149" cy="762000"/>
            </a:xfrm>
            <a:prstGeom prst="curvedLef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 rot="5400000">
            <a:off x="1701854" y="3822688"/>
            <a:ext cx="1863773" cy="1541540"/>
            <a:chOff x="7301783" y="694267"/>
            <a:chExt cx="2194298" cy="876416"/>
          </a:xfrm>
          <a:solidFill>
            <a:schemeClr val="bg1">
              <a:lumMod val="95000"/>
            </a:schemeClr>
          </a:solidFill>
        </p:grpSpPr>
        <p:sp>
          <p:nvSpPr>
            <p:cNvPr id="68" name="Curved Left Arrow 67"/>
            <p:cNvSpPr/>
            <p:nvPr/>
          </p:nvSpPr>
          <p:spPr>
            <a:xfrm rot="10800000">
              <a:off x="7301783" y="694267"/>
              <a:ext cx="1097149" cy="762000"/>
            </a:xfrm>
            <a:prstGeom prst="curvedLeftArrow">
              <a:avLst/>
            </a:prstGeom>
            <a:grp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9" name="Curved Left Arrow 68"/>
            <p:cNvSpPr/>
            <p:nvPr/>
          </p:nvSpPr>
          <p:spPr>
            <a:xfrm>
              <a:off x="8398932" y="808683"/>
              <a:ext cx="1097149" cy="762000"/>
            </a:xfrm>
            <a:prstGeom prst="curvedLeftArrow">
              <a:avLst/>
            </a:prstGeom>
            <a:grp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7174294" y="2100249"/>
            <a:ext cx="197400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/>
              <a:t>HISP </a:t>
            </a:r>
            <a:r>
              <a:rPr lang="nb-NO" sz="1600" dirty="0" err="1" smtClean="0"/>
              <a:t>spans</a:t>
            </a:r>
            <a:r>
              <a:rPr lang="nb-NO" sz="1600" dirty="0" smtClean="0"/>
              <a:t> 20 </a:t>
            </a:r>
            <a:r>
              <a:rPr lang="nb-NO" sz="1600" dirty="0" err="1" smtClean="0"/>
              <a:t>years</a:t>
            </a:r>
            <a:r>
              <a:rPr lang="nb-NO" sz="1600" dirty="0" smtClean="0"/>
              <a:t> +</a:t>
            </a:r>
          </a:p>
          <a:p>
            <a:r>
              <a:rPr lang="nb-NO" sz="1600" dirty="0" err="1" smtClean="0"/>
              <a:t>Cycles</a:t>
            </a:r>
            <a:r>
              <a:rPr lang="nb-NO" sz="1600" dirty="0" smtClean="0"/>
              <a:t> </a:t>
            </a:r>
            <a:r>
              <a:rPr lang="nb-NO" sz="1600" dirty="0" err="1" smtClean="0"/>
              <a:t>are</a:t>
            </a:r>
            <a:r>
              <a:rPr lang="nb-NO" sz="1600" dirty="0" smtClean="0"/>
              <a:t> ‘</a:t>
            </a:r>
            <a:r>
              <a:rPr lang="nb-NO" sz="1600" dirty="0" err="1" smtClean="0"/>
              <a:t>long</a:t>
            </a:r>
            <a:r>
              <a:rPr lang="nb-NO" sz="1600" dirty="0" smtClean="0"/>
              <a:t>’ &amp;</a:t>
            </a:r>
          </a:p>
          <a:p>
            <a:r>
              <a:rPr lang="nb-NO" sz="1600" dirty="0" smtClean="0"/>
              <a:t>‘</a:t>
            </a:r>
            <a:r>
              <a:rPr lang="nb-NO" sz="1600" dirty="0" err="1" smtClean="0"/>
              <a:t>short</a:t>
            </a:r>
            <a:r>
              <a:rPr lang="nb-NO" sz="1600" dirty="0" smtClean="0"/>
              <a:t>’</a:t>
            </a:r>
          </a:p>
          <a:p>
            <a:r>
              <a:rPr lang="nb-NO" sz="1600" dirty="0" smtClean="0"/>
              <a:t> – </a:t>
            </a:r>
            <a:r>
              <a:rPr lang="nb-NO" sz="1600" dirty="0" err="1" smtClean="0"/>
              <a:t>many</a:t>
            </a:r>
            <a:r>
              <a:rPr lang="nb-NO" sz="1600" dirty="0" smtClean="0"/>
              <a:t> </a:t>
            </a:r>
            <a:r>
              <a:rPr lang="nb-NO" sz="1600" dirty="0" err="1" smtClean="0"/>
              <a:t>are</a:t>
            </a:r>
            <a:r>
              <a:rPr lang="nb-NO" sz="1600" dirty="0" smtClean="0"/>
              <a:t> never </a:t>
            </a:r>
          </a:p>
          <a:p>
            <a:r>
              <a:rPr lang="nb-NO" sz="1600" dirty="0" err="1" smtClean="0"/>
              <a:t>Completed</a:t>
            </a:r>
            <a:r>
              <a:rPr lang="nb-NO" sz="1600" dirty="0" smtClean="0"/>
              <a:t> </a:t>
            </a:r>
          </a:p>
          <a:p>
            <a:r>
              <a:rPr lang="nb-NO" sz="1600" dirty="0" smtClean="0"/>
              <a:t>- </a:t>
            </a:r>
            <a:r>
              <a:rPr lang="nb-NO" sz="1600" dirty="0" err="1" smtClean="0"/>
              <a:t>Opportunities</a:t>
            </a:r>
            <a:r>
              <a:rPr lang="nb-NO" sz="1600" dirty="0" smtClean="0"/>
              <a:t> lost!</a:t>
            </a:r>
          </a:p>
          <a:p>
            <a:r>
              <a:rPr lang="nb-NO" sz="1600" dirty="0" err="1" smtClean="0"/>
              <a:t>Cycles</a:t>
            </a:r>
            <a:r>
              <a:rPr lang="nb-NO" sz="1600" dirty="0" smtClean="0"/>
              <a:t>: </a:t>
            </a:r>
            <a:r>
              <a:rPr lang="nb-NO" sz="1600" dirty="0" err="1" smtClean="0"/>
              <a:t>many</a:t>
            </a:r>
            <a:r>
              <a:rPr lang="nb-NO" sz="1600" dirty="0" smtClean="0"/>
              <a:t> types</a:t>
            </a:r>
          </a:p>
          <a:p>
            <a:r>
              <a:rPr lang="nb-NO" sz="1600" dirty="0" smtClean="0"/>
              <a:t>- PHD &amp; Masters</a:t>
            </a:r>
          </a:p>
          <a:p>
            <a:r>
              <a:rPr lang="nb-NO" sz="1600" dirty="0" smtClean="0"/>
              <a:t>- Development &amp; </a:t>
            </a:r>
          </a:p>
          <a:p>
            <a:r>
              <a:rPr lang="nb-NO" sz="1600" dirty="0" smtClean="0"/>
              <a:t>- </a:t>
            </a:r>
            <a:r>
              <a:rPr lang="nb-NO" sz="1600" dirty="0" err="1" smtClean="0"/>
              <a:t>implementation</a:t>
            </a:r>
            <a:endParaRPr lang="en-US" sz="1600" dirty="0"/>
          </a:p>
        </p:txBody>
      </p:sp>
      <p:sp>
        <p:nvSpPr>
          <p:cNvPr id="72" name="Curved Left Arrow 71"/>
          <p:cNvSpPr/>
          <p:nvPr/>
        </p:nvSpPr>
        <p:spPr>
          <a:xfrm rot="10800000">
            <a:off x="6892975" y="5121698"/>
            <a:ext cx="525677" cy="618409"/>
          </a:xfrm>
          <a:prstGeom prst="curved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Curved Left Arrow 72"/>
          <p:cNvSpPr/>
          <p:nvPr/>
        </p:nvSpPr>
        <p:spPr>
          <a:xfrm>
            <a:off x="4637694" y="5477330"/>
            <a:ext cx="774048" cy="618409"/>
          </a:xfrm>
          <a:prstGeom prst="curvedLeftArrow">
            <a:avLst/>
          </a:prstGeom>
          <a:solidFill>
            <a:schemeClr val="bg1">
              <a:lumMod val="9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Curved Left Arrow 73"/>
          <p:cNvSpPr/>
          <p:nvPr/>
        </p:nvSpPr>
        <p:spPr>
          <a:xfrm>
            <a:off x="5999528" y="2748175"/>
            <a:ext cx="774048" cy="618409"/>
          </a:xfrm>
          <a:prstGeom prst="curvedLeftArrow">
            <a:avLst/>
          </a:prstGeom>
          <a:solidFill>
            <a:schemeClr val="bg1">
              <a:lumMod val="9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Curved Left Arrow 74"/>
          <p:cNvSpPr/>
          <p:nvPr/>
        </p:nvSpPr>
        <p:spPr>
          <a:xfrm>
            <a:off x="3573464" y="4351775"/>
            <a:ext cx="774048" cy="618409"/>
          </a:xfrm>
          <a:prstGeom prst="curvedLeftArrow">
            <a:avLst/>
          </a:prstGeom>
          <a:solidFill>
            <a:schemeClr val="bg1">
              <a:lumMod val="9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Curved Left Arrow 75"/>
          <p:cNvSpPr/>
          <p:nvPr/>
        </p:nvSpPr>
        <p:spPr>
          <a:xfrm>
            <a:off x="4887767" y="4157313"/>
            <a:ext cx="774048" cy="618409"/>
          </a:xfrm>
          <a:prstGeom prst="curvedLeftArrow">
            <a:avLst/>
          </a:prstGeom>
          <a:solidFill>
            <a:schemeClr val="bg1">
              <a:lumMod val="9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9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1209AF88-D0F7-F64C-AC3C-681C0DA30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7886700" cy="1582208"/>
          </a:xfrm>
        </p:spPr>
        <p:txBody>
          <a:bodyPr>
            <a:normAutofit/>
          </a:bodyPr>
          <a:lstStyle/>
          <a:p>
            <a:r>
              <a:rPr lang="en-GB" sz="3200" dirty="0" smtClean="0"/>
              <a:t>HISP Action Research &amp; Development</a:t>
            </a:r>
            <a:endParaRPr lang="en-GB" sz="32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B03D2873-5668-FB49-B789-FF701B71D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0933"/>
            <a:ext cx="7886700" cy="4775200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HISP as a long-term, large scale  </a:t>
            </a:r>
            <a:r>
              <a:rPr lang="en-GB" dirty="0" smtClean="0"/>
              <a:t>Action </a:t>
            </a:r>
            <a:r>
              <a:rPr lang="en-GB" dirty="0"/>
              <a:t>research </a:t>
            </a:r>
            <a:r>
              <a:rPr lang="en-GB" dirty="0" smtClean="0"/>
              <a:t>project </a:t>
            </a:r>
          </a:p>
          <a:p>
            <a:pPr lvl="1"/>
            <a:r>
              <a:rPr lang="en-GB" dirty="0" smtClean="0"/>
              <a:t>Consisting of multiple projects more or less tied together in networks:</a:t>
            </a:r>
          </a:p>
          <a:p>
            <a:pPr lvl="2"/>
            <a:r>
              <a:rPr lang="en-GB" dirty="0" smtClean="0"/>
              <a:t>System development </a:t>
            </a:r>
          </a:p>
          <a:p>
            <a:pPr lvl="2"/>
            <a:r>
              <a:rPr lang="en-GB" dirty="0" smtClean="0"/>
              <a:t>Development projects in countries</a:t>
            </a:r>
          </a:p>
          <a:p>
            <a:pPr lvl="2"/>
            <a:r>
              <a:rPr lang="en-GB" dirty="0" smtClean="0"/>
              <a:t>Software development </a:t>
            </a:r>
          </a:p>
          <a:p>
            <a:pPr lvl="2"/>
            <a:r>
              <a:rPr lang="en-GB" dirty="0" smtClean="0"/>
              <a:t>&amp; Research projects – PhD students</a:t>
            </a:r>
            <a:endParaRPr lang="en-GB" dirty="0"/>
          </a:p>
          <a:p>
            <a:r>
              <a:rPr lang="en-GB" dirty="0" smtClean="0"/>
              <a:t>Have been difficult to integrate  research and development</a:t>
            </a:r>
            <a:endParaRPr lang="en-GB" dirty="0"/>
          </a:p>
          <a:p>
            <a:pPr lvl="1"/>
            <a:r>
              <a:rPr lang="en-GB" dirty="0" smtClean="0"/>
              <a:t>‘PhD students &amp; various researchers do research – others are ‘implementers’</a:t>
            </a:r>
            <a:endParaRPr lang="en-GB" dirty="0"/>
          </a:p>
          <a:p>
            <a:pPr lvl="1"/>
            <a:r>
              <a:rPr lang="en-GB" dirty="0" smtClean="0"/>
              <a:t>Project staff and multiple groups do implementation work </a:t>
            </a:r>
          </a:p>
          <a:p>
            <a:pPr lvl="1"/>
            <a:r>
              <a:rPr lang="en-GB" dirty="0" smtClean="0"/>
              <a:t>+ </a:t>
            </a:r>
            <a:r>
              <a:rPr lang="en-GB" dirty="0" err="1" smtClean="0"/>
              <a:t>abig</a:t>
            </a:r>
            <a:r>
              <a:rPr lang="en-GB" dirty="0" smtClean="0"/>
              <a:t> Open Source Software development project</a:t>
            </a:r>
          </a:p>
          <a:p>
            <a:r>
              <a:rPr lang="en-GB" dirty="0" smtClean="0"/>
              <a:t>New: HISP documentation, evaluation &amp; Action research programme: Effort to better integrate research and development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694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Example Indonesia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3421790"/>
            <a:ext cx="4335323" cy="27243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05563" y="3629805"/>
            <a:ext cx="19183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/>
              <a:t>Legend</a:t>
            </a:r>
          </a:p>
          <a:p>
            <a:r>
              <a:rPr lang="en-GB" b="1" i="1" dirty="0"/>
              <a:t>     Phase 0 : 2012/2013</a:t>
            </a:r>
          </a:p>
          <a:p>
            <a:r>
              <a:rPr lang="en-GB" b="1" i="1" dirty="0"/>
              <a:t>     Phase 1 : 2014/2015</a:t>
            </a:r>
          </a:p>
          <a:p>
            <a:r>
              <a:rPr lang="en-GB" b="1" i="1" dirty="0"/>
              <a:t>     Phase 2 : 2016/2017</a:t>
            </a:r>
          </a:p>
          <a:p>
            <a:endParaRPr lang="en-GB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658" y="3933056"/>
            <a:ext cx="307465" cy="1584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1556792"/>
            <a:ext cx="676467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10 </a:t>
            </a:r>
            <a:r>
              <a:rPr lang="nb-NO" sz="2800" dirty="0" err="1" smtClean="0"/>
              <a:t>districts</a:t>
            </a:r>
            <a:r>
              <a:rPr lang="nb-NO" sz="2800" dirty="0" smtClean="0"/>
              <a:t> in 5 </a:t>
            </a:r>
            <a:r>
              <a:rPr lang="nb-NO" sz="2800" dirty="0" err="1" smtClean="0"/>
              <a:t>provinces</a:t>
            </a:r>
            <a:endParaRPr lang="nb-NO" sz="2800" dirty="0" smtClean="0"/>
          </a:p>
          <a:p>
            <a:r>
              <a:rPr lang="nb-NO" sz="2800" dirty="0" err="1" smtClean="0"/>
              <a:t>Repeted</a:t>
            </a:r>
            <a:r>
              <a:rPr lang="nb-NO" sz="2800" dirty="0"/>
              <a:t> </a:t>
            </a:r>
            <a:r>
              <a:rPr lang="nb-NO" sz="2800" dirty="0" err="1" smtClean="0"/>
              <a:t>Cycles</a:t>
            </a:r>
            <a:r>
              <a:rPr lang="nb-NO" sz="2800" dirty="0" smtClean="0"/>
              <a:t> </a:t>
            </a:r>
            <a:r>
              <a:rPr lang="nb-NO" sz="2800" dirty="0" err="1" smtClean="0"/>
              <a:t>of</a:t>
            </a:r>
            <a:r>
              <a:rPr lang="nb-NO" sz="2800" dirty="0" smtClean="0"/>
              <a:t> </a:t>
            </a:r>
          </a:p>
          <a:p>
            <a:r>
              <a:rPr lang="nb-NO" sz="2800" dirty="0"/>
              <a:t>	</a:t>
            </a:r>
            <a:r>
              <a:rPr lang="nb-NO" sz="2800" dirty="0" smtClean="0"/>
              <a:t>- Evaluation and Problem </a:t>
            </a:r>
            <a:r>
              <a:rPr lang="nb-NO" sz="2800" dirty="0" err="1" smtClean="0"/>
              <a:t>identification</a:t>
            </a:r>
            <a:endParaRPr lang="nb-NO" sz="2800" dirty="0" smtClean="0"/>
          </a:p>
          <a:p>
            <a:r>
              <a:rPr lang="nb-NO" sz="2800" dirty="0"/>
              <a:t>	</a:t>
            </a:r>
            <a:r>
              <a:rPr lang="nb-NO" sz="2800" dirty="0" smtClean="0"/>
              <a:t>	- </a:t>
            </a:r>
            <a:r>
              <a:rPr lang="nb-NO" sz="2800" dirty="0" err="1" smtClean="0"/>
              <a:t>Efforts</a:t>
            </a:r>
            <a:r>
              <a:rPr lang="nb-NO" sz="2800" dirty="0" smtClean="0"/>
              <a:t> to </a:t>
            </a:r>
            <a:r>
              <a:rPr lang="nb-NO" sz="2800" dirty="0" err="1" smtClean="0"/>
              <a:t>solve</a:t>
            </a:r>
            <a:r>
              <a:rPr lang="nb-NO" sz="2800" dirty="0" smtClean="0"/>
              <a:t> </a:t>
            </a:r>
            <a:r>
              <a:rPr lang="nb-NO" sz="2800" dirty="0" err="1" smtClean="0"/>
              <a:t>the</a:t>
            </a:r>
            <a:r>
              <a:rPr lang="nb-NO" sz="2800" dirty="0" smtClean="0"/>
              <a:t> problems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6930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320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Action research Methodology: 10 districts multiple cycles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956116" y="2529450"/>
            <a:ext cx="547129" cy="4982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Day 1</a:t>
            </a:r>
            <a:endParaRPr lang="en-US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931465" y="3731456"/>
            <a:ext cx="579997" cy="4982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Day 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82113" y="1268760"/>
            <a:ext cx="2045107" cy="746368"/>
          </a:xfrm>
          <a:prstGeom prst="round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Province level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45129" y="1268760"/>
            <a:ext cx="2045107" cy="746368"/>
          </a:xfrm>
          <a:prstGeom prst="round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District 1 &amp; 2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908145" y="1276203"/>
            <a:ext cx="2045105" cy="746368"/>
          </a:xfrm>
          <a:prstGeom prst="round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Parallel &amp; </a:t>
            </a:r>
            <a:r>
              <a:rPr lang="en-US" dirty="0" err="1" smtClean="0"/>
              <a:t>continous</a:t>
            </a:r>
            <a:r>
              <a:rPr lang="en-US" dirty="0" smtClean="0"/>
              <a:t> Activities</a:t>
            </a:r>
            <a:endParaRPr lang="en-US" dirty="0"/>
          </a:p>
        </p:txBody>
      </p:sp>
      <p:sp>
        <p:nvSpPr>
          <p:cNvPr id="11" name="Rectangle 182"/>
          <p:cNvSpPr>
            <a:spLocks noChangeArrowheads="1"/>
          </p:cNvSpPr>
          <p:nvPr/>
        </p:nvSpPr>
        <p:spPr bwMode="auto">
          <a:xfrm>
            <a:off x="1582113" y="2178300"/>
            <a:ext cx="2081387" cy="1196253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000" b="1" dirty="0" smtClean="0">
                <a:latin typeface="Times New Roman" pitchFamily="18" charset="0"/>
              </a:rPr>
              <a:t>Focus group discussion with Province level </a:t>
            </a:r>
            <a:r>
              <a:rPr lang="en-US" sz="1000" b="1" dirty="0" err="1" smtClean="0">
                <a:latin typeface="Times New Roman" pitchFamily="18" charset="0"/>
              </a:rPr>
              <a:t>programme</a:t>
            </a:r>
            <a:r>
              <a:rPr lang="en-US" sz="1000" b="1" dirty="0" smtClean="0">
                <a:latin typeface="Times New Roman" pitchFamily="18" charset="0"/>
              </a:rPr>
              <a:t> and system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Times New Roman" pitchFamily="18" charset="0"/>
              </a:rPr>
              <a:t>Map Province Health System structures, Data Flows, existing datasets &amp; IS  and bottlenecks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Times New Roman" pitchFamily="18" charset="0"/>
              </a:rPr>
              <a:t>Discussion on way forward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sp>
        <p:nvSpPr>
          <p:cNvPr id="12" name="Rectangle 182"/>
          <p:cNvSpPr>
            <a:spLocks noChangeArrowheads="1"/>
          </p:cNvSpPr>
          <p:nvPr/>
        </p:nvSpPr>
        <p:spPr bwMode="auto">
          <a:xfrm>
            <a:off x="1582112" y="3452559"/>
            <a:ext cx="1022553" cy="1056036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900" b="1" dirty="0" smtClean="0">
                <a:latin typeface="Times New Roman" pitchFamily="18" charset="0"/>
              </a:rPr>
              <a:t>Field Visit Province Hospital</a:t>
            </a:r>
          </a:p>
          <a:p>
            <a:r>
              <a:rPr lang="en-US" sz="900" dirty="0" smtClean="0">
                <a:latin typeface="Times New Roman" pitchFamily="18" charset="0"/>
              </a:rPr>
              <a:t>- </a:t>
            </a:r>
            <a:r>
              <a:rPr lang="en-US" sz="900" dirty="0" err="1" smtClean="0">
                <a:latin typeface="Times New Roman" pitchFamily="18" charset="0"/>
              </a:rPr>
              <a:t>Assesssystems</a:t>
            </a:r>
            <a:endParaRPr lang="en-US" sz="900" dirty="0" smtClean="0">
              <a:latin typeface="Times New Roman" pitchFamily="18" charset="0"/>
            </a:endParaRPr>
          </a:p>
          <a:p>
            <a:r>
              <a:rPr lang="en-US" sz="900" dirty="0" smtClean="0">
                <a:latin typeface="Times New Roman" pitchFamily="18" charset="0"/>
              </a:rPr>
              <a:t>- Collect data and collection tools</a:t>
            </a:r>
          </a:p>
          <a:p>
            <a:r>
              <a:rPr lang="en-US" sz="900" dirty="0" smtClean="0">
                <a:latin typeface="Times New Roman" pitchFamily="18" charset="0"/>
              </a:rPr>
              <a:t>- Discussions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itchFamily="18" charset="0"/>
            </a:endParaRPr>
          </a:p>
        </p:txBody>
      </p:sp>
      <p:sp>
        <p:nvSpPr>
          <p:cNvPr id="13" name="Rectangle 182"/>
          <p:cNvSpPr>
            <a:spLocks noChangeArrowheads="1"/>
          </p:cNvSpPr>
          <p:nvPr/>
        </p:nvSpPr>
        <p:spPr bwMode="auto">
          <a:xfrm>
            <a:off x="1582112" y="4597035"/>
            <a:ext cx="2081388" cy="1208229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b="1" dirty="0" smtClean="0">
                <a:latin typeface="Times New Roman" pitchFamily="18" charset="0"/>
              </a:rPr>
              <a:t>Multiple sector Advocacy Session </a:t>
            </a:r>
          </a:p>
          <a:p>
            <a:r>
              <a:rPr lang="en-US" sz="1000" dirty="0" smtClean="0">
                <a:latin typeface="Times New Roman" pitchFamily="18" charset="0"/>
              </a:rPr>
              <a:t>- Prov. Government offices, Statistics, education, insurance,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Times New Roman" pitchFamily="18" charset="0"/>
              </a:rPr>
              <a:t>DHIS2 Dashboard 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Times New Roman" pitchFamily="18" charset="0"/>
              </a:rPr>
              <a:t>Advocacy and action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Times New Roman" pitchFamily="18" charset="0"/>
              </a:rPr>
              <a:t>Action planning</a:t>
            </a:r>
          </a:p>
        </p:txBody>
      </p:sp>
      <p:sp>
        <p:nvSpPr>
          <p:cNvPr id="15" name="Rectangle 140"/>
          <p:cNvSpPr>
            <a:spLocks noChangeArrowheads="1"/>
          </p:cNvSpPr>
          <p:nvPr/>
        </p:nvSpPr>
        <p:spPr bwMode="auto">
          <a:xfrm>
            <a:off x="3745129" y="2178300"/>
            <a:ext cx="2090808" cy="1200542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900" b="1" dirty="0">
                <a:latin typeface="Times New Roman" pitchFamily="18" charset="0"/>
              </a:rPr>
              <a:t>Focus group discussion with </a:t>
            </a:r>
            <a:r>
              <a:rPr lang="en-US" sz="900" b="1" dirty="0" smtClean="0">
                <a:latin typeface="Times New Roman" pitchFamily="18" charset="0"/>
              </a:rPr>
              <a:t>District </a:t>
            </a:r>
            <a:r>
              <a:rPr lang="en-US" sz="900" b="1" dirty="0" err="1" smtClean="0">
                <a:latin typeface="Times New Roman" pitchFamily="18" charset="0"/>
              </a:rPr>
              <a:t>programme</a:t>
            </a:r>
            <a:r>
              <a:rPr lang="en-US" sz="900" b="1" dirty="0" smtClean="0">
                <a:latin typeface="Times New Roman" pitchFamily="18" charset="0"/>
              </a:rPr>
              <a:t> </a:t>
            </a:r>
            <a:r>
              <a:rPr lang="en-US" sz="900" b="1" dirty="0">
                <a:latin typeface="Times New Roman" pitchFamily="18" charset="0"/>
              </a:rPr>
              <a:t>and system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 smtClean="0">
                <a:latin typeface="Times New Roman" pitchFamily="18" charset="0"/>
              </a:rPr>
              <a:t>Map District health system structures</a:t>
            </a:r>
            <a:endParaRPr lang="en-US" sz="900" dirty="0">
              <a:latin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Times New Roman" pitchFamily="18" charset="0"/>
              </a:rPr>
              <a:t>Identify </a:t>
            </a:r>
            <a:r>
              <a:rPr lang="en-US" sz="900" dirty="0" smtClean="0">
                <a:latin typeface="Times New Roman" pitchFamily="18" charset="0"/>
              </a:rPr>
              <a:t>and assess Data </a:t>
            </a:r>
            <a:r>
              <a:rPr lang="en-US" sz="900" dirty="0">
                <a:latin typeface="Times New Roman" pitchFamily="18" charset="0"/>
              </a:rPr>
              <a:t>Flows, existing IS and </a:t>
            </a:r>
            <a:r>
              <a:rPr lang="en-US" sz="900" dirty="0" smtClean="0">
                <a:latin typeface="Times New Roman" pitchFamily="18" charset="0"/>
              </a:rPr>
              <a:t>bottlenecks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Times New Roman" pitchFamily="18" charset="0"/>
              </a:rPr>
              <a:t>Discussing action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Times New Roman" pitchFamily="18" charset="0"/>
            </a:endParaRPr>
          </a:p>
        </p:txBody>
      </p:sp>
      <p:sp>
        <p:nvSpPr>
          <p:cNvPr id="16" name="Rectangle 140"/>
          <p:cNvSpPr>
            <a:spLocks noChangeArrowheads="1"/>
          </p:cNvSpPr>
          <p:nvPr/>
        </p:nvSpPr>
        <p:spPr bwMode="auto">
          <a:xfrm>
            <a:off x="3745128" y="3452560"/>
            <a:ext cx="1045405" cy="1056036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000" b="1" dirty="0">
                <a:latin typeface="Times New Roman" pitchFamily="18" charset="0"/>
              </a:rPr>
              <a:t>Field </a:t>
            </a:r>
            <a:r>
              <a:rPr lang="en-US" sz="1000" b="1" dirty="0" smtClean="0">
                <a:latin typeface="Times New Roman" pitchFamily="18" charset="0"/>
              </a:rPr>
              <a:t>Visit Health </a:t>
            </a:r>
            <a:r>
              <a:rPr lang="en-US" sz="1000" b="1" dirty="0" err="1" smtClean="0">
                <a:latin typeface="Times New Roman" pitchFamily="18" charset="0"/>
              </a:rPr>
              <a:t>centre</a:t>
            </a:r>
            <a:r>
              <a:rPr lang="en-US" sz="1000" b="1" dirty="0" smtClean="0">
                <a:latin typeface="Times New Roman" pitchFamily="18" charset="0"/>
              </a:rPr>
              <a:t> &amp; community l</a:t>
            </a:r>
            <a:endParaRPr lang="en-US" sz="1000" b="1" dirty="0">
              <a:latin typeface="Times New Roman" pitchFamily="18" charset="0"/>
            </a:endParaRPr>
          </a:p>
          <a:p>
            <a:r>
              <a:rPr lang="en-US" sz="1000" dirty="0" smtClean="0">
                <a:latin typeface="Times New Roman" pitchFamily="18" charset="0"/>
              </a:rPr>
              <a:t>- Assess data and systems</a:t>
            </a:r>
            <a:endParaRPr lang="en-US" sz="1000" dirty="0">
              <a:latin typeface="Times New Roman" pitchFamily="18" charset="0"/>
            </a:endParaRPr>
          </a:p>
          <a:p>
            <a:r>
              <a:rPr lang="en-US" sz="1000" dirty="0" smtClean="0">
                <a:latin typeface="Times New Roman" pitchFamily="18" charset="0"/>
              </a:rPr>
              <a:t>- Discussio</a:t>
            </a:r>
            <a:r>
              <a:rPr lang="en-US" sz="1050" dirty="0" smtClean="0">
                <a:latin typeface="Times New Roman" pitchFamily="18" charset="0"/>
              </a:rPr>
              <a:t>n</a:t>
            </a:r>
            <a:endParaRPr lang="en-US" sz="1050" dirty="0">
              <a:latin typeface="Times New Roman" pitchFamily="18" charset="0"/>
            </a:endParaRPr>
          </a:p>
        </p:txBody>
      </p:sp>
      <p:sp>
        <p:nvSpPr>
          <p:cNvPr id="18" name="Rectangle 140"/>
          <p:cNvSpPr>
            <a:spLocks noChangeArrowheads="1"/>
          </p:cNvSpPr>
          <p:nvPr/>
        </p:nvSpPr>
        <p:spPr bwMode="auto">
          <a:xfrm>
            <a:off x="3745127" y="4597034"/>
            <a:ext cx="2090810" cy="1208229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050" b="1" dirty="0">
                <a:latin typeface="Times New Roman" pitchFamily="18" charset="0"/>
              </a:rPr>
              <a:t>Multiple sector Advocacy </a:t>
            </a:r>
            <a:r>
              <a:rPr lang="en-US" sz="1050" b="1" dirty="0" smtClean="0">
                <a:latin typeface="Times New Roman" pitchFamily="18" charset="0"/>
              </a:rPr>
              <a:t>Session</a:t>
            </a:r>
            <a:endParaRPr lang="en-US" sz="1050" b="1" dirty="0">
              <a:latin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 smtClean="0">
                <a:latin typeface="Times New Roman" pitchFamily="18" charset="0"/>
              </a:rPr>
              <a:t>District government, statistics, education,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 smtClean="0">
                <a:latin typeface="Times New Roman" pitchFamily="18" charset="0"/>
              </a:rPr>
              <a:t>DHIS2 </a:t>
            </a:r>
            <a:r>
              <a:rPr lang="en-US" sz="1050" dirty="0">
                <a:latin typeface="Times New Roman" pitchFamily="18" charset="0"/>
              </a:rPr>
              <a:t>Dashboard </a:t>
            </a:r>
            <a:r>
              <a:rPr lang="en-US" sz="1050" dirty="0" smtClean="0">
                <a:latin typeface="Times New Roman" pitchFamily="18" charset="0"/>
              </a:rPr>
              <a:t>Presentation</a:t>
            </a:r>
            <a:endParaRPr lang="en-US" sz="1050" dirty="0">
              <a:latin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 smtClean="0">
                <a:latin typeface="Times New Roman" pitchFamily="18" charset="0"/>
              </a:rPr>
              <a:t>Advocacy and action planning</a:t>
            </a:r>
            <a:endParaRPr lang="en-US" sz="1050" dirty="0">
              <a:latin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>
                <a:latin typeface="Times New Roman" pitchFamily="18" charset="0"/>
              </a:rPr>
              <a:t>Action planning</a:t>
            </a:r>
          </a:p>
        </p:txBody>
      </p:sp>
      <p:sp>
        <p:nvSpPr>
          <p:cNvPr id="19" name="Rectangle 140"/>
          <p:cNvSpPr>
            <a:spLocks noChangeArrowheads="1"/>
          </p:cNvSpPr>
          <p:nvPr/>
        </p:nvSpPr>
        <p:spPr bwMode="auto">
          <a:xfrm>
            <a:off x="5908143" y="2729653"/>
            <a:ext cx="2045107" cy="2357027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b="1" dirty="0" smtClean="0">
                <a:latin typeface="Times New Roman" pitchFamily="18" charset="0"/>
              </a:rPr>
              <a:t>Data Analysis and System Design</a:t>
            </a:r>
            <a:endParaRPr lang="en-US" sz="1200" b="1" dirty="0">
              <a:latin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Times New Roman" pitchFamily="18" charset="0"/>
              </a:rPr>
              <a:t>Analyze Data Flows and identify bottlenecks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Times New Roman" pitchFamily="18" charset="0"/>
              </a:rPr>
              <a:t>Assessing data collected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Times New Roman" pitchFamily="18" charset="0"/>
              </a:rPr>
              <a:t>Rationalization and standardization of data flows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Times New Roman" pitchFamily="18" charset="0"/>
              </a:rPr>
              <a:t>Data Importations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Times New Roman" pitchFamily="18" charset="0"/>
              </a:rPr>
              <a:t>DHIS2 configuration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Times New Roman" pitchFamily="18" charset="0"/>
              </a:rPr>
              <a:t>Dashboard Design and configuration</a:t>
            </a:r>
          </a:p>
        </p:txBody>
      </p:sp>
      <p:sp>
        <p:nvSpPr>
          <p:cNvPr id="3" name="Notched Right Arrow 2"/>
          <p:cNvSpPr/>
          <p:nvPr/>
        </p:nvSpPr>
        <p:spPr>
          <a:xfrm>
            <a:off x="1581825" y="6068734"/>
            <a:ext cx="6417414" cy="6225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 Weeks: Province level (3 days), District 1 &amp; 2, 3 days each</a:t>
            </a:r>
            <a:endParaRPr lang="en-US" dirty="0"/>
          </a:p>
        </p:txBody>
      </p:sp>
      <p:sp>
        <p:nvSpPr>
          <p:cNvPr id="20" name="Rectangle 182"/>
          <p:cNvSpPr>
            <a:spLocks noChangeArrowheads="1"/>
          </p:cNvSpPr>
          <p:nvPr/>
        </p:nvSpPr>
        <p:spPr bwMode="auto">
          <a:xfrm>
            <a:off x="2604665" y="3452560"/>
            <a:ext cx="1058835" cy="1055051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900" b="1" dirty="0" smtClean="0">
                <a:latin typeface="Times New Roman" pitchFamily="18" charset="0"/>
              </a:rPr>
              <a:t>Training on prototype with local data</a:t>
            </a:r>
          </a:p>
          <a:p>
            <a:r>
              <a:rPr lang="en-US" sz="900" dirty="0" smtClean="0">
                <a:latin typeface="Times New Roman" pitchFamily="18" charset="0"/>
              </a:rPr>
              <a:t>- Dashboard configuration</a:t>
            </a:r>
          </a:p>
          <a:p>
            <a:r>
              <a:rPr lang="en-US" sz="900" dirty="0" smtClean="0">
                <a:latin typeface="Times New Roman" pitchFamily="18" charset="0"/>
              </a:rPr>
              <a:t>- Data use </a:t>
            </a:r>
            <a:endParaRPr lang="en-US" sz="900" dirty="0">
              <a:latin typeface="Times New Roman" pitchFamily="18" charset="0"/>
            </a:endParaRPr>
          </a:p>
        </p:txBody>
      </p:sp>
      <p:sp>
        <p:nvSpPr>
          <p:cNvPr id="21" name="Rectangle 140"/>
          <p:cNvSpPr>
            <a:spLocks noChangeArrowheads="1"/>
          </p:cNvSpPr>
          <p:nvPr/>
        </p:nvSpPr>
        <p:spPr bwMode="auto">
          <a:xfrm>
            <a:off x="4767680" y="3452561"/>
            <a:ext cx="1068257" cy="1056035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000" b="1" dirty="0" smtClean="0">
                <a:latin typeface="Times New Roman" pitchFamily="18" charset="0"/>
              </a:rPr>
              <a:t>Training on prototype with local data </a:t>
            </a:r>
            <a:r>
              <a:rPr lang="en-US" sz="1000" dirty="0" smtClean="0">
                <a:latin typeface="Times New Roman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Times New Roman" pitchFamily="18" charset="0"/>
              </a:rPr>
              <a:t>Dashboard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Times New Roman" pitchFamily="18" charset="0"/>
              </a:rPr>
              <a:t>Data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Times New Roman" pitchFamily="18" charset="0"/>
              </a:rPr>
              <a:t>Data use</a:t>
            </a:r>
            <a:endParaRPr lang="en-US" sz="1000" dirty="0">
              <a:latin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47900" y="4684376"/>
            <a:ext cx="563562" cy="5180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Day </a:t>
            </a:r>
            <a:r>
              <a:rPr lang="en-US" sz="1600" dirty="0" smtClean="0"/>
              <a:t>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52530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563480"/>
          </a:xfrm>
        </p:spPr>
        <p:txBody>
          <a:bodyPr>
            <a:noAutofit/>
          </a:bodyPr>
          <a:lstStyle/>
          <a:p>
            <a:r>
              <a:rPr lang="en-US" sz="3200" dirty="0" smtClean="0"/>
              <a:t>Empirical research: Evaluating </a:t>
            </a:r>
            <a:r>
              <a:rPr lang="en-US" sz="3200" dirty="0"/>
              <a:t>Systems &amp; Mapping Data  </a:t>
            </a:r>
            <a:br>
              <a:rPr lang="en-US" sz="3200" dirty="0"/>
            </a:br>
            <a:r>
              <a:rPr lang="en-US" sz="3200" dirty="0"/>
              <a:t>- </a:t>
            </a:r>
            <a:r>
              <a:rPr lang="en-US" sz="3200" dirty="0" err="1"/>
              <a:t>diferent</a:t>
            </a:r>
            <a:r>
              <a:rPr lang="en-US" sz="3200" dirty="0"/>
              <a:t> practices in districts and provinces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1825625"/>
            <a:ext cx="344633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Analyzing</a:t>
            </a:r>
          </a:p>
          <a:p>
            <a:pPr lvl="1"/>
            <a:r>
              <a:rPr lang="en-US" dirty="0"/>
              <a:t>Duplication of data collection points</a:t>
            </a:r>
          </a:p>
          <a:p>
            <a:pPr lvl="1"/>
            <a:r>
              <a:rPr lang="en-US" dirty="0"/>
              <a:t>Variations of data elements disaggregation</a:t>
            </a:r>
          </a:p>
          <a:p>
            <a:pPr lvl="1"/>
            <a:r>
              <a:rPr lang="en-US" dirty="0"/>
              <a:t>Understanding the gaps between the local and national guidelines. </a:t>
            </a:r>
          </a:p>
          <a:p>
            <a:pPr lvl="2"/>
            <a:r>
              <a:rPr lang="en-US" dirty="0"/>
              <a:t>Data Elements</a:t>
            </a:r>
          </a:p>
          <a:p>
            <a:pPr lvl="2"/>
            <a:r>
              <a:rPr lang="en-US" dirty="0"/>
              <a:t>Indicators</a:t>
            </a:r>
          </a:p>
          <a:p>
            <a:pPr lvl="2"/>
            <a:r>
              <a:rPr lang="en-US" dirty="0" err="1"/>
              <a:t>Organisationunits</a:t>
            </a:r>
            <a:endParaRPr lang="en-US" dirty="0"/>
          </a:p>
          <a:p>
            <a:pPr lvl="2"/>
            <a:r>
              <a:rPr lang="en-US" dirty="0"/>
              <a:t>Submitted values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"/>
          <a:stretch/>
        </p:blipFill>
        <p:spPr>
          <a:xfrm>
            <a:off x="4296544" y="1752120"/>
            <a:ext cx="4763390" cy="467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14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628560" y="365040"/>
            <a:ext cx="788643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id-ID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628560" y="1825560"/>
            <a:ext cx="788643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id-ID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7" name="CustomShape 3"/>
          <p:cNvSpPr/>
          <p:nvPr/>
        </p:nvSpPr>
        <p:spPr>
          <a:xfrm>
            <a:off x="3565350" y="4570920"/>
            <a:ext cx="3203010" cy="2057040"/>
          </a:xfrm>
          <a:prstGeom prst="rect">
            <a:avLst/>
          </a:prstGeom>
          <a:solidFill>
            <a:schemeClr val="bg2"/>
          </a:solidFill>
          <a:ln w="255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Puskesmas</a:t>
            </a:r>
            <a:r>
              <a:rPr lang="en-U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– PHC Centre</a:t>
            </a:r>
            <a:endParaRPr lang="en-US" sz="2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4"/>
          <p:cNvSpPr/>
          <p:nvPr/>
        </p:nvSpPr>
        <p:spPr>
          <a:xfrm>
            <a:off x="3704670" y="5029200"/>
            <a:ext cx="914220" cy="819180"/>
          </a:xfrm>
          <a:prstGeom prst="rect">
            <a:avLst/>
          </a:prstGeom>
          <a:solidFill>
            <a:schemeClr val="accent1"/>
          </a:solidFill>
          <a:ln w="25560" cap="rnd">
            <a:solidFill>
              <a:srgbClr val="0000FF"/>
            </a:solidFill>
            <a:custDash>
              <a:ds d="400000" sp="3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Poskesdes</a:t>
            </a:r>
            <a:endParaRPr lang="en-US" sz="1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en-U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Midwife +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Nurse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5"/>
          <p:cNvSpPr/>
          <p:nvPr/>
        </p:nvSpPr>
        <p:spPr>
          <a:xfrm>
            <a:off x="3704670" y="5943600"/>
            <a:ext cx="2845800" cy="380520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Posyandu cadres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CustomShape 6"/>
          <p:cNvSpPr/>
          <p:nvPr/>
        </p:nvSpPr>
        <p:spPr>
          <a:xfrm>
            <a:off x="4824360" y="5029200"/>
            <a:ext cx="685530" cy="609120"/>
          </a:xfrm>
          <a:prstGeom prst="rect">
            <a:avLst/>
          </a:prstGeom>
          <a:solidFill>
            <a:schemeClr val="accent1"/>
          </a:solidFill>
          <a:ln w="25560" cap="rnd">
            <a:solidFill>
              <a:srgbClr val="0000FF"/>
            </a:solidFill>
            <a:custDash>
              <a:ds d="400000" sp="3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Pustu</a:t>
            </a:r>
            <a:endParaRPr lang="en-US" sz="1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Nurses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CustomShape 7"/>
          <p:cNvSpPr/>
          <p:nvPr/>
        </p:nvSpPr>
        <p:spPr>
          <a:xfrm>
            <a:off x="5743980" y="5029200"/>
            <a:ext cx="914220" cy="609120"/>
          </a:xfrm>
          <a:prstGeom prst="rect">
            <a:avLst/>
          </a:prstGeom>
          <a:solidFill>
            <a:schemeClr val="accent1"/>
          </a:solidFill>
          <a:ln w="25560" cap="rnd">
            <a:solidFill>
              <a:srgbClr val="0000FF"/>
            </a:solidFill>
            <a:custDash>
              <a:ds d="400000" sp="3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Polindes</a:t>
            </a:r>
            <a:endParaRPr lang="en-US" sz="1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Midwife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CustomShape 8"/>
          <p:cNvSpPr/>
          <p:nvPr/>
        </p:nvSpPr>
        <p:spPr>
          <a:xfrm>
            <a:off x="305370" y="4664520"/>
            <a:ext cx="2490210" cy="19645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Data at community level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Pregnant women cohort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children under 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five cohort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Immunization cohort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CustomShape 9"/>
          <p:cNvSpPr/>
          <p:nvPr/>
        </p:nvSpPr>
        <p:spPr>
          <a:xfrm>
            <a:off x="2796120" y="5600880"/>
            <a:ext cx="768960" cy="495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CustomShape 10"/>
          <p:cNvSpPr/>
          <p:nvPr/>
        </p:nvSpPr>
        <p:spPr>
          <a:xfrm>
            <a:off x="7296480" y="4618440"/>
            <a:ext cx="1714230" cy="19645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Pregnant women monitoring and  report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K4 coverage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Immunization coverage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CustomShape 11"/>
          <p:cNvSpPr/>
          <p:nvPr/>
        </p:nvSpPr>
        <p:spPr>
          <a:xfrm>
            <a:off x="6801030" y="5435640"/>
            <a:ext cx="495180" cy="495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6" name="Picture 4"/>
          <p:cNvPicPr/>
          <p:nvPr/>
        </p:nvPicPr>
        <p:blipFill>
          <a:blip r:embed="rId3"/>
          <a:srcRect l="10701" t="6118" b="23022"/>
          <a:stretch/>
        </p:blipFill>
        <p:spPr>
          <a:xfrm>
            <a:off x="5982930" y="205200"/>
            <a:ext cx="3027780" cy="4271040"/>
          </a:xfrm>
          <a:prstGeom prst="rect">
            <a:avLst/>
          </a:prstGeom>
          <a:ln>
            <a:noFill/>
          </a:ln>
        </p:spPr>
      </p:pic>
      <p:pic>
        <p:nvPicPr>
          <p:cNvPr id="137" name="Picture 2"/>
          <p:cNvPicPr/>
          <p:nvPr/>
        </p:nvPicPr>
        <p:blipFill>
          <a:blip r:embed="rId4"/>
          <a:stretch/>
        </p:blipFill>
        <p:spPr>
          <a:xfrm>
            <a:off x="234360" y="205200"/>
            <a:ext cx="5527980" cy="41457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043472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459610" y="206740"/>
            <a:ext cx="8288854" cy="113402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endParaRPr lang="nb-NO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>
              <a:lnSpc>
                <a:spcPct val="90000"/>
              </a:lnSpc>
            </a:pPr>
            <a:r>
              <a:rPr lang="id-ID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Data collection and data use at </a:t>
            </a:r>
            <a:r>
              <a:rPr lang="nb-NO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Puskesmas</a:t>
            </a:r>
            <a:r>
              <a:rPr lang="nb-NO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- PHC</a:t>
            </a:r>
            <a:r>
              <a:rPr lang="id-ID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Centre </a:t>
            </a:r>
            <a:r>
              <a:rPr lang="id-ID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endParaRPr lang="id-ID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5662980" y="1673280"/>
            <a:ext cx="2361150" cy="1057680"/>
          </a:xfrm>
          <a:prstGeom prst="roundRect">
            <a:avLst>
              <a:gd name="adj" fmla="val 10000"/>
            </a:avLst>
          </a:prstGeom>
          <a:solidFill>
            <a:schemeClr val="accent2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32960" tIns="91440" bIns="91440" anchor="ctr"/>
          <a:lstStyle/>
          <a:p>
            <a:pPr>
              <a:lnSpc>
                <a:spcPct val="90000"/>
              </a:lnSpc>
            </a:pPr>
            <a:r>
              <a:rPr lang="en-US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service and data recording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3"/>
          <p:cNvSpPr/>
          <p:nvPr/>
        </p:nvSpPr>
        <p:spPr>
          <a:xfrm>
            <a:off x="3468420" y="1080000"/>
            <a:ext cx="2449710" cy="1836000"/>
          </a:xfrm>
          <a:prstGeom prst="roundRect">
            <a:avLst>
              <a:gd name="adj" fmla="val 10000"/>
            </a:avLst>
          </a:prstGeom>
          <a:blipFill>
            <a:blip r:embed="rId2"/>
            <a:stretch>
              <a:fillRect/>
            </a:stretch>
          </a:blip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4"/>
          <p:cNvSpPr/>
          <p:nvPr/>
        </p:nvSpPr>
        <p:spPr>
          <a:xfrm>
            <a:off x="5606550" y="3274200"/>
            <a:ext cx="2908440" cy="1244880"/>
          </a:xfrm>
          <a:prstGeom prst="roundRect">
            <a:avLst>
              <a:gd name="adj" fmla="val 10000"/>
            </a:avLst>
          </a:prstGeom>
          <a:solidFill>
            <a:schemeClr val="accent3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81640" tIns="91440" bIns="91440" anchor="ctr"/>
          <a:lstStyle/>
          <a:p>
            <a:pPr>
              <a:lnSpc>
                <a:spcPct val="90000"/>
              </a:lnSpc>
            </a:pPr>
            <a:r>
              <a:rPr lang="en-US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 </a:t>
            </a:r>
            <a:r>
              <a:rPr lang="en-US" sz="2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Lokmin</a:t>
            </a:r>
            <a:r>
              <a:rPr lang="en-US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: program manager collect data from </a:t>
            </a:r>
            <a:r>
              <a:rPr lang="en-US" sz="2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healthworkers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CustomShape 5"/>
          <p:cNvSpPr/>
          <p:nvPr/>
        </p:nvSpPr>
        <p:spPr>
          <a:xfrm>
            <a:off x="3554820" y="3199320"/>
            <a:ext cx="2433240" cy="1990080"/>
          </a:xfrm>
          <a:prstGeom prst="roundRect">
            <a:avLst>
              <a:gd name="adj" fmla="val 10000"/>
            </a:avLst>
          </a:prstGeom>
          <a:blipFill>
            <a:blip r:embed="rId3"/>
            <a:stretch>
              <a:fillRect/>
            </a:stretch>
          </a:blip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CustomShape 6"/>
          <p:cNvSpPr/>
          <p:nvPr/>
        </p:nvSpPr>
        <p:spPr>
          <a:xfrm>
            <a:off x="2033100" y="5268960"/>
            <a:ext cx="6481890" cy="916560"/>
          </a:xfrm>
          <a:prstGeom prst="roundRect">
            <a:avLst>
              <a:gd name="adj" fmla="val 10000"/>
            </a:avLst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/>
        </p:style>
        <p:txBody>
          <a:bodyPr lIns="1867320" tIns="106560" rIns="106560" bIns="106560" anchor="ctr"/>
          <a:lstStyle/>
          <a:p>
            <a:pPr>
              <a:lnSpc>
                <a:spcPct val="90000"/>
              </a:lnSpc>
            </a:pPr>
            <a:r>
              <a:rPr lang="en-US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LOKMIN (</a:t>
            </a:r>
            <a:r>
              <a:rPr lang="en-US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lokakarya</a:t>
            </a:r>
            <a:r>
              <a:rPr lang="en-US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mini) monthly meeting, data based evaluation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7"/>
          <p:cNvSpPr/>
          <p:nvPr/>
        </p:nvSpPr>
        <p:spPr>
          <a:xfrm>
            <a:off x="628560" y="4747680"/>
            <a:ext cx="2350350" cy="1846800"/>
          </a:xfrm>
          <a:prstGeom prst="roundRect">
            <a:avLst>
              <a:gd name="adj" fmla="val 10000"/>
            </a:avLst>
          </a:prstGeom>
          <a:blipFill>
            <a:blip r:embed="rId4"/>
            <a:stretch>
              <a:fillRect/>
            </a:stretch>
          </a:blip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8"/>
          <p:cNvSpPr/>
          <p:nvPr/>
        </p:nvSpPr>
        <p:spPr>
          <a:xfrm>
            <a:off x="240030" y="1729440"/>
            <a:ext cx="675810" cy="5018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05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Village midwife </a:t>
            </a:r>
            <a:endParaRPr lang="en-US" sz="105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CustomShape 9"/>
          <p:cNvSpPr/>
          <p:nvPr/>
        </p:nvSpPr>
        <p:spPr>
          <a:xfrm>
            <a:off x="1922670" y="1748880"/>
            <a:ext cx="675810" cy="5018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Nurse in </a:t>
            </a:r>
            <a:r>
              <a:rPr lang="en-US" sz="1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Pustu</a:t>
            </a:r>
            <a:r>
              <a:rPr lang="en-US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CustomShape 10"/>
          <p:cNvSpPr/>
          <p:nvPr/>
        </p:nvSpPr>
        <p:spPr>
          <a:xfrm>
            <a:off x="1081620" y="1739160"/>
            <a:ext cx="675810" cy="5018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en-US" sz="105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Midwife in PHC</a:t>
            </a:r>
          </a:p>
        </p:txBody>
      </p:sp>
      <p:sp>
        <p:nvSpPr>
          <p:cNvPr id="148" name="CustomShape 11"/>
          <p:cNvSpPr/>
          <p:nvPr/>
        </p:nvSpPr>
        <p:spPr>
          <a:xfrm>
            <a:off x="240030" y="3408840"/>
            <a:ext cx="961200" cy="79668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Coordinator  midwife  (MCH)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CustomShape 12"/>
          <p:cNvSpPr/>
          <p:nvPr/>
        </p:nvSpPr>
        <p:spPr>
          <a:xfrm>
            <a:off x="2452950" y="3517560"/>
            <a:ext cx="869130" cy="7146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1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Immunization program manager</a:t>
            </a:r>
            <a:endParaRPr lang="en-US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CustomShape 13"/>
          <p:cNvSpPr/>
          <p:nvPr/>
        </p:nvSpPr>
        <p:spPr>
          <a:xfrm>
            <a:off x="1337310" y="3517560"/>
            <a:ext cx="840780" cy="68832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Nutrition program manager 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CustomShape 14"/>
          <p:cNvSpPr/>
          <p:nvPr/>
        </p:nvSpPr>
        <p:spPr>
          <a:xfrm>
            <a:off x="2727270" y="1729440"/>
            <a:ext cx="675810" cy="5018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Nurse in  PHC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61897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Empirical</a:t>
            </a:r>
            <a:r>
              <a:rPr lang="nb-NO" dirty="0" smtClean="0"/>
              <a:t> </a:t>
            </a:r>
            <a:r>
              <a:rPr lang="nb-NO" dirty="0" err="1" smtClean="0"/>
              <a:t>research</a:t>
            </a:r>
            <a:r>
              <a:rPr lang="nb-NO" dirty="0" smtClean="0"/>
              <a:t> in Information systems in </a:t>
            </a:r>
            <a:r>
              <a:rPr lang="nb-NO" dirty="0" err="1" smtClean="0"/>
              <a:t>Developing</a:t>
            </a:r>
            <a:r>
              <a:rPr lang="nb-NO" dirty="0" smtClean="0"/>
              <a:t> </a:t>
            </a:r>
            <a:r>
              <a:rPr lang="nb-NO" dirty="0" err="1" smtClean="0"/>
              <a:t>countries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dirty="0" err="1" smtClean="0"/>
              <a:t>What</a:t>
            </a:r>
            <a:r>
              <a:rPr lang="nb-NO" dirty="0" smtClean="0"/>
              <a:t> is a Global South </a:t>
            </a:r>
            <a:r>
              <a:rPr lang="nb-NO" dirty="0" err="1" smtClean="0"/>
              <a:t>perspective</a:t>
            </a:r>
            <a:r>
              <a:rPr lang="nb-NO" dirty="0" smtClean="0"/>
              <a:t> – or </a:t>
            </a:r>
            <a:r>
              <a:rPr lang="nb-NO" dirty="0" err="1" smtClean="0"/>
              <a:t>aims</a:t>
            </a:r>
            <a:r>
              <a:rPr lang="nb-NO" dirty="0" smtClean="0"/>
              <a:t>?</a:t>
            </a:r>
            <a:endParaRPr lang="nb-NO" dirty="0" smtClean="0"/>
          </a:p>
          <a:p>
            <a:r>
              <a:rPr lang="nb-NO" dirty="0" smtClean="0"/>
              <a:t>IT for </a:t>
            </a:r>
            <a:r>
              <a:rPr lang="nb-NO" dirty="0" err="1" smtClean="0"/>
              <a:t>development</a:t>
            </a:r>
            <a:r>
              <a:rPr lang="nb-NO" dirty="0" smtClean="0"/>
              <a:t>!</a:t>
            </a:r>
          </a:p>
          <a:p>
            <a:pPr lvl="1"/>
            <a:r>
              <a:rPr lang="nb-NO" dirty="0" smtClean="0"/>
              <a:t>Learning to master </a:t>
            </a:r>
            <a:r>
              <a:rPr lang="nb-NO" dirty="0" err="1" smtClean="0"/>
              <a:t>technology</a:t>
            </a:r>
            <a:r>
              <a:rPr lang="nb-NO" dirty="0" smtClean="0"/>
              <a:t> and </a:t>
            </a:r>
            <a:r>
              <a:rPr lang="nb-NO" dirty="0" err="1" smtClean="0"/>
              <a:t>its</a:t>
            </a:r>
            <a:r>
              <a:rPr lang="nb-NO" dirty="0" smtClean="0"/>
              <a:t> design</a:t>
            </a:r>
          </a:p>
          <a:p>
            <a:pPr lvl="1"/>
            <a:r>
              <a:rPr lang="nb-NO" dirty="0" err="1" smtClean="0"/>
              <a:t>apply</a:t>
            </a:r>
            <a:r>
              <a:rPr lang="nb-NO" dirty="0" smtClean="0"/>
              <a:t> IT to </a:t>
            </a:r>
            <a:r>
              <a:rPr lang="nb-NO" dirty="0" err="1" smtClean="0"/>
              <a:t>improve</a:t>
            </a:r>
            <a:r>
              <a:rPr lang="nb-NO" dirty="0" smtClean="0"/>
              <a:t> </a:t>
            </a:r>
            <a:r>
              <a:rPr lang="nb-NO" dirty="0" err="1" smtClean="0"/>
              <a:t>local</a:t>
            </a:r>
            <a:r>
              <a:rPr lang="nb-NO" dirty="0" smtClean="0"/>
              <a:t> /country </a:t>
            </a:r>
            <a:r>
              <a:rPr lang="nb-NO" dirty="0" err="1" smtClean="0"/>
              <a:t>development</a:t>
            </a:r>
            <a:endParaRPr lang="nb-NO" dirty="0" smtClean="0"/>
          </a:p>
          <a:p>
            <a:pPr lvl="1"/>
            <a:r>
              <a:rPr lang="nb-NO" dirty="0" err="1" smtClean="0"/>
              <a:t>Local</a:t>
            </a:r>
            <a:r>
              <a:rPr lang="nb-NO" dirty="0" smtClean="0"/>
              <a:t> </a:t>
            </a:r>
            <a:r>
              <a:rPr lang="nb-NO" dirty="0" err="1" smtClean="0"/>
              <a:t>innovation</a:t>
            </a:r>
            <a:endParaRPr lang="nb-NO" dirty="0" smtClean="0"/>
          </a:p>
          <a:p>
            <a:pPr lvl="1"/>
            <a:r>
              <a:rPr lang="nb-NO" dirty="0" err="1" smtClean="0"/>
              <a:t>Entrpenaurship</a:t>
            </a:r>
            <a:endParaRPr lang="nb-NO" dirty="0" smtClean="0"/>
          </a:p>
          <a:p>
            <a:pPr lvl="1"/>
            <a:r>
              <a:rPr lang="nb-NO" dirty="0" err="1" smtClean="0"/>
              <a:t>Local</a:t>
            </a:r>
            <a:r>
              <a:rPr lang="nb-NO" dirty="0" smtClean="0"/>
              <a:t> </a:t>
            </a:r>
            <a:r>
              <a:rPr lang="nb-NO" dirty="0" err="1" smtClean="0"/>
              <a:t>institutions</a:t>
            </a:r>
            <a:r>
              <a:rPr lang="nb-NO" dirty="0" smtClean="0"/>
              <a:t>, </a:t>
            </a:r>
            <a:r>
              <a:rPr lang="nb-NO" dirty="0" err="1" smtClean="0"/>
              <a:t>universities</a:t>
            </a:r>
            <a:r>
              <a:rPr lang="nb-NO" dirty="0" smtClean="0"/>
              <a:t>, NGOs, </a:t>
            </a:r>
            <a:r>
              <a:rPr lang="nb-NO" dirty="0" err="1" smtClean="0"/>
              <a:t>companies</a:t>
            </a:r>
            <a:endParaRPr lang="nb-NO" dirty="0" smtClean="0"/>
          </a:p>
          <a:p>
            <a:r>
              <a:rPr lang="nb-NO" dirty="0" smtClean="0"/>
              <a:t>The </a:t>
            </a:r>
            <a:r>
              <a:rPr lang="nb-NO" dirty="0" err="1" smtClean="0"/>
              <a:t>researcher</a:t>
            </a:r>
            <a:r>
              <a:rPr lang="nb-NO" dirty="0" smtClean="0"/>
              <a:t> </a:t>
            </a:r>
            <a:r>
              <a:rPr lang="nb-NO" dirty="0" err="1" smtClean="0"/>
              <a:t>enters</a:t>
            </a:r>
            <a:r>
              <a:rPr lang="nb-NO" dirty="0" smtClean="0"/>
              <a:t> a real-</a:t>
            </a:r>
            <a:r>
              <a:rPr lang="nb-NO" dirty="0" err="1" smtClean="0"/>
              <a:t>world</a:t>
            </a:r>
            <a:r>
              <a:rPr lang="nb-NO" dirty="0" smtClean="0"/>
              <a:t> </a:t>
            </a:r>
            <a:r>
              <a:rPr lang="nb-NO" dirty="0" err="1" smtClean="0"/>
              <a:t>situation</a:t>
            </a:r>
            <a:r>
              <a:rPr lang="nb-NO" dirty="0" smtClean="0"/>
              <a:t> and </a:t>
            </a:r>
            <a:r>
              <a:rPr lang="nb-NO" dirty="0" err="1" smtClean="0"/>
              <a:t>aims</a:t>
            </a:r>
            <a:r>
              <a:rPr lang="nb-NO" dirty="0" smtClean="0"/>
              <a:t> </a:t>
            </a:r>
            <a:r>
              <a:rPr lang="nb-NO" dirty="0" err="1" smtClean="0"/>
              <a:t>both</a:t>
            </a:r>
            <a:r>
              <a:rPr lang="nb-NO" dirty="0" smtClean="0"/>
              <a:t> to </a:t>
            </a:r>
            <a:r>
              <a:rPr lang="nb-NO" u="sng" dirty="0" err="1" smtClean="0"/>
              <a:t>improve</a:t>
            </a:r>
            <a:r>
              <a:rPr lang="nb-NO" dirty="0" smtClean="0"/>
              <a:t> it and to </a:t>
            </a:r>
            <a:r>
              <a:rPr lang="nb-NO" dirty="0" err="1" smtClean="0"/>
              <a:t>acquire</a:t>
            </a:r>
            <a:r>
              <a:rPr lang="nb-NO" dirty="0" smtClean="0"/>
              <a:t> </a:t>
            </a:r>
            <a:r>
              <a:rPr lang="nb-NO" u="sng" dirty="0" err="1" smtClean="0"/>
              <a:t>knowledge</a:t>
            </a:r>
            <a:endParaRPr lang="nb-NO" u="sng" dirty="0" smtClean="0"/>
          </a:p>
        </p:txBody>
      </p:sp>
    </p:spTree>
    <p:extLst>
      <p:ext uri="{BB962C8B-B14F-4D97-AF65-F5344CB8AC3E}">
        <p14:creationId xmlns:p14="http://schemas.microsoft.com/office/powerpoint/2010/main" val="277814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3574935" y="4633312"/>
            <a:ext cx="3203010" cy="2171700"/>
          </a:xfrm>
          <a:prstGeom prst="rect">
            <a:avLst/>
          </a:prstGeom>
          <a:solidFill>
            <a:schemeClr val="bg2"/>
          </a:solidFill>
          <a:ln w="255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Kelurahan</a:t>
            </a:r>
            <a:r>
              <a:rPr lang="en-US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</a:t>
            </a:r>
            <a:r>
              <a:rPr lang="en-US" sz="1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Desa</a:t>
            </a:r>
            <a:r>
              <a:rPr lang="en-US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(urban /rural village )</a:t>
            </a:r>
            <a:endParaRPr lang="en-US" sz="1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4019220" y="3048120"/>
            <a:ext cx="2387070" cy="1218960"/>
          </a:xfrm>
          <a:prstGeom prst="rect">
            <a:avLst/>
          </a:prstGeom>
          <a:solidFill>
            <a:schemeClr val="bg2"/>
          </a:solidFill>
          <a:ln w="255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Subdistrict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CustomShape 14"/>
          <p:cNvSpPr/>
          <p:nvPr/>
        </p:nvSpPr>
        <p:spPr>
          <a:xfrm flipV="1">
            <a:off x="6201090" y="5665860"/>
            <a:ext cx="270" cy="279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4A7EBB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15"/>
          <p:cNvSpPr/>
          <p:nvPr/>
        </p:nvSpPr>
        <p:spPr>
          <a:xfrm>
            <a:off x="3636765" y="5037660"/>
            <a:ext cx="1233225" cy="609120"/>
          </a:xfrm>
          <a:prstGeom prst="rect">
            <a:avLst/>
          </a:prstGeom>
          <a:solidFill>
            <a:schemeClr val="accent1"/>
          </a:solidFill>
          <a:ln w="25560" cap="rnd">
            <a:solidFill>
              <a:srgbClr val="0000FF"/>
            </a:solidFill>
            <a:custDash>
              <a:ds d="400000" sp="3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Poskesdes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en-US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Midwife+Nurse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CustomShape 16"/>
          <p:cNvSpPr/>
          <p:nvPr/>
        </p:nvSpPr>
        <p:spPr>
          <a:xfrm>
            <a:off x="4898745" y="2133720"/>
            <a:ext cx="270270" cy="706194"/>
          </a:xfrm>
          <a:prstGeom prst="up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0" name="CustomShape 21"/>
          <p:cNvSpPr/>
          <p:nvPr/>
        </p:nvSpPr>
        <p:spPr>
          <a:xfrm flipH="1" flipV="1">
            <a:off x="5167260" y="5650920"/>
            <a:ext cx="9180" cy="279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4A7EBB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22"/>
          <p:cNvSpPr/>
          <p:nvPr/>
        </p:nvSpPr>
        <p:spPr>
          <a:xfrm flipV="1">
            <a:off x="4161780" y="5650920"/>
            <a:ext cx="270" cy="279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4A7EBB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23"/>
          <p:cNvSpPr/>
          <p:nvPr/>
        </p:nvSpPr>
        <p:spPr>
          <a:xfrm>
            <a:off x="4933035" y="5037660"/>
            <a:ext cx="685530" cy="609120"/>
          </a:xfrm>
          <a:prstGeom prst="rect">
            <a:avLst/>
          </a:prstGeom>
          <a:solidFill>
            <a:schemeClr val="accent1"/>
          </a:solidFill>
          <a:ln w="25560" cap="rnd">
            <a:solidFill>
              <a:srgbClr val="0000FF"/>
            </a:solidFill>
            <a:custDash>
              <a:ds d="400000" sp="3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Pustu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en-U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Nurses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CustomShape 24"/>
          <p:cNvSpPr/>
          <p:nvPr/>
        </p:nvSpPr>
        <p:spPr>
          <a:xfrm>
            <a:off x="5743575" y="5037660"/>
            <a:ext cx="914220" cy="609120"/>
          </a:xfrm>
          <a:prstGeom prst="rect">
            <a:avLst/>
          </a:prstGeom>
          <a:solidFill>
            <a:schemeClr val="accent1"/>
          </a:solidFill>
          <a:ln w="25560" cap="rnd">
            <a:solidFill>
              <a:srgbClr val="0000FF"/>
            </a:solidFill>
            <a:custDash>
              <a:ds d="400000" sp="3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Polindes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en-U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Midwife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CustomShape 25"/>
          <p:cNvSpPr/>
          <p:nvPr/>
        </p:nvSpPr>
        <p:spPr>
          <a:xfrm flipV="1">
            <a:off x="5167260" y="4061520"/>
            <a:ext cx="9180" cy="953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chemeClr val="accent1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26"/>
          <p:cNvSpPr/>
          <p:nvPr/>
        </p:nvSpPr>
        <p:spPr>
          <a:xfrm rot="5400000" flipH="1">
            <a:off x="5415075" y="4178070"/>
            <a:ext cx="1238040" cy="437940"/>
          </a:xfrm>
          <a:prstGeom prst="bentConnector2">
            <a:avLst/>
          </a:prstGeom>
          <a:noFill/>
          <a:ln w="28440">
            <a:solidFill>
              <a:schemeClr val="accent1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27"/>
          <p:cNvSpPr/>
          <p:nvPr/>
        </p:nvSpPr>
        <p:spPr>
          <a:xfrm rot="5400000" flipH="1" flipV="1">
            <a:off x="3729420" y="4210110"/>
            <a:ext cx="1251360" cy="386100"/>
          </a:xfrm>
          <a:prstGeom prst="bentConnector2">
            <a:avLst/>
          </a:prstGeom>
          <a:noFill/>
          <a:ln w="28440">
            <a:solidFill>
              <a:schemeClr val="accent1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CustomShape 28"/>
          <p:cNvSpPr/>
          <p:nvPr/>
        </p:nvSpPr>
        <p:spPr>
          <a:xfrm>
            <a:off x="4548150" y="3505320"/>
            <a:ext cx="1257120" cy="544320"/>
          </a:xfrm>
          <a:prstGeom prst="rect">
            <a:avLst/>
          </a:prstGeom>
          <a:solidFill>
            <a:schemeClr val="accent1"/>
          </a:solidFill>
          <a:ln w="25560" cap="rnd">
            <a:solidFill>
              <a:srgbClr val="0000FF"/>
            </a:solidFill>
            <a:custDash>
              <a:ds d="400000" sp="3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Puskesmas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Health Centre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CustomShape 30"/>
          <p:cNvSpPr/>
          <p:nvPr/>
        </p:nvSpPr>
        <p:spPr>
          <a:xfrm>
            <a:off x="4995810" y="4267080"/>
            <a:ext cx="362880" cy="304560"/>
          </a:xfrm>
          <a:prstGeom prst="up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0" name="CustomShape 31"/>
          <p:cNvSpPr/>
          <p:nvPr/>
        </p:nvSpPr>
        <p:spPr>
          <a:xfrm>
            <a:off x="305370" y="3854161"/>
            <a:ext cx="2490210" cy="23003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Community level: </a:t>
            </a:r>
          </a:p>
          <a:p>
            <a:pPr>
              <a:lnSpc>
                <a:spcPct val="100000"/>
              </a:lnSpc>
            </a:pPr>
            <a:r>
              <a:rPr lang="en-US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Good routine data use</a:t>
            </a:r>
          </a:p>
          <a:p>
            <a:pPr>
              <a:lnSpc>
                <a:spcPct val="100000"/>
              </a:lnSpc>
            </a:pP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Reasonably good data</a:t>
            </a:r>
          </a:p>
          <a:p>
            <a:pPr>
              <a:lnSpc>
                <a:spcPct val="100000"/>
              </a:lnSpc>
            </a:pP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lang="en-US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quality</a:t>
            </a:r>
          </a:p>
          <a:p>
            <a:pPr>
              <a:lnSpc>
                <a:spcPct val="100000"/>
              </a:lnSpc>
            </a:pP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Data are integrated:</a:t>
            </a:r>
          </a:p>
          <a:p>
            <a:pPr>
              <a:lnSpc>
                <a:spcPct val="100000"/>
              </a:lnSpc>
            </a:pP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one place, one nurse</a:t>
            </a:r>
          </a:p>
        </p:txBody>
      </p:sp>
      <p:sp>
        <p:nvSpPr>
          <p:cNvPr id="211" name="CustomShape 32"/>
          <p:cNvSpPr/>
          <p:nvPr/>
        </p:nvSpPr>
        <p:spPr>
          <a:xfrm>
            <a:off x="305370" y="493144"/>
            <a:ext cx="2490210" cy="23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District &amp; higher level:</a:t>
            </a:r>
          </a:p>
          <a:p>
            <a:pPr>
              <a:lnSpc>
                <a:spcPct val="100000"/>
              </a:lnSpc>
            </a:pPr>
            <a:r>
              <a:rPr lang="en-US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Generally poor data</a:t>
            </a:r>
          </a:p>
          <a:p>
            <a:pPr>
              <a:lnSpc>
                <a:spcPct val="100000"/>
              </a:lnSpc>
            </a:pPr>
            <a:r>
              <a:rPr lang="en-US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quality</a:t>
            </a:r>
          </a:p>
          <a:p>
            <a:pPr>
              <a:lnSpc>
                <a:spcPct val="100000"/>
              </a:lnSpc>
            </a:pPr>
            <a:r>
              <a:rPr lang="en-US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Fragmented data</a:t>
            </a:r>
          </a:p>
          <a:p>
            <a:pPr>
              <a:lnSpc>
                <a:spcPct val="100000"/>
              </a:lnSpc>
            </a:pPr>
            <a:r>
              <a:rPr lang="en-US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Data aggregated by district (not facility)</a:t>
            </a:r>
          </a:p>
        </p:txBody>
      </p:sp>
      <p:sp>
        <p:nvSpPr>
          <p:cNvPr id="214" name="CustomShape 35"/>
          <p:cNvSpPr/>
          <p:nvPr/>
        </p:nvSpPr>
        <p:spPr>
          <a:xfrm>
            <a:off x="2795580" y="5094720"/>
            <a:ext cx="768960" cy="495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3" name="CustomShape 44"/>
          <p:cNvSpPr/>
          <p:nvPr/>
        </p:nvSpPr>
        <p:spPr>
          <a:xfrm>
            <a:off x="6801030" y="5435640"/>
            <a:ext cx="495180" cy="495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17"/>
          <p:cNvSpPr/>
          <p:nvPr/>
        </p:nvSpPr>
        <p:spPr>
          <a:xfrm>
            <a:off x="3756071" y="6154545"/>
            <a:ext cx="867780" cy="609120"/>
          </a:xfrm>
          <a:prstGeom prst="rect">
            <a:avLst/>
          </a:prstGeom>
          <a:solidFill>
            <a:srgbClr val="CDD65A"/>
          </a:solidFill>
          <a:ln w="25560" cap="rnd">
            <a:solidFill>
              <a:srgbClr val="0000FF"/>
            </a:solidFill>
            <a:custDash>
              <a:ds d="400000" sp="3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Posyandu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CustomShape 20"/>
          <p:cNvSpPr/>
          <p:nvPr/>
        </p:nvSpPr>
        <p:spPr>
          <a:xfrm>
            <a:off x="3862620" y="5905620"/>
            <a:ext cx="685530" cy="380520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cadre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CustomShape 17"/>
          <p:cNvSpPr/>
          <p:nvPr/>
        </p:nvSpPr>
        <p:spPr>
          <a:xfrm>
            <a:off x="5795398" y="6115260"/>
            <a:ext cx="867780" cy="609120"/>
          </a:xfrm>
          <a:prstGeom prst="rect">
            <a:avLst/>
          </a:prstGeom>
          <a:solidFill>
            <a:srgbClr val="CDD65A"/>
          </a:solidFill>
          <a:ln w="25560" cap="rnd">
            <a:solidFill>
              <a:srgbClr val="0000FF"/>
            </a:solidFill>
            <a:custDash>
              <a:ds d="400000" sp="3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Posyandu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CustomShape 20"/>
          <p:cNvSpPr/>
          <p:nvPr/>
        </p:nvSpPr>
        <p:spPr>
          <a:xfrm>
            <a:off x="5901946" y="5867760"/>
            <a:ext cx="685530" cy="380520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cadre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CustomShape 17"/>
          <p:cNvSpPr/>
          <p:nvPr/>
        </p:nvSpPr>
        <p:spPr>
          <a:xfrm>
            <a:off x="4763441" y="6153120"/>
            <a:ext cx="867780" cy="609120"/>
          </a:xfrm>
          <a:prstGeom prst="rect">
            <a:avLst/>
          </a:prstGeom>
          <a:solidFill>
            <a:srgbClr val="CDD65A"/>
          </a:solidFill>
          <a:ln w="25560" cap="rnd">
            <a:solidFill>
              <a:srgbClr val="0000FF"/>
            </a:solidFill>
            <a:custDash>
              <a:ds d="400000" sp="3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Posyandu</a:t>
            </a:r>
            <a:endParaRPr lang="en-US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CustomShape 20"/>
          <p:cNvSpPr/>
          <p:nvPr/>
        </p:nvSpPr>
        <p:spPr>
          <a:xfrm>
            <a:off x="4869990" y="5905620"/>
            <a:ext cx="685530" cy="380520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cadre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CustomShape 2"/>
          <p:cNvSpPr/>
          <p:nvPr/>
        </p:nvSpPr>
        <p:spPr>
          <a:xfrm>
            <a:off x="3565081" y="3048120"/>
            <a:ext cx="3233756" cy="3756892"/>
          </a:xfrm>
          <a:prstGeom prst="rect">
            <a:avLst/>
          </a:prstGeom>
          <a:noFill/>
          <a:ln w="25560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CustomShape 41"/>
          <p:cNvSpPr/>
          <p:nvPr/>
        </p:nvSpPr>
        <p:spPr>
          <a:xfrm>
            <a:off x="7296480" y="4419360"/>
            <a:ext cx="1714230" cy="2163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Malnutrition children report 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n-US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Pregnan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women get Fe supplementation 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Postpartum women and children get </a:t>
            </a:r>
            <a:r>
              <a:rPr lang="en-US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Vit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A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CustomShape 12"/>
          <p:cNvSpPr/>
          <p:nvPr/>
        </p:nvSpPr>
        <p:spPr>
          <a:xfrm>
            <a:off x="3879224" y="1530201"/>
            <a:ext cx="2338065" cy="609120"/>
          </a:xfrm>
          <a:prstGeom prst="rect">
            <a:avLst/>
          </a:prstGeom>
          <a:solidFill>
            <a:schemeClr val="bg2"/>
          </a:solidFill>
          <a:ln w="255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District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CustomShape 16"/>
          <p:cNvSpPr/>
          <p:nvPr/>
        </p:nvSpPr>
        <p:spPr>
          <a:xfrm rot="19244319">
            <a:off x="4329529" y="2113624"/>
            <a:ext cx="270270" cy="809917"/>
          </a:xfrm>
          <a:prstGeom prst="up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CustomShape 16"/>
          <p:cNvSpPr/>
          <p:nvPr/>
        </p:nvSpPr>
        <p:spPr>
          <a:xfrm rot="2084714">
            <a:off x="5344866" y="2088091"/>
            <a:ext cx="270270" cy="817590"/>
          </a:xfrm>
          <a:prstGeom prst="up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" name="CustomShape 16"/>
          <p:cNvSpPr/>
          <p:nvPr/>
        </p:nvSpPr>
        <p:spPr>
          <a:xfrm>
            <a:off x="4898745" y="717764"/>
            <a:ext cx="270270" cy="706194"/>
          </a:xfrm>
          <a:prstGeom prst="up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" name="CustomShape 16"/>
          <p:cNvSpPr/>
          <p:nvPr/>
        </p:nvSpPr>
        <p:spPr>
          <a:xfrm rot="19244319">
            <a:off x="4329529" y="697668"/>
            <a:ext cx="270270" cy="809917"/>
          </a:xfrm>
          <a:prstGeom prst="up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" name="CustomShape 16"/>
          <p:cNvSpPr/>
          <p:nvPr/>
        </p:nvSpPr>
        <p:spPr>
          <a:xfrm rot="2084714">
            <a:off x="5344866" y="672135"/>
            <a:ext cx="270270" cy="817590"/>
          </a:xfrm>
          <a:prstGeom prst="up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TextBox 1"/>
          <p:cNvSpPr txBox="1"/>
          <p:nvPr/>
        </p:nvSpPr>
        <p:spPr>
          <a:xfrm>
            <a:off x="3667838" y="273003"/>
            <a:ext cx="3993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Fagmented</a:t>
            </a:r>
            <a:r>
              <a:rPr lang="nb-NO" dirty="0"/>
              <a:t> </a:t>
            </a:r>
            <a:r>
              <a:rPr lang="nb-NO" dirty="0" err="1"/>
              <a:t>reporting</a:t>
            </a:r>
            <a:r>
              <a:rPr lang="nb-NO" dirty="0"/>
              <a:t>, </a:t>
            </a:r>
            <a:r>
              <a:rPr lang="nb-NO" dirty="0" err="1"/>
              <a:t>district</a:t>
            </a:r>
            <a:r>
              <a:rPr lang="nb-NO" dirty="0"/>
              <a:t> </a:t>
            </a:r>
            <a:r>
              <a:rPr lang="nb-NO" dirty="0" err="1"/>
              <a:t>aggregates</a:t>
            </a:r>
            <a:endParaRPr lang="nb-NO" dirty="0"/>
          </a:p>
        </p:txBody>
      </p:sp>
      <p:sp>
        <p:nvSpPr>
          <p:cNvPr id="57" name="CustomShape 35"/>
          <p:cNvSpPr/>
          <p:nvPr/>
        </p:nvSpPr>
        <p:spPr>
          <a:xfrm>
            <a:off x="2770836" y="1029183"/>
            <a:ext cx="768960" cy="495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TextBox 2"/>
          <p:cNvSpPr txBox="1"/>
          <p:nvPr/>
        </p:nvSpPr>
        <p:spPr>
          <a:xfrm>
            <a:off x="7251318" y="1106984"/>
            <a:ext cx="17701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integrated</a:t>
            </a:r>
          </a:p>
          <a:p>
            <a:r>
              <a:rPr lang="en-US" dirty="0"/>
              <a:t>‘one place’ at</a:t>
            </a:r>
          </a:p>
          <a:p>
            <a:r>
              <a:rPr lang="en-US" dirty="0" err="1"/>
              <a:t>Puskesmas</a:t>
            </a:r>
            <a:r>
              <a:rPr lang="en-US" dirty="0"/>
              <a:t> level</a:t>
            </a:r>
          </a:p>
          <a:p>
            <a:endParaRPr lang="en-US" dirty="0"/>
          </a:p>
          <a:p>
            <a:r>
              <a:rPr lang="en-US" dirty="0"/>
              <a:t>Data fragmented</a:t>
            </a:r>
          </a:p>
          <a:p>
            <a:r>
              <a:rPr lang="en-US" dirty="0"/>
              <a:t>at higher levels</a:t>
            </a:r>
          </a:p>
        </p:txBody>
      </p:sp>
    </p:spTree>
    <p:extLst>
      <p:ext uri="{BB962C8B-B14F-4D97-AF65-F5344CB8AC3E}">
        <p14:creationId xmlns:p14="http://schemas.microsoft.com/office/powerpoint/2010/main" val="14040783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494" y="32970"/>
            <a:ext cx="6617261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latin typeface="Candara" panose="020E0502030303020204" pitchFamily="34" charset="0"/>
              </a:rPr>
              <a:t>‘Bottom-up’ dashboard &amp; data integration project</a:t>
            </a:r>
            <a:endParaRPr lang="id-ID" sz="3200" dirty="0">
              <a:latin typeface="Candara" panose="020E0502030303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783871"/>
              </p:ext>
            </p:extLst>
          </p:nvPr>
        </p:nvGraphicFramePr>
        <p:xfrm>
          <a:off x="1331640" y="2144273"/>
          <a:ext cx="6233829" cy="3472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7704" y="4365104"/>
            <a:ext cx="16741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ndara" panose="020E0502030303020204" pitchFamily="34" charset="0"/>
              </a:rPr>
              <a:t>Pilot project Yogyakarta </a:t>
            </a:r>
            <a:br>
              <a:rPr lang="en-US" sz="1400" dirty="0">
                <a:latin typeface="Candara" panose="020E0502030303020204" pitchFamily="34" charset="0"/>
              </a:rPr>
            </a:br>
            <a:r>
              <a:rPr lang="en-US" sz="1400" dirty="0">
                <a:latin typeface="Candara" panose="020E0502030303020204" pitchFamily="34" charset="0"/>
              </a:rPr>
              <a:t>Province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err="1">
                <a:latin typeface="Candara" panose="020E0502030303020204" pitchFamily="34" charset="0"/>
              </a:rPr>
              <a:t>Integrating</a:t>
            </a:r>
            <a:r>
              <a:rPr lang="nb-NO" sz="1400" dirty="0">
                <a:latin typeface="Candara" panose="020E0502030303020204" pitchFamily="34" charset="0"/>
              </a:rPr>
              <a:t> data from different systems in </a:t>
            </a:r>
            <a:r>
              <a:rPr lang="nb-NO" sz="1400" dirty="0" err="1">
                <a:latin typeface="Candara" panose="020E0502030303020204" pitchFamily="34" charset="0"/>
              </a:rPr>
              <a:t>districts</a:t>
            </a:r>
            <a:endParaRPr lang="en-US" sz="1400" dirty="0">
              <a:latin typeface="Candara" panose="020E05020303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2891" y="1700808"/>
            <a:ext cx="210623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ndara" panose="020E0502030303020204" pitchFamily="34" charset="0"/>
              </a:rPr>
              <a:t>National Dashboard project: </a:t>
            </a:r>
            <a:r>
              <a:rPr lang="nb-NO" sz="1400" dirty="0" err="1">
                <a:latin typeface="Candara" panose="020E0502030303020204" pitchFamily="34" charset="0"/>
              </a:rPr>
              <a:t>Extract</a:t>
            </a:r>
            <a:r>
              <a:rPr lang="nb-NO" sz="1400" dirty="0">
                <a:latin typeface="Candara" panose="020E0502030303020204" pitchFamily="34" charset="0"/>
              </a:rPr>
              <a:t> data from </a:t>
            </a:r>
            <a:r>
              <a:rPr lang="nb-NO" sz="1400" dirty="0" err="1">
                <a:latin typeface="Candara" panose="020E0502030303020204" pitchFamily="34" charset="0"/>
              </a:rPr>
              <a:t>national</a:t>
            </a:r>
            <a:r>
              <a:rPr lang="nb-NO" sz="1400" dirty="0">
                <a:latin typeface="Candara" panose="020E0502030303020204" pitchFamily="34" charset="0"/>
              </a:rPr>
              <a:t> databases</a:t>
            </a:r>
            <a:br>
              <a:rPr lang="nb-NO" sz="1400" dirty="0">
                <a:latin typeface="Candara" panose="020E0502030303020204" pitchFamily="34" charset="0"/>
              </a:rPr>
            </a:br>
            <a:r>
              <a:rPr lang="nb-NO" sz="1400" dirty="0">
                <a:latin typeface="Candara" panose="020E0502030303020204" pitchFamily="34" charset="0"/>
              </a:rPr>
              <a:t>by </a:t>
            </a:r>
            <a:r>
              <a:rPr lang="nb-NO" sz="1400" dirty="0" err="1">
                <a:latin typeface="Candara" panose="020E0502030303020204" pitchFamily="34" charset="0"/>
              </a:rPr>
              <a:t>Facility</a:t>
            </a:r>
            <a:r>
              <a:rPr lang="nb-NO" sz="1400" dirty="0">
                <a:latin typeface="Candara" panose="020E0502030303020204" pitchFamily="34" charset="0"/>
              </a:rPr>
              <a:t> &amp; by </a:t>
            </a:r>
            <a:r>
              <a:rPr lang="nb-NO" sz="1400" dirty="0" err="1">
                <a:latin typeface="Candara" panose="020E0502030303020204" pitchFamily="34" charset="0"/>
              </a:rPr>
              <a:t>district</a:t>
            </a:r>
            <a:endParaRPr lang="nb-NO" sz="14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latin typeface="Candara" panose="020E0502030303020204" pitchFamily="34" charset="0"/>
              </a:rPr>
              <a:t>Pilot in Yogyakarta</a:t>
            </a:r>
            <a:endParaRPr lang="en-US" sz="1400" dirty="0">
              <a:latin typeface="Candara" panose="020E05020303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7736" y="844169"/>
            <a:ext cx="21062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ndara" panose="020E0502030303020204" pitchFamily="34" charset="0"/>
              </a:rPr>
              <a:t>Expansion to 50 more districts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 err="1">
                <a:latin typeface="Candara" panose="020E0502030303020204" pitchFamily="34" charset="0"/>
              </a:rPr>
              <a:t>Including</a:t>
            </a:r>
            <a:r>
              <a:rPr lang="nb-NO" sz="1200" dirty="0">
                <a:latin typeface="Candara" panose="020E0502030303020204" pitchFamily="34" charset="0"/>
              </a:rPr>
              <a:t> </a:t>
            </a:r>
            <a:r>
              <a:rPr lang="nb-NO" sz="1200" dirty="0" err="1">
                <a:latin typeface="Candara" panose="020E0502030303020204" pitchFamily="34" charset="0"/>
              </a:rPr>
              <a:t>Universities</a:t>
            </a:r>
            <a:r>
              <a:rPr lang="nb-NO" sz="1200" dirty="0">
                <a:latin typeface="Candara" panose="020E0502030303020204" pitchFamily="34" charset="0"/>
              </a:rPr>
              <a:t>; 9 National Centres </a:t>
            </a:r>
            <a:r>
              <a:rPr lang="nb-NO" sz="1200" dirty="0" err="1">
                <a:latin typeface="Candara" panose="020E0502030303020204" pitchFamily="34" charset="0"/>
              </a:rPr>
              <a:t>of</a:t>
            </a:r>
            <a:r>
              <a:rPr lang="nb-NO" sz="1200" dirty="0">
                <a:latin typeface="Candara" panose="020E0502030303020204" pitchFamily="34" charset="0"/>
              </a:rPr>
              <a:t> </a:t>
            </a:r>
            <a:r>
              <a:rPr lang="nb-NO" sz="1200" dirty="0" err="1">
                <a:latin typeface="Candara" panose="020E0502030303020204" pitchFamily="34" charset="0"/>
              </a:rPr>
              <a:t>Excellence</a:t>
            </a:r>
            <a:endParaRPr lang="en-US" sz="12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latin typeface="Candara" panose="020E0502030303020204" pitchFamily="34" charset="0"/>
              </a:rPr>
              <a:t>Regional training </a:t>
            </a:r>
            <a:r>
              <a:rPr lang="nb-NO" sz="1200" dirty="0" err="1">
                <a:latin typeface="Candara" panose="020E0502030303020204" pitchFamily="34" charset="0"/>
              </a:rPr>
              <a:t>of</a:t>
            </a:r>
            <a:r>
              <a:rPr lang="nb-NO" sz="1200" dirty="0">
                <a:latin typeface="Candara" panose="020E0502030303020204" pitchFamily="34" charset="0"/>
              </a:rPr>
              <a:t> </a:t>
            </a:r>
            <a:r>
              <a:rPr lang="nb-NO" sz="1200" dirty="0" err="1">
                <a:latin typeface="Candara" panose="020E0502030303020204" pitchFamily="34" charset="0"/>
              </a:rPr>
              <a:t>trainers</a:t>
            </a:r>
            <a:endParaRPr lang="nb-NO" sz="12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latin typeface="Candara" panose="020E0502030303020204" pitchFamily="34" charset="0"/>
              </a:rPr>
              <a:t>Online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Candara" panose="020E0502030303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4556" y="3706208"/>
            <a:ext cx="39964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Roll out in 10 districts &amp; 5 Provinces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Cyclic approach to evaluation  &amp; improvements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latin typeface="Candara" panose="020E0502030303020204" pitchFamily="34" charset="0"/>
              </a:rPr>
              <a:t>Including</a:t>
            </a:r>
            <a:r>
              <a:rPr lang="nb-NO" dirty="0">
                <a:latin typeface="Candara" panose="020E0502030303020204" pitchFamily="34" charset="0"/>
              </a:rPr>
              <a:t> </a:t>
            </a:r>
            <a:r>
              <a:rPr lang="nb-NO" dirty="0" err="1">
                <a:latin typeface="Candara" panose="020E0502030303020204" pitchFamily="34" charset="0"/>
              </a:rPr>
              <a:t>Universities</a:t>
            </a:r>
            <a:r>
              <a:rPr lang="nb-NO" dirty="0">
                <a:latin typeface="Candara" panose="020E0502030303020204" pitchFamily="34" charset="0"/>
              </a:rPr>
              <a:t>; 3 National Centres </a:t>
            </a:r>
            <a:r>
              <a:rPr lang="nb-NO" dirty="0" err="1">
                <a:latin typeface="Candara" panose="020E0502030303020204" pitchFamily="34" charset="0"/>
              </a:rPr>
              <a:t>of</a:t>
            </a:r>
            <a:r>
              <a:rPr lang="nb-NO" dirty="0">
                <a:latin typeface="Candara" panose="020E0502030303020204" pitchFamily="34" charset="0"/>
              </a:rPr>
              <a:t> </a:t>
            </a:r>
            <a:r>
              <a:rPr lang="nb-NO" dirty="0" err="1">
                <a:latin typeface="Candara" panose="020E0502030303020204" pitchFamily="34" charset="0"/>
              </a:rPr>
              <a:t>Excellence</a:t>
            </a:r>
            <a:endParaRPr lang="nb-NO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Preparing for scaling up nationally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DFEA98B-BA7C-4E31-82D6-29C064E0CBC7}"/>
              </a:ext>
            </a:extLst>
          </p:cNvPr>
          <p:cNvSpPr txBox="1"/>
          <p:nvPr/>
        </p:nvSpPr>
        <p:spPr>
          <a:xfrm>
            <a:off x="6901192" y="948068"/>
            <a:ext cx="1631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Objective:</a:t>
            </a:r>
          </a:p>
          <a:p>
            <a:r>
              <a:rPr lang="nb-NO" sz="2000" dirty="0">
                <a:latin typeface="Candara" panose="020E0502030303020204" pitchFamily="34" charset="0"/>
              </a:rPr>
              <a:t>all </a:t>
            </a:r>
            <a:r>
              <a:rPr lang="nb-NO" sz="2000" dirty="0" err="1">
                <a:latin typeface="Candara" panose="020E0502030303020204" pitchFamily="34" charset="0"/>
              </a:rPr>
              <a:t>districts</a:t>
            </a:r>
            <a:endParaRPr lang="en-US" sz="2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464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166966" y="149472"/>
            <a:ext cx="8725513" cy="113402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nb-NO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r>
              <a:rPr lang="nb-NO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F</a:t>
            </a:r>
            <a:r>
              <a:rPr lang="nb-NO" sz="28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inding</a:t>
            </a:r>
            <a:r>
              <a:rPr lang="nb-NO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: </a:t>
            </a:r>
            <a:r>
              <a:rPr lang="nb-NO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Fairly</a:t>
            </a:r>
            <a:r>
              <a:rPr lang="nb-NO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nb-NO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good</a:t>
            </a:r>
            <a:r>
              <a:rPr lang="nb-NO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data </a:t>
            </a:r>
            <a:r>
              <a:rPr lang="nb-NO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use</a:t>
            </a:r>
            <a:r>
              <a:rPr lang="nb-NO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&amp; </a:t>
            </a:r>
            <a:r>
              <a:rPr lang="nb-NO" sz="28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Regular</a:t>
            </a:r>
            <a:r>
              <a:rPr lang="nb-NO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nb-NO" sz="28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meetings</a:t>
            </a:r>
            <a:r>
              <a:rPr lang="nb-NO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in all </a:t>
            </a:r>
            <a:r>
              <a:rPr lang="nb-NO" sz="28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health</a:t>
            </a:r>
            <a:r>
              <a:rPr lang="nb-NO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nb-NO" sz="28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centres</a:t>
            </a:r>
            <a:r>
              <a:rPr lang="nb-NO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(</a:t>
            </a:r>
            <a:r>
              <a:rPr lang="nb-NO" sz="28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puskesmas</a:t>
            </a:r>
            <a:r>
              <a:rPr lang="nb-NO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) (</a:t>
            </a:r>
            <a:r>
              <a:rPr lang="nb-NO" sz="28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also</a:t>
            </a:r>
            <a:r>
              <a:rPr lang="nb-NO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) </a:t>
            </a:r>
            <a:r>
              <a:rPr lang="nb-NO" sz="28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discussing</a:t>
            </a:r>
            <a:r>
              <a:rPr lang="nb-NO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data</a:t>
            </a:r>
            <a:r>
              <a:rPr lang="id-ID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endParaRPr lang="id-ID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5765283" y="1673524"/>
            <a:ext cx="3004236" cy="1371240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32960" tIns="91440" bIns="91440" anchor="ctr"/>
          <a:lstStyle/>
          <a:p>
            <a:pPr>
              <a:lnSpc>
                <a:spcPct val="90000"/>
              </a:lnSpc>
            </a:pP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Health services: data recording &amp;</a:t>
            </a:r>
          </a:p>
          <a:p>
            <a:pPr>
              <a:lnSpc>
                <a:spcPct val="90000"/>
              </a:lnSpc>
            </a:pPr>
            <a:r>
              <a:rPr lang="en-US" sz="2400" spc="-1" dirty="0">
                <a:uFill>
                  <a:solidFill>
                    <a:srgbClr val="FFFFFF"/>
                  </a:solidFill>
                </a:uFill>
                <a:latin typeface="Calibri"/>
              </a:rPr>
              <a:t>collection</a:t>
            </a:r>
            <a:endParaRPr lang="en-US" sz="24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3"/>
          <p:cNvSpPr/>
          <p:nvPr/>
        </p:nvSpPr>
        <p:spPr>
          <a:xfrm>
            <a:off x="3596257" y="1283500"/>
            <a:ext cx="2449710" cy="1836000"/>
          </a:xfrm>
          <a:prstGeom prst="roundRect">
            <a:avLst>
              <a:gd name="adj" fmla="val 10000"/>
            </a:avLst>
          </a:prstGeom>
          <a:blipFill>
            <a:blip r:embed="rId2"/>
            <a:stretch>
              <a:fillRect/>
            </a:stretch>
          </a:blip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4"/>
          <p:cNvSpPr/>
          <p:nvPr/>
        </p:nvSpPr>
        <p:spPr>
          <a:xfrm>
            <a:off x="5734387" y="3477700"/>
            <a:ext cx="2908440" cy="1244880"/>
          </a:xfrm>
          <a:prstGeom prst="roundRect">
            <a:avLst>
              <a:gd name="adj" fmla="val 1000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81640" tIns="91440" bIns="91440" anchor="ctr"/>
          <a:lstStyle/>
          <a:p>
            <a:pPr>
              <a:lnSpc>
                <a:spcPct val="90000"/>
              </a:lnSpc>
            </a:pP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Pre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Calibri"/>
              </a:rPr>
              <a:t>Lokmin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 : Checking data quality</a:t>
            </a:r>
            <a:endParaRPr lang="en-US" sz="24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CustomShape 5"/>
          <p:cNvSpPr/>
          <p:nvPr/>
        </p:nvSpPr>
        <p:spPr>
          <a:xfrm>
            <a:off x="3682657" y="3402820"/>
            <a:ext cx="2433240" cy="1990080"/>
          </a:xfrm>
          <a:prstGeom prst="roundRect">
            <a:avLst>
              <a:gd name="adj" fmla="val 10000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CustomShape 6"/>
          <p:cNvSpPr/>
          <p:nvPr/>
        </p:nvSpPr>
        <p:spPr>
          <a:xfrm>
            <a:off x="2160937" y="5445224"/>
            <a:ext cx="6481890" cy="916560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/>
        </p:style>
        <p:txBody>
          <a:bodyPr lIns="1867320" tIns="106560" rIns="106560" bIns="106560" anchor="ctr"/>
          <a:lstStyle/>
          <a:p>
            <a:pPr>
              <a:lnSpc>
                <a:spcPct val="90000"/>
              </a:lnSpc>
            </a:pP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LOKMIN (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Calibri"/>
              </a:rPr>
              <a:t>lokakarya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 mini) monthly meeting, data based evaluation</a:t>
            </a:r>
            <a:endParaRPr lang="en-US" sz="24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7"/>
          <p:cNvSpPr/>
          <p:nvPr/>
        </p:nvSpPr>
        <p:spPr>
          <a:xfrm>
            <a:off x="756397" y="4923944"/>
            <a:ext cx="2350350" cy="1846800"/>
          </a:xfrm>
          <a:prstGeom prst="roundRect">
            <a:avLst>
              <a:gd name="adj" fmla="val 10000"/>
            </a:avLst>
          </a:prstGeom>
          <a:blipFill>
            <a:blip r:embed="rId4"/>
            <a:stretch>
              <a:fillRect/>
            </a:stretch>
          </a:blip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extBox 1"/>
          <p:cNvSpPr txBox="1"/>
          <p:nvPr/>
        </p:nvSpPr>
        <p:spPr>
          <a:xfrm>
            <a:off x="174184" y="1534450"/>
            <a:ext cx="34963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err="1" smtClean="0"/>
              <a:t>Strategy</a:t>
            </a:r>
            <a:r>
              <a:rPr lang="nb-NO" sz="2000" b="1" dirty="0"/>
              <a:t> </a:t>
            </a:r>
            <a:r>
              <a:rPr lang="nb-NO" sz="2000" b="1" dirty="0" smtClean="0"/>
              <a:t>&amp; design: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smtClean="0"/>
              <a:t>Using </a:t>
            </a:r>
            <a:r>
              <a:rPr lang="nb-NO" sz="2000" dirty="0" err="1" smtClean="0"/>
              <a:t>Regular</a:t>
            </a:r>
            <a:r>
              <a:rPr lang="nb-NO" sz="2000" dirty="0" smtClean="0"/>
              <a:t> </a:t>
            </a:r>
            <a:r>
              <a:rPr lang="nb-NO" sz="2000" dirty="0" err="1" smtClean="0"/>
              <a:t>meetings</a:t>
            </a:r>
            <a:r>
              <a:rPr lang="nb-NO" sz="2000" dirty="0" smtClean="0"/>
              <a:t> </a:t>
            </a:r>
            <a:br>
              <a:rPr lang="nb-NO" sz="2000" dirty="0" smtClean="0"/>
            </a:br>
            <a:r>
              <a:rPr lang="nb-NO" sz="2000" dirty="0" smtClean="0"/>
              <a:t>as ‘</a:t>
            </a:r>
            <a:r>
              <a:rPr lang="nb-NO" sz="2000" dirty="0" err="1" smtClean="0"/>
              <a:t>vehicle</a:t>
            </a:r>
            <a:r>
              <a:rPr lang="nb-NO" sz="2000" dirty="0" smtClean="0"/>
              <a:t>’ for </a:t>
            </a:r>
            <a:r>
              <a:rPr lang="nb-NO" sz="2000" dirty="0" err="1" smtClean="0"/>
              <a:t>promoting</a:t>
            </a:r>
            <a:r>
              <a:rPr lang="nb-NO" sz="2000" dirty="0" smtClean="0"/>
              <a:t> </a:t>
            </a:r>
            <a:br>
              <a:rPr lang="nb-NO" sz="2000" dirty="0" smtClean="0"/>
            </a:br>
            <a:r>
              <a:rPr lang="nb-NO" sz="2000" dirty="0" smtClean="0"/>
              <a:t>data </a:t>
            </a:r>
            <a:r>
              <a:rPr lang="nb-NO" sz="2000" dirty="0" err="1" smtClean="0"/>
              <a:t>use</a:t>
            </a:r>
            <a:endParaRPr lang="nb-NO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smtClean="0"/>
              <a:t>Design Health </a:t>
            </a:r>
            <a:r>
              <a:rPr lang="nb-NO" sz="2000" dirty="0" err="1" smtClean="0"/>
              <a:t>centre</a:t>
            </a:r>
            <a:r>
              <a:rPr lang="nb-NO" sz="2000" dirty="0" smtClean="0"/>
              <a:t>  </a:t>
            </a:r>
            <a:br>
              <a:rPr lang="nb-NO" sz="2000" dirty="0" smtClean="0"/>
            </a:br>
            <a:r>
              <a:rPr lang="nb-NO" sz="2000" dirty="0" err="1" smtClean="0"/>
              <a:t>dashboards</a:t>
            </a:r>
            <a:endParaRPr lang="nb-NO" sz="2000" dirty="0" smtClean="0"/>
          </a:p>
          <a:p>
            <a:endParaRPr lang="nb-NO" sz="2000" dirty="0" smtClean="0"/>
          </a:p>
          <a:p>
            <a:r>
              <a:rPr lang="nb-NO" sz="2000" b="1" dirty="0" smtClean="0"/>
              <a:t>!! Note: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 dirty="0" err="1" smtClean="0"/>
              <a:t>Need</a:t>
            </a:r>
            <a:r>
              <a:rPr lang="nb-NO" sz="2000" dirty="0" smtClean="0"/>
              <a:t> </a:t>
            </a:r>
            <a:r>
              <a:rPr lang="nb-NO" sz="2000" dirty="0" err="1" smtClean="0"/>
              <a:t>local</a:t>
            </a:r>
            <a:r>
              <a:rPr lang="nb-NO" sz="2000" dirty="0" smtClean="0"/>
              <a:t> MCH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 dirty="0" smtClean="0"/>
              <a:t>Challenge: </a:t>
            </a:r>
            <a:r>
              <a:rPr lang="nb-NO" sz="2000" dirty="0" err="1" smtClean="0"/>
              <a:t>Mostly</a:t>
            </a:r>
            <a:r>
              <a:rPr lang="nb-NO" sz="2000" dirty="0" smtClean="0"/>
              <a:t> Xcel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869176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177389" y="2753697"/>
            <a:ext cx="1370879" cy="1896398"/>
            <a:chOff x="3752273" y="3381182"/>
            <a:chExt cx="1395791" cy="1224136"/>
          </a:xfrm>
        </p:grpSpPr>
        <p:sp>
          <p:nvSpPr>
            <p:cNvPr id="2" name="Curved Left Arrow 1"/>
            <p:cNvSpPr/>
            <p:nvPr/>
          </p:nvSpPr>
          <p:spPr>
            <a:xfrm>
              <a:off x="4499992" y="3381182"/>
              <a:ext cx="648072" cy="1224136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" name="Curved Left Arrow 2"/>
            <p:cNvSpPr/>
            <p:nvPr/>
          </p:nvSpPr>
          <p:spPr>
            <a:xfrm rot="10800000">
              <a:off x="3752273" y="3381182"/>
              <a:ext cx="648072" cy="1222038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29821" y="3700272"/>
            <a:ext cx="682242" cy="847366"/>
            <a:chOff x="1367644" y="3866151"/>
            <a:chExt cx="751407" cy="739169"/>
          </a:xfrm>
        </p:grpSpPr>
        <p:sp>
          <p:nvSpPr>
            <p:cNvPr id="4" name="Curved Left Arrow 3"/>
            <p:cNvSpPr/>
            <p:nvPr/>
          </p:nvSpPr>
          <p:spPr>
            <a:xfrm>
              <a:off x="1795015" y="3866986"/>
              <a:ext cx="324036" cy="738334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5" name="Curved Left Arrow 4"/>
            <p:cNvSpPr/>
            <p:nvPr/>
          </p:nvSpPr>
          <p:spPr>
            <a:xfrm rot="10800000">
              <a:off x="1367644" y="3866151"/>
              <a:ext cx="324036" cy="737069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91553" y="1673579"/>
            <a:ext cx="2052228" cy="3123481"/>
            <a:chOff x="6272553" y="3533582"/>
            <a:chExt cx="1395791" cy="1224136"/>
          </a:xfrm>
        </p:grpSpPr>
        <p:sp>
          <p:nvSpPr>
            <p:cNvPr id="6" name="Curved Left Arrow 5"/>
            <p:cNvSpPr/>
            <p:nvPr/>
          </p:nvSpPr>
          <p:spPr>
            <a:xfrm>
              <a:off x="7020272" y="3533582"/>
              <a:ext cx="648072" cy="1224136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7" name="Curved Left Arrow 6"/>
            <p:cNvSpPr/>
            <p:nvPr/>
          </p:nvSpPr>
          <p:spPr>
            <a:xfrm rot="10800000">
              <a:off x="6272553" y="3533582"/>
              <a:ext cx="648072" cy="1222038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14" name="Right Arrow 13"/>
          <p:cNvSpPr/>
          <p:nvPr/>
        </p:nvSpPr>
        <p:spPr>
          <a:xfrm flipV="1">
            <a:off x="2874081" y="3873490"/>
            <a:ext cx="216024" cy="2880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 flipV="1">
            <a:off x="4658758" y="3539150"/>
            <a:ext cx="216024" cy="2880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32488" y="3221499"/>
            <a:ext cx="1082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latin typeface="Candara" panose="020E0502030303020204" pitchFamily="34" charset="0"/>
              </a:rPr>
              <a:t>Cycle</a:t>
            </a:r>
            <a:r>
              <a:rPr lang="nb-NO" dirty="0">
                <a:latin typeface="Candara" panose="020E0502030303020204" pitchFamily="34" charset="0"/>
              </a:rPr>
              <a:t> </a:t>
            </a:r>
            <a:r>
              <a:rPr lang="nb-NO" dirty="0" err="1">
                <a:latin typeface="Candara" panose="020E0502030303020204" pitchFamily="34" charset="0"/>
              </a:rPr>
              <a:t>of</a:t>
            </a:r>
            <a:r>
              <a:rPr lang="nb-NO" dirty="0">
                <a:latin typeface="Candara" panose="020E0502030303020204" pitchFamily="34" charset="0"/>
              </a:rPr>
              <a:t> </a:t>
            </a:r>
          </a:p>
          <a:p>
            <a:r>
              <a:rPr lang="nb-NO" dirty="0">
                <a:latin typeface="Candara" panose="020E0502030303020204" pitchFamily="34" charset="0"/>
              </a:rPr>
              <a:t>Action</a:t>
            </a:r>
          </a:p>
          <a:p>
            <a:r>
              <a:rPr lang="nb-NO" dirty="0">
                <a:latin typeface="Candara" panose="020E0502030303020204" pitchFamily="34" charset="0"/>
              </a:rPr>
              <a:t>Research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76848" y="3867830"/>
            <a:ext cx="6815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 err="1">
                <a:latin typeface="Candara" panose="020E0502030303020204" pitchFamily="34" charset="0"/>
              </a:rPr>
              <a:t>Cycle</a:t>
            </a:r>
            <a:r>
              <a:rPr lang="nb-NO" sz="1000" dirty="0">
                <a:latin typeface="Candara" panose="020E0502030303020204" pitchFamily="34" charset="0"/>
              </a:rPr>
              <a:t> </a:t>
            </a:r>
            <a:r>
              <a:rPr lang="nb-NO" sz="1000" dirty="0" err="1">
                <a:latin typeface="Candara" panose="020E0502030303020204" pitchFamily="34" charset="0"/>
              </a:rPr>
              <a:t>of</a:t>
            </a:r>
            <a:r>
              <a:rPr lang="nb-NO" sz="1000" dirty="0">
                <a:latin typeface="Candara" panose="020E0502030303020204" pitchFamily="34" charset="0"/>
              </a:rPr>
              <a:t> </a:t>
            </a:r>
          </a:p>
          <a:p>
            <a:r>
              <a:rPr lang="nb-NO" sz="1000" dirty="0">
                <a:latin typeface="Candara" panose="020E0502030303020204" pitchFamily="34" charset="0"/>
              </a:rPr>
              <a:t>Action</a:t>
            </a:r>
          </a:p>
          <a:p>
            <a:r>
              <a:rPr lang="nb-NO" sz="1000" dirty="0">
                <a:latin typeface="Candara" panose="020E0502030303020204" pitchFamily="34" charset="0"/>
              </a:rPr>
              <a:t>Research</a:t>
            </a:r>
            <a:endParaRPr lang="en-US" sz="1000" dirty="0">
              <a:latin typeface="Candara" panose="020E0502030303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14541" y="2488495"/>
            <a:ext cx="158088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err="1">
                <a:latin typeface="Candara" panose="020E0502030303020204" pitchFamily="34" charset="0"/>
              </a:rPr>
              <a:t>Cycle</a:t>
            </a:r>
            <a:r>
              <a:rPr lang="nb-NO" sz="2800" dirty="0">
                <a:latin typeface="Candara" panose="020E0502030303020204" pitchFamily="34" charset="0"/>
              </a:rPr>
              <a:t> </a:t>
            </a:r>
            <a:r>
              <a:rPr lang="nb-NO" sz="2800" dirty="0" err="1">
                <a:latin typeface="Candara" panose="020E0502030303020204" pitchFamily="34" charset="0"/>
              </a:rPr>
              <a:t>of</a:t>
            </a:r>
            <a:r>
              <a:rPr lang="nb-NO" sz="2800" dirty="0">
                <a:latin typeface="Candara" panose="020E0502030303020204" pitchFamily="34" charset="0"/>
              </a:rPr>
              <a:t> </a:t>
            </a:r>
          </a:p>
          <a:p>
            <a:r>
              <a:rPr lang="nb-NO" sz="2800" dirty="0">
                <a:latin typeface="Candara" panose="020E0502030303020204" pitchFamily="34" charset="0"/>
              </a:rPr>
              <a:t>Action</a:t>
            </a:r>
          </a:p>
          <a:p>
            <a:r>
              <a:rPr lang="nb-NO" sz="2800" dirty="0">
                <a:latin typeface="Candara" panose="020E0502030303020204" pitchFamily="34" charset="0"/>
              </a:rPr>
              <a:t>Research</a:t>
            </a:r>
            <a:endParaRPr lang="en-US" sz="2800" dirty="0">
              <a:latin typeface="Candara" panose="020E0502030303020204" pitchFamily="34" charset="0"/>
            </a:endParaRPr>
          </a:p>
        </p:txBody>
      </p:sp>
      <p:sp>
        <p:nvSpPr>
          <p:cNvPr id="22" name="Right Arrow 21"/>
          <p:cNvSpPr/>
          <p:nvPr/>
        </p:nvSpPr>
        <p:spPr>
          <a:xfrm rot="767399">
            <a:off x="4661660" y="753213"/>
            <a:ext cx="1207316" cy="57606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1260189" y="377434"/>
            <a:ext cx="1566174" cy="1122879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  <a:latin typeface="Candara" panose="020E0502030303020204" pitchFamily="34" charset="0"/>
              </a:rPr>
              <a:t>Policy</a:t>
            </a:r>
            <a:endParaRPr lang="en-US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2964137" y="529833"/>
            <a:ext cx="1566174" cy="82434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>
                <a:solidFill>
                  <a:schemeClr val="tx1"/>
                </a:solidFill>
                <a:latin typeface="Candara" panose="020E0502030303020204" pitchFamily="34" charset="0"/>
              </a:rPr>
              <a:t>Processes</a:t>
            </a:r>
            <a:endParaRPr lang="en-US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7" name="12-Point Star 26"/>
          <p:cNvSpPr/>
          <p:nvPr/>
        </p:nvSpPr>
        <p:spPr>
          <a:xfrm>
            <a:off x="5832108" y="582178"/>
            <a:ext cx="952859" cy="1091401"/>
          </a:xfrm>
          <a:prstGeom prst="star1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1223" y="5229202"/>
            <a:ext cx="7598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latin typeface="Candara" panose="020E0502030303020204" pitchFamily="34" charset="0"/>
              </a:rPr>
              <a:t>Repeated Bottom-up cycles of Action Research </a:t>
            </a:r>
            <a:r>
              <a:rPr lang="nb-NO" sz="2400" dirty="0" err="1" smtClean="0">
                <a:latin typeface="Candara" panose="020E0502030303020204" pitchFamily="34" charset="0"/>
              </a:rPr>
              <a:t>Engaging</a:t>
            </a:r>
            <a:r>
              <a:rPr lang="nb-NO" sz="2400" dirty="0" smtClean="0">
                <a:latin typeface="Candara" panose="020E0502030303020204" pitchFamily="34" charset="0"/>
              </a:rPr>
              <a:t> </a:t>
            </a:r>
            <a:r>
              <a:rPr lang="nb-NO" sz="2400" dirty="0" err="1" smtClean="0">
                <a:latin typeface="Candara" panose="020E0502030303020204" pitchFamily="34" charset="0"/>
              </a:rPr>
              <a:t>increasingly</a:t>
            </a:r>
            <a:r>
              <a:rPr lang="nb-NO" sz="2400" dirty="0" smtClean="0">
                <a:latin typeface="Candara" panose="020E0502030303020204" pitchFamily="34" charset="0"/>
              </a:rPr>
              <a:t> </a:t>
            </a:r>
            <a:r>
              <a:rPr lang="nb-NO" sz="2400" dirty="0" err="1">
                <a:latin typeface="Candara" panose="020E0502030303020204" pitchFamily="34" charset="0"/>
              </a:rPr>
              <a:t>wider</a:t>
            </a:r>
            <a:r>
              <a:rPr lang="nb-NO" sz="2400" dirty="0">
                <a:latin typeface="Candara" panose="020E0502030303020204" pitchFamily="34" charset="0"/>
              </a:rPr>
              <a:t> &amp; </a:t>
            </a:r>
            <a:r>
              <a:rPr lang="nb-NO" sz="2400" dirty="0" err="1">
                <a:latin typeface="Candara" panose="020E0502030303020204" pitchFamily="34" charset="0"/>
              </a:rPr>
              <a:t>higher</a:t>
            </a:r>
            <a:r>
              <a:rPr lang="nb-NO" sz="2400" dirty="0">
                <a:latin typeface="Candara" panose="020E0502030303020204" pitchFamily="34" charset="0"/>
              </a:rPr>
              <a:t> </a:t>
            </a:r>
            <a:r>
              <a:rPr lang="nb-NO" sz="2400" dirty="0" err="1">
                <a:latin typeface="Candara" panose="020E0502030303020204" pitchFamily="34" charset="0"/>
              </a:rPr>
              <a:t>level</a:t>
            </a:r>
            <a:r>
              <a:rPr lang="nb-NO" sz="2400" dirty="0">
                <a:latin typeface="Candara" panose="020E0502030303020204" pitchFamily="34" charset="0"/>
              </a:rPr>
              <a:t> </a:t>
            </a:r>
            <a:r>
              <a:rPr lang="nb-NO" sz="2400" dirty="0" err="1">
                <a:latin typeface="Candara" panose="020E0502030303020204" pitchFamily="34" charset="0"/>
              </a:rPr>
              <a:t>groups</a:t>
            </a:r>
            <a:r>
              <a:rPr lang="nb-NO" sz="2400" dirty="0">
                <a:latin typeface="Candara" panose="020E0502030303020204" pitchFamily="34" charset="0"/>
              </a:rPr>
              <a:t> </a:t>
            </a:r>
            <a:r>
              <a:rPr lang="nb-NO" sz="2400" dirty="0" err="1">
                <a:latin typeface="Candara" panose="020E0502030303020204" pitchFamily="34" charset="0"/>
              </a:rPr>
              <a:t>of</a:t>
            </a:r>
            <a:r>
              <a:rPr lang="nb-NO" sz="2400" dirty="0">
                <a:latin typeface="Candara" panose="020E0502030303020204" pitchFamily="34" charset="0"/>
              </a:rPr>
              <a:t> stakeholders </a:t>
            </a:r>
          </a:p>
          <a:p>
            <a:r>
              <a:rPr lang="nb-NO" sz="2400" dirty="0" smtClean="0">
                <a:latin typeface="Candara" panose="020E0502030303020204" pitchFamily="34" charset="0"/>
              </a:rPr>
              <a:t>- </a:t>
            </a:r>
            <a:r>
              <a:rPr lang="nb-NO" sz="2400" dirty="0" err="1" smtClean="0">
                <a:latin typeface="Candara" panose="020E0502030303020204" pitchFamily="34" charset="0"/>
              </a:rPr>
              <a:t>until</a:t>
            </a:r>
            <a:r>
              <a:rPr lang="nb-NO" sz="2400" dirty="0" smtClean="0">
                <a:latin typeface="Candara" panose="020E0502030303020204" pitchFamily="34" charset="0"/>
              </a:rPr>
              <a:t> </a:t>
            </a:r>
            <a:r>
              <a:rPr lang="nb-NO" sz="2400" dirty="0" err="1">
                <a:latin typeface="Candara" panose="020E0502030303020204" pitchFamily="34" charset="0"/>
              </a:rPr>
              <a:t>converging</a:t>
            </a:r>
            <a:r>
              <a:rPr lang="nb-NO" sz="2400" dirty="0">
                <a:latin typeface="Candara" panose="020E0502030303020204" pitchFamily="34" charset="0"/>
              </a:rPr>
              <a:t> </a:t>
            </a:r>
            <a:r>
              <a:rPr lang="nb-NO" sz="2400" dirty="0" err="1">
                <a:latin typeface="Candara" panose="020E0502030303020204" pitchFamily="34" charset="0"/>
              </a:rPr>
              <a:t>with</a:t>
            </a:r>
            <a:r>
              <a:rPr lang="nb-NO" sz="2400" dirty="0">
                <a:latin typeface="Candara" panose="020E0502030303020204" pitchFamily="34" charset="0"/>
              </a:rPr>
              <a:t> </a:t>
            </a:r>
            <a:r>
              <a:rPr lang="nb-NO" sz="2400" dirty="0" err="1">
                <a:latin typeface="Candara" panose="020E0502030303020204" pitchFamily="34" charset="0"/>
              </a:rPr>
              <a:t>national</a:t>
            </a:r>
            <a:r>
              <a:rPr lang="nb-NO" sz="2400" dirty="0">
                <a:latin typeface="Candara" panose="020E0502030303020204" pitchFamily="34" charset="0"/>
              </a:rPr>
              <a:t> policy </a:t>
            </a:r>
            <a:r>
              <a:rPr lang="nb-NO" sz="2400" dirty="0" err="1">
                <a:latin typeface="Candara" panose="020E0502030303020204" pitchFamily="34" charset="0"/>
              </a:rPr>
              <a:t>processes</a:t>
            </a:r>
            <a:r>
              <a:rPr lang="nb-NO" sz="2400" dirty="0">
                <a:latin typeface="Candara" panose="020E0502030303020204" pitchFamily="34" charset="0"/>
              </a:rPr>
              <a:t> </a:t>
            </a:r>
            <a:endParaRPr lang="nb-NO" sz="2400" dirty="0" smtClean="0">
              <a:latin typeface="Candara" panose="020E0502030303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1223" y="3476420"/>
            <a:ext cx="7389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Candara" panose="020E0502030303020204" pitchFamily="34" charset="0"/>
              </a:rPr>
              <a:t>Users/</a:t>
            </a:r>
          </a:p>
          <a:p>
            <a:r>
              <a:rPr lang="nb-NO" dirty="0">
                <a:latin typeface="Candara" panose="020E0502030303020204" pitchFamily="34" charset="0"/>
              </a:rPr>
              <a:t>Project</a:t>
            </a:r>
          </a:p>
          <a:p>
            <a:r>
              <a:rPr lang="nb-NO" dirty="0" err="1">
                <a:latin typeface="Candara" panose="020E0502030303020204" pitchFamily="34" charset="0"/>
              </a:rPr>
              <a:t>level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2790" y="2608198"/>
            <a:ext cx="227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Candara" panose="020E0502030303020204" pitchFamily="34" charset="0"/>
              </a:rPr>
              <a:t>Managers/</a:t>
            </a:r>
          </a:p>
          <a:p>
            <a:r>
              <a:rPr lang="nb-NO" dirty="0" err="1">
                <a:latin typeface="Candara" panose="020E0502030303020204" pitchFamily="34" charset="0"/>
              </a:rPr>
              <a:t>Province</a:t>
            </a:r>
            <a:r>
              <a:rPr lang="nb-NO" dirty="0">
                <a:latin typeface="Candara" panose="020E0502030303020204" pitchFamily="34" charset="0"/>
              </a:rPr>
              <a:t> </a:t>
            </a:r>
            <a:r>
              <a:rPr lang="nb-NO" dirty="0" err="1">
                <a:latin typeface="Candara" panose="020E0502030303020204" pitchFamily="34" charset="0"/>
              </a:rPr>
              <a:t>politics</a:t>
            </a:r>
            <a:r>
              <a:rPr lang="nb-NO" dirty="0">
                <a:latin typeface="Candara" panose="020E0502030303020204" pitchFamily="34" charset="0"/>
              </a:rPr>
              <a:t> </a:t>
            </a:r>
            <a:r>
              <a:rPr lang="nb-NO" dirty="0" err="1">
                <a:latin typeface="Candara" panose="020E0502030303020204" pitchFamily="34" charset="0"/>
              </a:rPr>
              <a:t>level</a:t>
            </a:r>
            <a:endParaRPr lang="nb-NO" dirty="0">
              <a:latin typeface="Candara" panose="020E0502030303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1223" y="1454092"/>
            <a:ext cx="1362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Candara" panose="020E0502030303020204" pitchFamily="34" charset="0"/>
              </a:rPr>
              <a:t>National</a:t>
            </a:r>
          </a:p>
          <a:p>
            <a:r>
              <a:rPr lang="nb-NO" dirty="0">
                <a:latin typeface="Candara" panose="020E0502030303020204" pitchFamily="34" charset="0"/>
              </a:rPr>
              <a:t>Policy </a:t>
            </a:r>
            <a:r>
              <a:rPr lang="nb-NO" dirty="0" err="1">
                <a:latin typeface="Candara" panose="020E0502030303020204" pitchFamily="34" charset="0"/>
              </a:rPr>
              <a:t>level</a:t>
            </a:r>
            <a:r>
              <a:rPr lang="nb-NO" dirty="0">
                <a:latin typeface="Candara" panose="020E0502030303020204" pitchFamily="34" charset="0"/>
              </a:rPr>
              <a:t>,</a:t>
            </a:r>
          </a:p>
          <a:p>
            <a:r>
              <a:rPr lang="nb-NO" dirty="0">
                <a:latin typeface="Candara" panose="020E0502030303020204" pitchFamily="34" charset="0"/>
              </a:rPr>
              <a:t> WHO, UNICEF, ..</a:t>
            </a:r>
          </a:p>
          <a:p>
            <a:endParaRPr lang="en-US" dirty="0">
              <a:latin typeface="Candara" panose="020E0502030303020204" pitchFamily="34" charset="0"/>
            </a:endParaRPr>
          </a:p>
        </p:txBody>
      </p:sp>
      <p:cxnSp>
        <p:nvCxnSpPr>
          <p:cNvPr id="36" name="Straight Connector 35"/>
          <p:cNvCxnSpPr>
            <a:cxnSpLocks/>
          </p:cNvCxnSpPr>
          <p:nvPr/>
        </p:nvCxnSpPr>
        <p:spPr>
          <a:xfrm>
            <a:off x="1804180" y="1809014"/>
            <a:ext cx="377717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  <a:endCxn id="3" idx="3"/>
          </p:cNvCxnSpPr>
          <p:nvPr/>
        </p:nvCxnSpPr>
        <p:spPr>
          <a:xfrm>
            <a:off x="2059110" y="2777784"/>
            <a:ext cx="1595657" cy="91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  <a:endCxn id="5" idx="3"/>
          </p:cNvCxnSpPr>
          <p:nvPr/>
        </p:nvCxnSpPr>
        <p:spPr>
          <a:xfrm>
            <a:off x="1384885" y="3701896"/>
            <a:ext cx="865593" cy="94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7-Point Star 44"/>
          <p:cNvSpPr/>
          <p:nvPr/>
        </p:nvSpPr>
        <p:spPr>
          <a:xfrm>
            <a:off x="6115423" y="942009"/>
            <a:ext cx="418943" cy="454833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784648" y="959973"/>
            <a:ext cx="2468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i="1" dirty="0">
                <a:latin typeface="Candara" panose="020E0502030303020204" pitchFamily="34" charset="0"/>
              </a:rPr>
              <a:t>One/Satu Data Indonesia</a:t>
            </a:r>
          </a:p>
          <a:p>
            <a:r>
              <a:rPr lang="nb-NO" b="1" i="1" dirty="0">
                <a:latin typeface="Candara" panose="020E0502030303020204" pitchFamily="34" charset="0"/>
              </a:rPr>
              <a:t>Presidential Regulation</a:t>
            </a:r>
            <a:endParaRPr lang="en-US" b="1" i="1" dirty="0">
              <a:latin typeface="Candara" panose="020E0502030303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BA9910D-B54B-4327-BD21-E9BF6F94EB0D}"/>
              </a:ext>
            </a:extLst>
          </p:cNvPr>
          <p:cNvSpPr txBox="1"/>
          <p:nvPr/>
        </p:nvSpPr>
        <p:spPr>
          <a:xfrm>
            <a:off x="7182625" y="2473854"/>
            <a:ext cx="124253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b="1" dirty="0" err="1">
                <a:solidFill>
                  <a:srgbClr val="FF0000"/>
                </a:solidFill>
              </a:rPr>
              <a:t>MoH</a:t>
            </a:r>
            <a:endParaRPr lang="en-US" sz="1400" b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rgbClr val="FF0000"/>
                </a:solidFill>
              </a:rPr>
              <a:t>PHO and DHO data officer</a:t>
            </a: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rgbClr val="FF0000"/>
                </a:solidFill>
              </a:rPr>
              <a:t>Center of Excellence (</a:t>
            </a:r>
            <a:r>
              <a:rPr lang="en-US" sz="1400" b="1" dirty="0" err="1">
                <a:solidFill>
                  <a:srgbClr val="FF0000"/>
                </a:solidFill>
              </a:rPr>
              <a:t>CoE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28910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Example </a:t>
            </a:r>
            <a:r>
              <a:rPr lang="en-US" dirty="0" smtClean="0"/>
              <a:t>Project to improve data use and DHIS2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1556792"/>
            <a:ext cx="480362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err="1" smtClean="0"/>
              <a:t>Concurrent</a:t>
            </a:r>
            <a:r>
              <a:rPr lang="nb-NO" sz="2800" dirty="0" smtClean="0"/>
              <a:t> </a:t>
            </a:r>
            <a:r>
              <a:rPr lang="nb-NO" sz="2800" dirty="0" err="1" smtClean="0"/>
              <a:t>evaluation</a:t>
            </a:r>
            <a:r>
              <a:rPr lang="nb-NO" sz="2800" dirty="0" smtClean="0"/>
              <a:t>, </a:t>
            </a:r>
          </a:p>
          <a:p>
            <a:r>
              <a:rPr lang="nb-NO" sz="2800" dirty="0" err="1" smtClean="0"/>
              <a:t>interventions</a:t>
            </a:r>
            <a:r>
              <a:rPr lang="nb-NO" sz="2800" dirty="0" smtClean="0"/>
              <a:t> and </a:t>
            </a:r>
            <a:r>
              <a:rPr lang="nb-NO" sz="2800" dirty="0" err="1" smtClean="0"/>
              <a:t>improvement</a:t>
            </a:r>
            <a:endParaRPr lang="nb-NO" sz="2800" dirty="0" smtClean="0"/>
          </a:p>
          <a:p>
            <a:r>
              <a:rPr lang="nb-NO" sz="2800" dirty="0" smtClean="0"/>
              <a:t>In </a:t>
            </a:r>
            <a:r>
              <a:rPr lang="nb-NO" sz="2800" dirty="0" err="1" smtClean="0"/>
              <a:t>countries</a:t>
            </a:r>
            <a:endParaRPr lang="nb-NO" sz="2800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2269911" y="3108408"/>
            <a:ext cx="4796316" cy="3124421"/>
            <a:chOff x="201959" y="1472386"/>
            <a:chExt cx="8907907" cy="536958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59831" y="1691045"/>
              <a:ext cx="1476411" cy="1514268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201959" y="1472386"/>
              <a:ext cx="8907907" cy="5369583"/>
              <a:chOff x="201959" y="1472386"/>
              <a:chExt cx="8907907" cy="5369583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218420" y="3601359"/>
                <a:ext cx="608049" cy="43964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SITT</a:t>
                </a: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220904" y="4111551"/>
                <a:ext cx="608049" cy="43964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SIHA</a:t>
                </a: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214568" y="4646900"/>
                <a:ext cx="608049" cy="43964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/>
                  <a:t>Komdat</a:t>
                </a:r>
                <a:endParaRPr lang="en-US" sz="1400" dirty="0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220904" y="5187007"/>
                <a:ext cx="608049" cy="43964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/>
                  <a:t>eSismal</a:t>
                </a:r>
                <a:endParaRPr lang="en-US" sz="1400" dirty="0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213862" y="5702967"/>
                <a:ext cx="608049" cy="43964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/>
                  <a:t>eLog</a:t>
                </a:r>
                <a:endParaRPr lang="en-US" sz="1400" dirty="0"/>
              </a:p>
            </p:txBody>
          </p:sp>
          <p:sp>
            <p:nvSpPr>
              <p:cNvPr id="18" name="Flowchart: Magnetic Disk 17"/>
              <p:cNvSpPr/>
              <p:nvPr/>
            </p:nvSpPr>
            <p:spPr>
              <a:xfrm>
                <a:off x="1273969" y="3898613"/>
                <a:ext cx="1332884" cy="1334319"/>
              </a:xfrm>
              <a:prstGeom prst="flowChartMagneticDisk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DHIS2</a:t>
                </a: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237913" y="6169543"/>
                <a:ext cx="700559" cy="439647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Nutrition </a:t>
                </a: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2109109" y="6139606"/>
                <a:ext cx="472742" cy="439647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MCH</a:t>
                </a: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2714493" y="6156504"/>
                <a:ext cx="1104614" cy="439647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Immunization</a:t>
                </a:r>
              </a:p>
            </p:txBody>
          </p:sp>
          <p:cxnSp>
            <p:nvCxnSpPr>
              <p:cNvPr id="22" name="Elbow Connector 21"/>
              <p:cNvCxnSpPr>
                <a:stCxn id="13" idx="3"/>
                <a:endCxn id="18" idx="2"/>
              </p:cNvCxnSpPr>
              <p:nvPr/>
            </p:nvCxnSpPr>
            <p:spPr>
              <a:xfrm>
                <a:off x="826468" y="3821183"/>
                <a:ext cx="447500" cy="744589"/>
              </a:xfrm>
              <a:prstGeom prst="bentConnector3">
                <a:avLst>
                  <a:gd name="adj1" fmla="val 50000"/>
                </a:avLst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Elbow Connector 22"/>
              <p:cNvCxnSpPr>
                <a:stCxn id="14" idx="3"/>
                <a:endCxn id="18" idx="2"/>
              </p:cNvCxnSpPr>
              <p:nvPr/>
            </p:nvCxnSpPr>
            <p:spPr>
              <a:xfrm>
                <a:off x="828955" y="4331372"/>
                <a:ext cx="445015" cy="234398"/>
              </a:xfrm>
              <a:prstGeom prst="bentConnector3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Elbow Connector 23"/>
              <p:cNvCxnSpPr>
                <a:stCxn id="15" idx="3"/>
                <a:endCxn id="18" idx="2"/>
              </p:cNvCxnSpPr>
              <p:nvPr/>
            </p:nvCxnSpPr>
            <p:spPr>
              <a:xfrm flipV="1">
                <a:off x="822619" y="4565773"/>
                <a:ext cx="451351" cy="300951"/>
              </a:xfrm>
              <a:prstGeom prst="bentConnector3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Elbow Connector 24"/>
              <p:cNvCxnSpPr>
                <a:stCxn id="16" idx="3"/>
                <a:endCxn id="18" idx="2"/>
              </p:cNvCxnSpPr>
              <p:nvPr/>
            </p:nvCxnSpPr>
            <p:spPr>
              <a:xfrm flipV="1">
                <a:off x="828955" y="4565770"/>
                <a:ext cx="445015" cy="841058"/>
              </a:xfrm>
              <a:prstGeom prst="bentConnector3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Elbow Connector 25"/>
              <p:cNvCxnSpPr>
                <a:stCxn id="17" idx="3"/>
                <a:endCxn id="18" idx="2"/>
              </p:cNvCxnSpPr>
              <p:nvPr/>
            </p:nvCxnSpPr>
            <p:spPr>
              <a:xfrm flipV="1">
                <a:off x="821910" y="4565770"/>
                <a:ext cx="452058" cy="1357018"/>
              </a:xfrm>
              <a:prstGeom prst="bentConnector3">
                <a:avLst>
                  <a:gd name="adj1" fmla="val 50000"/>
                </a:avLst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Elbow Connector 26"/>
              <p:cNvCxnSpPr/>
              <p:nvPr/>
            </p:nvCxnSpPr>
            <p:spPr>
              <a:xfrm rot="5400000" flipH="1" flipV="1">
                <a:off x="1180121" y="5585343"/>
                <a:ext cx="929733" cy="259433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Elbow Connector 27"/>
              <p:cNvCxnSpPr/>
              <p:nvPr/>
            </p:nvCxnSpPr>
            <p:spPr>
              <a:xfrm rot="16200000" flipV="1">
                <a:off x="1450090" y="5582019"/>
                <a:ext cx="909682" cy="211507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Elbow Connector 28"/>
              <p:cNvCxnSpPr/>
              <p:nvPr/>
            </p:nvCxnSpPr>
            <p:spPr>
              <a:xfrm rot="16200000" flipV="1">
                <a:off x="1871852" y="5123423"/>
                <a:ext cx="929733" cy="1128694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ight Arrow 29"/>
              <p:cNvSpPr/>
              <p:nvPr/>
            </p:nvSpPr>
            <p:spPr>
              <a:xfrm rot="20136619">
                <a:off x="2767267" y="3513809"/>
                <a:ext cx="1011164" cy="41921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ight Arrow 30"/>
              <p:cNvSpPr/>
              <p:nvPr/>
            </p:nvSpPr>
            <p:spPr>
              <a:xfrm>
                <a:off x="2865247" y="4083983"/>
                <a:ext cx="1269770" cy="41921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ight Arrow 31"/>
              <p:cNvSpPr/>
              <p:nvPr/>
            </p:nvSpPr>
            <p:spPr>
              <a:xfrm rot="1206954">
                <a:off x="2803230" y="4868016"/>
                <a:ext cx="1550935" cy="41921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628651" y="2236705"/>
                <a:ext cx="549169" cy="439647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BKKBN</a:t>
                </a:r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1247264" y="2239122"/>
                <a:ext cx="575637" cy="439647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BPJS</a:t>
                </a: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1913708" y="2236704"/>
                <a:ext cx="423011" cy="439647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BPS</a:t>
                </a:r>
              </a:p>
            </p:txBody>
          </p:sp>
          <p:cxnSp>
            <p:nvCxnSpPr>
              <p:cNvPr id="36" name="Elbow Connector 35"/>
              <p:cNvCxnSpPr>
                <a:stCxn id="33" idx="2"/>
              </p:cNvCxnSpPr>
              <p:nvPr/>
            </p:nvCxnSpPr>
            <p:spPr>
              <a:xfrm rot="16200000" flipH="1">
                <a:off x="1291000" y="2288586"/>
                <a:ext cx="879036" cy="1654566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Elbow Connector 36"/>
              <p:cNvCxnSpPr>
                <a:stCxn id="34" idx="2"/>
              </p:cNvCxnSpPr>
              <p:nvPr/>
            </p:nvCxnSpPr>
            <p:spPr>
              <a:xfrm rot="16200000" flipH="1">
                <a:off x="1608134" y="2605719"/>
                <a:ext cx="876619" cy="1022719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Elbow Connector 37"/>
              <p:cNvCxnSpPr>
                <a:stCxn id="35" idx="2"/>
              </p:cNvCxnSpPr>
              <p:nvPr/>
            </p:nvCxnSpPr>
            <p:spPr>
              <a:xfrm rot="16200000" flipH="1">
                <a:off x="1901990" y="2899575"/>
                <a:ext cx="879037" cy="432588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54954" y="1472386"/>
                <a:ext cx="1985334" cy="2725739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29563" y="2008882"/>
                <a:ext cx="2061596" cy="2839364"/>
              </a:xfrm>
              <a:prstGeom prst="rect">
                <a:avLst/>
              </a:prstGeom>
            </p:spPr>
          </p:pic>
          <p:sp>
            <p:nvSpPr>
              <p:cNvPr id="41" name="Rounded Rectangle 40"/>
              <p:cNvSpPr/>
              <p:nvPr/>
            </p:nvSpPr>
            <p:spPr>
              <a:xfrm>
                <a:off x="201959" y="6262253"/>
                <a:ext cx="608049" cy="43964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SIKDA </a:t>
                </a:r>
                <a:r>
                  <a:rPr lang="en-US" sz="1400" dirty="0" err="1"/>
                  <a:t>Generik</a:t>
                </a:r>
                <a:endParaRPr lang="en-US" sz="1400" dirty="0"/>
              </a:p>
            </p:txBody>
          </p:sp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3968" y="4841247"/>
                <a:ext cx="4825898" cy="200072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98028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0325" y="404665"/>
            <a:ext cx="8892819" cy="6150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/>
              <a:t>How to </a:t>
            </a:r>
            <a:r>
              <a:rPr lang="nb-NO" sz="3200" dirty="0" err="1" smtClean="0"/>
              <a:t>ensure</a:t>
            </a:r>
            <a:r>
              <a:rPr lang="nb-NO" sz="3200" dirty="0" smtClean="0"/>
              <a:t> </a:t>
            </a:r>
            <a:r>
              <a:rPr lang="nb-NO" sz="3200" dirty="0" err="1" smtClean="0"/>
              <a:t>quality</a:t>
            </a:r>
            <a:r>
              <a:rPr lang="nb-NO" sz="3200" dirty="0" smtClean="0"/>
              <a:t> DHIS2 </a:t>
            </a:r>
            <a:r>
              <a:rPr lang="nb-NO" sz="3200" dirty="0" err="1" smtClean="0"/>
              <a:t>implementations</a:t>
            </a:r>
            <a:r>
              <a:rPr lang="nb-NO" sz="3200" dirty="0" smtClean="0"/>
              <a:t>?</a:t>
            </a:r>
          </a:p>
          <a:p>
            <a:r>
              <a:rPr lang="nb-NO" sz="3200" dirty="0"/>
              <a:t>	</a:t>
            </a:r>
            <a:r>
              <a:rPr lang="nb-NO" sz="3200" dirty="0" err="1" smtClean="0"/>
              <a:t>Combining</a:t>
            </a:r>
            <a:r>
              <a:rPr lang="nb-NO" sz="3200" dirty="0" smtClean="0"/>
              <a:t> </a:t>
            </a:r>
            <a:r>
              <a:rPr lang="nb-NO" sz="3200" dirty="0" err="1" smtClean="0"/>
              <a:t>evaluation</a:t>
            </a:r>
            <a:r>
              <a:rPr lang="nb-NO" sz="3200" dirty="0" smtClean="0"/>
              <a:t> &amp; action </a:t>
            </a:r>
            <a:r>
              <a:rPr lang="nb-NO" sz="3200" dirty="0" err="1" smtClean="0"/>
              <a:t>research</a:t>
            </a:r>
            <a:endParaRPr lang="nb-NO" sz="3200" dirty="0" smtClean="0"/>
          </a:p>
          <a:p>
            <a:endParaRPr lang="nb-NO" sz="3200" dirty="0" smtClean="0"/>
          </a:p>
          <a:p>
            <a:r>
              <a:rPr lang="nb-NO" sz="3200" dirty="0"/>
              <a:t>	</a:t>
            </a:r>
            <a:r>
              <a:rPr lang="nb-NO" sz="3200" dirty="0" smtClean="0"/>
              <a:t>- Evaluation </a:t>
            </a:r>
          </a:p>
          <a:p>
            <a:r>
              <a:rPr lang="nb-NO" sz="3200" dirty="0"/>
              <a:t>	</a:t>
            </a:r>
            <a:r>
              <a:rPr lang="nb-NO" sz="3200" dirty="0" smtClean="0"/>
              <a:t>	- </a:t>
            </a:r>
            <a:r>
              <a:rPr lang="nb-NO" sz="3200" dirty="0" err="1" smtClean="0"/>
              <a:t>refining</a:t>
            </a:r>
            <a:r>
              <a:rPr lang="nb-NO" sz="3200" dirty="0" smtClean="0"/>
              <a:t> design, plans </a:t>
            </a:r>
          </a:p>
          <a:p>
            <a:r>
              <a:rPr lang="nb-NO" sz="3200" dirty="0"/>
              <a:t>	</a:t>
            </a:r>
            <a:r>
              <a:rPr lang="nb-NO" sz="3200" dirty="0" smtClean="0"/>
              <a:t>		- action, </a:t>
            </a:r>
            <a:r>
              <a:rPr lang="nb-NO" sz="3200" dirty="0" err="1" smtClean="0"/>
              <a:t>implementation</a:t>
            </a:r>
            <a:r>
              <a:rPr lang="nb-NO" sz="3200" dirty="0" smtClean="0"/>
              <a:t> </a:t>
            </a:r>
          </a:p>
          <a:p>
            <a:pPr>
              <a:spcBef>
                <a:spcPts val="800"/>
              </a:spcBef>
            </a:pPr>
            <a:r>
              <a:rPr lang="nb-NO" sz="3200" i="1" dirty="0" smtClean="0"/>
              <a:t>Research: </a:t>
            </a:r>
            <a:r>
              <a:rPr lang="nb-NO" sz="2800" i="1" dirty="0" err="1" smtClean="0"/>
              <a:t>Conceptualise</a:t>
            </a:r>
            <a:r>
              <a:rPr lang="nb-NO" sz="2800" i="1" dirty="0" smtClean="0"/>
              <a:t> </a:t>
            </a:r>
            <a:r>
              <a:rPr lang="nb-NO" sz="2800" i="1" dirty="0" err="1" smtClean="0"/>
              <a:t>new</a:t>
            </a:r>
            <a:r>
              <a:rPr lang="nb-NO" sz="2800" i="1" dirty="0" smtClean="0"/>
              <a:t> </a:t>
            </a:r>
            <a:r>
              <a:rPr lang="nb-NO" sz="2800" i="1" dirty="0" err="1" smtClean="0"/>
              <a:t>knowledge</a:t>
            </a:r>
            <a:r>
              <a:rPr lang="nb-NO" sz="2800" i="1" dirty="0" smtClean="0"/>
              <a:t>, </a:t>
            </a:r>
            <a:r>
              <a:rPr lang="nb-NO" sz="2800" i="1" dirty="0" err="1" smtClean="0"/>
              <a:t>write</a:t>
            </a:r>
            <a:r>
              <a:rPr lang="nb-NO" sz="2800" i="1" dirty="0" smtClean="0"/>
              <a:t> up, </a:t>
            </a:r>
            <a:r>
              <a:rPr lang="nb-NO" sz="2800" i="1" dirty="0" err="1" smtClean="0"/>
              <a:t>publish</a:t>
            </a:r>
            <a:endParaRPr lang="nb-NO" sz="2800" i="1" dirty="0" smtClean="0"/>
          </a:p>
          <a:p>
            <a:r>
              <a:rPr lang="nb-NO" sz="2800" i="1" dirty="0" smtClean="0"/>
              <a:t>In a </a:t>
            </a:r>
            <a:r>
              <a:rPr lang="nb-NO" sz="2800" i="1" dirty="0" err="1" smtClean="0"/>
              <a:t>cyclic</a:t>
            </a:r>
            <a:r>
              <a:rPr lang="nb-NO" sz="2800" i="1" dirty="0" smtClean="0"/>
              <a:t> </a:t>
            </a:r>
            <a:r>
              <a:rPr lang="nb-NO" sz="2800" i="1" dirty="0" err="1" smtClean="0"/>
              <a:t>process</a:t>
            </a:r>
            <a:r>
              <a:rPr lang="nb-NO" sz="2800" i="1" dirty="0" smtClean="0"/>
              <a:t> </a:t>
            </a:r>
            <a:r>
              <a:rPr lang="nb-NO" sz="2800" i="1" dirty="0" err="1" smtClean="0"/>
              <a:t>oriented</a:t>
            </a:r>
            <a:r>
              <a:rPr lang="nb-NO" sz="2800" i="1" dirty="0" smtClean="0"/>
              <a:t> </a:t>
            </a:r>
            <a:r>
              <a:rPr lang="nb-NO" sz="2800" i="1" dirty="0" err="1" smtClean="0"/>
              <a:t>approach</a:t>
            </a:r>
            <a:endParaRPr lang="nb-NO" sz="2800" i="1" dirty="0" smtClean="0"/>
          </a:p>
          <a:p>
            <a:endParaRPr lang="nb-NO" dirty="0"/>
          </a:p>
          <a:p>
            <a:pPr>
              <a:spcBef>
                <a:spcPts val="600"/>
              </a:spcBef>
            </a:pPr>
            <a:r>
              <a:rPr lang="nb-NO" sz="2800" dirty="0" smtClean="0"/>
              <a:t>‘</a:t>
            </a:r>
            <a:r>
              <a:rPr lang="nb-NO" sz="2800" dirty="0" err="1"/>
              <a:t>T</a:t>
            </a:r>
            <a:r>
              <a:rPr lang="nb-NO" sz="2800" dirty="0" err="1" smtClean="0"/>
              <a:t>ext</a:t>
            </a:r>
            <a:r>
              <a:rPr lang="nb-NO" sz="2800" dirty="0" smtClean="0"/>
              <a:t> book’ </a:t>
            </a:r>
            <a:r>
              <a:rPr lang="nb-NO" sz="2800" dirty="0" err="1" smtClean="0"/>
              <a:t>approach</a:t>
            </a:r>
            <a:r>
              <a:rPr lang="nb-NO" sz="2800" dirty="0" smtClean="0"/>
              <a:t> to  </a:t>
            </a:r>
            <a:r>
              <a:rPr lang="nb-NO" sz="2800" dirty="0" err="1" smtClean="0"/>
              <a:t>information</a:t>
            </a:r>
            <a:r>
              <a:rPr lang="nb-NO" sz="2800" dirty="0" smtClean="0"/>
              <a:t> systems </a:t>
            </a:r>
            <a:r>
              <a:rPr lang="nb-NO" sz="2800" dirty="0" err="1" smtClean="0"/>
              <a:t>development</a:t>
            </a:r>
            <a:endParaRPr lang="nb-NO" sz="2800" dirty="0" smtClean="0"/>
          </a:p>
          <a:p>
            <a:pPr marL="457200" indent="-457200">
              <a:buFontTx/>
              <a:buChar char="-"/>
            </a:pPr>
            <a:r>
              <a:rPr lang="nb-NO" sz="2800" b="1" dirty="0" err="1" smtClean="0"/>
              <a:t>But</a:t>
            </a:r>
            <a:r>
              <a:rPr lang="nb-NO" sz="2800" dirty="0" smtClean="0"/>
              <a:t> </a:t>
            </a:r>
            <a:r>
              <a:rPr lang="nb-NO" sz="2800" dirty="0" err="1" smtClean="0"/>
              <a:t>complicated</a:t>
            </a:r>
            <a:r>
              <a:rPr lang="nb-NO" sz="2800" dirty="0" smtClean="0"/>
              <a:t> due to ‘</a:t>
            </a:r>
            <a:r>
              <a:rPr lang="nb-NO" sz="2800" dirty="0" err="1" smtClean="0"/>
              <a:t>short</a:t>
            </a:r>
            <a:r>
              <a:rPr lang="nb-NO" sz="2800" dirty="0" smtClean="0"/>
              <a:t>’ </a:t>
            </a:r>
            <a:r>
              <a:rPr lang="nb-NO" sz="2800" dirty="0" err="1" smtClean="0"/>
              <a:t>funding</a:t>
            </a:r>
            <a:r>
              <a:rPr lang="nb-NO" sz="2800" dirty="0" smtClean="0"/>
              <a:t> &amp; planning </a:t>
            </a:r>
            <a:r>
              <a:rPr lang="nb-NO" sz="2800" dirty="0" err="1" smtClean="0"/>
              <a:t>cycles</a:t>
            </a:r>
            <a:endParaRPr lang="nb-NO" sz="2800" dirty="0" smtClean="0"/>
          </a:p>
          <a:p>
            <a:pPr marL="457200" indent="-457200">
              <a:buFontTx/>
              <a:buChar char="-"/>
            </a:pPr>
            <a:r>
              <a:rPr lang="nb-NO" sz="2800" dirty="0" err="1" smtClean="0"/>
              <a:t>Often</a:t>
            </a:r>
            <a:r>
              <a:rPr lang="nb-NO" sz="2800" dirty="0" smtClean="0"/>
              <a:t>, </a:t>
            </a:r>
            <a:r>
              <a:rPr lang="nb-NO" sz="2800" dirty="0" err="1" smtClean="0"/>
              <a:t>identified</a:t>
            </a:r>
            <a:r>
              <a:rPr lang="nb-NO" sz="2800" dirty="0" smtClean="0"/>
              <a:t> problems </a:t>
            </a:r>
            <a:r>
              <a:rPr lang="nb-NO" sz="2800" dirty="0" err="1" smtClean="0"/>
              <a:t>are</a:t>
            </a:r>
            <a:r>
              <a:rPr lang="nb-NO" sz="2800" dirty="0" smtClean="0"/>
              <a:t> not </a:t>
            </a:r>
            <a:r>
              <a:rPr lang="nb-NO" sz="2800" dirty="0" err="1" smtClean="0"/>
              <a:t>being</a:t>
            </a:r>
            <a:r>
              <a:rPr lang="nb-NO" sz="2800" dirty="0" smtClean="0"/>
              <a:t> </a:t>
            </a:r>
            <a:r>
              <a:rPr lang="nb-NO" sz="2800" dirty="0" err="1" smtClean="0"/>
              <a:t>addressed</a:t>
            </a:r>
            <a:endParaRPr lang="nb-NO" sz="2800" dirty="0" smtClean="0"/>
          </a:p>
          <a:p>
            <a:pPr marL="457200" indent="-457200">
              <a:buFontTx/>
              <a:buChar char="-"/>
            </a:pPr>
            <a:r>
              <a:rPr lang="nb-NO" sz="2800" dirty="0" smtClean="0"/>
              <a:t>Long time </a:t>
            </a:r>
            <a:r>
              <a:rPr lang="nb-NO" sz="2800" dirty="0" err="1" smtClean="0"/>
              <a:t>horizon</a:t>
            </a:r>
            <a:r>
              <a:rPr lang="nb-NO" sz="2800" dirty="0" smtClean="0"/>
              <a:t> </a:t>
            </a:r>
            <a:r>
              <a:rPr lang="nb-NO" sz="2800" dirty="0" err="1" smtClean="0"/>
              <a:t>needed</a:t>
            </a:r>
            <a:endParaRPr lang="nb-NO" sz="2800" dirty="0"/>
          </a:p>
        </p:txBody>
      </p:sp>
      <p:sp>
        <p:nvSpPr>
          <p:cNvPr id="4" name="Right Arrow 3"/>
          <p:cNvSpPr/>
          <p:nvPr/>
        </p:nvSpPr>
        <p:spPr>
          <a:xfrm>
            <a:off x="446061" y="1091820"/>
            <a:ext cx="576064" cy="21602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Freeform 10"/>
          <p:cNvSpPr/>
          <p:nvPr/>
        </p:nvSpPr>
        <p:spPr>
          <a:xfrm>
            <a:off x="1454572" y="2403554"/>
            <a:ext cx="1072936" cy="834525"/>
          </a:xfrm>
          <a:custGeom>
            <a:avLst/>
            <a:gdLst>
              <a:gd name="connsiteX0" fmla="*/ 3260 w 1072936"/>
              <a:gd name="connsiteY0" fmla="*/ 0 h 834525"/>
              <a:gd name="connsiteX1" fmla="*/ 20513 w 1072936"/>
              <a:gd name="connsiteY1" fmla="*/ 241540 h 834525"/>
              <a:gd name="connsiteX2" fmla="*/ 158536 w 1072936"/>
              <a:gd name="connsiteY2" fmla="*/ 483079 h 834525"/>
              <a:gd name="connsiteX3" fmla="*/ 365570 w 1072936"/>
              <a:gd name="connsiteY3" fmla="*/ 655608 h 834525"/>
              <a:gd name="connsiteX4" fmla="*/ 572604 w 1072936"/>
              <a:gd name="connsiteY4" fmla="*/ 741872 h 834525"/>
              <a:gd name="connsiteX5" fmla="*/ 796891 w 1072936"/>
              <a:gd name="connsiteY5" fmla="*/ 828136 h 834525"/>
              <a:gd name="connsiteX6" fmla="*/ 917660 w 1072936"/>
              <a:gd name="connsiteY6" fmla="*/ 828136 h 834525"/>
              <a:gd name="connsiteX7" fmla="*/ 1072936 w 1072936"/>
              <a:gd name="connsiteY7" fmla="*/ 828136 h 834525"/>
              <a:gd name="connsiteX8" fmla="*/ 1072936 w 1072936"/>
              <a:gd name="connsiteY8" fmla="*/ 828136 h 83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2936" h="834525">
                <a:moveTo>
                  <a:pt x="3260" y="0"/>
                </a:moveTo>
                <a:cubicBezTo>
                  <a:pt x="-1053" y="80513"/>
                  <a:pt x="-5366" y="161027"/>
                  <a:pt x="20513" y="241540"/>
                </a:cubicBezTo>
                <a:cubicBezTo>
                  <a:pt x="46392" y="322053"/>
                  <a:pt x="101027" y="414068"/>
                  <a:pt x="158536" y="483079"/>
                </a:cubicBezTo>
                <a:cubicBezTo>
                  <a:pt x="216045" y="552090"/>
                  <a:pt x="296559" y="612476"/>
                  <a:pt x="365570" y="655608"/>
                </a:cubicBezTo>
                <a:cubicBezTo>
                  <a:pt x="434581" y="698740"/>
                  <a:pt x="500717" y="713117"/>
                  <a:pt x="572604" y="741872"/>
                </a:cubicBezTo>
                <a:cubicBezTo>
                  <a:pt x="644491" y="770627"/>
                  <a:pt x="739382" y="813759"/>
                  <a:pt x="796891" y="828136"/>
                </a:cubicBezTo>
                <a:cubicBezTo>
                  <a:pt x="854400" y="842513"/>
                  <a:pt x="917660" y="828136"/>
                  <a:pt x="917660" y="828136"/>
                </a:cubicBezTo>
                <a:lnTo>
                  <a:pt x="1072936" y="828136"/>
                </a:lnTo>
                <a:lnTo>
                  <a:pt x="1072936" y="828136"/>
                </a:lnTo>
              </a:path>
            </a:pathLst>
          </a:custGeom>
          <a:noFill/>
          <a:ln w="57150">
            <a:solidFill>
              <a:srgbClr val="C00000"/>
            </a:solidFill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545534" y="2044451"/>
            <a:ext cx="1621766" cy="897147"/>
          </a:xfrm>
          <a:custGeom>
            <a:avLst/>
            <a:gdLst>
              <a:gd name="connsiteX0" fmla="*/ 0 w 1621766"/>
              <a:gd name="connsiteY0" fmla="*/ 0 h 897147"/>
              <a:gd name="connsiteX1" fmla="*/ 465826 w 1621766"/>
              <a:gd name="connsiteY1" fmla="*/ 34506 h 897147"/>
              <a:gd name="connsiteX2" fmla="*/ 897147 w 1621766"/>
              <a:gd name="connsiteY2" fmla="*/ 138023 h 897147"/>
              <a:gd name="connsiteX3" fmla="*/ 1173192 w 1621766"/>
              <a:gd name="connsiteY3" fmla="*/ 310551 h 897147"/>
              <a:gd name="connsiteX4" fmla="*/ 1414732 w 1621766"/>
              <a:gd name="connsiteY4" fmla="*/ 586597 h 897147"/>
              <a:gd name="connsiteX5" fmla="*/ 1483743 w 1621766"/>
              <a:gd name="connsiteY5" fmla="*/ 741872 h 897147"/>
              <a:gd name="connsiteX6" fmla="*/ 1621766 w 1621766"/>
              <a:gd name="connsiteY6" fmla="*/ 897147 h 89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1766" h="897147">
                <a:moveTo>
                  <a:pt x="0" y="0"/>
                </a:moveTo>
                <a:cubicBezTo>
                  <a:pt x="158151" y="5751"/>
                  <a:pt x="316302" y="11502"/>
                  <a:pt x="465826" y="34506"/>
                </a:cubicBezTo>
                <a:cubicBezTo>
                  <a:pt x="615350" y="57510"/>
                  <a:pt x="779253" y="92016"/>
                  <a:pt x="897147" y="138023"/>
                </a:cubicBezTo>
                <a:cubicBezTo>
                  <a:pt x="1015041" y="184031"/>
                  <a:pt x="1086928" y="235789"/>
                  <a:pt x="1173192" y="310551"/>
                </a:cubicBezTo>
                <a:cubicBezTo>
                  <a:pt x="1259456" y="385313"/>
                  <a:pt x="1362974" y="514710"/>
                  <a:pt x="1414732" y="586597"/>
                </a:cubicBezTo>
                <a:cubicBezTo>
                  <a:pt x="1466490" y="658484"/>
                  <a:pt x="1449237" y="690114"/>
                  <a:pt x="1483743" y="741872"/>
                </a:cubicBezTo>
                <a:cubicBezTo>
                  <a:pt x="1518249" y="793630"/>
                  <a:pt x="1570007" y="845388"/>
                  <a:pt x="1621766" y="897147"/>
                </a:cubicBezTo>
              </a:path>
            </a:pathLst>
          </a:custGeom>
          <a:noFill/>
          <a:ln w="47625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4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0"/>
            <a:ext cx="7772400" cy="1080120"/>
          </a:xfrm>
        </p:spPr>
        <p:txBody>
          <a:bodyPr>
            <a:normAutofit/>
          </a:bodyPr>
          <a:lstStyle/>
          <a:p>
            <a:r>
              <a:rPr lang="nb-NO" sz="2400" dirty="0" smtClean="0"/>
              <a:t>Method &amp; </a:t>
            </a:r>
            <a:r>
              <a:rPr lang="nb-NO" sz="2400" dirty="0" err="1" smtClean="0"/>
              <a:t>Objectives</a:t>
            </a:r>
            <a:r>
              <a:rPr lang="nb-NO" sz="2400" dirty="0" smtClean="0"/>
              <a:t> for </a:t>
            </a:r>
            <a:br>
              <a:rPr lang="nb-NO" sz="2400" dirty="0" smtClean="0"/>
            </a:br>
            <a:r>
              <a:rPr lang="nb-NO" sz="2400" dirty="0" smtClean="0"/>
              <a:t>‘</a:t>
            </a:r>
            <a:r>
              <a:rPr lang="nb-NO" sz="2400" dirty="0" err="1" smtClean="0"/>
              <a:t>concurrent</a:t>
            </a:r>
            <a:r>
              <a:rPr lang="nb-NO" sz="2400" dirty="0" smtClean="0"/>
              <a:t> </a:t>
            </a:r>
            <a:r>
              <a:rPr lang="nb-NO" sz="2400" dirty="0" err="1" smtClean="0"/>
              <a:t>evaluation</a:t>
            </a:r>
            <a:r>
              <a:rPr lang="nb-NO" sz="2400" dirty="0" smtClean="0"/>
              <a:t>, </a:t>
            </a:r>
            <a:r>
              <a:rPr lang="nb-NO" sz="2400" dirty="0" err="1" smtClean="0"/>
              <a:t>intervention</a:t>
            </a:r>
            <a:r>
              <a:rPr lang="nb-NO" sz="2400" dirty="0" smtClean="0"/>
              <a:t>, &amp; </a:t>
            </a:r>
            <a:r>
              <a:rPr lang="nb-NO" sz="2400" dirty="0" err="1" smtClean="0"/>
              <a:t>improvement</a:t>
            </a:r>
            <a:r>
              <a:rPr lang="nb-NO" sz="2400" dirty="0" smtClean="0"/>
              <a:t> </a:t>
            </a:r>
            <a:r>
              <a:rPr lang="nb-NO" sz="2400" dirty="0" err="1" smtClean="0"/>
              <a:t>project</a:t>
            </a:r>
            <a:r>
              <a:rPr lang="nb-NO" sz="2400" dirty="0" smtClean="0"/>
              <a:t>’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167321"/>
            <a:ext cx="8352928" cy="5661248"/>
          </a:xfrm>
        </p:spPr>
        <p:txBody>
          <a:bodyPr>
            <a:noAutofit/>
          </a:bodyPr>
          <a:lstStyle/>
          <a:p>
            <a:pPr algn="l"/>
            <a:r>
              <a:rPr lang="nb-NO" sz="2400" b="1" dirty="0" err="1" smtClean="0">
                <a:solidFill>
                  <a:schemeClr val="tx1"/>
                </a:solidFill>
              </a:rPr>
              <a:t>Objectives</a:t>
            </a:r>
            <a:r>
              <a:rPr lang="nb-NO" sz="2400" b="1" dirty="0" smtClean="0">
                <a:solidFill>
                  <a:schemeClr val="tx1"/>
                </a:solidFill>
              </a:rPr>
              <a:t>: </a:t>
            </a:r>
            <a:r>
              <a:rPr lang="nb-NO" sz="2400" b="1" dirty="0" err="1" smtClean="0">
                <a:solidFill>
                  <a:schemeClr val="tx1"/>
                </a:solidFill>
              </a:rPr>
              <a:t>Prioritise</a:t>
            </a:r>
            <a:r>
              <a:rPr lang="nb-NO" sz="2400" b="1" dirty="0" smtClean="0">
                <a:solidFill>
                  <a:schemeClr val="tx1"/>
                </a:solidFill>
              </a:rPr>
              <a:t> country </a:t>
            </a:r>
            <a:r>
              <a:rPr lang="nb-NO" sz="2400" b="1" dirty="0" err="1" smtClean="0">
                <a:solidFill>
                  <a:schemeClr val="tx1"/>
                </a:solidFill>
              </a:rPr>
              <a:t>requirements</a:t>
            </a:r>
            <a:r>
              <a:rPr lang="nb-NO" sz="2400" b="1" dirty="0" smtClean="0">
                <a:solidFill>
                  <a:schemeClr val="tx1"/>
                </a:solidFill>
              </a:rPr>
              <a:t> to </a:t>
            </a:r>
            <a:r>
              <a:rPr lang="nb-NO" sz="2400" dirty="0" err="1" smtClean="0">
                <a:solidFill>
                  <a:schemeClr val="tx1"/>
                </a:solidFill>
              </a:rPr>
              <a:t>Improve</a:t>
            </a:r>
            <a:r>
              <a:rPr lang="nb-NO" sz="2400" dirty="0" smtClean="0">
                <a:solidFill>
                  <a:schemeClr val="tx1"/>
                </a:solidFill>
              </a:rPr>
              <a:t> DHIS2 to </a:t>
            </a:r>
            <a:r>
              <a:rPr lang="nb-NO" sz="2400" dirty="0" err="1" smtClean="0">
                <a:solidFill>
                  <a:schemeClr val="tx1"/>
                </a:solidFill>
              </a:rPr>
              <a:t>better</a:t>
            </a:r>
            <a:r>
              <a:rPr lang="nb-NO" sz="2400" dirty="0" smtClean="0">
                <a:solidFill>
                  <a:schemeClr val="tx1"/>
                </a:solidFill>
              </a:rPr>
              <a:t> support &amp; </a:t>
            </a:r>
            <a:r>
              <a:rPr lang="nb-NO" sz="2400" dirty="0" err="1" smtClean="0">
                <a:solidFill>
                  <a:schemeClr val="tx1"/>
                </a:solidFill>
              </a:rPr>
              <a:t>improve</a:t>
            </a:r>
            <a:r>
              <a:rPr lang="nb-NO" sz="2400" dirty="0" smtClean="0">
                <a:solidFill>
                  <a:schemeClr val="tx1"/>
                </a:solidFill>
              </a:rPr>
              <a:t> data </a:t>
            </a:r>
            <a:r>
              <a:rPr lang="nb-NO" sz="2400" dirty="0" err="1" smtClean="0">
                <a:solidFill>
                  <a:schemeClr val="tx1"/>
                </a:solidFill>
              </a:rPr>
              <a:t>use</a:t>
            </a:r>
            <a:r>
              <a:rPr lang="nb-NO" sz="2400" dirty="0" smtClean="0">
                <a:solidFill>
                  <a:schemeClr val="tx1"/>
                </a:solidFill>
              </a:rPr>
              <a:t> </a:t>
            </a:r>
            <a:r>
              <a:rPr lang="nb-NO" sz="2400" dirty="0" err="1" smtClean="0">
                <a:solidFill>
                  <a:schemeClr val="tx1"/>
                </a:solidFill>
              </a:rPr>
              <a:t>practices</a:t>
            </a:r>
            <a:r>
              <a:rPr lang="nb-NO" sz="2400" dirty="0" smtClean="0">
                <a:solidFill>
                  <a:schemeClr val="tx1"/>
                </a:solidFill>
              </a:rPr>
              <a:t> and </a:t>
            </a:r>
            <a:r>
              <a:rPr lang="nb-NO" sz="2400" dirty="0" err="1" smtClean="0">
                <a:solidFill>
                  <a:schemeClr val="tx1"/>
                </a:solidFill>
              </a:rPr>
              <a:t>workflow</a:t>
            </a:r>
            <a:r>
              <a:rPr lang="nb-NO" sz="2400" dirty="0" smtClean="0">
                <a:solidFill>
                  <a:schemeClr val="tx1"/>
                </a:solidFill>
              </a:rPr>
              <a:t> – </a:t>
            </a:r>
            <a:r>
              <a:rPr lang="nb-NO" sz="2400" dirty="0" err="1" smtClean="0">
                <a:solidFill>
                  <a:schemeClr val="tx1"/>
                </a:solidFill>
              </a:rPr>
              <a:t>focus</a:t>
            </a:r>
            <a:r>
              <a:rPr lang="nb-NO" sz="2400" dirty="0" smtClean="0">
                <a:solidFill>
                  <a:schemeClr val="tx1"/>
                </a:solidFill>
              </a:rPr>
              <a:t> </a:t>
            </a:r>
            <a:r>
              <a:rPr lang="nb-NO" sz="2400" dirty="0" err="1" smtClean="0">
                <a:solidFill>
                  <a:schemeClr val="tx1"/>
                </a:solidFill>
              </a:rPr>
              <a:t>on</a:t>
            </a:r>
            <a:r>
              <a:rPr lang="nb-NO" sz="2400" dirty="0" smtClean="0">
                <a:solidFill>
                  <a:schemeClr val="tx1"/>
                </a:solidFill>
              </a:rPr>
              <a:t> </a:t>
            </a:r>
            <a:r>
              <a:rPr lang="nb-NO" sz="2400" dirty="0" err="1" smtClean="0">
                <a:solidFill>
                  <a:schemeClr val="tx1"/>
                </a:solidFill>
              </a:rPr>
              <a:t>district</a:t>
            </a:r>
            <a:r>
              <a:rPr lang="nb-NO" sz="2400" dirty="0" smtClean="0">
                <a:solidFill>
                  <a:schemeClr val="tx1"/>
                </a:solidFill>
              </a:rPr>
              <a:t> &amp; </a:t>
            </a:r>
            <a:r>
              <a:rPr lang="nb-NO" sz="2400" dirty="0" err="1" smtClean="0">
                <a:solidFill>
                  <a:schemeClr val="tx1"/>
                </a:solidFill>
              </a:rPr>
              <a:t>facility</a:t>
            </a:r>
            <a:r>
              <a:rPr lang="nb-NO" sz="2400" dirty="0" smtClean="0">
                <a:solidFill>
                  <a:schemeClr val="tx1"/>
                </a:solidFill>
              </a:rPr>
              <a:t> </a:t>
            </a:r>
            <a:r>
              <a:rPr lang="nb-NO" sz="2400" dirty="0" err="1" smtClean="0">
                <a:solidFill>
                  <a:schemeClr val="tx1"/>
                </a:solidFill>
              </a:rPr>
              <a:t>levels</a:t>
            </a:r>
            <a:endParaRPr lang="nb-NO" sz="2400" dirty="0" smtClean="0">
              <a:solidFill>
                <a:schemeClr val="tx1"/>
              </a:solidFill>
            </a:endParaRPr>
          </a:p>
          <a:p>
            <a:pPr algn="l"/>
            <a:r>
              <a:rPr lang="nb-NO" sz="2400" b="1" dirty="0" smtClean="0">
                <a:solidFill>
                  <a:schemeClr val="tx1"/>
                </a:solidFill>
              </a:rPr>
              <a:t>Method &amp; </a:t>
            </a:r>
            <a:r>
              <a:rPr lang="nb-NO" sz="2400" b="1" dirty="0" err="1" smtClean="0">
                <a:solidFill>
                  <a:schemeClr val="tx1"/>
                </a:solidFill>
              </a:rPr>
              <a:t>approach</a:t>
            </a:r>
            <a:r>
              <a:rPr lang="nb-NO" sz="2400" b="1" dirty="0" smtClean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nb-NO" sz="2400" dirty="0" smtClean="0">
                <a:solidFill>
                  <a:schemeClr val="tx1"/>
                </a:solidFill>
              </a:rPr>
              <a:t>- </a:t>
            </a:r>
            <a:r>
              <a:rPr lang="nb-NO" sz="2400" dirty="0" err="1" smtClean="0">
                <a:solidFill>
                  <a:schemeClr val="tx1"/>
                </a:solidFill>
              </a:rPr>
              <a:t>dentify</a:t>
            </a:r>
            <a:r>
              <a:rPr lang="nb-NO" sz="2400" dirty="0" smtClean="0">
                <a:solidFill>
                  <a:schemeClr val="tx1"/>
                </a:solidFill>
              </a:rPr>
              <a:t> &amp; analyse </a:t>
            </a:r>
            <a:r>
              <a:rPr lang="nb-NO" sz="2400" dirty="0" err="1" smtClean="0">
                <a:solidFill>
                  <a:schemeClr val="tx1"/>
                </a:solidFill>
              </a:rPr>
              <a:t>routine</a:t>
            </a:r>
            <a:r>
              <a:rPr lang="nb-NO" sz="2400" dirty="0" smtClean="0">
                <a:solidFill>
                  <a:schemeClr val="tx1"/>
                </a:solidFill>
              </a:rPr>
              <a:t> </a:t>
            </a:r>
            <a:r>
              <a:rPr lang="nb-NO" sz="2400" dirty="0" err="1" smtClean="0">
                <a:solidFill>
                  <a:schemeClr val="tx1"/>
                </a:solidFill>
              </a:rPr>
              <a:t>procedures</a:t>
            </a:r>
            <a:r>
              <a:rPr lang="nb-NO" sz="2400" dirty="0" smtClean="0">
                <a:solidFill>
                  <a:schemeClr val="tx1"/>
                </a:solidFill>
              </a:rPr>
              <a:t> </a:t>
            </a:r>
            <a:r>
              <a:rPr lang="nb-NO" sz="2400" dirty="0" err="1" smtClean="0">
                <a:solidFill>
                  <a:schemeClr val="tx1"/>
                </a:solidFill>
              </a:rPr>
              <a:t>of</a:t>
            </a:r>
            <a:r>
              <a:rPr lang="nb-NO" sz="2400" dirty="0" smtClean="0">
                <a:solidFill>
                  <a:schemeClr val="tx1"/>
                </a:solidFill>
              </a:rPr>
              <a:t> data </a:t>
            </a:r>
            <a:r>
              <a:rPr lang="nb-NO" sz="2400" dirty="0" err="1" smtClean="0">
                <a:solidFill>
                  <a:schemeClr val="tx1"/>
                </a:solidFill>
              </a:rPr>
              <a:t>use</a:t>
            </a:r>
            <a:r>
              <a:rPr lang="nb-NO" sz="2400" dirty="0" smtClean="0">
                <a:solidFill>
                  <a:schemeClr val="tx1"/>
                </a:solidFill>
              </a:rPr>
              <a:t> (</a:t>
            </a:r>
            <a:r>
              <a:rPr lang="nb-NO" sz="2400" dirty="0" err="1" smtClean="0">
                <a:solidFill>
                  <a:schemeClr val="tx1"/>
                </a:solidFill>
              </a:rPr>
              <a:t>monthly</a:t>
            </a:r>
            <a:r>
              <a:rPr lang="nb-NO" sz="2400" dirty="0" smtClean="0">
                <a:solidFill>
                  <a:schemeClr val="tx1"/>
                </a:solidFill>
              </a:rPr>
              <a:t> </a:t>
            </a:r>
            <a:r>
              <a:rPr lang="nb-NO" sz="2400" dirty="0" err="1" smtClean="0">
                <a:solidFill>
                  <a:schemeClr val="tx1"/>
                </a:solidFill>
              </a:rPr>
              <a:t>meetings</a:t>
            </a:r>
            <a:r>
              <a:rPr lang="nb-NO" sz="2400" dirty="0" smtClean="0">
                <a:solidFill>
                  <a:schemeClr val="tx1"/>
                </a:solidFill>
              </a:rPr>
              <a:t>, planning, </a:t>
            </a:r>
            <a:r>
              <a:rPr lang="nb-NO" sz="2400" dirty="0" err="1" smtClean="0">
                <a:solidFill>
                  <a:schemeClr val="tx1"/>
                </a:solidFill>
              </a:rPr>
              <a:t>budgetting</a:t>
            </a:r>
            <a:r>
              <a:rPr lang="nb-NO" sz="2400" dirty="0" smtClean="0">
                <a:solidFill>
                  <a:schemeClr val="tx1"/>
                </a:solidFill>
              </a:rPr>
              <a:t>, reports, </a:t>
            </a:r>
            <a:r>
              <a:rPr lang="nb-NO" sz="2400" dirty="0" err="1" smtClean="0">
                <a:solidFill>
                  <a:schemeClr val="tx1"/>
                </a:solidFill>
              </a:rPr>
              <a:t>etc</a:t>
            </a:r>
            <a:r>
              <a:rPr lang="nb-NO" sz="2400" dirty="0" smtClean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nb-NO" sz="2400" dirty="0" smtClean="0">
                <a:solidFill>
                  <a:schemeClr val="tx1"/>
                </a:solidFill>
              </a:rPr>
              <a:t>- How is data used?  &amp; How is DHIS2 used?</a:t>
            </a:r>
          </a:p>
          <a:p>
            <a:pPr algn="l"/>
            <a:r>
              <a:rPr lang="nb-NO" sz="2400" dirty="0" smtClean="0">
                <a:solidFill>
                  <a:schemeClr val="tx1"/>
                </a:solidFill>
              </a:rPr>
              <a:t>- </a:t>
            </a:r>
            <a:r>
              <a:rPr lang="nb-NO" sz="2400" dirty="0" err="1" smtClean="0">
                <a:solidFill>
                  <a:schemeClr val="tx1"/>
                </a:solidFill>
              </a:rPr>
              <a:t>What</a:t>
            </a:r>
            <a:r>
              <a:rPr lang="nb-NO" sz="2400" dirty="0" smtClean="0">
                <a:solidFill>
                  <a:schemeClr val="tx1"/>
                </a:solidFill>
              </a:rPr>
              <a:t> </a:t>
            </a:r>
            <a:r>
              <a:rPr lang="nb-NO" sz="2400" dirty="0" err="1" smtClean="0">
                <a:solidFill>
                  <a:schemeClr val="tx1"/>
                </a:solidFill>
              </a:rPr>
              <a:t>are</a:t>
            </a:r>
            <a:r>
              <a:rPr lang="nb-NO" sz="2400" dirty="0" smtClean="0">
                <a:solidFill>
                  <a:schemeClr val="tx1"/>
                </a:solidFill>
              </a:rPr>
              <a:t> </a:t>
            </a:r>
            <a:r>
              <a:rPr lang="nb-NO" sz="2400" dirty="0" err="1" smtClean="0">
                <a:solidFill>
                  <a:schemeClr val="tx1"/>
                </a:solidFill>
              </a:rPr>
              <a:t>the</a:t>
            </a:r>
            <a:r>
              <a:rPr lang="nb-NO" sz="2400" dirty="0" smtClean="0">
                <a:solidFill>
                  <a:schemeClr val="tx1"/>
                </a:solidFill>
              </a:rPr>
              <a:t> </a:t>
            </a:r>
            <a:r>
              <a:rPr lang="nb-NO" sz="2400" dirty="0" err="1" smtClean="0">
                <a:solidFill>
                  <a:schemeClr val="tx1"/>
                </a:solidFill>
              </a:rPr>
              <a:t>shortcommings</a:t>
            </a:r>
            <a:endParaRPr lang="nb-NO" sz="2400" dirty="0" smtClean="0">
              <a:solidFill>
                <a:schemeClr val="tx1"/>
              </a:solidFill>
            </a:endParaRPr>
          </a:p>
          <a:p>
            <a:pPr algn="l"/>
            <a:r>
              <a:rPr lang="nb-NO" sz="2400" dirty="0" smtClean="0">
                <a:solidFill>
                  <a:schemeClr val="tx1"/>
                </a:solidFill>
              </a:rPr>
              <a:t>- How </a:t>
            </a:r>
            <a:r>
              <a:rPr lang="nb-NO" sz="2400" dirty="0" err="1" smtClean="0">
                <a:solidFill>
                  <a:schemeClr val="tx1"/>
                </a:solidFill>
              </a:rPr>
              <a:t>could</a:t>
            </a:r>
            <a:r>
              <a:rPr lang="nb-NO" sz="2400" dirty="0" smtClean="0">
                <a:solidFill>
                  <a:schemeClr val="tx1"/>
                </a:solidFill>
              </a:rPr>
              <a:t> data be used </a:t>
            </a:r>
            <a:r>
              <a:rPr lang="nb-NO" sz="2400" dirty="0" err="1" smtClean="0">
                <a:solidFill>
                  <a:schemeClr val="tx1"/>
                </a:solidFill>
              </a:rPr>
              <a:t>better</a:t>
            </a:r>
            <a:r>
              <a:rPr lang="nb-NO" sz="2400" dirty="0" smtClean="0">
                <a:solidFill>
                  <a:schemeClr val="tx1"/>
                </a:solidFill>
              </a:rPr>
              <a:t> &amp; </a:t>
            </a:r>
            <a:r>
              <a:rPr lang="nb-NO" sz="2400" dirty="0" err="1" smtClean="0">
                <a:solidFill>
                  <a:schemeClr val="tx1"/>
                </a:solidFill>
              </a:rPr>
              <a:t>use</a:t>
            </a:r>
            <a:r>
              <a:rPr lang="nb-NO" sz="2400" dirty="0" smtClean="0">
                <a:solidFill>
                  <a:schemeClr val="tx1"/>
                </a:solidFill>
              </a:rPr>
              <a:t> DHIS2 </a:t>
            </a:r>
            <a:r>
              <a:rPr lang="nb-NO" sz="2400" dirty="0" err="1" smtClean="0">
                <a:solidFill>
                  <a:schemeClr val="tx1"/>
                </a:solidFill>
              </a:rPr>
              <a:t>better</a:t>
            </a:r>
            <a:endParaRPr lang="nb-NO" sz="2400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nb-NO" sz="2400" dirty="0" smtClean="0">
                <a:solidFill>
                  <a:schemeClr val="tx1"/>
                </a:solidFill>
              </a:rPr>
              <a:t>How to </a:t>
            </a:r>
            <a:r>
              <a:rPr lang="nb-NO" sz="2400" dirty="0" err="1" smtClean="0">
                <a:solidFill>
                  <a:schemeClr val="tx1"/>
                </a:solidFill>
              </a:rPr>
              <a:t>improve</a:t>
            </a:r>
            <a:r>
              <a:rPr lang="nb-NO" sz="2400" dirty="0" smtClean="0">
                <a:solidFill>
                  <a:schemeClr val="tx1"/>
                </a:solidFill>
              </a:rPr>
              <a:t> DHIS2 </a:t>
            </a:r>
            <a:r>
              <a:rPr lang="nb-NO" sz="2400" dirty="0" err="1" smtClean="0">
                <a:solidFill>
                  <a:schemeClr val="tx1"/>
                </a:solidFill>
              </a:rPr>
              <a:t>use</a:t>
            </a:r>
            <a:endParaRPr lang="nb-NO" sz="2400" dirty="0" smtClean="0">
              <a:solidFill>
                <a:schemeClr val="tx1"/>
              </a:solidFill>
            </a:endParaRPr>
          </a:p>
          <a:p>
            <a:pPr marL="914400" lvl="1" indent="-457200" algn="l">
              <a:buFontTx/>
              <a:buChar char="-"/>
            </a:pPr>
            <a:r>
              <a:rPr lang="nb-NO" sz="2400" dirty="0" smtClean="0">
                <a:solidFill>
                  <a:schemeClr val="tx1"/>
                </a:solidFill>
              </a:rPr>
              <a:t>New </a:t>
            </a:r>
            <a:r>
              <a:rPr lang="nb-NO" sz="2400" dirty="0" err="1" smtClean="0">
                <a:solidFill>
                  <a:schemeClr val="tx1"/>
                </a:solidFill>
              </a:rPr>
              <a:t>features</a:t>
            </a:r>
            <a:r>
              <a:rPr lang="nb-NO" sz="2400" dirty="0" smtClean="0">
                <a:solidFill>
                  <a:schemeClr val="tx1"/>
                </a:solidFill>
              </a:rPr>
              <a:t> / </a:t>
            </a:r>
            <a:r>
              <a:rPr lang="nb-NO" sz="2400" dirty="0" err="1" smtClean="0">
                <a:solidFill>
                  <a:schemeClr val="tx1"/>
                </a:solidFill>
              </a:rPr>
              <a:t>core</a:t>
            </a:r>
            <a:r>
              <a:rPr lang="nb-NO" sz="2400" dirty="0" smtClean="0">
                <a:solidFill>
                  <a:schemeClr val="tx1"/>
                </a:solidFill>
              </a:rPr>
              <a:t> </a:t>
            </a:r>
            <a:r>
              <a:rPr lang="nb-NO" sz="2400" dirty="0" err="1" smtClean="0">
                <a:solidFill>
                  <a:schemeClr val="tx1"/>
                </a:solidFill>
              </a:rPr>
              <a:t>development</a:t>
            </a:r>
            <a:endParaRPr lang="nb-NO" sz="2400" dirty="0" smtClean="0">
              <a:solidFill>
                <a:schemeClr val="tx1"/>
              </a:solidFill>
            </a:endParaRPr>
          </a:p>
          <a:p>
            <a:pPr marL="914400" lvl="1" indent="-457200" algn="l">
              <a:buFontTx/>
              <a:buChar char="-"/>
            </a:pPr>
            <a:r>
              <a:rPr lang="nb-NO" sz="2400" dirty="0" err="1" smtClean="0">
                <a:solidFill>
                  <a:schemeClr val="tx1"/>
                </a:solidFill>
              </a:rPr>
              <a:t>Improve</a:t>
            </a:r>
            <a:r>
              <a:rPr lang="nb-NO" sz="2400" dirty="0" smtClean="0">
                <a:solidFill>
                  <a:schemeClr val="tx1"/>
                </a:solidFill>
              </a:rPr>
              <a:t> design &amp; </a:t>
            </a:r>
            <a:r>
              <a:rPr lang="nb-NO" sz="2400" dirty="0" err="1" smtClean="0">
                <a:solidFill>
                  <a:schemeClr val="tx1"/>
                </a:solidFill>
              </a:rPr>
              <a:t>configuration</a:t>
            </a:r>
            <a:r>
              <a:rPr lang="nb-NO" sz="2400" dirty="0" smtClean="0">
                <a:solidFill>
                  <a:schemeClr val="tx1"/>
                </a:solidFill>
              </a:rPr>
              <a:t> </a:t>
            </a:r>
            <a:r>
              <a:rPr lang="nb-NO" sz="2400" dirty="0" err="1" smtClean="0">
                <a:solidFill>
                  <a:schemeClr val="tx1"/>
                </a:solidFill>
              </a:rPr>
              <a:t>of</a:t>
            </a:r>
            <a:r>
              <a:rPr lang="nb-NO" sz="2400" dirty="0" smtClean="0">
                <a:solidFill>
                  <a:schemeClr val="tx1"/>
                </a:solidFill>
              </a:rPr>
              <a:t> country  </a:t>
            </a:r>
            <a:r>
              <a:rPr lang="nb-NO" sz="2400" dirty="0" err="1" smtClean="0">
                <a:solidFill>
                  <a:schemeClr val="tx1"/>
                </a:solidFill>
              </a:rPr>
              <a:t>instance</a:t>
            </a:r>
            <a:endParaRPr lang="nb-NO" sz="2400" dirty="0" smtClean="0">
              <a:solidFill>
                <a:schemeClr val="tx1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9437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51520" y="116632"/>
            <a:ext cx="8229600" cy="1008112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Focus on Routine data use meetings &amp; procedures</a:t>
            </a:r>
            <a:endParaRPr lang="en-US" sz="28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39552" y="980728"/>
            <a:ext cx="8229600" cy="587727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nb-NO" dirty="0" err="1" smtClean="0"/>
              <a:t>Routine</a:t>
            </a:r>
            <a:r>
              <a:rPr lang="nb-NO" dirty="0" smtClean="0"/>
              <a:t> ‘data </a:t>
            </a:r>
            <a:r>
              <a:rPr lang="nb-NO" dirty="0" err="1" smtClean="0"/>
              <a:t>use</a:t>
            </a:r>
            <a:r>
              <a:rPr lang="nb-NO" dirty="0" smtClean="0"/>
              <a:t>’ </a:t>
            </a:r>
            <a:r>
              <a:rPr lang="nb-NO" dirty="0" err="1" smtClean="0"/>
              <a:t>meetings</a:t>
            </a:r>
            <a:r>
              <a:rPr lang="nb-NO" dirty="0" smtClean="0"/>
              <a:t> in all </a:t>
            </a:r>
            <a:r>
              <a:rPr lang="nb-NO" dirty="0" err="1" smtClean="0"/>
              <a:t>countries</a:t>
            </a:r>
            <a:r>
              <a:rPr lang="en-US" dirty="0"/>
              <a:t> </a:t>
            </a:r>
            <a:r>
              <a:rPr lang="en-US" dirty="0" smtClean="0"/>
              <a:t>- opportunities for </a:t>
            </a:r>
            <a:r>
              <a:rPr lang="en-US" dirty="0" err="1" smtClean="0"/>
              <a:t>institutionalising</a:t>
            </a:r>
            <a:r>
              <a:rPr lang="en-US" dirty="0" smtClean="0"/>
              <a:t> data use – Often depending on partner funding</a:t>
            </a:r>
          </a:p>
          <a:p>
            <a:pPr marL="0" lvl="0" indent="0">
              <a:buNone/>
            </a:pPr>
            <a:r>
              <a:rPr lang="en-US" dirty="0" smtClean="0"/>
              <a:t>Example Rwanda – part of government budget: </a:t>
            </a:r>
          </a:p>
          <a:p>
            <a:r>
              <a:rPr lang="en-US" dirty="0" smtClean="0"/>
              <a:t>Hospitals and Health </a:t>
            </a:r>
            <a:r>
              <a:rPr lang="en-US" dirty="0" err="1" smtClean="0"/>
              <a:t>Centres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Data validation; before 5th each months </a:t>
            </a:r>
          </a:p>
          <a:p>
            <a:pPr lvl="1"/>
            <a:r>
              <a:rPr lang="en-US" dirty="0" smtClean="0"/>
              <a:t>Monthly: ‘Quality assurance’ meetings, addressing poor performance indicators (e.g. 4</a:t>
            </a:r>
            <a:r>
              <a:rPr lang="en-US" baseline="30000" dirty="0" smtClean="0"/>
              <a:t>th</a:t>
            </a:r>
            <a:r>
              <a:rPr lang="en-US" dirty="0" smtClean="0"/>
              <a:t> ANC)</a:t>
            </a:r>
          </a:p>
          <a:p>
            <a:pPr lvl="1"/>
            <a:r>
              <a:rPr lang="en-US" dirty="0" smtClean="0"/>
              <a:t>Monthly ‘Staff meetings’, all performance indicators</a:t>
            </a:r>
            <a:endParaRPr lang="en-US" dirty="0"/>
          </a:p>
          <a:p>
            <a:pPr lvl="0"/>
            <a:r>
              <a:rPr lang="en-US" dirty="0" smtClean="0"/>
              <a:t>Districts:</a:t>
            </a:r>
          </a:p>
          <a:p>
            <a:pPr lvl="1"/>
            <a:r>
              <a:rPr lang="en-US" dirty="0" smtClean="0"/>
              <a:t>Monthly coordination meetings, data manager and Heads from all health </a:t>
            </a:r>
            <a:r>
              <a:rPr lang="en-US" dirty="0" err="1" smtClean="0"/>
              <a:t>centres</a:t>
            </a:r>
            <a:r>
              <a:rPr lang="en-US" dirty="0" smtClean="0"/>
              <a:t> participate + district hospital manager, M&amp;E and data manager + programs; </a:t>
            </a:r>
          </a:p>
          <a:p>
            <a:pPr lvl="2"/>
            <a:r>
              <a:rPr lang="en-US" dirty="0" smtClean="0"/>
              <a:t>each facility present indicators helped prepare by district data manger</a:t>
            </a:r>
          </a:p>
          <a:p>
            <a:pPr lvl="1"/>
            <a:r>
              <a:rPr lang="en-US" dirty="0" smtClean="0"/>
              <a:t>Quarterly, DHMT meeting. Headed by deputy major for social welfare; presenting performance indicators</a:t>
            </a:r>
          </a:p>
          <a:p>
            <a:pPr lvl="1"/>
            <a:r>
              <a:rPr lang="en-US" dirty="0" err="1" smtClean="0"/>
              <a:t>Giseny</a:t>
            </a:r>
            <a:r>
              <a:rPr lang="en-US" dirty="0" smtClean="0"/>
              <a:t>: monthly data manager meeting – local initiative – becoming national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79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815806" y="1818615"/>
            <a:ext cx="918667" cy="432048"/>
          </a:xfrm>
          <a:prstGeom prst="roundRect">
            <a:avLst/>
          </a:prstGeom>
          <a:noFill/>
          <a:ln w="63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chemeClr val="tx1"/>
                </a:solidFill>
              </a:rPr>
              <a:t>Reporting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00619" y="1749970"/>
            <a:ext cx="918667" cy="432048"/>
          </a:xfrm>
          <a:prstGeom prst="roundRect">
            <a:avLst/>
          </a:prstGeom>
          <a:noFill/>
          <a:ln w="63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chemeClr val="tx1"/>
                </a:solidFill>
              </a:rPr>
              <a:t>Data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Registration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953246" y="1380882"/>
            <a:ext cx="918667" cy="432048"/>
          </a:xfrm>
          <a:prstGeom prst="roundRect">
            <a:avLst/>
          </a:prstGeom>
          <a:noFill/>
          <a:ln w="63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chemeClr val="tx1"/>
                </a:solidFill>
              </a:rPr>
              <a:t>Collation / aggregation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827749" y="2594521"/>
            <a:ext cx="1005681" cy="432048"/>
          </a:xfrm>
          <a:prstGeom prst="roundRect">
            <a:avLst/>
          </a:prstGeom>
          <a:noFill/>
          <a:ln w="63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chemeClr val="tx1"/>
                </a:solidFill>
              </a:rPr>
              <a:t>Aggregate Data capture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296504" y="3631448"/>
            <a:ext cx="1596413" cy="543956"/>
          </a:xfrm>
          <a:prstGeom prst="roundRect">
            <a:avLst/>
          </a:prstGeom>
          <a:noFill/>
          <a:ln w="63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chemeClr val="tx1"/>
                </a:solidFill>
              </a:rPr>
              <a:t>Information Products;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Reports, presentations, charts, dashboards, …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858647" y="2799759"/>
            <a:ext cx="918667" cy="432048"/>
          </a:xfrm>
          <a:prstGeom prst="roundRect">
            <a:avLst/>
          </a:prstGeom>
          <a:noFill/>
          <a:ln w="63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chemeClr val="tx1"/>
                </a:solidFill>
              </a:rPr>
              <a:t>Validation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034848" y="4044573"/>
            <a:ext cx="918667" cy="432048"/>
          </a:xfrm>
          <a:prstGeom prst="roundRect">
            <a:avLst/>
          </a:prstGeom>
          <a:noFill/>
          <a:ln w="63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chemeClr val="tx1"/>
                </a:solidFill>
              </a:rPr>
              <a:t>Analysis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859486" y="4204685"/>
            <a:ext cx="719599" cy="432048"/>
          </a:xfrm>
          <a:prstGeom prst="roundRect">
            <a:avLst/>
          </a:prstGeom>
          <a:noFill/>
          <a:ln w="63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chemeClr val="tx1"/>
                </a:solidFill>
              </a:rPr>
              <a:t>Planning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567011" y="4946766"/>
            <a:ext cx="1001822" cy="432048"/>
          </a:xfrm>
          <a:prstGeom prst="roundRect">
            <a:avLst/>
          </a:prstGeom>
          <a:noFill/>
          <a:ln w="63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chemeClr val="tx1"/>
                </a:solidFill>
              </a:rPr>
              <a:t>Conversation about data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117292" y="3110986"/>
            <a:ext cx="1244649" cy="610173"/>
          </a:xfrm>
          <a:prstGeom prst="roundRect">
            <a:avLst/>
          </a:prstGeom>
          <a:noFill/>
          <a:ln w="12700"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chemeClr val="tx1"/>
                </a:solidFill>
              </a:rPr>
              <a:t>Action &amp;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Implementation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693535" y="3829872"/>
            <a:ext cx="918667" cy="432048"/>
          </a:xfrm>
          <a:prstGeom prst="roundRect">
            <a:avLst/>
          </a:prstGeom>
          <a:noFill/>
          <a:ln w="63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chemeClr val="tx1"/>
                </a:solidFill>
              </a:rPr>
              <a:t>Routine meetings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748106" y="5948601"/>
            <a:ext cx="1728192" cy="573938"/>
          </a:xfrm>
          <a:prstGeom prst="ellipse">
            <a:avLst/>
          </a:prstGeom>
          <a:noFill/>
          <a:ln w="63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Informating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Service delivery &amp; Practices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777314" y="4708815"/>
            <a:ext cx="918667" cy="432048"/>
          </a:xfrm>
          <a:prstGeom prst="roundRect">
            <a:avLst/>
          </a:prstGeom>
          <a:noFill/>
          <a:ln w="63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chemeClr val="tx1"/>
                </a:solidFill>
              </a:rPr>
              <a:t>Monitoring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2" name="AutoShape 44"/>
          <p:cNvSpPr>
            <a:spLocks noChangeArrowheads="1"/>
          </p:cNvSpPr>
          <p:nvPr/>
        </p:nvSpPr>
        <p:spPr bwMode="auto">
          <a:xfrm>
            <a:off x="5292690" y="1656366"/>
            <a:ext cx="352400" cy="413139"/>
          </a:xfrm>
          <a:prstGeom prst="flowChartMultidocumen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 altLang="nb-NO" sz="800" dirty="0">
                <a:latin typeface="Times New Roman" pitchFamily="18" charset="0"/>
              </a:rPr>
              <a:t>report</a:t>
            </a:r>
          </a:p>
        </p:txBody>
      </p:sp>
      <p:sp>
        <p:nvSpPr>
          <p:cNvPr id="33" name="Freeform 35"/>
          <p:cNvSpPr>
            <a:spLocks/>
          </p:cNvSpPr>
          <p:nvPr/>
        </p:nvSpPr>
        <p:spPr bwMode="auto">
          <a:xfrm>
            <a:off x="3608469" y="3338473"/>
            <a:ext cx="168275" cy="304271"/>
          </a:xfrm>
          <a:custGeom>
            <a:avLst/>
            <a:gdLst>
              <a:gd name="T0" fmla="*/ 51 w 106"/>
              <a:gd name="T1" fmla="*/ 48 h 205"/>
              <a:gd name="T2" fmla="*/ 24 w 106"/>
              <a:gd name="T3" fmla="*/ 48 h 205"/>
              <a:gd name="T4" fmla="*/ 21 w 106"/>
              <a:gd name="T5" fmla="*/ 21 h 205"/>
              <a:gd name="T6" fmla="*/ 42 w 106"/>
              <a:gd name="T7" fmla="*/ 3 h 205"/>
              <a:gd name="T8" fmla="*/ 69 w 106"/>
              <a:gd name="T9" fmla="*/ 6 h 205"/>
              <a:gd name="T10" fmla="*/ 78 w 106"/>
              <a:gd name="T11" fmla="*/ 33 h 205"/>
              <a:gd name="T12" fmla="*/ 60 w 106"/>
              <a:gd name="T13" fmla="*/ 51 h 205"/>
              <a:gd name="T14" fmla="*/ 51 w 106"/>
              <a:gd name="T15" fmla="*/ 69 h 205"/>
              <a:gd name="T16" fmla="*/ 54 w 106"/>
              <a:gd name="T17" fmla="*/ 60 h 205"/>
              <a:gd name="T18" fmla="*/ 30 w 106"/>
              <a:gd name="T19" fmla="*/ 51 h 205"/>
              <a:gd name="T20" fmla="*/ 54 w 106"/>
              <a:gd name="T21" fmla="*/ 72 h 205"/>
              <a:gd name="T22" fmla="*/ 63 w 106"/>
              <a:gd name="T23" fmla="*/ 69 h 205"/>
              <a:gd name="T24" fmla="*/ 51 w 106"/>
              <a:gd name="T25" fmla="*/ 75 h 205"/>
              <a:gd name="T26" fmla="*/ 33 w 106"/>
              <a:gd name="T27" fmla="*/ 90 h 205"/>
              <a:gd name="T28" fmla="*/ 6 w 106"/>
              <a:gd name="T29" fmla="*/ 105 h 205"/>
              <a:gd name="T30" fmla="*/ 18 w 106"/>
              <a:gd name="T31" fmla="*/ 111 h 205"/>
              <a:gd name="T32" fmla="*/ 42 w 106"/>
              <a:gd name="T33" fmla="*/ 90 h 205"/>
              <a:gd name="T34" fmla="*/ 69 w 106"/>
              <a:gd name="T35" fmla="*/ 99 h 205"/>
              <a:gd name="T36" fmla="*/ 96 w 106"/>
              <a:gd name="T37" fmla="*/ 111 h 205"/>
              <a:gd name="T38" fmla="*/ 96 w 106"/>
              <a:gd name="T39" fmla="*/ 99 h 205"/>
              <a:gd name="T40" fmla="*/ 69 w 106"/>
              <a:gd name="T41" fmla="*/ 90 h 205"/>
              <a:gd name="T42" fmla="*/ 48 w 106"/>
              <a:gd name="T43" fmla="*/ 93 h 205"/>
              <a:gd name="T44" fmla="*/ 60 w 106"/>
              <a:gd name="T45" fmla="*/ 120 h 205"/>
              <a:gd name="T46" fmla="*/ 60 w 106"/>
              <a:gd name="T47" fmla="*/ 147 h 205"/>
              <a:gd name="T48" fmla="*/ 39 w 106"/>
              <a:gd name="T49" fmla="*/ 171 h 205"/>
              <a:gd name="T50" fmla="*/ 21 w 106"/>
              <a:gd name="T51" fmla="*/ 195 h 205"/>
              <a:gd name="T52" fmla="*/ 21 w 106"/>
              <a:gd name="T53" fmla="*/ 186 h 205"/>
              <a:gd name="T54" fmla="*/ 45 w 106"/>
              <a:gd name="T55" fmla="*/ 165 h 205"/>
              <a:gd name="T56" fmla="*/ 54 w 106"/>
              <a:gd name="T57" fmla="*/ 141 h 205"/>
              <a:gd name="T58" fmla="*/ 48 w 106"/>
              <a:gd name="T59" fmla="*/ 114 h 205"/>
              <a:gd name="T60" fmla="*/ 54 w 106"/>
              <a:gd name="T61" fmla="*/ 150 h 205"/>
              <a:gd name="T62" fmla="*/ 54 w 106"/>
              <a:gd name="T63" fmla="*/ 123 h 205"/>
              <a:gd name="T64" fmla="*/ 57 w 106"/>
              <a:gd name="T65" fmla="*/ 117 h 205"/>
              <a:gd name="T66" fmla="*/ 66 w 106"/>
              <a:gd name="T67" fmla="*/ 111 h 205"/>
              <a:gd name="T68" fmla="*/ 66 w 106"/>
              <a:gd name="T69" fmla="*/ 120 h 205"/>
              <a:gd name="T70" fmla="*/ 66 w 106"/>
              <a:gd name="T71" fmla="*/ 147 h 205"/>
              <a:gd name="T72" fmla="*/ 72 w 106"/>
              <a:gd name="T73" fmla="*/ 174 h 205"/>
              <a:gd name="T74" fmla="*/ 93 w 106"/>
              <a:gd name="T75" fmla="*/ 201 h 205"/>
              <a:gd name="T76" fmla="*/ 93 w 106"/>
              <a:gd name="T77" fmla="*/ 174 h 205"/>
              <a:gd name="T78" fmla="*/ 78 w 106"/>
              <a:gd name="T79" fmla="*/ 150 h 205"/>
              <a:gd name="T80" fmla="*/ 57 w 106"/>
              <a:gd name="T81" fmla="*/ 126 h 205"/>
              <a:gd name="T82" fmla="*/ 54 w 106"/>
              <a:gd name="T83" fmla="*/ 147 h 205"/>
              <a:gd name="T84" fmla="*/ 51 w 106"/>
              <a:gd name="T85" fmla="*/ 174 h 205"/>
              <a:gd name="T86" fmla="*/ 27 w 106"/>
              <a:gd name="T87" fmla="*/ 195 h 205"/>
              <a:gd name="T88" fmla="*/ 39 w 106"/>
              <a:gd name="T89" fmla="*/ 168 h 205"/>
              <a:gd name="T90" fmla="*/ 54 w 106"/>
              <a:gd name="T91" fmla="*/ 141 h 205"/>
              <a:gd name="T92" fmla="*/ 57 w 106"/>
              <a:gd name="T93" fmla="*/ 132 h 205"/>
              <a:gd name="T94" fmla="*/ 54 w 106"/>
              <a:gd name="T95" fmla="*/ 159 h 205"/>
              <a:gd name="T96" fmla="*/ 48 w 106"/>
              <a:gd name="T97" fmla="*/ 147 h 205"/>
              <a:gd name="T98" fmla="*/ 48 w 106"/>
              <a:gd name="T99" fmla="*/ 120 h 205"/>
              <a:gd name="T100" fmla="*/ 48 w 106"/>
              <a:gd name="T101" fmla="*/ 93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6" h="205">
                <a:moveTo>
                  <a:pt x="51" y="33"/>
                </a:moveTo>
                <a:lnTo>
                  <a:pt x="60" y="48"/>
                </a:lnTo>
                <a:lnTo>
                  <a:pt x="51" y="48"/>
                </a:lnTo>
                <a:lnTo>
                  <a:pt x="42" y="48"/>
                </a:lnTo>
                <a:lnTo>
                  <a:pt x="33" y="48"/>
                </a:lnTo>
                <a:lnTo>
                  <a:pt x="24" y="48"/>
                </a:lnTo>
                <a:lnTo>
                  <a:pt x="24" y="39"/>
                </a:lnTo>
                <a:lnTo>
                  <a:pt x="21" y="30"/>
                </a:lnTo>
                <a:lnTo>
                  <a:pt x="21" y="21"/>
                </a:lnTo>
                <a:lnTo>
                  <a:pt x="24" y="12"/>
                </a:lnTo>
                <a:lnTo>
                  <a:pt x="33" y="6"/>
                </a:lnTo>
                <a:lnTo>
                  <a:pt x="42" y="3"/>
                </a:lnTo>
                <a:lnTo>
                  <a:pt x="51" y="0"/>
                </a:lnTo>
                <a:lnTo>
                  <a:pt x="60" y="0"/>
                </a:lnTo>
                <a:lnTo>
                  <a:pt x="69" y="6"/>
                </a:lnTo>
                <a:lnTo>
                  <a:pt x="72" y="15"/>
                </a:lnTo>
                <a:lnTo>
                  <a:pt x="75" y="24"/>
                </a:lnTo>
                <a:lnTo>
                  <a:pt x="78" y="33"/>
                </a:lnTo>
                <a:lnTo>
                  <a:pt x="78" y="42"/>
                </a:lnTo>
                <a:lnTo>
                  <a:pt x="69" y="48"/>
                </a:lnTo>
                <a:lnTo>
                  <a:pt x="60" y="51"/>
                </a:lnTo>
                <a:lnTo>
                  <a:pt x="51" y="51"/>
                </a:lnTo>
                <a:lnTo>
                  <a:pt x="51" y="60"/>
                </a:lnTo>
                <a:lnTo>
                  <a:pt x="51" y="69"/>
                </a:lnTo>
                <a:lnTo>
                  <a:pt x="54" y="78"/>
                </a:lnTo>
                <a:lnTo>
                  <a:pt x="54" y="69"/>
                </a:lnTo>
                <a:lnTo>
                  <a:pt x="54" y="60"/>
                </a:lnTo>
                <a:lnTo>
                  <a:pt x="42" y="60"/>
                </a:lnTo>
                <a:lnTo>
                  <a:pt x="39" y="51"/>
                </a:lnTo>
                <a:lnTo>
                  <a:pt x="30" y="51"/>
                </a:lnTo>
                <a:lnTo>
                  <a:pt x="51" y="54"/>
                </a:lnTo>
                <a:lnTo>
                  <a:pt x="54" y="63"/>
                </a:lnTo>
                <a:lnTo>
                  <a:pt x="54" y="72"/>
                </a:lnTo>
                <a:lnTo>
                  <a:pt x="51" y="81"/>
                </a:lnTo>
                <a:lnTo>
                  <a:pt x="60" y="78"/>
                </a:lnTo>
                <a:lnTo>
                  <a:pt x="63" y="69"/>
                </a:lnTo>
                <a:lnTo>
                  <a:pt x="63" y="60"/>
                </a:lnTo>
                <a:lnTo>
                  <a:pt x="54" y="66"/>
                </a:lnTo>
                <a:lnTo>
                  <a:pt x="51" y="75"/>
                </a:lnTo>
                <a:lnTo>
                  <a:pt x="51" y="84"/>
                </a:lnTo>
                <a:lnTo>
                  <a:pt x="42" y="87"/>
                </a:lnTo>
                <a:lnTo>
                  <a:pt x="33" y="90"/>
                </a:lnTo>
                <a:lnTo>
                  <a:pt x="24" y="96"/>
                </a:lnTo>
                <a:lnTo>
                  <a:pt x="15" y="99"/>
                </a:lnTo>
                <a:lnTo>
                  <a:pt x="6" y="105"/>
                </a:lnTo>
                <a:lnTo>
                  <a:pt x="0" y="114"/>
                </a:lnTo>
                <a:lnTo>
                  <a:pt x="9" y="117"/>
                </a:lnTo>
                <a:lnTo>
                  <a:pt x="18" y="111"/>
                </a:lnTo>
                <a:lnTo>
                  <a:pt x="24" y="102"/>
                </a:lnTo>
                <a:lnTo>
                  <a:pt x="33" y="96"/>
                </a:lnTo>
                <a:lnTo>
                  <a:pt x="42" y="90"/>
                </a:lnTo>
                <a:lnTo>
                  <a:pt x="51" y="87"/>
                </a:lnTo>
                <a:lnTo>
                  <a:pt x="60" y="93"/>
                </a:lnTo>
                <a:lnTo>
                  <a:pt x="69" y="99"/>
                </a:lnTo>
                <a:lnTo>
                  <a:pt x="78" y="102"/>
                </a:lnTo>
                <a:lnTo>
                  <a:pt x="87" y="105"/>
                </a:lnTo>
                <a:lnTo>
                  <a:pt x="96" y="111"/>
                </a:lnTo>
                <a:lnTo>
                  <a:pt x="105" y="114"/>
                </a:lnTo>
                <a:lnTo>
                  <a:pt x="105" y="105"/>
                </a:lnTo>
                <a:lnTo>
                  <a:pt x="96" y="99"/>
                </a:lnTo>
                <a:lnTo>
                  <a:pt x="87" y="96"/>
                </a:lnTo>
                <a:lnTo>
                  <a:pt x="78" y="93"/>
                </a:lnTo>
                <a:lnTo>
                  <a:pt x="69" y="90"/>
                </a:lnTo>
                <a:lnTo>
                  <a:pt x="60" y="87"/>
                </a:lnTo>
                <a:lnTo>
                  <a:pt x="51" y="84"/>
                </a:lnTo>
                <a:lnTo>
                  <a:pt x="48" y="93"/>
                </a:lnTo>
                <a:lnTo>
                  <a:pt x="51" y="102"/>
                </a:lnTo>
                <a:lnTo>
                  <a:pt x="57" y="111"/>
                </a:lnTo>
                <a:lnTo>
                  <a:pt x="60" y="120"/>
                </a:lnTo>
                <a:lnTo>
                  <a:pt x="60" y="129"/>
                </a:lnTo>
                <a:lnTo>
                  <a:pt x="63" y="138"/>
                </a:lnTo>
                <a:lnTo>
                  <a:pt x="60" y="147"/>
                </a:lnTo>
                <a:lnTo>
                  <a:pt x="51" y="153"/>
                </a:lnTo>
                <a:lnTo>
                  <a:pt x="45" y="162"/>
                </a:lnTo>
                <a:lnTo>
                  <a:pt x="39" y="171"/>
                </a:lnTo>
                <a:lnTo>
                  <a:pt x="30" y="177"/>
                </a:lnTo>
                <a:lnTo>
                  <a:pt x="27" y="186"/>
                </a:lnTo>
                <a:lnTo>
                  <a:pt x="21" y="195"/>
                </a:lnTo>
                <a:lnTo>
                  <a:pt x="15" y="204"/>
                </a:lnTo>
                <a:lnTo>
                  <a:pt x="18" y="195"/>
                </a:lnTo>
                <a:lnTo>
                  <a:pt x="21" y="186"/>
                </a:lnTo>
                <a:lnTo>
                  <a:pt x="30" y="180"/>
                </a:lnTo>
                <a:lnTo>
                  <a:pt x="39" y="174"/>
                </a:lnTo>
                <a:lnTo>
                  <a:pt x="45" y="165"/>
                </a:lnTo>
                <a:lnTo>
                  <a:pt x="54" y="159"/>
                </a:lnTo>
                <a:lnTo>
                  <a:pt x="54" y="150"/>
                </a:lnTo>
                <a:lnTo>
                  <a:pt x="54" y="141"/>
                </a:lnTo>
                <a:lnTo>
                  <a:pt x="51" y="132"/>
                </a:lnTo>
                <a:lnTo>
                  <a:pt x="51" y="123"/>
                </a:lnTo>
                <a:lnTo>
                  <a:pt x="48" y="114"/>
                </a:lnTo>
                <a:lnTo>
                  <a:pt x="48" y="132"/>
                </a:lnTo>
                <a:lnTo>
                  <a:pt x="51" y="141"/>
                </a:lnTo>
                <a:lnTo>
                  <a:pt x="54" y="150"/>
                </a:lnTo>
                <a:lnTo>
                  <a:pt x="54" y="141"/>
                </a:lnTo>
                <a:lnTo>
                  <a:pt x="54" y="132"/>
                </a:lnTo>
                <a:lnTo>
                  <a:pt x="54" y="123"/>
                </a:lnTo>
                <a:lnTo>
                  <a:pt x="54" y="114"/>
                </a:lnTo>
                <a:lnTo>
                  <a:pt x="54" y="105"/>
                </a:lnTo>
                <a:lnTo>
                  <a:pt x="57" y="117"/>
                </a:lnTo>
                <a:lnTo>
                  <a:pt x="57" y="126"/>
                </a:lnTo>
                <a:lnTo>
                  <a:pt x="66" y="120"/>
                </a:lnTo>
                <a:lnTo>
                  <a:pt x="66" y="111"/>
                </a:lnTo>
                <a:lnTo>
                  <a:pt x="66" y="102"/>
                </a:lnTo>
                <a:lnTo>
                  <a:pt x="66" y="111"/>
                </a:lnTo>
                <a:lnTo>
                  <a:pt x="66" y="120"/>
                </a:lnTo>
                <a:lnTo>
                  <a:pt x="69" y="129"/>
                </a:lnTo>
                <a:lnTo>
                  <a:pt x="69" y="138"/>
                </a:lnTo>
                <a:lnTo>
                  <a:pt x="66" y="147"/>
                </a:lnTo>
                <a:lnTo>
                  <a:pt x="69" y="156"/>
                </a:lnTo>
                <a:lnTo>
                  <a:pt x="69" y="165"/>
                </a:lnTo>
                <a:lnTo>
                  <a:pt x="72" y="174"/>
                </a:lnTo>
                <a:lnTo>
                  <a:pt x="78" y="183"/>
                </a:lnTo>
                <a:lnTo>
                  <a:pt x="87" y="192"/>
                </a:lnTo>
                <a:lnTo>
                  <a:pt x="93" y="201"/>
                </a:lnTo>
                <a:lnTo>
                  <a:pt x="99" y="192"/>
                </a:lnTo>
                <a:lnTo>
                  <a:pt x="99" y="183"/>
                </a:lnTo>
                <a:lnTo>
                  <a:pt x="93" y="174"/>
                </a:lnTo>
                <a:lnTo>
                  <a:pt x="90" y="165"/>
                </a:lnTo>
                <a:lnTo>
                  <a:pt x="87" y="156"/>
                </a:lnTo>
                <a:lnTo>
                  <a:pt x="78" y="150"/>
                </a:lnTo>
                <a:lnTo>
                  <a:pt x="72" y="141"/>
                </a:lnTo>
                <a:lnTo>
                  <a:pt x="66" y="132"/>
                </a:lnTo>
                <a:lnTo>
                  <a:pt x="57" y="126"/>
                </a:lnTo>
                <a:lnTo>
                  <a:pt x="54" y="117"/>
                </a:lnTo>
                <a:lnTo>
                  <a:pt x="54" y="138"/>
                </a:lnTo>
                <a:lnTo>
                  <a:pt x="54" y="147"/>
                </a:lnTo>
                <a:lnTo>
                  <a:pt x="54" y="156"/>
                </a:lnTo>
                <a:lnTo>
                  <a:pt x="54" y="165"/>
                </a:lnTo>
                <a:lnTo>
                  <a:pt x="51" y="174"/>
                </a:lnTo>
                <a:lnTo>
                  <a:pt x="45" y="183"/>
                </a:lnTo>
                <a:lnTo>
                  <a:pt x="36" y="189"/>
                </a:lnTo>
                <a:lnTo>
                  <a:pt x="27" y="195"/>
                </a:lnTo>
                <a:lnTo>
                  <a:pt x="27" y="186"/>
                </a:lnTo>
                <a:lnTo>
                  <a:pt x="33" y="177"/>
                </a:lnTo>
                <a:lnTo>
                  <a:pt x="39" y="168"/>
                </a:lnTo>
                <a:lnTo>
                  <a:pt x="45" y="159"/>
                </a:lnTo>
                <a:lnTo>
                  <a:pt x="51" y="150"/>
                </a:lnTo>
                <a:lnTo>
                  <a:pt x="54" y="141"/>
                </a:lnTo>
                <a:lnTo>
                  <a:pt x="57" y="132"/>
                </a:lnTo>
                <a:lnTo>
                  <a:pt x="57" y="123"/>
                </a:lnTo>
                <a:lnTo>
                  <a:pt x="57" y="132"/>
                </a:lnTo>
                <a:lnTo>
                  <a:pt x="57" y="141"/>
                </a:lnTo>
                <a:lnTo>
                  <a:pt x="57" y="150"/>
                </a:lnTo>
                <a:lnTo>
                  <a:pt x="54" y="159"/>
                </a:lnTo>
                <a:lnTo>
                  <a:pt x="51" y="168"/>
                </a:lnTo>
                <a:lnTo>
                  <a:pt x="45" y="156"/>
                </a:lnTo>
                <a:lnTo>
                  <a:pt x="48" y="147"/>
                </a:lnTo>
                <a:lnTo>
                  <a:pt x="48" y="138"/>
                </a:lnTo>
                <a:lnTo>
                  <a:pt x="48" y="129"/>
                </a:lnTo>
                <a:lnTo>
                  <a:pt x="48" y="120"/>
                </a:lnTo>
                <a:lnTo>
                  <a:pt x="48" y="111"/>
                </a:lnTo>
                <a:lnTo>
                  <a:pt x="48" y="102"/>
                </a:lnTo>
                <a:lnTo>
                  <a:pt x="48" y="93"/>
                </a:lnTo>
                <a:lnTo>
                  <a:pt x="48" y="84"/>
                </a:lnTo>
                <a:lnTo>
                  <a:pt x="51" y="81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4" name="Freeform 36"/>
          <p:cNvSpPr>
            <a:spLocks/>
          </p:cNvSpPr>
          <p:nvPr/>
        </p:nvSpPr>
        <p:spPr bwMode="auto">
          <a:xfrm>
            <a:off x="3237530" y="3303455"/>
            <a:ext cx="176199" cy="339289"/>
          </a:xfrm>
          <a:custGeom>
            <a:avLst/>
            <a:gdLst>
              <a:gd name="T0" fmla="*/ 32 w 85"/>
              <a:gd name="T1" fmla="*/ 84 h 251"/>
              <a:gd name="T2" fmla="*/ 16 w 85"/>
              <a:gd name="T3" fmla="*/ 74 h 251"/>
              <a:gd name="T4" fmla="*/ 10 w 85"/>
              <a:gd name="T5" fmla="*/ 56 h 251"/>
              <a:gd name="T6" fmla="*/ 8 w 85"/>
              <a:gd name="T7" fmla="*/ 32 h 251"/>
              <a:gd name="T8" fmla="*/ 12 w 85"/>
              <a:gd name="T9" fmla="*/ 10 h 251"/>
              <a:gd name="T10" fmla="*/ 30 w 85"/>
              <a:gd name="T11" fmla="*/ 0 h 251"/>
              <a:gd name="T12" fmla="*/ 48 w 85"/>
              <a:gd name="T13" fmla="*/ 6 h 251"/>
              <a:gd name="T14" fmla="*/ 62 w 85"/>
              <a:gd name="T15" fmla="*/ 20 h 251"/>
              <a:gd name="T16" fmla="*/ 70 w 85"/>
              <a:gd name="T17" fmla="*/ 36 h 251"/>
              <a:gd name="T18" fmla="*/ 70 w 85"/>
              <a:gd name="T19" fmla="*/ 54 h 251"/>
              <a:gd name="T20" fmla="*/ 58 w 85"/>
              <a:gd name="T21" fmla="*/ 70 h 251"/>
              <a:gd name="T22" fmla="*/ 40 w 85"/>
              <a:gd name="T23" fmla="*/ 84 h 251"/>
              <a:gd name="T24" fmla="*/ 38 w 85"/>
              <a:gd name="T25" fmla="*/ 102 h 251"/>
              <a:gd name="T26" fmla="*/ 30 w 85"/>
              <a:gd name="T27" fmla="*/ 118 h 251"/>
              <a:gd name="T28" fmla="*/ 18 w 85"/>
              <a:gd name="T29" fmla="*/ 134 h 251"/>
              <a:gd name="T30" fmla="*/ 0 w 85"/>
              <a:gd name="T31" fmla="*/ 148 h 251"/>
              <a:gd name="T32" fmla="*/ 10 w 85"/>
              <a:gd name="T33" fmla="*/ 132 h 251"/>
              <a:gd name="T34" fmla="*/ 24 w 85"/>
              <a:gd name="T35" fmla="*/ 116 h 251"/>
              <a:gd name="T36" fmla="*/ 42 w 85"/>
              <a:gd name="T37" fmla="*/ 112 h 251"/>
              <a:gd name="T38" fmla="*/ 58 w 85"/>
              <a:gd name="T39" fmla="*/ 124 h 251"/>
              <a:gd name="T40" fmla="*/ 76 w 85"/>
              <a:gd name="T41" fmla="*/ 134 h 251"/>
              <a:gd name="T42" fmla="*/ 70 w 85"/>
              <a:gd name="T43" fmla="*/ 134 h 251"/>
              <a:gd name="T44" fmla="*/ 52 w 85"/>
              <a:gd name="T45" fmla="*/ 124 h 251"/>
              <a:gd name="T46" fmla="*/ 40 w 85"/>
              <a:gd name="T47" fmla="*/ 120 h 251"/>
              <a:gd name="T48" fmla="*/ 46 w 85"/>
              <a:gd name="T49" fmla="*/ 138 h 251"/>
              <a:gd name="T50" fmla="*/ 46 w 85"/>
              <a:gd name="T51" fmla="*/ 158 h 251"/>
              <a:gd name="T52" fmla="*/ 46 w 85"/>
              <a:gd name="T53" fmla="*/ 176 h 251"/>
              <a:gd name="T54" fmla="*/ 42 w 85"/>
              <a:gd name="T55" fmla="*/ 194 h 251"/>
              <a:gd name="T56" fmla="*/ 30 w 85"/>
              <a:gd name="T57" fmla="*/ 212 h 251"/>
              <a:gd name="T58" fmla="*/ 22 w 85"/>
              <a:gd name="T59" fmla="*/ 230 h 251"/>
              <a:gd name="T60" fmla="*/ 22 w 85"/>
              <a:gd name="T61" fmla="*/ 224 h 251"/>
              <a:gd name="T62" fmla="*/ 30 w 85"/>
              <a:gd name="T63" fmla="*/ 206 h 251"/>
              <a:gd name="T64" fmla="*/ 40 w 85"/>
              <a:gd name="T65" fmla="*/ 190 h 251"/>
              <a:gd name="T66" fmla="*/ 48 w 85"/>
              <a:gd name="T67" fmla="*/ 184 h 251"/>
              <a:gd name="T68" fmla="*/ 56 w 85"/>
              <a:gd name="T69" fmla="*/ 202 h 251"/>
              <a:gd name="T70" fmla="*/ 66 w 85"/>
              <a:gd name="T71" fmla="*/ 220 h 251"/>
              <a:gd name="T72" fmla="*/ 78 w 85"/>
              <a:gd name="T73" fmla="*/ 238 h 251"/>
              <a:gd name="T74" fmla="*/ 82 w 85"/>
              <a:gd name="T75" fmla="*/ 244 h 251"/>
              <a:gd name="T76" fmla="*/ 74 w 85"/>
              <a:gd name="T77" fmla="*/ 226 h 251"/>
              <a:gd name="T78" fmla="*/ 68 w 85"/>
              <a:gd name="T79" fmla="*/ 208 h 251"/>
              <a:gd name="T80" fmla="*/ 60 w 85"/>
              <a:gd name="T81" fmla="*/ 190 h 251"/>
              <a:gd name="T82" fmla="*/ 54 w 85"/>
              <a:gd name="T83" fmla="*/ 172 h 251"/>
              <a:gd name="T84" fmla="*/ 48 w 85"/>
              <a:gd name="T85" fmla="*/ 154 h 251"/>
              <a:gd name="T86" fmla="*/ 48 w 85"/>
              <a:gd name="T87" fmla="*/ 136 h 251"/>
              <a:gd name="T88" fmla="*/ 46 w 85"/>
              <a:gd name="T89" fmla="*/ 116 h 251"/>
              <a:gd name="T90" fmla="*/ 40 w 85"/>
              <a:gd name="T91" fmla="*/ 100 h 251"/>
              <a:gd name="T92" fmla="*/ 44 w 85"/>
              <a:gd name="T93" fmla="*/ 94 h 251"/>
              <a:gd name="T94" fmla="*/ 46 w 85"/>
              <a:gd name="T95" fmla="*/ 112 h 251"/>
              <a:gd name="T96" fmla="*/ 44 w 85"/>
              <a:gd name="T97" fmla="*/ 100 h 251"/>
              <a:gd name="T98" fmla="*/ 42 w 85"/>
              <a:gd name="T99" fmla="*/ 80 h 251"/>
              <a:gd name="T100" fmla="*/ 52 w 85"/>
              <a:gd name="T101" fmla="*/ 60 h 251"/>
              <a:gd name="T102" fmla="*/ 36 w 85"/>
              <a:gd name="T103" fmla="*/ 64 h 251"/>
              <a:gd name="T104" fmla="*/ 52 w 85"/>
              <a:gd name="T105" fmla="*/ 6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5" h="251">
                <a:moveTo>
                  <a:pt x="52" y="60"/>
                </a:moveTo>
                <a:lnTo>
                  <a:pt x="38" y="84"/>
                </a:lnTo>
                <a:lnTo>
                  <a:pt x="32" y="84"/>
                </a:lnTo>
                <a:lnTo>
                  <a:pt x="26" y="84"/>
                </a:lnTo>
                <a:lnTo>
                  <a:pt x="20" y="80"/>
                </a:lnTo>
                <a:lnTo>
                  <a:pt x="16" y="74"/>
                </a:lnTo>
                <a:lnTo>
                  <a:pt x="14" y="68"/>
                </a:lnTo>
                <a:lnTo>
                  <a:pt x="12" y="62"/>
                </a:lnTo>
                <a:lnTo>
                  <a:pt x="10" y="56"/>
                </a:lnTo>
                <a:lnTo>
                  <a:pt x="8" y="48"/>
                </a:lnTo>
                <a:lnTo>
                  <a:pt x="8" y="40"/>
                </a:lnTo>
                <a:lnTo>
                  <a:pt x="8" y="32"/>
                </a:lnTo>
                <a:lnTo>
                  <a:pt x="8" y="24"/>
                </a:lnTo>
                <a:lnTo>
                  <a:pt x="8" y="16"/>
                </a:lnTo>
                <a:lnTo>
                  <a:pt x="12" y="10"/>
                </a:lnTo>
                <a:lnTo>
                  <a:pt x="18" y="4"/>
                </a:lnTo>
                <a:lnTo>
                  <a:pt x="24" y="0"/>
                </a:lnTo>
                <a:lnTo>
                  <a:pt x="30" y="0"/>
                </a:lnTo>
                <a:lnTo>
                  <a:pt x="36" y="0"/>
                </a:lnTo>
                <a:lnTo>
                  <a:pt x="42" y="4"/>
                </a:lnTo>
                <a:lnTo>
                  <a:pt x="48" y="6"/>
                </a:lnTo>
                <a:lnTo>
                  <a:pt x="54" y="8"/>
                </a:lnTo>
                <a:lnTo>
                  <a:pt x="58" y="14"/>
                </a:lnTo>
                <a:lnTo>
                  <a:pt x="62" y="20"/>
                </a:lnTo>
                <a:lnTo>
                  <a:pt x="68" y="24"/>
                </a:lnTo>
                <a:lnTo>
                  <a:pt x="70" y="30"/>
                </a:lnTo>
                <a:lnTo>
                  <a:pt x="70" y="36"/>
                </a:lnTo>
                <a:lnTo>
                  <a:pt x="70" y="42"/>
                </a:lnTo>
                <a:lnTo>
                  <a:pt x="70" y="48"/>
                </a:lnTo>
                <a:lnTo>
                  <a:pt x="70" y="54"/>
                </a:lnTo>
                <a:lnTo>
                  <a:pt x="66" y="60"/>
                </a:lnTo>
                <a:lnTo>
                  <a:pt x="60" y="64"/>
                </a:lnTo>
                <a:lnTo>
                  <a:pt x="58" y="70"/>
                </a:lnTo>
                <a:lnTo>
                  <a:pt x="52" y="76"/>
                </a:lnTo>
                <a:lnTo>
                  <a:pt x="46" y="80"/>
                </a:lnTo>
                <a:lnTo>
                  <a:pt x="40" y="84"/>
                </a:lnTo>
                <a:lnTo>
                  <a:pt x="38" y="90"/>
                </a:lnTo>
                <a:lnTo>
                  <a:pt x="38" y="96"/>
                </a:lnTo>
                <a:lnTo>
                  <a:pt x="38" y="102"/>
                </a:lnTo>
                <a:lnTo>
                  <a:pt x="40" y="108"/>
                </a:lnTo>
                <a:lnTo>
                  <a:pt x="36" y="114"/>
                </a:lnTo>
                <a:lnTo>
                  <a:pt x="30" y="118"/>
                </a:lnTo>
                <a:lnTo>
                  <a:pt x="26" y="124"/>
                </a:lnTo>
                <a:lnTo>
                  <a:pt x="20" y="128"/>
                </a:lnTo>
                <a:lnTo>
                  <a:pt x="18" y="134"/>
                </a:lnTo>
                <a:lnTo>
                  <a:pt x="12" y="138"/>
                </a:lnTo>
                <a:lnTo>
                  <a:pt x="6" y="144"/>
                </a:lnTo>
                <a:lnTo>
                  <a:pt x="0" y="148"/>
                </a:lnTo>
                <a:lnTo>
                  <a:pt x="2" y="142"/>
                </a:lnTo>
                <a:lnTo>
                  <a:pt x="4" y="136"/>
                </a:lnTo>
                <a:lnTo>
                  <a:pt x="10" y="132"/>
                </a:lnTo>
                <a:lnTo>
                  <a:pt x="14" y="126"/>
                </a:lnTo>
                <a:lnTo>
                  <a:pt x="18" y="120"/>
                </a:lnTo>
                <a:lnTo>
                  <a:pt x="24" y="116"/>
                </a:lnTo>
                <a:lnTo>
                  <a:pt x="30" y="112"/>
                </a:lnTo>
                <a:lnTo>
                  <a:pt x="36" y="108"/>
                </a:lnTo>
                <a:lnTo>
                  <a:pt x="42" y="112"/>
                </a:lnTo>
                <a:lnTo>
                  <a:pt x="48" y="116"/>
                </a:lnTo>
                <a:lnTo>
                  <a:pt x="54" y="118"/>
                </a:lnTo>
                <a:lnTo>
                  <a:pt x="58" y="124"/>
                </a:lnTo>
                <a:lnTo>
                  <a:pt x="64" y="126"/>
                </a:lnTo>
                <a:lnTo>
                  <a:pt x="70" y="130"/>
                </a:lnTo>
                <a:lnTo>
                  <a:pt x="76" y="134"/>
                </a:lnTo>
                <a:lnTo>
                  <a:pt x="82" y="138"/>
                </a:lnTo>
                <a:lnTo>
                  <a:pt x="76" y="138"/>
                </a:lnTo>
                <a:lnTo>
                  <a:pt x="70" y="134"/>
                </a:lnTo>
                <a:lnTo>
                  <a:pt x="64" y="130"/>
                </a:lnTo>
                <a:lnTo>
                  <a:pt x="58" y="126"/>
                </a:lnTo>
                <a:lnTo>
                  <a:pt x="52" y="124"/>
                </a:lnTo>
                <a:lnTo>
                  <a:pt x="46" y="120"/>
                </a:lnTo>
                <a:lnTo>
                  <a:pt x="42" y="114"/>
                </a:lnTo>
                <a:lnTo>
                  <a:pt x="40" y="120"/>
                </a:lnTo>
                <a:lnTo>
                  <a:pt x="42" y="126"/>
                </a:lnTo>
                <a:lnTo>
                  <a:pt x="46" y="132"/>
                </a:lnTo>
                <a:lnTo>
                  <a:pt x="46" y="138"/>
                </a:lnTo>
                <a:lnTo>
                  <a:pt x="46" y="144"/>
                </a:lnTo>
                <a:lnTo>
                  <a:pt x="46" y="152"/>
                </a:lnTo>
                <a:lnTo>
                  <a:pt x="46" y="158"/>
                </a:lnTo>
                <a:lnTo>
                  <a:pt x="46" y="164"/>
                </a:lnTo>
                <a:lnTo>
                  <a:pt x="46" y="170"/>
                </a:lnTo>
                <a:lnTo>
                  <a:pt x="46" y="176"/>
                </a:lnTo>
                <a:lnTo>
                  <a:pt x="48" y="182"/>
                </a:lnTo>
                <a:lnTo>
                  <a:pt x="46" y="188"/>
                </a:lnTo>
                <a:lnTo>
                  <a:pt x="42" y="194"/>
                </a:lnTo>
                <a:lnTo>
                  <a:pt x="40" y="200"/>
                </a:lnTo>
                <a:lnTo>
                  <a:pt x="36" y="206"/>
                </a:lnTo>
                <a:lnTo>
                  <a:pt x="30" y="212"/>
                </a:lnTo>
                <a:lnTo>
                  <a:pt x="28" y="218"/>
                </a:lnTo>
                <a:lnTo>
                  <a:pt x="24" y="224"/>
                </a:lnTo>
                <a:lnTo>
                  <a:pt x="22" y="230"/>
                </a:lnTo>
                <a:lnTo>
                  <a:pt x="18" y="236"/>
                </a:lnTo>
                <a:lnTo>
                  <a:pt x="22" y="230"/>
                </a:lnTo>
                <a:lnTo>
                  <a:pt x="22" y="224"/>
                </a:lnTo>
                <a:lnTo>
                  <a:pt x="24" y="218"/>
                </a:lnTo>
                <a:lnTo>
                  <a:pt x="26" y="212"/>
                </a:lnTo>
                <a:lnTo>
                  <a:pt x="30" y="206"/>
                </a:lnTo>
                <a:lnTo>
                  <a:pt x="32" y="200"/>
                </a:lnTo>
                <a:lnTo>
                  <a:pt x="38" y="196"/>
                </a:lnTo>
                <a:lnTo>
                  <a:pt x="40" y="190"/>
                </a:lnTo>
                <a:lnTo>
                  <a:pt x="46" y="184"/>
                </a:lnTo>
                <a:lnTo>
                  <a:pt x="46" y="178"/>
                </a:lnTo>
                <a:lnTo>
                  <a:pt x="48" y="184"/>
                </a:lnTo>
                <a:lnTo>
                  <a:pt x="50" y="190"/>
                </a:lnTo>
                <a:lnTo>
                  <a:pt x="52" y="196"/>
                </a:lnTo>
                <a:lnTo>
                  <a:pt x="56" y="202"/>
                </a:lnTo>
                <a:lnTo>
                  <a:pt x="60" y="208"/>
                </a:lnTo>
                <a:lnTo>
                  <a:pt x="62" y="214"/>
                </a:lnTo>
                <a:lnTo>
                  <a:pt x="66" y="220"/>
                </a:lnTo>
                <a:lnTo>
                  <a:pt x="70" y="226"/>
                </a:lnTo>
                <a:lnTo>
                  <a:pt x="74" y="232"/>
                </a:lnTo>
                <a:lnTo>
                  <a:pt x="78" y="238"/>
                </a:lnTo>
                <a:lnTo>
                  <a:pt x="80" y="244"/>
                </a:lnTo>
                <a:lnTo>
                  <a:pt x="84" y="250"/>
                </a:lnTo>
                <a:lnTo>
                  <a:pt x="82" y="244"/>
                </a:lnTo>
                <a:lnTo>
                  <a:pt x="80" y="238"/>
                </a:lnTo>
                <a:lnTo>
                  <a:pt x="78" y="232"/>
                </a:lnTo>
                <a:lnTo>
                  <a:pt x="74" y="226"/>
                </a:lnTo>
                <a:lnTo>
                  <a:pt x="72" y="220"/>
                </a:lnTo>
                <a:lnTo>
                  <a:pt x="70" y="214"/>
                </a:lnTo>
                <a:lnTo>
                  <a:pt x="68" y="208"/>
                </a:lnTo>
                <a:lnTo>
                  <a:pt x="66" y="202"/>
                </a:lnTo>
                <a:lnTo>
                  <a:pt x="62" y="196"/>
                </a:lnTo>
                <a:lnTo>
                  <a:pt x="60" y="190"/>
                </a:lnTo>
                <a:lnTo>
                  <a:pt x="58" y="184"/>
                </a:lnTo>
                <a:lnTo>
                  <a:pt x="56" y="178"/>
                </a:lnTo>
                <a:lnTo>
                  <a:pt x="54" y="172"/>
                </a:lnTo>
                <a:lnTo>
                  <a:pt x="50" y="166"/>
                </a:lnTo>
                <a:lnTo>
                  <a:pt x="50" y="160"/>
                </a:lnTo>
                <a:lnTo>
                  <a:pt x="48" y="154"/>
                </a:lnTo>
                <a:lnTo>
                  <a:pt x="48" y="148"/>
                </a:lnTo>
                <a:lnTo>
                  <a:pt x="48" y="142"/>
                </a:lnTo>
                <a:lnTo>
                  <a:pt x="48" y="136"/>
                </a:lnTo>
                <a:lnTo>
                  <a:pt x="48" y="128"/>
                </a:lnTo>
                <a:lnTo>
                  <a:pt x="48" y="122"/>
                </a:lnTo>
                <a:lnTo>
                  <a:pt x="46" y="116"/>
                </a:lnTo>
                <a:lnTo>
                  <a:pt x="40" y="112"/>
                </a:lnTo>
                <a:lnTo>
                  <a:pt x="40" y="106"/>
                </a:lnTo>
                <a:lnTo>
                  <a:pt x="40" y="100"/>
                </a:lnTo>
                <a:lnTo>
                  <a:pt x="42" y="94"/>
                </a:lnTo>
                <a:lnTo>
                  <a:pt x="42" y="88"/>
                </a:lnTo>
                <a:lnTo>
                  <a:pt x="44" y="94"/>
                </a:lnTo>
                <a:lnTo>
                  <a:pt x="44" y="100"/>
                </a:lnTo>
                <a:lnTo>
                  <a:pt x="46" y="106"/>
                </a:lnTo>
                <a:lnTo>
                  <a:pt x="46" y="112"/>
                </a:lnTo>
                <a:lnTo>
                  <a:pt x="46" y="118"/>
                </a:lnTo>
                <a:lnTo>
                  <a:pt x="46" y="106"/>
                </a:lnTo>
                <a:lnTo>
                  <a:pt x="44" y="100"/>
                </a:lnTo>
                <a:lnTo>
                  <a:pt x="44" y="94"/>
                </a:lnTo>
                <a:lnTo>
                  <a:pt x="42" y="88"/>
                </a:lnTo>
                <a:lnTo>
                  <a:pt x="42" y="80"/>
                </a:lnTo>
                <a:lnTo>
                  <a:pt x="42" y="74"/>
                </a:lnTo>
                <a:lnTo>
                  <a:pt x="42" y="86"/>
                </a:lnTo>
                <a:lnTo>
                  <a:pt x="52" y="60"/>
                </a:lnTo>
                <a:lnTo>
                  <a:pt x="36" y="58"/>
                </a:lnTo>
                <a:lnTo>
                  <a:pt x="30" y="60"/>
                </a:lnTo>
                <a:lnTo>
                  <a:pt x="36" y="64"/>
                </a:lnTo>
                <a:lnTo>
                  <a:pt x="42" y="64"/>
                </a:lnTo>
                <a:lnTo>
                  <a:pt x="52" y="60"/>
                </a:lnTo>
                <a:lnTo>
                  <a:pt x="52" y="60"/>
                </a:lnTo>
              </a:path>
            </a:pathLst>
          </a:custGeom>
          <a:solidFill>
            <a:schemeClr val="accent1"/>
          </a:solidFill>
          <a:ln w="254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5" name="Freeform 46"/>
          <p:cNvSpPr>
            <a:spLocks/>
          </p:cNvSpPr>
          <p:nvPr/>
        </p:nvSpPr>
        <p:spPr bwMode="auto">
          <a:xfrm>
            <a:off x="2958935" y="3151493"/>
            <a:ext cx="204788" cy="303927"/>
          </a:xfrm>
          <a:custGeom>
            <a:avLst/>
            <a:gdLst>
              <a:gd name="T0" fmla="*/ 64 w 129"/>
              <a:gd name="T1" fmla="*/ 78 h 239"/>
              <a:gd name="T2" fmla="*/ 44 w 129"/>
              <a:gd name="T3" fmla="*/ 74 h 239"/>
              <a:gd name="T4" fmla="*/ 26 w 129"/>
              <a:gd name="T5" fmla="*/ 58 h 239"/>
              <a:gd name="T6" fmla="*/ 20 w 129"/>
              <a:gd name="T7" fmla="*/ 40 h 239"/>
              <a:gd name="T8" fmla="*/ 22 w 129"/>
              <a:gd name="T9" fmla="*/ 20 h 239"/>
              <a:gd name="T10" fmla="*/ 34 w 129"/>
              <a:gd name="T11" fmla="*/ 4 h 239"/>
              <a:gd name="T12" fmla="*/ 52 w 129"/>
              <a:gd name="T13" fmla="*/ 0 h 239"/>
              <a:gd name="T14" fmla="*/ 70 w 129"/>
              <a:gd name="T15" fmla="*/ 8 h 239"/>
              <a:gd name="T16" fmla="*/ 84 w 129"/>
              <a:gd name="T17" fmla="*/ 26 h 239"/>
              <a:gd name="T18" fmla="*/ 86 w 129"/>
              <a:gd name="T19" fmla="*/ 44 h 239"/>
              <a:gd name="T20" fmla="*/ 86 w 129"/>
              <a:gd name="T21" fmla="*/ 62 h 239"/>
              <a:gd name="T22" fmla="*/ 70 w 129"/>
              <a:gd name="T23" fmla="*/ 74 h 239"/>
              <a:gd name="T24" fmla="*/ 62 w 129"/>
              <a:gd name="T25" fmla="*/ 90 h 239"/>
              <a:gd name="T26" fmla="*/ 62 w 129"/>
              <a:gd name="T27" fmla="*/ 108 h 239"/>
              <a:gd name="T28" fmla="*/ 54 w 129"/>
              <a:gd name="T29" fmla="*/ 122 h 239"/>
              <a:gd name="T30" fmla="*/ 36 w 129"/>
              <a:gd name="T31" fmla="*/ 130 h 239"/>
              <a:gd name="T32" fmla="*/ 18 w 129"/>
              <a:gd name="T33" fmla="*/ 140 h 239"/>
              <a:gd name="T34" fmla="*/ 0 w 129"/>
              <a:gd name="T35" fmla="*/ 152 h 239"/>
              <a:gd name="T36" fmla="*/ 14 w 129"/>
              <a:gd name="T37" fmla="*/ 136 h 239"/>
              <a:gd name="T38" fmla="*/ 32 w 129"/>
              <a:gd name="T39" fmla="*/ 126 h 239"/>
              <a:gd name="T40" fmla="*/ 50 w 129"/>
              <a:gd name="T41" fmla="*/ 120 h 239"/>
              <a:gd name="T42" fmla="*/ 60 w 129"/>
              <a:gd name="T43" fmla="*/ 108 h 239"/>
              <a:gd name="T44" fmla="*/ 60 w 129"/>
              <a:gd name="T45" fmla="*/ 90 h 239"/>
              <a:gd name="T46" fmla="*/ 70 w 129"/>
              <a:gd name="T47" fmla="*/ 86 h 239"/>
              <a:gd name="T48" fmla="*/ 68 w 129"/>
              <a:gd name="T49" fmla="*/ 104 h 239"/>
              <a:gd name="T50" fmla="*/ 74 w 129"/>
              <a:gd name="T51" fmla="*/ 120 h 239"/>
              <a:gd name="T52" fmla="*/ 88 w 129"/>
              <a:gd name="T53" fmla="*/ 136 h 239"/>
              <a:gd name="T54" fmla="*/ 116 w 129"/>
              <a:gd name="T55" fmla="*/ 148 h 239"/>
              <a:gd name="T56" fmla="*/ 116 w 129"/>
              <a:gd name="T57" fmla="*/ 144 h 239"/>
              <a:gd name="T58" fmla="*/ 100 w 129"/>
              <a:gd name="T59" fmla="*/ 132 h 239"/>
              <a:gd name="T60" fmla="*/ 82 w 129"/>
              <a:gd name="T61" fmla="*/ 122 h 239"/>
              <a:gd name="T62" fmla="*/ 64 w 129"/>
              <a:gd name="T63" fmla="*/ 120 h 239"/>
              <a:gd name="T64" fmla="*/ 64 w 129"/>
              <a:gd name="T65" fmla="*/ 138 h 239"/>
              <a:gd name="T66" fmla="*/ 64 w 129"/>
              <a:gd name="T67" fmla="*/ 156 h 239"/>
              <a:gd name="T68" fmla="*/ 64 w 129"/>
              <a:gd name="T69" fmla="*/ 174 h 239"/>
              <a:gd name="T70" fmla="*/ 54 w 129"/>
              <a:gd name="T71" fmla="*/ 190 h 239"/>
              <a:gd name="T72" fmla="*/ 42 w 129"/>
              <a:gd name="T73" fmla="*/ 208 h 239"/>
              <a:gd name="T74" fmla="*/ 32 w 129"/>
              <a:gd name="T75" fmla="*/ 226 h 239"/>
              <a:gd name="T76" fmla="*/ 28 w 129"/>
              <a:gd name="T77" fmla="*/ 232 h 239"/>
              <a:gd name="T78" fmla="*/ 38 w 129"/>
              <a:gd name="T79" fmla="*/ 214 h 239"/>
              <a:gd name="T80" fmla="*/ 48 w 129"/>
              <a:gd name="T81" fmla="*/ 194 h 239"/>
              <a:gd name="T82" fmla="*/ 58 w 129"/>
              <a:gd name="T83" fmla="*/ 176 h 239"/>
              <a:gd name="T84" fmla="*/ 66 w 129"/>
              <a:gd name="T85" fmla="*/ 176 h 239"/>
              <a:gd name="T86" fmla="*/ 70 w 129"/>
              <a:gd name="T87" fmla="*/ 194 h 239"/>
              <a:gd name="T88" fmla="*/ 78 w 129"/>
              <a:gd name="T89" fmla="*/ 214 h 239"/>
              <a:gd name="T90" fmla="*/ 88 w 129"/>
              <a:gd name="T91" fmla="*/ 230 h 239"/>
              <a:gd name="T92" fmla="*/ 96 w 129"/>
              <a:gd name="T93" fmla="*/ 232 h 239"/>
              <a:gd name="T94" fmla="*/ 88 w 129"/>
              <a:gd name="T95" fmla="*/ 214 h 239"/>
              <a:gd name="T96" fmla="*/ 80 w 129"/>
              <a:gd name="T97" fmla="*/ 196 h 239"/>
              <a:gd name="T98" fmla="*/ 74 w 129"/>
              <a:gd name="T99" fmla="*/ 178 h 239"/>
              <a:gd name="T100" fmla="*/ 72 w 129"/>
              <a:gd name="T101" fmla="*/ 160 h 239"/>
              <a:gd name="T102" fmla="*/ 72 w 129"/>
              <a:gd name="T103" fmla="*/ 142 h 239"/>
              <a:gd name="T104" fmla="*/ 72 w 129"/>
              <a:gd name="T105" fmla="*/ 124 h 239"/>
              <a:gd name="T106" fmla="*/ 64 w 129"/>
              <a:gd name="T107" fmla="*/ 124 h 239"/>
              <a:gd name="T108" fmla="*/ 64 w 129"/>
              <a:gd name="T109" fmla="*/ 142 h 239"/>
              <a:gd name="T110" fmla="*/ 66 w 129"/>
              <a:gd name="T111" fmla="*/ 160 h 239"/>
              <a:gd name="T112" fmla="*/ 62 w 129"/>
              <a:gd name="T113" fmla="*/ 178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9" h="239">
                <a:moveTo>
                  <a:pt x="58" y="52"/>
                </a:moveTo>
                <a:lnTo>
                  <a:pt x="70" y="78"/>
                </a:lnTo>
                <a:lnTo>
                  <a:pt x="64" y="78"/>
                </a:lnTo>
                <a:lnTo>
                  <a:pt x="58" y="78"/>
                </a:lnTo>
                <a:lnTo>
                  <a:pt x="52" y="76"/>
                </a:lnTo>
                <a:lnTo>
                  <a:pt x="44" y="74"/>
                </a:lnTo>
                <a:lnTo>
                  <a:pt x="36" y="68"/>
                </a:lnTo>
                <a:lnTo>
                  <a:pt x="30" y="64"/>
                </a:lnTo>
                <a:lnTo>
                  <a:pt x="26" y="58"/>
                </a:lnTo>
                <a:lnTo>
                  <a:pt x="22" y="52"/>
                </a:lnTo>
                <a:lnTo>
                  <a:pt x="20" y="46"/>
                </a:lnTo>
                <a:lnTo>
                  <a:pt x="20" y="40"/>
                </a:lnTo>
                <a:lnTo>
                  <a:pt x="20" y="34"/>
                </a:lnTo>
                <a:lnTo>
                  <a:pt x="20" y="28"/>
                </a:lnTo>
                <a:lnTo>
                  <a:pt x="22" y="20"/>
                </a:lnTo>
                <a:lnTo>
                  <a:pt x="24" y="14"/>
                </a:lnTo>
                <a:lnTo>
                  <a:pt x="28" y="8"/>
                </a:lnTo>
                <a:lnTo>
                  <a:pt x="34" y="4"/>
                </a:lnTo>
                <a:lnTo>
                  <a:pt x="40" y="0"/>
                </a:lnTo>
                <a:lnTo>
                  <a:pt x="46" y="0"/>
                </a:lnTo>
                <a:lnTo>
                  <a:pt x="52" y="0"/>
                </a:lnTo>
                <a:lnTo>
                  <a:pt x="58" y="0"/>
                </a:lnTo>
                <a:lnTo>
                  <a:pt x="64" y="4"/>
                </a:lnTo>
                <a:lnTo>
                  <a:pt x="70" y="8"/>
                </a:lnTo>
                <a:lnTo>
                  <a:pt x="76" y="16"/>
                </a:lnTo>
                <a:lnTo>
                  <a:pt x="82" y="20"/>
                </a:lnTo>
                <a:lnTo>
                  <a:pt x="84" y="26"/>
                </a:lnTo>
                <a:lnTo>
                  <a:pt x="86" y="32"/>
                </a:lnTo>
                <a:lnTo>
                  <a:pt x="86" y="38"/>
                </a:lnTo>
                <a:lnTo>
                  <a:pt x="86" y="44"/>
                </a:lnTo>
                <a:lnTo>
                  <a:pt x="86" y="50"/>
                </a:lnTo>
                <a:lnTo>
                  <a:pt x="86" y="56"/>
                </a:lnTo>
                <a:lnTo>
                  <a:pt x="86" y="62"/>
                </a:lnTo>
                <a:lnTo>
                  <a:pt x="80" y="66"/>
                </a:lnTo>
                <a:lnTo>
                  <a:pt x="76" y="72"/>
                </a:lnTo>
                <a:lnTo>
                  <a:pt x="70" y="74"/>
                </a:lnTo>
                <a:lnTo>
                  <a:pt x="64" y="78"/>
                </a:lnTo>
                <a:lnTo>
                  <a:pt x="62" y="84"/>
                </a:lnTo>
                <a:lnTo>
                  <a:pt x="62" y="90"/>
                </a:lnTo>
                <a:lnTo>
                  <a:pt x="62" y="96"/>
                </a:lnTo>
                <a:lnTo>
                  <a:pt x="62" y="102"/>
                </a:lnTo>
                <a:lnTo>
                  <a:pt x="62" y="108"/>
                </a:lnTo>
                <a:lnTo>
                  <a:pt x="62" y="114"/>
                </a:lnTo>
                <a:lnTo>
                  <a:pt x="60" y="120"/>
                </a:lnTo>
                <a:lnTo>
                  <a:pt x="54" y="122"/>
                </a:lnTo>
                <a:lnTo>
                  <a:pt x="48" y="124"/>
                </a:lnTo>
                <a:lnTo>
                  <a:pt x="42" y="128"/>
                </a:lnTo>
                <a:lnTo>
                  <a:pt x="36" y="130"/>
                </a:lnTo>
                <a:lnTo>
                  <a:pt x="30" y="134"/>
                </a:lnTo>
                <a:lnTo>
                  <a:pt x="24" y="136"/>
                </a:lnTo>
                <a:lnTo>
                  <a:pt x="18" y="140"/>
                </a:lnTo>
                <a:lnTo>
                  <a:pt x="12" y="144"/>
                </a:lnTo>
                <a:lnTo>
                  <a:pt x="6" y="148"/>
                </a:lnTo>
                <a:lnTo>
                  <a:pt x="0" y="152"/>
                </a:lnTo>
                <a:lnTo>
                  <a:pt x="6" y="148"/>
                </a:lnTo>
                <a:lnTo>
                  <a:pt x="10" y="142"/>
                </a:lnTo>
                <a:lnTo>
                  <a:pt x="14" y="136"/>
                </a:lnTo>
                <a:lnTo>
                  <a:pt x="20" y="132"/>
                </a:lnTo>
                <a:lnTo>
                  <a:pt x="26" y="128"/>
                </a:lnTo>
                <a:lnTo>
                  <a:pt x="32" y="126"/>
                </a:lnTo>
                <a:lnTo>
                  <a:pt x="38" y="124"/>
                </a:lnTo>
                <a:lnTo>
                  <a:pt x="44" y="124"/>
                </a:lnTo>
                <a:lnTo>
                  <a:pt x="50" y="120"/>
                </a:lnTo>
                <a:lnTo>
                  <a:pt x="56" y="116"/>
                </a:lnTo>
                <a:lnTo>
                  <a:pt x="62" y="114"/>
                </a:lnTo>
                <a:lnTo>
                  <a:pt x="60" y="108"/>
                </a:lnTo>
                <a:lnTo>
                  <a:pt x="60" y="102"/>
                </a:lnTo>
                <a:lnTo>
                  <a:pt x="60" y="96"/>
                </a:lnTo>
                <a:lnTo>
                  <a:pt x="60" y="90"/>
                </a:lnTo>
                <a:lnTo>
                  <a:pt x="60" y="84"/>
                </a:lnTo>
                <a:lnTo>
                  <a:pt x="66" y="80"/>
                </a:lnTo>
                <a:lnTo>
                  <a:pt x="70" y="86"/>
                </a:lnTo>
                <a:lnTo>
                  <a:pt x="68" y="92"/>
                </a:lnTo>
                <a:lnTo>
                  <a:pt x="68" y="98"/>
                </a:lnTo>
                <a:lnTo>
                  <a:pt x="68" y="104"/>
                </a:lnTo>
                <a:lnTo>
                  <a:pt x="68" y="110"/>
                </a:lnTo>
                <a:lnTo>
                  <a:pt x="68" y="116"/>
                </a:lnTo>
                <a:lnTo>
                  <a:pt x="74" y="120"/>
                </a:lnTo>
                <a:lnTo>
                  <a:pt x="80" y="124"/>
                </a:lnTo>
                <a:lnTo>
                  <a:pt x="84" y="130"/>
                </a:lnTo>
                <a:lnTo>
                  <a:pt x="88" y="136"/>
                </a:lnTo>
                <a:lnTo>
                  <a:pt x="94" y="138"/>
                </a:lnTo>
                <a:lnTo>
                  <a:pt x="100" y="144"/>
                </a:lnTo>
                <a:lnTo>
                  <a:pt x="116" y="148"/>
                </a:lnTo>
                <a:lnTo>
                  <a:pt x="128" y="152"/>
                </a:lnTo>
                <a:lnTo>
                  <a:pt x="122" y="148"/>
                </a:lnTo>
                <a:lnTo>
                  <a:pt x="116" y="144"/>
                </a:lnTo>
                <a:lnTo>
                  <a:pt x="112" y="138"/>
                </a:lnTo>
                <a:lnTo>
                  <a:pt x="106" y="136"/>
                </a:lnTo>
                <a:lnTo>
                  <a:pt x="100" y="132"/>
                </a:lnTo>
                <a:lnTo>
                  <a:pt x="94" y="128"/>
                </a:lnTo>
                <a:lnTo>
                  <a:pt x="88" y="124"/>
                </a:lnTo>
                <a:lnTo>
                  <a:pt x="82" y="122"/>
                </a:lnTo>
                <a:lnTo>
                  <a:pt x="76" y="120"/>
                </a:lnTo>
                <a:lnTo>
                  <a:pt x="70" y="116"/>
                </a:lnTo>
                <a:lnTo>
                  <a:pt x="64" y="120"/>
                </a:lnTo>
                <a:lnTo>
                  <a:pt x="64" y="126"/>
                </a:lnTo>
                <a:lnTo>
                  <a:pt x="64" y="132"/>
                </a:lnTo>
                <a:lnTo>
                  <a:pt x="64" y="138"/>
                </a:lnTo>
                <a:lnTo>
                  <a:pt x="64" y="144"/>
                </a:lnTo>
                <a:lnTo>
                  <a:pt x="64" y="150"/>
                </a:lnTo>
                <a:lnTo>
                  <a:pt x="64" y="156"/>
                </a:lnTo>
                <a:lnTo>
                  <a:pt x="64" y="162"/>
                </a:lnTo>
                <a:lnTo>
                  <a:pt x="64" y="168"/>
                </a:lnTo>
                <a:lnTo>
                  <a:pt x="64" y="174"/>
                </a:lnTo>
                <a:lnTo>
                  <a:pt x="64" y="180"/>
                </a:lnTo>
                <a:lnTo>
                  <a:pt x="58" y="184"/>
                </a:lnTo>
                <a:lnTo>
                  <a:pt x="54" y="190"/>
                </a:lnTo>
                <a:lnTo>
                  <a:pt x="50" y="196"/>
                </a:lnTo>
                <a:lnTo>
                  <a:pt x="46" y="202"/>
                </a:lnTo>
                <a:lnTo>
                  <a:pt x="42" y="208"/>
                </a:lnTo>
                <a:lnTo>
                  <a:pt x="38" y="214"/>
                </a:lnTo>
                <a:lnTo>
                  <a:pt x="34" y="220"/>
                </a:lnTo>
                <a:lnTo>
                  <a:pt x="32" y="226"/>
                </a:lnTo>
                <a:lnTo>
                  <a:pt x="30" y="232"/>
                </a:lnTo>
                <a:lnTo>
                  <a:pt x="26" y="238"/>
                </a:lnTo>
                <a:lnTo>
                  <a:pt x="28" y="232"/>
                </a:lnTo>
                <a:lnTo>
                  <a:pt x="30" y="226"/>
                </a:lnTo>
                <a:lnTo>
                  <a:pt x="34" y="220"/>
                </a:lnTo>
                <a:lnTo>
                  <a:pt x="38" y="214"/>
                </a:lnTo>
                <a:lnTo>
                  <a:pt x="40" y="208"/>
                </a:lnTo>
                <a:lnTo>
                  <a:pt x="44" y="200"/>
                </a:lnTo>
                <a:lnTo>
                  <a:pt x="48" y="194"/>
                </a:lnTo>
                <a:lnTo>
                  <a:pt x="52" y="188"/>
                </a:lnTo>
                <a:lnTo>
                  <a:pt x="54" y="182"/>
                </a:lnTo>
                <a:lnTo>
                  <a:pt x="58" y="176"/>
                </a:lnTo>
                <a:lnTo>
                  <a:pt x="62" y="170"/>
                </a:lnTo>
                <a:lnTo>
                  <a:pt x="64" y="164"/>
                </a:lnTo>
                <a:lnTo>
                  <a:pt x="66" y="176"/>
                </a:lnTo>
                <a:lnTo>
                  <a:pt x="66" y="182"/>
                </a:lnTo>
                <a:lnTo>
                  <a:pt x="68" y="188"/>
                </a:lnTo>
                <a:lnTo>
                  <a:pt x="70" y="194"/>
                </a:lnTo>
                <a:lnTo>
                  <a:pt x="72" y="200"/>
                </a:lnTo>
                <a:lnTo>
                  <a:pt x="76" y="206"/>
                </a:lnTo>
                <a:lnTo>
                  <a:pt x="78" y="214"/>
                </a:lnTo>
                <a:lnTo>
                  <a:pt x="80" y="220"/>
                </a:lnTo>
                <a:lnTo>
                  <a:pt x="86" y="224"/>
                </a:lnTo>
                <a:lnTo>
                  <a:pt x="88" y="230"/>
                </a:lnTo>
                <a:lnTo>
                  <a:pt x="94" y="232"/>
                </a:lnTo>
                <a:lnTo>
                  <a:pt x="96" y="238"/>
                </a:lnTo>
                <a:lnTo>
                  <a:pt x="96" y="232"/>
                </a:lnTo>
                <a:lnTo>
                  <a:pt x="94" y="226"/>
                </a:lnTo>
                <a:lnTo>
                  <a:pt x="90" y="220"/>
                </a:lnTo>
                <a:lnTo>
                  <a:pt x="88" y="214"/>
                </a:lnTo>
                <a:lnTo>
                  <a:pt x="84" y="208"/>
                </a:lnTo>
                <a:lnTo>
                  <a:pt x="82" y="202"/>
                </a:lnTo>
                <a:lnTo>
                  <a:pt x="80" y="196"/>
                </a:lnTo>
                <a:lnTo>
                  <a:pt x="78" y="190"/>
                </a:lnTo>
                <a:lnTo>
                  <a:pt x="76" y="184"/>
                </a:lnTo>
                <a:lnTo>
                  <a:pt x="74" y="178"/>
                </a:lnTo>
                <a:lnTo>
                  <a:pt x="74" y="172"/>
                </a:lnTo>
                <a:lnTo>
                  <a:pt x="72" y="166"/>
                </a:lnTo>
                <a:lnTo>
                  <a:pt x="72" y="160"/>
                </a:lnTo>
                <a:lnTo>
                  <a:pt x="72" y="154"/>
                </a:lnTo>
                <a:lnTo>
                  <a:pt x="72" y="148"/>
                </a:lnTo>
                <a:lnTo>
                  <a:pt x="72" y="142"/>
                </a:lnTo>
                <a:lnTo>
                  <a:pt x="72" y="136"/>
                </a:lnTo>
                <a:lnTo>
                  <a:pt x="72" y="130"/>
                </a:lnTo>
                <a:lnTo>
                  <a:pt x="72" y="124"/>
                </a:lnTo>
                <a:lnTo>
                  <a:pt x="72" y="118"/>
                </a:lnTo>
                <a:lnTo>
                  <a:pt x="66" y="118"/>
                </a:lnTo>
                <a:lnTo>
                  <a:pt x="64" y="124"/>
                </a:lnTo>
                <a:lnTo>
                  <a:pt x="64" y="130"/>
                </a:lnTo>
                <a:lnTo>
                  <a:pt x="64" y="136"/>
                </a:lnTo>
                <a:lnTo>
                  <a:pt x="64" y="142"/>
                </a:lnTo>
                <a:lnTo>
                  <a:pt x="66" y="148"/>
                </a:lnTo>
                <a:lnTo>
                  <a:pt x="66" y="154"/>
                </a:lnTo>
                <a:lnTo>
                  <a:pt x="66" y="160"/>
                </a:lnTo>
                <a:lnTo>
                  <a:pt x="66" y="166"/>
                </a:lnTo>
                <a:lnTo>
                  <a:pt x="66" y="172"/>
                </a:lnTo>
                <a:lnTo>
                  <a:pt x="62" y="178"/>
                </a:lnTo>
                <a:lnTo>
                  <a:pt x="58" y="196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43" name="Group 42"/>
          <p:cNvGrpSpPr/>
          <p:nvPr/>
        </p:nvGrpSpPr>
        <p:grpSpPr>
          <a:xfrm>
            <a:off x="2808662" y="1297241"/>
            <a:ext cx="306592" cy="243802"/>
            <a:chOff x="611188" y="1552432"/>
            <a:chExt cx="513257" cy="487604"/>
          </a:xfrm>
        </p:grpSpPr>
        <p:sp>
          <p:nvSpPr>
            <p:cNvPr id="37" name="Rectangle 13"/>
            <p:cNvSpPr>
              <a:spLocks noChangeArrowheads="1"/>
            </p:cNvSpPr>
            <p:nvPr/>
          </p:nvSpPr>
          <p:spPr bwMode="auto">
            <a:xfrm>
              <a:off x="817853" y="1552432"/>
              <a:ext cx="306592" cy="32447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 14"/>
            <p:cNvSpPr>
              <a:spLocks noChangeArrowheads="1"/>
            </p:cNvSpPr>
            <p:nvPr/>
          </p:nvSpPr>
          <p:spPr bwMode="auto">
            <a:xfrm>
              <a:off x="713385" y="1633102"/>
              <a:ext cx="308863" cy="32626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AutoShape 15"/>
            <p:cNvSpPr>
              <a:spLocks noChangeArrowheads="1"/>
            </p:cNvSpPr>
            <p:nvPr/>
          </p:nvSpPr>
          <p:spPr bwMode="auto">
            <a:xfrm>
              <a:off x="611188" y="1715564"/>
              <a:ext cx="308863" cy="324472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7" name="Curved Left Arrow 46"/>
          <p:cNvSpPr/>
          <p:nvPr/>
        </p:nvSpPr>
        <p:spPr>
          <a:xfrm rot="18089951">
            <a:off x="6938310" y="515494"/>
            <a:ext cx="472217" cy="2541772"/>
          </a:xfrm>
          <a:prstGeom prst="curvedLeftArrow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248504" y="4677795"/>
            <a:ext cx="896388" cy="408516"/>
          </a:xfrm>
          <a:prstGeom prst="roundRect">
            <a:avLst/>
          </a:prstGeom>
          <a:noFill/>
          <a:ln w="63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chemeClr val="tx1"/>
                </a:solidFill>
              </a:rPr>
              <a:t>Evaluation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0" name="Curved Left Arrow 49"/>
          <p:cNvSpPr/>
          <p:nvPr/>
        </p:nvSpPr>
        <p:spPr>
          <a:xfrm rot="2964012">
            <a:off x="7033078" y="3820275"/>
            <a:ext cx="472217" cy="2876848"/>
          </a:xfrm>
          <a:prstGeom prst="curvedLeftArrow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Curved Left Arrow 50"/>
          <p:cNvSpPr/>
          <p:nvPr/>
        </p:nvSpPr>
        <p:spPr>
          <a:xfrm rot="7543800">
            <a:off x="1885740" y="4064248"/>
            <a:ext cx="472217" cy="2826386"/>
          </a:xfrm>
          <a:prstGeom prst="curvedLeftArrow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Curved Left Arrow 52"/>
          <p:cNvSpPr/>
          <p:nvPr/>
        </p:nvSpPr>
        <p:spPr>
          <a:xfrm rot="12181586">
            <a:off x="1120892" y="1525786"/>
            <a:ext cx="472217" cy="2521442"/>
          </a:xfrm>
          <a:prstGeom prst="curvedLeftArrow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Line 59"/>
          <p:cNvSpPr>
            <a:spLocks noChangeShapeType="1"/>
          </p:cNvSpPr>
          <p:nvPr/>
        </p:nvSpPr>
        <p:spPr bwMode="auto">
          <a:xfrm>
            <a:off x="5896684" y="3094177"/>
            <a:ext cx="679925" cy="4023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6" name="Line 59"/>
          <p:cNvSpPr>
            <a:spLocks noChangeShapeType="1"/>
          </p:cNvSpPr>
          <p:nvPr/>
        </p:nvSpPr>
        <p:spPr bwMode="auto">
          <a:xfrm flipH="1">
            <a:off x="4412578" y="3295371"/>
            <a:ext cx="732317" cy="4257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7" name="Line 59"/>
          <p:cNvSpPr>
            <a:spLocks noChangeShapeType="1"/>
          </p:cNvSpPr>
          <p:nvPr/>
        </p:nvSpPr>
        <p:spPr bwMode="auto">
          <a:xfrm flipH="1">
            <a:off x="4701038" y="4386718"/>
            <a:ext cx="272983" cy="2513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8" name="Line 59"/>
          <p:cNvSpPr>
            <a:spLocks noChangeShapeType="1"/>
          </p:cNvSpPr>
          <p:nvPr/>
        </p:nvSpPr>
        <p:spPr bwMode="auto">
          <a:xfrm flipH="1" flipV="1">
            <a:off x="5317979" y="4854079"/>
            <a:ext cx="334140" cy="70759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 flipH="1" flipV="1">
            <a:off x="6067547" y="4400953"/>
            <a:ext cx="228957" cy="201789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0" name="Line 59"/>
          <p:cNvSpPr>
            <a:spLocks noChangeShapeType="1"/>
          </p:cNvSpPr>
          <p:nvPr/>
        </p:nvSpPr>
        <p:spPr bwMode="auto">
          <a:xfrm flipH="1" flipV="1">
            <a:off x="4248504" y="4386718"/>
            <a:ext cx="402062" cy="84994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1" name="Line 59"/>
          <p:cNvSpPr>
            <a:spLocks noChangeShapeType="1"/>
          </p:cNvSpPr>
          <p:nvPr/>
        </p:nvSpPr>
        <p:spPr bwMode="auto">
          <a:xfrm>
            <a:off x="5332444" y="3360940"/>
            <a:ext cx="272892" cy="542486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2" name="Line 59"/>
          <p:cNvSpPr>
            <a:spLocks noChangeShapeType="1"/>
          </p:cNvSpPr>
          <p:nvPr/>
        </p:nvSpPr>
        <p:spPr bwMode="auto">
          <a:xfrm flipV="1">
            <a:off x="5777313" y="3761929"/>
            <a:ext cx="459333" cy="155926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3" name="Line 59"/>
          <p:cNvSpPr>
            <a:spLocks noChangeShapeType="1"/>
          </p:cNvSpPr>
          <p:nvPr/>
        </p:nvSpPr>
        <p:spPr bwMode="auto">
          <a:xfrm flipH="1">
            <a:off x="6734473" y="4334847"/>
            <a:ext cx="272983" cy="2513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4" name="Rectangle 68"/>
          <p:cNvSpPr>
            <a:spLocks noChangeArrowheads="1"/>
          </p:cNvSpPr>
          <p:nvPr/>
        </p:nvSpPr>
        <p:spPr bwMode="auto">
          <a:xfrm>
            <a:off x="3867255" y="772970"/>
            <a:ext cx="1306448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GB" altLang="nb-NO" sz="1600" i="1" dirty="0">
                <a:latin typeface="Times New Roman" pitchFamily="18" charset="0"/>
              </a:rPr>
              <a:t>‘</a:t>
            </a:r>
            <a:r>
              <a:rPr lang="en-GB" altLang="nb-NO" sz="1600" dirty="0">
                <a:latin typeface="Times New Roman" pitchFamily="18" charset="0"/>
              </a:rPr>
              <a:t>Community’</a:t>
            </a:r>
          </a:p>
        </p:txBody>
      </p:sp>
      <p:sp>
        <p:nvSpPr>
          <p:cNvPr id="65" name="Up-Down Arrow 64"/>
          <p:cNvSpPr/>
          <p:nvPr/>
        </p:nvSpPr>
        <p:spPr>
          <a:xfrm>
            <a:off x="4612202" y="5375898"/>
            <a:ext cx="292975" cy="502314"/>
          </a:xfrm>
          <a:prstGeom prst="upDown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Up-Down Arrow 66"/>
          <p:cNvSpPr/>
          <p:nvPr/>
        </p:nvSpPr>
        <p:spPr>
          <a:xfrm rot="2531889">
            <a:off x="5387649" y="5390290"/>
            <a:ext cx="312896" cy="642823"/>
          </a:xfrm>
          <a:prstGeom prst="upDown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Up-Down Arrow 68"/>
          <p:cNvSpPr/>
          <p:nvPr/>
        </p:nvSpPr>
        <p:spPr>
          <a:xfrm rot="18927728">
            <a:off x="3656773" y="5412427"/>
            <a:ext cx="312896" cy="642823"/>
          </a:xfrm>
          <a:prstGeom prst="upDown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8"/>
          <p:cNvSpPr>
            <a:spLocks noChangeArrowheads="1"/>
          </p:cNvSpPr>
          <p:nvPr/>
        </p:nvSpPr>
        <p:spPr bwMode="auto">
          <a:xfrm>
            <a:off x="3511435" y="2034431"/>
            <a:ext cx="1553310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GB" altLang="nb-NO" sz="1600" i="1" dirty="0" smtClean="0">
                <a:latin typeface="Times New Roman" pitchFamily="18" charset="0"/>
              </a:rPr>
              <a:t>‘</a:t>
            </a:r>
            <a:r>
              <a:rPr lang="en-GB" altLang="nb-NO" sz="1600" dirty="0" smtClean="0">
                <a:latin typeface="Times New Roman" pitchFamily="18" charset="0"/>
              </a:rPr>
              <a:t>Health Facility</a:t>
            </a:r>
            <a:r>
              <a:rPr lang="en-GB" altLang="nb-NO" sz="1600" i="1" dirty="0" smtClean="0">
                <a:latin typeface="Times New Roman" pitchFamily="18" charset="0"/>
              </a:rPr>
              <a:t>’</a:t>
            </a:r>
            <a:endParaRPr lang="en-GB" altLang="nb-NO" sz="1600" dirty="0">
              <a:latin typeface="Times New Roman" pitchFamily="18" charset="0"/>
            </a:endParaRPr>
          </a:p>
        </p:txBody>
      </p:sp>
      <p:sp>
        <p:nvSpPr>
          <p:cNvPr id="71" name="Rectangle 68"/>
          <p:cNvSpPr>
            <a:spLocks noChangeArrowheads="1"/>
          </p:cNvSpPr>
          <p:nvPr/>
        </p:nvSpPr>
        <p:spPr bwMode="auto">
          <a:xfrm>
            <a:off x="5573822" y="2460563"/>
            <a:ext cx="942566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GB" altLang="nb-NO" sz="1600" i="1" dirty="0" smtClean="0">
                <a:latin typeface="Times New Roman" pitchFamily="18" charset="0"/>
              </a:rPr>
              <a:t>‘</a:t>
            </a:r>
            <a:r>
              <a:rPr lang="en-GB" altLang="nb-NO" sz="1600" dirty="0" smtClean="0">
                <a:latin typeface="Times New Roman" pitchFamily="18" charset="0"/>
              </a:rPr>
              <a:t>District’</a:t>
            </a:r>
            <a:endParaRPr lang="en-GB" altLang="nb-NO" sz="1600" dirty="0">
              <a:latin typeface="Times New Roman" pitchFamily="18" charset="0"/>
            </a:endParaRPr>
          </a:p>
        </p:txBody>
      </p:sp>
      <p:sp>
        <p:nvSpPr>
          <p:cNvPr id="72" name="Line 59"/>
          <p:cNvSpPr>
            <a:spLocks noChangeShapeType="1"/>
          </p:cNvSpPr>
          <p:nvPr/>
        </p:nvSpPr>
        <p:spPr bwMode="auto">
          <a:xfrm flipH="1">
            <a:off x="5221198" y="2373627"/>
            <a:ext cx="272983" cy="2513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73" name="Line 59"/>
          <p:cNvSpPr>
            <a:spLocks noChangeShapeType="1"/>
          </p:cNvSpPr>
          <p:nvPr/>
        </p:nvSpPr>
        <p:spPr bwMode="auto">
          <a:xfrm flipH="1" flipV="1">
            <a:off x="4067944" y="2651718"/>
            <a:ext cx="626765" cy="31443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74" name="Line 59"/>
          <p:cNvSpPr>
            <a:spLocks noChangeShapeType="1"/>
          </p:cNvSpPr>
          <p:nvPr/>
        </p:nvSpPr>
        <p:spPr bwMode="auto">
          <a:xfrm flipH="1" flipV="1">
            <a:off x="3654949" y="4707495"/>
            <a:ext cx="402062" cy="84994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75" name="Line 59"/>
          <p:cNvSpPr>
            <a:spLocks noChangeShapeType="1"/>
          </p:cNvSpPr>
          <p:nvPr/>
        </p:nvSpPr>
        <p:spPr bwMode="auto">
          <a:xfrm flipH="1" flipV="1">
            <a:off x="3193383" y="4712503"/>
            <a:ext cx="249741" cy="181316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76" name="Line 59"/>
          <p:cNvSpPr>
            <a:spLocks noChangeShapeType="1"/>
          </p:cNvSpPr>
          <p:nvPr/>
        </p:nvSpPr>
        <p:spPr bwMode="auto">
          <a:xfrm flipH="1" flipV="1">
            <a:off x="1583457" y="3923691"/>
            <a:ext cx="402062" cy="190386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77" name="Line 59"/>
          <p:cNvSpPr>
            <a:spLocks noChangeShapeType="1"/>
          </p:cNvSpPr>
          <p:nvPr/>
        </p:nvSpPr>
        <p:spPr bwMode="auto">
          <a:xfrm flipH="1" flipV="1">
            <a:off x="2617096" y="3783067"/>
            <a:ext cx="402062" cy="190386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78" name="Rectangle 68"/>
          <p:cNvSpPr>
            <a:spLocks noChangeArrowheads="1"/>
          </p:cNvSpPr>
          <p:nvPr/>
        </p:nvSpPr>
        <p:spPr bwMode="auto">
          <a:xfrm>
            <a:off x="1440599" y="2317692"/>
            <a:ext cx="2149626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/>
            <a:r>
              <a:rPr lang="en-GB" altLang="nb-NO" sz="2000" b="1" i="1" dirty="0" smtClean="0">
                <a:latin typeface="Times New Roman" pitchFamily="18" charset="0"/>
              </a:rPr>
              <a:t>Ecosystem of Data</a:t>
            </a:r>
          </a:p>
          <a:p>
            <a:pPr algn="r" eaLnBrk="0" hangingPunct="0"/>
            <a:r>
              <a:rPr lang="en-GB" altLang="nb-NO" sz="2000" b="1" i="1" dirty="0" smtClean="0">
                <a:latin typeface="Times New Roman" pitchFamily="18" charset="0"/>
              </a:rPr>
              <a:t>Handling &amp; Use</a:t>
            </a:r>
            <a:endParaRPr lang="en-GB" altLang="nb-NO" sz="2000" i="1" dirty="0">
              <a:latin typeface="Times New Roman" pitchFamily="18" charset="0"/>
            </a:endParaRPr>
          </a:p>
        </p:txBody>
      </p:sp>
      <p:sp>
        <p:nvSpPr>
          <p:cNvPr id="79" name="Line 59"/>
          <p:cNvSpPr>
            <a:spLocks noChangeShapeType="1"/>
          </p:cNvSpPr>
          <p:nvPr/>
        </p:nvSpPr>
        <p:spPr bwMode="auto">
          <a:xfrm flipH="1">
            <a:off x="3318255" y="1749970"/>
            <a:ext cx="429850" cy="18862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80" name="Line 59"/>
          <p:cNvSpPr>
            <a:spLocks noChangeShapeType="1"/>
          </p:cNvSpPr>
          <p:nvPr/>
        </p:nvSpPr>
        <p:spPr bwMode="auto">
          <a:xfrm flipH="1" flipV="1">
            <a:off x="5144892" y="1454044"/>
            <a:ext cx="674482" cy="142861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81" name="Line 59"/>
          <p:cNvSpPr>
            <a:spLocks noChangeShapeType="1"/>
          </p:cNvSpPr>
          <p:nvPr/>
        </p:nvSpPr>
        <p:spPr bwMode="auto">
          <a:xfrm flipH="1" flipV="1">
            <a:off x="6893679" y="2168579"/>
            <a:ext cx="375507" cy="23763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82" name="Line 59"/>
          <p:cNvSpPr>
            <a:spLocks noChangeShapeType="1"/>
          </p:cNvSpPr>
          <p:nvPr/>
        </p:nvSpPr>
        <p:spPr bwMode="auto">
          <a:xfrm flipV="1">
            <a:off x="7174418" y="3151493"/>
            <a:ext cx="342992" cy="35677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83" name="Freeform 46"/>
          <p:cNvSpPr>
            <a:spLocks/>
          </p:cNvSpPr>
          <p:nvPr/>
        </p:nvSpPr>
        <p:spPr bwMode="auto">
          <a:xfrm>
            <a:off x="2464617" y="1297241"/>
            <a:ext cx="204788" cy="303927"/>
          </a:xfrm>
          <a:custGeom>
            <a:avLst/>
            <a:gdLst>
              <a:gd name="T0" fmla="*/ 64 w 129"/>
              <a:gd name="T1" fmla="*/ 78 h 239"/>
              <a:gd name="T2" fmla="*/ 44 w 129"/>
              <a:gd name="T3" fmla="*/ 74 h 239"/>
              <a:gd name="T4" fmla="*/ 26 w 129"/>
              <a:gd name="T5" fmla="*/ 58 h 239"/>
              <a:gd name="T6" fmla="*/ 20 w 129"/>
              <a:gd name="T7" fmla="*/ 40 h 239"/>
              <a:gd name="T8" fmla="*/ 22 w 129"/>
              <a:gd name="T9" fmla="*/ 20 h 239"/>
              <a:gd name="T10" fmla="*/ 34 w 129"/>
              <a:gd name="T11" fmla="*/ 4 h 239"/>
              <a:gd name="T12" fmla="*/ 52 w 129"/>
              <a:gd name="T13" fmla="*/ 0 h 239"/>
              <a:gd name="T14" fmla="*/ 70 w 129"/>
              <a:gd name="T15" fmla="*/ 8 h 239"/>
              <a:gd name="T16" fmla="*/ 84 w 129"/>
              <a:gd name="T17" fmla="*/ 26 h 239"/>
              <a:gd name="T18" fmla="*/ 86 w 129"/>
              <a:gd name="T19" fmla="*/ 44 h 239"/>
              <a:gd name="T20" fmla="*/ 86 w 129"/>
              <a:gd name="T21" fmla="*/ 62 h 239"/>
              <a:gd name="T22" fmla="*/ 70 w 129"/>
              <a:gd name="T23" fmla="*/ 74 h 239"/>
              <a:gd name="T24" fmla="*/ 62 w 129"/>
              <a:gd name="T25" fmla="*/ 90 h 239"/>
              <a:gd name="T26" fmla="*/ 62 w 129"/>
              <a:gd name="T27" fmla="*/ 108 h 239"/>
              <a:gd name="T28" fmla="*/ 54 w 129"/>
              <a:gd name="T29" fmla="*/ 122 h 239"/>
              <a:gd name="T30" fmla="*/ 36 w 129"/>
              <a:gd name="T31" fmla="*/ 130 h 239"/>
              <a:gd name="T32" fmla="*/ 18 w 129"/>
              <a:gd name="T33" fmla="*/ 140 h 239"/>
              <a:gd name="T34" fmla="*/ 0 w 129"/>
              <a:gd name="T35" fmla="*/ 152 h 239"/>
              <a:gd name="T36" fmla="*/ 14 w 129"/>
              <a:gd name="T37" fmla="*/ 136 h 239"/>
              <a:gd name="T38" fmla="*/ 32 w 129"/>
              <a:gd name="T39" fmla="*/ 126 h 239"/>
              <a:gd name="T40" fmla="*/ 50 w 129"/>
              <a:gd name="T41" fmla="*/ 120 h 239"/>
              <a:gd name="T42" fmla="*/ 60 w 129"/>
              <a:gd name="T43" fmla="*/ 108 h 239"/>
              <a:gd name="T44" fmla="*/ 60 w 129"/>
              <a:gd name="T45" fmla="*/ 90 h 239"/>
              <a:gd name="T46" fmla="*/ 70 w 129"/>
              <a:gd name="T47" fmla="*/ 86 h 239"/>
              <a:gd name="T48" fmla="*/ 68 w 129"/>
              <a:gd name="T49" fmla="*/ 104 h 239"/>
              <a:gd name="T50" fmla="*/ 74 w 129"/>
              <a:gd name="T51" fmla="*/ 120 h 239"/>
              <a:gd name="T52" fmla="*/ 88 w 129"/>
              <a:gd name="T53" fmla="*/ 136 h 239"/>
              <a:gd name="T54" fmla="*/ 116 w 129"/>
              <a:gd name="T55" fmla="*/ 148 h 239"/>
              <a:gd name="T56" fmla="*/ 116 w 129"/>
              <a:gd name="T57" fmla="*/ 144 h 239"/>
              <a:gd name="T58" fmla="*/ 100 w 129"/>
              <a:gd name="T59" fmla="*/ 132 h 239"/>
              <a:gd name="T60" fmla="*/ 82 w 129"/>
              <a:gd name="T61" fmla="*/ 122 h 239"/>
              <a:gd name="T62" fmla="*/ 64 w 129"/>
              <a:gd name="T63" fmla="*/ 120 h 239"/>
              <a:gd name="T64" fmla="*/ 64 w 129"/>
              <a:gd name="T65" fmla="*/ 138 h 239"/>
              <a:gd name="T66" fmla="*/ 64 w 129"/>
              <a:gd name="T67" fmla="*/ 156 h 239"/>
              <a:gd name="T68" fmla="*/ 64 w 129"/>
              <a:gd name="T69" fmla="*/ 174 h 239"/>
              <a:gd name="T70" fmla="*/ 54 w 129"/>
              <a:gd name="T71" fmla="*/ 190 h 239"/>
              <a:gd name="T72" fmla="*/ 42 w 129"/>
              <a:gd name="T73" fmla="*/ 208 h 239"/>
              <a:gd name="T74" fmla="*/ 32 w 129"/>
              <a:gd name="T75" fmla="*/ 226 h 239"/>
              <a:gd name="T76" fmla="*/ 28 w 129"/>
              <a:gd name="T77" fmla="*/ 232 h 239"/>
              <a:gd name="T78" fmla="*/ 38 w 129"/>
              <a:gd name="T79" fmla="*/ 214 h 239"/>
              <a:gd name="T80" fmla="*/ 48 w 129"/>
              <a:gd name="T81" fmla="*/ 194 h 239"/>
              <a:gd name="T82" fmla="*/ 58 w 129"/>
              <a:gd name="T83" fmla="*/ 176 h 239"/>
              <a:gd name="T84" fmla="*/ 66 w 129"/>
              <a:gd name="T85" fmla="*/ 176 h 239"/>
              <a:gd name="T86" fmla="*/ 70 w 129"/>
              <a:gd name="T87" fmla="*/ 194 h 239"/>
              <a:gd name="T88" fmla="*/ 78 w 129"/>
              <a:gd name="T89" fmla="*/ 214 h 239"/>
              <a:gd name="T90" fmla="*/ 88 w 129"/>
              <a:gd name="T91" fmla="*/ 230 h 239"/>
              <a:gd name="T92" fmla="*/ 96 w 129"/>
              <a:gd name="T93" fmla="*/ 232 h 239"/>
              <a:gd name="T94" fmla="*/ 88 w 129"/>
              <a:gd name="T95" fmla="*/ 214 h 239"/>
              <a:gd name="T96" fmla="*/ 80 w 129"/>
              <a:gd name="T97" fmla="*/ 196 h 239"/>
              <a:gd name="T98" fmla="*/ 74 w 129"/>
              <a:gd name="T99" fmla="*/ 178 h 239"/>
              <a:gd name="T100" fmla="*/ 72 w 129"/>
              <a:gd name="T101" fmla="*/ 160 h 239"/>
              <a:gd name="T102" fmla="*/ 72 w 129"/>
              <a:gd name="T103" fmla="*/ 142 h 239"/>
              <a:gd name="T104" fmla="*/ 72 w 129"/>
              <a:gd name="T105" fmla="*/ 124 h 239"/>
              <a:gd name="T106" fmla="*/ 64 w 129"/>
              <a:gd name="T107" fmla="*/ 124 h 239"/>
              <a:gd name="T108" fmla="*/ 64 w 129"/>
              <a:gd name="T109" fmla="*/ 142 h 239"/>
              <a:gd name="T110" fmla="*/ 66 w 129"/>
              <a:gd name="T111" fmla="*/ 160 h 239"/>
              <a:gd name="T112" fmla="*/ 62 w 129"/>
              <a:gd name="T113" fmla="*/ 178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9" h="239">
                <a:moveTo>
                  <a:pt x="58" y="52"/>
                </a:moveTo>
                <a:lnTo>
                  <a:pt x="70" y="78"/>
                </a:lnTo>
                <a:lnTo>
                  <a:pt x="64" y="78"/>
                </a:lnTo>
                <a:lnTo>
                  <a:pt x="58" y="78"/>
                </a:lnTo>
                <a:lnTo>
                  <a:pt x="52" y="76"/>
                </a:lnTo>
                <a:lnTo>
                  <a:pt x="44" y="74"/>
                </a:lnTo>
                <a:lnTo>
                  <a:pt x="36" y="68"/>
                </a:lnTo>
                <a:lnTo>
                  <a:pt x="30" y="64"/>
                </a:lnTo>
                <a:lnTo>
                  <a:pt x="26" y="58"/>
                </a:lnTo>
                <a:lnTo>
                  <a:pt x="22" y="52"/>
                </a:lnTo>
                <a:lnTo>
                  <a:pt x="20" y="46"/>
                </a:lnTo>
                <a:lnTo>
                  <a:pt x="20" y="40"/>
                </a:lnTo>
                <a:lnTo>
                  <a:pt x="20" y="34"/>
                </a:lnTo>
                <a:lnTo>
                  <a:pt x="20" y="28"/>
                </a:lnTo>
                <a:lnTo>
                  <a:pt x="22" y="20"/>
                </a:lnTo>
                <a:lnTo>
                  <a:pt x="24" y="14"/>
                </a:lnTo>
                <a:lnTo>
                  <a:pt x="28" y="8"/>
                </a:lnTo>
                <a:lnTo>
                  <a:pt x="34" y="4"/>
                </a:lnTo>
                <a:lnTo>
                  <a:pt x="40" y="0"/>
                </a:lnTo>
                <a:lnTo>
                  <a:pt x="46" y="0"/>
                </a:lnTo>
                <a:lnTo>
                  <a:pt x="52" y="0"/>
                </a:lnTo>
                <a:lnTo>
                  <a:pt x="58" y="0"/>
                </a:lnTo>
                <a:lnTo>
                  <a:pt x="64" y="4"/>
                </a:lnTo>
                <a:lnTo>
                  <a:pt x="70" y="8"/>
                </a:lnTo>
                <a:lnTo>
                  <a:pt x="76" y="16"/>
                </a:lnTo>
                <a:lnTo>
                  <a:pt x="82" y="20"/>
                </a:lnTo>
                <a:lnTo>
                  <a:pt x="84" y="26"/>
                </a:lnTo>
                <a:lnTo>
                  <a:pt x="86" y="32"/>
                </a:lnTo>
                <a:lnTo>
                  <a:pt x="86" y="38"/>
                </a:lnTo>
                <a:lnTo>
                  <a:pt x="86" y="44"/>
                </a:lnTo>
                <a:lnTo>
                  <a:pt x="86" y="50"/>
                </a:lnTo>
                <a:lnTo>
                  <a:pt x="86" y="56"/>
                </a:lnTo>
                <a:lnTo>
                  <a:pt x="86" y="62"/>
                </a:lnTo>
                <a:lnTo>
                  <a:pt x="80" y="66"/>
                </a:lnTo>
                <a:lnTo>
                  <a:pt x="76" y="72"/>
                </a:lnTo>
                <a:lnTo>
                  <a:pt x="70" y="74"/>
                </a:lnTo>
                <a:lnTo>
                  <a:pt x="64" y="78"/>
                </a:lnTo>
                <a:lnTo>
                  <a:pt x="62" y="84"/>
                </a:lnTo>
                <a:lnTo>
                  <a:pt x="62" y="90"/>
                </a:lnTo>
                <a:lnTo>
                  <a:pt x="62" y="96"/>
                </a:lnTo>
                <a:lnTo>
                  <a:pt x="62" y="102"/>
                </a:lnTo>
                <a:lnTo>
                  <a:pt x="62" y="108"/>
                </a:lnTo>
                <a:lnTo>
                  <a:pt x="62" y="114"/>
                </a:lnTo>
                <a:lnTo>
                  <a:pt x="60" y="120"/>
                </a:lnTo>
                <a:lnTo>
                  <a:pt x="54" y="122"/>
                </a:lnTo>
                <a:lnTo>
                  <a:pt x="48" y="124"/>
                </a:lnTo>
                <a:lnTo>
                  <a:pt x="42" y="128"/>
                </a:lnTo>
                <a:lnTo>
                  <a:pt x="36" y="130"/>
                </a:lnTo>
                <a:lnTo>
                  <a:pt x="30" y="134"/>
                </a:lnTo>
                <a:lnTo>
                  <a:pt x="24" y="136"/>
                </a:lnTo>
                <a:lnTo>
                  <a:pt x="18" y="140"/>
                </a:lnTo>
                <a:lnTo>
                  <a:pt x="12" y="144"/>
                </a:lnTo>
                <a:lnTo>
                  <a:pt x="6" y="148"/>
                </a:lnTo>
                <a:lnTo>
                  <a:pt x="0" y="152"/>
                </a:lnTo>
                <a:lnTo>
                  <a:pt x="6" y="148"/>
                </a:lnTo>
                <a:lnTo>
                  <a:pt x="10" y="142"/>
                </a:lnTo>
                <a:lnTo>
                  <a:pt x="14" y="136"/>
                </a:lnTo>
                <a:lnTo>
                  <a:pt x="20" y="132"/>
                </a:lnTo>
                <a:lnTo>
                  <a:pt x="26" y="128"/>
                </a:lnTo>
                <a:lnTo>
                  <a:pt x="32" y="126"/>
                </a:lnTo>
                <a:lnTo>
                  <a:pt x="38" y="124"/>
                </a:lnTo>
                <a:lnTo>
                  <a:pt x="44" y="124"/>
                </a:lnTo>
                <a:lnTo>
                  <a:pt x="50" y="120"/>
                </a:lnTo>
                <a:lnTo>
                  <a:pt x="56" y="116"/>
                </a:lnTo>
                <a:lnTo>
                  <a:pt x="62" y="114"/>
                </a:lnTo>
                <a:lnTo>
                  <a:pt x="60" y="108"/>
                </a:lnTo>
                <a:lnTo>
                  <a:pt x="60" y="102"/>
                </a:lnTo>
                <a:lnTo>
                  <a:pt x="60" y="96"/>
                </a:lnTo>
                <a:lnTo>
                  <a:pt x="60" y="90"/>
                </a:lnTo>
                <a:lnTo>
                  <a:pt x="60" y="84"/>
                </a:lnTo>
                <a:lnTo>
                  <a:pt x="66" y="80"/>
                </a:lnTo>
                <a:lnTo>
                  <a:pt x="70" y="86"/>
                </a:lnTo>
                <a:lnTo>
                  <a:pt x="68" y="92"/>
                </a:lnTo>
                <a:lnTo>
                  <a:pt x="68" y="98"/>
                </a:lnTo>
                <a:lnTo>
                  <a:pt x="68" y="104"/>
                </a:lnTo>
                <a:lnTo>
                  <a:pt x="68" y="110"/>
                </a:lnTo>
                <a:lnTo>
                  <a:pt x="68" y="116"/>
                </a:lnTo>
                <a:lnTo>
                  <a:pt x="74" y="120"/>
                </a:lnTo>
                <a:lnTo>
                  <a:pt x="80" y="124"/>
                </a:lnTo>
                <a:lnTo>
                  <a:pt x="84" y="130"/>
                </a:lnTo>
                <a:lnTo>
                  <a:pt x="88" y="136"/>
                </a:lnTo>
                <a:lnTo>
                  <a:pt x="94" y="138"/>
                </a:lnTo>
                <a:lnTo>
                  <a:pt x="100" y="144"/>
                </a:lnTo>
                <a:lnTo>
                  <a:pt x="116" y="148"/>
                </a:lnTo>
                <a:lnTo>
                  <a:pt x="128" y="152"/>
                </a:lnTo>
                <a:lnTo>
                  <a:pt x="122" y="148"/>
                </a:lnTo>
                <a:lnTo>
                  <a:pt x="116" y="144"/>
                </a:lnTo>
                <a:lnTo>
                  <a:pt x="112" y="138"/>
                </a:lnTo>
                <a:lnTo>
                  <a:pt x="106" y="136"/>
                </a:lnTo>
                <a:lnTo>
                  <a:pt x="100" y="132"/>
                </a:lnTo>
                <a:lnTo>
                  <a:pt x="94" y="128"/>
                </a:lnTo>
                <a:lnTo>
                  <a:pt x="88" y="124"/>
                </a:lnTo>
                <a:lnTo>
                  <a:pt x="82" y="122"/>
                </a:lnTo>
                <a:lnTo>
                  <a:pt x="76" y="120"/>
                </a:lnTo>
                <a:lnTo>
                  <a:pt x="70" y="116"/>
                </a:lnTo>
                <a:lnTo>
                  <a:pt x="64" y="120"/>
                </a:lnTo>
                <a:lnTo>
                  <a:pt x="64" y="126"/>
                </a:lnTo>
                <a:lnTo>
                  <a:pt x="64" y="132"/>
                </a:lnTo>
                <a:lnTo>
                  <a:pt x="64" y="138"/>
                </a:lnTo>
                <a:lnTo>
                  <a:pt x="64" y="144"/>
                </a:lnTo>
                <a:lnTo>
                  <a:pt x="64" y="150"/>
                </a:lnTo>
                <a:lnTo>
                  <a:pt x="64" y="156"/>
                </a:lnTo>
                <a:lnTo>
                  <a:pt x="64" y="162"/>
                </a:lnTo>
                <a:lnTo>
                  <a:pt x="64" y="168"/>
                </a:lnTo>
                <a:lnTo>
                  <a:pt x="64" y="174"/>
                </a:lnTo>
                <a:lnTo>
                  <a:pt x="64" y="180"/>
                </a:lnTo>
                <a:lnTo>
                  <a:pt x="58" y="184"/>
                </a:lnTo>
                <a:lnTo>
                  <a:pt x="54" y="190"/>
                </a:lnTo>
                <a:lnTo>
                  <a:pt x="50" y="196"/>
                </a:lnTo>
                <a:lnTo>
                  <a:pt x="46" y="202"/>
                </a:lnTo>
                <a:lnTo>
                  <a:pt x="42" y="208"/>
                </a:lnTo>
                <a:lnTo>
                  <a:pt x="38" y="214"/>
                </a:lnTo>
                <a:lnTo>
                  <a:pt x="34" y="220"/>
                </a:lnTo>
                <a:lnTo>
                  <a:pt x="32" y="226"/>
                </a:lnTo>
                <a:lnTo>
                  <a:pt x="30" y="232"/>
                </a:lnTo>
                <a:lnTo>
                  <a:pt x="26" y="238"/>
                </a:lnTo>
                <a:lnTo>
                  <a:pt x="28" y="232"/>
                </a:lnTo>
                <a:lnTo>
                  <a:pt x="30" y="226"/>
                </a:lnTo>
                <a:lnTo>
                  <a:pt x="34" y="220"/>
                </a:lnTo>
                <a:lnTo>
                  <a:pt x="38" y="214"/>
                </a:lnTo>
                <a:lnTo>
                  <a:pt x="40" y="208"/>
                </a:lnTo>
                <a:lnTo>
                  <a:pt x="44" y="200"/>
                </a:lnTo>
                <a:lnTo>
                  <a:pt x="48" y="194"/>
                </a:lnTo>
                <a:lnTo>
                  <a:pt x="52" y="188"/>
                </a:lnTo>
                <a:lnTo>
                  <a:pt x="54" y="182"/>
                </a:lnTo>
                <a:lnTo>
                  <a:pt x="58" y="176"/>
                </a:lnTo>
                <a:lnTo>
                  <a:pt x="62" y="170"/>
                </a:lnTo>
                <a:lnTo>
                  <a:pt x="64" y="164"/>
                </a:lnTo>
                <a:lnTo>
                  <a:pt x="66" y="176"/>
                </a:lnTo>
                <a:lnTo>
                  <a:pt x="66" y="182"/>
                </a:lnTo>
                <a:lnTo>
                  <a:pt x="68" y="188"/>
                </a:lnTo>
                <a:lnTo>
                  <a:pt x="70" y="194"/>
                </a:lnTo>
                <a:lnTo>
                  <a:pt x="72" y="200"/>
                </a:lnTo>
                <a:lnTo>
                  <a:pt x="76" y="206"/>
                </a:lnTo>
                <a:lnTo>
                  <a:pt x="78" y="214"/>
                </a:lnTo>
                <a:lnTo>
                  <a:pt x="80" y="220"/>
                </a:lnTo>
                <a:lnTo>
                  <a:pt x="86" y="224"/>
                </a:lnTo>
                <a:lnTo>
                  <a:pt x="88" y="230"/>
                </a:lnTo>
                <a:lnTo>
                  <a:pt x="94" y="232"/>
                </a:lnTo>
                <a:lnTo>
                  <a:pt x="96" y="238"/>
                </a:lnTo>
                <a:lnTo>
                  <a:pt x="96" y="232"/>
                </a:lnTo>
                <a:lnTo>
                  <a:pt x="94" y="226"/>
                </a:lnTo>
                <a:lnTo>
                  <a:pt x="90" y="220"/>
                </a:lnTo>
                <a:lnTo>
                  <a:pt x="88" y="214"/>
                </a:lnTo>
                <a:lnTo>
                  <a:pt x="84" y="208"/>
                </a:lnTo>
                <a:lnTo>
                  <a:pt x="82" y="202"/>
                </a:lnTo>
                <a:lnTo>
                  <a:pt x="80" y="196"/>
                </a:lnTo>
                <a:lnTo>
                  <a:pt x="78" y="190"/>
                </a:lnTo>
                <a:lnTo>
                  <a:pt x="76" y="184"/>
                </a:lnTo>
                <a:lnTo>
                  <a:pt x="74" y="178"/>
                </a:lnTo>
                <a:lnTo>
                  <a:pt x="74" y="172"/>
                </a:lnTo>
                <a:lnTo>
                  <a:pt x="72" y="166"/>
                </a:lnTo>
                <a:lnTo>
                  <a:pt x="72" y="160"/>
                </a:lnTo>
                <a:lnTo>
                  <a:pt x="72" y="154"/>
                </a:lnTo>
                <a:lnTo>
                  <a:pt x="72" y="148"/>
                </a:lnTo>
                <a:lnTo>
                  <a:pt x="72" y="142"/>
                </a:lnTo>
                <a:lnTo>
                  <a:pt x="72" y="136"/>
                </a:lnTo>
                <a:lnTo>
                  <a:pt x="72" y="130"/>
                </a:lnTo>
                <a:lnTo>
                  <a:pt x="72" y="124"/>
                </a:lnTo>
                <a:lnTo>
                  <a:pt x="72" y="118"/>
                </a:lnTo>
                <a:lnTo>
                  <a:pt x="66" y="118"/>
                </a:lnTo>
                <a:lnTo>
                  <a:pt x="64" y="124"/>
                </a:lnTo>
                <a:lnTo>
                  <a:pt x="64" y="130"/>
                </a:lnTo>
                <a:lnTo>
                  <a:pt x="64" y="136"/>
                </a:lnTo>
                <a:lnTo>
                  <a:pt x="64" y="142"/>
                </a:lnTo>
                <a:lnTo>
                  <a:pt x="66" y="148"/>
                </a:lnTo>
                <a:lnTo>
                  <a:pt x="66" y="154"/>
                </a:lnTo>
                <a:lnTo>
                  <a:pt x="66" y="160"/>
                </a:lnTo>
                <a:lnTo>
                  <a:pt x="66" y="166"/>
                </a:lnTo>
                <a:lnTo>
                  <a:pt x="66" y="172"/>
                </a:lnTo>
                <a:lnTo>
                  <a:pt x="62" y="178"/>
                </a:lnTo>
                <a:lnTo>
                  <a:pt x="58" y="196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84" name="Freeform 35"/>
          <p:cNvSpPr>
            <a:spLocks/>
          </p:cNvSpPr>
          <p:nvPr/>
        </p:nvSpPr>
        <p:spPr bwMode="auto">
          <a:xfrm>
            <a:off x="3234117" y="1312159"/>
            <a:ext cx="168275" cy="304271"/>
          </a:xfrm>
          <a:custGeom>
            <a:avLst/>
            <a:gdLst>
              <a:gd name="T0" fmla="*/ 51 w 106"/>
              <a:gd name="T1" fmla="*/ 48 h 205"/>
              <a:gd name="T2" fmla="*/ 24 w 106"/>
              <a:gd name="T3" fmla="*/ 48 h 205"/>
              <a:gd name="T4" fmla="*/ 21 w 106"/>
              <a:gd name="T5" fmla="*/ 21 h 205"/>
              <a:gd name="T6" fmla="*/ 42 w 106"/>
              <a:gd name="T7" fmla="*/ 3 h 205"/>
              <a:gd name="T8" fmla="*/ 69 w 106"/>
              <a:gd name="T9" fmla="*/ 6 h 205"/>
              <a:gd name="T10" fmla="*/ 78 w 106"/>
              <a:gd name="T11" fmla="*/ 33 h 205"/>
              <a:gd name="T12" fmla="*/ 60 w 106"/>
              <a:gd name="T13" fmla="*/ 51 h 205"/>
              <a:gd name="T14" fmla="*/ 51 w 106"/>
              <a:gd name="T15" fmla="*/ 69 h 205"/>
              <a:gd name="T16" fmla="*/ 54 w 106"/>
              <a:gd name="T17" fmla="*/ 60 h 205"/>
              <a:gd name="T18" fmla="*/ 30 w 106"/>
              <a:gd name="T19" fmla="*/ 51 h 205"/>
              <a:gd name="T20" fmla="*/ 54 w 106"/>
              <a:gd name="T21" fmla="*/ 72 h 205"/>
              <a:gd name="T22" fmla="*/ 63 w 106"/>
              <a:gd name="T23" fmla="*/ 69 h 205"/>
              <a:gd name="T24" fmla="*/ 51 w 106"/>
              <a:gd name="T25" fmla="*/ 75 h 205"/>
              <a:gd name="T26" fmla="*/ 33 w 106"/>
              <a:gd name="T27" fmla="*/ 90 h 205"/>
              <a:gd name="T28" fmla="*/ 6 w 106"/>
              <a:gd name="T29" fmla="*/ 105 h 205"/>
              <a:gd name="T30" fmla="*/ 18 w 106"/>
              <a:gd name="T31" fmla="*/ 111 h 205"/>
              <a:gd name="T32" fmla="*/ 42 w 106"/>
              <a:gd name="T33" fmla="*/ 90 h 205"/>
              <a:gd name="T34" fmla="*/ 69 w 106"/>
              <a:gd name="T35" fmla="*/ 99 h 205"/>
              <a:gd name="T36" fmla="*/ 96 w 106"/>
              <a:gd name="T37" fmla="*/ 111 h 205"/>
              <a:gd name="T38" fmla="*/ 96 w 106"/>
              <a:gd name="T39" fmla="*/ 99 h 205"/>
              <a:gd name="T40" fmla="*/ 69 w 106"/>
              <a:gd name="T41" fmla="*/ 90 h 205"/>
              <a:gd name="T42" fmla="*/ 48 w 106"/>
              <a:gd name="T43" fmla="*/ 93 h 205"/>
              <a:gd name="T44" fmla="*/ 60 w 106"/>
              <a:gd name="T45" fmla="*/ 120 h 205"/>
              <a:gd name="T46" fmla="*/ 60 w 106"/>
              <a:gd name="T47" fmla="*/ 147 h 205"/>
              <a:gd name="T48" fmla="*/ 39 w 106"/>
              <a:gd name="T49" fmla="*/ 171 h 205"/>
              <a:gd name="T50" fmla="*/ 21 w 106"/>
              <a:gd name="T51" fmla="*/ 195 h 205"/>
              <a:gd name="T52" fmla="*/ 21 w 106"/>
              <a:gd name="T53" fmla="*/ 186 h 205"/>
              <a:gd name="T54" fmla="*/ 45 w 106"/>
              <a:gd name="T55" fmla="*/ 165 h 205"/>
              <a:gd name="T56" fmla="*/ 54 w 106"/>
              <a:gd name="T57" fmla="*/ 141 h 205"/>
              <a:gd name="T58" fmla="*/ 48 w 106"/>
              <a:gd name="T59" fmla="*/ 114 h 205"/>
              <a:gd name="T60" fmla="*/ 54 w 106"/>
              <a:gd name="T61" fmla="*/ 150 h 205"/>
              <a:gd name="T62" fmla="*/ 54 w 106"/>
              <a:gd name="T63" fmla="*/ 123 h 205"/>
              <a:gd name="T64" fmla="*/ 57 w 106"/>
              <a:gd name="T65" fmla="*/ 117 h 205"/>
              <a:gd name="T66" fmla="*/ 66 w 106"/>
              <a:gd name="T67" fmla="*/ 111 h 205"/>
              <a:gd name="T68" fmla="*/ 66 w 106"/>
              <a:gd name="T69" fmla="*/ 120 h 205"/>
              <a:gd name="T70" fmla="*/ 66 w 106"/>
              <a:gd name="T71" fmla="*/ 147 h 205"/>
              <a:gd name="T72" fmla="*/ 72 w 106"/>
              <a:gd name="T73" fmla="*/ 174 h 205"/>
              <a:gd name="T74" fmla="*/ 93 w 106"/>
              <a:gd name="T75" fmla="*/ 201 h 205"/>
              <a:gd name="T76" fmla="*/ 93 w 106"/>
              <a:gd name="T77" fmla="*/ 174 h 205"/>
              <a:gd name="T78" fmla="*/ 78 w 106"/>
              <a:gd name="T79" fmla="*/ 150 h 205"/>
              <a:gd name="T80" fmla="*/ 57 w 106"/>
              <a:gd name="T81" fmla="*/ 126 h 205"/>
              <a:gd name="T82" fmla="*/ 54 w 106"/>
              <a:gd name="T83" fmla="*/ 147 h 205"/>
              <a:gd name="T84" fmla="*/ 51 w 106"/>
              <a:gd name="T85" fmla="*/ 174 h 205"/>
              <a:gd name="T86" fmla="*/ 27 w 106"/>
              <a:gd name="T87" fmla="*/ 195 h 205"/>
              <a:gd name="T88" fmla="*/ 39 w 106"/>
              <a:gd name="T89" fmla="*/ 168 h 205"/>
              <a:gd name="T90" fmla="*/ 54 w 106"/>
              <a:gd name="T91" fmla="*/ 141 h 205"/>
              <a:gd name="T92" fmla="*/ 57 w 106"/>
              <a:gd name="T93" fmla="*/ 132 h 205"/>
              <a:gd name="T94" fmla="*/ 54 w 106"/>
              <a:gd name="T95" fmla="*/ 159 h 205"/>
              <a:gd name="T96" fmla="*/ 48 w 106"/>
              <a:gd name="T97" fmla="*/ 147 h 205"/>
              <a:gd name="T98" fmla="*/ 48 w 106"/>
              <a:gd name="T99" fmla="*/ 120 h 205"/>
              <a:gd name="T100" fmla="*/ 48 w 106"/>
              <a:gd name="T101" fmla="*/ 93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6" h="205">
                <a:moveTo>
                  <a:pt x="51" y="33"/>
                </a:moveTo>
                <a:lnTo>
                  <a:pt x="60" y="48"/>
                </a:lnTo>
                <a:lnTo>
                  <a:pt x="51" y="48"/>
                </a:lnTo>
                <a:lnTo>
                  <a:pt x="42" y="48"/>
                </a:lnTo>
                <a:lnTo>
                  <a:pt x="33" y="48"/>
                </a:lnTo>
                <a:lnTo>
                  <a:pt x="24" y="48"/>
                </a:lnTo>
                <a:lnTo>
                  <a:pt x="24" y="39"/>
                </a:lnTo>
                <a:lnTo>
                  <a:pt x="21" y="30"/>
                </a:lnTo>
                <a:lnTo>
                  <a:pt x="21" y="21"/>
                </a:lnTo>
                <a:lnTo>
                  <a:pt x="24" y="12"/>
                </a:lnTo>
                <a:lnTo>
                  <a:pt x="33" y="6"/>
                </a:lnTo>
                <a:lnTo>
                  <a:pt x="42" y="3"/>
                </a:lnTo>
                <a:lnTo>
                  <a:pt x="51" y="0"/>
                </a:lnTo>
                <a:lnTo>
                  <a:pt x="60" y="0"/>
                </a:lnTo>
                <a:lnTo>
                  <a:pt x="69" y="6"/>
                </a:lnTo>
                <a:lnTo>
                  <a:pt x="72" y="15"/>
                </a:lnTo>
                <a:lnTo>
                  <a:pt x="75" y="24"/>
                </a:lnTo>
                <a:lnTo>
                  <a:pt x="78" y="33"/>
                </a:lnTo>
                <a:lnTo>
                  <a:pt x="78" y="42"/>
                </a:lnTo>
                <a:lnTo>
                  <a:pt x="69" y="48"/>
                </a:lnTo>
                <a:lnTo>
                  <a:pt x="60" y="51"/>
                </a:lnTo>
                <a:lnTo>
                  <a:pt x="51" y="51"/>
                </a:lnTo>
                <a:lnTo>
                  <a:pt x="51" y="60"/>
                </a:lnTo>
                <a:lnTo>
                  <a:pt x="51" y="69"/>
                </a:lnTo>
                <a:lnTo>
                  <a:pt x="54" y="78"/>
                </a:lnTo>
                <a:lnTo>
                  <a:pt x="54" y="69"/>
                </a:lnTo>
                <a:lnTo>
                  <a:pt x="54" y="60"/>
                </a:lnTo>
                <a:lnTo>
                  <a:pt x="42" y="60"/>
                </a:lnTo>
                <a:lnTo>
                  <a:pt x="39" y="51"/>
                </a:lnTo>
                <a:lnTo>
                  <a:pt x="30" y="51"/>
                </a:lnTo>
                <a:lnTo>
                  <a:pt x="51" y="54"/>
                </a:lnTo>
                <a:lnTo>
                  <a:pt x="54" y="63"/>
                </a:lnTo>
                <a:lnTo>
                  <a:pt x="54" y="72"/>
                </a:lnTo>
                <a:lnTo>
                  <a:pt x="51" y="81"/>
                </a:lnTo>
                <a:lnTo>
                  <a:pt x="60" y="78"/>
                </a:lnTo>
                <a:lnTo>
                  <a:pt x="63" y="69"/>
                </a:lnTo>
                <a:lnTo>
                  <a:pt x="63" y="60"/>
                </a:lnTo>
                <a:lnTo>
                  <a:pt x="54" y="66"/>
                </a:lnTo>
                <a:lnTo>
                  <a:pt x="51" y="75"/>
                </a:lnTo>
                <a:lnTo>
                  <a:pt x="51" y="84"/>
                </a:lnTo>
                <a:lnTo>
                  <a:pt x="42" y="87"/>
                </a:lnTo>
                <a:lnTo>
                  <a:pt x="33" y="90"/>
                </a:lnTo>
                <a:lnTo>
                  <a:pt x="24" y="96"/>
                </a:lnTo>
                <a:lnTo>
                  <a:pt x="15" y="99"/>
                </a:lnTo>
                <a:lnTo>
                  <a:pt x="6" y="105"/>
                </a:lnTo>
                <a:lnTo>
                  <a:pt x="0" y="114"/>
                </a:lnTo>
                <a:lnTo>
                  <a:pt x="9" y="117"/>
                </a:lnTo>
                <a:lnTo>
                  <a:pt x="18" y="111"/>
                </a:lnTo>
                <a:lnTo>
                  <a:pt x="24" y="102"/>
                </a:lnTo>
                <a:lnTo>
                  <a:pt x="33" y="96"/>
                </a:lnTo>
                <a:lnTo>
                  <a:pt x="42" y="90"/>
                </a:lnTo>
                <a:lnTo>
                  <a:pt x="51" y="87"/>
                </a:lnTo>
                <a:lnTo>
                  <a:pt x="60" y="93"/>
                </a:lnTo>
                <a:lnTo>
                  <a:pt x="69" y="99"/>
                </a:lnTo>
                <a:lnTo>
                  <a:pt x="78" y="102"/>
                </a:lnTo>
                <a:lnTo>
                  <a:pt x="87" y="105"/>
                </a:lnTo>
                <a:lnTo>
                  <a:pt x="96" y="111"/>
                </a:lnTo>
                <a:lnTo>
                  <a:pt x="105" y="114"/>
                </a:lnTo>
                <a:lnTo>
                  <a:pt x="105" y="105"/>
                </a:lnTo>
                <a:lnTo>
                  <a:pt x="96" y="99"/>
                </a:lnTo>
                <a:lnTo>
                  <a:pt x="87" y="96"/>
                </a:lnTo>
                <a:lnTo>
                  <a:pt x="78" y="93"/>
                </a:lnTo>
                <a:lnTo>
                  <a:pt x="69" y="90"/>
                </a:lnTo>
                <a:lnTo>
                  <a:pt x="60" y="87"/>
                </a:lnTo>
                <a:lnTo>
                  <a:pt x="51" y="84"/>
                </a:lnTo>
                <a:lnTo>
                  <a:pt x="48" y="93"/>
                </a:lnTo>
                <a:lnTo>
                  <a:pt x="51" y="102"/>
                </a:lnTo>
                <a:lnTo>
                  <a:pt x="57" y="111"/>
                </a:lnTo>
                <a:lnTo>
                  <a:pt x="60" y="120"/>
                </a:lnTo>
                <a:lnTo>
                  <a:pt x="60" y="129"/>
                </a:lnTo>
                <a:lnTo>
                  <a:pt x="63" y="138"/>
                </a:lnTo>
                <a:lnTo>
                  <a:pt x="60" y="147"/>
                </a:lnTo>
                <a:lnTo>
                  <a:pt x="51" y="153"/>
                </a:lnTo>
                <a:lnTo>
                  <a:pt x="45" y="162"/>
                </a:lnTo>
                <a:lnTo>
                  <a:pt x="39" y="171"/>
                </a:lnTo>
                <a:lnTo>
                  <a:pt x="30" y="177"/>
                </a:lnTo>
                <a:lnTo>
                  <a:pt x="27" y="186"/>
                </a:lnTo>
                <a:lnTo>
                  <a:pt x="21" y="195"/>
                </a:lnTo>
                <a:lnTo>
                  <a:pt x="15" y="204"/>
                </a:lnTo>
                <a:lnTo>
                  <a:pt x="18" y="195"/>
                </a:lnTo>
                <a:lnTo>
                  <a:pt x="21" y="186"/>
                </a:lnTo>
                <a:lnTo>
                  <a:pt x="30" y="180"/>
                </a:lnTo>
                <a:lnTo>
                  <a:pt x="39" y="174"/>
                </a:lnTo>
                <a:lnTo>
                  <a:pt x="45" y="165"/>
                </a:lnTo>
                <a:lnTo>
                  <a:pt x="54" y="159"/>
                </a:lnTo>
                <a:lnTo>
                  <a:pt x="54" y="150"/>
                </a:lnTo>
                <a:lnTo>
                  <a:pt x="54" y="141"/>
                </a:lnTo>
                <a:lnTo>
                  <a:pt x="51" y="132"/>
                </a:lnTo>
                <a:lnTo>
                  <a:pt x="51" y="123"/>
                </a:lnTo>
                <a:lnTo>
                  <a:pt x="48" y="114"/>
                </a:lnTo>
                <a:lnTo>
                  <a:pt x="48" y="132"/>
                </a:lnTo>
                <a:lnTo>
                  <a:pt x="51" y="141"/>
                </a:lnTo>
                <a:lnTo>
                  <a:pt x="54" y="150"/>
                </a:lnTo>
                <a:lnTo>
                  <a:pt x="54" y="141"/>
                </a:lnTo>
                <a:lnTo>
                  <a:pt x="54" y="132"/>
                </a:lnTo>
                <a:lnTo>
                  <a:pt x="54" y="123"/>
                </a:lnTo>
                <a:lnTo>
                  <a:pt x="54" y="114"/>
                </a:lnTo>
                <a:lnTo>
                  <a:pt x="54" y="105"/>
                </a:lnTo>
                <a:lnTo>
                  <a:pt x="57" y="117"/>
                </a:lnTo>
                <a:lnTo>
                  <a:pt x="57" y="126"/>
                </a:lnTo>
                <a:lnTo>
                  <a:pt x="66" y="120"/>
                </a:lnTo>
                <a:lnTo>
                  <a:pt x="66" y="111"/>
                </a:lnTo>
                <a:lnTo>
                  <a:pt x="66" y="102"/>
                </a:lnTo>
                <a:lnTo>
                  <a:pt x="66" y="111"/>
                </a:lnTo>
                <a:lnTo>
                  <a:pt x="66" y="120"/>
                </a:lnTo>
                <a:lnTo>
                  <a:pt x="69" y="129"/>
                </a:lnTo>
                <a:lnTo>
                  <a:pt x="69" y="138"/>
                </a:lnTo>
                <a:lnTo>
                  <a:pt x="66" y="147"/>
                </a:lnTo>
                <a:lnTo>
                  <a:pt x="69" y="156"/>
                </a:lnTo>
                <a:lnTo>
                  <a:pt x="69" y="165"/>
                </a:lnTo>
                <a:lnTo>
                  <a:pt x="72" y="174"/>
                </a:lnTo>
                <a:lnTo>
                  <a:pt x="78" y="183"/>
                </a:lnTo>
                <a:lnTo>
                  <a:pt x="87" y="192"/>
                </a:lnTo>
                <a:lnTo>
                  <a:pt x="93" y="201"/>
                </a:lnTo>
                <a:lnTo>
                  <a:pt x="99" y="192"/>
                </a:lnTo>
                <a:lnTo>
                  <a:pt x="99" y="183"/>
                </a:lnTo>
                <a:lnTo>
                  <a:pt x="93" y="174"/>
                </a:lnTo>
                <a:lnTo>
                  <a:pt x="90" y="165"/>
                </a:lnTo>
                <a:lnTo>
                  <a:pt x="87" y="156"/>
                </a:lnTo>
                <a:lnTo>
                  <a:pt x="78" y="150"/>
                </a:lnTo>
                <a:lnTo>
                  <a:pt x="72" y="141"/>
                </a:lnTo>
                <a:lnTo>
                  <a:pt x="66" y="132"/>
                </a:lnTo>
                <a:lnTo>
                  <a:pt x="57" y="126"/>
                </a:lnTo>
                <a:lnTo>
                  <a:pt x="54" y="117"/>
                </a:lnTo>
                <a:lnTo>
                  <a:pt x="54" y="138"/>
                </a:lnTo>
                <a:lnTo>
                  <a:pt x="54" y="147"/>
                </a:lnTo>
                <a:lnTo>
                  <a:pt x="54" y="156"/>
                </a:lnTo>
                <a:lnTo>
                  <a:pt x="54" y="165"/>
                </a:lnTo>
                <a:lnTo>
                  <a:pt x="51" y="174"/>
                </a:lnTo>
                <a:lnTo>
                  <a:pt x="45" y="183"/>
                </a:lnTo>
                <a:lnTo>
                  <a:pt x="36" y="189"/>
                </a:lnTo>
                <a:lnTo>
                  <a:pt x="27" y="195"/>
                </a:lnTo>
                <a:lnTo>
                  <a:pt x="27" y="186"/>
                </a:lnTo>
                <a:lnTo>
                  <a:pt x="33" y="177"/>
                </a:lnTo>
                <a:lnTo>
                  <a:pt x="39" y="168"/>
                </a:lnTo>
                <a:lnTo>
                  <a:pt x="45" y="159"/>
                </a:lnTo>
                <a:lnTo>
                  <a:pt x="51" y="150"/>
                </a:lnTo>
                <a:lnTo>
                  <a:pt x="54" y="141"/>
                </a:lnTo>
                <a:lnTo>
                  <a:pt x="57" y="132"/>
                </a:lnTo>
                <a:lnTo>
                  <a:pt x="57" y="123"/>
                </a:lnTo>
                <a:lnTo>
                  <a:pt x="57" y="132"/>
                </a:lnTo>
                <a:lnTo>
                  <a:pt x="57" y="141"/>
                </a:lnTo>
                <a:lnTo>
                  <a:pt x="57" y="150"/>
                </a:lnTo>
                <a:lnTo>
                  <a:pt x="54" y="159"/>
                </a:lnTo>
                <a:lnTo>
                  <a:pt x="51" y="168"/>
                </a:lnTo>
                <a:lnTo>
                  <a:pt x="45" y="156"/>
                </a:lnTo>
                <a:lnTo>
                  <a:pt x="48" y="147"/>
                </a:lnTo>
                <a:lnTo>
                  <a:pt x="48" y="138"/>
                </a:lnTo>
                <a:lnTo>
                  <a:pt x="48" y="129"/>
                </a:lnTo>
                <a:lnTo>
                  <a:pt x="48" y="120"/>
                </a:lnTo>
                <a:lnTo>
                  <a:pt x="48" y="111"/>
                </a:lnTo>
                <a:lnTo>
                  <a:pt x="48" y="102"/>
                </a:lnTo>
                <a:lnTo>
                  <a:pt x="48" y="93"/>
                </a:lnTo>
                <a:lnTo>
                  <a:pt x="48" y="84"/>
                </a:lnTo>
                <a:lnTo>
                  <a:pt x="51" y="81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85" name="Freeform 35"/>
          <p:cNvSpPr>
            <a:spLocks/>
          </p:cNvSpPr>
          <p:nvPr/>
        </p:nvSpPr>
        <p:spPr bwMode="auto">
          <a:xfrm>
            <a:off x="6558165" y="5499308"/>
            <a:ext cx="168275" cy="304271"/>
          </a:xfrm>
          <a:custGeom>
            <a:avLst/>
            <a:gdLst>
              <a:gd name="T0" fmla="*/ 51 w 106"/>
              <a:gd name="T1" fmla="*/ 48 h 205"/>
              <a:gd name="T2" fmla="*/ 24 w 106"/>
              <a:gd name="T3" fmla="*/ 48 h 205"/>
              <a:gd name="T4" fmla="*/ 21 w 106"/>
              <a:gd name="T5" fmla="*/ 21 h 205"/>
              <a:gd name="T6" fmla="*/ 42 w 106"/>
              <a:gd name="T7" fmla="*/ 3 h 205"/>
              <a:gd name="T8" fmla="*/ 69 w 106"/>
              <a:gd name="T9" fmla="*/ 6 h 205"/>
              <a:gd name="T10" fmla="*/ 78 w 106"/>
              <a:gd name="T11" fmla="*/ 33 h 205"/>
              <a:gd name="T12" fmla="*/ 60 w 106"/>
              <a:gd name="T13" fmla="*/ 51 h 205"/>
              <a:gd name="T14" fmla="*/ 51 w 106"/>
              <a:gd name="T15" fmla="*/ 69 h 205"/>
              <a:gd name="T16" fmla="*/ 54 w 106"/>
              <a:gd name="T17" fmla="*/ 60 h 205"/>
              <a:gd name="T18" fmla="*/ 30 w 106"/>
              <a:gd name="T19" fmla="*/ 51 h 205"/>
              <a:gd name="T20" fmla="*/ 54 w 106"/>
              <a:gd name="T21" fmla="*/ 72 h 205"/>
              <a:gd name="T22" fmla="*/ 63 w 106"/>
              <a:gd name="T23" fmla="*/ 69 h 205"/>
              <a:gd name="T24" fmla="*/ 51 w 106"/>
              <a:gd name="T25" fmla="*/ 75 h 205"/>
              <a:gd name="T26" fmla="*/ 33 w 106"/>
              <a:gd name="T27" fmla="*/ 90 h 205"/>
              <a:gd name="T28" fmla="*/ 6 w 106"/>
              <a:gd name="T29" fmla="*/ 105 h 205"/>
              <a:gd name="T30" fmla="*/ 18 w 106"/>
              <a:gd name="T31" fmla="*/ 111 h 205"/>
              <a:gd name="T32" fmla="*/ 42 w 106"/>
              <a:gd name="T33" fmla="*/ 90 h 205"/>
              <a:gd name="T34" fmla="*/ 69 w 106"/>
              <a:gd name="T35" fmla="*/ 99 h 205"/>
              <a:gd name="T36" fmla="*/ 96 w 106"/>
              <a:gd name="T37" fmla="*/ 111 h 205"/>
              <a:gd name="T38" fmla="*/ 96 w 106"/>
              <a:gd name="T39" fmla="*/ 99 h 205"/>
              <a:gd name="T40" fmla="*/ 69 w 106"/>
              <a:gd name="T41" fmla="*/ 90 h 205"/>
              <a:gd name="T42" fmla="*/ 48 w 106"/>
              <a:gd name="T43" fmla="*/ 93 h 205"/>
              <a:gd name="T44" fmla="*/ 60 w 106"/>
              <a:gd name="T45" fmla="*/ 120 h 205"/>
              <a:gd name="T46" fmla="*/ 60 w 106"/>
              <a:gd name="T47" fmla="*/ 147 h 205"/>
              <a:gd name="T48" fmla="*/ 39 w 106"/>
              <a:gd name="T49" fmla="*/ 171 h 205"/>
              <a:gd name="T50" fmla="*/ 21 w 106"/>
              <a:gd name="T51" fmla="*/ 195 h 205"/>
              <a:gd name="T52" fmla="*/ 21 w 106"/>
              <a:gd name="T53" fmla="*/ 186 h 205"/>
              <a:gd name="T54" fmla="*/ 45 w 106"/>
              <a:gd name="T55" fmla="*/ 165 h 205"/>
              <a:gd name="T56" fmla="*/ 54 w 106"/>
              <a:gd name="T57" fmla="*/ 141 h 205"/>
              <a:gd name="T58" fmla="*/ 48 w 106"/>
              <a:gd name="T59" fmla="*/ 114 h 205"/>
              <a:gd name="T60" fmla="*/ 54 w 106"/>
              <a:gd name="T61" fmla="*/ 150 h 205"/>
              <a:gd name="T62" fmla="*/ 54 w 106"/>
              <a:gd name="T63" fmla="*/ 123 h 205"/>
              <a:gd name="T64" fmla="*/ 57 w 106"/>
              <a:gd name="T65" fmla="*/ 117 h 205"/>
              <a:gd name="T66" fmla="*/ 66 w 106"/>
              <a:gd name="T67" fmla="*/ 111 h 205"/>
              <a:gd name="T68" fmla="*/ 66 w 106"/>
              <a:gd name="T69" fmla="*/ 120 h 205"/>
              <a:gd name="T70" fmla="*/ 66 w 106"/>
              <a:gd name="T71" fmla="*/ 147 h 205"/>
              <a:gd name="T72" fmla="*/ 72 w 106"/>
              <a:gd name="T73" fmla="*/ 174 h 205"/>
              <a:gd name="T74" fmla="*/ 93 w 106"/>
              <a:gd name="T75" fmla="*/ 201 h 205"/>
              <a:gd name="T76" fmla="*/ 93 w 106"/>
              <a:gd name="T77" fmla="*/ 174 h 205"/>
              <a:gd name="T78" fmla="*/ 78 w 106"/>
              <a:gd name="T79" fmla="*/ 150 h 205"/>
              <a:gd name="T80" fmla="*/ 57 w 106"/>
              <a:gd name="T81" fmla="*/ 126 h 205"/>
              <a:gd name="T82" fmla="*/ 54 w 106"/>
              <a:gd name="T83" fmla="*/ 147 h 205"/>
              <a:gd name="T84" fmla="*/ 51 w 106"/>
              <a:gd name="T85" fmla="*/ 174 h 205"/>
              <a:gd name="T86" fmla="*/ 27 w 106"/>
              <a:gd name="T87" fmla="*/ 195 h 205"/>
              <a:gd name="T88" fmla="*/ 39 w 106"/>
              <a:gd name="T89" fmla="*/ 168 h 205"/>
              <a:gd name="T90" fmla="*/ 54 w 106"/>
              <a:gd name="T91" fmla="*/ 141 h 205"/>
              <a:gd name="T92" fmla="*/ 57 w 106"/>
              <a:gd name="T93" fmla="*/ 132 h 205"/>
              <a:gd name="T94" fmla="*/ 54 w 106"/>
              <a:gd name="T95" fmla="*/ 159 h 205"/>
              <a:gd name="T96" fmla="*/ 48 w 106"/>
              <a:gd name="T97" fmla="*/ 147 h 205"/>
              <a:gd name="T98" fmla="*/ 48 w 106"/>
              <a:gd name="T99" fmla="*/ 120 h 205"/>
              <a:gd name="T100" fmla="*/ 48 w 106"/>
              <a:gd name="T101" fmla="*/ 93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6" h="205">
                <a:moveTo>
                  <a:pt x="51" y="33"/>
                </a:moveTo>
                <a:lnTo>
                  <a:pt x="60" y="48"/>
                </a:lnTo>
                <a:lnTo>
                  <a:pt x="51" y="48"/>
                </a:lnTo>
                <a:lnTo>
                  <a:pt x="42" y="48"/>
                </a:lnTo>
                <a:lnTo>
                  <a:pt x="33" y="48"/>
                </a:lnTo>
                <a:lnTo>
                  <a:pt x="24" y="48"/>
                </a:lnTo>
                <a:lnTo>
                  <a:pt x="24" y="39"/>
                </a:lnTo>
                <a:lnTo>
                  <a:pt x="21" y="30"/>
                </a:lnTo>
                <a:lnTo>
                  <a:pt x="21" y="21"/>
                </a:lnTo>
                <a:lnTo>
                  <a:pt x="24" y="12"/>
                </a:lnTo>
                <a:lnTo>
                  <a:pt x="33" y="6"/>
                </a:lnTo>
                <a:lnTo>
                  <a:pt x="42" y="3"/>
                </a:lnTo>
                <a:lnTo>
                  <a:pt x="51" y="0"/>
                </a:lnTo>
                <a:lnTo>
                  <a:pt x="60" y="0"/>
                </a:lnTo>
                <a:lnTo>
                  <a:pt x="69" y="6"/>
                </a:lnTo>
                <a:lnTo>
                  <a:pt x="72" y="15"/>
                </a:lnTo>
                <a:lnTo>
                  <a:pt x="75" y="24"/>
                </a:lnTo>
                <a:lnTo>
                  <a:pt x="78" y="33"/>
                </a:lnTo>
                <a:lnTo>
                  <a:pt x="78" y="42"/>
                </a:lnTo>
                <a:lnTo>
                  <a:pt x="69" y="48"/>
                </a:lnTo>
                <a:lnTo>
                  <a:pt x="60" y="51"/>
                </a:lnTo>
                <a:lnTo>
                  <a:pt x="51" y="51"/>
                </a:lnTo>
                <a:lnTo>
                  <a:pt x="51" y="60"/>
                </a:lnTo>
                <a:lnTo>
                  <a:pt x="51" y="69"/>
                </a:lnTo>
                <a:lnTo>
                  <a:pt x="54" y="78"/>
                </a:lnTo>
                <a:lnTo>
                  <a:pt x="54" y="69"/>
                </a:lnTo>
                <a:lnTo>
                  <a:pt x="54" y="60"/>
                </a:lnTo>
                <a:lnTo>
                  <a:pt x="42" y="60"/>
                </a:lnTo>
                <a:lnTo>
                  <a:pt x="39" y="51"/>
                </a:lnTo>
                <a:lnTo>
                  <a:pt x="30" y="51"/>
                </a:lnTo>
                <a:lnTo>
                  <a:pt x="51" y="54"/>
                </a:lnTo>
                <a:lnTo>
                  <a:pt x="54" y="63"/>
                </a:lnTo>
                <a:lnTo>
                  <a:pt x="54" y="72"/>
                </a:lnTo>
                <a:lnTo>
                  <a:pt x="51" y="81"/>
                </a:lnTo>
                <a:lnTo>
                  <a:pt x="60" y="78"/>
                </a:lnTo>
                <a:lnTo>
                  <a:pt x="63" y="69"/>
                </a:lnTo>
                <a:lnTo>
                  <a:pt x="63" y="60"/>
                </a:lnTo>
                <a:lnTo>
                  <a:pt x="54" y="66"/>
                </a:lnTo>
                <a:lnTo>
                  <a:pt x="51" y="75"/>
                </a:lnTo>
                <a:lnTo>
                  <a:pt x="51" y="84"/>
                </a:lnTo>
                <a:lnTo>
                  <a:pt x="42" y="87"/>
                </a:lnTo>
                <a:lnTo>
                  <a:pt x="33" y="90"/>
                </a:lnTo>
                <a:lnTo>
                  <a:pt x="24" y="96"/>
                </a:lnTo>
                <a:lnTo>
                  <a:pt x="15" y="99"/>
                </a:lnTo>
                <a:lnTo>
                  <a:pt x="6" y="105"/>
                </a:lnTo>
                <a:lnTo>
                  <a:pt x="0" y="114"/>
                </a:lnTo>
                <a:lnTo>
                  <a:pt x="9" y="117"/>
                </a:lnTo>
                <a:lnTo>
                  <a:pt x="18" y="111"/>
                </a:lnTo>
                <a:lnTo>
                  <a:pt x="24" y="102"/>
                </a:lnTo>
                <a:lnTo>
                  <a:pt x="33" y="96"/>
                </a:lnTo>
                <a:lnTo>
                  <a:pt x="42" y="90"/>
                </a:lnTo>
                <a:lnTo>
                  <a:pt x="51" y="87"/>
                </a:lnTo>
                <a:lnTo>
                  <a:pt x="60" y="93"/>
                </a:lnTo>
                <a:lnTo>
                  <a:pt x="69" y="99"/>
                </a:lnTo>
                <a:lnTo>
                  <a:pt x="78" y="102"/>
                </a:lnTo>
                <a:lnTo>
                  <a:pt x="87" y="105"/>
                </a:lnTo>
                <a:lnTo>
                  <a:pt x="96" y="111"/>
                </a:lnTo>
                <a:lnTo>
                  <a:pt x="105" y="114"/>
                </a:lnTo>
                <a:lnTo>
                  <a:pt x="105" y="105"/>
                </a:lnTo>
                <a:lnTo>
                  <a:pt x="96" y="99"/>
                </a:lnTo>
                <a:lnTo>
                  <a:pt x="87" y="96"/>
                </a:lnTo>
                <a:lnTo>
                  <a:pt x="78" y="93"/>
                </a:lnTo>
                <a:lnTo>
                  <a:pt x="69" y="90"/>
                </a:lnTo>
                <a:lnTo>
                  <a:pt x="60" y="87"/>
                </a:lnTo>
                <a:lnTo>
                  <a:pt x="51" y="84"/>
                </a:lnTo>
                <a:lnTo>
                  <a:pt x="48" y="93"/>
                </a:lnTo>
                <a:lnTo>
                  <a:pt x="51" y="102"/>
                </a:lnTo>
                <a:lnTo>
                  <a:pt x="57" y="111"/>
                </a:lnTo>
                <a:lnTo>
                  <a:pt x="60" y="120"/>
                </a:lnTo>
                <a:lnTo>
                  <a:pt x="60" y="129"/>
                </a:lnTo>
                <a:lnTo>
                  <a:pt x="63" y="138"/>
                </a:lnTo>
                <a:lnTo>
                  <a:pt x="60" y="147"/>
                </a:lnTo>
                <a:lnTo>
                  <a:pt x="51" y="153"/>
                </a:lnTo>
                <a:lnTo>
                  <a:pt x="45" y="162"/>
                </a:lnTo>
                <a:lnTo>
                  <a:pt x="39" y="171"/>
                </a:lnTo>
                <a:lnTo>
                  <a:pt x="30" y="177"/>
                </a:lnTo>
                <a:lnTo>
                  <a:pt x="27" y="186"/>
                </a:lnTo>
                <a:lnTo>
                  <a:pt x="21" y="195"/>
                </a:lnTo>
                <a:lnTo>
                  <a:pt x="15" y="204"/>
                </a:lnTo>
                <a:lnTo>
                  <a:pt x="18" y="195"/>
                </a:lnTo>
                <a:lnTo>
                  <a:pt x="21" y="186"/>
                </a:lnTo>
                <a:lnTo>
                  <a:pt x="30" y="180"/>
                </a:lnTo>
                <a:lnTo>
                  <a:pt x="39" y="174"/>
                </a:lnTo>
                <a:lnTo>
                  <a:pt x="45" y="165"/>
                </a:lnTo>
                <a:lnTo>
                  <a:pt x="54" y="159"/>
                </a:lnTo>
                <a:lnTo>
                  <a:pt x="54" y="150"/>
                </a:lnTo>
                <a:lnTo>
                  <a:pt x="54" y="141"/>
                </a:lnTo>
                <a:lnTo>
                  <a:pt x="51" y="132"/>
                </a:lnTo>
                <a:lnTo>
                  <a:pt x="51" y="123"/>
                </a:lnTo>
                <a:lnTo>
                  <a:pt x="48" y="114"/>
                </a:lnTo>
                <a:lnTo>
                  <a:pt x="48" y="132"/>
                </a:lnTo>
                <a:lnTo>
                  <a:pt x="51" y="141"/>
                </a:lnTo>
                <a:lnTo>
                  <a:pt x="54" y="150"/>
                </a:lnTo>
                <a:lnTo>
                  <a:pt x="54" y="141"/>
                </a:lnTo>
                <a:lnTo>
                  <a:pt x="54" y="132"/>
                </a:lnTo>
                <a:lnTo>
                  <a:pt x="54" y="123"/>
                </a:lnTo>
                <a:lnTo>
                  <a:pt x="54" y="114"/>
                </a:lnTo>
                <a:lnTo>
                  <a:pt x="54" y="105"/>
                </a:lnTo>
                <a:lnTo>
                  <a:pt x="57" y="117"/>
                </a:lnTo>
                <a:lnTo>
                  <a:pt x="57" y="126"/>
                </a:lnTo>
                <a:lnTo>
                  <a:pt x="66" y="120"/>
                </a:lnTo>
                <a:lnTo>
                  <a:pt x="66" y="111"/>
                </a:lnTo>
                <a:lnTo>
                  <a:pt x="66" y="102"/>
                </a:lnTo>
                <a:lnTo>
                  <a:pt x="66" y="111"/>
                </a:lnTo>
                <a:lnTo>
                  <a:pt x="66" y="120"/>
                </a:lnTo>
                <a:lnTo>
                  <a:pt x="69" y="129"/>
                </a:lnTo>
                <a:lnTo>
                  <a:pt x="69" y="138"/>
                </a:lnTo>
                <a:lnTo>
                  <a:pt x="66" y="147"/>
                </a:lnTo>
                <a:lnTo>
                  <a:pt x="69" y="156"/>
                </a:lnTo>
                <a:lnTo>
                  <a:pt x="69" y="165"/>
                </a:lnTo>
                <a:lnTo>
                  <a:pt x="72" y="174"/>
                </a:lnTo>
                <a:lnTo>
                  <a:pt x="78" y="183"/>
                </a:lnTo>
                <a:lnTo>
                  <a:pt x="87" y="192"/>
                </a:lnTo>
                <a:lnTo>
                  <a:pt x="93" y="201"/>
                </a:lnTo>
                <a:lnTo>
                  <a:pt x="99" y="192"/>
                </a:lnTo>
                <a:lnTo>
                  <a:pt x="99" y="183"/>
                </a:lnTo>
                <a:lnTo>
                  <a:pt x="93" y="174"/>
                </a:lnTo>
                <a:lnTo>
                  <a:pt x="90" y="165"/>
                </a:lnTo>
                <a:lnTo>
                  <a:pt x="87" y="156"/>
                </a:lnTo>
                <a:lnTo>
                  <a:pt x="78" y="150"/>
                </a:lnTo>
                <a:lnTo>
                  <a:pt x="72" y="141"/>
                </a:lnTo>
                <a:lnTo>
                  <a:pt x="66" y="132"/>
                </a:lnTo>
                <a:lnTo>
                  <a:pt x="57" y="126"/>
                </a:lnTo>
                <a:lnTo>
                  <a:pt x="54" y="117"/>
                </a:lnTo>
                <a:lnTo>
                  <a:pt x="54" y="138"/>
                </a:lnTo>
                <a:lnTo>
                  <a:pt x="54" y="147"/>
                </a:lnTo>
                <a:lnTo>
                  <a:pt x="54" y="156"/>
                </a:lnTo>
                <a:lnTo>
                  <a:pt x="54" y="165"/>
                </a:lnTo>
                <a:lnTo>
                  <a:pt x="51" y="174"/>
                </a:lnTo>
                <a:lnTo>
                  <a:pt x="45" y="183"/>
                </a:lnTo>
                <a:lnTo>
                  <a:pt x="36" y="189"/>
                </a:lnTo>
                <a:lnTo>
                  <a:pt x="27" y="195"/>
                </a:lnTo>
                <a:lnTo>
                  <a:pt x="27" y="186"/>
                </a:lnTo>
                <a:lnTo>
                  <a:pt x="33" y="177"/>
                </a:lnTo>
                <a:lnTo>
                  <a:pt x="39" y="168"/>
                </a:lnTo>
                <a:lnTo>
                  <a:pt x="45" y="159"/>
                </a:lnTo>
                <a:lnTo>
                  <a:pt x="51" y="150"/>
                </a:lnTo>
                <a:lnTo>
                  <a:pt x="54" y="141"/>
                </a:lnTo>
                <a:lnTo>
                  <a:pt x="57" y="132"/>
                </a:lnTo>
                <a:lnTo>
                  <a:pt x="57" y="123"/>
                </a:lnTo>
                <a:lnTo>
                  <a:pt x="57" y="132"/>
                </a:lnTo>
                <a:lnTo>
                  <a:pt x="57" y="141"/>
                </a:lnTo>
                <a:lnTo>
                  <a:pt x="57" y="150"/>
                </a:lnTo>
                <a:lnTo>
                  <a:pt x="54" y="159"/>
                </a:lnTo>
                <a:lnTo>
                  <a:pt x="51" y="168"/>
                </a:lnTo>
                <a:lnTo>
                  <a:pt x="45" y="156"/>
                </a:lnTo>
                <a:lnTo>
                  <a:pt x="48" y="147"/>
                </a:lnTo>
                <a:lnTo>
                  <a:pt x="48" y="138"/>
                </a:lnTo>
                <a:lnTo>
                  <a:pt x="48" y="129"/>
                </a:lnTo>
                <a:lnTo>
                  <a:pt x="48" y="120"/>
                </a:lnTo>
                <a:lnTo>
                  <a:pt x="48" y="111"/>
                </a:lnTo>
                <a:lnTo>
                  <a:pt x="48" y="102"/>
                </a:lnTo>
                <a:lnTo>
                  <a:pt x="48" y="93"/>
                </a:lnTo>
                <a:lnTo>
                  <a:pt x="48" y="84"/>
                </a:lnTo>
                <a:lnTo>
                  <a:pt x="51" y="81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86" name="Freeform 36"/>
          <p:cNvSpPr>
            <a:spLocks/>
          </p:cNvSpPr>
          <p:nvPr/>
        </p:nvSpPr>
        <p:spPr bwMode="auto">
          <a:xfrm>
            <a:off x="6870964" y="5165706"/>
            <a:ext cx="176199" cy="339289"/>
          </a:xfrm>
          <a:custGeom>
            <a:avLst/>
            <a:gdLst>
              <a:gd name="T0" fmla="*/ 32 w 85"/>
              <a:gd name="T1" fmla="*/ 84 h 251"/>
              <a:gd name="T2" fmla="*/ 16 w 85"/>
              <a:gd name="T3" fmla="*/ 74 h 251"/>
              <a:gd name="T4" fmla="*/ 10 w 85"/>
              <a:gd name="T5" fmla="*/ 56 h 251"/>
              <a:gd name="T6" fmla="*/ 8 w 85"/>
              <a:gd name="T7" fmla="*/ 32 h 251"/>
              <a:gd name="T8" fmla="*/ 12 w 85"/>
              <a:gd name="T9" fmla="*/ 10 h 251"/>
              <a:gd name="T10" fmla="*/ 30 w 85"/>
              <a:gd name="T11" fmla="*/ 0 h 251"/>
              <a:gd name="T12" fmla="*/ 48 w 85"/>
              <a:gd name="T13" fmla="*/ 6 h 251"/>
              <a:gd name="T14" fmla="*/ 62 w 85"/>
              <a:gd name="T15" fmla="*/ 20 h 251"/>
              <a:gd name="T16" fmla="*/ 70 w 85"/>
              <a:gd name="T17" fmla="*/ 36 h 251"/>
              <a:gd name="T18" fmla="*/ 70 w 85"/>
              <a:gd name="T19" fmla="*/ 54 h 251"/>
              <a:gd name="T20" fmla="*/ 58 w 85"/>
              <a:gd name="T21" fmla="*/ 70 h 251"/>
              <a:gd name="T22" fmla="*/ 40 w 85"/>
              <a:gd name="T23" fmla="*/ 84 h 251"/>
              <a:gd name="T24" fmla="*/ 38 w 85"/>
              <a:gd name="T25" fmla="*/ 102 h 251"/>
              <a:gd name="T26" fmla="*/ 30 w 85"/>
              <a:gd name="T27" fmla="*/ 118 h 251"/>
              <a:gd name="T28" fmla="*/ 18 w 85"/>
              <a:gd name="T29" fmla="*/ 134 h 251"/>
              <a:gd name="T30" fmla="*/ 0 w 85"/>
              <a:gd name="T31" fmla="*/ 148 h 251"/>
              <a:gd name="T32" fmla="*/ 10 w 85"/>
              <a:gd name="T33" fmla="*/ 132 h 251"/>
              <a:gd name="T34" fmla="*/ 24 w 85"/>
              <a:gd name="T35" fmla="*/ 116 h 251"/>
              <a:gd name="T36" fmla="*/ 42 w 85"/>
              <a:gd name="T37" fmla="*/ 112 h 251"/>
              <a:gd name="T38" fmla="*/ 58 w 85"/>
              <a:gd name="T39" fmla="*/ 124 h 251"/>
              <a:gd name="T40" fmla="*/ 76 w 85"/>
              <a:gd name="T41" fmla="*/ 134 h 251"/>
              <a:gd name="T42" fmla="*/ 70 w 85"/>
              <a:gd name="T43" fmla="*/ 134 h 251"/>
              <a:gd name="T44" fmla="*/ 52 w 85"/>
              <a:gd name="T45" fmla="*/ 124 h 251"/>
              <a:gd name="T46" fmla="*/ 40 w 85"/>
              <a:gd name="T47" fmla="*/ 120 h 251"/>
              <a:gd name="T48" fmla="*/ 46 w 85"/>
              <a:gd name="T49" fmla="*/ 138 h 251"/>
              <a:gd name="T50" fmla="*/ 46 w 85"/>
              <a:gd name="T51" fmla="*/ 158 h 251"/>
              <a:gd name="T52" fmla="*/ 46 w 85"/>
              <a:gd name="T53" fmla="*/ 176 h 251"/>
              <a:gd name="T54" fmla="*/ 42 w 85"/>
              <a:gd name="T55" fmla="*/ 194 h 251"/>
              <a:gd name="T56" fmla="*/ 30 w 85"/>
              <a:gd name="T57" fmla="*/ 212 h 251"/>
              <a:gd name="T58" fmla="*/ 22 w 85"/>
              <a:gd name="T59" fmla="*/ 230 h 251"/>
              <a:gd name="T60" fmla="*/ 22 w 85"/>
              <a:gd name="T61" fmla="*/ 224 h 251"/>
              <a:gd name="T62" fmla="*/ 30 w 85"/>
              <a:gd name="T63" fmla="*/ 206 h 251"/>
              <a:gd name="T64" fmla="*/ 40 w 85"/>
              <a:gd name="T65" fmla="*/ 190 h 251"/>
              <a:gd name="T66" fmla="*/ 48 w 85"/>
              <a:gd name="T67" fmla="*/ 184 h 251"/>
              <a:gd name="T68" fmla="*/ 56 w 85"/>
              <a:gd name="T69" fmla="*/ 202 h 251"/>
              <a:gd name="T70" fmla="*/ 66 w 85"/>
              <a:gd name="T71" fmla="*/ 220 h 251"/>
              <a:gd name="T72" fmla="*/ 78 w 85"/>
              <a:gd name="T73" fmla="*/ 238 h 251"/>
              <a:gd name="T74" fmla="*/ 82 w 85"/>
              <a:gd name="T75" fmla="*/ 244 h 251"/>
              <a:gd name="T76" fmla="*/ 74 w 85"/>
              <a:gd name="T77" fmla="*/ 226 h 251"/>
              <a:gd name="T78" fmla="*/ 68 w 85"/>
              <a:gd name="T79" fmla="*/ 208 h 251"/>
              <a:gd name="T80" fmla="*/ 60 w 85"/>
              <a:gd name="T81" fmla="*/ 190 h 251"/>
              <a:gd name="T82" fmla="*/ 54 w 85"/>
              <a:gd name="T83" fmla="*/ 172 h 251"/>
              <a:gd name="T84" fmla="*/ 48 w 85"/>
              <a:gd name="T85" fmla="*/ 154 h 251"/>
              <a:gd name="T86" fmla="*/ 48 w 85"/>
              <a:gd name="T87" fmla="*/ 136 h 251"/>
              <a:gd name="T88" fmla="*/ 46 w 85"/>
              <a:gd name="T89" fmla="*/ 116 h 251"/>
              <a:gd name="T90" fmla="*/ 40 w 85"/>
              <a:gd name="T91" fmla="*/ 100 h 251"/>
              <a:gd name="T92" fmla="*/ 44 w 85"/>
              <a:gd name="T93" fmla="*/ 94 h 251"/>
              <a:gd name="T94" fmla="*/ 46 w 85"/>
              <a:gd name="T95" fmla="*/ 112 h 251"/>
              <a:gd name="T96" fmla="*/ 44 w 85"/>
              <a:gd name="T97" fmla="*/ 100 h 251"/>
              <a:gd name="T98" fmla="*/ 42 w 85"/>
              <a:gd name="T99" fmla="*/ 80 h 251"/>
              <a:gd name="T100" fmla="*/ 52 w 85"/>
              <a:gd name="T101" fmla="*/ 60 h 251"/>
              <a:gd name="T102" fmla="*/ 36 w 85"/>
              <a:gd name="T103" fmla="*/ 64 h 251"/>
              <a:gd name="T104" fmla="*/ 52 w 85"/>
              <a:gd name="T105" fmla="*/ 6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5" h="251">
                <a:moveTo>
                  <a:pt x="52" y="60"/>
                </a:moveTo>
                <a:lnTo>
                  <a:pt x="38" y="84"/>
                </a:lnTo>
                <a:lnTo>
                  <a:pt x="32" y="84"/>
                </a:lnTo>
                <a:lnTo>
                  <a:pt x="26" y="84"/>
                </a:lnTo>
                <a:lnTo>
                  <a:pt x="20" y="80"/>
                </a:lnTo>
                <a:lnTo>
                  <a:pt x="16" y="74"/>
                </a:lnTo>
                <a:lnTo>
                  <a:pt x="14" y="68"/>
                </a:lnTo>
                <a:lnTo>
                  <a:pt x="12" y="62"/>
                </a:lnTo>
                <a:lnTo>
                  <a:pt x="10" y="56"/>
                </a:lnTo>
                <a:lnTo>
                  <a:pt x="8" y="48"/>
                </a:lnTo>
                <a:lnTo>
                  <a:pt x="8" y="40"/>
                </a:lnTo>
                <a:lnTo>
                  <a:pt x="8" y="32"/>
                </a:lnTo>
                <a:lnTo>
                  <a:pt x="8" y="24"/>
                </a:lnTo>
                <a:lnTo>
                  <a:pt x="8" y="16"/>
                </a:lnTo>
                <a:lnTo>
                  <a:pt x="12" y="10"/>
                </a:lnTo>
                <a:lnTo>
                  <a:pt x="18" y="4"/>
                </a:lnTo>
                <a:lnTo>
                  <a:pt x="24" y="0"/>
                </a:lnTo>
                <a:lnTo>
                  <a:pt x="30" y="0"/>
                </a:lnTo>
                <a:lnTo>
                  <a:pt x="36" y="0"/>
                </a:lnTo>
                <a:lnTo>
                  <a:pt x="42" y="4"/>
                </a:lnTo>
                <a:lnTo>
                  <a:pt x="48" y="6"/>
                </a:lnTo>
                <a:lnTo>
                  <a:pt x="54" y="8"/>
                </a:lnTo>
                <a:lnTo>
                  <a:pt x="58" y="14"/>
                </a:lnTo>
                <a:lnTo>
                  <a:pt x="62" y="20"/>
                </a:lnTo>
                <a:lnTo>
                  <a:pt x="68" y="24"/>
                </a:lnTo>
                <a:lnTo>
                  <a:pt x="70" y="30"/>
                </a:lnTo>
                <a:lnTo>
                  <a:pt x="70" y="36"/>
                </a:lnTo>
                <a:lnTo>
                  <a:pt x="70" y="42"/>
                </a:lnTo>
                <a:lnTo>
                  <a:pt x="70" y="48"/>
                </a:lnTo>
                <a:lnTo>
                  <a:pt x="70" y="54"/>
                </a:lnTo>
                <a:lnTo>
                  <a:pt x="66" y="60"/>
                </a:lnTo>
                <a:lnTo>
                  <a:pt x="60" y="64"/>
                </a:lnTo>
                <a:lnTo>
                  <a:pt x="58" y="70"/>
                </a:lnTo>
                <a:lnTo>
                  <a:pt x="52" y="76"/>
                </a:lnTo>
                <a:lnTo>
                  <a:pt x="46" y="80"/>
                </a:lnTo>
                <a:lnTo>
                  <a:pt x="40" y="84"/>
                </a:lnTo>
                <a:lnTo>
                  <a:pt x="38" y="90"/>
                </a:lnTo>
                <a:lnTo>
                  <a:pt x="38" y="96"/>
                </a:lnTo>
                <a:lnTo>
                  <a:pt x="38" y="102"/>
                </a:lnTo>
                <a:lnTo>
                  <a:pt x="40" y="108"/>
                </a:lnTo>
                <a:lnTo>
                  <a:pt x="36" y="114"/>
                </a:lnTo>
                <a:lnTo>
                  <a:pt x="30" y="118"/>
                </a:lnTo>
                <a:lnTo>
                  <a:pt x="26" y="124"/>
                </a:lnTo>
                <a:lnTo>
                  <a:pt x="20" y="128"/>
                </a:lnTo>
                <a:lnTo>
                  <a:pt x="18" y="134"/>
                </a:lnTo>
                <a:lnTo>
                  <a:pt x="12" y="138"/>
                </a:lnTo>
                <a:lnTo>
                  <a:pt x="6" y="144"/>
                </a:lnTo>
                <a:lnTo>
                  <a:pt x="0" y="148"/>
                </a:lnTo>
                <a:lnTo>
                  <a:pt x="2" y="142"/>
                </a:lnTo>
                <a:lnTo>
                  <a:pt x="4" y="136"/>
                </a:lnTo>
                <a:lnTo>
                  <a:pt x="10" y="132"/>
                </a:lnTo>
                <a:lnTo>
                  <a:pt x="14" y="126"/>
                </a:lnTo>
                <a:lnTo>
                  <a:pt x="18" y="120"/>
                </a:lnTo>
                <a:lnTo>
                  <a:pt x="24" y="116"/>
                </a:lnTo>
                <a:lnTo>
                  <a:pt x="30" y="112"/>
                </a:lnTo>
                <a:lnTo>
                  <a:pt x="36" y="108"/>
                </a:lnTo>
                <a:lnTo>
                  <a:pt x="42" y="112"/>
                </a:lnTo>
                <a:lnTo>
                  <a:pt x="48" y="116"/>
                </a:lnTo>
                <a:lnTo>
                  <a:pt x="54" y="118"/>
                </a:lnTo>
                <a:lnTo>
                  <a:pt x="58" y="124"/>
                </a:lnTo>
                <a:lnTo>
                  <a:pt x="64" y="126"/>
                </a:lnTo>
                <a:lnTo>
                  <a:pt x="70" y="130"/>
                </a:lnTo>
                <a:lnTo>
                  <a:pt x="76" y="134"/>
                </a:lnTo>
                <a:lnTo>
                  <a:pt x="82" y="138"/>
                </a:lnTo>
                <a:lnTo>
                  <a:pt x="76" y="138"/>
                </a:lnTo>
                <a:lnTo>
                  <a:pt x="70" y="134"/>
                </a:lnTo>
                <a:lnTo>
                  <a:pt x="64" y="130"/>
                </a:lnTo>
                <a:lnTo>
                  <a:pt x="58" y="126"/>
                </a:lnTo>
                <a:lnTo>
                  <a:pt x="52" y="124"/>
                </a:lnTo>
                <a:lnTo>
                  <a:pt x="46" y="120"/>
                </a:lnTo>
                <a:lnTo>
                  <a:pt x="42" y="114"/>
                </a:lnTo>
                <a:lnTo>
                  <a:pt x="40" y="120"/>
                </a:lnTo>
                <a:lnTo>
                  <a:pt x="42" y="126"/>
                </a:lnTo>
                <a:lnTo>
                  <a:pt x="46" y="132"/>
                </a:lnTo>
                <a:lnTo>
                  <a:pt x="46" y="138"/>
                </a:lnTo>
                <a:lnTo>
                  <a:pt x="46" y="144"/>
                </a:lnTo>
                <a:lnTo>
                  <a:pt x="46" y="152"/>
                </a:lnTo>
                <a:lnTo>
                  <a:pt x="46" y="158"/>
                </a:lnTo>
                <a:lnTo>
                  <a:pt x="46" y="164"/>
                </a:lnTo>
                <a:lnTo>
                  <a:pt x="46" y="170"/>
                </a:lnTo>
                <a:lnTo>
                  <a:pt x="46" y="176"/>
                </a:lnTo>
                <a:lnTo>
                  <a:pt x="48" y="182"/>
                </a:lnTo>
                <a:lnTo>
                  <a:pt x="46" y="188"/>
                </a:lnTo>
                <a:lnTo>
                  <a:pt x="42" y="194"/>
                </a:lnTo>
                <a:lnTo>
                  <a:pt x="40" y="200"/>
                </a:lnTo>
                <a:lnTo>
                  <a:pt x="36" y="206"/>
                </a:lnTo>
                <a:lnTo>
                  <a:pt x="30" y="212"/>
                </a:lnTo>
                <a:lnTo>
                  <a:pt x="28" y="218"/>
                </a:lnTo>
                <a:lnTo>
                  <a:pt x="24" y="224"/>
                </a:lnTo>
                <a:lnTo>
                  <a:pt x="22" y="230"/>
                </a:lnTo>
                <a:lnTo>
                  <a:pt x="18" y="236"/>
                </a:lnTo>
                <a:lnTo>
                  <a:pt x="22" y="230"/>
                </a:lnTo>
                <a:lnTo>
                  <a:pt x="22" y="224"/>
                </a:lnTo>
                <a:lnTo>
                  <a:pt x="24" y="218"/>
                </a:lnTo>
                <a:lnTo>
                  <a:pt x="26" y="212"/>
                </a:lnTo>
                <a:lnTo>
                  <a:pt x="30" y="206"/>
                </a:lnTo>
                <a:lnTo>
                  <a:pt x="32" y="200"/>
                </a:lnTo>
                <a:lnTo>
                  <a:pt x="38" y="196"/>
                </a:lnTo>
                <a:lnTo>
                  <a:pt x="40" y="190"/>
                </a:lnTo>
                <a:lnTo>
                  <a:pt x="46" y="184"/>
                </a:lnTo>
                <a:lnTo>
                  <a:pt x="46" y="178"/>
                </a:lnTo>
                <a:lnTo>
                  <a:pt x="48" y="184"/>
                </a:lnTo>
                <a:lnTo>
                  <a:pt x="50" y="190"/>
                </a:lnTo>
                <a:lnTo>
                  <a:pt x="52" y="196"/>
                </a:lnTo>
                <a:lnTo>
                  <a:pt x="56" y="202"/>
                </a:lnTo>
                <a:lnTo>
                  <a:pt x="60" y="208"/>
                </a:lnTo>
                <a:lnTo>
                  <a:pt x="62" y="214"/>
                </a:lnTo>
                <a:lnTo>
                  <a:pt x="66" y="220"/>
                </a:lnTo>
                <a:lnTo>
                  <a:pt x="70" y="226"/>
                </a:lnTo>
                <a:lnTo>
                  <a:pt x="74" y="232"/>
                </a:lnTo>
                <a:lnTo>
                  <a:pt x="78" y="238"/>
                </a:lnTo>
                <a:lnTo>
                  <a:pt x="80" y="244"/>
                </a:lnTo>
                <a:lnTo>
                  <a:pt x="84" y="250"/>
                </a:lnTo>
                <a:lnTo>
                  <a:pt x="82" y="244"/>
                </a:lnTo>
                <a:lnTo>
                  <a:pt x="80" y="238"/>
                </a:lnTo>
                <a:lnTo>
                  <a:pt x="78" y="232"/>
                </a:lnTo>
                <a:lnTo>
                  <a:pt x="74" y="226"/>
                </a:lnTo>
                <a:lnTo>
                  <a:pt x="72" y="220"/>
                </a:lnTo>
                <a:lnTo>
                  <a:pt x="70" y="214"/>
                </a:lnTo>
                <a:lnTo>
                  <a:pt x="68" y="208"/>
                </a:lnTo>
                <a:lnTo>
                  <a:pt x="66" y="202"/>
                </a:lnTo>
                <a:lnTo>
                  <a:pt x="62" y="196"/>
                </a:lnTo>
                <a:lnTo>
                  <a:pt x="60" y="190"/>
                </a:lnTo>
                <a:lnTo>
                  <a:pt x="58" y="184"/>
                </a:lnTo>
                <a:lnTo>
                  <a:pt x="56" y="178"/>
                </a:lnTo>
                <a:lnTo>
                  <a:pt x="54" y="172"/>
                </a:lnTo>
                <a:lnTo>
                  <a:pt x="50" y="166"/>
                </a:lnTo>
                <a:lnTo>
                  <a:pt x="50" y="160"/>
                </a:lnTo>
                <a:lnTo>
                  <a:pt x="48" y="154"/>
                </a:lnTo>
                <a:lnTo>
                  <a:pt x="48" y="148"/>
                </a:lnTo>
                <a:lnTo>
                  <a:pt x="48" y="142"/>
                </a:lnTo>
                <a:lnTo>
                  <a:pt x="48" y="136"/>
                </a:lnTo>
                <a:lnTo>
                  <a:pt x="48" y="128"/>
                </a:lnTo>
                <a:lnTo>
                  <a:pt x="48" y="122"/>
                </a:lnTo>
                <a:lnTo>
                  <a:pt x="46" y="116"/>
                </a:lnTo>
                <a:lnTo>
                  <a:pt x="40" y="112"/>
                </a:lnTo>
                <a:lnTo>
                  <a:pt x="40" y="106"/>
                </a:lnTo>
                <a:lnTo>
                  <a:pt x="40" y="100"/>
                </a:lnTo>
                <a:lnTo>
                  <a:pt x="42" y="94"/>
                </a:lnTo>
                <a:lnTo>
                  <a:pt x="42" y="88"/>
                </a:lnTo>
                <a:lnTo>
                  <a:pt x="44" y="94"/>
                </a:lnTo>
                <a:lnTo>
                  <a:pt x="44" y="100"/>
                </a:lnTo>
                <a:lnTo>
                  <a:pt x="46" y="106"/>
                </a:lnTo>
                <a:lnTo>
                  <a:pt x="46" y="112"/>
                </a:lnTo>
                <a:lnTo>
                  <a:pt x="46" y="118"/>
                </a:lnTo>
                <a:lnTo>
                  <a:pt x="46" y="106"/>
                </a:lnTo>
                <a:lnTo>
                  <a:pt x="44" y="100"/>
                </a:lnTo>
                <a:lnTo>
                  <a:pt x="44" y="94"/>
                </a:lnTo>
                <a:lnTo>
                  <a:pt x="42" y="88"/>
                </a:lnTo>
                <a:lnTo>
                  <a:pt x="42" y="80"/>
                </a:lnTo>
                <a:lnTo>
                  <a:pt x="42" y="74"/>
                </a:lnTo>
                <a:lnTo>
                  <a:pt x="42" y="86"/>
                </a:lnTo>
                <a:lnTo>
                  <a:pt x="52" y="60"/>
                </a:lnTo>
                <a:lnTo>
                  <a:pt x="36" y="58"/>
                </a:lnTo>
                <a:lnTo>
                  <a:pt x="30" y="60"/>
                </a:lnTo>
                <a:lnTo>
                  <a:pt x="36" y="64"/>
                </a:lnTo>
                <a:lnTo>
                  <a:pt x="42" y="64"/>
                </a:lnTo>
                <a:lnTo>
                  <a:pt x="52" y="60"/>
                </a:lnTo>
                <a:lnTo>
                  <a:pt x="52" y="60"/>
                </a:lnTo>
              </a:path>
            </a:pathLst>
          </a:custGeom>
          <a:solidFill>
            <a:schemeClr val="accent1"/>
          </a:solidFill>
          <a:ln w="254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87" name="Freeform 46"/>
          <p:cNvSpPr>
            <a:spLocks/>
          </p:cNvSpPr>
          <p:nvPr/>
        </p:nvSpPr>
        <p:spPr bwMode="auto">
          <a:xfrm>
            <a:off x="7269186" y="4644481"/>
            <a:ext cx="204788" cy="303927"/>
          </a:xfrm>
          <a:custGeom>
            <a:avLst/>
            <a:gdLst>
              <a:gd name="T0" fmla="*/ 64 w 129"/>
              <a:gd name="T1" fmla="*/ 78 h 239"/>
              <a:gd name="T2" fmla="*/ 44 w 129"/>
              <a:gd name="T3" fmla="*/ 74 h 239"/>
              <a:gd name="T4" fmla="*/ 26 w 129"/>
              <a:gd name="T5" fmla="*/ 58 h 239"/>
              <a:gd name="T6" fmla="*/ 20 w 129"/>
              <a:gd name="T7" fmla="*/ 40 h 239"/>
              <a:gd name="T8" fmla="*/ 22 w 129"/>
              <a:gd name="T9" fmla="*/ 20 h 239"/>
              <a:gd name="T10" fmla="*/ 34 w 129"/>
              <a:gd name="T11" fmla="*/ 4 h 239"/>
              <a:gd name="T12" fmla="*/ 52 w 129"/>
              <a:gd name="T13" fmla="*/ 0 h 239"/>
              <a:gd name="T14" fmla="*/ 70 w 129"/>
              <a:gd name="T15" fmla="*/ 8 h 239"/>
              <a:gd name="T16" fmla="*/ 84 w 129"/>
              <a:gd name="T17" fmla="*/ 26 h 239"/>
              <a:gd name="T18" fmla="*/ 86 w 129"/>
              <a:gd name="T19" fmla="*/ 44 h 239"/>
              <a:gd name="T20" fmla="*/ 86 w 129"/>
              <a:gd name="T21" fmla="*/ 62 h 239"/>
              <a:gd name="T22" fmla="*/ 70 w 129"/>
              <a:gd name="T23" fmla="*/ 74 h 239"/>
              <a:gd name="T24" fmla="*/ 62 w 129"/>
              <a:gd name="T25" fmla="*/ 90 h 239"/>
              <a:gd name="T26" fmla="*/ 62 w 129"/>
              <a:gd name="T27" fmla="*/ 108 h 239"/>
              <a:gd name="T28" fmla="*/ 54 w 129"/>
              <a:gd name="T29" fmla="*/ 122 h 239"/>
              <a:gd name="T30" fmla="*/ 36 w 129"/>
              <a:gd name="T31" fmla="*/ 130 h 239"/>
              <a:gd name="T32" fmla="*/ 18 w 129"/>
              <a:gd name="T33" fmla="*/ 140 h 239"/>
              <a:gd name="T34" fmla="*/ 0 w 129"/>
              <a:gd name="T35" fmla="*/ 152 h 239"/>
              <a:gd name="T36" fmla="*/ 14 w 129"/>
              <a:gd name="T37" fmla="*/ 136 h 239"/>
              <a:gd name="T38" fmla="*/ 32 w 129"/>
              <a:gd name="T39" fmla="*/ 126 h 239"/>
              <a:gd name="T40" fmla="*/ 50 w 129"/>
              <a:gd name="T41" fmla="*/ 120 h 239"/>
              <a:gd name="T42" fmla="*/ 60 w 129"/>
              <a:gd name="T43" fmla="*/ 108 h 239"/>
              <a:gd name="T44" fmla="*/ 60 w 129"/>
              <a:gd name="T45" fmla="*/ 90 h 239"/>
              <a:gd name="T46" fmla="*/ 70 w 129"/>
              <a:gd name="T47" fmla="*/ 86 h 239"/>
              <a:gd name="T48" fmla="*/ 68 w 129"/>
              <a:gd name="T49" fmla="*/ 104 h 239"/>
              <a:gd name="T50" fmla="*/ 74 w 129"/>
              <a:gd name="T51" fmla="*/ 120 h 239"/>
              <a:gd name="T52" fmla="*/ 88 w 129"/>
              <a:gd name="T53" fmla="*/ 136 h 239"/>
              <a:gd name="T54" fmla="*/ 116 w 129"/>
              <a:gd name="T55" fmla="*/ 148 h 239"/>
              <a:gd name="T56" fmla="*/ 116 w 129"/>
              <a:gd name="T57" fmla="*/ 144 h 239"/>
              <a:gd name="T58" fmla="*/ 100 w 129"/>
              <a:gd name="T59" fmla="*/ 132 h 239"/>
              <a:gd name="T60" fmla="*/ 82 w 129"/>
              <a:gd name="T61" fmla="*/ 122 h 239"/>
              <a:gd name="T62" fmla="*/ 64 w 129"/>
              <a:gd name="T63" fmla="*/ 120 h 239"/>
              <a:gd name="T64" fmla="*/ 64 w 129"/>
              <a:gd name="T65" fmla="*/ 138 h 239"/>
              <a:gd name="T66" fmla="*/ 64 w 129"/>
              <a:gd name="T67" fmla="*/ 156 h 239"/>
              <a:gd name="T68" fmla="*/ 64 w 129"/>
              <a:gd name="T69" fmla="*/ 174 h 239"/>
              <a:gd name="T70" fmla="*/ 54 w 129"/>
              <a:gd name="T71" fmla="*/ 190 h 239"/>
              <a:gd name="T72" fmla="*/ 42 w 129"/>
              <a:gd name="T73" fmla="*/ 208 h 239"/>
              <a:gd name="T74" fmla="*/ 32 w 129"/>
              <a:gd name="T75" fmla="*/ 226 h 239"/>
              <a:gd name="T76" fmla="*/ 28 w 129"/>
              <a:gd name="T77" fmla="*/ 232 h 239"/>
              <a:gd name="T78" fmla="*/ 38 w 129"/>
              <a:gd name="T79" fmla="*/ 214 h 239"/>
              <a:gd name="T80" fmla="*/ 48 w 129"/>
              <a:gd name="T81" fmla="*/ 194 h 239"/>
              <a:gd name="T82" fmla="*/ 58 w 129"/>
              <a:gd name="T83" fmla="*/ 176 h 239"/>
              <a:gd name="T84" fmla="*/ 66 w 129"/>
              <a:gd name="T85" fmla="*/ 176 h 239"/>
              <a:gd name="T86" fmla="*/ 70 w 129"/>
              <a:gd name="T87" fmla="*/ 194 h 239"/>
              <a:gd name="T88" fmla="*/ 78 w 129"/>
              <a:gd name="T89" fmla="*/ 214 h 239"/>
              <a:gd name="T90" fmla="*/ 88 w 129"/>
              <a:gd name="T91" fmla="*/ 230 h 239"/>
              <a:gd name="T92" fmla="*/ 96 w 129"/>
              <a:gd name="T93" fmla="*/ 232 h 239"/>
              <a:gd name="T94" fmla="*/ 88 w 129"/>
              <a:gd name="T95" fmla="*/ 214 h 239"/>
              <a:gd name="T96" fmla="*/ 80 w 129"/>
              <a:gd name="T97" fmla="*/ 196 h 239"/>
              <a:gd name="T98" fmla="*/ 74 w 129"/>
              <a:gd name="T99" fmla="*/ 178 h 239"/>
              <a:gd name="T100" fmla="*/ 72 w 129"/>
              <a:gd name="T101" fmla="*/ 160 h 239"/>
              <a:gd name="T102" fmla="*/ 72 w 129"/>
              <a:gd name="T103" fmla="*/ 142 h 239"/>
              <a:gd name="T104" fmla="*/ 72 w 129"/>
              <a:gd name="T105" fmla="*/ 124 h 239"/>
              <a:gd name="T106" fmla="*/ 64 w 129"/>
              <a:gd name="T107" fmla="*/ 124 h 239"/>
              <a:gd name="T108" fmla="*/ 64 w 129"/>
              <a:gd name="T109" fmla="*/ 142 h 239"/>
              <a:gd name="T110" fmla="*/ 66 w 129"/>
              <a:gd name="T111" fmla="*/ 160 h 239"/>
              <a:gd name="T112" fmla="*/ 62 w 129"/>
              <a:gd name="T113" fmla="*/ 178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9" h="239">
                <a:moveTo>
                  <a:pt x="58" y="52"/>
                </a:moveTo>
                <a:lnTo>
                  <a:pt x="70" y="78"/>
                </a:lnTo>
                <a:lnTo>
                  <a:pt x="64" y="78"/>
                </a:lnTo>
                <a:lnTo>
                  <a:pt x="58" y="78"/>
                </a:lnTo>
                <a:lnTo>
                  <a:pt x="52" y="76"/>
                </a:lnTo>
                <a:lnTo>
                  <a:pt x="44" y="74"/>
                </a:lnTo>
                <a:lnTo>
                  <a:pt x="36" y="68"/>
                </a:lnTo>
                <a:lnTo>
                  <a:pt x="30" y="64"/>
                </a:lnTo>
                <a:lnTo>
                  <a:pt x="26" y="58"/>
                </a:lnTo>
                <a:lnTo>
                  <a:pt x="22" y="52"/>
                </a:lnTo>
                <a:lnTo>
                  <a:pt x="20" y="46"/>
                </a:lnTo>
                <a:lnTo>
                  <a:pt x="20" y="40"/>
                </a:lnTo>
                <a:lnTo>
                  <a:pt x="20" y="34"/>
                </a:lnTo>
                <a:lnTo>
                  <a:pt x="20" y="28"/>
                </a:lnTo>
                <a:lnTo>
                  <a:pt x="22" y="20"/>
                </a:lnTo>
                <a:lnTo>
                  <a:pt x="24" y="14"/>
                </a:lnTo>
                <a:lnTo>
                  <a:pt x="28" y="8"/>
                </a:lnTo>
                <a:lnTo>
                  <a:pt x="34" y="4"/>
                </a:lnTo>
                <a:lnTo>
                  <a:pt x="40" y="0"/>
                </a:lnTo>
                <a:lnTo>
                  <a:pt x="46" y="0"/>
                </a:lnTo>
                <a:lnTo>
                  <a:pt x="52" y="0"/>
                </a:lnTo>
                <a:lnTo>
                  <a:pt x="58" y="0"/>
                </a:lnTo>
                <a:lnTo>
                  <a:pt x="64" y="4"/>
                </a:lnTo>
                <a:lnTo>
                  <a:pt x="70" y="8"/>
                </a:lnTo>
                <a:lnTo>
                  <a:pt x="76" y="16"/>
                </a:lnTo>
                <a:lnTo>
                  <a:pt x="82" y="20"/>
                </a:lnTo>
                <a:lnTo>
                  <a:pt x="84" y="26"/>
                </a:lnTo>
                <a:lnTo>
                  <a:pt x="86" y="32"/>
                </a:lnTo>
                <a:lnTo>
                  <a:pt x="86" y="38"/>
                </a:lnTo>
                <a:lnTo>
                  <a:pt x="86" y="44"/>
                </a:lnTo>
                <a:lnTo>
                  <a:pt x="86" y="50"/>
                </a:lnTo>
                <a:lnTo>
                  <a:pt x="86" y="56"/>
                </a:lnTo>
                <a:lnTo>
                  <a:pt x="86" y="62"/>
                </a:lnTo>
                <a:lnTo>
                  <a:pt x="80" y="66"/>
                </a:lnTo>
                <a:lnTo>
                  <a:pt x="76" y="72"/>
                </a:lnTo>
                <a:lnTo>
                  <a:pt x="70" y="74"/>
                </a:lnTo>
                <a:lnTo>
                  <a:pt x="64" y="78"/>
                </a:lnTo>
                <a:lnTo>
                  <a:pt x="62" y="84"/>
                </a:lnTo>
                <a:lnTo>
                  <a:pt x="62" y="90"/>
                </a:lnTo>
                <a:lnTo>
                  <a:pt x="62" y="96"/>
                </a:lnTo>
                <a:lnTo>
                  <a:pt x="62" y="102"/>
                </a:lnTo>
                <a:lnTo>
                  <a:pt x="62" y="108"/>
                </a:lnTo>
                <a:lnTo>
                  <a:pt x="62" y="114"/>
                </a:lnTo>
                <a:lnTo>
                  <a:pt x="60" y="120"/>
                </a:lnTo>
                <a:lnTo>
                  <a:pt x="54" y="122"/>
                </a:lnTo>
                <a:lnTo>
                  <a:pt x="48" y="124"/>
                </a:lnTo>
                <a:lnTo>
                  <a:pt x="42" y="128"/>
                </a:lnTo>
                <a:lnTo>
                  <a:pt x="36" y="130"/>
                </a:lnTo>
                <a:lnTo>
                  <a:pt x="30" y="134"/>
                </a:lnTo>
                <a:lnTo>
                  <a:pt x="24" y="136"/>
                </a:lnTo>
                <a:lnTo>
                  <a:pt x="18" y="140"/>
                </a:lnTo>
                <a:lnTo>
                  <a:pt x="12" y="144"/>
                </a:lnTo>
                <a:lnTo>
                  <a:pt x="6" y="148"/>
                </a:lnTo>
                <a:lnTo>
                  <a:pt x="0" y="152"/>
                </a:lnTo>
                <a:lnTo>
                  <a:pt x="6" y="148"/>
                </a:lnTo>
                <a:lnTo>
                  <a:pt x="10" y="142"/>
                </a:lnTo>
                <a:lnTo>
                  <a:pt x="14" y="136"/>
                </a:lnTo>
                <a:lnTo>
                  <a:pt x="20" y="132"/>
                </a:lnTo>
                <a:lnTo>
                  <a:pt x="26" y="128"/>
                </a:lnTo>
                <a:lnTo>
                  <a:pt x="32" y="126"/>
                </a:lnTo>
                <a:lnTo>
                  <a:pt x="38" y="124"/>
                </a:lnTo>
                <a:lnTo>
                  <a:pt x="44" y="124"/>
                </a:lnTo>
                <a:lnTo>
                  <a:pt x="50" y="120"/>
                </a:lnTo>
                <a:lnTo>
                  <a:pt x="56" y="116"/>
                </a:lnTo>
                <a:lnTo>
                  <a:pt x="62" y="114"/>
                </a:lnTo>
                <a:lnTo>
                  <a:pt x="60" y="108"/>
                </a:lnTo>
                <a:lnTo>
                  <a:pt x="60" y="102"/>
                </a:lnTo>
                <a:lnTo>
                  <a:pt x="60" y="96"/>
                </a:lnTo>
                <a:lnTo>
                  <a:pt x="60" y="90"/>
                </a:lnTo>
                <a:lnTo>
                  <a:pt x="60" y="84"/>
                </a:lnTo>
                <a:lnTo>
                  <a:pt x="66" y="80"/>
                </a:lnTo>
                <a:lnTo>
                  <a:pt x="70" y="86"/>
                </a:lnTo>
                <a:lnTo>
                  <a:pt x="68" y="92"/>
                </a:lnTo>
                <a:lnTo>
                  <a:pt x="68" y="98"/>
                </a:lnTo>
                <a:lnTo>
                  <a:pt x="68" y="104"/>
                </a:lnTo>
                <a:lnTo>
                  <a:pt x="68" y="110"/>
                </a:lnTo>
                <a:lnTo>
                  <a:pt x="68" y="116"/>
                </a:lnTo>
                <a:lnTo>
                  <a:pt x="74" y="120"/>
                </a:lnTo>
                <a:lnTo>
                  <a:pt x="80" y="124"/>
                </a:lnTo>
                <a:lnTo>
                  <a:pt x="84" y="130"/>
                </a:lnTo>
                <a:lnTo>
                  <a:pt x="88" y="136"/>
                </a:lnTo>
                <a:lnTo>
                  <a:pt x="94" y="138"/>
                </a:lnTo>
                <a:lnTo>
                  <a:pt x="100" y="144"/>
                </a:lnTo>
                <a:lnTo>
                  <a:pt x="116" y="148"/>
                </a:lnTo>
                <a:lnTo>
                  <a:pt x="128" y="152"/>
                </a:lnTo>
                <a:lnTo>
                  <a:pt x="122" y="148"/>
                </a:lnTo>
                <a:lnTo>
                  <a:pt x="116" y="144"/>
                </a:lnTo>
                <a:lnTo>
                  <a:pt x="112" y="138"/>
                </a:lnTo>
                <a:lnTo>
                  <a:pt x="106" y="136"/>
                </a:lnTo>
                <a:lnTo>
                  <a:pt x="100" y="132"/>
                </a:lnTo>
                <a:lnTo>
                  <a:pt x="94" y="128"/>
                </a:lnTo>
                <a:lnTo>
                  <a:pt x="88" y="124"/>
                </a:lnTo>
                <a:lnTo>
                  <a:pt x="82" y="122"/>
                </a:lnTo>
                <a:lnTo>
                  <a:pt x="76" y="120"/>
                </a:lnTo>
                <a:lnTo>
                  <a:pt x="70" y="116"/>
                </a:lnTo>
                <a:lnTo>
                  <a:pt x="64" y="120"/>
                </a:lnTo>
                <a:lnTo>
                  <a:pt x="64" y="126"/>
                </a:lnTo>
                <a:lnTo>
                  <a:pt x="64" y="132"/>
                </a:lnTo>
                <a:lnTo>
                  <a:pt x="64" y="138"/>
                </a:lnTo>
                <a:lnTo>
                  <a:pt x="64" y="144"/>
                </a:lnTo>
                <a:lnTo>
                  <a:pt x="64" y="150"/>
                </a:lnTo>
                <a:lnTo>
                  <a:pt x="64" y="156"/>
                </a:lnTo>
                <a:lnTo>
                  <a:pt x="64" y="162"/>
                </a:lnTo>
                <a:lnTo>
                  <a:pt x="64" y="168"/>
                </a:lnTo>
                <a:lnTo>
                  <a:pt x="64" y="174"/>
                </a:lnTo>
                <a:lnTo>
                  <a:pt x="64" y="180"/>
                </a:lnTo>
                <a:lnTo>
                  <a:pt x="58" y="184"/>
                </a:lnTo>
                <a:lnTo>
                  <a:pt x="54" y="190"/>
                </a:lnTo>
                <a:lnTo>
                  <a:pt x="50" y="196"/>
                </a:lnTo>
                <a:lnTo>
                  <a:pt x="46" y="202"/>
                </a:lnTo>
                <a:lnTo>
                  <a:pt x="42" y="208"/>
                </a:lnTo>
                <a:lnTo>
                  <a:pt x="38" y="214"/>
                </a:lnTo>
                <a:lnTo>
                  <a:pt x="34" y="220"/>
                </a:lnTo>
                <a:lnTo>
                  <a:pt x="32" y="226"/>
                </a:lnTo>
                <a:lnTo>
                  <a:pt x="30" y="232"/>
                </a:lnTo>
                <a:lnTo>
                  <a:pt x="26" y="238"/>
                </a:lnTo>
                <a:lnTo>
                  <a:pt x="28" y="232"/>
                </a:lnTo>
                <a:lnTo>
                  <a:pt x="30" y="226"/>
                </a:lnTo>
                <a:lnTo>
                  <a:pt x="34" y="220"/>
                </a:lnTo>
                <a:lnTo>
                  <a:pt x="38" y="214"/>
                </a:lnTo>
                <a:lnTo>
                  <a:pt x="40" y="208"/>
                </a:lnTo>
                <a:lnTo>
                  <a:pt x="44" y="200"/>
                </a:lnTo>
                <a:lnTo>
                  <a:pt x="48" y="194"/>
                </a:lnTo>
                <a:lnTo>
                  <a:pt x="52" y="188"/>
                </a:lnTo>
                <a:lnTo>
                  <a:pt x="54" y="182"/>
                </a:lnTo>
                <a:lnTo>
                  <a:pt x="58" y="176"/>
                </a:lnTo>
                <a:lnTo>
                  <a:pt x="62" y="170"/>
                </a:lnTo>
                <a:lnTo>
                  <a:pt x="64" y="164"/>
                </a:lnTo>
                <a:lnTo>
                  <a:pt x="66" y="176"/>
                </a:lnTo>
                <a:lnTo>
                  <a:pt x="66" y="182"/>
                </a:lnTo>
                <a:lnTo>
                  <a:pt x="68" y="188"/>
                </a:lnTo>
                <a:lnTo>
                  <a:pt x="70" y="194"/>
                </a:lnTo>
                <a:lnTo>
                  <a:pt x="72" y="200"/>
                </a:lnTo>
                <a:lnTo>
                  <a:pt x="76" y="206"/>
                </a:lnTo>
                <a:lnTo>
                  <a:pt x="78" y="214"/>
                </a:lnTo>
                <a:lnTo>
                  <a:pt x="80" y="220"/>
                </a:lnTo>
                <a:lnTo>
                  <a:pt x="86" y="224"/>
                </a:lnTo>
                <a:lnTo>
                  <a:pt x="88" y="230"/>
                </a:lnTo>
                <a:lnTo>
                  <a:pt x="94" y="232"/>
                </a:lnTo>
                <a:lnTo>
                  <a:pt x="96" y="238"/>
                </a:lnTo>
                <a:lnTo>
                  <a:pt x="96" y="232"/>
                </a:lnTo>
                <a:lnTo>
                  <a:pt x="94" y="226"/>
                </a:lnTo>
                <a:lnTo>
                  <a:pt x="90" y="220"/>
                </a:lnTo>
                <a:lnTo>
                  <a:pt x="88" y="214"/>
                </a:lnTo>
                <a:lnTo>
                  <a:pt x="84" y="208"/>
                </a:lnTo>
                <a:lnTo>
                  <a:pt x="82" y="202"/>
                </a:lnTo>
                <a:lnTo>
                  <a:pt x="80" y="196"/>
                </a:lnTo>
                <a:lnTo>
                  <a:pt x="78" y="190"/>
                </a:lnTo>
                <a:lnTo>
                  <a:pt x="76" y="184"/>
                </a:lnTo>
                <a:lnTo>
                  <a:pt x="74" y="178"/>
                </a:lnTo>
                <a:lnTo>
                  <a:pt x="74" y="172"/>
                </a:lnTo>
                <a:lnTo>
                  <a:pt x="72" y="166"/>
                </a:lnTo>
                <a:lnTo>
                  <a:pt x="72" y="160"/>
                </a:lnTo>
                <a:lnTo>
                  <a:pt x="72" y="154"/>
                </a:lnTo>
                <a:lnTo>
                  <a:pt x="72" y="148"/>
                </a:lnTo>
                <a:lnTo>
                  <a:pt x="72" y="142"/>
                </a:lnTo>
                <a:lnTo>
                  <a:pt x="72" y="136"/>
                </a:lnTo>
                <a:lnTo>
                  <a:pt x="72" y="130"/>
                </a:lnTo>
                <a:lnTo>
                  <a:pt x="72" y="124"/>
                </a:lnTo>
                <a:lnTo>
                  <a:pt x="72" y="118"/>
                </a:lnTo>
                <a:lnTo>
                  <a:pt x="66" y="118"/>
                </a:lnTo>
                <a:lnTo>
                  <a:pt x="64" y="124"/>
                </a:lnTo>
                <a:lnTo>
                  <a:pt x="64" y="130"/>
                </a:lnTo>
                <a:lnTo>
                  <a:pt x="64" y="136"/>
                </a:lnTo>
                <a:lnTo>
                  <a:pt x="64" y="142"/>
                </a:lnTo>
                <a:lnTo>
                  <a:pt x="66" y="148"/>
                </a:lnTo>
                <a:lnTo>
                  <a:pt x="66" y="154"/>
                </a:lnTo>
                <a:lnTo>
                  <a:pt x="66" y="160"/>
                </a:lnTo>
                <a:lnTo>
                  <a:pt x="66" y="166"/>
                </a:lnTo>
                <a:lnTo>
                  <a:pt x="66" y="172"/>
                </a:lnTo>
                <a:lnTo>
                  <a:pt x="62" y="178"/>
                </a:lnTo>
                <a:lnTo>
                  <a:pt x="58" y="196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88" name="Freeform 35"/>
          <p:cNvSpPr>
            <a:spLocks/>
          </p:cNvSpPr>
          <p:nvPr/>
        </p:nvSpPr>
        <p:spPr bwMode="auto">
          <a:xfrm>
            <a:off x="2216481" y="5211447"/>
            <a:ext cx="168275" cy="304271"/>
          </a:xfrm>
          <a:custGeom>
            <a:avLst/>
            <a:gdLst>
              <a:gd name="T0" fmla="*/ 51 w 106"/>
              <a:gd name="T1" fmla="*/ 48 h 205"/>
              <a:gd name="T2" fmla="*/ 24 w 106"/>
              <a:gd name="T3" fmla="*/ 48 h 205"/>
              <a:gd name="T4" fmla="*/ 21 w 106"/>
              <a:gd name="T5" fmla="*/ 21 h 205"/>
              <a:gd name="T6" fmla="*/ 42 w 106"/>
              <a:gd name="T7" fmla="*/ 3 h 205"/>
              <a:gd name="T8" fmla="*/ 69 w 106"/>
              <a:gd name="T9" fmla="*/ 6 h 205"/>
              <a:gd name="T10" fmla="*/ 78 w 106"/>
              <a:gd name="T11" fmla="*/ 33 h 205"/>
              <a:gd name="T12" fmla="*/ 60 w 106"/>
              <a:gd name="T13" fmla="*/ 51 h 205"/>
              <a:gd name="T14" fmla="*/ 51 w 106"/>
              <a:gd name="T15" fmla="*/ 69 h 205"/>
              <a:gd name="T16" fmla="*/ 54 w 106"/>
              <a:gd name="T17" fmla="*/ 60 h 205"/>
              <a:gd name="T18" fmla="*/ 30 w 106"/>
              <a:gd name="T19" fmla="*/ 51 h 205"/>
              <a:gd name="T20" fmla="*/ 54 w 106"/>
              <a:gd name="T21" fmla="*/ 72 h 205"/>
              <a:gd name="T22" fmla="*/ 63 w 106"/>
              <a:gd name="T23" fmla="*/ 69 h 205"/>
              <a:gd name="T24" fmla="*/ 51 w 106"/>
              <a:gd name="T25" fmla="*/ 75 h 205"/>
              <a:gd name="T26" fmla="*/ 33 w 106"/>
              <a:gd name="T27" fmla="*/ 90 h 205"/>
              <a:gd name="T28" fmla="*/ 6 w 106"/>
              <a:gd name="T29" fmla="*/ 105 h 205"/>
              <a:gd name="T30" fmla="*/ 18 w 106"/>
              <a:gd name="T31" fmla="*/ 111 h 205"/>
              <a:gd name="T32" fmla="*/ 42 w 106"/>
              <a:gd name="T33" fmla="*/ 90 h 205"/>
              <a:gd name="T34" fmla="*/ 69 w 106"/>
              <a:gd name="T35" fmla="*/ 99 h 205"/>
              <a:gd name="T36" fmla="*/ 96 w 106"/>
              <a:gd name="T37" fmla="*/ 111 h 205"/>
              <a:gd name="T38" fmla="*/ 96 w 106"/>
              <a:gd name="T39" fmla="*/ 99 h 205"/>
              <a:gd name="T40" fmla="*/ 69 w 106"/>
              <a:gd name="T41" fmla="*/ 90 h 205"/>
              <a:gd name="T42" fmla="*/ 48 w 106"/>
              <a:gd name="T43" fmla="*/ 93 h 205"/>
              <a:gd name="T44" fmla="*/ 60 w 106"/>
              <a:gd name="T45" fmla="*/ 120 h 205"/>
              <a:gd name="T46" fmla="*/ 60 w 106"/>
              <a:gd name="T47" fmla="*/ 147 h 205"/>
              <a:gd name="T48" fmla="*/ 39 w 106"/>
              <a:gd name="T49" fmla="*/ 171 h 205"/>
              <a:gd name="T50" fmla="*/ 21 w 106"/>
              <a:gd name="T51" fmla="*/ 195 h 205"/>
              <a:gd name="T52" fmla="*/ 21 w 106"/>
              <a:gd name="T53" fmla="*/ 186 h 205"/>
              <a:gd name="T54" fmla="*/ 45 w 106"/>
              <a:gd name="T55" fmla="*/ 165 h 205"/>
              <a:gd name="T56" fmla="*/ 54 w 106"/>
              <a:gd name="T57" fmla="*/ 141 h 205"/>
              <a:gd name="T58" fmla="*/ 48 w 106"/>
              <a:gd name="T59" fmla="*/ 114 h 205"/>
              <a:gd name="T60" fmla="*/ 54 w 106"/>
              <a:gd name="T61" fmla="*/ 150 h 205"/>
              <a:gd name="T62" fmla="*/ 54 w 106"/>
              <a:gd name="T63" fmla="*/ 123 h 205"/>
              <a:gd name="T64" fmla="*/ 57 w 106"/>
              <a:gd name="T65" fmla="*/ 117 h 205"/>
              <a:gd name="T66" fmla="*/ 66 w 106"/>
              <a:gd name="T67" fmla="*/ 111 h 205"/>
              <a:gd name="T68" fmla="*/ 66 w 106"/>
              <a:gd name="T69" fmla="*/ 120 h 205"/>
              <a:gd name="T70" fmla="*/ 66 w 106"/>
              <a:gd name="T71" fmla="*/ 147 h 205"/>
              <a:gd name="T72" fmla="*/ 72 w 106"/>
              <a:gd name="T73" fmla="*/ 174 h 205"/>
              <a:gd name="T74" fmla="*/ 93 w 106"/>
              <a:gd name="T75" fmla="*/ 201 h 205"/>
              <a:gd name="T76" fmla="*/ 93 w 106"/>
              <a:gd name="T77" fmla="*/ 174 h 205"/>
              <a:gd name="T78" fmla="*/ 78 w 106"/>
              <a:gd name="T79" fmla="*/ 150 h 205"/>
              <a:gd name="T80" fmla="*/ 57 w 106"/>
              <a:gd name="T81" fmla="*/ 126 h 205"/>
              <a:gd name="T82" fmla="*/ 54 w 106"/>
              <a:gd name="T83" fmla="*/ 147 h 205"/>
              <a:gd name="T84" fmla="*/ 51 w 106"/>
              <a:gd name="T85" fmla="*/ 174 h 205"/>
              <a:gd name="T86" fmla="*/ 27 w 106"/>
              <a:gd name="T87" fmla="*/ 195 h 205"/>
              <a:gd name="T88" fmla="*/ 39 w 106"/>
              <a:gd name="T89" fmla="*/ 168 h 205"/>
              <a:gd name="T90" fmla="*/ 54 w 106"/>
              <a:gd name="T91" fmla="*/ 141 h 205"/>
              <a:gd name="T92" fmla="*/ 57 w 106"/>
              <a:gd name="T93" fmla="*/ 132 h 205"/>
              <a:gd name="T94" fmla="*/ 54 w 106"/>
              <a:gd name="T95" fmla="*/ 159 h 205"/>
              <a:gd name="T96" fmla="*/ 48 w 106"/>
              <a:gd name="T97" fmla="*/ 147 h 205"/>
              <a:gd name="T98" fmla="*/ 48 w 106"/>
              <a:gd name="T99" fmla="*/ 120 h 205"/>
              <a:gd name="T100" fmla="*/ 48 w 106"/>
              <a:gd name="T101" fmla="*/ 93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6" h="205">
                <a:moveTo>
                  <a:pt x="51" y="33"/>
                </a:moveTo>
                <a:lnTo>
                  <a:pt x="60" y="48"/>
                </a:lnTo>
                <a:lnTo>
                  <a:pt x="51" y="48"/>
                </a:lnTo>
                <a:lnTo>
                  <a:pt x="42" y="48"/>
                </a:lnTo>
                <a:lnTo>
                  <a:pt x="33" y="48"/>
                </a:lnTo>
                <a:lnTo>
                  <a:pt x="24" y="48"/>
                </a:lnTo>
                <a:lnTo>
                  <a:pt x="24" y="39"/>
                </a:lnTo>
                <a:lnTo>
                  <a:pt x="21" y="30"/>
                </a:lnTo>
                <a:lnTo>
                  <a:pt x="21" y="21"/>
                </a:lnTo>
                <a:lnTo>
                  <a:pt x="24" y="12"/>
                </a:lnTo>
                <a:lnTo>
                  <a:pt x="33" y="6"/>
                </a:lnTo>
                <a:lnTo>
                  <a:pt x="42" y="3"/>
                </a:lnTo>
                <a:lnTo>
                  <a:pt x="51" y="0"/>
                </a:lnTo>
                <a:lnTo>
                  <a:pt x="60" y="0"/>
                </a:lnTo>
                <a:lnTo>
                  <a:pt x="69" y="6"/>
                </a:lnTo>
                <a:lnTo>
                  <a:pt x="72" y="15"/>
                </a:lnTo>
                <a:lnTo>
                  <a:pt x="75" y="24"/>
                </a:lnTo>
                <a:lnTo>
                  <a:pt x="78" y="33"/>
                </a:lnTo>
                <a:lnTo>
                  <a:pt x="78" y="42"/>
                </a:lnTo>
                <a:lnTo>
                  <a:pt x="69" y="48"/>
                </a:lnTo>
                <a:lnTo>
                  <a:pt x="60" y="51"/>
                </a:lnTo>
                <a:lnTo>
                  <a:pt x="51" y="51"/>
                </a:lnTo>
                <a:lnTo>
                  <a:pt x="51" y="60"/>
                </a:lnTo>
                <a:lnTo>
                  <a:pt x="51" y="69"/>
                </a:lnTo>
                <a:lnTo>
                  <a:pt x="54" y="78"/>
                </a:lnTo>
                <a:lnTo>
                  <a:pt x="54" y="69"/>
                </a:lnTo>
                <a:lnTo>
                  <a:pt x="54" y="60"/>
                </a:lnTo>
                <a:lnTo>
                  <a:pt x="42" y="60"/>
                </a:lnTo>
                <a:lnTo>
                  <a:pt x="39" y="51"/>
                </a:lnTo>
                <a:lnTo>
                  <a:pt x="30" y="51"/>
                </a:lnTo>
                <a:lnTo>
                  <a:pt x="51" y="54"/>
                </a:lnTo>
                <a:lnTo>
                  <a:pt x="54" y="63"/>
                </a:lnTo>
                <a:lnTo>
                  <a:pt x="54" y="72"/>
                </a:lnTo>
                <a:lnTo>
                  <a:pt x="51" y="81"/>
                </a:lnTo>
                <a:lnTo>
                  <a:pt x="60" y="78"/>
                </a:lnTo>
                <a:lnTo>
                  <a:pt x="63" y="69"/>
                </a:lnTo>
                <a:lnTo>
                  <a:pt x="63" y="60"/>
                </a:lnTo>
                <a:lnTo>
                  <a:pt x="54" y="66"/>
                </a:lnTo>
                <a:lnTo>
                  <a:pt x="51" y="75"/>
                </a:lnTo>
                <a:lnTo>
                  <a:pt x="51" y="84"/>
                </a:lnTo>
                <a:lnTo>
                  <a:pt x="42" y="87"/>
                </a:lnTo>
                <a:lnTo>
                  <a:pt x="33" y="90"/>
                </a:lnTo>
                <a:lnTo>
                  <a:pt x="24" y="96"/>
                </a:lnTo>
                <a:lnTo>
                  <a:pt x="15" y="99"/>
                </a:lnTo>
                <a:lnTo>
                  <a:pt x="6" y="105"/>
                </a:lnTo>
                <a:lnTo>
                  <a:pt x="0" y="114"/>
                </a:lnTo>
                <a:lnTo>
                  <a:pt x="9" y="117"/>
                </a:lnTo>
                <a:lnTo>
                  <a:pt x="18" y="111"/>
                </a:lnTo>
                <a:lnTo>
                  <a:pt x="24" y="102"/>
                </a:lnTo>
                <a:lnTo>
                  <a:pt x="33" y="96"/>
                </a:lnTo>
                <a:lnTo>
                  <a:pt x="42" y="90"/>
                </a:lnTo>
                <a:lnTo>
                  <a:pt x="51" y="87"/>
                </a:lnTo>
                <a:lnTo>
                  <a:pt x="60" y="93"/>
                </a:lnTo>
                <a:lnTo>
                  <a:pt x="69" y="99"/>
                </a:lnTo>
                <a:lnTo>
                  <a:pt x="78" y="102"/>
                </a:lnTo>
                <a:lnTo>
                  <a:pt x="87" y="105"/>
                </a:lnTo>
                <a:lnTo>
                  <a:pt x="96" y="111"/>
                </a:lnTo>
                <a:lnTo>
                  <a:pt x="105" y="114"/>
                </a:lnTo>
                <a:lnTo>
                  <a:pt x="105" y="105"/>
                </a:lnTo>
                <a:lnTo>
                  <a:pt x="96" y="99"/>
                </a:lnTo>
                <a:lnTo>
                  <a:pt x="87" y="96"/>
                </a:lnTo>
                <a:lnTo>
                  <a:pt x="78" y="93"/>
                </a:lnTo>
                <a:lnTo>
                  <a:pt x="69" y="90"/>
                </a:lnTo>
                <a:lnTo>
                  <a:pt x="60" y="87"/>
                </a:lnTo>
                <a:lnTo>
                  <a:pt x="51" y="84"/>
                </a:lnTo>
                <a:lnTo>
                  <a:pt x="48" y="93"/>
                </a:lnTo>
                <a:lnTo>
                  <a:pt x="51" y="102"/>
                </a:lnTo>
                <a:lnTo>
                  <a:pt x="57" y="111"/>
                </a:lnTo>
                <a:lnTo>
                  <a:pt x="60" y="120"/>
                </a:lnTo>
                <a:lnTo>
                  <a:pt x="60" y="129"/>
                </a:lnTo>
                <a:lnTo>
                  <a:pt x="63" y="138"/>
                </a:lnTo>
                <a:lnTo>
                  <a:pt x="60" y="147"/>
                </a:lnTo>
                <a:lnTo>
                  <a:pt x="51" y="153"/>
                </a:lnTo>
                <a:lnTo>
                  <a:pt x="45" y="162"/>
                </a:lnTo>
                <a:lnTo>
                  <a:pt x="39" y="171"/>
                </a:lnTo>
                <a:lnTo>
                  <a:pt x="30" y="177"/>
                </a:lnTo>
                <a:lnTo>
                  <a:pt x="27" y="186"/>
                </a:lnTo>
                <a:lnTo>
                  <a:pt x="21" y="195"/>
                </a:lnTo>
                <a:lnTo>
                  <a:pt x="15" y="204"/>
                </a:lnTo>
                <a:lnTo>
                  <a:pt x="18" y="195"/>
                </a:lnTo>
                <a:lnTo>
                  <a:pt x="21" y="186"/>
                </a:lnTo>
                <a:lnTo>
                  <a:pt x="30" y="180"/>
                </a:lnTo>
                <a:lnTo>
                  <a:pt x="39" y="174"/>
                </a:lnTo>
                <a:lnTo>
                  <a:pt x="45" y="165"/>
                </a:lnTo>
                <a:lnTo>
                  <a:pt x="54" y="159"/>
                </a:lnTo>
                <a:lnTo>
                  <a:pt x="54" y="150"/>
                </a:lnTo>
                <a:lnTo>
                  <a:pt x="54" y="141"/>
                </a:lnTo>
                <a:lnTo>
                  <a:pt x="51" y="132"/>
                </a:lnTo>
                <a:lnTo>
                  <a:pt x="51" y="123"/>
                </a:lnTo>
                <a:lnTo>
                  <a:pt x="48" y="114"/>
                </a:lnTo>
                <a:lnTo>
                  <a:pt x="48" y="132"/>
                </a:lnTo>
                <a:lnTo>
                  <a:pt x="51" y="141"/>
                </a:lnTo>
                <a:lnTo>
                  <a:pt x="54" y="150"/>
                </a:lnTo>
                <a:lnTo>
                  <a:pt x="54" y="141"/>
                </a:lnTo>
                <a:lnTo>
                  <a:pt x="54" y="132"/>
                </a:lnTo>
                <a:lnTo>
                  <a:pt x="54" y="123"/>
                </a:lnTo>
                <a:lnTo>
                  <a:pt x="54" y="114"/>
                </a:lnTo>
                <a:lnTo>
                  <a:pt x="54" y="105"/>
                </a:lnTo>
                <a:lnTo>
                  <a:pt x="57" y="117"/>
                </a:lnTo>
                <a:lnTo>
                  <a:pt x="57" y="126"/>
                </a:lnTo>
                <a:lnTo>
                  <a:pt x="66" y="120"/>
                </a:lnTo>
                <a:lnTo>
                  <a:pt x="66" y="111"/>
                </a:lnTo>
                <a:lnTo>
                  <a:pt x="66" y="102"/>
                </a:lnTo>
                <a:lnTo>
                  <a:pt x="66" y="111"/>
                </a:lnTo>
                <a:lnTo>
                  <a:pt x="66" y="120"/>
                </a:lnTo>
                <a:lnTo>
                  <a:pt x="69" y="129"/>
                </a:lnTo>
                <a:lnTo>
                  <a:pt x="69" y="138"/>
                </a:lnTo>
                <a:lnTo>
                  <a:pt x="66" y="147"/>
                </a:lnTo>
                <a:lnTo>
                  <a:pt x="69" y="156"/>
                </a:lnTo>
                <a:lnTo>
                  <a:pt x="69" y="165"/>
                </a:lnTo>
                <a:lnTo>
                  <a:pt x="72" y="174"/>
                </a:lnTo>
                <a:lnTo>
                  <a:pt x="78" y="183"/>
                </a:lnTo>
                <a:lnTo>
                  <a:pt x="87" y="192"/>
                </a:lnTo>
                <a:lnTo>
                  <a:pt x="93" y="201"/>
                </a:lnTo>
                <a:lnTo>
                  <a:pt x="99" y="192"/>
                </a:lnTo>
                <a:lnTo>
                  <a:pt x="99" y="183"/>
                </a:lnTo>
                <a:lnTo>
                  <a:pt x="93" y="174"/>
                </a:lnTo>
                <a:lnTo>
                  <a:pt x="90" y="165"/>
                </a:lnTo>
                <a:lnTo>
                  <a:pt x="87" y="156"/>
                </a:lnTo>
                <a:lnTo>
                  <a:pt x="78" y="150"/>
                </a:lnTo>
                <a:lnTo>
                  <a:pt x="72" y="141"/>
                </a:lnTo>
                <a:lnTo>
                  <a:pt x="66" y="132"/>
                </a:lnTo>
                <a:lnTo>
                  <a:pt x="57" y="126"/>
                </a:lnTo>
                <a:lnTo>
                  <a:pt x="54" y="117"/>
                </a:lnTo>
                <a:lnTo>
                  <a:pt x="54" y="138"/>
                </a:lnTo>
                <a:lnTo>
                  <a:pt x="54" y="147"/>
                </a:lnTo>
                <a:lnTo>
                  <a:pt x="54" y="156"/>
                </a:lnTo>
                <a:lnTo>
                  <a:pt x="54" y="165"/>
                </a:lnTo>
                <a:lnTo>
                  <a:pt x="51" y="174"/>
                </a:lnTo>
                <a:lnTo>
                  <a:pt x="45" y="183"/>
                </a:lnTo>
                <a:lnTo>
                  <a:pt x="36" y="189"/>
                </a:lnTo>
                <a:lnTo>
                  <a:pt x="27" y="195"/>
                </a:lnTo>
                <a:lnTo>
                  <a:pt x="27" y="186"/>
                </a:lnTo>
                <a:lnTo>
                  <a:pt x="33" y="177"/>
                </a:lnTo>
                <a:lnTo>
                  <a:pt x="39" y="168"/>
                </a:lnTo>
                <a:lnTo>
                  <a:pt x="45" y="159"/>
                </a:lnTo>
                <a:lnTo>
                  <a:pt x="51" y="150"/>
                </a:lnTo>
                <a:lnTo>
                  <a:pt x="54" y="141"/>
                </a:lnTo>
                <a:lnTo>
                  <a:pt x="57" y="132"/>
                </a:lnTo>
                <a:lnTo>
                  <a:pt x="57" y="123"/>
                </a:lnTo>
                <a:lnTo>
                  <a:pt x="57" y="132"/>
                </a:lnTo>
                <a:lnTo>
                  <a:pt x="57" y="141"/>
                </a:lnTo>
                <a:lnTo>
                  <a:pt x="57" y="150"/>
                </a:lnTo>
                <a:lnTo>
                  <a:pt x="54" y="159"/>
                </a:lnTo>
                <a:lnTo>
                  <a:pt x="51" y="168"/>
                </a:lnTo>
                <a:lnTo>
                  <a:pt x="45" y="156"/>
                </a:lnTo>
                <a:lnTo>
                  <a:pt x="48" y="147"/>
                </a:lnTo>
                <a:lnTo>
                  <a:pt x="48" y="138"/>
                </a:lnTo>
                <a:lnTo>
                  <a:pt x="48" y="129"/>
                </a:lnTo>
                <a:lnTo>
                  <a:pt x="48" y="120"/>
                </a:lnTo>
                <a:lnTo>
                  <a:pt x="48" y="111"/>
                </a:lnTo>
                <a:lnTo>
                  <a:pt x="48" y="102"/>
                </a:lnTo>
                <a:lnTo>
                  <a:pt x="48" y="93"/>
                </a:lnTo>
                <a:lnTo>
                  <a:pt x="48" y="84"/>
                </a:lnTo>
                <a:lnTo>
                  <a:pt x="51" y="81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89" name="Freeform 36"/>
          <p:cNvSpPr>
            <a:spLocks/>
          </p:cNvSpPr>
          <p:nvPr/>
        </p:nvSpPr>
        <p:spPr bwMode="auto">
          <a:xfrm>
            <a:off x="1845542" y="4859111"/>
            <a:ext cx="176199" cy="339289"/>
          </a:xfrm>
          <a:custGeom>
            <a:avLst/>
            <a:gdLst>
              <a:gd name="T0" fmla="*/ 32 w 85"/>
              <a:gd name="T1" fmla="*/ 84 h 251"/>
              <a:gd name="T2" fmla="*/ 16 w 85"/>
              <a:gd name="T3" fmla="*/ 74 h 251"/>
              <a:gd name="T4" fmla="*/ 10 w 85"/>
              <a:gd name="T5" fmla="*/ 56 h 251"/>
              <a:gd name="T6" fmla="*/ 8 w 85"/>
              <a:gd name="T7" fmla="*/ 32 h 251"/>
              <a:gd name="T8" fmla="*/ 12 w 85"/>
              <a:gd name="T9" fmla="*/ 10 h 251"/>
              <a:gd name="T10" fmla="*/ 30 w 85"/>
              <a:gd name="T11" fmla="*/ 0 h 251"/>
              <a:gd name="T12" fmla="*/ 48 w 85"/>
              <a:gd name="T13" fmla="*/ 6 h 251"/>
              <a:gd name="T14" fmla="*/ 62 w 85"/>
              <a:gd name="T15" fmla="*/ 20 h 251"/>
              <a:gd name="T16" fmla="*/ 70 w 85"/>
              <a:gd name="T17" fmla="*/ 36 h 251"/>
              <a:gd name="T18" fmla="*/ 70 w 85"/>
              <a:gd name="T19" fmla="*/ 54 h 251"/>
              <a:gd name="T20" fmla="*/ 58 w 85"/>
              <a:gd name="T21" fmla="*/ 70 h 251"/>
              <a:gd name="T22" fmla="*/ 40 w 85"/>
              <a:gd name="T23" fmla="*/ 84 h 251"/>
              <a:gd name="T24" fmla="*/ 38 w 85"/>
              <a:gd name="T25" fmla="*/ 102 h 251"/>
              <a:gd name="T26" fmla="*/ 30 w 85"/>
              <a:gd name="T27" fmla="*/ 118 h 251"/>
              <a:gd name="T28" fmla="*/ 18 w 85"/>
              <a:gd name="T29" fmla="*/ 134 h 251"/>
              <a:gd name="T30" fmla="*/ 0 w 85"/>
              <a:gd name="T31" fmla="*/ 148 h 251"/>
              <a:gd name="T32" fmla="*/ 10 w 85"/>
              <a:gd name="T33" fmla="*/ 132 h 251"/>
              <a:gd name="T34" fmla="*/ 24 w 85"/>
              <a:gd name="T35" fmla="*/ 116 h 251"/>
              <a:gd name="T36" fmla="*/ 42 w 85"/>
              <a:gd name="T37" fmla="*/ 112 h 251"/>
              <a:gd name="T38" fmla="*/ 58 w 85"/>
              <a:gd name="T39" fmla="*/ 124 h 251"/>
              <a:gd name="T40" fmla="*/ 76 w 85"/>
              <a:gd name="T41" fmla="*/ 134 h 251"/>
              <a:gd name="T42" fmla="*/ 70 w 85"/>
              <a:gd name="T43" fmla="*/ 134 h 251"/>
              <a:gd name="T44" fmla="*/ 52 w 85"/>
              <a:gd name="T45" fmla="*/ 124 h 251"/>
              <a:gd name="T46" fmla="*/ 40 w 85"/>
              <a:gd name="T47" fmla="*/ 120 h 251"/>
              <a:gd name="T48" fmla="*/ 46 w 85"/>
              <a:gd name="T49" fmla="*/ 138 h 251"/>
              <a:gd name="T50" fmla="*/ 46 w 85"/>
              <a:gd name="T51" fmla="*/ 158 h 251"/>
              <a:gd name="T52" fmla="*/ 46 w 85"/>
              <a:gd name="T53" fmla="*/ 176 h 251"/>
              <a:gd name="T54" fmla="*/ 42 w 85"/>
              <a:gd name="T55" fmla="*/ 194 h 251"/>
              <a:gd name="T56" fmla="*/ 30 w 85"/>
              <a:gd name="T57" fmla="*/ 212 h 251"/>
              <a:gd name="T58" fmla="*/ 22 w 85"/>
              <a:gd name="T59" fmla="*/ 230 h 251"/>
              <a:gd name="T60" fmla="*/ 22 w 85"/>
              <a:gd name="T61" fmla="*/ 224 h 251"/>
              <a:gd name="T62" fmla="*/ 30 w 85"/>
              <a:gd name="T63" fmla="*/ 206 h 251"/>
              <a:gd name="T64" fmla="*/ 40 w 85"/>
              <a:gd name="T65" fmla="*/ 190 h 251"/>
              <a:gd name="T66" fmla="*/ 48 w 85"/>
              <a:gd name="T67" fmla="*/ 184 h 251"/>
              <a:gd name="T68" fmla="*/ 56 w 85"/>
              <a:gd name="T69" fmla="*/ 202 h 251"/>
              <a:gd name="T70" fmla="*/ 66 w 85"/>
              <a:gd name="T71" fmla="*/ 220 h 251"/>
              <a:gd name="T72" fmla="*/ 78 w 85"/>
              <a:gd name="T73" fmla="*/ 238 h 251"/>
              <a:gd name="T74" fmla="*/ 82 w 85"/>
              <a:gd name="T75" fmla="*/ 244 h 251"/>
              <a:gd name="T76" fmla="*/ 74 w 85"/>
              <a:gd name="T77" fmla="*/ 226 h 251"/>
              <a:gd name="T78" fmla="*/ 68 w 85"/>
              <a:gd name="T79" fmla="*/ 208 h 251"/>
              <a:gd name="T80" fmla="*/ 60 w 85"/>
              <a:gd name="T81" fmla="*/ 190 h 251"/>
              <a:gd name="T82" fmla="*/ 54 w 85"/>
              <a:gd name="T83" fmla="*/ 172 h 251"/>
              <a:gd name="T84" fmla="*/ 48 w 85"/>
              <a:gd name="T85" fmla="*/ 154 h 251"/>
              <a:gd name="T86" fmla="*/ 48 w 85"/>
              <a:gd name="T87" fmla="*/ 136 h 251"/>
              <a:gd name="T88" fmla="*/ 46 w 85"/>
              <a:gd name="T89" fmla="*/ 116 h 251"/>
              <a:gd name="T90" fmla="*/ 40 w 85"/>
              <a:gd name="T91" fmla="*/ 100 h 251"/>
              <a:gd name="T92" fmla="*/ 44 w 85"/>
              <a:gd name="T93" fmla="*/ 94 h 251"/>
              <a:gd name="T94" fmla="*/ 46 w 85"/>
              <a:gd name="T95" fmla="*/ 112 h 251"/>
              <a:gd name="T96" fmla="*/ 44 w 85"/>
              <a:gd name="T97" fmla="*/ 100 h 251"/>
              <a:gd name="T98" fmla="*/ 42 w 85"/>
              <a:gd name="T99" fmla="*/ 80 h 251"/>
              <a:gd name="T100" fmla="*/ 52 w 85"/>
              <a:gd name="T101" fmla="*/ 60 h 251"/>
              <a:gd name="T102" fmla="*/ 36 w 85"/>
              <a:gd name="T103" fmla="*/ 64 h 251"/>
              <a:gd name="T104" fmla="*/ 52 w 85"/>
              <a:gd name="T105" fmla="*/ 6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5" h="251">
                <a:moveTo>
                  <a:pt x="52" y="60"/>
                </a:moveTo>
                <a:lnTo>
                  <a:pt x="38" y="84"/>
                </a:lnTo>
                <a:lnTo>
                  <a:pt x="32" y="84"/>
                </a:lnTo>
                <a:lnTo>
                  <a:pt x="26" y="84"/>
                </a:lnTo>
                <a:lnTo>
                  <a:pt x="20" y="80"/>
                </a:lnTo>
                <a:lnTo>
                  <a:pt x="16" y="74"/>
                </a:lnTo>
                <a:lnTo>
                  <a:pt x="14" y="68"/>
                </a:lnTo>
                <a:lnTo>
                  <a:pt x="12" y="62"/>
                </a:lnTo>
                <a:lnTo>
                  <a:pt x="10" y="56"/>
                </a:lnTo>
                <a:lnTo>
                  <a:pt x="8" y="48"/>
                </a:lnTo>
                <a:lnTo>
                  <a:pt x="8" y="40"/>
                </a:lnTo>
                <a:lnTo>
                  <a:pt x="8" y="32"/>
                </a:lnTo>
                <a:lnTo>
                  <a:pt x="8" y="24"/>
                </a:lnTo>
                <a:lnTo>
                  <a:pt x="8" y="16"/>
                </a:lnTo>
                <a:lnTo>
                  <a:pt x="12" y="10"/>
                </a:lnTo>
                <a:lnTo>
                  <a:pt x="18" y="4"/>
                </a:lnTo>
                <a:lnTo>
                  <a:pt x="24" y="0"/>
                </a:lnTo>
                <a:lnTo>
                  <a:pt x="30" y="0"/>
                </a:lnTo>
                <a:lnTo>
                  <a:pt x="36" y="0"/>
                </a:lnTo>
                <a:lnTo>
                  <a:pt x="42" y="4"/>
                </a:lnTo>
                <a:lnTo>
                  <a:pt x="48" y="6"/>
                </a:lnTo>
                <a:lnTo>
                  <a:pt x="54" y="8"/>
                </a:lnTo>
                <a:lnTo>
                  <a:pt x="58" y="14"/>
                </a:lnTo>
                <a:lnTo>
                  <a:pt x="62" y="20"/>
                </a:lnTo>
                <a:lnTo>
                  <a:pt x="68" y="24"/>
                </a:lnTo>
                <a:lnTo>
                  <a:pt x="70" y="30"/>
                </a:lnTo>
                <a:lnTo>
                  <a:pt x="70" y="36"/>
                </a:lnTo>
                <a:lnTo>
                  <a:pt x="70" y="42"/>
                </a:lnTo>
                <a:lnTo>
                  <a:pt x="70" y="48"/>
                </a:lnTo>
                <a:lnTo>
                  <a:pt x="70" y="54"/>
                </a:lnTo>
                <a:lnTo>
                  <a:pt x="66" y="60"/>
                </a:lnTo>
                <a:lnTo>
                  <a:pt x="60" y="64"/>
                </a:lnTo>
                <a:lnTo>
                  <a:pt x="58" y="70"/>
                </a:lnTo>
                <a:lnTo>
                  <a:pt x="52" y="76"/>
                </a:lnTo>
                <a:lnTo>
                  <a:pt x="46" y="80"/>
                </a:lnTo>
                <a:lnTo>
                  <a:pt x="40" y="84"/>
                </a:lnTo>
                <a:lnTo>
                  <a:pt x="38" y="90"/>
                </a:lnTo>
                <a:lnTo>
                  <a:pt x="38" y="96"/>
                </a:lnTo>
                <a:lnTo>
                  <a:pt x="38" y="102"/>
                </a:lnTo>
                <a:lnTo>
                  <a:pt x="40" y="108"/>
                </a:lnTo>
                <a:lnTo>
                  <a:pt x="36" y="114"/>
                </a:lnTo>
                <a:lnTo>
                  <a:pt x="30" y="118"/>
                </a:lnTo>
                <a:lnTo>
                  <a:pt x="26" y="124"/>
                </a:lnTo>
                <a:lnTo>
                  <a:pt x="20" y="128"/>
                </a:lnTo>
                <a:lnTo>
                  <a:pt x="18" y="134"/>
                </a:lnTo>
                <a:lnTo>
                  <a:pt x="12" y="138"/>
                </a:lnTo>
                <a:lnTo>
                  <a:pt x="6" y="144"/>
                </a:lnTo>
                <a:lnTo>
                  <a:pt x="0" y="148"/>
                </a:lnTo>
                <a:lnTo>
                  <a:pt x="2" y="142"/>
                </a:lnTo>
                <a:lnTo>
                  <a:pt x="4" y="136"/>
                </a:lnTo>
                <a:lnTo>
                  <a:pt x="10" y="132"/>
                </a:lnTo>
                <a:lnTo>
                  <a:pt x="14" y="126"/>
                </a:lnTo>
                <a:lnTo>
                  <a:pt x="18" y="120"/>
                </a:lnTo>
                <a:lnTo>
                  <a:pt x="24" y="116"/>
                </a:lnTo>
                <a:lnTo>
                  <a:pt x="30" y="112"/>
                </a:lnTo>
                <a:lnTo>
                  <a:pt x="36" y="108"/>
                </a:lnTo>
                <a:lnTo>
                  <a:pt x="42" y="112"/>
                </a:lnTo>
                <a:lnTo>
                  <a:pt x="48" y="116"/>
                </a:lnTo>
                <a:lnTo>
                  <a:pt x="54" y="118"/>
                </a:lnTo>
                <a:lnTo>
                  <a:pt x="58" y="124"/>
                </a:lnTo>
                <a:lnTo>
                  <a:pt x="64" y="126"/>
                </a:lnTo>
                <a:lnTo>
                  <a:pt x="70" y="130"/>
                </a:lnTo>
                <a:lnTo>
                  <a:pt x="76" y="134"/>
                </a:lnTo>
                <a:lnTo>
                  <a:pt x="82" y="138"/>
                </a:lnTo>
                <a:lnTo>
                  <a:pt x="76" y="138"/>
                </a:lnTo>
                <a:lnTo>
                  <a:pt x="70" y="134"/>
                </a:lnTo>
                <a:lnTo>
                  <a:pt x="64" y="130"/>
                </a:lnTo>
                <a:lnTo>
                  <a:pt x="58" y="126"/>
                </a:lnTo>
                <a:lnTo>
                  <a:pt x="52" y="124"/>
                </a:lnTo>
                <a:lnTo>
                  <a:pt x="46" y="120"/>
                </a:lnTo>
                <a:lnTo>
                  <a:pt x="42" y="114"/>
                </a:lnTo>
                <a:lnTo>
                  <a:pt x="40" y="120"/>
                </a:lnTo>
                <a:lnTo>
                  <a:pt x="42" y="126"/>
                </a:lnTo>
                <a:lnTo>
                  <a:pt x="46" y="132"/>
                </a:lnTo>
                <a:lnTo>
                  <a:pt x="46" y="138"/>
                </a:lnTo>
                <a:lnTo>
                  <a:pt x="46" y="144"/>
                </a:lnTo>
                <a:lnTo>
                  <a:pt x="46" y="152"/>
                </a:lnTo>
                <a:lnTo>
                  <a:pt x="46" y="158"/>
                </a:lnTo>
                <a:lnTo>
                  <a:pt x="46" y="164"/>
                </a:lnTo>
                <a:lnTo>
                  <a:pt x="46" y="170"/>
                </a:lnTo>
                <a:lnTo>
                  <a:pt x="46" y="176"/>
                </a:lnTo>
                <a:lnTo>
                  <a:pt x="48" y="182"/>
                </a:lnTo>
                <a:lnTo>
                  <a:pt x="46" y="188"/>
                </a:lnTo>
                <a:lnTo>
                  <a:pt x="42" y="194"/>
                </a:lnTo>
                <a:lnTo>
                  <a:pt x="40" y="200"/>
                </a:lnTo>
                <a:lnTo>
                  <a:pt x="36" y="206"/>
                </a:lnTo>
                <a:lnTo>
                  <a:pt x="30" y="212"/>
                </a:lnTo>
                <a:lnTo>
                  <a:pt x="28" y="218"/>
                </a:lnTo>
                <a:lnTo>
                  <a:pt x="24" y="224"/>
                </a:lnTo>
                <a:lnTo>
                  <a:pt x="22" y="230"/>
                </a:lnTo>
                <a:lnTo>
                  <a:pt x="18" y="236"/>
                </a:lnTo>
                <a:lnTo>
                  <a:pt x="22" y="230"/>
                </a:lnTo>
                <a:lnTo>
                  <a:pt x="22" y="224"/>
                </a:lnTo>
                <a:lnTo>
                  <a:pt x="24" y="218"/>
                </a:lnTo>
                <a:lnTo>
                  <a:pt x="26" y="212"/>
                </a:lnTo>
                <a:lnTo>
                  <a:pt x="30" y="206"/>
                </a:lnTo>
                <a:lnTo>
                  <a:pt x="32" y="200"/>
                </a:lnTo>
                <a:lnTo>
                  <a:pt x="38" y="196"/>
                </a:lnTo>
                <a:lnTo>
                  <a:pt x="40" y="190"/>
                </a:lnTo>
                <a:lnTo>
                  <a:pt x="46" y="184"/>
                </a:lnTo>
                <a:lnTo>
                  <a:pt x="46" y="178"/>
                </a:lnTo>
                <a:lnTo>
                  <a:pt x="48" y="184"/>
                </a:lnTo>
                <a:lnTo>
                  <a:pt x="50" y="190"/>
                </a:lnTo>
                <a:lnTo>
                  <a:pt x="52" y="196"/>
                </a:lnTo>
                <a:lnTo>
                  <a:pt x="56" y="202"/>
                </a:lnTo>
                <a:lnTo>
                  <a:pt x="60" y="208"/>
                </a:lnTo>
                <a:lnTo>
                  <a:pt x="62" y="214"/>
                </a:lnTo>
                <a:lnTo>
                  <a:pt x="66" y="220"/>
                </a:lnTo>
                <a:lnTo>
                  <a:pt x="70" y="226"/>
                </a:lnTo>
                <a:lnTo>
                  <a:pt x="74" y="232"/>
                </a:lnTo>
                <a:lnTo>
                  <a:pt x="78" y="238"/>
                </a:lnTo>
                <a:lnTo>
                  <a:pt x="80" y="244"/>
                </a:lnTo>
                <a:lnTo>
                  <a:pt x="84" y="250"/>
                </a:lnTo>
                <a:lnTo>
                  <a:pt x="82" y="244"/>
                </a:lnTo>
                <a:lnTo>
                  <a:pt x="80" y="238"/>
                </a:lnTo>
                <a:lnTo>
                  <a:pt x="78" y="232"/>
                </a:lnTo>
                <a:lnTo>
                  <a:pt x="74" y="226"/>
                </a:lnTo>
                <a:lnTo>
                  <a:pt x="72" y="220"/>
                </a:lnTo>
                <a:lnTo>
                  <a:pt x="70" y="214"/>
                </a:lnTo>
                <a:lnTo>
                  <a:pt x="68" y="208"/>
                </a:lnTo>
                <a:lnTo>
                  <a:pt x="66" y="202"/>
                </a:lnTo>
                <a:lnTo>
                  <a:pt x="62" y="196"/>
                </a:lnTo>
                <a:lnTo>
                  <a:pt x="60" y="190"/>
                </a:lnTo>
                <a:lnTo>
                  <a:pt x="58" y="184"/>
                </a:lnTo>
                <a:lnTo>
                  <a:pt x="56" y="178"/>
                </a:lnTo>
                <a:lnTo>
                  <a:pt x="54" y="172"/>
                </a:lnTo>
                <a:lnTo>
                  <a:pt x="50" y="166"/>
                </a:lnTo>
                <a:lnTo>
                  <a:pt x="50" y="160"/>
                </a:lnTo>
                <a:lnTo>
                  <a:pt x="48" y="154"/>
                </a:lnTo>
                <a:lnTo>
                  <a:pt x="48" y="148"/>
                </a:lnTo>
                <a:lnTo>
                  <a:pt x="48" y="142"/>
                </a:lnTo>
                <a:lnTo>
                  <a:pt x="48" y="136"/>
                </a:lnTo>
                <a:lnTo>
                  <a:pt x="48" y="128"/>
                </a:lnTo>
                <a:lnTo>
                  <a:pt x="48" y="122"/>
                </a:lnTo>
                <a:lnTo>
                  <a:pt x="46" y="116"/>
                </a:lnTo>
                <a:lnTo>
                  <a:pt x="40" y="112"/>
                </a:lnTo>
                <a:lnTo>
                  <a:pt x="40" y="106"/>
                </a:lnTo>
                <a:lnTo>
                  <a:pt x="40" y="100"/>
                </a:lnTo>
                <a:lnTo>
                  <a:pt x="42" y="94"/>
                </a:lnTo>
                <a:lnTo>
                  <a:pt x="42" y="88"/>
                </a:lnTo>
                <a:lnTo>
                  <a:pt x="44" y="94"/>
                </a:lnTo>
                <a:lnTo>
                  <a:pt x="44" y="100"/>
                </a:lnTo>
                <a:lnTo>
                  <a:pt x="46" y="106"/>
                </a:lnTo>
                <a:lnTo>
                  <a:pt x="46" y="112"/>
                </a:lnTo>
                <a:lnTo>
                  <a:pt x="46" y="118"/>
                </a:lnTo>
                <a:lnTo>
                  <a:pt x="46" y="106"/>
                </a:lnTo>
                <a:lnTo>
                  <a:pt x="44" y="100"/>
                </a:lnTo>
                <a:lnTo>
                  <a:pt x="44" y="94"/>
                </a:lnTo>
                <a:lnTo>
                  <a:pt x="42" y="88"/>
                </a:lnTo>
                <a:lnTo>
                  <a:pt x="42" y="80"/>
                </a:lnTo>
                <a:lnTo>
                  <a:pt x="42" y="74"/>
                </a:lnTo>
                <a:lnTo>
                  <a:pt x="42" y="86"/>
                </a:lnTo>
                <a:lnTo>
                  <a:pt x="52" y="60"/>
                </a:lnTo>
                <a:lnTo>
                  <a:pt x="36" y="58"/>
                </a:lnTo>
                <a:lnTo>
                  <a:pt x="30" y="60"/>
                </a:lnTo>
                <a:lnTo>
                  <a:pt x="36" y="64"/>
                </a:lnTo>
                <a:lnTo>
                  <a:pt x="42" y="64"/>
                </a:lnTo>
                <a:lnTo>
                  <a:pt x="52" y="60"/>
                </a:lnTo>
                <a:lnTo>
                  <a:pt x="52" y="60"/>
                </a:lnTo>
              </a:path>
            </a:pathLst>
          </a:custGeom>
          <a:solidFill>
            <a:schemeClr val="accent1"/>
          </a:solidFill>
          <a:ln w="254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0" name="Freeform 46"/>
          <p:cNvSpPr>
            <a:spLocks/>
          </p:cNvSpPr>
          <p:nvPr/>
        </p:nvSpPr>
        <p:spPr bwMode="auto">
          <a:xfrm>
            <a:off x="1566947" y="4707149"/>
            <a:ext cx="204788" cy="303927"/>
          </a:xfrm>
          <a:custGeom>
            <a:avLst/>
            <a:gdLst>
              <a:gd name="T0" fmla="*/ 64 w 129"/>
              <a:gd name="T1" fmla="*/ 78 h 239"/>
              <a:gd name="T2" fmla="*/ 44 w 129"/>
              <a:gd name="T3" fmla="*/ 74 h 239"/>
              <a:gd name="T4" fmla="*/ 26 w 129"/>
              <a:gd name="T5" fmla="*/ 58 h 239"/>
              <a:gd name="T6" fmla="*/ 20 w 129"/>
              <a:gd name="T7" fmla="*/ 40 h 239"/>
              <a:gd name="T8" fmla="*/ 22 w 129"/>
              <a:gd name="T9" fmla="*/ 20 h 239"/>
              <a:gd name="T10" fmla="*/ 34 w 129"/>
              <a:gd name="T11" fmla="*/ 4 h 239"/>
              <a:gd name="T12" fmla="*/ 52 w 129"/>
              <a:gd name="T13" fmla="*/ 0 h 239"/>
              <a:gd name="T14" fmla="*/ 70 w 129"/>
              <a:gd name="T15" fmla="*/ 8 h 239"/>
              <a:gd name="T16" fmla="*/ 84 w 129"/>
              <a:gd name="T17" fmla="*/ 26 h 239"/>
              <a:gd name="T18" fmla="*/ 86 w 129"/>
              <a:gd name="T19" fmla="*/ 44 h 239"/>
              <a:gd name="T20" fmla="*/ 86 w 129"/>
              <a:gd name="T21" fmla="*/ 62 h 239"/>
              <a:gd name="T22" fmla="*/ 70 w 129"/>
              <a:gd name="T23" fmla="*/ 74 h 239"/>
              <a:gd name="T24" fmla="*/ 62 w 129"/>
              <a:gd name="T25" fmla="*/ 90 h 239"/>
              <a:gd name="T26" fmla="*/ 62 w 129"/>
              <a:gd name="T27" fmla="*/ 108 h 239"/>
              <a:gd name="T28" fmla="*/ 54 w 129"/>
              <a:gd name="T29" fmla="*/ 122 h 239"/>
              <a:gd name="T30" fmla="*/ 36 w 129"/>
              <a:gd name="T31" fmla="*/ 130 h 239"/>
              <a:gd name="T32" fmla="*/ 18 w 129"/>
              <a:gd name="T33" fmla="*/ 140 h 239"/>
              <a:gd name="T34" fmla="*/ 0 w 129"/>
              <a:gd name="T35" fmla="*/ 152 h 239"/>
              <a:gd name="T36" fmla="*/ 14 w 129"/>
              <a:gd name="T37" fmla="*/ 136 h 239"/>
              <a:gd name="T38" fmla="*/ 32 w 129"/>
              <a:gd name="T39" fmla="*/ 126 h 239"/>
              <a:gd name="T40" fmla="*/ 50 w 129"/>
              <a:gd name="T41" fmla="*/ 120 h 239"/>
              <a:gd name="T42" fmla="*/ 60 w 129"/>
              <a:gd name="T43" fmla="*/ 108 h 239"/>
              <a:gd name="T44" fmla="*/ 60 w 129"/>
              <a:gd name="T45" fmla="*/ 90 h 239"/>
              <a:gd name="T46" fmla="*/ 70 w 129"/>
              <a:gd name="T47" fmla="*/ 86 h 239"/>
              <a:gd name="T48" fmla="*/ 68 w 129"/>
              <a:gd name="T49" fmla="*/ 104 h 239"/>
              <a:gd name="T50" fmla="*/ 74 w 129"/>
              <a:gd name="T51" fmla="*/ 120 h 239"/>
              <a:gd name="T52" fmla="*/ 88 w 129"/>
              <a:gd name="T53" fmla="*/ 136 h 239"/>
              <a:gd name="T54" fmla="*/ 116 w 129"/>
              <a:gd name="T55" fmla="*/ 148 h 239"/>
              <a:gd name="T56" fmla="*/ 116 w 129"/>
              <a:gd name="T57" fmla="*/ 144 h 239"/>
              <a:gd name="T58" fmla="*/ 100 w 129"/>
              <a:gd name="T59" fmla="*/ 132 h 239"/>
              <a:gd name="T60" fmla="*/ 82 w 129"/>
              <a:gd name="T61" fmla="*/ 122 h 239"/>
              <a:gd name="T62" fmla="*/ 64 w 129"/>
              <a:gd name="T63" fmla="*/ 120 h 239"/>
              <a:gd name="T64" fmla="*/ 64 w 129"/>
              <a:gd name="T65" fmla="*/ 138 h 239"/>
              <a:gd name="T66" fmla="*/ 64 w 129"/>
              <a:gd name="T67" fmla="*/ 156 h 239"/>
              <a:gd name="T68" fmla="*/ 64 w 129"/>
              <a:gd name="T69" fmla="*/ 174 h 239"/>
              <a:gd name="T70" fmla="*/ 54 w 129"/>
              <a:gd name="T71" fmla="*/ 190 h 239"/>
              <a:gd name="T72" fmla="*/ 42 w 129"/>
              <a:gd name="T73" fmla="*/ 208 h 239"/>
              <a:gd name="T74" fmla="*/ 32 w 129"/>
              <a:gd name="T75" fmla="*/ 226 h 239"/>
              <a:gd name="T76" fmla="*/ 28 w 129"/>
              <a:gd name="T77" fmla="*/ 232 h 239"/>
              <a:gd name="T78" fmla="*/ 38 w 129"/>
              <a:gd name="T79" fmla="*/ 214 h 239"/>
              <a:gd name="T80" fmla="*/ 48 w 129"/>
              <a:gd name="T81" fmla="*/ 194 h 239"/>
              <a:gd name="T82" fmla="*/ 58 w 129"/>
              <a:gd name="T83" fmla="*/ 176 h 239"/>
              <a:gd name="T84" fmla="*/ 66 w 129"/>
              <a:gd name="T85" fmla="*/ 176 h 239"/>
              <a:gd name="T86" fmla="*/ 70 w 129"/>
              <a:gd name="T87" fmla="*/ 194 h 239"/>
              <a:gd name="T88" fmla="*/ 78 w 129"/>
              <a:gd name="T89" fmla="*/ 214 h 239"/>
              <a:gd name="T90" fmla="*/ 88 w 129"/>
              <a:gd name="T91" fmla="*/ 230 h 239"/>
              <a:gd name="T92" fmla="*/ 96 w 129"/>
              <a:gd name="T93" fmla="*/ 232 h 239"/>
              <a:gd name="T94" fmla="*/ 88 w 129"/>
              <a:gd name="T95" fmla="*/ 214 h 239"/>
              <a:gd name="T96" fmla="*/ 80 w 129"/>
              <a:gd name="T97" fmla="*/ 196 h 239"/>
              <a:gd name="T98" fmla="*/ 74 w 129"/>
              <a:gd name="T99" fmla="*/ 178 h 239"/>
              <a:gd name="T100" fmla="*/ 72 w 129"/>
              <a:gd name="T101" fmla="*/ 160 h 239"/>
              <a:gd name="T102" fmla="*/ 72 w 129"/>
              <a:gd name="T103" fmla="*/ 142 h 239"/>
              <a:gd name="T104" fmla="*/ 72 w 129"/>
              <a:gd name="T105" fmla="*/ 124 h 239"/>
              <a:gd name="T106" fmla="*/ 64 w 129"/>
              <a:gd name="T107" fmla="*/ 124 h 239"/>
              <a:gd name="T108" fmla="*/ 64 w 129"/>
              <a:gd name="T109" fmla="*/ 142 h 239"/>
              <a:gd name="T110" fmla="*/ 66 w 129"/>
              <a:gd name="T111" fmla="*/ 160 h 239"/>
              <a:gd name="T112" fmla="*/ 62 w 129"/>
              <a:gd name="T113" fmla="*/ 178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9" h="239">
                <a:moveTo>
                  <a:pt x="58" y="52"/>
                </a:moveTo>
                <a:lnTo>
                  <a:pt x="70" y="78"/>
                </a:lnTo>
                <a:lnTo>
                  <a:pt x="64" y="78"/>
                </a:lnTo>
                <a:lnTo>
                  <a:pt x="58" y="78"/>
                </a:lnTo>
                <a:lnTo>
                  <a:pt x="52" y="76"/>
                </a:lnTo>
                <a:lnTo>
                  <a:pt x="44" y="74"/>
                </a:lnTo>
                <a:lnTo>
                  <a:pt x="36" y="68"/>
                </a:lnTo>
                <a:lnTo>
                  <a:pt x="30" y="64"/>
                </a:lnTo>
                <a:lnTo>
                  <a:pt x="26" y="58"/>
                </a:lnTo>
                <a:lnTo>
                  <a:pt x="22" y="52"/>
                </a:lnTo>
                <a:lnTo>
                  <a:pt x="20" y="46"/>
                </a:lnTo>
                <a:lnTo>
                  <a:pt x="20" y="40"/>
                </a:lnTo>
                <a:lnTo>
                  <a:pt x="20" y="34"/>
                </a:lnTo>
                <a:lnTo>
                  <a:pt x="20" y="28"/>
                </a:lnTo>
                <a:lnTo>
                  <a:pt x="22" y="20"/>
                </a:lnTo>
                <a:lnTo>
                  <a:pt x="24" y="14"/>
                </a:lnTo>
                <a:lnTo>
                  <a:pt x="28" y="8"/>
                </a:lnTo>
                <a:lnTo>
                  <a:pt x="34" y="4"/>
                </a:lnTo>
                <a:lnTo>
                  <a:pt x="40" y="0"/>
                </a:lnTo>
                <a:lnTo>
                  <a:pt x="46" y="0"/>
                </a:lnTo>
                <a:lnTo>
                  <a:pt x="52" y="0"/>
                </a:lnTo>
                <a:lnTo>
                  <a:pt x="58" y="0"/>
                </a:lnTo>
                <a:lnTo>
                  <a:pt x="64" y="4"/>
                </a:lnTo>
                <a:lnTo>
                  <a:pt x="70" y="8"/>
                </a:lnTo>
                <a:lnTo>
                  <a:pt x="76" y="16"/>
                </a:lnTo>
                <a:lnTo>
                  <a:pt x="82" y="20"/>
                </a:lnTo>
                <a:lnTo>
                  <a:pt x="84" y="26"/>
                </a:lnTo>
                <a:lnTo>
                  <a:pt x="86" y="32"/>
                </a:lnTo>
                <a:lnTo>
                  <a:pt x="86" y="38"/>
                </a:lnTo>
                <a:lnTo>
                  <a:pt x="86" y="44"/>
                </a:lnTo>
                <a:lnTo>
                  <a:pt x="86" y="50"/>
                </a:lnTo>
                <a:lnTo>
                  <a:pt x="86" y="56"/>
                </a:lnTo>
                <a:lnTo>
                  <a:pt x="86" y="62"/>
                </a:lnTo>
                <a:lnTo>
                  <a:pt x="80" y="66"/>
                </a:lnTo>
                <a:lnTo>
                  <a:pt x="76" y="72"/>
                </a:lnTo>
                <a:lnTo>
                  <a:pt x="70" y="74"/>
                </a:lnTo>
                <a:lnTo>
                  <a:pt x="64" y="78"/>
                </a:lnTo>
                <a:lnTo>
                  <a:pt x="62" y="84"/>
                </a:lnTo>
                <a:lnTo>
                  <a:pt x="62" y="90"/>
                </a:lnTo>
                <a:lnTo>
                  <a:pt x="62" y="96"/>
                </a:lnTo>
                <a:lnTo>
                  <a:pt x="62" y="102"/>
                </a:lnTo>
                <a:lnTo>
                  <a:pt x="62" y="108"/>
                </a:lnTo>
                <a:lnTo>
                  <a:pt x="62" y="114"/>
                </a:lnTo>
                <a:lnTo>
                  <a:pt x="60" y="120"/>
                </a:lnTo>
                <a:lnTo>
                  <a:pt x="54" y="122"/>
                </a:lnTo>
                <a:lnTo>
                  <a:pt x="48" y="124"/>
                </a:lnTo>
                <a:lnTo>
                  <a:pt x="42" y="128"/>
                </a:lnTo>
                <a:lnTo>
                  <a:pt x="36" y="130"/>
                </a:lnTo>
                <a:lnTo>
                  <a:pt x="30" y="134"/>
                </a:lnTo>
                <a:lnTo>
                  <a:pt x="24" y="136"/>
                </a:lnTo>
                <a:lnTo>
                  <a:pt x="18" y="140"/>
                </a:lnTo>
                <a:lnTo>
                  <a:pt x="12" y="144"/>
                </a:lnTo>
                <a:lnTo>
                  <a:pt x="6" y="148"/>
                </a:lnTo>
                <a:lnTo>
                  <a:pt x="0" y="152"/>
                </a:lnTo>
                <a:lnTo>
                  <a:pt x="6" y="148"/>
                </a:lnTo>
                <a:lnTo>
                  <a:pt x="10" y="142"/>
                </a:lnTo>
                <a:lnTo>
                  <a:pt x="14" y="136"/>
                </a:lnTo>
                <a:lnTo>
                  <a:pt x="20" y="132"/>
                </a:lnTo>
                <a:lnTo>
                  <a:pt x="26" y="128"/>
                </a:lnTo>
                <a:lnTo>
                  <a:pt x="32" y="126"/>
                </a:lnTo>
                <a:lnTo>
                  <a:pt x="38" y="124"/>
                </a:lnTo>
                <a:lnTo>
                  <a:pt x="44" y="124"/>
                </a:lnTo>
                <a:lnTo>
                  <a:pt x="50" y="120"/>
                </a:lnTo>
                <a:lnTo>
                  <a:pt x="56" y="116"/>
                </a:lnTo>
                <a:lnTo>
                  <a:pt x="62" y="114"/>
                </a:lnTo>
                <a:lnTo>
                  <a:pt x="60" y="108"/>
                </a:lnTo>
                <a:lnTo>
                  <a:pt x="60" y="102"/>
                </a:lnTo>
                <a:lnTo>
                  <a:pt x="60" y="96"/>
                </a:lnTo>
                <a:lnTo>
                  <a:pt x="60" y="90"/>
                </a:lnTo>
                <a:lnTo>
                  <a:pt x="60" y="84"/>
                </a:lnTo>
                <a:lnTo>
                  <a:pt x="66" y="80"/>
                </a:lnTo>
                <a:lnTo>
                  <a:pt x="70" y="86"/>
                </a:lnTo>
                <a:lnTo>
                  <a:pt x="68" y="92"/>
                </a:lnTo>
                <a:lnTo>
                  <a:pt x="68" y="98"/>
                </a:lnTo>
                <a:lnTo>
                  <a:pt x="68" y="104"/>
                </a:lnTo>
                <a:lnTo>
                  <a:pt x="68" y="110"/>
                </a:lnTo>
                <a:lnTo>
                  <a:pt x="68" y="116"/>
                </a:lnTo>
                <a:lnTo>
                  <a:pt x="74" y="120"/>
                </a:lnTo>
                <a:lnTo>
                  <a:pt x="80" y="124"/>
                </a:lnTo>
                <a:lnTo>
                  <a:pt x="84" y="130"/>
                </a:lnTo>
                <a:lnTo>
                  <a:pt x="88" y="136"/>
                </a:lnTo>
                <a:lnTo>
                  <a:pt x="94" y="138"/>
                </a:lnTo>
                <a:lnTo>
                  <a:pt x="100" y="144"/>
                </a:lnTo>
                <a:lnTo>
                  <a:pt x="116" y="148"/>
                </a:lnTo>
                <a:lnTo>
                  <a:pt x="128" y="152"/>
                </a:lnTo>
                <a:lnTo>
                  <a:pt x="122" y="148"/>
                </a:lnTo>
                <a:lnTo>
                  <a:pt x="116" y="144"/>
                </a:lnTo>
                <a:lnTo>
                  <a:pt x="112" y="138"/>
                </a:lnTo>
                <a:lnTo>
                  <a:pt x="106" y="136"/>
                </a:lnTo>
                <a:lnTo>
                  <a:pt x="100" y="132"/>
                </a:lnTo>
                <a:lnTo>
                  <a:pt x="94" y="128"/>
                </a:lnTo>
                <a:lnTo>
                  <a:pt x="88" y="124"/>
                </a:lnTo>
                <a:lnTo>
                  <a:pt x="82" y="122"/>
                </a:lnTo>
                <a:lnTo>
                  <a:pt x="76" y="120"/>
                </a:lnTo>
                <a:lnTo>
                  <a:pt x="70" y="116"/>
                </a:lnTo>
                <a:lnTo>
                  <a:pt x="64" y="120"/>
                </a:lnTo>
                <a:lnTo>
                  <a:pt x="64" y="126"/>
                </a:lnTo>
                <a:lnTo>
                  <a:pt x="64" y="132"/>
                </a:lnTo>
                <a:lnTo>
                  <a:pt x="64" y="138"/>
                </a:lnTo>
                <a:lnTo>
                  <a:pt x="64" y="144"/>
                </a:lnTo>
                <a:lnTo>
                  <a:pt x="64" y="150"/>
                </a:lnTo>
                <a:lnTo>
                  <a:pt x="64" y="156"/>
                </a:lnTo>
                <a:lnTo>
                  <a:pt x="64" y="162"/>
                </a:lnTo>
                <a:lnTo>
                  <a:pt x="64" y="168"/>
                </a:lnTo>
                <a:lnTo>
                  <a:pt x="64" y="174"/>
                </a:lnTo>
                <a:lnTo>
                  <a:pt x="64" y="180"/>
                </a:lnTo>
                <a:lnTo>
                  <a:pt x="58" y="184"/>
                </a:lnTo>
                <a:lnTo>
                  <a:pt x="54" y="190"/>
                </a:lnTo>
                <a:lnTo>
                  <a:pt x="50" y="196"/>
                </a:lnTo>
                <a:lnTo>
                  <a:pt x="46" y="202"/>
                </a:lnTo>
                <a:lnTo>
                  <a:pt x="42" y="208"/>
                </a:lnTo>
                <a:lnTo>
                  <a:pt x="38" y="214"/>
                </a:lnTo>
                <a:lnTo>
                  <a:pt x="34" y="220"/>
                </a:lnTo>
                <a:lnTo>
                  <a:pt x="32" y="226"/>
                </a:lnTo>
                <a:lnTo>
                  <a:pt x="30" y="232"/>
                </a:lnTo>
                <a:lnTo>
                  <a:pt x="26" y="238"/>
                </a:lnTo>
                <a:lnTo>
                  <a:pt x="28" y="232"/>
                </a:lnTo>
                <a:lnTo>
                  <a:pt x="30" y="226"/>
                </a:lnTo>
                <a:lnTo>
                  <a:pt x="34" y="220"/>
                </a:lnTo>
                <a:lnTo>
                  <a:pt x="38" y="214"/>
                </a:lnTo>
                <a:lnTo>
                  <a:pt x="40" y="208"/>
                </a:lnTo>
                <a:lnTo>
                  <a:pt x="44" y="200"/>
                </a:lnTo>
                <a:lnTo>
                  <a:pt x="48" y="194"/>
                </a:lnTo>
                <a:lnTo>
                  <a:pt x="52" y="188"/>
                </a:lnTo>
                <a:lnTo>
                  <a:pt x="54" y="182"/>
                </a:lnTo>
                <a:lnTo>
                  <a:pt x="58" y="176"/>
                </a:lnTo>
                <a:lnTo>
                  <a:pt x="62" y="170"/>
                </a:lnTo>
                <a:lnTo>
                  <a:pt x="64" y="164"/>
                </a:lnTo>
                <a:lnTo>
                  <a:pt x="66" y="176"/>
                </a:lnTo>
                <a:lnTo>
                  <a:pt x="66" y="182"/>
                </a:lnTo>
                <a:lnTo>
                  <a:pt x="68" y="188"/>
                </a:lnTo>
                <a:lnTo>
                  <a:pt x="70" y="194"/>
                </a:lnTo>
                <a:lnTo>
                  <a:pt x="72" y="200"/>
                </a:lnTo>
                <a:lnTo>
                  <a:pt x="76" y="206"/>
                </a:lnTo>
                <a:lnTo>
                  <a:pt x="78" y="214"/>
                </a:lnTo>
                <a:lnTo>
                  <a:pt x="80" y="220"/>
                </a:lnTo>
                <a:lnTo>
                  <a:pt x="86" y="224"/>
                </a:lnTo>
                <a:lnTo>
                  <a:pt x="88" y="230"/>
                </a:lnTo>
                <a:lnTo>
                  <a:pt x="94" y="232"/>
                </a:lnTo>
                <a:lnTo>
                  <a:pt x="96" y="238"/>
                </a:lnTo>
                <a:lnTo>
                  <a:pt x="96" y="232"/>
                </a:lnTo>
                <a:lnTo>
                  <a:pt x="94" y="226"/>
                </a:lnTo>
                <a:lnTo>
                  <a:pt x="90" y="220"/>
                </a:lnTo>
                <a:lnTo>
                  <a:pt x="88" y="214"/>
                </a:lnTo>
                <a:lnTo>
                  <a:pt x="84" y="208"/>
                </a:lnTo>
                <a:lnTo>
                  <a:pt x="82" y="202"/>
                </a:lnTo>
                <a:lnTo>
                  <a:pt x="80" y="196"/>
                </a:lnTo>
                <a:lnTo>
                  <a:pt x="78" y="190"/>
                </a:lnTo>
                <a:lnTo>
                  <a:pt x="76" y="184"/>
                </a:lnTo>
                <a:lnTo>
                  <a:pt x="74" y="178"/>
                </a:lnTo>
                <a:lnTo>
                  <a:pt x="74" y="172"/>
                </a:lnTo>
                <a:lnTo>
                  <a:pt x="72" y="166"/>
                </a:lnTo>
                <a:lnTo>
                  <a:pt x="72" y="160"/>
                </a:lnTo>
                <a:lnTo>
                  <a:pt x="72" y="154"/>
                </a:lnTo>
                <a:lnTo>
                  <a:pt x="72" y="148"/>
                </a:lnTo>
                <a:lnTo>
                  <a:pt x="72" y="142"/>
                </a:lnTo>
                <a:lnTo>
                  <a:pt x="72" y="136"/>
                </a:lnTo>
                <a:lnTo>
                  <a:pt x="72" y="130"/>
                </a:lnTo>
                <a:lnTo>
                  <a:pt x="72" y="124"/>
                </a:lnTo>
                <a:lnTo>
                  <a:pt x="72" y="118"/>
                </a:lnTo>
                <a:lnTo>
                  <a:pt x="66" y="118"/>
                </a:lnTo>
                <a:lnTo>
                  <a:pt x="64" y="124"/>
                </a:lnTo>
                <a:lnTo>
                  <a:pt x="64" y="130"/>
                </a:lnTo>
                <a:lnTo>
                  <a:pt x="64" y="136"/>
                </a:lnTo>
                <a:lnTo>
                  <a:pt x="64" y="142"/>
                </a:lnTo>
                <a:lnTo>
                  <a:pt x="66" y="148"/>
                </a:lnTo>
                <a:lnTo>
                  <a:pt x="66" y="154"/>
                </a:lnTo>
                <a:lnTo>
                  <a:pt x="66" y="160"/>
                </a:lnTo>
                <a:lnTo>
                  <a:pt x="66" y="166"/>
                </a:lnTo>
                <a:lnTo>
                  <a:pt x="66" y="172"/>
                </a:lnTo>
                <a:lnTo>
                  <a:pt x="62" y="178"/>
                </a:lnTo>
                <a:lnTo>
                  <a:pt x="58" y="196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1" name="Rounded Rectangle 90"/>
          <p:cNvSpPr/>
          <p:nvPr/>
        </p:nvSpPr>
        <p:spPr>
          <a:xfrm>
            <a:off x="2155612" y="4002088"/>
            <a:ext cx="719599" cy="432048"/>
          </a:xfrm>
          <a:prstGeom prst="roundRect">
            <a:avLst/>
          </a:prstGeom>
          <a:noFill/>
          <a:ln w="63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chemeClr val="tx1"/>
                </a:solidFill>
              </a:rPr>
              <a:t>Decision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making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92" name="Line 59"/>
          <p:cNvSpPr>
            <a:spLocks noChangeShapeType="1"/>
          </p:cNvSpPr>
          <p:nvPr/>
        </p:nvSpPr>
        <p:spPr bwMode="auto">
          <a:xfrm flipH="1">
            <a:off x="3654949" y="5009832"/>
            <a:ext cx="495218" cy="15295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93" name="Line 59"/>
          <p:cNvSpPr>
            <a:spLocks noChangeShapeType="1"/>
          </p:cNvSpPr>
          <p:nvPr/>
        </p:nvSpPr>
        <p:spPr bwMode="auto">
          <a:xfrm flipH="1" flipV="1">
            <a:off x="2515411" y="4644481"/>
            <a:ext cx="278864" cy="213149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94" name="Rectangle 93"/>
          <p:cNvSpPr/>
          <p:nvPr/>
        </p:nvSpPr>
        <p:spPr>
          <a:xfrm>
            <a:off x="646565" y="620688"/>
            <a:ext cx="7868432" cy="604867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Line 59"/>
          <p:cNvSpPr>
            <a:spLocks noChangeShapeType="1"/>
          </p:cNvSpPr>
          <p:nvPr/>
        </p:nvSpPr>
        <p:spPr bwMode="auto">
          <a:xfrm flipH="1">
            <a:off x="3076241" y="3973453"/>
            <a:ext cx="513983" cy="14062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pic>
        <p:nvPicPr>
          <p:cNvPr id="96" name="Picture 31" descr="j01953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7716" y="2887320"/>
            <a:ext cx="337344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8710" y="3059564"/>
            <a:ext cx="636067" cy="3796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8" name="Picture 5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118" y="5198400"/>
            <a:ext cx="467890" cy="269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43" name="Group 142"/>
          <p:cNvGrpSpPr/>
          <p:nvPr/>
        </p:nvGrpSpPr>
        <p:grpSpPr>
          <a:xfrm>
            <a:off x="4015955" y="5219329"/>
            <a:ext cx="273826" cy="439913"/>
            <a:chOff x="600075" y="3227193"/>
            <a:chExt cx="537368" cy="720985"/>
          </a:xfrm>
        </p:grpSpPr>
        <p:grpSp>
          <p:nvGrpSpPr>
            <p:cNvPr id="110" name="Group 86"/>
            <p:cNvGrpSpPr>
              <a:grpSpLocks/>
            </p:cNvGrpSpPr>
            <p:nvPr/>
          </p:nvGrpSpPr>
          <p:grpSpPr bwMode="auto">
            <a:xfrm>
              <a:off x="600075" y="3227193"/>
              <a:ext cx="357187" cy="552244"/>
              <a:chOff x="6786578" y="5143512"/>
              <a:chExt cx="714375" cy="1285875"/>
            </a:xfrm>
          </p:grpSpPr>
          <p:sp>
            <p:nvSpPr>
              <p:cNvPr id="111" name="Rounded Rectangle 110"/>
              <p:cNvSpPr/>
              <p:nvPr/>
            </p:nvSpPr>
            <p:spPr>
              <a:xfrm>
                <a:off x="6786578" y="5143512"/>
                <a:ext cx="714375" cy="128587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Times New Roman" pitchFamily="16" charset="0"/>
                  <a:buNone/>
                  <a:defRPr/>
                </a:pPr>
                <a:endParaRPr lang="en-GB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6859602" y="5357824"/>
                <a:ext cx="571501" cy="500063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Times New Roman" pitchFamily="16" charset="0"/>
                  <a:buNone/>
                  <a:defRPr/>
                </a:pPr>
                <a:endParaRPr lang="en-GB"/>
              </a:p>
            </p:txBody>
          </p:sp>
          <p:sp>
            <p:nvSpPr>
              <p:cNvPr id="113" name="Rounded Rectangle 112"/>
              <p:cNvSpPr/>
              <p:nvPr/>
            </p:nvSpPr>
            <p:spPr>
              <a:xfrm>
                <a:off x="6929452" y="6000762"/>
                <a:ext cx="73026" cy="7143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Times New Roman" pitchFamily="16" charset="0"/>
                  <a:buNone/>
                  <a:defRPr/>
                </a:pPr>
                <a:endParaRPr lang="en-GB"/>
              </a:p>
            </p:txBody>
          </p:sp>
          <p:sp>
            <p:nvSpPr>
              <p:cNvPr id="114" name="Rounded Rectangle 113"/>
              <p:cNvSpPr/>
              <p:nvPr/>
            </p:nvSpPr>
            <p:spPr>
              <a:xfrm>
                <a:off x="7072328" y="6000762"/>
                <a:ext cx="73024" cy="7143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Times New Roman" pitchFamily="16" charset="0"/>
                  <a:buNone/>
                  <a:defRPr/>
                </a:pPr>
                <a:endParaRPr lang="en-GB"/>
              </a:p>
            </p:txBody>
          </p:sp>
          <p:sp>
            <p:nvSpPr>
              <p:cNvPr id="115" name="Rounded Rectangle 114"/>
              <p:cNvSpPr/>
              <p:nvPr/>
            </p:nvSpPr>
            <p:spPr>
              <a:xfrm>
                <a:off x="7215203" y="6000762"/>
                <a:ext cx="73026" cy="7143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Times New Roman" pitchFamily="16" charset="0"/>
                  <a:buNone/>
                  <a:defRPr/>
                </a:pPr>
                <a:endParaRPr lang="en-GB"/>
              </a:p>
            </p:txBody>
          </p:sp>
          <p:sp>
            <p:nvSpPr>
              <p:cNvPr id="116" name="Rounded Rectangle 115"/>
              <p:cNvSpPr/>
              <p:nvPr/>
            </p:nvSpPr>
            <p:spPr>
              <a:xfrm>
                <a:off x="7358079" y="6000762"/>
                <a:ext cx="73024" cy="7143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Times New Roman" pitchFamily="16" charset="0"/>
                  <a:buNone/>
                  <a:defRPr/>
                </a:pPr>
                <a:endParaRPr lang="en-GB"/>
              </a:p>
            </p:txBody>
          </p:sp>
          <p:sp>
            <p:nvSpPr>
              <p:cNvPr id="117" name="Rounded Rectangle 116"/>
              <p:cNvSpPr/>
              <p:nvPr/>
            </p:nvSpPr>
            <p:spPr>
              <a:xfrm>
                <a:off x="6859602" y="6215074"/>
                <a:ext cx="69850" cy="7143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Times New Roman" pitchFamily="16" charset="0"/>
                  <a:buNone/>
                  <a:defRPr/>
                </a:pPr>
                <a:endParaRPr lang="en-GB"/>
              </a:p>
            </p:txBody>
          </p:sp>
          <p:sp>
            <p:nvSpPr>
              <p:cNvPr id="118" name="Rounded Rectangle 117"/>
              <p:cNvSpPr/>
              <p:nvPr/>
            </p:nvSpPr>
            <p:spPr>
              <a:xfrm>
                <a:off x="7002478" y="6215074"/>
                <a:ext cx="69850" cy="7143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Times New Roman" pitchFamily="16" charset="0"/>
                  <a:buNone/>
                  <a:defRPr/>
                </a:pPr>
                <a:endParaRPr lang="en-GB"/>
              </a:p>
            </p:txBody>
          </p:sp>
          <p:sp>
            <p:nvSpPr>
              <p:cNvPr id="119" name="Rounded Rectangle 118"/>
              <p:cNvSpPr/>
              <p:nvPr/>
            </p:nvSpPr>
            <p:spPr>
              <a:xfrm>
                <a:off x="7145353" y="6215074"/>
                <a:ext cx="69850" cy="7143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Times New Roman" pitchFamily="16" charset="0"/>
                  <a:buNone/>
                  <a:defRPr/>
                </a:pPr>
                <a:endParaRPr lang="en-GB"/>
              </a:p>
            </p:txBody>
          </p:sp>
          <p:sp>
            <p:nvSpPr>
              <p:cNvPr id="120" name="Rounded Rectangle 119"/>
              <p:cNvSpPr/>
              <p:nvPr/>
            </p:nvSpPr>
            <p:spPr>
              <a:xfrm>
                <a:off x="7288229" y="6215074"/>
                <a:ext cx="69850" cy="7143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Times New Roman" pitchFamily="16" charset="0"/>
                  <a:buNone/>
                  <a:defRPr/>
                </a:pPr>
                <a:endParaRPr lang="en-GB"/>
              </a:p>
            </p:txBody>
          </p:sp>
        </p:grpSp>
        <p:grpSp>
          <p:nvGrpSpPr>
            <p:cNvPr id="121" name="Group 86"/>
            <p:cNvGrpSpPr>
              <a:grpSpLocks/>
            </p:cNvGrpSpPr>
            <p:nvPr/>
          </p:nvGrpSpPr>
          <p:grpSpPr bwMode="auto">
            <a:xfrm>
              <a:off x="684213" y="3303893"/>
              <a:ext cx="357187" cy="552244"/>
              <a:chOff x="6786578" y="5143512"/>
              <a:chExt cx="714375" cy="1285875"/>
            </a:xfrm>
          </p:grpSpPr>
          <p:sp>
            <p:nvSpPr>
              <p:cNvPr id="122" name="Rounded Rectangle 121"/>
              <p:cNvSpPr/>
              <p:nvPr/>
            </p:nvSpPr>
            <p:spPr>
              <a:xfrm>
                <a:off x="6786578" y="5143512"/>
                <a:ext cx="714375" cy="128587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Times New Roman" pitchFamily="16" charset="0"/>
                  <a:buNone/>
                  <a:defRPr/>
                </a:pPr>
                <a:endParaRPr lang="en-GB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6859602" y="5357824"/>
                <a:ext cx="571501" cy="500063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Times New Roman" pitchFamily="16" charset="0"/>
                  <a:buNone/>
                  <a:defRPr/>
                </a:pPr>
                <a:endParaRPr lang="en-GB"/>
              </a:p>
            </p:txBody>
          </p:sp>
          <p:sp>
            <p:nvSpPr>
              <p:cNvPr id="124" name="Rounded Rectangle 123"/>
              <p:cNvSpPr/>
              <p:nvPr/>
            </p:nvSpPr>
            <p:spPr>
              <a:xfrm>
                <a:off x="6929452" y="6000762"/>
                <a:ext cx="73026" cy="7143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Times New Roman" pitchFamily="16" charset="0"/>
                  <a:buNone/>
                  <a:defRPr/>
                </a:pPr>
                <a:endParaRPr lang="en-GB"/>
              </a:p>
            </p:txBody>
          </p:sp>
          <p:sp>
            <p:nvSpPr>
              <p:cNvPr id="125" name="Rounded Rectangle 124"/>
              <p:cNvSpPr/>
              <p:nvPr/>
            </p:nvSpPr>
            <p:spPr>
              <a:xfrm>
                <a:off x="7072328" y="6000762"/>
                <a:ext cx="73024" cy="7143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Times New Roman" pitchFamily="16" charset="0"/>
                  <a:buNone/>
                  <a:defRPr/>
                </a:pPr>
                <a:endParaRPr lang="en-GB"/>
              </a:p>
            </p:txBody>
          </p:sp>
          <p:sp>
            <p:nvSpPr>
              <p:cNvPr id="126" name="Rounded Rectangle 125"/>
              <p:cNvSpPr/>
              <p:nvPr/>
            </p:nvSpPr>
            <p:spPr>
              <a:xfrm>
                <a:off x="7215203" y="6000762"/>
                <a:ext cx="73026" cy="7143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Times New Roman" pitchFamily="16" charset="0"/>
                  <a:buNone/>
                  <a:defRPr/>
                </a:pPr>
                <a:endParaRPr lang="en-GB"/>
              </a:p>
            </p:txBody>
          </p:sp>
          <p:sp>
            <p:nvSpPr>
              <p:cNvPr id="127" name="Rounded Rectangle 126"/>
              <p:cNvSpPr/>
              <p:nvPr/>
            </p:nvSpPr>
            <p:spPr>
              <a:xfrm>
                <a:off x="7358079" y="6000762"/>
                <a:ext cx="73024" cy="7143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Times New Roman" pitchFamily="16" charset="0"/>
                  <a:buNone/>
                  <a:defRPr/>
                </a:pPr>
                <a:endParaRPr lang="en-GB"/>
              </a:p>
            </p:txBody>
          </p:sp>
          <p:sp>
            <p:nvSpPr>
              <p:cNvPr id="128" name="Rounded Rectangle 127"/>
              <p:cNvSpPr/>
              <p:nvPr/>
            </p:nvSpPr>
            <p:spPr>
              <a:xfrm>
                <a:off x="6859602" y="6215074"/>
                <a:ext cx="69850" cy="7143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Times New Roman" pitchFamily="16" charset="0"/>
                  <a:buNone/>
                  <a:defRPr/>
                </a:pPr>
                <a:endParaRPr lang="en-GB"/>
              </a:p>
            </p:txBody>
          </p:sp>
          <p:sp>
            <p:nvSpPr>
              <p:cNvPr id="129" name="Rounded Rectangle 128"/>
              <p:cNvSpPr/>
              <p:nvPr/>
            </p:nvSpPr>
            <p:spPr>
              <a:xfrm>
                <a:off x="7002478" y="6215074"/>
                <a:ext cx="69850" cy="7143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Times New Roman" pitchFamily="16" charset="0"/>
                  <a:buNone/>
                  <a:defRPr/>
                </a:pPr>
                <a:endParaRPr lang="en-GB"/>
              </a:p>
            </p:txBody>
          </p:sp>
          <p:sp>
            <p:nvSpPr>
              <p:cNvPr id="130" name="Rounded Rectangle 129"/>
              <p:cNvSpPr/>
              <p:nvPr/>
            </p:nvSpPr>
            <p:spPr>
              <a:xfrm>
                <a:off x="7145353" y="6215074"/>
                <a:ext cx="69850" cy="7143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Times New Roman" pitchFamily="16" charset="0"/>
                  <a:buNone/>
                  <a:defRPr/>
                </a:pPr>
                <a:endParaRPr lang="en-GB"/>
              </a:p>
            </p:txBody>
          </p:sp>
          <p:sp>
            <p:nvSpPr>
              <p:cNvPr id="131" name="Rounded Rectangle 130"/>
              <p:cNvSpPr/>
              <p:nvPr/>
            </p:nvSpPr>
            <p:spPr>
              <a:xfrm>
                <a:off x="7288229" y="6215074"/>
                <a:ext cx="69850" cy="7143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Times New Roman" pitchFamily="16" charset="0"/>
                  <a:buNone/>
                  <a:defRPr/>
                </a:pPr>
                <a:endParaRPr lang="en-GB"/>
              </a:p>
            </p:txBody>
          </p:sp>
        </p:grpSp>
        <p:grpSp>
          <p:nvGrpSpPr>
            <p:cNvPr id="132" name="Group 86"/>
            <p:cNvGrpSpPr>
              <a:grpSpLocks/>
            </p:cNvGrpSpPr>
            <p:nvPr/>
          </p:nvGrpSpPr>
          <p:grpSpPr bwMode="auto">
            <a:xfrm>
              <a:off x="780256" y="3395934"/>
              <a:ext cx="357187" cy="552244"/>
              <a:chOff x="6786578" y="5143512"/>
              <a:chExt cx="714375" cy="1285875"/>
            </a:xfrm>
          </p:grpSpPr>
          <p:sp>
            <p:nvSpPr>
              <p:cNvPr id="133" name="Rounded Rectangle 132"/>
              <p:cNvSpPr/>
              <p:nvPr/>
            </p:nvSpPr>
            <p:spPr>
              <a:xfrm>
                <a:off x="6786578" y="5143512"/>
                <a:ext cx="714375" cy="128587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Times New Roman" pitchFamily="16" charset="0"/>
                  <a:buNone/>
                  <a:defRPr/>
                </a:pPr>
                <a:endParaRPr lang="en-GB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6859602" y="5357824"/>
                <a:ext cx="571501" cy="500063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Times New Roman" pitchFamily="16" charset="0"/>
                  <a:buNone/>
                  <a:defRPr/>
                </a:pPr>
                <a:endParaRPr lang="en-GB"/>
              </a:p>
            </p:txBody>
          </p:sp>
          <p:sp>
            <p:nvSpPr>
              <p:cNvPr id="135" name="Rounded Rectangle 134"/>
              <p:cNvSpPr/>
              <p:nvPr/>
            </p:nvSpPr>
            <p:spPr>
              <a:xfrm>
                <a:off x="6929452" y="6000762"/>
                <a:ext cx="73026" cy="7143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Times New Roman" pitchFamily="16" charset="0"/>
                  <a:buNone/>
                  <a:defRPr/>
                </a:pPr>
                <a:endParaRPr lang="en-GB"/>
              </a:p>
            </p:txBody>
          </p:sp>
          <p:sp>
            <p:nvSpPr>
              <p:cNvPr id="136" name="Rounded Rectangle 135"/>
              <p:cNvSpPr/>
              <p:nvPr/>
            </p:nvSpPr>
            <p:spPr>
              <a:xfrm>
                <a:off x="7072328" y="6000762"/>
                <a:ext cx="73024" cy="7143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Times New Roman" pitchFamily="16" charset="0"/>
                  <a:buNone/>
                  <a:defRPr/>
                </a:pPr>
                <a:endParaRPr lang="en-GB"/>
              </a:p>
            </p:txBody>
          </p:sp>
          <p:sp>
            <p:nvSpPr>
              <p:cNvPr id="137" name="Rounded Rectangle 136"/>
              <p:cNvSpPr/>
              <p:nvPr/>
            </p:nvSpPr>
            <p:spPr>
              <a:xfrm>
                <a:off x="7215203" y="6000762"/>
                <a:ext cx="73026" cy="7143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Times New Roman" pitchFamily="16" charset="0"/>
                  <a:buNone/>
                  <a:defRPr/>
                </a:pPr>
                <a:endParaRPr lang="en-GB"/>
              </a:p>
            </p:txBody>
          </p:sp>
          <p:sp>
            <p:nvSpPr>
              <p:cNvPr id="138" name="Rounded Rectangle 137"/>
              <p:cNvSpPr/>
              <p:nvPr/>
            </p:nvSpPr>
            <p:spPr>
              <a:xfrm>
                <a:off x="7358079" y="6000762"/>
                <a:ext cx="73024" cy="7143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Times New Roman" pitchFamily="16" charset="0"/>
                  <a:buNone/>
                  <a:defRPr/>
                </a:pPr>
                <a:endParaRPr lang="en-GB"/>
              </a:p>
            </p:txBody>
          </p:sp>
          <p:sp>
            <p:nvSpPr>
              <p:cNvPr id="139" name="Rounded Rectangle 138"/>
              <p:cNvSpPr/>
              <p:nvPr/>
            </p:nvSpPr>
            <p:spPr>
              <a:xfrm>
                <a:off x="6859602" y="6215074"/>
                <a:ext cx="69850" cy="7143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Times New Roman" pitchFamily="16" charset="0"/>
                  <a:buNone/>
                  <a:defRPr/>
                </a:pPr>
                <a:endParaRPr lang="en-GB"/>
              </a:p>
            </p:txBody>
          </p:sp>
          <p:sp>
            <p:nvSpPr>
              <p:cNvPr id="140" name="Rounded Rectangle 139"/>
              <p:cNvSpPr/>
              <p:nvPr/>
            </p:nvSpPr>
            <p:spPr>
              <a:xfrm>
                <a:off x="7002478" y="6215074"/>
                <a:ext cx="69850" cy="7143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Times New Roman" pitchFamily="16" charset="0"/>
                  <a:buNone/>
                  <a:defRPr/>
                </a:pPr>
                <a:endParaRPr lang="en-GB"/>
              </a:p>
            </p:txBody>
          </p:sp>
          <p:sp>
            <p:nvSpPr>
              <p:cNvPr id="141" name="Rounded Rectangle 140"/>
              <p:cNvSpPr/>
              <p:nvPr/>
            </p:nvSpPr>
            <p:spPr>
              <a:xfrm>
                <a:off x="7145353" y="6215074"/>
                <a:ext cx="69850" cy="7143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Times New Roman" pitchFamily="16" charset="0"/>
                  <a:buNone/>
                  <a:defRPr/>
                </a:pPr>
                <a:endParaRPr lang="en-GB"/>
              </a:p>
            </p:txBody>
          </p:sp>
          <p:sp>
            <p:nvSpPr>
              <p:cNvPr id="142" name="Rounded Rectangle 141"/>
              <p:cNvSpPr/>
              <p:nvPr/>
            </p:nvSpPr>
            <p:spPr>
              <a:xfrm>
                <a:off x="7288229" y="6215074"/>
                <a:ext cx="69850" cy="7143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Times New Roman" pitchFamily="16" charset="0"/>
                  <a:buNone/>
                  <a:defRPr/>
                </a:pPr>
                <a:endParaRPr lang="en-GB"/>
              </a:p>
            </p:txBody>
          </p:sp>
        </p:grpSp>
      </p:grpSp>
      <p:sp>
        <p:nvSpPr>
          <p:cNvPr id="145" name="Flowchart: Multidocument 144"/>
          <p:cNvSpPr/>
          <p:nvPr/>
        </p:nvSpPr>
        <p:spPr>
          <a:xfrm>
            <a:off x="7086343" y="1834646"/>
            <a:ext cx="224756" cy="199993"/>
          </a:xfrm>
          <a:prstGeom prst="flowChartMultidocumen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lowchart: Magnetic Disk 145"/>
          <p:cNvSpPr/>
          <p:nvPr/>
        </p:nvSpPr>
        <p:spPr>
          <a:xfrm>
            <a:off x="7833430" y="3113026"/>
            <a:ext cx="279483" cy="303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32561" y="168376"/>
            <a:ext cx="765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Empirical work: mapping use of information in Mozambique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94920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800" dirty="0" smtClean="0"/>
              <a:t>How to understand </a:t>
            </a:r>
            <a:r>
              <a:rPr lang="nb-NO" sz="2800" dirty="0" err="1" smtClean="0"/>
              <a:t>information</a:t>
            </a:r>
            <a:r>
              <a:rPr lang="nb-NO" sz="2800" dirty="0" smtClean="0"/>
              <a:t> </a:t>
            </a:r>
            <a:r>
              <a:rPr lang="nb-NO" sz="2800" dirty="0" err="1" smtClean="0"/>
              <a:t>use</a:t>
            </a:r>
            <a:r>
              <a:rPr lang="nb-NO" sz="2800" dirty="0" smtClean="0"/>
              <a:t>?</a:t>
            </a:r>
            <a:br>
              <a:rPr lang="nb-NO" sz="2800" dirty="0" smtClean="0"/>
            </a:br>
            <a:r>
              <a:rPr lang="nb-NO" sz="2800" dirty="0" smtClean="0"/>
              <a:t>- Or </a:t>
            </a:r>
            <a:r>
              <a:rPr lang="nb-NO" sz="2800" dirty="0" err="1" smtClean="0"/>
              <a:t>how</a:t>
            </a:r>
            <a:r>
              <a:rPr lang="nb-NO" sz="2800" dirty="0" smtClean="0"/>
              <a:t> </a:t>
            </a:r>
            <a:r>
              <a:rPr lang="nb-NO" sz="2800" dirty="0" err="1" smtClean="0"/>
              <a:t>information</a:t>
            </a:r>
            <a:r>
              <a:rPr lang="nb-NO" sz="2800" dirty="0" smtClean="0"/>
              <a:t> systems </a:t>
            </a:r>
            <a:r>
              <a:rPr lang="nb-NO" sz="2800" dirty="0" err="1" smtClean="0"/>
              <a:t>are</a:t>
            </a:r>
            <a:r>
              <a:rPr lang="nb-NO" sz="2800" dirty="0" smtClean="0"/>
              <a:t> </a:t>
            </a:r>
            <a:r>
              <a:rPr lang="nb-NO" sz="2800" dirty="0" err="1" smtClean="0"/>
              <a:t>useful</a:t>
            </a:r>
            <a:r>
              <a:rPr lang="nb-NO" sz="2800" dirty="0" smtClean="0"/>
              <a:t>. Or </a:t>
            </a:r>
            <a:r>
              <a:rPr lang="nb-NO" sz="2800" dirty="0" err="1" smtClean="0"/>
              <a:t>contribute</a:t>
            </a:r>
            <a:r>
              <a:rPr lang="nb-NO" sz="2800" dirty="0" smtClean="0"/>
              <a:t> to </a:t>
            </a:r>
            <a:r>
              <a:rPr lang="nb-NO" sz="2800" dirty="0" err="1" smtClean="0"/>
              <a:t>development</a:t>
            </a:r>
            <a:endParaRPr lang="nb-NO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/>
              <a:t>Informating</a:t>
            </a:r>
            <a:r>
              <a:rPr lang="en-US" dirty="0"/>
              <a:t> is a term </a:t>
            </a:r>
            <a:r>
              <a:rPr lang="en-US" dirty="0" smtClean="0"/>
              <a:t>from the </a:t>
            </a:r>
            <a:r>
              <a:rPr lang="en-US" dirty="0"/>
              <a:t>book </a:t>
            </a:r>
            <a:r>
              <a:rPr lang="en-US" i="1" dirty="0"/>
              <a:t>In the Age of the Smart Machine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Zuboff</a:t>
            </a:r>
            <a:r>
              <a:rPr lang="en-US" dirty="0" smtClean="0"/>
              <a:t>, 1988)</a:t>
            </a:r>
            <a:endParaRPr lang="nb-NO" dirty="0" smtClean="0"/>
          </a:p>
          <a:p>
            <a:r>
              <a:rPr lang="en-US" dirty="0"/>
              <a:t>the process that translates </a:t>
            </a:r>
            <a:r>
              <a:rPr lang="en-US" dirty="0" smtClean="0"/>
              <a:t>‘digital’ descriptions </a:t>
            </a:r>
            <a:r>
              <a:rPr lang="en-US" dirty="0"/>
              <a:t>and measurements of activities, events and objects into </a:t>
            </a:r>
            <a:r>
              <a:rPr lang="en-US" dirty="0" smtClean="0"/>
              <a:t>information and thereby making them </a:t>
            </a:r>
            <a:r>
              <a:rPr lang="en-US" dirty="0"/>
              <a:t>visible to the </a:t>
            </a:r>
            <a:r>
              <a:rPr lang="en-US" dirty="0" smtClean="0"/>
              <a:t>organization</a:t>
            </a:r>
          </a:p>
          <a:p>
            <a:pPr marL="0" indent="0">
              <a:buNone/>
            </a:pPr>
            <a:r>
              <a:rPr lang="en-US" dirty="0" smtClean="0"/>
              <a:t>Enable i</a:t>
            </a:r>
            <a:r>
              <a:rPr lang="en-US" dirty="0" smtClean="0"/>
              <a:t>nformation to be pushed to lower level of the </a:t>
            </a:r>
            <a:r>
              <a:rPr lang="en-US" dirty="0" err="1" smtClean="0"/>
              <a:t>organisation</a:t>
            </a:r>
            <a:endParaRPr lang="nb-NO" dirty="0"/>
          </a:p>
          <a:p>
            <a:pPr marL="0" indent="0">
              <a:buNone/>
            </a:pPr>
            <a:r>
              <a:rPr lang="nb-NO" dirty="0" err="1" smtClean="0"/>
              <a:t>Enable</a:t>
            </a:r>
            <a:r>
              <a:rPr lang="nb-NO" dirty="0" smtClean="0"/>
              <a:t> </a:t>
            </a:r>
            <a:r>
              <a:rPr lang="nb-NO" dirty="0" err="1" smtClean="0"/>
              <a:t>informed</a:t>
            </a:r>
            <a:r>
              <a:rPr lang="nb-NO" dirty="0" smtClean="0"/>
              <a:t> </a:t>
            </a:r>
            <a:r>
              <a:rPr lang="nb-NO" dirty="0" err="1" smtClean="0"/>
              <a:t>decisionmaking</a:t>
            </a:r>
            <a:r>
              <a:rPr lang="nb-NO" dirty="0" smtClean="0"/>
              <a:t> &amp; </a:t>
            </a:r>
            <a:r>
              <a:rPr lang="nb-NO" dirty="0" err="1" smtClean="0"/>
              <a:t>conversation</a:t>
            </a:r>
            <a:r>
              <a:rPr lang="nb-NO" dirty="0" smtClean="0"/>
              <a:t> </a:t>
            </a:r>
            <a:r>
              <a:rPr lang="nb-NO" dirty="0" err="1" smtClean="0"/>
              <a:t>around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6489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Research </a:t>
            </a:r>
            <a:r>
              <a:rPr lang="nb-NO" dirty="0" err="1" smtClean="0"/>
              <a:t>method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 smtClean="0"/>
              <a:t>The </a:t>
            </a:r>
            <a:r>
              <a:rPr lang="nb-NO" dirty="0" err="1" smtClean="0"/>
              <a:t>research</a:t>
            </a:r>
            <a:r>
              <a:rPr lang="nb-NO" dirty="0" smtClean="0"/>
              <a:t> </a:t>
            </a:r>
            <a:r>
              <a:rPr lang="nb-NO" dirty="0" err="1" smtClean="0"/>
              <a:t>method</a:t>
            </a:r>
            <a:r>
              <a:rPr lang="nb-NO" dirty="0" smtClean="0"/>
              <a:t>: A </a:t>
            </a:r>
            <a:r>
              <a:rPr lang="nb-NO" dirty="0" err="1" smtClean="0"/>
              <a:t>strategy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enquiry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A </a:t>
            </a:r>
            <a:r>
              <a:rPr lang="nb-NO" dirty="0" err="1" smtClean="0"/>
              <a:t>way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finding</a:t>
            </a:r>
            <a:r>
              <a:rPr lang="nb-NO" dirty="0" smtClean="0"/>
              <a:t> </a:t>
            </a:r>
            <a:r>
              <a:rPr lang="nb-NO" dirty="0" err="1" smtClean="0"/>
              <a:t>empirical</a:t>
            </a:r>
            <a:r>
              <a:rPr lang="nb-NO" dirty="0" smtClean="0"/>
              <a:t> data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world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err="1" smtClean="0"/>
              <a:t>Each</a:t>
            </a:r>
            <a:r>
              <a:rPr lang="nb-NO" dirty="0" smtClean="0"/>
              <a:t> </a:t>
            </a:r>
            <a:r>
              <a:rPr lang="nb-NO" dirty="0" err="1" smtClean="0"/>
              <a:t>research</a:t>
            </a:r>
            <a:r>
              <a:rPr lang="nb-NO" dirty="0" smtClean="0"/>
              <a:t> </a:t>
            </a:r>
            <a:r>
              <a:rPr lang="nb-NO" dirty="0" err="1" smtClean="0"/>
              <a:t>method</a:t>
            </a:r>
            <a:r>
              <a:rPr lang="nb-NO" dirty="0" smtClean="0"/>
              <a:t> </a:t>
            </a:r>
            <a:r>
              <a:rPr lang="nb-NO" dirty="0" err="1" smtClean="0"/>
              <a:t>build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a </a:t>
            </a:r>
            <a:r>
              <a:rPr lang="nb-NO" dirty="0" err="1" smtClean="0"/>
              <a:t>set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underlying </a:t>
            </a:r>
            <a:r>
              <a:rPr lang="nb-NO" dirty="0" err="1" smtClean="0"/>
              <a:t>philosphical</a:t>
            </a:r>
            <a:r>
              <a:rPr lang="nb-NO" dirty="0" smtClean="0"/>
              <a:t> </a:t>
            </a:r>
            <a:r>
              <a:rPr lang="nb-NO" dirty="0" err="1" smtClean="0"/>
              <a:t>assumptions</a:t>
            </a:r>
            <a:r>
              <a:rPr lang="nb-NO" dirty="0" smtClean="0"/>
              <a:t>,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choice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method</a:t>
            </a:r>
            <a:r>
              <a:rPr lang="nb-NO" dirty="0" smtClean="0"/>
              <a:t> </a:t>
            </a:r>
            <a:r>
              <a:rPr lang="nb-NO" dirty="0" err="1" smtClean="0"/>
              <a:t>influence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way</a:t>
            </a:r>
            <a:r>
              <a:rPr lang="nb-NO" dirty="0" smtClean="0"/>
              <a:t> </a:t>
            </a:r>
            <a:r>
              <a:rPr lang="nb-NO" dirty="0" err="1" smtClean="0"/>
              <a:t>researchers</a:t>
            </a:r>
            <a:r>
              <a:rPr lang="nb-NO" dirty="0" smtClean="0"/>
              <a:t> </a:t>
            </a:r>
            <a:r>
              <a:rPr lang="nb-NO" dirty="0" err="1" smtClean="0"/>
              <a:t>collect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data.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 smtClean="0"/>
              <a:t>Specific</a:t>
            </a:r>
            <a:r>
              <a:rPr lang="nb-NO" dirty="0" smtClean="0"/>
              <a:t> </a:t>
            </a:r>
            <a:r>
              <a:rPr lang="nb-NO" dirty="0" err="1" smtClean="0"/>
              <a:t>research</a:t>
            </a:r>
            <a:r>
              <a:rPr lang="nb-NO" dirty="0" smtClean="0"/>
              <a:t> </a:t>
            </a:r>
            <a:r>
              <a:rPr lang="nb-NO" dirty="0" err="1" smtClean="0"/>
              <a:t>methods</a:t>
            </a:r>
            <a:r>
              <a:rPr lang="nb-NO" dirty="0" smtClean="0"/>
              <a:t> </a:t>
            </a:r>
            <a:r>
              <a:rPr lang="nb-NO" dirty="0" err="1" smtClean="0"/>
              <a:t>imply</a:t>
            </a:r>
            <a:r>
              <a:rPr lang="nb-NO" dirty="0" smtClean="0"/>
              <a:t> different </a:t>
            </a:r>
            <a:r>
              <a:rPr lang="nb-NO" dirty="0" err="1" smtClean="0"/>
              <a:t>set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skills and </a:t>
            </a:r>
            <a:r>
              <a:rPr lang="nb-NO" dirty="0" err="1" smtClean="0"/>
              <a:t>practices</a:t>
            </a:r>
            <a:r>
              <a:rPr lang="nb-NO" dirty="0" smtClean="0"/>
              <a:t>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0664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853" y="2420888"/>
            <a:ext cx="3893133" cy="29162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2582086"/>
            <a:ext cx="277088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Data validation</a:t>
            </a:r>
          </a:p>
          <a:p>
            <a:r>
              <a:rPr lang="en-US" sz="2000" dirty="0" err="1" smtClean="0"/>
              <a:t>Giseny</a:t>
            </a:r>
            <a:r>
              <a:rPr lang="en-US" sz="2000" dirty="0" smtClean="0"/>
              <a:t> hospital</a:t>
            </a:r>
          </a:p>
          <a:p>
            <a:r>
              <a:rPr lang="en-US" sz="2000" dirty="0" smtClean="0"/>
              <a:t>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October 2019 (!)</a:t>
            </a:r>
          </a:p>
          <a:p>
            <a:r>
              <a:rPr lang="en-US" sz="2000" dirty="0" smtClean="0"/>
              <a:t>Wards &amp; services control</a:t>
            </a:r>
          </a:p>
          <a:p>
            <a:r>
              <a:rPr lang="en-US" sz="2000" dirty="0"/>
              <a:t>d</a:t>
            </a:r>
            <a:r>
              <a:rPr lang="en-US" sz="2000" dirty="0" smtClean="0"/>
              <a:t>ata variables together </a:t>
            </a:r>
          </a:p>
          <a:p>
            <a:r>
              <a:rPr lang="en-US" sz="2000" dirty="0" smtClean="0"/>
              <a:t>with data manager</a:t>
            </a: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9552" y="274638"/>
            <a:ext cx="6419056" cy="77809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Routine data validation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94084" y="908720"/>
            <a:ext cx="8424936" cy="1697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b-NO" sz="2400" dirty="0" err="1"/>
              <a:t>Routines</a:t>
            </a:r>
            <a:r>
              <a:rPr lang="nb-NO" sz="2400" dirty="0"/>
              <a:t> for data </a:t>
            </a:r>
            <a:r>
              <a:rPr lang="nb-NO" sz="2400" dirty="0" err="1"/>
              <a:t>validation</a:t>
            </a:r>
            <a:r>
              <a:rPr lang="nb-NO" sz="2400" dirty="0"/>
              <a:t> in all </a:t>
            </a:r>
            <a:r>
              <a:rPr lang="nb-NO" sz="2400" dirty="0" err="1"/>
              <a:t>countries</a:t>
            </a:r>
            <a:r>
              <a:rPr lang="nb-NO" sz="2400" dirty="0"/>
              <a:t> </a:t>
            </a:r>
            <a:r>
              <a:rPr lang="nb-NO" sz="2400" dirty="0" smtClean="0"/>
              <a:t>– BUT </a:t>
            </a:r>
            <a:r>
              <a:rPr lang="nb-NO" sz="2400" dirty="0" err="1" smtClean="0"/>
              <a:t>carried</a:t>
            </a:r>
            <a:r>
              <a:rPr lang="nb-NO" sz="2400" dirty="0" smtClean="0"/>
              <a:t> </a:t>
            </a:r>
            <a:r>
              <a:rPr lang="nb-NO" sz="2400" dirty="0" err="1"/>
              <a:t>out</a:t>
            </a:r>
            <a:r>
              <a:rPr lang="nb-NO" sz="2400" dirty="0"/>
              <a:t> </a:t>
            </a:r>
            <a:r>
              <a:rPr lang="nb-NO" sz="2400" dirty="0" err="1"/>
              <a:t>before</a:t>
            </a:r>
            <a:r>
              <a:rPr lang="nb-NO" sz="2400" dirty="0"/>
              <a:t> </a:t>
            </a:r>
            <a:r>
              <a:rPr lang="nb-NO" sz="2400" dirty="0" err="1" smtClean="0"/>
              <a:t>monthly</a:t>
            </a:r>
            <a:r>
              <a:rPr lang="nb-NO" sz="2400" dirty="0" smtClean="0"/>
              <a:t> DHIS2 </a:t>
            </a:r>
            <a:r>
              <a:rPr lang="nb-NO" sz="2400" dirty="0"/>
              <a:t>data </a:t>
            </a:r>
            <a:r>
              <a:rPr lang="nb-NO" sz="2400" dirty="0" err="1" smtClean="0"/>
              <a:t>entry</a:t>
            </a:r>
            <a:r>
              <a:rPr lang="nb-NO" sz="2400" dirty="0" smtClean="0"/>
              <a:t> – </a:t>
            </a:r>
            <a:r>
              <a:rPr lang="nb-NO" sz="2400" dirty="0" err="1" smtClean="0"/>
              <a:t>Paperbased</a:t>
            </a:r>
            <a:r>
              <a:rPr lang="nb-NO" sz="2400" dirty="0" smtClean="0"/>
              <a:t> ‘</a:t>
            </a:r>
            <a:r>
              <a:rPr lang="nb-NO" sz="2400" dirty="0" err="1" smtClean="0"/>
              <a:t>Tradition</a:t>
            </a:r>
            <a:r>
              <a:rPr lang="nb-NO" sz="2400" dirty="0" smtClean="0"/>
              <a:t>’</a:t>
            </a:r>
            <a:endParaRPr lang="nb-NO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2400" dirty="0" err="1"/>
              <a:t>O</a:t>
            </a:r>
            <a:r>
              <a:rPr lang="nb-NO" sz="2400" dirty="0" err="1" smtClean="0"/>
              <a:t>f</a:t>
            </a:r>
            <a:r>
              <a:rPr lang="nb-NO" sz="2400" dirty="0" smtClean="0"/>
              <a:t> </a:t>
            </a:r>
            <a:r>
              <a:rPr lang="nb-NO" sz="2400" dirty="0" err="1"/>
              <a:t>course</a:t>
            </a:r>
            <a:r>
              <a:rPr lang="nb-NO" sz="2400" dirty="0"/>
              <a:t> ‘</a:t>
            </a:r>
            <a:r>
              <a:rPr lang="nb-NO" sz="2400" dirty="0" err="1"/>
              <a:t>good</a:t>
            </a:r>
            <a:r>
              <a:rPr lang="nb-NO" sz="2400" dirty="0"/>
              <a:t>’ - </a:t>
            </a:r>
            <a:r>
              <a:rPr lang="nb-NO" sz="2400" dirty="0" err="1" smtClean="0"/>
              <a:t>But</a:t>
            </a:r>
            <a:r>
              <a:rPr lang="nb-NO" sz="2400" dirty="0" smtClean="0"/>
              <a:t> </a:t>
            </a:r>
            <a:r>
              <a:rPr lang="nb-NO" sz="2400" dirty="0"/>
              <a:t>DHIS2 and </a:t>
            </a:r>
            <a:r>
              <a:rPr lang="nb-NO" sz="2400" dirty="0" err="1"/>
              <a:t>validation</a:t>
            </a:r>
            <a:r>
              <a:rPr lang="nb-NO" sz="2400" dirty="0"/>
              <a:t> </a:t>
            </a:r>
            <a:r>
              <a:rPr lang="nb-NO" sz="2400" dirty="0" err="1"/>
              <a:t>rules</a:t>
            </a:r>
            <a:r>
              <a:rPr lang="nb-NO" sz="2400" dirty="0"/>
              <a:t> not part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routine</a:t>
            </a:r>
            <a:r>
              <a:rPr lang="nb-NO" sz="2400" dirty="0"/>
              <a:t> data handling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521078"/>
            <a:ext cx="4750601" cy="2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111" y="2325077"/>
            <a:ext cx="6256696" cy="369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289192"/>
            <a:ext cx="7331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Improve DHIS2 to better support data use 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784892"/>
            <a:ext cx="81056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Tables with data reported from facilities much used in meetings</a:t>
            </a:r>
          </a:p>
          <a:p>
            <a:endParaRPr lang="en-US" sz="2400" dirty="0" smtClean="0"/>
          </a:p>
          <a:p>
            <a:r>
              <a:rPr lang="en-US" sz="2400" dirty="0" smtClean="0"/>
              <a:t>Example from data manager: ‘Why I use Excel and not DHIS2’ </a:t>
            </a:r>
          </a:p>
          <a:p>
            <a:r>
              <a:rPr lang="en-US" sz="2400" dirty="0" smtClean="0"/>
              <a:t>Need to mix text and charts and add </a:t>
            </a:r>
            <a:r>
              <a:rPr lang="en-US" sz="2400" dirty="0" err="1" smtClean="0"/>
              <a:t>colours</a:t>
            </a:r>
            <a:r>
              <a:rPr lang="en-US" sz="2400" dirty="0" smtClean="0"/>
              <a:t>  in tables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6309320"/>
            <a:ext cx="344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Requires improved DHIS2 analytics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462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9746" y="1594908"/>
            <a:ext cx="7024253" cy="5181631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Data Use .."/>
          <p:cNvSpPr txBox="1">
            <a:spLocks noGrp="1"/>
          </p:cNvSpPr>
          <p:nvPr>
            <p:ph type="title"/>
          </p:nvPr>
        </p:nvSpPr>
        <p:spPr>
          <a:xfrm>
            <a:off x="0" y="84571"/>
            <a:ext cx="8913412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b-NO" sz="2800" dirty="0" err="1" smtClean="0"/>
              <a:t>Mozambique</a:t>
            </a:r>
            <a:r>
              <a:rPr lang="nb-NO" sz="2800" dirty="0" smtClean="0"/>
              <a:t>: </a:t>
            </a:r>
            <a:r>
              <a:rPr lang="nb-NO" sz="2800" dirty="0" err="1" smtClean="0"/>
              <a:t>Monthly</a:t>
            </a:r>
            <a:r>
              <a:rPr lang="nb-NO" sz="2800" dirty="0" smtClean="0"/>
              <a:t> </a:t>
            </a:r>
            <a:r>
              <a:rPr lang="nb-NO" sz="2800" dirty="0" err="1" smtClean="0"/>
              <a:t>meeting</a:t>
            </a:r>
            <a:r>
              <a:rPr lang="nb-NO" sz="2800" dirty="0" smtClean="0"/>
              <a:t> </a:t>
            </a:r>
            <a:r>
              <a:rPr lang="nb-NO" sz="2800" dirty="0" err="1" smtClean="0"/>
              <a:t>using</a:t>
            </a:r>
            <a:r>
              <a:rPr lang="nb-NO" sz="2800" dirty="0" smtClean="0"/>
              <a:t> ‘</a:t>
            </a:r>
            <a:r>
              <a:rPr lang="nb-NO" sz="2800" dirty="0" err="1" smtClean="0"/>
              <a:t>scorecard</a:t>
            </a:r>
            <a:r>
              <a:rPr lang="nb-NO" sz="2800" dirty="0" smtClean="0"/>
              <a:t>’ </a:t>
            </a:r>
            <a:r>
              <a:rPr lang="nb-NO" sz="2800" dirty="0" err="1" smtClean="0"/>
              <a:t>table</a:t>
            </a:r>
            <a:r>
              <a:rPr lang="nb-NO" sz="2800" dirty="0" smtClean="0"/>
              <a:t> to </a:t>
            </a:r>
            <a:r>
              <a:rPr lang="nb-NO" sz="2800" dirty="0" err="1" smtClean="0"/>
              <a:t>check</a:t>
            </a:r>
            <a:r>
              <a:rPr lang="nb-NO" sz="2800" dirty="0" smtClean="0"/>
              <a:t> </a:t>
            </a:r>
            <a:r>
              <a:rPr lang="nb-NO" sz="2800" dirty="0" err="1" smtClean="0"/>
              <a:t>achievement</a:t>
            </a:r>
            <a:r>
              <a:rPr lang="nb-NO" sz="2800" dirty="0" smtClean="0"/>
              <a:t> ‘face to face’  </a:t>
            </a:r>
            <a:r>
              <a:rPr lang="nb-NO" sz="2800" dirty="0" err="1" smtClean="0"/>
              <a:t>with</a:t>
            </a:r>
            <a:r>
              <a:rPr lang="nb-NO" sz="2800" dirty="0" smtClean="0"/>
              <a:t> </a:t>
            </a:r>
            <a:r>
              <a:rPr lang="nb-NO" sz="2800" dirty="0" err="1" smtClean="0"/>
              <a:t>each</a:t>
            </a:r>
            <a:r>
              <a:rPr lang="nb-NO" sz="2800" dirty="0" smtClean="0"/>
              <a:t> </a:t>
            </a:r>
            <a:r>
              <a:rPr lang="nb-NO" sz="2800" dirty="0" err="1" smtClean="0"/>
              <a:t>facility</a:t>
            </a:r>
            <a:r>
              <a:rPr lang="nb-NO" sz="2800" dirty="0" smtClean="0"/>
              <a:t> </a:t>
            </a:r>
            <a:endParaRPr sz="2800" dirty="0"/>
          </a:p>
        </p:txBody>
      </p:sp>
      <p:sp>
        <p:nvSpPr>
          <p:cNvPr id="156" name="Data is copied/downloaded from DHIS2 and pasted into excel template"/>
          <p:cNvSpPr txBox="1"/>
          <p:nvPr/>
        </p:nvSpPr>
        <p:spPr>
          <a:xfrm>
            <a:off x="313632" y="1592772"/>
            <a:ext cx="1806114" cy="3925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>
            <a:normAutofit/>
          </a:bodyPr>
          <a:lstStyle>
            <a:lvl1pPr marL="444500" indent="-444500" algn="l">
              <a:spcBef>
                <a:spcPts val="4200"/>
              </a:spcBef>
              <a:buSzPct val="145000"/>
              <a:buChar char="•"/>
              <a:defRPr sz="3200" b="0"/>
            </a:lvl1pPr>
          </a:lstStyle>
          <a:p>
            <a:pPr marL="0" indent="0">
              <a:buNone/>
            </a:pPr>
            <a:r>
              <a:rPr sz="2400" dirty="0"/>
              <a:t>Data is </a:t>
            </a:r>
            <a:r>
              <a:rPr sz="2400" dirty="0" smtClean="0"/>
              <a:t>copied</a:t>
            </a:r>
            <a:r>
              <a:rPr lang="nb-NO" sz="2400" dirty="0" smtClean="0"/>
              <a:t> </a:t>
            </a:r>
            <a:r>
              <a:rPr sz="2400" dirty="0" smtClean="0"/>
              <a:t>downloaded </a:t>
            </a:r>
            <a:r>
              <a:rPr sz="2400" dirty="0"/>
              <a:t>from DHIS2 and pasted into excel </a:t>
            </a:r>
            <a:r>
              <a:rPr sz="2400" dirty="0" smtClean="0"/>
              <a:t>template</a:t>
            </a:r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/>
              <a:t>-&gt; </a:t>
            </a:r>
            <a:r>
              <a:rPr lang="nb-NO" sz="2400" dirty="0" err="1" smtClean="0"/>
              <a:t>Why</a:t>
            </a:r>
            <a:r>
              <a:rPr lang="nb-NO" sz="2400" dirty="0" smtClean="0"/>
              <a:t> not </a:t>
            </a:r>
            <a:r>
              <a:rPr lang="nb-NO" sz="2400" dirty="0" err="1" smtClean="0"/>
              <a:t>dashboard</a:t>
            </a:r>
            <a:r>
              <a:rPr lang="nb-NO" sz="2400" dirty="0" smtClean="0"/>
              <a:t> in DHIS2?</a:t>
            </a:r>
            <a:r>
              <a:rPr sz="2400" dirty="0" smtClean="0"/>
              <a:t> </a:t>
            </a:r>
            <a:endParaRPr sz="2400" dirty="0"/>
          </a:p>
        </p:txBody>
      </p:sp>
      <p:sp>
        <p:nvSpPr>
          <p:cNvPr id="12" name="Curved Down Arrow 11"/>
          <p:cNvSpPr/>
          <p:nvPr/>
        </p:nvSpPr>
        <p:spPr>
          <a:xfrm>
            <a:off x="4779818" y="1928078"/>
            <a:ext cx="3044537" cy="656096"/>
          </a:xfrm>
          <a:prstGeom prst="curvedDownArrow">
            <a:avLst>
              <a:gd name="adj1" fmla="val 25000"/>
              <a:gd name="adj2" fmla="val 45284"/>
              <a:gd name="adj3" fmla="val 25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098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42" y="74840"/>
            <a:ext cx="9065716" cy="69441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Rwanda - Most Used Analytics Features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2" y="820058"/>
            <a:ext cx="9065716" cy="576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9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Tanzania: Most used analytics </a:t>
            </a:r>
            <a:r>
              <a:rPr lang="en-US" sz="3200" dirty="0" err="1" smtClean="0"/>
              <a:t>efatures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47" y="1428678"/>
            <a:ext cx="9013373" cy="4968553"/>
          </a:xfrm>
        </p:spPr>
      </p:pic>
    </p:spTree>
    <p:extLst>
      <p:ext uri="{BB962C8B-B14F-4D97-AF65-F5344CB8AC3E}">
        <p14:creationId xmlns:p14="http://schemas.microsoft.com/office/powerpoint/2010/main" val="77715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228394" y="674440"/>
            <a:ext cx="7566472" cy="1674440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sz="3600" dirty="0" smtClean="0"/>
              <a:t>       DHIS2 </a:t>
            </a:r>
            <a:r>
              <a:rPr lang="en-US" sz="3600" dirty="0" err="1" smtClean="0"/>
              <a:t>implemention</a:t>
            </a:r>
            <a:r>
              <a:rPr lang="en-US" sz="3600" dirty="0" smtClean="0"/>
              <a:t> not well embedded in Data use practices &amp; workflow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97253" y="1700808"/>
            <a:ext cx="8446747" cy="515719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nb-NO" dirty="0" smtClean="0"/>
              <a:t>        DHIS2 Not </a:t>
            </a:r>
            <a:r>
              <a:rPr lang="nb-NO" dirty="0" err="1" smtClean="0"/>
              <a:t>fully</a:t>
            </a:r>
            <a:r>
              <a:rPr lang="nb-NO" dirty="0" smtClean="0"/>
              <a:t> part </a:t>
            </a:r>
            <a:r>
              <a:rPr lang="nb-NO" dirty="0" err="1" smtClean="0"/>
              <a:t>of</a:t>
            </a:r>
            <a:r>
              <a:rPr lang="nb-NO" dirty="0" smtClean="0"/>
              <a:t> data </a:t>
            </a:r>
            <a:r>
              <a:rPr lang="nb-NO" dirty="0" err="1" smtClean="0"/>
              <a:t>use</a:t>
            </a:r>
            <a:r>
              <a:rPr lang="nb-NO" dirty="0" smtClean="0"/>
              <a:t> and data </a:t>
            </a:r>
            <a:r>
              <a:rPr lang="nb-NO" dirty="0" err="1" smtClean="0"/>
              <a:t>review</a:t>
            </a:r>
            <a:r>
              <a:rPr lang="nb-NO" dirty="0" smtClean="0"/>
              <a:t> /</a:t>
            </a:r>
            <a:r>
              <a:rPr lang="nb-NO" dirty="0" err="1" smtClean="0"/>
              <a:t>validation</a:t>
            </a:r>
            <a:r>
              <a:rPr lang="nb-NO" dirty="0" smtClean="0"/>
              <a:t> </a:t>
            </a:r>
            <a:r>
              <a:rPr lang="nb-NO" dirty="0" err="1" smtClean="0"/>
              <a:t>processes</a:t>
            </a:r>
            <a:endParaRPr lang="nb-NO" dirty="0" smtClean="0"/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nb-NO" sz="2800" dirty="0" smtClean="0"/>
              <a:t>‘</a:t>
            </a:r>
            <a:r>
              <a:rPr lang="nb-NO" sz="2800" dirty="0" err="1" smtClean="0"/>
              <a:t>Participatory</a:t>
            </a:r>
            <a:r>
              <a:rPr lang="nb-NO" sz="2800" dirty="0" smtClean="0"/>
              <a:t> Design’ – </a:t>
            </a:r>
            <a:r>
              <a:rPr lang="nb-NO" sz="2800" dirty="0" err="1" smtClean="0"/>
              <a:t>needs</a:t>
            </a:r>
            <a:r>
              <a:rPr lang="nb-NO" sz="2800" dirty="0" smtClean="0"/>
              <a:t> to be re-</a:t>
            </a:r>
            <a:r>
              <a:rPr lang="nb-NO" sz="2800" dirty="0" err="1" smtClean="0"/>
              <a:t>invented</a:t>
            </a:r>
            <a:endParaRPr lang="nb-NO" sz="2800" dirty="0" smtClean="0"/>
          </a:p>
          <a:p>
            <a:pPr lvl="0"/>
            <a:r>
              <a:rPr lang="nb-NO" sz="2800" dirty="0" smtClean="0"/>
              <a:t>‘</a:t>
            </a:r>
            <a:r>
              <a:rPr lang="nb-NO" sz="2800" dirty="0" err="1" smtClean="0"/>
              <a:t>Social</a:t>
            </a:r>
            <a:r>
              <a:rPr lang="nb-NO" sz="2800" dirty="0" smtClean="0"/>
              <a:t> system’ </a:t>
            </a:r>
            <a:r>
              <a:rPr lang="nb-NO" sz="2800" dirty="0" err="1" smtClean="0"/>
              <a:t>perspective</a:t>
            </a:r>
            <a:r>
              <a:rPr lang="nb-NO" sz="2800" dirty="0" smtClean="0"/>
              <a:t> </a:t>
            </a:r>
            <a:r>
              <a:rPr lang="nb-NO" sz="2800" dirty="0" err="1" smtClean="0"/>
              <a:t>on</a:t>
            </a:r>
            <a:r>
              <a:rPr lang="nb-NO" sz="2800" dirty="0" smtClean="0"/>
              <a:t> </a:t>
            </a:r>
            <a:r>
              <a:rPr lang="nb-NO" sz="2800" dirty="0" err="1" smtClean="0"/>
              <a:t>information</a:t>
            </a:r>
            <a:r>
              <a:rPr lang="nb-NO" sz="2800" dirty="0" smtClean="0"/>
              <a:t> systems </a:t>
            </a:r>
            <a:r>
              <a:rPr lang="nb-NO" sz="2800" dirty="0" err="1" smtClean="0"/>
              <a:t>needed</a:t>
            </a:r>
            <a:r>
              <a:rPr lang="nb-NO" sz="2800" dirty="0" smtClean="0"/>
              <a:t> - </a:t>
            </a:r>
          </a:p>
          <a:p>
            <a:pPr lvl="0"/>
            <a:r>
              <a:rPr lang="nb-NO" sz="2800" dirty="0" smtClean="0"/>
              <a:t>The </a:t>
            </a:r>
            <a:r>
              <a:rPr lang="nb-NO" sz="2800" dirty="0" err="1" smtClean="0"/>
              <a:t>whole</a:t>
            </a:r>
            <a:r>
              <a:rPr lang="nb-NO" sz="2800" dirty="0" smtClean="0"/>
              <a:t> </a:t>
            </a:r>
            <a:r>
              <a:rPr lang="nb-NO" sz="2800" dirty="0" err="1" smtClean="0"/>
              <a:t>work</a:t>
            </a:r>
            <a:r>
              <a:rPr lang="nb-NO" sz="2800" dirty="0" smtClean="0"/>
              <a:t> </a:t>
            </a:r>
            <a:r>
              <a:rPr lang="nb-NO" sz="2800" dirty="0" err="1" smtClean="0"/>
              <a:t>flow</a:t>
            </a:r>
            <a:r>
              <a:rPr lang="nb-NO" sz="2800" dirty="0" smtClean="0"/>
              <a:t> &amp; ‘human </a:t>
            </a:r>
            <a:r>
              <a:rPr lang="nb-NO" sz="2800" dirty="0" err="1" smtClean="0"/>
              <a:t>activity</a:t>
            </a:r>
            <a:r>
              <a:rPr lang="nb-NO" sz="2800" dirty="0" smtClean="0"/>
              <a:t> system’ </a:t>
            </a:r>
            <a:r>
              <a:rPr lang="nb-NO" sz="2800" dirty="0" err="1" smtClean="0"/>
              <a:t>need</a:t>
            </a:r>
            <a:r>
              <a:rPr lang="nb-NO" sz="2800" dirty="0" smtClean="0"/>
              <a:t> to be </a:t>
            </a:r>
            <a:r>
              <a:rPr lang="nb-NO" sz="2800" dirty="0" err="1" smtClean="0"/>
              <a:t>targeted</a:t>
            </a:r>
            <a:r>
              <a:rPr lang="nb-NO" sz="2800" dirty="0" smtClean="0"/>
              <a:t> for design </a:t>
            </a:r>
            <a:r>
              <a:rPr lang="nb-NO" sz="2800" dirty="0" err="1" smtClean="0"/>
              <a:t>process</a:t>
            </a:r>
            <a:r>
              <a:rPr lang="nb-NO" sz="2800" dirty="0" smtClean="0"/>
              <a:t> &amp; </a:t>
            </a:r>
            <a:r>
              <a:rPr lang="nb-NO" sz="2800" dirty="0" err="1" smtClean="0"/>
              <a:t>implementation</a:t>
            </a:r>
            <a:r>
              <a:rPr lang="nb-NO" sz="2800" dirty="0" smtClean="0"/>
              <a:t> – ‘</a:t>
            </a:r>
            <a:r>
              <a:rPr lang="nb-NO" sz="2800" dirty="0" err="1" smtClean="0"/>
              <a:t>Change</a:t>
            </a:r>
            <a:r>
              <a:rPr lang="nb-NO" sz="2800" dirty="0" smtClean="0"/>
              <a:t> management’</a:t>
            </a:r>
          </a:p>
          <a:p>
            <a:pPr lvl="0"/>
            <a:r>
              <a:rPr lang="nb-NO" sz="2800" dirty="0" err="1"/>
              <a:t>I</a:t>
            </a:r>
            <a:r>
              <a:rPr lang="nb-NO" sz="2800" dirty="0" err="1" smtClean="0"/>
              <a:t>mplementation</a:t>
            </a:r>
            <a:r>
              <a:rPr lang="nb-NO" sz="2800" dirty="0" smtClean="0"/>
              <a:t> is not </a:t>
            </a:r>
            <a:r>
              <a:rPr lang="nb-NO" sz="2800" dirty="0" err="1" smtClean="0"/>
              <a:t>only</a:t>
            </a:r>
            <a:r>
              <a:rPr lang="nb-NO" sz="2800" dirty="0" smtClean="0"/>
              <a:t> a </a:t>
            </a:r>
            <a:r>
              <a:rPr lang="nb-NO" sz="2800" dirty="0" err="1" smtClean="0"/>
              <a:t>technical</a:t>
            </a:r>
            <a:r>
              <a:rPr lang="nb-NO" sz="2800" dirty="0" smtClean="0"/>
              <a:t> </a:t>
            </a:r>
            <a:r>
              <a:rPr lang="nb-NO" sz="2800" dirty="0" err="1" smtClean="0"/>
              <a:t>effort</a:t>
            </a:r>
            <a:endParaRPr lang="nb-NO" sz="2800" dirty="0" smtClean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622950" y="674440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67341" y="1700808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6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51112" y="-52754"/>
            <a:ext cx="7704856" cy="1596299"/>
          </a:xfrm>
        </p:spPr>
        <p:txBody>
          <a:bodyPr>
            <a:normAutofit/>
          </a:bodyPr>
          <a:lstStyle/>
          <a:p>
            <a:pPr lvl="0" algn="l"/>
            <a:r>
              <a:rPr lang="en-US" sz="3200" i="1" dirty="0" smtClean="0"/>
              <a:t>DHIS2 – Continuum of challenges</a:t>
            </a:r>
            <a:r>
              <a:rPr lang="en-US" sz="3200" i="1" dirty="0"/>
              <a:t>:</a:t>
            </a:r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en-US" sz="3200" i="1" dirty="0" smtClean="0"/>
              <a:t> core features, better configurations, capacity</a:t>
            </a:r>
            <a:endParaRPr lang="en-US" sz="3200" i="1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709938" y="1327522"/>
            <a:ext cx="8446747" cy="553047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nb-NO" b="1" dirty="0" err="1" smtClean="0"/>
              <a:t>Core</a:t>
            </a:r>
            <a:r>
              <a:rPr lang="nb-NO" b="1" dirty="0" smtClean="0"/>
              <a:t> </a:t>
            </a:r>
            <a:r>
              <a:rPr lang="nb-NO" b="1" dirty="0" err="1" smtClean="0"/>
              <a:t>features</a:t>
            </a:r>
            <a:r>
              <a:rPr lang="nb-NO" b="1" dirty="0" smtClean="0"/>
              <a:t> &amp; </a:t>
            </a:r>
            <a:r>
              <a:rPr lang="nb-NO" b="1" dirty="0" err="1" smtClean="0"/>
              <a:t>development</a:t>
            </a:r>
            <a:endParaRPr lang="nb-NO" b="1" dirty="0" smtClean="0"/>
          </a:p>
          <a:p>
            <a:pPr lvl="1"/>
            <a:r>
              <a:rPr lang="nb-NO" dirty="0" err="1" smtClean="0"/>
              <a:t>Some</a:t>
            </a:r>
            <a:r>
              <a:rPr lang="nb-NO" dirty="0" smtClean="0"/>
              <a:t>  country </a:t>
            </a:r>
            <a:r>
              <a:rPr lang="nb-NO" dirty="0" err="1" smtClean="0"/>
              <a:t>requirements</a:t>
            </a:r>
            <a:r>
              <a:rPr lang="nb-NO" dirty="0" smtClean="0"/>
              <a:t> </a:t>
            </a:r>
            <a:r>
              <a:rPr lang="nb-NO" dirty="0" err="1" smtClean="0"/>
              <a:t>need</a:t>
            </a:r>
            <a:r>
              <a:rPr lang="nb-NO" dirty="0" smtClean="0"/>
              <a:t> </a:t>
            </a:r>
            <a:r>
              <a:rPr lang="nb-NO" dirty="0" err="1" smtClean="0"/>
              <a:t>core</a:t>
            </a:r>
            <a:r>
              <a:rPr lang="nb-NO" dirty="0" smtClean="0"/>
              <a:t> </a:t>
            </a:r>
            <a:r>
              <a:rPr lang="nb-NO" dirty="0" err="1" smtClean="0"/>
              <a:t>development</a:t>
            </a:r>
            <a:endParaRPr lang="nb-NO" dirty="0" smtClean="0"/>
          </a:p>
          <a:p>
            <a:pPr lvl="1"/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should</a:t>
            </a:r>
            <a:r>
              <a:rPr lang="nb-NO" dirty="0" smtClean="0"/>
              <a:t> be </a:t>
            </a:r>
            <a:r>
              <a:rPr lang="nb-NO" dirty="0" err="1" smtClean="0"/>
              <a:t>apps</a:t>
            </a:r>
            <a:r>
              <a:rPr lang="nb-NO" dirty="0" smtClean="0"/>
              <a:t> </a:t>
            </a:r>
            <a:r>
              <a:rPr lang="nb-NO" dirty="0" err="1" smtClean="0"/>
              <a:t>maintained</a:t>
            </a:r>
            <a:r>
              <a:rPr lang="nb-NO" dirty="0" smtClean="0"/>
              <a:t> </a:t>
            </a:r>
            <a:r>
              <a:rPr lang="nb-NO" dirty="0" err="1" smtClean="0"/>
              <a:t>outside</a:t>
            </a:r>
            <a:r>
              <a:rPr lang="nb-NO" dirty="0" smtClean="0"/>
              <a:t> </a:t>
            </a:r>
            <a:r>
              <a:rPr lang="nb-NO" dirty="0" err="1" smtClean="0"/>
              <a:t>core</a:t>
            </a:r>
            <a:r>
              <a:rPr lang="nb-NO" dirty="0" smtClean="0"/>
              <a:t> – by HISP?</a:t>
            </a:r>
          </a:p>
          <a:p>
            <a:pPr lvl="1"/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requirements</a:t>
            </a:r>
            <a:r>
              <a:rPr lang="nb-NO" dirty="0" smtClean="0"/>
              <a:t> </a:t>
            </a:r>
            <a:r>
              <a:rPr lang="nb-NO" dirty="0" err="1" smtClean="0"/>
              <a:t>depend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‘</a:t>
            </a:r>
            <a:r>
              <a:rPr lang="nb-NO" dirty="0" err="1" smtClean="0"/>
              <a:t>deep</a:t>
            </a:r>
            <a:r>
              <a:rPr lang="nb-NO" dirty="0" smtClean="0"/>
              <a:t> </a:t>
            </a:r>
            <a:r>
              <a:rPr lang="nb-NO" dirty="0" err="1" smtClean="0"/>
              <a:t>coding</a:t>
            </a:r>
            <a:r>
              <a:rPr lang="nb-NO" dirty="0" smtClean="0"/>
              <a:t>’ – most not</a:t>
            </a:r>
          </a:p>
          <a:p>
            <a:pPr lvl="0">
              <a:spcBef>
                <a:spcPts val="1200"/>
              </a:spcBef>
            </a:pPr>
            <a:r>
              <a:rPr lang="nb-NO" b="1" dirty="0" smtClean="0"/>
              <a:t>Better </a:t>
            </a:r>
            <a:r>
              <a:rPr lang="nb-NO" b="1" dirty="0" err="1" smtClean="0"/>
              <a:t>local</a:t>
            </a:r>
            <a:r>
              <a:rPr lang="nb-NO" b="1" dirty="0" smtClean="0"/>
              <a:t> </a:t>
            </a:r>
            <a:r>
              <a:rPr lang="nb-NO" b="1" dirty="0" err="1" smtClean="0"/>
              <a:t>configuration</a:t>
            </a:r>
            <a:r>
              <a:rPr lang="nb-NO" b="1" dirty="0" smtClean="0"/>
              <a:t> &amp; design</a:t>
            </a:r>
          </a:p>
          <a:p>
            <a:pPr lvl="1"/>
            <a:r>
              <a:rPr lang="nb-NO" dirty="0" smtClean="0"/>
              <a:t>Meta data  management</a:t>
            </a:r>
          </a:p>
          <a:p>
            <a:pPr lvl="1"/>
            <a:r>
              <a:rPr lang="nb-NO" dirty="0" err="1" smtClean="0"/>
              <a:t>Indicators</a:t>
            </a:r>
            <a:endParaRPr lang="nb-NO" dirty="0" smtClean="0"/>
          </a:p>
          <a:p>
            <a:pPr lvl="1"/>
            <a:r>
              <a:rPr lang="nb-NO" dirty="0" smtClean="0"/>
              <a:t>Org unit </a:t>
            </a:r>
            <a:r>
              <a:rPr lang="nb-NO" dirty="0" err="1" smtClean="0"/>
              <a:t>Hierarchy</a:t>
            </a:r>
            <a:endParaRPr lang="nb-NO" dirty="0" smtClean="0"/>
          </a:p>
          <a:p>
            <a:pPr lvl="0">
              <a:spcBef>
                <a:spcPts val="1200"/>
              </a:spcBef>
            </a:pPr>
            <a:r>
              <a:rPr lang="nb-NO" b="1" dirty="0" err="1" smtClean="0"/>
              <a:t>Capacity</a:t>
            </a:r>
            <a:r>
              <a:rPr lang="nb-NO" b="1" dirty="0" smtClean="0"/>
              <a:t> (</a:t>
            </a:r>
            <a:r>
              <a:rPr lang="nb-NO" b="1" dirty="0" err="1" smtClean="0"/>
              <a:t>linked</a:t>
            </a:r>
            <a:r>
              <a:rPr lang="nb-NO" b="1" dirty="0" smtClean="0"/>
              <a:t> to </a:t>
            </a:r>
            <a:r>
              <a:rPr lang="nb-NO" b="1" dirty="0" err="1" smtClean="0"/>
              <a:t>above</a:t>
            </a:r>
            <a:r>
              <a:rPr lang="nb-NO" b="1" dirty="0" smtClean="0"/>
              <a:t>)</a:t>
            </a:r>
          </a:p>
          <a:p>
            <a:pPr lvl="1"/>
            <a:r>
              <a:rPr lang="nb-NO" dirty="0" smtClean="0"/>
              <a:t>Country </a:t>
            </a:r>
            <a:r>
              <a:rPr lang="nb-NO" dirty="0" err="1" smtClean="0"/>
              <a:t>core</a:t>
            </a:r>
            <a:r>
              <a:rPr lang="nb-NO" dirty="0" smtClean="0"/>
              <a:t> teams</a:t>
            </a:r>
          </a:p>
          <a:p>
            <a:pPr lvl="1"/>
            <a:r>
              <a:rPr lang="nb-NO" dirty="0" err="1" smtClean="0"/>
              <a:t>Disticts</a:t>
            </a:r>
            <a:r>
              <a:rPr lang="nb-NO" dirty="0" smtClean="0"/>
              <a:t> &amp; </a:t>
            </a:r>
            <a:r>
              <a:rPr lang="nb-NO" dirty="0" err="1" smtClean="0"/>
              <a:t>facilities</a:t>
            </a:r>
            <a:endParaRPr lang="nb-NO" dirty="0" smtClean="0"/>
          </a:p>
          <a:p>
            <a:pPr lvl="0"/>
            <a:endParaRPr lang="nb-NO" dirty="0" smtClean="0"/>
          </a:p>
          <a:p>
            <a:pPr lvl="0"/>
            <a:r>
              <a:rPr lang="nb-NO" dirty="0" smtClean="0"/>
              <a:t>Most problems and </a:t>
            </a:r>
            <a:r>
              <a:rPr lang="nb-NO" dirty="0" err="1" smtClean="0"/>
              <a:t>requirements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be </a:t>
            </a:r>
            <a:r>
              <a:rPr lang="nb-NO" dirty="0" err="1" smtClean="0"/>
              <a:t>solved</a:t>
            </a:r>
            <a:r>
              <a:rPr lang="nb-NO" dirty="0" smtClean="0"/>
              <a:t> by </a:t>
            </a:r>
            <a:r>
              <a:rPr lang="nb-NO" dirty="0" err="1" smtClean="0"/>
              <a:t>configuration</a:t>
            </a:r>
            <a:r>
              <a:rPr lang="nb-NO" dirty="0" smtClean="0"/>
              <a:t> /design &amp; </a:t>
            </a:r>
            <a:r>
              <a:rPr lang="nb-NO" dirty="0" err="1" smtClean="0"/>
              <a:t>governance</a:t>
            </a:r>
            <a:r>
              <a:rPr lang="nb-NO" dirty="0" smtClean="0"/>
              <a:t> – </a:t>
            </a:r>
            <a:r>
              <a:rPr lang="nb-NO" dirty="0" err="1" smtClean="0"/>
              <a:t>but</a:t>
            </a:r>
            <a:r>
              <a:rPr lang="nb-NO" dirty="0" smtClean="0"/>
              <a:t> not all ..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7954" y="1556792"/>
            <a:ext cx="0" cy="3613647"/>
          </a:xfrm>
          <a:prstGeom prst="straightConnector1">
            <a:avLst/>
          </a:prstGeom>
          <a:ln w="73025" cmpd="sng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12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1628800"/>
            <a:ext cx="4181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Finished</a:t>
            </a:r>
          </a:p>
          <a:p>
            <a:r>
              <a:rPr lang="en-US" dirty="0" smtClean="0"/>
              <a:t>Next slides only an extra case – </a:t>
            </a:r>
            <a:r>
              <a:rPr lang="en-US" dirty="0" err="1" smtClean="0"/>
              <a:t>lao</a:t>
            </a:r>
            <a:r>
              <a:rPr lang="en-US" dirty="0" smtClean="0"/>
              <a:t>, in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7676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Cycles of action research: </a:t>
            </a:r>
            <a:br>
              <a:rPr lang="en-US" dirty="0" smtClean="0"/>
            </a:br>
            <a:r>
              <a:rPr lang="en-US" dirty="0" smtClean="0"/>
              <a:t>Example Lao PDR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305800" cy="501317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Repeated cycles 2016-2019</a:t>
            </a:r>
          </a:p>
          <a:p>
            <a:r>
              <a:rPr lang="nb-NO" dirty="0" err="1" smtClean="0"/>
              <a:t>Processes</a:t>
            </a:r>
            <a:r>
              <a:rPr lang="nb-NO" dirty="0" smtClean="0"/>
              <a:t> from </a:t>
            </a:r>
            <a:r>
              <a:rPr lang="nb-NO" dirty="0" err="1" smtClean="0"/>
              <a:t>identifying</a:t>
            </a:r>
            <a:r>
              <a:rPr lang="nb-NO" dirty="0" smtClean="0"/>
              <a:t> problems to </a:t>
            </a:r>
            <a:r>
              <a:rPr lang="nb-NO" dirty="0" err="1" smtClean="0"/>
              <a:t>fixing</a:t>
            </a:r>
            <a:r>
              <a:rPr lang="nb-NO" dirty="0" smtClean="0"/>
              <a:t> </a:t>
            </a:r>
            <a:r>
              <a:rPr lang="nb-NO" dirty="0" err="1" smtClean="0"/>
              <a:t>them</a:t>
            </a:r>
            <a:r>
              <a:rPr lang="nb-NO" dirty="0" smtClean="0"/>
              <a:t> </a:t>
            </a:r>
            <a:r>
              <a:rPr lang="nb-NO" dirty="0" err="1" smtClean="0"/>
              <a:t>includes</a:t>
            </a:r>
            <a:r>
              <a:rPr lang="nb-NO" dirty="0" smtClean="0"/>
              <a:t>;</a:t>
            </a:r>
          </a:p>
          <a:p>
            <a:pPr lvl="1"/>
            <a:r>
              <a:rPr lang="nb-NO" dirty="0" smtClean="0"/>
              <a:t>Stakeholder </a:t>
            </a:r>
            <a:r>
              <a:rPr lang="nb-NO" dirty="0" err="1" smtClean="0"/>
              <a:t>agreement</a:t>
            </a:r>
            <a:r>
              <a:rPr lang="nb-NO" dirty="0" smtClean="0"/>
              <a:t> and buy-in</a:t>
            </a:r>
          </a:p>
          <a:p>
            <a:pPr lvl="1"/>
            <a:r>
              <a:rPr lang="nb-NO" dirty="0" err="1" smtClean="0"/>
              <a:t>Changing</a:t>
            </a:r>
            <a:r>
              <a:rPr lang="nb-NO" dirty="0" smtClean="0"/>
              <a:t> </a:t>
            </a:r>
            <a:r>
              <a:rPr lang="nb-NO" dirty="0" err="1" smtClean="0"/>
              <a:t>recording</a:t>
            </a:r>
            <a:r>
              <a:rPr lang="nb-NO" dirty="0" smtClean="0"/>
              <a:t>  &amp; </a:t>
            </a:r>
            <a:r>
              <a:rPr lang="nb-NO" dirty="0" err="1" smtClean="0"/>
              <a:t>work</a:t>
            </a:r>
            <a:r>
              <a:rPr lang="nb-NO" dirty="0" smtClean="0"/>
              <a:t> </a:t>
            </a:r>
            <a:r>
              <a:rPr lang="nb-NO" dirty="0" err="1" smtClean="0"/>
              <a:t>routines</a:t>
            </a:r>
            <a:endParaRPr lang="nb-NO" dirty="0" smtClean="0"/>
          </a:p>
          <a:p>
            <a:pPr lvl="1"/>
            <a:r>
              <a:rPr lang="nb-NO" dirty="0" smtClean="0"/>
              <a:t>Software </a:t>
            </a:r>
            <a:r>
              <a:rPr lang="nb-NO" dirty="0" err="1" smtClean="0"/>
              <a:t>development</a:t>
            </a:r>
            <a:endParaRPr lang="nb-NO" dirty="0" smtClean="0"/>
          </a:p>
          <a:p>
            <a:pPr lvl="1"/>
            <a:r>
              <a:rPr lang="nb-NO" dirty="0" smtClean="0"/>
              <a:t>Paper forms </a:t>
            </a:r>
            <a:r>
              <a:rPr lang="nb-NO" dirty="0" err="1" smtClean="0"/>
              <a:t>development</a:t>
            </a:r>
            <a:endParaRPr lang="nb-NO" dirty="0" smtClean="0"/>
          </a:p>
          <a:p>
            <a:pPr lvl="1"/>
            <a:r>
              <a:rPr lang="nb-NO" dirty="0" smtClean="0"/>
              <a:t>Pilot </a:t>
            </a:r>
            <a:r>
              <a:rPr lang="nb-NO" dirty="0" err="1" smtClean="0"/>
              <a:t>Implementation</a:t>
            </a:r>
            <a:r>
              <a:rPr lang="nb-NO" dirty="0" smtClean="0"/>
              <a:t> </a:t>
            </a:r>
          </a:p>
          <a:p>
            <a:pPr lvl="1"/>
            <a:r>
              <a:rPr lang="nb-NO" dirty="0" err="1" smtClean="0"/>
              <a:t>Modifying</a:t>
            </a:r>
            <a:r>
              <a:rPr lang="nb-NO" dirty="0" smtClean="0"/>
              <a:t> </a:t>
            </a:r>
            <a:r>
              <a:rPr lang="nb-NO" dirty="0" err="1" smtClean="0"/>
              <a:t>scaling</a:t>
            </a:r>
            <a:r>
              <a:rPr lang="nb-NO" dirty="0" smtClean="0"/>
              <a:t> </a:t>
            </a:r>
            <a:r>
              <a:rPr lang="nb-NO" dirty="0" err="1" smtClean="0"/>
              <a:t>strategies</a:t>
            </a:r>
            <a:r>
              <a:rPr lang="nb-NO" dirty="0" smtClean="0"/>
              <a:t> </a:t>
            </a:r>
            <a:r>
              <a:rPr lang="nb-NO" dirty="0" err="1" smtClean="0"/>
              <a:t>based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pilot </a:t>
            </a:r>
          </a:p>
          <a:p>
            <a:pPr lvl="1"/>
            <a:r>
              <a:rPr lang="nb-NO" dirty="0" err="1" smtClean="0"/>
              <a:t>Implementation</a:t>
            </a:r>
            <a:r>
              <a:rPr lang="nb-NO" dirty="0" smtClean="0"/>
              <a:t> .. </a:t>
            </a:r>
          </a:p>
          <a:p>
            <a:r>
              <a:rPr lang="nb-NO" dirty="0" smtClean="0"/>
              <a:t>……… </a:t>
            </a:r>
            <a:r>
              <a:rPr lang="nb-NO" dirty="0" err="1" smtClean="0"/>
              <a:t>take</a:t>
            </a:r>
            <a:r>
              <a:rPr lang="nb-NO" dirty="0" smtClean="0"/>
              <a:t> time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63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Lao evaluation 2016/17: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21296"/>
            <a:ext cx="8305800" cy="59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EPI – problems identified: </a:t>
            </a:r>
          </a:p>
          <a:p>
            <a:r>
              <a:rPr lang="en-US" dirty="0" smtClean="0"/>
              <a:t>differences between Excel reports and DHIS2</a:t>
            </a:r>
          </a:p>
          <a:p>
            <a:r>
              <a:rPr lang="nb-NO" dirty="0" smtClean="0"/>
              <a:t>Problem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population</a:t>
            </a:r>
            <a:r>
              <a:rPr lang="nb-NO" dirty="0" smtClean="0"/>
              <a:t> </a:t>
            </a:r>
            <a:r>
              <a:rPr lang="nb-NO" dirty="0" err="1" smtClean="0"/>
              <a:t>denominator</a:t>
            </a:r>
            <a:r>
              <a:rPr lang="nb-NO" dirty="0" smtClean="0"/>
              <a:t> data</a:t>
            </a:r>
            <a:endParaRPr lang="en-US" dirty="0" smtClean="0"/>
          </a:p>
          <a:p>
            <a:r>
              <a:rPr lang="nb-NO" dirty="0" err="1" smtClean="0"/>
              <a:t>Mutliple</a:t>
            </a:r>
            <a:r>
              <a:rPr lang="nb-NO" dirty="0" smtClean="0"/>
              <a:t> log </a:t>
            </a:r>
            <a:r>
              <a:rPr lang="nb-NO" dirty="0" err="1" smtClean="0"/>
              <a:t>books</a:t>
            </a:r>
            <a:r>
              <a:rPr lang="nb-NO" dirty="0" smtClean="0"/>
              <a:t> and </a:t>
            </a:r>
            <a:r>
              <a:rPr lang="nb-NO" dirty="0" err="1" smtClean="0"/>
              <a:t>reporting</a:t>
            </a:r>
            <a:r>
              <a:rPr lang="nb-NO" dirty="0" smtClean="0"/>
              <a:t> forms make data </a:t>
            </a:r>
            <a:r>
              <a:rPr lang="nb-NO" dirty="0" err="1" smtClean="0"/>
              <a:t>aggregation</a:t>
            </a:r>
            <a:r>
              <a:rPr lang="nb-NO" dirty="0" smtClean="0"/>
              <a:t> </a:t>
            </a:r>
            <a:r>
              <a:rPr lang="nb-NO" dirty="0" err="1" smtClean="0"/>
              <a:t>difficult</a:t>
            </a:r>
            <a:r>
              <a:rPr lang="nb-NO" dirty="0" smtClean="0"/>
              <a:t> and </a:t>
            </a:r>
            <a:r>
              <a:rPr lang="nb-NO" dirty="0" err="1" smtClean="0"/>
              <a:t>prone</a:t>
            </a:r>
            <a:r>
              <a:rPr lang="nb-NO" dirty="0" smtClean="0"/>
              <a:t> to </a:t>
            </a:r>
            <a:r>
              <a:rPr lang="nb-NO" dirty="0" err="1" smtClean="0"/>
              <a:t>errors</a:t>
            </a:r>
            <a:endParaRPr lang="en-US" dirty="0" smtClean="0"/>
          </a:p>
          <a:p>
            <a:r>
              <a:rPr lang="en-US" dirty="0" smtClean="0"/>
              <a:t>Difficult to calculate coverage because location is not included in hospital reports</a:t>
            </a:r>
          </a:p>
          <a:p>
            <a:r>
              <a:rPr lang="nb-NO" dirty="0" err="1" smtClean="0"/>
              <a:t>Many</a:t>
            </a:r>
            <a:r>
              <a:rPr lang="nb-NO" dirty="0" smtClean="0"/>
              <a:t> </a:t>
            </a:r>
            <a:r>
              <a:rPr lang="nb-NO" dirty="0" err="1" smtClean="0"/>
              <a:t>immunised</a:t>
            </a:r>
            <a:r>
              <a:rPr lang="nb-NO" dirty="0" smtClean="0"/>
              <a:t> in (</a:t>
            </a:r>
            <a:r>
              <a:rPr lang="nb-NO" dirty="0" err="1" smtClean="0"/>
              <a:t>province</a:t>
            </a:r>
            <a:r>
              <a:rPr lang="nb-NO" dirty="0" smtClean="0"/>
              <a:t>) hospitals: </a:t>
            </a:r>
            <a:r>
              <a:rPr lang="nb-NO" dirty="0" err="1" smtClean="0"/>
              <a:t>coming</a:t>
            </a:r>
            <a:r>
              <a:rPr lang="nb-NO" dirty="0" smtClean="0"/>
              <a:t> from </a:t>
            </a:r>
            <a:r>
              <a:rPr lang="nb-NO" dirty="0" err="1" smtClean="0"/>
              <a:t>many</a:t>
            </a:r>
            <a:r>
              <a:rPr lang="nb-NO" dirty="0" smtClean="0"/>
              <a:t> different areas – </a:t>
            </a:r>
            <a:r>
              <a:rPr lang="nb-NO" dirty="0" err="1" smtClean="0"/>
              <a:t>cannot</a:t>
            </a:r>
            <a:r>
              <a:rPr lang="nb-NO" dirty="0" smtClean="0"/>
              <a:t> </a:t>
            </a:r>
            <a:r>
              <a:rPr lang="nb-NO" dirty="0" err="1" smtClean="0"/>
              <a:t>calculate</a:t>
            </a:r>
            <a:r>
              <a:rPr lang="nb-NO" dirty="0" smtClean="0"/>
              <a:t> area </a:t>
            </a:r>
            <a:r>
              <a:rPr lang="nb-NO" dirty="0" err="1" smtClean="0"/>
              <a:t>coverage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900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319329"/>
              </p:ext>
            </p:extLst>
          </p:nvPr>
        </p:nvGraphicFramePr>
        <p:xfrm>
          <a:off x="457200" y="404664"/>
          <a:ext cx="8382000" cy="59554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43416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Positivist </a:t>
                      </a:r>
                      <a:r>
                        <a:rPr lang="nb-NO" dirty="0" err="1" smtClean="0"/>
                        <a:t>Paradigm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Phenomenological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baseline="0" dirty="0" err="1" smtClean="0"/>
                        <a:t>Paradigm</a:t>
                      </a:r>
                      <a:endParaRPr lang="nb-NO" baseline="0" dirty="0" smtClean="0"/>
                    </a:p>
                    <a:p>
                      <a:r>
                        <a:rPr lang="nb-NO" baseline="0" dirty="0" smtClean="0"/>
                        <a:t>‘</a:t>
                      </a:r>
                      <a:r>
                        <a:rPr lang="nb-NO" baseline="0" dirty="0" err="1" smtClean="0"/>
                        <a:t>Qualitative</a:t>
                      </a:r>
                      <a:r>
                        <a:rPr lang="nb-NO" baseline="0" dirty="0" smtClean="0"/>
                        <a:t>’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Basic </a:t>
                      </a:r>
                      <a:r>
                        <a:rPr lang="nb-NO" dirty="0" err="1" smtClean="0"/>
                        <a:t>beliefs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buFontTx/>
                        <a:buChar char="-"/>
                      </a:pPr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nb-NO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world</a:t>
                      </a:r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is </a:t>
                      </a:r>
                      <a:r>
                        <a:rPr lang="nb-NO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external</a:t>
                      </a:r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nb-NO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objective</a:t>
                      </a:r>
                      <a:endParaRPr lang="nb-NO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457200" rtl="0" eaLnBrk="1" latinLnBrk="0" hangingPunct="1">
                        <a:buFontTx/>
                        <a:buChar char="-"/>
                      </a:pPr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Observer is </a:t>
                      </a:r>
                      <a:r>
                        <a:rPr lang="nb-NO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independent</a:t>
                      </a:r>
                      <a:endParaRPr lang="nb-NO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457200" rtl="0" eaLnBrk="1" latinLnBrk="0" hangingPunct="1">
                        <a:buFontTx/>
                        <a:buChar char="-"/>
                      </a:pPr>
                      <a:r>
                        <a:rPr lang="nb-NO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Science</a:t>
                      </a:r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is </a:t>
                      </a:r>
                      <a:r>
                        <a:rPr lang="nb-NO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</a:t>
                      </a:r>
                      <a:r>
                        <a:rPr lang="nb-NO" baseline="0" dirty="0" err="1" smtClean="0"/>
                        <a:t>ue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baseline="0" dirty="0" err="1" smtClean="0"/>
                        <a:t>free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buFontTx/>
                        <a:buChar char="-"/>
                      </a:pPr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nb-NO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world</a:t>
                      </a:r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is </a:t>
                      </a:r>
                      <a:r>
                        <a:rPr lang="nb-NO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socialy</a:t>
                      </a:r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nb-NO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constructed</a:t>
                      </a:r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nb-NO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subjective</a:t>
                      </a:r>
                      <a:endParaRPr lang="nb-NO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dirty="0" smtClean="0"/>
                        <a:t>Observer</a:t>
                      </a:r>
                      <a:r>
                        <a:rPr lang="nb-NO" baseline="0" dirty="0" smtClean="0"/>
                        <a:t> is part </a:t>
                      </a:r>
                      <a:r>
                        <a:rPr lang="nb-NO" baseline="0" dirty="0" err="1" smtClean="0"/>
                        <a:t>of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baseline="0" dirty="0" err="1" smtClean="0"/>
                        <a:t>what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baseline="0" dirty="0" err="1" smtClean="0"/>
                        <a:t>observed</a:t>
                      </a:r>
                      <a:endParaRPr lang="nb-NO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baseline="0" dirty="0" err="1" smtClean="0"/>
                        <a:t>Science</a:t>
                      </a:r>
                      <a:r>
                        <a:rPr lang="nb-NO" baseline="0" dirty="0" smtClean="0"/>
                        <a:t> is driven by human </a:t>
                      </a:r>
                      <a:r>
                        <a:rPr lang="nb-NO" baseline="0" dirty="0" err="1" smtClean="0"/>
                        <a:t>interest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Researcher</a:t>
                      </a:r>
                      <a:r>
                        <a:rPr lang="nb-NO" dirty="0" smtClean="0"/>
                        <a:t> </a:t>
                      </a:r>
                      <a:r>
                        <a:rPr lang="nb-NO" dirty="0" err="1" smtClean="0"/>
                        <a:t>should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b-NO" dirty="0" err="1" smtClean="0"/>
                        <a:t>Focus</a:t>
                      </a:r>
                      <a:r>
                        <a:rPr lang="nb-NO" dirty="0" smtClean="0"/>
                        <a:t> </a:t>
                      </a:r>
                      <a:r>
                        <a:rPr lang="nb-NO" dirty="0" err="1" smtClean="0"/>
                        <a:t>on</a:t>
                      </a:r>
                      <a:r>
                        <a:rPr lang="nb-NO" dirty="0" smtClean="0"/>
                        <a:t> </a:t>
                      </a:r>
                      <a:r>
                        <a:rPr lang="nb-NO" dirty="0" err="1" smtClean="0"/>
                        <a:t>facts</a:t>
                      </a:r>
                      <a:endParaRPr lang="nb-NO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dirty="0" err="1" smtClean="0"/>
                        <a:t>Look</a:t>
                      </a:r>
                      <a:r>
                        <a:rPr lang="nb-NO" dirty="0" smtClean="0"/>
                        <a:t> </a:t>
                      </a:r>
                      <a:r>
                        <a:rPr lang="nb-NO" dirty="0" err="1" smtClean="0"/>
                        <a:t>forcausalities</a:t>
                      </a:r>
                      <a:r>
                        <a:rPr lang="nb-NO" dirty="0" smtClean="0"/>
                        <a:t> and fundamental </a:t>
                      </a:r>
                      <a:r>
                        <a:rPr lang="nb-NO" dirty="0" err="1" smtClean="0"/>
                        <a:t>laws</a:t>
                      </a:r>
                      <a:endParaRPr lang="nb-NO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dirty="0" err="1" smtClean="0"/>
                        <a:t>Reduse</a:t>
                      </a:r>
                      <a:r>
                        <a:rPr lang="nb-NO" dirty="0" smtClean="0"/>
                        <a:t> </a:t>
                      </a:r>
                      <a:r>
                        <a:rPr lang="nb-NO" dirty="0" err="1" smtClean="0"/>
                        <a:t>phenomena</a:t>
                      </a:r>
                      <a:r>
                        <a:rPr lang="nb-NO" dirty="0" smtClean="0"/>
                        <a:t> to simples elements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dirty="0" err="1" smtClean="0"/>
                        <a:t>Formulate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baseline="0" dirty="0" err="1" smtClean="0"/>
                        <a:t>hypothesis</a:t>
                      </a:r>
                      <a:r>
                        <a:rPr lang="nb-NO" baseline="0" dirty="0" smtClean="0"/>
                        <a:t> and </a:t>
                      </a:r>
                      <a:r>
                        <a:rPr lang="nb-NO" baseline="0" dirty="0" err="1" smtClean="0"/>
                        <a:t>then</a:t>
                      </a:r>
                      <a:r>
                        <a:rPr lang="nb-NO" baseline="0" dirty="0" smtClean="0"/>
                        <a:t> test </a:t>
                      </a:r>
                      <a:r>
                        <a:rPr lang="nb-NO" baseline="0" dirty="0" err="1" smtClean="0"/>
                        <a:t>them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b-NO" dirty="0" err="1" smtClean="0"/>
                        <a:t>Focus</a:t>
                      </a:r>
                      <a:r>
                        <a:rPr lang="nb-NO" dirty="0" smtClean="0"/>
                        <a:t> </a:t>
                      </a:r>
                      <a:r>
                        <a:rPr lang="nb-NO" dirty="0" err="1" smtClean="0"/>
                        <a:t>on</a:t>
                      </a:r>
                      <a:r>
                        <a:rPr lang="nb-NO" dirty="0" smtClean="0"/>
                        <a:t> </a:t>
                      </a:r>
                      <a:r>
                        <a:rPr lang="nb-NO" dirty="0" err="1" smtClean="0"/>
                        <a:t>meanings</a:t>
                      </a:r>
                      <a:endParaRPr lang="nb-NO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dirty="0" err="1" smtClean="0"/>
                        <a:t>Try</a:t>
                      </a:r>
                      <a:r>
                        <a:rPr lang="nb-NO" dirty="0" smtClean="0"/>
                        <a:t> to understand </a:t>
                      </a:r>
                      <a:r>
                        <a:rPr lang="nb-NO" dirty="0" err="1" smtClean="0"/>
                        <a:t>what</a:t>
                      </a:r>
                      <a:r>
                        <a:rPr lang="nb-NO" dirty="0" smtClean="0"/>
                        <a:t> is happening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dirty="0" err="1" smtClean="0"/>
                        <a:t>Look</a:t>
                      </a:r>
                      <a:r>
                        <a:rPr lang="nb-NO" baseline="0" dirty="0" smtClean="0"/>
                        <a:t> at </a:t>
                      </a:r>
                      <a:r>
                        <a:rPr lang="nb-NO" baseline="0" dirty="0" err="1" smtClean="0"/>
                        <a:t>the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baseline="0" dirty="0" err="1" smtClean="0"/>
                        <a:t>totality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baseline="0" dirty="0" err="1" smtClean="0"/>
                        <a:t>of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baseline="0" dirty="0" err="1" smtClean="0"/>
                        <a:t>each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baseline="0" dirty="0" err="1" smtClean="0"/>
                        <a:t>situation</a:t>
                      </a:r>
                      <a:endParaRPr lang="nb-NO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baseline="0" dirty="0" err="1" smtClean="0"/>
                        <a:t>Developideas</a:t>
                      </a:r>
                      <a:r>
                        <a:rPr lang="nb-NO" baseline="0" dirty="0" smtClean="0"/>
                        <a:t> from </a:t>
                      </a:r>
                      <a:r>
                        <a:rPr lang="nb-NO" baseline="0" dirty="0" err="1" smtClean="0"/>
                        <a:t>induction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baseline="0" dirty="0" err="1" smtClean="0"/>
                        <a:t>of</a:t>
                      </a:r>
                      <a:r>
                        <a:rPr lang="nb-NO" baseline="0" dirty="0" smtClean="0"/>
                        <a:t> data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Preferred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baseline="0" dirty="0" err="1" smtClean="0"/>
                        <a:t>methods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baseline="0" dirty="0" err="1" smtClean="0"/>
                        <a:t>include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b-NO" dirty="0" err="1" smtClean="0"/>
                        <a:t>Operatinalising</a:t>
                      </a:r>
                      <a:r>
                        <a:rPr lang="nb-NO" dirty="0" smtClean="0"/>
                        <a:t> </a:t>
                      </a:r>
                      <a:r>
                        <a:rPr lang="nb-NO" dirty="0" err="1" smtClean="0"/>
                        <a:t>consepts</a:t>
                      </a:r>
                      <a:r>
                        <a:rPr lang="nb-NO" baseline="0" dirty="0" smtClean="0"/>
                        <a:t> so </a:t>
                      </a:r>
                      <a:r>
                        <a:rPr lang="nb-NO" baseline="0" dirty="0" err="1" smtClean="0"/>
                        <a:t>that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baseline="0" dirty="0" err="1" smtClean="0"/>
                        <a:t>they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baseline="0" dirty="0" err="1" smtClean="0"/>
                        <a:t>can</a:t>
                      </a:r>
                      <a:r>
                        <a:rPr lang="nb-NO" baseline="0" dirty="0" smtClean="0"/>
                        <a:t> be </a:t>
                      </a:r>
                      <a:r>
                        <a:rPr lang="nb-NO" baseline="0" dirty="0" err="1" smtClean="0"/>
                        <a:t>measured</a:t>
                      </a:r>
                      <a:r>
                        <a:rPr lang="nb-NO" baseline="0" dirty="0" smtClean="0"/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baseline="0" dirty="0" smtClean="0"/>
                        <a:t>Large samples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buFontTx/>
                        <a:buChar char="-"/>
                      </a:pPr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Using multiple </a:t>
                      </a:r>
                      <a:r>
                        <a:rPr lang="nb-NO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methods</a:t>
                      </a:r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nb-NO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establish</a:t>
                      </a:r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diferent</a:t>
                      </a:r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views</a:t>
                      </a:r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phenomena</a:t>
                      </a:r>
                      <a:endParaRPr lang="nb-NO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457200" rtl="0" eaLnBrk="1" latinLnBrk="0" hangingPunct="1">
                        <a:buFontTx/>
                        <a:buChar char="-"/>
                      </a:pPr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Small samples </a:t>
                      </a:r>
                      <a:r>
                        <a:rPr lang="nb-NO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invest-igeted</a:t>
                      </a:r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nb-NO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depth</a:t>
                      </a:r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over time</a:t>
                      </a:r>
                      <a:endParaRPr lang="nb-NO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626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41666"/>
            <a:ext cx="8458200" cy="108012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600" dirty="0" smtClean="0"/>
              <a:t>Lao evaluation and redesign </a:t>
            </a:r>
            <a:endParaRPr lang="en-US" sz="3600" dirty="0"/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EPI &amp; ANC, </a:t>
            </a:r>
            <a:r>
              <a:rPr lang="nb-NO" sz="2800" dirty="0" err="1" smtClean="0"/>
              <a:t>two</a:t>
            </a:r>
            <a:r>
              <a:rPr lang="nb-NO" sz="2800" dirty="0" smtClean="0"/>
              <a:t> </a:t>
            </a:r>
            <a:r>
              <a:rPr lang="nb-NO" sz="2800" dirty="0" err="1" smtClean="0"/>
              <a:t>identified</a:t>
            </a:r>
            <a:r>
              <a:rPr lang="nb-NO" sz="2800" dirty="0" smtClean="0"/>
              <a:t> problems </a:t>
            </a:r>
            <a:r>
              <a:rPr lang="nb-NO" sz="2800" dirty="0" err="1" smtClean="0"/>
              <a:t>with</a:t>
            </a:r>
            <a:r>
              <a:rPr lang="nb-NO" sz="2800" dirty="0" smtClean="0"/>
              <a:t> </a:t>
            </a:r>
            <a:r>
              <a:rPr lang="nb-NO" sz="2800" dirty="0" err="1" smtClean="0"/>
              <a:t>similar</a:t>
            </a:r>
            <a:r>
              <a:rPr lang="nb-NO" sz="2800" dirty="0" smtClean="0"/>
              <a:t> </a:t>
            </a:r>
            <a:r>
              <a:rPr lang="nb-NO" sz="2800" dirty="0" err="1" smtClean="0"/>
              <a:t>solutions</a:t>
            </a:r>
            <a:endParaRPr lang="en-US" sz="2800" dirty="0" smtClean="0"/>
          </a:p>
          <a:p>
            <a:r>
              <a:rPr lang="en-US" sz="2800" dirty="0"/>
              <a:t>Problem </a:t>
            </a:r>
            <a:r>
              <a:rPr lang="en-US" sz="2800" dirty="0" smtClean="0"/>
              <a:t>1: </a:t>
            </a:r>
            <a:r>
              <a:rPr lang="en-US" sz="2800" dirty="0" err="1"/>
              <a:t>Immunisation</a:t>
            </a:r>
            <a:r>
              <a:rPr lang="en-US" sz="2800" dirty="0"/>
              <a:t> data: poor data on coverage</a:t>
            </a:r>
          </a:p>
          <a:p>
            <a:pPr lvl="1"/>
            <a:r>
              <a:rPr lang="en-US" sz="2400" dirty="0"/>
              <a:t>Many do vaccination in hospitals , missing ‘village’</a:t>
            </a:r>
          </a:p>
          <a:p>
            <a:pPr lvl="1"/>
            <a:r>
              <a:rPr lang="en-US" sz="2400" dirty="0"/>
              <a:t>implement tracker event: both area and facility coverage</a:t>
            </a:r>
            <a:endParaRPr lang="en-US" dirty="0"/>
          </a:p>
          <a:p>
            <a:r>
              <a:rPr lang="en-US" sz="2800" dirty="0" smtClean="0"/>
              <a:t>Problem 2: ANC </a:t>
            </a:r>
            <a:r>
              <a:rPr lang="en-US" sz="2800" dirty="0"/>
              <a:t>reporting </a:t>
            </a:r>
          </a:p>
          <a:p>
            <a:pPr lvl="1"/>
            <a:r>
              <a:rPr lang="en-US" sz="2400" dirty="0" smtClean="0"/>
              <a:t>Poor data on: 3 Zones with increasing risk (poor, travel distance), ANC before 12 weeks, mother s&lt;19 years, TT vaccination</a:t>
            </a:r>
          </a:p>
          <a:p>
            <a:pPr lvl="1"/>
            <a:r>
              <a:rPr lang="nb-NO" sz="2400" dirty="0" smtClean="0"/>
              <a:t>Zones </a:t>
            </a:r>
            <a:r>
              <a:rPr lang="nb-NO" sz="2400" dirty="0" err="1" smtClean="0"/>
              <a:t>linked</a:t>
            </a:r>
            <a:r>
              <a:rPr lang="nb-NO" sz="2400" dirty="0" smtClean="0"/>
              <a:t> to </a:t>
            </a:r>
            <a:r>
              <a:rPr lang="nb-NO" sz="2400" dirty="0" err="1" smtClean="0"/>
              <a:t>villages</a:t>
            </a:r>
            <a:r>
              <a:rPr lang="nb-NO" sz="2400" dirty="0" smtClean="0"/>
              <a:t>, </a:t>
            </a:r>
            <a:r>
              <a:rPr lang="nb-NO" sz="2400" dirty="0" err="1" smtClean="0"/>
              <a:t>which</a:t>
            </a:r>
            <a:r>
              <a:rPr lang="nb-NO" sz="2400" dirty="0" smtClean="0"/>
              <a:t> </a:t>
            </a:r>
            <a:r>
              <a:rPr lang="nb-NO" sz="2400" dirty="0" err="1" smtClean="0"/>
              <a:t>also</a:t>
            </a:r>
            <a:r>
              <a:rPr lang="nb-NO" sz="2400" dirty="0" smtClean="0"/>
              <a:t> has </a:t>
            </a:r>
            <a:r>
              <a:rPr lang="nb-NO" sz="2400" dirty="0" err="1" smtClean="0"/>
              <a:t>population</a:t>
            </a:r>
            <a:r>
              <a:rPr lang="nb-NO" sz="2400" dirty="0" smtClean="0"/>
              <a:t> data</a:t>
            </a:r>
            <a:endParaRPr lang="en-US" sz="2400" dirty="0" smtClean="0"/>
          </a:p>
          <a:p>
            <a:pPr lvl="1"/>
            <a:r>
              <a:rPr lang="en-US" sz="2400" dirty="0" smtClean="0"/>
              <a:t>Solution / action: Implement (only) ANC first visit event register  including village &amp; zone; addresses all data quality issues</a:t>
            </a:r>
            <a:endParaRPr lang="en-US" sz="2400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sz="2400" dirty="0" smtClean="0"/>
          </a:p>
        </p:txBody>
      </p:sp>
      <p:sp>
        <p:nvSpPr>
          <p:cNvPr id="2052" name="AutoShape 2" descr="imap://lars%40roland%2Ebz@imap.googlemail.com:993/fetch%3EUID%3E/INBOX%3E18141?part=1.2&amp;type=image/png&amp;filename=sms%20structur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64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EPI Register </a:t>
            </a:r>
            <a:r>
              <a:rPr lang="mr-IN" dirty="0" smtClean="0"/>
              <a:t>–</a:t>
            </a:r>
            <a:r>
              <a:rPr lang="en-US" dirty="0" smtClean="0"/>
              <a:t> One line per Child </a:t>
            </a:r>
            <a:r>
              <a:rPr lang="mr-IN" dirty="0" smtClean="0"/>
              <a:t>–</a:t>
            </a:r>
            <a:r>
              <a:rPr lang="en-US" dirty="0" smtClean="0"/>
              <a:t> DH Difficult for event capture; </a:t>
            </a:r>
            <a:r>
              <a:rPr lang="en-US" dirty="0" err="1" smtClean="0"/>
              <a:t>Xiengnuen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825625"/>
            <a:ext cx="7511498" cy="4351338"/>
          </a:xfrm>
        </p:spPr>
      </p:pic>
    </p:spTree>
    <p:extLst>
      <p:ext uri="{BB962C8B-B14F-4D97-AF65-F5344CB8AC3E}">
        <p14:creationId xmlns:p14="http://schemas.microsoft.com/office/powerpoint/2010/main" val="22433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Lao: Actions based on evaluation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21296"/>
            <a:ext cx="8305800" cy="5936704"/>
          </a:xfrm>
        </p:spPr>
        <p:txBody>
          <a:bodyPr>
            <a:normAutofit/>
          </a:bodyPr>
          <a:lstStyle/>
          <a:p>
            <a:r>
              <a:rPr lang="nb-NO" dirty="0" err="1" smtClean="0"/>
              <a:t>Developed</a:t>
            </a:r>
            <a:r>
              <a:rPr lang="nb-NO" dirty="0" smtClean="0"/>
              <a:t> offline </a:t>
            </a:r>
            <a:r>
              <a:rPr lang="nb-NO" dirty="0" err="1" smtClean="0"/>
              <a:t>event</a:t>
            </a:r>
            <a:r>
              <a:rPr lang="nb-NO" dirty="0" smtClean="0"/>
              <a:t> </a:t>
            </a:r>
            <a:r>
              <a:rPr lang="nb-NO" dirty="0" err="1" smtClean="0"/>
              <a:t>capture</a:t>
            </a:r>
            <a:endParaRPr lang="en-US" dirty="0" smtClean="0"/>
          </a:p>
          <a:p>
            <a:r>
              <a:rPr lang="en-US" dirty="0" smtClean="0"/>
              <a:t>Introduced case based event data capture</a:t>
            </a:r>
          </a:p>
          <a:p>
            <a:pPr lvl="1"/>
            <a:r>
              <a:rPr lang="nb-NO" dirty="0" err="1" smtClean="0"/>
              <a:t>Simplified</a:t>
            </a:r>
            <a:r>
              <a:rPr lang="nb-NO" dirty="0" smtClean="0"/>
              <a:t> data </a:t>
            </a:r>
            <a:r>
              <a:rPr lang="nb-NO" dirty="0" err="1" smtClean="0"/>
              <a:t>collection</a:t>
            </a:r>
            <a:r>
              <a:rPr lang="nb-NO" dirty="0" smtClean="0"/>
              <a:t> &amp; </a:t>
            </a:r>
            <a:r>
              <a:rPr lang="nb-NO" dirty="0" err="1" smtClean="0"/>
              <a:t>automatic</a:t>
            </a:r>
            <a:r>
              <a:rPr lang="nb-NO" dirty="0" smtClean="0"/>
              <a:t> </a:t>
            </a:r>
            <a:r>
              <a:rPr lang="nb-NO" dirty="0" err="1" smtClean="0"/>
              <a:t>aggregation</a:t>
            </a:r>
            <a:endParaRPr lang="en-US" dirty="0" smtClean="0"/>
          </a:p>
          <a:p>
            <a:r>
              <a:rPr lang="nb-NO" dirty="0" err="1" smtClean="0"/>
              <a:t>Each</a:t>
            </a:r>
            <a:r>
              <a:rPr lang="nb-NO" dirty="0" smtClean="0"/>
              <a:t> case </a:t>
            </a:r>
            <a:r>
              <a:rPr lang="nb-NO" dirty="0" err="1" smtClean="0"/>
              <a:t>linked</a:t>
            </a:r>
            <a:r>
              <a:rPr lang="nb-NO" dirty="0" smtClean="0"/>
              <a:t> to </a:t>
            </a:r>
            <a:r>
              <a:rPr lang="nb-NO" dirty="0" err="1" smtClean="0"/>
              <a:t>village</a:t>
            </a:r>
            <a:r>
              <a:rPr lang="nb-NO" dirty="0" smtClean="0"/>
              <a:t> -  </a:t>
            </a:r>
            <a:r>
              <a:rPr lang="nb-NO" dirty="0" err="1" smtClean="0"/>
              <a:t>Village</a:t>
            </a:r>
            <a:r>
              <a:rPr lang="nb-NO" dirty="0" smtClean="0"/>
              <a:t> list </a:t>
            </a:r>
            <a:r>
              <a:rPr lang="nb-NO" dirty="0" err="1" smtClean="0"/>
              <a:t>standardised</a:t>
            </a:r>
            <a:r>
              <a:rPr lang="nb-NO" dirty="0" smtClean="0"/>
              <a:t>; </a:t>
            </a:r>
          </a:p>
          <a:p>
            <a:r>
              <a:rPr lang="nb-NO" dirty="0" err="1" smtClean="0"/>
              <a:t>Villages</a:t>
            </a:r>
            <a:r>
              <a:rPr lang="nb-NO" dirty="0" smtClean="0"/>
              <a:t> </a:t>
            </a:r>
            <a:r>
              <a:rPr lang="nb-NO" dirty="0" err="1" smtClean="0"/>
              <a:t>linked</a:t>
            </a:r>
            <a:r>
              <a:rPr lang="nb-NO" dirty="0" smtClean="0"/>
              <a:t> to </a:t>
            </a:r>
            <a:r>
              <a:rPr lang="nb-NO" dirty="0" err="1" smtClean="0"/>
              <a:t>facilities</a:t>
            </a:r>
            <a:endParaRPr lang="nb-NO" dirty="0" smtClean="0"/>
          </a:p>
          <a:p>
            <a:pPr lvl="1"/>
            <a:r>
              <a:rPr lang="nb-NO" dirty="0" err="1" smtClean="0"/>
              <a:t>Enable</a:t>
            </a:r>
            <a:r>
              <a:rPr lang="nb-NO" dirty="0" smtClean="0"/>
              <a:t> </a:t>
            </a:r>
            <a:r>
              <a:rPr lang="nb-NO" dirty="0" err="1" smtClean="0"/>
              <a:t>correct</a:t>
            </a:r>
            <a:r>
              <a:rPr lang="nb-NO" dirty="0" smtClean="0"/>
              <a:t> area </a:t>
            </a:r>
            <a:r>
              <a:rPr lang="nb-NO" dirty="0" err="1" smtClean="0"/>
              <a:t>based</a:t>
            </a:r>
            <a:r>
              <a:rPr lang="nb-NO" dirty="0" smtClean="0"/>
              <a:t> </a:t>
            </a:r>
            <a:r>
              <a:rPr lang="nb-NO" dirty="0" err="1" smtClean="0"/>
              <a:t>coverage</a:t>
            </a:r>
            <a:r>
              <a:rPr lang="nb-NO" dirty="0" smtClean="0"/>
              <a:t> </a:t>
            </a:r>
            <a:r>
              <a:rPr lang="nb-NO" dirty="0" err="1" smtClean="0"/>
              <a:t>indicators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		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273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6101"/>
            <a:ext cx="7886700" cy="1998763"/>
          </a:xfrm>
        </p:spPr>
        <p:txBody>
          <a:bodyPr>
            <a:noAutofit/>
          </a:bodyPr>
          <a:lstStyle/>
          <a:p>
            <a:r>
              <a:rPr lang="en-US" sz="3600" dirty="0" smtClean="0"/>
              <a:t>Easy to cross check with register to event capture</a:t>
            </a:r>
            <a:br>
              <a:rPr lang="en-US" sz="3600" dirty="0" smtClean="0"/>
            </a:br>
            <a:r>
              <a:rPr lang="en-US" sz="3600" dirty="0" smtClean="0"/>
              <a:t>But event capture requires event based registration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1" y="2433400"/>
            <a:ext cx="5728083" cy="3823077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246742" y="6109942"/>
            <a:ext cx="2417693" cy="74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DH </a:t>
            </a:r>
            <a:r>
              <a:rPr lang="en-US" dirty="0" err="1" smtClean="0"/>
              <a:t>Xiengnguen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74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EPI register- One line per visit </a:t>
            </a:r>
            <a:r>
              <a:rPr lang="mr-IN" dirty="0" smtClean="0"/>
              <a:t>–</a:t>
            </a:r>
            <a:r>
              <a:rPr lang="en-US" dirty="0" smtClean="0"/>
              <a:t> HC Needed for ‘event capture’; </a:t>
            </a:r>
            <a:r>
              <a:rPr lang="en-US" dirty="0" err="1" smtClean="0"/>
              <a:t>Pakxueang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49" y="1428060"/>
            <a:ext cx="7317685" cy="4813714"/>
          </a:xfrm>
        </p:spPr>
      </p:pic>
      <p:sp>
        <p:nvSpPr>
          <p:cNvPr id="3" name="Rounded Rectangle 2"/>
          <p:cNvSpPr/>
          <p:nvPr/>
        </p:nvSpPr>
        <p:spPr>
          <a:xfrm>
            <a:off x="5508104" y="4437112"/>
            <a:ext cx="302433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Challenge: </a:t>
            </a:r>
            <a:r>
              <a:rPr lang="nb-NO" sz="2000" dirty="0" err="1" smtClean="0"/>
              <a:t>Need</a:t>
            </a:r>
            <a:r>
              <a:rPr lang="nb-NO" sz="2000" dirty="0" smtClean="0"/>
              <a:t> to </a:t>
            </a:r>
            <a:r>
              <a:rPr lang="nb-NO" sz="2000" dirty="0" err="1" smtClean="0"/>
              <a:t>change</a:t>
            </a:r>
            <a:r>
              <a:rPr lang="nb-NO" sz="2000" dirty="0" smtClean="0"/>
              <a:t> </a:t>
            </a:r>
            <a:r>
              <a:rPr lang="nb-NO" sz="2000" dirty="0" err="1" smtClean="0"/>
              <a:t>paper</a:t>
            </a:r>
            <a:r>
              <a:rPr lang="nb-NO" sz="2000" dirty="0" smtClean="0"/>
              <a:t> registers </a:t>
            </a:r>
            <a:r>
              <a:rPr lang="nb-NO" sz="2000" dirty="0" err="1" smtClean="0"/>
              <a:t>also</a:t>
            </a:r>
            <a:r>
              <a:rPr lang="nb-NO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977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5105400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Offline </a:t>
            </a:r>
            <a:r>
              <a:rPr lang="nb-NO" dirty="0" err="1" smtClean="0"/>
              <a:t>event</a:t>
            </a:r>
            <a:r>
              <a:rPr lang="nb-NO" dirty="0" smtClean="0"/>
              <a:t> </a:t>
            </a:r>
            <a:r>
              <a:rPr lang="nb-NO" dirty="0" err="1" smtClean="0"/>
              <a:t>capture</a:t>
            </a:r>
            <a:r>
              <a:rPr lang="nb-NO" dirty="0" smtClean="0"/>
              <a:t> </a:t>
            </a:r>
            <a:r>
              <a:rPr lang="nb-NO" dirty="0" err="1" smtClean="0"/>
              <a:t>working</a:t>
            </a:r>
            <a:r>
              <a:rPr lang="nb-NO" dirty="0"/>
              <a:t> </a:t>
            </a:r>
            <a:r>
              <a:rPr lang="nb-NO" dirty="0" smtClean="0"/>
              <a:t>- </a:t>
            </a:r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need</a:t>
            </a:r>
            <a:r>
              <a:rPr lang="nb-NO" dirty="0" smtClean="0"/>
              <a:t> to </a:t>
            </a:r>
            <a:r>
              <a:rPr lang="nb-NO" dirty="0" err="1" smtClean="0"/>
              <a:t>modify</a:t>
            </a:r>
            <a:r>
              <a:rPr lang="nb-NO" dirty="0" smtClean="0"/>
              <a:t> data </a:t>
            </a:r>
            <a:r>
              <a:rPr lang="nb-NO" dirty="0" err="1" smtClean="0"/>
              <a:t>procedures</a:t>
            </a:r>
            <a:endParaRPr lang="nb-NO" dirty="0" smtClean="0"/>
          </a:p>
          <a:p>
            <a:pPr lvl="1"/>
            <a:r>
              <a:rPr lang="nb-NO" dirty="0" smtClean="0"/>
              <a:t>‘One line per </a:t>
            </a:r>
            <a:r>
              <a:rPr lang="nb-NO" dirty="0" err="1" smtClean="0"/>
              <a:t>visit</a:t>
            </a:r>
            <a:r>
              <a:rPr lang="nb-NO" dirty="0" smtClean="0"/>
              <a:t>’ </a:t>
            </a:r>
            <a:r>
              <a:rPr lang="nb-NO" dirty="0" err="1" smtClean="0"/>
              <a:t>registries</a:t>
            </a:r>
            <a:endParaRPr lang="nb-NO" dirty="0" smtClean="0"/>
          </a:p>
          <a:p>
            <a:pPr lvl="1"/>
            <a:r>
              <a:rPr lang="nb-NO" dirty="0" err="1" smtClean="0"/>
              <a:t>Focus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province</a:t>
            </a:r>
            <a:r>
              <a:rPr lang="nb-NO" dirty="0" smtClean="0"/>
              <a:t> hospitals</a:t>
            </a:r>
          </a:p>
          <a:p>
            <a:pPr lvl="1"/>
            <a:r>
              <a:rPr lang="nb-NO" dirty="0" err="1" smtClean="0"/>
              <a:t>Prepare</a:t>
            </a:r>
            <a:r>
              <a:rPr lang="nb-NO" dirty="0" smtClean="0"/>
              <a:t> for full </a:t>
            </a:r>
            <a:r>
              <a:rPr lang="nb-NO" dirty="0" err="1" smtClean="0"/>
              <a:t>child</a:t>
            </a:r>
            <a:r>
              <a:rPr lang="nb-NO" dirty="0" smtClean="0"/>
              <a:t> </a:t>
            </a:r>
            <a:r>
              <a:rPr lang="nb-NO" dirty="0" err="1" smtClean="0"/>
              <a:t>immunistaion</a:t>
            </a:r>
            <a:r>
              <a:rPr lang="nb-NO" dirty="0" smtClean="0"/>
              <a:t> </a:t>
            </a:r>
            <a:r>
              <a:rPr lang="nb-NO" dirty="0" err="1" smtClean="0"/>
              <a:t>record</a:t>
            </a:r>
            <a:r>
              <a:rPr lang="nb-NO" dirty="0" smtClean="0"/>
              <a:t> – </a:t>
            </a:r>
            <a:r>
              <a:rPr lang="nb-NO" dirty="0" err="1" smtClean="0"/>
              <a:t>need</a:t>
            </a:r>
            <a:r>
              <a:rPr lang="nb-NO" dirty="0" smtClean="0"/>
              <a:t> id</a:t>
            </a:r>
            <a:endParaRPr lang="en-US" dirty="0"/>
          </a:p>
          <a:p>
            <a:r>
              <a:rPr lang="en-US" dirty="0" smtClean="0"/>
              <a:t>EPI reluctant – MOH not (‘politics’)</a:t>
            </a:r>
          </a:p>
          <a:p>
            <a:r>
              <a:rPr lang="nb-NO" dirty="0" smtClean="0"/>
              <a:t>All </a:t>
            </a:r>
            <a:r>
              <a:rPr lang="nb-NO" dirty="0" err="1" smtClean="0"/>
              <a:t>other</a:t>
            </a:r>
            <a:r>
              <a:rPr lang="nb-NO" dirty="0" smtClean="0"/>
              <a:t> programs </a:t>
            </a:r>
            <a:r>
              <a:rPr lang="nb-NO" dirty="0" err="1" smtClean="0"/>
              <a:t>work</a:t>
            </a:r>
            <a:r>
              <a:rPr lang="nb-NO" dirty="0" smtClean="0"/>
              <a:t> </a:t>
            </a:r>
            <a:r>
              <a:rPr lang="nb-NO" dirty="0" err="1" smtClean="0"/>
              <a:t>well</a:t>
            </a:r>
            <a:endParaRPr lang="nb-NO" dirty="0" smtClean="0"/>
          </a:p>
          <a:p>
            <a:r>
              <a:rPr lang="nb-NO" dirty="0" smtClean="0"/>
              <a:t>‘Ideal’ action </a:t>
            </a:r>
            <a:r>
              <a:rPr lang="nb-NO" dirty="0" err="1" smtClean="0"/>
              <a:t>research</a:t>
            </a:r>
            <a:r>
              <a:rPr lang="nb-NO" dirty="0" smtClean="0"/>
              <a:t> </a:t>
            </a:r>
            <a:r>
              <a:rPr lang="nb-NO" dirty="0" err="1" smtClean="0"/>
              <a:t>implementation</a:t>
            </a:r>
            <a:r>
              <a:rPr lang="nb-NO" dirty="0" smtClean="0"/>
              <a:t> </a:t>
            </a:r>
            <a:r>
              <a:rPr lang="nb-NO" dirty="0" err="1" smtClean="0"/>
              <a:t>takes</a:t>
            </a:r>
            <a:r>
              <a:rPr lang="nb-NO" dirty="0" smtClean="0"/>
              <a:t> time!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552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8"/>
          <p:cNvGrpSpPr>
            <a:grpSpLocks/>
          </p:cNvGrpSpPr>
          <p:nvPr/>
        </p:nvGrpSpPr>
        <p:grpSpPr bwMode="auto">
          <a:xfrm>
            <a:off x="755576" y="1726002"/>
            <a:ext cx="7528159" cy="4465638"/>
            <a:chOff x="226469" y="188640"/>
            <a:chExt cx="8360639" cy="5328592"/>
          </a:xfrm>
        </p:grpSpPr>
        <p:sp>
          <p:nvSpPr>
            <p:cNvPr id="2" name="Rectangle 1"/>
            <p:cNvSpPr/>
            <p:nvPr/>
          </p:nvSpPr>
          <p:spPr>
            <a:xfrm>
              <a:off x="4348045" y="2751318"/>
              <a:ext cx="2302113" cy="1700513"/>
            </a:xfrm>
            <a:prstGeom prst="rect">
              <a:avLst/>
            </a:prstGeom>
            <a:solidFill>
              <a:srgbClr val="E0DDCA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348045" y="1049217"/>
              <a:ext cx="2302113" cy="1700513"/>
            </a:xfrm>
            <a:prstGeom prst="rect">
              <a:avLst/>
            </a:prstGeom>
            <a:solidFill>
              <a:srgbClr val="F4F3EC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045932" y="2751318"/>
              <a:ext cx="2302113" cy="1700513"/>
            </a:xfrm>
            <a:prstGeom prst="rect">
              <a:avLst/>
            </a:prstGeom>
            <a:solidFill>
              <a:srgbClr val="F4F3EC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042757" y="1050804"/>
              <a:ext cx="2302113" cy="1700514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1644253" y="2751318"/>
              <a:ext cx="5294860" cy="0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4348045" y="807874"/>
              <a:ext cx="0" cy="3888474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475960" y="661799"/>
              <a:ext cx="5688601" cy="4175863"/>
            </a:xfrm>
            <a:prstGeom prst="straightConnector1">
              <a:avLst/>
            </a:prstGeom>
            <a:ln w="34925" cmpd="dbl">
              <a:solidFill>
                <a:schemeClr val="tx1"/>
              </a:solidFill>
              <a:prstDash val="lg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6" name="TextBox 2"/>
            <p:cNvSpPr txBox="1">
              <a:spLocks noChangeArrowheads="1"/>
            </p:cNvSpPr>
            <p:nvPr/>
          </p:nvSpPr>
          <p:spPr bwMode="auto">
            <a:xfrm>
              <a:off x="2942470" y="438171"/>
              <a:ext cx="31506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nb-NO" altLang="en-US"/>
                <a:t>Stand alone – No dependencies</a:t>
              </a:r>
            </a:p>
          </p:txBody>
        </p:sp>
        <p:sp>
          <p:nvSpPr>
            <p:cNvPr id="4107" name="TextBox 10"/>
            <p:cNvSpPr txBox="1">
              <a:spLocks noChangeArrowheads="1"/>
            </p:cNvSpPr>
            <p:nvPr/>
          </p:nvSpPr>
          <p:spPr bwMode="auto">
            <a:xfrm>
              <a:off x="2951564" y="4639269"/>
              <a:ext cx="262860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nb-NO" altLang="en-US"/>
                <a:t>Multiple connections, </a:t>
              </a:r>
            </a:p>
            <a:p>
              <a:r>
                <a:rPr lang="nb-NO" altLang="en-US"/>
                <a:t>networks &amp; dependencies</a:t>
              </a:r>
            </a:p>
          </p:txBody>
        </p:sp>
        <p:sp>
          <p:nvSpPr>
            <p:cNvPr id="4108" name="TextBox 12"/>
            <p:cNvSpPr txBox="1">
              <a:spLocks noChangeArrowheads="1"/>
            </p:cNvSpPr>
            <p:nvPr/>
          </p:nvSpPr>
          <p:spPr bwMode="auto">
            <a:xfrm>
              <a:off x="4833105" y="3429000"/>
              <a:ext cx="149412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/>
              <a:r>
                <a:rPr lang="nb-NO" altLang="en-US"/>
                <a:t> More</a:t>
              </a:r>
            </a:p>
            <a:p>
              <a:pPr algn="r"/>
              <a:endParaRPr lang="nb-NO" altLang="en-US"/>
            </a:p>
            <a:p>
              <a:pPr algn="r"/>
              <a:r>
                <a:rPr lang="nb-NO" altLang="en-US"/>
                <a:t>Complexities  </a:t>
              </a:r>
            </a:p>
          </p:txBody>
        </p:sp>
        <p:sp>
          <p:nvSpPr>
            <p:cNvPr id="4109" name="TextBox 13"/>
            <p:cNvSpPr txBox="1">
              <a:spLocks noChangeArrowheads="1"/>
            </p:cNvSpPr>
            <p:nvPr/>
          </p:nvSpPr>
          <p:spPr bwMode="auto">
            <a:xfrm>
              <a:off x="2104936" y="1439804"/>
              <a:ext cx="144122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/>
              <a:r>
                <a:rPr lang="nb-NO" altLang="en-US"/>
                <a:t> Less</a:t>
              </a:r>
            </a:p>
            <a:p>
              <a:pPr algn="r"/>
              <a:endParaRPr lang="nb-NO" altLang="en-US"/>
            </a:p>
            <a:p>
              <a:pPr algn="r"/>
              <a:r>
                <a:rPr lang="nb-NO" altLang="en-US"/>
                <a:t>Complexities </a:t>
              </a:r>
            </a:p>
          </p:txBody>
        </p:sp>
        <p:sp>
          <p:nvSpPr>
            <p:cNvPr id="4110" name="TextBox 14"/>
            <p:cNvSpPr txBox="1">
              <a:spLocks noChangeArrowheads="1"/>
            </p:cNvSpPr>
            <p:nvPr/>
          </p:nvSpPr>
          <p:spPr bwMode="auto">
            <a:xfrm>
              <a:off x="6804248" y="2287905"/>
              <a:ext cx="178286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nb-NO" altLang="en-US"/>
                <a:t>Context sensitive</a:t>
              </a:r>
            </a:p>
            <a:p>
              <a:r>
                <a:rPr lang="nb-NO" altLang="en-US"/>
                <a:t> Social system </a:t>
              </a:r>
            </a:p>
            <a:p>
              <a:r>
                <a:rPr lang="nb-NO" altLang="en-US"/>
                <a:t>models</a:t>
              </a:r>
            </a:p>
          </p:txBody>
        </p:sp>
        <p:sp>
          <p:nvSpPr>
            <p:cNvPr id="4111" name="TextBox 15"/>
            <p:cNvSpPr txBox="1">
              <a:spLocks noChangeArrowheads="1"/>
            </p:cNvSpPr>
            <p:nvPr/>
          </p:nvSpPr>
          <p:spPr bwMode="auto">
            <a:xfrm>
              <a:off x="226469" y="2505670"/>
              <a:ext cx="166340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nb-NO" altLang="en-US"/>
                <a:t>Context free</a:t>
              </a:r>
            </a:p>
            <a:p>
              <a:r>
                <a:rPr lang="nb-NO" altLang="en-US"/>
                <a:t> Descrete entity</a:t>
              </a:r>
            </a:p>
            <a:p>
              <a:r>
                <a:rPr lang="nb-NO" altLang="en-US"/>
                <a:t>models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226469" y="188640"/>
              <a:ext cx="8360639" cy="53285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9552" y="156342"/>
            <a:ext cx="71427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Approaches to study ‘systems’: </a:t>
            </a:r>
          </a:p>
          <a:p>
            <a:r>
              <a:rPr lang="en-US" sz="2400" dirty="0" smtClean="0"/>
              <a:t>Depending on how embedded they are in social context</a:t>
            </a:r>
          </a:p>
          <a:p>
            <a:r>
              <a:rPr lang="en-US" sz="2400" dirty="0" smtClean="0"/>
              <a:t>‘Mathematical models’ vs ‘Social models’</a:t>
            </a:r>
          </a:p>
          <a:p>
            <a:r>
              <a:rPr lang="en-US" sz="2400" dirty="0" smtClean="0"/>
              <a:t>The more ‘connections’ vs less – ‘standalone’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4334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ChangeArrowheads="1"/>
          </p:cNvSpPr>
          <p:nvPr/>
        </p:nvSpPr>
        <p:spPr bwMode="auto">
          <a:xfrm>
            <a:off x="685800" y="2895600"/>
            <a:ext cx="1371600" cy="1344613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GB" altLang="nb-NO" sz="1200" u="sng">
                <a:latin typeface="Times New Roman" pitchFamily="18" charset="0"/>
              </a:rPr>
              <a:t>Environmental </a:t>
            </a:r>
          </a:p>
          <a:p>
            <a:pPr eaLnBrk="0" hangingPunct="0"/>
            <a:r>
              <a:rPr lang="en-GB" altLang="nb-NO" sz="1200" u="sng">
                <a:latin typeface="Times New Roman" pitchFamily="18" charset="0"/>
              </a:rPr>
              <a:t>Health</a:t>
            </a:r>
            <a:endParaRPr lang="en-GB" altLang="nb-NO" sz="1200">
              <a:latin typeface="Times New Roman" pitchFamily="18" charset="0"/>
            </a:endParaRPr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 flipV="1">
            <a:off x="2819400" y="2873375"/>
            <a:ext cx="777875" cy="269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6868" name="Freeform 4"/>
          <p:cNvSpPr>
            <a:spLocks/>
          </p:cNvSpPr>
          <p:nvPr/>
        </p:nvSpPr>
        <p:spPr bwMode="auto">
          <a:xfrm>
            <a:off x="3643313" y="3128963"/>
            <a:ext cx="182562" cy="485775"/>
          </a:xfrm>
          <a:custGeom>
            <a:avLst/>
            <a:gdLst>
              <a:gd name="T0" fmla="*/ 78 w 115"/>
              <a:gd name="T1" fmla="*/ 60 h 259"/>
              <a:gd name="T2" fmla="*/ 60 w 115"/>
              <a:gd name="T3" fmla="*/ 60 h 259"/>
              <a:gd name="T4" fmla="*/ 42 w 115"/>
              <a:gd name="T5" fmla="*/ 57 h 259"/>
              <a:gd name="T6" fmla="*/ 30 w 115"/>
              <a:gd name="T7" fmla="*/ 39 h 259"/>
              <a:gd name="T8" fmla="*/ 30 w 115"/>
              <a:gd name="T9" fmla="*/ 21 h 259"/>
              <a:gd name="T10" fmla="*/ 39 w 115"/>
              <a:gd name="T11" fmla="*/ 3 h 259"/>
              <a:gd name="T12" fmla="*/ 57 w 115"/>
              <a:gd name="T13" fmla="*/ 0 h 259"/>
              <a:gd name="T14" fmla="*/ 75 w 115"/>
              <a:gd name="T15" fmla="*/ 3 h 259"/>
              <a:gd name="T16" fmla="*/ 93 w 115"/>
              <a:gd name="T17" fmla="*/ 9 h 259"/>
              <a:gd name="T18" fmla="*/ 105 w 115"/>
              <a:gd name="T19" fmla="*/ 27 h 259"/>
              <a:gd name="T20" fmla="*/ 102 w 115"/>
              <a:gd name="T21" fmla="*/ 45 h 259"/>
              <a:gd name="T22" fmla="*/ 84 w 115"/>
              <a:gd name="T23" fmla="*/ 54 h 259"/>
              <a:gd name="T24" fmla="*/ 66 w 115"/>
              <a:gd name="T25" fmla="*/ 60 h 259"/>
              <a:gd name="T26" fmla="*/ 63 w 115"/>
              <a:gd name="T27" fmla="*/ 78 h 259"/>
              <a:gd name="T28" fmla="*/ 63 w 115"/>
              <a:gd name="T29" fmla="*/ 96 h 259"/>
              <a:gd name="T30" fmla="*/ 60 w 115"/>
              <a:gd name="T31" fmla="*/ 114 h 259"/>
              <a:gd name="T32" fmla="*/ 57 w 115"/>
              <a:gd name="T33" fmla="*/ 132 h 259"/>
              <a:gd name="T34" fmla="*/ 54 w 115"/>
              <a:gd name="T35" fmla="*/ 150 h 259"/>
              <a:gd name="T36" fmla="*/ 54 w 115"/>
              <a:gd name="T37" fmla="*/ 168 h 259"/>
              <a:gd name="T38" fmla="*/ 42 w 115"/>
              <a:gd name="T39" fmla="*/ 186 h 259"/>
              <a:gd name="T40" fmla="*/ 27 w 115"/>
              <a:gd name="T41" fmla="*/ 204 h 259"/>
              <a:gd name="T42" fmla="*/ 18 w 115"/>
              <a:gd name="T43" fmla="*/ 222 h 259"/>
              <a:gd name="T44" fmla="*/ 9 w 115"/>
              <a:gd name="T45" fmla="*/ 240 h 259"/>
              <a:gd name="T46" fmla="*/ 0 w 115"/>
              <a:gd name="T47" fmla="*/ 258 h 259"/>
              <a:gd name="T48" fmla="*/ 12 w 115"/>
              <a:gd name="T49" fmla="*/ 240 h 259"/>
              <a:gd name="T50" fmla="*/ 24 w 115"/>
              <a:gd name="T51" fmla="*/ 219 h 259"/>
              <a:gd name="T52" fmla="*/ 33 w 115"/>
              <a:gd name="T53" fmla="*/ 201 h 259"/>
              <a:gd name="T54" fmla="*/ 48 w 115"/>
              <a:gd name="T55" fmla="*/ 183 h 259"/>
              <a:gd name="T56" fmla="*/ 54 w 115"/>
              <a:gd name="T57" fmla="*/ 183 h 259"/>
              <a:gd name="T58" fmla="*/ 60 w 115"/>
              <a:gd name="T59" fmla="*/ 201 h 259"/>
              <a:gd name="T60" fmla="*/ 69 w 115"/>
              <a:gd name="T61" fmla="*/ 219 h 259"/>
              <a:gd name="T62" fmla="*/ 90 w 115"/>
              <a:gd name="T63" fmla="*/ 234 h 259"/>
              <a:gd name="T64" fmla="*/ 105 w 115"/>
              <a:gd name="T65" fmla="*/ 249 h 259"/>
              <a:gd name="T66" fmla="*/ 114 w 115"/>
              <a:gd name="T67" fmla="*/ 249 h 259"/>
              <a:gd name="T68" fmla="*/ 102 w 115"/>
              <a:gd name="T69" fmla="*/ 237 h 259"/>
              <a:gd name="T70" fmla="*/ 87 w 115"/>
              <a:gd name="T71" fmla="*/ 222 h 259"/>
              <a:gd name="T72" fmla="*/ 78 w 115"/>
              <a:gd name="T73" fmla="*/ 204 h 259"/>
              <a:gd name="T74" fmla="*/ 72 w 115"/>
              <a:gd name="T75" fmla="*/ 186 h 259"/>
              <a:gd name="T76" fmla="*/ 60 w 115"/>
              <a:gd name="T77" fmla="*/ 168 h 259"/>
              <a:gd name="T78" fmla="*/ 69 w 115"/>
              <a:gd name="T79" fmla="*/ 150 h 259"/>
              <a:gd name="T80" fmla="*/ 69 w 115"/>
              <a:gd name="T81" fmla="*/ 132 h 259"/>
              <a:gd name="T82" fmla="*/ 69 w 115"/>
              <a:gd name="T83" fmla="*/ 114 h 259"/>
              <a:gd name="T84" fmla="*/ 75 w 115"/>
              <a:gd name="T85" fmla="*/ 132 h 259"/>
              <a:gd name="T86" fmla="*/ 87 w 115"/>
              <a:gd name="T87" fmla="*/ 150 h 259"/>
              <a:gd name="T88" fmla="*/ 99 w 115"/>
              <a:gd name="T89" fmla="*/ 147 h 259"/>
              <a:gd name="T90" fmla="*/ 84 w 115"/>
              <a:gd name="T91" fmla="*/ 132 h 259"/>
              <a:gd name="T92" fmla="*/ 72 w 115"/>
              <a:gd name="T93" fmla="*/ 117 h 259"/>
              <a:gd name="T94" fmla="*/ 57 w 115"/>
              <a:gd name="T95" fmla="*/ 105 h 259"/>
              <a:gd name="T96" fmla="*/ 42 w 115"/>
              <a:gd name="T97" fmla="*/ 120 h 259"/>
              <a:gd name="T98" fmla="*/ 30 w 115"/>
              <a:gd name="T99" fmla="*/ 138 h 259"/>
              <a:gd name="T100" fmla="*/ 18 w 115"/>
              <a:gd name="T101" fmla="*/ 150 h 259"/>
              <a:gd name="T102" fmla="*/ 33 w 115"/>
              <a:gd name="T103" fmla="*/ 141 h 259"/>
              <a:gd name="T104" fmla="*/ 51 w 115"/>
              <a:gd name="T105" fmla="*/ 129 h 259"/>
              <a:gd name="T106" fmla="*/ 63 w 115"/>
              <a:gd name="T107" fmla="*/ 114 h 259"/>
              <a:gd name="T108" fmla="*/ 63 w 115"/>
              <a:gd name="T109" fmla="*/ 96 h 259"/>
              <a:gd name="T110" fmla="*/ 63 w 115"/>
              <a:gd name="T111" fmla="*/ 78 h 259"/>
              <a:gd name="T112" fmla="*/ 57 w 115"/>
              <a:gd name="T113" fmla="*/ 45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5" h="259">
                <a:moveTo>
                  <a:pt x="57" y="45"/>
                </a:moveTo>
                <a:lnTo>
                  <a:pt x="78" y="60"/>
                </a:lnTo>
                <a:lnTo>
                  <a:pt x="69" y="60"/>
                </a:lnTo>
                <a:lnTo>
                  <a:pt x="60" y="60"/>
                </a:lnTo>
                <a:lnTo>
                  <a:pt x="51" y="57"/>
                </a:lnTo>
                <a:lnTo>
                  <a:pt x="42" y="57"/>
                </a:lnTo>
                <a:lnTo>
                  <a:pt x="33" y="48"/>
                </a:lnTo>
                <a:lnTo>
                  <a:pt x="30" y="39"/>
                </a:lnTo>
                <a:lnTo>
                  <a:pt x="30" y="30"/>
                </a:lnTo>
                <a:lnTo>
                  <a:pt x="30" y="21"/>
                </a:lnTo>
                <a:lnTo>
                  <a:pt x="33" y="12"/>
                </a:lnTo>
                <a:lnTo>
                  <a:pt x="39" y="3"/>
                </a:lnTo>
                <a:lnTo>
                  <a:pt x="48" y="0"/>
                </a:lnTo>
                <a:lnTo>
                  <a:pt x="57" y="0"/>
                </a:lnTo>
                <a:lnTo>
                  <a:pt x="66" y="0"/>
                </a:lnTo>
                <a:lnTo>
                  <a:pt x="75" y="3"/>
                </a:lnTo>
                <a:lnTo>
                  <a:pt x="84" y="6"/>
                </a:lnTo>
                <a:lnTo>
                  <a:pt x="93" y="9"/>
                </a:lnTo>
                <a:lnTo>
                  <a:pt x="99" y="18"/>
                </a:lnTo>
                <a:lnTo>
                  <a:pt x="105" y="27"/>
                </a:lnTo>
                <a:lnTo>
                  <a:pt x="105" y="36"/>
                </a:lnTo>
                <a:lnTo>
                  <a:pt x="102" y="45"/>
                </a:lnTo>
                <a:lnTo>
                  <a:pt x="93" y="51"/>
                </a:lnTo>
                <a:lnTo>
                  <a:pt x="84" y="54"/>
                </a:lnTo>
                <a:lnTo>
                  <a:pt x="75" y="57"/>
                </a:lnTo>
                <a:lnTo>
                  <a:pt x="66" y="60"/>
                </a:lnTo>
                <a:lnTo>
                  <a:pt x="63" y="69"/>
                </a:lnTo>
                <a:lnTo>
                  <a:pt x="63" y="78"/>
                </a:lnTo>
                <a:lnTo>
                  <a:pt x="63" y="87"/>
                </a:lnTo>
                <a:lnTo>
                  <a:pt x="63" y="96"/>
                </a:lnTo>
                <a:lnTo>
                  <a:pt x="60" y="105"/>
                </a:lnTo>
                <a:lnTo>
                  <a:pt x="60" y="114"/>
                </a:lnTo>
                <a:lnTo>
                  <a:pt x="60" y="123"/>
                </a:lnTo>
                <a:lnTo>
                  <a:pt x="57" y="132"/>
                </a:lnTo>
                <a:lnTo>
                  <a:pt x="57" y="141"/>
                </a:lnTo>
                <a:lnTo>
                  <a:pt x="54" y="150"/>
                </a:lnTo>
                <a:lnTo>
                  <a:pt x="54" y="159"/>
                </a:lnTo>
                <a:lnTo>
                  <a:pt x="54" y="168"/>
                </a:lnTo>
                <a:lnTo>
                  <a:pt x="48" y="177"/>
                </a:lnTo>
                <a:lnTo>
                  <a:pt x="42" y="186"/>
                </a:lnTo>
                <a:lnTo>
                  <a:pt x="36" y="195"/>
                </a:lnTo>
                <a:lnTo>
                  <a:pt x="27" y="204"/>
                </a:lnTo>
                <a:lnTo>
                  <a:pt x="21" y="213"/>
                </a:lnTo>
                <a:lnTo>
                  <a:pt x="18" y="222"/>
                </a:lnTo>
                <a:lnTo>
                  <a:pt x="12" y="231"/>
                </a:lnTo>
                <a:lnTo>
                  <a:pt x="9" y="240"/>
                </a:lnTo>
                <a:lnTo>
                  <a:pt x="6" y="249"/>
                </a:lnTo>
                <a:lnTo>
                  <a:pt x="0" y="258"/>
                </a:lnTo>
                <a:lnTo>
                  <a:pt x="6" y="249"/>
                </a:lnTo>
                <a:lnTo>
                  <a:pt x="12" y="240"/>
                </a:lnTo>
                <a:lnTo>
                  <a:pt x="18" y="228"/>
                </a:lnTo>
                <a:lnTo>
                  <a:pt x="24" y="219"/>
                </a:lnTo>
                <a:lnTo>
                  <a:pt x="27" y="210"/>
                </a:lnTo>
                <a:lnTo>
                  <a:pt x="33" y="201"/>
                </a:lnTo>
                <a:lnTo>
                  <a:pt x="39" y="192"/>
                </a:lnTo>
                <a:lnTo>
                  <a:pt x="48" y="183"/>
                </a:lnTo>
                <a:lnTo>
                  <a:pt x="51" y="174"/>
                </a:lnTo>
                <a:lnTo>
                  <a:pt x="54" y="183"/>
                </a:lnTo>
                <a:lnTo>
                  <a:pt x="54" y="192"/>
                </a:lnTo>
                <a:lnTo>
                  <a:pt x="60" y="201"/>
                </a:lnTo>
                <a:lnTo>
                  <a:pt x="63" y="210"/>
                </a:lnTo>
                <a:lnTo>
                  <a:pt x="69" y="219"/>
                </a:lnTo>
                <a:lnTo>
                  <a:pt x="72" y="228"/>
                </a:lnTo>
                <a:lnTo>
                  <a:pt x="90" y="234"/>
                </a:lnTo>
                <a:lnTo>
                  <a:pt x="99" y="240"/>
                </a:lnTo>
                <a:lnTo>
                  <a:pt x="105" y="249"/>
                </a:lnTo>
                <a:lnTo>
                  <a:pt x="111" y="258"/>
                </a:lnTo>
                <a:lnTo>
                  <a:pt x="114" y="249"/>
                </a:lnTo>
                <a:lnTo>
                  <a:pt x="111" y="240"/>
                </a:lnTo>
                <a:lnTo>
                  <a:pt x="102" y="237"/>
                </a:lnTo>
                <a:lnTo>
                  <a:pt x="93" y="231"/>
                </a:lnTo>
                <a:lnTo>
                  <a:pt x="87" y="222"/>
                </a:lnTo>
                <a:lnTo>
                  <a:pt x="81" y="213"/>
                </a:lnTo>
                <a:lnTo>
                  <a:pt x="78" y="204"/>
                </a:lnTo>
                <a:lnTo>
                  <a:pt x="75" y="195"/>
                </a:lnTo>
                <a:lnTo>
                  <a:pt x="72" y="186"/>
                </a:lnTo>
                <a:lnTo>
                  <a:pt x="66" y="177"/>
                </a:lnTo>
                <a:lnTo>
                  <a:pt x="60" y="168"/>
                </a:lnTo>
                <a:lnTo>
                  <a:pt x="66" y="159"/>
                </a:lnTo>
                <a:lnTo>
                  <a:pt x="69" y="150"/>
                </a:lnTo>
                <a:lnTo>
                  <a:pt x="69" y="141"/>
                </a:lnTo>
                <a:lnTo>
                  <a:pt x="69" y="132"/>
                </a:lnTo>
                <a:lnTo>
                  <a:pt x="69" y="123"/>
                </a:lnTo>
                <a:lnTo>
                  <a:pt x="69" y="114"/>
                </a:lnTo>
                <a:lnTo>
                  <a:pt x="69" y="123"/>
                </a:lnTo>
                <a:lnTo>
                  <a:pt x="75" y="132"/>
                </a:lnTo>
                <a:lnTo>
                  <a:pt x="81" y="141"/>
                </a:lnTo>
                <a:lnTo>
                  <a:pt x="87" y="150"/>
                </a:lnTo>
                <a:lnTo>
                  <a:pt x="96" y="156"/>
                </a:lnTo>
                <a:lnTo>
                  <a:pt x="99" y="147"/>
                </a:lnTo>
                <a:lnTo>
                  <a:pt x="93" y="138"/>
                </a:lnTo>
                <a:lnTo>
                  <a:pt x="84" y="132"/>
                </a:lnTo>
                <a:lnTo>
                  <a:pt x="81" y="123"/>
                </a:lnTo>
                <a:lnTo>
                  <a:pt x="72" y="117"/>
                </a:lnTo>
                <a:lnTo>
                  <a:pt x="66" y="108"/>
                </a:lnTo>
                <a:lnTo>
                  <a:pt x="57" y="105"/>
                </a:lnTo>
                <a:lnTo>
                  <a:pt x="51" y="114"/>
                </a:lnTo>
                <a:lnTo>
                  <a:pt x="42" y="120"/>
                </a:lnTo>
                <a:lnTo>
                  <a:pt x="36" y="129"/>
                </a:lnTo>
                <a:lnTo>
                  <a:pt x="30" y="138"/>
                </a:lnTo>
                <a:lnTo>
                  <a:pt x="21" y="141"/>
                </a:lnTo>
                <a:lnTo>
                  <a:pt x="18" y="150"/>
                </a:lnTo>
                <a:lnTo>
                  <a:pt x="27" y="150"/>
                </a:lnTo>
                <a:lnTo>
                  <a:pt x="33" y="141"/>
                </a:lnTo>
                <a:lnTo>
                  <a:pt x="42" y="135"/>
                </a:lnTo>
                <a:lnTo>
                  <a:pt x="51" y="129"/>
                </a:lnTo>
                <a:lnTo>
                  <a:pt x="54" y="120"/>
                </a:lnTo>
                <a:lnTo>
                  <a:pt x="63" y="114"/>
                </a:lnTo>
                <a:lnTo>
                  <a:pt x="63" y="105"/>
                </a:lnTo>
                <a:lnTo>
                  <a:pt x="63" y="96"/>
                </a:lnTo>
                <a:lnTo>
                  <a:pt x="63" y="87"/>
                </a:lnTo>
                <a:lnTo>
                  <a:pt x="63" y="78"/>
                </a:lnTo>
                <a:lnTo>
                  <a:pt x="63" y="69"/>
                </a:lnTo>
                <a:lnTo>
                  <a:pt x="57" y="45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69" name="Freeform 5"/>
          <p:cNvSpPr>
            <a:spLocks/>
          </p:cNvSpPr>
          <p:nvPr/>
        </p:nvSpPr>
        <p:spPr bwMode="auto">
          <a:xfrm>
            <a:off x="1754188" y="3776663"/>
            <a:ext cx="168275" cy="384175"/>
          </a:xfrm>
          <a:custGeom>
            <a:avLst/>
            <a:gdLst>
              <a:gd name="T0" fmla="*/ 51 w 106"/>
              <a:gd name="T1" fmla="*/ 48 h 205"/>
              <a:gd name="T2" fmla="*/ 24 w 106"/>
              <a:gd name="T3" fmla="*/ 48 h 205"/>
              <a:gd name="T4" fmla="*/ 21 w 106"/>
              <a:gd name="T5" fmla="*/ 21 h 205"/>
              <a:gd name="T6" fmla="*/ 42 w 106"/>
              <a:gd name="T7" fmla="*/ 3 h 205"/>
              <a:gd name="T8" fmla="*/ 69 w 106"/>
              <a:gd name="T9" fmla="*/ 6 h 205"/>
              <a:gd name="T10" fmla="*/ 78 w 106"/>
              <a:gd name="T11" fmla="*/ 33 h 205"/>
              <a:gd name="T12" fmla="*/ 60 w 106"/>
              <a:gd name="T13" fmla="*/ 51 h 205"/>
              <a:gd name="T14" fmla="*/ 51 w 106"/>
              <a:gd name="T15" fmla="*/ 69 h 205"/>
              <a:gd name="T16" fmla="*/ 54 w 106"/>
              <a:gd name="T17" fmla="*/ 60 h 205"/>
              <a:gd name="T18" fmla="*/ 30 w 106"/>
              <a:gd name="T19" fmla="*/ 51 h 205"/>
              <a:gd name="T20" fmla="*/ 54 w 106"/>
              <a:gd name="T21" fmla="*/ 72 h 205"/>
              <a:gd name="T22" fmla="*/ 63 w 106"/>
              <a:gd name="T23" fmla="*/ 69 h 205"/>
              <a:gd name="T24" fmla="*/ 51 w 106"/>
              <a:gd name="T25" fmla="*/ 75 h 205"/>
              <a:gd name="T26" fmla="*/ 33 w 106"/>
              <a:gd name="T27" fmla="*/ 90 h 205"/>
              <a:gd name="T28" fmla="*/ 6 w 106"/>
              <a:gd name="T29" fmla="*/ 105 h 205"/>
              <a:gd name="T30" fmla="*/ 18 w 106"/>
              <a:gd name="T31" fmla="*/ 111 h 205"/>
              <a:gd name="T32" fmla="*/ 42 w 106"/>
              <a:gd name="T33" fmla="*/ 90 h 205"/>
              <a:gd name="T34" fmla="*/ 69 w 106"/>
              <a:gd name="T35" fmla="*/ 99 h 205"/>
              <a:gd name="T36" fmla="*/ 96 w 106"/>
              <a:gd name="T37" fmla="*/ 111 h 205"/>
              <a:gd name="T38" fmla="*/ 96 w 106"/>
              <a:gd name="T39" fmla="*/ 99 h 205"/>
              <a:gd name="T40" fmla="*/ 69 w 106"/>
              <a:gd name="T41" fmla="*/ 90 h 205"/>
              <a:gd name="T42" fmla="*/ 48 w 106"/>
              <a:gd name="T43" fmla="*/ 93 h 205"/>
              <a:gd name="T44" fmla="*/ 60 w 106"/>
              <a:gd name="T45" fmla="*/ 120 h 205"/>
              <a:gd name="T46" fmla="*/ 60 w 106"/>
              <a:gd name="T47" fmla="*/ 147 h 205"/>
              <a:gd name="T48" fmla="*/ 39 w 106"/>
              <a:gd name="T49" fmla="*/ 171 h 205"/>
              <a:gd name="T50" fmla="*/ 21 w 106"/>
              <a:gd name="T51" fmla="*/ 195 h 205"/>
              <a:gd name="T52" fmla="*/ 21 w 106"/>
              <a:gd name="T53" fmla="*/ 186 h 205"/>
              <a:gd name="T54" fmla="*/ 45 w 106"/>
              <a:gd name="T55" fmla="*/ 165 h 205"/>
              <a:gd name="T56" fmla="*/ 54 w 106"/>
              <a:gd name="T57" fmla="*/ 141 h 205"/>
              <a:gd name="T58" fmla="*/ 48 w 106"/>
              <a:gd name="T59" fmla="*/ 114 h 205"/>
              <a:gd name="T60" fmla="*/ 54 w 106"/>
              <a:gd name="T61" fmla="*/ 150 h 205"/>
              <a:gd name="T62" fmla="*/ 54 w 106"/>
              <a:gd name="T63" fmla="*/ 123 h 205"/>
              <a:gd name="T64" fmla="*/ 57 w 106"/>
              <a:gd name="T65" fmla="*/ 117 h 205"/>
              <a:gd name="T66" fmla="*/ 66 w 106"/>
              <a:gd name="T67" fmla="*/ 111 h 205"/>
              <a:gd name="T68" fmla="*/ 66 w 106"/>
              <a:gd name="T69" fmla="*/ 120 h 205"/>
              <a:gd name="T70" fmla="*/ 66 w 106"/>
              <a:gd name="T71" fmla="*/ 147 h 205"/>
              <a:gd name="T72" fmla="*/ 72 w 106"/>
              <a:gd name="T73" fmla="*/ 174 h 205"/>
              <a:gd name="T74" fmla="*/ 93 w 106"/>
              <a:gd name="T75" fmla="*/ 201 h 205"/>
              <a:gd name="T76" fmla="*/ 93 w 106"/>
              <a:gd name="T77" fmla="*/ 174 h 205"/>
              <a:gd name="T78" fmla="*/ 78 w 106"/>
              <a:gd name="T79" fmla="*/ 150 h 205"/>
              <a:gd name="T80" fmla="*/ 57 w 106"/>
              <a:gd name="T81" fmla="*/ 126 h 205"/>
              <a:gd name="T82" fmla="*/ 54 w 106"/>
              <a:gd name="T83" fmla="*/ 147 h 205"/>
              <a:gd name="T84" fmla="*/ 51 w 106"/>
              <a:gd name="T85" fmla="*/ 174 h 205"/>
              <a:gd name="T86" fmla="*/ 27 w 106"/>
              <a:gd name="T87" fmla="*/ 195 h 205"/>
              <a:gd name="T88" fmla="*/ 39 w 106"/>
              <a:gd name="T89" fmla="*/ 168 h 205"/>
              <a:gd name="T90" fmla="*/ 54 w 106"/>
              <a:gd name="T91" fmla="*/ 141 h 205"/>
              <a:gd name="T92" fmla="*/ 57 w 106"/>
              <a:gd name="T93" fmla="*/ 132 h 205"/>
              <a:gd name="T94" fmla="*/ 54 w 106"/>
              <a:gd name="T95" fmla="*/ 159 h 205"/>
              <a:gd name="T96" fmla="*/ 48 w 106"/>
              <a:gd name="T97" fmla="*/ 147 h 205"/>
              <a:gd name="T98" fmla="*/ 48 w 106"/>
              <a:gd name="T99" fmla="*/ 120 h 205"/>
              <a:gd name="T100" fmla="*/ 48 w 106"/>
              <a:gd name="T101" fmla="*/ 93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6" h="205">
                <a:moveTo>
                  <a:pt x="51" y="33"/>
                </a:moveTo>
                <a:lnTo>
                  <a:pt x="60" y="48"/>
                </a:lnTo>
                <a:lnTo>
                  <a:pt x="51" y="48"/>
                </a:lnTo>
                <a:lnTo>
                  <a:pt x="42" y="48"/>
                </a:lnTo>
                <a:lnTo>
                  <a:pt x="33" y="48"/>
                </a:lnTo>
                <a:lnTo>
                  <a:pt x="24" y="48"/>
                </a:lnTo>
                <a:lnTo>
                  <a:pt x="24" y="39"/>
                </a:lnTo>
                <a:lnTo>
                  <a:pt x="21" y="30"/>
                </a:lnTo>
                <a:lnTo>
                  <a:pt x="21" y="21"/>
                </a:lnTo>
                <a:lnTo>
                  <a:pt x="24" y="12"/>
                </a:lnTo>
                <a:lnTo>
                  <a:pt x="33" y="6"/>
                </a:lnTo>
                <a:lnTo>
                  <a:pt x="42" y="3"/>
                </a:lnTo>
                <a:lnTo>
                  <a:pt x="51" y="0"/>
                </a:lnTo>
                <a:lnTo>
                  <a:pt x="60" y="0"/>
                </a:lnTo>
                <a:lnTo>
                  <a:pt x="69" y="6"/>
                </a:lnTo>
                <a:lnTo>
                  <a:pt x="72" y="15"/>
                </a:lnTo>
                <a:lnTo>
                  <a:pt x="75" y="24"/>
                </a:lnTo>
                <a:lnTo>
                  <a:pt x="78" y="33"/>
                </a:lnTo>
                <a:lnTo>
                  <a:pt x="78" y="42"/>
                </a:lnTo>
                <a:lnTo>
                  <a:pt x="69" y="48"/>
                </a:lnTo>
                <a:lnTo>
                  <a:pt x="60" y="51"/>
                </a:lnTo>
                <a:lnTo>
                  <a:pt x="51" y="51"/>
                </a:lnTo>
                <a:lnTo>
                  <a:pt x="51" y="60"/>
                </a:lnTo>
                <a:lnTo>
                  <a:pt x="51" y="69"/>
                </a:lnTo>
                <a:lnTo>
                  <a:pt x="54" y="78"/>
                </a:lnTo>
                <a:lnTo>
                  <a:pt x="54" y="69"/>
                </a:lnTo>
                <a:lnTo>
                  <a:pt x="54" y="60"/>
                </a:lnTo>
                <a:lnTo>
                  <a:pt x="42" y="60"/>
                </a:lnTo>
                <a:lnTo>
                  <a:pt x="39" y="51"/>
                </a:lnTo>
                <a:lnTo>
                  <a:pt x="30" y="51"/>
                </a:lnTo>
                <a:lnTo>
                  <a:pt x="51" y="54"/>
                </a:lnTo>
                <a:lnTo>
                  <a:pt x="54" y="63"/>
                </a:lnTo>
                <a:lnTo>
                  <a:pt x="54" y="72"/>
                </a:lnTo>
                <a:lnTo>
                  <a:pt x="51" y="81"/>
                </a:lnTo>
                <a:lnTo>
                  <a:pt x="60" y="78"/>
                </a:lnTo>
                <a:lnTo>
                  <a:pt x="63" y="69"/>
                </a:lnTo>
                <a:lnTo>
                  <a:pt x="63" y="60"/>
                </a:lnTo>
                <a:lnTo>
                  <a:pt x="54" y="66"/>
                </a:lnTo>
                <a:lnTo>
                  <a:pt x="51" y="75"/>
                </a:lnTo>
                <a:lnTo>
                  <a:pt x="51" y="84"/>
                </a:lnTo>
                <a:lnTo>
                  <a:pt x="42" y="87"/>
                </a:lnTo>
                <a:lnTo>
                  <a:pt x="33" y="90"/>
                </a:lnTo>
                <a:lnTo>
                  <a:pt x="24" y="96"/>
                </a:lnTo>
                <a:lnTo>
                  <a:pt x="15" y="99"/>
                </a:lnTo>
                <a:lnTo>
                  <a:pt x="6" y="105"/>
                </a:lnTo>
                <a:lnTo>
                  <a:pt x="0" y="114"/>
                </a:lnTo>
                <a:lnTo>
                  <a:pt x="9" y="117"/>
                </a:lnTo>
                <a:lnTo>
                  <a:pt x="18" y="111"/>
                </a:lnTo>
                <a:lnTo>
                  <a:pt x="24" y="102"/>
                </a:lnTo>
                <a:lnTo>
                  <a:pt x="33" y="96"/>
                </a:lnTo>
                <a:lnTo>
                  <a:pt x="42" y="90"/>
                </a:lnTo>
                <a:lnTo>
                  <a:pt x="51" y="87"/>
                </a:lnTo>
                <a:lnTo>
                  <a:pt x="60" y="93"/>
                </a:lnTo>
                <a:lnTo>
                  <a:pt x="69" y="99"/>
                </a:lnTo>
                <a:lnTo>
                  <a:pt x="78" y="102"/>
                </a:lnTo>
                <a:lnTo>
                  <a:pt x="87" y="105"/>
                </a:lnTo>
                <a:lnTo>
                  <a:pt x="96" y="111"/>
                </a:lnTo>
                <a:lnTo>
                  <a:pt x="105" y="114"/>
                </a:lnTo>
                <a:lnTo>
                  <a:pt x="105" y="105"/>
                </a:lnTo>
                <a:lnTo>
                  <a:pt x="96" y="99"/>
                </a:lnTo>
                <a:lnTo>
                  <a:pt x="87" y="96"/>
                </a:lnTo>
                <a:lnTo>
                  <a:pt x="78" y="93"/>
                </a:lnTo>
                <a:lnTo>
                  <a:pt x="69" y="90"/>
                </a:lnTo>
                <a:lnTo>
                  <a:pt x="60" y="87"/>
                </a:lnTo>
                <a:lnTo>
                  <a:pt x="51" y="84"/>
                </a:lnTo>
                <a:lnTo>
                  <a:pt x="48" y="93"/>
                </a:lnTo>
                <a:lnTo>
                  <a:pt x="51" y="102"/>
                </a:lnTo>
                <a:lnTo>
                  <a:pt x="57" y="111"/>
                </a:lnTo>
                <a:lnTo>
                  <a:pt x="60" y="120"/>
                </a:lnTo>
                <a:lnTo>
                  <a:pt x="60" y="129"/>
                </a:lnTo>
                <a:lnTo>
                  <a:pt x="63" y="138"/>
                </a:lnTo>
                <a:lnTo>
                  <a:pt x="60" y="147"/>
                </a:lnTo>
                <a:lnTo>
                  <a:pt x="51" y="153"/>
                </a:lnTo>
                <a:lnTo>
                  <a:pt x="45" y="162"/>
                </a:lnTo>
                <a:lnTo>
                  <a:pt x="39" y="171"/>
                </a:lnTo>
                <a:lnTo>
                  <a:pt x="30" y="177"/>
                </a:lnTo>
                <a:lnTo>
                  <a:pt x="27" y="186"/>
                </a:lnTo>
                <a:lnTo>
                  <a:pt x="21" y="195"/>
                </a:lnTo>
                <a:lnTo>
                  <a:pt x="15" y="204"/>
                </a:lnTo>
                <a:lnTo>
                  <a:pt x="18" y="195"/>
                </a:lnTo>
                <a:lnTo>
                  <a:pt x="21" y="186"/>
                </a:lnTo>
                <a:lnTo>
                  <a:pt x="30" y="180"/>
                </a:lnTo>
                <a:lnTo>
                  <a:pt x="39" y="174"/>
                </a:lnTo>
                <a:lnTo>
                  <a:pt x="45" y="165"/>
                </a:lnTo>
                <a:lnTo>
                  <a:pt x="54" y="159"/>
                </a:lnTo>
                <a:lnTo>
                  <a:pt x="54" y="150"/>
                </a:lnTo>
                <a:lnTo>
                  <a:pt x="54" y="141"/>
                </a:lnTo>
                <a:lnTo>
                  <a:pt x="51" y="132"/>
                </a:lnTo>
                <a:lnTo>
                  <a:pt x="51" y="123"/>
                </a:lnTo>
                <a:lnTo>
                  <a:pt x="48" y="114"/>
                </a:lnTo>
                <a:lnTo>
                  <a:pt x="48" y="132"/>
                </a:lnTo>
                <a:lnTo>
                  <a:pt x="51" y="141"/>
                </a:lnTo>
                <a:lnTo>
                  <a:pt x="54" y="150"/>
                </a:lnTo>
                <a:lnTo>
                  <a:pt x="54" y="141"/>
                </a:lnTo>
                <a:lnTo>
                  <a:pt x="54" y="132"/>
                </a:lnTo>
                <a:lnTo>
                  <a:pt x="54" y="123"/>
                </a:lnTo>
                <a:lnTo>
                  <a:pt x="54" y="114"/>
                </a:lnTo>
                <a:lnTo>
                  <a:pt x="54" y="105"/>
                </a:lnTo>
                <a:lnTo>
                  <a:pt x="57" y="117"/>
                </a:lnTo>
                <a:lnTo>
                  <a:pt x="57" y="126"/>
                </a:lnTo>
                <a:lnTo>
                  <a:pt x="66" y="120"/>
                </a:lnTo>
                <a:lnTo>
                  <a:pt x="66" y="111"/>
                </a:lnTo>
                <a:lnTo>
                  <a:pt x="66" y="102"/>
                </a:lnTo>
                <a:lnTo>
                  <a:pt x="66" y="111"/>
                </a:lnTo>
                <a:lnTo>
                  <a:pt x="66" y="120"/>
                </a:lnTo>
                <a:lnTo>
                  <a:pt x="69" y="129"/>
                </a:lnTo>
                <a:lnTo>
                  <a:pt x="69" y="138"/>
                </a:lnTo>
                <a:lnTo>
                  <a:pt x="66" y="147"/>
                </a:lnTo>
                <a:lnTo>
                  <a:pt x="69" y="156"/>
                </a:lnTo>
                <a:lnTo>
                  <a:pt x="69" y="165"/>
                </a:lnTo>
                <a:lnTo>
                  <a:pt x="72" y="174"/>
                </a:lnTo>
                <a:lnTo>
                  <a:pt x="78" y="183"/>
                </a:lnTo>
                <a:lnTo>
                  <a:pt x="87" y="192"/>
                </a:lnTo>
                <a:lnTo>
                  <a:pt x="93" y="201"/>
                </a:lnTo>
                <a:lnTo>
                  <a:pt x="99" y="192"/>
                </a:lnTo>
                <a:lnTo>
                  <a:pt x="99" y="183"/>
                </a:lnTo>
                <a:lnTo>
                  <a:pt x="93" y="174"/>
                </a:lnTo>
                <a:lnTo>
                  <a:pt x="90" y="165"/>
                </a:lnTo>
                <a:lnTo>
                  <a:pt x="87" y="156"/>
                </a:lnTo>
                <a:lnTo>
                  <a:pt x="78" y="150"/>
                </a:lnTo>
                <a:lnTo>
                  <a:pt x="72" y="141"/>
                </a:lnTo>
                <a:lnTo>
                  <a:pt x="66" y="132"/>
                </a:lnTo>
                <a:lnTo>
                  <a:pt x="57" y="126"/>
                </a:lnTo>
                <a:lnTo>
                  <a:pt x="54" y="117"/>
                </a:lnTo>
                <a:lnTo>
                  <a:pt x="54" y="138"/>
                </a:lnTo>
                <a:lnTo>
                  <a:pt x="54" y="147"/>
                </a:lnTo>
                <a:lnTo>
                  <a:pt x="54" y="156"/>
                </a:lnTo>
                <a:lnTo>
                  <a:pt x="54" y="165"/>
                </a:lnTo>
                <a:lnTo>
                  <a:pt x="51" y="174"/>
                </a:lnTo>
                <a:lnTo>
                  <a:pt x="45" y="183"/>
                </a:lnTo>
                <a:lnTo>
                  <a:pt x="36" y="189"/>
                </a:lnTo>
                <a:lnTo>
                  <a:pt x="27" y="195"/>
                </a:lnTo>
                <a:lnTo>
                  <a:pt x="27" y="186"/>
                </a:lnTo>
                <a:lnTo>
                  <a:pt x="33" y="177"/>
                </a:lnTo>
                <a:lnTo>
                  <a:pt x="39" y="168"/>
                </a:lnTo>
                <a:lnTo>
                  <a:pt x="45" y="159"/>
                </a:lnTo>
                <a:lnTo>
                  <a:pt x="51" y="150"/>
                </a:lnTo>
                <a:lnTo>
                  <a:pt x="54" y="141"/>
                </a:lnTo>
                <a:lnTo>
                  <a:pt x="57" y="132"/>
                </a:lnTo>
                <a:lnTo>
                  <a:pt x="57" y="123"/>
                </a:lnTo>
                <a:lnTo>
                  <a:pt x="57" y="132"/>
                </a:lnTo>
                <a:lnTo>
                  <a:pt x="57" y="141"/>
                </a:lnTo>
                <a:lnTo>
                  <a:pt x="57" y="150"/>
                </a:lnTo>
                <a:lnTo>
                  <a:pt x="54" y="159"/>
                </a:lnTo>
                <a:lnTo>
                  <a:pt x="51" y="168"/>
                </a:lnTo>
                <a:lnTo>
                  <a:pt x="45" y="156"/>
                </a:lnTo>
                <a:lnTo>
                  <a:pt x="48" y="147"/>
                </a:lnTo>
                <a:lnTo>
                  <a:pt x="48" y="138"/>
                </a:lnTo>
                <a:lnTo>
                  <a:pt x="48" y="129"/>
                </a:lnTo>
                <a:lnTo>
                  <a:pt x="48" y="120"/>
                </a:lnTo>
                <a:lnTo>
                  <a:pt x="48" y="111"/>
                </a:lnTo>
                <a:lnTo>
                  <a:pt x="48" y="102"/>
                </a:lnTo>
                <a:lnTo>
                  <a:pt x="48" y="93"/>
                </a:lnTo>
                <a:lnTo>
                  <a:pt x="48" y="84"/>
                </a:lnTo>
                <a:lnTo>
                  <a:pt x="51" y="81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70" name="Freeform 6"/>
          <p:cNvSpPr>
            <a:spLocks/>
          </p:cNvSpPr>
          <p:nvPr/>
        </p:nvSpPr>
        <p:spPr bwMode="auto">
          <a:xfrm>
            <a:off x="1600200" y="3505200"/>
            <a:ext cx="134938" cy="469900"/>
          </a:xfrm>
          <a:custGeom>
            <a:avLst/>
            <a:gdLst>
              <a:gd name="T0" fmla="*/ 32 w 85"/>
              <a:gd name="T1" fmla="*/ 84 h 251"/>
              <a:gd name="T2" fmla="*/ 16 w 85"/>
              <a:gd name="T3" fmla="*/ 74 h 251"/>
              <a:gd name="T4" fmla="*/ 10 w 85"/>
              <a:gd name="T5" fmla="*/ 56 h 251"/>
              <a:gd name="T6" fmla="*/ 8 w 85"/>
              <a:gd name="T7" fmla="*/ 32 h 251"/>
              <a:gd name="T8" fmla="*/ 12 w 85"/>
              <a:gd name="T9" fmla="*/ 10 h 251"/>
              <a:gd name="T10" fmla="*/ 30 w 85"/>
              <a:gd name="T11" fmla="*/ 0 h 251"/>
              <a:gd name="T12" fmla="*/ 48 w 85"/>
              <a:gd name="T13" fmla="*/ 6 h 251"/>
              <a:gd name="T14" fmla="*/ 62 w 85"/>
              <a:gd name="T15" fmla="*/ 20 h 251"/>
              <a:gd name="T16" fmla="*/ 70 w 85"/>
              <a:gd name="T17" fmla="*/ 36 h 251"/>
              <a:gd name="T18" fmla="*/ 70 w 85"/>
              <a:gd name="T19" fmla="*/ 54 h 251"/>
              <a:gd name="T20" fmla="*/ 58 w 85"/>
              <a:gd name="T21" fmla="*/ 70 h 251"/>
              <a:gd name="T22" fmla="*/ 40 w 85"/>
              <a:gd name="T23" fmla="*/ 84 h 251"/>
              <a:gd name="T24" fmla="*/ 38 w 85"/>
              <a:gd name="T25" fmla="*/ 102 h 251"/>
              <a:gd name="T26" fmla="*/ 30 w 85"/>
              <a:gd name="T27" fmla="*/ 118 h 251"/>
              <a:gd name="T28" fmla="*/ 18 w 85"/>
              <a:gd name="T29" fmla="*/ 134 h 251"/>
              <a:gd name="T30" fmla="*/ 0 w 85"/>
              <a:gd name="T31" fmla="*/ 148 h 251"/>
              <a:gd name="T32" fmla="*/ 10 w 85"/>
              <a:gd name="T33" fmla="*/ 132 h 251"/>
              <a:gd name="T34" fmla="*/ 24 w 85"/>
              <a:gd name="T35" fmla="*/ 116 h 251"/>
              <a:gd name="T36" fmla="*/ 42 w 85"/>
              <a:gd name="T37" fmla="*/ 112 h 251"/>
              <a:gd name="T38" fmla="*/ 58 w 85"/>
              <a:gd name="T39" fmla="*/ 124 h 251"/>
              <a:gd name="T40" fmla="*/ 76 w 85"/>
              <a:gd name="T41" fmla="*/ 134 h 251"/>
              <a:gd name="T42" fmla="*/ 70 w 85"/>
              <a:gd name="T43" fmla="*/ 134 h 251"/>
              <a:gd name="T44" fmla="*/ 52 w 85"/>
              <a:gd name="T45" fmla="*/ 124 h 251"/>
              <a:gd name="T46" fmla="*/ 40 w 85"/>
              <a:gd name="T47" fmla="*/ 120 h 251"/>
              <a:gd name="T48" fmla="*/ 46 w 85"/>
              <a:gd name="T49" fmla="*/ 138 h 251"/>
              <a:gd name="T50" fmla="*/ 46 w 85"/>
              <a:gd name="T51" fmla="*/ 158 h 251"/>
              <a:gd name="T52" fmla="*/ 46 w 85"/>
              <a:gd name="T53" fmla="*/ 176 h 251"/>
              <a:gd name="T54" fmla="*/ 42 w 85"/>
              <a:gd name="T55" fmla="*/ 194 h 251"/>
              <a:gd name="T56" fmla="*/ 30 w 85"/>
              <a:gd name="T57" fmla="*/ 212 h 251"/>
              <a:gd name="T58" fmla="*/ 22 w 85"/>
              <a:gd name="T59" fmla="*/ 230 h 251"/>
              <a:gd name="T60" fmla="*/ 22 w 85"/>
              <a:gd name="T61" fmla="*/ 224 h 251"/>
              <a:gd name="T62" fmla="*/ 30 w 85"/>
              <a:gd name="T63" fmla="*/ 206 h 251"/>
              <a:gd name="T64" fmla="*/ 40 w 85"/>
              <a:gd name="T65" fmla="*/ 190 h 251"/>
              <a:gd name="T66" fmla="*/ 48 w 85"/>
              <a:gd name="T67" fmla="*/ 184 h 251"/>
              <a:gd name="T68" fmla="*/ 56 w 85"/>
              <a:gd name="T69" fmla="*/ 202 h 251"/>
              <a:gd name="T70" fmla="*/ 66 w 85"/>
              <a:gd name="T71" fmla="*/ 220 h 251"/>
              <a:gd name="T72" fmla="*/ 78 w 85"/>
              <a:gd name="T73" fmla="*/ 238 h 251"/>
              <a:gd name="T74" fmla="*/ 82 w 85"/>
              <a:gd name="T75" fmla="*/ 244 h 251"/>
              <a:gd name="T76" fmla="*/ 74 w 85"/>
              <a:gd name="T77" fmla="*/ 226 h 251"/>
              <a:gd name="T78" fmla="*/ 68 w 85"/>
              <a:gd name="T79" fmla="*/ 208 h 251"/>
              <a:gd name="T80" fmla="*/ 60 w 85"/>
              <a:gd name="T81" fmla="*/ 190 h 251"/>
              <a:gd name="T82" fmla="*/ 54 w 85"/>
              <a:gd name="T83" fmla="*/ 172 h 251"/>
              <a:gd name="T84" fmla="*/ 48 w 85"/>
              <a:gd name="T85" fmla="*/ 154 h 251"/>
              <a:gd name="T86" fmla="*/ 48 w 85"/>
              <a:gd name="T87" fmla="*/ 136 h 251"/>
              <a:gd name="T88" fmla="*/ 46 w 85"/>
              <a:gd name="T89" fmla="*/ 116 h 251"/>
              <a:gd name="T90" fmla="*/ 40 w 85"/>
              <a:gd name="T91" fmla="*/ 100 h 251"/>
              <a:gd name="T92" fmla="*/ 44 w 85"/>
              <a:gd name="T93" fmla="*/ 94 h 251"/>
              <a:gd name="T94" fmla="*/ 46 w 85"/>
              <a:gd name="T95" fmla="*/ 112 h 251"/>
              <a:gd name="T96" fmla="*/ 44 w 85"/>
              <a:gd name="T97" fmla="*/ 100 h 251"/>
              <a:gd name="T98" fmla="*/ 42 w 85"/>
              <a:gd name="T99" fmla="*/ 80 h 251"/>
              <a:gd name="T100" fmla="*/ 52 w 85"/>
              <a:gd name="T101" fmla="*/ 60 h 251"/>
              <a:gd name="T102" fmla="*/ 36 w 85"/>
              <a:gd name="T103" fmla="*/ 64 h 251"/>
              <a:gd name="T104" fmla="*/ 52 w 85"/>
              <a:gd name="T105" fmla="*/ 6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5" h="251">
                <a:moveTo>
                  <a:pt x="52" y="60"/>
                </a:moveTo>
                <a:lnTo>
                  <a:pt x="38" y="84"/>
                </a:lnTo>
                <a:lnTo>
                  <a:pt x="32" y="84"/>
                </a:lnTo>
                <a:lnTo>
                  <a:pt x="26" y="84"/>
                </a:lnTo>
                <a:lnTo>
                  <a:pt x="20" y="80"/>
                </a:lnTo>
                <a:lnTo>
                  <a:pt x="16" y="74"/>
                </a:lnTo>
                <a:lnTo>
                  <a:pt x="14" y="68"/>
                </a:lnTo>
                <a:lnTo>
                  <a:pt x="12" y="62"/>
                </a:lnTo>
                <a:lnTo>
                  <a:pt x="10" y="56"/>
                </a:lnTo>
                <a:lnTo>
                  <a:pt x="8" y="48"/>
                </a:lnTo>
                <a:lnTo>
                  <a:pt x="8" y="40"/>
                </a:lnTo>
                <a:lnTo>
                  <a:pt x="8" y="32"/>
                </a:lnTo>
                <a:lnTo>
                  <a:pt x="8" y="24"/>
                </a:lnTo>
                <a:lnTo>
                  <a:pt x="8" y="16"/>
                </a:lnTo>
                <a:lnTo>
                  <a:pt x="12" y="10"/>
                </a:lnTo>
                <a:lnTo>
                  <a:pt x="18" y="4"/>
                </a:lnTo>
                <a:lnTo>
                  <a:pt x="24" y="0"/>
                </a:lnTo>
                <a:lnTo>
                  <a:pt x="30" y="0"/>
                </a:lnTo>
                <a:lnTo>
                  <a:pt x="36" y="0"/>
                </a:lnTo>
                <a:lnTo>
                  <a:pt x="42" y="4"/>
                </a:lnTo>
                <a:lnTo>
                  <a:pt x="48" y="6"/>
                </a:lnTo>
                <a:lnTo>
                  <a:pt x="54" y="8"/>
                </a:lnTo>
                <a:lnTo>
                  <a:pt x="58" y="14"/>
                </a:lnTo>
                <a:lnTo>
                  <a:pt x="62" y="20"/>
                </a:lnTo>
                <a:lnTo>
                  <a:pt x="68" y="24"/>
                </a:lnTo>
                <a:lnTo>
                  <a:pt x="70" y="30"/>
                </a:lnTo>
                <a:lnTo>
                  <a:pt x="70" y="36"/>
                </a:lnTo>
                <a:lnTo>
                  <a:pt x="70" y="42"/>
                </a:lnTo>
                <a:lnTo>
                  <a:pt x="70" y="48"/>
                </a:lnTo>
                <a:lnTo>
                  <a:pt x="70" y="54"/>
                </a:lnTo>
                <a:lnTo>
                  <a:pt x="66" y="60"/>
                </a:lnTo>
                <a:lnTo>
                  <a:pt x="60" y="64"/>
                </a:lnTo>
                <a:lnTo>
                  <a:pt x="58" y="70"/>
                </a:lnTo>
                <a:lnTo>
                  <a:pt x="52" y="76"/>
                </a:lnTo>
                <a:lnTo>
                  <a:pt x="46" y="80"/>
                </a:lnTo>
                <a:lnTo>
                  <a:pt x="40" y="84"/>
                </a:lnTo>
                <a:lnTo>
                  <a:pt x="38" y="90"/>
                </a:lnTo>
                <a:lnTo>
                  <a:pt x="38" y="96"/>
                </a:lnTo>
                <a:lnTo>
                  <a:pt x="38" y="102"/>
                </a:lnTo>
                <a:lnTo>
                  <a:pt x="40" y="108"/>
                </a:lnTo>
                <a:lnTo>
                  <a:pt x="36" y="114"/>
                </a:lnTo>
                <a:lnTo>
                  <a:pt x="30" y="118"/>
                </a:lnTo>
                <a:lnTo>
                  <a:pt x="26" y="124"/>
                </a:lnTo>
                <a:lnTo>
                  <a:pt x="20" y="128"/>
                </a:lnTo>
                <a:lnTo>
                  <a:pt x="18" y="134"/>
                </a:lnTo>
                <a:lnTo>
                  <a:pt x="12" y="138"/>
                </a:lnTo>
                <a:lnTo>
                  <a:pt x="6" y="144"/>
                </a:lnTo>
                <a:lnTo>
                  <a:pt x="0" y="148"/>
                </a:lnTo>
                <a:lnTo>
                  <a:pt x="2" y="142"/>
                </a:lnTo>
                <a:lnTo>
                  <a:pt x="4" y="136"/>
                </a:lnTo>
                <a:lnTo>
                  <a:pt x="10" y="132"/>
                </a:lnTo>
                <a:lnTo>
                  <a:pt x="14" y="126"/>
                </a:lnTo>
                <a:lnTo>
                  <a:pt x="18" y="120"/>
                </a:lnTo>
                <a:lnTo>
                  <a:pt x="24" y="116"/>
                </a:lnTo>
                <a:lnTo>
                  <a:pt x="30" y="112"/>
                </a:lnTo>
                <a:lnTo>
                  <a:pt x="36" y="108"/>
                </a:lnTo>
                <a:lnTo>
                  <a:pt x="42" y="112"/>
                </a:lnTo>
                <a:lnTo>
                  <a:pt x="48" y="116"/>
                </a:lnTo>
                <a:lnTo>
                  <a:pt x="54" y="118"/>
                </a:lnTo>
                <a:lnTo>
                  <a:pt x="58" y="124"/>
                </a:lnTo>
                <a:lnTo>
                  <a:pt x="64" y="126"/>
                </a:lnTo>
                <a:lnTo>
                  <a:pt x="70" y="130"/>
                </a:lnTo>
                <a:lnTo>
                  <a:pt x="76" y="134"/>
                </a:lnTo>
                <a:lnTo>
                  <a:pt x="82" y="138"/>
                </a:lnTo>
                <a:lnTo>
                  <a:pt x="76" y="138"/>
                </a:lnTo>
                <a:lnTo>
                  <a:pt x="70" y="134"/>
                </a:lnTo>
                <a:lnTo>
                  <a:pt x="64" y="130"/>
                </a:lnTo>
                <a:lnTo>
                  <a:pt x="58" y="126"/>
                </a:lnTo>
                <a:lnTo>
                  <a:pt x="52" y="124"/>
                </a:lnTo>
                <a:lnTo>
                  <a:pt x="46" y="120"/>
                </a:lnTo>
                <a:lnTo>
                  <a:pt x="42" y="114"/>
                </a:lnTo>
                <a:lnTo>
                  <a:pt x="40" y="120"/>
                </a:lnTo>
                <a:lnTo>
                  <a:pt x="42" y="126"/>
                </a:lnTo>
                <a:lnTo>
                  <a:pt x="46" y="132"/>
                </a:lnTo>
                <a:lnTo>
                  <a:pt x="46" y="138"/>
                </a:lnTo>
                <a:lnTo>
                  <a:pt x="46" y="144"/>
                </a:lnTo>
                <a:lnTo>
                  <a:pt x="46" y="152"/>
                </a:lnTo>
                <a:lnTo>
                  <a:pt x="46" y="158"/>
                </a:lnTo>
                <a:lnTo>
                  <a:pt x="46" y="164"/>
                </a:lnTo>
                <a:lnTo>
                  <a:pt x="46" y="170"/>
                </a:lnTo>
                <a:lnTo>
                  <a:pt x="46" y="176"/>
                </a:lnTo>
                <a:lnTo>
                  <a:pt x="48" y="182"/>
                </a:lnTo>
                <a:lnTo>
                  <a:pt x="46" y="188"/>
                </a:lnTo>
                <a:lnTo>
                  <a:pt x="42" y="194"/>
                </a:lnTo>
                <a:lnTo>
                  <a:pt x="40" y="200"/>
                </a:lnTo>
                <a:lnTo>
                  <a:pt x="36" y="206"/>
                </a:lnTo>
                <a:lnTo>
                  <a:pt x="30" y="212"/>
                </a:lnTo>
                <a:lnTo>
                  <a:pt x="28" y="218"/>
                </a:lnTo>
                <a:lnTo>
                  <a:pt x="24" y="224"/>
                </a:lnTo>
                <a:lnTo>
                  <a:pt x="22" y="230"/>
                </a:lnTo>
                <a:lnTo>
                  <a:pt x="18" y="236"/>
                </a:lnTo>
                <a:lnTo>
                  <a:pt x="22" y="230"/>
                </a:lnTo>
                <a:lnTo>
                  <a:pt x="22" y="224"/>
                </a:lnTo>
                <a:lnTo>
                  <a:pt x="24" y="218"/>
                </a:lnTo>
                <a:lnTo>
                  <a:pt x="26" y="212"/>
                </a:lnTo>
                <a:lnTo>
                  <a:pt x="30" y="206"/>
                </a:lnTo>
                <a:lnTo>
                  <a:pt x="32" y="200"/>
                </a:lnTo>
                <a:lnTo>
                  <a:pt x="38" y="196"/>
                </a:lnTo>
                <a:lnTo>
                  <a:pt x="40" y="190"/>
                </a:lnTo>
                <a:lnTo>
                  <a:pt x="46" y="184"/>
                </a:lnTo>
                <a:lnTo>
                  <a:pt x="46" y="178"/>
                </a:lnTo>
                <a:lnTo>
                  <a:pt x="48" y="184"/>
                </a:lnTo>
                <a:lnTo>
                  <a:pt x="50" y="190"/>
                </a:lnTo>
                <a:lnTo>
                  <a:pt x="52" y="196"/>
                </a:lnTo>
                <a:lnTo>
                  <a:pt x="56" y="202"/>
                </a:lnTo>
                <a:lnTo>
                  <a:pt x="60" y="208"/>
                </a:lnTo>
                <a:lnTo>
                  <a:pt x="62" y="214"/>
                </a:lnTo>
                <a:lnTo>
                  <a:pt x="66" y="220"/>
                </a:lnTo>
                <a:lnTo>
                  <a:pt x="70" y="226"/>
                </a:lnTo>
                <a:lnTo>
                  <a:pt x="74" y="232"/>
                </a:lnTo>
                <a:lnTo>
                  <a:pt x="78" y="238"/>
                </a:lnTo>
                <a:lnTo>
                  <a:pt x="80" y="244"/>
                </a:lnTo>
                <a:lnTo>
                  <a:pt x="84" y="250"/>
                </a:lnTo>
                <a:lnTo>
                  <a:pt x="82" y="244"/>
                </a:lnTo>
                <a:lnTo>
                  <a:pt x="80" y="238"/>
                </a:lnTo>
                <a:lnTo>
                  <a:pt x="78" y="232"/>
                </a:lnTo>
                <a:lnTo>
                  <a:pt x="74" y="226"/>
                </a:lnTo>
                <a:lnTo>
                  <a:pt x="72" y="220"/>
                </a:lnTo>
                <a:lnTo>
                  <a:pt x="70" y="214"/>
                </a:lnTo>
                <a:lnTo>
                  <a:pt x="68" y="208"/>
                </a:lnTo>
                <a:lnTo>
                  <a:pt x="66" y="202"/>
                </a:lnTo>
                <a:lnTo>
                  <a:pt x="62" y="196"/>
                </a:lnTo>
                <a:lnTo>
                  <a:pt x="60" y="190"/>
                </a:lnTo>
                <a:lnTo>
                  <a:pt x="58" y="184"/>
                </a:lnTo>
                <a:lnTo>
                  <a:pt x="56" y="178"/>
                </a:lnTo>
                <a:lnTo>
                  <a:pt x="54" y="172"/>
                </a:lnTo>
                <a:lnTo>
                  <a:pt x="50" y="166"/>
                </a:lnTo>
                <a:lnTo>
                  <a:pt x="50" y="160"/>
                </a:lnTo>
                <a:lnTo>
                  <a:pt x="48" y="154"/>
                </a:lnTo>
                <a:lnTo>
                  <a:pt x="48" y="148"/>
                </a:lnTo>
                <a:lnTo>
                  <a:pt x="48" y="142"/>
                </a:lnTo>
                <a:lnTo>
                  <a:pt x="48" y="136"/>
                </a:lnTo>
                <a:lnTo>
                  <a:pt x="48" y="128"/>
                </a:lnTo>
                <a:lnTo>
                  <a:pt x="48" y="122"/>
                </a:lnTo>
                <a:lnTo>
                  <a:pt x="46" y="116"/>
                </a:lnTo>
                <a:lnTo>
                  <a:pt x="40" y="112"/>
                </a:lnTo>
                <a:lnTo>
                  <a:pt x="40" y="106"/>
                </a:lnTo>
                <a:lnTo>
                  <a:pt x="40" y="100"/>
                </a:lnTo>
                <a:lnTo>
                  <a:pt x="42" y="94"/>
                </a:lnTo>
                <a:lnTo>
                  <a:pt x="42" y="88"/>
                </a:lnTo>
                <a:lnTo>
                  <a:pt x="44" y="94"/>
                </a:lnTo>
                <a:lnTo>
                  <a:pt x="44" y="100"/>
                </a:lnTo>
                <a:lnTo>
                  <a:pt x="46" y="106"/>
                </a:lnTo>
                <a:lnTo>
                  <a:pt x="46" y="112"/>
                </a:lnTo>
                <a:lnTo>
                  <a:pt x="46" y="118"/>
                </a:lnTo>
                <a:lnTo>
                  <a:pt x="46" y="106"/>
                </a:lnTo>
                <a:lnTo>
                  <a:pt x="44" y="100"/>
                </a:lnTo>
                <a:lnTo>
                  <a:pt x="44" y="94"/>
                </a:lnTo>
                <a:lnTo>
                  <a:pt x="42" y="88"/>
                </a:lnTo>
                <a:lnTo>
                  <a:pt x="42" y="80"/>
                </a:lnTo>
                <a:lnTo>
                  <a:pt x="42" y="74"/>
                </a:lnTo>
                <a:lnTo>
                  <a:pt x="42" y="86"/>
                </a:lnTo>
                <a:lnTo>
                  <a:pt x="52" y="60"/>
                </a:lnTo>
                <a:lnTo>
                  <a:pt x="36" y="58"/>
                </a:lnTo>
                <a:lnTo>
                  <a:pt x="30" y="60"/>
                </a:lnTo>
                <a:lnTo>
                  <a:pt x="36" y="64"/>
                </a:lnTo>
                <a:lnTo>
                  <a:pt x="42" y="64"/>
                </a:lnTo>
                <a:lnTo>
                  <a:pt x="52" y="60"/>
                </a:lnTo>
                <a:lnTo>
                  <a:pt x="52" y="60"/>
                </a:lnTo>
              </a:path>
            </a:pathLst>
          </a:custGeom>
          <a:solidFill>
            <a:schemeClr val="accent1"/>
          </a:solidFill>
          <a:ln w="254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71" name="Freeform 7"/>
          <p:cNvSpPr>
            <a:spLocks/>
          </p:cNvSpPr>
          <p:nvPr/>
        </p:nvSpPr>
        <p:spPr bwMode="auto">
          <a:xfrm>
            <a:off x="4800600" y="2667000"/>
            <a:ext cx="138113" cy="428625"/>
          </a:xfrm>
          <a:custGeom>
            <a:avLst/>
            <a:gdLst>
              <a:gd name="T0" fmla="*/ 40 w 87"/>
              <a:gd name="T1" fmla="*/ 62 h 229"/>
              <a:gd name="T2" fmla="*/ 24 w 87"/>
              <a:gd name="T3" fmla="*/ 50 h 229"/>
              <a:gd name="T4" fmla="*/ 14 w 87"/>
              <a:gd name="T5" fmla="*/ 40 h 229"/>
              <a:gd name="T6" fmla="*/ 16 w 87"/>
              <a:gd name="T7" fmla="*/ 22 h 229"/>
              <a:gd name="T8" fmla="*/ 26 w 87"/>
              <a:gd name="T9" fmla="*/ 4 h 229"/>
              <a:gd name="T10" fmla="*/ 44 w 87"/>
              <a:gd name="T11" fmla="*/ 0 h 229"/>
              <a:gd name="T12" fmla="*/ 60 w 87"/>
              <a:gd name="T13" fmla="*/ 12 h 229"/>
              <a:gd name="T14" fmla="*/ 70 w 87"/>
              <a:gd name="T15" fmla="*/ 32 h 229"/>
              <a:gd name="T16" fmla="*/ 72 w 87"/>
              <a:gd name="T17" fmla="*/ 50 h 229"/>
              <a:gd name="T18" fmla="*/ 56 w 87"/>
              <a:gd name="T19" fmla="*/ 62 h 229"/>
              <a:gd name="T20" fmla="*/ 40 w 87"/>
              <a:gd name="T21" fmla="*/ 82 h 229"/>
              <a:gd name="T22" fmla="*/ 44 w 87"/>
              <a:gd name="T23" fmla="*/ 88 h 229"/>
              <a:gd name="T24" fmla="*/ 44 w 87"/>
              <a:gd name="T25" fmla="*/ 70 h 229"/>
              <a:gd name="T26" fmla="*/ 32 w 87"/>
              <a:gd name="T27" fmla="*/ 60 h 229"/>
              <a:gd name="T28" fmla="*/ 36 w 87"/>
              <a:gd name="T29" fmla="*/ 78 h 229"/>
              <a:gd name="T30" fmla="*/ 40 w 87"/>
              <a:gd name="T31" fmla="*/ 96 h 229"/>
              <a:gd name="T32" fmla="*/ 22 w 87"/>
              <a:gd name="T33" fmla="*/ 112 h 229"/>
              <a:gd name="T34" fmla="*/ 6 w 87"/>
              <a:gd name="T35" fmla="*/ 122 h 229"/>
              <a:gd name="T36" fmla="*/ 14 w 87"/>
              <a:gd name="T37" fmla="*/ 116 h 229"/>
              <a:gd name="T38" fmla="*/ 32 w 87"/>
              <a:gd name="T39" fmla="*/ 104 h 229"/>
              <a:gd name="T40" fmla="*/ 48 w 87"/>
              <a:gd name="T41" fmla="*/ 104 h 229"/>
              <a:gd name="T42" fmla="*/ 66 w 87"/>
              <a:gd name="T43" fmla="*/ 118 h 229"/>
              <a:gd name="T44" fmla="*/ 74 w 87"/>
              <a:gd name="T45" fmla="*/ 120 h 229"/>
              <a:gd name="T46" fmla="*/ 54 w 87"/>
              <a:gd name="T47" fmla="*/ 106 h 229"/>
              <a:gd name="T48" fmla="*/ 40 w 87"/>
              <a:gd name="T49" fmla="*/ 110 h 229"/>
              <a:gd name="T50" fmla="*/ 42 w 87"/>
              <a:gd name="T51" fmla="*/ 128 h 229"/>
              <a:gd name="T52" fmla="*/ 44 w 87"/>
              <a:gd name="T53" fmla="*/ 146 h 229"/>
              <a:gd name="T54" fmla="*/ 42 w 87"/>
              <a:gd name="T55" fmla="*/ 164 h 229"/>
              <a:gd name="T56" fmla="*/ 28 w 87"/>
              <a:gd name="T57" fmla="*/ 178 h 229"/>
              <a:gd name="T58" fmla="*/ 18 w 87"/>
              <a:gd name="T59" fmla="*/ 198 h 229"/>
              <a:gd name="T60" fmla="*/ 6 w 87"/>
              <a:gd name="T61" fmla="*/ 218 h 229"/>
              <a:gd name="T62" fmla="*/ 22 w 87"/>
              <a:gd name="T63" fmla="*/ 200 h 229"/>
              <a:gd name="T64" fmla="*/ 32 w 87"/>
              <a:gd name="T65" fmla="*/ 182 h 229"/>
              <a:gd name="T66" fmla="*/ 40 w 87"/>
              <a:gd name="T67" fmla="*/ 164 h 229"/>
              <a:gd name="T68" fmla="*/ 52 w 87"/>
              <a:gd name="T69" fmla="*/ 168 h 229"/>
              <a:gd name="T70" fmla="*/ 58 w 87"/>
              <a:gd name="T71" fmla="*/ 186 h 229"/>
              <a:gd name="T72" fmla="*/ 68 w 87"/>
              <a:gd name="T73" fmla="*/ 204 h 229"/>
              <a:gd name="T74" fmla="*/ 80 w 87"/>
              <a:gd name="T75" fmla="*/ 222 h 229"/>
              <a:gd name="T76" fmla="*/ 84 w 87"/>
              <a:gd name="T77" fmla="*/ 210 h 229"/>
              <a:gd name="T78" fmla="*/ 78 w 87"/>
              <a:gd name="T79" fmla="*/ 192 h 229"/>
              <a:gd name="T80" fmla="*/ 72 w 87"/>
              <a:gd name="T81" fmla="*/ 174 h 229"/>
              <a:gd name="T82" fmla="*/ 58 w 87"/>
              <a:gd name="T83" fmla="*/ 156 h 229"/>
              <a:gd name="T84" fmla="*/ 48 w 87"/>
              <a:gd name="T85" fmla="*/ 140 h 229"/>
              <a:gd name="T86" fmla="*/ 46 w 87"/>
              <a:gd name="T87" fmla="*/ 120 h 229"/>
              <a:gd name="T88" fmla="*/ 46 w 87"/>
              <a:gd name="T89" fmla="*/ 96 h 229"/>
              <a:gd name="T90" fmla="*/ 44 w 87"/>
              <a:gd name="T91" fmla="*/ 104 h 229"/>
              <a:gd name="T92" fmla="*/ 44 w 87"/>
              <a:gd name="T93" fmla="*/ 122 h 229"/>
              <a:gd name="T94" fmla="*/ 44 w 87"/>
              <a:gd name="T95" fmla="*/ 140 h 229"/>
              <a:gd name="T96" fmla="*/ 40 w 87"/>
              <a:gd name="T97" fmla="*/ 158 h 229"/>
              <a:gd name="T98" fmla="*/ 34 w 87"/>
              <a:gd name="T99" fmla="*/ 156 h 229"/>
              <a:gd name="T100" fmla="*/ 34 w 87"/>
              <a:gd name="T101" fmla="*/ 136 h 229"/>
              <a:gd name="T102" fmla="*/ 34 w 87"/>
              <a:gd name="T103" fmla="*/ 116 h 229"/>
              <a:gd name="T104" fmla="*/ 34 w 87"/>
              <a:gd name="T105" fmla="*/ 132 h 229"/>
              <a:gd name="T106" fmla="*/ 30 w 87"/>
              <a:gd name="T107" fmla="*/ 150 h 229"/>
              <a:gd name="T108" fmla="*/ 26 w 87"/>
              <a:gd name="T109" fmla="*/ 170 h 229"/>
              <a:gd name="T110" fmla="*/ 24 w 87"/>
              <a:gd name="T111" fmla="*/ 188 h 229"/>
              <a:gd name="T112" fmla="*/ 18 w 87"/>
              <a:gd name="T113" fmla="*/ 206 h 229"/>
              <a:gd name="T114" fmla="*/ 16 w 87"/>
              <a:gd name="T115" fmla="*/ 210 h 229"/>
              <a:gd name="T116" fmla="*/ 20 w 87"/>
              <a:gd name="T117" fmla="*/ 190 h 229"/>
              <a:gd name="T118" fmla="*/ 30 w 87"/>
              <a:gd name="T119" fmla="*/ 172 h 229"/>
              <a:gd name="T120" fmla="*/ 36 w 87"/>
              <a:gd name="T121" fmla="*/ 156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7" h="229">
                <a:moveTo>
                  <a:pt x="24" y="50"/>
                </a:moveTo>
                <a:lnTo>
                  <a:pt x="46" y="62"/>
                </a:lnTo>
                <a:lnTo>
                  <a:pt x="40" y="62"/>
                </a:lnTo>
                <a:lnTo>
                  <a:pt x="34" y="60"/>
                </a:lnTo>
                <a:lnTo>
                  <a:pt x="28" y="58"/>
                </a:lnTo>
                <a:lnTo>
                  <a:pt x="24" y="50"/>
                </a:lnTo>
                <a:lnTo>
                  <a:pt x="16" y="52"/>
                </a:lnTo>
                <a:lnTo>
                  <a:pt x="16" y="46"/>
                </a:lnTo>
                <a:lnTo>
                  <a:pt x="14" y="40"/>
                </a:lnTo>
                <a:lnTo>
                  <a:pt x="14" y="34"/>
                </a:lnTo>
                <a:lnTo>
                  <a:pt x="14" y="28"/>
                </a:lnTo>
                <a:lnTo>
                  <a:pt x="16" y="22"/>
                </a:lnTo>
                <a:lnTo>
                  <a:pt x="18" y="16"/>
                </a:lnTo>
                <a:lnTo>
                  <a:pt x="20" y="10"/>
                </a:lnTo>
                <a:lnTo>
                  <a:pt x="26" y="4"/>
                </a:lnTo>
                <a:lnTo>
                  <a:pt x="32" y="0"/>
                </a:lnTo>
                <a:lnTo>
                  <a:pt x="38" y="0"/>
                </a:lnTo>
                <a:lnTo>
                  <a:pt x="44" y="0"/>
                </a:lnTo>
                <a:lnTo>
                  <a:pt x="50" y="2"/>
                </a:lnTo>
                <a:lnTo>
                  <a:pt x="56" y="6"/>
                </a:lnTo>
                <a:lnTo>
                  <a:pt x="60" y="12"/>
                </a:lnTo>
                <a:lnTo>
                  <a:pt x="64" y="18"/>
                </a:lnTo>
                <a:lnTo>
                  <a:pt x="68" y="26"/>
                </a:lnTo>
                <a:lnTo>
                  <a:pt x="70" y="32"/>
                </a:lnTo>
                <a:lnTo>
                  <a:pt x="72" y="38"/>
                </a:lnTo>
                <a:lnTo>
                  <a:pt x="72" y="44"/>
                </a:lnTo>
                <a:lnTo>
                  <a:pt x="72" y="50"/>
                </a:lnTo>
                <a:lnTo>
                  <a:pt x="68" y="56"/>
                </a:lnTo>
                <a:lnTo>
                  <a:pt x="62" y="60"/>
                </a:lnTo>
                <a:lnTo>
                  <a:pt x="56" y="62"/>
                </a:lnTo>
                <a:lnTo>
                  <a:pt x="50" y="66"/>
                </a:lnTo>
                <a:lnTo>
                  <a:pt x="44" y="68"/>
                </a:lnTo>
                <a:lnTo>
                  <a:pt x="40" y="82"/>
                </a:lnTo>
                <a:lnTo>
                  <a:pt x="40" y="88"/>
                </a:lnTo>
                <a:lnTo>
                  <a:pt x="40" y="94"/>
                </a:lnTo>
                <a:lnTo>
                  <a:pt x="44" y="88"/>
                </a:lnTo>
                <a:lnTo>
                  <a:pt x="44" y="82"/>
                </a:lnTo>
                <a:lnTo>
                  <a:pt x="44" y="76"/>
                </a:lnTo>
                <a:lnTo>
                  <a:pt x="44" y="70"/>
                </a:lnTo>
                <a:lnTo>
                  <a:pt x="44" y="64"/>
                </a:lnTo>
                <a:lnTo>
                  <a:pt x="38" y="60"/>
                </a:lnTo>
                <a:lnTo>
                  <a:pt x="32" y="60"/>
                </a:lnTo>
                <a:lnTo>
                  <a:pt x="30" y="66"/>
                </a:lnTo>
                <a:lnTo>
                  <a:pt x="34" y="72"/>
                </a:lnTo>
                <a:lnTo>
                  <a:pt x="36" y="78"/>
                </a:lnTo>
                <a:lnTo>
                  <a:pt x="36" y="84"/>
                </a:lnTo>
                <a:lnTo>
                  <a:pt x="38" y="90"/>
                </a:lnTo>
                <a:lnTo>
                  <a:pt x="40" y="96"/>
                </a:lnTo>
                <a:lnTo>
                  <a:pt x="34" y="100"/>
                </a:lnTo>
                <a:lnTo>
                  <a:pt x="28" y="106"/>
                </a:lnTo>
                <a:lnTo>
                  <a:pt x="22" y="112"/>
                </a:lnTo>
                <a:lnTo>
                  <a:pt x="16" y="114"/>
                </a:lnTo>
                <a:lnTo>
                  <a:pt x="12" y="120"/>
                </a:lnTo>
                <a:lnTo>
                  <a:pt x="6" y="122"/>
                </a:lnTo>
                <a:lnTo>
                  <a:pt x="0" y="126"/>
                </a:lnTo>
                <a:lnTo>
                  <a:pt x="8" y="122"/>
                </a:lnTo>
                <a:lnTo>
                  <a:pt x="14" y="116"/>
                </a:lnTo>
                <a:lnTo>
                  <a:pt x="20" y="112"/>
                </a:lnTo>
                <a:lnTo>
                  <a:pt x="26" y="108"/>
                </a:lnTo>
                <a:lnTo>
                  <a:pt x="32" y="104"/>
                </a:lnTo>
                <a:lnTo>
                  <a:pt x="36" y="98"/>
                </a:lnTo>
                <a:lnTo>
                  <a:pt x="42" y="100"/>
                </a:lnTo>
                <a:lnTo>
                  <a:pt x="48" y="104"/>
                </a:lnTo>
                <a:lnTo>
                  <a:pt x="54" y="108"/>
                </a:lnTo>
                <a:lnTo>
                  <a:pt x="60" y="114"/>
                </a:lnTo>
                <a:lnTo>
                  <a:pt x="66" y="118"/>
                </a:lnTo>
                <a:lnTo>
                  <a:pt x="72" y="122"/>
                </a:lnTo>
                <a:lnTo>
                  <a:pt x="78" y="126"/>
                </a:lnTo>
                <a:lnTo>
                  <a:pt x="74" y="120"/>
                </a:lnTo>
                <a:lnTo>
                  <a:pt x="68" y="116"/>
                </a:lnTo>
                <a:lnTo>
                  <a:pt x="60" y="110"/>
                </a:lnTo>
                <a:lnTo>
                  <a:pt x="54" y="106"/>
                </a:lnTo>
                <a:lnTo>
                  <a:pt x="48" y="104"/>
                </a:lnTo>
                <a:lnTo>
                  <a:pt x="40" y="98"/>
                </a:lnTo>
                <a:lnTo>
                  <a:pt x="40" y="110"/>
                </a:lnTo>
                <a:lnTo>
                  <a:pt x="40" y="116"/>
                </a:lnTo>
                <a:lnTo>
                  <a:pt x="40" y="122"/>
                </a:lnTo>
                <a:lnTo>
                  <a:pt x="42" y="128"/>
                </a:lnTo>
                <a:lnTo>
                  <a:pt x="42" y="134"/>
                </a:lnTo>
                <a:lnTo>
                  <a:pt x="44" y="140"/>
                </a:lnTo>
                <a:lnTo>
                  <a:pt x="44" y="146"/>
                </a:lnTo>
                <a:lnTo>
                  <a:pt x="44" y="152"/>
                </a:lnTo>
                <a:lnTo>
                  <a:pt x="44" y="158"/>
                </a:lnTo>
                <a:lnTo>
                  <a:pt x="42" y="164"/>
                </a:lnTo>
                <a:lnTo>
                  <a:pt x="36" y="168"/>
                </a:lnTo>
                <a:lnTo>
                  <a:pt x="34" y="174"/>
                </a:lnTo>
                <a:lnTo>
                  <a:pt x="28" y="178"/>
                </a:lnTo>
                <a:lnTo>
                  <a:pt x="26" y="184"/>
                </a:lnTo>
                <a:lnTo>
                  <a:pt x="24" y="190"/>
                </a:lnTo>
                <a:lnTo>
                  <a:pt x="18" y="198"/>
                </a:lnTo>
                <a:lnTo>
                  <a:pt x="14" y="206"/>
                </a:lnTo>
                <a:lnTo>
                  <a:pt x="8" y="212"/>
                </a:lnTo>
                <a:lnTo>
                  <a:pt x="6" y="218"/>
                </a:lnTo>
                <a:lnTo>
                  <a:pt x="12" y="212"/>
                </a:lnTo>
                <a:lnTo>
                  <a:pt x="18" y="206"/>
                </a:lnTo>
                <a:lnTo>
                  <a:pt x="22" y="200"/>
                </a:lnTo>
                <a:lnTo>
                  <a:pt x="26" y="194"/>
                </a:lnTo>
                <a:lnTo>
                  <a:pt x="30" y="188"/>
                </a:lnTo>
                <a:lnTo>
                  <a:pt x="32" y="182"/>
                </a:lnTo>
                <a:lnTo>
                  <a:pt x="36" y="176"/>
                </a:lnTo>
                <a:lnTo>
                  <a:pt x="38" y="170"/>
                </a:lnTo>
                <a:lnTo>
                  <a:pt x="40" y="164"/>
                </a:lnTo>
                <a:lnTo>
                  <a:pt x="44" y="158"/>
                </a:lnTo>
                <a:lnTo>
                  <a:pt x="50" y="162"/>
                </a:lnTo>
                <a:lnTo>
                  <a:pt x="52" y="168"/>
                </a:lnTo>
                <a:lnTo>
                  <a:pt x="52" y="174"/>
                </a:lnTo>
                <a:lnTo>
                  <a:pt x="54" y="180"/>
                </a:lnTo>
                <a:lnTo>
                  <a:pt x="58" y="186"/>
                </a:lnTo>
                <a:lnTo>
                  <a:pt x="60" y="192"/>
                </a:lnTo>
                <a:lnTo>
                  <a:pt x="64" y="198"/>
                </a:lnTo>
                <a:lnTo>
                  <a:pt x="68" y="204"/>
                </a:lnTo>
                <a:lnTo>
                  <a:pt x="72" y="210"/>
                </a:lnTo>
                <a:lnTo>
                  <a:pt x="76" y="216"/>
                </a:lnTo>
                <a:lnTo>
                  <a:pt x="80" y="222"/>
                </a:lnTo>
                <a:lnTo>
                  <a:pt x="84" y="228"/>
                </a:lnTo>
                <a:lnTo>
                  <a:pt x="86" y="218"/>
                </a:lnTo>
                <a:lnTo>
                  <a:pt x="84" y="210"/>
                </a:lnTo>
                <a:lnTo>
                  <a:pt x="84" y="204"/>
                </a:lnTo>
                <a:lnTo>
                  <a:pt x="80" y="198"/>
                </a:lnTo>
                <a:lnTo>
                  <a:pt x="78" y="192"/>
                </a:lnTo>
                <a:lnTo>
                  <a:pt x="76" y="186"/>
                </a:lnTo>
                <a:lnTo>
                  <a:pt x="76" y="180"/>
                </a:lnTo>
                <a:lnTo>
                  <a:pt x="72" y="174"/>
                </a:lnTo>
                <a:lnTo>
                  <a:pt x="68" y="168"/>
                </a:lnTo>
                <a:lnTo>
                  <a:pt x="64" y="162"/>
                </a:lnTo>
                <a:lnTo>
                  <a:pt x="58" y="156"/>
                </a:lnTo>
                <a:lnTo>
                  <a:pt x="52" y="152"/>
                </a:lnTo>
                <a:lnTo>
                  <a:pt x="48" y="146"/>
                </a:lnTo>
                <a:lnTo>
                  <a:pt x="48" y="140"/>
                </a:lnTo>
                <a:lnTo>
                  <a:pt x="46" y="134"/>
                </a:lnTo>
                <a:lnTo>
                  <a:pt x="46" y="128"/>
                </a:lnTo>
                <a:lnTo>
                  <a:pt x="46" y="120"/>
                </a:lnTo>
                <a:lnTo>
                  <a:pt x="46" y="108"/>
                </a:lnTo>
                <a:lnTo>
                  <a:pt x="46" y="102"/>
                </a:lnTo>
                <a:lnTo>
                  <a:pt x="46" y="96"/>
                </a:lnTo>
                <a:lnTo>
                  <a:pt x="46" y="90"/>
                </a:lnTo>
                <a:lnTo>
                  <a:pt x="44" y="98"/>
                </a:lnTo>
                <a:lnTo>
                  <a:pt x="44" y="104"/>
                </a:lnTo>
                <a:lnTo>
                  <a:pt x="44" y="110"/>
                </a:lnTo>
                <a:lnTo>
                  <a:pt x="44" y="116"/>
                </a:lnTo>
                <a:lnTo>
                  <a:pt x="44" y="122"/>
                </a:lnTo>
                <a:lnTo>
                  <a:pt x="44" y="128"/>
                </a:lnTo>
                <a:lnTo>
                  <a:pt x="44" y="134"/>
                </a:lnTo>
                <a:lnTo>
                  <a:pt x="44" y="140"/>
                </a:lnTo>
                <a:lnTo>
                  <a:pt x="44" y="146"/>
                </a:lnTo>
                <a:lnTo>
                  <a:pt x="42" y="152"/>
                </a:lnTo>
                <a:lnTo>
                  <a:pt x="40" y="158"/>
                </a:lnTo>
                <a:lnTo>
                  <a:pt x="36" y="164"/>
                </a:lnTo>
                <a:lnTo>
                  <a:pt x="34" y="170"/>
                </a:lnTo>
                <a:lnTo>
                  <a:pt x="34" y="156"/>
                </a:lnTo>
                <a:lnTo>
                  <a:pt x="34" y="150"/>
                </a:lnTo>
                <a:lnTo>
                  <a:pt x="34" y="144"/>
                </a:lnTo>
                <a:lnTo>
                  <a:pt x="34" y="136"/>
                </a:lnTo>
                <a:lnTo>
                  <a:pt x="34" y="128"/>
                </a:lnTo>
                <a:lnTo>
                  <a:pt x="34" y="122"/>
                </a:lnTo>
                <a:lnTo>
                  <a:pt x="34" y="116"/>
                </a:lnTo>
                <a:lnTo>
                  <a:pt x="36" y="110"/>
                </a:lnTo>
                <a:lnTo>
                  <a:pt x="34" y="124"/>
                </a:lnTo>
                <a:lnTo>
                  <a:pt x="34" y="132"/>
                </a:lnTo>
                <a:lnTo>
                  <a:pt x="32" y="138"/>
                </a:lnTo>
                <a:lnTo>
                  <a:pt x="30" y="144"/>
                </a:lnTo>
                <a:lnTo>
                  <a:pt x="30" y="150"/>
                </a:lnTo>
                <a:lnTo>
                  <a:pt x="28" y="156"/>
                </a:lnTo>
                <a:lnTo>
                  <a:pt x="26" y="164"/>
                </a:lnTo>
                <a:lnTo>
                  <a:pt x="26" y="170"/>
                </a:lnTo>
                <a:lnTo>
                  <a:pt x="26" y="176"/>
                </a:lnTo>
                <a:lnTo>
                  <a:pt x="26" y="182"/>
                </a:lnTo>
                <a:lnTo>
                  <a:pt x="24" y="188"/>
                </a:lnTo>
                <a:lnTo>
                  <a:pt x="24" y="194"/>
                </a:lnTo>
                <a:lnTo>
                  <a:pt x="20" y="200"/>
                </a:lnTo>
                <a:lnTo>
                  <a:pt x="18" y="206"/>
                </a:lnTo>
                <a:lnTo>
                  <a:pt x="16" y="212"/>
                </a:lnTo>
                <a:lnTo>
                  <a:pt x="12" y="218"/>
                </a:lnTo>
                <a:lnTo>
                  <a:pt x="16" y="210"/>
                </a:lnTo>
                <a:lnTo>
                  <a:pt x="16" y="204"/>
                </a:lnTo>
                <a:lnTo>
                  <a:pt x="18" y="198"/>
                </a:lnTo>
                <a:lnTo>
                  <a:pt x="20" y="190"/>
                </a:lnTo>
                <a:lnTo>
                  <a:pt x="22" y="184"/>
                </a:lnTo>
                <a:lnTo>
                  <a:pt x="26" y="178"/>
                </a:lnTo>
                <a:lnTo>
                  <a:pt x="30" y="172"/>
                </a:lnTo>
                <a:lnTo>
                  <a:pt x="36" y="168"/>
                </a:lnTo>
                <a:lnTo>
                  <a:pt x="36" y="162"/>
                </a:lnTo>
                <a:lnTo>
                  <a:pt x="36" y="156"/>
                </a:lnTo>
                <a:lnTo>
                  <a:pt x="24" y="146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4876800" y="3200400"/>
            <a:ext cx="9525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GB" altLang="nb-NO" sz="1200">
                <a:latin typeface="Times New Roman" pitchFamily="18" charset="0"/>
              </a:rPr>
              <a:t>Information </a:t>
            </a:r>
          </a:p>
          <a:p>
            <a:pPr eaLnBrk="0" hangingPunct="0"/>
            <a:r>
              <a:rPr lang="en-GB" altLang="nb-NO" sz="1200">
                <a:latin typeface="Times New Roman" pitchFamily="18" charset="0"/>
              </a:rPr>
              <a:t>officer  </a:t>
            </a:r>
          </a:p>
          <a:p>
            <a:pPr eaLnBrk="0" hangingPunct="0"/>
            <a:endParaRPr lang="en-GB" altLang="nb-NO" sz="1200">
              <a:latin typeface="Times New Roman" pitchFamily="18" charset="0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5410200" y="5105400"/>
            <a:ext cx="727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GB" altLang="nb-NO" sz="1200">
                <a:latin typeface="Times New Roman" pitchFamily="18" charset="0"/>
              </a:rPr>
              <a:t>Manager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5029200" y="3886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GB" altLang="nb-NO" sz="1200">
                <a:latin typeface="Times New Roman" pitchFamily="18" charset="0"/>
              </a:rPr>
              <a:t>Information</a:t>
            </a:r>
          </a:p>
          <a:p>
            <a:pPr eaLnBrk="0" hangingPunct="0"/>
            <a:r>
              <a:rPr lang="en-GB" altLang="nb-NO" sz="1200">
                <a:latin typeface="Times New Roman" pitchFamily="18" charset="0"/>
              </a:rPr>
              <a:t>responsible</a:t>
            </a:r>
          </a:p>
        </p:txBody>
      </p:sp>
      <p:sp>
        <p:nvSpPr>
          <p:cNvPr id="36875" name="Freeform 11"/>
          <p:cNvSpPr>
            <a:spLocks/>
          </p:cNvSpPr>
          <p:nvPr/>
        </p:nvSpPr>
        <p:spPr bwMode="auto">
          <a:xfrm>
            <a:off x="5562600" y="4419600"/>
            <a:ext cx="204788" cy="447675"/>
          </a:xfrm>
          <a:custGeom>
            <a:avLst/>
            <a:gdLst>
              <a:gd name="T0" fmla="*/ 64 w 129"/>
              <a:gd name="T1" fmla="*/ 78 h 239"/>
              <a:gd name="T2" fmla="*/ 44 w 129"/>
              <a:gd name="T3" fmla="*/ 74 h 239"/>
              <a:gd name="T4" fmla="*/ 26 w 129"/>
              <a:gd name="T5" fmla="*/ 58 h 239"/>
              <a:gd name="T6" fmla="*/ 20 w 129"/>
              <a:gd name="T7" fmla="*/ 40 h 239"/>
              <a:gd name="T8" fmla="*/ 22 w 129"/>
              <a:gd name="T9" fmla="*/ 20 h 239"/>
              <a:gd name="T10" fmla="*/ 34 w 129"/>
              <a:gd name="T11" fmla="*/ 4 h 239"/>
              <a:gd name="T12" fmla="*/ 52 w 129"/>
              <a:gd name="T13" fmla="*/ 0 h 239"/>
              <a:gd name="T14" fmla="*/ 70 w 129"/>
              <a:gd name="T15" fmla="*/ 8 h 239"/>
              <a:gd name="T16" fmla="*/ 84 w 129"/>
              <a:gd name="T17" fmla="*/ 26 h 239"/>
              <a:gd name="T18" fmla="*/ 86 w 129"/>
              <a:gd name="T19" fmla="*/ 44 h 239"/>
              <a:gd name="T20" fmla="*/ 86 w 129"/>
              <a:gd name="T21" fmla="*/ 62 h 239"/>
              <a:gd name="T22" fmla="*/ 70 w 129"/>
              <a:gd name="T23" fmla="*/ 74 h 239"/>
              <a:gd name="T24" fmla="*/ 62 w 129"/>
              <a:gd name="T25" fmla="*/ 90 h 239"/>
              <a:gd name="T26" fmla="*/ 62 w 129"/>
              <a:gd name="T27" fmla="*/ 108 h 239"/>
              <a:gd name="T28" fmla="*/ 54 w 129"/>
              <a:gd name="T29" fmla="*/ 122 h 239"/>
              <a:gd name="T30" fmla="*/ 36 w 129"/>
              <a:gd name="T31" fmla="*/ 130 h 239"/>
              <a:gd name="T32" fmla="*/ 18 w 129"/>
              <a:gd name="T33" fmla="*/ 140 h 239"/>
              <a:gd name="T34" fmla="*/ 0 w 129"/>
              <a:gd name="T35" fmla="*/ 152 h 239"/>
              <a:gd name="T36" fmla="*/ 14 w 129"/>
              <a:gd name="T37" fmla="*/ 136 h 239"/>
              <a:gd name="T38" fmla="*/ 32 w 129"/>
              <a:gd name="T39" fmla="*/ 126 h 239"/>
              <a:gd name="T40" fmla="*/ 50 w 129"/>
              <a:gd name="T41" fmla="*/ 120 h 239"/>
              <a:gd name="T42" fmla="*/ 60 w 129"/>
              <a:gd name="T43" fmla="*/ 108 h 239"/>
              <a:gd name="T44" fmla="*/ 60 w 129"/>
              <a:gd name="T45" fmla="*/ 90 h 239"/>
              <a:gd name="T46" fmla="*/ 70 w 129"/>
              <a:gd name="T47" fmla="*/ 86 h 239"/>
              <a:gd name="T48" fmla="*/ 68 w 129"/>
              <a:gd name="T49" fmla="*/ 104 h 239"/>
              <a:gd name="T50" fmla="*/ 74 w 129"/>
              <a:gd name="T51" fmla="*/ 120 h 239"/>
              <a:gd name="T52" fmla="*/ 88 w 129"/>
              <a:gd name="T53" fmla="*/ 136 h 239"/>
              <a:gd name="T54" fmla="*/ 116 w 129"/>
              <a:gd name="T55" fmla="*/ 148 h 239"/>
              <a:gd name="T56" fmla="*/ 116 w 129"/>
              <a:gd name="T57" fmla="*/ 144 h 239"/>
              <a:gd name="T58" fmla="*/ 100 w 129"/>
              <a:gd name="T59" fmla="*/ 132 h 239"/>
              <a:gd name="T60" fmla="*/ 82 w 129"/>
              <a:gd name="T61" fmla="*/ 122 h 239"/>
              <a:gd name="T62" fmla="*/ 64 w 129"/>
              <a:gd name="T63" fmla="*/ 120 h 239"/>
              <a:gd name="T64" fmla="*/ 64 w 129"/>
              <a:gd name="T65" fmla="*/ 138 h 239"/>
              <a:gd name="T66" fmla="*/ 64 w 129"/>
              <a:gd name="T67" fmla="*/ 156 h 239"/>
              <a:gd name="T68" fmla="*/ 64 w 129"/>
              <a:gd name="T69" fmla="*/ 174 h 239"/>
              <a:gd name="T70" fmla="*/ 54 w 129"/>
              <a:gd name="T71" fmla="*/ 190 h 239"/>
              <a:gd name="T72" fmla="*/ 42 w 129"/>
              <a:gd name="T73" fmla="*/ 208 h 239"/>
              <a:gd name="T74" fmla="*/ 32 w 129"/>
              <a:gd name="T75" fmla="*/ 226 h 239"/>
              <a:gd name="T76" fmla="*/ 28 w 129"/>
              <a:gd name="T77" fmla="*/ 232 h 239"/>
              <a:gd name="T78" fmla="*/ 38 w 129"/>
              <a:gd name="T79" fmla="*/ 214 h 239"/>
              <a:gd name="T80" fmla="*/ 48 w 129"/>
              <a:gd name="T81" fmla="*/ 194 h 239"/>
              <a:gd name="T82" fmla="*/ 58 w 129"/>
              <a:gd name="T83" fmla="*/ 176 h 239"/>
              <a:gd name="T84" fmla="*/ 66 w 129"/>
              <a:gd name="T85" fmla="*/ 176 h 239"/>
              <a:gd name="T86" fmla="*/ 70 w 129"/>
              <a:gd name="T87" fmla="*/ 194 h 239"/>
              <a:gd name="T88" fmla="*/ 78 w 129"/>
              <a:gd name="T89" fmla="*/ 214 h 239"/>
              <a:gd name="T90" fmla="*/ 88 w 129"/>
              <a:gd name="T91" fmla="*/ 230 h 239"/>
              <a:gd name="T92" fmla="*/ 96 w 129"/>
              <a:gd name="T93" fmla="*/ 232 h 239"/>
              <a:gd name="T94" fmla="*/ 88 w 129"/>
              <a:gd name="T95" fmla="*/ 214 h 239"/>
              <a:gd name="T96" fmla="*/ 80 w 129"/>
              <a:gd name="T97" fmla="*/ 196 h 239"/>
              <a:gd name="T98" fmla="*/ 74 w 129"/>
              <a:gd name="T99" fmla="*/ 178 h 239"/>
              <a:gd name="T100" fmla="*/ 72 w 129"/>
              <a:gd name="T101" fmla="*/ 160 h 239"/>
              <a:gd name="T102" fmla="*/ 72 w 129"/>
              <a:gd name="T103" fmla="*/ 142 h 239"/>
              <a:gd name="T104" fmla="*/ 72 w 129"/>
              <a:gd name="T105" fmla="*/ 124 h 239"/>
              <a:gd name="T106" fmla="*/ 64 w 129"/>
              <a:gd name="T107" fmla="*/ 124 h 239"/>
              <a:gd name="T108" fmla="*/ 64 w 129"/>
              <a:gd name="T109" fmla="*/ 142 h 239"/>
              <a:gd name="T110" fmla="*/ 66 w 129"/>
              <a:gd name="T111" fmla="*/ 160 h 239"/>
              <a:gd name="T112" fmla="*/ 62 w 129"/>
              <a:gd name="T113" fmla="*/ 178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9" h="239">
                <a:moveTo>
                  <a:pt x="58" y="52"/>
                </a:moveTo>
                <a:lnTo>
                  <a:pt x="70" y="78"/>
                </a:lnTo>
                <a:lnTo>
                  <a:pt x="64" y="78"/>
                </a:lnTo>
                <a:lnTo>
                  <a:pt x="58" y="78"/>
                </a:lnTo>
                <a:lnTo>
                  <a:pt x="52" y="76"/>
                </a:lnTo>
                <a:lnTo>
                  <a:pt x="44" y="74"/>
                </a:lnTo>
                <a:lnTo>
                  <a:pt x="36" y="68"/>
                </a:lnTo>
                <a:lnTo>
                  <a:pt x="30" y="64"/>
                </a:lnTo>
                <a:lnTo>
                  <a:pt x="26" y="58"/>
                </a:lnTo>
                <a:lnTo>
                  <a:pt x="22" y="52"/>
                </a:lnTo>
                <a:lnTo>
                  <a:pt x="20" y="46"/>
                </a:lnTo>
                <a:lnTo>
                  <a:pt x="20" y="40"/>
                </a:lnTo>
                <a:lnTo>
                  <a:pt x="20" y="34"/>
                </a:lnTo>
                <a:lnTo>
                  <a:pt x="20" y="28"/>
                </a:lnTo>
                <a:lnTo>
                  <a:pt x="22" y="20"/>
                </a:lnTo>
                <a:lnTo>
                  <a:pt x="24" y="14"/>
                </a:lnTo>
                <a:lnTo>
                  <a:pt x="28" y="8"/>
                </a:lnTo>
                <a:lnTo>
                  <a:pt x="34" y="4"/>
                </a:lnTo>
                <a:lnTo>
                  <a:pt x="40" y="0"/>
                </a:lnTo>
                <a:lnTo>
                  <a:pt x="46" y="0"/>
                </a:lnTo>
                <a:lnTo>
                  <a:pt x="52" y="0"/>
                </a:lnTo>
                <a:lnTo>
                  <a:pt x="58" y="0"/>
                </a:lnTo>
                <a:lnTo>
                  <a:pt x="64" y="4"/>
                </a:lnTo>
                <a:lnTo>
                  <a:pt x="70" y="8"/>
                </a:lnTo>
                <a:lnTo>
                  <a:pt x="76" y="16"/>
                </a:lnTo>
                <a:lnTo>
                  <a:pt x="82" y="20"/>
                </a:lnTo>
                <a:lnTo>
                  <a:pt x="84" y="26"/>
                </a:lnTo>
                <a:lnTo>
                  <a:pt x="86" y="32"/>
                </a:lnTo>
                <a:lnTo>
                  <a:pt x="86" y="38"/>
                </a:lnTo>
                <a:lnTo>
                  <a:pt x="86" y="44"/>
                </a:lnTo>
                <a:lnTo>
                  <a:pt x="86" y="50"/>
                </a:lnTo>
                <a:lnTo>
                  <a:pt x="86" y="56"/>
                </a:lnTo>
                <a:lnTo>
                  <a:pt x="86" y="62"/>
                </a:lnTo>
                <a:lnTo>
                  <a:pt x="80" y="66"/>
                </a:lnTo>
                <a:lnTo>
                  <a:pt x="76" y="72"/>
                </a:lnTo>
                <a:lnTo>
                  <a:pt x="70" y="74"/>
                </a:lnTo>
                <a:lnTo>
                  <a:pt x="64" y="78"/>
                </a:lnTo>
                <a:lnTo>
                  <a:pt x="62" y="84"/>
                </a:lnTo>
                <a:lnTo>
                  <a:pt x="62" y="90"/>
                </a:lnTo>
                <a:lnTo>
                  <a:pt x="62" y="96"/>
                </a:lnTo>
                <a:lnTo>
                  <a:pt x="62" y="102"/>
                </a:lnTo>
                <a:lnTo>
                  <a:pt x="62" y="108"/>
                </a:lnTo>
                <a:lnTo>
                  <a:pt x="62" y="114"/>
                </a:lnTo>
                <a:lnTo>
                  <a:pt x="60" y="120"/>
                </a:lnTo>
                <a:lnTo>
                  <a:pt x="54" y="122"/>
                </a:lnTo>
                <a:lnTo>
                  <a:pt x="48" y="124"/>
                </a:lnTo>
                <a:lnTo>
                  <a:pt x="42" y="128"/>
                </a:lnTo>
                <a:lnTo>
                  <a:pt x="36" y="130"/>
                </a:lnTo>
                <a:lnTo>
                  <a:pt x="30" y="134"/>
                </a:lnTo>
                <a:lnTo>
                  <a:pt x="24" y="136"/>
                </a:lnTo>
                <a:lnTo>
                  <a:pt x="18" y="140"/>
                </a:lnTo>
                <a:lnTo>
                  <a:pt x="12" y="144"/>
                </a:lnTo>
                <a:lnTo>
                  <a:pt x="6" y="148"/>
                </a:lnTo>
                <a:lnTo>
                  <a:pt x="0" y="152"/>
                </a:lnTo>
                <a:lnTo>
                  <a:pt x="6" y="148"/>
                </a:lnTo>
                <a:lnTo>
                  <a:pt x="10" y="142"/>
                </a:lnTo>
                <a:lnTo>
                  <a:pt x="14" y="136"/>
                </a:lnTo>
                <a:lnTo>
                  <a:pt x="20" y="132"/>
                </a:lnTo>
                <a:lnTo>
                  <a:pt x="26" y="128"/>
                </a:lnTo>
                <a:lnTo>
                  <a:pt x="32" y="126"/>
                </a:lnTo>
                <a:lnTo>
                  <a:pt x="38" y="124"/>
                </a:lnTo>
                <a:lnTo>
                  <a:pt x="44" y="124"/>
                </a:lnTo>
                <a:lnTo>
                  <a:pt x="50" y="120"/>
                </a:lnTo>
                <a:lnTo>
                  <a:pt x="56" y="116"/>
                </a:lnTo>
                <a:lnTo>
                  <a:pt x="62" y="114"/>
                </a:lnTo>
                <a:lnTo>
                  <a:pt x="60" y="108"/>
                </a:lnTo>
                <a:lnTo>
                  <a:pt x="60" y="102"/>
                </a:lnTo>
                <a:lnTo>
                  <a:pt x="60" y="96"/>
                </a:lnTo>
                <a:lnTo>
                  <a:pt x="60" y="90"/>
                </a:lnTo>
                <a:lnTo>
                  <a:pt x="60" y="84"/>
                </a:lnTo>
                <a:lnTo>
                  <a:pt x="66" y="80"/>
                </a:lnTo>
                <a:lnTo>
                  <a:pt x="70" y="86"/>
                </a:lnTo>
                <a:lnTo>
                  <a:pt x="68" y="92"/>
                </a:lnTo>
                <a:lnTo>
                  <a:pt x="68" y="98"/>
                </a:lnTo>
                <a:lnTo>
                  <a:pt x="68" y="104"/>
                </a:lnTo>
                <a:lnTo>
                  <a:pt x="68" y="110"/>
                </a:lnTo>
                <a:lnTo>
                  <a:pt x="68" y="116"/>
                </a:lnTo>
                <a:lnTo>
                  <a:pt x="74" y="120"/>
                </a:lnTo>
                <a:lnTo>
                  <a:pt x="80" y="124"/>
                </a:lnTo>
                <a:lnTo>
                  <a:pt x="84" y="130"/>
                </a:lnTo>
                <a:lnTo>
                  <a:pt x="88" y="136"/>
                </a:lnTo>
                <a:lnTo>
                  <a:pt x="94" y="138"/>
                </a:lnTo>
                <a:lnTo>
                  <a:pt x="100" y="144"/>
                </a:lnTo>
                <a:lnTo>
                  <a:pt x="116" y="148"/>
                </a:lnTo>
                <a:lnTo>
                  <a:pt x="128" y="152"/>
                </a:lnTo>
                <a:lnTo>
                  <a:pt x="122" y="148"/>
                </a:lnTo>
                <a:lnTo>
                  <a:pt x="116" y="144"/>
                </a:lnTo>
                <a:lnTo>
                  <a:pt x="112" y="138"/>
                </a:lnTo>
                <a:lnTo>
                  <a:pt x="106" y="136"/>
                </a:lnTo>
                <a:lnTo>
                  <a:pt x="100" y="132"/>
                </a:lnTo>
                <a:lnTo>
                  <a:pt x="94" y="128"/>
                </a:lnTo>
                <a:lnTo>
                  <a:pt x="88" y="124"/>
                </a:lnTo>
                <a:lnTo>
                  <a:pt x="82" y="122"/>
                </a:lnTo>
                <a:lnTo>
                  <a:pt x="76" y="120"/>
                </a:lnTo>
                <a:lnTo>
                  <a:pt x="70" y="116"/>
                </a:lnTo>
                <a:lnTo>
                  <a:pt x="64" y="120"/>
                </a:lnTo>
                <a:lnTo>
                  <a:pt x="64" y="126"/>
                </a:lnTo>
                <a:lnTo>
                  <a:pt x="64" y="132"/>
                </a:lnTo>
                <a:lnTo>
                  <a:pt x="64" y="138"/>
                </a:lnTo>
                <a:lnTo>
                  <a:pt x="64" y="144"/>
                </a:lnTo>
                <a:lnTo>
                  <a:pt x="64" y="150"/>
                </a:lnTo>
                <a:lnTo>
                  <a:pt x="64" y="156"/>
                </a:lnTo>
                <a:lnTo>
                  <a:pt x="64" y="162"/>
                </a:lnTo>
                <a:lnTo>
                  <a:pt x="64" y="168"/>
                </a:lnTo>
                <a:lnTo>
                  <a:pt x="64" y="174"/>
                </a:lnTo>
                <a:lnTo>
                  <a:pt x="64" y="180"/>
                </a:lnTo>
                <a:lnTo>
                  <a:pt x="58" y="184"/>
                </a:lnTo>
                <a:lnTo>
                  <a:pt x="54" y="190"/>
                </a:lnTo>
                <a:lnTo>
                  <a:pt x="50" y="196"/>
                </a:lnTo>
                <a:lnTo>
                  <a:pt x="46" y="202"/>
                </a:lnTo>
                <a:lnTo>
                  <a:pt x="42" y="208"/>
                </a:lnTo>
                <a:lnTo>
                  <a:pt x="38" y="214"/>
                </a:lnTo>
                <a:lnTo>
                  <a:pt x="34" y="220"/>
                </a:lnTo>
                <a:lnTo>
                  <a:pt x="32" y="226"/>
                </a:lnTo>
                <a:lnTo>
                  <a:pt x="30" y="232"/>
                </a:lnTo>
                <a:lnTo>
                  <a:pt x="26" y="238"/>
                </a:lnTo>
                <a:lnTo>
                  <a:pt x="28" y="232"/>
                </a:lnTo>
                <a:lnTo>
                  <a:pt x="30" y="226"/>
                </a:lnTo>
                <a:lnTo>
                  <a:pt x="34" y="220"/>
                </a:lnTo>
                <a:lnTo>
                  <a:pt x="38" y="214"/>
                </a:lnTo>
                <a:lnTo>
                  <a:pt x="40" y="208"/>
                </a:lnTo>
                <a:lnTo>
                  <a:pt x="44" y="200"/>
                </a:lnTo>
                <a:lnTo>
                  <a:pt x="48" y="194"/>
                </a:lnTo>
                <a:lnTo>
                  <a:pt x="52" y="188"/>
                </a:lnTo>
                <a:lnTo>
                  <a:pt x="54" y="182"/>
                </a:lnTo>
                <a:lnTo>
                  <a:pt x="58" y="176"/>
                </a:lnTo>
                <a:lnTo>
                  <a:pt x="62" y="170"/>
                </a:lnTo>
                <a:lnTo>
                  <a:pt x="64" y="164"/>
                </a:lnTo>
                <a:lnTo>
                  <a:pt x="66" y="176"/>
                </a:lnTo>
                <a:lnTo>
                  <a:pt x="66" y="182"/>
                </a:lnTo>
                <a:lnTo>
                  <a:pt x="68" y="188"/>
                </a:lnTo>
                <a:lnTo>
                  <a:pt x="70" y="194"/>
                </a:lnTo>
                <a:lnTo>
                  <a:pt x="72" y="200"/>
                </a:lnTo>
                <a:lnTo>
                  <a:pt x="76" y="206"/>
                </a:lnTo>
                <a:lnTo>
                  <a:pt x="78" y="214"/>
                </a:lnTo>
                <a:lnTo>
                  <a:pt x="80" y="220"/>
                </a:lnTo>
                <a:lnTo>
                  <a:pt x="86" y="224"/>
                </a:lnTo>
                <a:lnTo>
                  <a:pt x="88" y="230"/>
                </a:lnTo>
                <a:lnTo>
                  <a:pt x="94" y="232"/>
                </a:lnTo>
                <a:lnTo>
                  <a:pt x="96" y="238"/>
                </a:lnTo>
                <a:lnTo>
                  <a:pt x="96" y="232"/>
                </a:lnTo>
                <a:lnTo>
                  <a:pt x="94" y="226"/>
                </a:lnTo>
                <a:lnTo>
                  <a:pt x="90" y="220"/>
                </a:lnTo>
                <a:lnTo>
                  <a:pt x="88" y="214"/>
                </a:lnTo>
                <a:lnTo>
                  <a:pt x="84" y="208"/>
                </a:lnTo>
                <a:lnTo>
                  <a:pt x="82" y="202"/>
                </a:lnTo>
                <a:lnTo>
                  <a:pt x="80" y="196"/>
                </a:lnTo>
                <a:lnTo>
                  <a:pt x="78" y="190"/>
                </a:lnTo>
                <a:lnTo>
                  <a:pt x="76" y="184"/>
                </a:lnTo>
                <a:lnTo>
                  <a:pt x="74" y="178"/>
                </a:lnTo>
                <a:lnTo>
                  <a:pt x="74" y="172"/>
                </a:lnTo>
                <a:lnTo>
                  <a:pt x="72" y="166"/>
                </a:lnTo>
                <a:lnTo>
                  <a:pt x="72" y="160"/>
                </a:lnTo>
                <a:lnTo>
                  <a:pt x="72" y="154"/>
                </a:lnTo>
                <a:lnTo>
                  <a:pt x="72" y="148"/>
                </a:lnTo>
                <a:lnTo>
                  <a:pt x="72" y="142"/>
                </a:lnTo>
                <a:lnTo>
                  <a:pt x="72" y="136"/>
                </a:lnTo>
                <a:lnTo>
                  <a:pt x="72" y="130"/>
                </a:lnTo>
                <a:lnTo>
                  <a:pt x="72" y="124"/>
                </a:lnTo>
                <a:lnTo>
                  <a:pt x="72" y="118"/>
                </a:lnTo>
                <a:lnTo>
                  <a:pt x="66" y="118"/>
                </a:lnTo>
                <a:lnTo>
                  <a:pt x="64" y="124"/>
                </a:lnTo>
                <a:lnTo>
                  <a:pt x="64" y="130"/>
                </a:lnTo>
                <a:lnTo>
                  <a:pt x="64" y="136"/>
                </a:lnTo>
                <a:lnTo>
                  <a:pt x="64" y="142"/>
                </a:lnTo>
                <a:lnTo>
                  <a:pt x="66" y="148"/>
                </a:lnTo>
                <a:lnTo>
                  <a:pt x="66" y="154"/>
                </a:lnTo>
                <a:lnTo>
                  <a:pt x="66" y="160"/>
                </a:lnTo>
                <a:lnTo>
                  <a:pt x="66" y="166"/>
                </a:lnTo>
                <a:lnTo>
                  <a:pt x="66" y="172"/>
                </a:lnTo>
                <a:lnTo>
                  <a:pt x="62" y="178"/>
                </a:lnTo>
                <a:lnTo>
                  <a:pt x="58" y="196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>
            <a:off x="4953000" y="4038600"/>
            <a:ext cx="5334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6877" name="Freeform 13"/>
          <p:cNvSpPr>
            <a:spLocks/>
          </p:cNvSpPr>
          <p:nvPr/>
        </p:nvSpPr>
        <p:spPr bwMode="auto">
          <a:xfrm>
            <a:off x="3200400" y="4191000"/>
            <a:ext cx="204788" cy="447675"/>
          </a:xfrm>
          <a:custGeom>
            <a:avLst/>
            <a:gdLst>
              <a:gd name="T0" fmla="*/ 64 w 129"/>
              <a:gd name="T1" fmla="*/ 78 h 239"/>
              <a:gd name="T2" fmla="*/ 44 w 129"/>
              <a:gd name="T3" fmla="*/ 74 h 239"/>
              <a:gd name="T4" fmla="*/ 26 w 129"/>
              <a:gd name="T5" fmla="*/ 58 h 239"/>
              <a:gd name="T6" fmla="*/ 20 w 129"/>
              <a:gd name="T7" fmla="*/ 40 h 239"/>
              <a:gd name="T8" fmla="*/ 22 w 129"/>
              <a:gd name="T9" fmla="*/ 20 h 239"/>
              <a:gd name="T10" fmla="*/ 34 w 129"/>
              <a:gd name="T11" fmla="*/ 4 h 239"/>
              <a:gd name="T12" fmla="*/ 52 w 129"/>
              <a:gd name="T13" fmla="*/ 0 h 239"/>
              <a:gd name="T14" fmla="*/ 70 w 129"/>
              <a:gd name="T15" fmla="*/ 8 h 239"/>
              <a:gd name="T16" fmla="*/ 84 w 129"/>
              <a:gd name="T17" fmla="*/ 26 h 239"/>
              <a:gd name="T18" fmla="*/ 86 w 129"/>
              <a:gd name="T19" fmla="*/ 44 h 239"/>
              <a:gd name="T20" fmla="*/ 86 w 129"/>
              <a:gd name="T21" fmla="*/ 62 h 239"/>
              <a:gd name="T22" fmla="*/ 70 w 129"/>
              <a:gd name="T23" fmla="*/ 74 h 239"/>
              <a:gd name="T24" fmla="*/ 62 w 129"/>
              <a:gd name="T25" fmla="*/ 90 h 239"/>
              <a:gd name="T26" fmla="*/ 62 w 129"/>
              <a:gd name="T27" fmla="*/ 108 h 239"/>
              <a:gd name="T28" fmla="*/ 54 w 129"/>
              <a:gd name="T29" fmla="*/ 122 h 239"/>
              <a:gd name="T30" fmla="*/ 36 w 129"/>
              <a:gd name="T31" fmla="*/ 130 h 239"/>
              <a:gd name="T32" fmla="*/ 18 w 129"/>
              <a:gd name="T33" fmla="*/ 140 h 239"/>
              <a:gd name="T34" fmla="*/ 0 w 129"/>
              <a:gd name="T35" fmla="*/ 152 h 239"/>
              <a:gd name="T36" fmla="*/ 14 w 129"/>
              <a:gd name="T37" fmla="*/ 136 h 239"/>
              <a:gd name="T38" fmla="*/ 32 w 129"/>
              <a:gd name="T39" fmla="*/ 126 h 239"/>
              <a:gd name="T40" fmla="*/ 50 w 129"/>
              <a:gd name="T41" fmla="*/ 120 h 239"/>
              <a:gd name="T42" fmla="*/ 60 w 129"/>
              <a:gd name="T43" fmla="*/ 108 h 239"/>
              <a:gd name="T44" fmla="*/ 60 w 129"/>
              <a:gd name="T45" fmla="*/ 90 h 239"/>
              <a:gd name="T46" fmla="*/ 70 w 129"/>
              <a:gd name="T47" fmla="*/ 86 h 239"/>
              <a:gd name="T48" fmla="*/ 68 w 129"/>
              <a:gd name="T49" fmla="*/ 104 h 239"/>
              <a:gd name="T50" fmla="*/ 74 w 129"/>
              <a:gd name="T51" fmla="*/ 120 h 239"/>
              <a:gd name="T52" fmla="*/ 88 w 129"/>
              <a:gd name="T53" fmla="*/ 136 h 239"/>
              <a:gd name="T54" fmla="*/ 116 w 129"/>
              <a:gd name="T55" fmla="*/ 148 h 239"/>
              <a:gd name="T56" fmla="*/ 116 w 129"/>
              <a:gd name="T57" fmla="*/ 144 h 239"/>
              <a:gd name="T58" fmla="*/ 100 w 129"/>
              <a:gd name="T59" fmla="*/ 132 h 239"/>
              <a:gd name="T60" fmla="*/ 82 w 129"/>
              <a:gd name="T61" fmla="*/ 122 h 239"/>
              <a:gd name="T62" fmla="*/ 64 w 129"/>
              <a:gd name="T63" fmla="*/ 120 h 239"/>
              <a:gd name="T64" fmla="*/ 64 w 129"/>
              <a:gd name="T65" fmla="*/ 138 h 239"/>
              <a:gd name="T66" fmla="*/ 64 w 129"/>
              <a:gd name="T67" fmla="*/ 156 h 239"/>
              <a:gd name="T68" fmla="*/ 64 w 129"/>
              <a:gd name="T69" fmla="*/ 174 h 239"/>
              <a:gd name="T70" fmla="*/ 54 w 129"/>
              <a:gd name="T71" fmla="*/ 190 h 239"/>
              <a:gd name="T72" fmla="*/ 42 w 129"/>
              <a:gd name="T73" fmla="*/ 208 h 239"/>
              <a:gd name="T74" fmla="*/ 32 w 129"/>
              <a:gd name="T75" fmla="*/ 226 h 239"/>
              <a:gd name="T76" fmla="*/ 28 w 129"/>
              <a:gd name="T77" fmla="*/ 232 h 239"/>
              <a:gd name="T78" fmla="*/ 38 w 129"/>
              <a:gd name="T79" fmla="*/ 214 h 239"/>
              <a:gd name="T80" fmla="*/ 48 w 129"/>
              <a:gd name="T81" fmla="*/ 194 h 239"/>
              <a:gd name="T82" fmla="*/ 58 w 129"/>
              <a:gd name="T83" fmla="*/ 176 h 239"/>
              <a:gd name="T84" fmla="*/ 66 w 129"/>
              <a:gd name="T85" fmla="*/ 176 h 239"/>
              <a:gd name="T86" fmla="*/ 70 w 129"/>
              <a:gd name="T87" fmla="*/ 194 h 239"/>
              <a:gd name="T88" fmla="*/ 78 w 129"/>
              <a:gd name="T89" fmla="*/ 214 h 239"/>
              <a:gd name="T90" fmla="*/ 88 w 129"/>
              <a:gd name="T91" fmla="*/ 230 h 239"/>
              <a:gd name="T92" fmla="*/ 96 w 129"/>
              <a:gd name="T93" fmla="*/ 232 h 239"/>
              <a:gd name="T94" fmla="*/ 88 w 129"/>
              <a:gd name="T95" fmla="*/ 214 h 239"/>
              <a:gd name="T96" fmla="*/ 80 w 129"/>
              <a:gd name="T97" fmla="*/ 196 h 239"/>
              <a:gd name="T98" fmla="*/ 74 w 129"/>
              <a:gd name="T99" fmla="*/ 178 h 239"/>
              <a:gd name="T100" fmla="*/ 72 w 129"/>
              <a:gd name="T101" fmla="*/ 160 h 239"/>
              <a:gd name="T102" fmla="*/ 72 w 129"/>
              <a:gd name="T103" fmla="*/ 142 h 239"/>
              <a:gd name="T104" fmla="*/ 72 w 129"/>
              <a:gd name="T105" fmla="*/ 124 h 239"/>
              <a:gd name="T106" fmla="*/ 64 w 129"/>
              <a:gd name="T107" fmla="*/ 124 h 239"/>
              <a:gd name="T108" fmla="*/ 64 w 129"/>
              <a:gd name="T109" fmla="*/ 142 h 239"/>
              <a:gd name="T110" fmla="*/ 66 w 129"/>
              <a:gd name="T111" fmla="*/ 160 h 239"/>
              <a:gd name="T112" fmla="*/ 62 w 129"/>
              <a:gd name="T113" fmla="*/ 178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9" h="239">
                <a:moveTo>
                  <a:pt x="58" y="52"/>
                </a:moveTo>
                <a:lnTo>
                  <a:pt x="70" y="78"/>
                </a:lnTo>
                <a:lnTo>
                  <a:pt x="64" y="78"/>
                </a:lnTo>
                <a:lnTo>
                  <a:pt x="58" y="78"/>
                </a:lnTo>
                <a:lnTo>
                  <a:pt x="52" y="76"/>
                </a:lnTo>
                <a:lnTo>
                  <a:pt x="44" y="74"/>
                </a:lnTo>
                <a:lnTo>
                  <a:pt x="36" y="68"/>
                </a:lnTo>
                <a:lnTo>
                  <a:pt x="30" y="64"/>
                </a:lnTo>
                <a:lnTo>
                  <a:pt x="26" y="58"/>
                </a:lnTo>
                <a:lnTo>
                  <a:pt x="22" y="52"/>
                </a:lnTo>
                <a:lnTo>
                  <a:pt x="20" y="46"/>
                </a:lnTo>
                <a:lnTo>
                  <a:pt x="20" y="40"/>
                </a:lnTo>
                <a:lnTo>
                  <a:pt x="20" y="34"/>
                </a:lnTo>
                <a:lnTo>
                  <a:pt x="20" y="28"/>
                </a:lnTo>
                <a:lnTo>
                  <a:pt x="22" y="20"/>
                </a:lnTo>
                <a:lnTo>
                  <a:pt x="24" y="14"/>
                </a:lnTo>
                <a:lnTo>
                  <a:pt x="28" y="8"/>
                </a:lnTo>
                <a:lnTo>
                  <a:pt x="34" y="4"/>
                </a:lnTo>
                <a:lnTo>
                  <a:pt x="40" y="0"/>
                </a:lnTo>
                <a:lnTo>
                  <a:pt x="46" y="0"/>
                </a:lnTo>
                <a:lnTo>
                  <a:pt x="52" y="0"/>
                </a:lnTo>
                <a:lnTo>
                  <a:pt x="58" y="0"/>
                </a:lnTo>
                <a:lnTo>
                  <a:pt x="64" y="4"/>
                </a:lnTo>
                <a:lnTo>
                  <a:pt x="70" y="8"/>
                </a:lnTo>
                <a:lnTo>
                  <a:pt x="76" y="16"/>
                </a:lnTo>
                <a:lnTo>
                  <a:pt x="82" y="20"/>
                </a:lnTo>
                <a:lnTo>
                  <a:pt x="84" y="26"/>
                </a:lnTo>
                <a:lnTo>
                  <a:pt x="86" y="32"/>
                </a:lnTo>
                <a:lnTo>
                  <a:pt x="86" y="38"/>
                </a:lnTo>
                <a:lnTo>
                  <a:pt x="86" y="44"/>
                </a:lnTo>
                <a:lnTo>
                  <a:pt x="86" y="50"/>
                </a:lnTo>
                <a:lnTo>
                  <a:pt x="86" y="56"/>
                </a:lnTo>
                <a:lnTo>
                  <a:pt x="86" y="62"/>
                </a:lnTo>
                <a:lnTo>
                  <a:pt x="80" y="66"/>
                </a:lnTo>
                <a:lnTo>
                  <a:pt x="76" y="72"/>
                </a:lnTo>
                <a:lnTo>
                  <a:pt x="70" y="74"/>
                </a:lnTo>
                <a:lnTo>
                  <a:pt x="64" y="78"/>
                </a:lnTo>
                <a:lnTo>
                  <a:pt x="62" y="84"/>
                </a:lnTo>
                <a:lnTo>
                  <a:pt x="62" y="90"/>
                </a:lnTo>
                <a:lnTo>
                  <a:pt x="62" y="96"/>
                </a:lnTo>
                <a:lnTo>
                  <a:pt x="62" y="102"/>
                </a:lnTo>
                <a:lnTo>
                  <a:pt x="62" y="108"/>
                </a:lnTo>
                <a:lnTo>
                  <a:pt x="62" y="114"/>
                </a:lnTo>
                <a:lnTo>
                  <a:pt x="60" y="120"/>
                </a:lnTo>
                <a:lnTo>
                  <a:pt x="54" y="122"/>
                </a:lnTo>
                <a:lnTo>
                  <a:pt x="48" y="124"/>
                </a:lnTo>
                <a:lnTo>
                  <a:pt x="42" y="128"/>
                </a:lnTo>
                <a:lnTo>
                  <a:pt x="36" y="130"/>
                </a:lnTo>
                <a:lnTo>
                  <a:pt x="30" y="134"/>
                </a:lnTo>
                <a:lnTo>
                  <a:pt x="24" y="136"/>
                </a:lnTo>
                <a:lnTo>
                  <a:pt x="18" y="140"/>
                </a:lnTo>
                <a:lnTo>
                  <a:pt x="12" y="144"/>
                </a:lnTo>
                <a:lnTo>
                  <a:pt x="6" y="148"/>
                </a:lnTo>
                <a:lnTo>
                  <a:pt x="0" y="152"/>
                </a:lnTo>
                <a:lnTo>
                  <a:pt x="6" y="148"/>
                </a:lnTo>
                <a:lnTo>
                  <a:pt x="10" y="142"/>
                </a:lnTo>
                <a:lnTo>
                  <a:pt x="14" y="136"/>
                </a:lnTo>
                <a:lnTo>
                  <a:pt x="20" y="132"/>
                </a:lnTo>
                <a:lnTo>
                  <a:pt x="26" y="128"/>
                </a:lnTo>
                <a:lnTo>
                  <a:pt x="32" y="126"/>
                </a:lnTo>
                <a:lnTo>
                  <a:pt x="38" y="124"/>
                </a:lnTo>
                <a:lnTo>
                  <a:pt x="44" y="124"/>
                </a:lnTo>
                <a:lnTo>
                  <a:pt x="50" y="120"/>
                </a:lnTo>
                <a:lnTo>
                  <a:pt x="56" y="116"/>
                </a:lnTo>
                <a:lnTo>
                  <a:pt x="62" y="114"/>
                </a:lnTo>
                <a:lnTo>
                  <a:pt x="60" y="108"/>
                </a:lnTo>
                <a:lnTo>
                  <a:pt x="60" y="102"/>
                </a:lnTo>
                <a:lnTo>
                  <a:pt x="60" y="96"/>
                </a:lnTo>
                <a:lnTo>
                  <a:pt x="60" y="90"/>
                </a:lnTo>
                <a:lnTo>
                  <a:pt x="60" y="84"/>
                </a:lnTo>
                <a:lnTo>
                  <a:pt x="66" y="80"/>
                </a:lnTo>
                <a:lnTo>
                  <a:pt x="70" y="86"/>
                </a:lnTo>
                <a:lnTo>
                  <a:pt x="68" y="92"/>
                </a:lnTo>
                <a:lnTo>
                  <a:pt x="68" y="98"/>
                </a:lnTo>
                <a:lnTo>
                  <a:pt x="68" y="104"/>
                </a:lnTo>
                <a:lnTo>
                  <a:pt x="68" y="110"/>
                </a:lnTo>
                <a:lnTo>
                  <a:pt x="68" y="116"/>
                </a:lnTo>
                <a:lnTo>
                  <a:pt x="74" y="120"/>
                </a:lnTo>
                <a:lnTo>
                  <a:pt x="80" y="124"/>
                </a:lnTo>
                <a:lnTo>
                  <a:pt x="84" y="130"/>
                </a:lnTo>
                <a:lnTo>
                  <a:pt x="88" y="136"/>
                </a:lnTo>
                <a:lnTo>
                  <a:pt x="94" y="138"/>
                </a:lnTo>
                <a:lnTo>
                  <a:pt x="100" y="144"/>
                </a:lnTo>
                <a:lnTo>
                  <a:pt x="116" y="148"/>
                </a:lnTo>
                <a:lnTo>
                  <a:pt x="128" y="152"/>
                </a:lnTo>
                <a:lnTo>
                  <a:pt x="122" y="148"/>
                </a:lnTo>
                <a:lnTo>
                  <a:pt x="116" y="144"/>
                </a:lnTo>
                <a:lnTo>
                  <a:pt x="112" y="138"/>
                </a:lnTo>
                <a:lnTo>
                  <a:pt x="106" y="136"/>
                </a:lnTo>
                <a:lnTo>
                  <a:pt x="100" y="132"/>
                </a:lnTo>
                <a:lnTo>
                  <a:pt x="94" y="128"/>
                </a:lnTo>
                <a:lnTo>
                  <a:pt x="88" y="124"/>
                </a:lnTo>
                <a:lnTo>
                  <a:pt x="82" y="122"/>
                </a:lnTo>
                <a:lnTo>
                  <a:pt x="76" y="120"/>
                </a:lnTo>
                <a:lnTo>
                  <a:pt x="70" y="116"/>
                </a:lnTo>
                <a:lnTo>
                  <a:pt x="64" y="120"/>
                </a:lnTo>
                <a:lnTo>
                  <a:pt x="64" y="126"/>
                </a:lnTo>
                <a:lnTo>
                  <a:pt x="64" y="132"/>
                </a:lnTo>
                <a:lnTo>
                  <a:pt x="64" y="138"/>
                </a:lnTo>
                <a:lnTo>
                  <a:pt x="64" y="144"/>
                </a:lnTo>
                <a:lnTo>
                  <a:pt x="64" y="150"/>
                </a:lnTo>
                <a:lnTo>
                  <a:pt x="64" y="156"/>
                </a:lnTo>
                <a:lnTo>
                  <a:pt x="64" y="162"/>
                </a:lnTo>
                <a:lnTo>
                  <a:pt x="64" y="168"/>
                </a:lnTo>
                <a:lnTo>
                  <a:pt x="64" y="174"/>
                </a:lnTo>
                <a:lnTo>
                  <a:pt x="64" y="180"/>
                </a:lnTo>
                <a:lnTo>
                  <a:pt x="58" y="184"/>
                </a:lnTo>
                <a:lnTo>
                  <a:pt x="54" y="190"/>
                </a:lnTo>
                <a:lnTo>
                  <a:pt x="50" y="196"/>
                </a:lnTo>
                <a:lnTo>
                  <a:pt x="46" y="202"/>
                </a:lnTo>
                <a:lnTo>
                  <a:pt x="42" y="208"/>
                </a:lnTo>
                <a:lnTo>
                  <a:pt x="38" y="214"/>
                </a:lnTo>
                <a:lnTo>
                  <a:pt x="34" y="220"/>
                </a:lnTo>
                <a:lnTo>
                  <a:pt x="32" y="226"/>
                </a:lnTo>
                <a:lnTo>
                  <a:pt x="30" y="232"/>
                </a:lnTo>
                <a:lnTo>
                  <a:pt x="26" y="238"/>
                </a:lnTo>
                <a:lnTo>
                  <a:pt x="28" y="232"/>
                </a:lnTo>
                <a:lnTo>
                  <a:pt x="30" y="226"/>
                </a:lnTo>
                <a:lnTo>
                  <a:pt x="34" y="220"/>
                </a:lnTo>
                <a:lnTo>
                  <a:pt x="38" y="214"/>
                </a:lnTo>
                <a:lnTo>
                  <a:pt x="40" y="208"/>
                </a:lnTo>
                <a:lnTo>
                  <a:pt x="44" y="200"/>
                </a:lnTo>
                <a:lnTo>
                  <a:pt x="48" y="194"/>
                </a:lnTo>
                <a:lnTo>
                  <a:pt x="52" y="188"/>
                </a:lnTo>
                <a:lnTo>
                  <a:pt x="54" y="182"/>
                </a:lnTo>
                <a:lnTo>
                  <a:pt x="58" y="176"/>
                </a:lnTo>
                <a:lnTo>
                  <a:pt x="62" y="170"/>
                </a:lnTo>
                <a:lnTo>
                  <a:pt x="64" y="164"/>
                </a:lnTo>
                <a:lnTo>
                  <a:pt x="66" y="176"/>
                </a:lnTo>
                <a:lnTo>
                  <a:pt x="66" y="182"/>
                </a:lnTo>
                <a:lnTo>
                  <a:pt x="68" y="188"/>
                </a:lnTo>
                <a:lnTo>
                  <a:pt x="70" y="194"/>
                </a:lnTo>
                <a:lnTo>
                  <a:pt x="72" y="200"/>
                </a:lnTo>
                <a:lnTo>
                  <a:pt x="76" y="206"/>
                </a:lnTo>
                <a:lnTo>
                  <a:pt x="78" y="214"/>
                </a:lnTo>
                <a:lnTo>
                  <a:pt x="80" y="220"/>
                </a:lnTo>
                <a:lnTo>
                  <a:pt x="86" y="224"/>
                </a:lnTo>
                <a:lnTo>
                  <a:pt x="88" y="230"/>
                </a:lnTo>
                <a:lnTo>
                  <a:pt x="94" y="232"/>
                </a:lnTo>
                <a:lnTo>
                  <a:pt x="96" y="238"/>
                </a:lnTo>
                <a:lnTo>
                  <a:pt x="96" y="232"/>
                </a:lnTo>
                <a:lnTo>
                  <a:pt x="94" y="226"/>
                </a:lnTo>
                <a:lnTo>
                  <a:pt x="90" y="220"/>
                </a:lnTo>
                <a:lnTo>
                  <a:pt x="88" y="214"/>
                </a:lnTo>
                <a:lnTo>
                  <a:pt x="84" y="208"/>
                </a:lnTo>
                <a:lnTo>
                  <a:pt x="82" y="202"/>
                </a:lnTo>
                <a:lnTo>
                  <a:pt x="80" y="196"/>
                </a:lnTo>
                <a:lnTo>
                  <a:pt x="78" y="190"/>
                </a:lnTo>
                <a:lnTo>
                  <a:pt x="76" y="184"/>
                </a:lnTo>
                <a:lnTo>
                  <a:pt x="74" y="178"/>
                </a:lnTo>
                <a:lnTo>
                  <a:pt x="74" y="172"/>
                </a:lnTo>
                <a:lnTo>
                  <a:pt x="72" y="166"/>
                </a:lnTo>
                <a:lnTo>
                  <a:pt x="72" y="160"/>
                </a:lnTo>
                <a:lnTo>
                  <a:pt x="72" y="154"/>
                </a:lnTo>
                <a:lnTo>
                  <a:pt x="72" y="148"/>
                </a:lnTo>
                <a:lnTo>
                  <a:pt x="72" y="142"/>
                </a:lnTo>
                <a:lnTo>
                  <a:pt x="72" y="136"/>
                </a:lnTo>
                <a:lnTo>
                  <a:pt x="72" y="130"/>
                </a:lnTo>
                <a:lnTo>
                  <a:pt x="72" y="124"/>
                </a:lnTo>
                <a:lnTo>
                  <a:pt x="72" y="118"/>
                </a:lnTo>
                <a:lnTo>
                  <a:pt x="66" y="118"/>
                </a:lnTo>
                <a:lnTo>
                  <a:pt x="64" y="124"/>
                </a:lnTo>
                <a:lnTo>
                  <a:pt x="64" y="130"/>
                </a:lnTo>
                <a:lnTo>
                  <a:pt x="64" y="136"/>
                </a:lnTo>
                <a:lnTo>
                  <a:pt x="64" y="142"/>
                </a:lnTo>
                <a:lnTo>
                  <a:pt x="66" y="148"/>
                </a:lnTo>
                <a:lnTo>
                  <a:pt x="66" y="154"/>
                </a:lnTo>
                <a:lnTo>
                  <a:pt x="66" y="160"/>
                </a:lnTo>
                <a:lnTo>
                  <a:pt x="66" y="166"/>
                </a:lnTo>
                <a:lnTo>
                  <a:pt x="66" y="172"/>
                </a:lnTo>
                <a:lnTo>
                  <a:pt x="62" y="178"/>
                </a:lnTo>
                <a:lnTo>
                  <a:pt x="58" y="196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78" name="Freeform 14"/>
          <p:cNvSpPr>
            <a:spLocks/>
          </p:cNvSpPr>
          <p:nvPr/>
        </p:nvSpPr>
        <p:spPr bwMode="auto">
          <a:xfrm>
            <a:off x="3048000" y="5105400"/>
            <a:ext cx="204788" cy="447675"/>
          </a:xfrm>
          <a:custGeom>
            <a:avLst/>
            <a:gdLst>
              <a:gd name="T0" fmla="*/ 64 w 129"/>
              <a:gd name="T1" fmla="*/ 78 h 239"/>
              <a:gd name="T2" fmla="*/ 44 w 129"/>
              <a:gd name="T3" fmla="*/ 74 h 239"/>
              <a:gd name="T4" fmla="*/ 26 w 129"/>
              <a:gd name="T5" fmla="*/ 58 h 239"/>
              <a:gd name="T6" fmla="*/ 20 w 129"/>
              <a:gd name="T7" fmla="*/ 40 h 239"/>
              <a:gd name="T8" fmla="*/ 22 w 129"/>
              <a:gd name="T9" fmla="*/ 20 h 239"/>
              <a:gd name="T10" fmla="*/ 34 w 129"/>
              <a:gd name="T11" fmla="*/ 4 h 239"/>
              <a:gd name="T12" fmla="*/ 52 w 129"/>
              <a:gd name="T13" fmla="*/ 0 h 239"/>
              <a:gd name="T14" fmla="*/ 70 w 129"/>
              <a:gd name="T15" fmla="*/ 8 h 239"/>
              <a:gd name="T16" fmla="*/ 84 w 129"/>
              <a:gd name="T17" fmla="*/ 26 h 239"/>
              <a:gd name="T18" fmla="*/ 86 w 129"/>
              <a:gd name="T19" fmla="*/ 44 h 239"/>
              <a:gd name="T20" fmla="*/ 86 w 129"/>
              <a:gd name="T21" fmla="*/ 62 h 239"/>
              <a:gd name="T22" fmla="*/ 70 w 129"/>
              <a:gd name="T23" fmla="*/ 74 h 239"/>
              <a:gd name="T24" fmla="*/ 62 w 129"/>
              <a:gd name="T25" fmla="*/ 90 h 239"/>
              <a:gd name="T26" fmla="*/ 62 w 129"/>
              <a:gd name="T27" fmla="*/ 108 h 239"/>
              <a:gd name="T28" fmla="*/ 54 w 129"/>
              <a:gd name="T29" fmla="*/ 122 h 239"/>
              <a:gd name="T30" fmla="*/ 36 w 129"/>
              <a:gd name="T31" fmla="*/ 130 h 239"/>
              <a:gd name="T32" fmla="*/ 18 w 129"/>
              <a:gd name="T33" fmla="*/ 140 h 239"/>
              <a:gd name="T34" fmla="*/ 0 w 129"/>
              <a:gd name="T35" fmla="*/ 152 h 239"/>
              <a:gd name="T36" fmla="*/ 14 w 129"/>
              <a:gd name="T37" fmla="*/ 136 h 239"/>
              <a:gd name="T38" fmla="*/ 32 w 129"/>
              <a:gd name="T39" fmla="*/ 126 h 239"/>
              <a:gd name="T40" fmla="*/ 50 w 129"/>
              <a:gd name="T41" fmla="*/ 120 h 239"/>
              <a:gd name="T42" fmla="*/ 60 w 129"/>
              <a:gd name="T43" fmla="*/ 108 h 239"/>
              <a:gd name="T44" fmla="*/ 60 w 129"/>
              <a:gd name="T45" fmla="*/ 90 h 239"/>
              <a:gd name="T46" fmla="*/ 70 w 129"/>
              <a:gd name="T47" fmla="*/ 86 h 239"/>
              <a:gd name="T48" fmla="*/ 68 w 129"/>
              <a:gd name="T49" fmla="*/ 104 h 239"/>
              <a:gd name="T50" fmla="*/ 74 w 129"/>
              <a:gd name="T51" fmla="*/ 120 h 239"/>
              <a:gd name="T52" fmla="*/ 88 w 129"/>
              <a:gd name="T53" fmla="*/ 136 h 239"/>
              <a:gd name="T54" fmla="*/ 116 w 129"/>
              <a:gd name="T55" fmla="*/ 148 h 239"/>
              <a:gd name="T56" fmla="*/ 116 w 129"/>
              <a:gd name="T57" fmla="*/ 144 h 239"/>
              <a:gd name="T58" fmla="*/ 100 w 129"/>
              <a:gd name="T59" fmla="*/ 132 h 239"/>
              <a:gd name="T60" fmla="*/ 82 w 129"/>
              <a:gd name="T61" fmla="*/ 122 h 239"/>
              <a:gd name="T62" fmla="*/ 64 w 129"/>
              <a:gd name="T63" fmla="*/ 120 h 239"/>
              <a:gd name="T64" fmla="*/ 64 w 129"/>
              <a:gd name="T65" fmla="*/ 138 h 239"/>
              <a:gd name="T66" fmla="*/ 64 w 129"/>
              <a:gd name="T67" fmla="*/ 156 h 239"/>
              <a:gd name="T68" fmla="*/ 64 w 129"/>
              <a:gd name="T69" fmla="*/ 174 h 239"/>
              <a:gd name="T70" fmla="*/ 54 w 129"/>
              <a:gd name="T71" fmla="*/ 190 h 239"/>
              <a:gd name="T72" fmla="*/ 42 w 129"/>
              <a:gd name="T73" fmla="*/ 208 h 239"/>
              <a:gd name="T74" fmla="*/ 32 w 129"/>
              <a:gd name="T75" fmla="*/ 226 h 239"/>
              <a:gd name="T76" fmla="*/ 28 w 129"/>
              <a:gd name="T77" fmla="*/ 232 h 239"/>
              <a:gd name="T78" fmla="*/ 38 w 129"/>
              <a:gd name="T79" fmla="*/ 214 h 239"/>
              <a:gd name="T80" fmla="*/ 48 w 129"/>
              <a:gd name="T81" fmla="*/ 194 h 239"/>
              <a:gd name="T82" fmla="*/ 58 w 129"/>
              <a:gd name="T83" fmla="*/ 176 h 239"/>
              <a:gd name="T84" fmla="*/ 66 w 129"/>
              <a:gd name="T85" fmla="*/ 176 h 239"/>
              <a:gd name="T86" fmla="*/ 70 w 129"/>
              <a:gd name="T87" fmla="*/ 194 h 239"/>
              <a:gd name="T88" fmla="*/ 78 w 129"/>
              <a:gd name="T89" fmla="*/ 214 h 239"/>
              <a:gd name="T90" fmla="*/ 88 w 129"/>
              <a:gd name="T91" fmla="*/ 230 h 239"/>
              <a:gd name="T92" fmla="*/ 96 w 129"/>
              <a:gd name="T93" fmla="*/ 232 h 239"/>
              <a:gd name="T94" fmla="*/ 88 w 129"/>
              <a:gd name="T95" fmla="*/ 214 h 239"/>
              <a:gd name="T96" fmla="*/ 80 w 129"/>
              <a:gd name="T97" fmla="*/ 196 h 239"/>
              <a:gd name="T98" fmla="*/ 74 w 129"/>
              <a:gd name="T99" fmla="*/ 178 h 239"/>
              <a:gd name="T100" fmla="*/ 72 w 129"/>
              <a:gd name="T101" fmla="*/ 160 h 239"/>
              <a:gd name="T102" fmla="*/ 72 w 129"/>
              <a:gd name="T103" fmla="*/ 142 h 239"/>
              <a:gd name="T104" fmla="*/ 72 w 129"/>
              <a:gd name="T105" fmla="*/ 124 h 239"/>
              <a:gd name="T106" fmla="*/ 64 w 129"/>
              <a:gd name="T107" fmla="*/ 124 h 239"/>
              <a:gd name="T108" fmla="*/ 64 w 129"/>
              <a:gd name="T109" fmla="*/ 142 h 239"/>
              <a:gd name="T110" fmla="*/ 66 w 129"/>
              <a:gd name="T111" fmla="*/ 160 h 239"/>
              <a:gd name="T112" fmla="*/ 62 w 129"/>
              <a:gd name="T113" fmla="*/ 178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9" h="239">
                <a:moveTo>
                  <a:pt x="58" y="52"/>
                </a:moveTo>
                <a:lnTo>
                  <a:pt x="70" y="78"/>
                </a:lnTo>
                <a:lnTo>
                  <a:pt x="64" y="78"/>
                </a:lnTo>
                <a:lnTo>
                  <a:pt x="58" y="78"/>
                </a:lnTo>
                <a:lnTo>
                  <a:pt x="52" y="76"/>
                </a:lnTo>
                <a:lnTo>
                  <a:pt x="44" y="74"/>
                </a:lnTo>
                <a:lnTo>
                  <a:pt x="36" y="68"/>
                </a:lnTo>
                <a:lnTo>
                  <a:pt x="30" y="64"/>
                </a:lnTo>
                <a:lnTo>
                  <a:pt x="26" y="58"/>
                </a:lnTo>
                <a:lnTo>
                  <a:pt x="22" y="52"/>
                </a:lnTo>
                <a:lnTo>
                  <a:pt x="20" y="46"/>
                </a:lnTo>
                <a:lnTo>
                  <a:pt x="20" y="40"/>
                </a:lnTo>
                <a:lnTo>
                  <a:pt x="20" y="34"/>
                </a:lnTo>
                <a:lnTo>
                  <a:pt x="20" y="28"/>
                </a:lnTo>
                <a:lnTo>
                  <a:pt x="22" y="20"/>
                </a:lnTo>
                <a:lnTo>
                  <a:pt x="24" y="14"/>
                </a:lnTo>
                <a:lnTo>
                  <a:pt x="28" y="8"/>
                </a:lnTo>
                <a:lnTo>
                  <a:pt x="34" y="4"/>
                </a:lnTo>
                <a:lnTo>
                  <a:pt x="40" y="0"/>
                </a:lnTo>
                <a:lnTo>
                  <a:pt x="46" y="0"/>
                </a:lnTo>
                <a:lnTo>
                  <a:pt x="52" y="0"/>
                </a:lnTo>
                <a:lnTo>
                  <a:pt x="58" y="0"/>
                </a:lnTo>
                <a:lnTo>
                  <a:pt x="64" y="4"/>
                </a:lnTo>
                <a:lnTo>
                  <a:pt x="70" y="8"/>
                </a:lnTo>
                <a:lnTo>
                  <a:pt x="76" y="16"/>
                </a:lnTo>
                <a:lnTo>
                  <a:pt x="82" y="20"/>
                </a:lnTo>
                <a:lnTo>
                  <a:pt x="84" y="26"/>
                </a:lnTo>
                <a:lnTo>
                  <a:pt x="86" y="32"/>
                </a:lnTo>
                <a:lnTo>
                  <a:pt x="86" y="38"/>
                </a:lnTo>
                <a:lnTo>
                  <a:pt x="86" y="44"/>
                </a:lnTo>
                <a:lnTo>
                  <a:pt x="86" y="50"/>
                </a:lnTo>
                <a:lnTo>
                  <a:pt x="86" y="56"/>
                </a:lnTo>
                <a:lnTo>
                  <a:pt x="86" y="62"/>
                </a:lnTo>
                <a:lnTo>
                  <a:pt x="80" y="66"/>
                </a:lnTo>
                <a:lnTo>
                  <a:pt x="76" y="72"/>
                </a:lnTo>
                <a:lnTo>
                  <a:pt x="70" y="74"/>
                </a:lnTo>
                <a:lnTo>
                  <a:pt x="64" y="78"/>
                </a:lnTo>
                <a:lnTo>
                  <a:pt x="62" y="84"/>
                </a:lnTo>
                <a:lnTo>
                  <a:pt x="62" y="90"/>
                </a:lnTo>
                <a:lnTo>
                  <a:pt x="62" y="96"/>
                </a:lnTo>
                <a:lnTo>
                  <a:pt x="62" y="102"/>
                </a:lnTo>
                <a:lnTo>
                  <a:pt x="62" y="108"/>
                </a:lnTo>
                <a:lnTo>
                  <a:pt x="62" y="114"/>
                </a:lnTo>
                <a:lnTo>
                  <a:pt x="60" y="120"/>
                </a:lnTo>
                <a:lnTo>
                  <a:pt x="54" y="122"/>
                </a:lnTo>
                <a:lnTo>
                  <a:pt x="48" y="124"/>
                </a:lnTo>
                <a:lnTo>
                  <a:pt x="42" y="128"/>
                </a:lnTo>
                <a:lnTo>
                  <a:pt x="36" y="130"/>
                </a:lnTo>
                <a:lnTo>
                  <a:pt x="30" y="134"/>
                </a:lnTo>
                <a:lnTo>
                  <a:pt x="24" y="136"/>
                </a:lnTo>
                <a:lnTo>
                  <a:pt x="18" y="140"/>
                </a:lnTo>
                <a:lnTo>
                  <a:pt x="12" y="144"/>
                </a:lnTo>
                <a:lnTo>
                  <a:pt x="6" y="148"/>
                </a:lnTo>
                <a:lnTo>
                  <a:pt x="0" y="152"/>
                </a:lnTo>
                <a:lnTo>
                  <a:pt x="6" y="148"/>
                </a:lnTo>
                <a:lnTo>
                  <a:pt x="10" y="142"/>
                </a:lnTo>
                <a:lnTo>
                  <a:pt x="14" y="136"/>
                </a:lnTo>
                <a:lnTo>
                  <a:pt x="20" y="132"/>
                </a:lnTo>
                <a:lnTo>
                  <a:pt x="26" y="128"/>
                </a:lnTo>
                <a:lnTo>
                  <a:pt x="32" y="126"/>
                </a:lnTo>
                <a:lnTo>
                  <a:pt x="38" y="124"/>
                </a:lnTo>
                <a:lnTo>
                  <a:pt x="44" y="124"/>
                </a:lnTo>
                <a:lnTo>
                  <a:pt x="50" y="120"/>
                </a:lnTo>
                <a:lnTo>
                  <a:pt x="56" y="116"/>
                </a:lnTo>
                <a:lnTo>
                  <a:pt x="62" y="114"/>
                </a:lnTo>
                <a:lnTo>
                  <a:pt x="60" y="108"/>
                </a:lnTo>
                <a:lnTo>
                  <a:pt x="60" y="102"/>
                </a:lnTo>
                <a:lnTo>
                  <a:pt x="60" y="96"/>
                </a:lnTo>
                <a:lnTo>
                  <a:pt x="60" y="90"/>
                </a:lnTo>
                <a:lnTo>
                  <a:pt x="60" y="84"/>
                </a:lnTo>
                <a:lnTo>
                  <a:pt x="66" y="80"/>
                </a:lnTo>
                <a:lnTo>
                  <a:pt x="70" y="86"/>
                </a:lnTo>
                <a:lnTo>
                  <a:pt x="68" y="92"/>
                </a:lnTo>
                <a:lnTo>
                  <a:pt x="68" y="98"/>
                </a:lnTo>
                <a:lnTo>
                  <a:pt x="68" y="104"/>
                </a:lnTo>
                <a:lnTo>
                  <a:pt x="68" y="110"/>
                </a:lnTo>
                <a:lnTo>
                  <a:pt x="68" y="116"/>
                </a:lnTo>
                <a:lnTo>
                  <a:pt x="74" y="120"/>
                </a:lnTo>
                <a:lnTo>
                  <a:pt x="80" y="124"/>
                </a:lnTo>
                <a:lnTo>
                  <a:pt x="84" y="130"/>
                </a:lnTo>
                <a:lnTo>
                  <a:pt x="88" y="136"/>
                </a:lnTo>
                <a:lnTo>
                  <a:pt x="94" y="138"/>
                </a:lnTo>
                <a:lnTo>
                  <a:pt x="100" y="144"/>
                </a:lnTo>
                <a:lnTo>
                  <a:pt x="116" y="148"/>
                </a:lnTo>
                <a:lnTo>
                  <a:pt x="128" y="152"/>
                </a:lnTo>
                <a:lnTo>
                  <a:pt x="122" y="148"/>
                </a:lnTo>
                <a:lnTo>
                  <a:pt x="116" y="144"/>
                </a:lnTo>
                <a:lnTo>
                  <a:pt x="112" y="138"/>
                </a:lnTo>
                <a:lnTo>
                  <a:pt x="106" y="136"/>
                </a:lnTo>
                <a:lnTo>
                  <a:pt x="100" y="132"/>
                </a:lnTo>
                <a:lnTo>
                  <a:pt x="94" y="128"/>
                </a:lnTo>
                <a:lnTo>
                  <a:pt x="88" y="124"/>
                </a:lnTo>
                <a:lnTo>
                  <a:pt x="82" y="122"/>
                </a:lnTo>
                <a:lnTo>
                  <a:pt x="76" y="120"/>
                </a:lnTo>
                <a:lnTo>
                  <a:pt x="70" y="116"/>
                </a:lnTo>
                <a:lnTo>
                  <a:pt x="64" y="120"/>
                </a:lnTo>
                <a:lnTo>
                  <a:pt x="64" y="126"/>
                </a:lnTo>
                <a:lnTo>
                  <a:pt x="64" y="132"/>
                </a:lnTo>
                <a:lnTo>
                  <a:pt x="64" y="138"/>
                </a:lnTo>
                <a:lnTo>
                  <a:pt x="64" y="144"/>
                </a:lnTo>
                <a:lnTo>
                  <a:pt x="64" y="150"/>
                </a:lnTo>
                <a:lnTo>
                  <a:pt x="64" y="156"/>
                </a:lnTo>
                <a:lnTo>
                  <a:pt x="64" y="162"/>
                </a:lnTo>
                <a:lnTo>
                  <a:pt x="64" y="168"/>
                </a:lnTo>
                <a:lnTo>
                  <a:pt x="64" y="174"/>
                </a:lnTo>
                <a:lnTo>
                  <a:pt x="64" y="180"/>
                </a:lnTo>
                <a:lnTo>
                  <a:pt x="58" y="184"/>
                </a:lnTo>
                <a:lnTo>
                  <a:pt x="54" y="190"/>
                </a:lnTo>
                <a:lnTo>
                  <a:pt x="50" y="196"/>
                </a:lnTo>
                <a:lnTo>
                  <a:pt x="46" y="202"/>
                </a:lnTo>
                <a:lnTo>
                  <a:pt x="42" y="208"/>
                </a:lnTo>
                <a:lnTo>
                  <a:pt x="38" y="214"/>
                </a:lnTo>
                <a:lnTo>
                  <a:pt x="34" y="220"/>
                </a:lnTo>
                <a:lnTo>
                  <a:pt x="32" y="226"/>
                </a:lnTo>
                <a:lnTo>
                  <a:pt x="30" y="232"/>
                </a:lnTo>
                <a:lnTo>
                  <a:pt x="26" y="238"/>
                </a:lnTo>
                <a:lnTo>
                  <a:pt x="28" y="232"/>
                </a:lnTo>
                <a:lnTo>
                  <a:pt x="30" y="226"/>
                </a:lnTo>
                <a:lnTo>
                  <a:pt x="34" y="220"/>
                </a:lnTo>
                <a:lnTo>
                  <a:pt x="38" y="214"/>
                </a:lnTo>
                <a:lnTo>
                  <a:pt x="40" y="208"/>
                </a:lnTo>
                <a:lnTo>
                  <a:pt x="44" y="200"/>
                </a:lnTo>
                <a:lnTo>
                  <a:pt x="48" y="194"/>
                </a:lnTo>
                <a:lnTo>
                  <a:pt x="52" y="188"/>
                </a:lnTo>
                <a:lnTo>
                  <a:pt x="54" y="182"/>
                </a:lnTo>
                <a:lnTo>
                  <a:pt x="58" y="176"/>
                </a:lnTo>
                <a:lnTo>
                  <a:pt x="62" y="170"/>
                </a:lnTo>
                <a:lnTo>
                  <a:pt x="64" y="164"/>
                </a:lnTo>
                <a:lnTo>
                  <a:pt x="66" y="176"/>
                </a:lnTo>
                <a:lnTo>
                  <a:pt x="66" y="182"/>
                </a:lnTo>
                <a:lnTo>
                  <a:pt x="68" y="188"/>
                </a:lnTo>
                <a:lnTo>
                  <a:pt x="70" y="194"/>
                </a:lnTo>
                <a:lnTo>
                  <a:pt x="72" y="200"/>
                </a:lnTo>
                <a:lnTo>
                  <a:pt x="76" y="206"/>
                </a:lnTo>
                <a:lnTo>
                  <a:pt x="78" y="214"/>
                </a:lnTo>
                <a:lnTo>
                  <a:pt x="80" y="220"/>
                </a:lnTo>
                <a:lnTo>
                  <a:pt x="86" y="224"/>
                </a:lnTo>
                <a:lnTo>
                  <a:pt x="88" y="230"/>
                </a:lnTo>
                <a:lnTo>
                  <a:pt x="94" y="232"/>
                </a:lnTo>
                <a:lnTo>
                  <a:pt x="96" y="238"/>
                </a:lnTo>
                <a:lnTo>
                  <a:pt x="96" y="232"/>
                </a:lnTo>
                <a:lnTo>
                  <a:pt x="94" y="226"/>
                </a:lnTo>
                <a:lnTo>
                  <a:pt x="90" y="220"/>
                </a:lnTo>
                <a:lnTo>
                  <a:pt x="88" y="214"/>
                </a:lnTo>
                <a:lnTo>
                  <a:pt x="84" y="208"/>
                </a:lnTo>
                <a:lnTo>
                  <a:pt x="82" y="202"/>
                </a:lnTo>
                <a:lnTo>
                  <a:pt x="80" y="196"/>
                </a:lnTo>
                <a:lnTo>
                  <a:pt x="78" y="190"/>
                </a:lnTo>
                <a:lnTo>
                  <a:pt x="76" y="184"/>
                </a:lnTo>
                <a:lnTo>
                  <a:pt x="74" y="178"/>
                </a:lnTo>
                <a:lnTo>
                  <a:pt x="74" y="172"/>
                </a:lnTo>
                <a:lnTo>
                  <a:pt x="72" y="166"/>
                </a:lnTo>
                <a:lnTo>
                  <a:pt x="72" y="160"/>
                </a:lnTo>
                <a:lnTo>
                  <a:pt x="72" y="154"/>
                </a:lnTo>
                <a:lnTo>
                  <a:pt x="72" y="148"/>
                </a:lnTo>
                <a:lnTo>
                  <a:pt x="72" y="142"/>
                </a:lnTo>
                <a:lnTo>
                  <a:pt x="72" y="136"/>
                </a:lnTo>
                <a:lnTo>
                  <a:pt x="72" y="130"/>
                </a:lnTo>
                <a:lnTo>
                  <a:pt x="72" y="124"/>
                </a:lnTo>
                <a:lnTo>
                  <a:pt x="72" y="118"/>
                </a:lnTo>
                <a:lnTo>
                  <a:pt x="66" y="118"/>
                </a:lnTo>
                <a:lnTo>
                  <a:pt x="64" y="124"/>
                </a:lnTo>
                <a:lnTo>
                  <a:pt x="64" y="130"/>
                </a:lnTo>
                <a:lnTo>
                  <a:pt x="64" y="136"/>
                </a:lnTo>
                <a:lnTo>
                  <a:pt x="64" y="142"/>
                </a:lnTo>
                <a:lnTo>
                  <a:pt x="66" y="148"/>
                </a:lnTo>
                <a:lnTo>
                  <a:pt x="66" y="154"/>
                </a:lnTo>
                <a:lnTo>
                  <a:pt x="66" y="160"/>
                </a:lnTo>
                <a:lnTo>
                  <a:pt x="66" y="166"/>
                </a:lnTo>
                <a:lnTo>
                  <a:pt x="66" y="172"/>
                </a:lnTo>
                <a:lnTo>
                  <a:pt x="62" y="178"/>
                </a:lnTo>
                <a:lnTo>
                  <a:pt x="58" y="196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79" name="AutoShape 15"/>
          <p:cNvSpPr>
            <a:spLocks noChangeArrowheads="1"/>
          </p:cNvSpPr>
          <p:nvPr/>
        </p:nvSpPr>
        <p:spPr bwMode="auto">
          <a:xfrm>
            <a:off x="533400" y="1371600"/>
            <a:ext cx="8153400" cy="51054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endParaRPr lang="en-GB" altLang="nb-NO" sz="1000">
              <a:latin typeface="Times New Roman" pitchFamily="18" charset="0"/>
            </a:endParaRPr>
          </a:p>
          <a:p>
            <a:pPr eaLnBrk="0" hangingPunct="0"/>
            <a:endParaRPr lang="en-GB" altLang="nb-NO" sz="1200">
              <a:latin typeface="Times New Roman" pitchFamily="18" charset="0"/>
            </a:endParaRPr>
          </a:p>
          <a:p>
            <a:pPr eaLnBrk="0" hangingPunct="0"/>
            <a:endParaRPr lang="en-GB" altLang="nb-NO" sz="1000">
              <a:latin typeface="Times New Roman" pitchFamily="18" charset="0"/>
            </a:endParaRPr>
          </a:p>
          <a:p>
            <a:pPr eaLnBrk="0" hangingPunct="0"/>
            <a:endParaRPr lang="en-GB" altLang="nb-NO" sz="1000">
              <a:latin typeface="Times New Roman" pitchFamily="18" charset="0"/>
            </a:endParaRPr>
          </a:p>
          <a:p>
            <a:pPr eaLnBrk="0" hangingPunct="0"/>
            <a:endParaRPr lang="en-GB" altLang="nb-NO" sz="1000">
              <a:latin typeface="Times New Roman" pitchFamily="18" charset="0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762000" y="381000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endParaRPr lang="nb-NO" altLang="nb-NO" sz="1600" b="1">
              <a:latin typeface="Times New Roman" pitchFamily="18" charset="0"/>
            </a:endParaRPr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 flipV="1">
            <a:off x="7696200" y="3733800"/>
            <a:ext cx="304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 flipV="1">
            <a:off x="3276600" y="2936875"/>
            <a:ext cx="457200" cy="263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5334000" y="3124200"/>
            <a:ext cx="12192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6884" name="Freeform 20"/>
          <p:cNvSpPr>
            <a:spLocks/>
          </p:cNvSpPr>
          <p:nvPr/>
        </p:nvSpPr>
        <p:spPr bwMode="auto">
          <a:xfrm>
            <a:off x="1143000" y="3733800"/>
            <a:ext cx="204788" cy="447675"/>
          </a:xfrm>
          <a:custGeom>
            <a:avLst/>
            <a:gdLst>
              <a:gd name="T0" fmla="*/ 64 w 129"/>
              <a:gd name="T1" fmla="*/ 78 h 239"/>
              <a:gd name="T2" fmla="*/ 44 w 129"/>
              <a:gd name="T3" fmla="*/ 74 h 239"/>
              <a:gd name="T4" fmla="*/ 26 w 129"/>
              <a:gd name="T5" fmla="*/ 58 h 239"/>
              <a:gd name="T6" fmla="*/ 20 w 129"/>
              <a:gd name="T7" fmla="*/ 40 h 239"/>
              <a:gd name="T8" fmla="*/ 22 w 129"/>
              <a:gd name="T9" fmla="*/ 20 h 239"/>
              <a:gd name="T10" fmla="*/ 34 w 129"/>
              <a:gd name="T11" fmla="*/ 4 h 239"/>
              <a:gd name="T12" fmla="*/ 52 w 129"/>
              <a:gd name="T13" fmla="*/ 0 h 239"/>
              <a:gd name="T14" fmla="*/ 70 w 129"/>
              <a:gd name="T15" fmla="*/ 8 h 239"/>
              <a:gd name="T16" fmla="*/ 84 w 129"/>
              <a:gd name="T17" fmla="*/ 26 h 239"/>
              <a:gd name="T18" fmla="*/ 86 w 129"/>
              <a:gd name="T19" fmla="*/ 44 h 239"/>
              <a:gd name="T20" fmla="*/ 86 w 129"/>
              <a:gd name="T21" fmla="*/ 62 h 239"/>
              <a:gd name="T22" fmla="*/ 70 w 129"/>
              <a:gd name="T23" fmla="*/ 74 h 239"/>
              <a:gd name="T24" fmla="*/ 62 w 129"/>
              <a:gd name="T25" fmla="*/ 90 h 239"/>
              <a:gd name="T26" fmla="*/ 62 w 129"/>
              <a:gd name="T27" fmla="*/ 108 h 239"/>
              <a:gd name="T28" fmla="*/ 54 w 129"/>
              <a:gd name="T29" fmla="*/ 122 h 239"/>
              <a:gd name="T30" fmla="*/ 36 w 129"/>
              <a:gd name="T31" fmla="*/ 130 h 239"/>
              <a:gd name="T32" fmla="*/ 18 w 129"/>
              <a:gd name="T33" fmla="*/ 140 h 239"/>
              <a:gd name="T34" fmla="*/ 0 w 129"/>
              <a:gd name="T35" fmla="*/ 152 h 239"/>
              <a:gd name="T36" fmla="*/ 14 w 129"/>
              <a:gd name="T37" fmla="*/ 136 h 239"/>
              <a:gd name="T38" fmla="*/ 32 w 129"/>
              <a:gd name="T39" fmla="*/ 126 h 239"/>
              <a:gd name="T40" fmla="*/ 50 w 129"/>
              <a:gd name="T41" fmla="*/ 120 h 239"/>
              <a:gd name="T42" fmla="*/ 60 w 129"/>
              <a:gd name="T43" fmla="*/ 108 h 239"/>
              <a:gd name="T44" fmla="*/ 60 w 129"/>
              <a:gd name="T45" fmla="*/ 90 h 239"/>
              <a:gd name="T46" fmla="*/ 70 w 129"/>
              <a:gd name="T47" fmla="*/ 86 h 239"/>
              <a:gd name="T48" fmla="*/ 68 w 129"/>
              <a:gd name="T49" fmla="*/ 104 h 239"/>
              <a:gd name="T50" fmla="*/ 74 w 129"/>
              <a:gd name="T51" fmla="*/ 120 h 239"/>
              <a:gd name="T52" fmla="*/ 88 w 129"/>
              <a:gd name="T53" fmla="*/ 136 h 239"/>
              <a:gd name="T54" fmla="*/ 116 w 129"/>
              <a:gd name="T55" fmla="*/ 148 h 239"/>
              <a:gd name="T56" fmla="*/ 116 w 129"/>
              <a:gd name="T57" fmla="*/ 144 h 239"/>
              <a:gd name="T58" fmla="*/ 100 w 129"/>
              <a:gd name="T59" fmla="*/ 132 h 239"/>
              <a:gd name="T60" fmla="*/ 82 w 129"/>
              <a:gd name="T61" fmla="*/ 122 h 239"/>
              <a:gd name="T62" fmla="*/ 64 w 129"/>
              <a:gd name="T63" fmla="*/ 120 h 239"/>
              <a:gd name="T64" fmla="*/ 64 w 129"/>
              <a:gd name="T65" fmla="*/ 138 h 239"/>
              <a:gd name="T66" fmla="*/ 64 w 129"/>
              <a:gd name="T67" fmla="*/ 156 h 239"/>
              <a:gd name="T68" fmla="*/ 64 w 129"/>
              <a:gd name="T69" fmla="*/ 174 h 239"/>
              <a:gd name="T70" fmla="*/ 54 w 129"/>
              <a:gd name="T71" fmla="*/ 190 h 239"/>
              <a:gd name="T72" fmla="*/ 42 w 129"/>
              <a:gd name="T73" fmla="*/ 208 h 239"/>
              <a:gd name="T74" fmla="*/ 32 w 129"/>
              <a:gd name="T75" fmla="*/ 226 h 239"/>
              <a:gd name="T76" fmla="*/ 28 w 129"/>
              <a:gd name="T77" fmla="*/ 232 h 239"/>
              <a:gd name="T78" fmla="*/ 38 w 129"/>
              <a:gd name="T79" fmla="*/ 214 h 239"/>
              <a:gd name="T80" fmla="*/ 48 w 129"/>
              <a:gd name="T81" fmla="*/ 194 h 239"/>
              <a:gd name="T82" fmla="*/ 58 w 129"/>
              <a:gd name="T83" fmla="*/ 176 h 239"/>
              <a:gd name="T84" fmla="*/ 66 w 129"/>
              <a:gd name="T85" fmla="*/ 176 h 239"/>
              <a:gd name="T86" fmla="*/ 70 w 129"/>
              <a:gd name="T87" fmla="*/ 194 h 239"/>
              <a:gd name="T88" fmla="*/ 78 w 129"/>
              <a:gd name="T89" fmla="*/ 214 h 239"/>
              <a:gd name="T90" fmla="*/ 88 w 129"/>
              <a:gd name="T91" fmla="*/ 230 h 239"/>
              <a:gd name="T92" fmla="*/ 96 w 129"/>
              <a:gd name="T93" fmla="*/ 232 h 239"/>
              <a:gd name="T94" fmla="*/ 88 w 129"/>
              <a:gd name="T95" fmla="*/ 214 h 239"/>
              <a:gd name="T96" fmla="*/ 80 w 129"/>
              <a:gd name="T97" fmla="*/ 196 h 239"/>
              <a:gd name="T98" fmla="*/ 74 w 129"/>
              <a:gd name="T99" fmla="*/ 178 h 239"/>
              <a:gd name="T100" fmla="*/ 72 w 129"/>
              <a:gd name="T101" fmla="*/ 160 h 239"/>
              <a:gd name="T102" fmla="*/ 72 w 129"/>
              <a:gd name="T103" fmla="*/ 142 h 239"/>
              <a:gd name="T104" fmla="*/ 72 w 129"/>
              <a:gd name="T105" fmla="*/ 124 h 239"/>
              <a:gd name="T106" fmla="*/ 64 w 129"/>
              <a:gd name="T107" fmla="*/ 124 h 239"/>
              <a:gd name="T108" fmla="*/ 64 w 129"/>
              <a:gd name="T109" fmla="*/ 142 h 239"/>
              <a:gd name="T110" fmla="*/ 66 w 129"/>
              <a:gd name="T111" fmla="*/ 160 h 239"/>
              <a:gd name="T112" fmla="*/ 62 w 129"/>
              <a:gd name="T113" fmla="*/ 178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9" h="239">
                <a:moveTo>
                  <a:pt x="58" y="52"/>
                </a:moveTo>
                <a:lnTo>
                  <a:pt x="70" y="78"/>
                </a:lnTo>
                <a:lnTo>
                  <a:pt x="64" y="78"/>
                </a:lnTo>
                <a:lnTo>
                  <a:pt x="58" y="78"/>
                </a:lnTo>
                <a:lnTo>
                  <a:pt x="52" y="76"/>
                </a:lnTo>
                <a:lnTo>
                  <a:pt x="44" y="74"/>
                </a:lnTo>
                <a:lnTo>
                  <a:pt x="36" y="68"/>
                </a:lnTo>
                <a:lnTo>
                  <a:pt x="30" y="64"/>
                </a:lnTo>
                <a:lnTo>
                  <a:pt x="26" y="58"/>
                </a:lnTo>
                <a:lnTo>
                  <a:pt x="22" y="52"/>
                </a:lnTo>
                <a:lnTo>
                  <a:pt x="20" y="46"/>
                </a:lnTo>
                <a:lnTo>
                  <a:pt x="20" y="40"/>
                </a:lnTo>
                <a:lnTo>
                  <a:pt x="20" y="34"/>
                </a:lnTo>
                <a:lnTo>
                  <a:pt x="20" y="28"/>
                </a:lnTo>
                <a:lnTo>
                  <a:pt x="22" y="20"/>
                </a:lnTo>
                <a:lnTo>
                  <a:pt x="24" y="14"/>
                </a:lnTo>
                <a:lnTo>
                  <a:pt x="28" y="8"/>
                </a:lnTo>
                <a:lnTo>
                  <a:pt x="34" y="4"/>
                </a:lnTo>
                <a:lnTo>
                  <a:pt x="40" y="0"/>
                </a:lnTo>
                <a:lnTo>
                  <a:pt x="46" y="0"/>
                </a:lnTo>
                <a:lnTo>
                  <a:pt x="52" y="0"/>
                </a:lnTo>
                <a:lnTo>
                  <a:pt x="58" y="0"/>
                </a:lnTo>
                <a:lnTo>
                  <a:pt x="64" y="4"/>
                </a:lnTo>
                <a:lnTo>
                  <a:pt x="70" y="8"/>
                </a:lnTo>
                <a:lnTo>
                  <a:pt x="76" y="16"/>
                </a:lnTo>
                <a:lnTo>
                  <a:pt x="82" y="20"/>
                </a:lnTo>
                <a:lnTo>
                  <a:pt x="84" y="26"/>
                </a:lnTo>
                <a:lnTo>
                  <a:pt x="86" y="32"/>
                </a:lnTo>
                <a:lnTo>
                  <a:pt x="86" y="38"/>
                </a:lnTo>
                <a:lnTo>
                  <a:pt x="86" y="44"/>
                </a:lnTo>
                <a:lnTo>
                  <a:pt x="86" y="50"/>
                </a:lnTo>
                <a:lnTo>
                  <a:pt x="86" y="56"/>
                </a:lnTo>
                <a:lnTo>
                  <a:pt x="86" y="62"/>
                </a:lnTo>
                <a:lnTo>
                  <a:pt x="80" y="66"/>
                </a:lnTo>
                <a:lnTo>
                  <a:pt x="76" y="72"/>
                </a:lnTo>
                <a:lnTo>
                  <a:pt x="70" y="74"/>
                </a:lnTo>
                <a:lnTo>
                  <a:pt x="64" y="78"/>
                </a:lnTo>
                <a:lnTo>
                  <a:pt x="62" y="84"/>
                </a:lnTo>
                <a:lnTo>
                  <a:pt x="62" y="90"/>
                </a:lnTo>
                <a:lnTo>
                  <a:pt x="62" y="96"/>
                </a:lnTo>
                <a:lnTo>
                  <a:pt x="62" y="102"/>
                </a:lnTo>
                <a:lnTo>
                  <a:pt x="62" y="108"/>
                </a:lnTo>
                <a:lnTo>
                  <a:pt x="62" y="114"/>
                </a:lnTo>
                <a:lnTo>
                  <a:pt x="60" y="120"/>
                </a:lnTo>
                <a:lnTo>
                  <a:pt x="54" y="122"/>
                </a:lnTo>
                <a:lnTo>
                  <a:pt x="48" y="124"/>
                </a:lnTo>
                <a:lnTo>
                  <a:pt x="42" y="128"/>
                </a:lnTo>
                <a:lnTo>
                  <a:pt x="36" y="130"/>
                </a:lnTo>
                <a:lnTo>
                  <a:pt x="30" y="134"/>
                </a:lnTo>
                <a:lnTo>
                  <a:pt x="24" y="136"/>
                </a:lnTo>
                <a:lnTo>
                  <a:pt x="18" y="140"/>
                </a:lnTo>
                <a:lnTo>
                  <a:pt x="12" y="144"/>
                </a:lnTo>
                <a:lnTo>
                  <a:pt x="6" y="148"/>
                </a:lnTo>
                <a:lnTo>
                  <a:pt x="0" y="152"/>
                </a:lnTo>
                <a:lnTo>
                  <a:pt x="6" y="148"/>
                </a:lnTo>
                <a:lnTo>
                  <a:pt x="10" y="142"/>
                </a:lnTo>
                <a:lnTo>
                  <a:pt x="14" y="136"/>
                </a:lnTo>
                <a:lnTo>
                  <a:pt x="20" y="132"/>
                </a:lnTo>
                <a:lnTo>
                  <a:pt x="26" y="128"/>
                </a:lnTo>
                <a:lnTo>
                  <a:pt x="32" y="126"/>
                </a:lnTo>
                <a:lnTo>
                  <a:pt x="38" y="124"/>
                </a:lnTo>
                <a:lnTo>
                  <a:pt x="44" y="124"/>
                </a:lnTo>
                <a:lnTo>
                  <a:pt x="50" y="120"/>
                </a:lnTo>
                <a:lnTo>
                  <a:pt x="56" y="116"/>
                </a:lnTo>
                <a:lnTo>
                  <a:pt x="62" y="114"/>
                </a:lnTo>
                <a:lnTo>
                  <a:pt x="60" y="108"/>
                </a:lnTo>
                <a:lnTo>
                  <a:pt x="60" y="102"/>
                </a:lnTo>
                <a:lnTo>
                  <a:pt x="60" y="96"/>
                </a:lnTo>
                <a:lnTo>
                  <a:pt x="60" y="90"/>
                </a:lnTo>
                <a:lnTo>
                  <a:pt x="60" y="84"/>
                </a:lnTo>
                <a:lnTo>
                  <a:pt x="66" y="80"/>
                </a:lnTo>
                <a:lnTo>
                  <a:pt x="70" y="86"/>
                </a:lnTo>
                <a:lnTo>
                  <a:pt x="68" y="92"/>
                </a:lnTo>
                <a:lnTo>
                  <a:pt x="68" y="98"/>
                </a:lnTo>
                <a:lnTo>
                  <a:pt x="68" y="104"/>
                </a:lnTo>
                <a:lnTo>
                  <a:pt x="68" y="110"/>
                </a:lnTo>
                <a:lnTo>
                  <a:pt x="68" y="116"/>
                </a:lnTo>
                <a:lnTo>
                  <a:pt x="74" y="120"/>
                </a:lnTo>
                <a:lnTo>
                  <a:pt x="80" y="124"/>
                </a:lnTo>
                <a:lnTo>
                  <a:pt x="84" y="130"/>
                </a:lnTo>
                <a:lnTo>
                  <a:pt x="88" y="136"/>
                </a:lnTo>
                <a:lnTo>
                  <a:pt x="94" y="138"/>
                </a:lnTo>
                <a:lnTo>
                  <a:pt x="100" y="144"/>
                </a:lnTo>
                <a:lnTo>
                  <a:pt x="116" y="148"/>
                </a:lnTo>
                <a:lnTo>
                  <a:pt x="128" y="152"/>
                </a:lnTo>
                <a:lnTo>
                  <a:pt x="122" y="148"/>
                </a:lnTo>
                <a:lnTo>
                  <a:pt x="116" y="144"/>
                </a:lnTo>
                <a:lnTo>
                  <a:pt x="112" y="138"/>
                </a:lnTo>
                <a:lnTo>
                  <a:pt x="106" y="136"/>
                </a:lnTo>
                <a:lnTo>
                  <a:pt x="100" y="132"/>
                </a:lnTo>
                <a:lnTo>
                  <a:pt x="94" y="128"/>
                </a:lnTo>
                <a:lnTo>
                  <a:pt x="88" y="124"/>
                </a:lnTo>
                <a:lnTo>
                  <a:pt x="82" y="122"/>
                </a:lnTo>
                <a:lnTo>
                  <a:pt x="76" y="120"/>
                </a:lnTo>
                <a:lnTo>
                  <a:pt x="70" y="116"/>
                </a:lnTo>
                <a:lnTo>
                  <a:pt x="64" y="120"/>
                </a:lnTo>
                <a:lnTo>
                  <a:pt x="64" y="126"/>
                </a:lnTo>
                <a:lnTo>
                  <a:pt x="64" y="132"/>
                </a:lnTo>
                <a:lnTo>
                  <a:pt x="64" y="138"/>
                </a:lnTo>
                <a:lnTo>
                  <a:pt x="64" y="144"/>
                </a:lnTo>
                <a:lnTo>
                  <a:pt x="64" y="150"/>
                </a:lnTo>
                <a:lnTo>
                  <a:pt x="64" y="156"/>
                </a:lnTo>
                <a:lnTo>
                  <a:pt x="64" y="162"/>
                </a:lnTo>
                <a:lnTo>
                  <a:pt x="64" y="168"/>
                </a:lnTo>
                <a:lnTo>
                  <a:pt x="64" y="174"/>
                </a:lnTo>
                <a:lnTo>
                  <a:pt x="64" y="180"/>
                </a:lnTo>
                <a:lnTo>
                  <a:pt x="58" y="184"/>
                </a:lnTo>
                <a:lnTo>
                  <a:pt x="54" y="190"/>
                </a:lnTo>
                <a:lnTo>
                  <a:pt x="50" y="196"/>
                </a:lnTo>
                <a:lnTo>
                  <a:pt x="46" y="202"/>
                </a:lnTo>
                <a:lnTo>
                  <a:pt x="42" y="208"/>
                </a:lnTo>
                <a:lnTo>
                  <a:pt x="38" y="214"/>
                </a:lnTo>
                <a:lnTo>
                  <a:pt x="34" y="220"/>
                </a:lnTo>
                <a:lnTo>
                  <a:pt x="32" y="226"/>
                </a:lnTo>
                <a:lnTo>
                  <a:pt x="30" y="232"/>
                </a:lnTo>
                <a:lnTo>
                  <a:pt x="26" y="238"/>
                </a:lnTo>
                <a:lnTo>
                  <a:pt x="28" y="232"/>
                </a:lnTo>
                <a:lnTo>
                  <a:pt x="30" y="226"/>
                </a:lnTo>
                <a:lnTo>
                  <a:pt x="34" y="220"/>
                </a:lnTo>
                <a:lnTo>
                  <a:pt x="38" y="214"/>
                </a:lnTo>
                <a:lnTo>
                  <a:pt x="40" y="208"/>
                </a:lnTo>
                <a:lnTo>
                  <a:pt x="44" y="200"/>
                </a:lnTo>
                <a:lnTo>
                  <a:pt x="48" y="194"/>
                </a:lnTo>
                <a:lnTo>
                  <a:pt x="52" y="188"/>
                </a:lnTo>
                <a:lnTo>
                  <a:pt x="54" y="182"/>
                </a:lnTo>
                <a:lnTo>
                  <a:pt x="58" y="176"/>
                </a:lnTo>
                <a:lnTo>
                  <a:pt x="62" y="170"/>
                </a:lnTo>
                <a:lnTo>
                  <a:pt x="64" y="164"/>
                </a:lnTo>
                <a:lnTo>
                  <a:pt x="66" y="176"/>
                </a:lnTo>
                <a:lnTo>
                  <a:pt x="66" y="182"/>
                </a:lnTo>
                <a:lnTo>
                  <a:pt x="68" y="188"/>
                </a:lnTo>
                <a:lnTo>
                  <a:pt x="70" y="194"/>
                </a:lnTo>
                <a:lnTo>
                  <a:pt x="72" y="200"/>
                </a:lnTo>
                <a:lnTo>
                  <a:pt x="76" y="206"/>
                </a:lnTo>
                <a:lnTo>
                  <a:pt x="78" y="214"/>
                </a:lnTo>
                <a:lnTo>
                  <a:pt x="80" y="220"/>
                </a:lnTo>
                <a:lnTo>
                  <a:pt x="86" y="224"/>
                </a:lnTo>
                <a:lnTo>
                  <a:pt x="88" y="230"/>
                </a:lnTo>
                <a:lnTo>
                  <a:pt x="94" y="232"/>
                </a:lnTo>
                <a:lnTo>
                  <a:pt x="96" y="238"/>
                </a:lnTo>
                <a:lnTo>
                  <a:pt x="96" y="232"/>
                </a:lnTo>
                <a:lnTo>
                  <a:pt x="94" y="226"/>
                </a:lnTo>
                <a:lnTo>
                  <a:pt x="90" y="220"/>
                </a:lnTo>
                <a:lnTo>
                  <a:pt x="88" y="214"/>
                </a:lnTo>
                <a:lnTo>
                  <a:pt x="84" y="208"/>
                </a:lnTo>
                <a:lnTo>
                  <a:pt x="82" y="202"/>
                </a:lnTo>
                <a:lnTo>
                  <a:pt x="80" y="196"/>
                </a:lnTo>
                <a:lnTo>
                  <a:pt x="78" y="190"/>
                </a:lnTo>
                <a:lnTo>
                  <a:pt x="76" y="184"/>
                </a:lnTo>
                <a:lnTo>
                  <a:pt x="74" y="178"/>
                </a:lnTo>
                <a:lnTo>
                  <a:pt x="74" y="172"/>
                </a:lnTo>
                <a:lnTo>
                  <a:pt x="72" y="166"/>
                </a:lnTo>
                <a:lnTo>
                  <a:pt x="72" y="160"/>
                </a:lnTo>
                <a:lnTo>
                  <a:pt x="72" y="154"/>
                </a:lnTo>
                <a:lnTo>
                  <a:pt x="72" y="148"/>
                </a:lnTo>
                <a:lnTo>
                  <a:pt x="72" y="142"/>
                </a:lnTo>
                <a:lnTo>
                  <a:pt x="72" y="136"/>
                </a:lnTo>
                <a:lnTo>
                  <a:pt x="72" y="130"/>
                </a:lnTo>
                <a:lnTo>
                  <a:pt x="72" y="124"/>
                </a:lnTo>
                <a:lnTo>
                  <a:pt x="72" y="118"/>
                </a:lnTo>
                <a:lnTo>
                  <a:pt x="66" y="118"/>
                </a:lnTo>
                <a:lnTo>
                  <a:pt x="64" y="124"/>
                </a:lnTo>
                <a:lnTo>
                  <a:pt x="64" y="130"/>
                </a:lnTo>
                <a:lnTo>
                  <a:pt x="64" y="136"/>
                </a:lnTo>
                <a:lnTo>
                  <a:pt x="64" y="142"/>
                </a:lnTo>
                <a:lnTo>
                  <a:pt x="66" y="148"/>
                </a:lnTo>
                <a:lnTo>
                  <a:pt x="66" y="154"/>
                </a:lnTo>
                <a:lnTo>
                  <a:pt x="66" y="160"/>
                </a:lnTo>
                <a:lnTo>
                  <a:pt x="66" y="166"/>
                </a:lnTo>
                <a:lnTo>
                  <a:pt x="66" y="172"/>
                </a:lnTo>
                <a:lnTo>
                  <a:pt x="62" y="178"/>
                </a:lnTo>
                <a:lnTo>
                  <a:pt x="58" y="196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6400800" y="2667000"/>
            <a:ext cx="1143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GB" altLang="nb-NO" sz="1400" b="1" u="sng">
                <a:latin typeface="Times New Roman" pitchFamily="18" charset="0"/>
              </a:rPr>
              <a:t>District hospital</a:t>
            </a:r>
          </a:p>
        </p:txBody>
      </p:sp>
      <p:sp>
        <p:nvSpPr>
          <p:cNvPr id="36886" name="Freeform 22"/>
          <p:cNvSpPr>
            <a:spLocks/>
          </p:cNvSpPr>
          <p:nvPr/>
        </p:nvSpPr>
        <p:spPr bwMode="auto">
          <a:xfrm>
            <a:off x="7543800" y="3429000"/>
            <a:ext cx="168275" cy="384175"/>
          </a:xfrm>
          <a:custGeom>
            <a:avLst/>
            <a:gdLst>
              <a:gd name="T0" fmla="*/ 51 w 106"/>
              <a:gd name="T1" fmla="*/ 48 h 205"/>
              <a:gd name="T2" fmla="*/ 24 w 106"/>
              <a:gd name="T3" fmla="*/ 48 h 205"/>
              <a:gd name="T4" fmla="*/ 21 w 106"/>
              <a:gd name="T5" fmla="*/ 21 h 205"/>
              <a:gd name="T6" fmla="*/ 42 w 106"/>
              <a:gd name="T7" fmla="*/ 3 h 205"/>
              <a:gd name="T8" fmla="*/ 69 w 106"/>
              <a:gd name="T9" fmla="*/ 6 h 205"/>
              <a:gd name="T10" fmla="*/ 78 w 106"/>
              <a:gd name="T11" fmla="*/ 33 h 205"/>
              <a:gd name="T12" fmla="*/ 60 w 106"/>
              <a:gd name="T13" fmla="*/ 51 h 205"/>
              <a:gd name="T14" fmla="*/ 51 w 106"/>
              <a:gd name="T15" fmla="*/ 69 h 205"/>
              <a:gd name="T16" fmla="*/ 54 w 106"/>
              <a:gd name="T17" fmla="*/ 60 h 205"/>
              <a:gd name="T18" fmla="*/ 30 w 106"/>
              <a:gd name="T19" fmla="*/ 51 h 205"/>
              <a:gd name="T20" fmla="*/ 54 w 106"/>
              <a:gd name="T21" fmla="*/ 72 h 205"/>
              <a:gd name="T22" fmla="*/ 63 w 106"/>
              <a:gd name="T23" fmla="*/ 69 h 205"/>
              <a:gd name="T24" fmla="*/ 51 w 106"/>
              <a:gd name="T25" fmla="*/ 75 h 205"/>
              <a:gd name="T26" fmla="*/ 33 w 106"/>
              <a:gd name="T27" fmla="*/ 90 h 205"/>
              <a:gd name="T28" fmla="*/ 6 w 106"/>
              <a:gd name="T29" fmla="*/ 105 h 205"/>
              <a:gd name="T30" fmla="*/ 18 w 106"/>
              <a:gd name="T31" fmla="*/ 111 h 205"/>
              <a:gd name="T32" fmla="*/ 42 w 106"/>
              <a:gd name="T33" fmla="*/ 90 h 205"/>
              <a:gd name="T34" fmla="*/ 69 w 106"/>
              <a:gd name="T35" fmla="*/ 99 h 205"/>
              <a:gd name="T36" fmla="*/ 96 w 106"/>
              <a:gd name="T37" fmla="*/ 111 h 205"/>
              <a:gd name="T38" fmla="*/ 96 w 106"/>
              <a:gd name="T39" fmla="*/ 99 h 205"/>
              <a:gd name="T40" fmla="*/ 69 w 106"/>
              <a:gd name="T41" fmla="*/ 90 h 205"/>
              <a:gd name="T42" fmla="*/ 48 w 106"/>
              <a:gd name="T43" fmla="*/ 93 h 205"/>
              <a:gd name="T44" fmla="*/ 60 w 106"/>
              <a:gd name="T45" fmla="*/ 120 h 205"/>
              <a:gd name="T46" fmla="*/ 60 w 106"/>
              <a:gd name="T47" fmla="*/ 147 h 205"/>
              <a:gd name="T48" fmla="*/ 39 w 106"/>
              <a:gd name="T49" fmla="*/ 171 h 205"/>
              <a:gd name="T50" fmla="*/ 21 w 106"/>
              <a:gd name="T51" fmla="*/ 195 h 205"/>
              <a:gd name="T52" fmla="*/ 21 w 106"/>
              <a:gd name="T53" fmla="*/ 186 h 205"/>
              <a:gd name="T54" fmla="*/ 45 w 106"/>
              <a:gd name="T55" fmla="*/ 165 h 205"/>
              <a:gd name="T56" fmla="*/ 54 w 106"/>
              <a:gd name="T57" fmla="*/ 141 h 205"/>
              <a:gd name="T58" fmla="*/ 48 w 106"/>
              <a:gd name="T59" fmla="*/ 114 h 205"/>
              <a:gd name="T60" fmla="*/ 54 w 106"/>
              <a:gd name="T61" fmla="*/ 150 h 205"/>
              <a:gd name="T62" fmla="*/ 54 w 106"/>
              <a:gd name="T63" fmla="*/ 123 h 205"/>
              <a:gd name="T64" fmla="*/ 57 w 106"/>
              <a:gd name="T65" fmla="*/ 117 h 205"/>
              <a:gd name="T66" fmla="*/ 66 w 106"/>
              <a:gd name="T67" fmla="*/ 111 h 205"/>
              <a:gd name="T68" fmla="*/ 66 w 106"/>
              <a:gd name="T69" fmla="*/ 120 h 205"/>
              <a:gd name="T70" fmla="*/ 66 w 106"/>
              <a:gd name="T71" fmla="*/ 147 h 205"/>
              <a:gd name="T72" fmla="*/ 72 w 106"/>
              <a:gd name="T73" fmla="*/ 174 h 205"/>
              <a:gd name="T74" fmla="*/ 93 w 106"/>
              <a:gd name="T75" fmla="*/ 201 h 205"/>
              <a:gd name="T76" fmla="*/ 93 w 106"/>
              <a:gd name="T77" fmla="*/ 174 h 205"/>
              <a:gd name="T78" fmla="*/ 78 w 106"/>
              <a:gd name="T79" fmla="*/ 150 h 205"/>
              <a:gd name="T80" fmla="*/ 57 w 106"/>
              <a:gd name="T81" fmla="*/ 126 h 205"/>
              <a:gd name="T82" fmla="*/ 54 w 106"/>
              <a:gd name="T83" fmla="*/ 147 h 205"/>
              <a:gd name="T84" fmla="*/ 51 w 106"/>
              <a:gd name="T85" fmla="*/ 174 h 205"/>
              <a:gd name="T86" fmla="*/ 27 w 106"/>
              <a:gd name="T87" fmla="*/ 195 h 205"/>
              <a:gd name="T88" fmla="*/ 39 w 106"/>
              <a:gd name="T89" fmla="*/ 168 h 205"/>
              <a:gd name="T90" fmla="*/ 54 w 106"/>
              <a:gd name="T91" fmla="*/ 141 h 205"/>
              <a:gd name="T92" fmla="*/ 57 w 106"/>
              <a:gd name="T93" fmla="*/ 132 h 205"/>
              <a:gd name="T94" fmla="*/ 54 w 106"/>
              <a:gd name="T95" fmla="*/ 159 h 205"/>
              <a:gd name="T96" fmla="*/ 48 w 106"/>
              <a:gd name="T97" fmla="*/ 147 h 205"/>
              <a:gd name="T98" fmla="*/ 48 w 106"/>
              <a:gd name="T99" fmla="*/ 120 h 205"/>
              <a:gd name="T100" fmla="*/ 48 w 106"/>
              <a:gd name="T101" fmla="*/ 93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6" h="205">
                <a:moveTo>
                  <a:pt x="51" y="33"/>
                </a:moveTo>
                <a:lnTo>
                  <a:pt x="60" y="48"/>
                </a:lnTo>
                <a:lnTo>
                  <a:pt x="51" y="48"/>
                </a:lnTo>
                <a:lnTo>
                  <a:pt x="42" y="48"/>
                </a:lnTo>
                <a:lnTo>
                  <a:pt x="33" y="48"/>
                </a:lnTo>
                <a:lnTo>
                  <a:pt x="24" y="48"/>
                </a:lnTo>
                <a:lnTo>
                  <a:pt x="24" y="39"/>
                </a:lnTo>
                <a:lnTo>
                  <a:pt x="21" y="30"/>
                </a:lnTo>
                <a:lnTo>
                  <a:pt x="21" y="21"/>
                </a:lnTo>
                <a:lnTo>
                  <a:pt x="24" y="12"/>
                </a:lnTo>
                <a:lnTo>
                  <a:pt x="33" y="6"/>
                </a:lnTo>
                <a:lnTo>
                  <a:pt x="42" y="3"/>
                </a:lnTo>
                <a:lnTo>
                  <a:pt x="51" y="0"/>
                </a:lnTo>
                <a:lnTo>
                  <a:pt x="60" y="0"/>
                </a:lnTo>
                <a:lnTo>
                  <a:pt x="69" y="6"/>
                </a:lnTo>
                <a:lnTo>
                  <a:pt x="72" y="15"/>
                </a:lnTo>
                <a:lnTo>
                  <a:pt x="75" y="24"/>
                </a:lnTo>
                <a:lnTo>
                  <a:pt x="78" y="33"/>
                </a:lnTo>
                <a:lnTo>
                  <a:pt x="78" y="42"/>
                </a:lnTo>
                <a:lnTo>
                  <a:pt x="69" y="48"/>
                </a:lnTo>
                <a:lnTo>
                  <a:pt x="60" y="51"/>
                </a:lnTo>
                <a:lnTo>
                  <a:pt x="51" y="51"/>
                </a:lnTo>
                <a:lnTo>
                  <a:pt x="51" y="60"/>
                </a:lnTo>
                <a:lnTo>
                  <a:pt x="51" y="69"/>
                </a:lnTo>
                <a:lnTo>
                  <a:pt x="54" y="78"/>
                </a:lnTo>
                <a:lnTo>
                  <a:pt x="54" y="69"/>
                </a:lnTo>
                <a:lnTo>
                  <a:pt x="54" y="60"/>
                </a:lnTo>
                <a:lnTo>
                  <a:pt x="42" y="60"/>
                </a:lnTo>
                <a:lnTo>
                  <a:pt x="39" y="51"/>
                </a:lnTo>
                <a:lnTo>
                  <a:pt x="30" y="51"/>
                </a:lnTo>
                <a:lnTo>
                  <a:pt x="51" y="54"/>
                </a:lnTo>
                <a:lnTo>
                  <a:pt x="54" y="63"/>
                </a:lnTo>
                <a:lnTo>
                  <a:pt x="54" y="72"/>
                </a:lnTo>
                <a:lnTo>
                  <a:pt x="51" y="81"/>
                </a:lnTo>
                <a:lnTo>
                  <a:pt x="60" y="78"/>
                </a:lnTo>
                <a:lnTo>
                  <a:pt x="63" y="69"/>
                </a:lnTo>
                <a:lnTo>
                  <a:pt x="63" y="60"/>
                </a:lnTo>
                <a:lnTo>
                  <a:pt x="54" y="66"/>
                </a:lnTo>
                <a:lnTo>
                  <a:pt x="51" y="75"/>
                </a:lnTo>
                <a:lnTo>
                  <a:pt x="51" y="84"/>
                </a:lnTo>
                <a:lnTo>
                  <a:pt x="42" y="87"/>
                </a:lnTo>
                <a:lnTo>
                  <a:pt x="33" y="90"/>
                </a:lnTo>
                <a:lnTo>
                  <a:pt x="24" y="96"/>
                </a:lnTo>
                <a:lnTo>
                  <a:pt x="15" y="99"/>
                </a:lnTo>
                <a:lnTo>
                  <a:pt x="6" y="105"/>
                </a:lnTo>
                <a:lnTo>
                  <a:pt x="0" y="114"/>
                </a:lnTo>
                <a:lnTo>
                  <a:pt x="9" y="117"/>
                </a:lnTo>
                <a:lnTo>
                  <a:pt x="18" y="111"/>
                </a:lnTo>
                <a:lnTo>
                  <a:pt x="24" y="102"/>
                </a:lnTo>
                <a:lnTo>
                  <a:pt x="33" y="96"/>
                </a:lnTo>
                <a:lnTo>
                  <a:pt x="42" y="90"/>
                </a:lnTo>
                <a:lnTo>
                  <a:pt x="51" y="87"/>
                </a:lnTo>
                <a:lnTo>
                  <a:pt x="60" y="93"/>
                </a:lnTo>
                <a:lnTo>
                  <a:pt x="69" y="99"/>
                </a:lnTo>
                <a:lnTo>
                  <a:pt x="78" y="102"/>
                </a:lnTo>
                <a:lnTo>
                  <a:pt x="87" y="105"/>
                </a:lnTo>
                <a:lnTo>
                  <a:pt x="96" y="111"/>
                </a:lnTo>
                <a:lnTo>
                  <a:pt x="105" y="114"/>
                </a:lnTo>
                <a:lnTo>
                  <a:pt x="105" y="105"/>
                </a:lnTo>
                <a:lnTo>
                  <a:pt x="96" y="99"/>
                </a:lnTo>
                <a:lnTo>
                  <a:pt x="87" y="96"/>
                </a:lnTo>
                <a:lnTo>
                  <a:pt x="78" y="93"/>
                </a:lnTo>
                <a:lnTo>
                  <a:pt x="69" y="90"/>
                </a:lnTo>
                <a:lnTo>
                  <a:pt x="60" y="87"/>
                </a:lnTo>
                <a:lnTo>
                  <a:pt x="51" y="84"/>
                </a:lnTo>
                <a:lnTo>
                  <a:pt x="48" y="93"/>
                </a:lnTo>
                <a:lnTo>
                  <a:pt x="51" y="102"/>
                </a:lnTo>
                <a:lnTo>
                  <a:pt x="57" y="111"/>
                </a:lnTo>
                <a:lnTo>
                  <a:pt x="60" y="120"/>
                </a:lnTo>
                <a:lnTo>
                  <a:pt x="60" y="129"/>
                </a:lnTo>
                <a:lnTo>
                  <a:pt x="63" y="138"/>
                </a:lnTo>
                <a:lnTo>
                  <a:pt x="60" y="147"/>
                </a:lnTo>
                <a:lnTo>
                  <a:pt x="51" y="153"/>
                </a:lnTo>
                <a:lnTo>
                  <a:pt x="45" y="162"/>
                </a:lnTo>
                <a:lnTo>
                  <a:pt x="39" y="171"/>
                </a:lnTo>
                <a:lnTo>
                  <a:pt x="30" y="177"/>
                </a:lnTo>
                <a:lnTo>
                  <a:pt x="27" y="186"/>
                </a:lnTo>
                <a:lnTo>
                  <a:pt x="21" y="195"/>
                </a:lnTo>
                <a:lnTo>
                  <a:pt x="15" y="204"/>
                </a:lnTo>
                <a:lnTo>
                  <a:pt x="18" y="195"/>
                </a:lnTo>
                <a:lnTo>
                  <a:pt x="21" y="186"/>
                </a:lnTo>
                <a:lnTo>
                  <a:pt x="30" y="180"/>
                </a:lnTo>
                <a:lnTo>
                  <a:pt x="39" y="174"/>
                </a:lnTo>
                <a:lnTo>
                  <a:pt x="45" y="165"/>
                </a:lnTo>
                <a:lnTo>
                  <a:pt x="54" y="159"/>
                </a:lnTo>
                <a:lnTo>
                  <a:pt x="54" y="150"/>
                </a:lnTo>
                <a:lnTo>
                  <a:pt x="54" y="141"/>
                </a:lnTo>
                <a:lnTo>
                  <a:pt x="51" y="132"/>
                </a:lnTo>
                <a:lnTo>
                  <a:pt x="51" y="123"/>
                </a:lnTo>
                <a:lnTo>
                  <a:pt x="48" y="114"/>
                </a:lnTo>
                <a:lnTo>
                  <a:pt x="48" y="132"/>
                </a:lnTo>
                <a:lnTo>
                  <a:pt x="51" y="141"/>
                </a:lnTo>
                <a:lnTo>
                  <a:pt x="54" y="150"/>
                </a:lnTo>
                <a:lnTo>
                  <a:pt x="54" y="141"/>
                </a:lnTo>
                <a:lnTo>
                  <a:pt x="54" y="132"/>
                </a:lnTo>
                <a:lnTo>
                  <a:pt x="54" y="123"/>
                </a:lnTo>
                <a:lnTo>
                  <a:pt x="54" y="114"/>
                </a:lnTo>
                <a:lnTo>
                  <a:pt x="54" y="105"/>
                </a:lnTo>
                <a:lnTo>
                  <a:pt x="57" y="117"/>
                </a:lnTo>
                <a:lnTo>
                  <a:pt x="57" y="126"/>
                </a:lnTo>
                <a:lnTo>
                  <a:pt x="66" y="120"/>
                </a:lnTo>
                <a:lnTo>
                  <a:pt x="66" y="111"/>
                </a:lnTo>
                <a:lnTo>
                  <a:pt x="66" y="102"/>
                </a:lnTo>
                <a:lnTo>
                  <a:pt x="66" y="111"/>
                </a:lnTo>
                <a:lnTo>
                  <a:pt x="66" y="120"/>
                </a:lnTo>
                <a:lnTo>
                  <a:pt x="69" y="129"/>
                </a:lnTo>
                <a:lnTo>
                  <a:pt x="69" y="138"/>
                </a:lnTo>
                <a:lnTo>
                  <a:pt x="66" y="147"/>
                </a:lnTo>
                <a:lnTo>
                  <a:pt x="69" y="156"/>
                </a:lnTo>
                <a:lnTo>
                  <a:pt x="69" y="165"/>
                </a:lnTo>
                <a:lnTo>
                  <a:pt x="72" y="174"/>
                </a:lnTo>
                <a:lnTo>
                  <a:pt x="78" y="183"/>
                </a:lnTo>
                <a:lnTo>
                  <a:pt x="87" y="192"/>
                </a:lnTo>
                <a:lnTo>
                  <a:pt x="93" y="201"/>
                </a:lnTo>
                <a:lnTo>
                  <a:pt x="99" y="192"/>
                </a:lnTo>
                <a:lnTo>
                  <a:pt x="99" y="183"/>
                </a:lnTo>
                <a:lnTo>
                  <a:pt x="93" y="174"/>
                </a:lnTo>
                <a:lnTo>
                  <a:pt x="90" y="165"/>
                </a:lnTo>
                <a:lnTo>
                  <a:pt x="87" y="156"/>
                </a:lnTo>
                <a:lnTo>
                  <a:pt x="78" y="150"/>
                </a:lnTo>
                <a:lnTo>
                  <a:pt x="72" y="141"/>
                </a:lnTo>
                <a:lnTo>
                  <a:pt x="66" y="132"/>
                </a:lnTo>
                <a:lnTo>
                  <a:pt x="57" y="126"/>
                </a:lnTo>
                <a:lnTo>
                  <a:pt x="54" y="117"/>
                </a:lnTo>
                <a:lnTo>
                  <a:pt x="54" y="138"/>
                </a:lnTo>
                <a:lnTo>
                  <a:pt x="54" y="147"/>
                </a:lnTo>
                <a:lnTo>
                  <a:pt x="54" y="156"/>
                </a:lnTo>
                <a:lnTo>
                  <a:pt x="54" y="165"/>
                </a:lnTo>
                <a:lnTo>
                  <a:pt x="51" y="174"/>
                </a:lnTo>
                <a:lnTo>
                  <a:pt x="45" y="183"/>
                </a:lnTo>
                <a:lnTo>
                  <a:pt x="36" y="189"/>
                </a:lnTo>
                <a:lnTo>
                  <a:pt x="27" y="195"/>
                </a:lnTo>
                <a:lnTo>
                  <a:pt x="27" y="186"/>
                </a:lnTo>
                <a:lnTo>
                  <a:pt x="33" y="177"/>
                </a:lnTo>
                <a:lnTo>
                  <a:pt x="39" y="168"/>
                </a:lnTo>
                <a:lnTo>
                  <a:pt x="45" y="159"/>
                </a:lnTo>
                <a:lnTo>
                  <a:pt x="51" y="150"/>
                </a:lnTo>
                <a:lnTo>
                  <a:pt x="54" y="141"/>
                </a:lnTo>
                <a:lnTo>
                  <a:pt x="57" y="132"/>
                </a:lnTo>
                <a:lnTo>
                  <a:pt x="57" y="123"/>
                </a:lnTo>
                <a:lnTo>
                  <a:pt x="57" y="132"/>
                </a:lnTo>
                <a:lnTo>
                  <a:pt x="57" y="141"/>
                </a:lnTo>
                <a:lnTo>
                  <a:pt x="57" y="150"/>
                </a:lnTo>
                <a:lnTo>
                  <a:pt x="54" y="159"/>
                </a:lnTo>
                <a:lnTo>
                  <a:pt x="51" y="168"/>
                </a:lnTo>
                <a:lnTo>
                  <a:pt x="45" y="156"/>
                </a:lnTo>
                <a:lnTo>
                  <a:pt x="48" y="147"/>
                </a:lnTo>
                <a:lnTo>
                  <a:pt x="48" y="138"/>
                </a:lnTo>
                <a:lnTo>
                  <a:pt x="48" y="129"/>
                </a:lnTo>
                <a:lnTo>
                  <a:pt x="48" y="120"/>
                </a:lnTo>
                <a:lnTo>
                  <a:pt x="48" y="111"/>
                </a:lnTo>
                <a:lnTo>
                  <a:pt x="48" y="102"/>
                </a:lnTo>
                <a:lnTo>
                  <a:pt x="48" y="93"/>
                </a:lnTo>
                <a:lnTo>
                  <a:pt x="48" y="84"/>
                </a:lnTo>
                <a:lnTo>
                  <a:pt x="51" y="81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87" name="Freeform 23"/>
          <p:cNvSpPr>
            <a:spLocks/>
          </p:cNvSpPr>
          <p:nvPr/>
        </p:nvSpPr>
        <p:spPr bwMode="auto">
          <a:xfrm>
            <a:off x="7162800" y="2438400"/>
            <a:ext cx="134938" cy="469900"/>
          </a:xfrm>
          <a:custGeom>
            <a:avLst/>
            <a:gdLst>
              <a:gd name="T0" fmla="*/ 32 w 85"/>
              <a:gd name="T1" fmla="*/ 84 h 251"/>
              <a:gd name="T2" fmla="*/ 16 w 85"/>
              <a:gd name="T3" fmla="*/ 74 h 251"/>
              <a:gd name="T4" fmla="*/ 10 w 85"/>
              <a:gd name="T5" fmla="*/ 56 h 251"/>
              <a:gd name="T6" fmla="*/ 8 w 85"/>
              <a:gd name="T7" fmla="*/ 32 h 251"/>
              <a:gd name="T8" fmla="*/ 12 w 85"/>
              <a:gd name="T9" fmla="*/ 10 h 251"/>
              <a:gd name="T10" fmla="*/ 30 w 85"/>
              <a:gd name="T11" fmla="*/ 0 h 251"/>
              <a:gd name="T12" fmla="*/ 48 w 85"/>
              <a:gd name="T13" fmla="*/ 6 h 251"/>
              <a:gd name="T14" fmla="*/ 62 w 85"/>
              <a:gd name="T15" fmla="*/ 20 h 251"/>
              <a:gd name="T16" fmla="*/ 70 w 85"/>
              <a:gd name="T17" fmla="*/ 36 h 251"/>
              <a:gd name="T18" fmla="*/ 70 w 85"/>
              <a:gd name="T19" fmla="*/ 54 h 251"/>
              <a:gd name="T20" fmla="*/ 58 w 85"/>
              <a:gd name="T21" fmla="*/ 70 h 251"/>
              <a:gd name="T22" fmla="*/ 40 w 85"/>
              <a:gd name="T23" fmla="*/ 84 h 251"/>
              <a:gd name="T24" fmla="*/ 38 w 85"/>
              <a:gd name="T25" fmla="*/ 102 h 251"/>
              <a:gd name="T26" fmla="*/ 30 w 85"/>
              <a:gd name="T27" fmla="*/ 118 h 251"/>
              <a:gd name="T28" fmla="*/ 18 w 85"/>
              <a:gd name="T29" fmla="*/ 134 h 251"/>
              <a:gd name="T30" fmla="*/ 0 w 85"/>
              <a:gd name="T31" fmla="*/ 148 h 251"/>
              <a:gd name="T32" fmla="*/ 10 w 85"/>
              <a:gd name="T33" fmla="*/ 132 h 251"/>
              <a:gd name="T34" fmla="*/ 24 w 85"/>
              <a:gd name="T35" fmla="*/ 116 h 251"/>
              <a:gd name="T36" fmla="*/ 42 w 85"/>
              <a:gd name="T37" fmla="*/ 112 h 251"/>
              <a:gd name="T38" fmla="*/ 58 w 85"/>
              <a:gd name="T39" fmla="*/ 124 h 251"/>
              <a:gd name="T40" fmla="*/ 76 w 85"/>
              <a:gd name="T41" fmla="*/ 134 h 251"/>
              <a:gd name="T42" fmla="*/ 70 w 85"/>
              <a:gd name="T43" fmla="*/ 134 h 251"/>
              <a:gd name="T44" fmla="*/ 52 w 85"/>
              <a:gd name="T45" fmla="*/ 124 h 251"/>
              <a:gd name="T46" fmla="*/ 40 w 85"/>
              <a:gd name="T47" fmla="*/ 120 h 251"/>
              <a:gd name="T48" fmla="*/ 46 w 85"/>
              <a:gd name="T49" fmla="*/ 138 h 251"/>
              <a:gd name="T50" fmla="*/ 46 w 85"/>
              <a:gd name="T51" fmla="*/ 158 h 251"/>
              <a:gd name="T52" fmla="*/ 46 w 85"/>
              <a:gd name="T53" fmla="*/ 176 h 251"/>
              <a:gd name="T54" fmla="*/ 42 w 85"/>
              <a:gd name="T55" fmla="*/ 194 h 251"/>
              <a:gd name="T56" fmla="*/ 30 w 85"/>
              <a:gd name="T57" fmla="*/ 212 h 251"/>
              <a:gd name="T58" fmla="*/ 22 w 85"/>
              <a:gd name="T59" fmla="*/ 230 h 251"/>
              <a:gd name="T60" fmla="*/ 22 w 85"/>
              <a:gd name="T61" fmla="*/ 224 h 251"/>
              <a:gd name="T62" fmla="*/ 30 w 85"/>
              <a:gd name="T63" fmla="*/ 206 h 251"/>
              <a:gd name="T64" fmla="*/ 40 w 85"/>
              <a:gd name="T65" fmla="*/ 190 h 251"/>
              <a:gd name="T66" fmla="*/ 48 w 85"/>
              <a:gd name="T67" fmla="*/ 184 h 251"/>
              <a:gd name="T68" fmla="*/ 56 w 85"/>
              <a:gd name="T69" fmla="*/ 202 h 251"/>
              <a:gd name="T70" fmla="*/ 66 w 85"/>
              <a:gd name="T71" fmla="*/ 220 h 251"/>
              <a:gd name="T72" fmla="*/ 78 w 85"/>
              <a:gd name="T73" fmla="*/ 238 h 251"/>
              <a:gd name="T74" fmla="*/ 82 w 85"/>
              <a:gd name="T75" fmla="*/ 244 h 251"/>
              <a:gd name="T76" fmla="*/ 74 w 85"/>
              <a:gd name="T77" fmla="*/ 226 h 251"/>
              <a:gd name="T78" fmla="*/ 68 w 85"/>
              <a:gd name="T79" fmla="*/ 208 h 251"/>
              <a:gd name="T80" fmla="*/ 60 w 85"/>
              <a:gd name="T81" fmla="*/ 190 h 251"/>
              <a:gd name="T82" fmla="*/ 54 w 85"/>
              <a:gd name="T83" fmla="*/ 172 h 251"/>
              <a:gd name="T84" fmla="*/ 48 w 85"/>
              <a:gd name="T85" fmla="*/ 154 h 251"/>
              <a:gd name="T86" fmla="*/ 48 w 85"/>
              <a:gd name="T87" fmla="*/ 136 h 251"/>
              <a:gd name="T88" fmla="*/ 46 w 85"/>
              <a:gd name="T89" fmla="*/ 116 h 251"/>
              <a:gd name="T90" fmla="*/ 40 w 85"/>
              <a:gd name="T91" fmla="*/ 100 h 251"/>
              <a:gd name="T92" fmla="*/ 44 w 85"/>
              <a:gd name="T93" fmla="*/ 94 h 251"/>
              <a:gd name="T94" fmla="*/ 46 w 85"/>
              <a:gd name="T95" fmla="*/ 112 h 251"/>
              <a:gd name="T96" fmla="*/ 44 w 85"/>
              <a:gd name="T97" fmla="*/ 100 h 251"/>
              <a:gd name="T98" fmla="*/ 42 w 85"/>
              <a:gd name="T99" fmla="*/ 80 h 251"/>
              <a:gd name="T100" fmla="*/ 52 w 85"/>
              <a:gd name="T101" fmla="*/ 60 h 251"/>
              <a:gd name="T102" fmla="*/ 36 w 85"/>
              <a:gd name="T103" fmla="*/ 64 h 251"/>
              <a:gd name="T104" fmla="*/ 52 w 85"/>
              <a:gd name="T105" fmla="*/ 6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5" h="251">
                <a:moveTo>
                  <a:pt x="52" y="60"/>
                </a:moveTo>
                <a:lnTo>
                  <a:pt x="38" y="84"/>
                </a:lnTo>
                <a:lnTo>
                  <a:pt x="32" y="84"/>
                </a:lnTo>
                <a:lnTo>
                  <a:pt x="26" y="84"/>
                </a:lnTo>
                <a:lnTo>
                  <a:pt x="20" y="80"/>
                </a:lnTo>
                <a:lnTo>
                  <a:pt x="16" y="74"/>
                </a:lnTo>
                <a:lnTo>
                  <a:pt x="14" y="68"/>
                </a:lnTo>
                <a:lnTo>
                  <a:pt x="12" y="62"/>
                </a:lnTo>
                <a:lnTo>
                  <a:pt x="10" y="56"/>
                </a:lnTo>
                <a:lnTo>
                  <a:pt x="8" y="48"/>
                </a:lnTo>
                <a:lnTo>
                  <a:pt x="8" y="40"/>
                </a:lnTo>
                <a:lnTo>
                  <a:pt x="8" y="32"/>
                </a:lnTo>
                <a:lnTo>
                  <a:pt x="8" y="24"/>
                </a:lnTo>
                <a:lnTo>
                  <a:pt x="8" y="16"/>
                </a:lnTo>
                <a:lnTo>
                  <a:pt x="12" y="10"/>
                </a:lnTo>
                <a:lnTo>
                  <a:pt x="18" y="4"/>
                </a:lnTo>
                <a:lnTo>
                  <a:pt x="24" y="0"/>
                </a:lnTo>
                <a:lnTo>
                  <a:pt x="30" y="0"/>
                </a:lnTo>
                <a:lnTo>
                  <a:pt x="36" y="0"/>
                </a:lnTo>
                <a:lnTo>
                  <a:pt x="42" y="4"/>
                </a:lnTo>
                <a:lnTo>
                  <a:pt x="48" y="6"/>
                </a:lnTo>
                <a:lnTo>
                  <a:pt x="54" y="8"/>
                </a:lnTo>
                <a:lnTo>
                  <a:pt x="58" y="14"/>
                </a:lnTo>
                <a:lnTo>
                  <a:pt x="62" y="20"/>
                </a:lnTo>
                <a:lnTo>
                  <a:pt x="68" y="24"/>
                </a:lnTo>
                <a:lnTo>
                  <a:pt x="70" y="30"/>
                </a:lnTo>
                <a:lnTo>
                  <a:pt x="70" y="36"/>
                </a:lnTo>
                <a:lnTo>
                  <a:pt x="70" y="42"/>
                </a:lnTo>
                <a:lnTo>
                  <a:pt x="70" y="48"/>
                </a:lnTo>
                <a:lnTo>
                  <a:pt x="70" y="54"/>
                </a:lnTo>
                <a:lnTo>
                  <a:pt x="66" y="60"/>
                </a:lnTo>
                <a:lnTo>
                  <a:pt x="60" y="64"/>
                </a:lnTo>
                <a:lnTo>
                  <a:pt x="58" y="70"/>
                </a:lnTo>
                <a:lnTo>
                  <a:pt x="52" y="76"/>
                </a:lnTo>
                <a:lnTo>
                  <a:pt x="46" y="80"/>
                </a:lnTo>
                <a:lnTo>
                  <a:pt x="40" y="84"/>
                </a:lnTo>
                <a:lnTo>
                  <a:pt x="38" y="90"/>
                </a:lnTo>
                <a:lnTo>
                  <a:pt x="38" y="96"/>
                </a:lnTo>
                <a:lnTo>
                  <a:pt x="38" y="102"/>
                </a:lnTo>
                <a:lnTo>
                  <a:pt x="40" y="108"/>
                </a:lnTo>
                <a:lnTo>
                  <a:pt x="36" y="114"/>
                </a:lnTo>
                <a:lnTo>
                  <a:pt x="30" y="118"/>
                </a:lnTo>
                <a:lnTo>
                  <a:pt x="26" y="124"/>
                </a:lnTo>
                <a:lnTo>
                  <a:pt x="20" y="128"/>
                </a:lnTo>
                <a:lnTo>
                  <a:pt x="18" y="134"/>
                </a:lnTo>
                <a:lnTo>
                  <a:pt x="12" y="138"/>
                </a:lnTo>
                <a:lnTo>
                  <a:pt x="6" y="144"/>
                </a:lnTo>
                <a:lnTo>
                  <a:pt x="0" y="148"/>
                </a:lnTo>
                <a:lnTo>
                  <a:pt x="2" y="142"/>
                </a:lnTo>
                <a:lnTo>
                  <a:pt x="4" y="136"/>
                </a:lnTo>
                <a:lnTo>
                  <a:pt x="10" y="132"/>
                </a:lnTo>
                <a:lnTo>
                  <a:pt x="14" y="126"/>
                </a:lnTo>
                <a:lnTo>
                  <a:pt x="18" y="120"/>
                </a:lnTo>
                <a:lnTo>
                  <a:pt x="24" y="116"/>
                </a:lnTo>
                <a:lnTo>
                  <a:pt x="30" y="112"/>
                </a:lnTo>
                <a:lnTo>
                  <a:pt x="36" y="108"/>
                </a:lnTo>
                <a:lnTo>
                  <a:pt x="42" y="112"/>
                </a:lnTo>
                <a:lnTo>
                  <a:pt x="48" y="116"/>
                </a:lnTo>
                <a:lnTo>
                  <a:pt x="54" y="118"/>
                </a:lnTo>
                <a:lnTo>
                  <a:pt x="58" y="124"/>
                </a:lnTo>
                <a:lnTo>
                  <a:pt x="64" y="126"/>
                </a:lnTo>
                <a:lnTo>
                  <a:pt x="70" y="130"/>
                </a:lnTo>
                <a:lnTo>
                  <a:pt x="76" y="134"/>
                </a:lnTo>
                <a:lnTo>
                  <a:pt x="82" y="138"/>
                </a:lnTo>
                <a:lnTo>
                  <a:pt x="76" y="138"/>
                </a:lnTo>
                <a:lnTo>
                  <a:pt x="70" y="134"/>
                </a:lnTo>
                <a:lnTo>
                  <a:pt x="64" y="130"/>
                </a:lnTo>
                <a:lnTo>
                  <a:pt x="58" y="126"/>
                </a:lnTo>
                <a:lnTo>
                  <a:pt x="52" y="124"/>
                </a:lnTo>
                <a:lnTo>
                  <a:pt x="46" y="120"/>
                </a:lnTo>
                <a:lnTo>
                  <a:pt x="42" y="114"/>
                </a:lnTo>
                <a:lnTo>
                  <a:pt x="40" y="120"/>
                </a:lnTo>
                <a:lnTo>
                  <a:pt x="42" y="126"/>
                </a:lnTo>
                <a:lnTo>
                  <a:pt x="46" y="132"/>
                </a:lnTo>
                <a:lnTo>
                  <a:pt x="46" y="138"/>
                </a:lnTo>
                <a:lnTo>
                  <a:pt x="46" y="144"/>
                </a:lnTo>
                <a:lnTo>
                  <a:pt x="46" y="152"/>
                </a:lnTo>
                <a:lnTo>
                  <a:pt x="46" y="158"/>
                </a:lnTo>
                <a:lnTo>
                  <a:pt x="46" y="164"/>
                </a:lnTo>
                <a:lnTo>
                  <a:pt x="46" y="170"/>
                </a:lnTo>
                <a:lnTo>
                  <a:pt x="46" y="176"/>
                </a:lnTo>
                <a:lnTo>
                  <a:pt x="48" y="182"/>
                </a:lnTo>
                <a:lnTo>
                  <a:pt x="46" y="188"/>
                </a:lnTo>
                <a:lnTo>
                  <a:pt x="42" y="194"/>
                </a:lnTo>
                <a:lnTo>
                  <a:pt x="40" y="200"/>
                </a:lnTo>
                <a:lnTo>
                  <a:pt x="36" y="206"/>
                </a:lnTo>
                <a:lnTo>
                  <a:pt x="30" y="212"/>
                </a:lnTo>
                <a:lnTo>
                  <a:pt x="28" y="218"/>
                </a:lnTo>
                <a:lnTo>
                  <a:pt x="24" y="224"/>
                </a:lnTo>
                <a:lnTo>
                  <a:pt x="22" y="230"/>
                </a:lnTo>
                <a:lnTo>
                  <a:pt x="18" y="236"/>
                </a:lnTo>
                <a:lnTo>
                  <a:pt x="22" y="230"/>
                </a:lnTo>
                <a:lnTo>
                  <a:pt x="22" y="224"/>
                </a:lnTo>
                <a:lnTo>
                  <a:pt x="24" y="218"/>
                </a:lnTo>
                <a:lnTo>
                  <a:pt x="26" y="212"/>
                </a:lnTo>
                <a:lnTo>
                  <a:pt x="30" y="206"/>
                </a:lnTo>
                <a:lnTo>
                  <a:pt x="32" y="200"/>
                </a:lnTo>
                <a:lnTo>
                  <a:pt x="38" y="196"/>
                </a:lnTo>
                <a:lnTo>
                  <a:pt x="40" y="190"/>
                </a:lnTo>
                <a:lnTo>
                  <a:pt x="46" y="184"/>
                </a:lnTo>
                <a:lnTo>
                  <a:pt x="46" y="178"/>
                </a:lnTo>
                <a:lnTo>
                  <a:pt x="48" y="184"/>
                </a:lnTo>
                <a:lnTo>
                  <a:pt x="50" y="190"/>
                </a:lnTo>
                <a:lnTo>
                  <a:pt x="52" y="196"/>
                </a:lnTo>
                <a:lnTo>
                  <a:pt x="56" y="202"/>
                </a:lnTo>
                <a:lnTo>
                  <a:pt x="60" y="208"/>
                </a:lnTo>
                <a:lnTo>
                  <a:pt x="62" y="214"/>
                </a:lnTo>
                <a:lnTo>
                  <a:pt x="66" y="220"/>
                </a:lnTo>
                <a:lnTo>
                  <a:pt x="70" y="226"/>
                </a:lnTo>
                <a:lnTo>
                  <a:pt x="74" y="232"/>
                </a:lnTo>
                <a:lnTo>
                  <a:pt x="78" y="238"/>
                </a:lnTo>
                <a:lnTo>
                  <a:pt x="80" y="244"/>
                </a:lnTo>
                <a:lnTo>
                  <a:pt x="84" y="250"/>
                </a:lnTo>
                <a:lnTo>
                  <a:pt x="82" y="244"/>
                </a:lnTo>
                <a:lnTo>
                  <a:pt x="80" y="238"/>
                </a:lnTo>
                <a:lnTo>
                  <a:pt x="78" y="232"/>
                </a:lnTo>
                <a:lnTo>
                  <a:pt x="74" y="226"/>
                </a:lnTo>
                <a:lnTo>
                  <a:pt x="72" y="220"/>
                </a:lnTo>
                <a:lnTo>
                  <a:pt x="70" y="214"/>
                </a:lnTo>
                <a:lnTo>
                  <a:pt x="68" y="208"/>
                </a:lnTo>
                <a:lnTo>
                  <a:pt x="66" y="202"/>
                </a:lnTo>
                <a:lnTo>
                  <a:pt x="62" y="196"/>
                </a:lnTo>
                <a:lnTo>
                  <a:pt x="60" y="190"/>
                </a:lnTo>
                <a:lnTo>
                  <a:pt x="58" y="184"/>
                </a:lnTo>
                <a:lnTo>
                  <a:pt x="56" y="178"/>
                </a:lnTo>
                <a:lnTo>
                  <a:pt x="54" y="172"/>
                </a:lnTo>
                <a:lnTo>
                  <a:pt x="50" y="166"/>
                </a:lnTo>
                <a:lnTo>
                  <a:pt x="50" y="160"/>
                </a:lnTo>
                <a:lnTo>
                  <a:pt x="48" y="154"/>
                </a:lnTo>
                <a:lnTo>
                  <a:pt x="48" y="148"/>
                </a:lnTo>
                <a:lnTo>
                  <a:pt x="48" y="142"/>
                </a:lnTo>
                <a:lnTo>
                  <a:pt x="48" y="136"/>
                </a:lnTo>
                <a:lnTo>
                  <a:pt x="48" y="128"/>
                </a:lnTo>
                <a:lnTo>
                  <a:pt x="48" y="122"/>
                </a:lnTo>
                <a:lnTo>
                  <a:pt x="46" y="116"/>
                </a:lnTo>
                <a:lnTo>
                  <a:pt x="40" y="112"/>
                </a:lnTo>
                <a:lnTo>
                  <a:pt x="40" y="106"/>
                </a:lnTo>
                <a:lnTo>
                  <a:pt x="40" y="100"/>
                </a:lnTo>
                <a:lnTo>
                  <a:pt x="42" y="94"/>
                </a:lnTo>
                <a:lnTo>
                  <a:pt x="42" y="88"/>
                </a:lnTo>
                <a:lnTo>
                  <a:pt x="44" y="94"/>
                </a:lnTo>
                <a:lnTo>
                  <a:pt x="44" y="100"/>
                </a:lnTo>
                <a:lnTo>
                  <a:pt x="46" y="106"/>
                </a:lnTo>
                <a:lnTo>
                  <a:pt x="46" y="112"/>
                </a:lnTo>
                <a:lnTo>
                  <a:pt x="46" y="118"/>
                </a:lnTo>
                <a:lnTo>
                  <a:pt x="46" y="106"/>
                </a:lnTo>
                <a:lnTo>
                  <a:pt x="44" y="100"/>
                </a:lnTo>
                <a:lnTo>
                  <a:pt x="44" y="94"/>
                </a:lnTo>
                <a:lnTo>
                  <a:pt x="42" y="88"/>
                </a:lnTo>
                <a:lnTo>
                  <a:pt x="42" y="80"/>
                </a:lnTo>
                <a:lnTo>
                  <a:pt x="42" y="74"/>
                </a:lnTo>
                <a:lnTo>
                  <a:pt x="42" y="86"/>
                </a:lnTo>
                <a:lnTo>
                  <a:pt x="52" y="60"/>
                </a:lnTo>
                <a:lnTo>
                  <a:pt x="36" y="58"/>
                </a:lnTo>
                <a:lnTo>
                  <a:pt x="30" y="60"/>
                </a:lnTo>
                <a:lnTo>
                  <a:pt x="36" y="64"/>
                </a:lnTo>
                <a:lnTo>
                  <a:pt x="42" y="64"/>
                </a:lnTo>
                <a:lnTo>
                  <a:pt x="52" y="60"/>
                </a:lnTo>
                <a:lnTo>
                  <a:pt x="52" y="60"/>
                </a:lnTo>
              </a:path>
            </a:pathLst>
          </a:custGeom>
          <a:solidFill>
            <a:schemeClr val="accent1"/>
          </a:solidFill>
          <a:ln w="254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88" name="Freeform 24"/>
          <p:cNvSpPr>
            <a:spLocks/>
          </p:cNvSpPr>
          <p:nvPr/>
        </p:nvSpPr>
        <p:spPr bwMode="auto">
          <a:xfrm>
            <a:off x="6629400" y="3276600"/>
            <a:ext cx="204788" cy="447675"/>
          </a:xfrm>
          <a:custGeom>
            <a:avLst/>
            <a:gdLst>
              <a:gd name="T0" fmla="*/ 64 w 129"/>
              <a:gd name="T1" fmla="*/ 78 h 239"/>
              <a:gd name="T2" fmla="*/ 44 w 129"/>
              <a:gd name="T3" fmla="*/ 74 h 239"/>
              <a:gd name="T4" fmla="*/ 26 w 129"/>
              <a:gd name="T5" fmla="*/ 58 h 239"/>
              <a:gd name="T6" fmla="*/ 20 w 129"/>
              <a:gd name="T7" fmla="*/ 40 h 239"/>
              <a:gd name="T8" fmla="*/ 22 w 129"/>
              <a:gd name="T9" fmla="*/ 20 h 239"/>
              <a:gd name="T10" fmla="*/ 34 w 129"/>
              <a:gd name="T11" fmla="*/ 4 h 239"/>
              <a:gd name="T12" fmla="*/ 52 w 129"/>
              <a:gd name="T13" fmla="*/ 0 h 239"/>
              <a:gd name="T14" fmla="*/ 70 w 129"/>
              <a:gd name="T15" fmla="*/ 8 h 239"/>
              <a:gd name="T16" fmla="*/ 84 w 129"/>
              <a:gd name="T17" fmla="*/ 26 h 239"/>
              <a:gd name="T18" fmla="*/ 86 w 129"/>
              <a:gd name="T19" fmla="*/ 44 h 239"/>
              <a:gd name="T20" fmla="*/ 86 w 129"/>
              <a:gd name="T21" fmla="*/ 62 h 239"/>
              <a:gd name="T22" fmla="*/ 70 w 129"/>
              <a:gd name="T23" fmla="*/ 74 h 239"/>
              <a:gd name="T24" fmla="*/ 62 w 129"/>
              <a:gd name="T25" fmla="*/ 90 h 239"/>
              <a:gd name="T26" fmla="*/ 62 w 129"/>
              <a:gd name="T27" fmla="*/ 108 h 239"/>
              <a:gd name="T28" fmla="*/ 54 w 129"/>
              <a:gd name="T29" fmla="*/ 122 h 239"/>
              <a:gd name="T30" fmla="*/ 36 w 129"/>
              <a:gd name="T31" fmla="*/ 130 h 239"/>
              <a:gd name="T32" fmla="*/ 18 w 129"/>
              <a:gd name="T33" fmla="*/ 140 h 239"/>
              <a:gd name="T34" fmla="*/ 0 w 129"/>
              <a:gd name="T35" fmla="*/ 152 h 239"/>
              <a:gd name="T36" fmla="*/ 14 w 129"/>
              <a:gd name="T37" fmla="*/ 136 h 239"/>
              <a:gd name="T38" fmla="*/ 32 w 129"/>
              <a:gd name="T39" fmla="*/ 126 h 239"/>
              <a:gd name="T40" fmla="*/ 50 w 129"/>
              <a:gd name="T41" fmla="*/ 120 h 239"/>
              <a:gd name="T42" fmla="*/ 60 w 129"/>
              <a:gd name="T43" fmla="*/ 108 h 239"/>
              <a:gd name="T44" fmla="*/ 60 w 129"/>
              <a:gd name="T45" fmla="*/ 90 h 239"/>
              <a:gd name="T46" fmla="*/ 70 w 129"/>
              <a:gd name="T47" fmla="*/ 86 h 239"/>
              <a:gd name="T48" fmla="*/ 68 w 129"/>
              <a:gd name="T49" fmla="*/ 104 h 239"/>
              <a:gd name="T50" fmla="*/ 74 w 129"/>
              <a:gd name="T51" fmla="*/ 120 h 239"/>
              <a:gd name="T52" fmla="*/ 88 w 129"/>
              <a:gd name="T53" fmla="*/ 136 h 239"/>
              <a:gd name="T54" fmla="*/ 116 w 129"/>
              <a:gd name="T55" fmla="*/ 148 h 239"/>
              <a:gd name="T56" fmla="*/ 116 w 129"/>
              <a:gd name="T57" fmla="*/ 144 h 239"/>
              <a:gd name="T58" fmla="*/ 100 w 129"/>
              <a:gd name="T59" fmla="*/ 132 h 239"/>
              <a:gd name="T60" fmla="*/ 82 w 129"/>
              <a:gd name="T61" fmla="*/ 122 h 239"/>
              <a:gd name="T62" fmla="*/ 64 w 129"/>
              <a:gd name="T63" fmla="*/ 120 h 239"/>
              <a:gd name="T64" fmla="*/ 64 w 129"/>
              <a:gd name="T65" fmla="*/ 138 h 239"/>
              <a:gd name="T66" fmla="*/ 64 w 129"/>
              <a:gd name="T67" fmla="*/ 156 h 239"/>
              <a:gd name="T68" fmla="*/ 64 w 129"/>
              <a:gd name="T69" fmla="*/ 174 h 239"/>
              <a:gd name="T70" fmla="*/ 54 w 129"/>
              <a:gd name="T71" fmla="*/ 190 h 239"/>
              <a:gd name="T72" fmla="*/ 42 w 129"/>
              <a:gd name="T73" fmla="*/ 208 h 239"/>
              <a:gd name="T74" fmla="*/ 32 w 129"/>
              <a:gd name="T75" fmla="*/ 226 h 239"/>
              <a:gd name="T76" fmla="*/ 28 w 129"/>
              <a:gd name="T77" fmla="*/ 232 h 239"/>
              <a:gd name="T78" fmla="*/ 38 w 129"/>
              <a:gd name="T79" fmla="*/ 214 h 239"/>
              <a:gd name="T80" fmla="*/ 48 w 129"/>
              <a:gd name="T81" fmla="*/ 194 h 239"/>
              <a:gd name="T82" fmla="*/ 58 w 129"/>
              <a:gd name="T83" fmla="*/ 176 h 239"/>
              <a:gd name="T84" fmla="*/ 66 w 129"/>
              <a:gd name="T85" fmla="*/ 176 h 239"/>
              <a:gd name="T86" fmla="*/ 70 w 129"/>
              <a:gd name="T87" fmla="*/ 194 h 239"/>
              <a:gd name="T88" fmla="*/ 78 w 129"/>
              <a:gd name="T89" fmla="*/ 214 h 239"/>
              <a:gd name="T90" fmla="*/ 88 w 129"/>
              <a:gd name="T91" fmla="*/ 230 h 239"/>
              <a:gd name="T92" fmla="*/ 96 w 129"/>
              <a:gd name="T93" fmla="*/ 232 h 239"/>
              <a:gd name="T94" fmla="*/ 88 w 129"/>
              <a:gd name="T95" fmla="*/ 214 h 239"/>
              <a:gd name="T96" fmla="*/ 80 w 129"/>
              <a:gd name="T97" fmla="*/ 196 h 239"/>
              <a:gd name="T98" fmla="*/ 74 w 129"/>
              <a:gd name="T99" fmla="*/ 178 h 239"/>
              <a:gd name="T100" fmla="*/ 72 w 129"/>
              <a:gd name="T101" fmla="*/ 160 h 239"/>
              <a:gd name="T102" fmla="*/ 72 w 129"/>
              <a:gd name="T103" fmla="*/ 142 h 239"/>
              <a:gd name="T104" fmla="*/ 72 w 129"/>
              <a:gd name="T105" fmla="*/ 124 h 239"/>
              <a:gd name="T106" fmla="*/ 64 w 129"/>
              <a:gd name="T107" fmla="*/ 124 h 239"/>
              <a:gd name="T108" fmla="*/ 64 w 129"/>
              <a:gd name="T109" fmla="*/ 142 h 239"/>
              <a:gd name="T110" fmla="*/ 66 w 129"/>
              <a:gd name="T111" fmla="*/ 160 h 239"/>
              <a:gd name="T112" fmla="*/ 62 w 129"/>
              <a:gd name="T113" fmla="*/ 178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9" h="239">
                <a:moveTo>
                  <a:pt x="58" y="52"/>
                </a:moveTo>
                <a:lnTo>
                  <a:pt x="70" y="78"/>
                </a:lnTo>
                <a:lnTo>
                  <a:pt x="64" y="78"/>
                </a:lnTo>
                <a:lnTo>
                  <a:pt x="58" y="78"/>
                </a:lnTo>
                <a:lnTo>
                  <a:pt x="52" y="76"/>
                </a:lnTo>
                <a:lnTo>
                  <a:pt x="44" y="74"/>
                </a:lnTo>
                <a:lnTo>
                  <a:pt x="36" y="68"/>
                </a:lnTo>
                <a:lnTo>
                  <a:pt x="30" y="64"/>
                </a:lnTo>
                <a:lnTo>
                  <a:pt x="26" y="58"/>
                </a:lnTo>
                <a:lnTo>
                  <a:pt x="22" y="52"/>
                </a:lnTo>
                <a:lnTo>
                  <a:pt x="20" y="46"/>
                </a:lnTo>
                <a:lnTo>
                  <a:pt x="20" y="40"/>
                </a:lnTo>
                <a:lnTo>
                  <a:pt x="20" y="34"/>
                </a:lnTo>
                <a:lnTo>
                  <a:pt x="20" y="28"/>
                </a:lnTo>
                <a:lnTo>
                  <a:pt x="22" y="20"/>
                </a:lnTo>
                <a:lnTo>
                  <a:pt x="24" y="14"/>
                </a:lnTo>
                <a:lnTo>
                  <a:pt x="28" y="8"/>
                </a:lnTo>
                <a:lnTo>
                  <a:pt x="34" y="4"/>
                </a:lnTo>
                <a:lnTo>
                  <a:pt x="40" y="0"/>
                </a:lnTo>
                <a:lnTo>
                  <a:pt x="46" y="0"/>
                </a:lnTo>
                <a:lnTo>
                  <a:pt x="52" y="0"/>
                </a:lnTo>
                <a:lnTo>
                  <a:pt x="58" y="0"/>
                </a:lnTo>
                <a:lnTo>
                  <a:pt x="64" y="4"/>
                </a:lnTo>
                <a:lnTo>
                  <a:pt x="70" y="8"/>
                </a:lnTo>
                <a:lnTo>
                  <a:pt x="76" y="16"/>
                </a:lnTo>
                <a:lnTo>
                  <a:pt x="82" y="20"/>
                </a:lnTo>
                <a:lnTo>
                  <a:pt x="84" y="26"/>
                </a:lnTo>
                <a:lnTo>
                  <a:pt x="86" y="32"/>
                </a:lnTo>
                <a:lnTo>
                  <a:pt x="86" y="38"/>
                </a:lnTo>
                <a:lnTo>
                  <a:pt x="86" y="44"/>
                </a:lnTo>
                <a:lnTo>
                  <a:pt x="86" y="50"/>
                </a:lnTo>
                <a:lnTo>
                  <a:pt x="86" y="56"/>
                </a:lnTo>
                <a:lnTo>
                  <a:pt x="86" y="62"/>
                </a:lnTo>
                <a:lnTo>
                  <a:pt x="80" y="66"/>
                </a:lnTo>
                <a:lnTo>
                  <a:pt x="76" y="72"/>
                </a:lnTo>
                <a:lnTo>
                  <a:pt x="70" y="74"/>
                </a:lnTo>
                <a:lnTo>
                  <a:pt x="64" y="78"/>
                </a:lnTo>
                <a:lnTo>
                  <a:pt x="62" y="84"/>
                </a:lnTo>
                <a:lnTo>
                  <a:pt x="62" y="90"/>
                </a:lnTo>
                <a:lnTo>
                  <a:pt x="62" y="96"/>
                </a:lnTo>
                <a:lnTo>
                  <a:pt x="62" y="102"/>
                </a:lnTo>
                <a:lnTo>
                  <a:pt x="62" y="108"/>
                </a:lnTo>
                <a:lnTo>
                  <a:pt x="62" y="114"/>
                </a:lnTo>
                <a:lnTo>
                  <a:pt x="60" y="120"/>
                </a:lnTo>
                <a:lnTo>
                  <a:pt x="54" y="122"/>
                </a:lnTo>
                <a:lnTo>
                  <a:pt x="48" y="124"/>
                </a:lnTo>
                <a:lnTo>
                  <a:pt x="42" y="128"/>
                </a:lnTo>
                <a:lnTo>
                  <a:pt x="36" y="130"/>
                </a:lnTo>
                <a:lnTo>
                  <a:pt x="30" y="134"/>
                </a:lnTo>
                <a:lnTo>
                  <a:pt x="24" y="136"/>
                </a:lnTo>
                <a:lnTo>
                  <a:pt x="18" y="140"/>
                </a:lnTo>
                <a:lnTo>
                  <a:pt x="12" y="144"/>
                </a:lnTo>
                <a:lnTo>
                  <a:pt x="6" y="148"/>
                </a:lnTo>
                <a:lnTo>
                  <a:pt x="0" y="152"/>
                </a:lnTo>
                <a:lnTo>
                  <a:pt x="6" y="148"/>
                </a:lnTo>
                <a:lnTo>
                  <a:pt x="10" y="142"/>
                </a:lnTo>
                <a:lnTo>
                  <a:pt x="14" y="136"/>
                </a:lnTo>
                <a:lnTo>
                  <a:pt x="20" y="132"/>
                </a:lnTo>
                <a:lnTo>
                  <a:pt x="26" y="128"/>
                </a:lnTo>
                <a:lnTo>
                  <a:pt x="32" y="126"/>
                </a:lnTo>
                <a:lnTo>
                  <a:pt x="38" y="124"/>
                </a:lnTo>
                <a:lnTo>
                  <a:pt x="44" y="124"/>
                </a:lnTo>
                <a:lnTo>
                  <a:pt x="50" y="120"/>
                </a:lnTo>
                <a:lnTo>
                  <a:pt x="56" y="116"/>
                </a:lnTo>
                <a:lnTo>
                  <a:pt x="62" y="114"/>
                </a:lnTo>
                <a:lnTo>
                  <a:pt x="60" y="108"/>
                </a:lnTo>
                <a:lnTo>
                  <a:pt x="60" y="102"/>
                </a:lnTo>
                <a:lnTo>
                  <a:pt x="60" y="96"/>
                </a:lnTo>
                <a:lnTo>
                  <a:pt x="60" y="90"/>
                </a:lnTo>
                <a:lnTo>
                  <a:pt x="60" y="84"/>
                </a:lnTo>
                <a:lnTo>
                  <a:pt x="66" y="80"/>
                </a:lnTo>
                <a:lnTo>
                  <a:pt x="70" y="86"/>
                </a:lnTo>
                <a:lnTo>
                  <a:pt x="68" y="92"/>
                </a:lnTo>
                <a:lnTo>
                  <a:pt x="68" y="98"/>
                </a:lnTo>
                <a:lnTo>
                  <a:pt x="68" y="104"/>
                </a:lnTo>
                <a:lnTo>
                  <a:pt x="68" y="110"/>
                </a:lnTo>
                <a:lnTo>
                  <a:pt x="68" y="116"/>
                </a:lnTo>
                <a:lnTo>
                  <a:pt x="74" y="120"/>
                </a:lnTo>
                <a:lnTo>
                  <a:pt x="80" y="124"/>
                </a:lnTo>
                <a:lnTo>
                  <a:pt x="84" y="130"/>
                </a:lnTo>
                <a:lnTo>
                  <a:pt x="88" y="136"/>
                </a:lnTo>
                <a:lnTo>
                  <a:pt x="94" y="138"/>
                </a:lnTo>
                <a:lnTo>
                  <a:pt x="100" y="144"/>
                </a:lnTo>
                <a:lnTo>
                  <a:pt x="116" y="148"/>
                </a:lnTo>
                <a:lnTo>
                  <a:pt x="128" y="152"/>
                </a:lnTo>
                <a:lnTo>
                  <a:pt x="122" y="148"/>
                </a:lnTo>
                <a:lnTo>
                  <a:pt x="116" y="144"/>
                </a:lnTo>
                <a:lnTo>
                  <a:pt x="112" y="138"/>
                </a:lnTo>
                <a:lnTo>
                  <a:pt x="106" y="136"/>
                </a:lnTo>
                <a:lnTo>
                  <a:pt x="100" y="132"/>
                </a:lnTo>
                <a:lnTo>
                  <a:pt x="94" y="128"/>
                </a:lnTo>
                <a:lnTo>
                  <a:pt x="88" y="124"/>
                </a:lnTo>
                <a:lnTo>
                  <a:pt x="82" y="122"/>
                </a:lnTo>
                <a:lnTo>
                  <a:pt x="76" y="120"/>
                </a:lnTo>
                <a:lnTo>
                  <a:pt x="70" y="116"/>
                </a:lnTo>
                <a:lnTo>
                  <a:pt x="64" y="120"/>
                </a:lnTo>
                <a:lnTo>
                  <a:pt x="64" y="126"/>
                </a:lnTo>
                <a:lnTo>
                  <a:pt x="64" y="132"/>
                </a:lnTo>
                <a:lnTo>
                  <a:pt x="64" y="138"/>
                </a:lnTo>
                <a:lnTo>
                  <a:pt x="64" y="144"/>
                </a:lnTo>
                <a:lnTo>
                  <a:pt x="64" y="150"/>
                </a:lnTo>
                <a:lnTo>
                  <a:pt x="64" y="156"/>
                </a:lnTo>
                <a:lnTo>
                  <a:pt x="64" y="162"/>
                </a:lnTo>
                <a:lnTo>
                  <a:pt x="64" y="168"/>
                </a:lnTo>
                <a:lnTo>
                  <a:pt x="64" y="174"/>
                </a:lnTo>
                <a:lnTo>
                  <a:pt x="64" y="180"/>
                </a:lnTo>
                <a:lnTo>
                  <a:pt x="58" y="184"/>
                </a:lnTo>
                <a:lnTo>
                  <a:pt x="54" y="190"/>
                </a:lnTo>
                <a:lnTo>
                  <a:pt x="50" y="196"/>
                </a:lnTo>
                <a:lnTo>
                  <a:pt x="46" y="202"/>
                </a:lnTo>
                <a:lnTo>
                  <a:pt x="42" y="208"/>
                </a:lnTo>
                <a:lnTo>
                  <a:pt x="38" y="214"/>
                </a:lnTo>
                <a:lnTo>
                  <a:pt x="34" y="220"/>
                </a:lnTo>
                <a:lnTo>
                  <a:pt x="32" y="226"/>
                </a:lnTo>
                <a:lnTo>
                  <a:pt x="30" y="232"/>
                </a:lnTo>
                <a:lnTo>
                  <a:pt x="26" y="238"/>
                </a:lnTo>
                <a:lnTo>
                  <a:pt x="28" y="232"/>
                </a:lnTo>
                <a:lnTo>
                  <a:pt x="30" y="226"/>
                </a:lnTo>
                <a:lnTo>
                  <a:pt x="34" y="220"/>
                </a:lnTo>
                <a:lnTo>
                  <a:pt x="38" y="214"/>
                </a:lnTo>
                <a:lnTo>
                  <a:pt x="40" y="208"/>
                </a:lnTo>
                <a:lnTo>
                  <a:pt x="44" y="200"/>
                </a:lnTo>
                <a:lnTo>
                  <a:pt x="48" y="194"/>
                </a:lnTo>
                <a:lnTo>
                  <a:pt x="52" y="188"/>
                </a:lnTo>
                <a:lnTo>
                  <a:pt x="54" y="182"/>
                </a:lnTo>
                <a:lnTo>
                  <a:pt x="58" y="176"/>
                </a:lnTo>
                <a:lnTo>
                  <a:pt x="62" y="170"/>
                </a:lnTo>
                <a:lnTo>
                  <a:pt x="64" y="164"/>
                </a:lnTo>
                <a:lnTo>
                  <a:pt x="66" y="176"/>
                </a:lnTo>
                <a:lnTo>
                  <a:pt x="66" y="182"/>
                </a:lnTo>
                <a:lnTo>
                  <a:pt x="68" y="188"/>
                </a:lnTo>
                <a:lnTo>
                  <a:pt x="70" y="194"/>
                </a:lnTo>
                <a:lnTo>
                  <a:pt x="72" y="200"/>
                </a:lnTo>
                <a:lnTo>
                  <a:pt x="76" y="206"/>
                </a:lnTo>
                <a:lnTo>
                  <a:pt x="78" y="214"/>
                </a:lnTo>
                <a:lnTo>
                  <a:pt x="80" y="220"/>
                </a:lnTo>
                <a:lnTo>
                  <a:pt x="86" y="224"/>
                </a:lnTo>
                <a:lnTo>
                  <a:pt x="88" y="230"/>
                </a:lnTo>
                <a:lnTo>
                  <a:pt x="94" y="232"/>
                </a:lnTo>
                <a:lnTo>
                  <a:pt x="96" y="238"/>
                </a:lnTo>
                <a:lnTo>
                  <a:pt x="96" y="232"/>
                </a:lnTo>
                <a:lnTo>
                  <a:pt x="94" y="226"/>
                </a:lnTo>
                <a:lnTo>
                  <a:pt x="90" y="220"/>
                </a:lnTo>
                <a:lnTo>
                  <a:pt x="88" y="214"/>
                </a:lnTo>
                <a:lnTo>
                  <a:pt x="84" y="208"/>
                </a:lnTo>
                <a:lnTo>
                  <a:pt x="82" y="202"/>
                </a:lnTo>
                <a:lnTo>
                  <a:pt x="80" y="196"/>
                </a:lnTo>
                <a:lnTo>
                  <a:pt x="78" y="190"/>
                </a:lnTo>
                <a:lnTo>
                  <a:pt x="76" y="184"/>
                </a:lnTo>
                <a:lnTo>
                  <a:pt x="74" y="178"/>
                </a:lnTo>
                <a:lnTo>
                  <a:pt x="74" y="172"/>
                </a:lnTo>
                <a:lnTo>
                  <a:pt x="72" y="166"/>
                </a:lnTo>
                <a:lnTo>
                  <a:pt x="72" y="160"/>
                </a:lnTo>
                <a:lnTo>
                  <a:pt x="72" y="154"/>
                </a:lnTo>
                <a:lnTo>
                  <a:pt x="72" y="148"/>
                </a:lnTo>
                <a:lnTo>
                  <a:pt x="72" y="142"/>
                </a:lnTo>
                <a:lnTo>
                  <a:pt x="72" y="136"/>
                </a:lnTo>
                <a:lnTo>
                  <a:pt x="72" y="130"/>
                </a:lnTo>
                <a:lnTo>
                  <a:pt x="72" y="124"/>
                </a:lnTo>
                <a:lnTo>
                  <a:pt x="72" y="118"/>
                </a:lnTo>
                <a:lnTo>
                  <a:pt x="66" y="118"/>
                </a:lnTo>
                <a:lnTo>
                  <a:pt x="64" y="124"/>
                </a:lnTo>
                <a:lnTo>
                  <a:pt x="64" y="130"/>
                </a:lnTo>
                <a:lnTo>
                  <a:pt x="64" y="136"/>
                </a:lnTo>
                <a:lnTo>
                  <a:pt x="64" y="142"/>
                </a:lnTo>
                <a:lnTo>
                  <a:pt x="66" y="148"/>
                </a:lnTo>
                <a:lnTo>
                  <a:pt x="66" y="154"/>
                </a:lnTo>
                <a:lnTo>
                  <a:pt x="66" y="160"/>
                </a:lnTo>
                <a:lnTo>
                  <a:pt x="66" y="166"/>
                </a:lnTo>
                <a:lnTo>
                  <a:pt x="66" y="172"/>
                </a:lnTo>
                <a:lnTo>
                  <a:pt x="62" y="178"/>
                </a:lnTo>
                <a:lnTo>
                  <a:pt x="58" y="196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89" name="Freeform 25"/>
          <p:cNvSpPr>
            <a:spLocks/>
          </p:cNvSpPr>
          <p:nvPr/>
        </p:nvSpPr>
        <p:spPr bwMode="auto">
          <a:xfrm>
            <a:off x="2209800" y="5029200"/>
            <a:ext cx="168275" cy="434975"/>
          </a:xfrm>
          <a:custGeom>
            <a:avLst/>
            <a:gdLst>
              <a:gd name="T0" fmla="*/ 51 w 106"/>
              <a:gd name="T1" fmla="*/ 48 h 205"/>
              <a:gd name="T2" fmla="*/ 24 w 106"/>
              <a:gd name="T3" fmla="*/ 48 h 205"/>
              <a:gd name="T4" fmla="*/ 21 w 106"/>
              <a:gd name="T5" fmla="*/ 21 h 205"/>
              <a:gd name="T6" fmla="*/ 42 w 106"/>
              <a:gd name="T7" fmla="*/ 3 h 205"/>
              <a:gd name="T8" fmla="*/ 69 w 106"/>
              <a:gd name="T9" fmla="*/ 6 h 205"/>
              <a:gd name="T10" fmla="*/ 78 w 106"/>
              <a:gd name="T11" fmla="*/ 33 h 205"/>
              <a:gd name="T12" fmla="*/ 60 w 106"/>
              <a:gd name="T13" fmla="*/ 51 h 205"/>
              <a:gd name="T14" fmla="*/ 51 w 106"/>
              <a:gd name="T15" fmla="*/ 69 h 205"/>
              <a:gd name="T16" fmla="*/ 54 w 106"/>
              <a:gd name="T17" fmla="*/ 60 h 205"/>
              <a:gd name="T18" fmla="*/ 30 w 106"/>
              <a:gd name="T19" fmla="*/ 51 h 205"/>
              <a:gd name="T20" fmla="*/ 54 w 106"/>
              <a:gd name="T21" fmla="*/ 72 h 205"/>
              <a:gd name="T22" fmla="*/ 63 w 106"/>
              <a:gd name="T23" fmla="*/ 69 h 205"/>
              <a:gd name="T24" fmla="*/ 51 w 106"/>
              <a:gd name="T25" fmla="*/ 75 h 205"/>
              <a:gd name="T26" fmla="*/ 33 w 106"/>
              <a:gd name="T27" fmla="*/ 90 h 205"/>
              <a:gd name="T28" fmla="*/ 6 w 106"/>
              <a:gd name="T29" fmla="*/ 105 h 205"/>
              <a:gd name="T30" fmla="*/ 18 w 106"/>
              <a:gd name="T31" fmla="*/ 111 h 205"/>
              <a:gd name="T32" fmla="*/ 42 w 106"/>
              <a:gd name="T33" fmla="*/ 90 h 205"/>
              <a:gd name="T34" fmla="*/ 69 w 106"/>
              <a:gd name="T35" fmla="*/ 99 h 205"/>
              <a:gd name="T36" fmla="*/ 96 w 106"/>
              <a:gd name="T37" fmla="*/ 111 h 205"/>
              <a:gd name="T38" fmla="*/ 96 w 106"/>
              <a:gd name="T39" fmla="*/ 99 h 205"/>
              <a:gd name="T40" fmla="*/ 69 w 106"/>
              <a:gd name="T41" fmla="*/ 90 h 205"/>
              <a:gd name="T42" fmla="*/ 48 w 106"/>
              <a:gd name="T43" fmla="*/ 93 h 205"/>
              <a:gd name="T44" fmla="*/ 60 w 106"/>
              <a:gd name="T45" fmla="*/ 120 h 205"/>
              <a:gd name="T46" fmla="*/ 60 w 106"/>
              <a:gd name="T47" fmla="*/ 147 h 205"/>
              <a:gd name="T48" fmla="*/ 39 w 106"/>
              <a:gd name="T49" fmla="*/ 171 h 205"/>
              <a:gd name="T50" fmla="*/ 21 w 106"/>
              <a:gd name="T51" fmla="*/ 195 h 205"/>
              <a:gd name="T52" fmla="*/ 21 w 106"/>
              <a:gd name="T53" fmla="*/ 186 h 205"/>
              <a:gd name="T54" fmla="*/ 45 w 106"/>
              <a:gd name="T55" fmla="*/ 165 h 205"/>
              <a:gd name="T56" fmla="*/ 54 w 106"/>
              <a:gd name="T57" fmla="*/ 141 h 205"/>
              <a:gd name="T58" fmla="*/ 48 w 106"/>
              <a:gd name="T59" fmla="*/ 114 h 205"/>
              <a:gd name="T60" fmla="*/ 54 w 106"/>
              <a:gd name="T61" fmla="*/ 150 h 205"/>
              <a:gd name="T62" fmla="*/ 54 w 106"/>
              <a:gd name="T63" fmla="*/ 123 h 205"/>
              <a:gd name="T64" fmla="*/ 57 w 106"/>
              <a:gd name="T65" fmla="*/ 117 h 205"/>
              <a:gd name="T66" fmla="*/ 66 w 106"/>
              <a:gd name="T67" fmla="*/ 111 h 205"/>
              <a:gd name="T68" fmla="*/ 66 w 106"/>
              <a:gd name="T69" fmla="*/ 120 h 205"/>
              <a:gd name="T70" fmla="*/ 66 w 106"/>
              <a:gd name="T71" fmla="*/ 147 h 205"/>
              <a:gd name="T72" fmla="*/ 72 w 106"/>
              <a:gd name="T73" fmla="*/ 174 h 205"/>
              <a:gd name="T74" fmla="*/ 93 w 106"/>
              <a:gd name="T75" fmla="*/ 201 h 205"/>
              <a:gd name="T76" fmla="*/ 93 w 106"/>
              <a:gd name="T77" fmla="*/ 174 h 205"/>
              <a:gd name="T78" fmla="*/ 78 w 106"/>
              <a:gd name="T79" fmla="*/ 150 h 205"/>
              <a:gd name="T80" fmla="*/ 57 w 106"/>
              <a:gd name="T81" fmla="*/ 126 h 205"/>
              <a:gd name="T82" fmla="*/ 54 w 106"/>
              <a:gd name="T83" fmla="*/ 147 h 205"/>
              <a:gd name="T84" fmla="*/ 51 w 106"/>
              <a:gd name="T85" fmla="*/ 174 h 205"/>
              <a:gd name="T86" fmla="*/ 27 w 106"/>
              <a:gd name="T87" fmla="*/ 195 h 205"/>
              <a:gd name="T88" fmla="*/ 39 w 106"/>
              <a:gd name="T89" fmla="*/ 168 h 205"/>
              <a:gd name="T90" fmla="*/ 54 w 106"/>
              <a:gd name="T91" fmla="*/ 141 h 205"/>
              <a:gd name="T92" fmla="*/ 57 w 106"/>
              <a:gd name="T93" fmla="*/ 132 h 205"/>
              <a:gd name="T94" fmla="*/ 54 w 106"/>
              <a:gd name="T95" fmla="*/ 159 h 205"/>
              <a:gd name="T96" fmla="*/ 48 w 106"/>
              <a:gd name="T97" fmla="*/ 147 h 205"/>
              <a:gd name="T98" fmla="*/ 48 w 106"/>
              <a:gd name="T99" fmla="*/ 120 h 205"/>
              <a:gd name="T100" fmla="*/ 48 w 106"/>
              <a:gd name="T101" fmla="*/ 93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6" h="205">
                <a:moveTo>
                  <a:pt x="51" y="33"/>
                </a:moveTo>
                <a:lnTo>
                  <a:pt x="60" y="48"/>
                </a:lnTo>
                <a:lnTo>
                  <a:pt x="51" y="48"/>
                </a:lnTo>
                <a:lnTo>
                  <a:pt x="42" y="48"/>
                </a:lnTo>
                <a:lnTo>
                  <a:pt x="33" y="48"/>
                </a:lnTo>
                <a:lnTo>
                  <a:pt x="24" y="48"/>
                </a:lnTo>
                <a:lnTo>
                  <a:pt x="24" y="39"/>
                </a:lnTo>
                <a:lnTo>
                  <a:pt x="21" y="30"/>
                </a:lnTo>
                <a:lnTo>
                  <a:pt x="21" y="21"/>
                </a:lnTo>
                <a:lnTo>
                  <a:pt x="24" y="12"/>
                </a:lnTo>
                <a:lnTo>
                  <a:pt x="33" y="6"/>
                </a:lnTo>
                <a:lnTo>
                  <a:pt x="42" y="3"/>
                </a:lnTo>
                <a:lnTo>
                  <a:pt x="51" y="0"/>
                </a:lnTo>
                <a:lnTo>
                  <a:pt x="60" y="0"/>
                </a:lnTo>
                <a:lnTo>
                  <a:pt x="69" y="6"/>
                </a:lnTo>
                <a:lnTo>
                  <a:pt x="72" y="15"/>
                </a:lnTo>
                <a:lnTo>
                  <a:pt x="75" y="24"/>
                </a:lnTo>
                <a:lnTo>
                  <a:pt x="78" y="33"/>
                </a:lnTo>
                <a:lnTo>
                  <a:pt x="78" y="42"/>
                </a:lnTo>
                <a:lnTo>
                  <a:pt x="69" y="48"/>
                </a:lnTo>
                <a:lnTo>
                  <a:pt x="60" y="51"/>
                </a:lnTo>
                <a:lnTo>
                  <a:pt x="51" y="51"/>
                </a:lnTo>
                <a:lnTo>
                  <a:pt x="51" y="60"/>
                </a:lnTo>
                <a:lnTo>
                  <a:pt x="51" y="69"/>
                </a:lnTo>
                <a:lnTo>
                  <a:pt x="54" y="78"/>
                </a:lnTo>
                <a:lnTo>
                  <a:pt x="54" y="69"/>
                </a:lnTo>
                <a:lnTo>
                  <a:pt x="54" y="60"/>
                </a:lnTo>
                <a:lnTo>
                  <a:pt x="42" y="60"/>
                </a:lnTo>
                <a:lnTo>
                  <a:pt x="39" y="51"/>
                </a:lnTo>
                <a:lnTo>
                  <a:pt x="30" y="51"/>
                </a:lnTo>
                <a:lnTo>
                  <a:pt x="51" y="54"/>
                </a:lnTo>
                <a:lnTo>
                  <a:pt x="54" y="63"/>
                </a:lnTo>
                <a:lnTo>
                  <a:pt x="54" y="72"/>
                </a:lnTo>
                <a:lnTo>
                  <a:pt x="51" y="81"/>
                </a:lnTo>
                <a:lnTo>
                  <a:pt x="60" y="78"/>
                </a:lnTo>
                <a:lnTo>
                  <a:pt x="63" y="69"/>
                </a:lnTo>
                <a:lnTo>
                  <a:pt x="63" y="60"/>
                </a:lnTo>
                <a:lnTo>
                  <a:pt x="54" y="66"/>
                </a:lnTo>
                <a:lnTo>
                  <a:pt x="51" y="75"/>
                </a:lnTo>
                <a:lnTo>
                  <a:pt x="51" y="84"/>
                </a:lnTo>
                <a:lnTo>
                  <a:pt x="42" y="87"/>
                </a:lnTo>
                <a:lnTo>
                  <a:pt x="33" y="90"/>
                </a:lnTo>
                <a:lnTo>
                  <a:pt x="24" y="96"/>
                </a:lnTo>
                <a:lnTo>
                  <a:pt x="15" y="99"/>
                </a:lnTo>
                <a:lnTo>
                  <a:pt x="6" y="105"/>
                </a:lnTo>
                <a:lnTo>
                  <a:pt x="0" y="114"/>
                </a:lnTo>
                <a:lnTo>
                  <a:pt x="9" y="117"/>
                </a:lnTo>
                <a:lnTo>
                  <a:pt x="18" y="111"/>
                </a:lnTo>
                <a:lnTo>
                  <a:pt x="24" y="102"/>
                </a:lnTo>
                <a:lnTo>
                  <a:pt x="33" y="96"/>
                </a:lnTo>
                <a:lnTo>
                  <a:pt x="42" y="90"/>
                </a:lnTo>
                <a:lnTo>
                  <a:pt x="51" y="87"/>
                </a:lnTo>
                <a:lnTo>
                  <a:pt x="60" y="93"/>
                </a:lnTo>
                <a:lnTo>
                  <a:pt x="69" y="99"/>
                </a:lnTo>
                <a:lnTo>
                  <a:pt x="78" y="102"/>
                </a:lnTo>
                <a:lnTo>
                  <a:pt x="87" y="105"/>
                </a:lnTo>
                <a:lnTo>
                  <a:pt x="96" y="111"/>
                </a:lnTo>
                <a:lnTo>
                  <a:pt x="105" y="114"/>
                </a:lnTo>
                <a:lnTo>
                  <a:pt x="105" y="105"/>
                </a:lnTo>
                <a:lnTo>
                  <a:pt x="96" y="99"/>
                </a:lnTo>
                <a:lnTo>
                  <a:pt x="87" y="96"/>
                </a:lnTo>
                <a:lnTo>
                  <a:pt x="78" y="93"/>
                </a:lnTo>
                <a:lnTo>
                  <a:pt x="69" y="90"/>
                </a:lnTo>
                <a:lnTo>
                  <a:pt x="60" y="87"/>
                </a:lnTo>
                <a:lnTo>
                  <a:pt x="51" y="84"/>
                </a:lnTo>
                <a:lnTo>
                  <a:pt x="48" y="93"/>
                </a:lnTo>
                <a:lnTo>
                  <a:pt x="51" y="102"/>
                </a:lnTo>
                <a:lnTo>
                  <a:pt x="57" y="111"/>
                </a:lnTo>
                <a:lnTo>
                  <a:pt x="60" y="120"/>
                </a:lnTo>
                <a:lnTo>
                  <a:pt x="60" y="129"/>
                </a:lnTo>
                <a:lnTo>
                  <a:pt x="63" y="138"/>
                </a:lnTo>
                <a:lnTo>
                  <a:pt x="60" y="147"/>
                </a:lnTo>
                <a:lnTo>
                  <a:pt x="51" y="153"/>
                </a:lnTo>
                <a:lnTo>
                  <a:pt x="45" y="162"/>
                </a:lnTo>
                <a:lnTo>
                  <a:pt x="39" y="171"/>
                </a:lnTo>
                <a:lnTo>
                  <a:pt x="30" y="177"/>
                </a:lnTo>
                <a:lnTo>
                  <a:pt x="27" y="186"/>
                </a:lnTo>
                <a:lnTo>
                  <a:pt x="21" y="195"/>
                </a:lnTo>
                <a:lnTo>
                  <a:pt x="15" y="204"/>
                </a:lnTo>
                <a:lnTo>
                  <a:pt x="18" y="195"/>
                </a:lnTo>
                <a:lnTo>
                  <a:pt x="21" y="186"/>
                </a:lnTo>
                <a:lnTo>
                  <a:pt x="30" y="180"/>
                </a:lnTo>
                <a:lnTo>
                  <a:pt x="39" y="174"/>
                </a:lnTo>
                <a:lnTo>
                  <a:pt x="45" y="165"/>
                </a:lnTo>
                <a:lnTo>
                  <a:pt x="54" y="159"/>
                </a:lnTo>
                <a:lnTo>
                  <a:pt x="54" y="150"/>
                </a:lnTo>
                <a:lnTo>
                  <a:pt x="54" y="141"/>
                </a:lnTo>
                <a:lnTo>
                  <a:pt x="51" y="132"/>
                </a:lnTo>
                <a:lnTo>
                  <a:pt x="51" y="123"/>
                </a:lnTo>
                <a:lnTo>
                  <a:pt x="48" y="114"/>
                </a:lnTo>
                <a:lnTo>
                  <a:pt x="48" y="132"/>
                </a:lnTo>
                <a:lnTo>
                  <a:pt x="51" y="141"/>
                </a:lnTo>
                <a:lnTo>
                  <a:pt x="54" y="150"/>
                </a:lnTo>
                <a:lnTo>
                  <a:pt x="54" y="141"/>
                </a:lnTo>
                <a:lnTo>
                  <a:pt x="54" y="132"/>
                </a:lnTo>
                <a:lnTo>
                  <a:pt x="54" y="123"/>
                </a:lnTo>
                <a:lnTo>
                  <a:pt x="54" y="114"/>
                </a:lnTo>
                <a:lnTo>
                  <a:pt x="54" y="105"/>
                </a:lnTo>
                <a:lnTo>
                  <a:pt x="57" y="117"/>
                </a:lnTo>
                <a:lnTo>
                  <a:pt x="57" y="126"/>
                </a:lnTo>
                <a:lnTo>
                  <a:pt x="66" y="120"/>
                </a:lnTo>
                <a:lnTo>
                  <a:pt x="66" y="111"/>
                </a:lnTo>
                <a:lnTo>
                  <a:pt x="66" y="102"/>
                </a:lnTo>
                <a:lnTo>
                  <a:pt x="66" y="111"/>
                </a:lnTo>
                <a:lnTo>
                  <a:pt x="66" y="120"/>
                </a:lnTo>
                <a:lnTo>
                  <a:pt x="69" y="129"/>
                </a:lnTo>
                <a:lnTo>
                  <a:pt x="69" y="138"/>
                </a:lnTo>
                <a:lnTo>
                  <a:pt x="66" y="147"/>
                </a:lnTo>
                <a:lnTo>
                  <a:pt x="69" y="156"/>
                </a:lnTo>
                <a:lnTo>
                  <a:pt x="69" y="165"/>
                </a:lnTo>
                <a:lnTo>
                  <a:pt x="72" y="174"/>
                </a:lnTo>
                <a:lnTo>
                  <a:pt x="78" y="183"/>
                </a:lnTo>
                <a:lnTo>
                  <a:pt x="87" y="192"/>
                </a:lnTo>
                <a:lnTo>
                  <a:pt x="93" y="201"/>
                </a:lnTo>
                <a:lnTo>
                  <a:pt x="99" y="192"/>
                </a:lnTo>
                <a:lnTo>
                  <a:pt x="99" y="183"/>
                </a:lnTo>
                <a:lnTo>
                  <a:pt x="93" y="174"/>
                </a:lnTo>
                <a:lnTo>
                  <a:pt x="90" y="165"/>
                </a:lnTo>
                <a:lnTo>
                  <a:pt x="87" y="156"/>
                </a:lnTo>
                <a:lnTo>
                  <a:pt x="78" y="150"/>
                </a:lnTo>
                <a:lnTo>
                  <a:pt x="72" y="141"/>
                </a:lnTo>
                <a:lnTo>
                  <a:pt x="66" y="132"/>
                </a:lnTo>
                <a:lnTo>
                  <a:pt x="57" y="126"/>
                </a:lnTo>
                <a:lnTo>
                  <a:pt x="54" y="117"/>
                </a:lnTo>
                <a:lnTo>
                  <a:pt x="54" y="138"/>
                </a:lnTo>
                <a:lnTo>
                  <a:pt x="54" y="147"/>
                </a:lnTo>
                <a:lnTo>
                  <a:pt x="54" y="156"/>
                </a:lnTo>
                <a:lnTo>
                  <a:pt x="54" y="165"/>
                </a:lnTo>
                <a:lnTo>
                  <a:pt x="51" y="174"/>
                </a:lnTo>
                <a:lnTo>
                  <a:pt x="45" y="183"/>
                </a:lnTo>
                <a:lnTo>
                  <a:pt x="36" y="189"/>
                </a:lnTo>
                <a:lnTo>
                  <a:pt x="27" y="195"/>
                </a:lnTo>
                <a:lnTo>
                  <a:pt x="27" y="186"/>
                </a:lnTo>
                <a:lnTo>
                  <a:pt x="33" y="177"/>
                </a:lnTo>
                <a:lnTo>
                  <a:pt x="39" y="168"/>
                </a:lnTo>
                <a:lnTo>
                  <a:pt x="45" y="159"/>
                </a:lnTo>
                <a:lnTo>
                  <a:pt x="51" y="150"/>
                </a:lnTo>
                <a:lnTo>
                  <a:pt x="54" y="141"/>
                </a:lnTo>
                <a:lnTo>
                  <a:pt x="57" y="132"/>
                </a:lnTo>
                <a:lnTo>
                  <a:pt x="57" y="123"/>
                </a:lnTo>
                <a:lnTo>
                  <a:pt x="57" y="132"/>
                </a:lnTo>
                <a:lnTo>
                  <a:pt x="57" y="141"/>
                </a:lnTo>
                <a:lnTo>
                  <a:pt x="57" y="150"/>
                </a:lnTo>
                <a:lnTo>
                  <a:pt x="54" y="159"/>
                </a:lnTo>
                <a:lnTo>
                  <a:pt x="51" y="168"/>
                </a:lnTo>
                <a:lnTo>
                  <a:pt x="45" y="156"/>
                </a:lnTo>
                <a:lnTo>
                  <a:pt x="48" y="147"/>
                </a:lnTo>
                <a:lnTo>
                  <a:pt x="48" y="138"/>
                </a:lnTo>
                <a:lnTo>
                  <a:pt x="48" y="129"/>
                </a:lnTo>
                <a:lnTo>
                  <a:pt x="48" y="120"/>
                </a:lnTo>
                <a:lnTo>
                  <a:pt x="48" y="111"/>
                </a:lnTo>
                <a:lnTo>
                  <a:pt x="48" y="102"/>
                </a:lnTo>
                <a:lnTo>
                  <a:pt x="48" y="93"/>
                </a:lnTo>
                <a:lnTo>
                  <a:pt x="48" y="84"/>
                </a:lnTo>
                <a:lnTo>
                  <a:pt x="51" y="81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90" name="Freeform 26"/>
          <p:cNvSpPr>
            <a:spLocks/>
          </p:cNvSpPr>
          <p:nvPr/>
        </p:nvSpPr>
        <p:spPr bwMode="auto">
          <a:xfrm>
            <a:off x="1981200" y="5257800"/>
            <a:ext cx="136525" cy="531813"/>
          </a:xfrm>
          <a:custGeom>
            <a:avLst/>
            <a:gdLst>
              <a:gd name="T0" fmla="*/ 32 w 85"/>
              <a:gd name="T1" fmla="*/ 84 h 251"/>
              <a:gd name="T2" fmla="*/ 16 w 85"/>
              <a:gd name="T3" fmla="*/ 74 h 251"/>
              <a:gd name="T4" fmla="*/ 10 w 85"/>
              <a:gd name="T5" fmla="*/ 56 h 251"/>
              <a:gd name="T6" fmla="*/ 8 w 85"/>
              <a:gd name="T7" fmla="*/ 32 h 251"/>
              <a:gd name="T8" fmla="*/ 12 w 85"/>
              <a:gd name="T9" fmla="*/ 10 h 251"/>
              <a:gd name="T10" fmla="*/ 30 w 85"/>
              <a:gd name="T11" fmla="*/ 0 h 251"/>
              <a:gd name="T12" fmla="*/ 48 w 85"/>
              <a:gd name="T13" fmla="*/ 6 h 251"/>
              <a:gd name="T14" fmla="*/ 62 w 85"/>
              <a:gd name="T15" fmla="*/ 20 h 251"/>
              <a:gd name="T16" fmla="*/ 70 w 85"/>
              <a:gd name="T17" fmla="*/ 36 h 251"/>
              <a:gd name="T18" fmla="*/ 70 w 85"/>
              <a:gd name="T19" fmla="*/ 54 h 251"/>
              <a:gd name="T20" fmla="*/ 58 w 85"/>
              <a:gd name="T21" fmla="*/ 70 h 251"/>
              <a:gd name="T22" fmla="*/ 40 w 85"/>
              <a:gd name="T23" fmla="*/ 84 h 251"/>
              <a:gd name="T24" fmla="*/ 38 w 85"/>
              <a:gd name="T25" fmla="*/ 102 h 251"/>
              <a:gd name="T26" fmla="*/ 30 w 85"/>
              <a:gd name="T27" fmla="*/ 118 h 251"/>
              <a:gd name="T28" fmla="*/ 18 w 85"/>
              <a:gd name="T29" fmla="*/ 134 h 251"/>
              <a:gd name="T30" fmla="*/ 0 w 85"/>
              <a:gd name="T31" fmla="*/ 148 h 251"/>
              <a:gd name="T32" fmla="*/ 10 w 85"/>
              <a:gd name="T33" fmla="*/ 132 h 251"/>
              <a:gd name="T34" fmla="*/ 24 w 85"/>
              <a:gd name="T35" fmla="*/ 116 h 251"/>
              <a:gd name="T36" fmla="*/ 42 w 85"/>
              <a:gd name="T37" fmla="*/ 112 h 251"/>
              <a:gd name="T38" fmla="*/ 58 w 85"/>
              <a:gd name="T39" fmla="*/ 124 h 251"/>
              <a:gd name="T40" fmla="*/ 76 w 85"/>
              <a:gd name="T41" fmla="*/ 134 h 251"/>
              <a:gd name="T42" fmla="*/ 70 w 85"/>
              <a:gd name="T43" fmla="*/ 134 h 251"/>
              <a:gd name="T44" fmla="*/ 52 w 85"/>
              <a:gd name="T45" fmla="*/ 124 h 251"/>
              <a:gd name="T46" fmla="*/ 40 w 85"/>
              <a:gd name="T47" fmla="*/ 120 h 251"/>
              <a:gd name="T48" fmla="*/ 46 w 85"/>
              <a:gd name="T49" fmla="*/ 138 h 251"/>
              <a:gd name="T50" fmla="*/ 46 w 85"/>
              <a:gd name="T51" fmla="*/ 158 h 251"/>
              <a:gd name="T52" fmla="*/ 46 w 85"/>
              <a:gd name="T53" fmla="*/ 176 h 251"/>
              <a:gd name="T54" fmla="*/ 42 w 85"/>
              <a:gd name="T55" fmla="*/ 194 h 251"/>
              <a:gd name="T56" fmla="*/ 30 w 85"/>
              <a:gd name="T57" fmla="*/ 212 h 251"/>
              <a:gd name="T58" fmla="*/ 22 w 85"/>
              <a:gd name="T59" fmla="*/ 230 h 251"/>
              <a:gd name="T60" fmla="*/ 22 w 85"/>
              <a:gd name="T61" fmla="*/ 224 h 251"/>
              <a:gd name="T62" fmla="*/ 30 w 85"/>
              <a:gd name="T63" fmla="*/ 206 h 251"/>
              <a:gd name="T64" fmla="*/ 40 w 85"/>
              <a:gd name="T65" fmla="*/ 190 h 251"/>
              <a:gd name="T66" fmla="*/ 48 w 85"/>
              <a:gd name="T67" fmla="*/ 184 h 251"/>
              <a:gd name="T68" fmla="*/ 56 w 85"/>
              <a:gd name="T69" fmla="*/ 202 h 251"/>
              <a:gd name="T70" fmla="*/ 66 w 85"/>
              <a:gd name="T71" fmla="*/ 220 h 251"/>
              <a:gd name="T72" fmla="*/ 78 w 85"/>
              <a:gd name="T73" fmla="*/ 238 h 251"/>
              <a:gd name="T74" fmla="*/ 82 w 85"/>
              <a:gd name="T75" fmla="*/ 244 h 251"/>
              <a:gd name="T76" fmla="*/ 74 w 85"/>
              <a:gd name="T77" fmla="*/ 226 h 251"/>
              <a:gd name="T78" fmla="*/ 68 w 85"/>
              <a:gd name="T79" fmla="*/ 208 h 251"/>
              <a:gd name="T80" fmla="*/ 60 w 85"/>
              <a:gd name="T81" fmla="*/ 190 h 251"/>
              <a:gd name="T82" fmla="*/ 54 w 85"/>
              <a:gd name="T83" fmla="*/ 172 h 251"/>
              <a:gd name="T84" fmla="*/ 48 w 85"/>
              <a:gd name="T85" fmla="*/ 154 h 251"/>
              <a:gd name="T86" fmla="*/ 48 w 85"/>
              <a:gd name="T87" fmla="*/ 136 h 251"/>
              <a:gd name="T88" fmla="*/ 46 w 85"/>
              <a:gd name="T89" fmla="*/ 116 h 251"/>
              <a:gd name="T90" fmla="*/ 40 w 85"/>
              <a:gd name="T91" fmla="*/ 100 h 251"/>
              <a:gd name="T92" fmla="*/ 44 w 85"/>
              <a:gd name="T93" fmla="*/ 94 h 251"/>
              <a:gd name="T94" fmla="*/ 46 w 85"/>
              <a:gd name="T95" fmla="*/ 112 h 251"/>
              <a:gd name="T96" fmla="*/ 44 w 85"/>
              <a:gd name="T97" fmla="*/ 100 h 251"/>
              <a:gd name="T98" fmla="*/ 42 w 85"/>
              <a:gd name="T99" fmla="*/ 80 h 251"/>
              <a:gd name="T100" fmla="*/ 52 w 85"/>
              <a:gd name="T101" fmla="*/ 60 h 251"/>
              <a:gd name="T102" fmla="*/ 36 w 85"/>
              <a:gd name="T103" fmla="*/ 64 h 251"/>
              <a:gd name="T104" fmla="*/ 52 w 85"/>
              <a:gd name="T105" fmla="*/ 6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5" h="251">
                <a:moveTo>
                  <a:pt x="52" y="60"/>
                </a:moveTo>
                <a:lnTo>
                  <a:pt x="38" y="84"/>
                </a:lnTo>
                <a:lnTo>
                  <a:pt x="32" y="84"/>
                </a:lnTo>
                <a:lnTo>
                  <a:pt x="26" y="84"/>
                </a:lnTo>
                <a:lnTo>
                  <a:pt x="20" y="80"/>
                </a:lnTo>
                <a:lnTo>
                  <a:pt x="16" y="74"/>
                </a:lnTo>
                <a:lnTo>
                  <a:pt x="14" y="68"/>
                </a:lnTo>
                <a:lnTo>
                  <a:pt x="12" y="62"/>
                </a:lnTo>
                <a:lnTo>
                  <a:pt x="10" y="56"/>
                </a:lnTo>
                <a:lnTo>
                  <a:pt x="8" y="48"/>
                </a:lnTo>
                <a:lnTo>
                  <a:pt x="8" y="40"/>
                </a:lnTo>
                <a:lnTo>
                  <a:pt x="8" y="32"/>
                </a:lnTo>
                <a:lnTo>
                  <a:pt x="8" y="24"/>
                </a:lnTo>
                <a:lnTo>
                  <a:pt x="8" y="16"/>
                </a:lnTo>
                <a:lnTo>
                  <a:pt x="12" y="10"/>
                </a:lnTo>
                <a:lnTo>
                  <a:pt x="18" y="4"/>
                </a:lnTo>
                <a:lnTo>
                  <a:pt x="24" y="0"/>
                </a:lnTo>
                <a:lnTo>
                  <a:pt x="30" y="0"/>
                </a:lnTo>
                <a:lnTo>
                  <a:pt x="36" y="0"/>
                </a:lnTo>
                <a:lnTo>
                  <a:pt x="42" y="4"/>
                </a:lnTo>
                <a:lnTo>
                  <a:pt x="48" y="6"/>
                </a:lnTo>
                <a:lnTo>
                  <a:pt x="54" y="8"/>
                </a:lnTo>
                <a:lnTo>
                  <a:pt x="58" y="14"/>
                </a:lnTo>
                <a:lnTo>
                  <a:pt x="62" y="20"/>
                </a:lnTo>
                <a:lnTo>
                  <a:pt x="68" y="24"/>
                </a:lnTo>
                <a:lnTo>
                  <a:pt x="70" y="30"/>
                </a:lnTo>
                <a:lnTo>
                  <a:pt x="70" y="36"/>
                </a:lnTo>
                <a:lnTo>
                  <a:pt x="70" y="42"/>
                </a:lnTo>
                <a:lnTo>
                  <a:pt x="70" y="48"/>
                </a:lnTo>
                <a:lnTo>
                  <a:pt x="70" y="54"/>
                </a:lnTo>
                <a:lnTo>
                  <a:pt x="66" y="60"/>
                </a:lnTo>
                <a:lnTo>
                  <a:pt x="60" y="64"/>
                </a:lnTo>
                <a:lnTo>
                  <a:pt x="58" y="70"/>
                </a:lnTo>
                <a:lnTo>
                  <a:pt x="52" y="76"/>
                </a:lnTo>
                <a:lnTo>
                  <a:pt x="46" y="80"/>
                </a:lnTo>
                <a:lnTo>
                  <a:pt x="40" y="84"/>
                </a:lnTo>
                <a:lnTo>
                  <a:pt x="38" y="90"/>
                </a:lnTo>
                <a:lnTo>
                  <a:pt x="38" y="96"/>
                </a:lnTo>
                <a:lnTo>
                  <a:pt x="38" y="102"/>
                </a:lnTo>
                <a:lnTo>
                  <a:pt x="40" y="108"/>
                </a:lnTo>
                <a:lnTo>
                  <a:pt x="36" y="114"/>
                </a:lnTo>
                <a:lnTo>
                  <a:pt x="30" y="118"/>
                </a:lnTo>
                <a:lnTo>
                  <a:pt x="26" y="124"/>
                </a:lnTo>
                <a:lnTo>
                  <a:pt x="20" y="128"/>
                </a:lnTo>
                <a:lnTo>
                  <a:pt x="18" y="134"/>
                </a:lnTo>
                <a:lnTo>
                  <a:pt x="12" y="138"/>
                </a:lnTo>
                <a:lnTo>
                  <a:pt x="6" y="144"/>
                </a:lnTo>
                <a:lnTo>
                  <a:pt x="0" y="148"/>
                </a:lnTo>
                <a:lnTo>
                  <a:pt x="2" y="142"/>
                </a:lnTo>
                <a:lnTo>
                  <a:pt x="4" y="136"/>
                </a:lnTo>
                <a:lnTo>
                  <a:pt x="10" y="132"/>
                </a:lnTo>
                <a:lnTo>
                  <a:pt x="14" y="126"/>
                </a:lnTo>
                <a:lnTo>
                  <a:pt x="18" y="120"/>
                </a:lnTo>
                <a:lnTo>
                  <a:pt x="24" y="116"/>
                </a:lnTo>
                <a:lnTo>
                  <a:pt x="30" y="112"/>
                </a:lnTo>
                <a:lnTo>
                  <a:pt x="36" y="108"/>
                </a:lnTo>
                <a:lnTo>
                  <a:pt x="42" y="112"/>
                </a:lnTo>
                <a:lnTo>
                  <a:pt x="48" y="116"/>
                </a:lnTo>
                <a:lnTo>
                  <a:pt x="54" y="118"/>
                </a:lnTo>
                <a:lnTo>
                  <a:pt x="58" y="124"/>
                </a:lnTo>
                <a:lnTo>
                  <a:pt x="64" y="126"/>
                </a:lnTo>
                <a:lnTo>
                  <a:pt x="70" y="130"/>
                </a:lnTo>
                <a:lnTo>
                  <a:pt x="76" y="134"/>
                </a:lnTo>
                <a:lnTo>
                  <a:pt x="82" y="138"/>
                </a:lnTo>
                <a:lnTo>
                  <a:pt x="76" y="138"/>
                </a:lnTo>
                <a:lnTo>
                  <a:pt x="70" y="134"/>
                </a:lnTo>
                <a:lnTo>
                  <a:pt x="64" y="130"/>
                </a:lnTo>
                <a:lnTo>
                  <a:pt x="58" y="126"/>
                </a:lnTo>
                <a:lnTo>
                  <a:pt x="52" y="124"/>
                </a:lnTo>
                <a:lnTo>
                  <a:pt x="46" y="120"/>
                </a:lnTo>
                <a:lnTo>
                  <a:pt x="42" y="114"/>
                </a:lnTo>
                <a:lnTo>
                  <a:pt x="40" y="120"/>
                </a:lnTo>
                <a:lnTo>
                  <a:pt x="42" y="126"/>
                </a:lnTo>
                <a:lnTo>
                  <a:pt x="46" y="132"/>
                </a:lnTo>
                <a:lnTo>
                  <a:pt x="46" y="138"/>
                </a:lnTo>
                <a:lnTo>
                  <a:pt x="46" y="144"/>
                </a:lnTo>
                <a:lnTo>
                  <a:pt x="46" y="152"/>
                </a:lnTo>
                <a:lnTo>
                  <a:pt x="46" y="158"/>
                </a:lnTo>
                <a:lnTo>
                  <a:pt x="46" y="164"/>
                </a:lnTo>
                <a:lnTo>
                  <a:pt x="46" y="170"/>
                </a:lnTo>
                <a:lnTo>
                  <a:pt x="46" y="176"/>
                </a:lnTo>
                <a:lnTo>
                  <a:pt x="48" y="182"/>
                </a:lnTo>
                <a:lnTo>
                  <a:pt x="46" y="188"/>
                </a:lnTo>
                <a:lnTo>
                  <a:pt x="42" y="194"/>
                </a:lnTo>
                <a:lnTo>
                  <a:pt x="40" y="200"/>
                </a:lnTo>
                <a:lnTo>
                  <a:pt x="36" y="206"/>
                </a:lnTo>
                <a:lnTo>
                  <a:pt x="30" y="212"/>
                </a:lnTo>
                <a:lnTo>
                  <a:pt x="28" y="218"/>
                </a:lnTo>
                <a:lnTo>
                  <a:pt x="24" y="224"/>
                </a:lnTo>
                <a:lnTo>
                  <a:pt x="22" y="230"/>
                </a:lnTo>
                <a:lnTo>
                  <a:pt x="18" y="236"/>
                </a:lnTo>
                <a:lnTo>
                  <a:pt x="22" y="230"/>
                </a:lnTo>
                <a:lnTo>
                  <a:pt x="22" y="224"/>
                </a:lnTo>
                <a:lnTo>
                  <a:pt x="24" y="218"/>
                </a:lnTo>
                <a:lnTo>
                  <a:pt x="26" y="212"/>
                </a:lnTo>
                <a:lnTo>
                  <a:pt x="30" y="206"/>
                </a:lnTo>
                <a:lnTo>
                  <a:pt x="32" y="200"/>
                </a:lnTo>
                <a:lnTo>
                  <a:pt x="38" y="196"/>
                </a:lnTo>
                <a:lnTo>
                  <a:pt x="40" y="190"/>
                </a:lnTo>
                <a:lnTo>
                  <a:pt x="46" y="184"/>
                </a:lnTo>
                <a:lnTo>
                  <a:pt x="46" y="178"/>
                </a:lnTo>
                <a:lnTo>
                  <a:pt x="48" y="184"/>
                </a:lnTo>
                <a:lnTo>
                  <a:pt x="50" y="190"/>
                </a:lnTo>
                <a:lnTo>
                  <a:pt x="52" y="196"/>
                </a:lnTo>
                <a:lnTo>
                  <a:pt x="56" y="202"/>
                </a:lnTo>
                <a:lnTo>
                  <a:pt x="60" y="208"/>
                </a:lnTo>
                <a:lnTo>
                  <a:pt x="62" y="214"/>
                </a:lnTo>
                <a:lnTo>
                  <a:pt x="66" y="220"/>
                </a:lnTo>
                <a:lnTo>
                  <a:pt x="70" y="226"/>
                </a:lnTo>
                <a:lnTo>
                  <a:pt x="74" y="232"/>
                </a:lnTo>
                <a:lnTo>
                  <a:pt x="78" y="238"/>
                </a:lnTo>
                <a:lnTo>
                  <a:pt x="80" y="244"/>
                </a:lnTo>
                <a:lnTo>
                  <a:pt x="84" y="250"/>
                </a:lnTo>
                <a:lnTo>
                  <a:pt x="82" y="244"/>
                </a:lnTo>
                <a:lnTo>
                  <a:pt x="80" y="238"/>
                </a:lnTo>
                <a:lnTo>
                  <a:pt x="78" y="232"/>
                </a:lnTo>
                <a:lnTo>
                  <a:pt x="74" y="226"/>
                </a:lnTo>
                <a:lnTo>
                  <a:pt x="72" y="220"/>
                </a:lnTo>
                <a:lnTo>
                  <a:pt x="70" y="214"/>
                </a:lnTo>
                <a:lnTo>
                  <a:pt x="68" y="208"/>
                </a:lnTo>
                <a:lnTo>
                  <a:pt x="66" y="202"/>
                </a:lnTo>
                <a:lnTo>
                  <a:pt x="62" y="196"/>
                </a:lnTo>
                <a:lnTo>
                  <a:pt x="60" y="190"/>
                </a:lnTo>
                <a:lnTo>
                  <a:pt x="58" y="184"/>
                </a:lnTo>
                <a:lnTo>
                  <a:pt x="56" y="178"/>
                </a:lnTo>
                <a:lnTo>
                  <a:pt x="54" y="172"/>
                </a:lnTo>
                <a:lnTo>
                  <a:pt x="50" y="166"/>
                </a:lnTo>
                <a:lnTo>
                  <a:pt x="50" y="160"/>
                </a:lnTo>
                <a:lnTo>
                  <a:pt x="48" y="154"/>
                </a:lnTo>
                <a:lnTo>
                  <a:pt x="48" y="148"/>
                </a:lnTo>
                <a:lnTo>
                  <a:pt x="48" y="142"/>
                </a:lnTo>
                <a:lnTo>
                  <a:pt x="48" y="136"/>
                </a:lnTo>
                <a:lnTo>
                  <a:pt x="48" y="128"/>
                </a:lnTo>
                <a:lnTo>
                  <a:pt x="48" y="122"/>
                </a:lnTo>
                <a:lnTo>
                  <a:pt x="46" y="116"/>
                </a:lnTo>
                <a:lnTo>
                  <a:pt x="40" y="112"/>
                </a:lnTo>
                <a:lnTo>
                  <a:pt x="40" y="106"/>
                </a:lnTo>
                <a:lnTo>
                  <a:pt x="40" y="100"/>
                </a:lnTo>
                <a:lnTo>
                  <a:pt x="42" y="94"/>
                </a:lnTo>
                <a:lnTo>
                  <a:pt x="42" y="88"/>
                </a:lnTo>
                <a:lnTo>
                  <a:pt x="44" y="94"/>
                </a:lnTo>
                <a:lnTo>
                  <a:pt x="44" y="100"/>
                </a:lnTo>
                <a:lnTo>
                  <a:pt x="46" y="106"/>
                </a:lnTo>
                <a:lnTo>
                  <a:pt x="46" y="112"/>
                </a:lnTo>
                <a:lnTo>
                  <a:pt x="46" y="118"/>
                </a:lnTo>
                <a:lnTo>
                  <a:pt x="46" y="106"/>
                </a:lnTo>
                <a:lnTo>
                  <a:pt x="44" y="100"/>
                </a:lnTo>
                <a:lnTo>
                  <a:pt x="44" y="94"/>
                </a:lnTo>
                <a:lnTo>
                  <a:pt x="42" y="88"/>
                </a:lnTo>
                <a:lnTo>
                  <a:pt x="42" y="80"/>
                </a:lnTo>
                <a:lnTo>
                  <a:pt x="42" y="74"/>
                </a:lnTo>
                <a:lnTo>
                  <a:pt x="42" y="86"/>
                </a:lnTo>
                <a:lnTo>
                  <a:pt x="52" y="60"/>
                </a:lnTo>
                <a:lnTo>
                  <a:pt x="36" y="58"/>
                </a:lnTo>
                <a:lnTo>
                  <a:pt x="30" y="60"/>
                </a:lnTo>
                <a:lnTo>
                  <a:pt x="36" y="64"/>
                </a:lnTo>
                <a:lnTo>
                  <a:pt x="42" y="64"/>
                </a:lnTo>
                <a:lnTo>
                  <a:pt x="52" y="60"/>
                </a:lnTo>
                <a:lnTo>
                  <a:pt x="52" y="60"/>
                </a:lnTo>
              </a:path>
            </a:pathLst>
          </a:custGeom>
          <a:solidFill>
            <a:schemeClr val="accent1"/>
          </a:solidFill>
          <a:ln w="254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91" name="AutoShape 27"/>
          <p:cNvSpPr>
            <a:spLocks noChangeArrowheads="1"/>
          </p:cNvSpPr>
          <p:nvPr/>
        </p:nvSpPr>
        <p:spPr bwMode="auto">
          <a:xfrm>
            <a:off x="4038600" y="2895600"/>
            <a:ext cx="533400" cy="630238"/>
          </a:xfrm>
          <a:prstGeom prst="can">
            <a:avLst>
              <a:gd name="adj" fmla="val 2953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 altLang="nb-NO" sz="1000" b="1">
                <a:latin typeface="Times New Roman" pitchFamily="18" charset="0"/>
              </a:rPr>
              <a:t>district </a:t>
            </a:r>
          </a:p>
          <a:p>
            <a:pPr algn="ctr" eaLnBrk="0" hangingPunct="0"/>
            <a:r>
              <a:rPr lang="en-GB" altLang="nb-NO" sz="1000" b="1">
                <a:latin typeface="Times New Roman" pitchFamily="18" charset="0"/>
              </a:rPr>
              <a:t>database</a:t>
            </a:r>
            <a:endParaRPr lang="en-GB" altLang="nb-NO" sz="2400">
              <a:latin typeface="Times New Roman" pitchFamily="18" charset="0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4724400" y="4343400"/>
            <a:ext cx="1143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GB" altLang="nb-NO" sz="1400" b="1" u="sng">
                <a:latin typeface="Times New Roman" pitchFamily="18" charset="0"/>
              </a:rPr>
              <a:t>Health centre/</a:t>
            </a:r>
          </a:p>
          <a:p>
            <a:pPr eaLnBrk="0" hangingPunct="0"/>
            <a:r>
              <a:rPr lang="en-GB" altLang="nb-NO" sz="1400" b="1" u="sng">
                <a:latin typeface="Times New Roman" pitchFamily="18" charset="0"/>
              </a:rPr>
              <a:t>Clinic</a:t>
            </a:r>
          </a:p>
        </p:txBody>
      </p:sp>
      <p:sp>
        <p:nvSpPr>
          <p:cNvPr id="36893" name="AutoShape 29"/>
          <p:cNvSpPr>
            <a:spLocks noChangeArrowheads="1"/>
          </p:cNvSpPr>
          <p:nvPr/>
        </p:nvSpPr>
        <p:spPr bwMode="auto">
          <a:xfrm>
            <a:off x="2514600" y="5029200"/>
            <a:ext cx="762000" cy="809625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GB" altLang="nb-NO" sz="1200" u="sng">
                <a:latin typeface="Times New Roman" pitchFamily="18" charset="0"/>
              </a:rPr>
              <a:t>Clinic</a:t>
            </a:r>
            <a:endParaRPr lang="en-GB" altLang="nb-NO" sz="1200">
              <a:latin typeface="Times New Roman" pitchFamily="18" charset="0"/>
            </a:endParaRPr>
          </a:p>
        </p:txBody>
      </p:sp>
      <p:sp>
        <p:nvSpPr>
          <p:cNvPr id="36894" name="AutoShape 30"/>
          <p:cNvSpPr>
            <a:spLocks noChangeArrowheads="1"/>
          </p:cNvSpPr>
          <p:nvPr/>
        </p:nvSpPr>
        <p:spPr bwMode="auto">
          <a:xfrm>
            <a:off x="1371600" y="4572000"/>
            <a:ext cx="1219200" cy="1255713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GB" altLang="nb-NO" sz="1200" u="sng">
                <a:latin typeface="Times New Roman" pitchFamily="18" charset="0"/>
              </a:rPr>
              <a:t>School </a:t>
            </a:r>
          </a:p>
          <a:p>
            <a:pPr eaLnBrk="0" hangingPunct="0"/>
            <a:r>
              <a:rPr lang="en-GB" altLang="nb-NO" sz="1200" u="sng">
                <a:latin typeface="Times New Roman" pitchFamily="18" charset="0"/>
              </a:rPr>
              <a:t>Health</a:t>
            </a:r>
            <a:endParaRPr lang="en-GB" altLang="nb-NO" sz="1200">
              <a:latin typeface="Times New Roman" pitchFamily="18" charset="0"/>
            </a:endParaRPr>
          </a:p>
        </p:txBody>
      </p:sp>
      <p:sp>
        <p:nvSpPr>
          <p:cNvPr id="36895" name="AutoShape 31"/>
          <p:cNvSpPr>
            <a:spLocks noChangeArrowheads="1"/>
          </p:cNvSpPr>
          <p:nvPr/>
        </p:nvSpPr>
        <p:spPr bwMode="auto">
          <a:xfrm>
            <a:off x="1524000" y="2057400"/>
            <a:ext cx="1371600" cy="1344613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GB" altLang="nb-NO" sz="1200" u="sng">
                <a:latin typeface="Times New Roman" pitchFamily="18" charset="0"/>
              </a:rPr>
              <a:t>Local </a:t>
            </a:r>
          </a:p>
          <a:p>
            <a:pPr eaLnBrk="0" hangingPunct="0"/>
            <a:r>
              <a:rPr lang="en-GB" altLang="nb-NO" sz="1200" u="sng">
                <a:latin typeface="Times New Roman" pitchFamily="18" charset="0"/>
              </a:rPr>
              <a:t>Government</a:t>
            </a:r>
            <a:endParaRPr lang="en-GB" altLang="nb-NO" sz="1200">
              <a:latin typeface="Times New Roman" pitchFamily="18" charset="0"/>
            </a:endParaRPr>
          </a:p>
        </p:txBody>
      </p:sp>
      <p:sp>
        <p:nvSpPr>
          <p:cNvPr id="36896" name="AutoShape 32"/>
          <p:cNvSpPr>
            <a:spLocks noChangeArrowheads="1"/>
          </p:cNvSpPr>
          <p:nvPr/>
        </p:nvSpPr>
        <p:spPr bwMode="auto">
          <a:xfrm>
            <a:off x="2057400" y="3733800"/>
            <a:ext cx="1371600" cy="10795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GB" altLang="nb-NO" sz="1200" u="sng">
                <a:latin typeface="Times New Roman" pitchFamily="18" charset="0"/>
              </a:rPr>
              <a:t>Immunisation</a:t>
            </a:r>
          </a:p>
          <a:p>
            <a:pPr eaLnBrk="0" hangingPunct="0"/>
            <a:r>
              <a:rPr lang="en-GB" altLang="nb-NO" sz="1200" u="sng">
                <a:latin typeface="Times New Roman" pitchFamily="18" charset="0"/>
              </a:rPr>
              <a:t>program (EPI)</a:t>
            </a:r>
            <a:endParaRPr lang="en-GB" altLang="nb-NO" sz="1200">
              <a:latin typeface="Times New Roman" pitchFamily="18" charset="0"/>
            </a:endParaRPr>
          </a:p>
        </p:txBody>
      </p:sp>
      <p:sp>
        <p:nvSpPr>
          <p:cNvPr id="36897" name="AutoShape 33"/>
          <p:cNvSpPr>
            <a:spLocks noChangeArrowheads="1"/>
          </p:cNvSpPr>
          <p:nvPr/>
        </p:nvSpPr>
        <p:spPr bwMode="auto">
          <a:xfrm>
            <a:off x="533400" y="4572000"/>
            <a:ext cx="762000" cy="1038225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GB" altLang="nb-NO" sz="1200" u="sng">
                <a:latin typeface="Times New Roman" pitchFamily="18" charset="0"/>
              </a:rPr>
              <a:t>NGO</a:t>
            </a:r>
            <a:endParaRPr lang="en-GB" altLang="nb-NO" sz="1200">
              <a:latin typeface="Times New Roman" pitchFamily="18" charset="0"/>
            </a:endParaRPr>
          </a:p>
        </p:txBody>
      </p:sp>
      <p:sp>
        <p:nvSpPr>
          <p:cNvPr id="36898" name="Freeform 34"/>
          <p:cNvSpPr>
            <a:spLocks/>
          </p:cNvSpPr>
          <p:nvPr/>
        </p:nvSpPr>
        <p:spPr bwMode="auto">
          <a:xfrm>
            <a:off x="1066800" y="5029200"/>
            <a:ext cx="204788" cy="447675"/>
          </a:xfrm>
          <a:custGeom>
            <a:avLst/>
            <a:gdLst>
              <a:gd name="T0" fmla="*/ 64 w 129"/>
              <a:gd name="T1" fmla="*/ 78 h 239"/>
              <a:gd name="T2" fmla="*/ 44 w 129"/>
              <a:gd name="T3" fmla="*/ 74 h 239"/>
              <a:gd name="T4" fmla="*/ 26 w 129"/>
              <a:gd name="T5" fmla="*/ 58 h 239"/>
              <a:gd name="T6" fmla="*/ 20 w 129"/>
              <a:gd name="T7" fmla="*/ 40 h 239"/>
              <a:gd name="T8" fmla="*/ 22 w 129"/>
              <a:gd name="T9" fmla="*/ 20 h 239"/>
              <a:gd name="T10" fmla="*/ 34 w 129"/>
              <a:gd name="T11" fmla="*/ 4 h 239"/>
              <a:gd name="T12" fmla="*/ 52 w 129"/>
              <a:gd name="T13" fmla="*/ 0 h 239"/>
              <a:gd name="T14" fmla="*/ 70 w 129"/>
              <a:gd name="T15" fmla="*/ 8 h 239"/>
              <a:gd name="T16" fmla="*/ 84 w 129"/>
              <a:gd name="T17" fmla="*/ 26 h 239"/>
              <a:gd name="T18" fmla="*/ 86 w 129"/>
              <a:gd name="T19" fmla="*/ 44 h 239"/>
              <a:gd name="T20" fmla="*/ 86 w 129"/>
              <a:gd name="T21" fmla="*/ 62 h 239"/>
              <a:gd name="T22" fmla="*/ 70 w 129"/>
              <a:gd name="T23" fmla="*/ 74 h 239"/>
              <a:gd name="T24" fmla="*/ 62 w 129"/>
              <a:gd name="T25" fmla="*/ 90 h 239"/>
              <a:gd name="T26" fmla="*/ 62 w 129"/>
              <a:gd name="T27" fmla="*/ 108 h 239"/>
              <a:gd name="T28" fmla="*/ 54 w 129"/>
              <a:gd name="T29" fmla="*/ 122 h 239"/>
              <a:gd name="T30" fmla="*/ 36 w 129"/>
              <a:gd name="T31" fmla="*/ 130 h 239"/>
              <a:gd name="T32" fmla="*/ 18 w 129"/>
              <a:gd name="T33" fmla="*/ 140 h 239"/>
              <a:gd name="T34" fmla="*/ 0 w 129"/>
              <a:gd name="T35" fmla="*/ 152 h 239"/>
              <a:gd name="T36" fmla="*/ 14 w 129"/>
              <a:gd name="T37" fmla="*/ 136 h 239"/>
              <a:gd name="T38" fmla="*/ 32 w 129"/>
              <a:gd name="T39" fmla="*/ 126 h 239"/>
              <a:gd name="T40" fmla="*/ 50 w 129"/>
              <a:gd name="T41" fmla="*/ 120 h 239"/>
              <a:gd name="T42" fmla="*/ 60 w 129"/>
              <a:gd name="T43" fmla="*/ 108 h 239"/>
              <a:gd name="T44" fmla="*/ 60 w 129"/>
              <a:gd name="T45" fmla="*/ 90 h 239"/>
              <a:gd name="T46" fmla="*/ 70 w 129"/>
              <a:gd name="T47" fmla="*/ 86 h 239"/>
              <a:gd name="T48" fmla="*/ 68 w 129"/>
              <a:gd name="T49" fmla="*/ 104 h 239"/>
              <a:gd name="T50" fmla="*/ 74 w 129"/>
              <a:gd name="T51" fmla="*/ 120 h 239"/>
              <a:gd name="T52" fmla="*/ 88 w 129"/>
              <a:gd name="T53" fmla="*/ 136 h 239"/>
              <a:gd name="T54" fmla="*/ 116 w 129"/>
              <a:gd name="T55" fmla="*/ 148 h 239"/>
              <a:gd name="T56" fmla="*/ 116 w 129"/>
              <a:gd name="T57" fmla="*/ 144 h 239"/>
              <a:gd name="T58" fmla="*/ 100 w 129"/>
              <a:gd name="T59" fmla="*/ 132 h 239"/>
              <a:gd name="T60" fmla="*/ 82 w 129"/>
              <a:gd name="T61" fmla="*/ 122 h 239"/>
              <a:gd name="T62" fmla="*/ 64 w 129"/>
              <a:gd name="T63" fmla="*/ 120 h 239"/>
              <a:gd name="T64" fmla="*/ 64 w 129"/>
              <a:gd name="T65" fmla="*/ 138 h 239"/>
              <a:gd name="T66" fmla="*/ 64 w 129"/>
              <a:gd name="T67" fmla="*/ 156 h 239"/>
              <a:gd name="T68" fmla="*/ 64 w 129"/>
              <a:gd name="T69" fmla="*/ 174 h 239"/>
              <a:gd name="T70" fmla="*/ 54 w 129"/>
              <a:gd name="T71" fmla="*/ 190 h 239"/>
              <a:gd name="T72" fmla="*/ 42 w 129"/>
              <a:gd name="T73" fmla="*/ 208 h 239"/>
              <a:gd name="T74" fmla="*/ 32 w 129"/>
              <a:gd name="T75" fmla="*/ 226 h 239"/>
              <a:gd name="T76" fmla="*/ 28 w 129"/>
              <a:gd name="T77" fmla="*/ 232 h 239"/>
              <a:gd name="T78" fmla="*/ 38 w 129"/>
              <a:gd name="T79" fmla="*/ 214 h 239"/>
              <a:gd name="T80" fmla="*/ 48 w 129"/>
              <a:gd name="T81" fmla="*/ 194 h 239"/>
              <a:gd name="T82" fmla="*/ 58 w 129"/>
              <a:gd name="T83" fmla="*/ 176 h 239"/>
              <a:gd name="T84" fmla="*/ 66 w 129"/>
              <a:gd name="T85" fmla="*/ 176 h 239"/>
              <a:gd name="T86" fmla="*/ 70 w 129"/>
              <a:gd name="T87" fmla="*/ 194 h 239"/>
              <a:gd name="T88" fmla="*/ 78 w 129"/>
              <a:gd name="T89" fmla="*/ 214 h 239"/>
              <a:gd name="T90" fmla="*/ 88 w 129"/>
              <a:gd name="T91" fmla="*/ 230 h 239"/>
              <a:gd name="T92" fmla="*/ 96 w 129"/>
              <a:gd name="T93" fmla="*/ 232 h 239"/>
              <a:gd name="T94" fmla="*/ 88 w 129"/>
              <a:gd name="T95" fmla="*/ 214 h 239"/>
              <a:gd name="T96" fmla="*/ 80 w 129"/>
              <a:gd name="T97" fmla="*/ 196 h 239"/>
              <a:gd name="T98" fmla="*/ 74 w 129"/>
              <a:gd name="T99" fmla="*/ 178 h 239"/>
              <a:gd name="T100" fmla="*/ 72 w 129"/>
              <a:gd name="T101" fmla="*/ 160 h 239"/>
              <a:gd name="T102" fmla="*/ 72 w 129"/>
              <a:gd name="T103" fmla="*/ 142 h 239"/>
              <a:gd name="T104" fmla="*/ 72 w 129"/>
              <a:gd name="T105" fmla="*/ 124 h 239"/>
              <a:gd name="T106" fmla="*/ 64 w 129"/>
              <a:gd name="T107" fmla="*/ 124 h 239"/>
              <a:gd name="T108" fmla="*/ 64 w 129"/>
              <a:gd name="T109" fmla="*/ 142 h 239"/>
              <a:gd name="T110" fmla="*/ 66 w 129"/>
              <a:gd name="T111" fmla="*/ 160 h 239"/>
              <a:gd name="T112" fmla="*/ 62 w 129"/>
              <a:gd name="T113" fmla="*/ 178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9" h="239">
                <a:moveTo>
                  <a:pt x="58" y="52"/>
                </a:moveTo>
                <a:lnTo>
                  <a:pt x="70" y="78"/>
                </a:lnTo>
                <a:lnTo>
                  <a:pt x="64" y="78"/>
                </a:lnTo>
                <a:lnTo>
                  <a:pt x="58" y="78"/>
                </a:lnTo>
                <a:lnTo>
                  <a:pt x="52" y="76"/>
                </a:lnTo>
                <a:lnTo>
                  <a:pt x="44" y="74"/>
                </a:lnTo>
                <a:lnTo>
                  <a:pt x="36" y="68"/>
                </a:lnTo>
                <a:lnTo>
                  <a:pt x="30" y="64"/>
                </a:lnTo>
                <a:lnTo>
                  <a:pt x="26" y="58"/>
                </a:lnTo>
                <a:lnTo>
                  <a:pt x="22" y="52"/>
                </a:lnTo>
                <a:lnTo>
                  <a:pt x="20" y="46"/>
                </a:lnTo>
                <a:lnTo>
                  <a:pt x="20" y="40"/>
                </a:lnTo>
                <a:lnTo>
                  <a:pt x="20" y="34"/>
                </a:lnTo>
                <a:lnTo>
                  <a:pt x="20" y="28"/>
                </a:lnTo>
                <a:lnTo>
                  <a:pt x="22" y="20"/>
                </a:lnTo>
                <a:lnTo>
                  <a:pt x="24" y="14"/>
                </a:lnTo>
                <a:lnTo>
                  <a:pt x="28" y="8"/>
                </a:lnTo>
                <a:lnTo>
                  <a:pt x="34" y="4"/>
                </a:lnTo>
                <a:lnTo>
                  <a:pt x="40" y="0"/>
                </a:lnTo>
                <a:lnTo>
                  <a:pt x="46" y="0"/>
                </a:lnTo>
                <a:lnTo>
                  <a:pt x="52" y="0"/>
                </a:lnTo>
                <a:lnTo>
                  <a:pt x="58" y="0"/>
                </a:lnTo>
                <a:lnTo>
                  <a:pt x="64" y="4"/>
                </a:lnTo>
                <a:lnTo>
                  <a:pt x="70" y="8"/>
                </a:lnTo>
                <a:lnTo>
                  <a:pt x="76" y="16"/>
                </a:lnTo>
                <a:lnTo>
                  <a:pt x="82" y="20"/>
                </a:lnTo>
                <a:lnTo>
                  <a:pt x="84" y="26"/>
                </a:lnTo>
                <a:lnTo>
                  <a:pt x="86" y="32"/>
                </a:lnTo>
                <a:lnTo>
                  <a:pt x="86" y="38"/>
                </a:lnTo>
                <a:lnTo>
                  <a:pt x="86" y="44"/>
                </a:lnTo>
                <a:lnTo>
                  <a:pt x="86" y="50"/>
                </a:lnTo>
                <a:lnTo>
                  <a:pt x="86" y="56"/>
                </a:lnTo>
                <a:lnTo>
                  <a:pt x="86" y="62"/>
                </a:lnTo>
                <a:lnTo>
                  <a:pt x="80" y="66"/>
                </a:lnTo>
                <a:lnTo>
                  <a:pt x="76" y="72"/>
                </a:lnTo>
                <a:lnTo>
                  <a:pt x="70" y="74"/>
                </a:lnTo>
                <a:lnTo>
                  <a:pt x="64" y="78"/>
                </a:lnTo>
                <a:lnTo>
                  <a:pt x="62" y="84"/>
                </a:lnTo>
                <a:lnTo>
                  <a:pt x="62" y="90"/>
                </a:lnTo>
                <a:lnTo>
                  <a:pt x="62" y="96"/>
                </a:lnTo>
                <a:lnTo>
                  <a:pt x="62" y="102"/>
                </a:lnTo>
                <a:lnTo>
                  <a:pt x="62" y="108"/>
                </a:lnTo>
                <a:lnTo>
                  <a:pt x="62" y="114"/>
                </a:lnTo>
                <a:lnTo>
                  <a:pt x="60" y="120"/>
                </a:lnTo>
                <a:lnTo>
                  <a:pt x="54" y="122"/>
                </a:lnTo>
                <a:lnTo>
                  <a:pt x="48" y="124"/>
                </a:lnTo>
                <a:lnTo>
                  <a:pt x="42" y="128"/>
                </a:lnTo>
                <a:lnTo>
                  <a:pt x="36" y="130"/>
                </a:lnTo>
                <a:lnTo>
                  <a:pt x="30" y="134"/>
                </a:lnTo>
                <a:lnTo>
                  <a:pt x="24" y="136"/>
                </a:lnTo>
                <a:lnTo>
                  <a:pt x="18" y="140"/>
                </a:lnTo>
                <a:lnTo>
                  <a:pt x="12" y="144"/>
                </a:lnTo>
                <a:lnTo>
                  <a:pt x="6" y="148"/>
                </a:lnTo>
                <a:lnTo>
                  <a:pt x="0" y="152"/>
                </a:lnTo>
                <a:lnTo>
                  <a:pt x="6" y="148"/>
                </a:lnTo>
                <a:lnTo>
                  <a:pt x="10" y="142"/>
                </a:lnTo>
                <a:lnTo>
                  <a:pt x="14" y="136"/>
                </a:lnTo>
                <a:lnTo>
                  <a:pt x="20" y="132"/>
                </a:lnTo>
                <a:lnTo>
                  <a:pt x="26" y="128"/>
                </a:lnTo>
                <a:lnTo>
                  <a:pt x="32" y="126"/>
                </a:lnTo>
                <a:lnTo>
                  <a:pt x="38" y="124"/>
                </a:lnTo>
                <a:lnTo>
                  <a:pt x="44" y="124"/>
                </a:lnTo>
                <a:lnTo>
                  <a:pt x="50" y="120"/>
                </a:lnTo>
                <a:lnTo>
                  <a:pt x="56" y="116"/>
                </a:lnTo>
                <a:lnTo>
                  <a:pt x="62" y="114"/>
                </a:lnTo>
                <a:lnTo>
                  <a:pt x="60" y="108"/>
                </a:lnTo>
                <a:lnTo>
                  <a:pt x="60" y="102"/>
                </a:lnTo>
                <a:lnTo>
                  <a:pt x="60" y="96"/>
                </a:lnTo>
                <a:lnTo>
                  <a:pt x="60" y="90"/>
                </a:lnTo>
                <a:lnTo>
                  <a:pt x="60" y="84"/>
                </a:lnTo>
                <a:lnTo>
                  <a:pt x="66" y="80"/>
                </a:lnTo>
                <a:lnTo>
                  <a:pt x="70" y="86"/>
                </a:lnTo>
                <a:lnTo>
                  <a:pt x="68" y="92"/>
                </a:lnTo>
                <a:lnTo>
                  <a:pt x="68" y="98"/>
                </a:lnTo>
                <a:lnTo>
                  <a:pt x="68" y="104"/>
                </a:lnTo>
                <a:lnTo>
                  <a:pt x="68" y="110"/>
                </a:lnTo>
                <a:lnTo>
                  <a:pt x="68" y="116"/>
                </a:lnTo>
                <a:lnTo>
                  <a:pt x="74" y="120"/>
                </a:lnTo>
                <a:lnTo>
                  <a:pt x="80" y="124"/>
                </a:lnTo>
                <a:lnTo>
                  <a:pt x="84" y="130"/>
                </a:lnTo>
                <a:lnTo>
                  <a:pt x="88" y="136"/>
                </a:lnTo>
                <a:lnTo>
                  <a:pt x="94" y="138"/>
                </a:lnTo>
                <a:lnTo>
                  <a:pt x="100" y="144"/>
                </a:lnTo>
                <a:lnTo>
                  <a:pt x="116" y="148"/>
                </a:lnTo>
                <a:lnTo>
                  <a:pt x="128" y="152"/>
                </a:lnTo>
                <a:lnTo>
                  <a:pt x="122" y="148"/>
                </a:lnTo>
                <a:lnTo>
                  <a:pt x="116" y="144"/>
                </a:lnTo>
                <a:lnTo>
                  <a:pt x="112" y="138"/>
                </a:lnTo>
                <a:lnTo>
                  <a:pt x="106" y="136"/>
                </a:lnTo>
                <a:lnTo>
                  <a:pt x="100" y="132"/>
                </a:lnTo>
                <a:lnTo>
                  <a:pt x="94" y="128"/>
                </a:lnTo>
                <a:lnTo>
                  <a:pt x="88" y="124"/>
                </a:lnTo>
                <a:lnTo>
                  <a:pt x="82" y="122"/>
                </a:lnTo>
                <a:lnTo>
                  <a:pt x="76" y="120"/>
                </a:lnTo>
                <a:lnTo>
                  <a:pt x="70" y="116"/>
                </a:lnTo>
                <a:lnTo>
                  <a:pt x="64" y="120"/>
                </a:lnTo>
                <a:lnTo>
                  <a:pt x="64" y="126"/>
                </a:lnTo>
                <a:lnTo>
                  <a:pt x="64" y="132"/>
                </a:lnTo>
                <a:lnTo>
                  <a:pt x="64" y="138"/>
                </a:lnTo>
                <a:lnTo>
                  <a:pt x="64" y="144"/>
                </a:lnTo>
                <a:lnTo>
                  <a:pt x="64" y="150"/>
                </a:lnTo>
                <a:lnTo>
                  <a:pt x="64" y="156"/>
                </a:lnTo>
                <a:lnTo>
                  <a:pt x="64" y="162"/>
                </a:lnTo>
                <a:lnTo>
                  <a:pt x="64" y="168"/>
                </a:lnTo>
                <a:lnTo>
                  <a:pt x="64" y="174"/>
                </a:lnTo>
                <a:lnTo>
                  <a:pt x="64" y="180"/>
                </a:lnTo>
                <a:lnTo>
                  <a:pt x="58" y="184"/>
                </a:lnTo>
                <a:lnTo>
                  <a:pt x="54" y="190"/>
                </a:lnTo>
                <a:lnTo>
                  <a:pt x="50" y="196"/>
                </a:lnTo>
                <a:lnTo>
                  <a:pt x="46" y="202"/>
                </a:lnTo>
                <a:lnTo>
                  <a:pt x="42" y="208"/>
                </a:lnTo>
                <a:lnTo>
                  <a:pt x="38" y="214"/>
                </a:lnTo>
                <a:lnTo>
                  <a:pt x="34" y="220"/>
                </a:lnTo>
                <a:lnTo>
                  <a:pt x="32" y="226"/>
                </a:lnTo>
                <a:lnTo>
                  <a:pt x="30" y="232"/>
                </a:lnTo>
                <a:lnTo>
                  <a:pt x="26" y="238"/>
                </a:lnTo>
                <a:lnTo>
                  <a:pt x="28" y="232"/>
                </a:lnTo>
                <a:lnTo>
                  <a:pt x="30" y="226"/>
                </a:lnTo>
                <a:lnTo>
                  <a:pt x="34" y="220"/>
                </a:lnTo>
                <a:lnTo>
                  <a:pt x="38" y="214"/>
                </a:lnTo>
                <a:lnTo>
                  <a:pt x="40" y="208"/>
                </a:lnTo>
                <a:lnTo>
                  <a:pt x="44" y="200"/>
                </a:lnTo>
                <a:lnTo>
                  <a:pt x="48" y="194"/>
                </a:lnTo>
                <a:lnTo>
                  <a:pt x="52" y="188"/>
                </a:lnTo>
                <a:lnTo>
                  <a:pt x="54" y="182"/>
                </a:lnTo>
                <a:lnTo>
                  <a:pt x="58" y="176"/>
                </a:lnTo>
                <a:lnTo>
                  <a:pt x="62" y="170"/>
                </a:lnTo>
                <a:lnTo>
                  <a:pt x="64" y="164"/>
                </a:lnTo>
                <a:lnTo>
                  <a:pt x="66" y="176"/>
                </a:lnTo>
                <a:lnTo>
                  <a:pt x="66" y="182"/>
                </a:lnTo>
                <a:lnTo>
                  <a:pt x="68" y="188"/>
                </a:lnTo>
                <a:lnTo>
                  <a:pt x="70" y="194"/>
                </a:lnTo>
                <a:lnTo>
                  <a:pt x="72" y="200"/>
                </a:lnTo>
                <a:lnTo>
                  <a:pt x="76" y="206"/>
                </a:lnTo>
                <a:lnTo>
                  <a:pt x="78" y="214"/>
                </a:lnTo>
                <a:lnTo>
                  <a:pt x="80" y="220"/>
                </a:lnTo>
                <a:lnTo>
                  <a:pt x="86" y="224"/>
                </a:lnTo>
                <a:lnTo>
                  <a:pt x="88" y="230"/>
                </a:lnTo>
                <a:lnTo>
                  <a:pt x="94" y="232"/>
                </a:lnTo>
                <a:lnTo>
                  <a:pt x="96" y="238"/>
                </a:lnTo>
                <a:lnTo>
                  <a:pt x="96" y="232"/>
                </a:lnTo>
                <a:lnTo>
                  <a:pt x="94" y="226"/>
                </a:lnTo>
                <a:lnTo>
                  <a:pt x="90" y="220"/>
                </a:lnTo>
                <a:lnTo>
                  <a:pt x="88" y="214"/>
                </a:lnTo>
                <a:lnTo>
                  <a:pt x="84" y="208"/>
                </a:lnTo>
                <a:lnTo>
                  <a:pt x="82" y="202"/>
                </a:lnTo>
                <a:lnTo>
                  <a:pt x="80" y="196"/>
                </a:lnTo>
                <a:lnTo>
                  <a:pt x="78" y="190"/>
                </a:lnTo>
                <a:lnTo>
                  <a:pt x="76" y="184"/>
                </a:lnTo>
                <a:lnTo>
                  <a:pt x="74" y="178"/>
                </a:lnTo>
                <a:lnTo>
                  <a:pt x="74" y="172"/>
                </a:lnTo>
                <a:lnTo>
                  <a:pt x="72" y="166"/>
                </a:lnTo>
                <a:lnTo>
                  <a:pt x="72" y="160"/>
                </a:lnTo>
                <a:lnTo>
                  <a:pt x="72" y="154"/>
                </a:lnTo>
                <a:lnTo>
                  <a:pt x="72" y="148"/>
                </a:lnTo>
                <a:lnTo>
                  <a:pt x="72" y="142"/>
                </a:lnTo>
                <a:lnTo>
                  <a:pt x="72" y="136"/>
                </a:lnTo>
                <a:lnTo>
                  <a:pt x="72" y="130"/>
                </a:lnTo>
                <a:lnTo>
                  <a:pt x="72" y="124"/>
                </a:lnTo>
                <a:lnTo>
                  <a:pt x="72" y="118"/>
                </a:lnTo>
                <a:lnTo>
                  <a:pt x="66" y="118"/>
                </a:lnTo>
                <a:lnTo>
                  <a:pt x="64" y="124"/>
                </a:lnTo>
                <a:lnTo>
                  <a:pt x="64" y="130"/>
                </a:lnTo>
                <a:lnTo>
                  <a:pt x="64" y="136"/>
                </a:lnTo>
                <a:lnTo>
                  <a:pt x="64" y="142"/>
                </a:lnTo>
                <a:lnTo>
                  <a:pt x="66" y="148"/>
                </a:lnTo>
                <a:lnTo>
                  <a:pt x="66" y="154"/>
                </a:lnTo>
                <a:lnTo>
                  <a:pt x="66" y="160"/>
                </a:lnTo>
                <a:lnTo>
                  <a:pt x="66" y="166"/>
                </a:lnTo>
                <a:lnTo>
                  <a:pt x="66" y="172"/>
                </a:lnTo>
                <a:lnTo>
                  <a:pt x="62" y="178"/>
                </a:lnTo>
                <a:lnTo>
                  <a:pt x="58" y="196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99" name="Freeform 35"/>
          <p:cNvSpPr>
            <a:spLocks/>
          </p:cNvSpPr>
          <p:nvPr/>
        </p:nvSpPr>
        <p:spPr bwMode="auto">
          <a:xfrm>
            <a:off x="2590800" y="2570163"/>
            <a:ext cx="168275" cy="384175"/>
          </a:xfrm>
          <a:custGeom>
            <a:avLst/>
            <a:gdLst>
              <a:gd name="T0" fmla="*/ 51 w 106"/>
              <a:gd name="T1" fmla="*/ 48 h 205"/>
              <a:gd name="T2" fmla="*/ 24 w 106"/>
              <a:gd name="T3" fmla="*/ 48 h 205"/>
              <a:gd name="T4" fmla="*/ 21 w 106"/>
              <a:gd name="T5" fmla="*/ 21 h 205"/>
              <a:gd name="T6" fmla="*/ 42 w 106"/>
              <a:gd name="T7" fmla="*/ 3 h 205"/>
              <a:gd name="T8" fmla="*/ 69 w 106"/>
              <a:gd name="T9" fmla="*/ 6 h 205"/>
              <a:gd name="T10" fmla="*/ 78 w 106"/>
              <a:gd name="T11" fmla="*/ 33 h 205"/>
              <a:gd name="T12" fmla="*/ 60 w 106"/>
              <a:gd name="T13" fmla="*/ 51 h 205"/>
              <a:gd name="T14" fmla="*/ 51 w 106"/>
              <a:gd name="T15" fmla="*/ 69 h 205"/>
              <a:gd name="T16" fmla="*/ 54 w 106"/>
              <a:gd name="T17" fmla="*/ 60 h 205"/>
              <a:gd name="T18" fmla="*/ 30 w 106"/>
              <a:gd name="T19" fmla="*/ 51 h 205"/>
              <a:gd name="T20" fmla="*/ 54 w 106"/>
              <a:gd name="T21" fmla="*/ 72 h 205"/>
              <a:gd name="T22" fmla="*/ 63 w 106"/>
              <a:gd name="T23" fmla="*/ 69 h 205"/>
              <a:gd name="T24" fmla="*/ 51 w 106"/>
              <a:gd name="T25" fmla="*/ 75 h 205"/>
              <a:gd name="T26" fmla="*/ 33 w 106"/>
              <a:gd name="T27" fmla="*/ 90 h 205"/>
              <a:gd name="T28" fmla="*/ 6 w 106"/>
              <a:gd name="T29" fmla="*/ 105 h 205"/>
              <a:gd name="T30" fmla="*/ 18 w 106"/>
              <a:gd name="T31" fmla="*/ 111 h 205"/>
              <a:gd name="T32" fmla="*/ 42 w 106"/>
              <a:gd name="T33" fmla="*/ 90 h 205"/>
              <a:gd name="T34" fmla="*/ 69 w 106"/>
              <a:gd name="T35" fmla="*/ 99 h 205"/>
              <a:gd name="T36" fmla="*/ 96 w 106"/>
              <a:gd name="T37" fmla="*/ 111 h 205"/>
              <a:gd name="T38" fmla="*/ 96 w 106"/>
              <a:gd name="T39" fmla="*/ 99 h 205"/>
              <a:gd name="T40" fmla="*/ 69 w 106"/>
              <a:gd name="T41" fmla="*/ 90 h 205"/>
              <a:gd name="T42" fmla="*/ 48 w 106"/>
              <a:gd name="T43" fmla="*/ 93 h 205"/>
              <a:gd name="T44" fmla="*/ 60 w 106"/>
              <a:gd name="T45" fmla="*/ 120 h 205"/>
              <a:gd name="T46" fmla="*/ 60 w 106"/>
              <a:gd name="T47" fmla="*/ 147 h 205"/>
              <a:gd name="T48" fmla="*/ 39 w 106"/>
              <a:gd name="T49" fmla="*/ 171 h 205"/>
              <a:gd name="T50" fmla="*/ 21 w 106"/>
              <a:gd name="T51" fmla="*/ 195 h 205"/>
              <a:gd name="T52" fmla="*/ 21 w 106"/>
              <a:gd name="T53" fmla="*/ 186 h 205"/>
              <a:gd name="T54" fmla="*/ 45 w 106"/>
              <a:gd name="T55" fmla="*/ 165 h 205"/>
              <a:gd name="T56" fmla="*/ 54 w 106"/>
              <a:gd name="T57" fmla="*/ 141 h 205"/>
              <a:gd name="T58" fmla="*/ 48 w 106"/>
              <a:gd name="T59" fmla="*/ 114 h 205"/>
              <a:gd name="T60" fmla="*/ 54 w 106"/>
              <a:gd name="T61" fmla="*/ 150 h 205"/>
              <a:gd name="T62" fmla="*/ 54 w 106"/>
              <a:gd name="T63" fmla="*/ 123 h 205"/>
              <a:gd name="T64" fmla="*/ 57 w 106"/>
              <a:gd name="T65" fmla="*/ 117 h 205"/>
              <a:gd name="T66" fmla="*/ 66 w 106"/>
              <a:gd name="T67" fmla="*/ 111 h 205"/>
              <a:gd name="T68" fmla="*/ 66 w 106"/>
              <a:gd name="T69" fmla="*/ 120 h 205"/>
              <a:gd name="T70" fmla="*/ 66 w 106"/>
              <a:gd name="T71" fmla="*/ 147 h 205"/>
              <a:gd name="T72" fmla="*/ 72 w 106"/>
              <a:gd name="T73" fmla="*/ 174 h 205"/>
              <a:gd name="T74" fmla="*/ 93 w 106"/>
              <a:gd name="T75" fmla="*/ 201 h 205"/>
              <a:gd name="T76" fmla="*/ 93 w 106"/>
              <a:gd name="T77" fmla="*/ 174 h 205"/>
              <a:gd name="T78" fmla="*/ 78 w 106"/>
              <a:gd name="T79" fmla="*/ 150 h 205"/>
              <a:gd name="T80" fmla="*/ 57 w 106"/>
              <a:gd name="T81" fmla="*/ 126 h 205"/>
              <a:gd name="T82" fmla="*/ 54 w 106"/>
              <a:gd name="T83" fmla="*/ 147 h 205"/>
              <a:gd name="T84" fmla="*/ 51 w 106"/>
              <a:gd name="T85" fmla="*/ 174 h 205"/>
              <a:gd name="T86" fmla="*/ 27 w 106"/>
              <a:gd name="T87" fmla="*/ 195 h 205"/>
              <a:gd name="T88" fmla="*/ 39 w 106"/>
              <a:gd name="T89" fmla="*/ 168 h 205"/>
              <a:gd name="T90" fmla="*/ 54 w 106"/>
              <a:gd name="T91" fmla="*/ 141 h 205"/>
              <a:gd name="T92" fmla="*/ 57 w 106"/>
              <a:gd name="T93" fmla="*/ 132 h 205"/>
              <a:gd name="T94" fmla="*/ 54 w 106"/>
              <a:gd name="T95" fmla="*/ 159 h 205"/>
              <a:gd name="T96" fmla="*/ 48 w 106"/>
              <a:gd name="T97" fmla="*/ 147 h 205"/>
              <a:gd name="T98" fmla="*/ 48 w 106"/>
              <a:gd name="T99" fmla="*/ 120 h 205"/>
              <a:gd name="T100" fmla="*/ 48 w 106"/>
              <a:gd name="T101" fmla="*/ 93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6" h="205">
                <a:moveTo>
                  <a:pt x="51" y="33"/>
                </a:moveTo>
                <a:lnTo>
                  <a:pt x="60" y="48"/>
                </a:lnTo>
                <a:lnTo>
                  <a:pt x="51" y="48"/>
                </a:lnTo>
                <a:lnTo>
                  <a:pt x="42" y="48"/>
                </a:lnTo>
                <a:lnTo>
                  <a:pt x="33" y="48"/>
                </a:lnTo>
                <a:lnTo>
                  <a:pt x="24" y="48"/>
                </a:lnTo>
                <a:lnTo>
                  <a:pt x="24" y="39"/>
                </a:lnTo>
                <a:lnTo>
                  <a:pt x="21" y="30"/>
                </a:lnTo>
                <a:lnTo>
                  <a:pt x="21" y="21"/>
                </a:lnTo>
                <a:lnTo>
                  <a:pt x="24" y="12"/>
                </a:lnTo>
                <a:lnTo>
                  <a:pt x="33" y="6"/>
                </a:lnTo>
                <a:lnTo>
                  <a:pt x="42" y="3"/>
                </a:lnTo>
                <a:lnTo>
                  <a:pt x="51" y="0"/>
                </a:lnTo>
                <a:lnTo>
                  <a:pt x="60" y="0"/>
                </a:lnTo>
                <a:lnTo>
                  <a:pt x="69" y="6"/>
                </a:lnTo>
                <a:lnTo>
                  <a:pt x="72" y="15"/>
                </a:lnTo>
                <a:lnTo>
                  <a:pt x="75" y="24"/>
                </a:lnTo>
                <a:lnTo>
                  <a:pt x="78" y="33"/>
                </a:lnTo>
                <a:lnTo>
                  <a:pt x="78" y="42"/>
                </a:lnTo>
                <a:lnTo>
                  <a:pt x="69" y="48"/>
                </a:lnTo>
                <a:lnTo>
                  <a:pt x="60" y="51"/>
                </a:lnTo>
                <a:lnTo>
                  <a:pt x="51" y="51"/>
                </a:lnTo>
                <a:lnTo>
                  <a:pt x="51" y="60"/>
                </a:lnTo>
                <a:lnTo>
                  <a:pt x="51" y="69"/>
                </a:lnTo>
                <a:lnTo>
                  <a:pt x="54" y="78"/>
                </a:lnTo>
                <a:lnTo>
                  <a:pt x="54" y="69"/>
                </a:lnTo>
                <a:lnTo>
                  <a:pt x="54" y="60"/>
                </a:lnTo>
                <a:lnTo>
                  <a:pt x="42" y="60"/>
                </a:lnTo>
                <a:lnTo>
                  <a:pt x="39" y="51"/>
                </a:lnTo>
                <a:lnTo>
                  <a:pt x="30" y="51"/>
                </a:lnTo>
                <a:lnTo>
                  <a:pt x="51" y="54"/>
                </a:lnTo>
                <a:lnTo>
                  <a:pt x="54" y="63"/>
                </a:lnTo>
                <a:lnTo>
                  <a:pt x="54" y="72"/>
                </a:lnTo>
                <a:lnTo>
                  <a:pt x="51" y="81"/>
                </a:lnTo>
                <a:lnTo>
                  <a:pt x="60" y="78"/>
                </a:lnTo>
                <a:lnTo>
                  <a:pt x="63" y="69"/>
                </a:lnTo>
                <a:lnTo>
                  <a:pt x="63" y="60"/>
                </a:lnTo>
                <a:lnTo>
                  <a:pt x="54" y="66"/>
                </a:lnTo>
                <a:lnTo>
                  <a:pt x="51" y="75"/>
                </a:lnTo>
                <a:lnTo>
                  <a:pt x="51" y="84"/>
                </a:lnTo>
                <a:lnTo>
                  <a:pt x="42" y="87"/>
                </a:lnTo>
                <a:lnTo>
                  <a:pt x="33" y="90"/>
                </a:lnTo>
                <a:lnTo>
                  <a:pt x="24" y="96"/>
                </a:lnTo>
                <a:lnTo>
                  <a:pt x="15" y="99"/>
                </a:lnTo>
                <a:lnTo>
                  <a:pt x="6" y="105"/>
                </a:lnTo>
                <a:lnTo>
                  <a:pt x="0" y="114"/>
                </a:lnTo>
                <a:lnTo>
                  <a:pt x="9" y="117"/>
                </a:lnTo>
                <a:lnTo>
                  <a:pt x="18" y="111"/>
                </a:lnTo>
                <a:lnTo>
                  <a:pt x="24" y="102"/>
                </a:lnTo>
                <a:lnTo>
                  <a:pt x="33" y="96"/>
                </a:lnTo>
                <a:lnTo>
                  <a:pt x="42" y="90"/>
                </a:lnTo>
                <a:lnTo>
                  <a:pt x="51" y="87"/>
                </a:lnTo>
                <a:lnTo>
                  <a:pt x="60" y="93"/>
                </a:lnTo>
                <a:lnTo>
                  <a:pt x="69" y="99"/>
                </a:lnTo>
                <a:lnTo>
                  <a:pt x="78" y="102"/>
                </a:lnTo>
                <a:lnTo>
                  <a:pt x="87" y="105"/>
                </a:lnTo>
                <a:lnTo>
                  <a:pt x="96" y="111"/>
                </a:lnTo>
                <a:lnTo>
                  <a:pt x="105" y="114"/>
                </a:lnTo>
                <a:lnTo>
                  <a:pt x="105" y="105"/>
                </a:lnTo>
                <a:lnTo>
                  <a:pt x="96" y="99"/>
                </a:lnTo>
                <a:lnTo>
                  <a:pt x="87" y="96"/>
                </a:lnTo>
                <a:lnTo>
                  <a:pt x="78" y="93"/>
                </a:lnTo>
                <a:lnTo>
                  <a:pt x="69" y="90"/>
                </a:lnTo>
                <a:lnTo>
                  <a:pt x="60" y="87"/>
                </a:lnTo>
                <a:lnTo>
                  <a:pt x="51" y="84"/>
                </a:lnTo>
                <a:lnTo>
                  <a:pt x="48" y="93"/>
                </a:lnTo>
                <a:lnTo>
                  <a:pt x="51" y="102"/>
                </a:lnTo>
                <a:lnTo>
                  <a:pt x="57" y="111"/>
                </a:lnTo>
                <a:lnTo>
                  <a:pt x="60" y="120"/>
                </a:lnTo>
                <a:lnTo>
                  <a:pt x="60" y="129"/>
                </a:lnTo>
                <a:lnTo>
                  <a:pt x="63" y="138"/>
                </a:lnTo>
                <a:lnTo>
                  <a:pt x="60" y="147"/>
                </a:lnTo>
                <a:lnTo>
                  <a:pt x="51" y="153"/>
                </a:lnTo>
                <a:lnTo>
                  <a:pt x="45" y="162"/>
                </a:lnTo>
                <a:lnTo>
                  <a:pt x="39" y="171"/>
                </a:lnTo>
                <a:lnTo>
                  <a:pt x="30" y="177"/>
                </a:lnTo>
                <a:lnTo>
                  <a:pt x="27" y="186"/>
                </a:lnTo>
                <a:lnTo>
                  <a:pt x="21" y="195"/>
                </a:lnTo>
                <a:lnTo>
                  <a:pt x="15" y="204"/>
                </a:lnTo>
                <a:lnTo>
                  <a:pt x="18" y="195"/>
                </a:lnTo>
                <a:lnTo>
                  <a:pt x="21" y="186"/>
                </a:lnTo>
                <a:lnTo>
                  <a:pt x="30" y="180"/>
                </a:lnTo>
                <a:lnTo>
                  <a:pt x="39" y="174"/>
                </a:lnTo>
                <a:lnTo>
                  <a:pt x="45" y="165"/>
                </a:lnTo>
                <a:lnTo>
                  <a:pt x="54" y="159"/>
                </a:lnTo>
                <a:lnTo>
                  <a:pt x="54" y="150"/>
                </a:lnTo>
                <a:lnTo>
                  <a:pt x="54" y="141"/>
                </a:lnTo>
                <a:lnTo>
                  <a:pt x="51" y="132"/>
                </a:lnTo>
                <a:lnTo>
                  <a:pt x="51" y="123"/>
                </a:lnTo>
                <a:lnTo>
                  <a:pt x="48" y="114"/>
                </a:lnTo>
                <a:lnTo>
                  <a:pt x="48" y="132"/>
                </a:lnTo>
                <a:lnTo>
                  <a:pt x="51" y="141"/>
                </a:lnTo>
                <a:lnTo>
                  <a:pt x="54" y="150"/>
                </a:lnTo>
                <a:lnTo>
                  <a:pt x="54" y="141"/>
                </a:lnTo>
                <a:lnTo>
                  <a:pt x="54" y="132"/>
                </a:lnTo>
                <a:lnTo>
                  <a:pt x="54" y="123"/>
                </a:lnTo>
                <a:lnTo>
                  <a:pt x="54" y="114"/>
                </a:lnTo>
                <a:lnTo>
                  <a:pt x="54" y="105"/>
                </a:lnTo>
                <a:lnTo>
                  <a:pt x="57" y="117"/>
                </a:lnTo>
                <a:lnTo>
                  <a:pt x="57" y="126"/>
                </a:lnTo>
                <a:lnTo>
                  <a:pt x="66" y="120"/>
                </a:lnTo>
                <a:lnTo>
                  <a:pt x="66" y="111"/>
                </a:lnTo>
                <a:lnTo>
                  <a:pt x="66" y="102"/>
                </a:lnTo>
                <a:lnTo>
                  <a:pt x="66" y="111"/>
                </a:lnTo>
                <a:lnTo>
                  <a:pt x="66" y="120"/>
                </a:lnTo>
                <a:lnTo>
                  <a:pt x="69" y="129"/>
                </a:lnTo>
                <a:lnTo>
                  <a:pt x="69" y="138"/>
                </a:lnTo>
                <a:lnTo>
                  <a:pt x="66" y="147"/>
                </a:lnTo>
                <a:lnTo>
                  <a:pt x="69" y="156"/>
                </a:lnTo>
                <a:lnTo>
                  <a:pt x="69" y="165"/>
                </a:lnTo>
                <a:lnTo>
                  <a:pt x="72" y="174"/>
                </a:lnTo>
                <a:lnTo>
                  <a:pt x="78" y="183"/>
                </a:lnTo>
                <a:lnTo>
                  <a:pt x="87" y="192"/>
                </a:lnTo>
                <a:lnTo>
                  <a:pt x="93" y="201"/>
                </a:lnTo>
                <a:lnTo>
                  <a:pt x="99" y="192"/>
                </a:lnTo>
                <a:lnTo>
                  <a:pt x="99" y="183"/>
                </a:lnTo>
                <a:lnTo>
                  <a:pt x="93" y="174"/>
                </a:lnTo>
                <a:lnTo>
                  <a:pt x="90" y="165"/>
                </a:lnTo>
                <a:lnTo>
                  <a:pt x="87" y="156"/>
                </a:lnTo>
                <a:lnTo>
                  <a:pt x="78" y="150"/>
                </a:lnTo>
                <a:lnTo>
                  <a:pt x="72" y="141"/>
                </a:lnTo>
                <a:lnTo>
                  <a:pt x="66" y="132"/>
                </a:lnTo>
                <a:lnTo>
                  <a:pt x="57" y="126"/>
                </a:lnTo>
                <a:lnTo>
                  <a:pt x="54" y="117"/>
                </a:lnTo>
                <a:lnTo>
                  <a:pt x="54" y="138"/>
                </a:lnTo>
                <a:lnTo>
                  <a:pt x="54" y="147"/>
                </a:lnTo>
                <a:lnTo>
                  <a:pt x="54" y="156"/>
                </a:lnTo>
                <a:lnTo>
                  <a:pt x="54" y="165"/>
                </a:lnTo>
                <a:lnTo>
                  <a:pt x="51" y="174"/>
                </a:lnTo>
                <a:lnTo>
                  <a:pt x="45" y="183"/>
                </a:lnTo>
                <a:lnTo>
                  <a:pt x="36" y="189"/>
                </a:lnTo>
                <a:lnTo>
                  <a:pt x="27" y="195"/>
                </a:lnTo>
                <a:lnTo>
                  <a:pt x="27" y="186"/>
                </a:lnTo>
                <a:lnTo>
                  <a:pt x="33" y="177"/>
                </a:lnTo>
                <a:lnTo>
                  <a:pt x="39" y="168"/>
                </a:lnTo>
                <a:lnTo>
                  <a:pt x="45" y="159"/>
                </a:lnTo>
                <a:lnTo>
                  <a:pt x="51" y="150"/>
                </a:lnTo>
                <a:lnTo>
                  <a:pt x="54" y="141"/>
                </a:lnTo>
                <a:lnTo>
                  <a:pt x="57" y="132"/>
                </a:lnTo>
                <a:lnTo>
                  <a:pt x="57" y="123"/>
                </a:lnTo>
                <a:lnTo>
                  <a:pt x="57" y="132"/>
                </a:lnTo>
                <a:lnTo>
                  <a:pt x="57" y="141"/>
                </a:lnTo>
                <a:lnTo>
                  <a:pt x="57" y="150"/>
                </a:lnTo>
                <a:lnTo>
                  <a:pt x="54" y="159"/>
                </a:lnTo>
                <a:lnTo>
                  <a:pt x="51" y="168"/>
                </a:lnTo>
                <a:lnTo>
                  <a:pt x="45" y="156"/>
                </a:lnTo>
                <a:lnTo>
                  <a:pt x="48" y="147"/>
                </a:lnTo>
                <a:lnTo>
                  <a:pt x="48" y="138"/>
                </a:lnTo>
                <a:lnTo>
                  <a:pt x="48" y="129"/>
                </a:lnTo>
                <a:lnTo>
                  <a:pt x="48" y="120"/>
                </a:lnTo>
                <a:lnTo>
                  <a:pt x="48" y="111"/>
                </a:lnTo>
                <a:lnTo>
                  <a:pt x="48" y="102"/>
                </a:lnTo>
                <a:lnTo>
                  <a:pt x="48" y="93"/>
                </a:lnTo>
                <a:lnTo>
                  <a:pt x="48" y="84"/>
                </a:lnTo>
                <a:lnTo>
                  <a:pt x="51" y="81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00" name="Freeform 36"/>
          <p:cNvSpPr>
            <a:spLocks/>
          </p:cNvSpPr>
          <p:nvPr/>
        </p:nvSpPr>
        <p:spPr bwMode="auto">
          <a:xfrm>
            <a:off x="2436813" y="2298700"/>
            <a:ext cx="134937" cy="469900"/>
          </a:xfrm>
          <a:custGeom>
            <a:avLst/>
            <a:gdLst>
              <a:gd name="T0" fmla="*/ 32 w 85"/>
              <a:gd name="T1" fmla="*/ 84 h 251"/>
              <a:gd name="T2" fmla="*/ 16 w 85"/>
              <a:gd name="T3" fmla="*/ 74 h 251"/>
              <a:gd name="T4" fmla="*/ 10 w 85"/>
              <a:gd name="T5" fmla="*/ 56 h 251"/>
              <a:gd name="T6" fmla="*/ 8 w 85"/>
              <a:gd name="T7" fmla="*/ 32 h 251"/>
              <a:gd name="T8" fmla="*/ 12 w 85"/>
              <a:gd name="T9" fmla="*/ 10 h 251"/>
              <a:gd name="T10" fmla="*/ 30 w 85"/>
              <a:gd name="T11" fmla="*/ 0 h 251"/>
              <a:gd name="T12" fmla="*/ 48 w 85"/>
              <a:gd name="T13" fmla="*/ 6 h 251"/>
              <a:gd name="T14" fmla="*/ 62 w 85"/>
              <a:gd name="T15" fmla="*/ 20 h 251"/>
              <a:gd name="T16" fmla="*/ 70 w 85"/>
              <a:gd name="T17" fmla="*/ 36 h 251"/>
              <a:gd name="T18" fmla="*/ 70 w 85"/>
              <a:gd name="T19" fmla="*/ 54 h 251"/>
              <a:gd name="T20" fmla="*/ 58 w 85"/>
              <a:gd name="T21" fmla="*/ 70 h 251"/>
              <a:gd name="T22" fmla="*/ 40 w 85"/>
              <a:gd name="T23" fmla="*/ 84 h 251"/>
              <a:gd name="T24" fmla="*/ 38 w 85"/>
              <a:gd name="T25" fmla="*/ 102 h 251"/>
              <a:gd name="T26" fmla="*/ 30 w 85"/>
              <a:gd name="T27" fmla="*/ 118 h 251"/>
              <a:gd name="T28" fmla="*/ 18 w 85"/>
              <a:gd name="T29" fmla="*/ 134 h 251"/>
              <a:gd name="T30" fmla="*/ 0 w 85"/>
              <a:gd name="T31" fmla="*/ 148 h 251"/>
              <a:gd name="T32" fmla="*/ 10 w 85"/>
              <a:gd name="T33" fmla="*/ 132 h 251"/>
              <a:gd name="T34" fmla="*/ 24 w 85"/>
              <a:gd name="T35" fmla="*/ 116 h 251"/>
              <a:gd name="T36" fmla="*/ 42 w 85"/>
              <a:gd name="T37" fmla="*/ 112 h 251"/>
              <a:gd name="T38" fmla="*/ 58 w 85"/>
              <a:gd name="T39" fmla="*/ 124 h 251"/>
              <a:gd name="T40" fmla="*/ 76 w 85"/>
              <a:gd name="T41" fmla="*/ 134 h 251"/>
              <a:gd name="T42" fmla="*/ 70 w 85"/>
              <a:gd name="T43" fmla="*/ 134 h 251"/>
              <a:gd name="T44" fmla="*/ 52 w 85"/>
              <a:gd name="T45" fmla="*/ 124 h 251"/>
              <a:gd name="T46" fmla="*/ 40 w 85"/>
              <a:gd name="T47" fmla="*/ 120 h 251"/>
              <a:gd name="T48" fmla="*/ 46 w 85"/>
              <a:gd name="T49" fmla="*/ 138 h 251"/>
              <a:gd name="T50" fmla="*/ 46 w 85"/>
              <a:gd name="T51" fmla="*/ 158 h 251"/>
              <a:gd name="T52" fmla="*/ 46 w 85"/>
              <a:gd name="T53" fmla="*/ 176 h 251"/>
              <a:gd name="T54" fmla="*/ 42 w 85"/>
              <a:gd name="T55" fmla="*/ 194 h 251"/>
              <a:gd name="T56" fmla="*/ 30 w 85"/>
              <a:gd name="T57" fmla="*/ 212 h 251"/>
              <a:gd name="T58" fmla="*/ 22 w 85"/>
              <a:gd name="T59" fmla="*/ 230 h 251"/>
              <a:gd name="T60" fmla="*/ 22 w 85"/>
              <a:gd name="T61" fmla="*/ 224 h 251"/>
              <a:gd name="T62" fmla="*/ 30 w 85"/>
              <a:gd name="T63" fmla="*/ 206 h 251"/>
              <a:gd name="T64" fmla="*/ 40 w 85"/>
              <a:gd name="T65" fmla="*/ 190 h 251"/>
              <a:gd name="T66" fmla="*/ 48 w 85"/>
              <a:gd name="T67" fmla="*/ 184 h 251"/>
              <a:gd name="T68" fmla="*/ 56 w 85"/>
              <a:gd name="T69" fmla="*/ 202 h 251"/>
              <a:gd name="T70" fmla="*/ 66 w 85"/>
              <a:gd name="T71" fmla="*/ 220 h 251"/>
              <a:gd name="T72" fmla="*/ 78 w 85"/>
              <a:gd name="T73" fmla="*/ 238 h 251"/>
              <a:gd name="T74" fmla="*/ 82 w 85"/>
              <a:gd name="T75" fmla="*/ 244 h 251"/>
              <a:gd name="T76" fmla="*/ 74 w 85"/>
              <a:gd name="T77" fmla="*/ 226 h 251"/>
              <a:gd name="T78" fmla="*/ 68 w 85"/>
              <a:gd name="T79" fmla="*/ 208 h 251"/>
              <a:gd name="T80" fmla="*/ 60 w 85"/>
              <a:gd name="T81" fmla="*/ 190 h 251"/>
              <a:gd name="T82" fmla="*/ 54 w 85"/>
              <a:gd name="T83" fmla="*/ 172 h 251"/>
              <a:gd name="T84" fmla="*/ 48 w 85"/>
              <a:gd name="T85" fmla="*/ 154 h 251"/>
              <a:gd name="T86" fmla="*/ 48 w 85"/>
              <a:gd name="T87" fmla="*/ 136 h 251"/>
              <a:gd name="T88" fmla="*/ 46 w 85"/>
              <a:gd name="T89" fmla="*/ 116 h 251"/>
              <a:gd name="T90" fmla="*/ 40 w 85"/>
              <a:gd name="T91" fmla="*/ 100 h 251"/>
              <a:gd name="T92" fmla="*/ 44 w 85"/>
              <a:gd name="T93" fmla="*/ 94 h 251"/>
              <a:gd name="T94" fmla="*/ 46 w 85"/>
              <a:gd name="T95" fmla="*/ 112 h 251"/>
              <a:gd name="T96" fmla="*/ 44 w 85"/>
              <a:gd name="T97" fmla="*/ 100 h 251"/>
              <a:gd name="T98" fmla="*/ 42 w 85"/>
              <a:gd name="T99" fmla="*/ 80 h 251"/>
              <a:gd name="T100" fmla="*/ 52 w 85"/>
              <a:gd name="T101" fmla="*/ 60 h 251"/>
              <a:gd name="T102" fmla="*/ 36 w 85"/>
              <a:gd name="T103" fmla="*/ 64 h 251"/>
              <a:gd name="T104" fmla="*/ 52 w 85"/>
              <a:gd name="T105" fmla="*/ 6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5" h="251">
                <a:moveTo>
                  <a:pt x="52" y="60"/>
                </a:moveTo>
                <a:lnTo>
                  <a:pt x="38" y="84"/>
                </a:lnTo>
                <a:lnTo>
                  <a:pt x="32" y="84"/>
                </a:lnTo>
                <a:lnTo>
                  <a:pt x="26" y="84"/>
                </a:lnTo>
                <a:lnTo>
                  <a:pt x="20" y="80"/>
                </a:lnTo>
                <a:lnTo>
                  <a:pt x="16" y="74"/>
                </a:lnTo>
                <a:lnTo>
                  <a:pt x="14" y="68"/>
                </a:lnTo>
                <a:lnTo>
                  <a:pt x="12" y="62"/>
                </a:lnTo>
                <a:lnTo>
                  <a:pt x="10" y="56"/>
                </a:lnTo>
                <a:lnTo>
                  <a:pt x="8" y="48"/>
                </a:lnTo>
                <a:lnTo>
                  <a:pt x="8" y="40"/>
                </a:lnTo>
                <a:lnTo>
                  <a:pt x="8" y="32"/>
                </a:lnTo>
                <a:lnTo>
                  <a:pt x="8" y="24"/>
                </a:lnTo>
                <a:lnTo>
                  <a:pt x="8" y="16"/>
                </a:lnTo>
                <a:lnTo>
                  <a:pt x="12" y="10"/>
                </a:lnTo>
                <a:lnTo>
                  <a:pt x="18" y="4"/>
                </a:lnTo>
                <a:lnTo>
                  <a:pt x="24" y="0"/>
                </a:lnTo>
                <a:lnTo>
                  <a:pt x="30" y="0"/>
                </a:lnTo>
                <a:lnTo>
                  <a:pt x="36" y="0"/>
                </a:lnTo>
                <a:lnTo>
                  <a:pt x="42" y="4"/>
                </a:lnTo>
                <a:lnTo>
                  <a:pt x="48" y="6"/>
                </a:lnTo>
                <a:lnTo>
                  <a:pt x="54" y="8"/>
                </a:lnTo>
                <a:lnTo>
                  <a:pt x="58" y="14"/>
                </a:lnTo>
                <a:lnTo>
                  <a:pt x="62" y="20"/>
                </a:lnTo>
                <a:lnTo>
                  <a:pt x="68" y="24"/>
                </a:lnTo>
                <a:lnTo>
                  <a:pt x="70" y="30"/>
                </a:lnTo>
                <a:lnTo>
                  <a:pt x="70" y="36"/>
                </a:lnTo>
                <a:lnTo>
                  <a:pt x="70" y="42"/>
                </a:lnTo>
                <a:lnTo>
                  <a:pt x="70" y="48"/>
                </a:lnTo>
                <a:lnTo>
                  <a:pt x="70" y="54"/>
                </a:lnTo>
                <a:lnTo>
                  <a:pt x="66" y="60"/>
                </a:lnTo>
                <a:lnTo>
                  <a:pt x="60" y="64"/>
                </a:lnTo>
                <a:lnTo>
                  <a:pt x="58" y="70"/>
                </a:lnTo>
                <a:lnTo>
                  <a:pt x="52" y="76"/>
                </a:lnTo>
                <a:lnTo>
                  <a:pt x="46" y="80"/>
                </a:lnTo>
                <a:lnTo>
                  <a:pt x="40" y="84"/>
                </a:lnTo>
                <a:lnTo>
                  <a:pt x="38" y="90"/>
                </a:lnTo>
                <a:lnTo>
                  <a:pt x="38" y="96"/>
                </a:lnTo>
                <a:lnTo>
                  <a:pt x="38" y="102"/>
                </a:lnTo>
                <a:lnTo>
                  <a:pt x="40" y="108"/>
                </a:lnTo>
                <a:lnTo>
                  <a:pt x="36" y="114"/>
                </a:lnTo>
                <a:lnTo>
                  <a:pt x="30" y="118"/>
                </a:lnTo>
                <a:lnTo>
                  <a:pt x="26" y="124"/>
                </a:lnTo>
                <a:lnTo>
                  <a:pt x="20" y="128"/>
                </a:lnTo>
                <a:lnTo>
                  <a:pt x="18" y="134"/>
                </a:lnTo>
                <a:lnTo>
                  <a:pt x="12" y="138"/>
                </a:lnTo>
                <a:lnTo>
                  <a:pt x="6" y="144"/>
                </a:lnTo>
                <a:lnTo>
                  <a:pt x="0" y="148"/>
                </a:lnTo>
                <a:lnTo>
                  <a:pt x="2" y="142"/>
                </a:lnTo>
                <a:lnTo>
                  <a:pt x="4" y="136"/>
                </a:lnTo>
                <a:lnTo>
                  <a:pt x="10" y="132"/>
                </a:lnTo>
                <a:lnTo>
                  <a:pt x="14" y="126"/>
                </a:lnTo>
                <a:lnTo>
                  <a:pt x="18" y="120"/>
                </a:lnTo>
                <a:lnTo>
                  <a:pt x="24" y="116"/>
                </a:lnTo>
                <a:lnTo>
                  <a:pt x="30" y="112"/>
                </a:lnTo>
                <a:lnTo>
                  <a:pt x="36" y="108"/>
                </a:lnTo>
                <a:lnTo>
                  <a:pt x="42" y="112"/>
                </a:lnTo>
                <a:lnTo>
                  <a:pt x="48" y="116"/>
                </a:lnTo>
                <a:lnTo>
                  <a:pt x="54" y="118"/>
                </a:lnTo>
                <a:lnTo>
                  <a:pt x="58" y="124"/>
                </a:lnTo>
                <a:lnTo>
                  <a:pt x="64" y="126"/>
                </a:lnTo>
                <a:lnTo>
                  <a:pt x="70" y="130"/>
                </a:lnTo>
                <a:lnTo>
                  <a:pt x="76" y="134"/>
                </a:lnTo>
                <a:lnTo>
                  <a:pt x="82" y="138"/>
                </a:lnTo>
                <a:lnTo>
                  <a:pt x="76" y="138"/>
                </a:lnTo>
                <a:lnTo>
                  <a:pt x="70" y="134"/>
                </a:lnTo>
                <a:lnTo>
                  <a:pt x="64" y="130"/>
                </a:lnTo>
                <a:lnTo>
                  <a:pt x="58" y="126"/>
                </a:lnTo>
                <a:lnTo>
                  <a:pt x="52" y="124"/>
                </a:lnTo>
                <a:lnTo>
                  <a:pt x="46" y="120"/>
                </a:lnTo>
                <a:lnTo>
                  <a:pt x="42" y="114"/>
                </a:lnTo>
                <a:lnTo>
                  <a:pt x="40" y="120"/>
                </a:lnTo>
                <a:lnTo>
                  <a:pt x="42" y="126"/>
                </a:lnTo>
                <a:lnTo>
                  <a:pt x="46" y="132"/>
                </a:lnTo>
                <a:lnTo>
                  <a:pt x="46" y="138"/>
                </a:lnTo>
                <a:lnTo>
                  <a:pt x="46" y="144"/>
                </a:lnTo>
                <a:lnTo>
                  <a:pt x="46" y="152"/>
                </a:lnTo>
                <a:lnTo>
                  <a:pt x="46" y="158"/>
                </a:lnTo>
                <a:lnTo>
                  <a:pt x="46" y="164"/>
                </a:lnTo>
                <a:lnTo>
                  <a:pt x="46" y="170"/>
                </a:lnTo>
                <a:lnTo>
                  <a:pt x="46" y="176"/>
                </a:lnTo>
                <a:lnTo>
                  <a:pt x="48" y="182"/>
                </a:lnTo>
                <a:lnTo>
                  <a:pt x="46" y="188"/>
                </a:lnTo>
                <a:lnTo>
                  <a:pt x="42" y="194"/>
                </a:lnTo>
                <a:lnTo>
                  <a:pt x="40" y="200"/>
                </a:lnTo>
                <a:lnTo>
                  <a:pt x="36" y="206"/>
                </a:lnTo>
                <a:lnTo>
                  <a:pt x="30" y="212"/>
                </a:lnTo>
                <a:lnTo>
                  <a:pt x="28" y="218"/>
                </a:lnTo>
                <a:lnTo>
                  <a:pt x="24" y="224"/>
                </a:lnTo>
                <a:lnTo>
                  <a:pt x="22" y="230"/>
                </a:lnTo>
                <a:lnTo>
                  <a:pt x="18" y="236"/>
                </a:lnTo>
                <a:lnTo>
                  <a:pt x="22" y="230"/>
                </a:lnTo>
                <a:lnTo>
                  <a:pt x="22" y="224"/>
                </a:lnTo>
                <a:lnTo>
                  <a:pt x="24" y="218"/>
                </a:lnTo>
                <a:lnTo>
                  <a:pt x="26" y="212"/>
                </a:lnTo>
                <a:lnTo>
                  <a:pt x="30" y="206"/>
                </a:lnTo>
                <a:lnTo>
                  <a:pt x="32" y="200"/>
                </a:lnTo>
                <a:lnTo>
                  <a:pt x="38" y="196"/>
                </a:lnTo>
                <a:lnTo>
                  <a:pt x="40" y="190"/>
                </a:lnTo>
                <a:lnTo>
                  <a:pt x="46" y="184"/>
                </a:lnTo>
                <a:lnTo>
                  <a:pt x="46" y="178"/>
                </a:lnTo>
                <a:lnTo>
                  <a:pt x="48" y="184"/>
                </a:lnTo>
                <a:lnTo>
                  <a:pt x="50" y="190"/>
                </a:lnTo>
                <a:lnTo>
                  <a:pt x="52" y="196"/>
                </a:lnTo>
                <a:lnTo>
                  <a:pt x="56" y="202"/>
                </a:lnTo>
                <a:lnTo>
                  <a:pt x="60" y="208"/>
                </a:lnTo>
                <a:lnTo>
                  <a:pt x="62" y="214"/>
                </a:lnTo>
                <a:lnTo>
                  <a:pt x="66" y="220"/>
                </a:lnTo>
                <a:lnTo>
                  <a:pt x="70" y="226"/>
                </a:lnTo>
                <a:lnTo>
                  <a:pt x="74" y="232"/>
                </a:lnTo>
                <a:lnTo>
                  <a:pt x="78" y="238"/>
                </a:lnTo>
                <a:lnTo>
                  <a:pt x="80" y="244"/>
                </a:lnTo>
                <a:lnTo>
                  <a:pt x="84" y="250"/>
                </a:lnTo>
                <a:lnTo>
                  <a:pt x="82" y="244"/>
                </a:lnTo>
                <a:lnTo>
                  <a:pt x="80" y="238"/>
                </a:lnTo>
                <a:lnTo>
                  <a:pt x="78" y="232"/>
                </a:lnTo>
                <a:lnTo>
                  <a:pt x="74" y="226"/>
                </a:lnTo>
                <a:lnTo>
                  <a:pt x="72" y="220"/>
                </a:lnTo>
                <a:lnTo>
                  <a:pt x="70" y="214"/>
                </a:lnTo>
                <a:lnTo>
                  <a:pt x="68" y="208"/>
                </a:lnTo>
                <a:lnTo>
                  <a:pt x="66" y="202"/>
                </a:lnTo>
                <a:lnTo>
                  <a:pt x="62" y="196"/>
                </a:lnTo>
                <a:lnTo>
                  <a:pt x="60" y="190"/>
                </a:lnTo>
                <a:lnTo>
                  <a:pt x="58" y="184"/>
                </a:lnTo>
                <a:lnTo>
                  <a:pt x="56" y="178"/>
                </a:lnTo>
                <a:lnTo>
                  <a:pt x="54" y="172"/>
                </a:lnTo>
                <a:lnTo>
                  <a:pt x="50" y="166"/>
                </a:lnTo>
                <a:lnTo>
                  <a:pt x="50" y="160"/>
                </a:lnTo>
                <a:lnTo>
                  <a:pt x="48" y="154"/>
                </a:lnTo>
                <a:lnTo>
                  <a:pt x="48" y="148"/>
                </a:lnTo>
                <a:lnTo>
                  <a:pt x="48" y="142"/>
                </a:lnTo>
                <a:lnTo>
                  <a:pt x="48" y="136"/>
                </a:lnTo>
                <a:lnTo>
                  <a:pt x="48" y="128"/>
                </a:lnTo>
                <a:lnTo>
                  <a:pt x="48" y="122"/>
                </a:lnTo>
                <a:lnTo>
                  <a:pt x="46" y="116"/>
                </a:lnTo>
                <a:lnTo>
                  <a:pt x="40" y="112"/>
                </a:lnTo>
                <a:lnTo>
                  <a:pt x="40" y="106"/>
                </a:lnTo>
                <a:lnTo>
                  <a:pt x="40" y="100"/>
                </a:lnTo>
                <a:lnTo>
                  <a:pt x="42" y="94"/>
                </a:lnTo>
                <a:lnTo>
                  <a:pt x="42" y="88"/>
                </a:lnTo>
                <a:lnTo>
                  <a:pt x="44" y="94"/>
                </a:lnTo>
                <a:lnTo>
                  <a:pt x="44" y="100"/>
                </a:lnTo>
                <a:lnTo>
                  <a:pt x="46" y="106"/>
                </a:lnTo>
                <a:lnTo>
                  <a:pt x="46" y="112"/>
                </a:lnTo>
                <a:lnTo>
                  <a:pt x="46" y="118"/>
                </a:lnTo>
                <a:lnTo>
                  <a:pt x="46" y="106"/>
                </a:lnTo>
                <a:lnTo>
                  <a:pt x="44" y="100"/>
                </a:lnTo>
                <a:lnTo>
                  <a:pt x="44" y="94"/>
                </a:lnTo>
                <a:lnTo>
                  <a:pt x="42" y="88"/>
                </a:lnTo>
                <a:lnTo>
                  <a:pt x="42" y="80"/>
                </a:lnTo>
                <a:lnTo>
                  <a:pt x="42" y="74"/>
                </a:lnTo>
                <a:lnTo>
                  <a:pt x="42" y="86"/>
                </a:lnTo>
                <a:lnTo>
                  <a:pt x="52" y="60"/>
                </a:lnTo>
                <a:lnTo>
                  <a:pt x="36" y="58"/>
                </a:lnTo>
                <a:lnTo>
                  <a:pt x="30" y="60"/>
                </a:lnTo>
                <a:lnTo>
                  <a:pt x="36" y="64"/>
                </a:lnTo>
                <a:lnTo>
                  <a:pt x="42" y="64"/>
                </a:lnTo>
                <a:lnTo>
                  <a:pt x="52" y="60"/>
                </a:lnTo>
                <a:lnTo>
                  <a:pt x="52" y="60"/>
                </a:lnTo>
              </a:path>
            </a:pathLst>
          </a:custGeom>
          <a:solidFill>
            <a:schemeClr val="accent1"/>
          </a:solidFill>
          <a:ln w="254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01" name="Rectangle 37"/>
          <p:cNvSpPr>
            <a:spLocks noChangeArrowheads="1"/>
          </p:cNvSpPr>
          <p:nvPr/>
        </p:nvSpPr>
        <p:spPr bwMode="auto">
          <a:xfrm>
            <a:off x="4572000" y="1905000"/>
            <a:ext cx="12192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GB" altLang="nb-NO" sz="1400" b="1" u="sng">
                <a:latin typeface="Times New Roman" pitchFamily="18" charset="0"/>
              </a:rPr>
              <a:t>District management team</a:t>
            </a:r>
          </a:p>
        </p:txBody>
      </p:sp>
      <p:sp>
        <p:nvSpPr>
          <p:cNvPr id="36902" name="Freeform 38"/>
          <p:cNvSpPr>
            <a:spLocks/>
          </p:cNvSpPr>
          <p:nvPr/>
        </p:nvSpPr>
        <p:spPr bwMode="auto">
          <a:xfrm>
            <a:off x="4708525" y="3070225"/>
            <a:ext cx="204788" cy="447675"/>
          </a:xfrm>
          <a:custGeom>
            <a:avLst/>
            <a:gdLst>
              <a:gd name="T0" fmla="*/ 64 w 129"/>
              <a:gd name="T1" fmla="*/ 78 h 239"/>
              <a:gd name="T2" fmla="*/ 44 w 129"/>
              <a:gd name="T3" fmla="*/ 74 h 239"/>
              <a:gd name="T4" fmla="*/ 26 w 129"/>
              <a:gd name="T5" fmla="*/ 58 h 239"/>
              <a:gd name="T6" fmla="*/ 20 w 129"/>
              <a:gd name="T7" fmla="*/ 40 h 239"/>
              <a:gd name="T8" fmla="*/ 22 w 129"/>
              <a:gd name="T9" fmla="*/ 20 h 239"/>
              <a:gd name="T10" fmla="*/ 34 w 129"/>
              <a:gd name="T11" fmla="*/ 4 h 239"/>
              <a:gd name="T12" fmla="*/ 52 w 129"/>
              <a:gd name="T13" fmla="*/ 0 h 239"/>
              <a:gd name="T14" fmla="*/ 70 w 129"/>
              <a:gd name="T15" fmla="*/ 8 h 239"/>
              <a:gd name="T16" fmla="*/ 84 w 129"/>
              <a:gd name="T17" fmla="*/ 26 h 239"/>
              <a:gd name="T18" fmla="*/ 86 w 129"/>
              <a:gd name="T19" fmla="*/ 44 h 239"/>
              <a:gd name="T20" fmla="*/ 86 w 129"/>
              <a:gd name="T21" fmla="*/ 62 h 239"/>
              <a:gd name="T22" fmla="*/ 70 w 129"/>
              <a:gd name="T23" fmla="*/ 74 h 239"/>
              <a:gd name="T24" fmla="*/ 62 w 129"/>
              <a:gd name="T25" fmla="*/ 90 h 239"/>
              <a:gd name="T26" fmla="*/ 62 w 129"/>
              <a:gd name="T27" fmla="*/ 108 h 239"/>
              <a:gd name="T28" fmla="*/ 54 w 129"/>
              <a:gd name="T29" fmla="*/ 122 h 239"/>
              <a:gd name="T30" fmla="*/ 36 w 129"/>
              <a:gd name="T31" fmla="*/ 130 h 239"/>
              <a:gd name="T32" fmla="*/ 18 w 129"/>
              <a:gd name="T33" fmla="*/ 140 h 239"/>
              <a:gd name="T34" fmla="*/ 0 w 129"/>
              <a:gd name="T35" fmla="*/ 152 h 239"/>
              <a:gd name="T36" fmla="*/ 14 w 129"/>
              <a:gd name="T37" fmla="*/ 136 h 239"/>
              <a:gd name="T38" fmla="*/ 32 w 129"/>
              <a:gd name="T39" fmla="*/ 126 h 239"/>
              <a:gd name="T40" fmla="*/ 50 w 129"/>
              <a:gd name="T41" fmla="*/ 120 h 239"/>
              <a:gd name="T42" fmla="*/ 60 w 129"/>
              <a:gd name="T43" fmla="*/ 108 h 239"/>
              <a:gd name="T44" fmla="*/ 60 w 129"/>
              <a:gd name="T45" fmla="*/ 90 h 239"/>
              <a:gd name="T46" fmla="*/ 70 w 129"/>
              <a:gd name="T47" fmla="*/ 86 h 239"/>
              <a:gd name="T48" fmla="*/ 68 w 129"/>
              <a:gd name="T49" fmla="*/ 104 h 239"/>
              <a:gd name="T50" fmla="*/ 74 w 129"/>
              <a:gd name="T51" fmla="*/ 120 h 239"/>
              <a:gd name="T52" fmla="*/ 88 w 129"/>
              <a:gd name="T53" fmla="*/ 136 h 239"/>
              <a:gd name="T54" fmla="*/ 116 w 129"/>
              <a:gd name="T55" fmla="*/ 148 h 239"/>
              <a:gd name="T56" fmla="*/ 116 w 129"/>
              <a:gd name="T57" fmla="*/ 144 h 239"/>
              <a:gd name="T58" fmla="*/ 100 w 129"/>
              <a:gd name="T59" fmla="*/ 132 h 239"/>
              <a:gd name="T60" fmla="*/ 82 w 129"/>
              <a:gd name="T61" fmla="*/ 122 h 239"/>
              <a:gd name="T62" fmla="*/ 64 w 129"/>
              <a:gd name="T63" fmla="*/ 120 h 239"/>
              <a:gd name="T64" fmla="*/ 64 w 129"/>
              <a:gd name="T65" fmla="*/ 138 h 239"/>
              <a:gd name="T66" fmla="*/ 64 w 129"/>
              <a:gd name="T67" fmla="*/ 156 h 239"/>
              <a:gd name="T68" fmla="*/ 64 w 129"/>
              <a:gd name="T69" fmla="*/ 174 h 239"/>
              <a:gd name="T70" fmla="*/ 54 w 129"/>
              <a:gd name="T71" fmla="*/ 190 h 239"/>
              <a:gd name="T72" fmla="*/ 42 w 129"/>
              <a:gd name="T73" fmla="*/ 208 h 239"/>
              <a:gd name="T74" fmla="*/ 32 w 129"/>
              <a:gd name="T75" fmla="*/ 226 h 239"/>
              <a:gd name="T76" fmla="*/ 28 w 129"/>
              <a:gd name="T77" fmla="*/ 232 h 239"/>
              <a:gd name="T78" fmla="*/ 38 w 129"/>
              <a:gd name="T79" fmla="*/ 214 h 239"/>
              <a:gd name="T80" fmla="*/ 48 w 129"/>
              <a:gd name="T81" fmla="*/ 194 h 239"/>
              <a:gd name="T82" fmla="*/ 58 w 129"/>
              <a:gd name="T83" fmla="*/ 176 h 239"/>
              <a:gd name="T84" fmla="*/ 66 w 129"/>
              <a:gd name="T85" fmla="*/ 176 h 239"/>
              <a:gd name="T86" fmla="*/ 70 w 129"/>
              <a:gd name="T87" fmla="*/ 194 h 239"/>
              <a:gd name="T88" fmla="*/ 78 w 129"/>
              <a:gd name="T89" fmla="*/ 214 h 239"/>
              <a:gd name="T90" fmla="*/ 88 w 129"/>
              <a:gd name="T91" fmla="*/ 230 h 239"/>
              <a:gd name="T92" fmla="*/ 96 w 129"/>
              <a:gd name="T93" fmla="*/ 232 h 239"/>
              <a:gd name="T94" fmla="*/ 88 w 129"/>
              <a:gd name="T95" fmla="*/ 214 h 239"/>
              <a:gd name="T96" fmla="*/ 80 w 129"/>
              <a:gd name="T97" fmla="*/ 196 h 239"/>
              <a:gd name="T98" fmla="*/ 74 w 129"/>
              <a:gd name="T99" fmla="*/ 178 h 239"/>
              <a:gd name="T100" fmla="*/ 72 w 129"/>
              <a:gd name="T101" fmla="*/ 160 h 239"/>
              <a:gd name="T102" fmla="*/ 72 w 129"/>
              <a:gd name="T103" fmla="*/ 142 h 239"/>
              <a:gd name="T104" fmla="*/ 72 w 129"/>
              <a:gd name="T105" fmla="*/ 124 h 239"/>
              <a:gd name="T106" fmla="*/ 64 w 129"/>
              <a:gd name="T107" fmla="*/ 124 h 239"/>
              <a:gd name="T108" fmla="*/ 64 w 129"/>
              <a:gd name="T109" fmla="*/ 142 h 239"/>
              <a:gd name="T110" fmla="*/ 66 w 129"/>
              <a:gd name="T111" fmla="*/ 160 h 239"/>
              <a:gd name="T112" fmla="*/ 62 w 129"/>
              <a:gd name="T113" fmla="*/ 178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9" h="239">
                <a:moveTo>
                  <a:pt x="58" y="52"/>
                </a:moveTo>
                <a:lnTo>
                  <a:pt x="70" y="78"/>
                </a:lnTo>
                <a:lnTo>
                  <a:pt x="64" y="78"/>
                </a:lnTo>
                <a:lnTo>
                  <a:pt x="58" y="78"/>
                </a:lnTo>
                <a:lnTo>
                  <a:pt x="52" y="76"/>
                </a:lnTo>
                <a:lnTo>
                  <a:pt x="44" y="74"/>
                </a:lnTo>
                <a:lnTo>
                  <a:pt x="36" y="68"/>
                </a:lnTo>
                <a:lnTo>
                  <a:pt x="30" y="64"/>
                </a:lnTo>
                <a:lnTo>
                  <a:pt x="26" y="58"/>
                </a:lnTo>
                <a:lnTo>
                  <a:pt x="22" y="52"/>
                </a:lnTo>
                <a:lnTo>
                  <a:pt x="20" y="46"/>
                </a:lnTo>
                <a:lnTo>
                  <a:pt x="20" y="40"/>
                </a:lnTo>
                <a:lnTo>
                  <a:pt x="20" y="34"/>
                </a:lnTo>
                <a:lnTo>
                  <a:pt x="20" y="28"/>
                </a:lnTo>
                <a:lnTo>
                  <a:pt x="22" y="20"/>
                </a:lnTo>
                <a:lnTo>
                  <a:pt x="24" y="14"/>
                </a:lnTo>
                <a:lnTo>
                  <a:pt x="28" y="8"/>
                </a:lnTo>
                <a:lnTo>
                  <a:pt x="34" y="4"/>
                </a:lnTo>
                <a:lnTo>
                  <a:pt x="40" y="0"/>
                </a:lnTo>
                <a:lnTo>
                  <a:pt x="46" y="0"/>
                </a:lnTo>
                <a:lnTo>
                  <a:pt x="52" y="0"/>
                </a:lnTo>
                <a:lnTo>
                  <a:pt x="58" y="0"/>
                </a:lnTo>
                <a:lnTo>
                  <a:pt x="64" y="4"/>
                </a:lnTo>
                <a:lnTo>
                  <a:pt x="70" y="8"/>
                </a:lnTo>
                <a:lnTo>
                  <a:pt x="76" y="16"/>
                </a:lnTo>
                <a:lnTo>
                  <a:pt x="82" y="20"/>
                </a:lnTo>
                <a:lnTo>
                  <a:pt x="84" y="26"/>
                </a:lnTo>
                <a:lnTo>
                  <a:pt x="86" y="32"/>
                </a:lnTo>
                <a:lnTo>
                  <a:pt x="86" y="38"/>
                </a:lnTo>
                <a:lnTo>
                  <a:pt x="86" y="44"/>
                </a:lnTo>
                <a:lnTo>
                  <a:pt x="86" y="50"/>
                </a:lnTo>
                <a:lnTo>
                  <a:pt x="86" y="56"/>
                </a:lnTo>
                <a:lnTo>
                  <a:pt x="86" y="62"/>
                </a:lnTo>
                <a:lnTo>
                  <a:pt x="80" y="66"/>
                </a:lnTo>
                <a:lnTo>
                  <a:pt x="76" y="72"/>
                </a:lnTo>
                <a:lnTo>
                  <a:pt x="70" y="74"/>
                </a:lnTo>
                <a:lnTo>
                  <a:pt x="64" y="78"/>
                </a:lnTo>
                <a:lnTo>
                  <a:pt x="62" y="84"/>
                </a:lnTo>
                <a:lnTo>
                  <a:pt x="62" y="90"/>
                </a:lnTo>
                <a:lnTo>
                  <a:pt x="62" y="96"/>
                </a:lnTo>
                <a:lnTo>
                  <a:pt x="62" y="102"/>
                </a:lnTo>
                <a:lnTo>
                  <a:pt x="62" y="108"/>
                </a:lnTo>
                <a:lnTo>
                  <a:pt x="62" y="114"/>
                </a:lnTo>
                <a:lnTo>
                  <a:pt x="60" y="120"/>
                </a:lnTo>
                <a:lnTo>
                  <a:pt x="54" y="122"/>
                </a:lnTo>
                <a:lnTo>
                  <a:pt x="48" y="124"/>
                </a:lnTo>
                <a:lnTo>
                  <a:pt x="42" y="128"/>
                </a:lnTo>
                <a:lnTo>
                  <a:pt x="36" y="130"/>
                </a:lnTo>
                <a:lnTo>
                  <a:pt x="30" y="134"/>
                </a:lnTo>
                <a:lnTo>
                  <a:pt x="24" y="136"/>
                </a:lnTo>
                <a:lnTo>
                  <a:pt x="18" y="140"/>
                </a:lnTo>
                <a:lnTo>
                  <a:pt x="12" y="144"/>
                </a:lnTo>
                <a:lnTo>
                  <a:pt x="6" y="148"/>
                </a:lnTo>
                <a:lnTo>
                  <a:pt x="0" y="152"/>
                </a:lnTo>
                <a:lnTo>
                  <a:pt x="6" y="148"/>
                </a:lnTo>
                <a:lnTo>
                  <a:pt x="10" y="142"/>
                </a:lnTo>
                <a:lnTo>
                  <a:pt x="14" y="136"/>
                </a:lnTo>
                <a:lnTo>
                  <a:pt x="20" y="132"/>
                </a:lnTo>
                <a:lnTo>
                  <a:pt x="26" y="128"/>
                </a:lnTo>
                <a:lnTo>
                  <a:pt x="32" y="126"/>
                </a:lnTo>
                <a:lnTo>
                  <a:pt x="38" y="124"/>
                </a:lnTo>
                <a:lnTo>
                  <a:pt x="44" y="124"/>
                </a:lnTo>
                <a:lnTo>
                  <a:pt x="50" y="120"/>
                </a:lnTo>
                <a:lnTo>
                  <a:pt x="56" y="116"/>
                </a:lnTo>
                <a:lnTo>
                  <a:pt x="62" y="114"/>
                </a:lnTo>
                <a:lnTo>
                  <a:pt x="60" y="108"/>
                </a:lnTo>
                <a:lnTo>
                  <a:pt x="60" y="102"/>
                </a:lnTo>
                <a:lnTo>
                  <a:pt x="60" y="96"/>
                </a:lnTo>
                <a:lnTo>
                  <a:pt x="60" y="90"/>
                </a:lnTo>
                <a:lnTo>
                  <a:pt x="60" y="84"/>
                </a:lnTo>
                <a:lnTo>
                  <a:pt x="66" y="80"/>
                </a:lnTo>
                <a:lnTo>
                  <a:pt x="70" y="86"/>
                </a:lnTo>
                <a:lnTo>
                  <a:pt x="68" y="92"/>
                </a:lnTo>
                <a:lnTo>
                  <a:pt x="68" y="98"/>
                </a:lnTo>
                <a:lnTo>
                  <a:pt x="68" y="104"/>
                </a:lnTo>
                <a:lnTo>
                  <a:pt x="68" y="110"/>
                </a:lnTo>
                <a:lnTo>
                  <a:pt x="68" y="116"/>
                </a:lnTo>
                <a:lnTo>
                  <a:pt x="74" y="120"/>
                </a:lnTo>
                <a:lnTo>
                  <a:pt x="80" y="124"/>
                </a:lnTo>
                <a:lnTo>
                  <a:pt x="84" y="130"/>
                </a:lnTo>
                <a:lnTo>
                  <a:pt x="88" y="136"/>
                </a:lnTo>
                <a:lnTo>
                  <a:pt x="94" y="138"/>
                </a:lnTo>
                <a:lnTo>
                  <a:pt x="100" y="144"/>
                </a:lnTo>
                <a:lnTo>
                  <a:pt x="116" y="148"/>
                </a:lnTo>
                <a:lnTo>
                  <a:pt x="128" y="152"/>
                </a:lnTo>
                <a:lnTo>
                  <a:pt x="122" y="148"/>
                </a:lnTo>
                <a:lnTo>
                  <a:pt x="116" y="144"/>
                </a:lnTo>
                <a:lnTo>
                  <a:pt x="112" y="138"/>
                </a:lnTo>
                <a:lnTo>
                  <a:pt x="106" y="136"/>
                </a:lnTo>
                <a:lnTo>
                  <a:pt x="100" y="132"/>
                </a:lnTo>
                <a:lnTo>
                  <a:pt x="94" y="128"/>
                </a:lnTo>
                <a:lnTo>
                  <a:pt x="88" y="124"/>
                </a:lnTo>
                <a:lnTo>
                  <a:pt x="82" y="122"/>
                </a:lnTo>
                <a:lnTo>
                  <a:pt x="76" y="120"/>
                </a:lnTo>
                <a:lnTo>
                  <a:pt x="70" y="116"/>
                </a:lnTo>
                <a:lnTo>
                  <a:pt x="64" y="120"/>
                </a:lnTo>
                <a:lnTo>
                  <a:pt x="64" y="126"/>
                </a:lnTo>
                <a:lnTo>
                  <a:pt x="64" y="132"/>
                </a:lnTo>
                <a:lnTo>
                  <a:pt x="64" y="138"/>
                </a:lnTo>
                <a:lnTo>
                  <a:pt x="64" y="144"/>
                </a:lnTo>
                <a:lnTo>
                  <a:pt x="64" y="150"/>
                </a:lnTo>
                <a:lnTo>
                  <a:pt x="64" y="156"/>
                </a:lnTo>
                <a:lnTo>
                  <a:pt x="64" y="162"/>
                </a:lnTo>
                <a:lnTo>
                  <a:pt x="64" y="168"/>
                </a:lnTo>
                <a:lnTo>
                  <a:pt x="64" y="174"/>
                </a:lnTo>
                <a:lnTo>
                  <a:pt x="64" y="180"/>
                </a:lnTo>
                <a:lnTo>
                  <a:pt x="58" y="184"/>
                </a:lnTo>
                <a:lnTo>
                  <a:pt x="54" y="190"/>
                </a:lnTo>
                <a:lnTo>
                  <a:pt x="50" y="196"/>
                </a:lnTo>
                <a:lnTo>
                  <a:pt x="46" y="202"/>
                </a:lnTo>
                <a:lnTo>
                  <a:pt x="42" y="208"/>
                </a:lnTo>
                <a:lnTo>
                  <a:pt x="38" y="214"/>
                </a:lnTo>
                <a:lnTo>
                  <a:pt x="34" y="220"/>
                </a:lnTo>
                <a:lnTo>
                  <a:pt x="32" y="226"/>
                </a:lnTo>
                <a:lnTo>
                  <a:pt x="30" y="232"/>
                </a:lnTo>
                <a:lnTo>
                  <a:pt x="26" y="238"/>
                </a:lnTo>
                <a:lnTo>
                  <a:pt x="28" y="232"/>
                </a:lnTo>
                <a:lnTo>
                  <a:pt x="30" y="226"/>
                </a:lnTo>
                <a:lnTo>
                  <a:pt x="34" y="220"/>
                </a:lnTo>
                <a:lnTo>
                  <a:pt x="38" y="214"/>
                </a:lnTo>
                <a:lnTo>
                  <a:pt x="40" y="208"/>
                </a:lnTo>
                <a:lnTo>
                  <a:pt x="44" y="200"/>
                </a:lnTo>
                <a:lnTo>
                  <a:pt x="48" y="194"/>
                </a:lnTo>
                <a:lnTo>
                  <a:pt x="52" y="188"/>
                </a:lnTo>
                <a:lnTo>
                  <a:pt x="54" y="182"/>
                </a:lnTo>
                <a:lnTo>
                  <a:pt x="58" y="176"/>
                </a:lnTo>
                <a:lnTo>
                  <a:pt x="62" y="170"/>
                </a:lnTo>
                <a:lnTo>
                  <a:pt x="64" y="164"/>
                </a:lnTo>
                <a:lnTo>
                  <a:pt x="66" y="176"/>
                </a:lnTo>
                <a:lnTo>
                  <a:pt x="66" y="182"/>
                </a:lnTo>
                <a:lnTo>
                  <a:pt x="68" y="188"/>
                </a:lnTo>
                <a:lnTo>
                  <a:pt x="70" y="194"/>
                </a:lnTo>
                <a:lnTo>
                  <a:pt x="72" y="200"/>
                </a:lnTo>
                <a:lnTo>
                  <a:pt x="76" y="206"/>
                </a:lnTo>
                <a:lnTo>
                  <a:pt x="78" y="214"/>
                </a:lnTo>
                <a:lnTo>
                  <a:pt x="80" y="220"/>
                </a:lnTo>
                <a:lnTo>
                  <a:pt x="86" y="224"/>
                </a:lnTo>
                <a:lnTo>
                  <a:pt x="88" y="230"/>
                </a:lnTo>
                <a:lnTo>
                  <a:pt x="94" y="232"/>
                </a:lnTo>
                <a:lnTo>
                  <a:pt x="96" y="238"/>
                </a:lnTo>
                <a:lnTo>
                  <a:pt x="96" y="232"/>
                </a:lnTo>
                <a:lnTo>
                  <a:pt x="94" y="226"/>
                </a:lnTo>
                <a:lnTo>
                  <a:pt x="90" y="220"/>
                </a:lnTo>
                <a:lnTo>
                  <a:pt x="88" y="214"/>
                </a:lnTo>
                <a:lnTo>
                  <a:pt x="84" y="208"/>
                </a:lnTo>
                <a:lnTo>
                  <a:pt x="82" y="202"/>
                </a:lnTo>
                <a:lnTo>
                  <a:pt x="80" y="196"/>
                </a:lnTo>
                <a:lnTo>
                  <a:pt x="78" y="190"/>
                </a:lnTo>
                <a:lnTo>
                  <a:pt x="76" y="184"/>
                </a:lnTo>
                <a:lnTo>
                  <a:pt x="74" y="178"/>
                </a:lnTo>
                <a:lnTo>
                  <a:pt x="74" y="172"/>
                </a:lnTo>
                <a:lnTo>
                  <a:pt x="72" y="166"/>
                </a:lnTo>
                <a:lnTo>
                  <a:pt x="72" y="160"/>
                </a:lnTo>
                <a:lnTo>
                  <a:pt x="72" y="154"/>
                </a:lnTo>
                <a:lnTo>
                  <a:pt x="72" y="148"/>
                </a:lnTo>
                <a:lnTo>
                  <a:pt x="72" y="142"/>
                </a:lnTo>
                <a:lnTo>
                  <a:pt x="72" y="136"/>
                </a:lnTo>
                <a:lnTo>
                  <a:pt x="72" y="130"/>
                </a:lnTo>
                <a:lnTo>
                  <a:pt x="72" y="124"/>
                </a:lnTo>
                <a:lnTo>
                  <a:pt x="72" y="118"/>
                </a:lnTo>
                <a:lnTo>
                  <a:pt x="66" y="118"/>
                </a:lnTo>
                <a:lnTo>
                  <a:pt x="64" y="124"/>
                </a:lnTo>
                <a:lnTo>
                  <a:pt x="64" y="130"/>
                </a:lnTo>
                <a:lnTo>
                  <a:pt x="64" y="136"/>
                </a:lnTo>
                <a:lnTo>
                  <a:pt x="64" y="142"/>
                </a:lnTo>
                <a:lnTo>
                  <a:pt x="66" y="148"/>
                </a:lnTo>
                <a:lnTo>
                  <a:pt x="66" y="154"/>
                </a:lnTo>
                <a:lnTo>
                  <a:pt x="66" y="160"/>
                </a:lnTo>
                <a:lnTo>
                  <a:pt x="66" y="166"/>
                </a:lnTo>
                <a:lnTo>
                  <a:pt x="66" y="172"/>
                </a:lnTo>
                <a:lnTo>
                  <a:pt x="62" y="178"/>
                </a:lnTo>
                <a:lnTo>
                  <a:pt x="58" y="196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03" name="Freeform 39"/>
          <p:cNvSpPr>
            <a:spLocks/>
          </p:cNvSpPr>
          <p:nvPr/>
        </p:nvSpPr>
        <p:spPr bwMode="auto">
          <a:xfrm>
            <a:off x="4367213" y="2209800"/>
            <a:ext cx="204787" cy="447675"/>
          </a:xfrm>
          <a:custGeom>
            <a:avLst/>
            <a:gdLst>
              <a:gd name="T0" fmla="*/ 64 w 129"/>
              <a:gd name="T1" fmla="*/ 78 h 239"/>
              <a:gd name="T2" fmla="*/ 44 w 129"/>
              <a:gd name="T3" fmla="*/ 74 h 239"/>
              <a:gd name="T4" fmla="*/ 26 w 129"/>
              <a:gd name="T5" fmla="*/ 58 h 239"/>
              <a:gd name="T6" fmla="*/ 20 w 129"/>
              <a:gd name="T7" fmla="*/ 40 h 239"/>
              <a:gd name="T8" fmla="*/ 22 w 129"/>
              <a:gd name="T9" fmla="*/ 20 h 239"/>
              <a:gd name="T10" fmla="*/ 34 w 129"/>
              <a:gd name="T11" fmla="*/ 4 h 239"/>
              <a:gd name="T12" fmla="*/ 52 w 129"/>
              <a:gd name="T13" fmla="*/ 0 h 239"/>
              <a:gd name="T14" fmla="*/ 70 w 129"/>
              <a:gd name="T15" fmla="*/ 8 h 239"/>
              <a:gd name="T16" fmla="*/ 84 w 129"/>
              <a:gd name="T17" fmla="*/ 26 h 239"/>
              <a:gd name="T18" fmla="*/ 86 w 129"/>
              <a:gd name="T19" fmla="*/ 44 h 239"/>
              <a:gd name="T20" fmla="*/ 86 w 129"/>
              <a:gd name="T21" fmla="*/ 62 h 239"/>
              <a:gd name="T22" fmla="*/ 70 w 129"/>
              <a:gd name="T23" fmla="*/ 74 h 239"/>
              <a:gd name="T24" fmla="*/ 62 w 129"/>
              <a:gd name="T25" fmla="*/ 90 h 239"/>
              <a:gd name="T26" fmla="*/ 62 w 129"/>
              <a:gd name="T27" fmla="*/ 108 h 239"/>
              <a:gd name="T28" fmla="*/ 54 w 129"/>
              <a:gd name="T29" fmla="*/ 122 h 239"/>
              <a:gd name="T30" fmla="*/ 36 w 129"/>
              <a:gd name="T31" fmla="*/ 130 h 239"/>
              <a:gd name="T32" fmla="*/ 18 w 129"/>
              <a:gd name="T33" fmla="*/ 140 h 239"/>
              <a:gd name="T34" fmla="*/ 0 w 129"/>
              <a:gd name="T35" fmla="*/ 152 h 239"/>
              <a:gd name="T36" fmla="*/ 14 w 129"/>
              <a:gd name="T37" fmla="*/ 136 h 239"/>
              <a:gd name="T38" fmla="*/ 32 w 129"/>
              <a:gd name="T39" fmla="*/ 126 h 239"/>
              <a:gd name="T40" fmla="*/ 50 w 129"/>
              <a:gd name="T41" fmla="*/ 120 h 239"/>
              <a:gd name="T42" fmla="*/ 60 w 129"/>
              <a:gd name="T43" fmla="*/ 108 h 239"/>
              <a:gd name="T44" fmla="*/ 60 w 129"/>
              <a:gd name="T45" fmla="*/ 90 h 239"/>
              <a:gd name="T46" fmla="*/ 70 w 129"/>
              <a:gd name="T47" fmla="*/ 86 h 239"/>
              <a:gd name="T48" fmla="*/ 68 w 129"/>
              <a:gd name="T49" fmla="*/ 104 h 239"/>
              <a:gd name="T50" fmla="*/ 74 w 129"/>
              <a:gd name="T51" fmla="*/ 120 h 239"/>
              <a:gd name="T52" fmla="*/ 88 w 129"/>
              <a:gd name="T53" fmla="*/ 136 h 239"/>
              <a:gd name="T54" fmla="*/ 116 w 129"/>
              <a:gd name="T55" fmla="*/ 148 h 239"/>
              <a:gd name="T56" fmla="*/ 116 w 129"/>
              <a:gd name="T57" fmla="*/ 144 h 239"/>
              <a:gd name="T58" fmla="*/ 100 w 129"/>
              <a:gd name="T59" fmla="*/ 132 h 239"/>
              <a:gd name="T60" fmla="*/ 82 w 129"/>
              <a:gd name="T61" fmla="*/ 122 h 239"/>
              <a:gd name="T62" fmla="*/ 64 w 129"/>
              <a:gd name="T63" fmla="*/ 120 h 239"/>
              <a:gd name="T64" fmla="*/ 64 w 129"/>
              <a:gd name="T65" fmla="*/ 138 h 239"/>
              <a:gd name="T66" fmla="*/ 64 w 129"/>
              <a:gd name="T67" fmla="*/ 156 h 239"/>
              <a:gd name="T68" fmla="*/ 64 w 129"/>
              <a:gd name="T69" fmla="*/ 174 h 239"/>
              <a:gd name="T70" fmla="*/ 54 w 129"/>
              <a:gd name="T71" fmla="*/ 190 h 239"/>
              <a:gd name="T72" fmla="*/ 42 w 129"/>
              <a:gd name="T73" fmla="*/ 208 h 239"/>
              <a:gd name="T74" fmla="*/ 32 w 129"/>
              <a:gd name="T75" fmla="*/ 226 h 239"/>
              <a:gd name="T76" fmla="*/ 28 w 129"/>
              <a:gd name="T77" fmla="*/ 232 h 239"/>
              <a:gd name="T78" fmla="*/ 38 w 129"/>
              <a:gd name="T79" fmla="*/ 214 h 239"/>
              <a:gd name="T80" fmla="*/ 48 w 129"/>
              <a:gd name="T81" fmla="*/ 194 h 239"/>
              <a:gd name="T82" fmla="*/ 58 w 129"/>
              <a:gd name="T83" fmla="*/ 176 h 239"/>
              <a:gd name="T84" fmla="*/ 66 w 129"/>
              <a:gd name="T85" fmla="*/ 176 h 239"/>
              <a:gd name="T86" fmla="*/ 70 w 129"/>
              <a:gd name="T87" fmla="*/ 194 h 239"/>
              <a:gd name="T88" fmla="*/ 78 w 129"/>
              <a:gd name="T89" fmla="*/ 214 h 239"/>
              <a:gd name="T90" fmla="*/ 88 w 129"/>
              <a:gd name="T91" fmla="*/ 230 h 239"/>
              <a:gd name="T92" fmla="*/ 96 w 129"/>
              <a:gd name="T93" fmla="*/ 232 h 239"/>
              <a:gd name="T94" fmla="*/ 88 w 129"/>
              <a:gd name="T95" fmla="*/ 214 h 239"/>
              <a:gd name="T96" fmla="*/ 80 w 129"/>
              <a:gd name="T97" fmla="*/ 196 h 239"/>
              <a:gd name="T98" fmla="*/ 74 w 129"/>
              <a:gd name="T99" fmla="*/ 178 h 239"/>
              <a:gd name="T100" fmla="*/ 72 w 129"/>
              <a:gd name="T101" fmla="*/ 160 h 239"/>
              <a:gd name="T102" fmla="*/ 72 w 129"/>
              <a:gd name="T103" fmla="*/ 142 h 239"/>
              <a:gd name="T104" fmla="*/ 72 w 129"/>
              <a:gd name="T105" fmla="*/ 124 h 239"/>
              <a:gd name="T106" fmla="*/ 64 w 129"/>
              <a:gd name="T107" fmla="*/ 124 h 239"/>
              <a:gd name="T108" fmla="*/ 64 w 129"/>
              <a:gd name="T109" fmla="*/ 142 h 239"/>
              <a:gd name="T110" fmla="*/ 66 w 129"/>
              <a:gd name="T111" fmla="*/ 160 h 239"/>
              <a:gd name="T112" fmla="*/ 62 w 129"/>
              <a:gd name="T113" fmla="*/ 178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9" h="239">
                <a:moveTo>
                  <a:pt x="58" y="52"/>
                </a:moveTo>
                <a:lnTo>
                  <a:pt x="70" y="78"/>
                </a:lnTo>
                <a:lnTo>
                  <a:pt x="64" y="78"/>
                </a:lnTo>
                <a:lnTo>
                  <a:pt x="58" y="78"/>
                </a:lnTo>
                <a:lnTo>
                  <a:pt x="52" y="76"/>
                </a:lnTo>
                <a:lnTo>
                  <a:pt x="44" y="74"/>
                </a:lnTo>
                <a:lnTo>
                  <a:pt x="36" y="68"/>
                </a:lnTo>
                <a:lnTo>
                  <a:pt x="30" y="64"/>
                </a:lnTo>
                <a:lnTo>
                  <a:pt x="26" y="58"/>
                </a:lnTo>
                <a:lnTo>
                  <a:pt x="22" y="52"/>
                </a:lnTo>
                <a:lnTo>
                  <a:pt x="20" y="46"/>
                </a:lnTo>
                <a:lnTo>
                  <a:pt x="20" y="40"/>
                </a:lnTo>
                <a:lnTo>
                  <a:pt x="20" y="34"/>
                </a:lnTo>
                <a:lnTo>
                  <a:pt x="20" y="28"/>
                </a:lnTo>
                <a:lnTo>
                  <a:pt x="22" y="20"/>
                </a:lnTo>
                <a:lnTo>
                  <a:pt x="24" y="14"/>
                </a:lnTo>
                <a:lnTo>
                  <a:pt x="28" y="8"/>
                </a:lnTo>
                <a:lnTo>
                  <a:pt x="34" y="4"/>
                </a:lnTo>
                <a:lnTo>
                  <a:pt x="40" y="0"/>
                </a:lnTo>
                <a:lnTo>
                  <a:pt x="46" y="0"/>
                </a:lnTo>
                <a:lnTo>
                  <a:pt x="52" y="0"/>
                </a:lnTo>
                <a:lnTo>
                  <a:pt x="58" y="0"/>
                </a:lnTo>
                <a:lnTo>
                  <a:pt x="64" y="4"/>
                </a:lnTo>
                <a:lnTo>
                  <a:pt x="70" y="8"/>
                </a:lnTo>
                <a:lnTo>
                  <a:pt x="76" y="16"/>
                </a:lnTo>
                <a:lnTo>
                  <a:pt x="82" y="20"/>
                </a:lnTo>
                <a:lnTo>
                  <a:pt x="84" y="26"/>
                </a:lnTo>
                <a:lnTo>
                  <a:pt x="86" y="32"/>
                </a:lnTo>
                <a:lnTo>
                  <a:pt x="86" y="38"/>
                </a:lnTo>
                <a:lnTo>
                  <a:pt x="86" y="44"/>
                </a:lnTo>
                <a:lnTo>
                  <a:pt x="86" y="50"/>
                </a:lnTo>
                <a:lnTo>
                  <a:pt x="86" y="56"/>
                </a:lnTo>
                <a:lnTo>
                  <a:pt x="86" y="62"/>
                </a:lnTo>
                <a:lnTo>
                  <a:pt x="80" y="66"/>
                </a:lnTo>
                <a:lnTo>
                  <a:pt x="76" y="72"/>
                </a:lnTo>
                <a:lnTo>
                  <a:pt x="70" y="74"/>
                </a:lnTo>
                <a:lnTo>
                  <a:pt x="64" y="78"/>
                </a:lnTo>
                <a:lnTo>
                  <a:pt x="62" y="84"/>
                </a:lnTo>
                <a:lnTo>
                  <a:pt x="62" y="90"/>
                </a:lnTo>
                <a:lnTo>
                  <a:pt x="62" y="96"/>
                </a:lnTo>
                <a:lnTo>
                  <a:pt x="62" y="102"/>
                </a:lnTo>
                <a:lnTo>
                  <a:pt x="62" y="108"/>
                </a:lnTo>
                <a:lnTo>
                  <a:pt x="62" y="114"/>
                </a:lnTo>
                <a:lnTo>
                  <a:pt x="60" y="120"/>
                </a:lnTo>
                <a:lnTo>
                  <a:pt x="54" y="122"/>
                </a:lnTo>
                <a:lnTo>
                  <a:pt x="48" y="124"/>
                </a:lnTo>
                <a:lnTo>
                  <a:pt x="42" y="128"/>
                </a:lnTo>
                <a:lnTo>
                  <a:pt x="36" y="130"/>
                </a:lnTo>
                <a:lnTo>
                  <a:pt x="30" y="134"/>
                </a:lnTo>
                <a:lnTo>
                  <a:pt x="24" y="136"/>
                </a:lnTo>
                <a:lnTo>
                  <a:pt x="18" y="140"/>
                </a:lnTo>
                <a:lnTo>
                  <a:pt x="12" y="144"/>
                </a:lnTo>
                <a:lnTo>
                  <a:pt x="6" y="148"/>
                </a:lnTo>
                <a:lnTo>
                  <a:pt x="0" y="152"/>
                </a:lnTo>
                <a:lnTo>
                  <a:pt x="6" y="148"/>
                </a:lnTo>
                <a:lnTo>
                  <a:pt x="10" y="142"/>
                </a:lnTo>
                <a:lnTo>
                  <a:pt x="14" y="136"/>
                </a:lnTo>
                <a:lnTo>
                  <a:pt x="20" y="132"/>
                </a:lnTo>
                <a:lnTo>
                  <a:pt x="26" y="128"/>
                </a:lnTo>
                <a:lnTo>
                  <a:pt x="32" y="126"/>
                </a:lnTo>
                <a:lnTo>
                  <a:pt x="38" y="124"/>
                </a:lnTo>
                <a:lnTo>
                  <a:pt x="44" y="124"/>
                </a:lnTo>
                <a:lnTo>
                  <a:pt x="50" y="120"/>
                </a:lnTo>
                <a:lnTo>
                  <a:pt x="56" y="116"/>
                </a:lnTo>
                <a:lnTo>
                  <a:pt x="62" y="114"/>
                </a:lnTo>
                <a:lnTo>
                  <a:pt x="60" y="108"/>
                </a:lnTo>
                <a:lnTo>
                  <a:pt x="60" y="102"/>
                </a:lnTo>
                <a:lnTo>
                  <a:pt x="60" y="96"/>
                </a:lnTo>
                <a:lnTo>
                  <a:pt x="60" y="90"/>
                </a:lnTo>
                <a:lnTo>
                  <a:pt x="60" y="84"/>
                </a:lnTo>
                <a:lnTo>
                  <a:pt x="66" y="80"/>
                </a:lnTo>
                <a:lnTo>
                  <a:pt x="70" y="86"/>
                </a:lnTo>
                <a:lnTo>
                  <a:pt x="68" y="92"/>
                </a:lnTo>
                <a:lnTo>
                  <a:pt x="68" y="98"/>
                </a:lnTo>
                <a:lnTo>
                  <a:pt x="68" y="104"/>
                </a:lnTo>
                <a:lnTo>
                  <a:pt x="68" y="110"/>
                </a:lnTo>
                <a:lnTo>
                  <a:pt x="68" y="116"/>
                </a:lnTo>
                <a:lnTo>
                  <a:pt x="74" y="120"/>
                </a:lnTo>
                <a:lnTo>
                  <a:pt x="80" y="124"/>
                </a:lnTo>
                <a:lnTo>
                  <a:pt x="84" y="130"/>
                </a:lnTo>
                <a:lnTo>
                  <a:pt x="88" y="136"/>
                </a:lnTo>
                <a:lnTo>
                  <a:pt x="94" y="138"/>
                </a:lnTo>
                <a:lnTo>
                  <a:pt x="100" y="144"/>
                </a:lnTo>
                <a:lnTo>
                  <a:pt x="116" y="148"/>
                </a:lnTo>
                <a:lnTo>
                  <a:pt x="128" y="152"/>
                </a:lnTo>
                <a:lnTo>
                  <a:pt x="122" y="148"/>
                </a:lnTo>
                <a:lnTo>
                  <a:pt x="116" y="144"/>
                </a:lnTo>
                <a:lnTo>
                  <a:pt x="112" y="138"/>
                </a:lnTo>
                <a:lnTo>
                  <a:pt x="106" y="136"/>
                </a:lnTo>
                <a:lnTo>
                  <a:pt x="100" y="132"/>
                </a:lnTo>
                <a:lnTo>
                  <a:pt x="94" y="128"/>
                </a:lnTo>
                <a:lnTo>
                  <a:pt x="88" y="124"/>
                </a:lnTo>
                <a:lnTo>
                  <a:pt x="82" y="122"/>
                </a:lnTo>
                <a:lnTo>
                  <a:pt x="76" y="120"/>
                </a:lnTo>
                <a:lnTo>
                  <a:pt x="70" y="116"/>
                </a:lnTo>
                <a:lnTo>
                  <a:pt x="64" y="120"/>
                </a:lnTo>
                <a:lnTo>
                  <a:pt x="64" y="126"/>
                </a:lnTo>
                <a:lnTo>
                  <a:pt x="64" y="132"/>
                </a:lnTo>
                <a:lnTo>
                  <a:pt x="64" y="138"/>
                </a:lnTo>
                <a:lnTo>
                  <a:pt x="64" y="144"/>
                </a:lnTo>
                <a:lnTo>
                  <a:pt x="64" y="150"/>
                </a:lnTo>
                <a:lnTo>
                  <a:pt x="64" y="156"/>
                </a:lnTo>
                <a:lnTo>
                  <a:pt x="64" y="162"/>
                </a:lnTo>
                <a:lnTo>
                  <a:pt x="64" y="168"/>
                </a:lnTo>
                <a:lnTo>
                  <a:pt x="64" y="174"/>
                </a:lnTo>
                <a:lnTo>
                  <a:pt x="64" y="180"/>
                </a:lnTo>
                <a:lnTo>
                  <a:pt x="58" y="184"/>
                </a:lnTo>
                <a:lnTo>
                  <a:pt x="54" y="190"/>
                </a:lnTo>
                <a:lnTo>
                  <a:pt x="50" y="196"/>
                </a:lnTo>
                <a:lnTo>
                  <a:pt x="46" y="202"/>
                </a:lnTo>
                <a:lnTo>
                  <a:pt x="42" y="208"/>
                </a:lnTo>
                <a:lnTo>
                  <a:pt x="38" y="214"/>
                </a:lnTo>
                <a:lnTo>
                  <a:pt x="34" y="220"/>
                </a:lnTo>
                <a:lnTo>
                  <a:pt x="32" y="226"/>
                </a:lnTo>
                <a:lnTo>
                  <a:pt x="30" y="232"/>
                </a:lnTo>
                <a:lnTo>
                  <a:pt x="26" y="238"/>
                </a:lnTo>
                <a:lnTo>
                  <a:pt x="28" y="232"/>
                </a:lnTo>
                <a:lnTo>
                  <a:pt x="30" y="226"/>
                </a:lnTo>
                <a:lnTo>
                  <a:pt x="34" y="220"/>
                </a:lnTo>
                <a:lnTo>
                  <a:pt x="38" y="214"/>
                </a:lnTo>
                <a:lnTo>
                  <a:pt x="40" y="208"/>
                </a:lnTo>
                <a:lnTo>
                  <a:pt x="44" y="200"/>
                </a:lnTo>
                <a:lnTo>
                  <a:pt x="48" y="194"/>
                </a:lnTo>
                <a:lnTo>
                  <a:pt x="52" y="188"/>
                </a:lnTo>
                <a:lnTo>
                  <a:pt x="54" y="182"/>
                </a:lnTo>
                <a:lnTo>
                  <a:pt x="58" y="176"/>
                </a:lnTo>
                <a:lnTo>
                  <a:pt x="62" y="170"/>
                </a:lnTo>
                <a:lnTo>
                  <a:pt x="64" y="164"/>
                </a:lnTo>
                <a:lnTo>
                  <a:pt x="66" y="176"/>
                </a:lnTo>
                <a:lnTo>
                  <a:pt x="66" y="182"/>
                </a:lnTo>
                <a:lnTo>
                  <a:pt x="68" y="188"/>
                </a:lnTo>
                <a:lnTo>
                  <a:pt x="70" y="194"/>
                </a:lnTo>
                <a:lnTo>
                  <a:pt x="72" y="200"/>
                </a:lnTo>
                <a:lnTo>
                  <a:pt x="76" y="206"/>
                </a:lnTo>
                <a:lnTo>
                  <a:pt x="78" y="214"/>
                </a:lnTo>
                <a:lnTo>
                  <a:pt x="80" y="220"/>
                </a:lnTo>
                <a:lnTo>
                  <a:pt x="86" y="224"/>
                </a:lnTo>
                <a:lnTo>
                  <a:pt x="88" y="230"/>
                </a:lnTo>
                <a:lnTo>
                  <a:pt x="94" y="232"/>
                </a:lnTo>
                <a:lnTo>
                  <a:pt x="96" y="238"/>
                </a:lnTo>
                <a:lnTo>
                  <a:pt x="96" y="232"/>
                </a:lnTo>
                <a:lnTo>
                  <a:pt x="94" y="226"/>
                </a:lnTo>
                <a:lnTo>
                  <a:pt x="90" y="220"/>
                </a:lnTo>
                <a:lnTo>
                  <a:pt x="88" y="214"/>
                </a:lnTo>
                <a:lnTo>
                  <a:pt x="84" y="208"/>
                </a:lnTo>
                <a:lnTo>
                  <a:pt x="82" y="202"/>
                </a:lnTo>
                <a:lnTo>
                  <a:pt x="80" y="196"/>
                </a:lnTo>
                <a:lnTo>
                  <a:pt x="78" y="190"/>
                </a:lnTo>
                <a:lnTo>
                  <a:pt x="76" y="184"/>
                </a:lnTo>
                <a:lnTo>
                  <a:pt x="74" y="178"/>
                </a:lnTo>
                <a:lnTo>
                  <a:pt x="74" y="172"/>
                </a:lnTo>
                <a:lnTo>
                  <a:pt x="72" y="166"/>
                </a:lnTo>
                <a:lnTo>
                  <a:pt x="72" y="160"/>
                </a:lnTo>
                <a:lnTo>
                  <a:pt x="72" y="154"/>
                </a:lnTo>
                <a:lnTo>
                  <a:pt x="72" y="148"/>
                </a:lnTo>
                <a:lnTo>
                  <a:pt x="72" y="142"/>
                </a:lnTo>
                <a:lnTo>
                  <a:pt x="72" y="136"/>
                </a:lnTo>
                <a:lnTo>
                  <a:pt x="72" y="130"/>
                </a:lnTo>
                <a:lnTo>
                  <a:pt x="72" y="124"/>
                </a:lnTo>
                <a:lnTo>
                  <a:pt x="72" y="118"/>
                </a:lnTo>
                <a:lnTo>
                  <a:pt x="66" y="118"/>
                </a:lnTo>
                <a:lnTo>
                  <a:pt x="64" y="124"/>
                </a:lnTo>
                <a:lnTo>
                  <a:pt x="64" y="130"/>
                </a:lnTo>
                <a:lnTo>
                  <a:pt x="64" y="136"/>
                </a:lnTo>
                <a:lnTo>
                  <a:pt x="64" y="142"/>
                </a:lnTo>
                <a:lnTo>
                  <a:pt x="66" y="148"/>
                </a:lnTo>
                <a:lnTo>
                  <a:pt x="66" y="154"/>
                </a:lnTo>
                <a:lnTo>
                  <a:pt x="66" y="160"/>
                </a:lnTo>
                <a:lnTo>
                  <a:pt x="66" y="166"/>
                </a:lnTo>
                <a:lnTo>
                  <a:pt x="66" y="172"/>
                </a:lnTo>
                <a:lnTo>
                  <a:pt x="62" y="178"/>
                </a:lnTo>
                <a:lnTo>
                  <a:pt x="58" y="196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04" name="Freeform 40"/>
          <p:cNvSpPr>
            <a:spLocks/>
          </p:cNvSpPr>
          <p:nvPr/>
        </p:nvSpPr>
        <p:spPr bwMode="auto">
          <a:xfrm>
            <a:off x="5867400" y="4114800"/>
            <a:ext cx="204788" cy="447675"/>
          </a:xfrm>
          <a:custGeom>
            <a:avLst/>
            <a:gdLst>
              <a:gd name="T0" fmla="*/ 64 w 129"/>
              <a:gd name="T1" fmla="*/ 78 h 239"/>
              <a:gd name="T2" fmla="*/ 44 w 129"/>
              <a:gd name="T3" fmla="*/ 74 h 239"/>
              <a:gd name="T4" fmla="*/ 26 w 129"/>
              <a:gd name="T5" fmla="*/ 58 h 239"/>
              <a:gd name="T6" fmla="*/ 20 w 129"/>
              <a:gd name="T7" fmla="*/ 40 h 239"/>
              <a:gd name="T8" fmla="*/ 22 w 129"/>
              <a:gd name="T9" fmla="*/ 20 h 239"/>
              <a:gd name="T10" fmla="*/ 34 w 129"/>
              <a:gd name="T11" fmla="*/ 4 h 239"/>
              <a:gd name="T12" fmla="*/ 52 w 129"/>
              <a:gd name="T13" fmla="*/ 0 h 239"/>
              <a:gd name="T14" fmla="*/ 70 w 129"/>
              <a:gd name="T15" fmla="*/ 8 h 239"/>
              <a:gd name="T16" fmla="*/ 84 w 129"/>
              <a:gd name="T17" fmla="*/ 26 h 239"/>
              <a:gd name="T18" fmla="*/ 86 w 129"/>
              <a:gd name="T19" fmla="*/ 44 h 239"/>
              <a:gd name="T20" fmla="*/ 86 w 129"/>
              <a:gd name="T21" fmla="*/ 62 h 239"/>
              <a:gd name="T22" fmla="*/ 70 w 129"/>
              <a:gd name="T23" fmla="*/ 74 h 239"/>
              <a:gd name="T24" fmla="*/ 62 w 129"/>
              <a:gd name="T25" fmla="*/ 90 h 239"/>
              <a:gd name="T26" fmla="*/ 62 w 129"/>
              <a:gd name="T27" fmla="*/ 108 h 239"/>
              <a:gd name="T28" fmla="*/ 54 w 129"/>
              <a:gd name="T29" fmla="*/ 122 h 239"/>
              <a:gd name="T30" fmla="*/ 36 w 129"/>
              <a:gd name="T31" fmla="*/ 130 h 239"/>
              <a:gd name="T32" fmla="*/ 18 w 129"/>
              <a:gd name="T33" fmla="*/ 140 h 239"/>
              <a:gd name="T34" fmla="*/ 0 w 129"/>
              <a:gd name="T35" fmla="*/ 152 h 239"/>
              <a:gd name="T36" fmla="*/ 14 w 129"/>
              <a:gd name="T37" fmla="*/ 136 h 239"/>
              <a:gd name="T38" fmla="*/ 32 w 129"/>
              <a:gd name="T39" fmla="*/ 126 h 239"/>
              <a:gd name="T40" fmla="*/ 50 w 129"/>
              <a:gd name="T41" fmla="*/ 120 h 239"/>
              <a:gd name="T42" fmla="*/ 60 w 129"/>
              <a:gd name="T43" fmla="*/ 108 h 239"/>
              <a:gd name="T44" fmla="*/ 60 w 129"/>
              <a:gd name="T45" fmla="*/ 90 h 239"/>
              <a:gd name="T46" fmla="*/ 70 w 129"/>
              <a:gd name="T47" fmla="*/ 86 h 239"/>
              <a:gd name="T48" fmla="*/ 68 w 129"/>
              <a:gd name="T49" fmla="*/ 104 h 239"/>
              <a:gd name="T50" fmla="*/ 74 w 129"/>
              <a:gd name="T51" fmla="*/ 120 h 239"/>
              <a:gd name="T52" fmla="*/ 88 w 129"/>
              <a:gd name="T53" fmla="*/ 136 h 239"/>
              <a:gd name="T54" fmla="*/ 116 w 129"/>
              <a:gd name="T55" fmla="*/ 148 h 239"/>
              <a:gd name="T56" fmla="*/ 116 w 129"/>
              <a:gd name="T57" fmla="*/ 144 h 239"/>
              <a:gd name="T58" fmla="*/ 100 w 129"/>
              <a:gd name="T59" fmla="*/ 132 h 239"/>
              <a:gd name="T60" fmla="*/ 82 w 129"/>
              <a:gd name="T61" fmla="*/ 122 h 239"/>
              <a:gd name="T62" fmla="*/ 64 w 129"/>
              <a:gd name="T63" fmla="*/ 120 h 239"/>
              <a:gd name="T64" fmla="*/ 64 w 129"/>
              <a:gd name="T65" fmla="*/ 138 h 239"/>
              <a:gd name="T66" fmla="*/ 64 w 129"/>
              <a:gd name="T67" fmla="*/ 156 h 239"/>
              <a:gd name="T68" fmla="*/ 64 w 129"/>
              <a:gd name="T69" fmla="*/ 174 h 239"/>
              <a:gd name="T70" fmla="*/ 54 w 129"/>
              <a:gd name="T71" fmla="*/ 190 h 239"/>
              <a:gd name="T72" fmla="*/ 42 w 129"/>
              <a:gd name="T73" fmla="*/ 208 h 239"/>
              <a:gd name="T74" fmla="*/ 32 w 129"/>
              <a:gd name="T75" fmla="*/ 226 h 239"/>
              <a:gd name="T76" fmla="*/ 28 w 129"/>
              <a:gd name="T77" fmla="*/ 232 h 239"/>
              <a:gd name="T78" fmla="*/ 38 w 129"/>
              <a:gd name="T79" fmla="*/ 214 h 239"/>
              <a:gd name="T80" fmla="*/ 48 w 129"/>
              <a:gd name="T81" fmla="*/ 194 h 239"/>
              <a:gd name="T82" fmla="*/ 58 w 129"/>
              <a:gd name="T83" fmla="*/ 176 h 239"/>
              <a:gd name="T84" fmla="*/ 66 w 129"/>
              <a:gd name="T85" fmla="*/ 176 h 239"/>
              <a:gd name="T86" fmla="*/ 70 w 129"/>
              <a:gd name="T87" fmla="*/ 194 h 239"/>
              <a:gd name="T88" fmla="*/ 78 w 129"/>
              <a:gd name="T89" fmla="*/ 214 h 239"/>
              <a:gd name="T90" fmla="*/ 88 w 129"/>
              <a:gd name="T91" fmla="*/ 230 h 239"/>
              <a:gd name="T92" fmla="*/ 96 w 129"/>
              <a:gd name="T93" fmla="*/ 232 h 239"/>
              <a:gd name="T94" fmla="*/ 88 w 129"/>
              <a:gd name="T95" fmla="*/ 214 h 239"/>
              <a:gd name="T96" fmla="*/ 80 w 129"/>
              <a:gd name="T97" fmla="*/ 196 h 239"/>
              <a:gd name="T98" fmla="*/ 74 w 129"/>
              <a:gd name="T99" fmla="*/ 178 h 239"/>
              <a:gd name="T100" fmla="*/ 72 w 129"/>
              <a:gd name="T101" fmla="*/ 160 h 239"/>
              <a:gd name="T102" fmla="*/ 72 w 129"/>
              <a:gd name="T103" fmla="*/ 142 h 239"/>
              <a:gd name="T104" fmla="*/ 72 w 129"/>
              <a:gd name="T105" fmla="*/ 124 h 239"/>
              <a:gd name="T106" fmla="*/ 64 w 129"/>
              <a:gd name="T107" fmla="*/ 124 h 239"/>
              <a:gd name="T108" fmla="*/ 64 w 129"/>
              <a:gd name="T109" fmla="*/ 142 h 239"/>
              <a:gd name="T110" fmla="*/ 66 w 129"/>
              <a:gd name="T111" fmla="*/ 160 h 239"/>
              <a:gd name="T112" fmla="*/ 62 w 129"/>
              <a:gd name="T113" fmla="*/ 178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9" h="239">
                <a:moveTo>
                  <a:pt x="58" y="52"/>
                </a:moveTo>
                <a:lnTo>
                  <a:pt x="70" y="78"/>
                </a:lnTo>
                <a:lnTo>
                  <a:pt x="64" y="78"/>
                </a:lnTo>
                <a:lnTo>
                  <a:pt x="58" y="78"/>
                </a:lnTo>
                <a:lnTo>
                  <a:pt x="52" y="76"/>
                </a:lnTo>
                <a:lnTo>
                  <a:pt x="44" y="74"/>
                </a:lnTo>
                <a:lnTo>
                  <a:pt x="36" y="68"/>
                </a:lnTo>
                <a:lnTo>
                  <a:pt x="30" y="64"/>
                </a:lnTo>
                <a:lnTo>
                  <a:pt x="26" y="58"/>
                </a:lnTo>
                <a:lnTo>
                  <a:pt x="22" y="52"/>
                </a:lnTo>
                <a:lnTo>
                  <a:pt x="20" y="46"/>
                </a:lnTo>
                <a:lnTo>
                  <a:pt x="20" y="40"/>
                </a:lnTo>
                <a:lnTo>
                  <a:pt x="20" y="34"/>
                </a:lnTo>
                <a:lnTo>
                  <a:pt x="20" y="28"/>
                </a:lnTo>
                <a:lnTo>
                  <a:pt x="22" y="20"/>
                </a:lnTo>
                <a:lnTo>
                  <a:pt x="24" y="14"/>
                </a:lnTo>
                <a:lnTo>
                  <a:pt x="28" y="8"/>
                </a:lnTo>
                <a:lnTo>
                  <a:pt x="34" y="4"/>
                </a:lnTo>
                <a:lnTo>
                  <a:pt x="40" y="0"/>
                </a:lnTo>
                <a:lnTo>
                  <a:pt x="46" y="0"/>
                </a:lnTo>
                <a:lnTo>
                  <a:pt x="52" y="0"/>
                </a:lnTo>
                <a:lnTo>
                  <a:pt x="58" y="0"/>
                </a:lnTo>
                <a:lnTo>
                  <a:pt x="64" y="4"/>
                </a:lnTo>
                <a:lnTo>
                  <a:pt x="70" y="8"/>
                </a:lnTo>
                <a:lnTo>
                  <a:pt x="76" y="16"/>
                </a:lnTo>
                <a:lnTo>
                  <a:pt x="82" y="20"/>
                </a:lnTo>
                <a:lnTo>
                  <a:pt x="84" y="26"/>
                </a:lnTo>
                <a:lnTo>
                  <a:pt x="86" y="32"/>
                </a:lnTo>
                <a:lnTo>
                  <a:pt x="86" y="38"/>
                </a:lnTo>
                <a:lnTo>
                  <a:pt x="86" y="44"/>
                </a:lnTo>
                <a:lnTo>
                  <a:pt x="86" y="50"/>
                </a:lnTo>
                <a:lnTo>
                  <a:pt x="86" y="56"/>
                </a:lnTo>
                <a:lnTo>
                  <a:pt x="86" y="62"/>
                </a:lnTo>
                <a:lnTo>
                  <a:pt x="80" y="66"/>
                </a:lnTo>
                <a:lnTo>
                  <a:pt x="76" y="72"/>
                </a:lnTo>
                <a:lnTo>
                  <a:pt x="70" y="74"/>
                </a:lnTo>
                <a:lnTo>
                  <a:pt x="64" y="78"/>
                </a:lnTo>
                <a:lnTo>
                  <a:pt x="62" y="84"/>
                </a:lnTo>
                <a:lnTo>
                  <a:pt x="62" y="90"/>
                </a:lnTo>
                <a:lnTo>
                  <a:pt x="62" y="96"/>
                </a:lnTo>
                <a:lnTo>
                  <a:pt x="62" y="102"/>
                </a:lnTo>
                <a:lnTo>
                  <a:pt x="62" y="108"/>
                </a:lnTo>
                <a:lnTo>
                  <a:pt x="62" y="114"/>
                </a:lnTo>
                <a:lnTo>
                  <a:pt x="60" y="120"/>
                </a:lnTo>
                <a:lnTo>
                  <a:pt x="54" y="122"/>
                </a:lnTo>
                <a:lnTo>
                  <a:pt x="48" y="124"/>
                </a:lnTo>
                <a:lnTo>
                  <a:pt x="42" y="128"/>
                </a:lnTo>
                <a:lnTo>
                  <a:pt x="36" y="130"/>
                </a:lnTo>
                <a:lnTo>
                  <a:pt x="30" y="134"/>
                </a:lnTo>
                <a:lnTo>
                  <a:pt x="24" y="136"/>
                </a:lnTo>
                <a:lnTo>
                  <a:pt x="18" y="140"/>
                </a:lnTo>
                <a:lnTo>
                  <a:pt x="12" y="144"/>
                </a:lnTo>
                <a:lnTo>
                  <a:pt x="6" y="148"/>
                </a:lnTo>
                <a:lnTo>
                  <a:pt x="0" y="152"/>
                </a:lnTo>
                <a:lnTo>
                  <a:pt x="6" y="148"/>
                </a:lnTo>
                <a:lnTo>
                  <a:pt x="10" y="142"/>
                </a:lnTo>
                <a:lnTo>
                  <a:pt x="14" y="136"/>
                </a:lnTo>
                <a:lnTo>
                  <a:pt x="20" y="132"/>
                </a:lnTo>
                <a:lnTo>
                  <a:pt x="26" y="128"/>
                </a:lnTo>
                <a:lnTo>
                  <a:pt x="32" y="126"/>
                </a:lnTo>
                <a:lnTo>
                  <a:pt x="38" y="124"/>
                </a:lnTo>
                <a:lnTo>
                  <a:pt x="44" y="124"/>
                </a:lnTo>
                <a:lnTo>
                  <a:pt x="50" y="120"/>
                </a:lnTo>
                <a:lnTo>
                  <a:pt x="56" y="116"/>
                </a:lnTo>
                <a:lnTo>
                  <a:pt x="62" y="114"/>
                </a:lnTo>
                <a:lnTo>
                  <a:pt x="60" y="108"/>
                </a:lnTo>
                <a:lnTo>
                  <a:pt x="60" y="102"/>
                </a:lnTo>
                <a:lnTo>
                  <a:pt x="60" y="96"/>
                </a:lnTo>
                <a:lnTo>
                  <a:pt x="60" y="90"/>
                </a:lnTo>
                <a:lnTo>
                  <a:pt x="60" y="84"/>
                </a:lnTo>
                <a:lnTo>
                  <a:pt x="66" y="80"/>
                </a:lnTo>
                <a:lnTo>
                  <a:pt x="70" y="86"/>
                </a:lnTo>
                <a:lnTo>
                  <a:pt x="68" y="92"/>
                </a:lnTo>
                <a:lnTo>
                  <a:pt x="68" y="98"/>
                </a:lnTo>
                <a:lnTo>
                  <a:pt x="68" y="104"/>
                </a:lnTo>
                <a:lnTo>
                  <a:pt x="68" y="110"/>
                </a:lnTo>
                <a:lnTo>
                  <a:pt x="68" y="116"/>
                </a:lnTo>
                <a:lnTo>
                  <a:pt x="74" y="120"/>
                </a:lnTo>
                <a:lnTo>
                  <a:pt x="80" y="124"/>
                </a:lnTo>
                <a:lnTo>
                  <a:pt x="84" y="130"/>
                </a:lnTo>
                <a:lnTo>
                  <a:pt x="88" y="136"/>
                </a:lnTo>
                <a:lnTo>
                  <a:pt x="94" y="138"/>
                </a:lnTo>
                <a:lnTo>
                  <a:pt x="100" y="144"/>
                </a:lnTo>
                <a:lnTo>
                  <a:pt x="116" y="148"/>
                </a:lnTo>
                <a:lnTo>
                  <a:pt x="128" y="152"/>
                </a:lnTo>
                <a:lnTo>
                  <a:pt x="122" y="148"/>
                </a:lnTo>
                <a:lnTo>
                  <a:pt x="116" y="144"/>
                </a:lnTo>
                <a:lnTo>
                  <a:pt x="112" y="138"/>
                </a:lnTo>
                <a:lnTo>
                  <a:pt x="106" y="136"/>
                </a:lnTo>
                <a:lnTo>
                  <a:pt x="100" y="132"/>
                </a:lnTo>
                <a:lnTo>
                  <a:pt x="94" y="128"/>
                </a:lnTo>
                <a:lnTo>
                  <a:pt x="88" y="124"/>
                </a:lnTo>
                <a:lnTo>
                  <a:pt x="82" y="122"/>
                </a:lnTo>
                <a:lnTo>
                  <a:pt x="76" y="120"/>
                </a:lnTo>
                <a:lnTo>
                  <a:pt x="70" y="116"/>
                </a:lnTo>
                <a:lnTo>
                  <a:pt x="64" y="120"/>
                </a:lnTo>
                <a:lnTo>
                  <a:pt x="64" y="126"/>
                </a:lnTo>
                <a:lnTo>
                  <a:pt x="64" y="132"/>
                </a:lnTo>
                <a:lnTo>
                  <a:pt x="64" y="138"/>
                </a:lnTo>
                <a:lnTo>
                  <a:pt x="64" y="144"/>
                </a:lnTo>
                <a:lnTo>
                  <a:pt x="64" y="150"/>
                </a:lnTo>
                <a:lnTo>
                  <a:pt x="64" y="156"/>
                </a:lnTo>
                <a:lnTo>
                  <a:pt x="64" y="162"/>
                </a:lnTo>
                <a:lnTo>
                  <a:pt x="64" y="168"/>
                </a:lnTo>
                <a:lnTo>
                  <a:pt x="64" y="174"/>
                </a:lnTo>
                <a:lnTo>
                  <a:pt x="64" y="180"/>
                </a:lnTo>
                <a:lnTo>
                  <a:pt x="58" y="184"/>
                </a:lnTo>
                <a:lnTo>
                  <a:pt x="54" y="190"/>
                </a:lnTo>
                <a:lnTo>
                  <a:pt x="50" y="196"/>
                </a:lnTo>
                <a:lnTo>
                  <a:pt x="46" y="202"/>
                </a:lnTo>
                <a:lnTo>
                  <a:pt x="42" y="208"/>
                </a:lnTo>
                <a:lnTo>
                  <a:pt x="38" y="214"/>
                </a:lnTo>
                <a:lnTo>
                  <a:pt x="34" y="220"/>
                </a:lnTo>
                <a:lnTo>
                  <a:pt x="32" y="226"/>
                </a:lnTo>
                <a:lnTo>
                  <a:pt x="30" y="232"/>
                </a:lnTo>
                <a:lnTo>
                  <a:pt x="26" y="238"/>
                </a:lnTo>
                <a:lnTo>
                  <a:pt x="28" y="232"/>
                </a:lnTo>
                <a:lnTo>
                  <a:pt x="30" y="226"/>
                </a:lnTo>
                <a:lnTo>
                  <a:pt x="34" y="220"/>
                </a:lnTo>
                <a:lnTo>
                  <a:pt x="38" y="214"/>
                </a:lnTo>
                <a:lnTo>
                  <a:pt x="40" y="208"/>
                </a:lnTo>
                <a:lnTo>
                  <a:pt x="44" y="200"/>
                </a:lnTo>
                <a:lnTo>
                  <a:pt x="48" y="194"/>
                </a:lnTo>
                <a:lnTo>
                  <a:pt x="52" y="188"/>
                </a:lnTo>
                <a:lnTo>
                  <a:pt x="54" y="182"/>
                </a:lnTo>
                <a:lnTo>
                  <a:pt x="58" y="176"/>
                </a:lnTo>
                <a:lnTo>
                  <a:pt x="62" y="170"/>
                </a:lnTo>
                <a:lnTo>
                  <a:pt x="64" y="164"/>
                </a:lnTo>
                <a:lnTo>
                  <a:pt x="66" y="176"/>
                </a:lnTo>
                <a:lnTo>
                  <a:pt x="66" y="182"/>
                </a:lnTo>
                <a:lnTo>
                  <a:pt x="68" y="188"/>
                </a:lnTo>
                <a:lnTo>
                  <a:pt x="70" y="194"/>
                </a:lnTo>
                <a:lnTo>
                  <a:pt x="72" y="200"/>
                </a:lnTo>
                <a:lnTo>
                  <a:pt x="76" y="206"/>
                </a:lnTo>
                <a:lnTo>
                  <a:pt x="78" y="214"/>
                </a:lnTo>
                <a:lnTo>
                  <a:pt x="80" y="220"/>
                </a:lnTo>
                <a:lnTo>
                  <a:pt x="86" y="224"/>
                </a:lnTo>
                <a:lnTo>
                  <a:pt x="88" y="230"/>
                </a:lnTo>
                <a:lnTo>
                  <a:pt x="94" y="232"/>
                </a:lnTo>
                <a:lnTo>
                  <a:pt x="96" y="238"/>
                </a:lnTo>
                <a:lnTo>
                  <a:pt x="96" y="232"/>
                </a:lnTo>
                <a:lnTo>
                  <a:pt x="94" y="226"/>
                </a:lnTo>
                <a:lnTo>
                  <a:pt x="90" y="220"/>
                </a:lnTo>
                <a:lnTo>
                  <a:pt x="88" y="214"/>
                </a:lnTo>
                <a:lnTo>
                  <a:pt x="84" y="208"/>
                </a:lnTo>
                <a:lnTo>
                  <a:pt x="82" y="202"/>
                </a:lnTo>
                <a:lnTo>
                  <a:pt x="80" y="196"/>
                </a:lnTo>
                <a:lnTo>
                  <a:pt x="78" y="190"/>
                </a:lnTo>
                <a:lnTo>
                  <a:pt x="76" y="184"/>
                </a:lnTo>
                <a:lnTo>
                  <a:pt x="74" y="178"/>
                </a:lnTo>
                <a:lnTo>
                  <a:pt x="74" y="172"/>
                </a:lnTo>
                <a:lnTo>
                  <a:pt x="72" y="166"/>
                </a:lnTo>
                <a:lnTo>
                  <a:pt x="72" y="160"/>
                </a:lnTo>
                <a:lnTo>
                  <a:pt x="72" y="154"/>
                </a:lnTo>
                <a:lnTo>
                  <a:pt x="72" y="148"/>
                </a:lnTo>
                <a:lnTo>
                  <a:pt x="72" y="142"/>
                </a:lnTo>
                <a:lnTo>
                  <a:pt x="72" y="136"/>
                </a:lnTo>
                <a:lnTo>
                  <a:pt x="72" y="130"/>
                </a:lnTo>
                <a:lnTo>
                  <a:pt x="72" y="124"/>
                </a:lnTo>
                <a:lnTo>
                  <a:pt x="72" y="118"/>
                </a:lnTo>
                <a:lnTo>
                  <a:pt x="66" y="118"/>
                </a:lnTo>
                <a:lnTo>
                  <a:pt x="64" y="124"/>
                </a:lnTo>
                <a:lnTo>
                  <a:pt x="64" y="130"/>
                </a:lnTo>
                <a:lnTo>
                  <a:pt x="64" y="136"/>
                </a:lnTo>
                <a:lnTo>
                  <a:pt x="64" y="142"/>
                </a:lnTo>
                <a:lnTo>
                  <a:pt x="66" y="148"/>
                </a:lnTo>
                <a:lnTo>
                  <a:pt x="66" y="154"/>
                </a:lnTo>
                <a:lnTo>
                  <a:pt x="66" y="160"/>
                </a:lnTo>
                <a:lnTo>
                  <a:pt x="66" y="166"/>
                </a:lnTo>
                <a:lnTo>
                  <a:pt x="66" y="172"/>
                </a:lnTo>
                <a:lnTo>
                  <a:pt x="62" y="178"/>
                </a:lnTo>
                <a:lnTo>
                  <a:pt x="58" y="196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05" name="Rectangle 41"/>
          <p:cNvSpPr>
            <a:spLocks noChangeArrowheads="1"/>
          </p:cNvSpPr>
          <p:nvPr/>
        </p:nvSpPr>
        <p:spPr bwMode="auto">
          <a:xfrm>
            <a:off x="3619500" y="2255838"/>
            <a:ext cx="9525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GB" altLang="nb-NO" sz="1200">
                <a:latin typeface="Times New Roman" pitchFamily="18" charset="0"/>
              </a:rPr>
              <a:t>District </a:t>
            </a:r>
          </a:p>
          <a:p>
            <a:pPr eaLnBrk="0" hangingPunct="0"/>
            <a:r>
              <a:rPr lang="en-GB" altLang="nb-NO" sz="1200">
                <a:latin typeface="Times New Roman" pitchFamily="18" charset="0"/>
              </a:rPr>
              <a:t>manager  </a:t>
            </a:r>
          </a:p>
          <a:p>
            <a:pPr eaLnBrk="0" hangingPunct="0"/>
            <a:endParaRPr lang="en-GB" altLang="nb-NO" sz="1200">
              <a:latin typeface="Times New Roman" pitchFamily="18" charset="0"/>
            </a:endParaRPr>
          </a:p>
        </p:txBody>
      </p:sp>
      <p:sp>
        <p:nvSpPr>
          <p:cNvPr id="36906" name="AutoShape 42"/>
          <p:cNvSpPr>
            <a:spLocks noChangeArrowheads="1"/>
          </p:cNvSpPr>
          <p:nvPr/>
        </p:nvSpPr>
        <p:spPr bwMode="auto">
          <a:xfrm>
            <a:off x="4419600" y="3810000"/>
            <a:ext cx="457200" cy="539750"/>
          </a:xfrm>
          <a:prstGeom prst="flowChartMultidocumen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 altLang="nb-NO" sz="1000">
                <a:latin typeface="Times New Roman" pitchFamily="18" charset="0"/>
              </a:rPr>
              <a:t>report</a:t>
            </a:r>
            <a:endParaRPr lang="en-GB" altLang="nb-NO" sz="2400">
              <a:latin typeface="Times New Roman" pitchFamily="18" charset="0"/>
            </a:endParaRPr>
          </a:p>
        </p:txBody>
      </p:sp>
      <p:sp>
        <p:nvSpPr>
          <p:cNvPr id="36907" name="AutoShape 43"/>
          <p:cNvSpPr>
            <a:spLocks noChangeArrowheads="1"/>
          </p:cNvSpPr>
          <p:nvPr/>
        </p:nvSpPr>
        <p:spPr bwMode="auto">
          <a:xfrm>
            <a:off x="7086600" y="3048000"/>
            <a:ext cx="533400" cy="539750"/>
          </a:xfrm>
          <a:prstGeom prst="flowChartMultidocumen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 altLang="nb-NO" sz="1000">
                <a:latin typeface="Times New Roman" pitchFamily="18" charset="0"/>
              </a:rPr>
              <a:t>Register</a:t>
            </a:r>
            <a:endParaRPr lang="en-GB" altLang="nb-NO" sz="2400">
              <a:latin typeface="Times New Roman" pitchFamily="18" charset="0"/>
            </a:endParaRPr>
          </a:p>
        </p:txBody>
      </p:sp>
      <p:sp>
        <p:nvSpPr>
          <p:cNvPr id="36908" name="AutoShape 44"/>
          <p:cNvSpPr>
            <a:spLocks noChangeArrowheads="1"/>
          </p:cNvSpPr>
          <p:nvPr/>
        </p:nvSpPr>
        <p:spPr bwMode="auto">
          <a:xfrm>
            <a:off x="2667000" y="3200400"/>
            <a:ext cx="457200" cy="539750"/>
          </a:xfrm>
          <a:prstGeom prst="flowChartMultidocumen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 altLang="nb-NO" sz="1000">
                <a:latin typeface="Times New Roman" pitchFamily="18" charset="0"/>
              </a:rPr>
              <a:t>report</a:t>
            </a:r>
            <a:endParaRPr lang="en-GB" altLang="nb-NO" sz="2400">
              <a:latin typeface="Times New Roman" pitchFamily="18" charset="0"/>
            </a:endParaRPr>
          </a:p>
        </p:txBody>
      </p:sp>
      <p:sp>
        <p:nvSpPr>
          <p:cNvPr id="36909" name="Rectangle 45"/>
          <p:cNvSpPr>
            <a:spLocks noChangeArrowheads="1"/>
          </p:cNvSpPr>
          <p:nvPr/>
        </p:nvSpPr>
        <p:spPr bwMode="auto">
          <a:xfrm>
            <a:off x="7696200" y="3200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GB" altLang="nb-NO" sz="1200">
                <a:latin typeface="Times New Roman" pitchFamily="18" charset="0"/>
              </a:rPr>
              <a:t>Information</a:t>
            </a:r>
          </a:p>
          <a:p>
            <a:pPr eaLnBrk="0" hangingPunct="0"/>
            <a:r>
              <a:rPr lang="en-GB" altLang="nb-NO" sz="1200">
                <a:latin typeface="Times New Roman" pitchFamily="18" charset="0"/>
              </a:rPr>
              <a:t>officer</a:t>
            </a:r>
          </a:p>
        </p:txBody>
      </p:sp>
      <p:sp>
        <p:nvSpPr>
          <p:cNvPr id="36910" name="Freeform 46"/>
          <p:cNvSpPr>
            <a:spLocks/>
          </p:cNvSpPr>
          <p:nvPr/>
        </p:nvSpPr>
        <p:spPr bwMode="auto">
          <a:xfrm>
            <a:off x="2057400" y="2133600"/>
            <a:ext cx="204788" cy="447675"/>
          </a:xfrm>
          <a:custGeom>
            <a:avLst/>
            <a:gdLst>
              <a:gd name="T0" fmla="*/ 64 w 129"/>
              <a:gd name="T1" fmla="*/ 78 h 239"/>
              <a:gd name="T2" fmla="*/ 44 w 129"/>
              <a:gd name="T3" fmla="*/ 74 h 239"/>
              <a:gd name="T4" fmla="*/ 26 w 129"/>
              <a:gd name="T5" fmla="*/ 58 h 239"/>
              <a:gd name="T6" fmla="*/ 20 w 129"/>
              <a:gd name="T7" fmla="*/ 40 h 239"/>
              <a:gd name="T8" fmla="*/ 22 w 129"/>
              <a:gd name="T9" fmla="*/ 20 h 239"/>
              <a:gd name="T10" fmla="*/ 34 w 129"/>
              <a:gd name="T11" fmla="*/ 4 h 239"/>
              <a:gd name="T12" fmla="*/ 52 w 129"/>
              <a:gd name="T13" fmla="*/ 0 h 239"/>
              <a:gd name="T14" fmla="*/ 70 w 129"/>
              <a:gd name="T15" fmla="*/ 8 h 239"/>
              <a:gd name="T16" fmla="*/ 84 w 129"/>
              <a:gd name="T17" fmla="*/ 26 h 239"/>
              <a:gd name="T18" fmla="*/ 86 w 129"/>
              <a:gd name="T19" fmla="*/ 44 h 239"/>
              <a:gd name="T20" fmla="*/ 86 w 129"/>
              <a:gd name="T21" fmla="*/ 62 h 239"/>
              <a:gd name="T22" fmla="*/ 70 w 129"/>
              <a:gd name="T23" fmla="*/ 74 h 239"/>
              <a:gd name="T24" fmla="*/ 62 w 129"/>
              <a:gd name="T25" fmla="*/ 90 h 239"/>
              <a:gd name="T26" fmla="*/ 62 w 129"/>
              <a:gd name="T27" fmla="*/ 108 h 239"/>
              <a:gd name="T28" fmla="*/ 54 w 129"/>
              <a:gd name="T29" fmla="*/ 122 h 239"/>
              <a:gd name="T30" fmla="*/ 36 w 129"/>
              <a:gd name="T31" fmla="*/ 130 h 239"/>
              <a:gd name="T32" fmla="*/ 18 w 129"/>
              <a:gd name="T33" fmla="*/ 140 h 239"/>
              <a:gd name="T34" fmla="*/ 0 w 129"/>
              <a:gd name="T35" fmla="*/ 152 h 239"/>
              <a:gd name="T36" fmla="*/ 14 w 129"/>
              <a:gd name="T37" fmla="*/ 136 h 239"/>
              <a:gd name="T38" fmla="*/ 32 w 129"/>
              <a:gd name="T39" fmla="*/ 126 h 239"/>
              <a:gd name="T40" fmla="*/ 50 w 129"/>
              <a:gd name="T41" fmla="*/ 120 h 239"/>
              <a:gd name="T42" fmla="*/ 60 w 129"/>
              <a:gd name="T43" fmla="*/ 108 h 239"/>
              <a:gd name="T44" fmla="*/ 60 w 129"/>
              <a:gd name="T45" fmla="*/ 90 h 239"/>
              <a:gd name="T46" fmla="*/ 70 w 129"/>
              <a:gd name="T47" fmla="*/ 86 h 239"/>
              <a:gd name="T48" fmla="*/ 68 w 129"/>
              <a:gd name="T49" fmla="*/ 104 h 239"/>
              <a:gd name="T50" fmla="*/ 74 w 129"/>
              <a:gd name="T51" fmla="*/ 120 h 239"/>
              <a:gd name="T52" fmla="*/ 88 w 129"/>
              <a:gd name="T53" fmla="*/ 136 h 239"/>
              <a:gd name="T54" fmla="*/ 116 w 129"/>
              <a:gd name="T55" fmla="*/ 148 h 239"/>
              <a:gd name="T56" fmla="*/ 116 w 129"/>
              <a:gd name="T57" fmla="*/ 144 h 239"/>
              <a:gd name="T58" fmla="*/ 100 w 129"/>
              <a:gd name="T59" fmla="*/ 132 h 239"/>
              <a:gd name="T60" fmla="*/ 82 w 129"/>
              <a:gd name="T61" fmla="*/ 122 h 239"/>
              <a:gd name="T62" fmla="*/ 64 w 129"/>
              <a:gd name="T63" fmla="*/ 120 h 239"/>
              <a:gd name="T64" fmla="*/ 64 w 129"/>
              <a:gd name="T65" fmla="*/ 138 h 239"/>
              <a:gd name="T66" fmla="*/ 64 w 129"/>
              <a:gd name="T67" fmla="*/ 156 h 239"/>
              <a:gd name="T68" fmla="*/ 64 w 129"/>
              <a:gd name="T69" fmla="*/ 174 h 239"/>
              <a:gd name="T70" fmla="*/ 54 w 129"/>
              <a:gd name="T71" fmla="*/ 190 h 239"/>
              <a:gd name="T72" fmla="*/ 42 w 129"/>
              <a:gd name="T73" fmla="*/ 208 h 239"/>
              <a:gd name="T74" fmla="*/ 32 w 129"/>
              <a:gd name="T75" fmla="*/ 226 h 239"/>
              <a:gd name="T76" fmla="*/ 28 w 129"/>
              <a:gd name="T77" fmla="*/ 232 h 239"/>
              <a:gd name="T78" fmla="*/ 38 w 129"/>
              <a:gd name="T79" fmla="*/ 214 h 239"/>
              <a:gd name="T80" fmla="*/ 48 w 129"/>
              <a:gd name="T81" fmla="*/ 194 h 239"/>
              <a:gd name="T82" fmla="*/ 58 w 129"/>
              <a:gd name="T83" fmla="*/ 176 h 239"/>
              <a:gd name="T84" fmla="*/ 66 w 129"/>
              <a:gd name="T85" fmla="*/ 176 h 239"/>
              <a:gd name="T86" fmla="*/ 70 w 129"/>
              <a:gd name="T87" fmla="*/ 194 h 239"/>
              <a:gd name="T88" fmla="*/ 78 w 129"/>
              <a:gd name="T89" fmla="*/ 214 h 239"/>
              <a:gd name="T90" fmla="*/ 88 w 129"/>
              <a:gd name="T91" fmla="*/ 230 h 239"/>
              <a:gd name="T92" fmla="*/ 96 w 129"/>
              <a:gd name="T93" fmla="*/ 232 h 239"/>
              <a:gd name="T94" fmla="*/ 88 w 129"/>
              <a:gd name="T95" fmla="*/ 214 h 239"/>
              <a:gd name="T96" fmla="*/ 80 w 129"/>
              <a:gd name="T97" fmla="*/ 196 h 239"/>
              <a:gd name="T98" fmla="*/ 74 w 129"/>
              <a:gd name="T99" fmla="*/ 178 h 239"/>
              <a:gd name="T100" fmla="*/ 72 w 129"/>
              <a:gd name="T101" fmla="*/ 160 h 239"/>
              <a:gd name="T102" fmla="*/ 72 w 129"/>
              <a:gd name="T103" fmla="*/ 142 h 239"/>
              <a:gd name="T104" fmla="*/ 72 w 129"/>
              <a:gd name="T105" fmla="*/ 124 h 239"/>
              <a:gd name="T106" fmla="*/ 64 w 129"/>
              <a:gd name="T107" fmla="*/ 124 h 239"/>
              <a:gd name="T108" fmla="*/ 64 w 129"/>
              <a:gd name="T109" fmla="*/ 142 h 239"/>
              <a:gd name="T110" fmla="*/ 66 w 129"/>
              <a:gd name="T111" fmla="*/ 160 h 239"/>
              <a:gd name="T112" fmla="*/ 62 w 129"/>
              <a:gd name="T113" fmla="*/ 178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9" h="239">
                <a:moveTo>
                  <a:pt x="58" y="52"/>
                </a:moveTo>
                <a:lnTo>
                  <a:pt x="70" y="78"/>
                </a:lnTo>
                <a:lnTo>
                  <a:pt x="64" y="78"/>
                </a:lnTo>
                <a:lnTo>
                  <a:pt x="58" y="78"/>
                </a:lnTo>
                <a:lnTo>
                  <a:pt x="52" y="76"/>
                </a:lnTo>
                <a:lnTo>
                  <a:pt x="44" y="74"/>
                </a:lnTo>
                <a:lnTo>
                  <a:pt x="36" y="68"/>
                </a:lnTo>
                <a:lnTo>
                  <a:pt x="30" y="64"/>
                </a:lnTo>
                <a:lnTo>
                  <a:pt x="26" y="58"/>
                </a:lnTo>
                <a:lnTo>
                  <a:pt x="22" y="52"/>
                </a:lnTo>
                <a:lnTo>
                  <a:pt x="20" y="46"/>
                </a:lnTo>
                <a:lnTo>
                  <a:pt x="20" y="40"/>
                </a:lnTo>
                <a:lnTo>
                  <a:pt x="20" y="34"/>
                </a:lnTo>
                <a:lnTo>
                  <a:pt x="20" y="28"/>
                </a:lnTo>
                <a:lnTo>
                  <a:pt x="22" y="20"/>
                </a:lnTo>
                <a:lnTo>
                  <a:pt x="24" y="14"/>
                </a:lnTo>
                <a:lnTo>
                  <a:pt x="28" y="8"/>
                </a:lnTo>
                <a:lnTo>
                  <a:pt x="34" y="4"/>
                </a:lnTo>
                <a:lnTo>
                  <a:pt x="40" y="0"/>
                </a:lnTo>
                <a:lnTo>
                  <a:pt x="46" y="0"/>
                </a:lnTo>
                <a:lnTo>
                  <a:pt x="52" y="0"/>
                </a:lnTo>
                <a:lnTo>
                  <a:pt x="58" y="0"/>
                </a:lnTo>
                <a:lnTo>
                  <a:pt x="64" y="4"/>
                </a:lnTo>
                <a:lnTo>
                  <a:pt x="70" y="8"/>
                </a:lnTo>
                <a:lnTo>
                  <a:pt x="76" y="16"/>
                </a:lnTo>
                <a:lnTo>
                  <a:pt x="82" y="20"/>
                </a:lnTo>
                <a:lnTo>
                  <a:pt x="84" y="26"/>
                </a:lnTo>
                <a:lnTo>
                  <a:pt x="86" y="32"/>
                </a:lnTo>
                <a:lnTo>
                  <a:pt x="86" y="38"/>
                </a:lnTo>
                <a:lnTo>
                  <a:pt x="86" y="44"/>
                </a:lnTo>
                <a:lnTo>
                  <a:pt x="86" y="50"/>
                </a:lnTo>
                <a:lnTo>
                  <a:pt x="86" y="56"/>
                </a:lnTo>
                <a:lnTo>
                  <a:pt x="86" y="62"/>
                </a:lnTo>
                <a:lnTo>
                  <a:pt x="80" y="66"/>
                </a:lnTo>
                <a:lnTo>
                  <a:pt x="76" y="72"/>
                </a:lnTo>
                <a:lnTo>
                  <a:pt x="70" y="74"/>
                </a:lnTo>
                <a:lnTo>
                  <a:pt x="64" y="78"/>
                </a:lnTo>
                <a:lnTo>
                  <a:pt x="62" y="84"/>
                </a:lnTo>
                <a:lnTo>
                  <a:pt x="62" y="90"/>
                </a:lnTo>
                <a:lnTo>
                  <a:pt x="62" y="96"/>
                </a:lnTo>
                <a:lnTo>
                  <a:pt x="62" y="102"/>
                </a:lnTo>
                <a:lnTo>
                  <a:pt x="62" y="108"/>
                </a:lnTo>
                <a:lnTo>
                  <a:pt x="62" y="114"/>
                </a:lnTo>
                <a:lnTo>
                  <a:pt x="60" y="120"/>
                </a:lnTo>
                <a:lnTo>
                  <a:pt x="54" y="122"/>
                </a:lnTo>
                <a:lnTo>
                  <a:pt x="48" y="124"/>
                </a:lnTo>
                <a:lnTo>
                  <a:pt x="42" y="128"/>
                </a:lnTo>
                <a:lnTo>
                  <a:pt x="36" y="130"/>
                </a:lnTo>
                <a:lnTo>
                  <a:pt x="30" y="134"/>
                </a:lnTo>
                <a:lnTo>
                  <a:pt x="24" y="136"/>
                </a:lnTo>
                <a:lnTo>
                  <a:pt x="18" y="140"/>
                </a:lnTo>
                <a:lnTo>
                  <a:pt x="12" y="144"/>
                </a:lnTo>
                <a:lnTo>
                  <a:pt x="6" y="148"/>
                </a:lnTo>
                <a:lnTo>
                  <a:pt x="0" y="152"/>
                </a:lnTo>
                <a:lnTo>
                  <a:pt x="6" y="148"/>
                </a:lnTo>
                <a:lnTo>
                  <a:pt x="10" y="142"/>
                </a:lnTo>
                <a:lnTo>
                  <a:pt x="14" y="136"/>
                </a:lnTo>
                <a:lnTo>
                  <a:pt x="20" y="132"/>
                </a:lnTo>
                <a:lnTo>
                  <a:pt x="26" y="128"/>
                </a:lnTo>
                <a:lnTo>
                  <a:pt x="32" y="126"/>
                </a:lnTo>
                <a:lnTo>
                  <a:pt x="38" y="124"/>
                </a:lnTo>
                <a:lnTo>
                  <a:pt x="44" y="124"/>
                </a:lnTo>
                <a:lnTo>
                  <a:pt x="50" y="120"/>
                </a:lnTo>
                <a:lnTo>
                  <a:pt x="56" y="116"/>
                </a:lnTo>
                <a:lnTo>
                  <a:pt x="62" y="114"/>
                </a:lnTo>
                <a:lnTo>
                  <a:pt x="60" y="108"/>
                </a:lnTo>
                <a:lnTo>
                  <a:pt x="60" y="102"/>
                </a:lnTo>
                <a:lnTo>
                  <a:pt x="60" y="96"/>
                </a:lnTo>
                <a:lnTo>
                  <a:pt x="60" y="90"/>
                </a:lnTo>
                <a:lnTo>
                  <a:pt x="60" y="84"/>
                </a:lnTo>
                <a:lnTo>
                  <a:pt x="66" y="80"/>
                </a:lnTo>
                <a:lnTo>
                  <a:pt x="70" y="86"/>
                </a:lnTo>
                <a:lnTo>
                  <a:pt x="68" y="92"/>
                </a:lnTo>
                <a:lnTo>
                  <a:pt x="68" y="98"/>
                </a:lnTo>
                <a:lnTo>
                  <a:pt x="68" y="104"/>
                </a:lnTo>
                <a:lnTo>
                  <a:pt x="68" y="110"/>
                </a:lnTo>
                <a:lnTo>
                  <a:pt x="68" y="116"/>
                </a:lnTo>
                <a:lnTo>
                  <a:pt x="74" y="120"/>
                </a:lnTo>
                <a:lnTo>
                  <a:pt x="80" y="124"/>
                </a:lnTo>
                <a:lnTo>
                  <a:pt x="84" y="130"/>
                </a:lnTo>
                <a:lnTo>
                  <a:pt x="88" y="136"/>
                </a:lnTo>
                <a:lnTo>
                  <a:pt x="94" y="138"/>
                </a:lnTo>
                <a:lnTo>
                  <a:pt x="100" y="144"/>
                </a:lnTo>
                <a:lnTo>
                  <a:pt x="116" y="148"/>
                </a:lnTo>
                <a:lnTo>
                  <a:pt x="128" y="152"/>
                </a:lnTo>
                <a:lnTo>
                  <a:pt x="122" y="148"/>
                </a:lnTo>
                <a:lnTo>
                  <a:pt x="116" y="144"/>
                </a:lnTo>
                <a:lnTo>
                  <a:pt x="112" y="138"/>
                </a:lnTo>
                <a:lnTo>
                  <a:pt x="106" y="136"/>
                </a:lnTo>
                <a:lnTo>
                  <a:pt x="100" y="132"/>
                </a:lnTo>
                <a:lnTo>
                  <a:pt x="94" y="128"/>
                </a:lnTo>
                <a:lnTo>
                  <a:pt x="88" y="124"/>
                </a:lnTo>
                <a:lnTo>
                  <a:pt x="82" y="122"/>
                </a:lnTo>
                <a:lnTo>
                  <a:pt x="76" y="120"/>
                </a:lnTo>
                <a:lnTo>
                  <a:pt x="70" y="116"/>
                </a:lnTo>
                <a:lnTo>
                  <a:pt x="64" y="120"/>
                </a:lnTo>
                <a:lnTo>
                  <a:pt x="64" y="126"/>
                </a:lnTo>
                <a:lnTo>
                  <a:pt x="64" y="132"/>
                </a:lnTo>
                <a:lnTo>
                  <a:pt x="64" y="138"/>
                </a:lnTo>
                <a:lnTo>
                  <a:pt x="64" y="144"/>
                </a:lnTo>
                <a:lnTo>
                  <a:pt x="64" y="150"/>
                </a:lnTo>
                <a:lnTo>
                  <a:pt x="64" y="156"/>
                </a:lnTo>
                <a:lnTo>
                  <a:pt x="64" y="162"/>
                </a:lnTo>
                <a:lnTo>
                  <a:pt x="64" y="168"/>
                </a:lnTo>
                <a:lnTo>
                  <a:pt x="64" y="174"/>
                </a:lnTo>
                <a:lnTo>
                  <a:pt x="64" y="180"/>
                </a:lnTo>
                <a:lnTo>
                  <a:pt x="58" y="184"/>
                </a:lnTo>
                <a:lnTo>
                  <a:pt x="54" y="190"/>
                </a:lnTo>
                <a:lnTo>
                  <a:pt x="50" y="196"/>
                </a:lnTo>
                <a:lnTo>
                  <a:pt x="46" y="202"/>
                </a:lnTo>
                <a:lnTo>
                  <a:pt x="42" y="208"/>
                </a:lnTo>
                <a:lnTo>
                  <a:pt x="38" y="214"/>
                </a:lnTo>
                <a:lnTo>
                  <a:pt x="34" y="220"/>
                </a:lnTo>
                <a:lnTo>
                  <a:pt x="32" y="226"/>
                </a:lnTo>
                <a:lnTo>
                  <a:pt x="30" y="232"/>
                </a:lnTo>
                <a:lnTo>
                  <a:pt x="26" y="238"/>
                </a:lnTo>
                <a:lnTo>
                  <a:pt x="28" y="232"/>
                </a:lnTo>
                <a:lnTo>
                  <a:pt x="30" y="226"/>
                </a:lnTo>
                <a:lnTo>
                  <a:pt x="34" y="220"/>
                </a:lnTo>
                <a:lnTo>
                  <a:pt x="38" y="214"/>
                </a:lnTo>
                <a:lnTo>
                  <a:pt x="40" y="208"/>
                </a:lnTo>
                <a:lnTo>
                  <a:pt x="44" y="200"/>
                </a:lnTo>
                <a:lnTo>
                  <a:pt x="48" y="194"/>
                </a:lnTo>
                <a:lnTo>
                  <a:pt x="52" y="188"/>
                </a:lnTo>
                <a:lnTo>
                  <a:pt x="54" y="182"/>
                </a:lnTo>
                <a:lnTo>
                  <a:pt x="58" y="176"/>
                </a:lnTo>
                <a:lnTo>
                  <a:pt x="62" y="170"/>
                </a:lnTo>
                <a:lnTo>
                  <a:pt x="64" y="164"/>
                </a:lnTo>
                <a:lnTo>
                  <a:pt x="66" y="176"/>
                </a:lnTo>
                <a:lnTo>
                  <a:pt x="66" y="182"/>
                </a:lnTo>
                <a:lnTo>
                  <a:pt x="68" y="188"/>
                </a:lnTo>
                <a:lnTo>
                  <a:pt x="70" y="194"/>
                </a:lnTo>
                <a:lnTo>
                  <a:pt x="72" y="200"/>
                </a:lnTo>
                <a:lnTo>
                  <a:pt x="76" y="206"/>
                </a:lnTo>
                <a:lnTo>
                  <a:pt x="78" y="214"/>
                </a:lnTo>
                <a:lnTo>
                  <a:pt x="80" y="220"/>
                </a:lnTo>
                <a:lnTo>
                  <a:pt x="86" y="224"/>
                </a:lnTo>
                <a:lnTo>
                  <a:pt x="88" y="230"/>
                </a:lnTo>
                <a:lnTo>
                  <a:pt x="94" y="232"/>
                </a:lnTo>
                <a:lnTo>
                  <a:pt x="96" y="238"/>
                </a:lnTo>
                <a:lnTo>
                  <a:pt x="96" y="232"/>
                </a:lnTo>
                <a:lnTo>
                  <a:pt x="94" y="226"/>
                </a:lnTo>
                <a:lnTo>
                  <a:pt x="90" y="220"/>
                </a:lnTo>
                <a:lnTo>
                  <a:pt x="88" y="214"/>
                </a:lnTo>
                <a:lnTo>
                  <a:pt x="84" y="208"/>
                </a:lnTo>
                <a:lnTo>
                  <a:pt x="82" y="202"/>
                </a:lnTo>
                <a:lnTo>
                  <a:pt x="80" y="196"/>
                </a:lnTo>
                <a:lnTo>
                  <a:pt x="78" y="190"/>
                </a:lnTo>
                <a:lnTo>
                  <a:pt x="76" y="184"/>
                </a:lnTo>
                <a:lnTo>
                  <a:pt x="74" y="178"/>
                </a:lnTo>
                <a:lnTo>
                  <a:pt x="74" y="172"/>
                </a:lnTo>
                <a:lnTo>
                  <a:pt x="72" y="166"/>
                </a:lnTo>
                <a:lnTo>
                  <a:pt x="72" y="160"/>
                </a:lnTo>
                <a:lnTo>
                  <a:pt x="72" y="154"/>
                </a:lnTo>
                <a:lnTo>
                  <a:pt x="72" y="148"/>
                </a:lnTo>
                <a:lnTo>
                  <a:pt x="72" y="142"/>
                </a:lnTo>
                <a:lnTo>
                  <a:pt x="72" y="136"/>
                </a:lnTo>
                <a:lnTo>
                  <a:pt x="72" y="130"/>
                </a:lnTo>
                <a:lnTo>
                  <a:pt x="72" y="124"/>
                </a:lnTo>
                <a:lnTo>
                  <a:pt x="72" y="118"/>
                </a:lnTo>
                <a:lnTo>
                  <a:pt x="66" y="118"/>
                </a:lnTo>
                <a:lnTo>
                  <a:pt x="64" y="124"/>
                </a:lnTo>
                <a:lnTo>
                  <a:pt x="64" y="130"/>
                </a:lnTo>
                <a:lnTo>
                  <a:pt x="64" y="136"/>
                </a:lnTo>
                <a:lnTo>
                  <a:pt x="64" y="142"/>
                </a:lnTo>
                <a:lnTo>
                  <a:pt x="66" y="148"/>
                </a:lnTo>
                <a:lnTo>
                  <a:pt x="66" y="154"/>
                </a:lnTo>
                <a:lnTo>
                  <a:pt x="66" y="160"/>
                </a:lnTo>
                <a:lnTo>
                  <a:pt x="66" y="166"/>
                </a:lnTo>
                <a:lnTo>
                  <a:pt x="66" y="172"/>
                </a:lnTo>
                <a:lnTo>
                  <a:pt x="62" y="178"/>
                </a:lnTo>
                <a:lnTo>
                  <a:pt x="58" y="196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11" name="Freeform 47"/>
          <p:cNvSpPr>
            <a:spLocks/>
          </p:cNvSpPr>
          <p:nvPr/>
        </p:nvSpPr>
        <p:spPr bwMode="auto">
          <a:xfrm>
            <a:off x="5410200" y="4724400"/>
            <a:ext cx="204788" cy="447675"/>
          </a:xfrm>
          <a:custGeom>
            <a:avLst/>
            <a:gdLst>
              <a:gd name="T0" fmla="*/ 64 w 129"/>
              <a:gd name="T1" fmla="*/ 78 h 239"/>
              <a:gd name="T2" fmla="*/ 44 w 129"/>
              <a:gd name="T3" fmla="*/ 74 h 239"/>
              <a:gd name="T4" fmla="*/ 26 w 129"/>
              <a:gd name="T5" fmla="*/ 58 h 239"/>
              <a:gd name="T6" fmla="*/ 20 w 129"/>
              <a:gd name="T7" fmla="*/ 40 h 239"/>
              <a:gd name="T8" fmla="*/ 22 w 129"/>
              <a:gd name="T9" fmla="*/ 20 h 239"/>
              <a:gd name="T10" fmla="*/ 34 w 129"/>
              <a:gd name="T11" fmla="*/ 4 h 239"/>
              <a:gd name="T12" fmla="*/ 52 w 129"/>
              <a:gd name="T13" fmla="*/ 0 h 239"/>
              <a:gd name="T14" fmla="*/ 70 w 129"/>
              <a:gd name="T15" fmla="*/ 8 h 239"/>
              <a:gd name="T16" fmla="*/ 84 w 129"/>
              <a:gd name="T17" fmla="*/ 26 h 239"/>
              <a:gd name="T18" fmla="*/ 86 w 129"/>
              <a:gd name="T19" fmla="*/ 44 h 239"/>
              <a:gd name="T20" fmla="*/ 86 w 129"/>
              <a:gd name="T21" fmla="*/ 62 h 239"/>
              <a:gd name="T22" fmla="*/ 70 w 129"/>
              <a:gd name="T23" fmla="*/ 74 h 239"/>
              <a:gd name="T24" fmla="*/ 62 w 129"/>
              <a:gd name="T25" fmla="*/ 90 h 239"/>
              <a:gd name="T26" fmla="*/ 62 w 129"/>
              <a:gd name="T27" fmla="*/ 108 h 239"/>
              <a:gd name="T28" fmla="*/ 54 w 129"/>
              <a:gd name="T29" fmla="*/ 122 h 239"/>
              <a:gd name="T30" fmla="*/ 36 w 129"/>
              <a:gd name="T31" fmla="*/ 130 h 239"/>
              <a:gd name="T32" fmla="*/ 18 w 129"/>
              <a:gd name="T33" fmla="*/ 140 h 239"/>
              <a:gd name="T34" fmla="*/ 0 w 129"/>
              <a:gd name="T35" fmla="*/ 152 h 239"/>
              <a:gd name="T36" fmla="*/ 14 w 129"/>
              <a:gd name="T37" fmla="*/ 136 h 239"/>
              <a:gd name="T38" fmla="*/ 32 w 129"/>
              <a:gd name="T39" fmla="*/ 126 h 239"/>
              <a:gd name="T40" fmla="*/ 50 w 129"/>
              <a:gd name="T41" fmla="*/ 120 h 239"/>
              <a:gd name="T42" fmla="*/ 60 w 129"/>
              <a:gd name="T43" fmla="*/ 108 h 239"/>
              <a:gd name="T44" fmla="*/ 60 w 129"/>
              <a:gd name="T45" fmla="*/ 90 h 239"/>
              <a:gd name="T46" fmla="*/ 70 w 129"/>
              <a:gd name="T47" fmla="*/ 86 h 239"/>
              <a:gd name="T48" fmla="*/ 68 w 129"/>
              <a:gd name="T49" fmla="*/ 104 h 239"/>
              <a:gd name="T50" fmla="*/ 74 w 129"/>
              <a:gd name="T51" fmla="*/ 120 h 239"/>
              <a:gd name="T52" fmla="*/ 88 w 129"/>
              <a:gd name="T53" fmla="*/ 136 h 239"/>
              <a:gd name="T54" fmla="*/ 116 w 129"/>
              <a:gd name="T55" fmla="*/ 148 h 239"/>
              <a:gd name="T56" fmla="*/ 116 w 129"/>
              <a:gd name="T57" fmla="*/ 144 h 239"/>
              <a:gd name="T58" fmla="*/ 100 w 129"/>
              <a:gd name="T59" fmla="*/ 132 h 239"/>
              <a:gd name="T60" fmla="*/ 82 w 129"/>
              <a:gd name="T61" fmla="*/ 122 h 239"/>
              <a:gd name="T62" fmla="*/ 64 w 129"/>
              <a:gd name="T63" fmla="*/ 120 h 239"/>
              <a:gd name="T64" fmla="*/ 64 w 129"/>
              <a:gd name="T65" fmla="*/ 138 h 239"/>
              <a:gd name="T66" fmla="*/ 64 w 129"/>
              <a:gd name="T67" fmla="*/ 156 h 239"/>
              <a:gd name="T68" fmla="*/ 64 w 129"/>
              <a:gd name="T69" fmla="*/ 174 h 239"/>
              <a:gd name="T70" fmla="*/ 54 w 129"/>
              <a:gd name="T71" fmla="*/ 190 h 239"/>
              <a:gd name="T72" fmla="*/ 42 w 129"/>
              <a:gd name="T73" fmla="*/ 208 h 239"/>
              <a:gd name="T74" fmla="*/ 32 w 129"/>
              <a:gd name="T75" fmla="*/ 226 h 239"/>
              <a:gd name="T76" fmla="*/ 28 w 129"/>
              <a:gd name="T77" fmla="*/ 232 h 239"/>
              <a:gd name="T78" fmla="*/ 38 w 129"/>
              <a:gd name="T79" fmla="*/ 214 h 239"/>
              <a:gd name="T80" fmla="*/ 48 w 129"/>
              <a:gd name="T81" fmla="*/ 194 h 239"/>
              <a:gd name="T82" fmla="*/ 58 w 129"/>
              <a:gd name="T83" fmla="*/ 176 h 239"/>
              <a:gd name="T84" fmla="*/ 66 w 129"/>
              <a:gd name="T85" fmla="*/ 176 h 239"/>
              <a:gd name="T86" fmla="*/ 70 w 129"/>
              <a:gd name="T87" fmla="*/ 194 h 239"/>
              <a:gd name="T88" fmla="*/ 78 w 129"/>
              <a:gd name="T89" fmla="*/ 214 h 239"/>
              <a:gd name="T90" fmla="*/ 88 w 129"/>
              <a:gd name="T91" fmla="*/ 230 h 239"/>
              <a:gd name="T92" fmla="*/ 96 w 129"/>
              <a:gd name="T93" fmla="*/ 232 h 239"/>
              <a:gd name="T94" fmla="*/ 88 w 129"/>
              <a:gd name="T95" fmla="*/ 214 h 239"/>
              <a:gd name="T96" fmla="*/ 80 w 129"/>
              <a:gd name="T97" fmla="*/ 196 h 239"/>
              <a:gd name="T98" fmla="*/ 74 w 129"/>
              <a:gd name="T99" fmla="*/ 178 h 239"/>
              <a:gd name="T100" fmla="*/ 72 w 129"/>
              <a:gd name="T101" fmla="*/ 160 h 239"/>
              <a:gd name="T102" fmla="*/ 72 w 129"/>
              <a:gd name="T103" fmla="*/ 142 h 239"/>
              <a:gd name="T104" fmla="*/ 72 w 129"/>
              <a:gd name="T105" fmla="*/ 124 h 239"/>
              <a:gd name="T106" fmla="*/ 64 w 129"/>
              <a:gd name="T107" fmla="*/ 124 h 239"/>
              <a:gd name="T108" fmla="*/ 64 w 129"/>
              <a:gd name="T109" fmla="*/ 142 h 239"/>
              <a:gd name="T110" fmla="*/ 66 w 129"/>
              <a:gd name="T111" fmla="*/ 160 h 239"/>
              <a:gd name="T112" fmla="*/ 62 w 129"/>
              <a:gd name="T113" fmla="*/ 178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9" h="239">
                <a:moveTo>
                  <a:pt x="58" y="52"/>
                </a:moveTo>
                <a:lnTo>
                  <a:pt x="70" y="78"/>
                </a:lnTo>
                <a:lnTo>
                  <a:pt x="64" y="78"/>
                </a:lnTo>
                <a:lnTo>
                  <a:pt x="58" y="78"/>
                </a:lnTo>
                <a:lnTo>
                  <a:pt x="52" y="76"/>
                </a:lnTo>
                <a:lnTo>
                  <a:pt x="44" y="74"/>
                </a:lnTo>
                <a:lnTo>
                  <a:pt x="36" y="68"/>
                </a:lnTo>
                <a:lnTo>
                  <a:pt x="30" y="64"/>
                </a:lnTo>
                <a:lnTo>
                  <a:pt x="26" y="58"/>
                </a:lnTo>
                <a:lnTo>
                  <a:pt x="22" y="52"/>
                </a:lnTo>
                <a:lnTo>
                  <a:pt x="20" y="46"/>
                </a:lnTo>
                <a:lnTo>
                  <a:pt x="20" y="40"/>
                </a:lnTo>
                <a:lnTo>
                  <a:pt x="20" y="34"/>
                </a:lnTo>
                <a:lnTo>
                  <a:pt x="20" y="28"/>
                </a:lnTo>
                <a:lnTo>
                  <a:pt x="22" y="20"/>
                </a:lnTo>
                <a:lnTo>
                  <a:pt x="24" y="14"/>
                </a:lnTo>
                <a:lnTo>
                  <a:pt x="28" y="8"/>
                </a:lnTo>
                <a:lnTo>
                  <a:pt x="34" y="4"/>
                </a:lnTo>
                <a:lnTo>
                  <a:pt x="40" y="0"/>
                </a:lnTo>
                <a:lnTo>
                  <a:pt x="46" y="0"/>
                </a:lnTo>
                <a:lnTo>
                  <a:pt x="52" y="0"/>
                </a:lnTo>
                <a:lnTo>
                  <a:pt x="58" y="0"/>
                </a:lnTo>
                <a:lnTo>
                  <a:pt x="64" y="4"/>
                </a:lnTo>
                <a:lnTo>
                  <a:pt x="70" y="8"/>
                </a:lnTo>
                <a:lnTo>
                  <a:pt x="76" y="16"/>
                </a:lnTo>
                <a:lnTo>
                  <a:pt x="82" y="20"/>
                </a:lnTo>
                <a:lnTo>
                  <a:pt x="84" y="26"/>
                </a:lnTo>
                <a:lnTo>
                  <a:pt x="86" y="32"/>
                </a:lnTo>
                <a:lnTo>
                  <a:pt x="86" y="38"/>
                </a:lnTo>
                <a:lnTo>
                  <a:pt x="86" y="44"/>
                </a:lnTo>
                <a:lnTo>
                  <a:pt x="86" y="50"/>
                </a:lnTo>
                <a:lnTo>
                  <a:pt x="86" y="56"/>
                </a:lnTo>
                <a:lnTo>
                  <a:pt x="86" y="62"/>
                </a:lnTo>
                <a:lnTo>
                  <a:pt x="80" y="66"/>
                </a:lnTo>
                <a:lnTo>
                  <a:pt x="76" y="72"/>
                </a:lnTo>
                <a:lnTo>
                  <a:pt x="70" y="74"/>
                </a:lnTo>
                <a:lnTo>
                  <a:pt x="64" y="78"/>
                </a:lnTo>
                <a:lnTo>
                  <a:pt x="62" y="84"/>
                </a:lnTo>
                <a:lnTo>
                  <a:pt x="62" y="90"/>
                </a:lnTo>
                <a:lnTo>
                  <a:pt x="62" y="96"/>
                </a:lnTo>
                <a:lnTo>
                  <a:pt x="62" y="102"/>
                </a:lnTo>
                <a:lnTo>
                  <a:pt x="62" y="108"/>
                </a:lnTo>
                <a:lnTo>
                  <a:pt x="62" y="114"/>
                </a:lnTo>
                <a:lnTo>
                  <a:pt x="60" y="120"/>
                </a:lnTo>
                <a:lnTo>
                  <a:pt x="54" y="122"/>
                </a:lnTo>
                <a:lnTo>
                  <a:pt x="48" y="124"/>
                </a:lnTo>
                <a:lnTo>
                  <a:pt x="42" y="128"/>
                </a:lnTo>
                <a:lnTo>
                  <a:pt x="36" y="130"/>
                </a:lnTo>
                <a:lnTo>
                  <a:pt x="30" y="134"/>
                </a:lnTo>
                <a:lnTo>
                  <a:pt x="24" y="136"/>
                </a:lnTo>
                <a:lnTo>
                  <a:pt x="18" y="140"/>
                </a:lnTo>
                <a:lnTo>
                  <a:pt x="12" y="144"/>
                </a:lnTo>
                <a:lnTo>
                  <a:pt x="6" y="148"/>
                </a:lnTo>
                <a:lnTo>
                  <a:pt x="0" y="152"/>
                </a:lnTo>
                <a:lnTo>
                  <a:pt x="6" y="148"/>
                </a:lnTo>
                <a:lnTo>
                  <a:pt x="10" y="142"/>
                </a:lnTo>
                <a:lnTo>
                  <a:pt x="14" y="136"/>
                </a:lnTo>
                <a:lnTo>
                  <a:pt x="20" y="132"/>
                </a:lnTo>
                <a:lnTo>
                  <a:pt x="26" y="128"/>
                </a:lnTo>
                <a:lnTo>
                  <a:pt x="32" y="126"/>
                </a:lnTo>
                <a:lnTo>
                  <a:pt x="38" y="124"/>
                </a:lnTo>
                <a:lnTo>
                  <a:pt x="44" y="124"/>
                </a:lnTo>
                <a:lnTo>
                  <a:pt x="50" y="120"/>
                </a:lnTo>
                <a:lnTo>
                  <a:pt x="56" y="116"/>
                </a:lnTo>
                <a:lnTo>
                  <a:pt x="62" y="114"/>
                </a:lnTo>
                <a:lnTo>
                  <a:pt x="60" y="108"/>
                </a:lnTo>
                <a:lnTo>
                  <a:pt x="60" y="102"/>
                </a:lnTo>
                <a:lnTo>
                  <a:pt x="60" y="96"/>
                </a:lnTo>
                <a:lnTo>
                  <a:pt x="60" y="90"/>
                </a:lnTo>
                <a:lnTo>
                  <a:pt x="60" y="84"/>
                </a:lnTo>
                <a:lnTo>
                  <a:pt x="66" y="80"/>
                </a:lnTo>
                <a:lnTo>
                  <a:pt x="70" y="86"/>
                </a:lnTo>
                <a:lnTo>
                  <a:pt x="68" y="92"/>
                </a:lnTo>
                <a:lnTo>
                  <a:pt x="68" y="98"/>
                </a:lnTo>
                <a:lnTo>
                  <a:pt x="68" y="104"/>
                </a:lnTo>
                <a:lnTo>
                  <a:pt x="68" y="110"/>
                </a:lnTo>
                <a:lnTo>
                  <a:pt x="68" y="116"/>
                </a:lnTo>
                <a:lnTo>
                  <a:pt x="74" y="120"/>
                </a:lnTo>
                <a:lnTo>
                  <a:pt x="80" y="124"/>
                </a:lnTo>
                <a:lnTo>
                  <a:pt x="84" y="130"/>
                </a:lnTo>
                <a:lnTo>
                  <a:pt x="88" y="136"/>
                </a:lnTo>
                <a:lnTo>
                  <a:pt x="94" y="138"/>
                </a:lnTo>
                <a:lnTo>
                  <a:pt x="100" y="144"/>
                </a:lnTo>
                <a:lnTo>
                  <a:pt x="116" y="148"/>
                </a:lnTo>
                <a:lnTo>
                  <a:pt x="128" y="152"/>
                </a:lnTo>
                <a:lnTo>
                  <a:pt x="122" y="148"/>
                </a:lnTo>
                <a:lnTo>
                  <a:pt x="116" y="144"/>
                </a:lnTo>
                <a:lnTo>
                  <a:pt x="112" y="138"/>
                </a:lnTo>
                <a:lnTo>
                  <a:pt x="106" y="136"/>
                </a:lnTo>
                <a:lnTo>
                  <a:pt x="100" y="132"/>
                </a:lnTo>
                <a:lnTo>
                  <a:pt x="94" y="128"/>
                </a:lnTo>
                <a:lnTo>
                  <a:pt x="88" y="124"/>
                </a:lnTo>
                <a:lnTo>
                  <a:pt x="82" y="122"/>
                </a:lnTo>
                <a:lnTo>
                  <a:pt x="76" y="120"/>
                </a:lnTo>
                <a:lnTo>
                  <a:pt x="70" y="116"/>
                </a:lnTo>
                <a:lnTo>
                  <a:pt x="64" y="120"/>
                </a:lnTo>
                <a:lnTo>
                  <a:pt x="64" y="126"/>
                </a:lnTo>
                <a:lnTo>
                  <a:pt x="64" y="132"/>
                </a:lnTo>
                <a:lnTo>
                  <a:pt x="64" y="138"/>
                </a:lnTo>
                <a:lnTo>
                  <a:pt x="64" y="144"/>
                </a:lnTo>
                <a:lnTo>
                  <a:pt x="64" y="150"/>
                </a:lnTo>
                <a:lnTo>
                  <a:pt x="64" y="156"/>
                </a:lnTo>
                <a:lnTo>
                  <a:pt x="64" y="162"/>
                </a:lnTo>
                <a:lnTo>
                  <a:pt x="64" y="168"/>
                </a:lnTo>
                <a:lnTo>
                  <a:pt x="64" y="174"/>
                </a:lnTo>
                <a:lnTo>
                  <a:pt x="64" y="180"/>
                </a:lnTo>
                <a:lnTo>
                  <a:pt x="58" y="184"/>
                </a:lnTo>
                <a:lnTo>
                  <a:pt x="54" y="190"/>
                </a:lnTo>
                <a:lnTo>
                  <a:pt x="50" y="196"/>
                </a:lnTo>
                <a:lnTo>
                  <a:pt x="46" y="202"/>
                </a:lnTo>
                <a:lnTo>
                  <a:pt x="42" y="208"/>
                </a:lnTo>
                <a:lnTo>
                  <a:pt x="38" y="214"/>
                </a:lnTo>
                <a:lnTo>
                  <a:pt x="34" y="220"/>
                </a:lnTo>
                <a:lnTo>
                  <a:pt x="32" y="226"/>
                </a:lnTo>
                <a:lnTo>
                  <a:pt x="30" y="232"/>
                </a:lnTo>
                <a:lnTo>
                  <a:pt x="26" y="238"/>
                </a:lnTo>
                <a:lnTo>
                  <a:pt x="28" y="232"/>
                </a:lnTo>
                <a:lnTo>
                  <a:pt x="30" y="226"/>
                </a:lnTo>
                <a:lnTo>
                  <a:pt x="34" y="220"/>
                </a:lnTo>
                <a:lnTo>
                  <a:pt x="38" y="214"/>
                </a:lnTo>
                <a:lnTo>
                  <a:pt x="40" y="208"/>
                </a:lnTo>
                <a:lnTo>
                  <a:pt x="44" y="200"/>
                </a:lnTo>
                <a:lnTo>
                  <a:pt x="48" y="194"/>
                </a:lnTo>
                <a:lnTo>
                  <a:pt x="52" y="188"/>
                </a:lnTo>
                <a:lnTo>
                  <a:pt x="54" y="182"/>
                </a:lnTo>
                <a:lnTo>
                  <a:pt x="58" y="176"/>
                </a:lnTo>
                <a:lnTo>
                  <a:pt x="62" y="170"/>
                </a:lnTo>
                <a:lnTo>
                  <a:pt x="64" y="164"/>
                </a:lnTo>
                <a:lnTo>
                  <a:pt x="66" y="176"/>
                </a:lnTo>
                <a:lnTo>
                  <a:pt x="66" y="182"/>
                </a:lnTo>
                <a:lnTo>
                  <a:pt x="68" y="188"/>
                </a:lnTo>
                <a:lnTo>
                  <a:pt x="70" y="194"/>
                </a:lnTo>
                <a:lnTo>
                  <a:pt x="72" y="200"/>
                </a:lnTo>
                <a:lnTo>
                  <a:pt x="76" y="206"/>
                </a:lnTo>
                <a:lnTo>
                  <a:pt x="78" y="214"/>
                </a:lnTo>
                <a:lnTo>
                  <a:pt x="80" y="220"/>
                </a:lnTo>
                <a:lnTo>
                  <a:pt x="86" y="224"/>
                </a:lnTo>
                <a:lnTo>
                  <a:pt x="88" y="230"/>
                </a:lnTo>
                <a:lnTo>
                  <a:pt x="94" y="232"/>
                </a:lnTo>
                <a:lnTo>
                  <a:pt x="96" y="238"/>
                </a:lnTo>
                <a:lnTo>
                  <a:pt x="96" y="232"/>
                </a:lnTo>
                <a:lnTo>
                  <a:pt x="94" y="226"/>
                </a:lnTo>
                <a:lnTo>
                  <a:pt x="90" y="220"/>
                </a:lnTo>
                <a:lnTo>
                  <a:pt x="88" y="214"/>
                </a:lnTo>
                <a:lnTo>
                  <a:pt x="84" y="208"/>
                </a:lnTo>
                <a:lnTo>
                  <a:pt x="82" y="202"/>
                </a:lnTo>
                <a:lnTo>
                  <a:pt x="80" y="196"/>
                </a:lnTo>
                <a:lnTo>
                  <a:pt x="78" y="190"/>
                </a:lnTo>
                <a:lnTo>
                  <a:pt x="76" y="184"/>
                </a:lnTo>
                <a:lnTo>
                  <a:pt x="74" y="178"/>
                </a:lnTo>
                <a:lnTo>
                  <a:pt x="74" y="172"/>
                </a:lnTo>
                <a:lnTo>
                  <a:pt x="72" y="166"/>
                </a:lnTo>
                <a:lnTo>
                  <a:pt x="72" y="160"/>
                </a:lnTo>
                <a:lnTo>
                  <a:pt x="72" y="154"/>
                </a:lnTo>
                <a:lnTo>
                  <a:pt x="72" y="148"/>
                </a:lnTo>
                <a:lnTo>
                  <a:pt x="72" y="142"/>
                </a:lnTo>
                <a:lnTo>
                  <a:pt x="72" y="136"/>
                </a:lnTo>
                <a:lnTo>
                  <a:pt x="72" y="130"/>
                </a:lnTo>
                <a:lnTo>
                  <a:pt x="72" y="124"/>
                </a:lnTo>
                <a:lnTo>
                  <a:pt x="72" y="118"/>
                </a:lnTo>
                <a:lnTo>
                  <a:pt x="66" y="118"/>
                </a:lnTo>
                <a:lnTo>
                  <a:pt x="64" y="124"/>
                </a:lnTo>
                <a:lnTo>
                  <a:pt x="64" y="130"/>
                </a:lnTo>
                <a:lnTo>
                  <a:pt x="64" y="136"/>
                </a:lnTo>
                <a:lnTo>
                  <a:pt x="64" y="142"/>
                </a:lnTo>
                <a:lnTo>
                  <a:pt x="66" y="148"/>
                </a:lnTo>
                <a:lnTo>
                  <a:pt x="66" y="154"/>
                </a:lnTo>
                <a:lnTo>
                  <a:pt x="66" y="160"/>
                </a:lnTo>
                <a:lnTo>
                  <a:pt x="66" y="166"/>
                </a:lnTo>
                <a:lnTo>
                  <a:pt x="66" y="172"/>
                </a:lnTo>
                <a:lnTo>
                  <a:pt x="62" y="178"/>
                </a:lnTo>
                <a:lnTo>
                  <a:pt x="58" y="196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12" name="Freeform 48"/>
          <p:cNvSpPr>
            <a:spLocks/>
          </p:cNvSpPr>
          <p:nvPr/>
        </p:nvSpPr>
        <p:spPr bwMode="auto">
          <a:xfrm>
            <a:off x="8077200" y="2743200"/>
            <a:ext cx="204788" cy="447675"/>
          </a:xfrm>
          <a:custGeom>
            <a:avLst/>
            <a:gdLst>
              <a:gd name="T0" fmla="*/ 64 w 129"/>
              <a:gd name="T1" fmla="*/ 78 h 239"/>
              <a:gd name="T2" fmla="*/ 44 w 129"/>
              <a:gd name="T3" fmla="*/ 74 h 239"/>
              <a:gd name="T4" fmla="*/ 26 w 129"/>
              <a:gd name="T5" fmla="*/ 58 h 239"/>
              <a:gd name="T6" fmla="*/ 20 w 129"/>
              <a:gd name="T7" fmla="*/ 40 h 239"/>
              <a:gd name="T8" fmla="*/ 22 w 129"/>
              <a:gd name="T9" fmla="*/ 20 h 239"/>
              <a:gd name="T10" fmla="*/ 34 w 129"/>
              <a:gd name="T11" fmla="*/ 4 h 239"/>
              <a:gd name="T12" fmla="*/ 52 w 129"/>
              <a:gd name="T13" fmla="*/ 0 h 239"/>
              <a:gd name="T14" fmla="*/ 70 w 129"/>
              <a:gd name="T15" fmla="*/ 8 h 239"/>
              <a:gd name="T16" fmla="*/ 84 w 129"/>
              <a:gd name="T17" fmla="*/ 26 h 239"/>
              <a:gd name="T18" fmla="*/ 86 w 129"/>
              <a:gd name="T19" fmla="*/ 44 h 239"/>
              <a:gd name="T20" fmla="*/ 86 w 129"/>
              <a:gd name="T21" fmla="*/ 62 h 239"/>
              <a:gd name="T22" fmla="*/ 70 w 129"/>
              <a:gd name="T23" fmla="*/ 74 h 239"/>
              <a:gd name="T24" fmla="*/ 62 w 129"/>
              <a:gd name="T25" fmla="*/ 90 h 239"/>
              <a:gd name="T26" fmla="*/ 62 w 129"/>
              <a:gd name="T27" fmla="*/ 108 h 239"/>
              <a:gd name="T28" fmla="*/ 54 w 129"/>
              <a:gd name="T29" fmla="*/ 122 h 239"/>
              <a:gd name="T30" fmla="*/ 36 w 129"/>
              <a:gd name="T31" fmla="*/ 130 h 239"/>
              <a:gd name="T32" fmla="*/ 18 w 129"/>
              <a:gd name="T33" fmla="*/ 140 h 239"/>
              <a:gd name="T34" fmla="*/ 0 w 129"/>
              <a:gd name="T35" fmla="*/ 152 h 239"/>
              <a:gd name="T36" fmla="*/ 14 w 129"/>
              <a:gd name="T37" fmla="*/ 136 h 239"/>
              <a:gd name="T38" fmla="*/ 32 w 129"/>
              <a:gd name="T39" fmla="*/ 126 h 239"/>
              <a:gd name="T40" fmla="*/ 50 w 129"/>
              <a:gd name="T41" fmla="*/ 120 h 239"/>
              <a:gd name="T42" fmla="*/ 60 w 129"/>
              <a:gd name="T43" fmla="*/ 108 h 239"/>
              <a:gd name="T44" fmla="*/ 60 w 129"/>
              <a:gd name="T45" fmla="*/ 90 h 239"/>
              <a:gd name="T46" fmla="*/ 70 w 129"/>
              <a:gd name="T47" fmla="*/ 86 h 239"/>
              <a:gd name="T48" fmla="*/ 68 w 129"/>
              <a:gd name="T49" fmla="*/ 104 h 239"/>
              <a:gd name="T50" fmla="*/ 74 w 129"/>
              <a:gd name="T51" fmla="*/ 120 h 239"/>
              <a:gd name="T52" fmla="*/ 88 w 129"/>
              <a:gd name="T53" fmla="*/ 136 h 239"/>
              <a:gd name="T54" fmla="*/ 116 w 129"/>
              <a:gd name="T55" fmla="*/ 148 h 239"/>
              <a:gd name="T56" fmla="*/ 116 w 129"/>
              <a:gd name="T57" fmla="*/ 144 h 239"/>
              <a:gd name="T58" fmla="*/ 100 w 129"/>
              <a:gd name="T59" fmla="*/ 132 h 239"/>
              <a:gd name="T60" fmla="*/ 82 w 129"/>
              <a:gd name="T61" fmla="*/ 122 h 239"/>
              <a:gd name="T62" fmla="*/ 64 w 129"/>
              <a:gd name="T63" fmla="*/ 120 h 239"/>
              <a:gd name="T64" fmla="*/ 64 w 129"/>
              <a:gd name="T65" fmla="*/ 138 h 239"/>
              <a:gd name="T66" fmla="*/ 64 w 129"/>
              <a:gd name="T67" fmla="*/ 156 h 239"/>
              <a:gd name="T68" fmla="*/ 64 w 129"/>
              <a:gd name="T69" fmla="*/ 174 h 239"/>
              <a:gd name="T70" fmla="*/ 54 w 129"/>
              <a:gd name="T71" fmla="*/ 190 h 239"/>
              <a:gd name="T72" fmla="*/ 42 w 129"/>
              <a:gd name="T73" fmla="*/ 208 h 239"/>
              <a:gd name="T74" fmla="*/ 32 w 129"/>
              <a:gd name="T75" fmla="*/ 226 h 239"/>
              <a:gd name="T76" fmla="*/ 28 w 129"/>
              <a:gd name="T77" fmla="*/ 232 h 239"/>
              <a:gd name="T78" fmla="*/ 38 w 129"/>
              <a:gd name="T79" fmla="*/ 214 h 239"/>
              <a:gd name="T80" fmla="*/ 48 w 129"/>
              <a:gd name="T81" fmla="*/ 194 h 239"/>
              <a:gd name="T82" fmla="*/ 58 w 129"/>
              <a:gd name="T83" fmla="*/ 176 h 239"/>
              <a:gd name="T84" fmla="*/ 66 w 129"/>
              <a:gd name="T85" fmla="*/ 176 h 239"/>
              <a:gd name="T86" fmla="*/ 70 w 129"/>
              <a:gd name="T87" fmla="*/ 194 h 239"/>
              <a:gd name="T88" fmla="*/ 78 w 129"/>
              <a:gd name="T89" fmla="*/ 214 h 239"/>
              <a:gd name="T90" fmla="*/ 88 w 129"/>
              <a:gd name="T91" fmla="*/ 230 h 239"/>
              <a:gd name="T92" fmla="*/ 96 w 129"/>
              <a:gd name="T93" fmla="*/ 232 h 239"/>
              <a:gd name="T94" fmla="*/ 88 w 129"/>
              <a:gd name="T95" fmla="*/ 214 h 239"/>
              <a:gd name="T96" fmla="*/ 80 w 129"/>
              <a:gd name="T97" fmla="*/ 196 h 239"/>
              <a:gd name="T98" fmla="*/ 74 w 129"/>
              <a:gd name="T99" fmla="*/ 178 h 239"/>
              <a:gd name="T100" fmla="*/ 72 w 129"/>
              <a:gd name="T101" fmla="*/ 160 h 239"/>
              <a:gd name="T102" fmla="*/ 72 w 129"/>
              <a:gd name="T103" fmla="*/ 142 h 239"/>
              <a:gd name="T104" fmla="*/ 72 w 129"/>
              <a:gd name="T105" fmla="*/ 124 h 239"/>
              <a:gd name="T106" fmla="*/ 64 w 129"/>
              <a:gd name="T107" fmla="*/ 124 h 239"/>
              <a:gd name="T108" fmla="*/ 64 w 129"/>
              <a:gd name="T109" fmla="*/ 142 h 239"/>
              <a:gd name="T110" fmla="*/ 66 w 129"/>
              <a:gd name="T111" fmla="*/ 160 h 239"/>
              <a:gd name="T112" fmla="*/ 62 w 129"/>
              <a:gd name="T113" fmla="*/ 178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9" h="239">
                <a:moveTo>
                  <a:pt x="58" y="52"/>
                </a:moveTo>
                <a:lnTo>
                  <a:pt x="70" y="78"/>
                </a:lnTo>
                <a:lnTo>
                  <a:pt x="64" y="78"/>
                </a:lnTo>
                <a:lnTo>
                  <a:pt x="58" y="78"/>
                </a:lnTo>
                <a:lnTo>
                  <a:pt x="52" y="76"/>
                </a:lnTo>
                <a:lnTo>
                  <a:pt x="44" y="74"/>
                </a:lnTo>
                <a:lnTo>
                  <a:pt x="36" y="68"/>
                </a:lnTo>
                <a:lnTo>
                  <a:pt x="30" y="64"/>
                </a:lnTo>
                <a:lnTo>
                  <a:pt x="26" y="58"/>
                </a:lnTo>
                <a:lnTo>
                  <a:pt x="22" y="52"/>
                </a:lnTo>
                <a:lnTo>
                  <a:pt x="20" y="46"/>
                </a:lnTo>
                <a:lnTo>
                  <a:pt x="20" y="40"/>
                </a:lnTo>
                <a:lnTo>
                  <a:pt x="20" y="34"/>
                </a:lnTo>
                <a:lnTo>
                  <a:pt x="20" y="28"/>
                </a:lnTo>
                <a:lnTo>
                  <a:pt x="22" y="20"/>
                </a:lnTo>
                <a:lnTo>
                  <a:pt x="24" y="14"/>
                </a:lnTo>
                <a:lnTo>
                  <a:pt x="28" y="8"/>
                </a:lnTo>
                <a:lnTo>
                  <a:pt x="34" y="4"/>
                </a:lnTo>
                <a:lnTo>
                  <a:pt x="40" y="0"/>
                </a:lnTo>
                <a:lnTo>
                  <a:pt x="46" y="0"/>
                </a:lnTo>
                <a:lnTo>
                  <a:pt x="52" y="0"/>
                </a:lnTo>
                <a:lnTo>
                  <a:pt x="58" y="0"/>
                </a:lnTo>
                <a:lnTo>
                  <a:pt x="64" y="4"/>
                </a:lnTo>
                <a:lnTo>
                  <a:pt x="70" y="8"/>
                </a:lnTo>
                <a:lnTo>
                  <a:pt x="76" y="16"/>
                </a:lnTo>
                <a:lnTo>
                  <a:pt x="82" y="20"/>
                </a:lnTo>
                <a:lnTo>
                  <a:pt x="84" y="26"/>
                </a:lnTo>
                <a:lnTo>
                  <a:pt x="86" y="32"/>
                </a:lnTo>
                <a:lnTo>
                  <a:pt x="86" y="38"/>
                </a:lnTo>
                <a:lnTo>
                  <a:pt x="86" y="44"/>
                </a:lnTo>
                <a:lnTo>
                  <a:pt x="86" y="50"/>
                </a:lnTo>
                <a:lnTo>
                  <a:pt x="86" y="56"/>
                </a:lnTo>
                <a:lnTo>
                  <a:pt x="86" y="62"/>
                </a:lnTo>
                <a:lnTo>
                  <a:pt x="80" y="66"/>
                </a:lnTo>
                <a:lnTo>
                  <a:pt x="76" y="72"/>
                </a:lnTo>
                <a:lnTo>
                  <a:pt x="70" y="74"/>
                </a:lnTo>
                <a:lnTo>
                  <a:pt x="64" y="78"/>
                </a:lnTo>
                <a:lnTo>
                  <a:pt x="62" y="84"/>
                </a:lnTo>
                <a:lnTo>
                  <a:pt x="62" y="90"/>
                </a:lnTo>
                <a:lnTo>
                  <a:pt x="62" y="96"/>
                </a:lnTo>
                <a:lnTo>
                  <a:pt x="62" y="102"/>
                </a:lnTo>
                <a:lnTo>
                  <a:pt x="62" y="108"/>
                </a:lnTo>
                <a:lnTo>
                  <a:pt x="62" y="114"/>
                </a:lnTo>
                <a:lnTo>
                  <a:pt x="60" y="120"/>
                </a:lnTo>
                <a:lnTo>
                  <a:pt x="54" y="122"/>
                </a:lnTo>
                <a:lnTo>
                  <a:pt x="48" y="124"/>
                </a:lnTo>
                <a:lnTo>
                  <a:pt x="42" y="128"/>
                </a:lnTo>
                <a:lnTo>
                  <a:pt x="36" y="130"/>
                </a:lnTo>
                <a:lnTo>
                  <a:pt x="30" y="134"/>
                </a:lnTo>
                <a:lnTo>
                  <a:pt x="24" y="136"/>
                </a:lnTo>
                <a:lnTo>
                  <a:pt x="18" y="140"/>
                </a:lnTo>
                <a:lnTo>
                  <a:pt x="12" y="144"/>
                </a:lnTo>
                <a:lnTo>
                  <a:pt x="6" y="148"/>
                </a:lnTo>
                <a:lnTo>
                  <a:pt x="0" y="152"/>
                </a:lnTo>
                <a:lnTo>
                  <a:pt x="6" y="148"/>
                </a:lnTo>
                <a:lnTo>
                  <a:pt x="10" y="142"/>
                </a:lnTo>
                <a:lnTo>
                  <a:pt x="14" y="136"/>
                </a:lnTo>
                <a:lnTo>
                  <a:pt x="20" y="132"/>
                </a:lnTo>
                <a:lnTo>
                  <a:pt x="26" y="128"/>
                </a:lnTo>
                <a:lnTo>
                  <a:pt x="32" y="126"/>
                </a:lnTo>
                <a:lnTo>
                  <a:pt x="38" y="124"/>
                </a:lnTo>
                <a:lnTo>
                  <a:pt x="44" y="124"/>
                </a:lnTo>
                <a:lnTo>
                  <a:pt x="50" y="120"/>
                </a:lnTo>
                <a:lnTo>
                  <a:pt x="56" y="116"/>
                </a:lnTo>
                <a:lnTo>
                  <a:pt x="62" y="114"/>
                </a:lnTo>
                <a:lnTo>
                  <a:pt x="60" y="108"/>
                </a:lnTo>
                <a:lnTo>
                  <a:pt x="60" y="102"/>
                </a:lnTo>
                <a:lnTo>
                  <a:pt x="60" y="96"/>
                </a:lnTo>
                <a:lnTo>
                  <a:pt x="60" y="90"/>
                </a:lnTo>
                <a:lnTo>
                  <a:pt x="60" y="84"/>
                </a:lnTo>
                <a:lnTo>
                  <a:pt x="66" y="80"/>
                </a:lnTo>
                <a:lnTo>
                  <a:pt x="70" y="86"/>
                </a:lnTo>
                <a:lnTo>
                  <a:pt x="68" y="92"/>
                </a:lnTo>
                <a:lnTo>
                  <a:pt x="68" y="98"/>
                </a:lnTo>
                <a:lnTo>
                  <a:pt x="68" y="104"/>
                </a:lnTo>
                <a:lnTo>
                  <a:pt x="68" y="110"/>
                </a:lnTo>
                <a:lnTo>
                  <a:pt x="68" y="116"/>
                </a:lnTo>
                <a:lnTo>
                  <a:pt x="74" y="120"/>
                </a:lnTo>
                <a:lnTo>
                  <a:pt x="80" y="124"/>
                </a:lnTo>
                <a:lnTo>
                  <a:pt x="84" y="130"/>
                </a:lnTo>
                <a:lnTo>
                  <a:pt x="88" y="136"/>
                </a:lnTo>
                <a:lnTo>
                  <a:pt x="94" y="138"/>
                </a:lnTo>
                <a:lnTo>
                  <a:pt x="100" y="144"/>
                </a:lnTo>
                <a:lnTo>
                  <a:pt x="116" y="148"/>
                </a:lnTo>
                <a:lnTo>
                  <a:pt x="128" y="152"/>
                </a:lnTo>
                <a:lnTo>
                  <a:pt x="122" y="148"/>
                </a:lnTo>
                <a:lnTo>
                  <a:pt x="116" y="144"/>
                </a:lnTo>
                <a:lnTo>
                  <a:pt x="112" y="138"/>
                </a:lnTo>
                <a:lnTo>
                  <a:pt x="106" y="136"/>
                </a:lnTo>
                <a:lnTo>
                  <a:pt x="100" y="132"/>
                </a:lnTo>
                <a:lnTo>
                  <a:pt x="94" y="128"/>
                </a:lnTo>
                <a:lnTo>
                  <a:pt x="88" y="124"/>
                </a:lnTo>
                <a:lnTo>
                  <a:pt x="82" y="122"/>
                </a:lnTo>
                <a:lnTo>
                  <a:pt x="76" y="120"/>
                </a:lnTo>
                <a:lnTo>
                  <a:pt x="70" y="116"/>
                </a:lnTo>
                <a:lnTo>
                  <a:pt x="64" y="120"/>
                </a:lnTo>
                <a:lnTo>
                  <a:pt x="64" y="126"/>
                </a:lnTo>
                <a:lnTo>
                  <a:pt x="64" y="132"/>
                </a:lnTo>
                <a:lnTo>
                  <a:pt x="64" y="138"/>
                </a:lnTo>
                <a:lnTo>
                  <a:pt x="64" y="144"/>
                </a:lnTo>
                <a:lnTo>
                  <a:pt x="64" y="150"/>
                </a:lnTo>
                <a:lnTo>
                  <a:pt x="64" y="156"/>
                </a:lnTo>
                <a:lnTo>
                  <a:pt x="64" y="162"/>
                </a:lnTo>
                <a:lnTo>
                  <a:pt x="64" y="168"/>
                </a:lnTo>
                <a:lnTo>
                  <a:pt x="64" y="174"/>
                </a:lnTo>
                <a:lnTo>
                  <a:pt x="64" y="180"/>
                </a:lnTo>
                <a:lnTo>
                  <a:pt x="58" y="184"/>
                </a:lnTo>
                <a:lnTo>
                  <a:pt x="54" y="190"/>
                </a:lnTo>
                <a:lnTo>
                  <a:pt x="50" y="196"/>
                </a:lnTo>
                <a:lnTo>
                  <a:pt x="46" y="202"/>
                </a:lnTo>
                <a:lnTo>
                  <a:pt x="42" y="208"/>
                </a:lnTo>
                <a:lnTo>
                  <a:pt x="38" y="214"/>
                </a:lnTo>
                <a:lnTo>
                  <a:pt x="34" y="220"/>
                </a:lnTo>
                <a:lnTo>
                  <a:pt x="32" y="226"/>
                </a:lnTo>
                <a:lnTo>
                  <a:pt x="30" y="232"/>
                </a:lnTo>
                <a:lnTo>
                  <a:pt x="26" y="238"/>
                </a:lnTo>
                <a:lnTo>
                  <a:pt x="28" y="232"/>
                </a:lnTo>
                <a:lnTo>
                  <a:pt x="30" y="226"/>
                </a:lnTo>
                <a:lnTo>
                  <a:pt x="34" y="220"/>
                </a:lnTo>
                <a:lnTo>
                  <a:pt x="38" y="214"/>
                </a:lnTo>
                <a:lnTo>
                  <a:pt x="40" y="208"/>
                </a:lnTo>
                <a:lnTo>
                  <a:pt x="44" y="200"/>
                </a:lnTo>
                <a:lnTo>
                  <a:pt x="48" y="194"/>
                </a:lnTo>
                <a:lnTo>
                  <a:pt x="52" y="188"/>
                </a:lnTo>
                <a:lnTo>
                  <a:pt x="54" y="182"/>
                </a:lnTo>
                <a:lnTo>
                  <a:pt x="58" y="176"/>
                </a:lnTo>
                <a:lnTo>
                  <a:pt x="62" y="170"/>
                </a:lnTo>
                <a:lnTo>
                  <a:pt x="64" y="164"/>
                </a:lnTo>
                <a:lnTo>
                  <a:pt x="66" y="176"/>
                </a:lnTo>
                <a:lnTo>
                  <a:pt x="66" y="182"/>
                </a:lnTo>
                <a:lnTo>
                  <a:pt x="68" y="188"/>
                </a:lnTo>
                <a:lnTo>
                  <a:pt x="70" y="194"/>
                </a:lnTo>
                <a:lnTo>
                  <a:pt x="72" y="200"/>
                </a:lnTo>
                <a:lnTo>
                  <a:pt x="76" y="206"/>
                </a:lnTo>
                <a:lnTo>
                  <a:pt x="78" y="214"/>
                </a:lnTo>
                <a:lnTo>
                  <a:pt x="80" y="220"/>
                </a:lnTo>
                <a:lnTo>
                  <a:pt x="86" y="224"/>
                </a:lnTo>
                <a:lnTo>
                  <a:pt x="88" y="230"/>
                </a:lnTo>
                <a:lnTo>
                  <a:pt x="94" y="232"/>
                </a:lnTo>
                <a:lnTo>
                  <a:pt x="96" y="238"/>
                </a:lnTo>
                <a:lnTo>
                  <a:pt x="96" y="232"/>
                </a:lnTo>
                <a:lnTo>
                  <a:pt x="94" y="226"/>
                </a:lnTo>
                <a:lnTo>
                  <a:pt x="90" y="220"/>
                </a:lnTo>
                <a:lnTo>
                  <a:pt x="88" y="214"/>
                </a:lnTo>
                <a:lnTo>
                  <a:pt x="84" y="208"/>
                </a:lnTo>
                <a:lnTo>
                  <a:pt x="82" y="202"/>
                </a:lnTo>
                <a:lnTo>
                  <a:pt x="80" y="196"/>
                </a:lnTo>
                <a:lnTo>
                  <a:pt x="78" y="190"/>
                </a:lnTo>
                <a:lnTo>
                  <a:pt x="76" y="184"/>
                </a:lnTo>
                <a:lnTo>
                  <a:pt x="74" y="178"/>
                </a:lnTo>
                <a:lnTo>
                  <a:pt x="74" y="172"/>
                </a:lnTo>
                <a:lnTo>
                  <a:pt x="72" y="166"/>
                </a:lnTo>
                <a:lnTo>
                  <a:pt x="72" y="160"/>
                </a:lnTo>
                <a:lnTo>
                  <a:pt x="72" y="154"/>
                </a:lnTo>
                <a:lnTo>
                  <a:pt x="72" y="148"/>
                </a:lnTo>
                <a:lnTo>
                  <a:pt x="72" y="142"/>
                </a:lnTo>
                <a:lnTo>
                  <a:pt x="72" y="136"/>
                </a:lnTo>
                <a:lnTo>
                  <a:pt x="72" y="130"/>
                </a:lnTo>
                <a:lnTo>
                  <a:pt x="72" y="124"/>
                </a:lnTo>
                <a:lnTo>
                  <a:pt x="72" y="118"/>
                </a:lnTo>
                <a:lnTo>
                  <a:pt x="66" y="118"/>
                </a:lnTo>
                <a:lnTo>
                  <a:pt x="64" y="124"/>
                </a:lnTo>
                <a:lnTo>
                  <a:pt x="64" y="130"/>
                </a:lnTo>
                <a:lnTo>
                  <a:pt x="64" y="136"/>
                </a:lnTo>
                <a:lnTo>
                  <a:pt x="64" y="142"/>
                </a:lnTo>
                <a:lnTo>
                  <a:pt x="66" y="148"/>
                </a:lnTo>
                <a:lnTo>
                  <a:pt x="66" y="154"/>
                </a:lnTo>
                <a:lnTo>
                  <a:pt x="66" y="160"/>
                </a:lnTo>
                <a:lnTo>
                  <a:pt x="66" y="166"/>
                </a:lnTo>
                <a:lnTo>
                  <a:pt x="66" y="172"/>
                </a:lnTo>
                <a:lnTo>
                  <a:pt x="62" y="178"/>
                </a:lnTo>
                <a:lnTo>
                  <a:pt x="58" y="196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13" name="Rectangle 49"/>
          <p:cNvSpPr>
            <a:spLocks noChangeArrowheads="1"/>
          </p:cNvSpPr>
          <p:nvPr/>
        </p:nvSpPr>
        <p:spPr bwMode="auto">
          <a:xfrm>
            <a:off x="7315200" y="2590800"/>
            <a:ext cx="727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GB" altLang="nb-NO" sz="1200">
                <a:latin typeface="Times New Roman" pitchFamily="18" charset="0"/>
              </a:rPr>
              <a:t>Manager</a:t>
            </a:r>
          </a:p>
        </p:txBody>
      </p:sp>
      <p:sp>
        <p:nvSpPr>
          <p:cNvPr id="36914" name="Rectangle 50"/>
          <p:cNvSpPr>
            <a:spLocks noChangeArrowheads="1"/>
          </p:cNvSpPr>
          <p:nvPr/>
        </p:nvSpPr>
        <p:spPr bwMode="auto">
          <a:xfrm>
            <a:off x="6934200" y="3657600"/>
            <a:ext cx="547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GB" altLang="nb-NO" sz="1200">
                <a:latin typeface="Times New Roman" pitchFamily="18" charset="0"/>
              </a:rPr>
              <a:t>Nurse</a:t>
            </a:r>
          </a:p>
        </p:txBody>
      </p:sp>
      <p:sp>
        <p:nvSpPr>
          <p:cNvPr id="36915" name="Rectangle 51"/>
          <p:cNvSpPr>
            <a:spLocks noChangeArrowheads="1"/>
          </p:cNvSpPr>
          <p:nvPr/>
        </p:nvSpPr>
        <p:spPr bwMode="auto">
          <a:xfrm>
            <a:off x="6019800" y="4191000"/>
            <a:ext cx="547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GB" altLang="nb-NO" sz="1200">
                <a:latin typeface="Times New Roman" pitchFamily="18" charset="0"/>
              </a:rPr>
              <a:t>Nurse</a:t>
            </a:r>
          </a:p>
        </p:txBody>
      </p:sp>
      <p:sp>
        <p:nvSpPr>
          <p:cNvPr id="36916" name="Freeform 52"/>
          <p:cNvSpPr>
            <a:spLocks/>
          </p:cNvSpPr>
          <p:nvPr/>
        </p:nvSpPr>
        <p:spPr bwMode="auto">
          <a:xfrm>
            <a:off x="3810000" y="2667000"/>
            <a:ext cx="204788" cy="447675"/>
          </a:xfrm>
          <a:custGeom>
            <a:avLst/>
            <a:gdLst>
              <a:gd name="T0" fmla="*/ 64 w 129"/>
              <a:gd name="T1" fmla="*/ 78 h 239"/>
              <a:gd name="T2" fmla="*/ 44 w 129"/>
              <a:gd name="T3" fmla="*/ 74 h 239"/>
              <a:gd name="T4" fmla="*/ 26 w 129"/>
              <a:gd name="T5" fmla="*/ 58 h 239"/>
              <a:gd name="T6" fmla="*/ 20 w 129"/>
              <a:gd name="T7" fmla="*/ 40 h 239"/>
              <a:gd name="T8" fmla="*/ 22 w 129"/>
              <a:gd name="T9" fmla="*/ 20 h 239"/>
              <a:gd name="T10" fmla="*/ 34 w 129"/>
              <a:gd name="T11" fmla="*/ 4 h 239"/>
              <a:gd name="T12" fmla="*/ 52 w 129"/>
              <a:gd name="T13" fmla="*/ 0 h 239"/>
              <a:gd name="T14" fmla="*/ 70 w 129"/>
              <a:gd name="T15" fmla="*/ 8 h 239"/>
              <a:gd name="T16" fmla="*/ 84 w 129"/>
              <a:gd name="T17" fmla="*/ 26 h 239"/>
              <a:gd name="T18" fmla="*/ 86 w 129"/>
              <a:gd name="T19" fmla="*/ 44 h 239"/>
              <a:gd name="T20" fmla="*/ 86 w 129"/>
              <a:gd name="T21" fmla="*/ 62 h 239"/>
              <a:gd name="T22" fmla="*/ 70 w 129"/>
              <a:gd name="T23" fmla="*/ 74 h 239"/>
              <a:gd name="T24" fmla="*/ 62 w 129"/>
              <a:gd name="T25" fmla="*/ 90 h 239"/>
              <a:gd name="T26" fmla="*/ 62 w 129"/>
              <a:gd name="T27" fmla="*/ 108 h 239"/>
              <a:gd name="T28" fmla="*/ 54 w 129"/>
              <a:gd name="T29" fmla="*/ 122 h 239"/>
              <a:gd name="T30" fmla="*/ 36 w 129"/>
              <a:gd name="T31" fmla="*/ 130 h 239"/>
              <a:gd name="T32" fmla="*/ 18 w 129"/>
              <a:gd name="T33" fmla="*/ 140 h 239"/>
              <a:gd name="T34" fmla="*/ 0 w 129"/>
              <a:gd name="T35" fmla="*/ 152 h 239"/>
              <a:gd name="T36" fmla="*/ 14 w 129"/>
              <a:gd name="T37" fmla="*/ 136 h 239"/>
              <a:gd name="T38" fmla="*/ 32 w 129"/>
              <a:gd name="T39" fmla="*/ 126 h 239"/>
              <a:gd name="T40" fmla="*/ 50 w 129"/>
              <a:gd name="T41" fmla="*/ 120 h 239"/>
              <a:gd name="T42" fmla="*/ 60 w 129"/>
              <a:gd name="T43" fmla="*/ 108 h 239"/>
              <a:gd name="T44" fmla="*/ 60 w 129"/>
              <a:gd name="T45" fmla="*/ 90 h 239"/>
              <a:gd name="T46" fmla="*/ 70 w 129"/>
              <a:gd name="T47" fmla="*/ 86 h 239"/>
              <a:gd name="T48" fmla="*/ 68 w 129"/>
              <a:gd name="T49" fmla="*/ 104 h 239"/>
              <a:gd name="T50" fmla="*/ 74 w 129"/>
              <a:gd name="T51" fmla="*/ 120 h 239"/>
              <a:gd name="T52" fmla="*/ 88 w 129"/>
              <a:gd name="T53" fmla="*/ 136 h 239"/>
              <a:gd name="T54" fmla="*/ 116 w 129"/>
              <a:gd name="T55" fmla="*/ 148 h 239"/>
              <a:gd name="T56" fmla="*/ 116 w 129"/>
              <a:gd name="T57" fmla="*/ 144 h 239"/>
              <a:gd name="T58" fmla="*/ 100 w 129"/>
              <a:gd name="T59" fmla="*/ 132 h 239"/>
              <a:gd name="T60" fmla="*/ 82 w 129"/>
              <a:gd name="T61" fmla="*/ 122 h 239"/>
              <a:gd name="T62" fmla="*/ 64 w 129"/>
              <a:gd name="T63" fmla="*/ 120 h 239"/>
              <a:gd name="T64" fmla="*/ 64 w 129"/>
              <a:gd name="T65" fmla="*/ 138 h 239"/>
              <a:gd name="T66" fmla="*/ 64 w 129"/>
              <a:gd name="T67" fmla="*/ 156 h 239"/>
              <a:gd name="T68" fmla="*/ 64 w 129"/>
              <a:gd name="T69" fmla="*/ 174 h 239"/>
              <a:gd name="T70" fmla="*/ 54 w 129"/>
              <a:gd name="T71" fmla="*/ 190 h 239"/>
              <a:gd name="T72" fmla="*/ 42 w 129"/>
              <a:gd name="T73" fmla="*/ 208 h 239"/>
              <a:gd name="T74" fmla="*/ 32 w 129"/>
              <a:gd name="T75" fmla="*/ 226 h 239"/>
              <a:gd name="T76" fmla="*/ 28 w 129"/>
              <a:gd name="T77" fmla="*/ 232 h 239"/>
              <a:gd name="T78" fmla="*/ 38 w 129"/>
              <a:gd name="T79" fmla="*/ 214 h 239"/>
              <a:gd name="T80" fmla="*/ 48 w 129"/>
              <a:gd name="T81" fmla="*/ 194 h 239"/>
              <a:gd name="T82" fmla="*/ 58 w 129"/>
              <a:gd name="T83" fmla="*/ 176 h 239"/>
              <a:gd name="T84" fmla="*/ 66 w 129"/>
              <a:gd name="T85" fmla="*/ 176 h 239"/>
              <a:gd name="T86" fmla="*/ 70 w 129"/>
              <a:gd name="T87" fmla="*/ 194 h 239"/>
              <a:gd name="T88" fmla="*/ 78 w 129"/>
              <a:gd name="T89" fmla="*/ 214 h 239"/>
              <a:gd name="T90" fmla="*/ 88 w 129"/>
              <a:gd name="T91" fmla="*/ 230 h 239"/>
              <a:gd name="T92" fmla="*/ 96 w 129"/>
              <a:gd name="T93" fmla="*/ 232 h 239"/>
              <a:gd name="T94" fmla="*/ 88 w 129"/>
              <a:gd name="T95" fmla="*/ 214 h 239"/>
              <a:gd name="T96" fmla="*/ 80 w 129"/>
              <a:gd name="T97" fmla="*/ 196 h 239"/>
              <a:gd name="T98" fmla="*/ 74 w 129"/>
              <a:gd name="T99" fmla="*/ 178 h 239"/>
              <a:gd name="T100" fmla="*/ 72 w 129"/>
              <a:gd name="T101" fmla="*/ 160 h 239"/>
              <a:gd name="T102" fmla="*/ 72 w 129"/>
              <a:gd name="T103" fmla="*/ 142 h 239"/>
              <a:gd name="T104" fmla="*/ 72 w 129"/>
              <a:gd name="T105" fmla="*/ 124 h 239"/>
              <a:gd name="T106" fmla="*/ 64 w 129"/>
              <a:gd name="T107" fmla="*/ 124 h 239"/>
              <a:gd name="T108" fmla="*/ 64 w 129"/>
              <a:gd name="T109" fmla="*/ 142 h 239"/>
              <a:gd name="T110" fmla="*/ 66 w 129"/>
              <a:gd name="T111" fmla="*/ 160 h 239"/>
              <a:gd name="T112" fmla="*/ 62 w 129"/>
              <a:gd name="T113" fmla="*/ 178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9" h="239">
                <a:moveTo>
                  <a:pt x="58" y="52"/>
                </a:moveTo>
                <a:lnTo>
                  <a:pt x="70" y="78"/>
                </a:lnTo>
                <a:lnTo>
                  <a:pt x="64" y="78"/>
                </a:lnTo>
                <a:lnTo>
                  <a:pt x="58" y="78"/>
                </a:lnTo>
                <a:lnTo>
                  <a:pt x="52" y="76"/>
                </a:lnTo>
                <a:lnTo>
                  <a:pt x="44" y="74"/>
                </a:lnTo>
                <a:lnTo>
                  <a:pt x="36" y="68"/>
                </a:lnTo>
                <a:lnTo>
                  <a:pt x="30" y="64"/>
                </a:lnTo>
                <a:lnTo>
                  <a:pt x="26" y="58"/>
                </a:lnTo>
                <a:lnTo>
                  <a:pt x="22" y="52"/>
                </a:lnTo>
                <a:lnTo>
                  <a:pt x="20" y="46"/>
                </a:lnTo>
                <a:lnTo>
                  <a:pt x="20" y="40"/>
                </a:lnTo>
                <a:lnTo>
                  <a:pt x="20" y="34"/>
                </a:lnTo>
                <a:lnTo>
                  <a:pt x="20" y="28"/>
                </a:lnTo>
                <a:lnTo>
                  <a:pt x="22" y="20"/>
                </a:lnTo>
                <a:lnTo>
                  <a:pt x="24" y="14"/>
                </a:lnTo>
                <a:lnTo>
                  <a:pt x="28" y="8"/>
                </a:lnTo>
                <a:lnTo>
                  <a:pt x="34" y="4"/>
                </a:lnTo>
                <a:lnTo>
                  <a:pt x="40" y="0"/>
                </a:lnTo>
                <a:lnTo>
                  <a:pt x="46" y="0"/>
                </a:lnTo>
                <a:lnTo>
                  <a:pt x="52" y="0"/>
                </a:lnTo>
                <a:lnTo>
                  <a:pt x="58" y="0"/>
                </a:lnTo>
                <a:lnTo>
                  <a:pt x="64" y="4"/>
                </a:lnTo>
                <a:lnTo>
                  <a:pt x="70" y="8"/>
                </a:lnTo>
                <a:lnTo>
                  <a:pt x="76" y="16"/>
                </a:lnTo>
                <a:lnTo>
                  <a:pt x="82" y="20"/>
                </a:lnTo>
                <a:lnTo>
                  <a:pt x="84" y="26"/>
                </a:lnTo>
                <a:lnTo>
                  <a:pt x="86" y="32"/>
                </a:lnTo>
                <a:lnTo>
                  <a:pt x="86" y="38"/>
                </a:lnTo>
                <a:lnTo>
                  <a:pt x="86" y="44"/>
                </a:lnTo>
                <a:lnTo>
                  <a:pt x="86" y="50"/>
                </a:lnTo>
                <a:lnTo>
                  <a:pt x="86" y="56"/>
                </a:lnTo>
                <a:lnTo>
                  <a:pt x="86" y="62"/>
                </a:lnTo>
                <a:lnTo>
                  <a:pt x="80" y="66"/>
                </a:lnTo>
                <a:lnTo>
                  <a:pt x="76" y="72"/>
                </a:lnTo>
                <a:lnTo>
                  <a:pt x="70" y="74"/>
                </a:lnTo>
                <a:lnTo>
                  <a:pt x="64" y="78"/>
                </a:lnTo>
                <a:lnTo>
                  <a:pt x="62" y="84"/>
                </a:lnTo>
                <a:lnTo>
                  <a:pt x="62" y="90"/>
                </a:lnTo>
                <a:lnTo>
                  <a:pt x="62" y="96"/>
                </a:lnTo>
                <a:lnTo>
                  <a:pt x="62" y="102"/>
                </a:lnTo>
                <a:lnTo>
                  <a:pt x="62" y="108"/>
                </a:lnTo>
                <a:lnTo>
                  <a:pt x="62" y="114"/>
                </a:lnTo>
                <a:lnTo>
                  <a:pt x="60" y="120"/>
                </a:lnTo>
                <a:lnTo>
                  <a:pt x="54" y="122"/>
                </a:lnTo>
                <a:lnTo>
                  <a:pt x="48" y="124"/>
                </a:lnTo>
                <a:lnTo>
                  <a:pt x="42" y="128"/>
                </a:lnTo>
                <a:lnTo>
                  <a:pt x="36" y="130"/>
                </a:lnTo>
                <a:lnTo>
                  <a:pt x="30" y="134"/>
                </a:lnTo>
                <a:lnTo>
                  <a:pt x="24" y="136"/>
                </a:lnTo>
                <a:lnTo>
                  <a:pt x="18" y="140"/>
                </a:lnTo>
                <a:lnTo>
                  <a:pt x="12" y="144"/>
                </a:lnTo>
                <a:lnTo>
                  <a:pt x="6" y="148"/>
                </a:lnTo>
                <a:lnTo>
                  <a:pt x="0" y="152"/>
                </a:lnTo>
                <a:lnTo>
                  <a:pt x="6" y="148"/>
                </a:lnTo>
                <a:lnTo>
                  <a:pt x="10" y="142"/>
                </a:lnTo>
                <a:lnTo>
                  <a:pt x="14" y="136"/>
                </a:lnTo>
                <a:lnTo>
                  <a:pt x="20" y="132"/>
                </a:lnTo>
                <a:lnTo>
                  <a:pt x="26" y="128"/>
                </a:lnTo>
                <a:lnTo>
                  <a:pt x="32" y="126"/>
                </a:lnTo>
                <a:lnTo>
                  <a:pt x="38" y="124"/>
                </a:lnTo>
                <a:lnTo>
                  <a:pt x="44" y="124"/>
                </a:lnTo>
                <a:lnTo>
                  <a:pt x="50" y="120"/>
                </a:lnTo>
                <a:lnTo>
                  <a:pt x="56" y="116"/>
                </a:lnTo>
                <a:lnTo>
                  <a:pt x="62" y="114"/>
                </a:lnTo>
                <a:lnTo>
                  <a:pt x="60" y="108"/>
                </a:lnTo>
                <a:lnTo>
                  <a:pt x="60" y="102"/>
                </a:lnTo>
                <a:lnTo>
                  <a:pt x="60" y="96"/>
                </a:lnTo>
                <a:lnTo>
                  <a:pt x="60" y="90"/>
                </a:lnTo>
                <a:lnTo>
                  <a:pt x="60" y="84"/>
                </a:lnTo>
                <a:lnTo>
                  <a:pt x="66" y="80"/>
                </a:lnTo>
                <a:lnTo>
                  <a:pt x="70" y="86"/>
                </a:lnTo>
                <a:lnTo>
                  <a:pt x="68" y="92"/>
                </a:lnTo>
                <a:lnTo>
                  <a:pt x="68" y="98"/>
                </a:lnTo>
                <a:lnTo>
                  <a:pt x="68" y="104"/>
                </a:lnTo>
                <a:lnTo>
                  <a:pt x="68" y="110"/>
                </a:lnTo>
                <a:lnTo>
                  <a:pt x="68" y="116"/>
                </a:lnTo>
                <a:lnTo>
                  <a:pt x="74" y="120"/>
                </a:lnTo>
                <a:lnTo>
                  <a:pt x="80" y="124"/>
                </a:lnTo>
                <a:lnTo>
                  <a:pt x="84" y="130"/>
                </a:lnTo>
                <a:lnTo>
                  <a:pt x="88" y="136"/>
                </a:lnTo>
                <a:lnTo>
                  <a:pt x="94" y="138"/>
                </a:lnTo>
                <a:lnTo>
                  <a:pt x="100" y="144"/>
                </a:lnTo>
                <a:lnTo>
                  <a:pt x="116" y="148"/>
                </a:lnTo>
                <a:lnTo>
                  <a:pt x="128" y="152"/>
                </a:lnTo>
                <a:lnTo>
                  <a:pt x="122" y="148"/>
                </a:lnTo>
                <a:lnTo>
                  <a:pt x="116" y="144"/>
                </a:lnTo>
                <a:lnTo>
                  <a:pt x="112" y="138"/>
                </a:lnTo>
                <a:lnTo>
                  <a:pt x="106" y="136"/>
                </a:lnTo>
                <a:lnTo>
                  <a:pt x="100" y="132"/>
                </a:lnTo>
                <a:lnTo>
                  <a:pt x="94" y="128"/>
                </a:lnTo>
                <a:lnTo>
                  <a:pt x="88" y="124"/>
                </a:lnTo>
                <a:lnTo>
                  <a:pt x="82" y="122"/>
                </a:lnTo>
                <a:lnTo>
                  <a:pt x="76" y="120"/>
                </a:lnTo>
                <a:lnTo>
                  <a:pt x="70" y="116"/>
                </a:lnTo>
                <a:lnTo>
                  <a:pt x="64" y="120"/>
                </a:lnTo>
                <a:lnTo>
                  <a:pt x="64" y="126"/>
                </a:lnTo>
                <a:lnTo>
                  <a:pt x="64" y="132"/>
                </a:lnTo>
                <a:lnTo>
                  <a:pt x="64" y="138"/>
                </a:lnTo>
                <a:lnTo>
                  <a:pt x="64" y="144"/>
                </a:lnTo>
                <a:lnTo>
                  <a:pt x="64" y="150"/>
                </a:lnTo>
                <a:lnTo>
                  <a:pt x="64" y="156"/>
                </a:lnTo>
                <a:lnTo>
                  <a:pt x="64" y="162"/>
                </a:lnTo>
                <a:lnTo>
                  <a:pt x="64" y="168"/>
                </a:lnTo>
                <a:lnTo>
                  <a:pt x="64" y="174"/>
                </a:lnTo>
                <a:lnTo>
                  <a:pt x="64" y="180"/>
                </a:lnTo>
                <a:lnTo>
                  <a:pt x="58" y="184"/>
                </a:lnTo>
                <a:lnTo>
                  <a:pt x="54" y="190"/>
                </a:lnTo>
                <a:lnTo>
                  <a:pt x="50" y="196"/>
                </a:lnTo>
                <a:lnTo>
                  <a:pt x="46" y="202"/>
                </a:lnTo>
                <a:lnTo>
                  <a:pt x="42" y="208"/>
                </a:lnTo>
                <a:lnTo>
                  <a:pt x="38" y="214"/>
                </a:lnTo>
                <a:lnTo>
                  <a:pt x="34" y="220"/>
                </a:lnTo>
                <a:lnTo>
                  <a:pt x="32" y="226"/>
                </a:lnTo>
                <a:lnTo>
                  <a:pt x="30" y="232"/>
                </a:lnTo>
                <a:lnTo>
                  <a:pt x="26" y="238"/>
                </a:lnTo>
                <a:lnTo>
                  <a:pt x="28" y="232"/>
                </a:lnTo>
                <a:lnTo>
                  <a:pt x="30" y="226"/>
                </a:lnTo>
                <a:lnTo>
                  <a:pt x="34" y="220"/>
                </a:lnTo>
                <a:lnTo>
                  <a:pt x="38" y="214"/>
                </a:lnTo>
                <a:lnTo>
                  <a:pt x="40" y="208"/>
                </a:lnTo>
                <a:lnTo>
                  <a:pt x="44" y="200"/>
                </a:lnTo>
                <a:lnTo>
                  <a:pt x="48" y="194"/>
                </a:lnTo>
                <a:lnTo>
                  <a:pt x="52" y="188"/>
                </a:lnTo>
                <a:lnTo>
                  <a:pt x="54" y="182"/>
                </a:lnTo>
                <a:lnTo>
                  <a:pt x="58" y="176"/>
                </a:lnTo>
                <a:lnTo>
                  <a:pt x="62" y="170"/>
                </a:lnTo>
                <a:lnTo>
                  <a:pt x="64" y="164"/>
                </a:lnTo>
                <a:lnTo>
                  <a:pt x="66" y="176"/>
                </a:lnTo>
                <a:lnTo>
                  <a:pt x="66" y="182"/>
                </a:lnTo>
                <a:lnTo>
                  <a:pt x="68" y="188"/>
                </a:lnTo>
                <a:lnTo>
                  <a:pt x="70" y="194"/>
                </a:lnTo>
                <a:lnTo>
                  <a:pt x="72" y="200"/>
                </a:lnTo>
                <a:lnTo>
                  <a:pt x="76" y="206"/>
                </a:lnTo>
                <a:lnTo>
                  <a:pt x="78" y="214"/>
                </a:lnTo>
                <a:lnTo>
                  <a:pt x="80" y="220"/>
                </a:lnTo>
                <a:lnTo>
                  <a:pt x="86" y="224"/>
                </a:lnTo>
                <a:lnTo>
                  <a:pt x="88" y="230"/>
                </a:lnTo>
                <a:lnTo>
                  <a:pt x="94" y="232"/>
                </a:lnTo>
                <a:lnTo>
                  <a:pt x="96" y="238"/>
                </a:lnTo>
                <a:lnTo>
                  <a:pt x="96" y="232"/>
                </a:lnTo>
                <a:lnTo>
                  <a:pt x="94" y="226"/>
                </a:lnTo>
                <a:lnTo>
                  <a:pt x="90" y="220"/>
                </a:lnTo>
                <a:lnTo>
                  <a:pt x="88" y="214"/>
                </a:lnTo>
                <a:lnTo>
                  <a:pt x="84" y="208"/>
                </a:lnTo>
                <a:lnTo>
                  <a:pt x="82" y="202"/>
                </a:lnTo>
                <a:lnTo>
                  <a:pt x="80" y="196"/>
                </a:lnTo>
                <a:lnTo>
                  <a:pt x="78" y="190"/>
                </a:lnTo>
                <a:lnTo>
                  <a:pt x="76" y="184"/>
                </a:lnTo>
                <a:lnTo>
                  <a:pt x="74" y="178"/>
                </a:lnTo>
                <a:lnTo>
                  <a:pt x="74" y="172"/>
                </a:lnTo>
                <a:lnTo>
                  <a:pt x="72" y="166"/>
                </a:lnTo>
                <a:lnTo>
                  <a:pt x="72" y="160"/>
                </a:lnTo>
                <a:lnTo>
                  <a:pt x="72" y="154"/>
                </a:lnTo>
                <a:lnTo>
                  <a:pt x="72" y="148"/>
                </a:lnTo>
                <a:lnTo>
                  <a:pt x="72" y="142"/>
                </a:lnTo>
                <a:lnTo>
                  <a:pt x="72" y="136"/>
                </a:lnTo>
                <a:lnTo>
                  <a:pt x="72" y="130"/>
                </a:lnTo>
                <a:lnTo>
                  <a:pt x="72" y="124"/>
                </a:lnTo>
                <a:lnTo>
                  <a:pt x="72" y="118"/>
                </a:lnTo>
                <a:lnTo>
                  <a:pt x="66" y="118"/>
                </a:lnTo>
                <a:lnTo>
                  <a:pt x="64" y="124"/>
                </a:lnTo>
                <a:lnTo>
                  <a:pt x="64" y="130"/>
                </a:lnTo>
                <a:lnTo>
                  <a:pt x="64" y="136"/>
                </a:lnTo>
                <a:lnTo>
                  <a:pt x="64" y="142"/>
                </a:lnTo>
                <a:lnTo>
                  <a:pt x="66" y="148"/>
                </a:lnTo>
                <a:lnTo>
                  <a:pt x="66" y="154"/>
                </a:lnTo>
                <a:lnTo>
                  <a:pt x="66" y="160"/>
                </a:lnTo>
                <a:lnTo>
                  <a:pt x="66" y="166"/>
                </a:lnTo>
                <a:lnTo>
                  <a:pt x="66" y="172"/>
                </a:lnTo>
                <a:lnTo>
                  <a:pt x="62" y="178"/>
                </a:lnTo>
                <a:lnTo>
                  <a:pt x="58" y="196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17" name="Freeform 53"/>
          <p:cNvSpPr>
            <a:spLocks/>
          </p:cNvSpPr>
          <p:nvPr/>
        </p:nvSpPr>
        <p:spPr bwMode="auto">
          <a:xfrm>
            <a:off x="6781800" y="3352800"/>
            <a:ext cx="204788" cy="447675"/>
          </a:xfrm>
          <a:custGeom>
            <a:avLst/>
            <a:gdLst>
              <a:gd name="T0" fmla="*/ 64 w 129"/>
              <a:gd name="T1" fmla="*/ 78 h 239"/>
              <a:gd name="T2" fmla="*/ 44 w 129"/>
              <a:gd name="T3" fmla="*/ 74 h 239"/>
              <a:gd name="T4" fmla="*/ 26 w 129"/>
              <a:gd name="T5" fmla="*/ 58 h 239"/>
              <a:gd name="T6" fmla="*/ 20 w 129"/>
              <a:gd name="T7" fmla="*/ 40 h 239"/>
              <a:gd name="T8" fmla="*/ 22 w 129"/>
              <a:gd name="T9" fmla="*/ 20 h 239"/>
              <a:gd name="T10" fmla="*/ 34 w 129"/>
              <a:gd name="T11" fmla="*/ 4 h 239"/>
              <a:gd name="T12" fmla="*/ 52 w 129"/>
              <a:gd name="T13" fmla="*/ 0 h 239"/>
              <a:gd name="T14" fmla="*/ 70 w 129"/>
              <a:gd name="T15" fmla="*/ 8 h 239"/>
              <a:gd name="T16" fmla="*/ 84 w 129"/>
              <a:gd name="T17" fmla="*/ 26 h 239"/>
              <a:gd name="T18" fmla="*/ 86 w 129"/>
              <a:gd name="T19" fmla="*/ 44 h 239"/>
              <a:gd name="T20" fmla="*/ 86 w 129"/>
              <a:gd name="T21" fmla="*/ 62 h 239"/>
              <a:gd name="T22" fmla="*/ 70 w 129"/>
              <a:gd name="T23" fmla="*/ 74 h 239"/>
              <a:gd name="T24" fmla="*/ 62 w 129"/>
              <a:gd name="T25" fmla="*/ 90 h 239"/>
              <a:gd name="T26" fmla="*/ 62 w 129"/>
              <a:gd name="T27" fmla="*/ 108 h 239"/>
              <a:gd name="T28" fmla="*/ 54 w 129"/>
              <a:gd name="T29" fmla="*/ 122 h 239"/>
              <a:gd name="T30" fmla="*/ 36 w 129"/>
              <a:gd name="T31" fmla="*/ 130 h 239"/>
              <a:gd name="T32" fmla="*/ 18 w 129"/>
              <a:gd name="T33" fmla="*/ 140 h 239"/>
              <a:gd name="T34" fmla="*/ 0 w 129"/>
              <a:gd name="T35" fmla="*/ 152 h 239"/>
              <a:gd name="T36" fmla="*/ 14 w 129"/>
              <a:gd name="T37" fmla="*/ 136 h 239"/>
              <a:gd name="T38" fmla="*/ 32 w 129"/>
              <a:gd name="T39" fmla="*/ 126 h 239"/>
              <a:gd name="T40" fmla="*/ 50 w 129"/>
              <a:gd name="T41" fmla="*/ 120 h 239"/>
              <a:gd name="T42" fmla="*/ 60 w 129"/>
              <a:gd name="T43" fmla="*/ 108 h 239"/>
              <a:gd name="T44" fmla="*/ 60 w 129"/>
              <a:gd name="T45" fmla="*/ 90 h 239"/>
              <a:gd name="T46" fmla="*/ 70 w 129"/>
              <a:gd name="T47" fmla="*/ 86 h 239"/>
              <a:gd name="T48" fmla="*/ 68 w 129"/>
              <a:gd name="T49" fmla="*/ 104 h 239"/>
              <a:gd name="T50" fmla="*/ 74 w 129"/>
              <a:gd name="T51" fmla="*/ 120 h 239"/>
              <a:gd name="T52" fmla="*/ 88 w 129"/>
              <a:gd name="T53" fmla="*/ 136 h 239"/>
              <a:gd name="T54" fmla="*/ 116 w 129"/>
              <a:gd name="T55" fmla="*/ 148 h 239"/>
              <a:gd name="T56" fmla="*/ 116 w 129"/>
              <a:gd name="T57" fmla="*/ 144 h 239"/>
              <a:gd name="T58" fmla="*/ 100 w 129"/>
              <a:gd name="T59" fmla="*/ 132 h 239"/>
              <a:gd name="T60" fmla="*/ 82 w 129"/>
              <a:gd name="T61" fmla="*/ 122 h 239"/>
              <a:gd name="T62" fmla="*/ 64 w 129"/>
              <a:gd name="T63" fmla="*/ 120 h 239"/>
              <a:gd name="T64" fmla="*/ 64 w 129"/>
              <a:gd name="T65" fmla="*/ 138 h 239"/>
              <a:gd name="T66" fmla="*/ 64 w 129"/>
              <a:gd name="T67" fmla="*/ 156 h 239"/>
              <a:gd name="T68" fmla="*/ 64 w 129"/>
              <a:gd name="T69" fmla="*/ 174 h 239"/>
              <a:gd name="T70" fmla="*/ 54 w 129"/>
              <a:gd name="T71" fmla="*/ 190 h 239"/>
              <a:gd name="T72" fmla="*/ 42 w 129"/>
              <a:gd name="T73" fmla="*/ 208 h 239"/>
              <a:gd name="T74" fmla="*/ 32 w 129"/>
              <a:gd name="T75" fmla="*/ 226 h 239"/>
              <a:gd name="T76" fmla="*/ 28 w 129"/>
              <a:gd name="T77" fmla="*/ 232 h 239"/>
              <a:gd name="T78" fmla="*/ 38 w 129"/>
              <a:gd name="T79" fmla="*/ 214 h 239"/>
              <a:gd name="T80" fmla="*/ 48 w 129"/>
              <a:gd name="T81" fmla="*/ 194 h 239"/>
              <a:gd name="T82" fmla="*/ 58 w 129"/>
              <a:gd name="T83" fmla="*/ 176 h 239"/>
              <a:gd name="T84" fmla="*/ 66 w 129"/>
              <a:gd name="T85" fmla="*/ 176 h 239"/>
              <a:gd name="T86" fmla="*/ 70 w 129"/>
              <a:gd name="T87" fmla="*/ 194 h 239"/>
              <a:gd name="T88" fmla="*/ 78 w 129"/>
              <a:gd name="T89" fmla="*/ 214 h 239"/>
              <a:gd name="T90" fmla="*/ 88 w 129"/>
              <a:gd name="T91" fmla="*/ 230 h 239"/>
              <a:gd name="T92" fmla="*/ 96 w 129"/>
              <a:gd name="T93" fmla="*/ 232 h 239"/>
              <a:gd name="T94" fmla="*/ 88 w 129"/>
              <a:gd name="T95" fmla="*/ 214 h 239"/>
              <a:gd name="T96" fmla="*/ 80 w 129"/>
              <a:gd name="T97" fmla="*/ 196 h 239"/>
              <a:gd name="T98" fmla="*/ 74 w 129"/>
              <a:gd name="T99" fmla="*/ 178 h 239"/>
              <a:gd name="T100" fmla="*/ 72 w 129"/>
              <a:gd name="T101" fmla="*/ 160 h 239"/>
              <a:gd name="T102" fmla="*/ 72 w 129"/>
              <a:gd name="T103" fmla="*/ 142 h 239"/>
              <a:gd name="T104" fmla="*/ 72 w 129"/>
              <a:gd name="T105" fmla="*/ 124 h 239"/>
              <a:gd name="T106" fmla="*/ 64 w 129"/>
              <a:gd name="T107" fmla="*/ 124 h 239"/>
              <a:gd name="T108" fmla="*/ 64 w 129"/>
              <a:gd name="T109" fmla="*/ 142 h 239"/>
              <a:gd name="T110" fmla="*/ 66 w 129"/>
              <a:gd name="T111" fmla="*/ 160 h 239"/>
              <a:gd name="T112" fmla="*/ 62 w 129"/>
              <a:gd name="T113" fmla="*/ 178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9" h="239">
                <a:moveTo>
                  <a:pt x="58" y="52"/>
                </a:moveTo>
                <a:lnTo>
                  <a:pt x="70" y="78"/>
                </a:lnTo>
                <a:lnTo>
                  <a:pt x="64" y="78"/>
                </a:lnTo>
                <a:lnTo>
                  <a:pt x="58" y="78"/>
                </a:lnTo>
                <a:lnTo>
                  <a:pt x="52" y="76"/>
                </a:lnTo>
                <a:lnTo>
                  <a:pt x="44" y="74"/>
                </a:lnTo>
                <a:lnTo>
                  <a:pt x="36" y="68"/>
                </a:lnTo>
                <a:lnTo>
                  <a:pt x="30" y="64"/>
                </a:lnTo>
                <a:lnTo>
                  <a:pt x="26" y="58"/>
                </a:lnTo>
                <a:lnTo>
                  <a:pt x="22" y="52"/>
                </a:lnTo>
                <a:lnTo>
                  <a:pt x="20" y="46"/>
                </a:lnTo>
                <a:lnTo>
                  <a:pt x="20" y="40"/>
                </a:lnTo>
                <a:lnTo>
                  <a:pt x="20" y="34"/>
                </a:lnTo>
                <a:lnTo>
                  <a:pt x="20" y="28"/>
                </a:lnTo>
                <a:lnTo>
                  <a:pt x="22" y="20"/>
                </a:lnTo>
                <a:lnTo>
                  <a:pt x="24" y="14"/>
                </a:lnTo>
                <a:lnTo>
                  <a:pt x="28" y="8"/>
                </a:lnTo>
                <a:lnTo>
                  <a:pt x="34" y="4"/>
                </a:lnTo>
                <a:lnTo>
                  <a:pt x="40" y="0"/>
                </a:lnTo>
                <a:lnTo>
                  <a:pt x="46" y="0"/>
                </a:lnTo>
                <a:lnTo>
                  <a:pt x="52" y="0"/>
                </a:lnTo>
                <a:lnTo>
                  <a:pt x="58" y="0"/>
                </a:lnTo>
                <a:lnTo>
                  <a:pt x="64" y="4"/>
                </a:lnTo>
                <a:lnTo>
                  <a:pt x="70" y="8"/>
                </a:lnTo>
                <a:lnTo>
                  <a:pt x="76" y="16"/>
                </a:lnTo>
                <a:lnTo>
                  <a:pt x="82" y="20"/>
                </a:lnTo>
                <a:lnTo>
                  <a:pt x="84" y="26"/>
                </a:lnTo>
                <a:lnTo>
                  <a:pt x="86" y="32"/>
                </a:lnTo>
                <a:lnTo>
                  <a:pt x="86" y="38"/>
                </a:lnTo>
                <a:lnTo>
                  <a:pt x="86" y="44"/>
                </a:lnTo>
                <a:lnTo>
                  <a:pt x="86" y="50"/>
                </a:lnTo>
                <a:lnTo>
                  <a:pt x="86" y="56"/>
                </a:lnTo>
                <a:lnTo>
                  <a:pt x="86" y="62"/>
                </a:lnTo>
                <a:lnTo>
                  <a:pt x="80" y="66"/>
                </a:lnTo>
                <a:lnTo>
                  <a:pt x="76" y="72"/>
                </a:lnTo>
                <a:lnTo>
                  <a:pt x="70" y="74"/>
                </a:lnTo>
                <a:lnTo>
                  <a:pt x="64" y="78"/>
                </a:lnTo>
                <a:lnTo>
                  <a:pt x="62" y="84"/>
                </a:lnTo>
                <a:lnTo>
                  <a:pt x="62" y="90"/>
                </a:lnTo>
                <a:lnTo>
                  <a:pt x="62" y="96"/>
                </a:lnTo>
                <a:lnTo>
                  <a:pt x="62" y="102"/>
                </a:lnTo>
                <a:lnTo>
                  <a:pt x="62" y="108"/>
                </a:lnTo>
                <a:lnTo>
                  <a:pt x="62" y="114"/>
                </a:lnTo>
                <a:lnTo>
                  <a:pt x="60" y="120"/>
                </a:lnTo>
                <a:lnTo>
                  <a:pt x="54" y="122"/>
                </a:lnTo>
                <a:lnTo>
                  <a:pt x="48" y="124"/>
                </a:lnTo>
                <a:lnTo>
                  <a:pt x="42" y="128"/>
                </a:lnTo>
                <a:lnTo>
                  <a:pt x="36" y="130"/>
                </a:lnTo>
                <a:lnTo>
                  <a:pt x="30" y="134"/>
                </a:lnTo>
                <a:lnTo>
                  <a:pt x="24" y="136"/>
                </a:lnTo>
                <a:lnTo>
                  <a:pt x="18" y="140"/>
                </a:lnTo>
                <a:lnTo>
                  <a:pt x="12" y="144"/>
                </a:lnTo>
                <a:lnTo>
                  <a:pt x="6" y="148"/>
                </a:lnTo>
                <a:lnTo>
                  <a:pt x="0" y="152"/>
                </a:lnTo>
                <a:lnTo>
                  <a:pt x="6" y="148"/>
                </a:lnTo>
                <a:lnTo>
                  <a:pt x="10" y="142"/>
                </a:lnTo>
                <a:lnTo>
                  <a:pt x="14" y="136"/>
                </a:lnTo>
                <a:lnTo>
                  <a:pt x="20" y="132"/>
                </a:lnTo>
                <a:lnTo>
                  <a:pt x="26" y="128"/>
                </a:lnTo>
                <a:lnTo>
                  <a:pt x="32" y="126"/>
                </a:lnTo>
                <a:lnTo>
                  <a:pt x="38" y="124"/>
                </a:lnTo>
                <a:lnTo>
                  <a:pt x="44" y="124"/>
                </a:lnTo>
                <a:lnTo>
                  <a:pt x="50" y="120"/>
                </a:lnTo>
                <a:lnTo>
                  <a:pt x="56" y="116"/>
                </a:lnTo>
                <a:lnTo>
                  <a:pt x="62" y="114"/>
                </a:lnTo>
                <a:lnTo>
                  <a:pt x="60" y="108"/>
                </a:lnTo>
                <a:lnTo>
                  <a:pt x="60" y="102"/>
                </a:lnTo>
                <a:lnTo>
                  <a:pt x="60" y="96"/>
                </a:lnTo>
                <a:lnTo>
                  <a:pt x="60" y="90"/>
                </a:lnTo>
                <a:lnTo>
                  <a:pt x="60" y="84"/>
                </a:lnTo>
                <a:lnTo>
                  <a:pt x="66" y="80"/>
                </a:lnTo>
                <a:lnTo>
                  <a:pt x="70" y="86"/>
                </a:lnTo>
                <a:lnTo>
                  <a:pt x="68" y="92"/>
                </a:lnTo>
                <a:lnTo>
                  <a:pt x="68" y="98"/>
                </a:lnTo>
                <a:lnTo>
                  <a:pt x="68" y="104"/>
                </a:lnTo>
                <a:lnTo>
                  <a:pt x="68" y="110"/>
                </a:lnTo>
                <a:lnTo>
                  <a:pt x="68" y="116"/>
                </a:lnTo>
                <a:lnTo>
                  <a:pt x="74" y="120"/>
                </a:lnTo>
                <a:lnTo>
                  <a:pt x="80" y="124"/>
                </a:lnTo>
                <a:lnTo>
                  <a:pt x="84" y="130"/>
                </a:lnTo>
                <a:lnTo>
                  <a:pt x="88" y="136"/>
                </a:lnTo>
                <a:lnTo>
                  <a:pt x="94" y="138"/>
                </a:lnTo>
                <a:lnTo>
                  <a:pt x="100" y="144"/>
                </a:lnTo>
                <a:lnTo>
                  <a:pt x="116" y="148"/>
                </a:lnTo>
                <a:lnTo>
                  <a:pt x="128" y="152"/>
                </a:lnTo>
                <a:lnTo>
                  <a:pt x="122" y="148"/>
                </a:lnTo>
                <a:lnTo>
                  <a:pt x="116" y="144"/>
                </a:lnTo>
                <a:lnTo>
                  <a:pt x="112" y="138"/>
                </a:lnTo>
                <a:lnTo>
                  <a:pt x="106" y="136"/>
                </a:lnTo>
                <a:lnTo>
                  <a:pt x="100" y="132"/>
                </a:lnTo>
                <a:lnTo>
                  <a:pt x="94" y="128"/>
                </a:lnTo>
                <a:lnTo>
                  <a:pt x="88" y="124"/>
                </a:lnTo>
                <a:lnTo>
                  <a:pt x="82" y="122"/>
                </a:lnTo>
                <a:lnTo>
                  <a:pt x="76" y="120"/>
                </a:lnTo>
                <a:lnTo>
                  <a:pt x="70" y="116"/>
                </a:lnTo>
                <a:lnTo>
                  <a:pt x="64" y="120"/>
                </a:lnTo>
                <a:lnTo>
                  <a:pt x="64" y="126"/>
                </a:lnTo>
                <a:lnTo>
                  <a:pt x="64" y="132"/>
                </a:lnTo>
                <a:lnTo>
                  <a:pt x="64" y="138"/>
                </a:lnTo>
                <a:lnTo>
                  <a:pt x="64" y="144"/>
                </a:lnTo>
                <a:lnTo>
                  <a:pt x="64" y="150"/>
                </a:lnTo>
                <a:lnTo>
                  <a:pt x="64" y="156"/>
                </a:lnTo>
                <a:lnTo>
                  <a:pt x="64" y="162"/>
                </a:lnTo>
                <a:lnTo>
                  <a:pt x="64" y="168"/>
                </a:lnTo>
                <a:lnTo>
                  <a:pt x="64" y="174"/>
                </a:lnTo>
                <a:lnTo>
                  <a:pt x="64" y="180"/>
                </a:lnTo>
                <a:lnTo>
                  <a:pt x="58" y="184"/>
                </a:lnTo>
                <a:lnTo>
                  <a:pt x="54" y="190"/>
                </a:lnTo>
                <a:lnTo>
                  <a:pt x="50" y="196"/>
                </a:lnTo>
                <a:lnTo>
                  <a:pt x="46" y="202"/>
                </a:lnTo>
                <a:lnTo>
                  <a:pt x="42" y="208"/>
                </a:lnTo>
                <a:lnTo>
                  <a:pt x="38" y="214"/>
                </a:lnTo>
                <a:lnTo>
                  <a:pt x="34" y="220"/>
                </a:lnTo>
                <a:lnTo>
                  <a:pt x="32" y="226"/>
                </a:lnTo>
                <a:lnTo>
                  <a:pt x="30" y="232"/>
                </a:lnTo>
                <a:lnTo>
                  <a:pt x="26" y="238"/>
                </a:lnTo>
                <a:lnTo>
                  <a:pt x="28" y="232"/>
                </a:lnTo>
                <a:lnTo>
                  <a:pt x="30" y="226"/>
                </a:lnTo>
                <a:lnTo>
                  <a:pt x="34" y="220"/>
                </a:lnTo>
                <a:lnTo>
                  <a:pt x="38" y="214"/>
                </a:lnTo>
                <a:lnTo>
                  <a:pt x="40" y="208"/>
                </a:lnTo>
                <a:lnTo>
                  <a:pt x="44" y="200"/>
                </a:lnTo>
                <a:lnTo>
                  <a:pt x="48" y="194"/>
                </a:lnTo>
                <a:lnTo>
                  <a:pt x="52" y="188"/>
                </a:lnTo>
                <a:lnTo>
                  <a:pt x="54" y="182"/>
                </a:lnTo>
                <a:lnTo>
                  <a:pt x="58" y="176"/>
                </a:lnTo>
                <a:lnTo>
                  <a:pt x="62" y="170"/>
                </a:lnTo>
                <a:lnTo>
                  <a:pt x="64" y="164"/>
                </a:lnTo>
                <a:lnTo>
                  <a:pt x="66" y="176"/>
                </a:lnTo>
                <a:lnTo>
                  <a:pt x="66" y="182"/>
                </a:lnTo>
                <a:lnTo>
                  <a:pt x="68" y="188"/>
                </a:lnTo>
                <a:lnTo>
                  <a:pt x="70" y="194"/>
                </a:lnTo>
                <a:lnTo>
                  <a:pt x="72" y="200"/>
                </a:lnTo>
                <a:lnTo>
                  <a:pt x="76" y="206"/>
                </a:lnTo>
                <a:lnTo>
                  <a:pt x="78" y="214"/>
                </a:lnTo>
                <a:lnTo>
                  <a:pt x="80" y="220"/>
                </a:lnTo>
                <a:lnTo>
                  <a:pt x="86" y="224"/>
                </a:lnTo>
                <a:lnTo>
                  <a:pt x="88" y="230"/>
                </a:lnTo>
                <a:lnTo>
                  <a:pt x="94" y="232"/>
                </a:lnTo>
                <a:lnTo>
                  <a:pt x="96" y="238"/>
                </a:lnTo>
                <a:lnTo>
                  <a:pt x="96" y="232"/>
                </a:lnTo>
                <a:lnTo>
                  <a:pt x="94" y="226"/>
                </a:lnTo>
                <a:lnTo>
                  <a:pt x="90" y="220"/>
                </a:lnTo>
                <a:lnTo>
                  <a:pt x="88" y="214"/>
                </a:lnTo>
                <a:lnTo>
                  <a:pt x="84" y="208"/>
                </a:lnTo>
                <a:lnTo>
                  <a:pt x="82" y="202"/>
                </a:lnTo>
                <a:lnTo>
                  <a:pt x="80" y="196"/>
                </a:lnTo>
                <a:lnTo>
                  <a:pt x="78" y="190"/>
                </a:lnTo>
                <a:lnTo>
                  <a:pt x="76" y="184"/>
                </a:lnTo>
                <a:lnTo>
                  <a:pt x="74" y="178"/>
                </a:lnTo>
                <a:lnTo>
                  <a:pt x="74" y="172"/>
                </a:lnTo>
                <a:lnTo>
                  <a:pt x="72" y="166"/>
                </a:lnTo>
                <a:lnTo>
                  <a:pt x="72" y="160"/>
                </a:lnTo>
                <a:lnTo>
                  <a:pt x="72" y="154"/>
                </a:lnTo>
                <a:lnTo>
                  <a:pt x="72" y="148"/>
                </a:lnTo>
                <a:lnTo>
                  <a:pt x="72" y="142"/>
                </a:lnTo>
                <a:lnTo>
                  <a:pt x="72" y="136"/>
                </a:lnTo>
                <a:lnTo>
                  <a:pt x="72" y="130"/>
                </a:lnTo>
                <a:lnTo>
                  <a:pt x="72" y="124"/>
                </a:lnTo>
                <a:lnTo>
                  <a:pt x="72" y="118"/>
                </a:lnTo>
                <a:lnTo>
                  <a:pt x="66" y="118"/>
                </a:lnTo>
                <a:lnTo>
                  <a:pt x="64" y="124"/>
                </a:lnTo>
                <a:lnTo>
                  <a:pt x="64" y="130"/>
                </a:lnTo>
                <a:lnTo>
                  <a:pt x="64" y="136"/>
                </a:lnTo>
                <a:lnTo>
                  <a:pt x="64" y="142"/>
                </a:lnTo>
                <a:lnTo>
                  <a:pt x="66" y="148"/>
                </a:lnTo>
                <a:lnTo>
                  <a:pt x="66" y="154"/>
                </a:lnTo>
                <a:lnTo>
                  <a:pt x="66" y="160"/>
                </a:lnTo>
                <a:lnTo>
                  <a:pt x="66" y="166"/>
                </a:lnTo>
                <a:lnTo>
                  <a:pt x="66" y="172"/>
                </a:lnTo>
                <a:lnTo>
                  <a:pt x="62" y="178"/>
                </a:lnTo>
                <a:lnTo>
                  <a:pt x="58" y="196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18" name="Line 54"/>
          <p:cNvSpPr>
            <a:spLocks noChangeShapeType="1"/>
          </p:cNvSpPr>
          <p:nvPr/>
        </p:nvSpPr>
        <p:spPr bwMode="auto">
          <a:xfrm flipV="1">
            <a:off x="3048000" y="3657600"/>
            <a:ext cx="990600" cy="269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6919" name="Line 55"/>
          <p:cNvSpPr>
            <a:spLocks noChangeShapeType="1"/>
          </p:cNvSpPr>
          <p:nvPr/>
        </p:nvSpPr>
        <p:spPr bwMode="auto">
          <a:xfrm flipV="1">
            <a:off x="1905000" y="3505200"/>
            <a:ext cx="533400" cy="904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6920" name="Line 56"/>
          <p:cNvSpPr>
            <a:spLocks noChangeShapeType="1"/>
          </p:cNvSpPr>
          <p:nvPr/>
        </p:nvSpPr>
        <p:spPr bwMode="auto">
          <a:xfrm flipH="1">
            <a:off x="1447800" y="3581400"/>
            <a:ext cx="990600" cy="9890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6921" name="Line 57"/>
          <p:cNvSpPr>
            <a:spLocks noChangeShapeType="1"/>
          </p:cNvSpPr>
          <p:nvPr/>
        </p:nvSpPr>
        <p:spPr bwMode="auto">
          <a:xfrm flipH="1">
            <a:off x="5867400" y="3657600"/>
            <a:ext cx="6096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6922" name="Line 58"/>
          <p:cNvSpPr>
            <a:spLocks noChangeShapeType="1"/>
          </p:cNvSpPr>
          <p:nvPr/>
        </p:nvSpPr>
        <p:spPr bwMode="auto">
          <a:xfrm>
            <a:off x="4343400" y="3505200"/>
            <a:ext cx="228600" cy="269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6923" name="Line 59"/>
          <p:cNvSpPr>
            <a:spLocks noChangeShapeType="1"/>
          </p:cNvSpPr>
          <p:nvPr/>
        </p:nvSpPr>
        <p:spPr bwMode="auto">
          <a:xfrm flipH="1">
            <a:off x="3276600" y="3657600"/>
            <a:ext cx="838200" cy="137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6924" name="Oval 60"/>
          <p:cNvSpPr>
            <a:spLocks noChangeArrowheads="1"/>
          </p:cNvSpPr>
          <p:nvPr/>
        </p:nvSpPr>
        <p:spPr bwMode="auto">
          <a:xfrm>
            <a:off x="3124200" y="1828800"/>
            <a:ext cx="2819400" cy="1981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6925" name="Oval 61"/>
          <p:cNvSpPr>
            <a:spLocks noChangeArrowheads="1"/>
          </p:cNvSpPr>
          <p:nvPr/>
        </p:nvSpPr>
        <p:spPr bwMode="auto">
          <a:xfrm>
            <a:off x="4572000" y="3810000"/>
            <a:ext cx="2209800" cy="2068513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6926" name="Rectangle 62"/>
          <p:cNvSpPr>
            <a:spLocks noChangeArrowheads="1"/>
          </p:cNvSpPr>
          <p:nvPr/>
        </p:nvSpPr>
        <p:spPr bwMode="auto">
          <a:xfrm>
            <a:off x="5257800" y="5410200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GB" altLang="nb-NO" b="1" i="1">
                <a:latin typeface="Times New Roman" pitchFamily="18" charset="0"/>
              </a:rPr>
              <a:t>Patients</a:t>
            </a:r>
            <a:endParaRPr lang="en-GB" altLang="nb-NO" sz="1200">
              <a:latin typeface="Times New Roman" pitchFamily="18" charset="0"/>
            </a:endParaRPr>
          </a:p>
        </p:txBody>
      </p:sp>
      <p:sp>
        <p:nvSpPr>
          <p:cNvPr id="36927" name="Rectangle 63"/>
          <p:cNvSpPr>
            <a:spLocks noChangeArrowheads="1"/>
          </p:cNvSpPr>
          <p:nvPr/>
        </p:nvSpPr>
        <p:spPr bwMode="auto">
          <a:xfrm>
            <a:off x="6934200" y="4191000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GB" altLang="nb-NO" b="1" i="1">
                <a:latin typeface="Times New Roman" pitchFamily="18" charset="0"/>
              </a:rPr>
              <a:t>Patients</a:t>
            </a:r>
            <a:endParaRPr lang="en-GB" altLang="nb-NO" sz="1200">
              <a:latin typeface="Times New Roman" pitchFamily="18" charset="0"/>
            </a:endParaRPr>
          </a:p>
        </p:txBody>
      </p:sp>
      <p:sp>
        <p:nvSpPr>
          <p:cNvPr id="36928" name="Line 64"/>
          <p:cNvSpPr>
            <a:spLocks noChangeShapeType="1"/>
          </p:cNvSpPr>
          <p:nvPr/>
        </p:nvSpPr>
        <p:spPr bwMode="auto">
          <a:xfrm flipH="1" flipV="1">
            <a:off x="6781800" y="3810000"/>
            <a:ext cx="304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6929" name="Line 65"/>
          <p:cNvSpPr>
            <a:spLocks noChangeShapeType="1"/>
          </p:cNvSpPr>
          <p:nvPr/>
        </p:nvSpPr>
        <p:spPr bwMode="auto">
          <a:xfrm flipH="1" flipV="1">
            <a:off x="4953000" y="5105400"/>
            <a:ext cx="304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6930" name="Line 66"/>
          <p:cNvSpPr>
            <a:spLocks noChangeShapeType="1"/>
          </p:cNvSpPr>
          <p:nvPr/>
        </p:nvSpPr>
        <p:spPr bwMode="auto">
          <a:xfrm flipV="1">
            <a:off x="6248400" y="4876800"/>
            <a:ext cx="304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6931" name="Rectangle 67"/>
          <p:cNvSpPr>
            <a:spLocks noChangeArrowheads="1"/>
          </p:cNvSpPr>
          <p:nvPr/>
        </p:nvSpPr>
        <p:spPr bwMode="auto">
          <a:xfrm>
            <a:off x="6629400" y="5867400"/>
            <a:ext cx="1858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GB" altLang="nb-NO" sz="2400" b="1" i="1">
                <a:latin typeface="Times New Roman" pitchFamily="18" charset="0"/>
              </a:rPr>
              <a:t>‘Community’</a:t>
            </a:r>
            <a:endParaRPr lang="en-GB" altLang="nb-NO" sz="1200">
              <a:latin typeface="Times New Roman" pitchFamily="18" charset="0"/>
            </a:endParaRPr>
          </a:p>
        </p:txBody>
      </p:sp>
      <p:sp>
        <p:nvSpPr>
          <p:cNvPr id="36932" name="Rectangle 68"/>
          <p:cNvSpPr>
            <a:spLocks noChangeArrowheads="1"/>
          </p:cNvSpPr>
          <p:nvPr/>
        </p:nvSpPr>
        <p:spPr bwMode="auto">
          <a:xfrm>
            <a:off x="2286000" y="5943600"/>
            <a:ext cx="1858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GB" altLang="nb-NO" sz="2400" b="1" i="1" dirty="0">
                <a:latin typeface="Times New Roman" pitchFamily="18" charset="0"/>
              </a:rPr>
              <a:t>‘Community’</a:t>
            </a:r>
            <a:endParaRPr lang="en-GB" altLang="nb-NO" sz="1200" dirty="0">
              <a:latin typeface="Times New Roman" pitchFamily="18" charset="0"/>
            </a:endParaRPr>
          </a:p>
        </p:txBody>
      </p:sp>
      <p:sp>
        <p:nvSpPr>
          <p:cNvPr id="36933" name="Line 69"/>
          <p:cNvSpPr>
            <a:spLocks noChangeShapeType="1"/>
          </p:cNvSpPr>
          <p:nvPr/>
        </p:nvSpPr>
        <p:spPr bwMode="auto">
          <a:xfrm>
            <a:off x="1447800" y="5562600"/>
            <a:ext cx="381000" cy="5334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6934" name="Line 70"/>
          <p:cNvSpPr>
            <a:spLocks noChangeShapeType="1"/>
          </p:cNvSpPr>
          <p:nvPr/>
        </p:nvSpPr>
        <p:spPr bwMode="auto">
          <a:xfrm>
            <a:off x="8229600" y="4648200"/>
            <a:ext cx="76200" cy="11430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6935" name="Line 71"/>
          <p:cNvSpPr>
            <a:spLocks noChangeShapeType="1"/>
          </p:cNvSpPr>
          <p:nvPr/>
        </p:nvSpPr>
        <p:spPr bwMode="auto">
          <a:xfrm flipH="1">
            <a:off x="3352800" y="5410200"/>
            <a:ext cx="228600" cy="6096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6936" name="Line 72"/>
          <p:cNvSpPr>
            <a:spLocks noChangeShapeType="1"/>
          </p:cNvSpPr>
          <p:nvPr/>
        </p:nvSpPr>
        <p:spPr bwMode="auto">
          <a:xfrm flipH="1">
            <a:off x="4419600" y="5562600"/>
            <a:ext cx="609600" cy="5334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6937" name="Line 73"/>
          <p:cNvSpPr>
            <a:spLocks noChangeShapeType="1"/>
          </p:cNvSpPr>
          <p:nvPr/>
        </p:nvSpPr>
        <p:spPr bwMode="auto">
          <a:xfrm>
            <a:off x="6477000" y="5562600"/>
            <a:ext cx="533400" cy="3048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6938" name="Oval 74"/>
          <p:cNvSpPr>
            <a:spLocks noChangeArrowheads="1"/>
          </p:cNvSpPr>
          <p:nvPr/>
        </p:nvSpPr>
        <p:spPr bwMode="auto">
          <a:xfrm>
            <a:off x="6172200" y="2209800"/>
            <a:ext cx="2438400" cy="2428875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6939" name="Rectangle 75"/>
          <p:cNvSpPr>
            <a:spLocks noChangeArrowheads="1"/>
          </p:cNvSpPr>
          <p:nvPr/>
        </p:nvSpPr>
        <p:spPr bwMode="auto">
          <a:xfrm>
            <a:off x="3355975" y="4800600"/>
            <a:ext cx="1216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GB" altLang="nb-NO" sz="2400" b="1" i="1">
                <a:latin typeface="Times New Roman" pitchFamily="18" charset="0"/>
              </a:rPr>
              <a:t>‘Action’</a:t>
            </a:r>
            <a:endParaRPr lang="en-GB" altLang="nb-NO" sz="1200">
              <a:latin typeface="Times New Roman" pitchFamily="18" charset="0"/>
            </a:endParaRPr>
          </a:p>
        </p:txBody>
      </p:sp>
      <p:sp>
        <p:nvSpPr>
          <p:cNvPr id="36940" name="Rectangle 76"/>
          <p:cNvSpPr>
            <a:spLocks noChangeArrowheads="1"/>
          </p:cNvSpPr>
          <p:nvPr/>
        </p:nvSpPr>
        <p:spPr bwMode="auto">
          <a:xfrm>
            <a:off x="3429000" y="4800600"/>
            <a:ext cx="1295400" cy="5334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6941" name="Freeform 77"/>
          <p:cNvSpPr>
            <a:spLocks/>
          </p:cNvSpPr>
          <p:nvPr/>
        </p:nvSpPr>
        <p:spPr bwMode="auto">
          <a:xfrm>
            <a:off x="914400" y="2743200"/>
            <a:ext cx="204788" cy="447675"/>
          </a:xfrm>
          <a:custGeom>
            <a:avLst/>
            <a:gdLst>
              <a:gd name="T0" fmla="*/ 64 w 129"/>
              <a:gd name="T1" fmla="*/ 78 h 239"/>
              <a:gd name="T2" fmla="*/ 44 w 129"/>
              <a:gd name="T3" fmla="*/ 74 h 239"/>
              <a:gd name="T4" fmla="*/ 26 w 129"/>
              <a:gd name="T5" fmla="*/ 58 h 239"/>
              <a:gd name="T6" fmla="*/ 20 w 129"/>
              <a:gd name="T7" fmla="*/ 40 h 239"/>
              <a:gd name="T8" fmla="*/ 22 w 129"/>
              <a:gd name="T9" fmla="*/ 20 h 239"/>
              <a:gd name="T10" fmla="*/ 34 w 129"/>
              <a:gd name="T11" fmla="*/ 4 h 239"/>
              <a:gd name="T12" fmla="*/ 52 w 129"/>
              <a:gd name="T13" fmla="*/ 0 h 239"/>
              <a:gd name="T14" fmla="*/ 70 w 129"/>
              <a:gd name="T15" fmla="*/ 8 h 239"/>
              <a:gd name="T16" fmla="*/ 84 w 129"/>
              <a:gd name="T17" fmla="*/ 26 h 239"/>
              <a:gd name="T18" fmla="*/ 86 w 129"/>
              <a:gd name="T19" fmla="*/ 44 h 239"/>
              <a:gd name="T20" fmla="*/ 86 w 129"/>
              <a:gd name="T21" fmla="*/ 62 h 239"/>
              <a:gd name="T22" fmla="*/ 70 w 129"/>
              <a:gd name="T23" fmla="*/ 74 h 239"/>
              <a:gd name="T24" fmla="*/ 62 w 129"/>
              <a:gd name="T25" fmla="*/ 90 h 239"/>
              <a:gd name="T26" fmla="*/ 62 w 129"/>
              <a:gd name="T27" fmla="*/ 108 h 239"/>
              <a:gd name="T28" fmla="*/ 54 w 129"/>
              <a:gd name="T29" fmla="*/ 122 h 239"/>
              <a:gd name="T30" fmla="*/ 36 w 129"/>
              <a:gd name="T31" fmla="*/ 130 h 239"/>
              <a:gd name="T32" fmla="*/ 18 w 129"/>
              <a:gd name="T33" fmla="*/ 140 h 239"/>
              <a:gd name="T34" fmla="*/ 0 w 129"/>
              <a:gd name="T35" fmla="*/ 152 h 239"/>
              <a:gd name="T36" fmla="*/ 14 w 129"/>
              <a:gd name="T37" fmla="*/ 136 h 239"/>
              <a:gd name="T38" fmla="*/ 32 w 129"/>
              <a:gd name="T39" fmla="*/ 126 h 239"/>
              <a:gd name="T40" fmla="*/ 50 w 129"/>
              <a:gd name="T41" fmla="*/ 120 h 239"/>
              <a:gd name="T42" fmla="*/ 60 w 129"/>
              <a:gd name="T43" fmla="*/ 108 h 239"/>
              <a:gd name="T44" fmla="*/ 60 w 129"/>
              <a:gd name="T45" fmla="*/ 90 h 239"/>
              <a:gd name="T46" fmla="*/ 70 w 129"/>
              <a:gd name="T47" fmla="*/ 86 h 239"/>
              <a:gd name="T48" fmla="*/ 68 w 129"/>
              <a:gd name="T49" fmla="*/ 104 h 239"/>
              <a:gd name="T50" fmla="*/ 74 w 129"/>
              <a:gd name="T51" fmla="*/ 120 h 239"/>
              <a:gd name="T52" fmla="*/ 88 w 129"/>
              <a:gd name="T53" fmla="*/ 136 h 239"/>
              <a:gd name="T54" fmla="*/ 116 w 129"/>
              <a:gd name="T55" fmla="*/ 148 h 239"/>
              <a:gd name="T56" fmla="*/ 116 w 129"/>
              <a:gd name="T57" fmla="*/ 144 h 239"/>
              <a:gd name="T58" fmla="*/ 100 w 129"/>
              <a:gd name="T59" fmla="*/ 132 h 239"/>
              <a:gd name="T60" fmla="*/ 82 w 129"/>
              <a:gd name="T61" fmla="*/ 122 h 239"/>
              <a:gd name="T62" fmla="*/ 64 w 129"/>
              <a:gd name="T63" fmla="*/ 120 h 239"/>
              <a:gd name="T64" fmla="*/ 64 w 129"/>
              <a:gd name="T65" fmla="*/ 138 h 239"/>
              <a:gd name="T66" fmla="*/ 64 w 129"/>
              <a:gd name="T67" fmla="*/ 156 h 239"/>
              <a:gd name="T68" fmla="*/ 64 w 129"/>
              <a:gd name="T69" fmla="*/ 174 h 239"/>
              <a:gd name="T70" fmla="*/ 54 w 129"/>
              <a:gd name="T71" fmla="*/ 190 h 239"/>
              <a:gd name="T72" fmla="*/ 42 w 129"/>
              <a:gd name="T73" fmla="*/ 208 h 239"/>
              <a:gd name="T74" fmla="*/ 32 w 129"/>
              <a:gd name="T75" fmla="*/ 226 h 239"/>
              <a:gd name="T76" fmla="*/ 28 w 129"/>
              <a:gd name="T77" fmla="*/ 232 h 239"/>
              <a:gd name="T78" fmla="*/ 38 w 129"/>
              <a:gd name="T79" fmla="*/ 214 h 239"/>
              <a:gd name="T80" fmla="*/ 48 w 129"/>
              <a:gd name="T81" fmla="*/ 194 h 239"/>
              <a:gd name="T82" fmla="*/ 58 w 129"/>
              <a:gd name="T83" fmla="*/ 176 h 239"/>
              <a:gd name="T84" fmla="*/ 66 w 129"/>
              <a:gd name="T85" fmla="*/ 176 h 239"/>
              <a:gd name="T86" fmla="*/ 70 w 129"/>
              <a:gd name="T87" fmla="*/ 194 h 239"/>
              <a:gd name="T88" fmla="*/ 78 w 129"/>
              <a:gd name="T89" fmla="*/ 214 h 239"/>
              <a:gd name="T90" fmla="*/ 88 w 129"/>
              <a:gd name="T91" fmla="*/ 230 h 239"/>
              <a:gd name="T92" fmla="*/ 96 w 129"/>
              <a:gd name="T93" fmla="*/ 232 h 239"/>
              <a:gd name="T94" fmla="*/ 88 w 129"/>
              <a:gd name="T95" fmla="*/ 214 h 239"/>
              <a:gd name="T96" fmla="*/ 80 w 129"/>
              <a:gd name="T97" fmla="*/ 196 h 239"/>
              <a:gd name="T98" fmla="*/ 74 w 129"/>
              <a:gd name="T99" fmla="*/ 178 h 239"/>
              <a:gd name="T100" fmla="*/ 72 w 129"/>
              <a:gd name="T101" fmla="*/ 160 h 239"/>
              <a:gd name="T102" fmla="*/ 72 w 129"/>
              <a:gd name="T103" fmla="*/ 142 h 239"/>
              <a:gd name="T104" fmla="*/ 72 w 129"/>
              <a:gd name="T105" fmla="*/ 124 h 239"/>
              <a:gd name="T106" fmla="*/ 64 w 129"/>
              <a:gd name="T107" fmla="*/ 124 h 239"/>
              <a:gd name="T108" fmla="*/ 64 w 129"/>
              <a:gd name="T109" fmla="*/ 142 h 239"/>
              <a:gd name="T110" fmla="*/ 66 w 129"/>
              <a:gd name="T111" fmla="*/ 160 h 239"/>
              <a:gd name="T112" fmla="*/ 62 w 129"/>
              <a:gd name="T113" fmla="*/ 178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9" h="239">
                <a:moveTo>
                  <a:pt x="58" y="52"/>
                </a:moveTo>
                <a:lnTo>
                  <a:pt x="70" y="78"/>
                </a:lnTo>
                <a:lnTo>
                  <a:pt x="64" y="78"/>
                </a:lnTo>
                <a:lnTo>
                  <a:pt x="58" y="78"/>
                </a:lnTo>
                <a:lnTo>
                  <a:pt x="52" y="76"/>
                </a:lnTo>
                <a:lnTo>
                  <a:pt x="44" y="74"/>
                </a:lnTo>
                <a:lnTo>
                  <a:pt x="36" y="68"/>
                </a:lnTo>
                <a:lnTo>
                  <a:pt x="30" y="64"/>
                </a:lnTo>
                <a:lnTo>
                  <a:pt x="26" y="58"/>
                </a:lnTo>
                <a:lnTo>
                  <a:pt x="22" y="52"/>
                </a:lnTo>
                <a:lnTo>
                  <a:pt x="20" y="46"/>
                </a:lnTo>
                <a:lnTo>
                  <a:pt x="20" y="40"/>
                </a:lnTo>
                <a:lnTo>
                  <a:pt x="20" y="34"/>
                </a:lnTo>
                <a:lnTo>
                  <a:pt x="20" y="28"/>
                </a:lnTo>
                <a:lnTo>
                  <a:pt x="22" y="20"/>
                </a:lnTo>
                <a:lnTo>
                  <a:pt x="24" y="14"/>
                </a:lnTo>
                <a:lnTo>
                  <a:pt x="28" y="8"/>
                </a:lnTo>
                <a:lnTo>
                  <a:pt x="34" y="4"/>
                </a:lnTo>
                <a:lnTo>
                  <a:pt x="40" y="0"/>
                </a:lnTo>
                <a:lnTo>
                  <a:pt x="46" y="0"/>
                </a:lnTo>
                <a:lnTo>
                  <a:pt x="52" y="0"/>
                </a:lnTo>
                <a:lnTo>
                  <a:pt x="58" y="0"/>
                </a:lnTo>
                <a:lnTo>
                  <a:pt x="64" y="4"/>
                </a:lnTo>
                <a:lnTo>
                  <a:pt x="70" y="8"/>
                </a:lnTo>
                <a:lnTo>
                  <a:pt x="76" y="16"/>
                </a:lnTo>
                <a:lnTo>
                  <a:pt x="82" y="20"/>
                </a:lnTo>
                <a:lnTo>
                  <a:pt x="84" y="26"/>
                </a:lnTo>
                <a:lnTo>
                  <a:pt x="86" y="32"/>
                </a:lnTo>
                <a:lnTo>
                  <a:pt x="86" y="38"/>
                </a:lnTo>
                <a:lnTo>
                  <a:pt x="86" y="44"/>
                </a:lnTo>
                <a:lnTo>
                  <a:pt x="86" y="50"/>
                </a:lnTo>
                <a:lnTo>
                  <a:pt x="86" y="56"/>
                </a:lnTo>
                <a:lnTo>
                  <a:pt x="86" y="62"/>
                </a:lnTo>
                <a:lnTo>
                  <a:pt x="80" y="66"/>
                </a:lnTo>
                <a:lnTo>
                  <a:pt x="76" y="72"/>
                </a:lnTo>
                <a:lnTo>
                  <a:pt x="70" y="74"/>
                </a:lnTo>
                <a:lnTo>
                  <a:pt x="64" y="78"/>
                </a:lnTo>
                <a:lnTo>
                  <a:pt x="62" y="84"/>
                </a:lnTo>
                <a:lnTo>
                  <a:pt x="62" y="90"/>
                </a:lnTo>
                <a:lnTo>
                  <a:pt x="62" y="96"/>
                </a:lnTo>
                <a:lnTo>
                  <a:pt x="62" y="102"/>
                </a:lnTo>
                <a:lnTo>
                  <a:pt x="62" y="108"/>
                </a:lnTo>
                <a:lnTo>
                  <a:pt x="62" y="114"/>
                </a:lnTo>
                <a:lnTo>
                  <a:pt x="60" y="120"/>
                </a:lnTo>
                <a:lnTo>
                  <a:pt x="54" y="122"/>
                </a:lnTo>
                <a:lnTo>
                  <a:pt x="48" y="124"/>
                </a:lnTo>
                <a:lnTo>
                  <a:pt x="42" y="128"/>
                </a:lnTo>
                <a:lnTo>
                  <a:pt x="36" y="130"/>
                </a:lnTo>
                <a:lnTo>
                  <a:pt x="30" y="134"/>
                </a:lnTo>
                <a:lnTo>
                  <a:pt x="24" y="136"/>
                </a:lnTo>
                <a:lnTo>
                  <a:pt x="18" y="140"/>
                </a:lnTo>
                <a:lnTo>
                  <a:pt x="12" y="144"/>
                </a:lnTo>
                <a:lnTo>
                  <a:pt x="6" y="148"/>
                </a:lnTo>
                <a:lnTo>
                  <a:pt x="0" y="152"/>
                </a:lnTo>
                <a:lnTo>
                  <a:pt x="6" y="148"/>
                </a:lnTo>
                <a:lnTo>
                  <a:pt x="10" y="142"/>
                </a:lnTo>
                <a:lnTo>
                  <a:pt x="14" y="136"/>
                </a:lnTo>
                <a:lnTo>
                  <a:pt x="20" y="132"/>
                </a:lnTo>
                <a:lnTo>
                  <a:pt x="26" y="128"/>
                </a:lnTo>
                <a:lnTo>
                  <a:pt x="32" y="126"/>
                </a:lnTo>
                <a:lnTo>
                  <a:pt x="38" y="124"/>
                </a:lnTo>
                <a:lnTo>
                  <a:pt x="44" y="124"/>
                </a:lnTo>
                <a:lnTo>
                  <a:pt x="50" y="120"/>
                </a:lnTo>
                <a:lnTo>
                  <a:pt x="56" y="116"/>
                </a:lnTo>
                <a:lnTo>
                  <a:pt x="62" y="114"/>
                </a:lnTo>
                <a:lnTo>
                  <a:pt x="60" y="108"/>
                </a:lnTo>
                <a:lnTo>
                  <a:pt x="60" y="102"/>
                </a:lnTo>
                <a:lnTo>
                  <a:pt x="60" y="96"/>
                </a:lnTo>
                <a:lnTo>
                  <a:pt x="60" y="90"/>
                </a:lnTo>
                <a:lnTo>
                  <a:pt x="60" y="84"/>
                </a:lnTo>
                <a:lnTo>
                  <a:pt x="66" y="80"/>
                </a:lnTo>
                <a:lnTo>
                  <a:pt x="70" y="86"/>
                </a:lnTo>
                <a:lnTo>
                  <a:pt x="68" y="92"/>
                </a:lnTo>
                <a:lnTo>
                  <a:pt x="68" y="98"/>
                </a:lnTo>
                <a:lnTo>
                  <a:pt x="68" y="104"/>
                </a:lnTo>
                <a:lnTo>
                  <a:pt x="68" y="110"/>
                </a:lnTo>
                <a:lnTo>
                  <a:pt x="68" y="116"/>
                </a:lnTo>
                <a:lnTo>
                  <a:pt x="74" y="120"/>
                </a:lnTo>
                <a:lnTo>
                  <a:pt x="80" y="124"/>
                </a:lnTo>
                <a:lnTo>
                  <a:pt x="84" y="130"/>
                </a:lnTo>
                <a:lnTo>
                  <a:pt x="88" y="136"/>
                </a:lnTo>
                <a:lnTo>
                  <a:pt x="94" y="138"/>
                </a:lnTo>
                <a:lnTo>
                  <a:pt x="100" y="144"/>
                </a:lnTo>
                <a:lnTo>
                  <a:pt x="116" y="148"/>
                </a:lnTo>
                <a:lnTo>
                  <a:pt x="128" y="152"/>
                </a:lnTo>
                <a:lnTo>
                  <a:pt x="122" y="148"/>
                </a:lnTo>
                <a:lnTo>
                  <a:pt x="116" y="144"/>
                </a:lnTo>
                <a:lnTo>
                  <a:pt x="112" y="138"/>
                </a:lnTo>
                <a:lnTo>
                  <a:pt x="106" y="136"/>
                </a:lnTo>
                <a:lnTo>
                  <a:pt x="100" y="132"/>
                </a:lnTo>
                <a:lnTo>
                  <a:pt x="94" y="128"/>
                </a:lnTo>
                <a:lnTo>
                  <a:pt x="88" y="124"/>
                </a:lnTo>
                <a:lnTo>
                  <a:pt x="82" y="122"/>
                </a:lnTo>
                <a:lnTo>
                  <a:pt x="76" y="120"/>
                </a:lnTo>
                <a:lnTo>
                  <a:pt x="70" y="116"/>
                </a:lnTo>
                <a:lnTo>
                  <a:pt x="64" y="120"/>
                </a:lnTo>
                <a:lnTo>
                  <a:pt x="64" y="126"/>
                </a:lnTo>
                <a:lnTo>
                  <a:pt x="64" y="132"/>
                </a:lnTo>
                <a:lnTo>
                  <a:pt x="64" y="138"/>
                </a:lnTo>
                <a:lnTo>
                  <a:pt x="64" y="144"/>
                </a:lnTo>
                <a:lnTo>
                  <a:pt x="64" y="150"/>
                </a:lnTo>
                <a:lnTo>
                  <a:pt x="64" y="156"/>
                </a:lnTo>
                <a:lnTo>
                  <a:pt x="64" y="162"/>
                </a:lnTo>
                <a:lnTo>
                  <a:pt x="64" y="168"/>
                </a:lnTo>
                <a:lnTo>
                  <a:pt x="64" y="174"/>
                </a:lnTo>
                <a:lnTo>
                  <a:pt x="64" y="180"/>
                </a:lnTo>
                <a:lnTo>
                  <a:pt x="58" y="184"/>
                </a:lnTo>
                <a:lnTo>
                  <a:pt x="54" y="190"/>
                </a:lnTo>
                <a:lnTo>
                  <a:pt x="50" y="196"/>
                </a:lnTo>
                <a:lnTo>
                  <a:pt x="46" y="202"/>
                </a:lnTo>
                <a:lnTo>
                  <a:pt x="42" y="208"/>
                </a:lnTo>
                <a:lnTo>
                  <a:pt x="38" y="214"/>
                </a:lnTo>
                <a:lnTo>
                  <a:pt x="34" y="220"/>
                </a:lnTo>
                <a:lnTo>
                  <a:pt x="32" y="226"/>
                </a:lnTo>
                <a:lnTo>
                  <a:pt x="30" y="232"/>
                </a:lnTo>
                <a:lnTo>
                  <a:pt x="26" y="238"/>
                </a:lnTo>
                <a:lnTo>
                  <a:pt x="28" y="232"/>
                </a:lnTo>
                <a:lnTo>
                  <a:pt x="30" y="226"/>
                </a:lnTo>
                <a:lnTo>
                  <a:pt x="34" y="220"/>
                </a:lnTo>
                <a:lnTo>
                  <a:pt x="38" y="214"/>
                </a:lnTo>
                <a:lnTo>
                  <a:pt x="40" y="208"/>
                </a:lnTo>
                <a:lnTo>
                  <a:pt x="44" y="200"/>
                </a:lnTo>
                <a:lnTo>
                  <a:pt x="48" y="194"/>
                </a:lnTo>
                <a:lnTo>
                  <a:pt x="52" y="188"/>
                </a:lnTo>
                <a:lnTo>
                  <a:pt x="54" y="182"/>
                </a:lnTo>
                <a:lnTo>
                  <a:pt x="58" y="176"/>
                </a:lnTo>
                <a:lnTo>
                  <a:pt x="62" y="170"/>
                </a:lnTo>
                <a:lnTo>
                  <a:pt x="64" y="164"/>
                </a:lnTo>
                <a:lnTo>
                  <a:pt x="66" y="176"/>
                </a:lnTo>
                <a:lnTo>
                  <a:pt x="66" y="182"/>
                </a:lnTo>
                <a:lnTo>
                  <a:pt x="68" y="188"/>
                </a:lnTo>
                <a:lnTo>
                  <a:pt x="70" y="194"/>
                </a:lnTo>
                <a:lnTo>
                  <a:pt x="72" y="200"/>
                </a:lnTo>
                <a:lnTo>
                  <a:pt x="76" y="206"/>
                </a:lnTo>
                <a:lnTo>
                  <a:pt x="78" y="214"/>
                </a:lnTo>
                <a:lnTo>
                  <a:pt x="80" y="220"/>
                </a:lnTo>
                <a:lnTo>
                  <a:pt x="86" y="224"/>
                </a:lnTo>
                <a:lnTo>
                  <a:pt x="88" y="230"/>
                </a:lnTo>
                <a:lnTo>
                  <a:pt x="94" y="232"/>
                </a:lnTo>
                <a:lnTo>
                  <a:pt x="96" y="238"/>
                </a:lnTo>
                <a:lnTo>
                  <a:pt x="96" y="232"/>
                </a:lnTo>
                <a:lnTo>
                  <a:pt x="94" y="226"/>
                </a:lnTo>
                <a:lnTo>
                  <a:pt x="90" y="220"/>
                </a:lnTo>
                <a:lnTo>
                  <a:pt x="88" y="214"/>
                </a:lnTo>
                <a:lnTo>
                  <a:pt x="84" y="208"/>
                </a:lnTo>
                <a:lnTo>
                  <a:pt x="82" y="202"/>
                </a:lnTo>
                <a:lnTo>
                  <a:pt x="80" y="196"/>
                </a:lnTo>
                <a:lnTo>
                  <a:pt x="78" y="190"/>
                </a:lnTo>
                <a:lnTo>
                  <a:pt x="76" y="184"/>
                </a:lnTo>
                <a:lnTo>
                  <a:pt x="74" y="178"/>
                </a:lnTo>
                <a:lnTo>
                  <a:pt x="74" y="172"/>
                </a:lnTo>
                <a:lnTo>
                  <a:pt x="72" y="166"/>
                </a:lnTo>
                <a:lnTo>
                  <a:pt x="72" y="160"/>
                </a:lnTo>
                <a:lnTo>
                  <a:pt x="72" y="154"/>
                </a:lnTo>
                <a:lnTo>
                  <a:pt x="72" y="148"/>
                </a:lnTo>
                <a:lnTo>
                  <a:pt x="72" y="142"/>
                </a:lnTo>
                <a:lnTo>
                  <a:pt x="72" y="136"/>
                </a:lnTo>
                <a:lnTo>
                  <a:pt x="72" y="130"/>
                </a:lnTo>
                <a:lnTo>
                  <a:pt x="72" y="124"/>
                </a:lnTo>
                <a:lnTo>
                  <a:pt x="72" y="118"/>
                </a:lnTo>
                <a:lnTo>
                  <a:pt x="66" y="118"/>
                </a:lnTo>
                <a:lnTo>
                  <a:pt x="64" y="124"/>
                </a:lnTo>
                <a:lnTo>
                  <a:pt x="64" y="130"/>
                </a:lnTo>
                <a:lnTo>
                  <a:pt x="64" y="136"/>
                </a:lnTo>
                <a:lnTo>
                  <a:pt x="64" y="142"/>
                </a:lnTo>
                <a:lnTo>
                  <a:pt x="66" y="148"/>
                </a:lnTo>
                <a:lnTo>
                  <a:pt x="66" y="154"/>
                </a:lnTo>
                <a:lnTo>
                  <a:pt x="66" y="160"/>
                </a:lnTo>
                <a:lnTo>
                  <a:pt x="66" y="166"/>
                </a:lnTo>
                <a:lnTo>
                  <a:pt x="66" y="172"/>
                </a:lnTo>
                <a:lnTo>
                  <a:pt x="62" y="178"/>
                </a:lnTo>
                <a:lnTo>
                  <a:pt x="58" y="196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42" name="Rectangle 78"/>
          <p:cNvSpPr>
            <a:spLocks noChangeArrowheads="1"/>
          </p:cNvSpPr>
          <p:nvPr/>
        </p:nvSpPr>
        <p:spPr bwMode="auto">
          <a:xfrm>
            <a:off x="324265" y="349676"/>
            <a:ext cx="58916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altLang="nb-NO" sz="2400" dirty="0">
                <a:latin typeface="Times New Roman" pitchFamily="18" charset="0"/>
              </a:rPr>
              <a:t>Health information system</a:t>
            </a:r>
            <a:r>
              <a:rPr lang="en-GB" altLang="nb-NO" sz="2000" b="1" dirty="0">
                <a:latin typeface="Times New Roman" pitchFamily="18" charset="0"/>
              </a:rPr>
              <a:t> = SOCIAL SYSTEM </a:t>
            </a:r>
            <a:endParaRPr lang="en-GB" altLang="nb-NO" sz="2400" dirty="0" smtClean="0">
              <a:latin typeface="Times New Roman" pitchFamily="18" charset="0"/>
            </a:endParaRPr>
          </a:p>
          <a:p>
            <a:pPr eaLnBrk="0" hangingPunct="0"/>
            <a:r>
              <a:rPr lang="en-GB" altLang="nb-NO" sz="2400" dirty="0" smtClean="0">
                <a:latin typeface="Times New Roman" pitchFamily="18" charset="0"/>
              </a:rPr>
              <a:t>DHIS2 </a:t>
            </a:r>
            <a:r>
              <a:rPr lang="en-GB" altLang="nb-NO" sz="2400" dirty="0">
                <a:latin typeface="Times New Roman" pitchFamily="18" charset="0"/>
              </a:rPr>
              <a:t>– dependent on </a:t>
            </a:r>
            <a:r>
              <a:rPr lang="en-GB" altLang="nb-NO" sz="2400" dirty="0" smtClean="0">
                <a:latin typeface="Times New Roman" pitchFamily="18" charset="0"/>
              </a:rPr>
              <a:t>CONTEXT</a:t>
            </a:r>
            <a:endParaRPr lang="en-GB" altLang="nb-NO" sz="1600" b="1" dirty="0">
              <a:latin typeface="Times New Roman" pitchFamily="18" charset="0"/>
            </a:endParaRPr>
          </a:p>
        </p:txBody>
      </p:sp>
      <p:sp>
        <p:nvSpPr>
          <p:cNvPr id="36943" name="Rectangle 79"/>
          <p:cNvSpPr>
            <a:spLocks noChangeArrowheads="1"/>
          </p:cNvSpPr>
          <p:nvPr/>
        </p:nvSpPr>
        <p:spPr bwMode="auto">
          <a:xfrm>
            <a:off x="6781800" y="5105400"/>
            <a:ext cx="1216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GB" altLang="nb-NO" sz="2400" b="1" i="1">
                <a:latin typeface="Times New Roman" pitchFamily="18" charset="0"/>
              </a:rPr>
              <a:t>‘Action’</a:t>
            </a:r>
            <a:endParaRPr lang="en-GB" altLang="nb-NO" sz="1200">
              <a:latin typeface="Times New Roman" pitchFamily="18" charset="0"/>
            </a:endParaRPr>
          </a:p>
        </p:txBody>
      </p:sp>
      <p:sp>
        <p:nvSpPr>
          <p:cNvPr id="36944" name="Rectangle 80"/>
          <p:cNvSpPr>
            <a:spLocks noChangeArrowheads="1"/>
          </p:cNvSpPr>
          <p:nvPr/>
        </p:nvSpPr>
        <p:spPr bwMode="auto">
          <a:xfrm>
            <a:off x="6781800" y="5105400"/>
            <a:ext cx="1295400" cy="5334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6945" name="Line 81"/>
          <p:cNvSpPr>
            <a:spLocks noChangeShapeType="1"/>
          </p:cNvSpPr>
          <p:nvPr/>
        </p:nvSpPr>
        <p:spPr bwMode="auto">
          <a:xfrm>
            <a:off x="2819400" y="4648200"/>
            <a:ext cx="1588" cy="539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6946" name="Line 82"/>
          <p:cNvSpPr>
            <a:spLocks noChangeShapeType="1"/>
          </p:cNvSpPr>
          <p:nvPr/>
        </p:nvSpPr>
        <p:spPr bwMode="auto">
          <a:xfrm flipV="1">
            <a:off x="1066800" y="4800600"/>
            <a:ext cx="533400" cy="904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6947" name="Line 83"/>
          <p:cNvSpPr>
            <a:spLocks noChangeShapeType="1"/>
          </p:cNvSpPr>
          <p:nvPr/>
        </p:nvSpPr>
        <p:spPr bwMode="auto">
          <a:xfrm flipV="1">
            <a:off x="2057400" y="4495800"/>
            <a:ext cx="5334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6948" name="Line 84"/>
          <p:cNvSpPr>
            <a:spLocks noChangeShapeType="1"/>
          </p:cNvSpPr>
          <p:nvPr/>
        </p:nvSpPr>
        <p:spPr bwMode="auto">
          <a:xfrm flipH="1">
            <a:off x="1219200" y="2286000"/>
            <a:ext cx="531813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6949" name="AutoShape 85"/>
          <p:cNvSpPr>
            <a:spLocks noChangeArrowheads="1"/>
          </p:cNvSpPr>
          <p:nvPr/>
        </p:nvSpPr>
        <p:spPr bwMode="auto">
          <a:xfrm>
            <a:off x="5867400" y="4572000"/>
            <a:ext cx="533400" cy="539750"/>
          </a:xfrm>
          <a:prstGeom prst="flowChartMultidocumen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 altLang="nb-NO" sz="1000">
                <a:latin typeface="Times New Roman" pitchFamily="18" charset="0"/>
              </a:rPr>
              <a:t>Register</a:t>
            </a:r>
            <a:endParaRPr lang="en-GB" altLang="nb-NO" sz="2400">
              <a:latin typeface="Times New Roman" pitchFamily="18" charset="0"/>
            </a:endParaRPr>
          </a:p>
        </p:txBody>
      </p:sp>
      <p:sp>
        <p:nvSpPr>
          <p:cNvPr id="36954" name="Line 90"/>
          <p:cNvSpPr>
            <a:spLocks noChangeShapeType="1"/>
          </p:cNvSpPr>
          <p:nvPr/>
        </p:nvSpPr>
        <p:spPr bwMode="auto">
          <a:xfrm flipH="1" flipV="1">
            <a:off x="179388" y="2276475"/>
            <a:ext cx="792162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55" name="Line 91"/>
          <p:cNvSpPr>
            <a:spLocks noChangeShapeType="1"/>
          </p:cNvSpPr>
          <p:nvPr/>
        </p:nvSpPr>
        <p:spPr bwMode="auto">
          <a:xfrm flipV="1">
            <a:off x="250825" y="5373688"/>
            <a:ext cx="64770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56" name="Text Box 92"/>
          <p:cNvSpPr txBox="1">
            <a:spLocks noChangeArrowheads="1"/>
          </p:cNvSpPr>
          <p:nvPr/>
        </p:nvSpPr>
        <p:spPr bwMode="auto">
          <a:xfrm>
            <a:off x="735013" y="1431925"/>
            <a:ext cx="112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b-NO"/>
              <a:t>A district:</a:t>
            </a:r>
          </a:p>
        </p:txBody>
      </p:sp>
      <p:sp>
        <p:nvSpPr>
          <p:cNvPr id="36957" name="Rectangle 93"/>
          <p:cNvSpPr>
            <a:spLocks noChangeArrowheads="1"/>
          </p:cNvSpPr>
          <p:nvPr/>
        </p:nvSpPr>
        <p:spPr bwMode="auto">
          <a:xfrm>
            <a:off x="4140200" y="2708275"/>
            <a:ext cx="503238" cy="360363"/>
          </a:xfrm>
          <a:prstGeom prst="rect">
            <a:avLst/>
          </a:prstGeom>
          <a:solidFill>
            <a:srgbClr val="9D120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6958" name="Rectangle 94"/>
          <p:cNvSpPr>
            <a:spLocks noChangeArrowheads="1"/>
          </p:cNvSpPr>
          <p:nvPr/>
        </p:nvSpPr>
        <p:spPr bwMode="auto">
          <a:xfrm>
            <a:off x="7308850" y="404813"/>
            <a:ext cx="503238" cy="360362"/>
          </a:xfrm>
          <a:prstGeom prst="rect">
            <a:avLst/>
          </a:prstGeom>
          <a:solidFill>
            <a:srgbClr val="9D120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6959" name="Line 95"/>
          <p:cNvSpPr>
            <a:spLocks noChangeShapeType="1"/>
          </p:cNvSpPr>
          <p:nvPr/>
        </p:nvSpPr>
        <p:spPr bwMode="auto">
          <a:xfrm flipV="1">
            <a:off x="4643438" y="836613"/>
            <a:ext cx="2665412" cy="2016125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60" name="Text Box 96"/>
          <p:cNvSpPr txBox="1">
            <a:spLocks noChangeArrowheads="1"/>
          </p:cNvSpPr>
          <p:nvPr/>
        </p:nvSpPr>
        <p:spPr bwMode="auto">
          <a:xfrm>
            <a:off x="7380288" y="765175"/>
            <a:ext cx="15423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b-NO" b="1" dirty="0" smtClean="0"/>
              <a:t>Outsource, or </a:t>
            </a:r>
            <a:endParaRPr lang="en-GB" altLang="nb-NO" b="1" dirty="0" smtClean="0"/>
          </a:p>
          <a:p>
            <a:r>
              <a:rPr lang="en-GB" altLang="nb-NO" b="1" dirty="0" smtClean="0"/>
              <a:t>Generic SW?</a:t>
            </a:r>
            <a:endParaRPr lang="en-GB" altLang="nb-NO" b="1" dirty="0"/>
          </a:p>
        </p:txBody>
      </p:sp>
    </p:spTree>
    <p:extLst>
      <p:ext uri="{BB962C8B-B14F-4D97-AF65-F5344CB8AC3E}">
        <p14:creationId xmlns:p14="http://schemas.microsoft.com/office/powerpoint/2010/main" val="1022606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Qualitative</a:t>
            </a:r>
            <a:r>
              <a:rPr lang="nb-NO" dirty="0" smtClean="0"/>
              <a:t> </a:t>
            </a:r>
            <a:r>
              <a:rPr lang="nb-NO" dirty="0" err="1" smtClean="0"/>
              <a:t>research</a:t>
            </a:r>
            <a:r>
              <a:rPr lang="nb-NO" dirty="0" smtClean="0"/>
              <a:t> (</a:t>
            </a:r>
            <a:r>
              <a:rPr lang="nb-NO" dirty="0" err="1" smtClean="0"/>
              <a:t>when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go</a:t>
            </a:r>
            <a:r>
              <a:rPr lang="nb-NO" dirty="0" smtClean="0"/>
              <a:t> to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field</a:t>
            </a:r>
            <a:r>
              <a:rPr lang="nb-NO" dirty="0" smtClean="0"/>
              <a:t> and do </a:t>
            </a:r>
            <a:r>
              <a:rPr lang="nb-NO" dirty="0" err="1" smtClean="0"/>
              <a:t>empirical</a:t>
            </a:r>
            <a:r>
              <a:rPr lang="nb-NO" dirty="0" smtClean="0"/>
              <a:t> </a:t>
            </a:r>
            <a:r>
              <a:rPr lang="nb-NO" dirty="0" err="1" smtClean="0"/>
              <a:t>work</a:t>
            </a:r>
            <a:r>
              <a:rPr lang="nb-NO" dirty="0" smtClean="0"/>
              <a:t>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Qualitative</a:t>
            </a:r>
            <a:r>
              <a:rPr lang="nb-NO" dirty="0"/>
              <a:t> </a:t>
            </a:r>
            <a:r>
              <a:rPr lang="nb-NO" dirty="0" err="1" smtClean="0"/>
              <a:t>research</a:t>
            </a:r>
            <a:r>
              <a:rPr lang="nb-NO" dirty="0" smtClean="0"/>
              <a:t> </a:t>
            </a:r>
            <a:r>
              <a:rPr lang="nb-NO" dirty="0" err="1" smtClean="0"/>
              <a:t>allows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researchers</a:t>
            </a:r>
            <a:r>
              <a:rPr lang="nb-NO" dirty="0" smtClean="0"/>
              <a:t> to </a:t>
            </a:r>
            <a:r>
              <a:rPr lang="nb-NO" dirty="0" err="1" smtClean="0"/>
              <a:t>see</a:t>
            </a:r>
            <a:r>
              <a:rPr lang="nb-NO" dirty="0" smtClean="0"/>
              <a:t> and understand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b="1" dirty="0" err="1" smtClean="0"/>
              <a:t>context</a:t>
            </a:r>
            <a:r>
              <a:rPr lang="nb-NO" dirty="0" smtClean="0"/>
              <a:t> </a:t>
            </a:r>
            <a:r>
              <a:rPr lang="nb-NO" dirty="0" err="1" smtClean="0"/>
              <a:t>within</a:t>
            </a:r>
            <a:r>
              <a:rPr lang="nb-NO" dirty="0" smtClean="0"/>
              <a:t> </a:t>
            </a:r>
            <a:r>
              <a:rPr lang="nb-NO" dirty="0" err="1" smtClean="0"/>
              <a:t>which</a:t>
            </a:r>
            <a:r>
              <a:rPr lang="nb-NO" dirty="0" smtClean="0"/>
              <a:t> </a:t>
            </a:r>
            <a:r>
              <a:rPr lang="nb-NO" dirty="0" err="1" smtClean="0"/>
              <a:t>decissions</a:t>
            </a:r>
            <a:r>
              <a:rPr lang="nb-NO" dirty="0" smtClean="0"/>
              <a:t> and </a:t>
            </a:r>
            <a:r>
              <a:rPr lang="nb-NO" dirty="0" err="1" smtClean="0"/>
              <a:t>actions</a:t>
            </a:r>
            <a:r>
              <a:rPr lang="nb-NO" dirty="0" smtClean="0"/>
              <a:t> </a:t>
            </a:r>
            <a:r>
              <a:rPr lang="nb-NO" dirty="0" err="1" smtClean="0"/>
              <a:t>take</a:t>
            </a:r>
            <a:r>
              <a:rPr lang="nb-NO" dirty="0" smtClean="0"/>
              <a:t> </a:t>
            </a:r>
            <a:r>
              <a:rPr lang="nb-NO" dirty="0" err="1" smtClean="0"/>
              <a:t>place</a:t>
            </a:r>
            <a:r>
              <a:rPr lang="nb-NO" dirty="0" smtClean="0"/>
              <a:t>. It is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b="1" dirty="0" err="1" smtClean="0"/>
              <a:t>context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helps</a:t>
            </a:r>
            <a:r>
              <a:rPr lang="nb-NO" dirty="0" smtClean="0"/>
              <a:t> </a:t>
            </a:r>
            <a:r>
              <a:rPr lang="nb-NO" dirty="0" err="1" smtClean="0"/>
              <a:t>explain</a:t>
            </a:r>
            <a:r>
              <a:rPr lang="nb-NO" dirty="0" smtClean="0"/>
              <a:t> </a:t>
            </a:r>
            <a:r>
              <a:rPr lang="nb-NO" dirty="0" err="1" smtClean="0"/>
              <a:t>why</a:t>
            </a:r>
            <a:r>
              <a:rPr lang="nb-NO" dirty="0" smtClean="0"/>
              <a:t> </a:t>
            </a:r>
            <a:r>
              <a:rPr lang="nb-NO" dirty="0" err="1" smtClean="0"/>
              <a:t>someone</a:t>
            </a:r>
            <a:r>
              <a:rPr lang="nb-NO" dirty="0" smtClean="0"/>
              <a:t> </a:t>
            </a:r>
            <a:r>
              <a:rPr lang="nb-NO" dirty="0" err="1" smtClean="0"/>
              <a:t>acted</a:t>
            </a:r>
            <a:r>
              <a:rPr lang="nb-NO" dirty="0" smtClean="0"/>
              <a:t> as </a:t>
            </a:r>
            <a:r>
              <a:rPr lang="nb-NO" dirty="0" err="1" smtClean="0"/>
              <a:t>they</a:t>
            </a:r>
            <a:r>
              <a:rPr lang="nb-NO" dirty="0" smtClean="0"/>
              <a:t> </a:t>
            </a:r>
            <a:r>
              <a:rPr lang="nb-NO" dirty="0" err="1" smtClean="0"/>
              <a:t>did</a:t>
            </a:r>
            <a:r>
              <a:rPr lang="nb-NO" dirty="0" smtClean="0"/>
              <a:t>. And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context</a:t>
            </a:r>
            <a:r>
              <a:rPr lang="nb-NO" dirty="0" smtClean="0"/>
              <a:t> (or multiple </a:t>
            </a:r>
            <a:r>
              <a:rPr lang="nb-NO" dirty="0" err="1" smtClean="0"/>
              <a:t>context</a:t>
            </a:r>
            <a:r>
              <a:rPr lang="nb-NO" dirty="0" smtClean="0"/>
              <a:t>) is best </a:t>
            </a:r>
            <a:r>
              <a:rPr lang="nb-NO" dirty="0" err="1" smtClean="0"/>
              <a:t>understood</a:t>
            </a:r>
            <a:r>
              <a:rPr lang="nb-NO" dirty="0" smtClean="0"/>
              <a:t> by </a:t>
            </a:r>
            <a:r>
              <a:rPr lang="nb-NO" dirty="0" err="1" smtClean="0"/>
              <a:t>talking</a:t>
            </a:r>
            <a:r>
              <a:rPr lang="nb-NO" dirty="0" smtClean="0"/>
              <a:t> to </a:t>
            </a:r>
            <a:r>
              <a:rPr lang="nb-NO" dirty="0" err="1" smtClean="0"/>
              <a:t>people</a:t>
            </a:r>
            <a:r>
              <a:rPr lang="nb-NO" dirty="0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5468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Action </a:t>
            </a:r>
            <a:r>
              <a:rPr lang="nb-NO" dirty="0" err="1" smtClean="0"/>
              <a:t>research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 smtClean="0"/>
              <a:t>With an </a:t>
            </a:r>
            <a:r>
              <a:rPr lang="nb-NO" dirty="0" err="1" smtClean="0"/>
              <a:t>aim</a:t>
            </a:r>
            <a:r>
              <a:rPr lang="nb-NO" dirty="0" smtClean="0"/>
              <a:t> to ‘</a:t>
            </a:r>
            <a:r>
              <a:rPr lang="nb-NO" dirty="0" err="1" smtClean="0"/>
              <a:t>improve</a:t>
            </a:r>
            <a:r>
              <a:rPr lang="nb-NO" dirty="0" smtClean="0"/>
              <a:t>’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Action </a:t>
            </a:r>
            <a:r>
              <a:rPr lang="nb-NO" dirty="0" err="1" smtClean="0"/>
              <a:t>research</a:t>
            </a:r>
            <a:r>
              <a:rPr lang="nb-NO" dirty="0" smtClean="0"/>
              <a:t> </a:t>
            </a:r>
            <a:r>
              <a:rPr lang="nb-NO" dirty="0" err="1" smtClean="0"/>
              <a:t>aims</a:t>
            </a:r>
            <a:r>
              <a:rPr lang="nb-NO" dirty="0" smtClean="0"/>
              <a:t> to </a:t>
            </a:r>
            <a:r>
              <a:rPr lang="nb-NO" dirty="0" err="1" smtClean="0"/>
              <a:t>solve</a:t>
            </a:r>
            <a:r>
              <a:rPr lang="nb-NO" dirty="0" smtClean="0"/>
              <a:t> </a:t>
            </a:r>
            <a:r>
              <a:rPr lang="nb-NO" dirty="0" err="1" smtClean="0"/>
              <a:t>current</a:t>
            </a:r>
            <a:r>
              <a:rPr lang="nb-NO" dirty="0" smtClean="0"/>
              <a:t> </a:t>
            </a:r>
            <a:r>
              <a:rPr lang="nb-NO" dirty="0" err="1" smtClean="0"/>
              <a:t>practical</a:t>
            </a:r>
            <a:r>
              <a:rPr lang="nb-NO" dirty="0" smtClean="0"/>
              <a:t> problems </a:t>
            </a:r>
            <a:r>
              <a:rPr lang="nb-NO" dirty="0" err="1" smtClean="0"/>
              <a:t>while</a:t>
            </a:r>
            <a:r>
              <a:rPr lang="nb-NO" dirty="0" smtClean="0"/>
              <a:t> </a:t>
            </a:r>
            <a:r>
              <a:rPr lang="nb-NO" dirty="0" err="1" smtClean="0"/>
              <a:t>expanding</a:t>
            </a:r>
            <a:r>
              <a:rPr lang="nb-NO" dirty="0" smtClean="0"/>
              <a:t> </a:t>
            </a:r>
            <a:r>
              <a:rPr lang="nb-NO" dirty="0" err="1" smtClean="0"/>
              <a:t>scientific</a:t>
            </a:r>
            <a:r>
              <a:rPr lang="nb-NO" dirty="0" smtClean="0"/>
              <a:t> </a:t>
            </a:r>
            <a:r>
              <a:rPr lang="nb-NO" dirty="0" err="1" smtClean="0"/>
              <a:t>knowledge</a:t>
            </a:r>
            <a:r>
              <a:rPr lang="nb-NO" dirty="0" smtClean="0"/>
              <a:t> (</a:t>
            </a:r>
            <a:r>
              <a:rPr lang="nb-NO" u="sng" dirty="0" err="1" smtClean="0"/>
              <a:t>articles</a:t>
            </a:r>
            <a:r>
              <a:rPr lang="nb-NO" u="sng" dirty="0" smtClean="0"/>
              <a:t>, </a:t>
            </a:r>
            <a:r>
              <a:rPr lang="nb-NO" u="sng" dirty="0" err="1" smtClean="0"/>
              <a:t>theses</a:t>
            </a:r>
            <a:r>
              <a:rPr lang="nb-NO" u="sng" dirty="0" smtClean="0"/>
              <a:t>, masters, </a:t>
            </a:r>
            <a:r>
              <a:rPr lang="nb-NO" u="sng" dirty="0" err="1" smtClean="0"/>
              <a:t>phd</a:t>
            </a:r>
            <a:r>
              <a:rPr lang="nb-NO" dirty="0" smtClean="0"/>
              <a:t>)</a:t>
            </a:r>
            <a:endParaRPr lang="nb-NO" dirty="0" smtClean="0"/>
          </a:p>
          <a:p>
            <a:r>
              <a:rPr lang="nb-NO" dirty="0" smtClean="0"/>
              <a:t>The action </a:t>
            </a:r>
            <a:r>
              <a:rPr lang="nb-NO" dirty="0" err="1" smtClean="0"/>
              <a:t>resercher</a:t>
            </a:r>
            <a:r>
              <a:rPr lang="nb-NO" dirty="0" smtClean="0"/>
              <a:t> is </a:t>
            </a:r>
            <a:r>
              <a:rPr lang="nb-NO" dirty="0" err="1" smtClean="0"/>
              <a:t>concerned</a:t>
            </a:r>
            <a:r>
              <a:rPr lang="nb-NO" dirty="0" smtClean="0"/>
              <a:t> to </a:t>
            </a:r>
            <a:r>
              <a:rPr lang="nb-NO" dirty="0" err="1" smtClean="0"/>
              <a:t>create</a:t>
            </a:r>
            <a:r>
              <a:rPr lang="nb-NO" dirty="0" smtClean="0"/>
              <a:t> </a:t>
            </a:r>
            <a:r>
              <a:rPr lang="nb-NO" dirty="0" err="1" smtClean="0"/>
              <a:t>organizational</a:t>
            </a:r>
            <a:r>
              <a:rPr lang="nb-NO" dirty="0" smtClean="0"/>
              <a:t> </a:t>
            </a:r>
            <a:r>
              <a:rPr lang="nb-NO" dirty="0" err="1" smtClean="0"/>
              <a:t>change</a:t>
            </a:r>
            <a:r>
              <a:rPr lang="nb-NO" dirty="0"/>
              <a:t> </a:t>
            </a:r>
            <a:r>
              <a:rPr lang="nb-NO" dirty="0" smtClean="0"/>
              <a:t>and </a:t>
            </a:r>
            <a:r>
              <a:rPr lang="nb-NO" dirty="0" err="1" smtClean="0"/>
              <a:t>simultaneously</a:t>
            </a:r>
            <a:r>
              <a:rPr lang="nb-NO" dirty="0" smtClean="0"/>
              <a:t> to </a:t>
            </a:r>
            <a:r>
              <a:rPr lang="nb-NO" dirty="0" err="1" smtClean="0"/>
              <a:t>study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process</a:t>
            </a:r>
            <a:r>
              <a:rPr lang="nb-NO" dirty="0" smtClean="0"/>
              <a:t>.</a:t>
            </a:r>
          </a:p>
          <a:p>
            <a:r>
              <a:rPr lang="nb-NO" dirty="0" smtClean="0"/>
              <a:t>The </a:t>
            </a:r>
            <a:r>
              <a:rPr lang="nb-NO" dirty="0" err="1" smtClean="0"/>
              <a:t>researcher</a:t>
            </a:r>
            <a:r>
              <a:rPr lang="nb-NO" dirty="0" smtClean="0"/>
              <a:t> </a:t>
            </a:r>
            <a:r>
              <a:rPr lang="nb-NO" dirty="0" err="1" smtClean="0"/>
              <a:t>enters</a:t>
            </a:r>
            <a:r>
              <a:rPr lang="nb-NO" dirty="0" smtClean="0"/>
              <a:t> a real-</a:t>
            </a:r>
            <a:r>
              <a:rPr lang="nb-NO" dirty="0" err="1" smtClean="0"/>
              <a:t>world</a:t>
            </a:r>
            <a:r>
              <a:rPr lang="nb-NO" dirty="0" smtClean="0"/>
              <a:t> </a:t>
            </a:r>
            <a:r>
              <a:rPr lang="nb-NO" dirty="0" err="1" smtClean="0"/>
              <a:t>situation</a:t>
            </a:r>
            <a:r>
              <a:rPr lang="nb-NO" dirty="0" smtClean="0"/>
              <a:t> and </a:t>
            </a:r>
            <a:r>
              <a:rPr lang="nb-NO" dirty="0" err="1" smtClean="0"/>
              <a:t>aims</a:t>
            </a:r>
            <a:r>
              <a:rPr lang="nb-NO" dirty="0" smtClean="0"/>
              <a:t> </a:t>
            </a:r>
            <a:r>
              <a:rPr lang="nb-NO" dirty="0" err="1" smtClean="0"/>
              <a:t>both</a:t>
            </a:r>
            <a:r>
              <a:rPr lang="nb-NO" dirty="0" smtClean="0"/>
              <a:t> to </a:t>
            </a:r>
            <a:r>
              <a:rPr lang="nb-NO" dirty="0" err="1" smtClean="0"/>
              <a:t>improve</a:t>
            </a:r>
            <a:r>
              <a:rPr lang="nb-NO" dirty="0" smtClean="0"/>
              <a:t> it and to </a:t>
            </a:r>
            <a:r>
              <a:rPr lang="nb-NO" dirty="0" err="1" smtClean="0"/>
              <a:t>acquire</a:t>
            </a:r>
            <a:r>
              <a:rPr lang="nb-NO" dirty="0" smtClean="0"/>
              <a:t> </a:t>
            </a:r>
            <a:r>
              <a:rPr lang="nb-NO" dirty="0" err="1" smtClean="0"/>
              <a:t>knowledge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87931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history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Action Research in IS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96200" cy="4953000"/>
          </a:xfrm>
        </p:spPr>
        <p:txBody>
          <a:bodyPr>
            <a:normAutofit fontScale="92500" lnSpcReduction="20000"/>
          </a:bodyPr>
          <a:lstStyle/>
          <a:p>
            <a:r>
              <a:rPr lang="nb-NO" sz="2000" dirty="0" smtClean="0"/>
              <a:t>The </a:t>
            </a:r>
            <a:r>
              <a:rPr lang="nb-NO" sz="2000" dirty="0" err="1" smtClean="0"/>
              <a:t>Tavistock</a:t>
            </a:r>
            <a:r>
              <a:rPr lang="nb-NO" sz="2000" dirty="0" smtClean="0"/>
              <a:t> </a:t>
            </a:r>
            <a:r>
              <a:rPr lang="nb-NO" sz="2000" dirty="0" err="1" smtClean="0"/>
              <a:t>Institute</a:t>
            </a:r>
            <a:r>
              <a:rPr lang="nb-NO" sz="2000" dirty="0" smtClean="0"/>
              <a:t> </a:t>
            </a:r>
            <a:r>
              <a:rPr lang="nb-NO" sz="2000" dirty="0" err="1" smtClean="0"/>
              <a:t>of</a:t>
            </a:r>
            <a:r>
              <a:rPr lang="nb-NO" sz="2000" dirty="0" smtClean="0"/>
              <a:t> Human </a:t>
            </a:r>
            <a:r>
              <a:rPr lang="nb-NO" sz="2000" dirty="0" err="1" smtClean="0"/>
              <a:t>Relations</a:t>
            </a:r>
            <a:r>
              <a:rPr lang="nb-NO" sz="2000" dirty="0" smtClean="0"/>
              <a:t> 1950’s</a:t>
            </a:r>
          </a:p>
          <a:p>
            <a:pPr lvl="1"/>
            <a:r>
              <a:rPr lang="nb-NO" sz="1600" dirty="0" err="1" smtClean="0"/>
              <a:t>Automatisation</a:t>
            </a:r>
            <a:r>
              <a:rPr lang="nb-NO" sz="1600" dirty="0" smtClean="0"/>
              <a:t> </a:t>
            </a:r>
            <a:r>
              <a:rPr lang="nb-NO" sz="1600" dirty="0" err="1" smtClean="0"/>
              <a:t>but</a:t>
            </a:r>
            <a:r>
              <a:rPr lang="nb-NO" sz="1600" dirty="0" smtClean="0"/>
              <a:t> less </a:t>
            </a:r>
            <a:r>
              <a:rPr lang="nb-NO" sz="1600" dirty="0" err="1" smtClean="0"/>
              <a:t>productive</a:t>
            </a:r>
            <a:endParaRPr lang="nb-NO" sz="1600" dirty="0" smtClean="0"/>
          </a:p>
          <a:p>
            <a:r>
              <a:rPr lang="nb-NO" sz="2000" dirty="0" err="1" smtClean="0"/>
              <a:t>Socio</a:t>
            </a:r>
            <a:r>
              <a:rPr lang="nb-NO" sz="2000" dirty="0" smtClean="0"/>
              <a:t> </a:t>
            </a:r>
            <a:r>
              <a:rPr lang="nb-NO" sz="2000" dirty="0" err="1" smtClean="0"/>
              <a:t>technical</a:t>
            </a:r>
            <a:r>
              <a:rPr lang="nb-NO" sz="2000" dirty="0" smtClean="0"/>
              <a:t> </a:t>
            </a:r>
            <a:r>
              <a:rPr lang="nb-NO" sz="2000" dirty="0" err="1" smtClean="0"/>
              <a:t>approach</a:t>
            </a:r>
            <a:r>
              <a:rPr lang="nb-NO" sz="2000" dirty="0" smtClean="0"/>
              <a:t> Enid </a:t>
            </a:r>
            <a:r>
              <a:rPr lang="nb-NO" sz="2000" dirty="0" err="1" smtClean="0"/>
              <a:t>Mumford</a:t>
            </a:r>
            <a:endParaRPr lang="nb-NO" sz="2000" dirty="0" smtClean="0"/>
          </a:p>
          <a:p>
            <a:pPr lvl="1"/>
            <a:r>
              <a:rPr lang="nb-NO" sz="1800" dirty="0" err="1" smtClean="0"/>
              <a:t>Autonomous</a:t>
            </a:r>
            <a:r>
              <a:rPr lang="nb-NO" sz="1800" dirty="0" smtClean="0"/>
              <a:t> </a:t>
            </a:r>
            <a:r>
              <a:rPr lang="nb-NO" sz="1800" dirty="0" err="1" smtClean="0"/>
              <a:t>groups</a:t>
            </a:r>
            <a:endParaRPr lang="nb-NO" sz="1800" dirty="0" smtClean="0"/>
          </a:p>
          <a:p>
            <a:pPr lvl="1"/>
            <a:r>
              <a:rPr lang="nb-NO" sz="1800" dirty="0" err="1" smtClean="0"/>
              <a:t>Concensus</a:t>
            </a:r>
            <a:endParaRPr lang="nb-NO" sz="1800" dirty="0" smtClean="0"/>
          </a:p>
          <a:p>
            <a:r>
              <a:rPr lang="nb-NO" sz="2000" dirty="0" smtClean="0"/>
              <a:t>Scandinavian </a:t>
            </a:r>
            <a:r>
              <a:rPr lang="nb-NO" sz="2000" dirty="0" err="1" smtClean="0"/>
              <a:t>tradition</a:t>
            </a:r>
            <a:endParaRPr lang="nb-NO" sz="2000" dirty="0" smtClean="0"/>
          </a:p>
          <a:p>
            <a:pPr lvl="1"/>
            <a:r>
              <a:rPr lang="nb-NO" sz="1800" dirty="0" smtClean="0"/>
              <a:t>Critical </a:t>
            </a:r>
            <a:r>
              <a:rPr lang="nb-NO" sz="1800" dirty="0" err="1" smtClean="0"/>
              <a:t>perspectiv</a:t>
            </a:r>
            <a:r>
              <a:rPr lang="nb-NO" sz="1800" dirty="0" smtClean="0"/>
              <a:t>: </a:t>
            </a:r>
            <a:r>
              <a:rPr lang="nb-NO" sz="1800" dirty="0" err="1" smtClean="0"/>
              <a:t>Workplace</a:t>
            </a:r>
            <a:r>
              <a:rPr lang="nb-NO" sz="1800" dirty="0" smtClean="0"/>
              <a:t> Democracy</a:t>
            </a:r>
          </a:p>
          <a:p>
            <a:pPr lvl="1"/>
            <a:r>
              <a:rPr lang="nb-NO" sz="1800" dirty="0" smtClean="0"/>
              <a:t>Iron &amp; Metal union </a:t>
            </a:r>
            <a:r>
              <a:rPr lang="nb-NO" sz="1800" dirty="0" err="1" smtClean="0"/>
              <a:t>project</a:t>
            </a:r>
            <a:r>
              <a:rPr lang="nb-NO" sz="1800" dirty="0" smtClean="0"/>
              <a:t> Kristen Nygaard</a:t>
            </a:r>
          </a:p>
          <a:p>
            <a:pPr lvl="1"/>
            <a:r>
              <a:rPr lang="nb-NO" sz="1800" dirty="0" smtClean="0"/>
              <a:t>«Data avtalen»</a:t>
            </a:r>
          </a:p>
          <a:p>
            <a:pPr lvl="1"/>
            <a:r>
              <a:rPr lang="nb-NO" sz="1800" dirty="0" err="1" smtClean="0"/>
              <a:t>Tool</a:t>
            </a:r>
            <a:r>
              <a:rPr lang="nb-NO" sz="1800" dirty="0" smtClean="0"/>
              <a:t> </a:t>
            </a:r>
            <a:r>
              <a:rPr lang="nb-NO" sz="1800" dirty="0" err="1" smtClean="0"/>
              <a:t>perspective</a:t>
            </a:r>
            <a:r>
              <a:rPr lang="nb-NO" sz="1800" dirty="0" smtClean="0"/>
              <a:t>: support </a:t>
            </a:r>
            <a:r>
              <a:rPr lang="nb-NO" sz="1800" dirty="0" err="1" smtClean="0"/>
              <a:t>work</a:t>
            </a:r>
            <a:r>
              <a:rPr lang="nb-NO" sz="1800" dirty="0" smtClean="0"/>
              <a:t> </a:t>
            </a:r>
            <a:r>
              <a:rPr lang="nb-NO" sz="1800" dirty="0" err="1" smtClean="0"/>
              <a:t>expertice</a:t>
            </a:r>
            <a:r>
              <a:rPr lang="nb-NO" sz="1800" dirty="0" smtClean="0"/>
              <a:t>, mutual </a:t>
            </a:r>
            <a:r>
              <a:rPr lang="nb-NO" sz="1800" dirty="0" err="1" smtClean="0"/>
              <a:t>learning</a:t>
            </a:r>
            <a:endParaRPr lang="nb-NO" sz="1800" dirty="0"/>
          </a:p>
          <a:p>
            <a:r>
              <a:rPr lang="nb-NO" sz="2000" dirty="0" err="1" smtClean="0"/>
              <a:t>Participatory</a:t>
            </a:r>
            <a:r>
              <a:rPr lang="nb-NO" sz="2000" dirty="0" smtClean="0"/>
              <a:t> Design</a:t>
            </a:r>
            <a:r>
              <a:rPr lang="nb-NO" sz="2000" dirty="0"/>
              <a:t>	</a:t>
            </a:r>
            <a:endParaRPr lang="nb-NO" sz="2000" dirty="0" smtClean="0"/>
          </a:p>
          <a:p>
            <a:pPr lvl="1"/>
            <a:r>
              <a:rPr lang="nb-NO" sz="1800" dirty="0" err="1" smtClean="0"/>
              <a:t>Etnografic</a:t>
            </a:r>
            <a:r>
              <a:rPr lang="nb-NO" sz="1800" dirty="0" smtClean="0"/>
              <a:t> studies: </a:t>
            </a:r>
            <a:r>
              <a:rPr lang="nb-NO" sz="1800" dirty="0" err="1" smtClean="0"/>
              <a:t>Thick</a:t>
            </a:r>
            <a:r>
              <a:rPr lang="nb-NO" sz="1800" dirty="0" smtClean="0"/>
              <a:t> </a:t>
            </a:r>
            <a:r>
              <a:rPr lang="nb-NO" sz="1800" dirty="0" err="1" smtClean="0"/>
              <a:t>descriptions</a:t>
            </a:r>
            <a:r>
              <a:rPr lang="nb-NO" sz="1800" dirty="0" smtClean="0"/>
              <a:t> -&gt; </a:t>
            </a:r>
            <a:r>
              <a:rPr lang="nb-NO" sz="1800" dirty="0" err="1" smtClean="0"/>
              <a:t>focus</a:t>
            </a:r>
            <a:r>
              <a:rPr lang="nb-NO" sz="1800" dirty="0" smtClean="0"/>
              <a:t> </a:t>
            </a:r>
            <a:r>
              <a:rPr lang="nb-NO" sz="1800" dirty="0" err="1" smtClean="0"/>
              <a:t>on</a:t>
            </a:r>
            <a:r>
              <a:rPr lang="nb-NO" sz="1800" dirty="0" smtClean="0"/>
              <a:t> </a:t>
            </a:r>
            <a:r>
              <a:rPr lang="nb-NO" sz="1800" dirty="0" err="1" smtClean="0"/>
              <a:t>work</a:t>
            </a:r>
            <a:r>
              <a:rPr lang="nb-NO" sz="1800" dirty="0" smtClean="0"/>
              <a:t> </a:t>
            </a:r>
            <a:r>
              <a:rPr lang="nb-NO" sz="1800" dirty="0" err="1" smtClean="0"/>
              <a:t>practices</a:t>
            </a:r>
            <a:endParaRPr lang="nb-NO" sz="1800" dirty="0" smtClean="0"/>
          </a:p>
          <a:p>
            <a:r>
              <a:rPr lang="nb-NO" sz="2000" dirty="0"/>
              <a:t>Computer </a:t>
            </a:r>
            <a:r>
              <a:rPr lang="nb-NO" sz="2000" dirty="0" err="1"/>
              <a:t>Supported</a:t>
            </a:r>
            <a:r>
              <a:rPr lang="nb-NO" sz="2000" dirty="0"/>
              <a:t> </a:t>
            </a:r>
            <a:r>
              <a:rPr lang="nb-NO" sz="2000" dirty="0" err="1"/>
              <a:t>Collaborative</a:t>
            </a:r>
            <a:r>
              <a:rPr lang="nb-NO" sz="2000" dirty="0"/>
              <a:t> </a:t>
            </a:r>
            <a:r>
              <a:rPr lang="nb-NO" sz="2000" dirty="0" err="1"/>
              <a:t>Work</a:t>
            </a:r>
            <a:r>
              <a:rPr lang="nb-NO" sz="2000" dirty="0"/>
              <a:t> (CSCW)</a:t>
            </a:r>
          </a:p>
          <a:p>
            <a:pPr lvl="1"/>
            <a:r>
              <a:rPr lang="nb-NO" sz="1600" dirty="0" err="1"/>
              <a:t>Work</a:t>
            </a:r>
            <a:r>
              <a:rPr lang="nb-NO" sz="1600" dirty="0"/>
              <a:t> </a:t>
            </a:r>
            <a:r>
              <a:rPr lang="nb-NO" sz="1600" dirty="0" err="1"/>
              <a:t>practice</a:t>
            </a:r>
            <a:r>
              <a:rPr lang="nb-NO" sz="1600" dirty="0"/>
              <a:t> + Collaboration</a:t>
            </a:r>
          </a:p>
          <a:p>
            <a:pPr lvl="1"/>
            <a:r>
              <a:rPr lang="nb-NO" sz="1600" dirty="0" err="1"/>
              <a:t>Individual</a:t>
            </a:r>
            <a:r>
              <a:rPr lang="nb-NO" sz="1600" dirty="0"/>
              <a:t> &amp; </a:t>
            </a:r>
            <a:r>
              <a:rPr lang="nb-NO" sz="1600" dirty="0" err="1"/>
              <a:t>collective</a:t>
            </a:r>
            <a:endParaRPr lang="nb-NO" sz="2000" dirty="0" smtClean="0"/>
          </a:p>
          <a:p>
            <a:r>
              <a:rPr lang="nb-NO" sz="2000" dirty="0" smtClean="0"/>
              <a:t>HISP – Network </a:t>
            </a:r>
            <a:r>
              <a:rPr lang="nb-NO" sz="2000" dirty="0" err="1" smtClean="0"/>
              <a:t>of</a:t>
            </a:r>
            <a:r>
              <a:rPr lang="nb-NO" sz="2000" dirty="0" smtClean="0"/>
              <a:t> Action</a:t>
            </a:r>
            <a:endParaRPr lang="nb-NO" sz="2000" dirty="0" smtClean="0"/>
          </a:p>
          <a:p>
            <a:pPr lvl="1"/>
            <a:r>
              <a:rPr lang="nb-NO" sz="1600" dirty="0" err="1" smtClean="0"/>
              <a:t>Improve</a:t>
            </a:r>
            <a:r>
              <a:rPr lang="nb-NO" sz="1600" dirty="0" smtClean="0"/>
              <a:t> Health &amp; </a:t>
            </a:r>
            <a:r>
              <a:rPr lang="nb-NO" sz="1600" dirty="0" err="1" smtClean="0"/>
              <a:t>local</a:t>
            </a:r>
            <a:r>
              <a:rPr lang="nb-NO" sz="1600" dirty="0" smtClean="0"/>
              <a:t> Health Information Systems</a:t>
            </a:r>
          </a:p>
          <a:p>
            <a:pPr lvl="1"/>
            <a:r>
              <a:rPr lang="nb-NO" sz="1600" dirty="0" err="1" smtClean="0"/>
              <a:t>Local</a:t>
            </a:r>
            <a:r>
              <a:rPr lang="nb-NO" sz="1600" dirty="0" smtClean="0"/>
              <a:t> </a:t>
            </a:r>
            <a:r>
              <a:rPr lang="nb-NO" sz="1600" dirty="0" err="1" smtClean="0"/>
              <a:t>knowledge</a:t>
            </a:r>
            <a:r>
              <a:rPr lang="nb-NO" sz="1600" dirty="0"/>
              <a:t>	</a:t>
            </a:r>
            <a:r>
              <a:rPr lang="nb-NO" sz="1600" dirty="0" smtClean="0"/>
              <a:t>	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404252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10108</TotalTime>
  <Words>2787</Words>
  <Application>Microsoft Office PowerPoint</Application>
  <PresentationFormat>On-screen Show (4:3)</PresentationFormat>
  <Paragraphs>608</Paragraphs>
  <Slides>45</Slides>
  <Notes>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Empirical research in Information systems in Developing countries</vt:lpstr>
      <vt:lpstr>Empirical research in Information systems in Developing countries</vt:lpstr>
      <vt:lpstr>Research method</vt:lpstr>
      <vt:lpstr>PowerPoint Presentation</vt:lpstr>
      <vt:lpstr>PowerPoint Presentation</vt:lpstr>
      <vt:lpstr>PowerPoint Presentation</vt:lpstr>
      <vt:lpstr>Qualitative research (when you go to the field and do empirical work)</vt:lpstr>
      <vt:lpstr>Action research  With an aim to ‘improve’</vt:lpstr>
      <vt:lpstr>The history of Action Research in IS</vt:lpstr>
      <vt:lpstr>PowerPoint Presentation</vt:lpstr>
      <vt:lpstr>The Action Research Cycle</vt:lpstr>
      <vt:lpstr>The Action Research Cycle</vt:lpstr>
      <vt:lpstr>PowerPoint Presentation</vt:lpstr>
      <vt:lpstr>HISP Action Research &amp; Development</vt:lpstr>
      <vt:lpstr>Example Indonesia</vt:lpstr>
      <vt:lpstr>Action research Methodology: 10 districts multiple cycles</vt:lpstr>
      <vt:lpstr>Empirical research: Evaluating Systems &amp; Mapping Data   - diferent practices in districts and provinces</vt:lpstr>
      <vt:lpstr>PowerPoint Presentation</vt:lpstr>
      <vt:lpstr>PowerPoint Presentation</vt:lpstr>
      <vt:lpstr>PowerPoint Presentation</vt:lpstr>
      <vt:lpstr>‘Bottom-up’ dashboard &amp; data integration project</vt:lpstr>
      <vt:lpstr>PowerPoint Presentation</vt:lpstr>
      <vt:lpstr>PowerPoint Presentation</vt:lpstr>
      <vt:lpstr>Example Project to improve data use and DHIS2</vt:lpstr>
      <vt:lpstr>PowerPoint Presentation</vt:lpstr>
      <vt:lpstr>Method &amp; Objectives for  ‘concurrent evaluation, intervention, &amp; improvement project’</vt:lpstr>
      <vt:lpstr>Focus on Routine data use meetings &amp; procedures</vt:lpstr>
      <vt:lpstr>PowerPoint Presentation</vt:lpstr>
      <vt:lpstr>How to understand information use? - Or how information systems are useful. Or contribute to development</vt:lpstr>
      <vt:lpstr>PowerPoint Presentation</vt:lpstr>
      <vt:lpstr>PowerPoint Presentation</vt:lpstr>
      <vt:lpstr>Mozambique: Monthly meeting using ‘scorecard’ table to check achievement ‘face to face’  with each facility </vt:lpstr>
      <vt:lpstr>Rwanda - Most Used Analytics Features</vt:lpstr>
      <vt:lpstr>Tanzania: Most used analytics efatures</vt:lpstr>
      <vt:lpstr>       DHIS2 implemention not well embedded in Data use practices &amp; workflow  </vt:lpstr>
      <vt:lpstr>DHIS2 – Continuum of challenges:  core features, better configurations, capacity</vt:lpstr>
      <vt:lpstr>PowerPoint Presentation</vt:lpstr>
      <vt:lpstr>Cycles of action research:  Example Lao PDR </vt:lpstr>
      <vt:lpstr>Lao evaluation 2016/17:</vt:lpstr>
      <vt:lpstr>Lao evaluation and redesign </vt:lpstr>
      <vt:lpstr>EPI Register – One line per Child – DH Difficult for event capture; Xiengnuen</vt:lpstr>
      <vt:lpstr>Lao: Actions based on evaluation </vt:lpstr>
      <vt:lpstr>Easy to cross check with register to event capture But event capture requires event based registration</vt:lpstr>
      <vt:lpstr>EPI register- One line per visit – HC Needed for ‘event capture’; Pakxueang</vt:lpstr>
      <vt:lpstr>Results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role in DHIS2 Implementation in Indonesia</dc:title>
  <dc:creator>Jørn Braa</dc:creator>
  <cp:lastModifiedBy>Jørn Braa</cp:lastModifiedBy>
  <cp:revision>106</cp:revision>
  <dcterms:created xsi:type="dcterms:W3CDTF">2018-10-06T12:31:06Z</dcterms:created>
  <dcterms:modified xsi:type="dcterms:W3CDTF">2019-10-11T09:02:00Z</dcterms:modified>
</cp:coreProperties>
</file>