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3" r:id="rId5"/>
  </p:sldMasterIdLst>
  <p:notesMasterIdLst>
    <p:notesMasterId r:id="rId60"/>
  </p:notesMasterIdLst>
  <p:sldIdLst>
    <p:sldId id="256" r:id="rId6"/>
    <p:sldId id="328" r:id="rId7"/>
    <p:sldId id="315" r:id="rId8"/>
    <p:sldId id="329" r:id="rId9"/>
    <p:sldId id="268" r:id="rId10"/>
    <p:sldId id="310" r:id="rId11"/>
    <p:sldId id="311" r:id="rId12"/>
    <p:sldId id="261" r:id="rId13"/>
    <p:sldId id="313" r:id="rId14"/>
    <p:sldId id="269" r:id="rId15"/>
    <p:sldId id="324" r:id="rId16"/>
    <p:sldId id="312" r:id="rId17"/>
    <p:sldId id="271" r:id="rId18"/>
    <p:sldId id="262" r:id="rId19"/>
    <p:sldId id="265" r:id="rId20"/>
    <p:sldId id="266" r:id="rId21"/>
    <p:sldId id="267" r:id="rId22"/>
    <p:sldId id="273" r:id="rId23"/>
    <p:sldId id="274" r:id="rId24"/>
    <p:sldId id="330" r:id="rId25"/>
    <p:sldId id="275" r:id="rId26"/>
    <p:sldId id="282" r:id="rId27"/>
    <p:sldId id="280" r:id="rId28"/>
    <p:sldId id="281" r:id="rId29"/>
    <p:sldId id="331" r:id="rId30"/>
    <p:sldId id="332" r:id="rId31"/>
    <p:sldId id="283" r:id="rId32"/>
    <p:sldId id="284" r:id="rId33"/>
    <p:sldId id="285" r:id="rId34"/>
    <p:sldId id="288" r:id="rId35"/>
    <p:sldId id="289" r:id="rId36"/>
    <p:sldId id="296" r:id="rId37"/>
    <p:sldId id="290" r:id="rId38"/>
    <p:sldId id="291" r:id="rId39"/>
    <p:sldId id="294" r:id="rId40"/>
    <p:sldId id="300" r:id="rId41"/>
    <p:sldId id="295" r:id="rId42"/>
    <p:sldId id="301" r:id="rId43"/>
    <p:sldId id="302" r:id="rId44"/>
    <p:sldId id="303" r:id="rId45"/>
    <p:sldId id="304" r:id="rId46"/>
    <p:sldId id="305" r:id="rId47"/>
    <p:sldId id="306" r:id="rId48"/>
    <p:sldId id="307" r:id="rId49"/>
    <p:sldId id="308" r:id="rId50"/>
    <p:sldId id="316" r:id="rId51"/>
    <p:sldId id="317" r:id="rId52"/>
    <p:sldId id="318" r:id="rId53"/>
    <p:sldId id="320" r:id="rId54"/>
    <p:sldId id="321" r:id="rId55"/>
    <p:sldId id="322" r:id="rId56"/>
    <p:sldId id="323" r:id="rId57"/>
    <p:sldId id="327" r:id="rId58"/>
    <p:sldId id="326"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343" autoAdjust="0"/>
  </p:normalViewPr>
  <p:slideViewPr>
    <p:cSldViewPr>
      <p:cViewPr varScale="1">
        <p:scale>
          <a:sx n="69" d="100"/>
          <a:sy n="69" d="100"/>
        </p:scale>
        <p:origin x="1416" y="66"/>
      </p:cViewPr>
      <p:guideLst>
        <p:guide orient="horz" pos="2160"/>
        <p:guide pos="2880"/>
      </p:guideLst>
    </p:cSldViewPr>
  </p:slideViewPr>
  <p:outlineViewPr>
    <p:cViewPr>
      <p:scale>
        <a:sx n="33" d="100"/>
        <a:sy n="33" d="100"/>
      </p:scale>
      <p:origin x="0" y="-2364"/>
    </p:cViewPr>
  </p:outlineViewPr>
  <p:notesTextViewPr>
    <p:cViewPr>
      <p:scale>
        <a:sx n="1" d="1"/>
        <a:sy n="1" d="1"/>
      </p:scale>
      <p:origin x="0" y="0"/>
    </p:cViewPr>
  </p:notesTextViewPr>
  <p:sorterViewPr>
    <p:cViewPr varScale="1">
      <p:scale>
        <a:sx n="100" d="100"/>
        <a:sy n="100" d="100"/>
      </p:scale>
      <p:origin x="0" y="-10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CABB4-D13B-4D7C-A7AA-9E2859F0E3F3}" type="datetimeFigureOut">
              <a:rPr lang="en-GB" smtClean="0"/>
              <a:t>08/10/2019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FEB6F-3997-41B2-BD32-F25ABF72BF3F}" type="slidenum">
              <a:rPr lang="en-GB" smtClean="0"/>
              <a:t>‹#›</a:t>
            </a:fld>
            <a:endParaRPr lang="en-GB"/>
          </a:p>
        </p:txBody>
      </p:sp>
    </p:spTree>
    <p:extLst>
      <p:ext uri="{BB962C8B-B14F-4D97-AF65-F5344CB8AC3E}">
        <p14:creationId xmlns:p14="http://schemas.microsoft.com/office/powerpoint/2010/main" val="3362782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85574-2EA9-4A38-A242-7B4E91F027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9141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dirty="0" smtClean="0"/>
              <a:t>Upwork and Freelancer – are estimated to have 4.5 and 7.5 million workers worldwide [8]. It is predicted that, by 2020, the OO sector overall will be worth US$15-25bn [15]. </a:t>
            </a:r>
          </a:p>
          <a:p>
            <a:pPr lvl="0"/>
            <a:endParaRPr lang="en-GB" b="1" dirty="0" smtClean="0"/>
          </a:p>
          <a:p>
            <a:pPr lvl="0"/>
            <a:r>
              <a:rPr lang="en-GB" b="1" dirty="0" smtClean="0"/>
              <a:t>two main types of platforms including microwork such as Amazon Mechanical Turk and online freelancing such as Upwork, Freelancer, Guru, Fiverr etc. each targeting different segments of workers and employers. Estimates vary on the number of OO platforms and the marketplace is dynamic but we know there are hundreds of examples that incorporate a wide range of tasks including data entry and transcription; data analytics; web, mobile apps, and software development; legal and accounting services; engineering and architecture services; translation; administrative support; customer service; and sales and marketing. The World Bank estimated OO annual revenues of $4.8 billion in 2016 and between $15-$25 billion by 2020 [15].</a:t>
            </a:r>
            <a:endParaRPr lang="en-US" b="1" dirty="0" smtClean="0"/>
          </a:p>
          <a:p>
            <a:pPr eaLnBrk="1" hangingPunct="1">
              <a:lnSpc>
                <a:spcPct val="80000"/>
              </a:lnSpc>
            </a:pPr>
            <a:endParaRPr lang="en-US" b="1" dirty="0">
              <a:latin typeface="Arial" pitchFamily="34" charset="0"/>
              <a:cs typeface="Arial" pitchFamily="34" charset="0"/>
            </a:endParaRPr>
          </a:p>
          <a:p>
            <a:pPr eaLnBrk="1" hangingPunct="1">
              <a:lnSpc>
                <a:spcPct val="80000"/>
              </a:lnSpc>
            </a:pPr>
            <a:endParaRPr lang="en-US" b="1" dirty="0">
              <a:latin typeface="Arial" pitchFamily="34" charset="0"/>
              <a:cs typeface="Arial" pitchFamily="34" charset="0"/>
            </a:endParaRPr>
          </a:p>
          <a:p>
            <a:pPr eaLnBrk="1" hangingPunct="1">
              <a:lnSpc>
                <a:spcPct val="80000"/>
              </a:lnSpc>
            </a:pPr>
            <a:endParaRPr lang="en-US" b="1" dirty="0">
              <a:latin typeface="Arial" pitchFamily="34" charset="0"/>
              <a:cs typeface="Arial" pitchFamily="34" charset="0"/>
            </a:endParaRPr>
          </a:p>
          <a:p>
            <a:pPr eaLnBrk="1" hangingPunct="1">
              <a:lnSpc>
                <a:spcPct val="80000"/>
              </a:lnSpc>
            </a:pPr>
            <a:endParaRPr lang="en-US" b="1" dirty="0">
              <a:latin typeface="Arial" pitchFamily="34" charset="0"/>
              <a:cs typeface="Arial" pitchFamily="34" charset="0"/>
            </a:endParaRPr>
          </a:p>
          <a:p>
            <a:pPr eaLnBrk="1" hangingPunct="1">
              <a:lnSpc>
                <a:spcPct val="80000"/>
              </a:lnSpc>
            </a:pPr>
            <a:r>
              <a:rPr lang="en-US" b="1" dirty="0">
                <a:latin typeface="Arial" pitchFamily="34" charset="0"/>
                <a:cs typeface="Arial" pitchFamily="34" charset="0"/>
              </a:rPr>
              <a:t>Table circa 2009: Prominent Online Marketplaces for Services</a:t>
            </a:r>
          </a:p>
          <a:p>
            <a:pPr eaLnBrk="1" hangingPunct="1">
              <a:lnSpc>
                <a:spcPct val="80000"/>
              </a:lnSpc>
            </a:pPr>
            <a:r>
              <a:rPr lang="en-US" dirty="0">
                <a:latin typeface="Arial" pitchFamily="34" charset="0"/>
                <a:cs typeface="Arial" pitchFamily="34" charset="0"/>
              </a:rPr>
              <a:t>• </a:t>
            </a:r>
            <a:r>
              <a:rPr lang="en-US" b="1" dirty="0">
                <a:latin typeface="Arial" pitchFamily="34" charset="0"/>
                <a:cs typeface="Arial" pitchFamily="34" charset="0"/>
              </a:rPr>
              <a:t>Guru.com: </a:t>
            </a:r>
            <a:r>
              <a:rPr lang="en-US" dirty="0">
                <a:latin typeface="Arial" pitchFamily="34" charset="0"/>
                <a:cs typeface="Arial" pitchFamily="34" charset="0"/>
              </a:rPr>
              <a:t>Guru.com, a Pennsylvania based company, seems to be the largest marketplace</a:t>
            </a:r>
          </a:p>
          <a:p>
            <a:pPr eaLnBrk="1" hangingPunct="1">
              <a:lnSpc>
                <a:spcPct val="80000"/>
              </a:lnSpc>
            </a:pPr>
            <a:r>
              <a:rPr lang="en-US" dirty="0">
                <a:latin typeface="Arial" pitchFamily="34" charset="0"/>
                <a:cs typeface="Arial" pitchFamily="34" charset="0"/>
              </a:rPr>
              <a:t>with more than 625,000 registered vendors and freelance professionals and with more than 60</a:t>
            </a:r>
          </a:p>
          <a:p>
            <a:pPr eaLnBrk="1" hangingPunct="1">
              <a:lnSpc>
                <a:spcPct val="80000"/>
              </a:lnSpc>
            </a:pPr>
            <a:r>
              <a:rPr lang="en-US" dirty="0">
                <a:latin typeface="Arial" pitchFamily="34" charset="0"/>
                <a:cs typeface="Arial" pitchFamily="34" charset="0"/>
              </a:rPr>
              <a:t>percent of these coming from low-wage countries. Guru follows a "closed auction" model of</a:t>
            </a:r>
          </a:p>
          <a:p>
            <a:pPr eaLnBrk="1" hangingPunct="1">
              <a:lnSpc>
                <a:spcPct val="80000"/>
              </a:lnSpc>
            </a:pPr>
            <a:r>
              <a:rPr lang="en-US" dirty="0">
                <a:latin typeface="Arial" pitchFamily="34" charset="0"/>
                <a:cs typeface="Arial" pitchFamily="34" charset="0"/>
              </a:rPr>
              <a:t>bidding and hence the vendors cannot see each other bids. Usually, after a project is</a:t>
            </a:r>
          </a:p>
          <a:p>
            <a:pPr eaLnBrk="1" hangingPunct="1">
              <a:lnSpc>
                <a:spcPct val="80000"/>
              </a:lnSpc>
            </a:pPr>
            <a:r>
              <a:rPr lang="en-US" dirty="0">
                <a:latin typeface="Arial" pitchFamily="34" charset="0"/>
                <a:cs typeface="Arial" pitchFamily="34" charset="0"/>
              </a:rPr>
              <a:t>completed, the final work-product is sent to Guru’s "Workroom," which is only accessible to</a:t>
            </a:r>
          </a:p>
          <a:p>
            <a:pPr eaLnBrk="1" hangingPunct="1">
              <a:lnSpc>
                <a:spcPct val="80000"/>
              </a:lnSpc>
            </a:pPr>
            <a:r>
              <a:rPr lang="en-US" dirty="0">
                <a:latin typeface="Arial" pitchFamily="34" charset="0"/>
                <a:cs typeface="Arial" pitchFamily="34" charset="0"/>
              </a:rPr>
              <a:t>the contracted parties. To reduce their risk, the clients can use a “SafePay Escrow” service</a:t>
            </a:r>
          </a:p>
          <a:p>
            <a:pPr eaLnBrk="1" hangingPunct="1">
              <a:lnSpc>
                <a:spcPct val="80000"/>
              </a:lnSpc>
            </a:pPr>
            <a:r>
              <a:rPr lang="en-US" dirty="0">
                <a:latin typeface="Arial" pitchFamily="34" charset="0"/>
                <a:cs typeface="Arial" pitchFamily="34" charset="0"/>
              </a:rPr>
              <a:t>that protects the interests of both the client and the vendor during the execution of the project;</a:t>
            </a:r>
          </a:p>
          <a:p>
            <a:pPr eaLnBrk="1" hangingPunct="1">
              <a:lnSpc>
                <a:spcPct val="80000"/>
              </a:lnSpc>
            </a:pPr>
            <a:r>
              <a:rPr lang="en-US" dirty="0">
                <a:latin typeface="Arial" pitchFamily="34" charset="0"/>
                <a:cs typeface="Arial" pitchFamily="34" charset="0"/>
              </a:rPr>
              <a:t>this is clearly very important since these two parties are likely to be located in two different</a:t>
            </a:r>
          </a:p>
          <a:p>
            <a:pPr eaLnBrk="1" hangingPunct="1">
              <a:lnSpc>
                <a:spcPct val="80000"/>
              </a:lnSpc>
            </a:pPr>
            <a:r>
              <a:rPr lang="en-US" dirty="0">
                <a:latin typeface="Arial" pitchFamily="34" charset="0"/>
                <a:cs typeface="Arial" pitchFamily="34" charset="0"/>
              </a:rPr>
              <a:t>countries.</a:t>
            </a:r>
          </a:p>
          <a:p>
            <a:pPr eaLnBrk="1" hangingPunct="1">
              <a:lnSpc>
                <a:spcPct val="80000"/>
              </a:lnSpc>
            </a:pPr>
            <a:r>
              <a:rPr lang="en-US" dirty="0">
                <a:latin typeface="Arial" pitchFamily="34" charset="0"/>
                <a:cs typeface="Arial" pitchFamily="34" charset="0"/>
              </a:rPr>
              <a:t>• </a:t>
            </a:r>
            <a:r>
              <a:rPr lang="en-US" b="1" dirty="0">
                <a:latin typeface="Arial" pitchFamily="34" charset="0"/>
                <a:cs typeface="Arial" pitchFamily="34" charset="0"/>
              </a:rPr>
              <a:t>Elance.com: </a:t>
            </a:r>
            <a:r>
              <a:rPr lang="en-US" dirty="0">
                <a:latin typeface="Arial" pitchFamily="34" charset="0"/>
                <a:cs typeface="Arial" pitchFamily="34" charset="0"/>
              </a:rPr>
              <a:t>Elance.com, a California based marketplace, is known for its outsourcing</a:t>
            </a:r>
          </a:p>
          <a:p>
            <a:pPr eaLnBrk="1" hangingPunct="1">
              <a:lnSpc>
                <a:spcPct val="80000"/>
              </a:lnSpc>
            </a:pPr>
            <a:r>
              <a:rPr lang="en-US" dirty="0">
                <a:latin typeface="Arial" pitchFamily="34" charset="0"/>
                <a:cs typeface="Arial" pitchFamily="34" charset="0"/>
              </a:rPr>
              <a:t>solutions supporting medium to large enterprises and has approximately 80,000 registered</a:t>
            </a:r>
          </a:p>
          <a:p>
            <a:pPr eaLnBrk="1" hangingPunct="1">
              <a:lnSpc>
                <a:spcPct val="80000"/>
              </a:lnSpc>
            </a:pPr>
            <a:r>
              <a:rPr lang="en-US" dirty="0">
                <a:latin typeface="Arial" pitchFamily="34" charset="0"/>
                <a:cs typeface="Arial" pitchFamily="34" charset="0"/>
              </a:rPr>
              <a:t>vendors and free-lance professionals. Of these, approximately 50 percent are from low-wage</a:t>
            </a:r>
          </a:p>
          <a:p>
            <a:pPr eaLnBrk="1" hangingPunct="1">
              <a:lnSpc>
                <a:spcPct val="80000"/>
              </a:lnSpc>
            </a:pPr>
            <a:r>
              <a:rPr lang="en-US" dirty="0">
                <a:latin typeface="Arial" pitchFamily="34" charset="0"/>
                <a:cs typeface="Arial" pitchFamily="34" charset="0"/>
              </a:rPr>
              <a:t>countries. Unlike Guru.com, Elance has an "open auction" bidding system, which implies that</a:t>
            </a:r>
          </a:p>
          <a:p>
            <a:pPr eaLnBrk="1" hangingPunct="1">
              <a:lnSpc>
                <a:spcPct val="80000"/>
              </a:lnSpc>
            </a:pPr>
            <a:r>
              <a:rPr lang="en-US" dirty="0">
                <a:latin typeface="Arial" pitchFamily="34" charset="0"/>
                <a:cs typeface="Arial" pitchFamily="34" charset="0"/>
              </a:rPr>
              <a:t>each vendor can adjust its bid after seeing competitors' bids. Elance does not have an escrow</a:t>
            </a:r>
          </a:p>
          <a:p>
            <a:pPr eaLnBrk="1" hangingPunct="1">
              <a:lnSpc>
                <a:spcPct val="80000"/>
              </a:lnSpc>
            </a:pPr>
            <a:r>
              <a:rPr lang="en-US" dirty="0">
                <a:latin typeface="Arial" pitchFamily="34" charset="0"/>
                <a:cs typeface="Arial" pitchFamily="34" charset="0"/>
              </a:rPr>
              <a:t>service but the buyers and vendors are somewhat protected by a third-party arbitration service</a:t>
            </a:r>
          </a:p>
          <a:p>
            <a:pPr eaLnBrk="1" hangingPunct="1">
              <a:lnSpc>
                <a:spcPct val="80000"/>
              </a:lnSpc>
            </a:pPr>
            <a:r>
              <a:rPr lang="en-US" dirty="0">
                <a:latin typeface="Arial" pitchFamily="34" charset="0"/>
                <a:cs typeface="Arial" pitchFamily="34" charset="0"/>
              </a:rPr>
              <a:t>called "Square Trade."</a:t>
            </a:r>
          </a:p>
          <a:p>
            <a:pPr eaLnBrk="1" hangingPunct="1">
              <a:lnSpc>
                <a:spcPct val="80000"/>
              </a:lnSpc>
            </a:pPr>
            <a:r>
              <a:rPr lang="en-US" dirty="0">
                <a:latin typeface="Arial" pitchFamily="34" charset="0"/>
                <a:cs typeface="Arial" pitchFamily="34" charset="0"/>
              </a:rPr>
              <a:t>• </a:t>
            </a:r>
            <a:r>
              <a:rPr lang="en-US" b="1" dirty="0">
                <a:latin typeface="Arial" pitchFamily="34" charset="0"/>
                <a:cs typeface="Arial" pitchFamily="34" charset="0"/>
              </a:rPr>
              <a:t>RentACoder.com: </a:t>
            </a:r>
            <a:r>
              <a:rPr lang="en-US" dirty="0">
                <a:latin typeface="Arial" pitchFamily="34" charset="0"/>
                <a:cs typeface="Arial" pitchFamily="34" charset="0"/>
              </a:rPr>
              <a:t>This is a Florida based marketplace that has more than 175,000</a:t>
            </a:r>
          </a:p>
          <a:p>
            <a:pPr eaLnBrk="1" hangingPunct="1">
              <a:lnSpc>
                <a:spcPct val="80000"/>
              </a:lnSpc>
            </a:pPr>
            <a:r>
              <a:rPr lang="en-US" dirty="0">
                <a:latin typeface="Arial" pitchFamily="34" charset="0"/>
                <a:cs typeface="Arial" pitchFamily="34" charset="0"/>
              </a:rPr>
              <a:t>registered freelancers who only do coding of software programs. One of its main attractions</a:t>
            </a:r>
          </a:p>
          <a:p>
            <a:pPr eaLnBrk="1" hangingPunct="1">
              <a:lnSpc>
                <a:spcPct val="80000"/>
              </a:lnSpc>
            </a:pPr>
            <a:r>
              <a:rPr lang="en-US" dirty="0">
                <a:latin typeface="Arial" pitchFamily="34" charset="0"/>
                <a:cs typeface="Arial" pitchFamily="34" charset="0"/>
              </a:rPr>
              <a:t>is its escrow and arbitration service. More than 80% of these programmers are from low-wage</a:t>
            </a:r>
          </a:p>
          <a:p>
            <a:pPr eaLnBrk="1" hangingPunct="1">
              <a:lnSpc>
                <a:spcPct val="80000"/>
              </a:lnSpc>
            </a:pPr>
            <a:r>
              <a:rPr lang="en-US" dirty="0">
                <a:latin typeface="Arial" pitchFamily="34" charset="0"/>
                <a:cs typeface="Arial" pitchFamily="34" charset="0"/>
              </a:rPr>
              <a:t>countries. Its bidding model is a “closed auction” model and the client awards the project</a:t>
            </a:r>
          </a:p>
          <a:p>
            <a:pPr eaLnBrk="1" hangingPunct="1">
              <a:lnSpc>
                <a:spcPct val="80000"/>
              </a:lnSpc>
            </a:pPr>
            <a:r>
              <a:rPr lang="en-US" dirty="0">
                <a:latin typeface="Arial" pitchFamily="34" charset="0"/>
                <a:cs typeface="Arial" pitchFamily="34" charset="0"/>
              </a:rPr>
              <a:t>based upon the freelancer’s or vendor’s price, qualifications, references and schedule.</a:t>
            </a:r>
          </a:p>
          <a:p>
            <a:pPr eaLnBrk="1" hangingPunct="1">
              <a:lnSpc>
                <a:spcPct val="80000"/>
              </a:lnSpc>
            </a:pPr>
            <a:r>
              <a:rPr lang="en-US" dirty="0">
                <a:latin typeface="Arial" pitchFamily="34" charset="0"/>
                <a:cs typeface="Arial" pitchFamily="34" charset="0"/>
              </a:rPr>
              <a:t>3</a:t>
            </a:r>
          </a:p>
          <a:p>
            <a:pPr eaLnBrk="1" hangingPunct="1">
              <a:lnSpc>
                <a:spcPct val="80000"/>
              </a:lnSpc>
            </a:pPr>
            <a:r>
              <a:rPr lang="en-US" dirty="0">
                <a:latin typeface="Arial" pitchFamily="34" charset="0"/>
                <a:cs typeface="Arial" pitchFamily="34" charset="0"/>
              </a:rPr>
              <a:t>• </a:t>
            </a:r>
            <a:r>
              <a:rPr lang="en-US" b="1" dirty="0">
                <a:latin typeface="Arial" pitchFamily="34" charset="0"/>
                <a:cs typeface="Arial" pitchFamily="34" charset="0"/>
              </a:rPr>
              <a:t>GetAFreelancer.com: </a:t>
            </a:r>
            <a:r>
              <a:rPr lang="en-US" dirty="0">
                <a:latin typeface="Arial" pitchFamily="34" charset="0"/>
                <a:cs typeface="Arial" pitchFamily="34" charset="0"/>
              </a:rPr>
              <a:t>This marketplace is owned by a Sweden based company, Innovate it.</a:t>
            </a:r>
          </a:p>
          <a:p>
            <a:pPr eaLnBrk="1" hangingPunct="1">
              <a:lnSpc>
                <a:spcPct val="80000"/>
              </a:lnSpc>
            </a:pPr>
            <a:r>
              <a:rPr lang="en-US" dirty="0">
                <a:latin typeface="Arial" pitchFamily="34" charset="0"/>
                <a:cs typeface="Arial" pitchFamily="34" charset="0"/>
              </a:rPr>
              <a:t>Most of its freelancers are also IT programmers from low-wage countries. On this</a:t>
            </a:r>
          </a:p>
          <a:p>
            <a:pPr eaLnBrk="1" hangingPunct="1">
              <a:lnSpc>
                <a:spcPct val="80000"/>
              </a:lnSpc>
            </a:pPr>
            <a:r>
              <a:rPr lang="en-US" dirty="0">
                <a:latin typeface="Arial" pitchFamily="34" charset="0"/>
                <a:cs typeface="Arial" pitchFamily="34" charset="0"/>
              </a:rPr>
              <a:t>marketplace, the buyers decide whether to allow closed or open auction bidding and the</a:t>
            </a:r>
          </a:p>
          <a:p>
            <a:pPr eaLnBrk="1" hangingPunct="1">
              <a:lnSpc>
                <a:spcPct val="80000"/>
              </a:lnSpc>
            </a:pPr>
            <a:endParaRPr lang="en-US" dirty="0">
              <a:latin typeface="Arial" pitchFamily="34" charset="0"/>
              <a:cs typeface="Arial" pitchFamily="34" charset="0"/>
            </a:endParaRPr>
          </a:p>
          <a:p>
            <a:endParaRPr lang="es-ES" dirty="0" smtClean="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B341C-3EB7-473E-A361-8EA411C423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1496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charset="0"/>
              </a:rPr>
              <a:t>Donor agencies such as the World Bank and national policy makers in developing countries, for instance, the Philippines, Malaysia and Pakistan have all seen potential for OO to create livelihoods for marginalised groups: women, youth and those on lowest incomes. OO initiatives involving government- and donor agency-funded training programmes for economic empowerment of these groups are therefore already underway.</a:t>
            </a:r>
          </a:p>
          <a:p>
            <a:endParaRPr lang="en-GB" dirty="0" smtClean="0">
              <a:latin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B341C-3EB7-473E-A361-8EA411C423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8903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knowledge gaps include issues of incentives and motivation, infrastructural requirements, financial and non-financial impacts, and impact on longer-term career trajectories [23]</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85574-2EA9-4A38-A242-7B4E91F027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7079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Human capital: “the skills, knowledge, ability to labour and good health that together enable people to pursue different livelihood strategies and achieve their livelihood objectives” [7, p.7].</a:t>
            </a:r>
          </a:p>
          <a:p>
            <a:r>
              <a:rPr lang="en-GB" dirty="0" smtClean="0"/>
              <a:t>•	Social capital: “the social resources upon which people draw in pursuit of their livelihood objectives” [7, p.9].</a:t>
            </a:r>
          </a:p>
          <a:p>
            <a:r>
              <a:rPr lang="en-GB" dirty="0" smtClean="0"/>
              <a:t>•	Physical capital: “the basic infrastructure and producer goods needed to support livelihoods” [7, p.13].</a:t>
            </a:r>
          </a:p>
          <a:p>
            <a:r>
              <a:rPr lang="en-GB" dirty="0" smtClean="0"/>
              <a:t>•	Financial capital: “the financial resources that people use to achieve their livelihood objectives” [7, p.15]</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85574-2EA9-4A38-A242-7B4E91F027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2288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Firstly, GB is located in the disputed region of Kashmir the result of which is that it is a separate state in Pakistan but without status of a province to be eligible to independent provincial government, legislation and budget. GB is not integrated with any of the other provinces of Pakistan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85574-2EA9-4A38-A242-7B4E91F027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0710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85574-2EA9-4A38-A242-7B4E91F027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5440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D52B602-3F0E-4F33-B9D2-516EAC4E76DA}"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32ABEA-0F5E-4EC3-8EAC-444B9E4B75EE}" type="slidenum">
              <a:rPr lang="en-GB" smtClean="0"/>
              <a:t>‹#›</a:t>
            </a:fld>
            <a:endParaRPr lang="en-GB"/>
          </a:p>
        </p:txBody>
      </p:sp>
    </p:spTree>
    <p:extLst>
      <p:ext uri="{BB962C8B-B14F-4D97-AF65-F5344CB8AC3E}">
        <p14:creationId xmlns:p14="http://schemas.microsoft.com/office/powerpoint/2010/main" val="2149737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D52B602-3F0E-4F33-B9D2-516EAC4E76DA}"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32ABEA-0F5E-4EC3-8EAC-444B9E4B75EE}" type="slidenum">
              <a:rPr lang="en-GB" smtClean="0"/>
              <a:t>‹#›</a:t>
            </a:fld>
            <a:endParaRPr lang="en-GB"/>
          </a:p>
        </p:txBody>
      </p:sp>
    </p:spTree>
    <p:extLst>
      <p:ext uri="{BB962C8B-B14F-4D97-AF65-F5344CB8AC3E}">
        <p14:creationId xmlns:p14="http://schemas.microsoft.com/office/powerpoint/2010/main" val="3491597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D52B602-3F0E-4F33-B9D2-516EAC4E76DA}"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32ABEA-0F5E-4EC3-8EAC-444B9E4B75EE}" type="slidenum">
              <a:rPr lang="en-GB" smtClean="0"/>
              <a:t>‹#›</a:t>
            </a:fld>
            <a:endParaRPr lang="en-GB"/>
          </a:p>
        </p:txBody>
      </p:sp>
    </p:spTree>
    <p:extLst>
      <p:ext uri="{BB962C8B-B14F-4D97-AF65-F5344CB8AC3E}">
        <p14:creationId xmlns:p14="http://schemas.microsoft.com/office/powerpoint/2010/main" val="4107512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4" descr="brand_ppt_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9725"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S:\Marketing\1 - Marketing &amp; Communications\Branding\Logos\Alliance MBS logos\AMBS_White for coloured background\AMBS_White for coloured background\AMBS_TAB_all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113" y="509588"/>
            <a:ext cx="20605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p:nvCxnSpPr>
        <p:spPr bwMode="auto">
          <a:xfrm>
            <a:off x="517525" y="2809875"/>
            <a:ext cx="7013575" cy="0"/>
          </a:xfrm>
          <a:prstGeom prst="line">
            <a:avLst/>
          </a:prstGeom>
          <a:noFill/>
          <a:ln w="25400">
            <a:solidFill>
              <a:schemeClr val="bg1"/>
            </a:solidFill>
            <a:prstDash val="dot"/>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 name="Title 8"/>
          <p:cNvSpPr>
            <a:spLocks noGrp="1"/>
          </p:cNvSpPr>
          <p:nvPr>
            <p:ph type="title"/>
          </p:nvPr>
        </p:nvSpPr>
        <p:spPr>
          <a:xfrm>
            <a:off x="457200" y="1499814"/>
            <a:ext cx="7105650" cy="1143000"/>
          </a:xfrm>
        </p:spPr>
        <p:txBody>
          <a:bodyPr>
            <a:normAutofit/>
          </a:bodyPr>
          <a:lstStyle>
            <a:lvl1pPr>
              <a:defRPr sz="3000" baseline="0">
                <a:solidFill>
                  <a:schemeClr val="bg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sz="quarter" idx="10"/>
          </p:nvPr>
        </p:nvSpPr>
        <p:spPr>
          <a:xfrm>
            <a:off x="457200" y="4415692"/>
            <a:ext cx="4388338" cy="889000"/>
          </a:xfrm>
        </p:spPr>
        <p:txBody>
          <a:bodyPr/>
          <a:lstStyle>
            <a:lvl1pPr marL="0">
              <a:defRPr sz="2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529294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9053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952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08000" y="1817688"/>
            <a:ext cx="2081213" cy="1973262"/>
          </a:xfrm>
        </p:spPr>
        <p:txBody>
          <a:bodyPr rtlCol="0">
            <a:normAutofit/>
          </a:bodyPr>
          <a:lstStyle>
            <a:lvl1pPr algn="ctr">
              <a:defRPr sz="1400"/>
            </a:lvl1pPr>
          </a:lstStyle>
          <a:p>
            <a:pPr lvl="0"/>
            <a:r>
              <a:rPr lang="en-US" noProof="0" smtClean="0"/>
              <a:t>Click icon to add picture</a:t>
            </a:r>
            <a:endParaRPr lang="en-US" noProof="0" dirty="0" smtClean="0"/>
          </a:p>
        </p:txBody>
      </p:sp>
      <p:sp>
        <p:nvSpPr>
          <p:cNvPr id="12" name="Title 11"/>
          <p:cNvSpPr>
            <a:spLocks noGrp="1"/>
          </p:cNvSpPr>
          <p:nvPr>
            <p:ph type="title"/>
          </p:nvPr>
        </p:nvSpPr>
        <p:spPr>
          <a:xfrm>
            <a:off x="2735384" y="1710229"/>
            <a:ext cx="5128835" cy="419463"/>
          </a:xfrm>
        </p:spPr>
        <p:txBody>
          <a:bodyPr/>
          <a:lstStyle>
            <a:lvl1pPr>
              <a:defRPr baseline="0"/>
            </a:lvl1pPr>
          </a:lstStyle>
          <a:p>
            <a:r>
              <a:rPr lang="en-US" smtClean="0"/>
              <a:t>Click to edit Master title style</a:t>
            </a:r>
            <a:endParaRPr lang="en-US" dirty="0"/>
          </a:p>
        </p:txBody>
      </p:sp>
      <p:sp>
        <p:nvSpPr>
          <p:cNvPr id="14" name="Text Placeholder 13"/>
          <p:cNvSpPr>
            <a:spLocks noGrp="1"/>
          </p:cNvSpPr>
          <p:nvPr>
            <p:ph type="body" sz="quarter" idx="11"/>
          </p:nvPr>
        </p:nvSpPr>
        <p:spPr>
          <a:xfrm>
            <a:off x="2735263" y="3106615"/>
            <a:ext cx="5128968" cy="2940538"/>
          </a:xfrm>
        </p:spPr>
        <p:txBody>
          <a:bodyPr/>
          <a:lstStyle>
            <a:lvl1pPr>
              <a:defRPr sz="1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ext Placeholder 2"/>
          <p:cNvSpPr>
            <a:spLocks noGrp="1"/>
          </p:cNvSpPr>
          <p:nvPr>
            <p:ph type="body" sz="quarter" idx="12"/>
          </p:nvPr>
        </p:nvSpPr>
        <p:spPr>
          <a:xfrm>
            <a:off x="2735262" y="2452688"/>
            <a:ext cx="5128161" cy="429235"/>
          </a:xfrm>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582412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Slid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253153"/>
            <a:ext cx="4040188" cy="3205155"/>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3253153"/>
            <a:ext cx="4041775" cy="3205155"/>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12" name="Text Placeholder 11"/>
          <p:cNvSpPr>
            <a:spLocks noGrp="1"/>
          </p:cNvSpPr>
          <p:nvPr>
            <p:ph type="body" sz="quarter" idx="10"/>
          </p:nvPr>
        </p:nvSpPr>
        <p:spPr>
          <a:xfrm>
            <a:off x="457200" y="2745155"/>
            <a:ext cx="8229600" cy="380998"/>
          </a:xfrm>
        </p:spPr>
        <p:txBody>
          <a:bodyPr/>
          <a:lstStyle/>
          <a:p>
            <a:pPr lvl="0"/>
            <a:r>
              <a:rPr lang="en-US" smtClean="0"/>
              <a:t>Click to edit Master text styles</a:t>
            </a:r>
          </a:p>
        </p:txBody>
      </p:sp>
    </p:spTree>
    <p:extLst>
      <p:ext uri="{BB962C8B-B14F-4D97-AF65-F5344CB8AC3E}">
        <p14:creationId xmlns:p14="http://schemas.microsoft.com/office/powerpoint/2010/main" val="3749461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5" name="Text Placeholder 6"/>
          <p:cNvSpPr>
            <a:spLocks noGrp="1"/>
          </p:cNvSpPr>
          <p:nvPr>
            <p:ph type="body" sz="quarter" idx="13"/>
          </p:nvPr>
        </p:nvSpPr>
        <p:spPr>
          <a:xfrm>
            <a:off x="457200" y="1641231"/>
            <a:ext cx="3303588" cy="4715119"/>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able Placeholder 15"/>
          <p:cNvSpPr>
            <a:spLocks noGrp="1"/>
          </p:cNvSpPr>
          <p:nvPr>
            <p:ph type="tbl" sz="quarter" idx="15"/>
          </p:nvPr>
        </p:nvSpPr>
        <p:spPr>
          <a:xfrm>
            <a:off x="3868738" y="1641231"/>
            <a:ext cx="4818062" cy="4715120"/>
          </a:xfrm>
          <a:prstGeom prst="rect">
            <a:avLst/>
          </a:prstGeom>
        </p:spPr>
        <p:txBody>
          <a:bodyPr/>
          <a:lstStyle/>
          <a:p>
            <a:pPr lvl="0"/>
            <a:r>
              <a:rPr lang="en-US" noProof="0" smtClean="0"/>
              <a:t>Click icon to add table</a:t>
            </a:r>
            <a:endParaRPr lang="en-US" noProof="0"/>
          </a:p>
        </p:txBody>
      </p:sp>
    </p:spTree>
    <p:extLst>
      <p:ext uri="{BB962C8B-B14F-4D97-AF65-F5344CB8AC3E}">
        <p14:creationId xmlns:p14="http://schemas.microsoft.com/office/powerpoint/2010/main" val="862779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0" y="1611924"/>
            <a:ext cx="9144000" cy="5246076"/>
          </a:xfrm>
        </p:spPr>
        <p:txBody>
          <a:bodyPr anchor="ctr"/>
          <a:lstStyle>
            <a:lvl1pPr algn="ctr">
              <a:defRPr/>
            </a:lvl1pPr>
          </a:lstStyle>
          <a:p>
            <a:pPr lvl="0"/>
            <a:r>
              <a:rPr lang="en-US" noProof="0" smtClean="0"/>
              <a:t>Click icon to add chart</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4193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with Image Inset Sli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405922" y="1846386"/>
            <a:ext cx="4280877" cy="2886197"/>
          </a:xfrm>
        </p:spPr>
        <p:txBody>
          <a:bodyPr rtlCol="0"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9" name="Text Placeholder 6"/>
          <p:cNvSpPr>
            <a:spLocks noGrp="1"/>
          </p:cNvSpPr>
          <p:nvPr>
            <p:ph type="body" sz="quarter" idx="13"/>
          </p:nvPr>
        </p:nvSpPr>
        <p:spPr>
          <a:xfrm>
            <a:off x="457200" y="1846386"/>
            <a:ext cx="3763108" cy="4523152"/>
          </a:xfrm>
        </p:spPr>
        <p:txBody>
          <a:bodyPr/>
          <a:lstStyle>
            <a:lvl1pPr>
              <a:defRPr sz="1400"/>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91157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D52B602-3F0E-4F33-B9D2-516EAC4E76DA}"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32ABEA-0F5E-4EC3-8EAC-444B9E4B75EE}" type="slidenum">
              <a:rPr lang="en-GB" smtClean="0"/>
              <a:t>‹#›</a:t>
            </a:fld>
            <a:endParaRPr lang="en-GB"/>
          </a:p>
        </p:txBody>
      </p:sp>
    </p:spTree>
    <p:extLst>
      <p:ext uri="{BB962C8B-B14F-4D97-AF65-F5344CB8AC3E}">
        <p14:creationId xmlns:p14="http://schemas.microsoft.com/office/powerpoint/2010/main" val="1187476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98475" y="1768231"/>
            <a:ext cx="8188325" cy="3965819"/>
          </a:xfrm>
        </p:spPr>
        <p:txBody>
          <a:bodyPr anchor="ctr"/>
          <a:lstStyle>
            <a:lvl1pPr algn="ctr">
              <a:defRPr/>
            </a:lvl1pPr>
          </a:lstStyle>
          <a:p>
            <a:pPr lvl="0"/>
            <a:r>
              <a:rPr lang="en-US" noProof="0" smtClean="0"/>
              <a:t>Click icon to add picture</a:t>
            </a:r>
            <a:endParaRPr lang="en-US" noProof="0"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23789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ultiple Imag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98475" y="1768231"/>
            <a:ext cx="4180987" cy="3965819"/>
          </a:xfrm>
        </p:spPr>
        <p:txBody>
          <a:bodyPr anchor="ctr"/>
          <a:lstStyle>
            <a:lvl1pPr algn="ctr">
              <a:defRPr/>
            </a:lvl1pPr>
          </a:lstStyle>
          <a:p>
            <a:pPr lvl="0"/>
            <a:r>
              <a:rPr lang="en-US" noProof="0" smtClean="0"/>
              <a:t>Click icon to add picture</a:t>
            </a:r>
            <a:endParaRPr lang="en-US" noProof="0" dirty="0"/>
          </a:p>
        </p:txBody>
      </p:sp>
      <p:sp>
        <p:nvSpPr>
          <p:cNvPr id="5" name="Picture Placeholder 3"/>
          <p:cNvSpPr>
            <a:spLocks noGrp="1"/>
          </p:cNvSpPr>
          <p:nvPr>
            <p:ph type="pic" sz="quarter" idx="11"/>
          </p:nvPr>
        </p:nvSpPr>
        <p:spPr>
          <a:xfrm>
            <a:off x="4831862" y="1768231"/>
            <a:ext cx="1850291" cy="1913941"/>
          </a:xfrm>
        </p:spPr>
        <p:txBody>
          <a:bodyPr anchor="ctr"/>
          <a:lstStyle>
            <a:lvl1pPr algn="ctr">
              <a:defRPr/>
            </a:lvl1pPr>
          </a:lstStyle>
          <a:p>
            <a:pPr lvl="0"/>
            <a:r>
              <a:rPr lang="en-US" noProof="0" smtClean="0"/>
              <a:t>Click icon to add picture</a:t>
            </a:r>
            <a:endParaRPr lang="en-US" noProof="0" dirty="0"/>
          </a:p>
        </p:txBody>
      </p:sp>
      <p:sp>
        <p:nvSpPr>
          <p:cNvPr id="6" name="Picture Placeholder 3"/>
          <p:cNvSpPr>
            <a:spLocks noGrp="1"/>
          </p:cNvSpPr>
          <p:nvPr>
            <p:ph type="pic" sz="quarter" idx="12"/>
          </p:nvPr>
        </p:nvSpPr>
        <p:spPr>
          <a:xfrm>
            <a:off x="4831862" y="3820108"/>
            <a:ext cx="1850291" cy="1913941"/>
          </a:xfrm>
        </p:spPr>
        <p:txBody>
          <a:bodyPr anchor="ctr"/>
          <a:lstStyle>
            <a:lvl1pPr algn="ctr">
              <a:defRPr/>
            </a:lvl1pPr>
          </a:lstStyle>
          <a:p>
            <a:pPr lvl="0"/>
            <a:r>
              <a:rPr lang="en-US" noProof="0" smtClean="0"/>
              <a:t>Click icon to add picture</a:t>
            </a:r>
            <a:endParaRPr lang="en-US" noProof="0" dirty="0"/>
          </a:p>
        </p:txBody>
      </p:sp>
      <p:sp>
        <p:nvSpPr>
          <p:cNvPr id="7" name="Picture Placeholder 3"/>
          <p:cNvSpPr>
            <a:spLocks noGrp="1"/>
          </p:cNvSpPr>
          <p:nvPr>
            <p:ph type="pic" sz="quarter" idx="13"/>
          </p:nvPr>
        </p:nvSpPr>
        <p:spPr>
          <a:xfrm>
            <a:off x="6834557" y="1768231"/>
            <a:ext cx="1850291" cy="1913941"/>
          </a:xfrm>
        </p:spPr>
        <p:txBody>
          <a:bodyPr anchor="ctr"/>
          <a:lstStyle>
            <a:lvl1pPr algn="ctr">
              <a:defRPr/>
            </a:lvl1pPr>
          </a:lstStyle>
          <a:p>
            <a:pPr lvl="0"/>
            <a:r>
              <a:rPr lang="en-US" noProof="0" smtClean="0"/>
              <a:t>Click icon to add picture</a:t>
            </a:r>
            <a:endParaRPr lang="en-US" noProof="0" dirty="0"/>
          </a:p>
        </p:txBody>
      </p:sp>
      <p:sp>
        <p:nvSpPr>
          <p:cNvPr id="8" name="Picture Placeholder 3"/>
          <p:cNvSpPr>
            <a:spLocks noGrp="1"/>
          </p:cNvSpPr>
          <p:nvPr>
            <p:ph type="pic" sz="quarter" idx="14"/>
          </p:nvPr>
        </p:nvSpPr>
        <p:spPr>
          <a:xfrm>
            <a:off x="6834557" y="3820108"/>
            <a:ext cx="1850291" cy="1913942"/>
          </a:xfrm>
        </p:spPr>
        <p:txBody>
          <a:bodyPr anchor="ctr"/>
          <a:lstStyle>
            <a:lvl1pPr algn="ctr">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63711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hapes Slide">
    <p:spTree>
      <p:nvGrpSpPr>
        <p:cNvPr id="1" name=""/>
        <p:cNvGrpSpPr/>
        <p:nvPr/>
      </p:nvGrpSpPr>
      <p:grpSpPr>
        <a:xfrm>
          <a:off x="0" y="0"/>
          <a:ext cx="0" cy="0"/>
          <a:chOff x="0" y="0"/>
          <a:chExt cx="0" cy="0"/>
        </a:xfrm>
      </p:grpSpPr>
      <p:sp>
        <p:nvSpPr>
          <p:cNvPr id="2" name="Oval 1"/>
          <p:cNvSpPr/>
          <p:nvPr/>
        </p:nvSpPr>
        <p:spPr>
          <a:xfrm>
            <a:off x="519113" y="2305050"/>
            <a:ext cx="654050" cy="65405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3" name="Oval 2"/>
          <p:cNvSpPr/>
          <p:nvPr/>
        </p:nvSpPr>
        <p:spPr>
          <a:xfrm>
            <a:off x="1520825" y="2305050"/>
            <a:ext cx="654050" cy="6540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4" name="Oval 3"/>
          <p:cNvSpPr/>
          <p:nvPr/>
        </p:nvSpPr>
        <p:spPr>
          <a:xfrm>
            <a:off x="519113" y="3211513"/>
            <a:ext cx="654050" cy="65563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5" name="Oval 4"/>
          <p:cNvSpPr/>
          <p:nvPr/>
        </p:nvSpPr>
        <p:spPr>
          <a:xfrm>
            <a:off x="1520825" y="3211513"/>
            <a:ext cx="654050" cy="655637"/>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6" name="Oval Callout 5"/>
          <p:cNvSpPr/>
          <p:nvPr/>
        </p:nvSpPr>
        <p:spPr>
          <a:xfrm>
            <a:off x="3257550" y="2305050"/>
            <a:ext cx="976313" cy="654050"/>
          </a:xfrm>
          <a:prstGeom prst="wedgeEllipseCallout">
            <a:avLst/>
          </a:prstGeom>
          <a:solidFill>
            <a:srgbClr val="66009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660099"/>
              </a:solidFill>
            </a:endParaRPr>
          </a:p>
        </p:txBody>
      </p:sp>
      <p:sp>
        <p:nvSpPr>
          <p:cNvPr id="7" name="Oval Callout 6"/>
          <p:cNvSpPr/>
          <p:nvPr/>
        </p:nvSpPr>
        <p:spPr>
          <a:xfrm>
            <a:off x="4519613" y="2305050"/>
            <a:ext cx="976312" cy="654050"/>
          </a:xfrm>
          <a:prstGeom prst="wedgeEllipseCallou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8" name="Oval Callout 7"/>
          <p:cNvSpPr/>
          <p:nvPr/>
        </p:nvSpPr>
        <p:spPr>
          <a:xfrm>
            <a:off x="3257550" y="3211513"/>
            <a:ext cx="976313" cy="655637"/>
          </a:xfrm>
          <a:prstGeom prst="wedgeEllipseCallou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9" name="Oval Callout 8"/>
          <p:cNvSpPr/>
          <p:nvPr/>
        </p:nvSpPr>
        <p:spPr>
          <a:xfrm>
            <a:off x="4519613" y="3211513"/>
            <a:ext cx="976312" cy="655637"/>
          </a:xfrm>
          <a:prstGeom prst="wedgeEllipseCallou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10" name="Isosceles Triangle 9"/>
          <p:cNvSpPr/>
          <p:nvPr/>
        </p:nvSpPr>
        <p:spPr>
          <a:xfrm>
            <a:off x="6537325" y="2305050"/>
            <a:ext cx="760413" cy="65405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11" name="Isosceles Triangle 10"/>
          <p:cNvSpPr/>
          <p:nvPr/>
        </p:nvSpPr>
        <p:spPr>
          <a:xfrm>
            <a:off x="7618413" y="2305050"/>
            <a:ext cx="760412" cy="654050"/>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12" name="Isosceles Triangle 11"/>
          <p:cNvSpPr/>
          <p:nvPr/>
        </p:nvSpPr>
        <p:spPr>
          <a:xfrm>
            <a:off x="6537325" y="3211513"/>
            <a:ext cx="760413" cy="655637"/>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13" name="Isosceles Triangle 12"/>
          <p:cNvSpPr/>
          <p:nvPr/>
        </p:nvSpPr>
        <p:spPr>
          <a:xfrm>
            <a:off x="7618413" y="3211513"/>
            <a:ext cx="760412" cy="655637"/>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14" name="Right Arrow 13"/>
          <p:cNvSpPr/>
          <p:nvPr/>
        </p:nvSpPr>
        <p:spPr>
          <a:xfrm>
            <a:off x="579438" y="4391025"/>
            <a:ext cx="827087" cy="409575"/>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15" name="Right Arrow 14"/>
          <p:cNvSpPr/>
          <p:nvPr/>
        </p:nvSpPr>
        <p:spPr>
          <a:xfrm>
            <a:off x="1624013" y="4391025"/>
            <a:ext cx="828675" cy="409575"/>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16" name="Right Arrow 15"/>
          <p:cNvSpPr/>
          <p:nvPr/>
        </p:nvSpPr>
        <p:spPr>
          <a:xfrm>
            <a:off x="579438" y="5138738"/>
            <a:ext cx="827087" cy="409575"/>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17" name="Right Arrow 16"/>
          <p:cNvSpPr/>
          <p:nvPr/>
        </p:nvSpPr>
        <p:spPr>
          <a:xfrm>
            <a:off x="1624013" y="5138738"/>
            <a:ext cx="828675" cy="409575"/>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18" name="Rectangle 17"/>
          <p:cNvSpPr/>
          <p:nvPr/>
        </p:nvSpPr>
        <p:spPr>
          <a:xfrm>
            <a:off x="3624263" y="4254500"/>
            <a:ext cx="609600" cy="6111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19" name="Rectangle 18"/>
          <p:cNvSpPr/>
          <p:nvPr/>
        </p:nvSpPr>
        <p:spPr>
          <a:xfrm>
            <a:off x="4491038" y="4254500"/>
            <a:ext cx="611187" cy="6111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20" name="Rectangle 19"/>
          <p:cNvSpPr/>
          <p:nvPr/>
        </p:nvSpPr>
        <p:spPr>
          <a:xfrm>
            <a:off x="3624263" y="5081588"/>
            <a:ext cx="609600" cy="6111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21" name="Rectangle 20"/>
          <p:cNvSpPr/>
          <p:nvPr/>
        </p:nvSpPr>
        <p:spPr>
          <a:xfrm>
            <a:off x="4491038" y="5081588"/>
            <a:ext cx="611187" cy="61118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22" name="Rectangle 21"/>
          <p:cNvSpPr/>
          <p:nvPr/>
        </p:nvSpPr>
        <p:spPr>
          <a:xfrm>
            <a:off x="6216650" y="4254500"/>
            <a:ext cx="1081088" cy="6111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23" name="Rectangle 22"/>
          <p:cNvSpPr/>
          <p:nvPr/>
        </p:nvSpPr>
        <p:spPr>
          <a:xfrm>
            <a:off x="7559675" y="4254500"/>
            <a:ext cx="1081088" cy="6111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24" name="Rectangle 23"/>
          <p:cNvSpPr/>
          <p:nvPr/>
        </p:nvSpPr>
        <p:spPr>
          <a:xfrm>
            <a:off x="6216650" y="5081588"/>
            <a:ext cx="1081088" cy="6111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25" name="Rectangle 24"/>
          <p:cNvSpPr/>
          <p:nvPr/>
        </p:nvSpPr>
        <p:spPr>
          <a:xfrm>
            <a:off x="7559675" y="5081588"/>
            <a:ext cx="1081088" cy="61118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26" name="TextBox 25"/>
          <p:cNvSpPr txBox="1">
            <a:spLocks noChangeArrowheads="1"/>
          </p:cNvSpPr>
          <p:nvPr/>
        </p:nvSpPr>
        <p:spPr bwMode="auto">
          <a:xfrm>
            <a:off x="3097213" y="479425"/>
            <a:ext cx="55435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fontAlgn="base" hangingPunct="1">
              <a:spcBef>
                <a:spcPct val="0"/>
              </a:spcBef>
              <a:spcAft>
                <a:spcPts val="1200"/>
              </a:spcAft>
              <a:defRPr/>
            </a:pPr>
            <a:r>
              <a:rPr lang="en-US" sz="1800" smtClean="0">
                <a:solidFill>
                  <a:prstClr val="black"/>
                </a:solidFill>
              </a:rPr>
              <a:t>To add any of these shapes to your presentation:</a:t>
            </a:r>
          </a:p>
          <a:p>
            <a:pPr eaLnBrk="1" fontAlgn="base" hangingPunct="1">
              <a:spcBef>
                <a:spcPct val="0"/>
              </a:spcBef>
              <a:spcAft>
                <a:spcPct val="0"/>
              </a:spcAft>
              <a:defRPr/>
            </a:pPr>
            <a:r>
              <a:rPr lang="en-US" sz="1400" smtClean="0">
                <a:solidFill>
                  <a:prstClr val="black"/>
                </a:solidFill>
              </a:rPr>
              <a:t>Open the Slide Master View and copy the desired object(s), close the Slide Master View and paste the object(s) onto your slide layout.</a:t>
            </a:r>
          </a:p>
        </p:txBody>
      </p:sp>
    </p:spTree>
    <p:extLst>
      <p:ext uri="{BB962C8B-B14F-4D97-AF65-F5344CB8AC3E}">
        <p14:creationId xmlns:p14="http://schemas.microsoft.com/office/powerpoint/2010/main" val="3784825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35BEB11-6476-40CE-86DF-D7D46A91ADAB}"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03C88D-C390-407F-A362-DD9878C8FC5D}" type="slidenum">
              <a:rPr lang="en-GB" smtClean="0"/>
              <a:t>‹#›</a:t>
            </a:fld>
            <a:endParaRPr lang="en-GB"/>
          </a:p>
        </p:txBody>
      </p:sp>
    </p:spTree>
    <p:extLst>
      <p:ext uri="{BB962C8B-B14F-4D97-AF65-F5344CB8AC3E}">
        <p14:creationId xmlns:p14="http://schemas.microsoft.com/office/powerpoint/2010/main" val="2977826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5BEB11-6476-40CE-86DF-D7D46A91ADAB}"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03C88D-C390-407F-A362-DD9878C8FC5D}" type="slidenum">
              <a:rPr lang="en-GB" smtClean="0"/>
              <a:t>‹#›</a:t>
            </a:fld>
            <a:endParaRPr lang="en-GB"/>
          </a:p>
        </p:txBody>
      </p:sp>
    </p:spTree>
    <p:extLst>
      <p:ext uri="{BB962C8B-B14F-4D97-AF65-F5344CB8AC3E}">
        <p14:creationId xmlns:p14="http://schemas.microsoft.com/office/powerpoint/2010/main" val="4000837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5BEB11-6476-40CE-86DF-D7D46A91ADAB}"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03C88D-C390-407F-A362-DD9878C8FC5D}" type="slidenum">
              <a:rPr lang="en-GB" smtClean="0"/>
              <a:t>‹#›</a:t>
            </a:fld>
            <a:endParaRPr lang="en-GB"/>
          </a:p>
        </p:txBody>
      </p:sp>
    </p:spTree>
    <p:extLst>
      <p:ext uri="{BB962C8B-B14F-4D97-AF65-F5344CB8AC3E}">
        <p14:creationId xmlns:p14="http://schemas.microsoft.com/office/powerpoint/2010/main" val="2745398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35BEB11-6476-40CE-86DF-D7D46A91ADAB}" type="datetimeFigureOut">
              <a:rPr lang="en-GB" smtClean="0"/>
              <a:t>08/10/2019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03C88D-C390-407F-A362-DD9878C8FC5D}" type="slidenum">
              <a:rPr lang="en-GB" smtClean="0"/>
              <a:t>‹#›</a:t>
            </a:fld>
            <a:endParaRPr lang="en-GB"/>
          </a:p>
        </p:txBody>
      </p:sp>
    </p:spTree>
    <p:extLst>
      <p:ext uri="{BB962C8B-B14F-4D97-AF65-F5344CB8AC3E}">
        <p14:creationId xmlns:p14="http://schemas.microsoft.com/office/powerpoint/2010/main" val="1017324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35BEB11-6476-40CE-86DF-D7D46A91ADAB}" type="datetimeFigureOut">
              <a:rPr lang="en-GB" smtClean="0"/>
              <a:t>08/10/2019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D03C88D-C390-407F-A362-DD9878C8FC5D}" type="slidenum">
              <a:rPr lang="en-GB" smtClean="0"/>
              <a:t>‹#›</a:t>
            </a:fld>
            <a:endParaRPr lang="en-GB"/>
          </a:p>
        </p:txBody>
      </p:sp>
    </p:spTree>
    <p:extLst>
      <p:ext uri="{BB962C8B-B14F-4D97-AF65-F5344CB8AC3E}">
        <p14:creationId xmlns:p14="http://schemas.microsoft.com/office/powerpoint/2010/main" val="2996688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35BEB11-6476-40CE-86DF-D7D46A91ADAB}" type="datetimeFigureOut">
              <a:rPr lang="en-GB" smtClean="0"/>
              <a:t>08/10/2019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D03C88D-C390-407F-A362-DD9878C8FC5D}" type="slidenum">
              <a:rPr lang="en-GB" smtClean="0"/>
              <a:t>‹#›</a:t>
            </a:fld>
            <a:endParaRPr lang="en-GB"/>
          </a:p>
        </p:txBody>
      </p:sp>
    </p:spTree>
    <p:extLst>
      <p:ext uri="{BB962C8B-B14F-4D97-AF65-F5344CB8AC3E}">
        <p14:creationId xmlns:p14="http://schemas.microsoft.com/office/powerpoint/2010/main" val="2815157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5BEB11-6476-40CE-86DF-D7D46A91ADAB}" type="datetimeFigureOut">
              <a:rPr lang="en-GB" smtClean="0"/>
              <a:t>08/10/2019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D03C88D-C390-407F-A362-DD9878C8FC5D}" type="slidenum">
              <a:rPr lang="en-GB" smtClean="0"/>
              <a:t>‹#›</a:t>
            </a:fld>
            <a:endParaRPr lang="en-GB"/>
          </a:p>
        </p:txBody>
      </p:sp>
    </p:spTree>
    <p:extLst>
      <p:ext uri="{BB962C8B-B14F-4D97-AF65-F5344CB8AC3E}">
        <p14:creationId xmlns:p14="http://schemas.microsoft.com/office/powerpoint/2010/main" val="2269910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52B602-3F0E-4F33-B9D2-516EAC4E76DA}"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32ABEA-0F5E-4EC3-8EAC-444B9E4B75EE}" type="slidenum">
              <a:rPr lang="en-GB" smtClean="0"/>
              <a:t>‹#›</a:t>
            </a:fld>
            <a:endParaRPr lang="en-GB"/>
          </a:p>
        </p:txBody>
      </p:sp>
    </p:spTree>
    <p:extLst>
      <p:ext uri="{BB962C8B-B14F-4D97-AF65-F5344CB8AC3E}">
        <p14:creationId xmlns:p14="http://schemas.microsoft.com/office/powerpoint/2010/main" val="1004660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5BEB11-6476-40CE-86DF-D7D46A91ADAB}" type="datetimeFigureOut">
              <a:rPr lang="en-GB" smtClean="0"/>
              <a:t>08/10/2019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03C88D-C390-407F-A362-DD9878C8FC5D}" type="slidenum">
              <a:rPr lang="en-GB" smtClean="0"/>
              <a:t>‹#›</a:t>
            </a:fld>
            <a:endParaRPr lang="en-GB"/>
          </a:p>
        </p:txBody>
      </p:sp>
    </p:spTree>
    <p:extLst>
      <p:ext uri="{BB962C8B-B14F-4D97-AF65-F5344CB8AC3E}">
        <p14:creationId xmlns:p14="http://schemas.microsoft.com/office/powerpoint/2010/main" val="39321520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5BEB11-6476-40CE-86DF-D7D46A91ADAB}" type="datetimeFigureOut">
              <a:rPr lang="en-GB" smtClean="0"/>
              <a:t>08/10/2019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03C88D-C390-407F-A362-DD9878C8FC5D}" type="slidenum">
              <a:rPr lang="en-GB" smtClean="0"/>
              <a:t>‹#›</a:t>
            </a:fld>
            <a:endParaRPr lang="en-GB"/>
          </a:p>
        </p:txBody>
      </p:sp>
    </p:spTree>
    <p:extLst>
      <p:ext uri="{BB962C8B-B14F-4D97-AF65-F5344CB8AC3E}">
        <p14:creationId xmlns:p14="http://schemas.microsoft.com/office/powerpoint/2010/main" val="3010032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5BEB11-6476-40CE-86DF-D7D46A91ADAB}"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03C88D-C390-407F-A362-DD9878C8FC5D}" type="slidenum">
              <a:rPr lang="en-GB" smtClean="0"/>
              <a:t>‹#›</a:t>
            </a:fld>
            <a:endParaRPr lang="en-GB"/>
          </a:p>
        </p:txBody>
      </p:sp>
    </p:spTree>
    <p:extLst>
      <p:ext uri="{BB962C8B-B14F-4D97-AF65-F5344CB8AC3E}">
        <p14:creationId xmlns:p14="http://schemas.microsoft.com/office/powerpoint/2010/main" val="3629743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5BEB11-6476-40CE-86DF-D7D46A91ADAB}"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03C88D-C390-407F-A362-DD9878C8FC5D}" type="slidenum">
              <a:rPr lang="en-GB" smtClean="0"/>
              <a:t>‹#›</a:t>
            </a:fld>
            <a:endParaRPr lang="en-GB"/>
          </a:p>
        </p:txBody>
      </p:sp>
    </p:spTree>
    <p:extLst>
      <p:ext uri="{BB962C8B-B14F-4D97-AF65-F5344CB8AC3E}">
        <p14:creationId xmlns:p14="http://schemas.microsoft.com/office/powerpoint/2010/main" val="3243927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Slide Purp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0"/>
          </p:nvPr>
        </p:nvSpPr>
        <p:spPr>
          <a:xfrm>
            <a:off x="459154" y="1768230"/>
            <a:ext cx="8227645" cy="46599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0506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053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List Slide Purp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7201" y="1768231"/>
            <a:ext cx="8229600" cy="4669691"/>
          </a:xfrm>
          <a:prstGeom prst="rect">
            <a:avLst/>
          </a:prstGeom>
        </p:spPr>
        <p:txBody>
          <a:bodyPr numCol="2" spcCol="180000"/>
          <a:lstStyle>
            <a:lvl1pPr marL="285750" indent="-285750">
              <a:spcAft>
                <a:spcPts val="1300"/>
              </a:spcAft>
              <a:buFont typeface="Arial"/>
              <a:buChar char="•"/>
              <a:defRPr baseline="0"/>
            </a:lvl1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5470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Slide Purple">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457200" y="1738923"/>
            <a:ext cx="4040188" cy="4719385"/>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5"/>
          <p:cNvSpPr>
            <a:spLocks noGrp="1"/>
          </p:cNvSpPr>
          <p:nvPr>
            <p:ph sz="quarter" idx="4"/>
          </p:nvPr>
        </p:nvSpPr>
        <p:spPr>
          <a:xfrm>
            <a:off x="4645025" y="1738923"/>
            <a:ext cx="4041775" cy="4719385"/>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633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6"/>
          <p:cNvSpPr>
            <a:spLocks noGrp="1"/>
          </p:cNvSpPr>
          <p:nvPr>
            <p:ph type="body" sz="quarter" idx="13"/>
          </p:nvPr>
        </p:nvSpPr>
        <p:spPr>
          <a:xfrm>
            <a:off x="457200" y="1641231"/>
            <a:ext cx="3303588" cy="4715119"/>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able Placeholder 15"/>
          <p:cNvSpPr>
            <a:spLocks noGrp="1"/>
          </p:cNvSpPr>
          <p:nvPr>
            <p:ph type="tbl" sz="quarter" idx="15"/>
          </p:nvPr>
        </p:nvSpPr>
        <p:spPr>
          <a:xfrm>
            <a:off x="3868738" y="1641231"/>
            <a:ext cx="4818062" cy="4715120"/>
          </a:xfrm>
          <a:prstGeom prst="rect">
            <a:avLst/>
          </a:prstGeom>
        </p:spPr>
        <p:txBody>
          <a:bodyPr/>
          <a:lstStyle/>
          <a:p>
            <a:pPr lvl="0"/>
            <a:r>
              <a:rPr lang="en-US" noProof="0" smtClean="0"/>
              <a:t>Click icon to add table</a:t>
            </a:r>
            <a:endParaRPr lang="en-US" noProof="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1540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dia Slide">
    <p:spTree>
      <p:nvGrpSpPr>
        <p:cNvPr id="1" name=""/>
        <p:cNvGrpSpPr/>
        <p:nvPr/>
      </p:nvGrpSpPr>
      <p:grpSpPr>
        <a:xfrm>
          <a:off x="0" y="0"/>
          <a:ext cx="0" cy="0"/>
          <a:chOff x="0" y="0"/>
          <a:chExt cx="0" cy="0"/>
        </a:xfrm>
      </p:grpSpPr>
      <p:sp>
        <p:nvSpPr>
          <p:cNvPr id="6" name="Media Placeholder 5"/>
          <p:cNvSpPr>
            <a:spLocks noGrp="1"/>
          </p:cNvSpPr>
          <p:nvPr>
            <p:ph type="media" sz="quarter" idx="11"/>
          </p:nvPr>
        </p:nvSpPr>
        <p:spPr>
          <a:xfrm>
            <a:off x="459154" y="1768231"/>
            <a:ext cx="8227647" cy="4679461"/>
          </a:xfrm>
          <a:prstGeom prst="rect">
            <a:avLst/>
          </a:prstGeom>
        </p:spPr>
        <p:txBody>
          <a:bodyPr anchor="ctr"/>
          <a:lstStyle>
            <a:lvl1pPr algn="ctr">
              <a:defRPr/>
            </a:lvl1pPr>
          </a:lstStyle>
          <a:p>
            <a:pPr lvl="0"/>
            <a:r>
              <a:rPr lang="en-US" noProof="0" smtClean="0"/>
              <a:t>Click icon to add media</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5344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D52B602-3F0E-4F33-B9D2-516EAC4E76DA}" type="datetimeFigureOut">
              <a:rPr lang="en-GB" smtClean="0"/>
              <a:t>08/10/2019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32ABEA-0F5E-4EC3-8EAC-444B9E4B75EE}" type="slidenum">
              <a:rPr lang="en-GB" smtClean="0"/>
              <a:t>‹#›</a:t>
            </a:fld>
            <a:endParaRPr lang="en-GB"/>
          </a:p>
        </p:txBody>
      </p:sp>
    </p:spTree>
    <p:extLst>
      <p:ext uri="{BB962C8B-B14F-4D97-AF65-F5344CB8AC3E}">
        <p14:creationId xmlns:p14="http://schemas.microsoft.com/office/powerpoint/2010/main" val="3869665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C4E433B-3AF0-4AA3-A65A-CC6D01BFA991}" type="slidenum">
              <a:rPr lang="en-GB" altLang="en-US"/>
              <a:pPr>
                <a:defRPr/>
              </a:pPr>
              <a:t>‹#›</a:t>
            </a:fld>
            <a:endParaRPr lang="en-GB" altLang="en-US"/>
          </a:p>
        </p:txBody>
      </p:sp>
    </p:spTree>
    <p:extLst>
      <p:ext uri="{BB962C8B-B14F-4D97-AF65-F5344CB8AC3E}">
        <p14:creationId xmlns:p14="http://schemas.microsoft.com/office/powerpoint/2010/main" val="1280862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89C8D69-D195-4B82-B9A3-7008A9104152}" type="slidenum">
              <a:rPr lang="en-GB" altLang="en-US"/>
              <a:pPr>
                <a:defRPr/>
              </a:pPr>
              <a:t>‹#›</a:t>
            </a:fld>
            <a:endParaRPr lang="en-GB" altLang="en-US"/>
          </a:p>
        </p:txBody>
      </p:sp>
    </p:spTree>
    <p:extLst>
      <p:ext uri="{BB962C8B-B14F-4D97-AF65-F5344CB8AC3E}">
        <p14:creationId xmlns:p14="http://schemas.microsoft.com/office/powerpoint/2010/main" val="3907620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C1AD7AF-4D14-4640-B778-85488429864B}" type="slidenum">
              <a:rPr lang="en-GB" altLang="en-US"/>
              <a:pPr>
                <a:defRPr/>
              </a:pPr>
              <a:t>‹#›</a:t>
            </a:fld>
            <a:endParaRPr lang="en-GB" altLang="en-US"/>
          </a:p>
        </p:txBody>
      </p:sp>
    </p:spTree>
    <p:extLst>
      <p:ext uri="{BB962C8B-B14F-4D97-AF65-F5344CB8AC3E}">
        <p14:creationId xmlns:p14="http://schemas.microsoft.com/office/powerpoint/2010/main" val="1993037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32DB30-AF41-430C-8360-AB9A2E9AC5BA}" type="slidenum">
              <a:rPr lang="en-GB" altLang="en-US"/>
              <a:pPr>
                <a:defRPr/>
              </a:pPr>
              <a:t>‹#›</a:t>
            </a:fld>
            <a:endParaRPr lang="en-GB" altLang="en-US"/>
          </a:p>
        </p:txBody>
      </p:sp>
    </p:spTree>
    <p:extLst>
      <p:ext uri="{BB962C8B-B14F-4D97-AF65-F5344CB8AC3E}">
        <p14:creationId xmlns:p14="http://schemas.microsoft.com/office/powerpoint/2010/main" val="2926128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56FB58B5-C38B-442D-A0AF-9247681E0AF4}" type="slidenum">
              <a:rPr lang="en-GB" altLang="en-US"/>
              <a:pPr>
                <a:defRPr/>
              </a:pPr>
              <a:t>‹#›</a:t>
            </a:fld>
            <a:endParaRPr lang="en-GB" altLang="en-US"/>
          </a:p>
        </p:txBody>
      </p:sp>
    </p:spTree>
    <p:extLst>
      <p:ext uri="{BB962C8B-B14F-4D97-AF65-F5344CB8AC3E}">
        <p14:creationId xmlns:p14="http://schemas.microsoft.com/office/powerpoint/2010/main" val="1749518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EDA1BD40-B6D4-44C3-A173-A54775E9926E}" type="slidenum">
              <a:rPr lang="en-GB" altLang="en-US"/>
              <a:pPr>
                <a:defRPr/>
              </a:pPr>
              <a:t>‹#›</a:t>
            </a:fld>
            <a:endParaRPr lang="en-GB" altLang="en-US"/>
          </a:p>
        </p:txBody>
      </p:sp>
    </p:spTree>
    <p:extLst>
      <p:ext uri="{BB962C8B-B14F-4D97-AF65-F5344CB8AC3E}">
        <p14:creationId xmlns:p14="http://schemas.microsoft.com/office/powerpoint/2010/main" val="35206416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CAD0E6CC-DF52-43DB-BB2A-DD0B66591522}" type="slidenum">
              <a:rPr lang="en-GB" altLang="en-US"/>
              <a:pPr>
                <a:defRPr/>
              </a:pPr>
              <a:t>‹#›</a:t>
            </a:fld>
            <a:endParaRPr lang="en-GB" altLang="en-US"/>
          </a:p>
        </p:txBody>
      </p:sp>
    </p:spTree>
    <p:extLst>
      <p:ext uri="{BB962C8B-B14F-4D97-AF65-F5344CB8AC3E}">
        <p14:creationId xmlns:p14="http://schemas.microsoft.com/office/powerpoint/2010/main" val="37838881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E2B498D-156F-4E64-87D0-7E8F0F4F3481}" type="slidenum">
              <a:rPr lang="en-GB" altLang="en-US"/>
              <a:pPr>
                <a:defRPr/>
              </a:pPr>
              <a:t>‹#›</a:t>
            </a:fld>
            <a:endParaRPr lang="en-GB" altLang="en-US"/>
          </a:p>
        </p:txBody>
      </p:sp>
    </p:spTree>
    <p:extLst>
      <p:ext uri="{BB962C8B-B14F-4D97-AF65-F5344CB8AC3E}">
        <p14:creationId xmlns:p14="http://schemas.microsoft.com/office/powerpoint/2010/main" val="22056557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A5B139-156F-4DE2-AA3F-846E8887366D}" type="slidenum">
              <a:rPr lang="en-GB" altLang="en-US"/>
              <a:pPr>
                <a:defRPr/>
              </a:pPr>
              <a:t>‹#›</a:t>
            </a:fld>
            <a:endParaRPr lang="en-GB" altLang="en-US"/>
          </a:p>
        </p:txBody>
      </p:sp>
    </p:spTree>
    <p:extLst>
      <p:ext uri="{BB962C8B-B14F-4D97-AF65-F5344CB8AC3E}">
        <p14:creationId xmlns:p14="http://schemas.microsoft.com/office/powerpoint/2010/main" val="29873755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E065175-C8AE-4DF9-8F38-CF1AE0C7B3E4}" type="slidenum">
              <a:rPr lang="en-GB" altLang="en-US"/>
              <a:pPr>
                <a:defRPr/>
              </a:pPr>
              <a:t>‹#›</a:t>
            </a:fld>
            <a:endParaRPr lang="en-GB" altLang="en-US"/>
          </a:p>
        </p:txBody>
      </p:sp>
    </p:spTree>
    <p:extLst>
      <p:ext uri="{BB962C8B-B14F-4D97-AF65-F5344CB8AC3E}">
        <p14:creationId xmlns:p14="http://schemas.microsoft.com/office/powerpoint/2010/main" val="2132651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D52B602-3F0E-4F33-B9D2-516EAC4E76DA}" type="datetimeFigureOut">
              <a:rPr lang="en-GB" smtClean="0"/>
              <a:t>08/10/2019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32ABEA-0F5E-4EC3-8EAC-444B9E4B75EE}" type="slidenum">
              <a:rPr lang="en-GB" smtClean="0"/>
              <a:t>‹#›</a:t>
            </a:fld>
            <a:endParaRPr lang="en-GB"/>
          </a:p>
        </p:txBody>
      </p:sp>
    </p:spTree>
    <p:extLst>
      <p:ext uri="{BB962C8B-B14F-4D97-AF65-F5344CB8AC3E}">
        <p14:creationId xmlns:p14="http://schemas.microsoft.com/office/powerpoint/2010/main" val="2331167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CFD64A5-572B-4DFF-92BD-B5059EB561D6}" type="slidenum">
              <a:rPr lang="en-GB" altLang="en-US"/>
              <a:pPr>
                <a:defRPr/>
              </a:pPr>
              <a:t>‹#›</a:t>
            </a:fld>
            <a:endParaRPr lang="en-GB" altLang="en-US"/>
          </a:p>
        </p:txBody>
      </p:sp>
    </p:spTree>
    <p:extLst>
      <p:ext uri="{BB962C8B-B14F-4D97-AF65-F5344CB8AC3E}">
        <p14:creationId xmlns:p14="http://schemas.microsoft.com/office/powerpoint/2010/main" val="589795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D52B602-3F0E-4F33-B9D2-516EAC4E76DA}" type="datetimeFigureOut">
              <a:rPr lang="en-GB" smtClean="0"/>
              <a:t>08/10/2019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32ABEA-0F5E-4EC3-8EAC-444B9E4B75EE}" type="slidenum">
              <a:rPr lang="en-GB" smtClean="0"/>
              <a:t>‹#›</a:t>
            </a:fld>
            <a:endParaRPr lang="en-GB"/>
          </a:p>
        </p:txBody>
      </p:sp>
    </p:spTree>
    <p:extLst>
      <p:ext uri="{BB962C8B-B14F-4D97-AF65-F5344CB8AC3E}">
        <p14:creationId xmlns:p14="http://schemas.microsoft.com/office/powerpoint/2010/main" val="92414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2B602-3F0E-4F33-B9D2-516EAC4E76DA}" type="datetimeFigureOut">
              <a:rPr lang="en-GB" smtClean="0"/>
              <a:t>08/10/2019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32ABEA-0F5E-4EC3-8EAC-444B9E4B75EE}" type="slidenum">
              <a:rPr lang="en-GB" smtClean="0"/>
              <a:t>‹#›</a:t>
            </a:fld>
            <a:endParaRPr lang="en-GB"/>
          </a:p>
        </p:txBody>
      </p:sp>
    </p:spTree>
    <p:extLst>
      <p:ext uri="{BB962C8B-B14F-4D97-AF65-F5344CB8AC3E}">
        <p14:creationId xmlns:p14="http://schemas.microsoft.com/office/powerpoint/2010/main" val="698397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52B602-3F0E-4F33-B9D2-516EAC4E76DA}" type="datetimeFigureOut">
              <a:rPr lang="en-GB" smtClean="0"/>
              <a:t>08/10/2019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32ABEA-0F5E-4EC3-8EAC-444B9E4B75EE}" type="slidenum">
              <a:rPr lang="en-GB" smtClean="0"/>
              <a:t>‹#›</a:t>
            </a:fld>
            <a:endParaRPr lang="en-GB"/>
          </a:p>
        </p:txBody>
      </p:sp>
    </p:spTree>
    <p:extLst>
      <p:ext uri="{BB962C8B-B14F-4D97-AF65-F5344CB8AC3E}">
        <p14:creationId xmlns:p14="http://schemas.microsoft.com/office/powerpoint/2010/main" val="179311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52B602-3F0E-4F33-B9D2-516EAC4E76DA}" type="datetimeFigureOut">
              <a:rPr lang="en-GB" smtClean="0"/>
              <a:t>08/10/2019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32ABEA-0F5E-4EC3-8EAC-444B9E4B75EE}" type="slidenum">
              <a:rPr lang="en-GB" smtClean="0"/>
              <a:t>‹#›</a:t>
            </a:fld>
            <a:endParaRPr lang="en-GB"/>
          </a:p>
        </p:txBody>
      </p:sp>
    </p:spTree>
    <p:extLst>
      <p:ext uri="{BB962C8B-B14F-4D97-AF65-F5344CB8AC3E}">
        <p14:creationId xmlns:p14="http://schemas.microsoft.com/office/powerpoint/2010/main" val="3594400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2B602-3F0E-4F33-B9D2-516EAC4E76DA}" type="datetimeFigureOut">
              <a:rPr lang="en-GB" smtClean="0"/>
              <a:t>08/10/2019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32ABEA-0F5E-4EC3-8EAC-444B9E4B75EE}" type="slidenum">
              <a:rPr lang="en-GB" smtClean="0"/>
              <a:t>‹#›</a:t>
            </a:fld>
            <a:endParaRPr lang="en-GB"/>
          </a:p>
        </p:txBody>
      </p:sp>
    </p:spTree>
    <p:extLst>
      <p:ext uri="{BB962C8B-B14F-4D97-AF65-F5344CB8AC3E}">
        <p14:creationId xmlns:p14="http://schemas.microsoft.com/office/powerpoint/2010/main" val="628017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949575" y="382588"/>
            <a:ext cx="57372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768475"/>
            <a:ext cx="82296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1028" name="Picture 8" descr="S:\Marketing\1 - Marketing &amp; Communications\Campaigns\Lord Alliance name change\Alliance MBS logos\AMBS_White backgrounds\AMBS_White backgrounds\AMBS_TAB_col_white_backgroun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7050" y="509588"/>
            <a:ext cx="20605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813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fontAlgn="base" hangingPunct="1">
        <a:spcBef>
          <a:spcPct val="0"/>
        </a:spcBef>
        <a:spcAft>
          <a:spcPts val="100"/>
        </a:spcAft>
        <a:defRPr sz="2400" b="1" kern="1200">
          <a:solidFill>
            <a:srgbClr val="474747"/>
          </a:solidFill>
          <a:latin typeface="Arial"/>
          <a:ea typeface="Geneva" charset="0"/>
          <a:cs typeface="Arial"/>
        </a:defRPr>
      </a:lvl1pPr>
      <a:lvl2pPr algn="l" defTabSz="457200" rtl="0" eaLnBrk="1" fontAlgn="base" hangingPunct="1">
        <a:spcBef>
          <a:spcPct val="0"/>
        </a:spcBef>
        <a:spcAft>
          <a:spcPts val="100"/>
        </a:spcAft>
        <a:defRPr sz="2400" b="1">
          <a:solidFill>
            <a:srgbClr val="474747"/>
          </a:solidFill>
          <a:latin typeface="Arial" charset="0"/>
          <a:ea typeface="Geneva" charset="0"/>
          <a:cs typeface="Geneva" charset="0"/>
        </a:defRPr>
      </a:lvl2pPr>
      <a:lvl3pPr algn="l" defTabSz="457200" rtl="0" eaLnBrk="1" fontAlgn="base" hangingPunct="1">
        <a:spcBef>
          <a:spcPct val="0"/>
        </a:spcBef>
        <a:spcAft>
          <a:spcPts val="100"/>
        </a:spcAft>
        <a:defRPr sz="2400" b="1">
          <a:solidFill>
            <a:srgbClr val="474747"/>
          </a:solidFill>
          <a:latin typeface="Arial" charset="0"/>
          <a:ea typeface="Geneva" charset="0"/>
          <a:cs typeface="Geneva" charset="0"/>
        </a:defRPr>
      </a:lvl3pPr>
      <a:lvl4pPr algn="l" defTabSz="457200" rtl="0" eaLnBrk="1" fontAlgn="base" hangingPunct="1">
        <a:spcBef>
          <a:spcPct val="0"/>
        </a:spcBef>
        <a:spcAft>
          <a:spcPts val="100"/>
        </a:spcAft>
        <a:defRPr sz="2400" b="1">
          <a:solidFill>
            <a:srgbClr val="474747"/>
          </a:solidFill>
          <a:latin typeface="Arial" charset="0"/>
          <a:ea typeface="Geneva" charset="0"/>
          <a:cs typeface="Geneva" charset="0"/>
        </a:defRPr>
      </a:lvl4pPr>
      <a:lvl5pPr algn="l" defTabSz="457200" rtl="0" eaLnBrk="1" fontAlgn="base" hangingPunct="1">
        <a:spcBef>
          <a:spcPct val="0"/>
        </a:spcBef>
        <a:spcAft>
          <a:spcPts val="100"/>
        </a:spcAft>
        <a:defRPr sz="2400" b="1">
          <a:solidFill>
            <a:srgbClr val="474747"/>
          </a:solidFill>
          <a:latin typeface="Arial" charset="0"/>
          <a:ea typeface="Geneva" charset="0"/>
          <a:cs typeface="Geneva" charset="0"/>
        </a:defRPr>
      </a:lvl5pPr>
      <a:lvl6pPr marL="457200" algn="l" defTabSz="457200" rtl="0" eaLnBrk="1" fontAlgn="base" hangingPunct="1">
        <a:spcBef>
          <a:spcPct val="0"/>
        </a:spcBef>
        <a:spcAft>
          <a:spcPts val="100"/>
        </a:spcAft>
        <a:defRPr sz="2400" b="1">
          <a:solidFill>
            <a:srgbClr val="474747"/>
          </a:solidFill>
          <a:latin typeface="Calibri" charset="0"/>
          <a:ea typeface="Geneva" charset="0"/>
          <a:cs typeface="Geneva" charset="0"/>
        </a:defRPr>
      </a:lvl6pPr>
      <a:lvl7pPr marL="914400" algn="l" defTabSz="457200" rtl="0" eaLnBrk="1" fontAlgn="base" hangingPunct="1">
        <a:spcBef>
          <a:spcPct val="0"/>
        </a:spcBef>
        <a:spcAft>
          <a:spcPts val="100"/>
        </a:spcAft>
        <a:defRPr sz="2400" b="1">
          <a:solidFill>
            <a:srgbClr val="474747"/>
          </a:solidFill>
          <a:latin typeface="Calibri" charset="0"/>
          <a:ea typeface="Geneva" charset="0"/>
          <a:cs typeface="Geneva" charset="0"/>
        </a:defRPr>
      </a:lvl7pPr>
      <a:lvl8pPr marL="1371600" algn="l" defTabSz="457200" rtl="0" eaLnBrk="1" fontAlgn="base" hangingPunct="1">
        <a:spcBef>
          <a:spcPct val="0"/>
        </a:spcBef>
        <a:spcAft>
          <a:spcPts val="100"/>
        </a:spcAft>
        <a:defRPr sz="2400" b="1">
          <a:solidFill>
            <a:srgbClr val="474747"/>
          </a:solidFill>
          <a:latin typeface="Calibri" charset="0"/>
          <a:ea typeface="Geneva" charset="0"/>
          <a:cs typeface="Geneva" charset="0"/>
        </a:defRPr>
      </a:lvl8pPr>
      <a:lvl9pPr marL="1828800" algn="l" defTabSz="457200" rtl="0" eaLnBrk="1" fontAlgn="base" hangingPunct="1">
        <a:spcBef>
          <a:spcPct val="0"/>
        </a:spcBef>
        <a:spcAft>
          <a:spcPts val="100"/>
        </a:spcAft>
        <a:defRPr sz="2400" b="1">
          <a:solidFill>
            <a:srgbClr val="474747"/>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rgbClr val="474747"/>
          </a:solidFill>
          <a:latin typeface="Arial"/>
          <a:ea typeface="Geneva" charset="0"/>
          <a:cs typeface="Arial"/>
        </a:defRPr>
      </a:lvl1pPr>
      <a:lvl2pPr marL="742950" indent="-285750" algn="l" defTabSz="457200" rtl="0" eaLnBrk="1" fontAlgn="base" hangingPunct="1">
        <a:spcBef>
          <a:spcPct val="20000"/>
        </a:spcBef>
        <a:spcAft>
          <a:spcPct val="0"/>
        </a:spcAft>
        <a:buFont typeface="Arial" panose="020B0604020202020204" pitchFamily="34" charset="0"/>
        <a:buChar char="•"/>
        <a:defRPr sz="1400" kern="1200">
          <a:solidFill>
            <a:srgbClr val="474747"/>
          </a:solidFill>
          <a:latin typeface="Arial"/>
          <a:ea typeface="Geneva" charset="0"/>
          <a:cs typeface="Arial"/>
        </a:defRPr>
      </a:lvl2pPr>
      <a:lvl3pPr marL="1143000" indent="-228600" algn="l" defTabSz="457200" rtl="0" eaLnBrk="1" fontAlgn="base" hangingPunct="1">
        <a:spcBef>
          <a:spcPct val="20000"/>
        </a:spcBef>
        <a:spcAft>
          <a:spcPct val="0"/>
        </a:spcAft>
        <a:buFont typeface="Lucida Grande" pitchFamily="-96" charset="0"/>
        <a:buChar char="-"/>
        <a:defRPr sz="1400" kern="1200">
          <a:solidFill>
            <a:srgbClr val="474747"/>
          </a:solidFill>
          <a:latin typeface="Arial"/>
          <a:ea typeface="Geneva" charset="0"/>
          <a:cs typeface="Arial"/>
        </a:defRPr>
      </a:lvl3pPr>
      <a:lvl4pPr marL="1600200" indent="-228600" algn="l" defTabSz="457200" rtl="0" eaLnBrk="1" fontAlgn="base" hangingPunct="1">
        <a:spcBef>
          <a:spcPct val="20000"/>
        </a:spcBef>
        <a:spcAft>
          <a:spcPct val="0"/>
        </a:spcAft>
        <a:buFont typeface="Arial" panose="020B0604020202020204" pitchFamily="34" charset="0"/>
        <a:buChar char="•"/>
        <a:defRPr sz="1400" kern="1200">
          <a:solidFill>
            <a:srgbClr val="474747"/>
          </a:solidFill>
          <a:latin typeface="Arial"/>
          <a:ea typeface="Geneva" charset="0"/>
          <a:cs typeface="Arial"/>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rgbClr val="474747"/>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5BEB11-6476-40CE-86DF-D7D46A91ADAB}" type="datetimeFigureOut">
              <a:rPr lang="en-GB" smtClean="0"/>
              <a:t>08/10/2019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03C88D-C390-407F-A362-DD9878C8FC5D}" type="slidenum">
              <a:rPr lang="en-GB" smtClean="0"/>
              <a:t>‹#›</a:t>
            </a:fld>
            <a:endParaRPr lang="en-GB"/>
          </a:p>
        </p:txBody>
      </p:sp>
    </p:spTree>
    <p:extLst>
      <p:ext uri="{BB962C8B-B14F-4D97-AF65-F5344CB8AC3E}">
        <p14:creationId xmlns:p14="http://schemas.microsoft.com/office/powerpoint/2010/main" val="2558094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3" descr="brand_ppt_back.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229725"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9" descr="S:\Marketing\1 - Marketing &amp; Communications\Branding\Logos\Alliance MBS logos\AMBS_White for coloured background\AMBS_White for coloured background\AMBS_TAB_allwhit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9113" y="509588"/>
            <a:ext cx="20605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itle Placeholder 1"/>
          <p:cNvSpPr>
            <a:spLocks noGrp="1"/>
          </p:cNvSpPr>
          <p:nvPr>
            <p:ph type="title"/>
          </p:nvPr>
        </p:nvSpPr>
        <p:spPr bwMode="auto">
          <a:xfrm>
            <a:off x="2949575" y="382588"/>
            <a:ext cx="57372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4101" name="Text Placeholder 2"/>
          <p:cNvSpPr>
            <a:spLocks noGrp="1"/>
          </p:cNvSpPr>
          <p:nvPr>
            <p:ph type="body" idx="1"/>
          </p:nvPr>
        </p:nvSpPr>
        <p:spPr bwMode="auto">
          <a:xfrm>
            <a:off x="457200" y="1768475"/>
            <a:ext cx="82296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Tree>
    <p:extLst>
      <p:ext uri="{BB962C8B-B14F-4D97-AF65-F5344CB8AC3E}">
        <p14:creationId xmlns:p14="http://schemas.microsoft.com/office/powerpoint/2010/main" val="40102328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457200" rtl="0" eaLnBrk="1" fontAlgn="base" hangingPunct="1">
        <a:spcBef>
          <a:spcPct val="0"/>
        </a:spcBef>
        <a:spcAft>
          <a:spcPct val="0"/>
        </a:spcAft>
        <a:defRPr sz="2400" b="1" kern="1200">
          <a:solidFill>
            <a:srgbClr val="FFFFFF"/>
          </a:solidFill>
          <a:latin typeface="Arial"/>
          <a:ea typeface="Geneva" charset="0"/>
          <a:cs typeface="Arial"/>
        </a:defRPr>
      </a:lvl1pPr>
      <a:lvl2pPr algn="l" defTabSz="457200" rtl="0" eaLnBrk="1" fontAlgn="base" hangingPunct="1">
        <a:spcBef>
          <a:spcPct val="0"/>
        </a:spcBef>
        <a:spcAft>
          <a:spcPct val="0"/>
        </a:spcAft>
        <a:defRPr sz="2400" b="1">
          <a:solidFill>
            <a:srgbClr val="FFFFFF"/>
          </a:solidFill>
          <a:latin typeface="Arial" charset="0"/>
          <a:ea typeface="Geneva" charset="0"/>
        </a:defRPr>
      </a:lvl2pPr>
      <a:lvl3pPr algn="l" defTabSz="457200" rtl="0" eaLnBrk="1" fontAlgn="base" hangingPunct="1">
        <a:spcBef>
          <a:spcPct val="0"/>
        </a:spcBef>
        <a:spcAft>
          <a:spcPct val="0"/>
        </a:spcAft>
        <a:defRPr sz="2400" b="1">
          <a:solidFill>
            <a:srgbClr val="FFFFFF"/>
          </a:solidFill>
          <a:latin typeface="Arial" charset="0"/>
          <a:ea typeface="Geneva" charset="0"/>
        </a:defRPr>
      </a:lvl3pPr>
      <a:lvl4pPr algn="l" defTabSz="457200" rtl="0" eaLnBrk="1" fontAlgn="base" hangingPunct="1">
        <a:spcBef>
          <a:spcPct val="0"/>
        </a:spcBef>
        <a:spcAft>
          <a:spcPct val="0"/>
        </a:spcAft>
        <a:defRPr sz="2400" b="1">
          <a:solidFill>
            <a:srgbClr val="FFFFFF"/>
          </a:solidFill>
          <a:latin typeface="Arial" charset="0"/>
          <a:ea typeface="Geneva" charset="0"/>
        </a:defRPr>
      </a:lvl4pPr>
      <a:lvl5pPr algn="l" defTabSz="457200" rtl="0" eaLnBrk="1" fontAlgn="base" hangingPunct="1">
        <a:spcBef>
          <a:spcPct val="0"/>
        </a:spcBef>
        <a:spcAft>
          <a:spcPct val="0"/>
        </a:spcAft>
        <a:defRPr sz="2400" b="1">
          <a:solidFill>
            <a:srgbClr val="FFFFFF"/>
          </a:solidFill>
          <a:latin typeface="Arial" charset="0"/>
          <a:ea typeface="Geneva" charset="0"/>
        </a:defRPr>
      </a:lvl5pPr>
      <a:lvl6pPr marL="457200" algn="l" defTabSz="457200" rtl="0" eaLnBrk="1" fontAlgn="base" hangingPunct="1">
        <a:spcBef>
          <a:spcPct val="0"/>
        </a:spcBef>
        <a:spcAft>
          <a:spcPct val="0"/>
        </a:spcAft>
        <a:defRPr sz="2400" b="1">
          <a:solidFill>
            <a:srgbClr val="FFFFFF"/>
          </a:solidFill>
          <a:latin typeface="Arial" charset="0"/>
          <a:ea typeface="Geneva" charset="0"/>
        </a:defRPr>
      </a:lvl6pPr>
      <a:lvl7pPr marL="914400" algn="l" defTabSz="457200" rtl="0" eaLnBrk="1" fontAlgn="base" hangingPunct="1">
        <a:spcBef>
          <a:spcPct val="0"/>
        </a:spcBef>
        <a:spcAft>
          <a:spcPct val="0"/>
        </a:spcAft>
        <a:defRPr sz="2400" b="1">
          <a:solidFill>
            <a:srgbClr val="FFFFFF"/>
          </a:solidFill>
          <a:latin typeface="Arial" charset="0"/>
          <a:ea typeface="Geneva" charset="0"/>
        </a:defRPr>
      </a:lvl7pPr>
      <a:lvl8pPr marL="1371600" algn="l" defTabSz="457200" rtl="0" eaLnBrk="1" fontAlgn="base" hangingPunct="1">
        <a:spcBef>
          <a:spcPct val="0"/>
        </a:spcBef>
        <a:spcAft>
          <a:spcPct val="0"/>
        </a:spcAft>
        <a:defRPr sz="2400" b="1">
          <a:solidFill>
            <a:srgbClr val="FFFFFF"/>
          </a:solidFill>
          <a:latin typeface="Arial" charset="0"/>
          <a:ea typeface="Geneva" charset="0"/>
        </a:defRPr>
      </a:lvl8pPr>
      <a:lvl9pPr marL="1828800" algn="l" defTabSz="457200" rtl="0" eaLnBrk="1" fontAlgn="base" hangingPunct="1">
        <a:spcBef>
          <a:spcPct val="0"/>
        </a:spcBef>
        <a:spcAft>
          <a:spcPct val="0"/>
        </a:spcAft>
        <a:defRPr sz="2400" b="1">
          <a:solidFill>
            <a:srgbClr val="FFFFFF"/>
          </a:solidFill>
          <a:latin typeface="Arial" charset="0"/>
          <a:ea typeface="Geneva" charset="0"/>
        </a:defRPr>
      </a:lvl9pPr>
    </p:titleStyle>
    <p:bodyStyle>
      <a:lvl1pPr marL="342900" indent="-342900" algn="l" defTabSz="457200" rtl="0" eaLnBrk="1" fontAlgn="base" hangingPunct="1">
        <a:lnSpc>
          <a:spcPct val="120000"/>
        </a:lnSpc>
        <a:spcBef>
          <a:spcPct val="20000"/>
        </a:spcBef>
        <a:spcAft>
          <a:spcPts val="100"/>
        </a:spcAft>
        <a:buFont typeface="Arial" panose="020B0604020202020204" pitchFamily="34" charset="0"/>
        <a:defRPr kern="1200">
          <a:solidFill>
            <a:srgbClr val="FFFFFF"/>
          </a:solidFill>
          <a:latin typeface="Arial"/>
          <a:ea typeface="Geneva" charset="0"/>
          <a:cs typeface="Arial"/>
        </a:defRPr>
      </a:lvl1pPr>
      <a:lvl2pPr marL="742950" indent="-285750" algn="l" defTabSz="457200" rtl="0" eaLnBrk="1" fontAlgn="base" hangingPunct="1">
        <a:spcBef>
          <a:spcPct val="20000"/>
        </a:spcBef>
        <a:spcAft>
          <a:spcPct val="0"/>
        </a:spcAft>
        <a:buFont typeface="Arial" panose="020B0604020202020204" pitchFamily="34" charset="0"/>
        <a:buChar char="•"/>
        <a:defRPr sz="1400" kern="1200">
          <a:solidFill>
            <a:srgbClr val="FFFFFF"/>
          </a:solidFill>
          <a:latin typeface="+mn-lt"/>
          <a:ea typeface="Geneva" charset="0"/>
          <a:cs typeface="+mn-cs"/>
        </a:defRPr>
      </a:lvl2pPr>
      <a:lvl3pPr marL="1143000" indent="-228600" algn="l" defTabSz="457200" rtl="0" eaLnBrk="1" fontAlgn="base" hangingPunct="1">
        <a:spcBef>
          <a:spcPct val="20000"/>
        </a:spcBef>
        <a:spcAft>
          <a:spcPct val="0"/>
        </a:spcAft>
        <a:buFont typeface="Lucida Grande" pitchFamily="-96" charset="0"/>
        <a:buChar char="-"/>
        <a:defRPr sz="1400" kern="1200">
          <a:solidFill>
            <a:srgbClr val="FFFFFF"/>
          </a:solidFill>
          <a:latin typeface="+mn-lt"/>
          <a:ea typeface="Geneva" charset="0"/>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400" kern="1200">
          <a:solidFill>
            <a:srgbClr val="FFFFFF"/>
          </a:solidFill>
          <a:latin typeface="+mn-lt"/>
          <a:ea typeface="Geneva" charset="0"/>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rgbClr val="FFFFFF"/>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3509523-5C54-4674-84FB-093C898D74A8}" type="slidenum">
              <a:rPr lang="en-GB" altLang="en-US"/>
              <a:pPr>
                <a:defRPr/>
              </a:pPr>
              <a:t>‹#›</a:t>
            </a:fld>
            <a:endParaRPr lang="en-GB" altLang="en-US"/>
          </a:p>
        </p:txBody>
      </p:sp>
    </p:spTree>
    <p:extLst>
      <p:ext uri="{BB962C8B-B14F-4D97-AF65-F5344CB8AC3E}">
        <p14:creationId xmlns:p14="http://schemas.microsoft.com/office/powerpoint/2010/main" val="109814004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papers.ssrn.com/sol3/papers.cfm?abstract_id=3427264"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jpe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2.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researchgate.net/publication/332658689_Exploring_Tensions_of_Global_Public_Good_Platforms_for_Development_The_Case_of_DHIS2"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80.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iode.network/publications/" TargetMode="External"/><Relationship Id="rId2" Type="http://schemas.openxmlformats.org/officeDocument/2006/relationships/image" Target="../media/image9.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smtClean="0"/>
              <a:t>Platforms for Development</a:t>
            </a:r>
            <a:endParaRPr lang="en-GB" dirty="0"/>
          </a:p>
        </p:txBody>
      </p:sp>
      <p:sp>
        <p:nvSpPr>
          <p:cNvPr id="3" name="Subtitle 2"/>
          <p:cNvSpPr>
            <a:spLocks noGrp="1"/>
          </p:cNvSpPr>
          <p:nvPr>
            <p:ph type="subTitle" idx="1"/>
          </p:nvPr>
        </p:nvSpPr>
        <p:spPr/>
        <p:txBody>
          <a:bodyPr>
            <a:normAutofit/>
          </a:bodyPr>
          <a:lstStyle/>
          <a:p>
            <a:r>
              <a:rPr lang="en-GB" dirty="0" smtClean="0"/>
              <a:t>Brian Nicholson</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229200"/>
            <a:ext cx="123825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5257775"/>
            <a:ext cx="297180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2706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027" t="16532" r="28416" b="10626"/>
          <a:stretch/>
        </p:blipFill>
        <p:spPr>
          <a:xfrm>
            <a:off x="179512" y="188639"/>
            <a:ext cx="8964488" cy="6378577"/>
          </a:xfrm>
          <a:prstGeom prst="rect">
            <a:avLst/>
          </a:prstGeom>
        </p:spPr>
      </p:pic>
    </p:spTree>
    <p:extLst>
      <p:ext uri="{BB962C8B-B14F-4D97-AF65-F5344CB8AC3E}">
        <p14:creationId xmlns:p14="http://schemas.microsoft.com/office/powerpoint/2010/main" val="18405991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platforms are not for profit</a:t>
            </a:r>
            <a:endParaRPr lang="en-GB" dirty="0"/>
          </a:p>
        </p:txBody>
      </p:sp>
      <p:sp>
        <p:nvSpPr>
          <p:cNvPr id="3" name="Content Placeholder 2"/>
          <p:cNvSpPr>
            <a:spLocks noGrp="1"/>
          </p:cNvSpPr>
          <p:nvPr>
            <p:ph idx="1"/>
          </p:nvPr>
        </p:nvSpPr>
        <p:spPr/>
        <p:txBody>
          <a:bodyPr/>
          <a:lstStyle/>
          <a:p>
            <a:r>
              <a:rPr lang="en-GB" dirty="0" smtClean="0"/>
              <a:t>Transaction</a:t>
            </a:r>
          </a:p>
          <a:p>
            <a:pPr lvl="1"/>
            <a:r>
              <a:rPr lang="en-GB" dirty="0" smtClean="0"/>
              <a:t>Homeexchange.com</a:t>
            </a:r>
          </a:p>
          <a:p>
            <a:pPr lvl="1"/>
            <a:r>
              <a:rPr lang="en-GB" dirty="0" smtClean="0"/>
              <a:t>Freecycle.com</a:t>
            </a:r>
            <a:endParaRPr lang="en-GB" dirty="0"/>
          </a:p>
          <a:p>
            <a:pPr lvl="1"/>
            <a:r>
              <a:rPr lang="en-GB" dirty="0" smtClean="0"/>
              <a:t>Couchsurfing.com</a:t>
            </a:r>
          </a:p>
          <a:p>
            <a:r>
              <a:rPr lang="en-GB" dirty="0" smtClean="0"/>
              <a:t>Innovation</a:t>
            </a:r>
          </a:p>
          <a:p>
            <a:pPr lvl="1"/>
            <a:r>
              <a:rPr lang="en-GB" dirty="0" smtClean="0"/>
              <a:t>Linux</a:t>
            </a:r>
          </a:p>
          <a:p>
            <a:pPr lvl="1"/>
            <a:r>
              <a:rPr lang="en-GB" dirty="0" smtClean="0"/>
              <a:t>DHIS2</a:t>
            </a:r>
          </a:p>
          <a:p>
            <a:r>
              <a:rPr lang="en-GB" dirty="0" smtClean="0"/>
              <a:t>Any others?</a:t>
            </a:r>
            <a:endParaRPr lang="en-GB" dirty="0"/>
          </a:p>
          <a:p>
            <a:endParaRPr lang="en-GB" dirty="0" smtClean="0"/>
          </a:p>
          <a:p>
            <a:endParaRPr lang="en-GB" dirty="0"/>
          </a:p>
        </p:txBody>
      </p:sp>
    </p:spTree>
    <p:extLst>
      <p:ext uri="{BB962C8B-B14F-4D97-AF65-F5344CB8AC3E}">
        <p14:creationId xmlns:p14="http://schemas.microsoft.com/office/powerpoint/2010/main" val="3865287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065" t="18500" r="20668" b="5703"/>
          <a:stretch/>
        </p:blipFill>
        <p:spPr>
          <a:xfrm>
            <a:off x="0" y="332656"/>
            <a:ext cx="9169508" cy="6192687"/>
          </a:xfrm>
          <a:prstGeom prst="rect">
            <a:avLst/>
          </a:prstGeom>
        </p:spPr>
      </p:pic>
    </p:spTree>
    <p:extLst>
      <p:ext uri="{BB962C8B-B14F-4D97-AF65-F5344CB8AC3E}">
        <p14:creationId xmlns:p14="http://schemas.microsoft.com/office/powerpoint/2010/main" val="3133356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828800"/>
            <a:ext cx="7467600" cy="440120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a:ea typeface="+mn-ea"/>
                <a:cs typeface="+mn-cs"/>
              </a:rPr>
              <a:t>“In 2015, Uber, the world’s largest taxi company owns no vehicles, Facebook the world’s most popular media owner creates no content, Alibaba the most valuable retailer has no inventory, and Airbnb the world’s largest hotelier owns no real estate.”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a:ea typeface="+mn-ea"/>
              <a:cs typeface="+mn-cs"/>
            </a:endParaRPr>
          </a:p>
          <a:p>
            <a:pPr marL="1371600" marR="0" lvl="3" indent="0" algn="l" defTabSz="914400" rtl="0" eaLnBrk="0" fontAlgn="base" latinLnBrk="0" hangingPunct="0">
              <a:lnSpc>
                <a:spcPct val="100000"/>
              </a:lnSpc>
              <a:spcBef>
                <a:spcPct val="0"/>
              </a:spcBef>
              <a:spcAft>
                <a:spcPct val="0"/>
              </a:spcAft>
              <a:buClrTx/>
              <a:buSzTx/>
              <a:buFontTx/>
              <a:buNone/>
              <a:tabLst/>
              <a:defRPr/>
            </a:pPr>
            <a:r>
              <a:rPr kumimoji="0" lang="en-GB" sz="2400" b="0" i="1" u="none" strike="noStrike" kern="1200" cap="none" spc="0" normalizeH="0" baseline="0" noProof="0" dirty="0" smtClean="0">
                <a:ln>
                  <a:noFill/>
                </a:ln>
                <a:solidFill>
                  <a:prstClr val="white"/>
                </a:solidFill>
                <a:effectLst/>
                <a:uLnTx/>
                <a:uFillTx/>
                <a:latin typeface="Calibri"/>
                <a:ea typeface="+mn-ea"/>
                <a:cs typeface="+mn-cs"/>
              </a:rPr>
              <a:t>Tom Goodwin, Sr. VP of Strategy Havas Media</a:t>
            </a:r>
            <a:endParaRPr kumimoji="0" lang="en-GB" sz="2400" b="0" i="1"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1"/>
          <p:cNvSpPr txBox="1">
            <a:spLocks/>
          </p:cNvSpPr>
          <p:nvPr/>
        </p:nvSpPr>
        <p:spPr>
          <a:xfrm>
            <a:off x="2949575" y="382588"/>
            <a:ext cx="5737225" cy="1143000"/>
          </a:xfrm>
          <a:prstGeom prst="rect">
            <a:avLst/>
          </a:prstGeom>
        </p:spPr>
        <p:txBody>
          <a:bodyPr/>
          <a:lstStyle>
            <a:lvl1pPr algn="l" defTabSz="457200" rtl="0" eaLnBrk="1" fontAlgn="base" hangingPunct="1">
              <a:spcBef>
                <a:spcPct val="0"/>
              </a:spcBef>
              <a:spcAft>
                <a:spcPts val="100"/>
              </a:spcAft>
              <a:defRPr sz="2400" b="1" kern="1200">
                <a:solidFill>
                  <a:srgbClr val="474747"/>
                </a:solidFill>
                <a:latin typeface="Arial"/>
                <a:ea typeface="Geneva" charset="0"/>
                <a:cs typeface="Arial"/>
              </a:defRPr>
            </a:lvl1pPr>
            <a:lvl2pPr algn="l" defTabSz="457200" rtl="0" eaLnBrk="1" fontAlgn="base" hangingPunct="1">
              <a:spcBef>
                <a:spcPct val="0"/>
              </a:spcBef>
              <a:spcAft>
                <a:spcPts val="100"/>
              </a:spcAft>
              <a:defRPr sz="2400" b="1">
                <a:solidFill>
                  <a:srgbClr val="474747"/>
                </a:solidFill>
                <a:latin typeface="Arial" charset="0"/>
                <a:ea typeface="Geneva" charset="0"/>
                <a:cs typeface="Geneva" charset="0"/>
              </a:defRPr>
            </a:lvl2pPr>
            <a:lvl3pPr algn="l" defTabSz="457200" rtl="0" eaLnBrk="1" fontAlgn="base" hangingPunct="1">
              <a:spcBef>
                <a:spcPct val="0"/>
              </a:spcBef>
              <a:spcAft>
                <a:spcPts val="100"/>
              </a:spcAft>
              <a:defRPr sz="2400" b="1">
                <a:solidFill>
                  <a:srgbClr val="474747"/>
                </a:solidFill>
                <a:latin typeface="Arial" charset="0"/>
                <a:ea typeface="Geneva" charset="0"/>
                <a:cs typeface="Geneva" charset="0"/>
              </a:defRPr>
            </a:lvl3pPr>
            <a:lvl4pPr algn="l" defTabSz="457200" rtl="0" eaLnBrk="1" fontAlgn="base" hangingPunct="1">
              <a:spcBef>
                <a:spcPct val="0"/>
              </a:spcBef>
              <a:spcAft>
                <a:spcPts val="100"/>
              </a:spcAft>
              <a:defRPr sz="2400" b="1">
                <a:solidFill>
                  <a:srgbClr val="474747"/>
                </a:solidFill>
                <a:latin typeface="Arial" charset="0"/>
                <a:ea typeface="Geneva" charset="0"/>
                <a:cs typeface="Geneva" charset="0"/>
              </a:defRPr>
            </a:lvl4pPr>
            <a:lvl5pPr algn="l" defTabSz="457200" rtl="0" eaLnBrk="1" fontAlgn="base" hangingPunct="1">
              <a:spcBef>
                <a:spcPct val="0"/>
              </a:spcBef>
              <a:spcAft>
                <a:spcPts val="100"/>
              </a:spcAft>
              <a:defRPr sz="2400" b="1">
                <a:solidFill>
                  <a:srgbClr val="474747"/>
                </a:solidFill>
                <a:latin typeface="Arial" charset="0"/>
                <a:ea typeface="Geneva" charset="0"/>
                <a:cs typeface="Geneva" charset="0"/>
              </a:defRPr>
            </a:lvl5pPr>
            <a:lvl6pPr marL="457200" algn="l" defTabSz="457200" rtl="0" eaLnBrk="1" fontAlgn="base" hangingPunct="1">
              <a:spcBef>
                <a:spcPct val="0"/>
              </a:spcBef>
              <a:spcAft>
                <a:spcPts val="100"/>
              </a:spcAft>
              <a:defRPr sz="2400" b="1">
                <a:solidFill>
                  <a:srgbClr val="474747"/>
                </a:solidFill>
                <a:latin typeface="Calibri" charset="0"/>
                <a:ea typeface="Geneva" charset="0"/>
                <a:cs typeface="Geneva" charset="0"/>
              </a:defRPr>
            </a:lvl6pPr>
            <a:lvl7pPr marL="914400" algn="l" defTabSz="457200" rtl="0" eaLnBrk="1" fontAlgn="base" hangingPunct="1">
              <a:spcBef>
                <a:spcPct val="0"/>
              </a:spcBef>
              <a:spcAft>
                <a:spcPts val="100"/>
              </a:spcAft>
              <a:defRPr sz="2400" b="1">
                <a:solidFill>
                  <a:srgbClr val="474747"/>
                </a:solidFill>
                <a:latin typeface="Calibri" charset="0"/>
                <a:ea typeface="Geneva" charset="0"/>
                <a:cs typeface="Geneva" charset="0"/>
              </a:defRPr>
            </a:lvl7pPr>
            <a:lvl8pPr marL="1371600" algn="l" defTabSz="457200" rtl="0" eaLnBrk="1" fontAlgn="base" hangingPunct="1">
              <a:spcBef>
                <a:spcPct val="0"/>
              </a:spcBef>
              <a:spcAft>
                <a:spcPts val="100"/>
              </a:spcAft>
              <a:defRPr sz="2400" b="1">
                <a:solidFill>
                  <a:srgbClr val="474747"/>
                </a:solidFill>
                <a:latin typeface="Calibri" charset="0"/>
                <a:ea typeface="Geneva" charset="0"/>
                <a:cs typeface="Geneva" charset="0"/>
              </a:defRPr>
            </a:lvl8pPr>
            <a:lvl9pPr marL="1828800" algn="l" defTabSz="457200" rtl="0" eaLnBrk="1" fontAlgn="base" hangingPunct="1">
              <a:spcBef>
                <a:spcPct val="0"/>
              </a:spcBef>
              <a:spcAft>
                <a:spcPts val="100"/>
              </a:spcAft>
              <a:defRPr sz="2400" b="1">
                <a:solidFill>
                  <a:srgbClr val="474747"/>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ts val="100"/>
              </a:spcAft>
              <a:buClrTx/>
              <a:buSzTx/>
              <a:buFontTx/>
              <a:buNone/>
              <a:tabLst/>
              <a:defRPr/>
            </a:pPr>
            <a:endParaRPr kumimoji="0" lang="en-IE" sz="2400" b="1" i="0" u="none" strike="noStrike" kern="1200" cap="none" spc="0" normalizeH="0" baseline="0" noProof="0" dirty="0" smtClean="0">
              <a:ln>
                <a:noFill/>
              </a:ln>
              <a:solidFill>
                <a:prstClr val="white"/>
              </a:solidFill>
              <a:effectLst/>
              <a:uLnTx/>
              <a:uFillTx/>
              <a:latin typeface="Arial"/>
              <a:cs typeface="Arial"/>
            </a:endParaRPr>
          </a:p>
          <a:p>
            <a:pPr marL="0" marR="0" lvl="0" indent="0" algn="l" defTabSz="457200" rtl="0" eaLnBrk="1" fontAlgn="base" latinLnBrk="0" hangingPunct="1">
              <a:lnSpc>
                <a:spcPct val="100000"/>
              </a:lnSpc>
              <a:spcBef>
                <a:spcPct val="0"/>
              </a:spcBef>
              <a:spcAft>
                <a:spcPts val="100"/>
              </a:spcAft>
              <a:buClrTx/>
              <a:buSzTx/>
              <a:buFontTx/>
              <a:buNone/>
              <a:tabLst/>
              <a:defRPr/>
            </a:pPr>
            <a:endParaRPr kumimoji="0" lang="en-IE" sz="2400" b="1" i="0" u="none" strike="noStrike" kern="1200" cap="none" spc="0" normalizeH="0" baseline="0" noProof="0" dirty="0">
              <a:ln>
                <a:noFill/>
              </a:ln>
              <a:solidFill>
                <a:prstClr val="white"/>
              </a:solidFill>
              <a:effectLst/>
              <a:uLnTx/>
              <a:uFillTx/>
              <a:latin typeface="Arial"/>
              <a:cs typeface="Arial"/>
            </a:endParaRPr>
          </a:p>
        </p:txBody>
      </p:sp>
    </p:spTree>
    <p:custDataLst>
      <p:tags r:id="rId1"/>
    </p:custDataLst>
    <p:extLst>
      <p:ext uri="{BB962C8B-B14F-4D97-AF65-F5344CB8AC3E}">
        <p14:creationId xmlns:p14="http://schemas.microsoft.com/office/powerpoint/2010/main" val="584416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65" t="10497" r="5050" b="36303"/>
          <a:stretch/>
        </p:blipFill>
        <p:spPr bwMode="auto">
          <a:xfrm>
            <a:off x="124690" y="1196753"/>
            <a:ext cx="8825345" cy="294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0644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24" t="10091" r="4630" b="6850"/>
          <a:stretch/>
        </p:blipFill>
        <p:spPr bwMode="auto">
          <a:xfrm>
            <a:off x="75290" y="548680"/>
            <a:ext cx="9068710" cy="597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508104" y="1628800"/>
            <a:ext cx="1800200" cy="42484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79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Positive and negative feedback loops - </a:t>
            </a:r>
            <a:r>
              <a:rPr lang="en-GB" dirty="0" err="1" smtClean="0"/>
              <a:t>Uber</a:t>
            </a:r>
            <a:endParaRPr lang="en-GB"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628800"/>
            <a:ext cx="7200800" cy="484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2059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2 sided network has positive and negative effects </a:t>
            </a:r>
            <a:endParaRPr lang="en-GB"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637888"/>
            <a:ext cx="6408712" cy="471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1712996"/>
            <a:ext cx="1784809" cy="1183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93" y="1844824"/>
            <a:ext cx="2160240" cy="604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stretch>
            <a:fillRect/>
          </a:stretch>
        </p:blipFill>
        <p:spPr>
          <a:xfrm>
            <a:off x="6751356" y="4149080"/>
            <a:ext cx="2197741" cy="1230735"/>
          </a:xfrm>
          <a:prstGeom prst="rect">
            <a:avLst/>
          </a:prstGeom>
        </p:spPr>
      </p:pic>
    </p:spTree>
    <p:extLst>
      <p:ext uri="{BB962C8B-B14F-4D97-AF65-F5344CB8AC3E}">
        <p14:creationId xmlns:p14="http://schemas.microsoft.com/office/powerpoint/2010/main" val="286866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90" t="11344" r="12631" b="6622"/>
          <a:stretch/>
        </p:blipFill>
        <p:spPr bwMode="auto">
          <a:xfrm>
            <a:off x="0" y="-41699"/>
            <a:ext cx="8892480" cy="7071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0763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88" t="8470" r="10330" b="7660"/>
          <a:stretch/>
        </p:blipFill>
        <p:spPr bwMode="auto">
          <a:xfrm>
            <a:off x="86422" y="116633"/>
            <a:ext cx="9057578" cy="672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27445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outcomes</a:t>
            </a:r>
            <a:endParaRPr lang="en-GB" dirty="0"/>
          </a:p>
        </p:txBody>
      </p:sp>
      <p:sp>
        <p:nvSpPr>
          <p:cNvPr id="3" name="Content Placeholder 2"/>
          <p:cNvSpPr>
            <a:spLocks noGrp="1"/>
          </p:cNvSpPr>
          <p:nvPr>
            <p:ph idx="1"/>
          </p:nvPr>
        </p:nvSpPr>
        <p:spPr/>
        <p:txBody>
          <a:bodyPr/>
          <a:lstStyle/>
          <a:p>
            <a:pPr marL="0" indent="0">
              <a:buNone/>
            </a:pPr>
            <a:r>
              <a:rPr lang="en-GB" dirty="0" smtClean="0"/>
              <a:t>Students will be able to:</a:t>
            </a:r>
          </a:p>
          <a:p>
            <a:r>
              <a:rPr lang="en-GB" dirty="0" smtClean="0"/>
              <a:t>Define the term digital platform</a:t>
            </a:r>
          </a:p>
          <a:p>
            <a:r>
              <a:rPr lang="en-GB" dirty="0" smtClean="0"/>
              <a:t>Identify, describe and contrast the types of digital platforms</a:t>
            </a:r>
          </a:p>
          <a:p>
            <a:r>
              <a:rPr lang="en-GB" dirty="0" smtClean="0"/>
              <a:t>Critically analyse some implications for development</a:t>
            </a:r>
            <a:endParaRPr lang="en-GB" dirty="0"/>
          </a:p>
        </p:txBody>
      </p:sp>
    </p:spTree>
    <p:extLst>
      <p:ext uri="{BB962C8B-B14F-4D97-AF65-F5344CB8AC3E}">
        <p14:creationId xmlns:p14="http://schemas.microsoft.com/office/powerpoint/2010/main" val="1962461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 platforms are embedded in creating an unbalanced world </a:t>
            </a:r>
          </a:p>
        </p:txBody>
      </p:sp>
      <p:sp>
        <p:nvSpPr>
          <p:cNvPr id="3" name="Content Placeholder 2"/>
          <p:cNvSpPr>
            <a:spLocks noGrp="1"/>
          </p:cNvSpPr>
          <p:nvPr>
            <p:ph idx="1"/>
          </p:nvPr>
        </p:nvSpPr>
        <p:spPr/>
        <p:txBody>
          <a:bodyPr/>
          <a:lstStyle/>
          <a:p>
            <a:endParaRPr lang="en-GB" dirty="0" smtClean="0"/>
          </a:p>
          <a:p>
            <a:r>
              <a:rPr lang="en-GB" dirty="0" smtClean="0"/>
              <a:t>is there a causal </a:t>
            </a:r>
            <a:r>
              <a:rPr lang="en-GB" dirty="0"/>
              <a:t>link </a:t>
            </a:r>
            <a:r>
              <a:rPr lang="en-GB" dirty="0" smtClean="0"/>
              <a:t>between </a:t>
            </a:r>
            <a:r>
              <a:rPr lang="en-GB" dirty="0"/>
              <a:t>imbalance and </a:t>
            </a:r>
            <a:r>
              <a:rPr lang="en-GB" dirty="0" smtClean="0"/>
              <a:t>inequality ?</a:t>
            </a:r>
            <a:endParaRPr lang="en-GB" dirty="0"/>
          </a:p>
        </p:txBody>
      </p:sp>
    </p:spTree>
    <p:extLst>
      <p:ext uri="{BB962C8B-B14F-4D97-AF65-F5344CB8AC3E}">
        <p14:creationId xmlns:p14="http://schemas.microsoft.com/office/powerpoint/2010/main" val="2469551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73" t="9515" r="8123" b="12484"/>
          <a:stretch/>
        </p:blipFill>
        <p:spPr bwMode="auto">
          <a:xfrm>
            <a:off x="180110" y="983673"/>
            <a:ext cx="8833872" cy="446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6586" y="6165304"/>
            <a:ext cx="8280920" cy="369332"/>
          </a:xfrm>
          <a:prstGeom prst="rect">
            <a:avLst/>
          </a:prstGeom>
          <a:noFill/>
        </p:spPr>
        <p:txBody>
          <a:bodyPr wrap="square" rtlCol="0">
            <a:spAutoFit/>
          </a:bodyPr>
          <a:lstStyle/>
          <a:p>
            <a:r>
              <a:rPr lang="en-GB" dirty="0" smtClean="0"/>
              <a:t>Source: Geoffrey Parker (2016) Platform Revolution</a:t>
            </a:r>
            <a:endParaRPr lang="en-GB" dirty="0"/>
          </a:p>
        </p:txBody>
      </p:sp>
    </p:spTree>
    <p:extLst>
      <p:ext uri="{BB962C8B-B14F-4D97-AF65-F5344CB8AC3E}">
        <p14:creationId xmlns:p14="http://schemas.microsoft.com/office/powerpoint/2010/main" val="20799566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a:extLst>
              <a:ext uri="{28A0092B-C50C-407E-A947-70E740481C1C}">
                <a14:useLocalDpi xmlns:a14="http://schemas.microsoft.com/office/drawing/2010/main" val="0"/>
              </a:ext>
            </a:extLst>
          </a:blip>
          <a:srcRect l="27457" t="14014" r="25510" b="8966"/>
          <a:stretch>
            <a:fillRect/>
          </a:stretch>
        </p:blipFill>
        <p:spPr bwMode="auto">
          <a:xfrm>
            <a:off x="107950" y="93663"/>
            <a:ext cx="8856663" cy="6961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5977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775" t="19484" r="31183" b="9641"/>
          <a:stretch/>
        </p:blipFill>
        <p:spPr>
          <a:xfrm>
            <a:off x="323528" y="188640"/>
            <a:ext cx="8352928" cy="7075420"/>
          </a:xfrm>
          <a:prstGeom prst="rect">
            <a:avLst/>
          </a:prstGeom>
        </p:spPr>
      </p:pic>
    </p:spTree>
    <p:extLst>
      <p:ext uri="{BB962C8B-B14F-4D97-AF65-F5344CB8AC3E}">
        <p14:creationId xmlns:p14="http://schemas.microsoft.com/office/powerpoint/2010/main" val="10717818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An unequal </a:t>
            </a:r>
            <a:r>
              <a:rPr lang="en-GB" dirty="0"/>
              <a:t>game - perverse effects of </a:t>
            </a:r>
            <a:r>
              <a:rPr lang="en-GB" dirty="0" err="1"/>
              <a:t>platformisation</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“The frightful 5 platforms”: Amazon</a:t>
            </a:r>
            <a:r>
              <a:rPr lang="en-GB" dirty="0"/>
              <a:t>, Apple, Facebook, Microsoft and Alphabet</a:t>
            </a:r>
          </a:p>
          <a:p>
            <a:r>
              <a:rPr lang="en-GB" dirty="0" smtClean="0"/>
              <a:t>Network </a:t>
            </a:r>
            <a:r>
              <a:rPr lang="en-GB" dirty="0" smtClean="0"/>
              <a:t>effect benefits the biggest players</a:t>
            </a:r>
            <a:endParaRPr lang="en-GB" dirty="0" smtClean="0"/>
          </a:p>
          <a:p>
            <a:r>
              <a:rPr lang="en-GB" dirty="0" smtClean="0"/>
              <a:t>Acquisitions : </a:t>
            </a:r>
            <a:r>
              <a:rPr lang="en-GB" dirty="0" err="1" smtClean="0"/>
              <a:t>facebook</a:t>
            </a:r>
            <a:r>
              <a:rPr lang="en-GB" dirty="0" smtClean="0"/>
              <a:t> buy </a:t>
            </a:r>
            <a:r>
              <a:rPr lang="en-GB" dirty="0" err="1" smtClean="0"/>
              <a:t>whatsapp</a:t>
            </a:r>
            <a:r>
              <a:rPr lang="en-GB" dirty="0" smtClean="0"/>
              <a:t>, Instagram etc.</a:t>
            </a:r>
            <a:endParaRPr lang="en-GB" dirty="0" smtClean="0"/>
          </a:p>
          <a:p>
            <a:r>
              <a:rPr lang="en-GB" dirty="0" smtClean="0"/>
              <a:t>R&amp;D : Apple app store dominated by western developers</a:t>
            </a:r>
            <a:endParaRPr lang="en-GB" dirty="0" smtClean="0"/>
          </a:p>
          <a:p>
            <a:r>
              <a:rPr lang="en-GB" dirty="0" smtClean="0"/>
              <a:t>Lobbying : massive spend on lobbying by Uber fuelled by venture capital</a:t>
            </a:r>
            <a:endParaRPr lang="en-GB" dirty="0" smtClean="0"/>
          </a:p>
          <a:p>
            <a:r>
              <a:rPr lang="en-GB" dirty="0" smtClean="0"/>
              <a:t>Tax : Amazon is able to shift jurisdictions and pay minimal tax</a:t>
            </a:r>
          </a:p>
          <a:p>
            <a:r>
              <a:rPr lang="en-GB" dirty="0" smtClean="0"/>
              <a:t>Surveillance and privacy implications</a:t>
            </a:r>
            <a:endParaRPr lang="en-GB" dirty="0"/>
          </a:p>
        </p:txBody>
      </p:sp>
    </p:spTree>
    <p:extLst>
      <p:ext uri="{BB962C8B-B14F-4D97-AF65-F5344CB8AC3E}">
        <p14:creationId xmlns:p14="http://schemas.microsoft.com/office/powerpoint/2010/main" val="23715542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5596" y="476672"/>
            <a:ext cx="2088232" cy="3075136"/>
          </a:xfrm>
          <a:prstGeom prst="rect">
            <a:avLst/>
          </a:prstGeom>
        </p:spPr>
      </p:pic>
      <p:pic>
        <p:nvPicPr>
          <p:cNvPr id="3" name="Picture 2"/>
          <p:cNvPicPr>
            <a:picLocks noChangeAspect="1"/>
          </p:cNvPicPr>
          <p:nvPr/>
        </p:nvPicPr>
        <p:blipFill>
          <a:blip r:embed="rId3"/>
          <a:stretch>
            <a:fillRect/>
          </a:stretch>
        </p:blipFill>
        <p:spPr>
          <a:xfrm>
            <a:off x="3329469" y="1153431"/>
            <a:ext cx="3721576" cy="3694068"/>
          </a:xfrm>
          <a:prstGeom prst="rect">
            <a:avLst/>
          </a:prstGeom>
        </p:spPr>
      </p:pic>
      <p:pic>
        <p:nvPicPr>
          <p:cNvPr id="4" name="Picture 3"/>
          <p:cNvPicPr>
            <a:picLocks noChangeAspect="1"/>
          </p:cNvPicPr>
          <p:nvPr/>
        </p:nvPicPr>
        <p:blipFill>
          <a:blip r:embed="rId4"/>
          <a:stretch>
            <a:fillRect/>
          </a:stretch>
        </p:blipFill>
        <p:spPr>
          <a:xfrm>
            <a:off x="1319963" y="4164569"/>
            <a:ext cx="1714500" cy="2667000"/>
          </a:xfrm>
          <a:prstGeom prst="rect">
            <a:avLst/>
          </a:prstGeom>
        </p:spPr>
      </p:pic>
      <p:pic>
        <p:nvPicPr>
          <p:cNvPr id="5" name="Picture 4"/>
          <p:cNvPicPr>
            <a:picLocks noChangeAspect="1"/>
          </p:cNvPicPr>
          <p:nvPr/>
        </p:nvPicPr>
        <p:blipFill>
          <a:blip r:embed="rId5"/>
          <a:stretch>
            <a:fillRect/>
          </a:stretch>
        </p:blipFill>
        <p:spPr>
          <a:xfrm>
            <a:off x="7087367" y="3533049"/>
            <a:ext cx="1743075" cy="2628900"/>
          </a:xfrm>
          <a:prstGeom prst="rect">
            <a:avLst/>
          </a:prstGeom>
        </p:spPr>
      </p:pic>
    </p:spTree>
    <p:extLst>
      <p:ext uri="{BB962C8B-B14F-4D97-AF65-F5344CB8AC3E}">
        <p14:creationId xmlns:p14="http://schemas.microsoft.com/office/powerpoint/2010/main" val="3980537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Examples</a:t>
            </a:r>
            <a:endParaRPr lang="en-GB" dirty="0"/>
          </a:p>
        </p:txBody>
      </p:sp>
      <p:sp>
        <p:nvSpPr>
          <p:cNvPr id="3" name="Content Placeholder 2"/>
          <p:cNvSpPr>
            <a:spLocks noGrp="1"/>
          </p:cNvSpPr>
          <p:nvPr>
            <p:ph idx="1"/>
          </p:nvPr>
        </p:nvSpPr>
        <p:spPr/>
        <p:txBody>
          <a:bodyPr/>
          <a:lstStyle/>
          <a:p>
            <a:r>
              <a:rPr lang="en-GB" dirty="0"/>
              <a:t>Objective: Illustrate the perverse effects with case studies, a mixture of the positive effects and the not-so-positive ones.</a:t>
            </a:r>
          </a:p>
          <a:p>
            <a:endParaRPr lang="en-GB" dirty="0"/>
          </a:p>
        </p:txBody>
      </p:sp>
    </p:spTree>
    <p:extLst>
      <p:ext uri="{BB962C8B-B14F-4D97-AF65-F5344CB8AC3E}">
        <p14:creationId xmlns:p14="http://schemas.microsoft.com/office/powerpoint/2010/main" val="383197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620688"/>
            <a:ext cx="7772400" cy="1470025"/>
          </a:xfrm>
        </p:spPr>
        <p:txBody>
          <a:bodyPr>
            <a:normAutofit fontScale="90000"/>
          </a:bodyPr>
          <a:lstStyle/>
          <a:p>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Platforms </a:t>
            </a:r>
            <a:r>
              <a:rPr lang="en-GB" dirty="0" smtClean="0"/>
              <a:t>&amp; development </a:t>
            </a:r>
            <a:br>
              <a:rPr lang="en-GB" dirty="0" smtClean="0"/>
            </a:br>
            <a:r>
              <a:rPr lang="en-GB" dirty="0" smtClean="0"/>
              <a:t>EXAMPLE 1</a:t>
            </a:r>
            <a:br>
              <a:rPr lang="en-GB" dirty="0" smtClean="0"/>
            </a:br>
            <a:r>
              <a:rPr lang="en-GB" dirty="0"/>
              <a:t/>
            </a:r>
            <a:br>
              <a:rPr lang="en-GB" dirty="0"/>
            </a:br>
            <a:r>
              <a:rPr lang="en-GB" dirty="0" smtClean="0"/>
              <a:t>Transactional: digital freelancing </a:t>
            </a:r>
            <a:r>
              <a:rPr lang="en-GB" dirty="0" smtClean="0"/>
              <a:t>platforms</a:t>
            </a:r>
            <a:br>
              <a:rPr lang="en-GB" dirty="0" smtClean="0"/>
            </a:br>
            <a:r>
              <a:rPr lang="en-GB" dirty="0"/>
              <a:t/>
            </a:r>
            <a:br>
              <a:rPr lang="en-GB" dirty="0"/>
            </a:br>
            <a:endParaRPr lang="en-GB" dirty="0"/>
          </a:p>
        </p:txBody>
      </p:sp>
      <p:sp>
        <p:nvSpPr>
          <p:cNvPr id="3" name="Subtitle 2"/>
          <p:cNvSpPr>
            <a:spLocks noGrp="1"/>
          </p:cNvSpPr>
          <p:nvPr>
            <p:ph type="subTitle" idx="1"/>
          </p:nvPr>
        </p:nvSpPr>
        <p:spPr>
          <a:xfrm>
            <a:off x="1441376" y="4005064"/>
            <a:ext cx="6400800" cy="1752600"/>
          </a:xfrm>
        </p:spPr>
        <p:txBody>
          <a:bodyPr>
            <a:noAutofit/>
          </a:bodyPr>
          <a:lstStyle/>
          <a:p>
            <a:pPr algn="just"/>
            <a:r>
              <a:rPr lang="en-GB" sz="2000" dirty="0">
                <a:hlinkClick r:id="rId3"/>
              </a:rPr>
              <a:t>https://</a:t>
            </a:r>
            <a:r>
              <a:rPr lang="en-GB" sz="2000" dirty="0" smtClean="0">
                <a:hlinkClick r:id="rId3"/>
              </a:rPr>
              <a:t>papers.ssrn.com/sol3/papers.cfm?abstract_id=3427264</a:t>
            </a:r>
            <a:endParaRPr lang="en-GB" sz="2000" dirty="0" smtClean="0"/>
          </a:p>
          <a:p>
            <a:pPr algn="just"/>
            <a:endParaRPr lang="en-GB" sz="2000" dirty="0"/>
          </a:p>
        </p:txBody>
      </p:sp>
    </p:spTree>
    <p:extLst>
      <p:ext uri="{BB962C8B-B14F-4D97-AF65-F5344CB8AC3E}">
        <p14:creationId xmlns:p14="http://schemas.microsoft.com/office/powerpoint/2010/main" val="30263747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bwMode="auto">
          <a:xfrm>
            <a:off x="4876800" y="2667000"/>
            <a:ext cx="2886537" cy="1573892"/>
          </a:xfrm>
          <a:prstGeom prst="ellipse">
            <a:avLst/>
          </a:prstGeom>
          <a:solidFill>
            <a:schemeClr val="accent3">
              <a:lumMod val="9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itchFamily="-28" charset="0"/>
              <a:ea typeface="ＭＳ Ｐゴシック" pitchFamily="1" charset="-128"/>
              <a:cs typeface="ＭＳ Ｐゴシック" pitchFamily="1" charset="-128"/>
            </a:endParaRPr>
          </a:p>
        </p:txBody>
      </p:sp>
      <p:sp>
        <p:nvSpPr>
          <p:cNvPr id="15" name="Oval 14"/>
          <p:cNvSpPr/>
          <p:nvPr/>
        </p:nvSpPr>
        <p:spPr bwMode="auto">
          <a:xfrm>
            <a:off x="3551009" y="133626"/>
            <a:ext cx="4529819" cy="1573892"/>
          </a:xfrm>
          <a:prstGeom prst="ellipse">
            <a:avLst/>
          </a:prstGeom>
          <a:solidFill>
            <a:schemeClr val="accent3">
              <a:lumMod val="9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itchFamily="-28" charset="0"/>
              <a:ea typeface="ＭＳ Ｐゴシック" pitchFamily="1" charset="-128"/>
              <a:cs typeface="ＭＳ Ｐゴシック" pitchFamily="1" charset="-128"/>
            </a:endParaRPr>
          </a:p>
        </p:txBody>
      </p:sp>
      <p:pic>
        <p:nvPicPr>
          <p:cNvPr id="1026" name="Picture 2"/>
          <p:cNvPicPr>
            <a:picLocks noChangeAspect="1" noChangeArrowheads="1"/>
          </p:cNvPicPr>
          <p:nvPr/>
        </p:nvPicPr>
        <p:blipFill>
          <a:blip r:embed="rId3" cstate="print"/>
          <a:srcRect/>
          <a:stretch>
            <a:fillRect/>
          </a:stretch>
        </p:blipFill>
        <p:spPr bwMode="auto">
          <a:xfrm>
            <a:off x="150389" y="503181"/>
            <a:ext cx="1206500" cy="723900"/>
          </a:xfrm>
          <a:prstGeom prst="rect">
            <a:avLst/>
          </a:prstGeom>
          <a:noFill/>
          <a:ln w="9525">
            <a:noFill/>
            <a:miter lim="800000"/>
            <a:headEnd/>
            <a:tailEnd/>
          </a:ln>
        </p:spPr>
      </p:pic>
      <p:pic>
        <p:nvPicPr>
          <p:cNvPr id="5" name="Picture 1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3999" y="533400"/>
            <a:ext cx="1979063" cy="529069"/>
          </a:xfrm>
          <a:prstGeom prst="rect">
            <a:avLst/>
          </a:prstGeom>
          <a:noFill/>
          <a:ln w="9525">
            <a:noFill/>
            <a:miter lim="800000"/>
            <a:headEnd/>
            <a:tailEnd/>
          </a:ln>
        </p:spPr>
      </p:pic>
      <p:pic>
        <p:nvPicPr>
          <p:cNvPr id="6" name="Picture 7"/>
          <p:cNvPicPr>
            <a:picLocks noChangeAspect="1" noChangeArrowheads="1"/>
          </p:cNvPicPr>
          <p:nvPr/>
        </p:nvPicPr>
        <p:blipFill>
          <a:blip r:embed="rId5" cstate="print"/>
          <a:srcRect/>
          <a:stretch>
            <a:fillRect/>
          </a:stretch>
        </p:blipFill>
        <p:spPr bwMode="auto">
          <a:xfrm>
            <a:off x="0" y="1951945"/>
            <a:ext cx="3775981" cy="867455"/>
          </a:xfrm>
          <a:prstGeom prst="rect">
            <a:avLst/>
          </a:prstGeom>
          <a:noFill/>
          <a:ln w="9525">
            <a:noFill/>
            <a:miter lim="800000"/>
            <a:headEnd/>
            <a:tailEnd/>
          </a:ln>
        </p:spPr>
      </p:pic>
      <p:pic>
        <p:nvPicPr>
          <p:cNvPr id="9" name="Picture 8"/>
          <p:cNvPicPr>
            <a:picLocks noChangeAspect="1" noChangeArrowheads="1"/>
          </p:cNvPicPr>
          <p:nvPr/>
        </p:nvPicPr>
        <p:blipFill>
          <a:blip r:embed="rId6" cstate="print"/>
          <a:srcRect/>
          <a:stretch>
            <a:fillRect/>
          </a:stretch>
        </p:blipFill>
        <p:spPr bwMode="auto">
          <a:xfrm>
            <a:off x="20577" y="4000500"/>
            <a:ext cx="2724149" cy="838200"/>
          </a:xfrm>
          <a:prstGeom prst="rect">
            <a:avLst/>
          </a:prstGeom>
          <a:noFill/>
          <a:ln w="9525">
            <a:noFill/>
            <a:miter lim="800000"/>
            <a:headEnd/>
            <a:tailEnd/>
          </a:ln>
        </p:spPr>
      </p:pic>
      <p:pic>
        <p:nvPicPr>
          <p:cNvPr id="13"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400" y="1447800"/>
            <a:ext cx="3092822" cy="457200"/>
          </a:xfrm>
          <a:prstGeom prst="rect">
            <a:avLst/>
          </a:prstGeom>
          <a:noFill/>
          <a:ln w="9525">
            <a:noFill/>
            <a:miter lim="800000"/>
            <a:headEnd/>
            <a:tailEnd/>
          </a:ln>
        </p:spPr>
      </p:pic>
      <p:pic>
        <p:nvPicPr>
          <p:cNvPr id="1030" name="Picture 6"/>
          <p:cNvPicPr>
            <a:picLocks noChangeAspect="1" noChangeArrowheads="1"/>
          </p:cNvPicPr>
          <p:nvPr/>
        </p:nvPicPr>
        <p:blipFill>
          <a:blip r:embed="rId8" cstate="print"/>
          <a:srcRect/>
          <a:stretch>
            <a:fillRect/>
          </a:stretch>
        </p:blipFill>
        <p:spPr bwMode="auto">
          <a:xfrm>
            <a:off x="3391681" y="5173827"/>
            <a:ext cx="2451735" cy="628650"/>
          </a:xfrm>
          <a:prstGeom prst="rect">
            <a:avLst/>
          </a:prstGeom>
          <a:noFill/>
          <a:ln w="9525">
            <a:noFill/>
            <a:miter lim="800000"/>
            <a:headEnd/>
            <a:tailEnd/>
          </a:ln>
        </p:spPr>
      </p:pic>
      <p:pic>
        <p:nvPicPr>
          <p:cNvPr id="18" name="Picture 2"/>
          <p:cNvPicPr>
            <a:picLocks noChangeAspect="1" noChangeArrowheads="1"/>
          </p:cNvPicPr>
          <p:nvPr/>
        </p:nvPicPr>
        <p:blipFill>
          <a:blip r:embed="rId9" cstate="print"/>
          <a:srcRect/>
          <a:stretch>
            <a:fillRect/>
          </a:stretch>
        </p:blipFill>
        <p:spPr bwMode="auto">
          <a:xfrm>
            <a:off x="3768303" y="2019814"/>
            <a:ext cx="1848858" cy="548208"/>
          </a:xfrm>
          <a:prstGeom prst="rect">
            <a:avLst/>
          </a:prstGeom>
          <a:noFill/>
          <a:ln w="9525">
            <a:noFill/>
            <a:miter lim="800000"/>
            <a:headEnd/>
            <a:tailEnd/>
          </a:ln>
        </p:spPr>
      </p:pic>
      <p:pic>
        <p:nvPicPr>
          <p:cNvPr id="19" name="Picture 3"/>
          <p:cNvPicPr>
            <a:picLocks noChangeAspect="1" noChangeArrowheads="1"/>
          </p:cNvPicPr>
          <p:nvPr/>
        </p:nvPicPr>
        <p:blipFill>
          <a:blip r:embed="rId10" cstate="print"/>
          <a:srcRect/>
          <a:stretch>
            <a:fillRect/>
          </a:stretch>
        </p:blipFill>
        <p:spPr bwMode="auto">
          <a:xfrm>
            <a:off x="2711132" y="4276825"/>
            <a:ext cx="2772688" cy="693172"/>
          </a:xfrm>
          <a:prstGeom prst="rect">
            <a:avLst/>
          </a:prstGeom>
          <a:noFill/>
          <a:ln w="9525">
            <a:noFill/>
            <a:miter lim="800000"/>
            <a:headEnd/>
            <a:tailEnd/>
          </a:ln>
        </p:spPr>
      </p:pic>
      <p:pic>
        <p:nvPicPr>
          <p:cNvPr id="21" name="Picture 13"/>
          <p:cNvPicPr>
            <a:picLocks noChangeAspect="1" noChangeArrowheads="1"/>
          </p:cNvPicPr>
          <p:nvPr/>
        </p:nvPicPr>
        <p:blipFill>
          <a:blip r:embed="rId11" cstate="print"/>
          <a:srcRect/>
          <a:stretch>
            <a:fillRect/>
          </a:stretch>
        </p:blipFill>
        <p:spPr bwMode="auto">
          <a:xfrm>
            <a:off x="370616" y="5173827"/>
            <a:ext cx="2693793" cy="590880"/>
          </a:xfrm>
          <a:prstGeom prst="rect">
            <a:avLst/>
          </a:prstGeom>
          <a:noFill/>
          <a:ln w="9525">
            <a:noFill/>
            <a:miter lim="800000"/>
            <a:headEnd/>
            <a:tailEnd/>
          </a:ln>
        </p:spPr>
      </p:pic>
      <p:pic>
        <p:nvPicPr>
          <p:cNvPr id="22" name="Picture 6"/>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941322" y="2154236"/>
            <a:ext cx="3202678" cy="512764"/>
          </a:xfrm>
          <a:prstGeom prst="rect">
            <a:avLst/>
          </a:prstGeom>
          <a:noFill/>
          <a:ln w="9525">
            <a:noFill/>
            <a:miter lim="800000"/>
            <a:headEnd/>
            <a:tailEnd/>
          </a:ln>
        </p:spPr>
      </p:pic>
      <p:pic>
        <p:nvPicPr>
          <p:cNvPr id="24" name="Picture 9"/>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412070" y="2870270"/>
            <a:ext cx="1752600" cy="660259"/>
          </a:xfrm>
          <a:prstGeom prst="rect">
            <a:avLst/>
          </a:prstGeom>
          <a:noFill/>
          <a:ln w="9525">
            <a:noFill/>
            <a:miter lim="800000"/>
            <a:headEnd/>
            <a:tailEnd/>
          </a:ln>
        </p:spPr>
      </p:pic>
      <p:pic>
        <p:nvPicPr>
          <p:cNvPr id="25" name="Picture 15"/>
          <p:cNvPicPr>
            <a:picLocks noChangeAspect="1" noChangeArrowheads="1"/>
          </p:cNvPicPr>
          <p:nvPr/>
        </p:nvPicPr>
        <p:blipFill>
          <a:blip r:embed="rId14" cstate="print"/>
          <a:srcRect/>
          <a:stretch>
            <a:fillRect/>
          </a:stretch>
        </p:blipFill>
        <p:spPr bwMode="auto">
          <a:xfrm>
            <a:off x="6107804" y="4865820"/>
            <a:ext cx="2464858" cy="647700"/>
          </a:xfrm>
          <a:prstGeom prst="rect">
            <a:avLst/>
          </a:prstGeom>
          <a:noFill/>
          <a:ln w="9525">
            <a:noFill/>
            <a:miter lim="800000"/>
            <a:headEnd/>
            <a:tailEnd/>
          </a:ln>
        </p:spPr>
      </p:pic>
      <p:pic>
        <p:nvPicPr>
          <p:cNvPr id="26" name="Picture 11"/>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994400" y="1688954"/>
            <a:ext cx="2171317" cy="465283"/>
          </a:xfrm>
          <a:prstGeom prst="rect">
            <a:avLst/>
          </a:prstGeom>
          <a:noFill/>
          <a:ln w="9525">
            <a:noFill/>
            <a:miter lim="800000"/>
            <a:headEnd/>
            <a:tailEnd/>
          </a:ln>
        </p:spPr>
      </p:pic>
      <p:pic>
        <p:nvPicPr>
          <p:cNvPr id="1034" name="Picture 10"/>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172290" y="1265974"/>
            <a:ext cx="1124871" cy="438369"/>
          </a:xfrm>
          <a:prstGeom prst="rect">
            <a:avLst/>
          </a:prstGeom>
          <a:noFill/>
          <a:ln w="9525">
            <a:noFill/>
            <a:miter lim="800000"/>
            <a:headEnd/>
            <a:tailEnd/>
          </a:ln>
        </p:spPr>
      </p:pic>
      <p:pic>
        <p:nvPicPr>
          <p:cNvPr id="27" name="Picture 2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90623" y="6020238"/>
            <a:ext cx="3369761" cy="705352"/>
          </a:xfrm>
          <a:prstGeom prst="rect">
            <a:avLst/>
          </a:prstGeom>
          <a:solidFill>
            <a:schemeClr val="bg1"/>
          </a:solidFill>
        </p:spPr>
      </p:pic>
      <p:sp>
        <p:nvSpPr>
          <p:cNvPr id="2" name="Title 1"/>
          <p:cNvSpPr>
            <a:spLocks noGrp="1"/>
          </p:cNvSpPr>
          <p:nvPr>
            <p:ph type="title"/>
          </p:nvPr>
        </p:nvSpPr>
        <p:spPr/>
        <p:txBody>
          <a:bodyPr/>
          <a:lstStyle/>
          <a:p>
            <a:r>
              <a:rPr lang="en-US" dirty="0" smtClean="0">
                <a:solidFill>
                  <a:schemeClr val="bg1"/>
                </a:solidFill>
              </a:rPr>
              <a:t>CSP logos</a:t>
            </a:r>
            <a:endParaRPr lang="en-US" dirty="0">
              <a:solidFill>
                <a:schemeClr val="bg1"/>
              </a:solidFill>
            </a:endParaRPr>
          </a:p>
        </p:txBody>
      </p:sp>
      <p:pic>
        <p:nvPicPr>
          <p:cNvPr id="3074" name="Picture 2"/>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6821638" y="5496363"/>
            <a:ext cx="2276475"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hESDxUTEhEWFRIVGRQYExYXGBMaGRQUGRUVFhcaHRIXGyYeGBkjHBQUIC8iIycpLCwsGR4xNTAqNSYrLSkBCQoKDgwOGg8PGi4lHyQvNDYyMDQtLDQxLS8vKSwsNDQsMC0wMS8sNCwtKSw2LCkvLTQsLiwsLCw0LCwsLDQsLP/AABEIAJcBTQMBIgACEQEDEQH/xAAbAAEAAwEBAQEAAAAAAAAAAAAABQYHBAMCAf/EAEUQAAEDAQMHBwgIBQQDAAAAAAEAAgMRBAUGEiExQVFhcSI0coGRsbIyQlJzkqHB0QcTFiMzU2KCFaLCw9Ikk+HwQ7Px/8QAGgEBAQADAQEAAAAAAAAAAAAAAAUDBAYCAf/EADURAAEDAgIHCAECBwEAAAAAAAEAAgMEEQUhEjFBUXGBsRMiYZGhwdHwMiMzFBU0NVJy4UL/2gAMAwEAAhEDEQA/ANxREREREREREREREREREREREREREREREREREREREREREREREREREREREREREREREREREREREREREREREREREREREREXN/EofzY/bb816Wr8N3Rd3FZI1ooMy36OkFQCSbWUnEcQdSFoDb3vt3W+Vr0cocKtIIOgggjtC+lB4M5kzjJ43KcWpKzs3lm4qhBJ2sTZN4B8wiIixrMiIiIiIiIiIiIiIiIiIiIiIiIiIiIiIiIiIiIiIiIi+XvAFSQANJOYDrX0orFXMpeiPEF7jbpvDd5WKZ/ZxufuBPkF2fxKH82P22/NdDXAiozg6FkOSNi1G4+aw+rj8AW9V0Yp2gg3upmH4i6rcWltrDeu5ERTlYREREREREREREREREREREXlavw3dF3cVkrNAWtWr8N3Rd3FZKzQFcwrU/l7rl8e/KPn7LQ8G8zZxk8blOKDwbzNnGTxuU4pdV+8/iequ0X9NH/qOiIiLXW2iIiIiIiIiIiIiIiIiIiIiIiIiIiIiIiIiIiIiIiIiisU8yl6I8QUqorFPMpeiPEFmg/dbxHVa1X+w/8A1PRZutPuPmsPq4/AFmC0+4+aw+rj8AVjFPwbxXO4F+6/h7ruREUFdWiIiIiIiIiIiIiIiIiIiIvK1fhu6Lu4rJWaAtatX4bui7uKyVmgK5hWp/L3XL49+UfP2Wh4N5mzjJ43KcUHg3mbOMnjcpC9L0jgjL3nogaXHYFMqGl07gNdz1Vuke1lKxzjYBo6Jet6x2eMveei0aXHYFVTj2X8lntO+Sg70vN88he87mjU0bB89a67gw860uqatiB5TtZ/S3fv1KtHRwwx6U2agS4lUVM2hTZDZqz8TfUrPh3EE1peawtbG3S8E+VqArpPcpm2W6OJuVI8Nbv17gNJO4L6s1mbGwMY0Na0UACquOLrcS2cEloGS8ehnzEDYa0PUprGxzzaI7o+9VakfNS0xcTpuGv6NgX7bseDRDFX9T8w9gZyOsKMfjS1HQWDg35krgu65ppz92yo1uOZo/dr6qqdiwC8jlTtB2BhcO0uHcqpZRwd11r+agNlxGq7zL28Mh7XXNZ8cWgHlNY8cC09oJHuVmubEkVozCrZNbHaeo+cFUr3wpNA0vqJGDSQCC3eW7N4Kho5C1wc0kOBqCNII1o6kp6hl48vEe4X1lfV0kmjNc+B9j9C1xFwXFeX19nbIfK0PH6hmPUdPWv2+r0FnhMhznQwek46B8TuBUHsnafZ2zvZdV27Oy7W/dtfkvO97+is45Zq4+SxtMo79w3lVa045nJ5DGMG+rj21A9ygJ53PeXvNXONSTr/AONy7LtuGefPGzk+k40b26T1BXo6KGFt5M/E6lyk2JVNS/RhuBuGvn9su1mM7WPOYeLPkVKXfjsEgTx0/UypHWw56cCVwHAtp9KL2n/4KLvG5Z4PxGEDU4Z2nrGjrovvZ0k3dFr+GS+dviFP33aVvHMKwWzHL2yOayNjmA0a7KPKG3MpTDWIHWn6wOYG5GTShJrlZW3orPlbPo/8qbhF/cWOrpIo4CWjMW6hZqCvqJqprXuyN8stxKuK5LyvWKBmVI6mwDOXHYBrXrbLW2KN0jzRrRU/LidCzG8rxfPKZH6ToGprdQH/AHOp1HSdubnUFYxGvFK0Bubj6eKnbZjuUn7qNrW/qq4+4gD3rkGM7XXymcMgfNR933TNOaRMJppOho4uPdpUsMC2n0ovaf8A4KuWUkXdcAuebLiE/faXEeGQ+F1WHHjq0miBHpMqCP2uOftXteWOMl9IWteygOUS4Gp0imohQF44dtEIynsq0aXNNQOOscSKKNRtJTPOm0XHHJH4hWxDs3kg+IzV6w9ih9omMbo2tGSXVBOotGviu7FPMpeiPEFV8D87Pq3+JitGKeZS9EeIKdPG2Oqa1gsLjqrNNM+ahe6Q3NndFm60+4+aw+rj8AWYLT7j5rD6uPwBbWKfg3itDAv3X8Pddyj72v2GzjlmrjoYM7j1ahvK+MQXyLPDlZi92aMHWdp3D5bVnE0znuLnkuc7OSdJK06Oi7bvv1dVSxHEv4b9OPN3RWK1Y7mJ+7jYwfqq4/AD3rlGM7XXymcMgfNfF0YWmnAdmZGdDnCpdwbrG80Uu7AApmnNd7BTsr8VvuNFEdEgeV1JYMSnGm0m3ED0yXnYceOrSaMEekyoI/YTn7VarFbo5mZcbg5u7UdhGkHcVnV7XDNZzywC06Ht0cDsPH3rzuq9X2eTLZ+5up42HfsOpeJaGKVunD/w/CyQYpPTv7OpzHqPn7mtCt08zSfqwDyagFrvKymihcDoz10al6XfaXvDi5uSMrkAgg5BY1wqDrznu1L1sdrbLG2Rhq1wqPiOIOZeyik2GiRmula25Dw7IoiIsazIiIiLytX4bui7uKyVmgLWrV+G7ou7islZoCuYVqfy91y+PflHz9leLgvNkF3Ne8+dIABpcct2YKqXpekloky3notGho2D561zOkJABJIbXJGoVNTQbyvxhAIJFQCKitKiucV1V2rfipmxvdJrJJUqetfLGyLU1oA4kDWfZTGHsOutDsp1Wwg5zrcdg+JWgQQNY0NaA1oFABqC8LqtMckLHRUDKUAGbJp5tNRC61Aq6h8z7OyA2LraCjjp4wWZk7d/DwRfMkYcCHAEEUIOcEHSCF9LkvO9I4GZch4AaXHYAtVrS42brW69zWtLnHJdMcYaAGgADMABQAbgF9KhXhjWd5pHSNvU53acw6h1qFtFtkk8uR7uk5xHZWipswyR2bzb1USXG4WZRtJ9B95LT7RbYWgh8jANeU5o7ysttDGh7g01aHODTtaCQDXXmovKgC/VTpaQU97G91Erq81drttZXTAMn3crdjwe1oH9K4cdWwumZHqY3KPScfgGjtK6/o/8mbizuKg8Umttl4s/9bFqxsBrXHcPYfK3ppCMMYN5t6k+y57nsH107I9TjyuiBU8Mwp1hafFEGtDWgBoFABoAComBm/6o7o3eJgV9WribyZA3YAt7BIgIS/aT6BF8TQte0tcAWkUIOsL7RSwbK4RfIrKbwswjmkjBqGOcATsBzKy/R/5U3CL+4oC/OdTdNyn/AKP/ACpuEX9xdLVm9KSdw6hcXQANrwBsLuhXvjy2EMjiHnEudwbSg7XV6lT7PAXvaxulxDRxJop/HTv9S0bIx73Pr3BcGGG1tsPFx7GOPwSl/SpdIbiUrv164sO8DoPlaHYbEyKNsbBRrR2nWTvK90Rc2SSbldo1oaABqC/CFmuI7C2G1PYzM3M4D0ajRwrVaWs9xlzx3RZ3FU8Mce1I8FExxoMAdtB9ivXA/Oz6t/iYrRinmUvRHiCq+B+dn1b/ABMVoxTzKXojxBe6v+rby6rFQf29/B3RZutPuPmsPq4/AFmC0+4+aw+rj8AWfFPwbxWrgX7r+HuqTi23fWWpwryY+QOOl3XXN1Lyw1dYntAa4VY0ZT94FAB1k9gK4re6s0h2vkP85XnDaHs8h7m105LiK9hW+IyIdBhtkpTpg6pMsguL3t7fdi1kBfqyr+JTfnSf7j/mn8Sm/Ok/3H/NSv5U7/L0V7+fM/wPmtRtFnbIwseKtcKEbllluspilfGfMcRXaNR6xQr6/iU350n+4/5rwe8kkuJJOkkkk9ZW9SUrqe93XBUvEK5lWG2bYjorfgK2mkkR1Ue3rzO94B6yraqFgc/6s+rf4mK+qRiDQ2c22rocIeXUoB2XCIiLQVVEREReVq/Dd0XdxWSs0Ba1avw3dF3cVkrNAVzCtT+XuuXx78o+fsp3DuGnWg5b6thGsaXnYNgGs9Q3cF7XW+zyljs+trtTm6jx2jarrg3mbOMnjcuu/bmbaYsk5njOx3ou+R1/8L5/HuZUFr/xvbh4/K+jCmSUjXR/na/G41fCpGHb8Nnkz1MTvLGzY4DaPeOpaNHIHAOaQQQCCNBB0GqyeeBzHFjxRzTQg6irHhHEH1bhBIeQfIJ81x83gfceObJX0vaDtWa+oWLCq8xO7CXVs8Du+6irus0xFeJmtLyTyWksYNgaae8gnsWlrKLbEWyyNOkPeD7RWvhbQXuO1bmOvcI2NGonouq5rkktLyGUDRTKcdArozazuVtsmCbM0cvKkP6iQPZbTNxquDAt4MAfESA9zsptfOGSAQN4ya03q3r5XVMzZCwGwX3C6KnfCJCA4nfs5LihuSzt8mCMb8lte0hZveIpPLT8yTxuWm223RxMypHBo369wGkncFl9rmD5HvGhznuFdNC4kdedZcML3FznXWvjYjaGMbYHPIK1/R/5M3FncVDYtiLbbJ+rIcOGSB3tKmfo/wDJm4s7imO7vJDJgNHIfwJq09tR+4L02QMrnA7cvQLy+IyYW0j/AMm/qR7qLwXOG2sA+ex7RxzO/oK0FZLDM5jmvaaOaQQd4WjXLiCK0NFCGyecwnPXdtG9Y8TgdpCQatqzYLVMDDC453uPFSiIom+MSQwNPKDpNTAc9d9PJCksjdIdFouVfllZE3SebBUW/OdTdNyn/o/8qbhF/cVWmmL3Oc41c4kk7yaq0/R/5U3CL+4ujrBo0pHgOoXG4c7SrmuG0u6FeGPIaTxu9JlPZcT/AFqJuCcMtcTjoygPaBb/AFK3Y0u/6yz5YHKiOV+wijvgf2qgrzRkS0+jxH3kvWJNMFZp+II+8QteRQGHcTMlYGSODZhmz5sveN+0KfXPyxOidouC66Cdk7A9huEWe4y547os7irneV9wwNq94rqYKFx4N+JzLOryt7ppXSOzF2r0QMwHZ8VTwyJ2mXkZWUTG52dmIge9e/DWpfA/Oz6t/iYrRinmUvRHiCq+B+dn1b/ExWjFPMpeiPEEq/6tvLqlB/b38HdFm60+4+aw+rj8AWYLT7j5rD6uPwBZ8U/BvFauBfuv4e6zy+YCy0ytOp7j1OOUPcQuvDFghmmMcoOdtWUJGcHOM2nMfcVKY4ushzZ2jMaNk3HzT16OoKsWe0Oje17DRzTUHf8AJbcbjPT902NvVaEzBS1ZDxcA3tvB++avn2Lsvou9tyfYuy+i723L0ufE8M4AJDJNbSaVP6SfKHvUyoUk1TGdFziDxXUxU9HM3SYxpHAKC+xdl9F3tuT7F2X0Xe25S9qtkcbcqR7WjaSB/wDVG3dimCaUxtJB8wuFA/bTXXcUbLUuaXAusOKPgomODHNaCdQsF7Xbh6CB5fG0hxBbncTmJB0HgFJIi1nvc83cblbscbIxosAA8EREXhZERERF5Wr8N3Rd3FZKzQFrzm1FDoOlQ/2Qsf5P88v+SpUVUyAODgc9yjYnQSVRaYyMr677beBXxg3mbOMnjcpxeFjsTImBkbclorQVJ0mpznPrXutKZ4fI5w2lUqeMxRMYdYAHkFXcWYf+ub9bGPvWjOPTbs6Q1dnChrXlFT4Xsr3FzouU41NHPFTwa4BUKSvETdCS5GxSMQwozv7SKwJ1367VH4SxD9Y0QyH7xo5JPntG/wBIe8Z9q5MX4ecXGeJta/iNGnMKBwGvMM/Cu1TlnwxZY3h7YqOaatOVIaHgXUUosJqWxzdpCMtoK2W0T5absakgkaiP+j6FkIK7G3vaAKCeSnTd81frfhqzSnKdHRx0uaS0njTMTxXAMCWevlyndlM+DaqiMRgeO8PRRTg9VG79Mjzt5/SqPLK5xq5xc7a4kntOdfJFDQihGkHUeC0ywYes8JqyMZWpxq4jgXaOpeU2FrK9xc6LlOJJ5UgqSanMHUXwYpFe1jbkvRwOci+kL8+tvZRH0f8AkzcWdxVptFna9hY4Va4EEbQV4XfdUUAIiZkhxqc7jU8XErrUiolEkpkauho6cwwNifY2vwzJWa35cL7M7PV0Z8l/wdsd36t0WQtdewEUIBB0g6D1KFtWDrK8khhYT6BIHsmoHYqkGJi1pRnvCiVOCO0iYCLbj8rP3SuIoXOI2EmnZVfAGoDToA1ngr2zAlnBzvlO4ub8GgqUsFxwQ544wHekal3tOqQsr8TiaO6CVrx4LUPPfIA8z95rM5Iy1xa4EOGYg6QVavo/8qbhF/cUBfh/1U3rHd6sH0fjPMfV/wBxZax2lSk7wOoWDDm6Nc1o2F3Qq3kKgYjw06BxfGCYTnzf+Pcf07D279ARQqapdA641bl1NZRsqmaLsiNR3LIV9iZ1KZTqbMo07KrRLZhWyyEkx5JOksJb/KM1epcQwJZ6+XLwymfBlVZGJQkZ3XNuwWpae7Y81RaAL7lhc00c0tJAIBFDQ6DRaRYcN2aI5TYwXai4lxHDK0dSqGMueO6LO4rJBWtnk0GjKyxVOGOpYe0eRe9rDmvXA/Oz6t/iYrRinmUvRHiCq+B+dn1b/ExXi1WZsjCx4q1woRnzjiFOrXBlSHHZZWMMYZKJzBtuPMLJ1p9x81h9XH4AuT7IWP8AK/nl/wAlLQwhjQ1oo1oAaNgAoAvNbVsnaA0HJe8Mw+Wle50hGY2X+Ak0LXtLXAFrhQg6wqDfuFpICXMBfFtGcs3OGsb+2i0FFrU9S+A3Grct2soo6ptnZEaish0r1jtUjRRsjwNgc4DsBWjW3DdmlNXRAO2tq0njk0r1qPdgSz1zPlG7KZ8Wqu3EoXDvAhc67Bqlh7hB52++aor3EmpJJ2kkntK97FY5JXhsTS5wpo83YS7zeKvVnwbZW6WOf0nHuFApiCztY3JY0NaNTQAOwLxJijALRi/FZocDkJvK4AeGZ++a87vZIImiVwdIByiNBK6ERQibm66hrdEAIiIvi9IiIiIiIiIiIiIiIiIiIiIiIiIiIiIiLhvuKZ0D2wOpIdGo01gHUSNfdpXprdJwF7LxI7QaXAXts3rmmxTZ2z/Ul2fQX5shrvRLtvuCl1kckRaS1wIIzEHSDwUpdeJp4AGgh7Boa6poNzhnHvG5WJcM7oMRz6rnKfGzpETjLw2eB+8lpC8bZa2xRukeaNaKn4DidCqTsfvpmgbXe8n3ZKg70vua0EfWO5I0NbmaDtpXOeNVgiw2Uu7+QW3PjUDWHsszwIHO645pi97nHS4uceJJJ71d8C2bJs7nnz3mnBoDe/KVPu27nzyCNmk6Tqa3WT/3OtOsllbHG1jfJaAB1fFbeJShrBGNZ6KfgtO58pmOoepP31Xsoq88SwQSNY8kuPlZIrkDUXfIZ1IWtrzG4RkB9DkE6A6maqy23WeRkjmygiStXVzk1111g7Vo0VMycnSOrZtVTE62SmaOzGvbsWqxyBwDmkFpzgjOCOK+lmN2X7PZ/wAN3J9B2dvZpHUVN/b99PwG16Z7slepMNlae5mF4hxqnc39S7TwJ8rK5PeACSaAZyTqCy697d9daJJBoceT0QA1vuAPWum9MSTzjJcQ1notqAeJJqe7co6CBz3hjBlOcaNA1/8AG9UaKkMF3vOfQKPiWICqtHGMh6nUrRgGy8qWSmYBrAd55Tu5varkuG5rsEELYxnIzuO1x0n4cAF3KLVSiWUuGpdLQQGCBrDr28TmiIi1luoiIiIiIiIiIiIiIiIiIiIiIiIiIiIiIiIiIiIiIiIiIiIiIiIiIiKNva4IbQOWKPGh7czhu3jcVV7VgWcH7t7HjfVp7M496vSLbhrJYhZpyWhUYdBUHScM94WeDB1r9Bo/ePgu6x4DkJ+9ka0bGVJ9ogAdhV1RZnYlMRlYclrMwamabm54n4suS7rrigZkxtoNZ0lx2k611oinucXG51qs1jWANaLBFx3ldMU7cmRtaaHDM5vBy7EX1ri03ac0exr26LhcKk2zAkgP3UjXDY+rT2gEH3Li+x1rr5DeOWFoaLfbiUwFjY8lJfg1M43FxwPzdUey4EmJ+8kYwbquPwCtF03FDZxyBVx0vOdx69Q3BSCLBNVyyizjktmnw+CnOkxue8oiItVb6IiIiIiIiIiIiIiIiIiIiIiIiIiIiIiIiIiIiIiIiIiIiIiIiIiIiIiIiIiIiIiIiIiIiIiIiIiIiIiIiIiIiIiIiIiIiIiIiIiIiIiIiIiI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5" name="Picture 3"/>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630933" y="5802477"/>
            <a:ext cx="1753056" cy="79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descr="Image result for upwork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AutoShape 4" descr="Image result for upwork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8" descr="CrowdFlowe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917575" y="3200400"/>
            <a:ext cx="3587115" cy="533400"/>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0" descr="Applause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36" name="Picture 12" descr="https://upload.wikimedia.org/wikipedia/en/5/5b/Applause_Corporate_Logo.jp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5107270" y="3467949"/>
            <a:ext cx="2362200" cy="6009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Zooppa"/>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rot="18276744">
            <a:off x="7070958" y="3665495"/>
            <a:ext cx="2126272" cy="3692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underconsideration.com/brandnew/archives/upwork_logo_detail.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5412070" y="160338"/>
            <a:ext cx="2677589" cy="789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026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Digital freelancing </a:t>
            </a:r>
            <a:r>
              <a:rPr lang="en-US" dirty="0" smtClean="0"/>
              <a:t>development </a:t>
            </a:r>
            <a:r>
              <a:rPr lang="en-US" dirty="0" smtClean="0"/>
              <a:t>policy interventions</a:t>
            </a:r>
            <a:endParaRPr lang="en-US" dirty="0"/>
          </a:p>
        </p:txBody>
      </p:sp>
      <p:sp>
        <p:nvSpPr>
          <p:cNvPr id="3" name="Content Placeholder 2"/>
          <p:cNvSpPr>
            <a:spLocks noGrp="1"/>
          </p:cNvSpPr>
          <p:nvPr>
            <p:ph idx="1"/>
          </p:nvPr>
        </p:nvSpPr>
        <p:spPr/>
        <p:txBody>
          <a:bodyPr/>
          <a:lstStyle/>
          <a:p>
            <a:r>
              <a:rPr lang="en-US" sz="2800" b="1" dirty="0" smtClean="0">
                <a:latin typeface="Georgia" panose="02040502050405020303" pitchFamily="18" charset="0"/>
              </a:rPr>
              <a:t>Pakistan</a:t>
            </a:r>
            <a:r>
              <a:rPr lang="en-US" sz="2800" b="1" cap="all" dirty="0" smtClean="0">
                <a:latin typeface="Georgia" panose="02040502050405020303" pitchFamily="18" charset="0"/>
              </a:rPr>
              <a:t>: </a:t>
            </a:r>
            <a:r>
              <a:rPr lang="en-US" sz="2800" cap="all" dirty="0" smtClean="0">
                <a:latin typeface="Georgia" panose="02040502050405020303" pitchFamily="18" charset="0"/>
              </a:rPr>
              <a:t>KP</a:t>
            </a:r>
            <a:r>
              <a:rPr lang="en-US" sz="2800" dirty="0" smtClean="0">
                <a:latin typeface="Georgia" panose="02040502050405020303" pitchFamily="18" charset="0"/>
              </a:rPr>
              <a:t> Youth Employment Program: </a:t>
            </a:r>
            <a:r>
              <a:rPr lang="en-US" sz="2800" dirty="0">
                <a:latin typeface="Georgia" panose="02040502050405020303" pitchFamily="18" charset="0"/>
              </a:rPr>
              <a:t>Khyber Pakhtunkhwa province. </a:t>
            </a:r>
            <a:r>
              <a:rPr lang="en-US" sz="2800" dirty="0" smtClean="0">
                <a:latin typeface="Georgia" panose="02040502050405020303" pitchFamily="18" charset="0"/>
              </a:rPr>
              <a:t>Target 40,000 </a:t>
            </a:r>
            <a:r>
              <a:rPr lang="en-US" sz="2800" dirty="0">
                <a:latin typeface="Georgia" panose="02040502050405020303" pitchFamily="18" charset="0"/>
              </a:rPr>
              <a:t>unemployed and under-employed youth </a:t>
            </a:r>
            <a:r>
              <a:rPr lang="en-US" sz="2800" dirty="0" smtClean="0">
                <a:latin typeface="Georgia" panose="02040502050405020303" pitchFamily="18" charset="0"/>
              </a:rPr>
              <a:t>with freelancing.</a:t>
            </a:r>
          </a:p>
          <a:p>
            <a:r>
              <a:rPr lang="en-US" sz="2800" b="1" dirty="0" smtClean="0">
                <a:latin typeface="Georgia" panose="02040502050405020303" pitchFamily="18" charset="0"/>
              </a:rPr>
              <a:t>NaijaCloud </a:t>
            </a:r>
            <a:r>
              <a:rPr lang="en-US" sz="2800" dirty="0" smtClean="0">
                <a:latin typeface="Georgia" panose="02040502050405020303" pitchFamily="18" charset="0"/>
              </a:rPr>
              <a:t>initiative in Nigeria</a:t>
            </a:r>
          </a:p>
          <a:p>
            <a:r>
              <a:rPr lang="en-GB" sz="2800" b="1" kern="1200" dirty="0" smtClean="0">
                <a:latin typeface="Georgia" panose="02040502050405020303" pitchFamily="18" charset="0"/>
              </a:rPr>
              <a:t>Malaysia: </a:t>
            </a:r>
            <a:r>
              <a:rPr lang="en-GB" sz="2800" b="1" dirty="0" smtClean="0">
                <a:latin typeface="Georgia" panose="02040502050405020303" pitchFamily="18" charset="0"/>
              </a:rPr>
              <a:t>eRezeki </a:t>
            </a:r>
            <a:r>
              <a:rPr lang="en-GB" sz="2800" kern="1200" dirty="0" smtClean="0">
                <a:latin typeface="Georgia" panose="02040502050405020303" pitchFamily="18" charset="0"/>
              </a:rPr>
              <a:t>Started </a:t>
            </a:r>
            <a:r>
              <a:rPr lang="en-GB" sz="2800" kern="1200" dirty="0">
                <a:latin typeface="Georgia" panose="02040502050405020303" pitchFamily="18" charset="0"/>
              </a:rPr>
              <a:t>in 2011 as </a:t>
            </a:r>
            <a:r>
              <a:rPr lang="en-GB" sz="2800" kern="1200" dirty="0" smtClean="0">
                <a:latin typeface="Georgia" panose="02040502050405020303" pitchFamily="18" charset="0"/>
              </a:rPr>
              <a:t>Microwork </a:t>
            </a:r>
            <a:r>
              <a:rPr lang="en-GB" sz="2800" kern="1200" dirty="0">
                <a:latin typeface="Georgia" panose="02040502050405020303" pitchFamily="18" charset="0"/>
              </a:rPr>
              <a:t>for the </a:t>
            </a:r>
            <a:r>
              <a:rPr lang="en-GB" sz="2800" kern="1200" dirty="0" smtClean="0">
                <a:latin typeface="Georgia" panose="02040502050405020303" pitchFamily="18" charset="0"/>
              </a:rPr>
              <a:t>B40</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4437112"/>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4824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is a platform</a:t>
            </a:r>
            <a:r>
              <a:rPr lang="en-GB" dirty="0" smtClean="0"/>
              <a:t>? What is a digital platform?</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220433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Research questions</a:t>
            </a:r>
            <a:endParaRPr lang="en-GB" dirty="0"/>
          </a:p>
        </p:txBody>
      </p:sp>
      <p:sp>
        <p:nvSpPr>
          <p:cNvPr id="3" name="Content Placeholder 2"/>
          <p:cNvSpPr>
            <a:spLocks noGrp="1"/>
          </p:cNvSpPr>
          <p:nvPr>
            <p:ph idx="1"/>
          </p:nvPr>
        </p:nvSpPr>
        <p:spPr/>
        <p:txBody>
          <a:bodyPr/>
          <a:lstStyle/>
          <a:p>
            <a:r>
              <a:rPr lang="en-GB" dirty="0" smtClean="0"/>
              <a:t>What drives those in marginalised groups to engage in </a:t>
            </a:r>
            <a:r>
              <a:rPr lang="en-GB" dirty="0"/>
              <a:t>d</a:t>
            </a:r>
            <a:r>
              <a:rPr lang="en-GB" dirty="0" smtClean="0"/>
              <a:t>igital freelancing platforms?</a:t>
            </a:r>
          </a:p>
          <a:p>
            <a:r>
              <a:rPr lang="en-GB" dirty="0" smtClean="0"/>
              <a:t>What are infrastructural and institutional ecosystems required, particularly addressing barriers to digital freelancing for marginalised groups?</a:t>
            </a:r>
          </a:p>
          <a:p>
            <a:r>
              <a:rPr lang="en-GB" dirty="0" smtClean="0"/>
              <a:t>What are the short- and longer-term impacts of digital freelancing</a:t>
            </a:r>
            <a:r>
              <a:rPr lang="en-GB" dirty="0"/>
              <a:t> </a:t>
            </a:r>
            <a:r>
              <a:rPr lang="en-GB" dirty="0" smtClean="0"/>
              <a:t>platforms?</a:t>
            </a:r>
            <a:endParaRPr lang="en-GB" dirty="0"/>
          </a:p>
        </p:txBody>
      </p:sp>
    </p:spTree>
    <p:extLst>
      <p:ext uri="{BB962C8B-B14F-4D97-AF65-F5344CB8AC3E}">
        <p14:creationId xmlns:p14="http://schemas.microsoft.com/office/powerpoint/2010/main" val="32642219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533400"/>
            <a:ext cx="7772400" cy="1143000"/>
          </a:xfrm>
        </p:spPr>
        <p:txBody>
          <a:bodyPr>
            <a:normAutofit fontScale="90000"/>
          </a:bodyPr>
          <a:lstStyle/>
          <a:p>
            <a:r>
              <a:rPr lang="en-GB" altLang="en-US" b="1" dirty="0" smtClean="0">
                <a:effectLst/>
                <a:latin typeface="Calibri" panose="020F0502020204030204" pitchFamily="34" charset="0"/>
                <a:cs typeface="Times New Roman" charset="0"/>
              </a:rPr>
              <a:t>Sustainable Livelihoods Framework</a:t>
            </a:r>
            <a:endParaRPr lang="en-GB" altLang="en-US" b="1" dirty="0">
              <a:effectLst/>
              <a:latin typeface="Calibri" panose="020F0502020204030204" pitchFamily="34" charset="0"/>
              <a:cs typeface="Times New Roman" charset="0"/>
            </a:endParaRPr>
          </a:p>
        </p:txBody>
      </p:sp>
      <p:sp>
        <p:nvSpPr>
          <p:cNvPr id="21508" name="Rectangle 4"/>
          <p:cNvSpPr>
            <a:spLocks noChangeArrowheads="1"/>
          </p:cNvSpPr>
          <p:nvPr/>
        </p:nvSpPr>
        <p:spPr bwMode="auto">
          <a:xfrm>
            <a:off x="4495800" y="3352800"/>
            <a:ext cx="1219200" cy="838200"/>
          </a:xfrm>
          <a:prstGeom prst="rect">
            <a:avLst/>
          </a:prstGeom>
          <a:solidFill>
            <a:schemeClr val="bg1"/>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marL="342900" marR="0" lvl="0" indent="-342900" algn="ctr" defTabSz="914400" rtl="0" eaLnBrk="1" fontAlgn="auto" latinLnBrk="0" hangingPunct="1">
              <a:lnSpc>
                <a:spcPct val="100000"/>
              </a:lnSpc>
              <a:spcBef>
                <a:spcPct val="20000"/>
              </a:spcBef>
              <a:spcAft>
                <a:spcPts val="0"/>
              </a:spcAft>
              <a:buClr>
                <a:srgbClr val="800080"/>
              </a:buClr>
              <a:buSzTx/>
              <a:buFontTx/>
              <a:buNone/>
              <a:tabLst/>
              <a:defRPr/>
            </a:pPr>
            <a:r>
              <a:rPr kumimoji="0" lang="it-IT" altLang="en-US" sz="1400" b="1" i="0" u="none" strike="noStrike" kern="1200" cap="none" spc="0" normalizeH="0" baseline="0" noProof="0">
                <a:ln>
                  <a:noFill/>
                </a:ln>
                <a:solidFill>
                  <a:srgbClr val="800080"/>
                </a:solidFill>
                <a:effectLst/>
                <a:uLnTx/>
                <a:uFillTx/>
                <a:latin typeface="Comic Sans MS" pitchFamily="66" charset="0"/>
                <a:ea typeface="+mn-ea"/>
                <a:cs typeface="Times New Roman" charset="0"/>
              </a:rPr>
              <a:t>Policies</a:t>
            </a:r>
          </a:p>
          <a:p>
            <a:pPr marL="342900" marR="0" lvl="0" indent="-342900" algn="ctr" defTabSz="914400" rtl="0" eaLnBrk="1" fontAlgn="auto" latinLnBrk="0" hangingPunct="1">
              <a:lnSpc>
                <a:spcPct val="100000"/>
              </a:lnSpc>
              <a:spcBef>
                <a:spcPct val="20000"/>
              </a:spcBef>
              <a:spcAft>
                <a:spcPts val="0"/>
              </a:spcAft>
              <a:buClr>
                <a:srgbClr val="800080"/>
              </a:buClr>
              <a:buSzTx/>
              <a:buFontTx/>
              <a:buNone/>
              <a:tabLst/>
              <a:defRPr/>
            </a:pPr>
            <a:r>
              <a:rPr kumimoji="0" lang="it-IT" altLang="en-US" sz="1400" b="1" i="0" u="none" strike="noStrike" kern="1200" cap="none" spc="0" normalizeH="0" baseline="0" noProof="0">
                <a:ln>
                  <a:noFill/>
                </a:ln>
                <a:solidFill>
                  <a:srgbClr val="800080"/>
                </a:solidFill>
                <a:effectLst/>
                <a:uLnTx/>
                <a:uFillTx/>
                <a:latin typeface="Comic Sans MS" pitchFamily="66" charset="0"/>
                <a:ea typeface="+mn-ea"/>
                <a:cs typeface="Times New Roman" charset="0"/>
              </a:rPr>
              <a:t>Institutions</a:t>
            </a:r>
          </a:p>
          <a:p>
            <a:pPr marL="342900" marR="0" lvl="0" indent="-342900" algn="ctr" defTabSz="914400" rtl="0" eaLnBrk="1" fontAlgn="auto" latinLnBrk="0" hangingPunct="1">
              <a:lnSpc>
                <a:spcPct val="100000"/>
              </a:lnSpc>
              <a:spcBef>
                <a:spcPct val="20000"/>
              </a:spcBef>
              <a:spcAft>
                <a:spcPts val="0"/>
              </a:spcAft>
              <a:buClr>
                <a:srgbClr val="800080"/>
              </a:buClr>
              <a:buSzTx/>
              <a:buFontTx/>
              <a:buNone/>
              <a:tabLst/>
              <a:defRPr/>
            </a:pPr>
            <a:r>
              <a:rPr kumimoji="0" lang="it-IT" altLang="en-US" sz="1400" b="1" i="0" u="none" strike="noStrike" kern="1200" cap="none" spc="0" normalizeH="0" baseline="0" noProof="0">
                <a:ln>
                  <a:noFill/>
                </a:ln>
                <a:solidFill>
                  <a:srgbClr val="800080"/>
                </a:solidFill>
                <a:effectLst/>
                <a:uLnTx/>
                <a:uFillTx/>
                <a:latin typeface="Comic Sans MS" pitchFamily="66" charset="0"/>
                <a:ea typeface="+mn-ea"/>
                <a:cs typeface="Times New Roman" charset="0"/>
              </a:rPr>
              <a:t>Processes</a:t>
            </a:r>
            <a:endParaRPr kumimoji="0" lang="en-GB" altLang="en-US" sz="1400" b="0" i="0" u="none" strike="noStrike" kern="1200" cap="none" spc="0" normalizeH="0" baseline="0" noProof="0" dirty="0">
              <a:ln>
                <a:noFill/>
              </a:ln>
              <a:solidFill>
                <a:prstClr val="black"/>
              </a:solidFill>
              <a:effectLst/>
              <a:uLnTx/>
              <a:uFillTx/>
              <a:latin typeface="Times New Roman" charset="0"/>
              <a:ea typeface="+mn-ea"/>
              <a:cs typeface="+mn-cs"/>
            </a:endParaRPr>
          </a:p>
        </p:txBody>
      </p:sp>
      <p:grpSp>
        <p:nvGrpSpPr>
          <p:cNvPr id="21535" name="Group 31"/>
          <p:cNvGrpSpPr>
            <a:grpSpLocks/>
          </p:cNvGrpSpPr>
          <p:nvPr/>
        </p:nvGrpSpPr>
        <p:grpSpPr bwMode="auto">
          <a:xfrm>
            <a:off x="1600200" y="2590800"/>
            <a:ext cx="2133600" cy="2082800"/>
            <a:chOff x="1344" y="1584"/>
            <a:chExt cx="1824" cy="1604"/>
          </a:xfrm>
        </p:grpSpPr>
        <p:sp>
          <p:nvSpPr>
            <p:cNvPr id="21518" name="Rectangle 14"/>
            <p:cNvSpPr>
              <a:spLocks noChangeArrowheads="1"/>
            </p:cNvSpPr>
            <p:nvPr/>
          </p:nvSpPr>
          <p:spPr bwMode="auto">
            <a:xfrm>
              <a:off x="2891" y="2085"/>
              <a:ext cx="277"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0" marR="0" lvl="0" indent="0" algn="l" defTabSz="914400" rtl="0" eaLnBrk="0" fontAlgn="auto" latinLnBrk="0" hangingPunct="0">
                <a:lnSpc>
                  <a:spcPct val="25000"/>
                </a:lnSpc>
                <a:spcBef>
                  <a:spcPct val="50000"/>
                </a:spcBef>
                <a:spcAft>
                  <a:spcPts val="0"/>
                </a:spcAft>
                <a:buClrTx/>
                <a:buSzTx/>
                <a:buFontTx/>
                <a:buNone/>
                <a:tabLst/>
                <a:defRPr/>
              </a:pPr>
              <a:endParaRPr kumimoji="0" lang="en-GB" altLang="en-US" sz="2000" b="0" i="0" u="none" strike="noStrike" kern="1200" cap="none" spc="0" normalizeH="0" baseline="0" noProof="0" dirty="0">
                <a:ln>
                  <a:noFill/>
                </a:ln>
                <a:solidFill>
                  <a:srgbClr val="800080"/>
                </a:solidFill>
                <a:effectLst/>
                <a:uLnTx/>
                <a:uFillTx/>
                <a:latin typeface="Comic Sans MS" pitchFamily="66" charset="0"/>
                <a:ea typeface="+mn-ea"/>
                <a:cs typeface="+mn-cs"/>
              </a:endParaRPr>
            </a:p>
            <a:p>
              <a:pPr marL="0" marR="0" lvl="0" indent="0" algn="l" defTabSz="914400" rtl="0" eaLnBrk="0" fontAlgn="auto" latinLnBrk="0" hangingPunct="0">
                <a:lnSpc>
                  <a:spcPct val="25000"/>
                </a:lnSpc>
                <a:spcBef>
                  <a:spcPct val="50000"/>
                </a:spcBef>
                <a:spcAft>
                  <a:spcPts val="0"/>
                </a:spcAft>
                <a:buClrTx/>
                <a:buSzTx/>
                <a:buFontTx/>
                <a:buNone/>
                <a:tabLst/>
                <a:defRPr/>
              </a:pPr>
              <a:r>
                <a:rPr kumimoji="0" lang="it-IT" altLang="en-US" sz="2000" b="0" i="0" u="none" strike="noStrike" kern="1200" cap="none" spc="0" normalizeH="0" baseline="0" noProof="0">
                  <a:ln>
                    <a:noFill/>
                  </a:ln>
                  <a:solidFill>
                    <a:srgbClr val="800080"/>
                  </a:solidFill>
                  <a:effectLst/>
                  <a:uLnTx/>
                  <a:uFillTx/>
                  <a:latin typeface="Comic Sans MS" pitchFamily="66" charset="0"/>
                  <a:ea typeface="+mn-ea"/>
                  <a:cs typeface="+mn-cs"/>
                </a:rPr>
                <a:t>N</a:t>
              </a:r>
              <a:endParaRPr kumimoji="0" lang="en-GB" altLang="en-US" sz="2000" b="0" i="0" u="none" strike="noStrike" kern="1200" cap="none" spc="0" normalizeH="0" baseline="0" noProof="0" dirty="0">
                <a:ln>
                  <a:noFill/>
                </a:ln>
                <a:solidFill>
                  <a:srgbClr val="800080"/>
                </a:solidFill>
                <a:effectLst/>
                <a:uLnTx/>
                <a:uFillTx/>
                <a:latin typeface="Comic Sans MS" pitchFamily="66" charset="0"/>
                <a:ea typeface="+mn-ea"/>
                <a:cs typeface="+mn-cs"/>
              </a:endParaRPr>
            </a:p>
          </p:txBody>
        </p:sp>
        <p:grpSp>
          <p:nvGrpSpPr>
            <p:cNvPr id="21534" name="Group 30"/>
            <p:cNvGrpSpPr>
              <a:grpSpLocks/>
            </p:cNvGrpSpPr>
            <p:nvPr/>
          </p:nvGrpSpPr>
          <p:grpSpPr bwMode="auto">
            <a:xfrm>
              <a:off x="1344" y="1584"/>
              <a:ext cx="1587" cy="1604"/>
              <a:chOff x="1344" y="1584"/>
              <a:chExt cx="1587" cy="1604"/>
            </a:xfrm>
          </p:grpSpPr>
          <p:sp>
            <p:nvSpPr>
              <p:cNvPr id="21521" name="Rectangle 17"/>
              <p:cNvSpPr>
                <a:spLocks noChangeArrowheads="1"/>
              </p:cNvSpPr>
              <p:nvPr/>
            </p:nvSpPr>
            <p:spPr bwMode="auto">
              <a:xfrm>
                <a:off x="1344" y="2128"/>
                <a:ext cx="318"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0" marR="0" lvl="0" indent="0" algn="r" defTabSz="914400" rtl="0" eaLnBrk="0" fontAlgn="auto" latinLnBrk="0" hangingPunct="0">
                  <a:lnSpc>
                    <a:spcPct val="25000"/>
                  </a:lnSpc>
                  <a:spcBef>
                    <a:spcPct val="50000"/>
                  </a:spcBef>
                  <a:spcAft>
                    <a:spcPts val="0"/>
                  </a:spcAft>
                  <a:buClrTx/>
                  <a:buSzTx/>
                  <a:buFontTx/>
                  <a:buNone/>
                  <a:tabLst/>
                  <a:defRPr/>
                </a:pPr>
                <a:endParaRPr kumimoji="0" lang="en-GB" altLang="en-US" sz="2000" b="0" i="0" u="none" strike="noStrike" kern="1200" cap="none" spc="0" normalizeH="0" baseline="0" noProof="0" dirty="0">
                  <a:ln>
                    <a:noFill/>
                  </a:ln>
                  <a:solidFill>
                    <a:srgbClr val="800080"/>
                  </a:solidFill>
                  <a:effectLst/>
                  <a:uLnTx/>
                  <a:uFillTx/>
                  <a:latin typeface="Comic Sans MS" pitchFamily="66" charset="0"/>
                  <a:ea typeface="+mn-ea"/>
                  <a:cs typeface="+mn-cs"/>
                </a:endParaRPr>
              </a:p>
              <a:p>
                <a:pPr marL="0" marR="0" lvl="0" indent="0" algn="r" defTabSz="914400" rtl="0" eaLnBrk="0" fontAlgn="auto" latinLnBrk="0" hangingPunct="0">
                  <a:lnSpc>
                    <a:spcPct val="25000"/>
                  </a:lnSpc>
                  <a:spcBef>
                    <a:spcPct val="50000"/>
                  </a:spcBef>
                  <a:spcAft>
                    <a:spcPts val="0"/>
                  </a:spcAft>
                  <a:buClrTx/>
                  <a:buSzTx/>
                  <a:buFontTx/>
                  <a:buNone/>
                  <a:tabLst/>
                  <a:defRPr/>
                </a:pPr>
                <a:r>
                  <a:rPr kumimoji="0" lang="it-IT" altLang="en-US" sz="2000" b="0" i="0" u="none" strike="noStrike" kern="1200" cap="none" spc="0" normalizeH="0" baseline="0" noProof="0">
                    <a:ln>
                      <a:noFill/>
                    </a:ln>
                    <a:solidFill>
                      <a:srgbClr val="800080"/>
                    </a:solidFill>
                    <a:effectLst/>
                    <a:uLnTx/>
                    <a:uFillTx/>
                    <a:latin typeface="Comic Sans MS" pitchFamily="66" charset="0"/>
                    <a:ea typeface="+mn-ea"/>
                    <a:cs typeface="+mn-cs"/>
                  </a:rPr>
                  <a:t>S</a:t>
                </a:r>
                <a:endParaRPr kumimoji="0" lang="en-GB" altLang="en-US" sz="2000" b="0" i="0" u="none" strike="noStrike" kern="1200" cap="none" spc="0" normalizeH="0" baseline="0" noProof="0" dirty="0">
                  <a:ln>
                    <a:noFill/>
                  </a:ln>
                  <a:solidFill>
                    <a:srgbClr val="800080"/>
                  </a:solidFill>
                  <a:effectLst/>
                  <a:uLnTx/>
                  <a:uFillTx/>
                  <a:latin typeface="Comic Sans MS" pitchFamily="66" charset="0"/>
                  <a:ea typeface="+mn-ea"/>
                  <a:cs typeface="+mn-cs"/>
                </a:endParaRPr>
              </a:p>
            </p:txBody>
          </p:sp>
          <p:grpSp>
            <p:nvGrpSpPr>
              <p:cNvPr id="21533" name="Group 29"/>
              <p:cNvGrpSpPr>
                <a:grpSpLocks/>
              </p:cNvGrpSpPr>
              <p:nvPr/>
            </p:nvGrpSpPr>
            <p:grpSpPr bwMode="auto">
              <a:xfrm>
                <a:off x="1582" y="1584"/>
                <a:ext cx="1349" cy="1604"/>
                <a:chOff x="1582" y="1584"/>
                <a:chExt cx="1349" cy="1604"/>
              </a:xfrm>
            </p:grpSpPr>
            <p:sp>
              <p:nvSpPr>
                <p:cNvPr id="21511" name="Rectangle 7"/>
                <p:cNvSpPr>
                  <a:spLocks noChangeArrowheads="1"/>
                </p:cNvSpPr>
                <p:nvPr/>
              </p:nvSpPr>
              <p:spPr bwMode="auto">
                <a:xfrm>
                  <a:off x="2692" y="2883"/>
                  <a:ext cx="239" cy="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0" marR="0" lvl="0" indent="0" algn="l" defTabSz="914400" rtl="0" eaLnBrk="0" fontAlgn="auto" latinLnBrk="0" hangingPunct="0">
                    <a:lnSpc>
                      <a:spcPct val="25000"/>
                    </a:lnSpc>
                    <a:spcBef>
                      <a:spcPct val="50000"/>
                    </a:spcBef>
                    <a:spcAft>
                      <a:spcPts val="0"/>
                    </a:spcAft>
                    <a:buClrTx/>
                    <a:buSzTx/>
                    <a:buFontTx/>
                    <a:buNone/>
                    <a:tabLst/>
                    <a:defRPr/>
                  </a:pPr>
                  <a:endParaRPr kumimoji="0" lang="en-GB" altLang="en-US" sz="2000" b="0" i="0" u="none" strike="noStrike" kern="1200" cap="none" spc="0" normalizeH="0" baseline="0" noProof="0" dirty="0">
                    <a:ln>
                      <a:noFill/>
                    </a:ln>
                    <a:solidFill>
                      <a:srgbClr val="800080"/>
                    </a:solidFill>
                    <a:effectLst/>
                    <a:uLnTx/>
                    <a:uFillTx/>
                    <a:latin typeface="Comic Sans MS" pitchFamily="66" charset="0"/>
                    <a:ea typeface="+mn-ea"/>
                    <a:cs typeface="+mn-cs"/>
                  </a:endParaRPr>
                </a:p>
                <a:p>
                  <a:pPr marL="0" marR="0" lvl="0" indent="0" algn="l" defTabSz="914400" rtl="0" eaLnBrk="0" fontAlgn="auto" latinLnBrk="0" hangingPunct="0">
                    <a:lnSpc>
                      <a:spcPct val="25000"/>
                    </a:lnSpc>
                    <a:spcBef>
                      <a:spcPct val="50000"/>
                    </a:spcBef>
                    <a:spcAft>
                      <a:spcPts val="0"/>
                    </a:spcAft>
                    <a:buClrTx/>
                    <a:buSzTx/>
                    <a:buFontTx/>
                    <a:buNone/>
                    <a:tabLst/>
                    <a:defRPr/>
                  </a:pPr>
                  <a:r>
                    <a:rPr kumimoji="0" lang="en-GB" altLang="en-US" sz="2000" b="0" i="0" u="none" strike="noStrike" kern="1200" cap="none" spc="0" normalizeH="0" baseline="0" noProof="0" dirty="0">
                      <a:ln>
                        <a:noFill/>
                      </a:ln>
                      <a:solidFill>
                        <a:srgbClr val="800080"/>
                      </a:solidFill>
                      <a:effectLst/>
                      <a:uLnTx/>
                      <a:uFillTx/>
                      <a:latin typeface="Comic Sans MS" pitchFamily="66" charset="0"/>
                      <a:ea typeface="+mn-ea"/>
                      <a:cs typeface="+mn-cs"/>
                    </a:rPr>
                    <a:t>F</a:t>
                  </a:r>
                </a:p>
              </p:txBody>
            </p:sp>
            <p:sp>
              <p:nvSpPr>
                <p:cNvPr id="21512" name="Rectangle 8"/>
                <p:cNvSpPr>
                  <a:spLocks noChangeArrowheads="1"/>
                </p:cNvSpPr>
                <p:nvPr/>
              </p:nvSpPr>
              <p:spPr bwMode="auto">
                <a:xfrm>
                  <a:off x="1582" y="2882"/>
                  <a:ext cx="317" cy="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0" marR="0" lvl="0" indent="0" algn="r" defTabSz="914400" rtl="0" eaLnBrk="0" fontAlgn="auto" latinLnBrk="0" hangingPunct="0">
                    <a:lnSpc>
                      <a:spcPct val="25000"/>
                    </a:lnSpc>
                    <a:spcBef>
                      <a:spcPct val="50000"/>
                    </a:spcBef>
                    <a:spcAft>
                      <a:spcPts val="0"/>
                    </a:spcAft>
                    <a:buClrTx/>
                    <a:buSzTx/>
                    <a:buFontTx/>
                    <a:buNone/>
                    <a:tabLst/>
                    <a:defRPr/>
                  </a:pPr>
                  <a:endParaRPr kumimoji="0" lang="en-GB" altLang="en-US" sz="2000" b="0" i="0" u="none" strike="noStrike" kern="1200" cap="none" spc="0" normalizeH="0" baseline="0" noProof="0" dirty="0">
                    <a:ln>
                      <a:noFill/>
                    </a:ln>
                    <a:solidFill>
                      <a:srgbClr val="800080"/>
                    </a:solidFill>
                    <a:effectLst/>
                    <a:uLnTx/>
                    <a:uFillTx/>
                    <a:latin typeface="Comic Sans MS" pitchFamily="66" charset="0"/>
                    <a:ea typeface="+mn-ea"/>
                    <a:cs typeface="+mn-cs"/>
                  </a:endParaRPr>
                </a:p>
                <a:p>
                  <a:pPr marL="0" marR="0" lvl="0" indent="0" algn="r" defTabSz="914400" rtl="0" eaLnBrk="0" fontAlgn="auto" latinLnBrk="0" hangingPunct="0">
                    <a:lnSpc>
                      <a:spcPct val="25000"/>
                    </a:lnSpc>
                    <a:spcBef>
                      <a:spcPct val="50000"/>
                    </a:spcBef>
                    <a:spcAft>
                      <a:spcPts val="0"/>
                    </a:spcAft>
                    <a:buClrTx/>
                    <a:buSzTx/>
                    <a:buFontTx/>
                    <a:buNone/>
                    <a:tabLst/>
                    <a:defRPr/>
                  </a:pPr>
                  <a:r>
                    <a:rPr kumimoji="0" lang="it-IT" altLang="en-US" sz="2000" b="0" i="0" u="none" strike="noStrike" kern="1200" cap="none" spc="0" normalizeH="0" baseline="0" noProof="0">
                      <a:ln>
                        <a:noFill/>
                      </a:ln>
                      <a:solidFill>
                        <a:srgbClr val="800080"/>
                      </a:solidFill>
                      <a:effectLst/>
                      <a:uLnTx/>
                      <a:uFillTx/>
                      <a:latin typeface="Comic Sans MS" pitchFamily="66" charset="0"/>
                      <a:ea typeface="+mn-ea"/>
                      <a:cs typeface="+mn-cs"/>
                    </a:rPr>
                    <a:t>P</a:t>
                  </a:r>
                  <a:endParaRPr kumimoji="0" lang="en-GB" altLang="en-US" sz="2000" b="0" i="0" u="none" strike="noStrike" kern="1200" cap="none" spc="0" normalizeH="0" baseline="0" noProof="0" dirty="0">
                    <a:ln>
                      <a:noFill/>
                    </a:ln>
                    <a:solidFill>
                      <a:srgbClr val="800080"/>
                    </a:solidFill>
                    <a:effectLst/>
                    <a:uLnTx/>
                    <a:uFillTx/>
                    <a:latin typeface="Comic Sans MS" pitchFamily="66" charset="0"/>
                    <a:ea typeface="+mn-ea"/>
                    <a:cs typeface="+mn-cs"/>
                  </a:endParaRPr>
                </a:p>
              </p:txBody>
            </p:sp>
            <p:sp>
              <p:nvSpPr>
                <p:cNvPr id="21513" name="Rectangle 9"/>
                <p:cNvSpPr>
                  <a:spLocks noChangeArrowheads="1"/>
                </p:cNvSpPr>
                <p:nvPr/>
              </p:nvSpPr>
              <p:spPr bwMode="auto">
                <a:xfrm>
                  <a:off x="2097" y="1584"/>
                  <a:ext cx="357"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0" marR="0" lvl="0" indent="0" algn="ctr" defTabSz="914400" rtl="0" eaLnBrk="0" fontAlgn="auto" latinLnBrk="0" hangingPunct="0">
                    <a:lnSpc>
                      <a:spcPct val="75000"/>
                    </a:lnSpc>
                    <a:spcBef>
                      <a:spcPct val="50000"/>
                    </a:spcBef>
                    <a:spcAft>
                      <a:spcPts val="0"/>
                    </a:spcAft>
                    <a:buClrTx/>
                    <a:buSzTx/>
                    <a:buFontTx/>
                    <a:buNone/>
                    <a:tabLst/>
                    <a:defRPr/>
                  </a:pPr>
                  <a:r>
                    <a:rPr kumimoji="0" lang="it-IT" altLang="en-US" sz="2000" b="0" i="0" u="none" strike="noStrike" kern="1200" cap="none" spc="0" normalizeH="0" baseline="0" noProof="0">
                      <a:ln>
                        <a:noFill/>
                      </a:ln>
                      <a:solidFill>
                        <a:srgbClr val="800080"/>
                      </a:solidFill>
                      <a:effectLst/>
                      <a:uLnTx/>
                      <a:uFillTx/>
                      <a:latin typeface="Comic Sans MS" pitchFamily="66" charset="0"/>
                      <a:ea typeface="+mn-ea"/>
                      <a:cs typeface="+mn-cs"/>
                    </a:rPr>
                    <a:t>H</a:t>
                  </a:r>
                  <a:endParaRPr kumimoji="0" lang="en-GB" altLang="en-US" sz="2000" b="0" i="0" u="none" strike="noStrike" kern="1200" cap="none" spc="0" normalizeH="0" baseline="0" noProof="0" dirty="0">
                    <a:ln>
                      <a:noFill/>
                    </a:ln>
                    <a:solidFill>
                      <a:srgbClr val="800080"/>
                    </a:solidFill>
                    <a:effectLst/>
                    <a:uLnTx/>
                    <a:uFillTx/>
                    <a:latin typeface="Comic Sans MS" pitchFamily="66" charset="0"/>
                    <a:ea typeface="+mn-ea"/>
                    <a:cs typeface="+mn-cs"/>
                  </a:endParaRPr>
                </a:p>
              </p:txBody>
            </p:sp>
            <p:sp>
              <p:nvSpPr>
                <p:cNvPr id="21514" name="AutoShape 10"/>
                <p:cNvSpPr>
                  <a:spLocks noChangeArrowheads="1"/>
                </p:cNvSpPr>
                <p:nvPr/>
              </p:nvSpPr>
              <p:spPr bwMode="auto">
                <a:xfrm>
                  <a:off x="1661" y="1835"/>
                  <a:ext cx="1229" cy="1088"/>
                </a:xfrm>
                <a:prstGeom prst="pentagon">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515" name="Line 11"/>
                <p:cNvSpPr>
                  <a:spLocks noChangeShapeType="1"/>
                </p:cNvSpPr>
                <p:nvPr/>
              </p:nvSpPr>
              <p:spPr bwMode="auto">
                <a:xfrm>
                  <a:off x="1661" y="2255"/>
                  <a:ext cx="595" cy="166"/>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516" name="Line 12"/>
                <p:cNvSpPr>
                  <a:spLocks noChangeShapeType="1"/>
                </p:cNvSpPr>
                <p:nvPr/>
              </p:nvSpPr>
              <p:spPr bwMode="auto">
                <a:xfrm>
                  <a:off x="2276" y="1835"/>
                  <a:ext cx="0" cy="586"/>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517" name="Line 13"/>
                <p:cNvSpPr>
                  <a:spLocks noChangeShapeType="1"/>
                </p:cNvSpPr>
                <p:nvPr/>
              </p:nvSpPr>
              <p:spPr bwMode="auto">
                <a:xfrm flipV="1">
                  <a:off x="1896" y="2421"/>
                  <a:ext cx="360" cy="502"/>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519" name="Line 15"/>
                <p:cNvSpPr>
                  <a:spLocks noChangeShapeType="1"/>
                </p:cNvSpPr>
                <p:nvPr/>
              </p:nvSpPr>
              <p:spPr bwMode="auto">
                <a:xfrm flipH="1" flipV="1">
                  <a:off x="2296" y="2421"/>
                  <a:ext cx="360" cy="502"/>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520" name="Line 16"/>
                <p:cNvSpPr>
                  <a:spLocks noChangeShapeType="1"/>
                </p:cNvSpPr>
                <p:nvPr/>
              </p:nvSpPr>
              <p:spPr bwMode="auto">
                <a:xfrm flipH="1">
                  <a:off x="2296" y="2253"/>
                  <a:ext cx="594" cy="166"/>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grpSp>
      </p:grpSp>
      <p:sp>
        <p:nvSpPr>
          <p:cNvPr id="21523" name="Rectangle 19"/>
          <p:cNvSpPr>
            <a:spLocks noChangeArrowheads="1"/>
          </p:cNvSpPr>
          <p:nvPr/>
        </p:nvSpPr>
        <p:spPr bwMode="auto">
          <a:xfrm>
            <a:off x="304800" y="2895600"/>
            <a:ext cx="1295400" cy="1600200"/>
          </a:xfrm>
          <a:prstGeom prst="rect">
            <a:avLst/>
          </a:prstGeom>
          <a:solidFill>
            <a:schemeClr val="bg1"/>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marL="342900" marR="0" lvl="0" indent="-342900" algn="ctr" defTabSz="914400" rtl="0" eaLnBrk="1" fontAlgn="auto" latinLnBrk="0" hangingPunct="1">
              <a:lnSpc>
                <a:spcPct val="100000"/>
              </a:lnSpc>
              <a:spcBef>
                <a:spcPct val="20000"/>
              </a:spcBef>
              <a:spcAft>
                <a:spcPts val="0"/>
              </a:spcAft>
              <a:buClr>
                <a:srgbClr val="800080"/>
              </a:buClr>
              <a:buSzTx/>
              <a:buFontTx/>
              <a:buNone/>
              <a:tabLst/>
              <a:defRPr/>
            </a:pPr>
            <a:r>
              <a:rPr kumimoji="0" lang="it-IT" altLang="en-US" sz="1400" b="1" i="0" u="none" strike="noStrike" kern="1200" cap="none" spc="0" normalizeH="0" baseline="0" noProof="0" dirty="0">
                <a:ln>
                  <a:noFill/>
                </a:ln>
                <a:solidFill>
                  <a:srgbClr val="800080"/>
                </a:solidFill>
                <a:effectLst/>
                <a:uLnTx/>
                <a:uFillTx/>
                <a:latin typeface="Comic Sans MS" pitchFamily="66" charset="0"/>
                <a:ea typeface="+mn-ea"/>
                <a:cs typeface="Times New Roman" charset="0"/>
              </a:rPr>
              <a:t>Vulnerability</a:t>
            </a:r>
          </a:p>
          <a:p>
            <a:pPr marL="342900" marR="0" lvl="0" indent="-342900" algn="ctr" defTabSz="914400" rtl="0" eaLnBrk="1" fontAlgn="auto" latinLnBrk="0" hangingPunct="1">
              <a:lnSpc>
                <a:spcPct val="100000"/>
              </a:lnSpc>
              <a:spcBef>
                <a:spcPct val="20000"/>
              </a:spcBef>
              <a:spcAft>
                <a:spcPts val="0"/>
              </a:spcAft>
              <a:buClr>
                <a:srgbClr val="800080"/>
              </a:buClr>
              <a:buSzTx/>
              <a:buFontTx/>
              <a:buNone/>
              <a:tabLst/>
              <a:defRPr/>
            </a:pPr>
            <a:r>
              <a:rPr kumimoji="0" lang="it-IT" altLang="en-US" sz="1400" b="1" i="0" u="none" strike="noStrike" kern="1200" cap="none" spc="0" normalizeH="0" baseline="0" noProof="0" dirty="0" smtClean="0">
                <a:ln>
                  <a:noFill/>
                </a:ln>
                <a:solidFill>
                  <a:srgbClr val="800080"/>
                </a:solidFill>
                <a:effectLst/>
                <a:uLnTx/>
                <a:uFillTx/>
                <a:latin typeface="Comic Sans MS" pitchFamily="66" charset="0"/>
                <a:ea typeface="+mn-ea"/>
                <a:cs typeface="Times New Roman" charset="0"/>
              </a:rPr>
              <a:t>Context</a:t>
            </a:r>
            <a:endParaRPr kumimoji="0" lang="it-IT" altLang="en-US" sz="1400" b="1" i="0" u="none" strike="noStrike" kern="1200" cap="none" spc="0" normalizeH="0" baseline="0" noProof="0" dirty="0">
              <a:ln>
                <a:noFill/>
              </a:ln>
              <a:solidFill>
                <a:srgbClr val="800080"/>
              </a:solidFill>
              <a:effectLst/>
              <a:uLnTx/>
              <a:uFillTx/>
              <a:latin typeface="Comic Sans MS" pitchFamily="66" charset="0"/>
              <a:ea typeface="+mn-ea"/>
              <a:cs typeface="Times New Roman" charset="0"/>
            </a:endParaRPr>
          </a:p>
        </p:txBody>
      </p:sp>
      <p:sp>
        <p:nvSpPr>
          <p:cNvPr id="21525" name="AutoShape 21"/>
          <p:cNvSpPr>
            <a:spLocks noChangeArrowheads="1"/>
          </p:cNvSpPr>
          <p:nvPr/>
        </p:nvSpPr>
        <p:spPr bwMode="auto">
          <a:xfrm>
            <a:off x="1143000" y="2362200"/>
            <a:ext cx="1219200" cy="415925"/>
          </a:xfrm>
          <a:prstGeom prst="curvedDownArrow">
            <a:avLst>
              <a:gd name="adj1" fmla="val 38745"/>
              <a:gd name="adj2" fmla="val 97371"/>
              <a:gd name="adj3" fmla="val 33333"/>
            </a:avLst>
          </a:prstGeom>
          <a:solidFill>
            <a:schemeClr val="hlink"/>
          </a:solidFill>
          <a:ln w="9525">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526" name="AutoShape 22"/>
          <p:cNvSpPr>
            <a:spLocks noChangeArrowheads="1"/>
          </p:cNvSpPr>
          <p:nvPr/>
        </p:nvSpPr>
        <p:spPr bwMode="auto">
          <a:xfrm flipH="1" flipV="1">
            <a:off x="1143000" y="4613275"/>
            <a:ext cx="1219200" cy="415925"/>
          </a:xfrm>
          <a:prstGeom prst="curvedDownArrow">
            <a:avLst>
              <a:gd name="adj1" fmla="val 38745"/>
              <a:gd name="adj2" fmla="val 97371"/>
              <a:gd name="adj3" fmla="val 33333"/>
            </a:avLst>
          </a:prstGeom>
          <a:solidFill>
            <a:schemeClr val="hlink"/>
          </a:solidFill>
          <a:ln w="9525">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1527" name="Group 23"/>
          <p:cNvGrpSpPr>
            <a:grpSpLocks/>
          </p:cNvGrpSpPr>
          <p:nvPr/>
        </p:nvGrpSpPr>
        <p:grpSpPr bwMode="auto">
          <a:xfrm>
            <a:off x="3429000" y="3276600"/>
            <a:ext cx="1330325" cy="1028700"/>
            <a:chOff x="3312" y="2208"/>
            <a:chExt cx="838" cy="648"/>
          </a:xfrm>
        </p:grpSpPr>
        <p:grpSp>
          <p:nvGrpSpPr>
            <p:cNvPr id="21528" name="Group 24"/>
            <p:cNvGrpSpPr>
              <a:grpSpLocks/>
            </p:cNvGrpSpPr>
            <p:nvPr/>
          </p:nvGrpSpPr>
          <p:grpSpPr bwMode="auto">
            <a:xfrm>
              <a:off x="3551" y="2208"/>
              <a:ext cx="360" cy="648"/>
              <a:chOff x="3648" y="2040"/>
              <a:chExt cx="360" cy="648"/>
            </a:xfrm>
          </p:grpSpPr>
          <p:sp>
            <p:nvSpPr>
              <p:cNvPr id="21529" name="AutoShape 25"/>
              <p:cNvSpPr>
                <a:spLocks noChangeArrowheads="1"/>
              </p:cNvSpPr>
              <p:nvPr/>
            </p:nvSpPr>
            <p:spPr bwMode="auto">
              <a:xfrm>
                <a:off x="3648" y="2040"/>
                <a:ext cx="360" cy="144"/>
              </a:xfrm>
              <a:prstGeom prst="rightArrow">
                <a:avLst>
                  <a:gd name="adj1" fmla="val 50000"/>
                  <a:gd name="adj2" fmla="val 62500"/>
                </a:avLst>
              </a:prstGeom>
              <a:solidFill>
                <a:schemeClr val="folHlink"/>
              </a:solidFill>
              <a:ln w="9525">
                <a:solidFill>
                  <a:srgbClr val="00008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530" name="AutoShape 26"/>
              <p:cNvSpPr>
                <a:spLocks noChangeArrowheads="1"/>
              </p:cNvSpPr>
              <p:nvPr/>
            </p:nvSpPr>
            <p:spPr bwMode="auto">
              <a:xfrm flipH="1">
                <a:off x="3648" y="2544"/>
                <a:ext cx="360" cy="144"/>
              </a:xfrm>
              <a:prstGeom prst="rightArrow">
                <a:avLst>
                  <a:gd name="adj1" fmla="val 50000"/>
                  <a:gd name="adj2" fmla="val 62500"/>
                </a:avLst>
              </a:prstGeom>
              <a:solidFill>
                <a:schemeClr val="folHlink"/>
              </a:solidFill>
              <a:ln w="9525">
                <a:solidFill>
                  <a:srgbClr val="00008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1531" name="Text Box 27"/>
            <p:cNvSpPr txBox="1">
              <a:spLocks noChangeArrowheads="1"/>
            </p:cNvSpPr>
            <p:nvPr/>
          </p:nvSpPr>
          <p:spPr bwMode="auto">
            <a:xfrm>
              <a:off x="3312" y="2400"/>
              <a:ext cx="838"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it-IT" altLang="en-US" sz="1600" b="1" i="0" u="none" strike="noStrike" kern="1200" cap="none" spc="0" normalizeH="0" baseline="0" noProof="0">
                  <a:ln>
                    <a:noFill/>
                  </a:ln>
                  <a:solidFill>
                    <a:srgbClr val="0000FF"/>
                  </a:solidFill>
                  <a:effectLst/>
                  <a:uLnTx/>
                  <a:uFillTx/>
                  <a:latin typeface="Comic Sans MS" pitchFamily="66" charset="0"/>
                  <a:ea typeface="+mn-ea"/>
                  <a:cs typeface="+mn-cs"/>
                </a:rPr>
                <a:t>influence</a:t>
              </a:r>
            </a:p>
          </p:txBody>
        </p:sp>
      </p:grpSp>
      <p:sp>
        <p:nvSpPr>
          <p:cNvPr id="21532" name="Freeform 28"/>
          <p:cNvSpPr>
            <a:spLocks/>
          </p:cNvSpPr>
          <p:nvPr/>
        </p:nvSpPr>
        <p:spPr bwMode="auto">
          <a:xfrm>
            <a:off x="914400" y="2209800"/>
            <a:ext cx="4191000" cy="1117600"/>
          </a:xfrm>
          <a:custGeom>
            <a:avLst/>
            <a:gdLst>
              <a:gd name="T0" fmla="*/ 2640 w 2640"/>
              <a:gd name="T1" fmla="*/ 704 h 704"/>
              <a:gd name="T2" fmla="*/ 2639 w 2640"/>
              <a:gd name="T3" fmla="*/ 0 h 704"/>
              <a:gd name="T4" fmla="*/ 0 w 2640"/>
              <a:gd name="T5" fmla="*/ 0 h 704"/>
              <a:gd name="T6" fmla="*/ 0 w 2640"/>
              <a:gd name="T7" fmla="*/ 432 h 704"/>
            </a:gdLst>
            <a:ahLst/>
            <a:cxnLst>
              <a:cxn ang="0">
                <a:pos x="T0" y="T1"/>
              </a:cxn>
              <a:cxn ang="0">
                <a:pos x="T2" y="T3"/>
              </a:cxn>
              <a:cxn ang="0">
                <a:pos x="T4" y="T5"/>
              </a:cxn>
              <a:cxn ang="0">
                <a:pos x="T6" y="T7"/>
              </a:cxn>
            </a:cxnLst>
            <a:rect l="0" t="0" r="r" b="b"/>
            <a:pathLst>
              <a:path w="2640" h="704">
                <a:moveTo>
                  <a:pt x="2640" y="704"/>
                </a:moveTo>
                <a:lnTo>
                  <a:pt x="2639" y="0"/>
                </a:lnTo>
                <a:lnTo>
                  <a:pt x="0" y="0"/>
                </a:lnTo>
                <a:lnTo>
                  <a:pt x="0" y="432"/>
                </a:lnTo>
              </a:path>
            </a:pathLst>
          </a:custGeom>
          <a:noFill/>
          <a:ln w="38100" cmpd="sng">
            <a:solidFill>
              <a:schemeClr val="hlink"/>
            </a:solidFill>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536" name="Rectangle 32"/>
          <p:cNvSpPr>
            <a:spLocks noChangeArrowheads="1"/>
          </p:cNvSpPr>
          <p:nvPr/>
        </p:nvSpPr>
        <p:spPr bwMode="auto">
          <a:xfrm>
            <a:off x="6096000" y="3429000"/>
            <a:ext cx="1143000" cy="609600"/>
          </a:xfrm>
          <a:prstGeom prst="rect">
            <a:avLst/>
          </a:prstGeom>
          <a:solidFill>
            <a:schemeClr val="bg1"/>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marL="342900" marR="0" lvl="0" indent="-342900" algn="ctr" defTabSz="914400" rtl="0" eaLnBrk="1" fontAlgn="auto" latinLnBrk="0" hangingPunct="1">
              <a:lnSpc>
                <a:spcPct val="100000"/>
              </a:lnSpc>
              <a:spcBef>
                <a:spcPct val="20000"/>
              </a:spcBef>
              <a:spcAft>
                <a:spcPts val="0"/>
              </a:spcAft>
              <a:buClr>
                <a:srgbClr val="800080"/>
              </a:buClr>
              <a:buSzTx/>
              <a:buFontTx/>
              <a:buNone/>
              <a:tabLst/>
              <a:defRPr/>
            </a:pPr>
            <a:r>
              <a:rPr kumimoji="0" lang="it-IT" altLang="en-US" sz="1400" b="0" i="0" u="none" strike="noStrike" kern="1200" cap="none" spc="0" normalizeH="0" baseline="0" noProof="0">
                <a:ln>
                  <a:noFill/>
                </a:ln>
                <a:solidFill>
                  <a:srgbClr val="800080"/>
                </a:solidFill>
                <a:effectLst/>
                <a:uLnTx/>
                <a:uFillTx/>
                <a:latin typeface="Comic Sans MS" pitchFamily="66" charset="0"/>
                <a:ea typeface="+mn-ea"/>
                <a:cs typeface="+mn-cs"/>
              </a:rPr>
              <a:t>Livelihood</a:t>
            </a:r>
          </a:p>
          <a:p>
            <a:pPr marL="342900" marR="0" lvl="0" indent="-342900" algn="ctr" defTabSz="914400" rtl="0" eaLnBrk="1" fontAlgn="auto" latinLnBrk="0" hangingPunct="1">
              <a:lnSpc>
                <a:spcPct val="100000"/>
              </a:lnSpc>
              <a:spcBef>
                <a:spcPct val="20000"/>
              </a:spcBef>
              <a:spcAft>
                <a:spcPts val="0"/>
              </a:spcAft>
              <a:buClr>
                <a:srgbClr val="800080"/>
              </a:buClr>
              <a:buSzTx/>
              <a:buFontTx/>
              <a:buNone/>
              <a:tabLst/>
              <a:defRPr/>
            </a:pPr>
            <a:r>
              <a:rPr kumimoji="0" lang="it-IT" altLang="en-US" sz="1400" b="0" i="0" u="none" strike="noStrike" kern="1200" cap="none" spc="0" normalizeH="0" baseline="0" noProof="0">
                <a:ln>
                  <a:noFill/>
                </a:ln>
                <a:solidFill>
                  <a:srgbClr val="800080"/>
                </a:solidFill>
                <a:effectLst/>
                <a:uLnTx/>
                <a:uFillTx/>
                <a:latin typeface="Comic Sans MS" pitchFamily="66" charset="0"/>
                <a:ea typeface="+mn-ea"/>
                <a:cs typeface="+mn-cs"/>
              </a:rPr>
              <a:t>Strategies</a:t>
            </a:r>
            <a:endParaRPr kumimoji="0" lang="en-GB" altLang="en-US" sz="1400" b="0" i="0" u="none" strike="noStrike" kern="1200" cap="none" spc="0" normalizeH="0" baseline="0" noProof="0" dirty="0">
              <a:ln>
                <a:noFill/>
              </a:ln>
              <a:solidFill>
                <a:srgbClr val="800080"/>
              </a:solidFill>
              <a:effectLst/>
              <a:uLnTx/>
              <a:uFillTx/>
              <a:latin typeface="Comic Sans MS" pitchFamily="66" charset="0"/>
              <a:ea typeface="+mn-ea"/>
              <a:cs typeface="+mn-cs"/>
            </a:endParaRPr>
          </a:p>
        </p:txBody>
      </p:sp>
      <p:grpSp>
        <p:nvGrpSpPr>
          <p:cNvPr id="21543" name="Group 39"/>
          <p:cNvGrpSpPr>
            <a:grpSpLocks/>
          </p:cNvGrpSpPr>
          <p:nvPr/>
        </p:nvGrpSpPr>
        <p:grpSpPr bwMode="auto">
          <a:xfrm>
            <a:off x="5791200" y="3097213"/>
            <a:ext cx="571500" cy="1308100"/>
            <a:chOff x="3648" y="1951"/>
            <a:chExt cx="360" cy="824"/>
          </a:xfrm>
        </p:grpSpPr>
        <p:sp>
          <p:nvSpPr>
            <p:cNvPr id="21538" name="AutoShape 34"/>
            <p:cNvSpPr>
              <a:spLocks noChangeArrowheads="1"/>
            </p:cNvSpPr>
            <p:nvPr/>
          </p:nvSpPr>
          <p:spPr bwMode="auto">
            <a:xfrm rot="-1477214">
              <a:off x="3648" y="1951"/>
              <a:ext cx="360" cy="183"/>
            </a:xfrm>
            <a:prstGeom prst="rightArrow">
              <a:avLst>
                <a:gd name="adj1" fmla="val 50000"/>
                <a:gd name="adj2" fmla="val 49180"/>
              </a:avLst>
            </a:prstGeom>
            <a:solidFill>
              <a:schemeClr val="folHlink"/>
            </a:solidFill>
            <a:ln w="9525">
              <a:solidFill>
                <a:schemeClr val="folHlink"/>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539" name="AutoShape 35"/>
            <p:cNvSpPr>
              <a:spLocks noChangeArrowheads="1"/>
            </p:cNvSpPr>
            <p:nvPr/>
          </p:nvSpPr>
          <p:spPr bwMode="auto">
            <a:xfrm rot="1477214" flipV="1">
              <a:off x="3648" y="2592"/>
              <a:ext cx="360" cy="183"/>
            </a:xfrm>
            <a:prstGeom prst="rightArrow">
              <a:avLst>
                <a:gd name="adj1" fmla="val 50000"/>
                <a:gd name="adj2" fmla="val 49180"/>
              </a:avLst>
            </a:prstGeom>
            <a:solidFill>
              <a:schemeClr val="folHlink"/>
            </a:solidFill>
            <a:ln w="9525">
              <a:solidFill>
                <a:schemeClr val="folHlink"/>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1544" name="Group 40"/>
          <p:cNvGrpSpPr>
            <a:grpSpLocks/>
          </p:cNvGrpSpPr>
          <p:nvPr/>
        </p:nvGrpSpPr>
        <p:grpSpPr bwMode="auto">
          <a:xfrm>
            <a:off x="7239000" y="3467100"/>
            <a:ext cx="1600200" cy="609600"/>
            <a:chOff x="4560" y="2184"/>
            <a:chExt cx="1008" cy="384"/>
          </a:xfrm>
        </p:grpSpPr>
        <p:sp>
          <p:nvSpPr>
            <p:cNvPr id="21537" name="Rectangle 33"/>
            <p:cNvSpPr>
              <a:spLocks noChangeArrowheads="1"/>
            </p:cNvSpPr>
            <p:nvPr/>
          </p:nvSpPr>
          <p:spPr bwMode="auto">
            <a:xfrm>
              <a:off x="4848" y="2184"/>
              <a:ext cx="720" cy="384"/>
            </a:xfrm>
            <a:prstGeom prst="rect">
              <a:avLst/>
            </a:prstGeom>
            <a:solidFill>
              <a:schemeClr val="bg1"/>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marL="342900" marR="0" lvl="0" indent="-342900" algn="ctr" defTabSz="914400" rtl="0" eaLnBrk="1" fontAlgn="auto" latinLnBrk="0" hangingPunct="1">
                <a:lnSpc>
                  <a:spcPct val="100000"/>
                </a:lnSpc>
                <a:spcBef>
                  <a:spcPct val="20000"/>
                </a:spcBef>
                <a:spcAft>
                  <a:spcPts val="0"/>
                </a:spcAft>
                <a:buClr>
                  <a:srgbClr val="800080"/>
                </a:buClr>
                <a:buSzTx/>
                <a:buFontTx/>
                <a:buNone/>
                <a:tabLst/>
                <a:defRPr/>
              </a:pPr>
              <a:r>
                <a:rPr kumimoji="0" lang="it-IT" altLang="en-US" sz="1400" b="0" i="0" u="none" strike="noStrike" kern="1200" cap="none" spc="0" normalizeH="0" baseline="0" noProof="0">
                  <a:ln>
                    <a:noFill/>
                  </a:ln>
                  <a:solidFill>
                    <a:srgbClr val="800080"/>
                  </a:solidFill>
                  <a:effectLst/>
                  <a:uLnTx/>
                  <a:uFillTx/>
                  <a:latin typeface="Comic Sans MS" pitchFamily="66" charset="0"/>
                  <a:ea typeface="+mn-ea"/>
                  <a:cs typeface="+mn-cs"/>
                </a:rPr>
                <a:t>Livelihood</a:t>
              </a:r>
            </a:p>
            <a:p>
              <a:pPr marL="342900" marR="0" lvl="0" indent="-342900" algn="ctr" defTabSz="914400" rtl="0" eaLnBrk="1" fontAlgn="auto" latinLnBrk="0" hangingPunct="1">
                <a:lnSpc>
                  <a:spcPct val="100000"/>
                </a:lnSpc>
                <a:spcBef>
                  <a:spcPct val="20000"/>
                </a:spcBef>
                <a:spcAft>
                  <a:spcPts val="0"/>
                </a:spcAft>
                <a:buClr>
                  <a:srgbClr val="800080"/>
                </a:buClr>
                <a:buSzTx/>
                <a:buFontTx/>
                <a:buNone/>
                <a:tabLst/>
                <a:defRPr/>
              </a:pPr>
              <a:r>
                <a:rPr kumimoji="0" lang="it-IT" altLang="en-US" sz="1400" b="0" i="0" u="none" strike="noStrike" kern="1200" cap="none" spc="0" normalizeH="0" baseline="0" noProof="0">
                  <a:ln>
                    <a:noFill/>
                  </a:ln>
                  <a:solidFill>
                    <a:srgbClr val="800080"/>
                  </a:solidFill>
                  <a:effectLst/>
                  <a:uLnTx/>
                  <a:uFillTx/>
                  <a:latin typeface="Comic Sans MS" pitchFamily="66" charset="0"/>
                  <a:ea typeface="+mn-ea"/>
                  <a:cs typeface="+mn-cs"/>
                </a:rPr>
                <a:t>Outcomes</a:t>
              </a:r>
              <a:endParaRPr kumimoji="0" lang="en-GB" altLang="en-US" sz="1400" b="0" i="0" u="none" strike="noStrike" kern="1200" cap="none" spc="0" normalizeH="0" baseline="0" noProof="0" dirty="0">
                <a:ln>
                  <a:noFill/>
                </a:ln>
                <a:solidFill>
                  <a:srgbClr val="800080"/>
                </a:solidFill>
                <a:effectLst/>
                <a:uLnTx/>
                <a:uFillTx/>
                <a:latin typeface="Comic Sans MS" pitchFamily="66" charset="0"/>
                <a:ea typeface="+mn-ea"/>
                <a:cs typeface="+mn-cs"/>
              </a:endParaRPr>
            </a:p>
          </p:txBody>
        </p:sp>
        <p:sp>
          <p:nvSpPr>
            <p:cNvPr id="21541" name="AutoShape 37"/>
            <p:cNvSpPr>
              <a:spLocks noChangeArrowheads="1"/>
            </p:cNvSpPr>
            <p:nvPr/>
          </p:nvSpPr>
          <p:spPr bwMode="auto">
            <a:xfrm>
              <a:off x="4560" y="2256"/>
              <a:ext cx="360" cy="184"/>
            </a:xfrm>
            <a:prstGeom prst="rightArrow">
              <a:avLst>
                <a:gd name="adj1" fmla="val 50000"/>
                <a:gd name="adj2" fmla="val 48913"/>
              </a:avLst>
            </a:prstGeom>
            <a:solidFill>
              <a:schemeClr val="hlink"/>
            </a:solidFill>
            <a:ln w="9525">
              <a:solidFill>
                <a:schemeClr val="folHlink"/>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1575" name="Freeform 71"/>
          <p:cNvSpPr>
            <a:spLocks/>
          </p:cNvSpPr>
          <p:nvPr/>
        </p:nvSpPr>
        <p:spPr bwMode="auto">
          <a:xfrm flipV="1">
            <a:off x="2667000" y="4114800"/>
            <a:ext cx="5562600" cy="762000"/>
          </a:xfrm>
          <a:custGeom>
            <a:avLst/>
            <a:gdLst>
              <a:gd name="T0" fmla="*/ 2640 w 2640"/>
              <a:gd name="T1" fmla="*/ 704 h 704"/>
              <a:gd name="T2" fmla="*/ 2639 w 2640"/>
              <a:gd name="T3" fmla="*/ 0 h 704"/>
              <a:gd name="T4" fmla="*/ 0 w 2640"/>
              <a:gd name="T5" fmla="*/ 0 h 704"/>
              <a:gd name="T6" fmla="*/ 0 w 2640"/>
              <a:gd name="T7" fmla="*/ 432 h 704"/>
            </a:gdLst>
            <a:ahLst/>
            <a:cxnLst>
              <a:cxn ang="0">
                <a:pos x="T0" y="T1"/>
              </a:cxn>
              <a:cxn ang="0">
                <a:pos x="T2" y="T3"/>
              </a:cxn>
              <a:cxn ang="0">
                <a:pos x="T4" y="T5"/>
              </a:cxn>
              <a:cxn ang="0">
                <a:pos x="T6" y="T7"/>
              </a:cxn>
            </a:cxnLst>
            <a:rect l="0" t="0" r="r" b="b"/>
            <a:pathLst>
              <a:path w="2640" h="704">
                <a:moveTo>
                  <a:pt x="2640" y="704"/>
                </a:moveTo>
                <a:lnTo>
                  <a:pt x="2639" y="0"/>
                </a:lnTo>
                <a:lnTo>
                  <a:pt x="0" y="0"/>
                </a:lnTo>
                <a:lnTo>
                  <a:pt x="0" y="432"/>
                </a:lnTo>
              </a:path>
            </a:pathLst>
          </a:custGeom>
          <a:noFill/>
          <a:ln w="38100" cmpd="sng">
            <a:solidFill>
              <a:schemeClr val="hlink"/>
            </a:solidFill>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4227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dissolve">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272" fill="hold" nodeType="clickEffect">
                                  <p:stCondLst>
                                    <p:cond delay="0"/>
                                  </p:stCondLst>
                                  <p:childTnLst>
                                    <p:set>
                                      <p:cBhvr>
                                        <p:cTn id="11" dur="1" fill="hold">
                                          <p:stCondLst>
                                            <p:cond delay="0"/>
                                          </p:stCondLst>
                                        </p:cTn>
                                        <p:tgtEl>
                                          <p:spTgt spid="21535"/>
                                        </p:tgtEl>
                                        <p:attrNameLst>
                                          <p:attrName>style.visibility</p:attrName>
                                        </p:attrNameLst>
                                      </p:cBhvr>
                                      <p:to>
                                        <p:strVal val="visible"/>
                                      </p:to>
                                    </p:set>
                                    <p:anim calcmode="lin" valueType="num">
                                      <p:cBhvr>
                                        <p:cTn id="12" dur="500" fill="hold"/>
                                        <p:tgtEl>
                                          <p:spTgt spid="21535"/>
                                        </p:tgtEl>
                                        <p:attrNameLst>
                                          <p:attrName>ppt_w</p:attrName>
                                        </p:attrNameLst>
                                      </p:cBhvr>
                                      <p:tavLst>
                                        <p:tav tm="0">
                                          <p:val>
                                            <p:strVal val="2/3*#ppt_w"/>
                                          </p:val>
                                        </p:tav>
                                        <p:tav tm="100000">
                                          <p:val>
                                            <p:strVal val="#ppt_w"/>
                                          </p:val>
                                        </p:tav>
                                      </p:tavLst>
                                    </p:anim>
                                    <p:anim calcmode="lin" valueType="num">
                                      <p:cBhvr>
                                        <p:cTn id="13" dur="500" fill="hold"/>
                                        <p:tgtEl>
                                          <p:spTgt spid="21535"/>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1523"/>
                                        </p:tgtEl>
                                        <p:attrNameLst>
                                          <p:attrName>style.visibility</p:attrName>
                                        </p:attrNameLst>
                                      </p:cBhvr>
                                      <p:to>
                                        <p:strVal val="visible"/>
                                      </p:to>
                                    </p:set>
                                    <p:animEffect transition="in" filter="dissolve">
                                      <p:cBhvr>
                                        <p:cTn id="18" dur="500"/>
                                        <p:tgtEl>
                                          <p:spTgt spid="215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525"/>
                                        </p:tgtEl>
                                        <p:attrNameLst>
                                          <p:attrName>style.visibility</p:attrName>
                                        </p:attrNameLst>
                                      </p:cBhvr>
                                      <p:to>
                                        <p:strVal val="visible"/>
                                      </p:to>
                                    </p:set>
                                    <p:animEffect transition="in" filter="wipe(left)">
                                      <p:cBhvr>
                                        <p:cTn id="23" dur="500"/>
                                        <p:tgtEl>
                                          <p:spTgt spid="2152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1526"/>
                                        </p:tgtEl>
                                        <p:attrNameLst>
                                          <p:attrName>style.visibility</p:attrName>
                                        </p:attrNameLst>
                                      </p:cBhvr>
                                      <p:to>
                                        <p:strVal val="visible"/>
                                      </p:to>
                                    </p:set>
                                    <p:animEffect transition="in" filter="wipe(right)">
                                      <p:cBhvr>
                                        <p:cTn id="28" dur="500"/>
                                        <p:tgtEl>
                                          <p:spTgt spid="2152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1508"/>
                                        </p:tgtEl>
                                        <p:attrNameLst>
                                          <p:attrName>style.visibility</p:attrName>
                                        </p:attrNameLst>
                                      </p:cBhvr>
                                      <p:to>
                                        <p:strVal val="visible"/>
                                      </p:to>
                                    </p:set>
                                    <p:animEffect transition="in" filter="dissolve">
                                      <p:cBhvr>
                                        <p:cTn id="33" dur="500"/>
                                        <p:tgtEl>
                                          <p:spTgt spid="2150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2" fill="hold" nodeType="clickEffect">
                                  <p:stCondLst>
                                    <p:cond delay="0"/>
                                  </p:stCondLst>
                                  <p:childTnLst>
                                    <p:set>
                                      <p:cBhvr>
                                        <p:cTn id="37" dur="1" fill="hold">
                                          <p:stCondLst>
                                            <p:cond delay="0"/>
                                          </p:stCondLst>
                                        </p:cTn>
                                        <p:tgtEl>
                                          <p:spTgt spid="21527"/>
                                        </p:tgtEl>
                                        <p:attrNameLst>
                                          <p:attrName>style.visibility</p:attrName>
                                        </p:attrNameLst>
                                      </p:cBhvr>
                                      <p:to>
                                        <p:strVal val="visible"/>
                                      </p:to>
                                    </p:set>
                                    <p:animEffect transition="in" filter="wipe(right)">
                                      <p:cBhvr>
                                        <p:cTn id="38" dur="500"/>
                                        <p:tgtEl>
                                          <p:spTgt spid="2152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21532"/>
                                        </p:tgtEl>
                                        <p:attrNameLst>
                                          <p:attrName>style.visibility</p:attrName>
                                        </p:attrNameLst>
                                      </p:cBhvr>
                                      <p:to>
                                        <p:strVal val="visible"/>
                                      </p:to>
                                    </p:set>
                                    <p:animEffect transition="in" filter="wipe(right)">
                                      <p:cBhvr>
                                        <p:cTn id="43" dur="500"/>
                                        <p:tgtEl>
                                          <p:spTgt spid="2153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nodeType="clickEffect">
                                  <p:stCondLst>
                                    <p:cond delay="0"/>
                                  </p:stCondLst>
                                  <p:childTnLst>
                                    <p:set>
                                      <p:cBhvr>
                                        <p:cTn id="47" dur="1" fill="hold">
                                          <p:stCondLst>
                                            <p:cond delay="0"/>
                                          </p:stCondLst>
                                        </p:cTn>
                                        <p:tgtEl>
                                          <p:spTgt spid="21543"/>
                                        </p:tgtEl>
                                        <p:attrNameLst>
                                          <p:attrName>style.visibility</p:attrName>
                                        </p:attrNameLst>
                                      </p:cBhvr>
                                      <p:to>
                                        <p:strVal val="visible"/>
                                      </p:to>
                                    </p:set>
                                    <p:animEffect transition="in" filter="wipe(left)">
                                      <p:cBhvr>
                                        <p:cTn id="48" dur="500"/>
                                        <p:tgtEl>
                                          <p:spTgt spid="2154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1536"/>
                                        </p:tgtEl>
                                        <p:attrNameLst>
                                          <p:attrName>style.visibility</p:attrName>
                                        </p:attrNameLst>
                                      </p:cBhvr>
                                      <p:to>
                                        <p:strVal val="visible"/>
                                      </p:to>
                                    </p:set>
                                    <p:animEffect transition="in" filter="wipe(left)">
                                      <p:cBhvr>
                                        <p:cTn id="53" dur="500"/>
                                        <p:tgtEl>
                                          <p:spTgt spid="2153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nodeType="clickEffect">
                                  <p:stCondLst>
                                    <p:cond delay="0"/>
                                  </p:stCondLst>
                                  <p:childTnLst>
                                    <p:set>
                                      <p:cBhvr>
                                        <p:cTn id="57" dur="1" fill="hold">
                                          <p:stCondLst>
                                            <p:cond delay="0"/>
                                          </p:stCondLst>
                                        </p:cTn>
                                        <p:tgtEl>
                                          <p:spTgt spid="21544"/>
                                        </p:tgtEl>
                                        <p:attrNameLst>
                                          <p:attrName>style.visibility</p:attrName>
                                        </p:attrNameLst>
                                      </p:cBhvr>
                                      <p:to>
                                        <p:strVal val="visible"/>
                                      </p:to>
                                    </p:set>
                                    <p:animEffect transition="in" filter="wipe(left)">
                                      <p:cBhvr>
                                        <p:cTn id="58" dur="500"/>
                                        <p:tgtEl>
                                          <p:spTgt spid="2154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21575"/>
                                        </p:tgtEl>
                                        <p:attrNameLst>
                                          <p:attrName>style.visibility</p:attrName>
                                        </p:attrNameLst>
                                      </p:cBhvr>
                                      <p:to>
                                        <p:strVal val="visible"/>
                                      </p:to>
                                    </p:set>
                                    <p:animEffect transition="in" filter="wipe(right)">
                                      <p:cBhvr>
                                        <p:cTn id="63" dur="500"/>
                                        <p:tgtEl>
                                          <p:spTgt spid="21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P spid="21508" grpId="0" animBg="1" autoUpdateAnimBg="0"/>
      <p:bldP spid="21523" grpId="0" animBg="1" autoUpdateAnimBg="0"/>
      <p:bldP spid="21525" grpId="0" animBg="1"/>
      <p:bldP spid="21526" grpId="0" animBg="1"/>
      <p:bldP spid="21532" grpId="0" animBg="1"/>
      <p:bldP spid="21536" grpId="0" animBg="1" autoUpdateAnimBg="0"/>
      <p:bldP spid="2157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804" y="1412776"/>
            <a:ext cx="7233714"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32656"/>
            <a:ext cx="8229600"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96484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Picture\Hunza\IMG_3814.JPG"/>
          <p:cNvPicPr>
            <a:picLocks noGrp="1" noChangeAspect="1" noChangeArrowheads="1"/>
          </p:cNvPicPr>
          <p:nvPr>
            <p:ph idx="1"/>
          </p:nvPr>
        </p:nvPicPr>
        <p:blipFill>
          <a:blip r:embed="rId2" cstate="print"/>
          <a:srcRect/>
          <a:stretch>
            <a:fillRect/>
          </a:stretch>
        </p:blipFill>
        <p:spPr bwMode="auto">
          <a:xfrm>
            <a:off x="0" y="0"/>
            <a:ext cx="4578003" cy="3052936"/>
          </a:xfrm>
          <a:prstGeom prst="rect">
            <a:avLst/>
          </a:prstGeom>
          <a:noFill/>
        </p:spPr>
      </p:pic>
      <p:pic>
        <p:nvPicPr>
          <p:cNvPr id="5" name="Picture 3" descr="C:\Picture\Hunza\IMG_3862.JPG"/>
          <p:cNvPicPr>
            <a:picLocks noChangeAspect="1" noChangeArrowheads="1"/>
          </p:cNvPicPr>
          <p:nvPr/>
        </p:nvPicPr>
        <p:blipFill>
          <a:blip r:embed="rId3" cstate="print"/>
          <a:srcRect/>
          <a:stretch>
            <a:fillRect/>
          </a:stretch>
        </p:blipFill>
        <p:spPr bwMode="auto">
          <a:xfrm>
            <a:off x="4716016" y="0"/>
            <a:ext cx="4427984" cy="2996952"/>
          </a:xfrm>
          <a:prstGeom prst="rect">
            <a:avLst/>
          </a:prstGeom>
          <a:noFill/>
        </p:spPr>
      </p:pic>
      <p:pic>
        <p:nvPicPr>
          <p:cNvPr id="7" name="Picture 2" descr="C:\Picture\Hunza\IMG_3927.JPG"/>
          <p:cNvPicPr>
            <a:picLocks noChangeAspect="1" noChangeArrowheads="1"/>
          </p:cNvPicPr>
          <p:nvPr/>
        </p:nvPicPr>
        <p:blipFill>
          <a:blip r:embed="rId4" cstate="print"/>
          <a:srcRect/>
          <a:stretch>
            <a:fillRect/>
          </a:stretch>
        </p:blipFill>
        <p:spPr bwMode="auto">
          <a:xfrm>
            <a:off x="4716016" y="3656781"/>
            <a:ext cx="4427984" cy="3201219"/>
          </a:xfrm>
          <a:prstGeom prst="rect">
            <a:avLst/>
          </a:prstGeom>
          <a:noFill/>
        </p:spPr>
      </p:pic>
      <p:pic>
        <p:nvPicPr>
          <p:cNvPr id="8" name="Picture 2" descr="C:\Picture\Hunza\IMG_4070.JPG"/>
          <p:cNvPicPr>
            <a:picLocks noChangeAspect="1" noChangeArrowheads="1"/>
          </p:cNvPicPr>
          <p:nvPr/>
        </p:nvPicPr>
        <p:blipFill>
          <a:blip r:embed="rId5" cstate="print"/>
          <a:srcRect/>
          <a:stretch>
            <a:fillRect/>
          </a:stretch>
        </p:blipFill>
        <p:spPr bwMode="auto">
          <a:xfrm>
            <a:off x="0" y="3212976"/>
            <a:ext cx="4572000" cy="3645024"/>
          </a:xfrm>
          <a:prstGeom prst="rect">
            <a:avLst/>
          </a:prstGeom>
          <a:noFill/>
        </p:spPr>
      </p:pic>
    </p:spTree>
    <p:extLst>
      <p:ext uri="{BB962C8B-B14F-4D97-AF65-F5344CB8AC3E}">
        <p14:creationId xmlns:p14="http://schemas.microsoft.com/office/powerpoint/2010/main" val="2471079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20482" name="Picture 2" descr="C:\Picture\Hunza\IMG_4110.JPG"/>
          <p:cNvPicPr>
            <a:picLocks noGrp="1" noChangeAspect="1" noChangeArrowheads="1"/>
          </p:cNvPicPr>
          <p:nvPr>
            <p:ph idx="1"/>
          </p:nvPr>
        </p:nvPicPr>
        <p:blipFill>
          <a:blip r:embed="rId2" cstate="print"/>
          <a:srcRect/>
          <a:stretch>
            <a:fillRect/>
          </a:stretch>
        </p:blipFill>
        <p:spPr bwMode="auto">
          <a:xfrm>
            <a:off x="247811" y="260648"/>
            <a:ext cx="8896189" cy="6329972"/>
          </a:xfrm>
          <a:prstGeom prst="rect">
            <a:avLst/>
          </a:prstGeom>
          <a:noFill/>
        </p:spPr>
      </p:pic>
    </p:spTree>
    <p:extLst>
      <p:ext uri="{BB962C8B-B14F-4D97-AF65-F5344CB8AC3E}">
        <p14:creationId xmlns:p14="http://schemas.microsoft.com/office/powerpoint/2010/main" val="17462768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34818" name="Picture 2" descr="C:\Picture\Hunza\IMG_4231.JPG"/>
          <p:cNvPicPr>
            <a:picLocks noGrp="1" noChangeAspect="1" noChangeArrowheads="1"/>
          </p:cNvPicPr>
          <p:nvPr>
            <p:ph idx="1"/>
          </p:nvPr>
        </p:nvPicPr>
        <p:blipFill>
          <a:blip r:embed="rId2" cstate="print"/>
          <a:srcRect/>
          <a:stretch>
            <a:fillRect/>
          </a:stretch>
        </p:blipFill>
        <p:spPr bwMode="auto">
          <a:xfrm>
            <a:off x="1177527" y="1600200"/>
            <a:ext cx="6788945" cy="4525963"/>
          </a:xfrm>
          <a:prstGeom prst="rect">
            <a:avLst/>
          </a:prstGeom>
          <a:noFill/>
        </p:spPr>
      </p:pic>
    </p:spTree>
    <p:extLst>
      <p:ext uri="{BB962C8B-B14F-4D97-AF65-F5344CB8AC3E}">
        <p14:creationId xmlns:p14="http://schemas.microsoft.com/office/powerpoint/2010/main" val="10865638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Picture\Hunza\IMG_4233.JPG"/>
          <p:cNvPicPr>
            <a:picLocks noGrp="1" noChangeAspect="1" noChangeArrowheads="1"/>
          </p:cNvPicPr>
          <p:nvPr>
            <p:ph idx="1"/>
          </p:nvPr>
        </p:nvPicPr>
        <p:blipFill>
          <a:blip r:embed="rId2" cstate="print"/>
          <a:srcRect/>
          <a:stretch>
            <a:fillRect/>
          </a:stretch>
        </p:blipFill>
        <p:spPr bwMode="auto">
          <a:xfrm>
            <a:off x="1177527" y="1600200"/>
            <a:ext cx="6788945" cy="4525963"/>
          </a:xfrm>
          <a:prstGeom prst="rect">
            <a:avLst/>
          </a:prstGeom>
          <a:noFill/>
        </p:spPr>
      </p:pic>
    </p:spTree>
    <p:extLst>
      <p:ext uri="{BB962C8B-B14F-4D97-AF65-F5344CB8AC3E}">
        <p14:creationId xmlns:p14="http://schemas.microsoft.com/office/powerpoint/2010/main" val="29369627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Picture\Hunza\IMG_3976.JPG"/>
          <p:cNvPicPr>
            <a:picLocks noGrp="1" noChangeAspect="1" noChangeArrowheads="1"/>
          </p:cNvPicPr>
          <p:nvPr>
            <p:ph idx="1"/>
          </p:nvPr>
        </p:nvPicPr>
        <p:blipFill>
          <a:blip r:embed="rId2" cstate="print"/>
          <a:srcRect/>
          <a:stretch>
            <a:fillRect/>
          </a:stretch>
        </p:blipFill>
        <p:spPr bwMode="auto">
          <a:xfrm>
            <a:off x="251520" y="0"/>
            <a:ext cx="4402585" cy="3340968"/>
          </a:xfrm>
          <a:prstGeom prst="rect">
            <a:avLst/>
          </a:prstGeom>
          <a:noFill/>
        </p:spPr>
      </p:pic>
      <p:pic>
        <p:nvPicPr>
          <p:cNvPr id="4" name="Picture 2" descr="C:\Picture\Hunza\IMG_3975.JPG"/>
          <p:cNvPicPr>
            <a:picLocks noChangeAspect="1" noChangeArrowheads="1"/>
          </p:cNvPicPr>
          <p:nvPr/>
        </p:nvPicPr>
        <p:blipFill>
          <a:blip r:embed="rId3" cstate="print"/>
          <a:srcRect/>
          <a:stretch>
            <a:fillRect/>
          </a:stretch>
        </p:blipFill>
        <p:spPr bwMode="auto">
          <a:xfrm>
            <a:off x="4716017" y="0"/>
            <a:ext cx="4427983" cy="3345235"/>
          </a:xfrm>
          <a:prstGeom prst="rect">
            <a:avLst/>
          </a:prstGeom>
          <a:noFill/>
        </p:spPr>
      </p:pic>
      <p:pic>
        <p:nvPicPr>
          <p:cNvPr id="6" name="Picture 2" descr="C:\Picture\Hunza\IMG_4189.JPG"/>
          <p:cNvPicPr>
            <a:picLocks noChangeAspect="1" noChangeArrowheads="1"/>
          </p:cNvPicPr>
          <p:nvPr/>
        </p:nvPicPr>
        <p:blipFill>
          <a:blip r:embed="rId4" cstate="print"/>
          <a:srcRect/>
          <a:stretch>
            <a:fillRect/>
          </a:stretch>
        </p:blipFill>
        <p:spPr bwMode="auto">
          <a:xfrm>
            <a:off x="2123728" y="3401616"/>
            <a:ext cx="5184576" cy="3456384"/>
          </a:xfrm>
          <a:prstGeom prst="rect">
            <a:avLst/>
          </a:prstGeom>
          <a:noFill/>
        </p:spPr>
      </p:pic>
    </p:spTree>
    <p:extLst>
      <p:ext uri="{BB962C8B-B14F-4D97-AF65-F5344CB8AC3E}">
        <p14:creationId xmlns:p14="http://schemas.microsoft.com/office/powerpoint/2010/main" val="1369869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1556792"/>
            <a:ext cx="7848872" cy="452431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“…..the problem here is that our job market is very poor. We do not have industries here” (RE – Project Coordinator, KADO)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“The problem is that we live in GB; which is itself a conflicted area. That is why the government is not doing much investment for prosperity here”( EJ-Project Manager  KADO)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“The reason is it’s the front line of extremism. The next biggest issue is unemployment. Both of these issues are interrelated because when there is unemployment the chances of frustrated youth to be involved in terrorist activities would be higher.”(SK–Project Manager, EP)</a:t>
            </a: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Vulnerability Context </a:t>
            </a:r>
            <a:endParaRPr lang="en-GB" dirty="0"/>
          </a:p>
        </p:txBody>
      </p:sp>
      <p:sp>
        <p:nvSpPr>
          <p:cNvPr id="3" name="Content Placeholder 2"/>
          <p:cNvSpPr>
            <a:spLocks noGrp="1"/>
          </p:cNvSpPr>
          <p:nvPr>
            <p:ph idx="1"/>
          </p:nvPr>
        </p:nvSpPr>
        <p:spPr>
          <a:xfrm>
            <a:off x="457200" y="1600200"/>
            <a:ext cx="8229600" cy="4925144"/>
          </a:xfrm>
        </p:spPr>
        <p:txBody>
          <a:bodyPr>
            <a:normAutofit fontScale="85000" lnSpcReduction="20000"/>
          </a:bodyPr>
          <a:lstStyle/>
          <a:p>
            <a:r>
              <a:rPr lang="en-GB" dirty="0" smtClean="0"/>
              <a:t>“..RA (a famous blogger in the region) tells once about his freelancing experience. He opened his account and showed it to us. At that time, his earning was twelve to fifteen lakh Pakistani rupees per month (c.US$12,000-15,000).” (HU – Trainee, KADO).</a:t>
            </a:r>
          </a:p>
          <a:p>
            <a:r>
              <a:rPr lang="en-GB" dirty="0" smtClean="0"/>
              <a:t>“We don’t have high speed Internet and full time electricity in this area. So we don’t have basic things for freelancing.” (SA – Trainer, KADO);</a:t>
            </a:r>
          </a:p>
          <a:p>
            <a:r>
              <a:rPr lang="en-GB" dirty="0" smtClean="0"/>
              <a:t> “My parents are uneducated. So, they won’t understand freelancing. They just want that their son to go to the office, use a big car and work on some important government position, and people can praise them how successful is their son.” (HU – Trainee, KADO)</a:t>
            </a:r>
          </a:p>
          <a:p>
            <a:endParaRPr lang="en-GB" dirty="0"/>
          </a:p>
        </p:txBody>
      </p:sp>
    </p:spTree>
    <p:extLst>
      <p:ext uri="{BB962C8B-B14F-4D97-AF65-F5344CB8AC3E}">
        <p14:creationId xmlns:p14="http://schemas.microsoft.com/office/powerpoint/2010/main" val="3819641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definition</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“Plat</a:t>
            </a:r>
            <a:r>
              <a:rPr lang="en-GB" dirty="0"/>
              <a:t>, meaning flat or level, and </a:t>
            </a:r>
            <a:r>
              <a:rPr lang="en-GB" dirty="0" err="1"/>
              <a:t>forme</a:t>
            </a:r>
            <a:r>
              <a:rPr lang="en-GB" dirty="0"/>
              <a:t>, </a:t>
            </a:r>
            <a:r>
              <a:rPr lang="en-GB" dirty="0" smtClean="0"/>
              <a:t>meaning shape </a:t>
            </a:r>
            <a:r>
              <a:rPr lang="en-GB" dirty="0"/>
              <a:t>or arrangement of parts – together imply a flat</a:t>
            </a:r>
            <a:r>
              <a:rPr lang="en-GB" dirty="0" smtClean="0"/>
              <a:t>, possibly </a:t>
            </a:r>
            <a:r>
              <a:rPr lang="en-GB" dirty="0"/>
              <a:t>raised, surface onto which something can </a:t>
            </a:r>
            <a:r>
              <a:rPr lang="en-GB" dirty="0" smtClean="0"/>
              <a:t>be placed.” </a:t>
            </a:r>
            <a:r>
              <a:rPr lang="en-GB" dirty="0" err="1" smtClean="0"/>
              <a:t>Tilson</a:t>
            </a:r>
            <a:r>
              <a:rPr lang="en-GB" dirty="0" smtClean="0"/>
              <a:t>, Sorensen and </a:t>
            </a:r>
            <a:r>
              <a:rPr lang="en-GB" dirty="0" err="1" smtClean="0"/>
              <a:t>Lyytinen</a:t>
            </a:r>
            <a:r>
              <a:rPr lang="en-GB" dirty="0" smtClean="0"/>
              <a:t> 2013</a:t>
            </a:r>
          </a:p>
          <a:p>
            <a:endParaRPr lang="en-GB" dirty="0" smtClean="0"/>
          </a:p>
          <a:p>
            <a:endParaRPr lang="en-GB" dirty="0"/>
          </a:p>
          <a:p>
            <a:endParaRPr lang="en-GB" dirty="0" smtClean="0"/>
          </a:p>
          <a:p>
            <a:endParaRPr lang="en-GB" dirty="0"/>
          </a:p>
          <a:p>
            <a:pPr marL="0" indent="0">
              <a:buNone/>
            </a:pPr>
            <a:r>
              <a:rPr lang="en-GB" sz="1300" dirty="0" err="1" smtClean="0"/>
              <a:t>Tilson</a:t>
            </a:r>
            <a:r>
              <a:rPr lang="en-GB" sz="1300" dirty="0" smtClean="0"/>
              <a:t>, Sorensen and </a:t>
            </a:r>
            <a:r>
              <a:rPr lang="en-GB" sz="1300" dirty="0" err="1" smtClean="0"/>
              <a:t>Lyytinen</a:t>
            </a:r>
            <a:r>
              <a:rPr lang="en-GB" sz="1300" dirty="0" smtClean="0"/>
              <a:t> (2013) Platform </a:t>
            </a:r>
            <a:r>
              <a:rPr lang="en-GB" sz="1300" dirty="0"/>
              <a:t>Complexity: Lessons from the Music Industry </a:t>
            </a:r>
            <a:r>
              <a:rPr lang="en-GB" sz="1300" dirty="0" smtClean="0"/>
              <a:t> </a:t>
            </a:r>
            <a:r>
              <a:rPr lang="en-GB" sz="1300" dirty="0"/>
              <a:t>46th Hawaii International Conference on System Sciences</a:t>
            </a:r>
          </a:p>
        </p:txBody>
      </p:sp>
    </p:spTree>
    <p:extLst>
      <p:ext uri="{BB962C8B-B14F-4D97-AF65-F5344CB8AC3E}">
        <p14:creationId xmlns:p14="http://schemas.microsoft.com/office/powerpoint/2010/main" val="1550667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C:\Picture\Hunza\IMG_4193.JPG"/>
          <p:cNvPicPr>
            <a:picLocks noGrp="1" noChangeAspect="1" noChangeArrowheads="1"/>
          </p:cNvPicPr>
          <p:nvPr>
            <p:ph idx="1"/>
          </p:nvPr>
        </p:nvPicPr>
        <p:blipFill>
          <a:blip r:embed="rId2" cstate="print"/>
          <a:srcRect/>
          <a:stretch>
            <a:fillRect/>
          </a:stretch>
        </p:blipFill>
        <p:spPr bwMode="auto">
          <a:xfrm>
            <a:off x="539552" y="260648"/>
            <a:ext cx="8208912" cy="3456384"/>
          </a:xfrm>
          <a:prstGeom prst="rect">
            <a:avLst/>
          </a:prstGeom>
          <a:noFill/>
        </p:spPr>
      </p:pic>
      <p:pic>
        <p:nvPicPr>
          <p:cNvPr id="5" name="Picture 2" descr="C:\Picture\Hunza\IMG_4196.JPG"/>
          <p:cNvPicPr>
            <a:picLocks noChangeAspect="1" noChangeArrowheads="1"/>
          </p:cNvPicPr>
          <p:nvPr/>
        </p:nvPicPr>
        <p:blipFill>
          <a:blip r:embed="rId3" cstate="print"/>
          <a:srcRect/>
          <a:stretch>
            <a:fillRect/>
          </a:stretch>
        </p:blipFill>
        <p:spPr bwMode="auto">
          <a:xfrm>
            <a:off x="539552" y="3645024"/>
            <a:ext cx="7848872" cy="3212976"/>
          </a:xfrm>
          <a:prstGeom prst="rect">
            <a:avLst/>
          </a:prstGeom>
          <a:noFill/>
        </p:spPr>
      </p:pic>
    </p:spTree>
    <p:extLst>
      <p:ext uri="{BB962C8B-B14F-4D97-AF65-F5344CB8AC3E}">
        <p14:creationId xmlns:p14="http://schemas.microsoft.com/office/powerpoint/2010/main" val="7178729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Picture\Hunza\IMG_4195.JPG"/>
          <p:cNvPicPr>
            <a:picLocks noGrp="1" noChangeAspect="1" noChangeArrowheads="1"/>
          </p:cNvPicPr>
          <p:nvPr>
            <p:ph idx="1"/>
          </p:nvPr>
        </p:nvPicPr>
        <p:blipFill>
          <a:blip r:embed="rId2" cstate="print"/>
          <a:srcRect/>
          <a:stretch>
            <a:fillRect/>
          </a:stretch>
        </p:blipFill>
        <p:spPr bwMode="auto">
          <a:xfrm>
            <a:off x="124691" y="737320"/>
            <a:ext cx="9019309" cy="6120680"/>
          </a:xfrm>
          <a:prstGeom prst="rect">
            <a:avLst/>
          </a:prstGeom>
          <a:noFill/>
        </p:spPr>
      </p:pic>
    </p:spTree>
    <p:extLst>
      <p:ext uri="{BB962C8B-B14F-4D97-AF65-F5344CB8AC3E}">
        <p14:creationId xmlns:p14="http://schemas.microsoft.com/office/powerpoint/2010/main" val="14194504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Picture\Hunza\IMG_4198.JPG"/>
          <p:cNvPicPr>
            <a:picLocks noGrp="1" noChangeAspect="1" noChangeArrowheads="1"/>
          </p:cNvPicPr>
          <p:nvPr>
            <p:ph idx="1"/>
          </p:nvPr>
        </p:nvPicPr>
        <p:blipFill>
          <a:blip r:embed="rId3" cstate="print"/>
          <a:srcRect/>
          <a:stretch>
            <a:fillRect/>
          </a:stretch>
        </p:blipFill>
        <p:spPr bwMode="auto">
          <a:xfrm>
            <a:off x="1" y="1"/>
            <a:ext cx="5148063" cy="3433092"/>
          </a:xfrm>
          <a:prstGeom prst="rect">
            <a:avLst/>
          </a:prstGeom>
          <a:noFill/>
        </p:spPr>
      </p:pic>
      <p:pic>
        <p:nvPicPr>
          <p:cNvPr id="5" name="Picture 2" descr="C:\Picture\Hunza\IMG_4202.JPG"/>
          <p:cNvPicPr>
            <a:picLocks noChangeAspect="1" noChangeArrowheads="1"/>
          </p:cNvPicPr>
          <p:nvPr/>
        </p:nvPicPr>
        <p:blipFill>
          <a:blip r:embed="rId4" cstate="print"/>
          <a:srcRect/>
          <a:stretch>
            <a:fillRect/>
          </a:stretch>
        </p:blipFill>
        <p:spPr bwMode="auto">
          <a:xfrm>
            <a:off x="4018135" y="3440757"/>
            <a:ext cx="5125865" cy="3417243"/>
          </a:xfrm>
          <a:prstGeom prst="rect">
            <a:avLst/>
          </a:prstGeom>
          <a:noFill/>
        </p:spPr>
      </p:pic>
      <p:pic>
        <p:nvPicPr>
          <p:cNvPr id="6" name="Picture 2" descr="C:\Picture\Hunza\IMG_4205.JPG"/>
          <p:cNvPicPr>
            <a:picLocks noChangeAspect="1" noChangeArrowheads="1"/>
          </p:cNvPicPr>
          <p:nvPr/>
        </p:nvPicPr>
        <p:blipFill>
          <a:blip r:embed="rId5" cstate="print"/>
          <a:srcRect/>
          <a:stretch>
            <a:fillRect/>
          </a:stretch>
        </p:blipFill>
        <p:spPr bwMode="auto">
          <a:xfrm>
            <a:off x="0" y="3789040"/>
            <a:ext cx="4147356" cy="3068960"/>
          </a:xfrm>
          <a:prstGeom prst="rect">
            <a:avLst/>
          </a:prstGeom>
          <a:noFill/>
        </p:spPr>
      </p:pic>
    </p:spTree>
    <p:extLst>
      <p:ext uri="{BB962C8B-B14F-4D97-AF65-F5344CB8AC3E}">
        <p14:creationId xmlns:p14="http://schemas.microsoft.com/office/powerpoint/2010/main" val="42366030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3408"/>
            <a:ext cx="8229600" cy="1143000"/>
          </a:xfrm>
        </p:spPr>
        <p:txBody>
          <a:bodyPr>
            <a:normAutofit/>
          </a:bodyPr>
          <a:lstStyle/>
          <a:p>
            <a:r>
              <a:rPr lang="en-GB" dirty="0" smtClean="0"/>
              <a:t>Mediation Effect of Institutions</a:t>
            </a:r>
            <a:endParaRPr lang="en-GB" dirty="0"/>
          </a:p>
        </p:txBody>
      </p:sp>
      <p:sp>
        <p:nvSpPr>
          <p:cNvPr id="3" name="Content Placeholder 2"/>
          <p:cNvSpPr>
            <a:spLocks noGrp="1"/>
          </p:cNvSpPr>
          <p:nvPr>
            <p:ph idx="1"/>
          </p:nvPr>
        </p:nvSpPr>
        <p:spPr>
          <a:xfrm>
            <a:off x="457200" y="1196752"/>
            <a:ext cx="8229600" cy="5328592"/>
          </a:xfrm>
        </p:spPr>
        <p:txBody>
          <a:bodyPr>
            <a:normAutofit fontScale="55000" lnSpcReduction="20000"/>
          </a:bodyPr>
          <a:lstStyle/>
          <a:p>
            <a:r>
              <a:rPr lang="en-GB" sz="4400" dirty="0" smtClean="0"/>
              <a:t>“I think the system of Freelancer and Upwork is very tough. ... I cannot work on that level. I made an account on Upwork but we have some difficulties there. We had some problem in creating a profile there. I cannot do work in English correctly. Sometimes, they cancel the jobs. We do not understand what they are talking about. Sometimes, they give us poor rating. That is also a dead block.” (WA – Trainee, KADO) </a:t>
            </a:r>
          </a:p>
          <a:p>
            <a:r>
              <a:rPr lang="en-GB" sz="4400" dirty="0" smtClean="0"/>
              <a:t>“The freelancing marketplaces are improving their processes. They are blocking accounts for any violation of their terms and conditions. They have introduced different matrix like job success rather than relying on customers’ reviews.” (SK – Project Manager, EP)</a:t>
            </a:r>
          </a:p>
          <a:p>
            <a:r>
              <a:rPr lang="en-GB" sz="4400" dirty="0" smtClean="0"/>
              <a:t>Free market vs. “Walled Gardens”</a:t>
            </a:r>
          </a:p>
          <a:p>
            <a:r>
              <a:rPr lang="en-GB" sz="4400" dirty="0" smtClean="0"/>
              <a:t>“I completed my first online outsourcing project with the help of one or two of my friends.” (MU – Trainee, KADO)and “I have recently guided my cousin about freelancing.” (NU – Trainee, KADO) </a:t>
            </a:r>
          </a:p>
          <a:p>
            <a:endParaRPr lang="en-GB" dirty="0"/>
          </a:p>
        </p:txBody>
      </p:sp>
    </p:spTree>
    <p:extLst>
      <p:ext uri="{BB962C8B-B14F-4D97-AF65-F5344CB8AC3E}">
        <p14:creationId xmlns:p14="http://schemas.microsoft.com/office/powerpoint/2010/main" val="3871615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Capital Assets and Livelihood Outcomes</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Sinking, Struggling, Surviving and Swimming</a:t>
            </a:r>
          </a:p>
          <a:p>
            <a:r>
              <a:rPr lang="en-GB" dirty="0" smtClean="0"/>
              <a:t>“the technical skills for freelancing such as e-marketing, blogging, search engine optimization, graphic and web-designing”</a:t>
            </a:r>
          </a:p>
          <a:p>
            <a:r>
              <a:rPr lang="en-GB" dirty="0" smtClean="0"/>
              <a:t>“There is a friend of mine ... When he did not get any order for six months so his family members were also irritated. They said to him to leave this freelancing and work in a factory. He went to the factory as a Data entry operator” (AZ – Trainee, EP)</a:t>
            </a:r>
          </a:p>
          <a:p>
            <a:r>
              <a:rPr lang="en-GB" dirty="0" smtClean="0"/>
              <a:t>“When a person is healthy, he can do this work. If he gets ill, so he will be unable to work and there would be no chances for any money.” (WA – Trainee, KADO)</a:t>
            </a:r>
          </a:p>
          <a:p>
            <a:endParaRPr lang="en-GB" dirty="0"/>
          </a:p>
        </p:txBody>
      </p:sp>
    </p:spTree>
    <p:extLst>
      <p:ext uri="{BB962C8B-B14F-4D97-AF65-F5344CB8AC3E}">
        <p14:creationId xmlns:p14="http://schemas.microsoft.com/office/powerpoint/2010/main" val="27331405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p:txBody>
          <a:bodyPr>
            <a:normAutofit fontScale="92500" lnSpcReduction="10000"/>
          </a:bodyPr>
          <a:lstStyle/>
          <a:p>
            <a:pPr marL="0" indent="0">
              <a:buNone/>
            </a:pPr>
            <a:r>
              <a:rPr lang="en-GB" dirty="0" smtClean="0"/>
              <a:t>Q1. Main driving force is necessity of earning a living and absence of other livelihood strategies. </a:t>
            </a:r>
          </a:p>
          <a:p>
            <a:pPr marL="0" indent="0">
              <a:buNone/>
            </a:pPr>
            <a:r>
              <a:rPr lang="en-GB" dirty="0" smtClean="0"/>
              <a:t>Q2. Physical and human capitals were especially lacking and there were also institutional barriers, for example around payment systems, gender roles, and cultural constructions of what constituted meaningful work.</a:t>
            </a:r>
          </a:p>
          <a:p>
            <a:pPr marL="0" indent="0">
              <a:buNone/>
            </a:pPr>
            <a:r>
              <a:rPr lang="en-GB" dirty="0" smtClean="0"/>
              <a:t>Q3. many trainees “failed to launch” while others struggled to make minor amounts, was limited evidence on impacts on social and physical capital.</a:t>
            </a:r>
            <a:endParaRPr lang="en-GB" dirty="0"/>
          </a:p>
        </p:txBody>
      </p:sp>
    </p:spTree>
    <p:extLst>
      <p:ext uri="{BB962C8B-B14F-4D97-AF65-F5344CB8AC3E}">
        <p14:creationId xmlns:p14="http://schemas.microsoft.com/office/powerpoint/2010/main" val="29688794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Example 2 Innovation Platform DHIS2</a:t>
            </a:r>
            <a:endParaRPr lang="en-GB" dirty="0"/>
          </a:p>
        </p:txBody>
      </p:sp>
      <p:sp>
        <p:nvSpPr>
          <p:cNvPr id="3" name="Subtitle 2"/>
          <p:cNvSpPr>
            <a:spLocks noGrp="1"/>
          </p:cNvSpPr>
          <p:nvPr>
            <p:ph type="subTitle" idx="1"/>
          </p:nvPr>
        </p:nvSpPr>
        <p:spPr/>
        <p:txBody>
          <a:bodyPr>
            <a:normAutofit fontScale="92500" lnSpcReduction="10000"/>
          </a:bodyPr>
          <a:lstStyle/>
          <a:p>
            <a:r>
              <a:rPr lang="en-GB" dirty="0">
                <a:hlinkClick r:id="rId2"/>
              </a:rPr>
              <a:t>https://</a:t>
            </a:r>
            <a:r>
              <a:rPr lang="en-GB" dirty="0" smtClean="0">
                <a:hlinkClick r:id="rId2"/>
              </a:rPr>
              <a:t>www.researchgate.net/publication/332658689_Exploring_Tensions_of_Global_Public_Good_Platforms_for_Development_The_Case_of_DHIS2</a:t>
            </a:r>
            <a:endParaRPr lang="en-GB" dirty="0" smtClean="0"/>
          </a:p>
          <a:p>
            <a:endParaRPr lang="en-GB" dirty="0"/>
          </a:p>
        </p:txBody>
      </p:sp>
    </p:spTree>
    <p:extLst>
      <p:ext uri="{BB962C8B-B14F-4D97-AF65-F5344CB8AC3E}">
        <p14:creationId xmlns:p14="http://schemas.microsoft.com/office/powerpoint/2010/main" val="2704326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5" y="-99392"/>
            <a:ext cx="9093447"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799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95514" cy="393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733" y="2812012"/>
            <a:ext cx="7105267" cy="399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69861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620688"/>
            <a:ext cx="799288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smtClean="0">
                <a:ln>
                  <a:noFill/>
                </a:ln>
                <a:solidFill>
                  <a:prstClr val="black"/>
                </a:solidFill>
                <a:effectLst/>
                <a:uLnTx/>
                <a:uFillTx/>
                <a:latin typeface="Calibri"/>
                <a:ea typeface="+mn-ea"/>
                <a:cs typeface="+mn-cs"/>
              </a:rPr>
              <a:t>Tension between serving those that can pay for functionality and those that cannot</a:t>
            </a:r>
            <a:endParaRPr kumimoji="0" lang="en-GB"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759990"/>
            <a:ext cx="32099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588" y="4581128"/>
            <a:ext cx="80010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2350415"/>
            <a:ext cx="203835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2915816" y="4598315"/>
            <a:ext cx="761653" cy="4148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5940152" y="4387552"/>
            <a:ext cx="576064" cy="625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296642" y="5195490"/>
            <a:ext cx="2886075" cy="1581150"/>
          </a:xfrm>
          <a:prstGeom prst="rect">
            <a:avLst/>
          </a:prstGeom>
        </p:spPr>
      </p:pic>
    </p:spTree>
    <p:extLst>
      <p:ext uri="{BB962C8B-B14F-4D97-AF65-F5344CB8AC3E}">
        <p14:creationId xmlns:p14="http://schemas.microsoft.com/office/powerpoint/2010/main" val="3917126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133" t="16532" r="28970" b="9641"/>
          <a:stretch/>
        </p:blipFill>
        <p:spPr>
          <a:xfrm>
            <a:off x="35495" y="339073"/>
            <a:ext cx="8928993" cy="6630439"/>
          </a:xfrm>
          <a:prstGeom prst="rect">
            <a:avLst/>
          </a:prstGeom>
        </p:spPr>
      </p:pic>
    </p:spTree>
    <p:extLst>
      <p:ext uri="{BB962C8B-B14F-4D97-AF65-F5344CB8AC3E}">
        <p14:creationId xmlns:p14="http://schemas.microsoft.com/office/powerpoint/2010/main" val="4672139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3608" y="836712"/>
            <a:ext cx="7056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smtClean="0">
                <a:ln>
                  <a:noFill/>
                </a:ln>
                <a:solidFill>
                  <a:prstClr val="black"/>
                </a:solidFill>
                <a:effectLst/>
                <a:uLnTx/>
                <a:uFillTx/>
                <a:latin typeface="Calibri"/>
                <a:ea typeface="+mn-ea"/>
                <a:cs typeface="+mn-cs"/>
              </a:rPr>
              <a:t>Tension between DHIS2 as a generic software and an “appliance”</a:t>
            </a:r>
            <a:endParaRPr kumimoji="0" lang="en-GB"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750" y="3717032"/>
            <a:ext cx="238125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000" y="2682668"/>
            <a:ext cx="3206750"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159876"/>
            <a:ext cx="253365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2137" y="5212664"/>
            <a:ext cx="80486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a:stretch>
            <a:fillRect/>
          </a:stretch>
        </p:blipFill>
        <p:spPr>
          <a:xfrm>
            <a:off x="3161085" y="5276850"/>
            <a:ext cx="2886075" cy="1581150"/>
          </a:xfrm>
          <a:prstGeom prst="rect">
            <a:avLst/>
          </a:prstGeom>
        </p:spPr>
      </p:pic>
    </p:spTree>
    <p:extLst>
      <p:ext uri="{BB962C8B-B14F-4D97-AF65-F5344CB8AC3E}">
        <p14:creationId xmlns:p14="http://schemas.microsoft.com/office/powerpoint/2010/main" val="1527215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0648"/>
            <a:ext cx="896448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smtClean="0">
                <a:ln>
                  <a:noFill/>
                </a:ln>
                <a:solidFill>
                  <a:prstClr val="black"/>
                </a:solidFill>
                <a:effectLst/>
                <a:uLnTx/>
                <a:uFillTx/>
                <a:latin typeface="Calibri"/>
                <a:ea typeface="+mn-ea"/>
                <a:cs typeface="+mn-cs"/>
              </a:rPr>
              <a:t>Tension between supporting the platform core and supporting innovation in the fringes</a:t>
            </a:r>
            <a:endParaRPr kumimoji="0" lang="en-GB"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25" y="2714625"/>
            <a:ext cx="3206750"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3" y="3842088"/>
            <a:ext cx="2384425"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5517232"/>
            <a:ext cx="80486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5375" y="4421555"/>
            <a:ext cx="264795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a:stretch>
            <a:fillRect/>
          </a:stretch>
        </p:blipFill>
        <p:spPr>
          <a:xfrm>
            <a:off x="3033112" y="5167982"/>
            <a:ext cx="2886075" cy="1581150"/>
          </a:xfrm>
          <a:prstGeom prst="rect">
            <a:avLst/>
          </a:prstGeom>
        </p:spPr>
      </p:pic>
    </p:spTree>
    <p:extLst>
      <p:ext uri="{BB962C8B-B14F-4D97-AF65-F5344CB8AC3E}">
        <p14:creationId xmlns:p14="http://schemas.microsoft.com/office/powerpoint/2010/main" val="42327587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0648"/>
            <a:ext cx="896448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a:ea typeface="+mn-ea"/>
                <a:cs typeface="+mn-cs"/>
              </a:rPr>
              <a:t>Tension between global and local </a:t>
            </a:r>
            <a:r>
              <a:rPr kumimoji="0" lang="en-GB" sz="3600" b="0" i="0" u="none" strike="noStrike" kern="1200" cap="none" spc="0" normalizeH="0" baseline="0" noProof="0" dirty="0" smtClean="0">
                <a:ln>
                  <a:noFill/>
                </a:ln>
                <a:solidFill>
                  <a:prstClr val="black"/>
                </a:solidFill>
                <a:effectLst/>
                <a:uLnTx/>
                <a:uFillTx/>
                <a:latin typeface="Calibri"/>
                <a:ea typeface="+mn-ea"/>
                <a:cs typeface="+mn-cs"/>
              </a:rPr>
              <a:t>accountability</a:t>
            </a:r>
            <a:endParaRPr kumimoji="0" lang="en-GB"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476" y="2714624"/>
            <a:ext cx="3206750"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841" y="4421555"/>
            <a:ext cx="80486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783" y="4293096"/>
            <a:ext cx="3098842" cy="901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stretch>
            <a:fillRect/>
          </a:stretch>
        </p:blipFill>
        <p:spPr>
          <a:xfrm>
            <a:off x="2984151" y="5022372"/>
            <a:ext cx="2886075" cy="1581150"/>
          </a:xfrm>
          <a:prstGeom prst="rect">
            <a:avLst/>
          </a:prstGeom>
        </p:spPr>
      </p:pic>
    </p:spTree>
    <p:extLst>
      <p:ext uri="{BB962C8B-B14F-4D97-AF65-F5344CB8AC3E}">
        <p14:creationId xmlns:p14="http://schemas.microsoft.com/office/powerpoint/2010/main" val="10788267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a:t>
            </a:r>
            <a:endParaRPr lang="en-GB" dirty="0"/>
          </a:p>
        </p:txBody>
      </p:sp>
      <p:sp>
        <p:nvSpPr>
          <p:cNvPr id="3" name="Content Placeholder 2"/>
          <p:cNvSpPr>
            <a:spLocks noGrp="1"/>
          </p:cNvSpPr>
          <p:nvPr>
            <p:ph idx="1"/>
          </p:nvPr>
        </p:nvSpPr>
        <p:spPr/>
        <p:txBody>
          <a:bodyPr/>
          <a:lstStyle/>
          <a:p>
            <a:r>
              <a:rPr lang="en-GB" dirty="0" smtClean="0"/>
              <a:t>Developing countries in an unequal game</a:t>
            </a:r>
          </a:p>
          <a:p>
            <a:r>
              <a:rPr lang="en-GB" dirty="0" smtClean="0"/>
              <a:t>Dominance of frightful 5</a:t>
            </a:r>
          </a:p>
          <a:p>
            <a:r>
              <a:rPr lang="en-GB" dirty="0" smtClean="0"/>
              <a:t>Some potential in digital entrepreneurship : </a:t>
            </a:r>
            <a:r>
              <a:rPr lang="en-GB" dirty="0" smtClean="0"/>
              <a:t>identify local particularities &amp; protection:  Uber </a:t>
            </a:r>
            <a:r>
              <a:rPr lang="en-GB" dirty="0" smtClean="0"/>
              <a:t>does not dominate in </a:t>
            </a:r>
            <a:r>
              <a:rPr lang="en-GB" dirty="0" smtClean="0"/>
              <a:t>Russia or China, </a:t>
            </a:r>
            <a:r>
              <a:rPr lang="en-GB" dirty="0" smtClean="0"/>
              <a:t>Google does not dominate in China</a:t>
            </a:r>
          </a:p>
          <a:p>
            <a:r>
              <a:rPr lang="en-GB" dirty="0" smtClean="0"/>
              <a:t>Many African countries : Enduring institutional conditions: access to finance, </a:t>
            </a:r>
            <a:r>
              <a:rPr lang="en-GB" dirty="0" smtClean="0"/>
              <a:t>expertise  </a:t>
            </a:r>
            <a:endParaRPr lang="en-GB" dirty="0"/>
          </a:p>
        </p:txBody>
      </p:sp>
    </p:spTree>
    <p:extLst>
      <p:ext uri="{BB962C8B-B14F-4D97-AF65-F5344CB8AC3E}">
        <p14:creationId xmlns:p14="http://schemas.microsoft.com/office/powerpoint/2010/main" val="1382846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635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619" t="19485" r="28969" b="11610"/>
          <a:stretch/>
        </p:blipFill>
        <p:spPr>
          <a:xfrm>
            <a:off x="0" y="116633"/>
            <a:ext cx="9144000" cy="6480720"/>
          </a:xfrm>
          <a:prstGeom prst="rect">
            <a:avLst/>
          </a:prstGeom>
        </p:spPr>
      </p:pic>
    </p:spTree>
    <p:extLst>
      <p:ext uri="{BB962C8B-B14F-4D97-AF65-F5344CB8AC3E}">
        <p14:creationId xmlns:p14="http://schemas.microsoft.com/office/powerpoint/2010/main" val="2403027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618" t="19485" r="29523" b="11610"/>
          <a:stretch/>
        </p:blipFill>
        <p:spPr>
          <a:xfrm>
            <a:off x="28422" y="260648"/>
            <a:ext cx="8936194" cy="5904656"/>
          </a:xfrm>
          <a:prstGeom prst="rect">
            <a:avLst/>
          </a:prstGeom>
        </p:spPr>
      </p:pic>
    </p:spTree>
    <p:extLst>
      <p:ext uri="{BB962C8B-B14F-4D97-AF65-F5344CB8AC3E}">
        <p14:creationId xmlns:p14="http://schemas.microsoft.com/office/powerpoint/2010/main" val="787031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The Business View of Platforms</a:t>
            </a:r>
            <a:endParaRPr lang="en-GB" sz="4000" dirty="0"/>
          </a:p>
        </p:txBody>
      </p:sp>
      <p:sp>
        <p:nvSpPr>
          <p:cNvPr id="3" name="Content Placeholder 2"/>
          <p:cNvSpPr>
            <a:spLocks noGrp="1"/>
          </p:cNvSpPr>
          <p:nvPr>
            <p:ph idx="1"/>
          </p:nvPr>
        </p:nvSpPr>
        <p:spPr/>
        <p:txBody>
          <a:bodyPr/>
          <a:lstStyle/>
          <a:p>
            <a:r>
              <a:rPr lang="en-GB" sz="2800" dirty="0"/>
              <a:t>A platform is a business based on enabling value-creating interactions between external producers and consumers. </a:t>
            </a:r>
          </a:p>
          <a:p>
            <a:r>
              <a:rPr lang="en-GB" sz="2800" dirty="0"/>
              <a:t>The platform provides an open participative infrastructure  for these interactions and sets governance conditions for them</a:t>
            </a:r>
          </a:p>
          <a:p>
            <a:r>
              <a:rPr lang="en-GB" sz="2800" dirty="0"/>
              <a:t>The platforms overarching purpose : to consummate matches among users, facilitate exchange of goods services or social currency thereby enabling value creation (Parker et al 2016) </a:t>
            </a:r>
          </a:p>
          <a:p>
            <a:endParaRPr lang="en-GB" dirty="0"/>
          </a:p>
        </p:txBody>
      </p:sp>
    </p:spTree>
    <p:extLst>
      <p:ext uri="{BB962C8B-B14F-4D97-AF65-F5344CB8AC3E}">
        <p14:creationId xmlns:p14="http://schemas.microsoft.com/office/powerpoint/2010/main" val="2245188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870" t="54321" r="8329" b="4635"/>
          <a:stretch/>
        </p:blipFill>
        <p:spPr bwMode="auto">
          <a:xfrm>
            <a:off x="755576" y="1340768"/>
            <a:ext cx="7762595" cy="422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55576" y="5661248"/>
            <a:ext cx="6624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a:ea typeface="+mn-ea"/>
                <a:cs typeface="+mn-cs"/>
              </a:rPr>
              <a:t>Kari Koskinen, Carla </a:t>
            </a:r>
            <a:r>
              <a:rPr kumimoji="0" lang="en-GB" sz="1000" b="0" i="0" u="none" strike="noStrike" kern="1200" cap="none" spc="0" normalizeH="0" baseline="0" noProof="0" dirty="0" err="1" smtClean="0">
                <a:ln>
                  <a:noFill/>
                </a:ln>
                <a:solidFill>
                  <a:prstClr val="black"/>
                </a:solidFill>
                <a:effectLst/>
                <a:uLnTx/>
                <a:uFillTx/>
                <a:latin typeface="Calibri"/>
                <a:ea typeface="+mn-ea"/>
                <a:cs typeface="+mn-cs"/>
              </a:rPr>
              <a:t>Bonina</a:t>
            </a:r>
            <a:r>
              <a:rPr kumimoji="0" lang="en-GB" sz="1000" b="0" i="0" u="none" strike="noStrike" kern="1200" cap="none" spc="0" normalizeH="0" baseline="0" noProof="0" dirty="0" smtClean="0">
                <a:ln>
                  <a:noFill/>
                </a:ln>
                <a:solidFill>
                  <a:prstClr val="black"/>
                </a:solidFill>
                <a:effectLst/>
                <a:uLnTx/>
                <a:uFillTx/>
                <a:latin typeface="Calibri"/>
                <a:ea typeface="+mn-ea"/>
                <a:cs typeface="+mn-cs"/>
              </a:rPr>
              <a:t> &amp; Ben Eaton (2018) Digital </a:t>
            </a:r>
            <a:r>
              <a:rPr kumimoji="0" lang="en-GB" sz="1000" b="0" i="0" u="none" strike="noStrike" kern="1200" cap="none" spc="0" normalizeH="0" baseline="0" noProof="0" dirty="0">
                <a:ln>
                  <a:noFill/>
                </a:ln>
                <a:solidFill>
                  <a:prstClr val="black"/>
                </a:solidFill>
                <a:effectLst/>
                <a:uLnTx/>
                <a:uFillTx/>
                <a:latin typeface="Calibri"/>
                <a:ea typeface="+mn-ea"/>
                <a:cs typeface="+mn-cs"/>
              </a:rPr>
              <a:t>Platforms in the Global South: Foundations and Research </a:t>
            </a:r>
            <a:r>
              <a:rPr kumimoji="0" lang="en-GB" sz="1000" b="0" i="0" u="none" strike="noStrike" kern="1200" cap="none" spc="0" normalizeH="0" baseline="0" noProof="0" dirty="0" smtClean="0">
                <a:ln>
                  <a:noFill/>
                </a:ln>
                <a:solidFill>
                  <a:prstClr val="black"/>
                </a:solidFill>
                <a:effectLst/>
                <a:uLnTx/>
                <a:uFillTx/>
                <a:latin typeface="Calibri"/>
                <a:ea typeface="+mn-ea"/>
                <a:cs typeface="+mn-cs"/>
              </a:rPr>
              <a:t>Agenda available at: </a:t>
            </a:r>
            <a:r>
              <a:rPr kumimoji="0" lang="en-GB" sz="1000" b="0" i="0" u="none" strike="noStrike" kern="1200" cap="none" spc="0" normalizeH="0" baseline="0" noProof="0" dirty="0" smtClean="0">
                <a:ln>
                  <a:noFill/>
                </a:ln>
                <a:solidFill>
                  <a:prstClr val="black"/>
                </a:solidFill>
                <a:effectLst/>
                <a:uLnTx/>
                <a:uFillTx/>
                <a:latin typeface="Calibri"/>
                <a:ea typeface="+mn-ea"/>
                <a:cs typeface="+mn-cs"/>
                <a:hlinkClick r:id="rId3"/>
              </a:rPr>
              <a:t>https</a:t>
            </a:r>
            <a:r>
              <a:rPr kumimoji="0" lang="en-GB" sz="1000" b="0" i="0" u="none" strike="noStrike" kern="1200" cap="none" spc="0" normalizeH="0" baseline="0" noProof="0" dirty="0">
                <a:ln>
                  <a:noFill/>
                </a:ln>
                <a:solidFill>
                  <a:prstClr val="black"/>
                </a:solidFill>
                <a:effectLst/>
                <a:uLnTx/>
                <a:uFillTx/>
                <a:latin typeface="Calibri"/>
                <a:ea typeface="+mn-ea"/>
                <a:cs typeface="+mn-cs"/>
                <a:hlinkClick r:id="rId3"/>
              </a:rPr>
              <a:t>://diode.network/publications</a:t>
            </a:r>
            <a:r>
              <a:rPr kumimoji="0" lang="en-GB" sz="1000" b="0" i="0" u="none" strike="noStrike" kern="1200" cap="none" spc="0" normalizeH="0" baseline="0" noProof="0" dirty="0" smtClean="0">
                <a:ln>
                  <a:noFill/>
                </a:ln>
                <a:solidFill>
                  <a:prstClr val="black"/>
                </a:solidFill>
                <a:effectLst/>
                <a:uLnTx/>
                <a:uFillTx/>
                <a:latin typeface="Calibri"/>
                <a:ea typeface="+mn-ea"/>
                <a:cs typeface="+mn-cs"/>
                <a:hlinkClick r:id="rId3"/>
              </a:rPr>
              <a:t>/</a:t>
            </a:r>
            <a:endParaRPr kumimoji="0" lang="en-GB" sz="1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85911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liance MBS PPT Generic template">
  <a:themeElements>
    <a:clrScheme name="AMBS Colour Palette">
      <a:dk1>
        <a:sysClr val="windowText" lastClr="000000"/>
      </a:dk1>
      <a:lt1>
        <a:sysClr val="window" lastClr="FFFFFF"/>
      </a:lt1>
      <a:dk2>
        <a:srgbClr val="660099"/>
      </a:dk2>
      <a:lt2>
        <a:srgbClr val="FFFFFF"/>
      </a:lt2>
      <a:accent1>
        <a:srgbClr val="660099"/>
      </a:accent1>
      <a:accent2>
        <a:srgbClr val="C400AE"/>
      </a:accent2>
      <a:accent3>
        <a:srgbClr val="00A2AE"/>
      </a:accent3>
      <a:accent4>
        <a:srgbClr val="FFCC33"/>
      </a:accent4>
      <a:accent5>
        <a:srgbClr val="1E1E1E"/>
      </a:accent5>
      <a:accent6>
        <a:srgbClr val="474747"/>
      </a:accent6>
      <a:hlink>
        <a:srgbClr val="00DFDC"/>
      </a:hlink>
      <a:folHlink>
        <a:srgbClr val="00A2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MBS Master Pur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TotalTime>
  <Words>1969</Words>
  <Application>Microsoft Office PowerPoint</Application>
  <PresentationFormat>On-screen Show (4:3)</PresentationFormat>
  <Paragraphs>161</Paragraphs>
  <Slides>54</Slides>
  <Notes>7</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54</vt:i4>
      </vt:variant>
    </vt:vector>
  </HeadingPairs>
  <TitlesOfParts>
    <vt:vector size="68" baseType="lpstr">
      <vt:lpstr>ＭＳ Ｐゴシック</vt:lpstr>
      <vt:lpstr>Arial</vt:lpstr>
      <vt:lpstr>Calibri</vt:lpstr>
      <vt:lpstr>Comic Sans MS</vt:lpstr>
      <vt:lpstr>Geneva</vt:lpstr>
      <vt:lpstr>Georgia</vt:lpstr>
      <vt:lpstr>Lucida Grande</vt:lpstr>
      <vt:lpstr>Times New Roman</vt:lpstr>
      <vt:lpstr>ヒラギノ角ゴ Pro W3</vt:lpstr>
      <vt:lpstr>Office Theme</vt:lpstr>
      <vt:lpstr>Alliance MBS PPT Generic template</vt:lpstr>
      <vt:lpstr>1_Office Theme</vt:lpstr>
      <vt:lpstr>AMBS Master Purple</vt:lpstr>
      <vt:lpstr>2_Office Theme</vt:lpstr>
      <vt:lpstr>Platforms for Development</vt:lpstr>
      <vt:lpstr>Learning outcomes</vt:lpstr>
      <vt:lpstr>What is a platform? What is a digital platform?</vt:lpstr>
      <vt:lpstr>definition</vt:lpstr>
      <vt:lpstr>PowerPoint Presentation</vt:lpstr>
      <vt:lpstr>PowerPoint Presentation</vt:lpstr>
      <vt:lpstr>PowerPoint Presentation</vt:lpstr>
      <vt:lpstr>The Business View of Platforms</vt:lpstr>
      <vt:lpstr>PowerPoint Presentation</vt:lpstr>
      <vt:lpstr>PowerPoint Presentation</vt:lpstr>
      <vt:lpstr>Some platforms are not for profit</vt:lpstr>
      <vt:lpstr>PowerPoint Presentation</vt:lpstr>
      <vt:lpstr>PowerPoint Presentation</vt:lpstr>
      <vt:lpstr>PowerPoint Presentation</vt:lpstr>
      <vt:lpstr>PowerPoint Presentation</vt:lpstr>
      <vt:lpstr>Positive and negative feedback loops - Uber</vt:lpstr>
      <vt:lpstr>2 sided network has positive and negative effects </vt:lpstr>
      <vt:lpstr>PowerPoint Presentation</vt:lpstr>
      <vt:lpstr>PowerPoint Presentation</vt:lpstr>
      <vt:lpstr> platforms are embedded in creating an unbalanced world </vt:lpstr>
      <vt:lpstr>PowerPoint Presentation</vt:lpstr>
      <vt:lpstr>PowerPoint Presentation</vt:lpstr>
      <vt:lpstr>PowerPoint Presentation</vt:lpstr>
      <vt:lpstr>An unequal game - perverse effects of platformisation</vt:lpstr>
      <vt:lpstr>PowerPoint Presentation</vt:lpstr>
      <vt:lpstr>Examples</vt:lpstr>
      <vt:lpstr>    Platforms &amp; development  EXAMPLE 1  Transactional: digital freelancing platforms  </vt:lpstr>
      <vt:lpstr>CSP logos</vt:lpstr>
      <vt:lpstr>Digital freelancing development policy interventions</vt:lpstr>
      <vt:lpstr>Research questions</vt:lpstr>
      <vt:lpstr>Sustainable Livelihoods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Vulnerability Context </vt:lpstr>
      <vt:lpstr>PowerPoint Presentation</vt:lpstr>
      <vt:lpstr>PowerPoint Presentation</vt:lpstr>
      <vt:lpstr>PowerPoint Presentation</vt:lpstr>
      <vt:lpstr>Mediation Effect of Institutions</vt:lpstr>
      <vt:lpstr>Capital Assets and Livelihood Outcomes</vt:lpstr>
      <vt:lpstr>Conclusions</vt:lpstr>
      <vt:lpstr>Example 2 Innovation Platform DHIS2</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vector>
  </TitlesOfParts>
  <Company>The 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Tensions of Global Public Good Platforms for Development: the Case of DHIS2</dc:title>
  <dc:creator>Brian Nicholson</dc:creator>
  <cp:lastModifiedBy>Brian Nicholson</cp:lastModifiedBy>
  <cp:revision>43</cp:revision>
  <dcterms:created xsi:type="dcterms:W3CDTF">2019-04-23T08:17:41Z</dcterms:created>
  <dcterms:modified xsi:type="dcterms:W3CDTF">2019-10-08T13:09:54Z</dcterms:modified>
</cp:coreProperties>
</file>