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0"/>
  </p:notesMasterIdLst>
  <p:sldIdLst>
    <p:sldId id="257" r:id="rId2"/>
    <p:sldId id="310" r:id="rId3"/>
    <p:sldId id="318" r:id="rId4"/>
    <p:sldId id="319" r:id="rId5"/>
    <p:sldId id="320" r:id="rId6"/>
    <p:sldId id="261" r:id="rId7"/>
    <p:sldId id="321" r:id="rId8"/>
    <p:sldId id="322" r:id="rId9"/>
    <p:sldId id="323" r:id="rId10"/>
    <p:sldId id="260" r:id="rId11"/>
    <p:sldId id="324" r:id="rId12"/>
    <p:sldId id="325" r:id="rId13"/>
    <p:sldId id="326" r:id="rId14"/>
    <p:sldId id="327" r:id="rId15"/>
    <p:sldId id="309" r:id="rId16"/>
    <p:sldId id="308" r:id="rId17"/>
    <p:sldId id="311" r:id="rId18"/>
    <p:sldId id="270" r:id="rId19"/>
    <p:sldId id="312" r:id="rId20"/>
    <p:sldId id="313" r:id="rId21"/>
    <p:sldId id="314" r:id="rId22"/>
    <p:sldId id="265" r:id="rId23"/>
    <p:sldId id="267" r:id="rId24"/>
    <p:sldId id="262" r:id="rId25"/>
    <p:sldId id="268" r:id="rId26"/>
    <p:sldId id="316" r:id="rId27"/>
    <p:sldId id="317" r:id="rId28"/>
    <p:sldId id="273" r:id="rId29"/>
    <p:sldId id="274" r:id="rId30"/>
    <p:sldId id="296" r:id="rId31"/>
    <p:sldId id="286" r:id="rId32"/>
    <p:sldId id="301" r:id="rId33"/>
    <p:sldId id="302" r:id="rId34"/>
    <p:sldId id="303" r:id="rId35"/>
    <p:sldId id="304" r:id="rId36"/>
    <p:sldId id="305" r:id="rId37"/>
    <p:sldId id="306" r:id="rId38"/>
    <p:sldId id="307" r:id="rId39"/>
  </p:sldIdLst>
  <p:sldSz cx="12192000" cy="6858000"/>
  <p:notesSz cx="6858000" cy="91440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67343" autoAdjust="0"/>
  </p:normalViewPr>
  <p:slideViewPr>
    <p:cSldViewPr>
      <p:cViewPr varScale="1">
        <p:scale>
          <a:sx n="73" d="100"/>
          <a:sy n="73" d="100"/>
        </p:scale>
        <p:origin x="60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B72EA05-2628-4C90-B5AF-6B9CDACA1E72}" type="slidenum">
              <a:rPr lang="en-US"/>
              <a:pPr/>
              <a:t>‹#›</a:t>
            </a:fld>
            <a:endParaRPr lang="en-US"/>
          </a:p>
        </p:txBody>
      </p:sp>
    </p:spTree>
    <p:extLst>
      <p:ext uri="{BB962C8B-B14F-4D97-AF65-F5344CB8AC3E}">
        <p14:creationId xmlns:p14="http://schemas.microsoft.com/office/powerpoint/2010/main" val="19828171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6AAE4-38C4-4EA2-8488-41873DD1A6E7}" type="slidenum">
              <a:rPr lang="en-US"/>
              <a:pPr/>
              <a:t>1</a:t>
            </a:fld>
            <a:endParaRPr 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D79D6-A4C7-4152-9D65-FA9F12F86C5D}" type="slidenum">
              <a:rPr lang="en-US"/>
              <a:pPr/>
              <a:t>10</a:t>
            </a:fld>
            <a:endParaRPr lang="en-US"/>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Basic idea of development as freedom: freedom in theory, freedom in practice</a:t>
            </a:r>
          </a:p>
          <a:p>
            <a:endParaRPr lang="en-GB" sz="1300" dirty="0"/>
          </a:p>
          <a:p>
            <a:r>
              <a:rPr lang="en-GB" sz="1300" dirty="0"/>
              <a:t>++Freedoms: “what the person is free to do and achieve in pursuit of whatever goals or values he or she regards as important” (Sen 1985:203)</a:t>
            </a:r>
          </a:p>
          <a:p>
            <a:r>
              <a:rPr lang="en-GB" sz="1300" dirty="0"/>
              <a:t>++Capabilities: "the alternative combinations of functionings that are feasible for a person to achieve".</a:t>
            </a:r>
          </a:p>
          <a:p>
            <a:r>
              <a:rPr lang="en-GB" sz="1300" dirty="0"/>
              <a:t>Realised functionings: "what a person is actually able to do".</a:t>
            </a:r>
          </a:p>
          <a:p>
            <a:r>
              <a:rPr lang="en-GB" sz="1300" dirty="0"/>
              <a:t>++Individual and Situational Differences: culture, ability, context</a:t>
            </a:r>
          </a:p>
          <a:p>
            <a:endParaRPr lang="en-GB" sz="1300" dirty="0"/>
          </a:p>
          <a:p>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11</a:t>
            </a:fld>
            <a:endParaRPr lang="en-GB"/>
          </a:p>
        </p:txBody>
      </p:sp>
    </p:spTree>
    <p:extLst>
      <p:ext uri="{BB962C8B-B14F-4D97-AF65-F5344CB8AC3E}">
        <p14:creationId xmlns:p14="http://schemas.microsoft.com/office/powerpoint/2010/main" val="65311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Simple developmental</a:t>
            </a:r>
            <a:r>
              <a:rPr lang="en-GB" baseline="0" dirty="0" smtClean="0"/>
              <a:t> view of bicycles – a good thing.  But Sen/capabilities:</a:t>
            </a:r>
          </a:p>
          <a:p>
            <a:r>
              <a:rPr lang="en-GB" baseline="0" dirty="0" smtClean="0"/>
              <a:t>++Wider values that stop e.g. cultural role of women</a:t>
            </a:r>
          </a:p>
          <a:p>
            <a:r>
              <a:rPr lang="en-GB" baseline="0" dirty="0" smtClean="0"/>
              <a:t>++Individual differences that stop e.g. disability</a:t>
            </a:r>
          </a:p>
          <a:p>
            <a:r>
              <a:rPr lang="en-GB" baseline="0" dirty="0" smtClean="0"/>
              <a:t>++Other context reasons</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12</a:t>
            </a:fld>
            <a:endParaRPr lang="en-GB"/>
          </a:p>
        </p:txBody>
      </p:sp>
    </p:spTree>
    <p:extLst>
      <p:ext uri="{BB962C8B-B14F-4D97-AF65-F5344CB8AC3E}">
        <p14:creationId xmlns:p14="http://schemas.microsoft.com/office/powerpoint/2010/main" val="190230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 ICT implications:</a:t>
            </a:r>
          </a:p>
          <a:p>
            <a:pPr>
              <a:buFontTx/>
              <a:buChar char="-"/>
            </a:pPr>
            <a:r>
              <a:rPr lang="en-GB" dirty="0" smtClean="0"/>
              <a:t> Like info value chain, ICT just a means</a:t>
            </a:r>
            <a:r>
              <a:rPr lang="en-GB" baseline="0" dirty="0" smtClean="0"/>
              <a:t> to achieve; need personal factors, wider factors, and choice to turn into digital achievements</a:t>
            </a:r>
          </a:p>
          <a:p>
            <a:pPr>
              <a:buFontTx/>
              <a:buChar char="-"/>
            </a:pPr>
            <a:r>
              <a:rPr lang="en-GB" baseline="0" dirty="0" smtClean="0"/>
              <a:t> Evaluate not “impact ICTs” but “extent ICTs help people achieve what they value”</a:t>
            </a:r>
          </a:p>
          <a:p>
            <a:pPr>
              <a:buFontTx/>
              <a:buChar char="-"/>
            </a:pPr>
            <a:endParaRPr lang="en-GB" baseline="0" dirty="0" smtClean="0"/>
          </a:p>
          <a:p>
            <a:pPr>
              <a:buFontTx/>
              <a:buChar char="-"/>
            </a:pPr>
            <a:r>
              <a:rPr lang="en-GB" baseline="0" dirty="0" smtClean="0"/>
              <a:t> So, return to earlier question: are video-watching, gaming, gambling things people value achieving?</a:t>
            </a:r>
          </a:p>
          <a:p>
            <a:pPr>
              <a:buFontTx/>
              <a:buChar char="-"/>
            </a:pPr>
            <a:r>
              <a:rPr lang="en-GB" baseline="0" dirty="0" smtClean="0"/>
              <a:t> And do these freedoms also contain </a:t>
            </a:r>
            <a:r>
              <a:rPr lang="en-GB" baseline="0" dirty="0" err="1" smtClean="0"/>
              <a:t>unfreedoms</a:t>
            </a:r>
            <a:r>
              <a:rPr lang="en-GB" baseline="0" dirty="0" smtClean="0"/>
              <a:t>?</a:t>
            </a:r>
          </a:p>
          <a:p>
            <a:pPr>
              <a:buFontTx/>
              <a:buChar char="-"/>
            </a:pPr>
            <a:endParaRPr lang="en-GB" baseline="0" dirty="0" smtClean="0"/>
          </a:p>
          <a:p>
            <a:pPr>
              <a:buFontTx/>
              <a:buNone/>
            </a:pPr>
            <a:r>
              <a:rPr lang="en-GB" b="1" i="1" u="sng" baseline="0" dirty="0" smtClean="0"/>
              <a:t>DISCUSSION</a:t>
            </a:r>
            <a:endParaRPr lang="en-GB" b="0" i="0" u="none" baseline="0" dirty="0" smtClean="0"/>
          </a:p>
          <a:p>
            <a:pPr>
              <a:buFontTx/>
              <a:buNone/>
            </a:pPr>
            <a:r>
              <a:rPr lang="en-GB" b="0" i="0" u="none" baseline="0" dirty="0" smtClean="0"/>
              <a:t>Read Box 6.7 in Chapter 6 – what freedoms were achieved/constrained by external context?</a:t>
            </a:r>
          </a:p>
          <a:p>
            <a:pPr>
              <a:buFontTx/>
              <a:buNone/>
            </a:pPr>
            <a:r>
              <a:rPr lang="en-GB" b="0" i="0" u="none" baseline="0" dirty="0" smtClean="0"/>
              <a:t>&gt;Issues of motivation</a:t>
            </a:r>
          </a:p>
          <a:p>
            <a:pPr>
              <a:buFontTx/>
              <a:buNone/>
            </a:pPr>
            <a:r>
              <a:rPr lang="en-GB" b="0" i="0" u="none" baseline="0" dirty="0" smtClean="0"/>
              <a:t>&gt;Issues of censorship</a:t>
            </a:r>
            <a:endParaRPr lang="en-GB" b="1" i="1" u="sng"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13</a:t>
            </a:fld>
            <a:endParaRPr lang="en-GB"/>
          </a:p>
        </p:txBody>
      </p:sp>
    </p:spTree>
    <p:extLst>
      <p:ext uri="{BB962C8B-B14F-4D97-AF65-F5344CB8AC3E}">
        <p14:creationId xmlns:p14="http://schemas.microsoft.com/office/powerpoint/2010/main" val="166322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 ICT implications:</a:t>
            </a:r>
          </a:p>
          <a:p>
            <a:pPr>
              <a:buFontTx/>
              <a:buChar char="-"/>
            </a:pPr>
            <a:r>
              <a:rPr lang="en-GB" dirty="0" smtClean="0"/>
              <a:t> Like info value chain, ICT just a means</a:t>
            </a:r>
            <a:r>
              <a:rPr lang="en-GB" baseline="0" dirty="0" smtClean="0"/>
              <a:t> to achieve; need personal factors, wider factors, and choice to turn into digital achievements</a:t>
            </a:r>
          </a:p>
          <a:p>
            <a:pPr>
              <a:buFontTx/>
              <a:buChar char="-"/>
            </a:pPr>
            <a:r>
              <a:rPr lang="en-GB" baseline="0" dirty="0" smtClean="0"/>
              <a:t> Evaluate not “impact ICTs” but “extent ICTs help people achieve what they value”</a:t>
            </a:r>
          </a:p>
          <a:p>
            <a:pPr>
              <a:buFontTx/>
              <a:buChar char="-"/>
            </a:pPr>
            <a:endParaRPr lang="en-GB" baseline="0" dirty="0" smtClean="0"/>
          </a:p>
          <a:p>
            <a:pPr>
              <a:buFontTx/>
              <a:buChar char="-"/>
            </a:pPr>
            <a:r>
              <a:rPr lang="en-GB" baseline="0" dirty="0" smtClean="0"/>
              <a:t> So, return to earlier question: are video-watching, gaming, gambling things people value achieving?</a:t>
            </a:r>
          </a:p>
          <a:p>
            <a:pPr>
              <a:buFontTx/>
              <a:buChar char="-"/>
            </a:pPr>
            <a:r>
              <a:rPr lang="en-GB" baseline="0" dirty="0" smtClean="0"/>
              <a:t> And do these freedoms also contain </a:t>
            </a:r>
            <a:r>
              <a:rPr lang="en-GB" baseline="0" dirty="0" err="1" smtClean="0"/>
              <a:t>unfreedoms</a:t>
            </a:r>
            <a:r>
              <a:rPr lang="en-GB" baseline="0" dirty="0" smtClean="0"/>
              <a:t>?</a:t>
            </a:r>
          </a:p>
          <a:p>
            <a:pPr>
              <a:buFontTx/>
              <a:buChar char="-"/>
            </a:pPr>
            <a:endParaRPr lang="en-GB" baseline="0" dirty="0" smtClean="0"/>
          </a:p>
          <a:p>
            <a:pPr>
              <a:buFontTx/>
              <a:buNone/>
            </a:pPr>
            <a:r>
              <a:rPr lang="en-GB" b="1" i="1" u="sng" baseline="0" dirty="0" smtClean="0"/>
              <a:t>DISCUSSION</a:t>
            </a:r>
            <a:endParaRPr lang="en-GB" b="0" i="0" u="none" baseline="0" dirty="0" smtClean="0"/>
          </a:p>
          <a:p>
            <a:pPr>
              <a:buFontTx/>
              <a:buNone/>
            </a:pPr>
            <a:r>
              <a:rPr lang="en-GB" b="0" i="0" u="none" baseline="0" dirty="0" smtClean="0"/>
              <a:t>Read Box 6.7 in Chapter 6 – what freedoms were achieved/constrained by external context?</a:t>
            </a:r>
          </a:p>
          <a:p>
            <a:pPr>
              <a:buFontTx/>
              <a:buNone/>
            </a:pPr>
            <a:r>
              <a:rPr lang="en-GB" b="0" i="0" u="none" baseline="0" dirty="0" smtClean="0"/>
              <a:t>&gt;Issues of motivation</a:t>
            </a:r>
          </a:p>
          <a:p>
            <a:pPr>
              <a:buFontTx/>
              <a:buNone/>
            </a:pPr>
            <a:r>
              <a:rPr lang="en-GB" b="0" i="0" u="none" baseline="0" dirty="0" smtClean="0"/>
              <a:t>&gt;Issues of censorship</a:t>
            </a:r>
            <a:endParaRPr lang="en-GB" b="1" i="1" u="sng"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14</a:t>
            </a:fld>
            <a:endParaRPr lang="en-GB"/>
          </a:p>
        </p:txBody>
      </p:sp>
    </p:spTree>
    <p:extLst>
      <p:ext uri="{BB962C8B-B14F-4D97-AF65-F5344CB8AC3E}">
        <p14:creationId xmlns:p14="http://schemas.microsoft.com/office/powerpoint/2010/main" val="343993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A0EFE-12BF-4C77-9FBB-F54B9EC3F835}" type="slidenum">
              <a:rPr lang="en-US"/>
              <a:pPr/>
              <a:t>18</a:t>
            </a:fld>
            <a:endParaRPr lang="en-US"/>
          </a:p>
        </p:txBody>
      </p:sp>
      <p:sp>
        <p:nvSpPr>
          <p:cNvPr id="36866" name="Rectangle 2"/>
          <p:cNvSpPr>
            <a:spLocks noGrp="1" noRot="1" noChangeAspect="1" noChangeArrowheads="1" noTextEdit="1"/>
          </p:cNvSpPr>
          <p:nvPr>
            <p:ph type="sldImg"/>
          </p:nvPr>
        </p:nvSpPr>
        <p:spPr>
          <a:xfrm>
            <a:off x="381000" y="685800"/>
            <a:ext cx="6096000" cy="34290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DE0E9-5ECD-41FE-ACBE-EE4AB38297AE}" type="slidenum">
              <a:rPr lang="en-US"/>
              <a:pPr/>
              <a:t>22</a:t>
            </a:fld>
            <a:endParaRPr lang="en-US"/>
          </a:p>
        </p:txBody>
      </p:sp>
      <p:sp>
        <p:nvSpPr>
          <p:cNvPr id="26626" name="Rectangle 2"/>
          <p:cNvSpPr>
            <a:spLocks noGrp="1" noRot="1" noChangeAspect="1" noChangeArrowheads="1" noTextEdit="1"/>
          </p:cNvSpPr>
          <p:nvPr>
            <p:ph type="sldImg"/>
          </p:nvPr>
        </p:nvSpPr>
        <p:spPr>
          <a:xfrm>
            <a:off x="381000" y="685800"/>
            <a:ext cx="6096000" cy="3429000"/>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4D8AC-37AB-48B1-A88B-B064C3C3AC9A}" type="slidenum">
              <a:rPr lang="en-US"/>
              <a:pPr/>
              <a:t>23</a:t>
            </a:fld>
            <a:endParaRPr lang="en-US"/>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13E46-7D12-4FC9-AB43-5C8BC04EC31F}" type="slidenum">
              <a:rPr lang="en-US"/>
              <a:pPr/>
              <a:t>24</a:t>
            </a:fld>
            <a:endParaRPr lang="en-US"/>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2BB98-0071-46F2-AC57-933FB5B9BE9C}" type="slidenum">
              <a:rPr lang="en-US"/>
              <a:pPr/>
              <a:t>25</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pPr>
              <a:lnSpc>
                <a:spcPct val="80000"/>
              </a:lnSpc>
            </a:pPr>
            <a:r>
              <a:rPr lang="en-US" sz="800" i="1"/>
              <a:t>Life</a:t>
            </a:r>
            <a:r>
              <a:rPr lang="en-US" sz="800"/>
              <a:t>. Being able to live to the end of a human life of normal length; not dying prematurely, or before one's life is so reduced as to be not worth living. </a:t>
            </a:r>
          </a:p>
          <a:p>
            <a:pPr>
              <a:lnSpc>
                <a:spcPct val="80000"/>
              </a:lnSpc>
            </a:pPr>
            <a:r>
              <a:rPr lang="en-US" sz="800" i="1"/>
              <a:t>Bodily Health</a:t>
            </a:r>
            <a:r>
              <a:rPr lang="en-US" sz="800"/>
              <a:t>. Being able to have good health, including reproductive health; to be adequately nourished; to have adequate shelter. </a:t>
            </a:r>
          </a:p>
          <a:p>
            <a:pPr>
              <a:lnSpc>
                <a:spcPct val="80000"/>
              </a:lnSpc>
            </a:pPr>
            <a:r>
              <a:rPr lang="en-US" sz="800" i="1"/>
              <a:t>Bodily Integrity</a:t>
            </a:r>
            <a:r>
              <a:rPr lang="en-US" sz="800"/>
              <a:t>. Being able to move freely from place to place; to be secure against violent assault, including sexual assault and domestic violence; having opportunities for sexual satisfaction and for choice in matters of reproduction. </a:t>
            </a:r>
          </a:p>
          <a:p>
            <a:pPr>
              <a:lnSpc>
                <a:spcPct val="80000"/>
              </a:lnSpc>
            </a:pPr>
            <a:r>
              <a:rPr lang="en-US" sz="800" i="1"/>
              <a:t>Senses, Imagination, and Thought</a:t>
            </a:r>
            <a:r>
              <a:rPr lang="en-US" sz="800"/>
              <a:t>. Being able to use the senses, to imagine, think, and reason—and to do these things in a "truly human" way, a way informed and cultivated by an adequate education, including, but by no means limited to, literacy and basic mathematical and scientific training. Being able to use imagination and thought in connection with experiencing and producing works and events of one's own choice, religious, literary, musical, and so forth. Being able to use one's mind in ways protected by guarantees of freedom of expression with respect to both political and artistic speech, and freedom of religious exercise. Being able to have pleasurable experiences and to avoid non-beneficial pain. </a:t>
            </a:r>
          </a:p>
          <a:p>
            <a:pPr>
              <a:lnSpc>
                <a:spcPct val="80000"/>
              </a:lnSpc>
            </a:pPr>
            <a:r>
              <a:rPr lang="en-US" sz="800" i="1"/>
              <a:t>Emotions.</a:t>
            </a:r>
            <a:r>
              <a:rPr lang="en-US" sz="800"/>
              <a:t> Being able to have attachments to things and people outside ourselves; to love those who love and care for us, to grieve at their absence; in general, to love, to grieve, to experience longing, gratitude, and justified anger. Not having one's emotional development blighted by fear and anxiety. (Supporting this capability means supporting forms of human association that can be shown to be crucial in their development.) </a:t>
            </a:r>
          </a:p>
          <a:p>
            <a:pPr>
              <a:lnSpc>
                <a:spcPct val="80000"/>
              </a:lnSpc>
            </a:pPr>
            <a:r>
              <a:rPr lang="en-US" sz="800" i="1"/>
              <a:t>Practical Reason.</a:t>
            </a:r>
            <a:r>
              <a:rPr lang="en-US" sz="800"/>
              <a:t> Being able to form a conception of the good and to engage in critical reflection about the planning of one's life. (This entails protection for the liberty of conscience and religious observance.) </a:t>
            </a:r>
          </a:p>
          <a:p>
            <a:pPr>
              <a:lnSpc>
                <a:spcPct val="80000"/>
              </a:lnSpc>
            </a:pPr>
            <a:r>
              <a:rPr lang="en-US" sz="800" i="1"/>
              <a:t>Affiliation.</a:t>
            </a:r>
            <a:r>
              <a:rPr lang="en-US" sz="800"/>
              <a:t> </a:t>
            </a:r>
          </a:p>
          <a:p>
            <a:pPr lvl="1">
              <a:lnSpc>
                <a:spcPct val="80000"/>
              </a:lnSpc>
            </a:pPr>
            <a:r>
              <a:rPr lang="en-US" sz="800"/>
              <a:t>Being able to live with and toward others, to recognize and show concern for other humans, to engage in various forms of social interaction; to be able to imagine the situation of another. (Protecting this capability means protecting institutions that constitute and nourish such forms of affiliation, and also protecting the freedom of assembly and political speech.) </a:t>
            </a:r>
          </a:p>
          <a:p>
            <a:pPr lvl="1">
              <a:lnSpc>
                <a:spcPct val="80000"/>
              </a:lnSpc>
            </a:pPr>
            <a:r>
              <a:rPr lang="en-US" sz="800"/>
              <a:t>Having the social bases of self-respect and non-humiliation; being able to be treated as a dignified being whose worth is equal to that of others. This entails provisions of non-discrimination on the basis of race, sex, sexual orientation, ethnicity, caste, religion, national origin and species. </a:t>
            </a:r>
          </a:p>
          <a:p>
            <a:pPr>
              <a:lnSpc>
                <a:spcPct val="80000"/>
              </a:lnSpc>
            </a:pPr>
            <a:r>
              <a:rPr lang="en-US" sz="800" i="1"/>
              <a:t>Other Species.</a:t>
            </a:r>
            <a:r>
              <a:rPr lang="en-US" sz="800"/>
              <a:t> Being able to live with concern for and in relation to animals, plants, and the world of nature. </a:t>
            </a:r>
          </a:p>
          <a:p>
            <a:pPr>
              <a:lnSpc>
                <a:spcPct val="80000"/>
              </a:lnSpc>
            </a:pPr>
            <a:r>
              <a:rPr lang="en-US" sz="800" i="1"/>
              <a:t>Play.</a:t>
            </a:r>
            <a:r>
              <a:rPr lang="en-US" sz="800"/>
              <a:t> Being able to laugh, to play, to enjoy recreational activities. </a:t>
            </a:r>
          </a:p>
          <a:p>
            <a:pPr>
              <a:lnSpc>
                <a:spcPct val="80000"/>
              </a:lnSpc>
            </a:pPr>
            <a:r>
              <a:rPr lang="en-US" sz="800" i="1"/>
              <a:t>Control over one's Environment.</a:t>
            </a:r>
            <a:r>
              <a:rPr lang="en-US" sz="800"/>
              <a:t> </a:t>
            </a:r>
          </a:p>
          <a:p>
            <a:pPr lvl="1">
              <a:lnSpc>
                <a:spcPct val="80000"/>
              </a:lnSpc>
            </a:pPr>
            <a:r>
              <a:rPr lang="en-US" sz="800" i="1"/>
              <a:t>Political.</a:t>
            </a:r>
            <a:r>
              <a:rPr lang="en-US" sz="800"/>
              <a:t> Being able to participate effectively in political choices that govern one's life; having the right of political participation, protections of free speech and association. </a:t>
            </a:r>
          </a:p>
          <a:p>
            <a:pPr lvl="1">
              <a:lnSpc>
                <a:spcPct val="80000"/>
              </a:lnSpc>
            </a:pPr>
            <a:r>
              <a:rPr lang="en-US" sz="800" i="1"/>
              <a:t>Material.</a:t>
            </a:r>
            <a:r>
              <a:rPr lang="en-US" sz="800"/>
              <a:t> Being able to hold property (both land and movable goods), and having property rights on an equal basis with others; having the right to seek employment on an equal basis with others; having the freedom from unwarranted search and seizure. In work, being able to work as a human, exercising practical reason and entering into meaningful relationships of mutual recognition with other workers. </a:t>
            </a:r>
          </a:p>
          <a:p>
            <a:pPr>
              <a:lnSpc>
                <a:spcPct val="80000"/>
              </a:lnSpc>
            </a:pPr>
            <a:endParaRPr lang="en-US" sz="800"/>
          </a:p>
          <a:p>
            <a:pPr>
              <a:lnSpc>
                <a:spcPct val="80000"/>
              </a:lnSpc>
            </a:pPr>
            <a:endParaRPr 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5412B-F31F-40CB-9876-0C07A496A7AA}" type="slidenum">
              <a:rPr lang="en-US"/>
              <a:pPr/>
              <a:t>2</a:t>
            </a:fld>
            <a:endParaRPr lang="en-US"/>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13E46-7D12-4FC9-AB43-5C8BC04EC31F}" type="slidenum">
              <a:rPr lang="en-US"/>
              <a:pPr/>
              <a:t>26</a:t>
            </a:fld>
            <a:endParaRPr lang="en-US"/>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13E46-7D12-4FC9-AB43-5C8BC04EC31F}" type="slidenum">
              <a:rPr lang="en-US"/>
              <a:pPr/>
              <a:t>27</a:t>
            </a:fld>
            <a:endParaRPr lang="en-US"/>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FD5D7-863C-4456-8BCE-FD12E6256610}" type="slidenum">
              <a:rPr lang="en-US"/>
              <a:pPr/>
              <a:t>28</a:t>
            </a:fld>
            <a:endParaRPr lang="en-US"/>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933CA-92F7-44ED-8336-38DDBBF9B9F0}" type="slidenum">
              <a:rPr lang="en-US"/>
              <a:pPr/>
              <a:t>29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2A3A9-D134-47BA-A2E4-166C891F3266}" type="slidenum">
              <a:rPr lang="en-US"/>
              <a:pPr/>
              <a:t>30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pPr>
              <a:lnSpc>
                <a:spcPct val="80000"/>
              </a:lnSpc>
            </a:pPr>
            <a:endParaRPr lang="de-DE" sz="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AAF44-7068-4CB0-ABEA-9D08F733FA4C}" type="slidenum">
              <a:rPr lang="en-US"/>
              <a:pPr/>
              <a:t>31</a:t>
            </a:fld>
            <a:endParaRPr lang="en-US"/>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By the same token, there is no absolute linkage between availability of technology and level of capability. Advanced technologies do not necessarily improve an individual’s quality and chances of life, because they require more complex conversion factors to be exploited. The digital divide does not lie between those have or have not access to technologies, but between those who are in a position to convert relevant and appropriate technologies into capabilities and those who are not.</a:t>
            </a:r>
            <a:endParaRPr lang="en-GB" dirty="0">
              <a:latin typeface="+mn-lt"/>
              <a:ea typeface="+mn-ea"/>
              <a:cs typeface="+mn-cs"/>
            </a:endParaRPr>
          </a:p>
          <a:p>
            <a:pPr>
              <a:defRPr/>
            </a:pPr>
            <a:endParaRPr lang="en-GB" dirty="0"/>
          </a:p>
          <a:p>
            <a:pPr>
              <a:defRPr/>
            </a:pPr>
            <a:r>
              <a:rPr lang="en-US" dirty="0">
                <a:latin typeface="+mn-lt"/>
                <a:ea typeface="+mn-ea"/>
                <a:cs typeface="+mn-cs"/>
              </a:rPr>
              <a:t>For example, a participatory approach to development, which Sen himself strongly advocates and which is popular in most development projects, may disguise or even strengthen incipient articulation of power embedded in social and cultural practices, hence the “tyranny of participation” (Cooke and Kothari, 2001). It is possible that participatory methodologies may reify existing inequalities and affirm the agenda of elites and other more powerful actors (Kothari, 2001).</a:t>
            </a:r>
          </a:p>
          <a:p>
            <a:pPr>
              <a:defRPr/>
            </a:pPr>
            <a:endParaRPr lang="en-US" dirty="0">
              <a:latin typeface="+mn-lt"/>
              <a:ea typeface="+mn-ea"/>
              <a:cs typeface="+mn-cs"/>
            </a:endParaRPr>
          </a:p>
          <a:p>
            <a:pPr>
              <a:defRPr/>
            </a:pPr>
            <a:r>
              <a:rPr lang="en-US" dirty="0">
                <a:latin typeface="+mn-lt"/>
                <a:ea typeface="+mn-ea"/>
                <a:cs typeface="+mn-cs"/>
              </a:rPr>
              <a:t>Critical theory of ICT (CTICT) emphasizes the importance of revealing technology’s ideological qualities and hegemonic functions. Ideologies may be socially accepted views which are part of all collective constructions of reality and therefore a necessary consequence of a social constructivist worldview. An example of ideology is pursuit of modern life in societies. It is possible that ideologies may have positive consequences when they allow for the development of positive views of experiences (</a:t>
            </a:r>
            <a:r>
              <a:rPr lang="en-US" dirty="0" err="1">
                <a:latin typeface="+mn-lt"/>
                <a:ea typeface="+mn-ea"/>
                <a:cs typeface="+mn-cs"/>
              </a:rPr>
              <a:t>McAulay</a:t>
            </a:r>
            <a:r>
              <a:rPr lang="en-US" dirty="0">
                <a:latin typeface="+mn-lt"/>
                <a:ea typeface="+mn-ea"/>
                <a:cs typeface="+mn-cs"/>
              </a:rPr>
              <a:t> et al., 2002). </a:t>
            </a:r>
            <a:endParaRPr lang="en-GB" dirty="0">
              <a:latin typeface="+mn-lt"/>
              <a:ea typeface="+mn-ea"/>
              <a:cs typeface="+mn-cs"/>
            </a:endParaRPr>
          </a:p>
          <a:p>
            <a:pPr>
              <a:defRPr/>
            </a:pPr>
            <a:r>
              <a:rPr lang="en-US" dirty="0">
                <a:latin typeface="+mn-lt"/>
                <a:ea typeface="+mn-ea"/>
                <a:cs typeface="+mn-cs"/>
              </a:rPr>
              <a:t>Technology can serve as hegemonic means by supporting and rendering invisible such ideologies (</a:t>
            </a:r>
            <a:r>
              <a:rPr lang="en-US" dirty="0" err="1">
                <a:latin typeface="+mn-lt"/>
                <a:ea typeface="+mn-ea"/>
                <a:cs typeface="+mn-cs"/>
              </a:rPr>
              <a:t>Saravanamuthu</a:t>
            </a:r>
            <a:r>
              <a:rPr lang="en-US" dirty="0">
                <a:latin typeface="+mn-lt"/>
                <a:ea typeface="+mn-ea"/>
                <a:cs typeface="+mn-cs"/>
              </a:rPr>
              <a:t>, 2002; </a:t>
            </a:r>
            <a:r>
              <a:rPr lang="en-US" dirty="0" err="1">
                <a:latin typeface="+mn-lt"/>
                <a:ea typeface="+mn-ea"/>
                <a:cs typeface="+mn-cs"/>
              </a:rPr>
              <a:t>Feenberg</a:t>
            </a:r>
            <a:r>
              <a:rPr lang="en-US" dirty="0">
                <a:latin typeface="+mn-lt"/>
                <a:ea typeface="+mn-ea"/>
                <a:cs typeface="+mn-cs"/>
              </a:rPr>
              <a:t>, 1999). At the same time, technology itself can have an ideological status, for example when technology is equated with progress and progress is assumed to be unquestionably desirable; when technology represents “expert knowledge” that exercises “disciplinary power” (Foucault, 1980); or when technology embodies contested social regulations, for example through digital rights management. The ideological quality of technology can be upheld by hegemonic means which remove technology from questioning. Such hegemonic means may be customs, social consensus or the law.</a:t>
            </a:r>
            <a:endParaRPr lang="en-GB" dirty="0">
              <a:latin typeface="+mn-lt"/>
              <a:ea typeface="+mn-ea"/>
              <a:cs typeface="+mn-cs"/>
            </a:endParaRPr>
          </a:p>
          <a:p>
            <a:pPr>
              <a:defRPr/>
            </a:pPr>
            <a:endParaRPr lang="en-GB"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DE03A2D1-2EC4-47DC-93A7-AECB250EF690}" type="slidenum">
              <a:rPr lang="en-GB" altLang="nb-NO" sz="1200" smtClean="0"/>
              <a:pPr/>
              <a:t>32</a:t>
            </a:fld>
            <a:endParaRPr lang="en-GB" altLang="nb-NO"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mn-lt"/>
                <a:ea typeface="+mn-ea"/>
                <a:cs typeface="+mn-cs"/>
              </a:rPr>
              <a:t>Neither the capability approach nor critical theory specifies or believes that it is possible or desirable to specify, an ideal society. Both focus on generating opportunities and removing barriers for emancipation, freedom and justice in specific contexts. Technology is thus means to ends but never ends in itself, hence not intrinsically desirable or beneficial. Most modern day technologies are driven by market forces, with the aim to fulfill people’s desire, comfort, or “happiness”, whereas the capability approach is concerned with what people “value” with reasoned agency. Similarly, critical theory questions individuals’ “false consciousness” and does not consider desire as a rational basis to build society, as individuals often desire things that are arguably not in their own best interest. A simple example could be Internet addiction. </a:t>
            </a:r>
            <a:endParaRPr lang="en-GB" dirty="0">
              <a:latin typeface="+mn-lt"/>
              <a:ea typeface="+mn-ea"/>
              <a:cs typeface="+mn-cs"/>
            </a:endParaRPr>
          </a:p>
          <a:p>
            <a:pPr>
              <a:defRPr/>
            </a:pPr>
            <a:r>
              <a:rPr lang="en-US" dirty="0">
                <a:latin typeface="+mn-lt"/>
                <a:ea typeface="+mn-ea"/>
                <a:cs typeface="+mn-cs"/>
              </a:rPr>
              <a:t> </a:t>
            </a:r>
            <a:endParaRPr lang="en-GB" dirty="0">
              <a:latin typeface="+mn-lt"/>
              <a:ea typeface="+mn-ea"/>
              <a:cs typeface="+mn-cs"/>
            </a:endParaRPr>
          </a:p>
          <a:p>
            <a:pPr>
              <a:defRPr/>
            </a:pPr>
            <a:r>
              <a:rPr lang="en-US" dirty="0">
                <a:latin typeface="+mn-lt"/>
                <a:ea typeface="+mn-ea"/>
                <a:cs typeface="+mn-cs"/>
              </a:rPr>
              <a:t>Furthermore, individuals can often become complicit in the social structures that oppress and alienate them. For example, by subscribing to social media platforms that invade people’s privacy, we are to some extent complicit in the erosion of privacy in society. This phenomenon is often described under the heading of “hegemony” (Stahl 2008). It raises the question which criteria are to be applied to determine whether individual preferences are acceptable, and calls for a critical discourse on users’ preferences of openness and the contribution of openness to capabilities or emancipation.</a:t>
            </a:r>
            <a:endParaRPr lang="en-GB" dirty="0">
              <a:latin typeface="+mn-lt"/>
              <a:ea typeface="+mn-ea"/>
              <a:cs typeface="+mn-cs"/>
            </a:endParaRPr>
          </a:p>
          <a:p>
            <a:pPr>
              <a:defRPr/>
            </a:pPr>
            <a:endParaRPr lang="en-GB" dirty="0">
              <a:latin typeface="+mn-lt"/>
              <a:ea typeface="+mn-ea"/>
              <a:cs typeface="+mn-cs"/>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FC402B3E-535F-48F8-A195-9BC9A0FC0B4B}" type="slidenum">
              <a:rPr lang="en-GB" altLang="nb-NO" sz="1200" smtClean="0"/>
              <a:pPr/>
              <a:t>34</a:t>
            </a:fld>
            <a:endParaRPr lang="en-GB" altLang="nb-NO"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mn-lt"/>
                <a:ea typeface="+mn-ea"/>
                <a:cs typeface="+mn-cs"/>
              </a:rPr>
              <a:t>The second principle of the CCAT is that of human diversity, ranging from individual characteristics, environmental conditions to social arrangements </a:t>
            </a:r>
            <a:r>
              <a:rPr lang="en-GB" dirty="0">
                <a:latin typeface="+mn-lt"/>
                <a:ea typeface="+mn-ea"/>
                <a:cs typeface="+mn-cs"/>
              </a:rPr>
              <a:t>(</a:t>
            </a:r>
            <a:r>
              <a:rPr lang="en-GB" dirty="0" err="1">
                <a:latin typeface="+mn-lt"/>
                <a:ea typeface="+mn-ea"/>
                <a:cs typeface="+mn-cs"/>
              </a:rPr>
              <a:t>Robeyns</a:t>
            </a:r>
            <a:r>
              <a:rPr lang="en-GB" dirty="0">
                <a:latin typeface="+mn-lt"/>
                <a:ea typeface="+mn-ea"/>
                <a:cs typeface="+mn-cs"/>
              </a:rPr>
              <a:t>, 2005)</a:t>
            </a:r>
            <a:r>
              <a:rPr lang="en-US" dirty="0">
                <a:latin typeface="+mn-lt"/>
                <a:ea typeface="+mn-ea"/>
                <a:cs typeface="+mn-cs"/>
              </a:rPr>
              <a:t>. It is on this basis that Sen proposes a different “evaluative space” </a:t>
            </a:r>
            <a:r>
              <a:rPr lang="en-GB" dirty="0">
                <a:latin typeface="+mn-lt"/>
                <a:ea typeface="+mn-ea"/>
                <a:cs typeface="+mn-cs"/>
              </a:rPr>
              <a:t>(Sen, 1993)</a:t>
            </a:r>
            <a:r>
              <a:rPr lang="en-US" dirty="0">
                <a:latin typeface="+mn-lt"/>
                <a:ea typeface="+mn-ea"/>
                <a:cs typeface="+mn-cs"/>
              </a:rPr>
              <a:t> that consists of the plurality of </a:t>
            </a:r>
            <a:r>
              <a:rPr lang="en-US" dirty="0" err="1">
                <a:latin typeface="+mn-lt"/>
                <a:ea typeface="+mn-ea"/>
                <a:cs typeface="+mn-cs"/>
              </a:rPr>
              <a:t>functionings</a:t>
            </a:r>
            <a:r>
              <a:rPr lang="en-US" dirty="0">
                <a:latin typeface="+mn-lt"/>
                <a:ea typeface="+mn-ea"/>
                <a:cs typeface="+mn-cs"/>
              </a:rPr>
              <a:t> and capabilities. As Zheng </a:t>
            </a:r>
            <a:r>
              <a:rPr lang="en-GB" dirty="0">
                <a:latin typeface="+mn-lt"/>
                <a:ea typeface="+mn-ea"/>
                <a:cs typeface="+mn-cs"/>
              </a:rPr>
              <a:t>(2009)</a:t>
            </a:r>
            <a:r>
              <a:rPr lang="en-US" dirty="0">
                <a:latin typeface="+mn-lt"/>
                <a:ea typeface="+mn-ea"/>
                <a:cs typeface="+mn-cs"/>
              </a:rPr>
              <a:t> argues, “the emphasis of human diversity of the capability approach offers a critique on the unquestioning pursuit of ICT diffusion across contexts, and a tendency to apply universal criteria on using ICTs as developmental instruments”. Human diversity includes discrepancies in conversion factors that allow people to generate capabilities from openness, given the diversity of human conditions and people’s position in social networks. Therefore, this principle will render invalid any assumption or claim about universal benefit of open development. </a:t>
            </a:r>
            <a:endParaRPr lang="en-GB" dirty="0">
              <a:latin typeface="+mn-lt"/>
              <a:ea typeface="+mn-ea"/>
              <a:cs typeface="+mn-cs"/>
            </a:endParaRPr>
          </a:p>
          <a:p>
            <a:pPr>
              <a:defRPr/>
            </a:pPr>
            <a:endParaRPr lang="en-GB" dirty="0">
              <a:latin typeface="+mn-lt"/>
              <a:ea typeface="+mn-ea"/>
              <a:cs typeface="+mn-cs"/>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530F125E-144F-4485-95DB-673D6DB0D29B}" type="slidenum">
              <a:rPr lang="en-GB" altLang="nb-NO" sz="1200" smtClean="0"/>
              <a:pPr/>
              <a:t>35</a:t>
            </a:fld>
            <a:endParaRPr lang="en-GB" altLang="nb-NO"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mn-lt"/>
                <a:ea typeface="+mn-ea"/>
                <a:cs typeface="+mn-cs"/>
              </a:rPr>
              <a:t>Neither the capability approach nor critical theory specifies or believes that it is possible or desirable to specify, an ideal society. Both focus on generating opportunities and removing barriers for emancipation, freedom and justice in specific contexts. Technology is thus means to ends but never ends in itself, hence not intrinsically desirable or beneficial. Most modern day technologies are driven by market forces, with the aim to fulfill people’s desire, comfort, or “happiness”, whereas the capability approach is concerned with what people “value” with reasoned agency. Similarly, critical theory questions individuals’ “false consciousness” and does not consider desire as a rational basis to build society, as individuals often desire things that are arguably not in their own best interest. A simple example could be Internet addiction. </a:t>
            </a:r>
            <a:endParaRPr lang="en-GB" dirty="0">
              <a:latin typeface="+mn-lt"/>
              <a:ea typeface="+mn-ea"/>
              <a:cs typeface="+mn-cs"/>
            </a:endParaRPr>
          </a:p>
          <a:p>
            <a:pPr>
              <a:defRPr/>
            </a:pPr>
            <a:r>
              <a:rPr lang="en-US" dirty="0">
                <a:latin typeface="+mn-lt"/>
                <a:ea typeface="+mn-ea"/>
                <a:cs typeface="+mn-cs"/>
              </a:rPr>
              <a:t> </a:t>
            </a:r>
            <a:endParaRPr lang="en-GB" dirty="0">
              <a:latin typeface="+mn-lt"/>
              <a:ea typeface="+mn-ea"/>
              <a:cs typeface="+mn-cs"/>
            </a:endParaRPr>
          </a:p>
          <a:p>
            <a:pPr>
              <a:defRPr/>
            </a:pPr>
            <a:r>
              <a:rPr lang="en-US" dirty="0">
                <a:latin typeface="+mn-lt"/>
                <a:ea typeface="+mn-ea"/>
                <a:cs typeface="+mn-cs"/>
              </a:rPr>
              <a:t>Furthermore, individuals can often become complicit in the social structures that oppress and alienate them. For example, by subscribing to social media platforms that invade people’s privacy, we are to some extent complicit in the erosion of privacy in society. This phenomenon is often described under the heading of “hegemony” (Stahl 2008). It raises the question which criteria are to be applied to determine whether individual preferences are acceptable, and calls for a critical discourse on users’ preferences of openness and the contribution of openness to capabilities or emancipation.</a:t>
            </a:r>
            <a:endParaRPr lang="en-GB" dirty="0">
              <a:latin typeface="+mn-lt"/>
              <a:ea typeface="+mn-ea"/>
              <a:cs typeface="+mn-cs"/>
            </a:endParaRPr>
          </a:p>
          <a:p>
            <a:pPr>
              <a:defRPr/>
            </a:pPr>
            <a:endParaRPr lang="en-GB" dirty="0">
              <a:latin typeface="+mn-lt"/>
              <a:ea typeface="+mn-ea"/>
              <a:cs typeface="+mn-cs"/>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FC402B3E-535F-48F8-A195-9BC9A0FC0B4B}" type="slidenum">
              <a:rPr lang="en-GB" altLang="nb-NO" sz="1200" smtClean="0"/>
              <a:pPr/>
              <a:t>36</a:t>
            </a:fld>
            <a:endParaRPr lang="en-GB" altLang="nb-NO"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7688" indent="-247688">
              <a:buNone/>
            </a:pPr>
            <a:r>
              <a:rPr lang="en-GB" sz="1300" b="1" dirty="0" smtClean="0"/>
              <a:t>6.1. Social </a:t>
            </a:r>
            <a:r>
              <a:rPr lang="en-GB" sz="1300" b="1" dirty="0"/>
              <a:t>Development as a Development Goal</a:t>
            </a:r>
          </a:p>
          <a:p>
            <a:r>
              <a:rPr lang="en-GB" sz="1300" dirty="0"/>
              <a:t>Idea of human development and UN Human Development Index</a:t>
            </a:r>
          </a:p>
          <a:p>
            <a:r>
              <a:rPr lang="en-GB" sz="1300" dirty="0"/>
              <a:t>The HDI consists of four measures but three overall development goals</a:t>
            </a:r>
            <a:r>
              <a:rPr lang="en-GB" sz="1300" dirty="0" smtClean="0"/>
              <a:t>.</a:t>
            </a:r>
            <a:endParaRPr lang="en-GB" sz="1300" dirty="0"/>
          </a:p>
          <a:p>
            <a:r>
              <a:rPr lang="en-GB" sz="1300" b="1" i="1" u="sng" dirty="0"/>
              <a:t>ASK</a:t>
            </a:r>
            <a:r>
              <a:rPr lang="en-GB" sz="1300" dirty="0"/>
              <a:t> – what are those three overall development goals?</a:t>
            </a:r>
          </a:p>
          <a:p>
            <a:r>
              <a:rPr lang="en-GB" sz="1300" dirty="0" smtClean="0"/>
              <a:t>&gt;Health</a:t>
            </a:r>
            <a:r>
              <a:rPr lang="en-GB" sz="1300" dirty="0"/>
              <a:t>, Education, Wealth</a:t>
            </a:r>
          </a:p>
          <a:p>
            <a:r>
              <a:rPr lang="en-GB" sz="1300" dirty="0" smtClean="0"/>
              <a:t>&gt;Focus </a:t>
            </a:r>
            <a:r>
              <a:rPr lang="en-GB" sz="1300" dirty="0"/>
              <a:t>on health, education, ICTs</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3</a:t>
            </a:fld>
            <a:endParaRPr lang="en-GB"/>
          </a:p>
        </p:txBody>
      </p:sp>
    </p:spTree>
    <p:extLst>
      <p:ext uri="{BB962C8B-B14F-4D97-AF65-F5344CB8AC3E}">
        <p14:creationId xmlns:p14="http://schemas.microsoft.com/office/powerpoint/2010/main" val="4175104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As </a:t>
            </a:r>
            <a:r>
              <a:rPr lang="en-US" dirty="0" err="1">
                <a:latin typeface="+mn-lt"/>
                <a:ea typeface="+mn-ea"/>
                <a:cs typeface="+mn-cs"/>
              </a:rPr>
              <a:t>Hirchheim</a:t>
            </a:r>
            <a:r>
              <a:rPr lang="en-US" dirty="0">
                <a:latin typeface="+mn-lt"/>
                <a:ea typeface="+mn-ea"/>
                <a:cs typeface="+mn-cs"/>
              </a:rPr>
              <a:t> et al. (1995, p. 83) put it, reification “suppresses (i.e. through social ‘forgetting’ or ideology) the human authorship of certain conditions or practices which then appear indistinguishable from natural law. </a:t>
            </a:r>
            <a:r>
              <a:rPr lang="en-US" dirty="0">
                <a:solidFill>
                  <a:schemeClr val="accent1"/>
                </a:solidFill>
                <a:latin typeface="+mn-lt"/>
                <a:ea typeface="+mn-ea"/>
                <a:cs typeface="+mn-cs"/>
              </a:rPr>
              <a:t>Emancipation proceeds by revealing the sources and causes of the distorting influences which hide alternative ways of life from us.”</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Enhancing human agency is conceptually closely linked to “emancipation” that is at the core of critical theory. An important implication is the resistance to the reification of technology, namely, the process of rendering a socially malleable phenomenon into an apparently “objective” thing. For example, technologies have often been reified as productivity tools symbolizing efficiency and progress, while in practice the effects of technologies are entangled in social processes and entail emergent and unintended consequences </a:t>
            </a:r>
            <a:r>
              <a:rPr lang="en-GB" dirty="0">
                <a:latin typeface="+mn-lt"/>
                <a:ea typeface="+mn-ea"/>
                <a:cs typeface="+mn-cs"/>
              </a:rPr>
              <a:t>(</a:t>
            </a:r>
            <a:r>
              <a:rPr lang="en-GB" dirty="0" err="1">
                <a:latin typeface="+mn-lt"/>
                <a:ea typeface="+mn-ea"/>
                <a:cs typeface="+mn-cs"/>
              </a:rPr>
              <a:t>Orlikowski</a:t>
            </a:r>
            <a:r>
              <a:rPr lang="en-GB" dirty="0">
                <a:latin typeface="+mn-lt"/>
                <a:ea typeface="+mn-ea"/>
                <a:cs typeface="+mn-cs"/>
              </a:rPr>
              <a:t>, 2007)</a:t>
            </a:r>
            <a:r>
              <a:rPr lang="en-US" dirty="0">
                <a:latin typeface="+mn-lt"/>
                <a:ea typeface="+mn-ea"/>
                <a:cs typeface="+mn-cs"/>
              </a:rPr>
              <a:t>. Reification can limit agency, freedom and emancipation by obfuscating choices that users could have. Sen uses the term “agent” to refer to someone who takes action to initiate change according to his/her own values and objectives </a:t>
            </a:r>
            <a:r>
              <a:rPr lang="en-GB" dirty="0">
                <a:latin typeface="+mn-lt"/>
                <a:ea typeface="+mn-ea"/>
                <a:cs typeface="+mn-cs"/>
              </a:rPr>
              <a:t>(Sen, 2009)</a:t>
            </a:r>
            <a:r>
              <a:rPr lang="en-US" dirty="0">
                <a:latin typeface="+mn-lt"/>
                <a:ea typeface="+mn-ea"/>
                <a:cs typeface="+mn-cs"/>
              </a:rPr>
              <a:t>. Improvement of well-being does not automatically justify the deprivation of autonomy of individuals, and people should always retain the power as an autonomous being to be one’s own master, to make decision on one’s choice in life, whether it relates to the adoption of technology or the political arrangement of a society </a:t>
            </a:r>
            <a:r>
              <a:rPr lang="en-GB" dirty="0">
                <a:latin typeface="+mn-lt"/>
                <a:ea typeface="+mn-ea"/>
                <a:cs typeface="+mn-cs"/>
              </a:rPr>
              <a:t>(Crocker, 2008)</a:t>
            </a:r>
            <a:r>
              <a:rPr lang="en-US" dirty="0">
                <a:latin typeface="+mn-lt"/>
                <a:ea typeface="+mn-ea"/>
                <a:cs typeface="+mn-cs"/>
              </a:rPr>
              <a:t>. </a:t>
            </a:r>
            <a:endParaRPr lang="en-GB" dirty="0">
              <a:latin typeface="+mn-lt"/>
              <a:ea typeface="+mn-ea"/>
              <a:cs typeface="+mn-cs"/>
            </a:endParaRPr>
          </a:p>
          <a:p>
            <a:pPr defTabSz="457200" eaLnBrk="1" fontAlgn="auto" hangingPunct="1">
              <a:spcBef>
                <a:spcPts val="0"/>
              </a:spcBef>
              <a:spcAft>
                <a:spcPts val="0"/>
              </a:spcAft>
              <a:defRPr/>
            </a:pPr>
            <a:endParaRPr lang="en-GB" dirty="0">
              <a:latin typeface="+mn-lt"/>
              <a:ea typeface="+mn-ea"/>
              <a:cs typeface="+mn-cs"/>
            </a:endParaRPr>
          </a:p>
          <a:p>
            <a:pPr>
              <a:defRPr/>
            </a:pP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556E8B1C-C6CE-4F0D-A00E-FBEAF9C4A7CF}" type="slidenum">
              <a:rPr lang="en-GB" altLang="nb-NO" sz="1200" smtClean="0"/>
              <a:pPr/>
              <a:t>37</a:t>
            </a:fld>
            <a:endParaRPr lang="en-GB" altLang="nb-NO"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Both critical theory and the capability approach consider democratic discourses as pivotal to any social changes. </a:t>
            </a:r>
            <a:r>
              <a:rPr lang="en-US" b="1" dirty="0">
                <a:latin typeface="+mn-lt"/>
                <a:ea typeface="+mn-ea"/>
                <a:cs typeface="+mn-cs"/>
              </a:rPr>
              <a:t>Technology is a core infrastructure of modern societies but, unlike most other aspects of modern life, they are largely removed from democratic control. </a:t>
            </a:r>
            <a:r>
              <a:rPr lang="en-US" dirty="0">
                <a:latin typeface="+mn-lt"/>
                <a:ea typeface="+mn-ea"/>
                <a:cs typeface="+mn-cs"/>
              </a:rPr>
              <a:t>In light of their potentially significant impact, one can ask whether it is appropriate to leave the development of technical systems to </a:t>
            </a:r>
            <a:r>
              <a:rPr lang="en-US" b="1" dirty="0">
                <a:latin typeface="+mn-lt"/>
                <a:ea typeface="+mn-ea"/>
                <a:cs typeface="+mn-cs"/>
              </a:rPr>
              <a:t>market forces</a:t>
            </a:r>
            <a:r>
              <a:rPr lang="en-US" dirty="0">
                <a:latin typeface="+mn-lt"/>
                <a:ea typeface="+mn-ea"/>
                <a:cs typeface="+mn-cs"/>
              </a:rPr>
              <a:t>. The importance of democratic discourses for the future of technological development is promoted by philosophers of technology </a:t>
            </a:r>
            <a:r>
              <a:rPr lang="en-GB" dirty="0">
                <a:latin typeface="+mn-lt"/>
                <a:ea typeface="+mn-ea"/>
                <a:cs typeface="+mn-cs"/>
              </a:rPr>
              <a:t>(</a:t>
            </a:r>
            <a:r>
              <a:rPr lang="en-GB" dirty="0" err="1">
                <a:latin typeface="+mn-lt"/>
                <a:ea typeface="+mn-ea"/>
                <a:cs typeface="+mn-cs"/>
              </a:rPr>
              <a:t>Brey</a:t>
            </a:r>
            <a:r>
              <a:rPr lang="en-GB" dirty="0">
                <a:latin typeface="+mn-lt"/>
                <a:ea typeface="+mn-ea"/>
                <a:cs typeface="+mn-cs"/>
              </a:rPr>
              <a:t>, 2008)</a:t>
            </a:r>
            <a:r>
              <a:rPr lang="en-US" dirty="0">
                <a:latin typeface="+mn-lt"/>
                <a:ea typeface="+mn-ea"/>
                <a:cs typeface="+mn-cs"/>
              </a:rPr>
              <a:t> but also elsewhere, for example in the technology assessment community </a:t>
            </a:r>
            <a:r>
              <a:rPr lang="en-GB" dirty="0">
                <a:latin typeface="+mn-lt"/>
                <a:ea typeface="+mn-ea"/>
                <a:cs typeface="+mn-cs"/>
              </a:rPr>
              <a:t>(Genus and Coles, 2005)</a:t>
            </a:r>
            <a:r>
              <a:rPr lang="en-US" dirty="0">
                <a:latin typeface="+mn-lt"/>
                <a:ea typeface="+mn-ea"/>
                <a:cs typeface="+mn-cs"/>
              </a:rPr>
              <a:t> and even on high policy levels, for example in the European Commission </a:t>
            </a:r>
            <a:r>
              <a:rPr lang="en-GB" dirty="0">
                <a:latin typeface="+mn-lt"/>
                <a:ea typeface="+mn-ea"/>
                <a:cs typeface="+mn-cs"/>
              </a:rPr>
              <a:t>(2006)</a:t>
            </a:r>
            <a:r>
              <a:rPr lang="en-US" dirty="0">
                <a:latin typeface="+mn-lt"/>
                <a:ea typeface="+mn-ea"/>
                <a:cs typeface="+mn-cs"/>
              </a:rPr>
              <a:t>. However, implementing democratic discourses in practice is extremely problematic. </a:t>
            </a:r>
            <a:endParaRPr lang="en-GB" dirty="0">
              <a:latin typeface="+mn-lt"/>
              <a:ea typeface="+mn-ea"/>
              <a:cs typeface="+mn-cs"/>
            </a:endParaRPr>
          </a:p>
          <a:p>
            <a:pPr>
              <a:defRPr/>
            </a:pPr>
            <a:endParaRPr lang="en-GB"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8430F953-9F65-4135-9E4F-29A9FA849714}" type="slidenum">
              <a:rPr lang="en-GB" altLang="nb-NO" sz="1200" smtClean="0"/>
              <a:pPr/>
              <a:t>38</a:t>
            </a:fld>
            <a:endParaRPr lang="en-GB" altLang="nb-NO"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t>Relation of wealth, health, education is two-way</a:t>
            </a:r>
          </a:p>
          <a:p>
            <a:r>
              <a:rPr lang="en-GB" sz="1300" dirty="0"/>
              <a:t>Relation of health/education and ICTs is two-way</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4</a:t>
            </a:fld>
            <a:endParaRPr lang="en-GB"/>
          </a:p>
        </p:txBody>
      </p:sp>
    </p:spTree>
    <p:extLst>
      <p:ext uri="{BB962C8B-B14F-4D97-AF65-F5344CB8AC3E}">
        <p14:creationId xmlns:p14="http://schemas.microsoft.com/office/powerpoint/2010/main" val="42939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752"/>
            <a:r>
              <a:rPr lang="en-GB" sz="1300" b="1" dirty="0" smtClean="0"/>
              <a:t>6.2. </a:t>
            </a:r>
            <a:r>
              <a:rPr lang="en-GB" sz="1300" b="1" dirty="0"/>
              <a:t>ICTs, Health and Development</a:t>
            </a:r>
            <a:endParaRPr lang="en-GB" sz="1300" dirty="0"/>
          </a:p>
          <a:p>
            <a:r>
              <a:rPr lang="en-GB" sz="1300" dirty="0"/>
              <a:t>Categories of e-health via actors:</a:t>
            </a:r>
          </a:p>
          <a:p>
            <a:r>
              <a:rPr lang="en-GB" sz="1300" dirty="0"/>
              <a:t>- ordinary citizens via public health and patients</a:t>
            </a:r>
          </a:p>
          <a:p>
            <a:r>
              <a:rPr lang="en-GB" sz="1300" dirty="0"/>
              <a:t>- healthcare professionals: more medicine-oriented professionals and more healthcare-oriented professionals;</a:t>
            </a:r>
          </a:p>
          <a:p>
            <a:r>
              <a:rPr lang="en-GB" sz="1300" dirty="0"/>
              <a:t>- managers of healthcare facilities; and</a:t>
            </a:r>
          </a:p>
          <a:p>
            <a:r>
              <a:rPr lang="en-GB" sz="1300" dirty="0"/>
              <a:t>- higher level policy-makers.</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5</a:t>
            </a:fld>
            <a:endParaRPr lang="en-GB"/>
          </a:p>
        </p:txBody>
      </p:sp>
    </p:spTree>
    <p:extLst>
      <p:ext uri="{BB962C8B-B14F-4D97-AF65-F5344CB8AC3E}">
        <p14:creationId xmlns:p14="http://schemas.microsoft.com/office/powerpoint/2010/main" val="282802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4C5E5-CCD5-4A0C-838D-7018A955481E}" type="slidenum">
              <a:rPr lang="en-US"/>
              <a:pPr/>
              <a:t>6</a:t>
            </a:fld>
            <a:endParaRPr lang="en-US"/>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b="1" i="1" u="sng" dirty="0"/>
              <a:t>EXERCISE</a:t>
            </a:r>
            <a:endParaRPr lang="en-GB" sz="1300" dirty="0"/>
          </a:p>
          <a:p>
            <a:r>
              <a:rPr lang="en-GB" sz="1300" dirty="0"/>
              <a:t>Review two e-health cases in Chapter 6.  Where in the information value chain does the available evidence about impact focus?</a:t>
            </a:r>
          </a:p>
          <a:p>
            <a:r>
              <a:rPr lang="en-GB" sz="1300" dirty="0" smtClean="0"/>
              <a:t>&gt;Better </a:t>
            </a:r>
            <a:r>
              <a:rPr lang="en-GB" sz="1300" dirty="0"/>
              <a:t>data</a:t>
            </a:r>
          </a:p>
          <a:p>
            <a:r>
              <a:rPr lang="en-GB" sz="1300" dirty="0" smtClean="0"/>
              <a:t>&gt;Better </a:t>
            </a:r>
            <a:r>
              <a:rPr lang="en-GB" sz="1300" dirty="0"/>
              <a:t>decisions</a:t>
            </a:r>
          </a:p>
          <a:p>
            <a:r>
              <a:rPr lang="en-GB" sz="1300" dirty="0" smtClean="0"/>
              <a:t>&gt;One </a:t>
            </a:r>
            <a:r>
              <a:rPr lang="en-GB" sz="1300" dirty="0"/>
              <a:t>example only of action</a:t>
            </a:r>
          </a:p>
          <a:p>
            <a:r>
              <a:rPr lang="en-GB" sz="1300" dirty="0" smtClean="0"/>
              <a:t>&gt;No </a:t>
            </a:r>
            <a:r>
              <a:rPr lang="en-GB" sz="1300" dirty="0"/>
              <a:t>health results</a:t>
            </a:r>
          </a:p>
          <a:p>
            <a:r>
              <a:rPr lang="en-GB" sz="1300" dirty="0" smtClean="0"/>
              <a:t>&gt;Common </a:t>
            </a:r>
            <a:r>
              <a:rPr lang="en-GB" sz="1300" dirty="0"/>
              <a:t>pattern of data/info/knowledge improvement; some decision improvement; little action/health improvement</a:t>
            </a:r>
          </a:p>
          <a:p>
            <a:endParaRPr lang="en-GB" sz="1300" dirty="0"/>
          </a:p>
          <a:p>
            <a:r>
              <a:rPr lang="en-GB" sz="1300" b="1" i="1" u="sng" dirty="0"/>
              <a:t>EXERCISE</a:t>
            </a:r>
            <a:endParaRPr lang="en-GB" sz="1300" dirty="0"/>
          </a:p>
          <a:p>
            <a:r>
              <a:rPr lang="en-GB" sz="1300" dirty="0"/>
              <a:t>Look at the e-health challenges examples in Chapter 6.  What is the common pattern?</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7</a:t>
            </a:fld>
            <a:endParaRPr lang="en-GB"/>
          </a:p>
        </p:txBody>
      </p:sp>
    </p:spTree>
    <p:extLst>
      <p:ext uri="{BB962C8B-B14F-4D97-AF65-F5344CB8AC3E}">
        <p14:creationId xmlns:p14="http://schemas.microsoft.com/office/powerpoint/2010/main" val="45312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b="1" i="1" u="sng" dirty="0"/>
              <a:t>EXERCISE</a:t>
            </a:r>
            <a:endParaRPr lang="en-GB" sz="1300" dirty="0"/>
          </a:p>
          <a:p>
            <a:r>
              <a:rPr lang="en-GB" sz="1300" dirty="0"/>
              <a:t>Has the OLPC project achieved what was intended?  See evidence in Chapter 6</a:t>
            </a:r>
          </a:p>
          <a:p>
            <a:r>
              <a:rPr lang="en-GB" sz="1300" dirty="0" smtClean="0"/>
              <a:t>&gt;No</a:t>
            </a:r>
            <a:r>
              <a:rPr lang="en-GB" sz="1300" dirty="0"/>
              <a:t>: it finds no or even negative impact on learning, but ...</a:t>
            </a:r>
          </a:p>
          <a:p>
            <a:r>
              <a:rPr lang="en-GB" sz="1300" dirty="0" smtClean="0"/>
              <a:t>&gt;...</a:t>
            </a:r>
            <a:r>
              <a:rPr lang="en-GB" sz="1300" dirty="0"/>
              <a:t>there are economic and innovation benefits</a:t>
            </a:r>
          </a:p>
          <a:p>
            <a:r>
              <a:rPr lang="en-GB" sz="1300" b="1" i="1" u="sng" dirty="0"/>
              <a:t>ASK</a:t>
            </a:r>
            <a:r>
              <a:rPr lang="en-GB" sz="1300" dirty="0"/>
              <a:t>: why?</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8</a:t>
            </a:fld>
            <a:endParaRPr lang="en-GB"/>
          </a:p>
        </p:txBody>
      </p:sp>
    </p:spTree>
    <p:extLst>
      <p:ext uri="{BB962C8B-B14F-4D97-AF65-F5344CB8AC3E}">
        <p14:creationId xmlns:p14="http://schemas.microsoft.com/office/powerpoint/2010/main" val="367870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b="1" i="1" u="sng" dirty="0"/>
              <a:t>ASK</a:t>
            </a:r>
            <a:r>
              <a:rPr lang="en-GB" sz="1300" dirty="0"/>
              <a:t> – this is evidence from a global study.  What relation does it suggest between learning and the extent of use of ICTs?</a:t>
            </a:r>
          </a:p>
          <a:p>
            <a:r>
              <a:rPr lang="en-GB" sz="1300" dirty="0" smtClean="0"/>
              <a:t>&gt;</a:t>
            </a:r>
            <a:r>
              <a:rPr lang="en-GB" sz="1300" dirty="0"/>
              <a:t>Inverse-U relation</a:t>
            </a:r>
            <a:endParaRPr lang="en-GB" dirty="0"/>
          </a:p>
        </p:txBody>
      </p:sp>
      <p:sp>
        <p:nvSpPr>
          <p:cNvPr id="4" name="Slide Number Placeholder 3"/>
          <p:cNvSpPr>
            <a:spLocks noGrp="1"/>
          </p:cNvSpPr>
          <p:nvPr>
            <p:ph type="sldNum" sz="quarter" idx="10"/>
          </p:nvPr>
        </p:nvSpPr>
        <p:spPr/>
        <p:txBody>
          <a:bodyPr/>
          <a:lstStyle/>
          <a:p>
            <a:fld id="{5F6A4160-E033-4F95-87C3-7DDC6A11A40A}" type="slidenum">
              <a:rPr lang="en-GB" smtClean="0"/>
              <a:pPr/>
              <a:t>9</a:t>
            </a:fld>
            <a:endParaRPr lang="en-GB"/>
          </a:p>
        </p:txBody>
      </p:sp>
    </p:spTree>
    <p:extLst>
      <p:ext uri="{BB962C8B-B14F-4D97-AF65-F5344CB8AC3E}">
        <p14:creationId xmlns:p14="http://schemas.microsoft.com/office/powerpoint/2010/main" val="262297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524000" y="2286000"/>
            <a:ext cx="100584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524000" y="3429000"/>
            <a:ext cx="10058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151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endParaRPr lang="en-US"/>
          </a:p>
        </p:txBody>
      </p:sp>
      <p:sp>
        <p:nvSpPr>
          <p:cNvPr id="5" name="Rectangle 11"/>
          <p:cNvSpPr>
            <a:spLocks noGrp="1" noChangeArrowheads="1"/>
          </p:cNvSpPr>
          <p:nvPr>
            <p:ph type="ftr" sz="quarter" idx="11"/>
          </p:nvPr>
        </p:nvSpPr>
        <p:spPr/>
        <p:txBody>
          <a:bodyPr/>
          <a:lstStyle>
            <a:lvl1pPr>
              <a:defRPr/>
            </a:lvl1pPr>
          </a:lstStyle>
          <a:p>
            <a:endParaRPr lang="en-US"/>
          </a:p>
        </p:txBody>
      </p:sp>
      <p:sp>
        <p:nvSpPr>
          <p:cNvPr id="6" name="Rectangle 12"/>
          <p:cNvSpPr>
            <a:spLocks noGrp="1" noChangeArrowheads="1"/>
          </p:cNvSpPr>
          <p:nvPr>
            <p:ph type="sldNum" sz="quarter" idx="12"/>
          </p:nvPr>
        </p:nvSpPr>
        <p:spPr/>
        <p:txBody>
          <a:bodyPr/>
          <a:lstStyle>
            <a:lvl1pPr>
              <a:defRPr/>
            </a:lvl1pPr>
          </a:lstStyle>
          <a:p>
            <a:fld id="{E3FE4924-6E51-4158-B976-B6643944F843}" type="slidenum">
              <a:rPr lang="en-US" smtClean="0"/>
              <a:pPr/>
              <a:t>‹#›</a:t>
            </a:fld>
            <a:endParaRPr lang="en-US"/>
          </a:p>
        </p:txBody>
      </p:sp>
    </p:spTree>
    <p:extLst>
      <p:ext uri="{BB962C8B-B14F-4D97-AF65-F5344CB8AC3E}">
        <p14:creationId xmlns:p14="http://schemas.microsoft.com/office/powerpoint/2010/main" val="95269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838200"/>
            <a:ext cx="256540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1320800" y="838200"/>
            <a:ext cx="74930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endParaRPr lang="en-US"/>
          </a:p>
        </p:txBody>
      </p:sp>
      <p:sp>
        <p:nvSpPr>
          <p:cNvPr id="5" name="Rectangle 11"/>
          <p:cNvSpPr>
            <a:spLocks noGrp="1" noChangeArrowheads="1"/>
          </p:cNvSpPr>
          <p:nvPr>
            <p:ph type="ftr" sz="quarter" idx="11"/>
          </p:nvPr>
        </p:nvSpPr>
        <p:spPr/>
        <p:txBody>
          <a:bodyPr/>
          <a:lstStyle>
            <a:lvl1pPr>
              <a:defRPr/>
            </a:lvl1pPr>
          </a:lstStyle>
          <a:p>
            <a:endParaRPr lang="en-US"/>
          </a:p>
        </p:txBody>
      </p:sp>
      <p:sp>
        <p:nvSpPr>
          <p:cNvPr id="6" name="Rectangle 12"/>
          <p:cNvSpPr>
            <a:spLocks noGrp="1" noChangeArrowheads="1"/>
          </p:cNvSpPr>
          <p:nvPr>
            <p:ph type="sldNum" sz="quarter" idx="12"/>
          </p:nvPr>
        </p:nvSpPr>
        <p:spPr/>
        <p:txBody>
          <a:bodyPr/>
          <a:lstStyle>
            <a:lvl1pPr>
              <a:defRPr/>
            </a:lvl1pPr>
          </a:lstStyle>
          <a:p>
            <a:fld id="{5B147D86-F45F-457B-9B46-FC899A61CE6E}" type="slidenum">
              <a:rPr lang="en-US" smtClean="0"/>
              <a:pPr/>
              <a:t>‹#›</a:t>
            </a:fld>
            <a:endParaRPr lang="en-US"/>
          </a:p>
        </p:txBody>
      </p:sp>
    </p:spTree>
    <p:extLst>
      <p:ext uri="{BB962C8B-B14F-4D97-AF65-F5344CB8AC3E}">
        <p14:creationId xmlns:p14="http://schemas.microsoft.com/office/powerpoint/2010/main" val="237350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endParaRPr lang="nb-NO"/>
          </a:p>
        </p:txBody>
      </p:sp>
      <p:sp>
        <p:nvSpPr>
          <p:cNvPr id="3" name="Rectangle 3"/>
          <p:cNvSpPr>
            <a:spLocks noGrp="1" noChangeArrowheads="1"/>
          </p:cNvSpPr>
          <p:nvPr>
            <p:ph type="dt" idx="10"/>
          </p:nvPr>
        </p:nvSpPr>
        <p:spPr/>
        <p:txBody>
          <a:bodyPr/>
          <a:lstStyle>
            <a:lvl1pPr>
              <a:defRPr smtClean="0">
                <a:latin typeface="Arial" pitchFamily="34" charset="0"/>
                <a:ea typeface="ヒラギノ角ゴ Pro W3"/>
                <a:cs typeface="ヒラギノ角ゴ Pro W3"/>
              </a:defRPr>
            </a:lvl1pPr>
          </a:lstStyle>
          <a:p>
            <a:endParaRPr lang="en-US"/>
          </a:p>
        </p:txBody>
      </p:sp>
      <p:sp>
        <p:nvSpPr>
          <p:cNvPr id="4" name="Rectangle 4"/>
          <p:cNvSpPr>
            <a:spLocks noGrp="1" noChangeArrowheads="1"/>
          </p:cNvSpPr>
          <p:nvPr>
            <p:ph type="ftr" idx="11"/>
          </p:nvPr>
        </p:nvSpPr>
        <p:spPr/>
        <p:txBody>
          <a:bodyPr/>
          <a:lstStyle>
            <a:lvl1pPr>
              <a:defRPr smtClean="0">
                <a:latin typeface="Arial" pitchFamily="34" charset="0"/>
                <a:ea typeface="ヒラギノ角ゴ Pro W3"/>
                <a:cs typeface="ヒラギノ角ゴ Pro W3"/>
              </a:defRPr>
            </a:lvl1pPr>
          </a:lstStyle>
          <a:p>
            <a:endParaRPr lang="en-US"/>
          </a:p>
        </p:txBody>
      </p:sp>
      <p:sp>
        <p:nvSpPr>
          <p:cNvPr id="5" name="Rectangle 5"/>
          <p:cNvSpPr>
            <a:spLocks noGrp="1" noChangeArrowheads="1"/>
          </p:cNvSpPr>
          <p:nvPr>
            <p:ph type="sldNum" idx="12"/>
          </p:nvPr>
        </p:nvSpPr>
        <p:spPr/>
        <p:txBody>
          <a:bodyPr/>
          <a:lstStyle>
            <a:lvl1pPr>
              <a:defRPr/>
            </a:lvl1pPr>
          </a:lstStyle>
          <a:p>
            <a:fld id="{D01B278D-0C14-486F-A734-446F483C4A43}" type="slidenum">
              <a:rPr lang="en-US" smtClean="0"/>
              <a:pPr/>
              <a:t>‹#›</a:t>
            </a:fld>
            <a:endParaRPr lang="en-US"/>
          </a:p>
        </p:txBody>
      </p:sp>
    </p:spTree>
    <p:extLst>
      <p:ext uri="{BB962C8B-B14F-4D97-AF65-F5344CB8AC3E}">
        <p14:creationId xmlns:p14="http://schemas.microsoft.com/office/powerpoint/2010/main" val="118904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01149AC3-AAE0-4C16-8484-A24C5D4255BA}" type="slidenum">
              <a:rPr lang="en-US"/>
              <a:pPr/>
              <a:t>‹#›</a:t>
            </a:fld>
            <a:endParaRPr lang="en-US"/>
          </a:p>
        </p:txBody>
      </p:sp>
    </p:spTree>
    <p:extLst>
      <p:ext uri="{BB962C8B-B14F-4D97-AF65-F5344CB8AC3E}">
        <p14:creationId xmlns:p14="http://schemas.microsoft.com/office/powerpoint/2010/main" val="81846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FE27C6DE-5E54-46AD-9E9C-D9546054F4BA}" type="slidenum">
              <a:rPr lang="en-GB"/>
              <a:pPr>
                <a:defRPr/>
              </a:pPr>
              <a:t>‹#›</a:t>
            </a:fld>
            <a:endParaRPr lang="en-GB"/>
          </a:p>
        </p:txBody>
      </p:sp>
    </p:spTree>
    <p:extLst>
      <p:ext uri="{BB962C8B-B14F-4D97-AF65-F5344CB8AC3E}">
        <p14:creationId xmlns:p14="http://schemas.microsoft.com/office/powerpoint/2010/main" val="178581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4B5FC114-4766-42BD-8A61-0BAF68BA4B93}" type="slidenum">
              <a:rPr lang="en-GB"/>
              <a:pPr>
                <a:defRPr/>
              </a:pPr>
              <a:t>‹#›</a:t>
            </a:fld>
            <a:endParaRPr lang="en-GB"/>
          </a:p>
        </p:txBody>
      </p:sp>
    </p:spTree>
    <p:extLst>
      <p:ext uri="{BB962C8B-B14F-4D97-AF65-F5344CB8AC3E}">
        <p14:creationId xmlns:p14="http://schemas.microsoft.com/office/powerpoint/2010/main" val="419234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0AA57CA4-6816-4A71-AB6D-8EECA32BB5D2}" type="slidenum">
              <a:rPr lang="en-GB"/>
              <a:pPr>
                <a:defRPr/>
              </a:pPr>
              <a:t>‹#›</a:t>
            </a:fld>
            <a:endParaRPr lang="en-GB"/>
          </a:p>
        </p:txBody>
      </p:sp>
    </p:spTree>
    <p:extLst>
      <p:ext uri="{BB962C8B-B14F-4D97-AF65-F5344CB8AC3E}">
        <p14:creationId xmlns:p14="http://schemas.microsoft.com/office/powerpoint/2010/main" val="2870897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D7521E0F-3482-4EBC-8454-EEEAAC64E2C6}" type="slidenum">
              <a:rPr lang="en-GB"/>
              <a:pPr>
                <a:defRPr/>
              </a:pPr>
              <a:t>‹#›</a:t>
            </a:fld>
            <a:endParaRPr lang="en-GB"/>
          </a:p>
        </p:txBody>
      </p:sp>
    </p:spTree>
    <p:extLst>
      <p:ext uri="{BB962C8B-B14F-4D97-AF65-F5344CB8AC3E}">
        <p14:creationId xmlns:p14="http://schemas.microsoft.com/office/powerpoint/2010/main" val="998356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FA2158FE-0A2A-431C-93BD-ED3B289BFEBA}" type="slidenum">
              <a:rPr lang="en-GB"/>
              <a:pPr>
                <a:defRPr/>
              </a:pPr>
              <a:t>‹#›</a:t>
            </a:fld>
            <a:endParaRPr lang="en-GB"/>
          </a:p>
        </p:txBody>
      </p:sp>
    </p:spTree>
    <p:extLst>
      <p:ext uri="{BB962C8B-B14F-4D97-AF65-F5344CB8AC3E}">
        <p14:creationId xmlns:p14="http://schemas.microsoft.com/office/powerpoint/2010/main" val="58340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0000"/>
          <a:stretch>
            <a:fillRect/>
          </a:stretch>
        </p:blipFill>
        <p:spPr bwMode="auto">
          <a:xfrm>
            <a:off x="10962218" y="430214"/>
            <a:ext cx="122978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4" name="Content Placeholder 3"/>
          <p:cNvSpPr>
            <a:spLocks noGrp="1"/>
          </p:cNvSpPr>
          <p:nvPr>
            <p:ph sz="half" idx="2"/>
          </p:nvPr>
        </p:nvSpPr>
        <p:spPr>
          <a:xfrm>
            <a:off x="609600" y="1562101"/>
            <a:ext cx="10972800" cy="4564063"/>
          </a:xfrm>
        </p:spPr>
        <p:txBody>
          <a:bodyPr>
            <a:normAutofit/>
          </a:bodyPr>
          <a:lstStyle>
            <a:lvl1pPr marL="342900" indent="-342900">
              <a:buClr>
                <a:schemeClr val="accent1"/>
              </a:buClr>
              <a:buFont typeface="Wingdings" panose="05000000000000000000" pitchFamily="2" charset="2"/>
              <a:buChar char="§"/>
              <a:defRPr sz="3200"/>
            </a:lvl1pPr>
            <a:lvl2pPr marL="723900" indent="-368300">
              <a:buClr>
                <a:schemeClr val="accent1"/>
              </a:buClr>
              <a:buFont typeface="Wingdings" panose="05000000000000000000" pitchFamily="2" charset="2"/>
              <a:buChar char="§"/>
              <a:defRPr sz="2800"/>
            </a:lvl2pPr>
            <a:lvl3pPr marL="1079500" indent="-355600">
              <a:buClr>
                <a:schemeClr val="accent1"/>
              </a:buClr>
              <a:buFont typeface="Wingdings" panose="05000000000000000000" pitchFamily="2" charset="2"/>
              <a:buChar char="§"/>
              <a:defRPr sz="2400"/>
            </a:lvl3pPr>
            <a:lvl4pPr marL="1346200" indent="-266700">
              <a:buClr>
                <a:schemeClr val="accent1"/>
              </a:buClr>
              <a:buFont typeface="Wingdings" panose="05000000000000000000" pitchFamily="2" charset="2"/>
              <a:buChar char="§"/>
              <a:defRPr sz="2000"/>
            </a:lvl4pPr>
            <a:lvl5pPr marL="1701800" indent="-355600">
              <a:buClr>
                <a:schemeClr val="accent1"/>
              </a:buClr>
              <a:buFont typeface="Wingdings" panose="05000000000000000000" pitchFamily="2"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8"/>
          <p:cNvSpPr>
            <a:spLocks noGrp="1"/>
          </p:cNvSpPr>
          <p:nvPr>
            <p:ph type="sldNum" sz="quarter" idx="10"/>
          </p:nvPr>
        </p:nvSpPr>
        <p:spPr/>
        <p:txBody>
          <a:bodyPr/>
          <a:lstStyle>
            <a:lvl1pPr>
              <a:defRPr smtClean="0"/>
            </a:lvl1pPr>
          </a:lstStyle>
          <a:p>
            <a:pPr>
              <a:defRPr/>
            </a:pPr>
            <a:fld id="{086D6B73-6D93-4458-9182-DD8F9FB264F7}" type="slidenum">
              <a:rPr lang="en-GB"/>
              <a:pPr>
                <a:defRPr/>
              </a:pPr>
              <a:t>‹#›</a:t>
            </a:fld>
            <a:endParaRPr lang="en-GB"/>
          </a:p>
        </p:txBody>
      </p:sp>
    </p:spTree>
    <p:extLst>
      <p:ext uri="{BB962C8B-B14F-4D97-AF65-F5344CB8AC3E}">
        <p14:creationId xmlns:p14="http://schemas.microsoft.com/office/powerpoint/2010/main" val="15969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endParaRPr lang="en-US"/>
          </a:p>
        </p:txBody>
      </p:sp>
      <p:sp>
        <p:nvSpPr>
          <p:cNvPr id="5" name="Rectangle 11"/>
          <p:cNvSpPr>
            <a:spLocks noGrp="1" noChangeArrowheads="1"/>
          </p:cNvSpPr>
          <p:nvPr>
            <p:ph type="ftr" sz="quarter" idx="11"/>
          </p:nvPr>
        </p:nvSpPr>
        <p:spPr/>
        <p:txBody>
          <a:bodyPr/>
          <a:lstStyle>
            <a:lvl1pPr>
              <a:defRPr/>
            </a:lvl1pPr>
          </a:lstStyle>
          <a:p>
            <a:endParaRPr lang="en-US"/>
          </a:p>
        </p:txBody>
      </p:sp>
      <p:sp>
        <p:nvSpPr>
          <p:cNvPr id="6" name="Rectangle 12"/>
          <p:cNvSpPr>
            <a:spLocks noGrp="1" noChangeArrowheads="1"/>
          </p:cNvSpPr>
          <p:nvPr>
            <p:ph type="sldNum" sz="quarter" idx="12"/>
          </p:nvPr>
        </p:nvSpPr>
        <p:spPr/>
        <p:txBody>
          <a:bodyPr/>
          <a:lstStyle>
            <a:lvl1pPr>
              <a:defRPr/>
            </a:lvl1pPr>
          </a:lstStyle>
          <a:p>
            <a:fld id="{A0BD9D85-D8CC-4A74-BC5A-885EFED39D78}" type="slidenum">
              <a:rPr lang="en-US" smtClean="0"/>
              <a:pPr/>
              <a:t>‹#›</a:t>
            </a:fld>
            <a:endParaRPr lang="en-US"/>
          </a:p>
        </p:txBody>
      </p:sp>
    </p:spTree>
    <p:extLst>
      <p:ext uri="{BB962C8B-B14F-4D97-AF65-F5344CB8AC3E}">
        <p14:creationId xmlns:p14="http://schemas.microsoft.com/office/powerpoint/2010/main" val="327917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0"/>
          <p:cNvSpPr>
            <a:spLocks noGrp="1" noChangeArrowheads="1"/>
          </p:cNvSpPr>
          <p:nvPr>
            <p:ph type="dt" sz="half" idx="10"/>
          </p:nvPr>
        </p:nvSpPr>
        <p:spPr/>
        <p:txBody>
          <a:bodyPr/>
          <a:lstStyle>
            <a:lvl1pPr>
              <a:defRPr/>
            </a:lvl1pPr>
          </a:lstStyle>
          <a:p>
            <a:endParaRPr lang="en-US"/>
          </a:p>
        </p:txBody>
      </p:sp>
      <p:sp>
        <p:nvSpPr>
          <p:cNvPr id="5" name="Rectangle 11"/>
          <p:cNvSpPr>
            <a:spLocks noGrp="1" noChangeArrowheads="1"/>
          </p:cNvSpPr>
          <p:nvPr>
            <p:ph type="ftr" sz="quarter" idx="11"/>
          </p:nvPr>
        </p:nvSpPr>
        <p:spPr/>
        <p:txBody>
          <a:bodyPr/>
          <a:lstStyle>
            <a:lvl1pPr>
              <a:defRPr/>
            </a:lvl1pPr>
          </a:lstStyle>
          <a:p>
            <a:endParaRPr lang="en-US"/>
          </a:p>
        </p:txBody>
      </p:sp>
      <p:sp>
        <p:nvSpPr>
          <p:cNvPr id="6" name="Rectangle 12"/>
          <p:cNvSpPr>
            <a:spLocks noGrp="1" noChangeArrowheads="1"/>
          </p:cNvSpPr>
          <p:nvPr>
            <p:ph type="sldNum" sz="quarter" idx="12"/>
          </p:nvPr>
        </p:nvSpPr>
        <p:spPr/>
        <p:txBody>
          <a:bodyPr/>
          <a:lstStyle>
            <a:lvl1pPr>
              <a:defRPr/>
            </a:lvl1pPr>
          </a:lstStyle>
          <a:p>
            <a:fld id="{0669FE44-9D22-4E00-B970-26487636CC97}" type="slidenum">
              <a:rPr lang="en-US" smtClean="0"/>
              <a:pPr/>
              <a:t>‹#›</a:t>
            </a:fld>
            <a:endParaRPr lang="en-US"/>
          </a:p>
        </p:txBody>
      </p:sp>
    </p:spTree>
    <p:extLst>
      <p:ext uri="{BB962C8B-B14F-4D97-AF65-F5344CB8AC3E}">
        <p14:creationId xmlns:p14="http://schemas.microsoft.com/office/powerpoint/2010/main" val="340402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endParaRPr lang="en-US"/>
          </a:p>
        </p:txBody>
      </p:sp>
      <p:sp>
        <p:nvSpPr>
          <p:cNvPr id="6" name="Rectangle 11"/>
          <p:cNvSpPr>
            <a:spLocks noGrp="1" noChangeArrowheads="1"/>
          </p:cNvSpPr>
          <p:nvPr>
            <p:ph type="ftr" sz="quarter" idx="11"/>
          </p:nvPr>
        </p:nvSpPr>
        <p:spPr/>
        <p:txBody>
          <a:bodyPr/>
          <a:lstStyle>
            <a:lvl1pPr>
              <a:defRPr/>
            </a:lvl1pPr>
          </a:lstStyle>
          <a:p>
            <a:endParaRPr lang="en-US"/>
          </a:p>
        </p:txBody>
      </p:sp>
      <p:sp>
        <p:nvSpPr>
          <p:cNvPr id="7" name="Rectangle 12"/>
          <p:cNvSpPr>
            <a:spLocks noGrp="1" noChangeArrowheads="1"/>
          </p:cNvSpPr>
          <p:nvPr>
            <p:ph type="sldNum" sz="quarter" idx="12"/>
          </p:nvPr>
        </p:nvSpPr>
        <p:spPr/>
        <p:txBody>
          <a:bodyPr/>
          <a:lstStyle>
            <a:lvl1pPr>
              <a:defRPr/>
            </a:lvl1pPr>
          </a:lstStyle>
          <a:p>
            <a:fld id="{CC1B6B6E-AB03-4803-AF00-C2E41552E124}" type="slidenum">
              <a:rPr lang="en-US" smtClean="0"/>
              <a:pPr/>
              <a:t>‹#›</a:t>
            </a:fld>
            <a:endParaRPr lang="en-US"/>
          </a:p>
        </p:txBody>
      </p:sp>
    </p:spTree>
    <p:extLst>
      <p:ext uri="{BB962C8B-B14F-4D97-AF65-F5344CB8AC3E}">
        <p14:creationId xmlns:p14="http://schemas.microsoft.com/office/powerpoint/2010/main" val="345839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endParaRPr lang="en-US"/>
          </a:p>
        </p:txBody>
      </p:sp>
      <p:sp>
        <p:nvSpPr>
          <p:cNvPr id="8" name="Rectangle 11"/>
          <p:cNvSpPr>
            <a:spLocks noGrp="1" noChangeArrowheads="1"/>
          </p:cNvSpPr>
          <p:nvPr>
            <p:ph type="ftr" sz="quarter" idx="11"/>
          </p:nvPr>
        </p:nvSpPr>
        <p:spPr/>
        <p:txBody>
          <a:bodyPr/>
          <a:lstStyle>
            <a:lvl1pPr>
              <a:defRPr/>
            </a:lvl1pPr>
          </a:lstStyle>
          <a:p>
            <a:endParaRPr lang="en-US"/>
          </a:p>
        </p:txBody>
      </p:sp>
      <p:sp>
        <p:nvSpPr>
          <p:cNvPr id="9" name="Rectangle 12"/>
          <p:cNvSpPr>
            <a:spLocks noGrp="1" noChangeArrowheads="1"/>
          </p:cNvSpPr>
          <p:nvPr>
            <p:ph type="sldNum" sz="quarter" idx="12"/>
          </p:nvPr>
        </p:nvSpPr>
        <p:spPr/>
        <p:txBody>
          <a:bodyPr/>
          <a:lstStyle>
            <a:lvl1pPr>
              <a:defRPr/>
            </a:lvl1pPr>
          </a:lstStyle>
          <a:p>
            <a:fld id="{0F3D3D46-53B9-4127-BEDD-C6044BB2633A}" type="slidenum">
              <a:rPr lang="en-US" smtClean="0"/>
              <a:pPr/>
              <a:t>‹#›</a:t>
            </a:fld>
            <a:endParaRPr lang="en-US"/>
          </a:p>
        </p:txBody>
      </p:sp>
    </p:spTree>
    <p:extLst>
      <p:ext uri="{BB962C8B-B14F-4D97-AF65-F5344CB8AC3E}">
        <p14:creationId xmlns:p14="http://schemas.microsoft.com/office/powerpoint/2010/main" val="250727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endParaRPr lang="en-US"/>
          </a:p>
        </p:txBody>
      </p:sp>
      <p:sp>
        <p:nvSpPr>
          <p:cNvPr id="4" name="Rectangle 11"/>
          <p:cNvSpPr>
            <a:spLocks noGrp="1" noChangeArrowheads="1"/>
          </p:cNvSpPr>
          <p:nvPr>
            <p:ph type="ftr" sz="quarter" idx="11"/>
          </p:nvPr>
        </p:nvSpPr>
        <p:spPr/>
        <p:txBody>
          <a:bodyPr/>
          <a:lstStyle>
            <a:lvl1pPr>
              <a:defRPr/>
            </a:lvl1pPr>
          </a:lstStyle>
          <a:p>
            <a:endParaRPr lang="en-US"/>
          </a:p>
        </p:txBody>
      </p:sp>
      <p:sp>
        <p:nvSpPr>
          <p:cNvPr id="5" name="Rectangle 12"/>
          <p:cNvSpPr>
            <a:spLocks noGrp="1" noChangeArrowheads="1"/>
          </p:cNvSpPr>
          <p:nvPr>
            <p:ph type="sldNum" sz="quarter" idx="12"/>
          </p:nvPr>
        </p:nvSpPr>
        <p:spPr/>
        <p:txBody>
          <a:bodyPr/>
          <a:lstStyle>
            <a:lvl1pPr>
              <a:defRPr/>
            </a:lvl1pPr>
          </a:lstStyle>
          <a:p>
            <a:fld id="{986AEE01-416B-4DA5-B139-3284DC5D7A9E}" type="slidenum">
              <a:rPr lang="en-US" smtClean="0"/>
              <a:pPr/>
              <a:t>‹#›</a:t>
            </a:fld>
            <a:endParaRPr lang="en-US"/>
          </a:p>
        </p:txBody>
      </p:sp>
    </p:spTree>
    <p:extLst>
      <p:ext uri="{BB962C8B-B14F-4D97-AF65-F5344CB8AC3E}">
        <p14:creationId xmlns:p14="http://schemas.microsoft.com/office/powerpoint/2010/main" val="341647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endParaRPr lang="en-US"/>
          </a:p>
        </p:txBody>
      </p:sp>
      <p:sp>
        <p:nvSpPr>
          <p:cNvPr id="3" name="Rectangle 11"/>
          <p:cNvSpPr>
            <a:spLocks noGrp="1" noChangeArrowheads="1"/>
          </p:cNvSpPr>
          <p:nvPr>
            <p:ph type="ftr" sz="quarter" idx="11"/>
          </p:nvPr>
        </p:nvSpPr>
        <p:spPr/>
        <p:txBody>
          <a:bodyPr/>
          <a:lstStyle>
            <a:lvl1pPr>
              <a:defRPr/>
            </a:lvl1pPr>
          </a:lstStyle>
          <a:p>
            <a:endParaRPr lang="en-US"/>
          </a:p>
        </p:txBody>
      </p:sp>
      <p:sp>
        <p:nvSpPr>
          <p:cNvPr id="4" name="Rectangle 12"/>
          <p:cNvSpPr>
            <a:spLocks noGrp="1" noChangeArrowheads="1"/>
          </p:cNvSpPr>
          <p:nvPr>
            <p:ph type="sldNum" sz="quarter" idx="12"/>
          </p:nvPr>
        </p:nvSpPr>
        <p:spPr/>
        <p:txBody>
          <a:bodyPr/>
          <a:lstStyle>
            <a:lvl1pPr>
              <a:defRPr/>
            </a:lvl1pPr>
          </a:lstStyle>
          <a:p>
            <a:fld id="{3AC2D9EB-B78F-4FF5-888D-2856047B591E}" type="slidenum">
              <a:rPr lang="en-US" smtClean="0"/>
              <a:pPr/>
              <a:t>‹#›</a:t>
            </a:fld>
            <a:endParaRPr lang="en-US"/>
          </a:p>
        </p:txBody>
      </p:sp>
    </p:spTree>
    <p:extLst>
      <p:ext uri="{BB962C8B-B14F-4D97-AF65-F5344CB8AC3E}">
        <p14:creationId xmlns:p14="http://schemas.microsoft.com/office/powerpoint/2010/main" val="182584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p:txBody>
          <a:bodyPr/>
          <a:lstStyle>
            <a:lvl1pPr>
              <a:defRPr/>
            </a:lvl1pPr>
          </a:lstStyle>
          <a:p>
            <a:endParaRPr lang="en-US"/>
          </a:p>
        </p:txBody>
      </p:sp>
      <p:sp>
        <p:nvSpPr>
          <p:cNvPr id="6" name="Rectangle 11"/>
          <p:cNvSpPr>
            <a:spLocks noGrp="1" noChangeArrowheads="1"/>
          </p:cNvSpPr>
          <p:nvPr>
            <p:ph type="ftr" sz="quarter" idx="11"/>
          </p:nvPr>
        </p:nvSpPr>
        <p:spPr/>
        <p:txBody>
          <a:bodyPr/>
          <a:lstStyle>
            <a:lvl1pPr>
              <a:defRPr/>
            </a:lvl1pPr>
          </a:lstStyle>
          <a:p>
            <a:endParaRPr lang="en-US"/>
          </a:p>
        </p:txBody>
      </p:sp>
      <p:sp>
        <p:nvSpPr>
          <p:cNvPr id="7" name="Rectangle 12"/>
          <p:cNvSpPr>
            <a:spLocks noGrp="1" noChangeArrowheads="1"/>
          </p:cNvSpPr>
          <p:nvPr>
            <p:ph type="sldNum" sz="quarter" idx="12"/>
          </p:nvPr>
        </p:nvSpPr>
        <p:spPr/>
        <p:txBody>
          <a:bodyPr/>
          <a:lstStyle>
            <a:lvl1pPr>
              <a:defRPr/>
            </a:lvl1pPr>
          </a:lstStyle>
          <a:p>
            <a:fld id="{30B14001-D78F-4681-85F4-5FB5BE33163F}" type="slidenum">
              <a:rPr lang="en-US" smtClean="0"/>
              <a:pPr/>
              <a:t>‹#›</a:t>
            </a:fld>
            <a:endParaRPr lang="en-US"/>
          </a:p>
        </p:txBody>
      </p:sp>
    </p:spTree>
    <p:extLst>
      <p:ext uri="{BB962C8B-B14F-4D97-AF65-F5344CB8AC3E}">
        <p14:creationId xmlns:p14="http://schemas.microsoft.com/office/powerpoint/2010/main" val="27576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p:txBody>
          <a:bodyPr/>
          <a:lstStyle>
            <a:lvl1pPr>
              <a:defRPr/>
            </a:lvl1pPr>
          </a:lstStyle>
          <a:p>
            <a:endParaRPr lang="en-US"/>
          </a:p>
        </p:txBody>
      </p:sp>
      <p:sp>
        <p:nvSpPr>
          <p:cNvPr id="6" name="Rectangle 11"/>
          <p:cNvSpPr>
            <a:spLocks noGrp="1" noChangeArrowheads="1"/>
          </p:cNvSpPr>
          <p:nvPr>
            <p:ph type="ftr" sz="quarter" idx="11"/>
          </p:nvPr>
        </p:nvSpPr>
        <p:spPr/>
        <p:txBody>
          <a:bodyPr/>
          <a:lstStyle>
            <a:lvl1pPr>
              <a:defRPr/>
            </a:lvl1pPr>
          </a:lstStyle>
          <a:p>
            <a:endParaRPr lang="en-US"/>
          </a:p>
        </p:txBody>
      </p:sp>
      <p:sp>
        <p:nvSpPr>
          <p:cNvPr id="7" name="Rectangle 12"/>
          <p:cNvSpPr>
            <a:spLocks noGrp="1" noChangeArrowheads="1"/>
          </p:cNvSpPr>
          <p:nvPr>
            <p:ph type="sldNum" sz="quarter" idx="12"/>
          </p:nvPr>
        </p:nvSpPr>
        <p:spPr/>
        <p:txBody>
          <a:bodyPr/>
          <a:lstStyle>
            <a:lvl1pPr>
              <a:defRPr/>
            </a:lvl1pPr>
          </a:lstStyle>
          <a:p>
            <a:fld id="{E0AED736-1E83-4F68-8FDE-50B043490FF9}" type="slidenum">
              <a:rPr lang="en-US" smtClean="0"/>
              <a:pPr/>
              <a:t>‹#›</a:t>
            </a:fld>
            <a:endParaRPr lang="en-US"/>
          </a:p>
        </p:txBody>
      </p:sp>
    </p:spTree>
    <p:extLst>
      <p:ext uri="{BB962C8B-B14F-4D97-AF65-F5344CB8AC3E}">
        <p14:creationId xmlns:p14="http://schemas.microsoft.com/office/powerpoint/2010/main" val="196744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20800" y="8382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8"/>
          <p:cNvSpPr>
            <a:spLocks noGrp="1" noChangeArrowheads="1"/>
          </p:cNvSpPr>
          <p:nvPr>
            <p:ph type="body" idx="1"/>
          </p:nvPr>
        </p:nvSpPr>
        <p:spPr bwMode="auto">
          <a:xfrm>
            <a:off x="1320800" y="1981200"/>
            <a:ext cx="1026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p:cNvSpPr>
            <a:spLocks noGrp="1" noChangeArrowheads="1"/>
          </p:cNvSpPr>
          <p:nvPr>
            <p:ph type="dt" sz="half" idx="2"/>
          </p:nvPr>
        </p:nvSpPr>
        <p:spPr bwMode="auto">
          <a:xfrm>
            <a:off x="13208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900">
                <a:latin typeface="Arial" charset="0"/>
                <a:ea typeface="ヒラギノ角ゴ Pro W3" charset="-128"/>
                <a:cs typeface="ヒラギノ角ゴ Pro W3" charset="-128"/>
              </a:defRPr>
            </a:lvl1pPr>
          </a:lstStyle>
          <a:p>
            <a:endParaRPr lang="en-US"/>
          </a:p>
        </p:txBody>
      </p:sp>
      <p:sp>
        <p:nvSpPr>
          <p:cNvPr id="1035" name="Rectangle 11"/>
          <p:cNvSpPr>
            <a:spLocks noGrp="1" noChangeArrowheads="1"/>
          </p:cNvSpPr>
          <p:nvPr>
            <p:ph type="ftr" sz="quarter" idx="3"/>
          </p:nvPr>
        </p:nvSpPr>
        <p:spPr bwMode="auto">
          <a:xfrm>
            <a:off x="4064000" y="6248400"/>
            <a:ext cx="640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900">
                <a:latin typeface="Arial" charset="0"/>
                <a:ea typeface="ヒラギノ角ゴ Pro W3" charset="-128"/>
                <a:cs typeface="ヒラギノ角ゴ Pro W3" charset="-128"/>
              </a:defRPr>
            </a:lvl1pPr>
          </a:lstStyle>
          <a:p>
            <a:endParaRPr lang="en-US"/>
          </a:p>
        </p:txBody>
      </p:sp>
      <p:sp>
        <p:nvSpPr>
          <p:cNvPr id="1036" name="Rectangle 12"/>
          <p:cNvSpPr>
            <a:spLocks noGrp="1" noChangeArrowheads="1"/>
          </p:cNvSpPr>
          <p:nvPr>
            <p:ph type="sldNum" sz="quarter" idx="4"/>
          </p:nvPr>
        </p:nvSpPr>
        <p:spPr bwMode="auto">
          <a:xfrm>
            <a:off x="10668000" y="62484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lvl1pPr>
          </a:lstStyle>
          <a:p>
            <a:fld id="{D01B278D-0C14-486F-A734-446F483C4A43}" type="slidenum">
              <a:rPr lang="en-US" smtClean="0"/>
              <a:pPr/>
              <a:t>‹#›</a:t>
            </a:fld>
            <a:endParaRPr lang="en-US"/>
          </a:p>
        </p:txBody>
      </p:sp>
      <p:pic>
        <p:nvPicPr>
          <p:cNvPr id="1031" name="Picture 8" descr="MN_IFI_A_ENG.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6401" y="228601"/>
            <a:ext cx="393276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4314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6" r:id="rId14"/>
    <p:sldLayoutId id="2147483687" r:id="rId15"/>
    <p:sldLayoutId id="2147483688" r:id="rId16"/>
    <p:sldLayoutId id="2147483689" r:id="rId17"/>
    <p:sldLayoutId id="2147483690" r:id="rId18"/>
    <p:sldLayoutId id="2147483691" r:id="rId19"/>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Valu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2351088" y="1557338"/>
            <a:ext cx="7777162" cy="2063750"/>
          </a:xfrm>
          <a:prstGeom prst="rect">
            <a:avLst/>
          </a:prstGeom>
          <a:noFill/>
          <a:ln w="9525">
            <a:noFill/>
            <a:miter lim="800000"/>
            <a:headEnd/>
            <a:tailEnd/>
          </a:ln>
          <a:effectLst/>
        </p:spPr>
        <p:txBody>
          <a:bodyPr/>
          <a:lstStyle/>
          <a:p>
            <a:pPr algn="ctr" eaLnBrk="1" hangingPunct="1">
              <a:lnSpc>
                <a:spcPct val="80000"/>
              </a:lnSpc>
              <a:spcBef>
                <a:spcPct val="20000"/>
              </a:spcBef>
              <a:buClr>
                <a:schemeClr val="hlink"/>
              </a:buClr>
              <a:buSzPct val="60000"/>
              <a:buFont typeface="Wingdings" pitchFamily="2" charset="2"/>
              <a:buNone/>
            </a:pPr>
            <a:endParaRPr lang="en-GB" dirty="0">
              <a:effectLst>
                <a:outerShdw blurRad="38100" dist="38100" dir="2700000" algn="tl">
                  <a:srgbClr val="000000"/>
                </a:outerShdw>
              </a:effectLst>
            </a:endParaRPr>
          </a:p>
          <a:p>
            <a:pPr algn="ctr" eaLnBrk="1" hangingPunct="1">
              <a:lnSpc>
                <a:spcPct val="80000"/>
              </a:lnSpc>
              <a:spcBef>
                <a:spcPct val="20000"/>
              </a:spcBef>
              <a:buClr>
                <a:schemeClr val="hlink"/>
              </a:buClr>
              <a:buSzPct val="60000"/>
              <a:buFont typeface="Wingdings" pitchFamily="2" charset="2"/>
              <a:buNone/>
            </a:pPr>
            <a:endParaRPr lang="en-GB" sz="2800" dirty="0">
              <a:effectLst>
                <a:outerShdw blurRad="38100" dist="38100" dir="2700000" algn="tl">
                  <a:srgbClr val="000000"/>
                </a:outerShdw>
              </a:effectLst>
            </a:endParaRPr>
          </a:p>
          <a:p>
            <a:pPr algn="ctr" eaLnBrk="1" hangingPunct="1">
              <a:lnSpc>
                <a:spcPct val="80000"/>
              </a:lnSpc>
              <a:spcBef>
                <a:spcPct val="20000"/>
              </a:spcBef>
              <a:buClr>
                <a:schemeClr val="hlink"/>
              </a:buClr>
              <a:buSzPct val="60000"/>
              <a:buFont typeface="Wingdings" pitchFamily="2" charset="2"/>
              <a:buNone/>
            </a:pPr>
            <a:endParaRPr lang="en-GB" sz="2800" dirty="0">
              <a:effectLst>
                <a:outerShdw blurRad="38100" dist="38100" dir="2700000" algn="tl">
                  <a:srgbClr val="000000"/>
                </a:outerShdw>
              </a:effectLst>
            </a:endParaRPr>
          </a:p>
          <a:p>
            <a:pPr algn="ctr" eaLnBrk="1" hangingPunct="1">
              <a:lnSpc>
                <a:spcPct val="80000"/>
              </a:lnSpc>
              <a:spcBef>
                <a:spcPct val="20000"/>
              </a:spcBef>
              <a:buClr>
                <a:schemeClr val="hlink"/>
              </a:buClr>
              <a:buSzPct val="60000"/>
              <a:buFont typeface="Wingdings" pitchFamily="2" charset="2"/>
              <a:buNone/>
            </a:pPr>
            <a:r>
              <a:rPr lang="en-GB" sz="3600" dirty="0" smtClean="0">
                <a:effectLst>
                  <a:outerShdw blurRad="38100" dist="38100" dir="2700000" algn="tl">
                    <a:srgbClr val="000000"/>
                  </a:outerShdw>
                </a:effectLst>
                <a:latin typeface="Tahoma" charset="0"/>
              </a:rPr>
              <a:t>Amartya Sen: The Capabilities Approach</a:t>
            </a:r>
            <a:endParaRPr lang="en-GB" sz="3600" dirty="0">
              <a:effectLst>
                <a:outerShdw blurRad="38100" dist="38100" dir="2700000" algn="tl">
                  <a:srgbClr val="000000"/>
                </a:outerShdw>
              </a:effectLst>
              <a:latin typeface="Tahoma" charset="0"/>
            </a:endParaRPr>
          </a:p>
          <a:p>
            <a:pPr algn="ctr" eaLnBrk="1" hangingPunct="1">
              <a:lnSpc>
                <a:spcPct val="80000"/>
              </a:lnSpc>
              <a:spcBef>
                <a:spcPct val="20000"/>
              </a:spcBef>
              <a:buClr>
                <a:schemeClr val="hlink"/>
              </a:buClr>
              <a:buSzPct val="60000"/>
              <a:buFont typeface="Wingdings" pitchFamily="2" charset="2"/>
              <a:buNone/>
            </a:pPr>
            <a:r>
              <a:rPr lang="en-GB" sz="3600" dirty="0" err="1" smtClean="0">
                <a:effectLst>
                  <a:outerShdw blurRad="38100" dist="38100" dir="2700000" algn="tl">
                    <a:srgbClr val="000000"/>
                  </a:outerShdw>
                </a:effectLst>
                <a:latin typeface="Tahoma" charset="0"/>
              </a:rPr>
              <a:t>Sundeep</a:t>
            </a:r>
            <a:r>
              <a:rPr lang="en-GB" sz="3600" dirty="0" smtClean="0">
                <a:effectLst>
                  <a:outerShdw blurRad="38100" dist="38100" dir="2700000" algn="tl">
                    <a:srgbClr val="000000"/>
                  </a:outerShdw>
                </a:effectLst>
                <a:latin typeface="Tahoma" charset="0"/>
              </a:rPr>
              <a:t> Sahay</a:t>
            </a:r>
            <a:endParaRPr lang="en-GB" sz="3600" dirty="0">
              <a:effectLst>
                <a:outerShdw blurRad="38100" dist="38100" dir="2700000" algn="tl">
                  <a:srgbClr val="000000"/>
                </a:outerShdw>
              </a:effectLst>
              <a:latin typeface="Tahom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908051"/>
            <a:ext cx="8229600" cy="1139825"/>
          </a:xfrm>
        </p:spPr>
        <p:txBody>
          <a:bodyPr/>
          <a:lstStyle/>
          <a:p>
            <a:r>
              <a:rPr lang="en-GB" sz="3600" dirty="0"/>
              <a:t>Amartya Sen’s </a:t>
            </a:r>
            <a:r>
              <a:rPr lang="en-GB" sz="3600" dirty="0" smtClean="0"/>
              <a:t>Capability </a:t>
            </a:r>
            <a:r>
              <a:rPr lang="en-GB" sz="3600" dirty="0"/>
              <a:t>A</a:t>
            </a:r>
            <a:r>
              <a:rPr lang="en-GB" sz="3600" dirty="0" smtClean="0"/>
              <a:t>pproach</a:t>
            </a:r>
            <a:endParaRPr lang="en-US" sz="3600" dirty="0"/>
          </a:p>
        </p:txBody>
      </p:sp>
      <p:sp>
        <p:nvSpPr>
          <p:cNvPr id="11267" name="Rectangle 3"/>
          <p:cNvSpPr>
            <a:spLocks noGrp="1" noChangeArrowheads="1"/>
          </p:cNvSpPr>
          <p:nvPr>
            <p:ph idx="1"/>
          </p:nvPr>
        </p:nvSpPr>
        <p:spPr>
          <a:xfrm>
            <a:off x="1992313" y="2347913"/>
            <a:ext cx="8229600" cy="576262"/>
          </a:xfrm>
        </p:spPr>
        <p:txBody>
          <a:bodyPr/>
          <a:lstStyle/>
          <a:p>
            <a:pPr algn="just">
              <a:buFont typeface="Wingdings" pitchFamily="2" charset="2"/>
              <a:buNone/>
            </a:pPr>
            <a:r>
              <a:rPr lang="en-GB" i="1" dirty="0">
                <a:cs typeface="Times New Roman" pitchFamily="18" charset="0"/>
              </a:rPr>
              <a:t>	</a:t>
            </a:r>
            <a:r>
              <a:rPr lang="en-GB" dirty="0">
                <a:cs typeface="Times New Roman" pitchFamily="18" charset="0"/>
              </a:rPr>
              <a:t>Development can be seen as a process of expanding the real freedoms that people enjoy. […] Focusing particularly on people’s capability to choose the lives they have reason to value 	</a:t>
            </a:r>
          </a:p>
          <a:p>
            <a:pPr algn="just">
              <a:buFont typeface="Wingdings" pitchFamily="2" charset="2"/>
              <a:buNone/>
            </a:pPr>
            <a:r>
              <a:rPr lang="en-GB" dirty="0">
                <a:cs typeface="Times New Roman" pitchFamily="18" charset="0"/>
              </a:rPr>
              <a:t>	(Sen 1999)</a:t>
            </a:r>
          </a:p>
          <a:p>
            <a:pPr algn="just"/>
            <a:endParaRPr lang="en-GB" dirty="0">
              <a:cs typeface="Times New Roman" pitchFamily="18" charset="0"/>
            </a:endParaRPr>
          </a:p>
          <a:p>
            <a:pPr algn="just"/>
            <a:endParaRPr lang="en-GB" sz="2400" dirty="0">
              <a:cs typeface="Times New Roman" pitchFamily="18" charset="0"/>
            </a:endParaRPr>
          </a:p>
          <a:p>
            <a:pPr algn="just"/>
            <a:endParaRPr lang="en-GB" dirty="0">
              <a:cs typeface="Times New Roman" pitchFamily="18" charset="0"/>
            </a:endParaRPr>
          </a:p>
          <a:p>
            <a:endParaRPr lang="en-US" dirty="0"/>
          </a:p>
        </p:txBody>
      </p:sp>
      <p:sp>
        <p:nvSpPr>
          <p:cNvPr id="11268" name="AutoShape 4"/>
          <p:cNvSpPr>
            <a:spLocks noChangeArrowheads="1"/>
          </p:cNvSpPr>
          <p:nvPr/>
        </p:nvSpPr>
        <p:spPr bwMode="auto">
          <a:xfrm>
            <a:off x="2208213" y="5680076"/>
            <a:ext cx="976312"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GB"/>
          </a:p>
        </p:txBody>
      </p:sp>
      <p:sp>
        <p:nvSpPr>
          <p:cNvPr id="11269" name="Text Box 5"/>
          <p:cNvSpPr txBox="1">
            <a:spLocks noChangeArrowheads="1"/>
          </p:cNvSpPr>
          <p:nvPr/>
        </p:nvSpPr>
        <p:spPr bwMode="auto">
          <a:xfrm>
            <a:off x="3575050" y="5657850"/>
            <a:ext cx="6985000" cy="579438"/>
          </a:xfrm>
          <a:prstGeom prst="rect">
            <a:avLst/>
          </a:prstGeom>
          <a:noFill/>
          <a:ln w="9525">
            <a:noFill/>
            <a:miter lim="800000"/>
            <a:headEnd/>
            <a:tailEnd/>
          </a:ln>
          <a:effectLst/>
        </p:spPr>
        <p:txBody>
          <a:bodyPr>
            <a:spAutoFit/>
          </a:bodyPr>
          <a:lstStyle/>
          <a:p>
            <a:pPr>
              <a:spcBef>
                <a:spcPct val="50000"/>
              </a:spcBef>
            </a:pPr>
            <a:r>
              <a:rPr lang="en-GB" sz="3200"/>
              <a:t>Increasing choice</a:t>
            </a:r>
            <a:r>
              <a:rPr lang="en-GB" sz="2400"/>
              <a:t> </a:t>
            </a:r>
            <a:endParaRPr 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The Capabilities Framework</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grpSp>
        <p:nvGrpSpPr>
          <p:cNvPr id="1026" name="Group 2"/>
          <p:cNvGrpSpPr>
            <a:grpSpLocks/>
          </p:cNvGrpSpPr>
          <p:nvPr/>
        </p:nvGrpSpPr>
        <p:grpSpPr bwMode="auto">
          <a:xfrm>
            <a:off x="1919536" y="1484784"/>
            <a:ext cx="8307688" cy="3960440"/>
            <a:chOff x="1692" y="758"/>
            <a:chExt cx="8323" cy="3968"/>
          </a:xfrm>
        </p:grpSpPr>
        <p:sp>
          <p:nvSpPr>
            <p:cNvPr id="1027" name="Text Box 3"/>
            <p:cNvSpPr txBox="1">
              <a:spLocks noChangeArrowheads="1"/>
            </p:cNvSpPr>
            <p:nvPr/>
          </p:nvSpPr>
          <p:spPr bwMode="auto">
            <a:xfrm>
              <a:off x="3636" y="2566"/>
              <a:ext cx="1257" cy="75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Opportunities: Contextual Capabilities</a:t>
              </a:r>
              <a:endParaRPr lang="en-US" sz="1400">
                <a:cs typeface="Arial" pitchFamily="34" charset="0"/>
              </a:endParaRPr>
            </a:p>
          </p:txBody>
        </p:sp>
        <p:grpSp>
          <p:nvGrpSpPr>
            <p:cNvPr id="1028" name="Group 4"/>
            <p:cNvGrpSpPr>
              <a:grpSpLocks/>
            </p:cNvGrpSpPr>
            <p:nvPr/>
          </p:nvGrpSpPr>
          <p:grpSpPr bwMode="auto">
            <a:xfrm>
              <a:off x="8354" y="2563"/>
              <a:ext cx="1258" cy="901"/>
              <a:chOff x="8437" y="1585"/>
              <a:chExt cx="1258" cy="901"/>
            </a:xfrm>
          </p:grpSpPr>
          <p:sp>
            <p:nvSpPr>
              <p:cNvPr id="1029" name="Text Box 5"/>
              <p:cNvSpPr txBox="1">
                <a:spLocks noChangeArrowheads="1"/>
              </p:cNvSpPr>
              <p:nvPr/>
            </p:nvSpPr>
            <p:spPr bwMode="auto">
              <a:xfrm>
                <a:off x="8437" y="1585"/>
                <a:ext cx="1258" cy="451"/>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i="1">
                    <a:latin typeface="Calibri" pitchFamily="34" charset="0"/>
                    <a:cs typeface="Arial" pitchFamily="34" charset="0"/>
                  </a:rPr>
                  <a:t>Realised Functionings</a:t>
                </a:r>
                <a:endParaRPr lang="en-US" sz="1400">
                  <a:cs typeface="Arial" pitchFamily="34" charset="0"/>
                </a:endParaRPr>
              </a:p>
            </p:txBody>
          </p:sp>
          <p:sp>
            <p:nvSpPr>
              <p:cNvPr id="1030" name="Text Box 6"/>
              <p:cNvSpPr txBox="1">
                <a:spLocks noChangeArrowheads="1"/>
              </p:cNvSpPr>
              <p:nvPr/>
            </p:nvSpPr>
            <p:spPr bwMode="auto">
              <a:xfrm>
                <a:off x="8437" y="2036"/>
                <a:ext cx="1258" cy="45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i="1">
                    <a:latin typeface="Calibri" pitchFamily="34" charset="0"/>
                    <a:cs typeface="Arial" pitchFamily="34" charset="0"/>
                  </a:rPr>
                  <a:t>Unrealised Functionings</a:t>
                </a:r>
                <a:endParaRPr lang="en-US" sz="1400">
                  <a:cs typeface="Arial" pitchFamily="34" charset="0"/>
                </a:endParaRPr>
              </a:p>
            </p:txBody>
          </p:sp>
        </p:grpSp>
        <p:sp>
          <p:nvSpPr>
            <p:cNvPr id="1031" name="Text Box 7"/>
            <p:cNvSpPr txBox="1">
              <a:spLocks noChangeArrowheads="1"/>
            </p:cNvSpPr>
            <p:nvPr/>
          </p:nvSpPr>
          <p:spPr bwMode="auto">
            <a:xfrm>
              <a:off x="1692" y="1435"/>
              <a:ext cx="1258" cy="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400" b="1" dirty="0">
                  <a:latin typeface="Calibri" pitchFamily="34" charset="0"/>
                  <a:cs typeface="Arial" pitchFamily="34" charset="0"/>
                </a:rPr>
                <a:t>Individual/ Community/</a:t>
              </a:r>
              <a:br>
                <a:rPr lang="en-GB" sz="1400" b="1" dirty="0">
                  <a:latin typeface="Calibri" pitchFamily="34" charset="0"/>
                  <a:cs typeface="Arial" pitchFamily="34" charset="0"/>
                </a:rPr>
              </a:br>
              <a:r>
                <a:rPr lang="en-GB" sz="1400" b="1" dirty="0">
                  <a:latin typeface="Calibri" pitchFamily="34" charset="0"/>
                  <a:cs typeface="Arial" pitchFamily="34" charset="0"/>
                </a:rPr>
                <a:t>Context Differences</a:t>
              </a:r>
              <a:endParaRPr lang="en-US" sz="1400" dirty="0">
                <a:cs typeface="Arial" pitchFamily="34" charset="0"/>
              </a:endParaRPr>
            </a:p>
          </p:txBody>
        </p:sp>
        <p:sp>
          <p:nvSpPr>
            <p:cNvPr id="1032" name="Text Box 8"/>
            <p:cNvSpPr txBox="1">
              <a:spLocks noChangeArrowheads="1"/>
            </p:cNvSpPr>
            <p:nvPr/>
          </p:nvSpPr>
          <p:spPr bwMode="auto">
            <a:xfrm>
              <a:off x="3623" y="758"/>
              <a:ext cx="1257"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Values</a:t>
              </a:r>
              <a:endParaRPr lang="en-US" sz="1400">
                <a:cs typeface="Arial" pitchFamily="34" charset="0"/>
              </a:endParaRPr>
            </a:p>
          </p:txBody>
        </p:sp>
        <p:sp>
          <p:nvSpPr>
            <p:cNvPr id="1033" name="Line 9"/>
            <p:cNvSpPr>
              <a:spLocks noChangeShapeType="1"/>
            </p:cNvSpPr>
            <p:nvPr/>
          </p:nvSpPr>
          <p:spPr bwMode="auto">
            <a:xfrm flipV="1">
              <a:off x="2950" y="985"/>
              <a:ext cx="673" cy="7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4880" y="985"/>
              <a:ext cx="84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flipV="1">
              <a:off x="4893" y="2716"/>
              <a:ext cx="84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7607" y="985"/>
              <a:ext cx="0" cy="158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flipV="1">
              <a:off x="6951" y="2716"/>
              <a:ext cx="140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nvGrpSpPr>
            <p:cNvPr id="1038" name="Group 14"/>
            <p:cNvGrpSpPr>
              <a:grpSpLocks/>
            </p:cNvGrpSpPr>
            <p:nvPr/>
          </p:nvGrpSpPr>
          <p:grpSpPr bwMode="auto">
            <a:xfrm>
              <a:off x="3478" y="3270"/>
              <a:ext cx="3773" cy="1350"/>
              <a:chOff x="4401" y="5044"/>
              <a:chExt cx="5940" cy="1620"/>
            </a:xfrm>
          </p:grpSpPr>
          <p:sp>
            <p:nvSpPr>
              <p:cNvPr id="1039" name="Line 15"/>
              <p:cNvSpPr>
                <a:spLocks noChangeShapeType="1"/>
              </p:cNvSpPr>
              <p:nvPr/>
            </p:nvSpPr>
            <p:spPr bwMode="auto">
              <a:xfrm>
                <a:off x="4401" y="5044"/>
                <a:ext cx="0" cy="54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4401" y="5584"/>
                <a:ext cx="594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flipV="1">
                <a:off x="10341" y="5044"/>
                <a:ext cx="0" cy="54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7461" y="5584"/>
                <a:ext cx="0" cy="54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Text Box 19"/>
              <p:cNvSpPr txBox="1">
                <a:spLocks noChangeArrowheads="1"/>
              </p:cNvSpPr>
              <p:nvPr/>
            </p:nvSpPr>
            <p:spPr bwMode="auto">
              <a:xfrm>
                <a:off x="6381" y="6124"/>
                <a:ext cx="1980" cy="54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400" b="1" i="1">
                    <a:latin typeface="Calibri" pitchFamily="34" charset="0"/>
                    <a:cs typeface="Arial" pitchFamily="34" charset="0"/>
                  </a:rPr>
                  <a:t>Freedoms</a:t>
                </a:r>
                <a:endParaRPr lang="en-US" sz="1400">
                  <a:cs typeface="Arial" pitchFamily="34" charset="0"/>
                </a:endParaRPr>
              </a:p>
            </p:txBody>
          </p:sp>
        </p:grpSp>
        <p:sp>
          <p:nvSpPr>
            <p:cNvPr id="1044" name="Line 20"/>
            <p:cNvSpPr>
              <a:spLocks noChangeShapeType="1"/>
            </p:cNvSpPr>
            <p:nvPr/>
          </p:nvSpPr>
          <p:spPr bwMode="auto">
            <a:xfrm flipV="1">
              <a:off x="6982" y="985"/>
              <a:ext cx="6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Text Box 21"/>
            <p:cNvSpPr txBox="1">
              <a:spLocks noChangeArrowheads="1"/>
            </p:cNvSpPr>
            <p:nvPr/>
          </p:nvSpPr>
          <p:spPr bwMode="auto">
            <a:xfrm>
              <a:off x="8757" y="3976"/>
              <a:ext cx="1258" cy="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Development Outcomes</a:t>
              </a:r>
              <a:endParaRPr lang="en-US" sz="1400">
                <a:cs typeface="Arial" pitchFamily="34" charset="0"/>
              </a:endParaRPr>
            </a:p>
          </p:txBody>
        </p:sp>
        <p:sp>
          <p:nvSpPr>
            <p:cNvPr id="1046" name="Line 22"/>
            <p:cNvSpPr>
              <a:spLocks noChangeShapeType="1"/>
            </p:cNvSpPr>
            <p:nvPr/>
          </p:nvSpPr>
          <p:spPr bwMode="auto">
            <a:xfrm>
              <a:off x="9612" y="2716"/>
              <a:ext cx="343" cy="0"/>
            </a:xfrm>
            <a:prstGeom prst="line">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flipH="1">
              <a:off x="9612" y="2716"/>
              <a:ext cx="343" cy="1260"/>
            </a:xfrm>
            <a:prstGeom prst="line">
              <a:avLst/>
            </a:prstGeom>
            <a:noFill/>
            <a:ln w="9525" cap="rnd">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nvGrpSpPr>
            <p:cNvPr id="1048" name="Group 24"/>
            <p:cNvGrpSpPr>
              <a:grpSpLocks/>
            </p:cNvGrpSpPr>
            <p:nvPr/>
          </p:nvGrpSpPr>
          <p:grpSpPr bwMode="auto">
            <a:xfrm>
              <a:off x="4622" y="1269"/>
              <a:ext cx="1371" cy="1294"/>
              <a:chOff x="7583" y="3101"/>
              <a:chExt cx="1371" cy="1294"/>
            </a:xfrm>
          </p:grpSpPr>
          <p:sp>
            <p:nvSpPr>
              <p:cNvPr id="1049" name="Line 25"/>
              <p:cNvSpPr>
                <a:spLocks noChangeShapeType="1"/>
              </p:cNvSpPr>
              <p:nvPr/>
            </p:nvSpPr>
            <p:spPr bwMode="auto">
              <a:xfrm>
                <a:off x="8272" y="3101"/>
                <a:ext cx="0" cy="706"/>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AutoShape 26"/>
              <p:cNvSpPr>
                <a:spLocks noChangeArrowheads="1"/>
              </p:cNvSpPr>
              <p:nvPr/>
            </p:nvSpPr>
            <p:spPr bwMode="auto">
              <a:xfrm>
                <a:off x="7585" y="3103"/>
                <a:ext cx="1369" cy="1286"/>
              </a:xfrm>
              <a:prstGeom prst="pentagon">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1" name="Line 27"/>
              <p:cNvSpPr>
                <a:spLocks noChangeShapeType="1"/>
              </p:cNvSpPr>
              <p:nvPr/>
            </p:nvSpPr>
            <p:spPr bwMode="auto">
              <a:xfrm flipH="1" flipV="1">
                <a:off x="7583" y="3597"/>
                <a:ext cx="689" cy="21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flipV="1">
                <a:off x="8272" y="3592"/>
                <a:ext cx="665" cy="215"/>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flipH="1">
                <a:off x="7856" y="3807"/>
                <a:ext cx="416" cy="58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a:off x="8272" y="3807"/>
                <a:ext cx="417" cy="58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Text Box 31"/>
              <p:cNvSpPr txBox="1">
                <a:spLocks noChangeArrowheads="1"/>
              </p:cNvSpPr>
              <p:nvPr/>
            </p:nvSpPr>
            <p:spPr bwMode="auto">
              <a:xfrm>
                <a:off x="8299" y="3491"/>
                <a:ext cx="476" cy="153"/>
              </a:xfrm>
              <a:prstGeom prst="rect">
                <a:avLst/>
              </a:prstGeom>
              <a:noFill/>
              <a:ln w="9525">
                <a:no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400" b="1">
                    <a:latin typeface="Calibri" pitchFamily="34" charset="0"/>
                    <a:cs typeface="Arial" pitchFamily="34" charset="0"/>
                  </a:rPr>
                  <a:t>Political</a:t>
                </a:r>
                <a:endParaRPr lang="en-US" sz="1800">
                  <a:cs typeface="Arial" pitchFamily="34" charset="0"/>
                </a:endParaRPr>
              </a:p>
            </p:txBody>
          </p:sp>
          <p:sp>
            <p:nvSpPr>
              <p:cNvPr id="1056" name="Text Box 32"/>
              <p:cNvSpPr txBox="1">
                <a:spLocks noChangeArrowheads="1"/>
              </p:cNvSpPr>
              <p:nvPr/>
            </p:nvSpPr>
            <p:spPr bwMode="auto">
              <a:xfrm>
                <a:off x="7764" y="3491"/>
                <a:ext cx="476" cy="153"/>
              </a:xfrm>
              <a:prstGeom prst="rect">
                <a:avLst/>
              </a:prstGeom>
              <a:noFill/>
              <a:ln w="9525">
                <a:noFill/>
                <a:miter lim="800000"/>
                <a:headEnd/>
                <a:tailEnd/>
              </a:ln>
            </p:spPr>
            <p:txBody>
              <a:bodyPr vert="horz" wrap="square" lIns="27432" tIns="9144" rIns="27432" bIns="9144" numCol="1" anchor="t" anchorCtr="0" compatLnSpc="1">
                <a:prstTxWarp prst="textNoShape">
                  <a:avLst/>
                </a:prstTxWarp>
              </a:bodyPr>
              <a:lstStyle/>
              <a:p>
                <a:pPr algn="ctr">
                  <a:spcAft>
                    <a:spcPts val="1000"/>
                  </a:spcAft>
                </a:pPr>
                <a:r>
                  <a:rPr lang="en-GB" sz="400" b="1">
                    <a:latin typeface="Calibri" pitchFamily="34" charset="0"/>
                    <a:cs typeface="Arial" pitchFamily="34" charset="0"/>
                  </a:rPr>
                  <a:t>Economic</a:t>
                </a:r>
                <a:endParaRPr lang="en-US" sz="1800">
                  <a:cs typeface="Arial" pitchFamily="34" charset="0"/>
                </a:endParaRPr>
              </a:p>
            </p:txBody>
          </p:sp>
          <p:sp>
            <p:nvSpPr>
              <p:cNvPr id="1057" name="Text Box 33"/>
              <p:cNvSpPr txBox="1">
                <a:spLocks noChangeArrowheads="1"/>
              </p:cNvSpPr>
              <p:nvPr/>
            </p:nvSpPr>
            <p:spPr bwMode="auto">
              <a:xfrm>
                <a:off x="7704" y="3785"/>
                <a:ext cx="476" cy="153"/>
              </a:xfrm>
              <a:prstGeom prst="rect">
                <a:avLst/>
              </a:prstGeom>
              <a:noFill/>
              <a:ln w="9525">
                <a:no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400" b="1">
                    <a:latin typeface="Calibri" pitchFamily="34" charset="0"/>
                    <a:cs typeface="Arial" pitchFamily="34" charset="0"/>
                  </a:rPr>
                  <a:t>Social</a:t>
                </a:r>
                <a:endParaRPr lang="en-US" sz="1800">
                  <a:cs typeface="Arial" pitchFamily="34" charset="0"/>
                </a:endParaRPr>
              </a:p>
            </p:txBody>
          </p:sp>
          <p:sp>
            <p:nvSpPr>
              <p:cNvPr id="1058" name="Text Box 34"/>
              <p:cNvSpPr txBox="1">
                <a:spLocks noChangeArrowheads="1"/>
              </p:cNvSpPr>
              <p:nvPr/>
            </p:nvSpPr>
            <p:spPr bwMode="auto">
              <a:xfrm>
                <a:off x="8359" y="3785"/>
                <a:ext cx="476" cy="153"/>
              </a:xfrm>
              <a:prstGeom prst="rect">
                <a:avLst/>
              </a:prstGeom>
              <a:noFill/>
              <a:ln w="9525">
                <a:no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400" b="1">
                    <a:latin typeface="Calibri" pitchFamily="34" charset="0"/>
                    <a:cs typeface="Arial" pitchFamily="34" charset="0"/>
                  </a:rPr>
                  <a:t>Security</a:t>
                </a:r>
                <a:endParaRPr lang="en-US" sz="1800">
                  <a:cs typeface="Arial" pitchFamily="34" charset="0"/>
                </a:endParaRPr>
              </a:p>
            </p:txBody>
          </p:sp>
          <p:sp>
            <p:nvSpPr>
              <p:cNvPr id="1059" name="Text Box 35"/>
              <p:cNvSpPr txBox="1">
                <a:spLocks noChangeArrowheads="1"/>
              </p:cNvSpPr>
              <p:nvPr/>
            </p:nvSpPr>
            <p:spPr bwMode="auto">
              <a:xfrm>
                <a:off x="7883" y="4197"/>
                <a:ext cx="773" cy="153"/>
              </a:xfrm>
              <a:prstGeom prst="rect">
                <a:avLst/>
              </a:prstGeom>
              <a:noFill/>
              <a:ln w="9525">
                <a:no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400" b="1">
                    <a:latin typeface="Calibri" pitchFamily="34" charset="0"/>
                    <a:cs typeface="Arial" pitchFamily="34" charset="0"/>
                  </a:rPr>
                  <a:t>Informational</a:t>
                </a:r>
                <a:endParaRPr lang="en-US" sz="1800">
                  <a:cs typeface="Arial" pitchFamily="34" charset="0"/>
                </a:endParaRPr>
              </a:p>
            </p:txBody>
          </p:sp>
        </p:grpSp>
        <p:sp>
          <p:nvSpPr>
            <p:cNvPr id="1060" name="Text Box 36"/>
            <p:cNvSpPr txBox="1">
              <a:spLocks noChangeArrowheads="1"/>
            </p:cNvSpPr>
            <p:nvPr/>
          </p:nvSpPr>
          <p:spPr bwMode="auto">
            <a:xfrm>
              <a:off x="5724" y="758"/>
              <a:ext cx="1258"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Choice</a:t>
              </a:r>
              <a:endParaRPr lang="en-US" sz="1400">
                <a:cs typeface="Arial" pitchFamily="34" charset="0"/>
              </a:endParaRPr>
            </a:p>
          </p:txBody>
        </p:sp>
        <p:sp>
          <p:nvSpPr>
            <p:cNvPr id="1061" name="Text Box 37"/>
            <p:cNvSpPr txBox="1">
              <a:spLocks noChangeArrowheads="1"/>
            </p:cNvSpPr>
            <p:nvPr/>
          </p:nvSpPr>
          <p:spPr bwMode="auto">
            <a:xfrm>
              <a:off x="5737" y="2566"/>
              <a:ext cx="1258" cy="75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Specific Capabilities</a:t>
              </a:r>
              <a:endParaRPr lang="en-US" sz="1400">
                <a:cs typeface="Arial" pitchFamily="34" charset="0"/>
              </a:endParaRPr>
            </a:p>
          </p:txBody>
        </p:sp>
        <p:sp>
          <p:nvSpPr>
            <p:cNvPr id="1062" name="Line 38"/>
            <p:cNvSpPr>
              <a:spLocks noChangeShapeType="1"/>
            </p:cNvSpPr>
            <p:nvPr/>
          </p:nvSpPr>
          <p:spPr bwMode="auto">
            <a:xfrm>
              <a:off x="2963" y="2034"/>
              <a:ext cx="673" cy="7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flipV="1">
              <a:off x="5993" y="4440"/>
              <a:ext cx="2764" cy="0"/>
            </a:xfrm>
            <a:prstGeom prst="line">
              <a:avLst/>
            </a:prstGeom>
            <a:noFill/>
            <a:ln w="9525" cap="rnd">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sp>
        <p:nvSpPr>
          <p:cNvPr id="49" name="Rectangle 48"/>
          <p:cNvSpPr/>
          <p:nvPr/>
        </p:nvSpPr>
        <p:spPr>
          <a:xfrm>
            <a:off x="4943872" y="4941168"/>
            <a:ext cx="1224136" cy="43204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951984" y="3284984"/>
            <a:ext cx="3915916" cy="9361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919536" y="1484784"/>
            <a:ext cx="3240360" cy="25922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1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9"/>
                                        </p:tgtEl>
                                      </p:cBhvr>
                                    </p:animEffect>
                                    <p:set>
                                      <p:cBhvr>
                                        <p:cTn id="12" dur="1" fill="hold">
                                          <p:stCondLst>
                                            <p:cond delay="1999"/>
                                          </p:stCondLst>
                                        </p:cTn>
                                        <p:tgtEl>
                                          <p:spTgt spid="4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0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0"/>
                                        </p:tgtEl>
                                      </p:cBhvr>
                                    </p:animEffect>
                                    <p:set>
                                      <p:cBhvr>
                                        <p:cTn id="20" dur="1" fill="hold">
                                          <p:stCondLst>
                                            <p:cond delay="1999"/>
                                          </p:stCondLst>
                                        </p:cTn>
                                        <p:tgtEl>
                                          <p:spTgt spid="5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Capabilities in Practice</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sp>
        <p:nvSpPr>
          <p:cNvPr id="5133" name="Rectangle 13"/>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29" name="Rectangle 57"/>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124" name="Picture 4" descr="https://upload.wikimedia.org/wikipedia/commons/4/41/Left_side_of_Flying_Pigeon.jpg"/>
          <p:cNvPicPr>
            <a:picLocks noChangeAspect="1" noChangeArrowheads="1"/>
          </p:cNvPicPr>
          <p:nvPr/>
        </p:nvPicPr>
        <p:blipFill>
          <a:blip r:embed="rId3" cstate="print"/>
          <a:srcRect/>
          <a:stretch>
            <a:fillRect/>
          </a:stretch>
        </p:blipFill>
        <p:spPr bwMode="auto">
          <a:xfrm>
            <a:off x="2639616" y="1772816"/>
            <a:ext cx="3195492" cy="2130628"/>
          </a:xfrm>
          <a:prstGeom prst="rect">
            <a:avLst/>
          </a:prstGeom>
          <a:noFill/>
        </p:spPr>
      </p:pic>
      <p:pic>
        <p:nvPicPr>
          <p:cNvPr id="5126" name="Picture 6" descr="http://aminnesotaninchina.areavoices.com/files/2012/04/armless-003small.jpg"/>
          <p:cNvPicPr>
            <a:picLocks noChangeAspect="1" noChangeArrowheads="1"/>
          </p:cNvPicPr>
          <p:nvPr/>
        </p:nvPicPr>
        <p:blipFill>
          <a:blip r:embed="rId4" cstate="print"/>
          <a:srcRect/>
          <a:stretch>
            <a:fillRect/>
          </a:stretch>
        </p:blipFill>
        <p:spPr bwMode="auto">
          <a:xfrm>
            <a:off x="2639617" y="4149080"/>
            <a:ext cx="2689891" cy="2016224"/>
          </a:xfrm>
          <a:prstGeom prst="rect">
            <a:avLst/>
          </a:prstGeom>
          <a:noFill/>
        </p:spPr>
      </p:pic>
      <p:pic>
        <p:nvPicPr>
          <p:cNvPr id="5128" name="Picture 8" descr="http://www.forestsmonitor.org/uploads/fe2c2acf991103d520af678f9c75ff96/fig3.jpg"/>
          <p:cNvPicPr>
            <a:picLocks noChangeAspect="1" noChangeArrowheads="1"/>
          </p:cNvPicPr>
          <p:nvPr/>
        </p:nvPicPr>
        <p:blipFill>
          <a:blip r:embed="rId5" cstate="print"/>
          <a:srcRect/>
          <a:stretch>
            <a:fillRect/>
          </a:stretch>
        </p:blipFill>
        <p:spPr bwMode="auto">
          <a:xfrm>
            <a:off x="6168008" y="4149081"/>
            <a:ext cx="3024336" cy="2011184"/>
          </a:xfrm>
          <a:prstGeom prst="rect">
            <a:avLst/>
          </a:prstGeom>
          <a:noFill/>
        </p:spPr>
      </p:pic>
      <p:grpSp>
        <p:nvGrpSpPr>
          <p:cNvPr id="12" name="Group 11"/>
          <p:cNvGrpSpPr/>
          <p:nvPr/>
        </p:nvGrpSpPr>
        <p:grpSpPr>
          <a:xfrm>
            <a:off x="7824193" y="1844824"/>
            <a:ext cx="1358935" cy="2016224"/>
            <a:chOff x="6300192" y="1844824"/>
            <a:chExt cx="1358935" cy="2016224"/>
          </a:xfrm>
        </p:grpSpPr>
        <p:pic>
          <p:nvPicPr>
            <p:cNvPr id="5122" name="Picture 2" descr="https://upload.wikimedia.org/wikipedia/commons/5/5e/Cambodian_girls_on_bicycle.jpg"/>
            <p:cNvPicPr>
              <a:picLocks noChangeAspect="1" noChangeArrowheads="1"/>
            </p:cNvPicPr>
            <p:nvPr/>
          </p:nvPicPr>
          <p:blipFill>
            <a:blip r:embed="rId6" cstate="print"/>
            <a:srcRect/>
            <a:stretch>
              <a:fillRect/>
            </a:stretch>
          </p:blipFill>
          <p:spPr bwMode="auto">
            <a:xfrm>
              <a:off x="6300192" y="1844824"/>
              <a:ext cx="1358935" cy="2016224"/>
            </a:xfrm>
            <a:prstGeom prst="rect">
              <a:avLst/>
            </a:prstGeom>
            <a:noFill/>
          </p:spPr>
        </p:pic>
        <p:sp>
          <p:nvSpPr>
            <p:cNvPr id="13" name="TextBox 12"/>
            <p:cNvSpPr txBox="1"/>
            <p:nvPr/>
          </p:nvSpPr>
          <p:spPr>
            <a:xfrm>
              <a:off x="6444208" y="2204864"/>
              <a:ext cx="1080120" cy="1569660"/>
            </a:xfrm>
            <a:prstGeom prst="rect">
              <a:avLst/>
            </a:prstGeom>
            <a:noFill/>
          </p:spPr>
          <p:txBody>
            <a:bodyPr wrap="square" rtlCol="0">
              <a:spAutoFit/>
            </a:bodyPr>
            <a:lstStyle/>
            <a:p>
              <a:pPr algn="ctr"/>
              <a:r>
                <a:rPr lang="en-GB" sz="9600" b="1" dirty="0">
                  <a:solidFill>
                    <a:srgbClr val="C00000"/>
                  </a:solidFill>
                  <a:latin typeface="Verdana" pitchFamily="34" charset="0"/>
                  <a:ea typeface="Verdana" pitchFamily="34" charset="0"/>
                  <a:cs typeface="Verdana" pitchFamily="34" charset="0"/>
                </a:rPr>
                <a:t>X</a:t>
              </a:r>
              <a:endParaRPr lang="en-GB" sz="9600" b="1" dirty="0">
                <a:solidFill>
                  <a:srgbClr val="C00000"/>
                </a:solidFill>
                <a:latin typeface="Verdana" pitchFamily="34" charset="0"/>
                <a:ea typeface="Verdana" pitchFamily="34" charset="0"/>
                <a:cs typeface="Verdana" pitchFamily="34" charset="0"/>
              </a:endParaRPr>
            </a:p>
          </p:txBody>
        </p:sp>
      </p:grpSp>
      <p:sp>
        <p:nvSpPr>
          <p:cNvPr id="14" name="Rectangle 13"/>
          <p:cNvSpPr/>
          <p:nvPr/>
        </p:nvSpPr>
        <p:spPr>
          <a:xfrm>
            <a:off x="6096000" y="6150114"/>
            <a:ext cx="4572000" cy="707886"/>
          </a:xfrm>
          <a:prstGeom prst="rect">
            <a:avLst/>
          </a:prstGeom>
        </p:spPr>
        <p:txBody>
          <a:bodyPr>
            <a:spAutoFit/>
          </a:bodyPr>
          <a:lstStyle/>
          <a:p>
            <a:pPr algn="r"/>
            <a:r>
              <a:rPr lang="en-GB" sz="800" dirty="0">
                <a:latin typeface="Verdana" pitchFamily="34" charset="0"/>
                <a:ea typeface="Verdana" pitchFamily="34" charset="0"/>
                <a:cs typeface="Verdana" pitchFamily="34" charset="0"/>
              </a:rPr>
              <a:t>Image sources: https://en.wikipedia.org/wiki/Bicycle#/media/File:Left_side_of_Flying_Pigeon.jpg; https://en.wikipedia.org/wiki/Culture_of_Cambodia#/media/File:Cambodian_girls_on_bicycle.jpg; </a:t>
            </a:r>
            <a:r>
              <a:rPr lang="en-GB" sz="800" dirty="0"/>
              <a:t>http://aminnesotaninchina.areavoices.com/2012/04/21/disabled-in-china/; http://www.forestsmonitor.org/fr/reports/550050/550056</a:t>
            </a:r>
          </a:p>
        </p:txBody>
      </p:sp>
    </p:spTree>
    <p:extLst>
      <p:ext uri="{BB962C8B-B14F-4D97-AF65-F5344CB8AC3E}">
        <p14:creationId xmlns:p14="http://schemas.microsoft.com/office/powerpoint/2010/main" val="32710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20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fade">
                                      <p:cBhvr>
                                        <p:cTn id="1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ICTs and Capabilities</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sp>
        <p:nvSpPr>
          <p:cNvPr id="5133" name="Rectangle 13"/>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29" name="Rectangle 57"/>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050" name="Group 2"/>
          <p:cNvGrpSpPr>
            <a:grpSpLocks/>
          </p:cNvGrpSpPr>
          <p:nvPr/>
        </p:nvGrpSpPr>
        <p:grpSpPr bwMode="auto">
          <a:xfrm>
            <a:off x="1919537" y="1844824"/>
            <a:ext cx="8502705" cy="3744416"/>
            <a:chOff x="2052" y="1267"/>
            <a:chExt cx="7380" cy="3250"/>
          </a:xfrm>
        </p:grpSpPr>
        <p:sp>
          <p:nvSpPr>
            <p:cNvPr id="2051" name="Text Box 3"/>
            <p:cNvSpPr txBox="1">
              <a:spLocks noChangeArrowheads="1"/>
            </p:cNvSpPr>
            <p:nvPr/>
          </p:nvSpPr>
          <p:spPr bwMode="auto">
            <a:xfrm>
              <a:off x="2052" y="1315"/>
              <a:ext cx="1440" cy="2378"/>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b="1">
                  <a:solidFill>
                    <a:srgbClr val="000000"/>
                  </a:solidFill>
                  <a:latin typeface="Calibri" pitchFamily="34" charset="0"/>
                  <a:cs typeface="Arial" pitchFamily="34" charset="0"/>
                </a:rPr>
                <a:t>Digital commodities e.g. hardware, software</a:t>
              </a:r>
              <a:endParaRPr lang="en-GB" sz="1400" b="1">
                <a:solidFill>
                  <a:srgbClr val="000000"/>
                </a:solidFill>
                <a:latin typeface="Times New Roman" pitchFamily="18" charset="0"/>
                <a:cs typeface="Arial" pitchFamily="34" charset="0"/>
              </a:endParaRPr>
            </a:p>
            <a:p>
              <a:pPr>
                <a:spcAft>
                  <a:spcPts val="0"/>
                </a:spcAft>
              </a:pPr>
              <a:endParaRPr lang="en-GB" sz="1400" b="1">
                <a:solidFill>
                  <a:srgbClr val="000000"/>
                </a:solidFill>
                <a:latin typeface="Times New Roman" pitchFamily="18" charset="0"/>
                <a:cs typeface="Arial" pitchFamily="34" charset="0"/>
              </a:endParaRPr>
            </a:p>
            <a:p>
              <a:pPr>
                <a:spcAft>
                  <a:spcPts val="0"/>
                </a:spcAft>
              </a:pPr>
              <a:r>
                <a:rPr lang="en-GB" sz="1400" b="1">
                  <a:solidFill>
                    <a:srgbClr val="000000"/>
                  </a:solidFill>
                  <a:latin typeface="Calibri" pitchFamily="34" charset="0"/>
                  <a:cs typeface="Arial" pitchFamily="34" charset="0"/>
                </a:rPr>
                <a:t>and their functionalities</a:t>
              </a:r>
              <a:endParaRPr lang="en-GB" sz="1400" b="1">
                <a:solidFill>
                  <a:srgbClr val="000000"/>
                </a:solidFill>
                <a:latin typeface="Times New Roman" pitchFamily="18" charset="0"/>
                <a:cs typeface="Arial" pitchFamily="34" charset="0"/>
              </a:endParaRPr>
            </a:p>
            <a:p>
              <a:pPr>
                <a:spcAft>
                  <a:spcPts val="0"/>
                </a:spcAft>
              </a:pPr>
              <a:r>
                <a:rPr lang="en-GB" sz="1400" b="1">
                  <a:solidFill>
                    <a:srgbClr val="000000"/>
                  </a:solidFill>
                  <a:latin typeface="Calibri" pitchFamily="34" charset="0"/>
                  <a:cs typeface="Arial" pitchFamily="34" charset="0"/>
                </a:rPr>
                <a:t>e.g. digital data processing/</a:t>
              </a:r>
            </a:p>
            <a:p>
              <a:pPr>
                <a:spcAft>
                  <a:spcPts val="0"/>
                </a:spcAft>
              </a:pPr>
              <a:r>
                <a:rPr lang="en-GB" sz="1400" b="1">
                  <a:solidFill>
                    <a:srgbClr val="000000"/>
                  </a:solidFill>
                  <a:latin typeface="Calibri" pitchFamily="34" charset="0"/>
                  <a:cs typeface="Arial" pitchFamily="34" charset="0"/>
                </a:rPr>
                <a:t>communication</a:t>
              </a:r>
            </a:p>
            <a:p>
              <a:pPr>
                <a:spcAft>
                  <a:spcPts val="0"/>
                </a:spcAft>
              </a:pPr>
              <a:endParaRPr lang="en-US" sz="1400">
                <a:cs typeface="Arial" pitchFamily="34" charset="0"/>
              </a:endParaRPr>
            </a:p>
          </p:txBody>
        </p:sp>
        <p:sp>
          <p:nvSpPr>
            <p:cNvPr id="2052" name="Text Box 4"/>
            <p:cNvSpPr txBox="1">
              <a:spLocks noChangeArrowheads="1"/>
            </p:cNvSpPr>
            <p:nvPr/>
          </p:nvSpPr>
          <p:spPr bwMode="auto">
            <a:xfrm>
              <a:off x="5125" y="1315"/>
              <a:ext cx="1467" cy="2329"/>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a:solidFill>
                    <a:srgbClr val="000000"/>
                  </a:solidFill>
                  <a:latin typeface="Calibri" pitchFamily="34" charset="0"/>
                  <a:cs typeface="Arial" pitchFamily="34" charset="0"/>
                </a:rPr>
                <a:t>Digital capabilities</a:t>
              </a:r>
            </a:p>
            <a:p>
              <a:pPr algn="ctr">
                <a:spcAft>
                  <a:spcPts val="0"/>
                </a:spcAft>
              </a:pPr>
              <a:r>
                <a:rPr lang="en-GB" sz="1400" b="1">
                  <a:solidFill>
                    <a:srgbClr val="000000"/>
                  </a:solidFill>
                  <a:latin typeface="Calibri" pitchFamily="34" charset="0"/>
                  <a:cs typeface="Arial" pitchFamily="34" charset="0"/>
                </a:rPr>
                <a:t>=</a:t>
              </a:r>
            </a:p>
            <a:p>
              <a:pPr algn="ctr">
                <a:spcAft>
                  <a:spcPts val="0"/>
                </a:spcAft>
              </a:pPr>
              <a:r>
                <a:rPr lang="en-GB" sz="1400" b="1">
                  <a:solidFill>
                    <a:srgbClr val="000000"/>
                  </a:solidFill>
                  <a:latin typeface="Calibri" pitchFamily="34" charset="0"/>
                  <a:cs typeface="Arial" pitchFamily="34" charset="0"/>
                </a:rPr>
                <a:t>Vectors of</a:t>
              </a:r>
            </a:p>
            <a:p>
              <a:pPr algn="ctr">
                <a:spcAft>
                  <a:spcPts val="0"/>
                </a:spcAft>
              </a:pPr>
              <a:r>
                <a:rPr lang="en-GB" sz="1400" b="1">
                  <a:solidFill>
                    <a:srgbClr val="000000"/>
                  </a:solidFill>
                  <a:latin typeface="Calibri" pitchFamily="34" charset="0"/>
                  <a:cs typeface="Arial" pitchFamily="34" charset="0"/>
                </a:rPr>
                <a:t>potential digital</a:t>
              </a: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functionings (affordances)</a:t>
              </a:r>
              <a:endParaRPr lang="en-GB" sz="1400" b="1">
                <a:solidFill>
                  <a:srgbClr val="000000"/>
                </a:solidFill>
                <a:latin typeface="Times New Roman" pitchFamily="18" charset="0"/>
                <a:cs typeface="Arial" pitchFamily="34" charset="0"/>
              </a:endParaRPr>
            </a:p>
            <a:p>
              <a:pPr algn="ctr">
                <a:spcAft>
                  <a:spcPts val="0"/>
                </a:spcAft>
              </a:pP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e.g. digital communication</a:t>
              </a:r>
              <a:endParaRPr lang="en-US" sz="1400">
                <a:cs typeface="Arial" pitchFamily="34" charset="0"/>
              </a:endParaRPr>
            </a:p>
          </p:txBody>
        </p:sp>
        <p:sp>
          <p:nvSpPr>
            <p:cNvPr id="2053" name="Text Box 5"/>
            <p:cNvSpPr txBox="1">
              <a:spLocks noChangeArrowheads="1"/>
            </p:cNvSpPr>
            <p:nvPr/>
          </p:nvSpPr>
          <p:spPr bwMode="auto">
            <a:xfrm>
              <a:off x="7965" y="1345"/>
              <a:ext cx="1467" cy="2310"/>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a:solidFill>
                    <a:srgbClr val="000000"/>
                  </a:solidFill>
                  <a:latin typeface="Calibri" pitchFamily="34" charset="0"/>
                  <a:cs typeface="Arial" pitchFamily="34" charset="0"/>
                </a:rPr>
                <a:t>Realised digitally-enabled</a:t>
              </a: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functionings</a:t>
              </a:r>
            </a:p>
            <a:p>
              <a:pPr algn="ctr">
                <a:spcAft>
                  <a:spcPts val="0"/>
                </a:spcAft>
              </a:pPr>
              <a:endParaRPr lang="en-GB" sz="1400" b="1">
                <a:solidFill>
                  <a:srgbClr val="000000"/>
                </a:solidFill>
                <a:latin typeface="Calibri" pitchFamily="34" charset="0"/>
                <a:cs typeface="Arial" pitchFamily="34" charset="0"/>
              </a:endParaRPr>
            </a:p>
            <a:p>
              <a:pPr algn="ctr">
                <a:spcAft>
                  <a:spcPts val="0"/>
                </a:spcAft>
              </a:pPr>
              <a:r>
                <a:rPr lang="en-GB" sz="1400" b="1">
                  <a:solidFill>
                    <a:srgbClr val="000000"/>
                  </a:solidFill>
                  <a:latin typeface="Calibri" pitchFamily="34" charset="0"/>
                  <a:cs typeface="Arial" pitchFamily="34" charset="0"/>
                </a:rPr>
                <a:t>e.g. faster and easier access to better information</a:t>
              </a:r>
            </a:p>
            <a:p>
              <a:pPr algn="ctr">
                <a:spcAft>
                  <a:spcPts val="0"/>
                </a:spcAft>
              </a:pPr>
              <a:endParaRPr lang="en-GB" sz="1400" b="1">
                <a:solidFill>
                  <a:srgbClr val="000000"/>
                </a:solidFill>
                <a:latin typeface="Calibri" pitchFamily="34" charset="0"/>
                <a:cs typeface="Arial" pitchFamily="34" charset="0"/>
              </a:endParaRPr>
            </a:p>
            <a:p>
              <a:pPr>
                <a:spcAft>
                  <a:spcPts val="0"/>
                </a:spcAft>
              </a:pPr>
              <a:endParaRPr lang="en-US" sz="1400">
                <a:cs typeface="Arial" pitchFamily="34" charset="0"/>
              </a:endParaRPr>
            </a:p>
          </p:txBody>
        </p:sp>
        <p:sp>
          <p:nvSpPr>
            <p:cNvPr id="2054" name="Line 6"/>
            <p:cNvSpPr>
              <a:spLocks noChangeShapeType="1"/>
            </p:cNvSpPr>
            <p:nvPr/>
          </p:nvSpPr>
          <p:spPr bwMode="auto">
            <a:xfrm>
              <a:off x="3714" y="2443"/>
              <a:ext cx="1397"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spcAft>
                  <a:spcPts val="0"/>
                </a:spcAft>
              </a:pPr>
              <a:endParaRPr lang="en-GB" sz="1400"/>
            </a:p>
          </p:txBody>
        </p:sp>
        <p:sp>
          <p:nvSpPr>
            <p:cNvPr id="2055" name="Line 7"/>
            <p:cNvSpPr>
              <a:spLocks noChangeShapeType="1"/>
            </p:cNvSpPr>
            <p:nvPr/>
          </p:nvSpPr>
          <p:spPr bwMode="auto">
            <a:xfrm>
              <a:off x="6785" y="2443"/>
              <a:ext cx="118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spcAft>
                  <a:spcPts val="0"/>
                </a:spcAft>
              </a:pPr>
              <a:endParaRPr lang="en-GB" sz="1400"/>
            </a:p>
          </p:txBody>
        </p:sp>
        <p:sp>
          <p:nvSpPr>
            <p:cNvPr id="2056" name="Text Box 8"/>
            <p:cNvSpPr txBox="1">
              <a:spLocks noChangeArrowheads="1"/>
            </p:cNvSpPr>
            <p:nvPr/>
          </p:nvSpPr>
          <p:spPr bwMode="auto">
            <a:xfrm>
              <a:off x="3661" y="1267"/>
              <a:ext cx="1397" cy="1308"/>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solidFill>
                    <a:srgbClr val="000000"/>
                  </a:solidFill>
                  <a:latin typeface="Calibri" pitchFamily="34" charset="0"/>
                  <a:cs typeface="Arial" pitchFamily="34" charset="0"/>
                </a:rPr>
                <a:t>Differences and Opportunities</a:t>
              </a:r>
              <a:endParaRPr lang="en-US" sz="1400">
                <a:cs typeface="Arial" pitchFamily="34" charset="0"/>
              </a:endParaRPr>
            </a:p>
          </p:txBody>
        </p:sp>
        <p:sp>
          <p:nvSpPr>
            <p:cNvPr id="2057" name="Text Box 9"/>
            <p:cNvSpPr txBox="1">
              <a:spLocks noChangeArrowheads="1"/>
            </p:cNvSpPr>
            <p:nvPr/>
          </p:nvSpPr>
          <p:spPr bwMode="auto">
            <a:xfrm>
              <a:off x="6732" y="1267"/>
              <a:ext cx="1328" cy="1321"/>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dirty="0">
                  <a:solidFill>
                    <a:srgbClr val="000000"/>
                  </a:solidFill>
                  <a:latin typeface="Calibri" pitchFamily="34" charset="0"/>
                  <a:cs typeface="Arial" pitchFamily="34" charset="0"/>
                </a:rPr>
                <a:t>Values and</a:t>
              </a:r>
            </a:p>
            <a:p>
              <a:pPr>
                <a:spcAft>
                  <a:spcPts val="0"/>
                </a:spcAft>
              </a:pPr>
              <a:r>
                <a:rPr lang="en-GB" sz="1400" i="1" dirty="0">
                  <a:solidFill>
                    <a:srgbClr val="000000"/>
                  </a:solidFill>
                  <a:latin typeface="Calibri" pitchFamily="34" charset="0"/>
                  <a:cs typeface="Arial" pitchFamily="34" charset="0"/>
                </a:rPr>
                <a:t>Choice</a:t>
              </a:r>
              <a:endParaRPr lang="en-US" sz="1400" dirty="0">
                <a:cs typeface="Arial" pitchFamily="34" charset="0"/>
              </a:endParaRPr>
            </a:p>
          </p:txBody>
        </p:sp>
        <p:sp>
          <p:nvSpPr>
            <p:cNvPr id="2058" name="Text Box 10"/>
            <p:cNvSpPr txBox="1">
              <a:spLocks noChangeArrowheads="1"/>
            </p:cNvSpPr>
            <p:nvPr/>
          </p:nvSpPr>
          <p:spPr bwMode="auto">
            <a:xfrm>
              <a:off x="2056" y="3835"/>
              <a:ext cx="1467" cy="617"/>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Means to Achieve</a:t>
              </a:r>
              <a:endParaRPr lang="en-US" sz="1400">
                <a:cs typeface="Arial" pitchFamily="34" charset="0"/>
              </a:endParaRPr>
            </a:p>
          </p:txBody>
        </p:sp>
        <p:sp>
          <p:nvSpPr>
            <p:cNvPr id="2059" name="Text Box 11"/>
            <p:cNvSpPr txBox="1">
              <a:spLocks noChangeArrowheads="1"/>
            </p:cNvSpPr>
            <p:nvPr/>
          </p:nvSpPr>
          <p:spPr bwMode="auto">
            <a:xfrm>
              <a:off x="5128" y="3835"/>
              <a:ext cx="1468" cy="617"/>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Freedom to Achieve</a:t>
              </a:r>
              <a:endParaRPr lang="en-US" sz="1400">
                <a:cs typeface="Arial" pitchFamily="34" charset="0"/>
              </a:endParaRPr>
            </a:p>
          </p:txBody>
        </p:sp>
        <p:sp>
          <p:nvSpPr>
            <p:cNvPr id="2060" name="Text Box 12"/>
            <p:cNvSpPr txBox="1">
              <a:spLocks noChangeArrowheads="1"/>
            </p:cNvSpPr>
            <p:nvPr/>
          </p:nvSpPr>
          <p:spPr bwMode="auto">
            <a:xfrm>
              <a:off x="7992" y="3835"/>
              <a:ext cx="1378" cy="682"/>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Achievement</a:t>
              </a:r>
              <a:endParaRPr lang="en-US" sz="1400">
                <a:cs typeface="Arial" pitchFamily="34" charset="0"/>
              </a:endParaRPr>
            </a:p>
          </p:txBody>
        </p:sp>
        <p:sp>
          <p:nvSpPr>
            <p:cNvPr id="2061" name="Text Box 13"/>
            <p:cNvSpPr txBox="1">
              <a:spLocks noChangeArrowheads="1"/>
            </p:cNvSpPr>
            <p:nvPr/>
          </p:nvSpPr>
          <p:spPr bwMode="auto">
            <a:xfrm>
              <a:off x="3672" y="2575"/>
              <a:ext cx="1400" cy="14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solidFill>
                    <a:srgbClr val="000000"/>
                  </a:solidFill>
                  <a:latin typeface="Calibri" pitchFamily="34" charset="0"/>
                  <a:cs typeface="Arial" pitchFamily="34" charset="0"/>
                </a:rPr>
                <a:t>e.g. personal, social and environmental conversion factors</a:t>
              </a:r>
              <a:endParaRPr lang="en-US" sz="1400">
                <a:cs typeface="Arial" pitchFamily="34" charset="0"/>
              </a:endParaRPr>
            </a:p>
          </p:txBody>
        </p:sp>
        <p:sp>
          <p:nvSpPr>
            <p:cNvPr id="2062" name="Text Box 14"/>
            <p:cNvSpPr txBox="1">
              <a:spLocks noChangeArrowheads="1"/>
            </p:cNvSpPr>
            <p:nvPr/>
          </p:nvSpPr>
          <p:spPr bwMode="auto">
            <a:xfrm>
              <a:off x="6776" y="2567"/>
              <a:ext cx="1244" cy="14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latin typeface="Calibri" pitchFamily="34" charset="0"/>
                  <a:cs typeface="Arial" pitchFamily="34" charset="0"/>
                </a:rPr>
                <a:t>e.g. personal preferences, needs, or social pressures</a:t>
              </a:r>
            </a:p>
            <a:p>
              <a:pPr>
                <a:spcAft>
                  <a:spcPts val="0"/>
                </a:spcAft>
              </a:pPr>
              <a:endParaRPr lang="en-GB" sz="1400" i="1">
                <a:latin typeface="Calibri" pitchFamily="34" charset="0"/>
                <a:cs typeface="Arial" pitchFamily="34" charset="0"/>
              </a:endParaRPr>
            </a:p>
            <a:p>
              <a:pPr>
                <a:spcAft>
                  <a:spcPts val="0"/>
                </a:spcAft>
              </a:pPr>
              <a:endParaRPr lang="en-US" sz="1400">
                <a:cs typeface="Arial" pitchFamily="34" charset="0"/>
              </a:endParaRPr>
            </a:p>
          </p:txBody>
        </p:sp>
      </p:grpSp>
      <p:sp>
        <p:nvSpPr>
          <p:cNvPr id="20" name="Rectangle 19"/>
          <p:cNvSpPr/>
          <p:nvPr/>
        </p:nvSpPr>
        <p:spPr>
          <a:xfrm>
            <a:off x="6096000" y="6642556"/>
            <a:ext cx="4572000" cy="215444"/>
          </a:xfrm>
          <a:prstGeom prst="rect">
            <a:avLst/>
          </a:prstGeom>
        </p:spPr>
        <p:txBody>
          <a:bodyPr>
            <a:spAutoFit/>
          </a:bodyPr>
          <a:lstStyle/>
          <a:p>
            <a:pPr algn="r"/>
            <a:r>
              <a:rPr lang="en-GB" sz="800" dirty="0">
                <a:latin typeface="Verdana" pitchFamily="34" charset="0"/>
                <a:ea typeface="Verdana" pitchFamily="34" charset="0"/>
                <a:cs typeface="Verdana" pitchFamily="34" charset="0"/>
              </a:rPr>
              <a:t>Adapted from Zheng &amp; Walsham 2008; itself adapted from Robeyns 2005</a:t>
            </a:r>
            <a:endParaRPr lang="en-GB"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9815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ICTs and Capabilities</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sp>
        <p:nvSpPr>
          <p:cNvPr id="5133" name="Rectangle 13"/>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29" name="Rectangle 57"/>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050" name="Group 2"/>
          <p:cNvGrpSpPr>
            <a:grpSpLocks/>
          </p:cNvGrpSpPr>
          <p:nvPr/>
        </p:nvGrpSpPr>
        <p:grpSpPr bwMode="auto">
          <a:xfrm>
            <a:off x="1919537" y="1844824"/>
            <a:ext cx="8502705" cy="3744416"/>
            <a:chOff x="2052" y="1267"/>
            <a:chExt cx="7380" cy="3250"/>
          </a:xfrm>
        </p:grpSpPr>
        <p:sp>
          <p:nvSpPr>
            <p:cNvPr id="2051" name="Text Box 3"/>
            <p:cNvSpPr txBox="1">
              <a:spLocks noChangeArrowheads="1"/>
            </p:cNvSpPr>
            <p:nvPr/>
          </p:nvSpPr>
          <p:spPr bwMode="auto">
            <a:xfrm>
              <a:off x="2052" y="1315"/>
              <a:ext cx="1440" cy="2378"/>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b="1">
                  <a:solidFill>
                    <a:srgbClr val="000000"/>
                  </a:solidFill>
                  <a:latin typeface="Calibri" pitchFamily="34" charset="0"/>
                  <a:cs typeface="Arial" pitchFamily="34" charset="0"/>
                </a:rPr>
                <a:t>Digital commodities e.g. hardware, software</a:t>
              </a:r>
              <a:endParaRPr lang="en-GB" sz="1400" b="1">
                <a:solidFill>
                  <a:srgbClr val="000000"/>
                </a:solidFill>
                <a:latin typeface="Times New Roman" pitchFamily="18" charset="0"/>
                <a:cs typeface="Arial" pitchFamily="34" charset="0"/>
              </a:endParaRPr>
            </a:p>
            <a:p>
              <a:pPr>
                <a:spcAft>
                  <a:spcPts val="0"/>
                </a:spcAft>
              </a:pPr>
              <a:endParaRPr lang="en-GB" sz="1400" b="1">
                <a:solidFill>
                  <a:srgbClr val="000000"/>
                </a:solidFill>
                <a:latin typeface="Times New Roman" pitchFamily="18" charset="0"/>
                <a:cs typeface="Arial" pitchFamily="34" charset="0"/>
              </a:endParaRPr>
            </a:p>
            <a:p>
              <a:pPr>
                <a:spcAft>
                  <a:spcPts val="0"/>
                </a:spcAft>
              </a:pPr>
              <a:r>
                <a:rPr lang="en-GB" sz="1400" b="1">
                  <a:solidFill>
                    <a:srgbClr val="000000"/>
                  </a:solidFill>
                  <a:latin typeface="Calibri" pitchFamily="34" charset="0"/>
                  <a:cs typeface="Arial" pitchFamily="34" charset="0"/>
                </a:rPr>
                <a:t>and their functionalities</a:t>
              </a:r>
              <a:endParaRPr lang="en-GB" sz="1400" b="1">
                <a:solidFill>
                  <a:srgbClr val="000000"/>
                </a:solidFill>
                <a:latin typeface="Times New Roman" pitchFamily="18" charset="0"/>
                <a:cs typeface="Arial" pitchFamily="34" charset="0"/>
              </a:endParaRPr>
            </a:p>
            <a:p>
              <a:pPr>
                <a:spcAft>
                  <a:spcPts val="0"/>
                </a:spcAft>
              </a:pPr>
              <a:r>
                <a:rPr lang="en-GB" sz="1400" b="1">
                  <a:solidFill>
                    <a:srgbClr val="000000"/>
                  </a:solidFill>
                  <a:latin typeface="Calibri" pitchFamily="34" charset="0"/>
                  <a:cs typeface="Arial" pitchFamily="34" charset="0"/>
                </a:rPr>
                <a:t>e.g. digital data processing/</a:t>
              </a:r>
            </a:p>
            <a:p>
              <a:pPr>
                <a:spcAft>
                  <a:spcPts val="0"/>
                </a:spcAft>
              </a:pPr>
              <a:r>
                <a:rPr lang="en-GB" sz="1400" b="1">
                  <a:solidFill>
                    <a:srgbClr val="000000"/>
                  </a:solidFill>
                  <a:latin typeface="Calibri" pitchFamily="34" charset="0"/>
                  <a:cs typeface="Arial" pitchFamily="34" charset="0"/>
                </a:rPr>
                <a:t>communication</a:t>
              </a:r>
            </a:p>
            <a:p>
              <a:pPr>
                <a:spcAft>
                  <a:spcPts val="0"/>
                </a:spcAft>
              </a:pPr>
              <a:endParaRPr lang="en-US" sz="1400">
                <a:cs typeface="Arial" pitchFamily="34" charset="0"/>
              </a:endParaRPr>
            </a:p>
          </p:txBody>
        </p:sp>
        <p:sp>
          <p:nvSpPr>
            <p:cNvPr id="2052" name="Text Box 4"/>
            <p:cNvSpPr txBox="1">
              <a:spLocks noChangeArrowheads="1"/>
            </p:cNvSpPr>
            <p:nvPr/>
          </p:nvSpPr>
          <p:spPr bwMode="auto">
            <a:xfrm>
              <a:off x="5125" y="1315"/>
              <a:ext cx="1467" cy="2329"/>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a:solidFill>
                    <a:srgbClr val="000000"/>
                  </a:solidFill>
                  <a:latin typeface="Calibri" pitchFamily="34" charset="0"/>
                  <a:cs typeface="Arial" pitchFamily="34" charset="0"/>
                </a:rPr>
                <a:t>Digital capabilities</a:t>
              </a:r>
            </a:p>
            <a:p>
              <a:pPr algn="ctr">
                <a:spcAft>
                  <a:spcPts val="0"/>
                </a:spcAft>
              </a:pPr>
              <a:r>
                <a:rPr lang="en-GB" sz="1400" b="1">
                  <a:solidFill>
                    <a:srgbClr val="000000"/>
                  </a:solidFill>
                  <a:latin typeface="Calibri" pitchFamily="34" charset="0"/>
                  <a:cs typeface="Arial" pitchFamily="34" charset="0"/>
                </a:rPr>
                <a:t>=</a:t>
              </a:r>
            </a:p>
            <a:p>
              <a:pPr algn="ctr">
                <a:spcAft>
                  <a:spcPts val="0"/>
                </a:spcAft>
              </a:pPr>
              <a:r>
                <a:rPr lang="en-GB" sz="1400" b="1">
                  <a:solidFill>
                    <a:srgbClr val="000000"/>
                  </a:solidFill>
                  <a:latin typeface="Calibri" pitchFamily="34" charset="0"/>
                  <a:cs typeface="Arial" pitchFamily="34" charset="0"/>
                </a:rPr>
                <a:t>Vectors of</a:t>
              </a:r>
            </a:p>
            <a:p>
              <a:pPr algn="ctr">
                <a:spcAft>
                  <a:spcPts val="0"/>
                </a:spcAft>
              </a:pPr>
              <a:r>
                <a:rPr lang="en-GB" sz="1400" b="1">
                  <a:solidFill>
                    <a:srgbClr val="000000"/>
                  </a:solidFill>
                  <a:latin typeface="Calibri" pitchFamily="34" charset="0"/>
                  <a:cs typeface="Arial" pitchFamily="34" charset="0"/>
                </a:rPr>
                <a:t>potential digital</a:t>
              </a: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functionings (affordances)</a:t>
              </a:r>
              <a:endParaRPr lang="en-GB" sz="1400" b="1">
                <a:solidFill>
                  <a:srgbClr val="000000"/>
                </a:solidFill>
                <a:latin typeface="Times New Roman" pitchFamily="18" charset="0"/>
                <a:cs typeface="Arial" pitchFamily="34" charset="0"/>
              </a:endParaRPr>
            </a:p>
            <a:p>
              <a:pPr algn="ctr">
                <a:spcAft>
                  <a:spcPts val="0"/>
                </a:spcAft>
              </a:pP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e.g. digital communication</a:t>
              </a:r>
              <a:endParaRPr lang="en-US" sz="1400">
                <a:cs typeface="Arial" pitchFamily="34" charset="0"/>
              </a:endParaRPr>
            </a:p>
          </p:txBody>
        </p:sp>
        <p:sp>
          <p:nvSpPr>
            <p:cNvPr id="2053" name="Text Box 5"/>
            <p:cNvSpPr txBox="1">
              <a:spLocks noChangeArrowheads="1"/>
            </p:cNvSpPr>
            <p:nvPr/>
          </p:nvSpPr>
          <p:spPr bwMode="auto">
            <a:xfrm>
              <a:off x="7965" y="1345"/>
              <a:ext cx="1467" cy="2310"/>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a:solidFill>
                    <a:srgbClr val="000000"/>
                  </a:solidFill>
                  <a:latin typeface="Calibri" pitchFamily="34" charset="0"/>
                  <a:cs typeface="Arial" pitchFamily="34" charset="0"/>
                </a:rPr>
                <a:t>Realised digitally-enabled</a:t>
              </a:r>
              <a:endParaRPr lang="en-GB" sz="1400" b="1">
                <a:solidFill>
                  <a:srgbClr val="000000"/>
                </a:solidFill>
                <a:latin typeface="Times New Roman" pitchFamily="18" charset="0"/>
                <a:cs typeface="Arial" pitchFamily="34" charset="0"/>
              </a:endParaRPr>
            </a:p>
            <a:p>
              <a:pPr algn="ctr">
                <a:spcAft>
                  <a:spcPts val="0"/>
                </a:spcAft>
              </a:pPr>
              <a:r>
                <a:rPr lang="en-GB" sz="1400" b="1">
                  <a:solidFill>
                    <a:srgbClr val="000000"/>
                  </a:solidFill>
                  <a:latin typeface="Calibri" pitchFamily="34" charset="0"/>
                  <a:cs typeface="Arial" pitchFamily="34" charset="0"/>
                </a:rPr>
                <a:t>functionings</a:t>
              </a:r>
            </a:p>
            <a:p>
              <a:pPr algn="ctr">
                <a:spcAft>
                  <a:spcPts val="0"/>
                </a:spcAft>
              </a:pPr>
              <a:endParaRPr lang="en-GB" sz="1400" b="1">
                <a:solidFill>
                  <a:srgbClr val="000000"/>
                </a:solidFill>
                <a:latin typeface="Calibri" pitchFamily="34" charset="0"/>
                <a:cs typeface="Arial" pitchFamily="34" charset="0"/>
              </a:endParaRPr>
            </a:p>
            <a:p>
              <a:pPr algn="ctr">
                <a:spcAft>
                  <a:spcPts val="0"/>
                </a:spcAft>
              </a:pPr>
              <a:r>
                <a:rPr lang="en-GB" sz="1400" b="1">
                  <a:solidFill>
                    <a:srgbClr val="000000"/>
                  </a:solidFill>
                  <a:latin typeface="Calibri" pitchFamily="34" charset="0"/>
                  <a:cs typeface="Arial" pitchFamily="34" charset="0"/>
                </a:rPr>
                <a:t>e.g. faster and easier access to better information</a:t>
              </a:r>
            </a:p>
            <a:p>
              <a:pPr algn="ctr">
                <a:spcAft>
                  <a:spcPts val="0"/>
                </a:spcAft>
              </a:pPr>
              <a:endParaRPr lang="en-GB" sz="1400" b="1">
                <a:solidFill>
                  <a:srgbClr val="000000"/>
                </a:solidFill>
                <a:latin typeface="Calibri" pitchFamily="34" charset="0"/>
                <a:cs typeface="Arial" pitchFamily="34" charset="0"/>
              </a:endParaRPr>
            </a:p>
            <a:p>
              <a:pPr>
                <a:spcAft>
                  <a:spcPts val="0"/>
                </a:spcAft>
              </a:pPr>
              <a:endParaRPr lang="en-US" sz="1400">
                <a:cs typeface="Arial" pitchFamily="34" charset="0"/>
              </a:endParaRPr>
            </a:p>
          </p:txBody>
        </p:sp>
        <p:sp>
          <p:nvSpPr>
            <p:cNvPr id="2054" name="Line 6"/>
            <p:cNvSpPr>
              <a:spLocks noChangeShapeType="1"/>
            </p:cNvSpPr>
            <p:nvPr/>
          </p:nvSpPr>
          <p:spPr bwMode="auto">
            <a:xfrm>
              <a:off x="3714" y="2443"/>
              <a:ext cx="1397"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spcAft>
                  <a:spcPts val="0"/>
                </a:spcAft>
              </a:pPr>
              <a:endParaRPr lang="en-GB" sz="1400"/>
            </a:p>
          </p:txBody>
        </p:sp>
        <p:sp>
          <p:nvSpPr>
            <p:cNvPr id="2055" name="Line 7"/>
            <p:cNvSpPr>
              <a:spLocks noChangeShapeType="1"/>
            </p:cNvSpPr>
            <p:nvPr/>
          </p:nvSpPr>
          <p:spPr bwMode="auto">
            <a:xfrm>
              <a:off x="6785" y="2443"/>
              <a:ext cx="118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spcAft>
                  <a:spcPts val="0"/>
                </a:spcAft>
              </a:pPr>
              <a:endParaRPr lang="en-GB" sz="1400"/>
            </a:p>
          </p:txBody>
        </p:sp>
        <p:sp>
          <p:nvSpPr>
            <p:cNvPr id="2056" name="Text Box 8"/>
            <p:cNvSpPr txBox="1">
              <a:spLocks noChangeArrowheads="1"/>
            </p:cNvSpPr>
            <p:nvPr/>
          </p:nvSpPr>
          <p:spPr bwMode="auto">
            <a:xfrm>
              <a:off x="3661" y="1267"/>
              <a:ext cx="1397" cy="1308"/>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solidFill>
                    <a:srgbClr val="000000"/>
                  </a:solidFill>
                  <a:latin typeface="Calibri" pitchFamily="34" charset="0"/>
                  <a:cs typeface="Arial" pitchFamily="34" charset="0"/>
                </a:rPr>
                <a:t>Differences and Opportunities</a:t>
              </a:r>
              <a:endParaRPr lang="en-US" sz="1400">
                <a:cs typeface="Arial" pitchFamily="34" charset="0"/>
              </a:endParaRPr>
            </a:p>
          </p:txBody>
        </p:sp>
        <p:sp>
          <p:nvSpPr>
            <p:cNvPr id="2057" name="Text Box 9"/>
            <p:cNvSpPr txBox="1">
              <a:spLocks noChangeArrowheads="1"/>
            </p:cNvSpPr>
            <p:nvPr/>
          </p:nvSpPr>
          <p:spPr bwMode="auto">
            <a:xfrm>
              <a:off x="6732" y="1267"/>
              <a:ext cx="1328" cy="1321"/>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dirty="0">
                  <a:solidFill>
                    <a:srgbClr val="000000"/>
                  </a:solidFill>
                  <a:latin typeface="Calibri" pitchFamily="34" charset="0"/>
                  <a:cs typeface="Arial" pitchFamily="34" charset="0"/>
                </a:rPr>
                <a:t>Values and</a:t>
              </a:r>
            </a:p>
            <a:p>
              <a:pPr>
                <a:spcAft>
                  <a:spcPts val="0"/>
                </a:spcAft>
              </a:pPr>
              <a:r>
                <a:rPr lang="en-GB" sz="1400" i="1" dirty="0">
                  <a:solidFill>
                    <a:srgbClr val="000000"/>
                  </a:solidFill>
                  <a:latin typeface="Calibri" pitchFamily="34" charset="0"/>
                  <a:cs typeface="Arial" pitchFamily="34" charset="0"/>
                </a:rPr>
                <a:t>Choice</a:t>
              </a:r>
              <a:endParaRPr lang="en-US" sz="1400" dirty="0">
                <a:cs typeface="Arial" pitchFamily="34" charset="0"/>
              </a:endParaRPr>
            </a:p>
          </p:txBody>
        </p:sp>
        <p:sp>
          <p:nvSpPr>
            <p:cNvPr id="2058" name="Text Box 10"/>
            <p:cNvSpPr txBox="1">
              <a:spLocks noChangeArrowheads="1"/>
            </p:cNvSpPr>
            <p:nvPr/>
          </p:nvSpPr>
          <p:spPr bwMode="auto">
            <a:xfrm>
              <a:off x="2056" y="3835"/>
              <a:ext cx="1467" cy="617"/>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Means to Achieve</a:t>
              </a:r>
              <a:endParaRPr lang="en-US" sz="1400">
                <a:cs typeface="Arial" pitchFamily="34" charset="0"/>
              </a:endParaRPr>
            </a:p>
          </p:txBody>
        </p:sp>
        <p:sp>
          <p:nvSpPr>
            <p:cNvPr id="2059" name="Text Box 11"/>
            <p:cNvSpPr txBox="1">
              <a:spLocks noChangeArrowheads="1"/>
            </p:cNvSpPr>
            <p:nvPr/>
          </p:nvSpPr>
          <p:spPr bwMode="auto">
            <a:xfrm>
              <a:off x="5128" y="3835"/>
              <a:ext cx="1468" cy="617"/>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Freedom to Achieve</a:t>
              </a:r>
              <a:endParaRPr lang="en-US" sz="1400">
                <a:cs typeface="Arial" pitchFamily="34" charset="0"/>
              </a:endParaRPr>
            </a:p>
          </p:txBody>
        </p:sp>
        <p:sp>
          <p:nvSpPr>
            <p:cNvPr id="2060" name="Text Box 12"/>
            <p:cNvSpPr txBox="1">
              <a:spLocks noChangeArrowheads="1"/>
            </p:cNvSpPr>
            <p:nvPr/>
          </p:nvSpPr>
          <p:spPr bwMode="auto">
            <a:xfrm>
              <a:off x="7992" y="3835"/>
              <a:ext cx="1378" cy="682"/>
            </a:xfrm>
            <a:prstGeom prst="rect">
              <a:avLst/>
            </a:prstGeom>
            <a:noFill/>
            <a:ln w="9525">
              <a:solidFill>
                <a:srgbClr val="000000"/>
              </a:solidFill>
              <a:miter lim="800000"/>
              <a:headEnd/>
              <a:tailEnd/>
            </a:ln>
          </p:spPr>
          <p:txBody>
            <a:bodyPr vert="horz" wrap="square" lIns="64922" tIns="32461" rIns="64922" bIns="32461" numCol="1" anchor="t" anchorCtr="0" compatLnSpc="1">
              <a:prstTxWarp prst="textNoShape">
                <a:avLst/>
              </a:prstTxWarp>
            </a:bodyPr>
            <a:lstStyle/>
            <a:p>
              <a:pPr algn="ctr">
                <a:spcAft>
                  <a:spcPts val="0"/>
                </a:spcAft>
              </a:pPr>
              <a:r>
                <a:rPr lang="en-GB" sz="1400" b="1" i="1">
                  <a:solidFill>
                    <a:srgbClr val="000000"/>
                  </a:solidFill>
                  <a:latin typeface="Calibri" pitchFamily="34" charset="0"/>
                  <a:cs typeface="Arial" pitchFamily="34" charset="0"/>
                </a:rPr>
                <a:t>Achievement</a:t>
              </a:r>
              <a:endParaRPr lang="en-US" sz="1400">
                <a:cs typeface="Arial" pitchFamily="34" charset="0"/>
              </a:endParaRPr>
            </a:p>
          </p:txBody>
        </p:sp>
        <p:sp>
          <p:nvSpPr>
            <p:cNvPr id="2061" name="Text Box 13"/>
            <p:cNvSpPr txBox="1">
              <a:spLocks noChangeArrowheads="1"/>
            </p:cNvSpPr>
            <p:nvPr/>
          </p:nvSpPr>
          <p:spPr bwMode="auto">
            <a:xfrm>
              <a:off x="3672" y="2575"/>
              <a:ext cx="1400" cy="14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solidFill>
                    <a:srgbClr val="000000"/>
                  </a:solidFill>
                  <a:latin typeface="Calibri" pitchFamily="34" charset="0"/>
                  <a:cs typeface="Arial" pitchFamily="34" charset="0"/>
                </a:rPr>
                <a:t>e.g. personal, social and environmental conversion factors</a:t>
              </a:r>
              <a:endParaRPr lang="en-US" sz="1400">
                <a:cs typeface="Arial" pitchFamily="34" charset="0"/>
              </a:endParaRPr>
            </a:p>
          </p:txBody>
        </p:sp>
        <p:sp>
          <p:nvSpPr>
            <p:cNvPr id="2062" name="Text Box 14"/>
            <p:cNvSpPr txBox="1">
              <a:spLocks noChangeArrowheads="1"/>
            </p:cNvSpPr>
            <p:nvPr/>
          </p:nvSpPr>
          <p:spPr bwMode="auto">
            <a:xfrm>
              <a:off x="6776" y="2567"/>
              <a:ext cx="1244" cy="14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a:spcAft>
                  <a:spcPts val="0"/>
                </a:spcAft>
              </a:pPr>
              <a:r>
                <a:rPr lang="en-GB" sz="1400" i="1">
                  <a:latin typeface="Calibri" pitchFamily="34" charset="0"/>
                  <a:cs typeface="Arial" pitchFamily="34" charset="0"/>
                </a:rPr>
                <a:t>e.g. personal preferences, needs, or social pressures</a:t>
              </a:r>
            </a:p>
            <a:p>
              <a:pPr>
                <a:spcAft>
                  <a:spcPts val="0"/>
                </a:spcAft>
              </a:pPr>
              <a:endParaRPr lang="en-GB" sz="1400" i="1">
                <a:latin typeface="Calibri" pitchFamily="34" charset="0"/>
                <a:cs typeface="Arial" pitchFamily="34" charset="0"/>
              </a:endParaRPr>
            </a:p>
            <a:p>
              <a:pPr>
                <a:spcAft>
                  <a:spcPts val="0"/>
                </a:spcAft>
              </a:pPr>
              <a:endParaRPr lang="en-US" sz="1400">
                <a:cs typeface="Arial" pitchFamily="34" charset="0"/>
              </a:endParaRPr>
            </a:p>
          </p:txBody>
        </p:sp>
      </p:grpSp>
      <p:sp>
        <p:nvSpPr>
          <p:cNvPr id="20" name="Rectangle 19"/>
          <p:cNvSpPr/>
          <p:nvPr/>
        </p:nvSpPr>
        <p:spPr>
          <a:xfrm>
            <a:off x="6096000" y="6642556"/>
            <a:ext cx="4572000" cy="215444"/>
          </a:xfrm>
          <a:prstGeom prst="rect">
            <a:avLst/>
          </a:prstGeom>
        </p:spPr>
        <p:txBody>
          <a:bodyPr>
            <a:spAutoFit/>
          </a:bodyPr>
          <a:lstStyle/>
          <a:p>
            <a:pPr algn="r"/>
            <a:r>
              <a:rPr lang="en-GB" sz="800" dirty="0">
                <a:latin typeface="Verdana" pitchFamily="34" charset="0"/>
                <a:ea typeface="Verdana" pitchFamily="34" charset="0"/>
                <a:cs typeface="Verdana" pitchFamily="34" charset="0"/>
              </a:rPr>
              <a:t>Adapted from Zheng &amp; Walsham 2008; itself adapted from Robeyns 2005</a:t>
            </a:r>
            <a:endParaRPr lang="en-GB"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04145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Contributions</a:t>
            </a:r>
            <a:r>
              <a:rPr lang="nb-NO" dirty="0" smtClean="0"/>
              <a:t> and </a:t>
            </a:r>
            <a:r>
              <a:rPr lang="nb-NO" dirty="0" err="1" smtClean="0"/>
              <a:t>criticisms</a:t>
            </a:r>
            <a:endParaRPr lang="en-US" dirty="0"/>
          </a:p>
        </p:txBody>
      </p:sp>
      <p:sp>
        <p:nvSpPr>
          <p:cNvPr id="3" name="Content Placeholder 2"/>
          <p:cNvSpPr>
            <a:spLocks noGrp="1"/>
          </p:cNvSpPr>
          <p:nvPr>
            <p:ph idx="1"/>
          </p:nvPr>
        </p:nvSpPr>
        <p:spPr/>
        <p:txBody>
          <a:bodyPr/>
          <a:lstStyle/>
          <a:p>
            <a:r>
              <a:rPr lang="en-US" dirty="0" smtClean="0"/>
              <a:t>Has </a:t>
            </a:r>
            <a:r>
              <a:rPr lang="en-US" dirty="0"/>
              <a:t>prompted </a:t>
            </a:r>
            <a:r>
              <a:rPr lang="en-US" dirty="0" smtClean="0"/>
              <a:t>important debates </a:t>
            </a:r>
            <a:r>
              <a:rPr lang="en-US" dirty="0"/>
              <a:t>on issues </a:t>
            </a:r>
            <a:r>
              <a:rPr lang="en-US" dirty="0" smtClean="0"/>
              <a:t>of measurement </a:t>
            </a:r>
            <a:r>
              <a:rPr lang="en-US" dirty="0"/>
              <a:t>of inequality, capital, and savings, </a:t>
            </a:r>
            <a:r>
              <a:rPr lang="en-US" dirty="0" smtClean="0"/>
              <a:t>role </a:t>
            </a:r>
            <a:r>
              <a:rPr lang="en-US" dirty="0"/>
              <a:t>of </a:t>
            </a:r>
            <a:r>
              <a:rPr lang="en-US" dirty="0" smtClean="0"/>
              <a:t>nonmarket institutions </a:t>
            </a:r>
          </a:p>
          <a:p>
            <a:r>
              <a:rPr lang="en-US" dirty="0" smtClean="0"/>
              <a:t>Does not provide </a:t>
            </a:r>
            <a:r>
              <a:rPr lang="en-US" dirty="0"/>
              <a:t>a directly applicable and</a:t>
            </a:r>
          </a:p>
          <a:p>
            <a:r>
              <a:rPr lang="en-US" dirty="0"/>
              <a:t>prescriptive tool </a:t>
            </a:r>
            <a:r>
              <a:rPr lang="en-US" dirty="0" smtClean="0"/>
              <a:t>kit on “how to do it”</a:t>
            </a:r>
          </a:p>
          <a:p>
            <a:r>
              <a:rPr lang="en-US" dirty="0" smtClean="0"/>
              <a:t>Provides an approach to a “</a:t>
            </a:r>
            <a:r>
              <a:rPr lang="en-US" dirty="0"/>
              <a:t>mode of thinking” </a:t>
            </a:r>
            <a:endParaRPr lang="en-US" dirty="0" smtClean="0"/>
          </a:p>
          <a:p>
            <a:r>
              <a:rPr lang="en-US" dirty="0" smtClean="0"/>
              <a:t>Criticized for being too abstract with challenges in its operationalization</a:t>
            </a:r>
            <a:endParaRPr lang="en-US" dirty="0"/>
          </a:p>
        </p:txBody>
      </p:sp>
    </p:spTree>
    <p:extLst>
      <p:ext uri="{BB962C8B-B14F-4D97-AF65-F5344CB8AC3E}">
        <p14:creationId xmlns:p14="http://schemas.microsoft.com/office/powerpoint/2010/main" val="32871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838200"/>
            <a:ext cx="10310936" cy="574576"/>
          </a:xfrm>
        </p:spPr>
        <p:txBody>
          <a:bodyPr/>
          <a:lstStyle/>
          <a:p>
            <a:r>
              <a:rPr lang="nb-NO" dirty="0" smtClean="0"/>
              <a:t>Key </a:t>
            </a:r>
            <a:r>
              <a:rPr lang="nb-NO" dirty="0" err="1" smtClean="0"/>
              <a:t>focus</a:t>
            </a:r>
            <a:endParaRPr lang="en-US" dirty="0"/>
          </a:p>
        </p:txBody>
      </p:sp>
      <p:sp>
        <p:nvSpPr>
          <p:cNvPr id="3" name="Content Placeholder 2"/>
          <p:cNvSpPr>
            <a:spLocks noGrp="1"/>
          </p:cNvSpPr>
          <p:nvPr>
            <p:ph idx="1"/>
          </p:nvPr>
        </p:nvSpPr>
        <p:spPr>
          <a:xfrm>
            <a:off x="911424" y="1412776"/>
            <a:ext cx="10670976" cy="4683224"/>
          </a:xfrm>
        </p:spPr>
        <p:txBody>
          <a:bodyPr/>
          <a:lstStyle/>
          <a:p>
            <a:r>
              <a:rPr lang="en-US" dirty="0" smtClean="0"/>
              <a:t>On the </a:t>
            </a:r>
            <a:r>
              <a:rPr lang="en-US" dirty="0"/>
              <a:t>expansion of people’s </a:t>
            </a:r>
            <a:r>
              <a:rPr lang="en-US" dirty="0" smtClean="0"/>
              <a:t>freedoms</a:t>
            </a:r>
            <a:endParaRPr lang="en-US" dirty="0"/>
          </a:p>
          <a:p>
            <a:r>
              <a:rPr lang="en-US" dirty="0" smtClean="0"/>
              <a:t>Development focus to remove </a:t>
            </a:r>
            <a:r>
              <a:rPr lang="en-US" dirty="0"/>
              <a:t>these “</a:t>
            </a:r>
            <a:r>
              <a:rPr lang="en-US" dirty="0" err="1"/>
              <a:t>unfreedoms</a:t>
            </a:r>
            <a:r>
              <a:rPr lang="en-US" dirty="0" smtClean="0"/>
              <a:t>” - </a:t>
            </a:r>
            <a:r>
              <a:rPr lang="en-US" dirty="0"/>
              <a:t>poverty, tyranny, poor economic opportunities</a:t>
            </a:r>
            <a:r>
              <a:rPr lang="en-US" dirty="0" smtClean="0"/>
              <a:t>, social </a:t>
            </a:r>
            <a:r>
              <a:rPr lang="en-US" dirty="0"/>
              <a:t>deprivation, neglect of public facilities (schools and health</a:t>
            </a:r>
            <a:r>
              <a:rPr lang="en-US" dirty="0" smtClean="0"/>
              <a:t>), social </a:t>
            </a:r>
            <a:r>
              <a:rPr lang="en-US" dirty="0"/>
              <a:t>intolerance.</a:t>
            </a:r>
            <a:endParaRPr lang="en-US" dirty="0" smtClean="0"/>
          </a:p>
          <a:p>
            <a:r>
              <a:rPr lang="en-US" dirty="0" smtClean="0"/>
              <a:t>Providing enhanced </a:t>
            </a:r>
            <a:r>
              <a:rPr lang="en-US" dirty="0"/>
              <a:t>possibilities for individuals to pursue choices that they value (Sen, 2001</a:t>
            </a:r>
            <a:r>
              <a:rPr lang="en-US" dirty="0" smtClean="0"/>
              <a:t>).</a:t>
            </a:r>
          </a:p>
          <a:p>
            <a:r>
              <a:rPr lang="nb-NO" dirty="0" err="1" smtClean="0"/>
              <a:t>Distinguishes</a:t>
            </a:r>
            <a:r>
              <a:rPr lang="nb-NO" dirty="0" smtClean="0"/>
              <a:t> </a:t>
            </a:r>
            <a:r>
              <a:rPr lang="nb-NO" dirty="0" err="1" smtClean="0"/>
              <a:t>between</a:t>
            </a:r>
            <a:r>
              <a:rPr lang="nb-NO" dirty="0" smtClean="0"/>
              <a:t> </a:t>
            </a:r>
            <a:r>
              <a:rPr lang="nb-NO" dirty="0" err="1" smtClean="0"/>
              <a:t>means</a:t>
            </a:r>
            <a:r>
              <a:rPr lang="nb-NO" dirty="0" smtClean="0"/>
              <a:t> and </a:t>
            </a:r>
            <a:r>
              <a:rPr lang="nb-NO" dirty="0" err="1" smtClean="0"/>
              <a:t>ends</a:t>
            </a:r>
            <a:r>
              <a:rPr lang="nb-NO" dirty="0" smtClean="0"/>
              <a:t> </a:t>
            </a:r>
            <a:r>
              <a:rPr lang="nb-NO" dirty="0" err="1" smtClean="0"/>
              <a:t>of</a:t>
            </a:r>
            <a:r>
              <a:rPr lang="nb-NO" dirty="0" smtClean="0"/>
              <a:t> </a:t>
            </a:r>
            <a:r>
              <a:rPr lang="nb-NO" dirty="0" err="1" smtClean="0"/>
              <a:t>development</a:t>
            </a:r>
            <a:endParaRPr lang="en-US" dirty="0"/>
          </a:p>
          <a:p>
            <a:r>
              <a:rPr lang="en-US" dirty="0" smtClean="0"/>
              <a:t>Highly interdisciplinary, resulting </a:t>
            </a:r>
            <a:r>
              <a:rPr lang="en-US" dirty="0"/>
              <a:t>in new </a:t>
            </a:r>
            <a:r>
              <a:rPr lang="en-US" dirty="0" smtClean="0"/>
              <a:t>development </a:t>
            </a:r>
            <a:r>
              <a:rPr lang="en-US" dirty="0"/>
              <a:t>indicators, and </a:t>
            </a:r>
            <a:r>
              <a:rPr lang="en-US" dirty="0" smtClean="0"/>
              <a:t>policy </a:t>
            </a:r>
            <a:r>
              <a:rPr lang="en-US" dirty="0"/>
              <a:t>paradigm based on the </a:t>
            </a:r>
            <a:r>
              <a:rPr lang="en-US" dirty="0" smtClean="0"/>
              <a:t> </a:t>
            </a:r>
            <a:r>
              <a:rPr lang="en-US" dirty="0"/>
              <a:t>‘human development </a:t>
            </a:r>
            <a:r>
              <a:rPr lang="en-US" dirty="0" smtClean="0"/>
              <a:t>approach’</a:t>
            </a:r>
            <a:endParaRPr lang="en-US" dirty="0"/>
          </a:p>
        </p:txBody>
      </p:sp>
    </p:spTree>
    <p:extLst>
      <p:ext uri="{BB962C8B-B14F-4D97-AF65-F5344CB8AC3E}">
        <p14:creationId xmlns:p14="http://schemas.microsoft.com/office/powerpoint/2010/main" val="85056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838200"/>
            <a:ext cx="10238928" cy="862608"/>
          </a:xfrm>
        </p:spPr>
        <p:txBody>
          <a:bodyPr/>
          <a:lstStyle/>
          <a:p>
            <a:r>
              <a:rPr lang="nb-NO" dirty="0" smtClean="0"/>
              <a:t>Types </a:t>
            </a:r>
            <a:r>
              <a:rPr lang="nb-NO" dirty="0" err="1" smtClean="0"/>
              <a:t>of</a:t>
            </a:r>
            <a:r>
              <a:rPr lang="nb-NO" dirty="0" smtClean="0"/>
              <a:t> </a:t>
            </a:r>
            <a:r>
              <a:rPr lang="nb-NO" dirty="0" err="1" smtClean="0"/>
              <a:t>freedoms</a:t>
            </a:r>
            <a:endParaRPr lang="en-US" dirty="0"/>
          </a:p>
        </p:txBody>
      </p:sp>
      <p:sp>
        <p:nvSpPr>
          <p:cNvPr id="3" name="Content Placeholder 2"/>
          <p:cNvSpPr>
            <a:spLocks noGrp="1"/>
          </p:cNvSpPr>
          <p:nvPr>
            <p:ph idx="1"/>
          </p:nvPr>
        </p:nvSpPr>
        <p:spPr>
          <a:xfrm>
            <a:off x="1127448" y="1628800"/>
            <a:ext cx="10454952" cy="4680520"/>
          </a:xfrm>
        </p:spPr>
        <p:txBody>
          <a:bodyPr/>
          <a:lstStyle/>
          <a:p>
            <a:r>
              <a:rPr lang="en-US" dirty="0"/>
              <a:t>Sen identified five instrumental </a:t>
            </a:r>
            <a:r>
              <a:rPr lang="en-US" dirty="0" smtClean="0"/>
              <a:t>freedoms:</a:t>
            </a:r>
          </a:p>
          <a:p>
            <a:pPr lvl="1"/>
            <a:r>
              <a:rPr lang="en-US" dirty="0" err="1" smtClean="0"/>
              <a:t>i</a:t>
            </a:r>
            <a:r>
              <a:rPr lang="en-US" dirty="0"/>
              <a:t>) political freedoms, </a:t>
            </a:r>
            <a:endParaRPr lang="en-US" dirty="0" smtClean="0"/>
          </a:p>
          <a:p>
            <a:pPr lvl="1"/>
            <a:r>
              <a:rPr lang="en-US" dirty="0" smtClean="0"/>
              <a:t>ii</a:t>
            </a:r>
            <a:r>
              <a:rPr lang="en-US" dirty="0"/>
              <a:t>) economic </a:t>
            </a:r>
            <a:r>
              <a:rPr lang="en-US" dirty="0" smtClean="0"/>
              <a:t>facilities</a:t>
            </a:r>
          </a:p>
          <a:p>
            <a:pPr lvl="1"/>
            <a:r>
              <a:rPr lang="en-US" dirty="0" smtClean="0"/>
              <a:t>iii</a:t>
            </a:r>
            <a:r>
              <a:rPr lang="en-US" dirty="0"/>
              <a:t>) social opportunities, </a:t>
            </a:r>
            <a:endParaRPr lang="en-US" dirty="0" smtClean="0"/>
          </a:p>
          <a:p>
            <a:pPr lvl="1"/>
            <a:r>
              <a:rPr lang="en-US" dirty="0" smtClean="0"/>
              <a:t>iv) transparency guarantees</a:t>
            </a:r>
          </a:p>
          <a:p>
            <a:pPr lvl="1"/>
            <a:r>
              <a:rPr lang="en-US" dirty="0" smtClean="0"/>
              <a:t>v) p</a:t>
            </a:r>
            <a:r>
              <a:rPr lang="nb-NO" dirty="0" err="1" smtClean="0"/>
              <a:t>rotective</a:t>
            </a:r>
            <a:r>
              <a:rPr lang="nb-NO" dirty="0" smtClean="0"/>
              <a:t> </a:t>
            </a:r>
            <a:r>
              <a:rPr lang="nb-NO" dirty="0" err="1" smtClean="0"/>
              <a:t>security</a:t>
            </a:r>
            <a:endParaRPr lang="en-US" dirty="0"/>
          </a:p>
          <a:p>
            <a:r>
              <a:rPr lang="en-US" dirty="0" smtClean="0"/>
              <a:t>All relevant to the understanding of ICT4D</a:t>
            </a:r>
          </a:p>
          <a:p>
            <a:r>
              <a:rPr lang="en-US" dirty="0" smtClean="0"/>
              <a:t>Ends </a:t>
            </a:r>
            <a:r>
              <a:rPr lang="en-US" dirty="0"/>
              <a:t>have intrinsic importance, whereas means </a:t>
            </a:r>
            <a:r>
              <a:rPr lang="en-US" dirty="0" smtClean="0"/>
              <a:t>are instrumental </a:t>
            </a:r>
            <a:r>
              <a:rPr lang="en-US" dirty="0"/>
              <a:t>to reach the goals of development</a:t>
            </a:r>
            <a:r>
              <a:rPr lang="en-US" dirty="0" smtClean="0"/>
              <a:t>.</a:t>
            </a:r>
          </a:p>
          <a:p>
            <a:r>
              <a:rPr lang="nb-NO" dirty="0" err="1" smtClean="0"/>
              <a:t>Freedom</a:t>
            </a:r>
            <a:r>
              <a:rPr lang="nb-NO" dirty="0" smtClean="0"/>
              <a:t> has </a:t>
            </a:r>
            <a:r>
              <a:rPr lang="nb-NO" dirty="0" err="1" smtClean="0"/>
              <a:t>both</a:t>
            </a:r>
            <a:r>
              <a:rPr lang="nb-NO" dirty="0" smtClean="0"/>
              <a:t> </a:t>
            </a:r>
            <a:r>
              <a:rPr lang="nb-NO" dirty="0" err="1" smtClean="0"/>
              <a:t>intrinsic</a:t>
            </a:r>
            <a:r>
              <a:rPr lang="nb-NO" dirty="0" smtClean="0"/>
              <a:t> and instrumental </a:t>
            </a:r>
            <a:r>
              <a:rPr lang="nb-NO" dirty="0" err="1" smtClean="0"/>
              <a:t>value</a:t>
            </a:r>
            <a:endParaRPr lang="en-US" dirty="0"/>
          </a:p>
        </p:txBody>
      </p:sp>
    </p:spTree>
    <p:extLst>
      <p:ext uri="{BB962C8B-B14F-4D97-AF65-F5344CB8AC3E}">
        <p14:creationId xmlns:p14="http://schemas.microsoft.com/office/powerpoint/2010/main" val="83375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1775520" y="837407"/>
            <a:ext cx="8229600" cy="576262"/>
          </a:xfrm>
        </p:spPr>
        <p:txBody>
          <a:bodyPr/>
          <a:lstStyle/>
          <a:p>
            <a:pPr>
              <a:lnSpc>
                <a:spcPct val="80000"/>
              </a:lnSpc>
              <a:buFont typeface="Wingdings" pitchFamily="2" charset="2"/>
              <a:buNone/>
            </a:pPr>
            <a:r>
              <a:rPr lang="en-GB" dirty="0"/>
              <a:t>	Basic principles of </a:t>
            </a:r>
            <a:r>
              <a:rPr lang="en-GB" dirty="0" smtClean="0"/>
              <a:t>Capabilities </a:t>
            </a:r>
            <a:r>
              <a:rPr lang="en-GB" dirty="0"/>
              <a:t>A</a:t>
            </a:r>
            <a:r>
              <a:rPr lang="en-GB" dirty="0" smtClean="0"/>
              <a:t>pproach </a:t>
            </a:r>
            <a:r>
              <a:rPr lang="en-GB" dirty="0"/>
              <a:t>(Sen 1992)</a:t>
            </a:r>
            <a:endParaRPr lang="en-US" dirty="0"/>
          </a:p>
        </p:txBody>
      </p:sp>
      <p:sp>
        <p:nvSpPr>
          <p:cNvPr id="35843" name="Text Box 3"/>
          <p:cNvSpPr txBox="1">
            <a:spLocks noChangeArrowheads="1"/>
          </p:cNvSpPr>
          <p:nvPr/>
        </p:nvSpPr>
        <p:spPr bwMode="auto">
          <a:xfrm>
            <a:off x="1775521" y="1628801"/>
            <a:ext cx="8892480" cy="5324535"/>
          </a:xfrm>
          <a:prstGeom prst="rect">
            <a:avLst/>
          </a:prstGeom>
          <a:noFill/>
          <a:ln w="9525">
            <a:noFill/>
            <a:miter lim="800000"/>
            <a:headEnd/>
            <a:tailEnd/>
          </a:ln>
          <a:effectLst/>
        </p:spPr>
        <p:txBody>
          <a:bodyPr wrap="square">
            <a:spAutoFit/>
          </a:bodyPr>
          <a:lstStyle/>
          <a:p>
            <a:pPr marL="182563" indent="-182563">
              <a:spcBef>
                <a:spcPct val="50000"/>
              </a:spcBef>
            </a:pPr>
            <a:endParaRPr lang="en-GB" dirty="0"/>
          </a:p>
          <a:p>
            <a:pPr marL="182563" indent="-182563">
              <a:spcBef>
                <a:spcPct val="50000"/>
              </a:spcBef>
              <a:buFontTx/>
              <a:buChar char="-"/>
            </a:pPr>
            <a:r>
              <a:rPr lang="en-GB" dirty="0"/>
              <a:t> </a:t>
            </a:r>
            <a:r>
              <a:rPr lang="en-GB" b="1" dirty="0" err="1"/>
              <a:t>Functionings</a:t>
            </a:r>
            <a:r>
              <a:rPr lang="en-GB" dirty="0"/>
              <a:t>: The various things a person may value doing or being</a:t>
            </a:r>
          </a:p>
          <a:p>
            <a:pPr marL="182563" indent="-182563">
              <a:spcBef>
                <a:spcPct val="50000"/>
              </a:spcBef>
              <a:buFontTx/>
              <a:buChar char="-"/>
            </a:pPr>
            <a:r>
              <a:rPr lang="en-GB" b="1" dirty="0"/>
              <a:t> Capabilities</a:t>
            </a:r>
            <a:r>
              <a:rPr lang="en-GB" dirty="0"/>
              <a:t>: the alternative </a:t>
            </a:r>
            <a:r>
              <a:rPr lang="en-GB" dirty="0" err="1"/>
              <a:t>functionings</a:t>
            </a:r>
            <a:r>
              <a:rPr lang="en-GB" dirty="0"/>
              <a:t> which an individual is able to achieve</a:t>
            </a:r>
          </a:p>
          <a:p>
            <a:pPr marL="182563" indent="-182563">
              <a:spcBef>
                <a:spcPct val="50000"/>
              </a:spcBef>
              <a:buFontTx/>
              <a:buChar char="-"/>
            </a:pPr>
            <a:r>
              <a:rPr lang="en-GB" dirty="0"/>
              <a:t> Focus of development: to increase an individual’s capabilities set</a:t>
            </a:r>
          </a:p>
          <a:p>
            <a:pPr marL="182563" indent="-182563">
              <a:spcBef>
                <a:spcPct val="50000"/>
              </a:spcBef>
            </a:pPr>
            <a:endParaRPr lang="en-GB" dirty="0"/>
          </a:p>
          <a:p>
            <a:pPr marL="182563" indent="-182563">
              <a:spcBef>
                <a:spcPct val="50000"/>
              </a:spcBef>
            </a:pPr>
            <a:r>
              <a:rPr lang="en-GB" dirty="0"/>
              <a:t>- Choice is both the end and a principal means of development</a:t>
            </a:r>
          </a:p>
          <a:p>
            <a:pPr marL="182563" indent="-182563">
              <a:spcBef>
                <a:spcPct val="50000"/>
              </a:spcBef>
            </a:pPr>
            <a:endParaRPr lang="en-GB" dirty="0"/>
          </a:p>
          <a:p>
            <a:pPr marL="182563" indent="-182563">
              <a:spcBef>
                <a:spcPct val="50000"/>
              </a:spcBef>
              <a:buFont typeface="Symbol" pitchFamily="18" charset="2"/>
              <a:buChar char="Þ"/>
            </a:pPr>
            <a:r>
              <a:rPr lang="en-GB" dirty="0" smtClean="0"/>
              <a:t> </a:t>
            </a:r>
            <a:r>
              <a:rPr lang="en-GB" dirty="0"/>
              <a:t>Too much emphasis on individual agency?</a:t>
            </a:r>
          </a:p>
          <a:p>
            <a:pPr marL="182563" indent="-182563">
              <a:spcBef>
                <a:spcPct val="50000"/>
              </a:spcBef>
              <a:buFont typeface="Symbol" pitchFamily="18" charset="2"/>
              <a:buChar char="Þ"/>
            </a:pPr>
            <a:r>
              <a:rPr lang="en-GB" dirty="0"/>
              <a:t> Difficulty of operationalising the approach</a:t>
            </a:r>
          </a:p>
          <a:p>
            <a:pPr marL="182563" indent="-182563">
              <a:spcBef>
                <a:spcPct val="50000"/>
              </a:spcBef>
              <a:buFontTx/>
              <a:buChar char="-"/>
            </a:pPr>
            <a:endParaRPr lang="en-GB" dirty="0"/>
          </a:p>
          <a:p>
            <a:pPr marL="182563" indent="-182563">
              <a:spcBef>
                <a:spcPct val="50000"/>
              </a:spcBef>
              <a:buFontTx/>
              <a:buChar cha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Capabilities</a:t>
            </a:r>
            <a:r>
              <a:rPr lang="nb-NO" dirty="0" smtClean="0"/>
              <a:t> and </a:t>
            </a:r>
            <a:r>
              <a:rPr lang="nb-NO" dirty="0" err="1" smtClean="0"/>
              <a:t>functionings</a:t>
            </a:r>
            <a:endParaRPr lang="en-US" dirty="0"/>
          </a:p>
        </p:txBody>
      </p:sp>
      <p:sp>
        <p:nvSpPr>
          <p:cNvPr id="3" name="Content Placeholder 2"/>
          <p:cNvSpPr>
            <a:spLocks noGrp="1"/>
          </p:cNvSpPr>
          <p:nvPr>
            <p:ph idx="1"/>
          </p:nvPr>
        </p:nvSpPr>
        <p:spPr/>
        <p:txBody>
          <a:bodyPr/>
          <a:lstStyle/>
          <a:p>
            <a:pPr marL="0" indent="0">
              <a:buNone/>
            </a:pPr>
            <a:r>
              <a:rPr lang="en-US" dirty="0"/>
              <a:t>A functioning is an achievement, whereas a capability is the ability </a:t>
            </a:r>
            <a:r>
              <a:rPr lang="en-US" dirty="0" smtClean="0"/>
              <a:t>to achieve</a:t>
            </a:r>
            <a:r>
              <a:rPr lang="en-US" dirty="0"/>
              <a:t>. </a:t>
            </a:r>
            <a:r>
              <a:rPr lang="en-US" dirty="0" err="1"/>
              <a:t>Functionings</a:t>
            </a:r>
            <a:r>
              <a:rPr lang="en-US" dirty="0"/>
              <a:t> are, in a sense, more directly related to </a:t>
            </a:r>
            <a:r>
              <a:rPr lang="en-US" dirty="0" smtClean="0"/>
              <a:t>living conditions</a:t>
            </a:r>
            <a:r>
              <a:rPr lang="en-US" dirty="0"/>
              <a:t>, since they are different aspects of living conditions. Capabilities</a:t>
            </a:r>
            <a:r>
              <a:rPr lang="en-US" dirty="0" smtClean="0"/>
              <a:t>, in </a:t>
            </a:r>
            <a:r>
              <a:rPr lang="en-US" dirty="0"/>
              <a:t>contrast, are notions of freedom, in the positive sense: what </a:t>
            </a:r>
            <a:r>
              <a:rPr lang="en-US" dirty="0" smtClean="0"/>
              <a:t>real opportunities </a:t>
            </a:r>
            <a:r>
              <a:rPr lang="en-US" dirty="0"/>
              <a:t>you have regarding the life you may lead (Sen 1987: 36).</a:t>
            </a:r>
          </a:p>
        </p:txBody>
      </p:sp>
    </p:spTree>
    <p:extLst>
      <p:ext uri="{BB962C8B-B14F-4D97-AF65-F5344CB8AC3E}">
        <p14:creationId xmlns:p14="http://schemas.microsoft.com/office/powerpoint/2010/main" val="428231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p:txBody>
          <a:bodyPr/>
          <a:lstStyle/>
          <a:p>
            <a:r>
              <a:rPr lang="en-GB"/>
              <a:t>Amartya Sen</a:t>
            </a:r>
            <a:endParaRPr lang="en-US"/>
          </a:p>
        </p:txBody>
      </p:sp>
      <p:pic>
        <p:nvPicPr>
          <p:cNvPr id="39940" name="Picture 4" descr="Sen"/>
          <p:cNvPicPr>
            <a:picLocks noGrp="1" noChangeAspect="1" noChangeArrowheads="1"/>
          </p:cNvPicPr>
          <p:nvPr>
            <p:ph idx="1"/>
          </p:nvPr>
        </p:nvPicPr>
        <p:blipFill>
          <a:blip r:embed="rId3" cstate="print"/>
          <a:srcRect/>
          <a:stretch>
            <a:fillRect/>
          </a:stretch>
        </p:blipFill>
        <p:spPr>
          <a:xfrm>
            <a:off x="3935413" y="2060575"/>
            <a:ext cx="4608512" cy="3067050"/>
          </a:xfrm>
          <a:noFill/>
          <a:ln/>
        </p:spPr>
      </p:pic>
    </p:spTree>
    <p:extLst>
      <p:ext uri="{BB962C8B-B14F-4D97-AF65-F5344CB8AC3E}">
        <p14:creationId xmlns:p14="http://schemas.microsoft.com/office/powerpoint/2010/main" val="153997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Conversion </a:t>
            </a:r>
            <a:r>
              <a:rPr lang="nb-NO" dirty="0" err="1" smtClean="0"/>
              <a:t>factors</a:t>
            </a:r>
            <a:endParaRPr lang="en-US" dirty="0"/>
          </a:p>
        </p:txBody>
      </p:sp>
      <p:sp>
        <p:nvSpPr>
          <p:cNvPr id="3" name="Content Placeholder 2"/>
          <p:cNvSpPr>
            <a:spLocks noGrp="1"/>
          </p:cNvSpPr>
          <p:nvPr>
            <p:ph idx="1"/>
          </p:nvPr>
        </p:nvSpPr>
        <p:spPr/>
        <p:txBody>
          <a:bodyPr/>
          <a:lstStyle/>
          <a:p>
            <a:r>
              <a:rPr lang="en-US" dirty="0" smtClean="0"/>
              <a:t>Resources (marketable </a:t>
            </a:r>
            <a:r>
              <a:rPr lang="en-US" dirty="0"/>
              <a:t>goods and </a:t>
            </a:r>
            <a:r>
              <a:rPr lang="en-US" dirty="0" smtClean="0"/>
              <a:t>services) have characteristics </a:t>
            </a:r>
            <a:r>
              <a:rPr lang="en-US" dirty="0"/>
              <a:t>that make </a:t>
            </a:r>
            <a:r>
              <a:rPr lang="en-US" dirty="0" smtClean="0"/>
              <a:t>them of </a:t>
            </a:r>
            <a:r>
              <a:rPr lang="en-US" dirty="0"/>
              <a:t>interest to </a:t>
            </a:r>
            <a:r>
              <a:rPr lang="en-US" dirty="0" smtClean="0"/>
              <a:t>people, the </a:t>
            </a:r>
            <a:r>
              <a:rPr lang="en-US" dirty="0" err="1" smtClean="0"/>
              <a:t>bicyle</a:t>
            </a:r>
            <a:r>
              <a:rPr lang="en-US" dirty="0" smtClean="0"/>
              <a:t> example</a:t>
            </a:r>
            <a:endParaRPr lang="en-US" dirty="0"/>
          </a:p>
          <a:p>
            <a:r>
              <a:rPr lang="en-US" dirty="0"/>
              <a:t>The relation between a good or a resource and the achievement of certain things with </a:t>
            </a:r>
            <a:r>
              <a:rPr lang="en-US" dirty="0" smtClean="0"/>
              <a:t>it represents </a:t>
            </a:r>
            <a:r>
              <a:rPr lang="en-US" dirty="0"/>
              <a:t>a ‘conversion factor’: the degree to which a person can transform a resource into </a:t>
            </a:r>
            <a:r>
              <a:rPr lang="en-US" dirty="0" smtClean="0"/>
              <a:t>a functioning</a:t>
            </a:r>
            <a:r>
              <a:rPr lang="en-US" dirty="0"/>
              <a:t>, and the skills needed to enable this </a:t>
            </a:r>
            <a:r>
              <a:rPr lang="en-US" dirty="0" smtClean="0"/>
              <a:t>transformation</a:t>
            </a:r>
            <a:endParaRPr lang="en-US" dirty="0"/>
          </a:p>
        </p:txBody>
      </p:sp>
    </p:spTree>
    <p:extLst>
      <p:ext uri="{BB962C8B-B14F-4D97-AF65-F5344CB8AC3E}">
        <p14:creationId xmlns:p14="http://schemas.microsoft.com/office/powerpoint/2010/main" val="44887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Types </a:t>
            </a:r>
            <a:r>
              <a:rPr lang="nb-NO" dirty="0" err="1" smtClean="0"/>
              <a:t>of</a:t>
            </a:r>
            <a:r>
              <a:rPr lang="nb-NO" dirty="0" smtClean="0"/>
              <a:t> </a:t>
            </a:r>
            <a:r>
              <a:rPr lang="nb-NO" dirty="0" err="1" smtClean="0"/>
              <a:t>conversion</a:t>
            </a:r>
            <a:r>
              <a:rPr lang="nb-NO" dirty="0" smtClean="0"/>
              <a:t> </a:t>
            </a:r>
            <a:r>
              <a:rPr lang="nb-NO" dirty="0" err="1" smtClean="0"/>
              <a:t>factors</a:t>
            </a:r>
            <a:endParaRPr lang="en-US" dirty="0"/>
          </a:p>
        </p:txBody>
      </p:sp>
      <p:sp>
        <p:nvSpPr>
          <p:cNvPr id="3" name="Content Placeholder 2"/>
          <p:cNvSpPr>
            <a:spLocks noGrp="1"/>
          </p:cNvSpPr>
          <p:nvPr>
            <p:ph idx="1"/>
          </p:nvPr>
        </p:nvSpPr>
        <p:spPr>
          <a:xfrm>
            <a:off x="1127448" y="1700808"/>
            <a:ext cx="10454952" cy="4752528"/>
          </a:xfrm>
        </p:spPr>
        <p:txBody>
          <a:bodyPr/>
          <a:lstStyle/>
          <a:p>
            <a:r>
              <a:rPr lang="en-US" b="1" dirty="0" smtClean="0"/>
              <a:t>Personal conversion </a:t>
            </a:r>
            <a:r>
              <a:rPr lang="en-US" b="1" dirty="0"/>
              <a:t>factors </a:t>
            </a:r>
            <a:endParaRPr lang="en-US" dirty="0"/>
          </a:p>
          <a:p>
            <a:r>
              <a:rPr lang="en-US" b="1" dirty="0" smtClean="0"/>
              <a:t>Social </a:t>
            </a:r>
            <a:r>
              <a:rPr lang="en-US" b="1" dirty="0"/>
              <a:t>conversion factors </a:t>
            </a:r>
            <a:endParaRPr lang="en-US" b="1" dirty="0" smtClean="0"/>
          </a:p>
          <a:p>
            <a:r>
              <a:rPr lang="en-US" b="1" dirty="0" smtClean="0"/>
              <a:t>Environmental conversion </a:t>
            </a:r>
            <a:r>
              <a:rPr lang="en-US" b="1" dirty="0"/>
              <a:t>factors </a:t>
            </a:r>
            <a:endParaRPr lang="en-US" dirty="0"/>
          </a:p>
          <a:p>
            <a:pPr marL="0" indent="0">
              <a:buNone/>
            </a:pPr>
            <a:r>
              <a:rPr lang="en-US" dirty="0" smtClean="0"/>
              <a:t>For </a:t>
            </a:r>
            <a:r>
              <a:rPr lang="en-US" dirty="0"/>
              <a:t>example, how much a bicycle contributes to a </a:t>
            </a:r>
            <a:r>
              <a:rPr lang="en-US" dirty="0" smtClean="0"/>
              <a:t>person's mobility </a:t>
            </a:r>
            <a:r>
              <a:rPr lang="en-US" dirty="0"/>
              <a:t>depends on their physical condition (personal conversion factor), the social norms</a:t>
            </a:r>
            <a:r>
              <a:rPr lang="en-US" dirty="0" smtClean="0"/>
              <a:t>, for </a:t>
            </a:r>
            <a:r>
              <a:rPr lang="en-US" dirty="0"/>
              <a:t>example whether women are socially allowed to ride a bicycle (social conversion factor</a:t>
            </a:r>
            <a:r>
              <a:rPr lang="en-US" dirty="0" smtClean="0"/>
              <a:t>), and </a:t>
            </a:r>
            <a:r>
              <a:rPr lang="en-US" dirty="0"/>
              <a:t>the availability of decent roads or bike paths (environmental conversion factors) to </a:t>
            </a:r>
            <a:r>
              <a:rPr lang="en-US" dirty="0" smtClean="0"/>
              <a:t>enable effective </a:t>
            </a:r>
            <a:r>
              <a:rPr lang="en-US" dirty="0"/>
              <a:t>use of the </a:t>
            </a:r>
            <a:r>
              <a:rPr lang="en-US" dirty="0" smtClean="0"/>
              <a:t>bike </a:t>
            </a:r>
            <a:endParaRPr lang="en-US" dirty="0"/>
          </a:p>
        </p:txBody>
      </p:sp>
    </p:spTree>
    <p:extLst>
      <p:ext uri="{BB962C8B-B14F-4D97-AF65-F5344CB8AC3E}">
        <p14:creationId xmlns:p14="http://schemas.microsoft.com/office/powerpoint/2010/main" val="327996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dirty="0"/>
              <a:t>Core </a:t>
            </a:r>
            <a:r>
              <a:rPr lang="en-GB" dirty="0" smtClean="0"/>
              <a:t>aspects of Capability Approach</a:t>
            </a:r>
            <a:endParaRPr lang="en-US" dirty="0"/>
          </a:p>
        </p:txBody>
      </p:sp>
      <p:sp>
        <p:nvSpPr>
          <p:cNvPr id="25603" name="Rectangle 3"/>
          <p:cNvSpPr>
            <a:spLocks noGrp="1" noChangeArrowheads="1"/>
          </p:cNvSpPr>
          <p:nvPr>
            <p:ph idx="1"/>
          </p:nvPr>
        </p:nvSpPr>
        <p:spPr/>
        <p:txBody>
          <a:bodyPr/>
          <a:lstStyle/>
          <a:p>
            <a:r>
              <a:rPr lang="en-GB" dirty="0"/>
              <a:t>Not utility focus</a:t>
            </a:r>
          </a:p>
          <a:p>
            <a:r>
              <a:rPr lang="en-GB" dirty="0"/>
              <a:t>Not resource focus</a:t>
            </a:r>
          </a:p>
          <a:p>
            <a:r>
              <a:rPr lang="en-GB" dirty="0" smtClean="0"/>
              <a:t>Freedom </a:t>
            </a:r>
            <a:r>
              <a:rPr lang="en-GB" dirty="0"/>
              <a:t>focus: poverty is capability-deprivation</a:t>
            </a:r>
          </a:p>
          <a:p>
            <a:r>
              <a:rPr lang="en-GB" dirty="0" smtClean="0"/>
              <a:t>Pluralistic in nature</a:t>
            </a:r>
            <a:endParaRPr lang="en-GB" dirty="0"/>
          </a:p>
          <a:p>
            <a:r>
              <a:rPr lang="en-GB" dirty="0"/>
              <a:t>Focus on the </a:t>
            </a:r>
            <a:r>
              <a:rPr lang="en-GB" dirty="0" smtClean="0"/>
              <a:t>individual and their agencies</a:t>
            </a:r>
          </a:p>
          <a:p>
            <a:r>
              <a:rPr lang="en-GB" dirty="0" smtClean="0"/>
              <a:t>Encourages diversity</a:t>
            </a:r>
            <a:endParaRPr lang="en-GB"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Agent</a:t>
            </a:r>
            <a:endParaRPr lang="en-US"/>
          </a:p>
        </p:txBody>
      </p:sp>
      <p:sp>
        <p:nvSpPr>
          <p:cNvPr id="29699" name="Rectangle 3"/>
          <p:cNvSpPr>
            <a:spLocks noGrp="1" noChangeArrowheads="1"/>
          </p:cNvSpPr>
          <p:nvPr>
            <p:ph idx="1"/>
          </p:nvPr>
        </p:nvSpPr>
        <p:spPr>
          <a:xfrm>
            <a:off x="1271464" y="1981200"/>
            <a:ext cx="10310936" cy="4472136"/>
          </a:xfrm>
        </p:spPr>
        <p:txBody>
          <a:bodyPr/>
          <a:lstStyle/>
          <a:p>
            <a:pPr>
              <a:lnSpc>
                <a:spcPct val="90000"/>
              </a:lnSpc>
              <a:buFont typeface="Wingdings" pitchFamily="2" charset="2"/>
              <a:buNone/>
            </a:pPr>
            <a:r>
              <a:rPr lang="en-US" dirty="0"/>
              <a:t>	Someone who acts and brings about change, whose achievement can be evaluated in terms of his or her own </a:t>
            </a:r>
            <a:r>
              <a:rPr lang="en-US" dirty="0">
                <a:hlinkClick r:id="rId3" tooltip="Values"/>
              </a:rPr>
              <a:t>values</a:t>
            </a:r>
            <a:r>
              <a:rPr lang="en-US" dirty="0"/>
              <a:t> and </a:t>
            </a:r>
            <a:r>
              <a:rPr lang="en-US" dirty="0" smtClean="0"/>
              <a:t>objectives. Includes both the intention and actual actions </a:t>
            </a:r>
            <a:endParaRPr lang="en-US" dirty="0"/>
          </a:p>
          <a:p>
            <a:pPr>
              <a:lnSpc>
                <a:spcPct val="90000"/>
              </a:lnSpc>
              <a:buFont typeface="Wingdings" pitchFamily="2" charset="2"/>
              <a:buNone/>
            </a:pPr>
            <a:endParaRPr lang="en-GB" dirty="0"/>
          </a:p>
          <a:p>
            <a:pPr>
              <a:lnSpc>
                <a:spcPct val="90000"/>
              </a:lnSpc>
              <a:buFont typeface="Wingdings" pitchFamily="2" charset="2"/>
              <a:buNone/>
            </a:pPr>
            <a:r>
              <a:rPr lang="en-GB" dirty="0" smtClean="0"/>
              <a:t>Concerns </a:t>
            </a:r>
            <a:r>
              <a:rPr lang="en-GB" dirty="0"/>
              <a:t>for: </a:t>
            </a:r>
          </a:p>
          <a:p>
            <a:pPr>
              <a:lnSpc>
                <a:spcPct val="90000"/>
              </a:lnSpc>
              <a:buFontTx/>
              <a:buChar char="-"/>
            </a:pPr>
            <a:r>
              <a:rPr lang="en-GB" dirty="0"/>
              <a:t>Participation</a:t>
            </a:r>
          </a:p>
          <a:p>
            <a:pPr>
              <a:lnSpc>
                <a:spcPct val="90000"/>
              </a:lnSpc>
              <a:buFontTx/>
              <a:buChar char="-"/>
            </a:pPr>
            <a:r>
              <a:rPr lang="en-GB" dirty="0"/>
              <a:t>Public debate in the public sphere</a:t>
            </a:r>
          </a:p>
          <a:p>
            <a:pPr>
              <a:lnSpc>
                <a:spcPct val="90000"/>
              </a:lnSpc>
              <a:buFontTx/>
              <a:buChar char="-"/>
            </a:pPr>
            <a:r>
              <a:rPr lang="en-GB" dirty="0"/>
              <a:t>Democratic practice</a:t>
            </a:r>
          </a:p>
          <a:p>
            <a:pPr>
              <a:lnSpc>
                <a:spcPct val="90000"/>
              </a:lnSpc>
              <a:buFontTx/>
              <a:buChar char="-"/>
            </a:pPr>
            <a:r>
              <a:rPr lang="en-GB" dirty="0"/>
              <a:t>Empowerment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Core aspects</a:t>
            </a:r>
            <a:endParaRPr lang="en-US"/>
          </a:p>
        </p:txBody>
      </p:sp>
      <p:sp>
        <p:nvSpPr>
          <p:cNvPr id="19459" name="Rectangle 3"/>
          <p:cNvSpPr>
            <a:spLocks noGrp="1" noChangeArrowheads="1"/>
          </p:cNvSpPr>
          <p:nvPr>
            <p:ph idx="1"/>
          </p:nvPr>
        </p:nvSpPr>
        <p:spPr/>
        <p:txBody>
          <a:bodyPr/>
          <a:lstStyle/>
          <a:p>
            <a:pPr marL="609600" indent="-609600">
              <a:lnSpc>
                <a:spcPct val="90000"/>
              </a:lnSpc>
            </a:pPr>
            <a:r>
              <a:rPr lang="en-US" dirty="0"/>
              <a:t>Real freedoms central </a:t>
            </a:r>
          </a:p>
          <a:p>
            <a:pPr marL="609600" indent="-609600">
              <a:lnSpc>
                <a:spcPct val="90000"/>
              </a:lnSpc>
            </a:pPr>
            <a:r>
              <a:rPr lang="en-US" dirty="0"/>
              <a:t>There are individual differences in the ability to transform resources into valuable </a:t>
            </a:r>
            <a:r>
              <a:rPr lang="en-US" dirty="0" smtClean="0"/>
              <a:t>activities</a:t>
            </a:r>
          </a:p>
          <a:p>
            <a:pPr marL="609600" indent="-609600">
              <a:lnSpc>
                <a:spcPct val="90000"/>
              </a:lnSpc>
            </a:pPr>
            <a:r>
              <a:rPr lang="en-US" dirty="0" smtClean="0"/>
              <a:t>Convert capabilities to </a:t>
            </a:r>
            <a:r>
              <a:rPr lang="en-US" dirty="0" err="1" smtClean="0"/>
              <a:t>functionings</a:t>
            </a:r>
            <a:r>
              <a:rPr lang="en-US" dirty="0" smtClean="0"/>
              <a:t> </a:t>
            </a:r>
            <a:endParaRPr lang="en-US" dirty="0"/>
          </a:p>
          <a:p>
            <a:pPr marL="609600" indent="-609600">
              <a:lnSpc>
                <a:spcPct val="90000"/>
              </a:lnSpc>
            </a:pPr>
            <a:r>
              <a:rPr lang="en-US" dirty="0"/>
              <a:t>Different activities can give rise to happiness </a:t>
            </a:r>
          </a:p>
          <a:p>
            <a:pPr marL="609600" indent="-609600">
              <a:lnSpc>
                <a:spcPct val="90000"/>
              </a:lnSpc>
            </a:pPr>
            <a:r>
              <a:rPr lang="en-US" dirty="0"/>
              <a:t>importance of materialistic and nonmaterialistic factors </a:t>
            </a:r>
          </a:p>
          <a:p>
            <a:pPr marL="609600" indent="-609600">
              <a:lnSpc>
                <a:spcPct val="90000"/>
              </a:lnSpc>
            </a:pPr>
            <a:r>
              <a:rPr lang="en-US" dirty="0"/>
              <a:t>Concern for the distribution of opportunities within society </a:t>
            </a:r>
          </a:p>
          <a:p>
            <a:pPr marL="609600" indent="-609600">
              <a:lnSpc>
                <a:spcPct val="90000"/>
              </a:lnSpc>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Nussbaum’s list of capabilities</a:t>
            </a:r>
            <a:endParaRPr lang="en-US"/>
          </a:p>
        </p:txBody>
      </p:sp>
      <p:sp>
        <p:nvSpPr>
          <p:cNvPr id="31747" name="Rectangle 3"/>
          <p:cNvSpPr>
            <a:spLocks noGrp="1" noChangeArrowheads="1"/>
          </p:cNvSpPr>
          <p:nvPr>
            <p:ph type="body" sz="half" idx="1"/>
          </p:nvPr>
        </p:nvSpPr>
        <p:spPr>
          <a:xfrm>
            <a:off x="839416" y="1556792"/>
            <a:ext cx="6768752" cy="5287910"/>
          </a:xfrm>
        </p:spPr>
        <p:txBody>
          <a:bodyPr/>
          <a:lstStyle/>
          <a:p>
            <a:pPr marL="609600" indent="-609600">
              <a:buNone/>
            </a:pPr>
            <a:r>
              <a:rPr lang="en-US" sz="2000" i="1" dirty="0"/>
              <a:t>1) Life</a:t>
            </a:r>
            <a:r>
              <a:rPr lang="en-US" sz="2000" dirty="0"/>
              <a:t> </a:t>
            </a:r>
          </a:p>
          <a:p>
            <a:pPr marL="609600" indent="-609600">
              <a:buNone/>
            </a:pPr>
            <a:r>
              <a:rPr lang="en-US" sz="2000" i="1" dirty="0"/>
              <a:t>2) Bodily Health</a:t>
            </a:r>
            <a:r>
              <a:rPr lang="en-US" sz="2000" dirty="0"/>
              <a:t> </a:t>
            </a:r>
          </a:p>
          <a:p>
            <a:pPr marL="609600" indent="-609600">
              <a:buNone/>
            </a:pPr>
            <a:r>
              <a:rPr lang="en-US" sz="2000" i="1" dirty="0"/>
              <a:t>3) Bodily Integrity</a:t>
            </a:r>
            <a:r>
              <a:rPr lang="en-US" sz="2000" dirty="0"/>
              <a:t> </a:t>
            </a:r>
          </a:p>
          <a:p>
            <a:pPr marL="609600" indent="-609600">
              <a:buNone/>
            </a:pPr>
            <a:r>
              <a:rPr lang="en-US" sz="2000" i="1" dirty="0"/>
              <a:t>4) Senses, Imagination, and Thought</a:t>
            </a:r>
            <a:r>
              <a:rPr lang="en-US" sz="2000" dirty="0"/>
              <a:t> </a:t>
            </a:r>
          </a:p>
          <a:p>
            <a:pPr marL="609600" indent="-609600">
              <a:buNone/>
            </a:pPr>
            <a:r>
              <a:rPr lang="en-US" sz="2000" i="1" dirty="0"/>
              <a:t>5) Emotions</a:t>
            </a:r>
            <a:endParaRPr lang="en-US" sz="2000" dirty="0"/>
          </a:p>
          <a:p>
            <a:pPr marL="609600" indent="-609600">
              <a:buNone/>
            </a:pPr>
            <a:r>
              <a:rPr lang="en-US" sz="2000" i="1" dirty="0"/>
              <a:t>6) Practical Reason</a:t>
            </a:r>
            <a:r>
              <a:rPr lang="en-US" sz="2000" dirty="0"/>
              <a:t> </a:t>
            </a:r>
          </a:p>
          <a:p>
            <a:pPr marL="609600" indent="-609600">
              <a:buNone/>
            </a:pPr>
            <a:r>
              <a:rPr lang="en-US" sz="2000" i="1" dirty="0"/>
              <a:t>7) Affiliation</a:t>
            </a:r>
            <a:r>
              <a:rPr lang="en-US" sz="2000" dirty="0"/>
              <a:t> </a:t>
            </a:r>
          </a:p>
          <a:p>
            <a:pPr marL="609600" indent="-609600">
              <a:buNone/>
            </a:pPr>
            <a:r>
              <a:rPr lang="en-GB" sz="2000" dirty="0"/>
              <a:t>8) </a:t>
            </a:r>
            <a:r>
              <a:rPr lang="en-US" sz="2000" i="1" dirty="0"/>
              <a:t>Other Species.</a:t>
            </a:r>
            <a:r>
              <a:rPr lang="en-US" sz="2000" dirty="0"/>
              <a:t> </a:t>
            </a:r>
          </a:p>
          <a:p>
            <a:pPr marL="609600" indent="-609600">
              <a:buNone/>
            </a:pPr>
            <a:r>
              <a:rPr lang="en-US" sz="2000" i="1" dirty="0"/>
              <a:t>9) Play.</a:t>
            </a:r>
            <a:r>
              <a:rPr lang="en-US" sz="2000" dirty="0"/>
              <a:t> </a:t>
            </a:r>
          </a:p>
          <a:p>
            <a:pPr marL="609600" indent="-609600">
              <a:buNone/>
            </a:pPr>
            <a:r>
              <a:rPr lang="en-US" sz="2000" i="1" dirty="0"/>
              <a:t>10) Control over one's Environment</a:t>
            </a:r>
            <a:r>
              <a:rPr lang="en-US" sz="2000" i="1" dirty="0" smtClean="0"/>
              <a:t>.</a:t>
            </a:r>
          </a:p>
          <a:p>
            <a:pPr marL="609600" indent="-609600">
              <a:buNone/>
            </a:pPr>
            <a:r>
              <a:rPr lang="en-US" dirty="0" smtClean="0"/>
              <a:t> Capabilities not </a:t>
            </a:r>
            <a:r>
              <a:rPr lang="en-US" dirty="0" err="1" smtClean="0"/>
              <a:t>apriori</a:t>
            </a:r>
            <a:r>
              <a:rPr lang="en-US" dirty="0" smtClean="0"/>
              <a:t> determined from above. Need to be articulated by those whose freedom is at stake</a:t>
            </a:r>
            <a:endParaRPr lang="en-US" dirty="0"/>
          </a:p>
          <a:p>
            <a:pPr marL="609600" indent="-609600"/>
            <a:endParaRPr lang="en-US" dirty="0"/>
          </a:p>
        </p:txBody>
      </p:sp>
      <p:pic>
        <p:nvPicPr>
          <p:cNvPr id="31748" name="Picture 4" descr="200px-Martha_Nussbaum"/>
          <p:cNvPicPr>
            <a:picLocks noGrp="1" noChangeAspect="1" noChangeArrowheads="1"/>
          </p:cNvPicPr>
          <p:nvPr>
            <p:ph sz="half" idx="2"/>
          </p:nvPr>
        </p:nvPicPr>
        <p:blipFill>
          <a:blip r:embed="rId3" cstate="print"/>
          <a:srcRect/>
          <a:stretch>
            <a:fillRect/>
          </a:stretch>
        </p:blipFill>
        <p:spPr>
          <a:xfrm>
            <a:off x="7896225" y="1557338"/>
            <a:ext cx="2540000" cy="168910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Empowerment</a:t>
            </a:r>
            <a:endParaRPr lang="en-US" dirty="0"/>
          </a:p>
        </p:txBody>
      </p:sp>
      <p:sp>
        <p:nvSpPr>
          <p:cNvPr id="19459" name="Rectangle 3"/>
          <p:cNvSpPr>
            <a:spLocks noGrp="1" noChangeArrowheads="1"/>
          </p:cNvSpPr>
          <p:nvPr>
            <p:ph idx="1"/>
          </p:nvPr>
        </p:nvSpPr>
        <p:spPr>
          <a:xfrm>
            <a:off x="1127448" y="1772816"/>
            <a:ext cx="10454952" cy="4323184"/>
          </a:xfrm>
        </p:spPr>
        <p:txBody>
          <a:bodyPr/>
          <a:lstStyle/>
          <a:p>
            <a:pPr marL="609600" indent="-609600">
              <a:lnSpc>
                <a:spcPct val="90000"/>
              </a:lnSpc>
            </a:pPr>
            <a:r>
              <a:rPr lang="nb-NO" dirty="0" smtClean="0"/>
              <a:t>Expansion </a:t>
            </a:r>
            <a:r>
              <a:rPr lang="nb-NO" dirty="0" err="1" smtClean="0"/>
              <a:t>of</a:t>
            </a:r>
            <a:r>
              <a:rPr lang="nb-NO" dirty="0" smtClean="0"/>
              <a:t> </a:t>
            </a:r>
            <a:r>
              <a:rPr lang="nb-NO" dirty="0" err="1" smtClean="0"/>
              <a:t>agency</a:t>
            </a:r>
            <a:r>
              <a:rPr lang="nb-NO" dirty="0" smtClean="0"/>
              <a:t>: </a:t>
            </a:r>
            <a:r>
              <a:rPr lang="nb-NO" dirty="0" err="1" smtClean="0"/>
              <a:t>key</a:t>
            </a:r>
            <a:r>
              <a:rPr lang="nb-NO" dirty="0" smtClean="0"/>
              <a:t> </a:t>
            </a:r>
            <a:r>
              <a:rPr lang="nb-NO" dirty="0" err="1" smtClean="0"/>
              <a:t>components</a:t>
            </a:r>
            <a:endParaRPr lang="nb-NO" dirty="0" smtClean="0"/>
          </a:p>
          <a:p>
            <a:pPr marL="1009650" lvl="1" indent="-609600">
              <a:lnSpc>
                <a:spcPct val="90000"/>
              </a:lnSpc>
            </a:pPr>
            <a:r>
              <a:rPr lang="nb-NO" dirty="0" err="1" smtClean="0"/>
              <a:t>Agency</a:t>
            </a:r>
            <a:endParaRPr lang="en-US" dirty="0" smtClean="0"/>
          </a:p>
          <a:p>
            <a:pPr marL="1009650" lvl="1" indent="-609600">
              <a:lnSpc>
                <a:spcPct val="90000"/>
              </a:lnSpc>
            </a:pPr>
            <a:r>
              <a:rPr lang="en-US" dirty="0" smtClean="0"/>
              <a:t>Power and choice</a:t>
            </a:r>
          </a:p>
          <a:p>
            <a:pPr marL="1009650" lvl="1" indent="-609600">
              <a:lnSpc>
                <a:spcPct val="90000"/>
              </a:lnSpc>
            </a:pPr>
            <a:r>
              <a:rPr lang="en-US" dirty="0" smtClean="0"/>
              <a:t>Participation </a:t>
            </a:r>
          </a:p>
          <a:p>
            <a:pPr marL="0" indent="0">
              <a:lnSpc>
                <a:spcPct val="90000"/>
              </a:lnSpc>
              <a:buNone/>
            </a:pPr>
            <a:r>
              <a:rPr lang="nb-NO" dirty="0" smtClean="0"/>
              <a:t>Empowerment is a </a:t>
            </a:r>
            <a:r>
              <a:rPr lang="nb-NO" dirty="0" err="1" smtClean="0"/>
              <a:t>relational</a:t>
            </a:r>
            <a:r>
              <a:rPr lang="nb-NO" dirty="0" smtClean="0"/>
              <a:t> </a:t>
            </a:r>
            <a:r>
              <a:rPr lang="nb-NO" dirty="0" err="1" smtClean="0"/>
              <a:t>concept</a:t>
            </a:r>
            <a:r>
              <a:rPr lang="nb-NO" dirty="0" smtClean="0"/>
              <a:t>, </a:t>
            </a:r>
            <a:r>
              <a:rPr lang="nb-NO" dirty="0" err="1" smtClean="0"/>
              <a:t>where</a:t>
            </a:r>
            <a:r>
              <a:rPr lang="nb-NO" dirty="0" smtClean="0"/>
              <a:t> </a:t>
            </a:r>
            <a:r>
              <a:rPr lang="nb-NO" dirty="0" err="1" smtClean="0"/>
              <a:t>empowerment</a:t>
            </a:r>
            <a:r>
              <a:rPr lang="nb-NO" dirty="0" smtClean="0"/>
              <a:t> </a:t>
            </a:r>
            <a:r>
              <a:rPr lang="nb-NO" dirty="0" err="1" smtClean="0"/>
              <a:t>of</a:t>
            </a:r>
            <a:r>
              <a:rPr lang="nb-NO" dirty="0" smtClean="0"/>
              <a:t> </a:t>
            </a:r>
            <a:r>
              <a:rPr lang="nb-NO" dirty="0" err="1" smtClean="0"/>
              <a:t>one</a:t>
            </a:r>
            <a:r>
              <a:rPr lang="nb-NO" dirty="0" smtClean="0"/>
              <a:t> </a:t>
            </a:r>
            <a:r>
              <a:rPr lang="nb-NO" dirty="0" err="1" smtClean="0"/>
              <a:t>may</a:t>
            </a:r>
            <a:r>
              <a:rPr lang="nb-NO" dirty="0" smtClean="0"/>
              <a:t> </a:t>
            </a:r>
            <a:r>
              <a:rPr lang="nb-NO" dirty="0" err="1" smtClean="0"/>
              <a:t>contribute</a:t>
            </a:r>
            <a:r>
              <a:rPr lang="nb-NO" dirty="0" smtClean="0"/>
              <a:t> to </a:t>
            </a:r>
            <a:r>
              <a:rPr lang="nb-NO" dirty="0" err="1" smtClean="0"/>
              <a:t>disempowerment</a:t>
            </a:r>
            <a:r>
              <a:rPr lang="nb-NO" dirty="0" smtClean="0"/>
              <a:t> </a:t>
            </a:r>
            <a:r>
              <a:rPr lang="nb-NO" dirty="0" err="1" smtClean="0"/>
              <a:t>of</a:t>
            </a:r>
            <a:r>
              <a:rPr lang="nb-NO" dirty="0" smtClean="0"/>
              <a:t> </a:t>
            </a:r>
            <a:r>
              <a:rPr lang="nb-NO" dirty="0" err="1" smtClean="0"/>
              <a:t>others</a:t>
            </a:r>
            <a:r>
              <a:rPr lang="nb-NO" dirty="0" smtClean="0"/>
              <a:t> to </a:t>
            </a:r>
            <a:r>
              <a:rPr lang="nb-NO" dirty="0" err="1" smtClean="0"/>
              <a:t>whom</a:t>
            </a:r>
            <a:r>
              <a:rPr lang="nb-NO" dirty="0" smtClean="0"/>
              <a:t> </a:t>
            </a:r>
            <a:r>
              <a:rPr lang="nb-NO" dirty="0" err="1" smtClean="0"/>
              <a:t>the</a:t>
            </a:r>
            <a:r>
              <a:rPr lang="nb-NO" dirty="0" smtClean="0"/>
              <a:t> person is </a:t>
            </a:r>
            <a:r>
              <a:rPr lang="nb-NO" dirty="0" err="1" smtClean="0"/>
              <a:t>related</a:t>
            </a:r>
            <a:endParaRPr lang="nb-NO" dirty="0" smtClean="0"/>
          </a:p>
          <a:p>
            <a:pPr marL="0" indent="0">
              <a:buNone/>
            </a:pPr>
            <a:r>
              <a:rPr lang="en-US" dirty="0" smtClean="0"/>
              <a:t>Power </a:t>
            </a:r>
            <a:r>
              <a:rPr lang="en-US" dirty="0"/>
              <a:t>relations are inherent in shaping empowerment, as</a:t>
            </a:r>
          </a:p>
          <a:p>
            <a:pPr marL="0" indent="0">
              <a:buNone/>
            </a:pPr>
            <a:r>
              <a:rPr lang="en-US" dirty="0"/>
              <a:t>enhancing </a:t>
            </a:r>
            <a:r>
              <a:rPr lang="en-US" dirty="0" smtClean="0"/>
              <a:t>ability </a:t>
            </a:r>
            <a:r>
              <a:rPr lang="en-US" dirty="0"/>
              <a:t>to make a ‘choice’, implies that this ability was previously denied </a:t>
            </a:r>
            <a:r>
              <a:rPr lang="en-US" dirty="0" smtClean="0"/>
              <a:t>&amp; involves </a:t>
            </a:r>
            <a:r>
              <a:rPr lang="en-US" dirty="0"/>
              <a:t>changing existing power dynamics</a:t>
            </a:r>
          </a:p>
          <a:p>
            <a:pPr marL="609600" indent="-609600">
              <a:lnSpc>
                <a:spcPct val="90000"/>
              </a:lnSpc>
            </a:pPr>
            <a:endParaRPr lang="en-US" dirty="0"/>
          </a:p>
        </p:txBody>
      </p:sp>
    </p:spTree>
    <p:extLst>
      <p:ext uri="{BB962C8B-B14F-4D97-AF65-F5344CB8AC3E}">
        <p14:creationId xmlns:p14="http://schemas.microsoft.com/office/powerpoint/2010/main" val="121829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Core aspects</a:t>
            </a:r>
            <a:endParaRPr lang="en-US"/>
          </a:p>
        </p:txBody>
      </p:sp>
      <p:sp>
        <p:nvSpPr>
          <p:cNvPr id="19459" name="Rectangle 3"/>
          <p:cNvSpPr>
            <a:spLocks noGrp="1" noChangeArrowheads="1"/>
          </p:cNvSpPr>
          <p:nvPr>
            <p:ph idx="1"/>
          </p:nvPr>
        </p:nvSpPr>
        <p:spPr/>
        <p:txBody>
          <a:bodyPr/>
          <a:lstStyle/>
          <a:p>
            <a:pPr marL="609600" indent="-609600">
              <a:lnSpc>
                <a:spcPct val="90000"/>
              </a:lnSpc>
            </a:pPr>
            <a:r>
              <a:rPr lang="en-US" dirty="0"/>
              <a:t>Real freedoms central </a:t>
            </a:r>
          </a:p>
          <a:p>
            <a:pPr marL="609600" indent="-609600">
              <a:lnSpc>
                <a:spcPct val="90000"/>
              </a:lnSpc>
            </a:pPr>
            <a:r>
              <a:rPr lang="en-US" dirty="0"/>
              <a:t>There are individual differences in the ability to transform resources into valuable </a:t>
            </a:r>
            <a:r>
              <a:rPr lang="en-US" dirty="0" smtClean="0"/>
              <a:t>activities</a:t>
            </a:r>
          </a:p>
          <a:p>
            <a:pPr marL="609600" indent="-609600">
              <a:lnSpc>
                <a:spcPct val="90000"/>
              </a:lnSpc>
            </a:pPr>
            <a:r>
              <a:rPr lang="en-US" dirty="0" smtClean="0"/>
              <a:t>Convert capabilities to </a:t>
            </a:r>
            <a:r>
              <a:rPr lang="en-US" dirty="0" err="1" smtClean="0"/>
              <a:t>functionings</a:t>
            </a:r>
            <a:r>
              <a:rPr lang="en-US" dirty="0" smtClean="0"/>
              <a:t> </a:t>
            </a:r>
            <a:endParaRPr lang="en-US" dirty="0"/>
          </a:p>
          <a:p>
            <a:pPr marL="609600" indent="-609600">
              <a:lnSpc>
                <a:spcPct val="90000"/>
              </a:lnSpc>
            </a:pPr>
            <a:r>
              <a:rPr lang="en-US" dirty="0"/>
              <a:t>Different activities can give rise to happiness </a:t>
            </a:r>
          </a:p>
          <a:p>
            <a:pPr marL="609600" indent="-609600">
              <a:lnSpc>
                <a:spcPct val="90000"/>
              </a:lnSpc>
            </a:pPr>
            <a:r>
              <a:rPr lang="en-US" dirty="0"/>
              <a:t>importance of materialistic and nonmaterialistic factors </a:t>
            </a:r>
          </a:p>
          <a:p>
            <a:pPr marL="609600" indent="-609600">
              <a:lnSpc>
                <a:spcPct val="90000"/>
              </a:lnSpc>
            </a:pPr>
            <a:r>
              <a:rPr lang="en-US" dirty="0"/>
              <a:t>Concern for the distribution of opportunities within society </a:t>
            </a:r>
          </a:p>
          <a:p>
            <a:pPr marL="609600" indent="-609600">
              <a:lnSpc>
                <a:spcPct val="90000"/>
              </a:lnSpc>
            </a:pPr>
            <a:endParaRPr lang="en-US" dirty="0"/>
          </a:p>
        </p:txBody>
      </p:sp>
    </p:spTree>
    <p:extLst>
      <p:ext uri="{BB962C8B-B14F-4D97-AF65-F5344CB8AC3E}">
        <p14:creationId xmlns:p14="http://schemas.microsoft.com/office/powerpoint/2010/main" val="121829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620688"/>
            <a:ext cx="9144000" cy="1139826"/>
          </a:xfrm>
        </p:spPr>
        <p:txBody>
          <a:bodyPr/>
          <a:lstStyle/>
          <a:p>
            <a:r>
              <a:rPr lang="en-GB" sz="2800" dirty="0"/>
              <a:t>The process of empowerment (Alsop &amp; </a:t>
            </a:r>
            <a:r>
              <a:rPr lang="en-GB" sz="2800" dirty="0" err="1"/>
              <a:t>Heinsohn</a:t>
            </a:r>
            <a:r>
              <a:rPr lang="en-GB" sz="2800" dirty="0"/>
              <a:t> 2005)</a:t>
            </a:r>
            <a:endParaRPr lang="en-US" sz="2800" dirty="0"/>
          </a:p>
        </p:txBody>
      </p:sp>
      <p:pic>
        <p:nvPicPr>
          <p:cNvPr id="46083" name="Picture 3"/>
          <p:cNvPicPr>
            <a:picLocks noGrp="1" noChangeAspect="1" noChangeArrowheads="1"/>
          </p:cNvPicPr>
          <p:nvPr>
            <p:ph idx="1"/>
          </p:nvPr>
        </p:nvPicPr>
        <p:blipFill>
          <a:blip r:embed="rId3" cstate="print"/>
          <a:stretch>
            <a:fillRect/>
          </a:stretch>
        </p:blipFill>
        <p:spPr>
          <a:xfrm>
            <a:off x="2783632" y="1190601"/>
            <a:ext cx="9143999" cy="5506457"/>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764705"/>
            <a:ext cx="9144000" cy="1139825"/>
          </a:xfrm>
        </p:spPr>
        <p:txBody>
          <a:bodyPr/>
          <a:lstStyle/>
          <a:p>
            <a:r>
              <a:rPr lang="en-GB" sz="3600" dirty="0"/>
              <a:t>The sustainable livelihood framework </a:t>
            </a:r>
            <a:br>
              <a:rPr lang="en-GB" sz="3600" dirty="0"/>
            </a:br>
            <a:r>
              <a:rPr lang="en-GB" sz="3600" dirty="0"/>
              <a:t>(DFID 1999)</a:t>
            </a:r>
            <a:endParaRPr lang="en-US" sz="3600" dirty="0"/>
          </a:p>
        </p:txBody>
      </p:sp>
      <p:pic>
        <p:nvPicPr>
          <p:cNvPr id="48131" name="Picture 3"/>
          <p:cNvPicPr>
            <a:picLocks noGrp="1" noChangeAspect="1" noChangeArrowheads="1"/>
          </p:cNvPicPr>
          <p:nvPr>
            <p:ph idx="1"/>
          </p:nvPr>
        </p:nvPicPr>
        <p:blipFill>
          <a:blip r:embed="rId3" cstate="print"/>
          <a:srcRect/>
          <a:stretch>
            <a:fillRect/>
          </a:stretch>
        </p:blipFill>
        <p:spPr>
          <a:xfrm>
            <a:off x="1524000" y="1904530"/>
            <a:ext cx="8964488" cy="555942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92313" y="692150"/>
            <a:ext cx="8229600" cy="1143000"/>
          </a:xfrm>
        </p:spPr>
        <p:txBody>
          <a:bodyPr/>
          <a:lstStyle/>
          <a:p>
            <a:pPr eaLnBrk="1" hangingPunct="1"/>
            <a:r>
              <a:rPr lang="en-GB" dirty="0">
                <a:solidFill>
                  <a:srgbClr val="4B006C"/>
                </a:solidFill>
                <a:latin typeface="Verdana" pitchFamily="34" charset="0"/>
              </a:rPr>
              <a:t>UNDP Human Development Index</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5" name="Rectangle 4"/>
          <p:cNvSpPr/>
          <p:nvPr/>
        </p:nvSpPr>
        <p:spPr>
          <a:xfrm>
            <a:off x="6096000" y="6642556"/>
            <a:ext cx="4572000" cy="215444"/>
          </a:xfrm>
          <a:prstGeom prst="rect">
            <a:avLst/>
          </a:prstGeom>
        </p:spPr>
        <p:txBody>
          <a:bodyPr>
            <a:spAutoFit/>
          </a:bodyPr>
          <a:lstStyle/>
          <a:p>
            <a:pPr algn="r"/>
            <a:r>
              <a:rPr lang="en-GB" sz="800" dirty="0">
                <a:latin typeface="Verdana" pitchFamily="34" charset="0"/>
                <a:ea typeface="Verdana" pitchFamily="34" charset="0"/>
                <a:cs typeface="Verdana" pitchFamily="34" charset="0"/>
              </a:rPr>
              <a:t>Image source: http://hdr.undp.org/en/2016-report</a:t>
            </a:r>
            <a:r>
              <a:rPr lang="en-GB" sz="800" dirty="0"/>
              <a:t>/</a:t>
            </a:r>
            <a:endParaRPr lang="en-GB" sz="800" dirty="0">
              <a:latin typeface="Verdana" pitchFamily="34" charset="0"/>
              <a:ea typeface="Verdana" pitchFamily="34" charset="0"/>
              <a:cs typeface="Verdana" pitchFamily="34" charset="0"/>
            </a:endParaRPr>
          </a:p>
        </p:txBody>
      </p:sp>
      <p:pic>
        <p:nvPicPr>
          <p:cNvPr id="6" name="Picture 5" descr="UN HDR Headings Ch6 Slides.png"/>
          <p:cNvPicPr>
            <a:picLocks noChangeAspect="1"/>
          </p:cNvPicPr>
          <p:nvPr/>
        </p:nvPicPr>
        <p:blipFill>
          <a:blip r:embed="rId3" cstate="print"/>
          <a:stretch>
            <a:fillRect/>
          </a:stretch>
        </p:blipFill>
        <p:spPr>
          <a:xfrm>
            <a:off x="1775520" y="2204864"/>
            <a:ext cx="8550006" cy="1152128"/>
          </a:xfrm>
          <a:prstGeom prst="rect">
            <a:avLst/>
          </a:prstGeom>
        </p:spPr>
      </p:pic>
    </p:spTree>
    <p:extLst>
      <p:ext uri="{BB962C8B-B14F-4D97-AF65-F5344CB8AC3E}">
        <p14:creationId xmlns:p14="http://schemas.microsoft.com/office/powerpoint/2010/main" val="4006166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063750" y="333377"/>
            <a:ext cx="1511300" cy="346075"/>
          </a:xfrm>
          <a:prstGeom prst="rect">
            <a:avLst/>
          </a:prstGeom>
          <a:noFill/>
          <a:ln w="9525">
            <a:solidFill>
              <a:schemeClr val="tx1"/>
            </a:solidFill>
            <a:miter lim="800000"/>
            <a:headEnd/>
            <a:tailEnd/>
          </a:ln>
          <a:effectLst/>
        </p:spPr>
        <p:txBody>
          <a:bodyPr lIns="91435" tIns="45718" rIns="91435" bIns="45718">
            <a:spAutoFit/>
          </a:bodyPr>
          <a:lstStyle/>
          <a:p>
            <a:pPr eaLnBrk="1" hangingPunct="1"/>
            <a:r>
              <a:rPr lang="de-DE" sz="1600" b="1" dirty="0">
                <a:latin typeface="Arial" charset="0"/>
              </a:rPr>
              <a:t>STRUCTURE</a:t>
            </a:r>
            <a:endParaRPr lang="de-DE" sz="2400" dirty="0">
              <a:latin typeface="Arial" charset="0"/>
            </a:endParaRPr>
          </a:p>
        </p:txBody>
      </p:sp>
      <p:sp>
        <p:nvSpPr>
          <p:cNvPr id="109571" name="AutoShape 3"/>
          <p:cNvSpPr>
            <a:spLocks/>
          </p:cNvSpPr>
          <p:nvPr/>
        </p:nvSpPr>
        <p:spPr bwMode="auto">
          <a:xfrm>
            <a:off x="4440240" y="908051"/>
            <a:ext cx="503237" cy="4608513"/>
          </a:xfrm>
          <a:prstGeom prst="rightBrace">
            <a:avLst>
              <a:gd name="adj1" fmla="val 76314"/>
              <a:gd name="adj2" fmla="val 50000"/>
            </a:avLst>
          </a:prstGeom>
          <a:noFill/>
          <a:ln w="9525">
            <a:solidFill>
              <a:schemeClr val="tx1"/>
            </a:solidFill>
            <a:round/>
            <a:headEnd/>
            <a:tailEnd/>
          </a:ln>
          <a:effectLst/>
        </p:spPr>
        <p:txBody>
          <a:bodyPr wrap="none" lIns="91435" tIns="45718" rIns="91435" bIns="45718" anchor="ctr"/>
          <a:lstStyle/>
          <a:p>
            <a:endParaRPr lang="en-GB"/>
          </a:p>
        </p:txBody>
      </p:sp>
      <p:sp>
        <p:nvSpPr>
          <p:cNvPr id="109572" name="Text Box 4"/>
          <p:cNvSpPr txBox="1">
            <a:spLocks noChangeArrowheads="1"/>
          </p:cNvSpPr>
          <p:nvPr/>
        </p:nvSpPr>
        <p:spPr bwMode="auto">
          <a:xfrm>
            <a:off x="8401050" y="765177"/>
            <a:ext cx="1798638" cy="646327"/>
          </a:xfrm>
          <a:prstGeom prst="rect">
            <a:avLst/>
          </a:prstGeom>
          <a:noFill/>
          <a:ln w="9525">
            <a:solidFill>
              <a:schemeClr val="tx1"/>
            </a:solidFill>
            <a:miter lim="800000"/>
            <a:headEnd/>
            <a:tailEnd/>
          </a:ln>
          <a:effectLst/>
        </p:spPr>
        <p:txBody>
          <a:bodyPr lIns="91435" tIns="45718" rIns="91435" bIns="45718">
            <a:spAutoFit/>
          </a:bodyPr>
          <a:lstStyle/>
          <a:p>
            <a:pPr eaLnBrk="1" hangingPunct="1">
              <a:spcBef>
                <a:spcPct val="50000"/>
              </a:spcBef>
            </a:pPr>
            <a:r>
              <a:rPr lang="de-DE" sz="1600" b="1" dirty="0">
                <a:latin typeface="Arial" charset="0"/>
              </a:rPr>
              <a:t>DEVELOPMENT OUTCOMES</a:t>
            </a:r>
            <a:r>
              <a:rPr lang="de-DE" dirty="0">
                <a:latin typeface="Arial" charset="0"/>
              </a:rPr>
              <a:t>  </a:t>
            </a:r>
          </a:p>
        </p:txBody>
      </p:sp>
      <p:sp>
        <p:nvSpPr>
          <p:cNvPr id="109573" name="AutoShape 5"/>
          <p:cNvSpPr>
            <a:spLocks noChangeArrowheads="1"/>
          </p:cNvSpPr>
          <p:nvPr/>
        </p:nvSpPr>
        <p:spPr bwMode="auto">
          <a:xfrm>
            <a:off x="7751765" y="2565402"/>
            <a:ext cx="503237" cy="504825"/>
          </a:xfrm>
          <a:prstGeom prst="rightArrow">
            <a:avLst>
              <a:gd name="adj1" fmla="val 50000"/>
              <a:gd name="adj2" fmla="val 25000"/>
            </a:avLst>
          </a:prstGeom>
          <a:solidFill>
            <a:srgbClr val="C0C0C0"/>
          </a:solidFill>
          <a:ln w="9525">
            <a:solidFill>
              <a:schemeClr val="tx1"/>
            </a:solidFill>
            <a:miter lim="800000"/>
            <a:headEnd/>
            <a:tailEnd/>
          </a:ln>
          <a:effectLst/>
        </p:spPr>
        <p:txBody>
          <a:bodyPr wrap="none" lIns="91435" tIns="45718" rIns="91435" bIns="45718" anchor="ctr"/>
          <a:lstStyle/>
          <a:p>
            <a:endParaRPr lang="en-GB"/>
          </a:p>
        </p:txBody>
      </p:sp>
      <p:sp>
        <p:nvSpPr>
          <p:cNvPr id="109574" name="Text Box 6"/>
          <p:cNvSpPr txBox="1">
            <a:spLocks noChangeArrowheads="1"/>
          </p:cNvSpPr>
          <p:nvPr/>
        </p:nvSpPr>
        <p:spPr bwMode="auto">
          <a:xfrm>
            <a:off x="2063751" y="765176"/>
            <a:ext cx="2519363" cy="3020053"/>
          </a:xfrm>
          <a:prstGeom prst="rect">
            <a:avLst/>
          </a:prstGeom>
          <a:noFill/>
          <a:ln w="9525">
            <a:noFill/>
            <a:miter lim="800000"/>
            <a:headEnd/>
            <a:tailEnd/>
          </a:ln>
          <a:effectLst/>
        </p:spPr>
        <p:txBody>
          <a:bodyPr lIns="91435" tIns="45718" rIns="91435" bIns="45718">
            <a:spAutoFit/>
          </a:bodyPr>
          <a:lstStyle/>
          <a:p>
            <a:pPr algn="l" eaLnBrk="1" hangingPunct="1">
              <a:spcBef>
                <a:spcPct val="15000"/>
              </a:spcBef>
              <a:buFontTx/>
              <a:buChar char="•"/>
            </a:pPr>
            <a:r>
              <a:rPr lang="de-DE" sz="1200" dirty="0">
                <a:latin typeface="Arial" charset="0"/>
              </a:rPr>
              <a:t> institutions and organisations</a:t>
            </a:r>
          </a:p>
          <a:p>
            <a:pPr algn="l" eaLnBrk="1" hangingPunct="1">
              <a:spcBef>
                <a:spcPct val="15000"/>
              </a:spcBef>
              <a:buFontTx/>
              <a:buChar char="•"/>
            </a:pPr>
            <a:r>
              <a:rPr lang="de-DE" sz="1200" dirty="0">
                <a:latin typeface="Arial" charset="0"/>
              </a:rPr>
              <a:t> discourses</a:t>
            </a:r>
          </a:p>
          <a:p>
            <a:pPr algn="l" eaLnBrk="1" hangingPunct="1">
              <a:spcBef>
                <a:spcPct val="15000"/>
              </a:spcBef>
              <a:buFontTx/>
              <a:buChar char="•"/>
            </a:pPr>
            <a:r>
              <a:rPr lang="de-DE" sz="1200" dirty="0">
                <a:latin typeface="Arial" charset="0"/>
              </a:rPr>
              <a:t> policies and programmes</a:t>
            </a:r>
          </a:p>
          <a:p>
            <a:pPr algn="l" eaLnBrk="1" hangingPunct="1">
              <a:spcBef>
                <a:spcPct val="15000"/>
              </a:spcBef>
              <a:buFontTx/>
              <a:buChar char="•"/>
            </a:pPr>
            <a:r>
              <a:rPr lang="de-DE" sz="1200" dirty="0">
                <a:latin typeface="Arial" charset="0"/>
              </a:rPr>
              <a:t> formal and informal laws</a:t>
            </a:r>
          </a:p>
          <a:p>
            <a:pPr algn="l" eaLnBrk="1" hangingPunct="1">
              <a:spcBef>
                <a:spcPct val="15000"/>
              </a:spcBef>
            </a:pPr>
            <a:r>
              <a:rPr lang="de-DE" sz="1200" dirty="0">
                <a:latin typeface="Arial" charset="0"/>
              </a:rPr>
              <a:t>  including:</a:t>
            </a:r>
          </a:p>
          <a:p>
            <a:pPr algn="l" eaLnBrk="1" hangingPunct="1">
              <a:spcBef>
                <a:spcPct val="15000"/>
              </a:spcBef>
            </a:pPr>
            <a:r>
              <a:rPr lang="de-DE" sz="1200" dirty="0">
                <a:latin typeface="Arial" charset="0"/>
              </a:rPr>
              <a:t>  - </a:t>
            </a:r>
            <a:r>
              <a:rPr lang="de-DE" sz="1000" dirty="0">
                <a:latin typeface="Arial" charset="0"/>
              </a:rPr>
              <a:t>Norms on usage of space</a:t>
            </a:r>
          </a:p>
          <a:p>
            <a:pPr algn="l" eaLnBrk="1" hangingPunct="1">
              <a:spcBef>
                <a:spcPct val="15000"/>
              </a:spcBef>
            </a:pPr>
            <a:r>
              <a:rPr lang="de-DE" sz="1000" dirty="0">
                <a:latin typeface="Arial" charset="0"/>
              </a:rPr>
              <a:t>   - Norms on usage of time</a:t>
            </a:r>
          </a:p>
          <a:p>
            <a:pPr algn="l" eaLnBrk="1" hangingPunct="1">
              <a:spcBef>
                <a:spcPct val="15000"/>
              </a:spcBef>
              <a:buFontTx/>
              <a:buChar char="•"/>
            </a:pPr>
            <a:r>
              <a:rPr lang="de-DE" sz="1200" dirty="0">
                <a:latin typeface="Arial" charset="0"/>
              </a:rPr>
              <a:t> technologies and innovations</a:t>
            </a:r>
          </a:p>
          <a:p>
            <a:pPr algn="l" eaLnBrk="1" hangingPunct="1">
              <a:spcBef>
                <a:spcPct val="15000"/>
              </a:spcBef>
            </a:pPr>
            <a:r>
              <a:rPr lang="de-DE" sz="1200" dirty="0">
                <a:latin typeface="Arial" charset="0"/>
              </a:rPr>
              <a:t>  including: access to ICTs</a:t>
            </a:r>
          </a:p>
          <a:p>
            <a:pPr algn="l" eaLnBrk="1" hangingPunct="1">
              <a:spcBef>
                <a:spcPct val="15000"/>
              </a:spcBef>
            </a:pPr>
            <a:r>
              <a:rPr lang="de-DE" sz="1200" dirty="0">
                <a:latin typeface="Arial" charset="0"/>
              </a:rPr>
              <a:t>  </a:t>
            </a:r>
            <a:r>
              <a:rPr lang="de-DE" sz="1000" dirty="0">
                <a:latin typeface="Arial" charset="0"/>
              </a:rPr>
              <a:t>-  availability of ICTs</a:t>
            </a:r>
          </a:p>
          <a:p>
            <a:pPr algn="l" eaLnBrk="1" hangingPunct="1">
              <a:spcBef>
                <a:spcPct val="15000"/>
              </a:spcBef>
            </a:pPr>
            <a:r>
              <a:rPr lang="de-DE" sz="1000" dirty="0">
                <a:latin typeface="Arial" charset="0"/>
              </a:rPr>
              <a:t>   -  affordability of ICTs</a:t>
            </a:r>
          </a:p>
          <a:p>
            <a:pPr algn="l" eaLnBrk="1" hangingPunct="1">
              <a:spcBef>
                <a:spcPct val="15000"/>
              </a:spcBef>
            </a:pPr>
            <a:r>
              <a:rPr lang="de-DE" sz="1000" dirty="0">
                <a:latin typeface="Arial" charset="0"/>
              </a:rPr>
              <a:t>   -  skills needed for ICTs</a:t>
            </a:r>
          </a:p>
          <a:p>
            <a:pPr eaLnBrk="1" hangingPunct="1">
              <a:spcBef>
                <a:spcPct val="15000"/>
              </a:spcBef>
            </a:pPr>
            <a:endParaRPr lang="de-DE" sz="1200" dirty="0">
              <a:latin typeface="Arial" charset="0"/>
            </a:endParaRPr>
          </a:p>
          <a:p>
            <a:pPr eaLnBrk="1" hangingPunct="1">
              <a:spcBef>
                <a:spcPct val="15000"/>
              </a:spcBef>
            </a:pPr>
            <a:endParaRPr lang="de-DE" sz="1200" dirty="0">
              <a:latin typeface="Arial" charset="0"/>
            </a:endParaRPr>
          </a:p>
        </p:txBody>
      </p:sp>
      <p:sp>
        <p:nvSpPr>
          <p:cNvPr id="109575" name="Text Box 7"/>
          <p:cNvSpPr txBox="1">
            <a:spLocks noChangeArrowheads="1"/>
          </p:cNvSpPr>
          <p:nvPr/>
        </p:nvSpPr>
        <p:spPr bwMode="auto">
          <a:xfrm>
            <a:off x="2063752" y="4149727"/>
            <a:ext cx="1223963" cy="346075"/>
          </a:xfrm>
          <a:prstGeom prst="rect">
            <a:avLst/>
          </a:prstGeom>
          <a:noFill/>
          <a:ln w="9525">
            <a:solidFill>
              <a:schemeClr val="tx1"/>
            </a:solidFill>
            <a:miter lim="800000"/>
            <a:headEnd/>
            <a:tailEnd/>
          </a:ln>
          <a:effectLst/>
        </p:spPr>
        <p:txBody>
          <a:bodyPr lIns="91435" tIns="45718" rIns="91435" bIns="45718">
            <a:spAutoFit/>
          </a:bodyPr>
          <a:lstStyle/>
          <a:p>
            <a:pPr eaLnBrk="1" hangingPunct="1">
              <a:spcBef>
                <a:spcPct val="50000"/>
              </a:spcBef>
            </a:pPr>
            <a:r>
              <a:rPr lang="de-DE" sz="1600" b="1" dirty="0">
                <a:latin typeface="Arial" charset="0"/>
              </a:rPr>
              <a:t>AGENCY</a:t>
            </a:r>
            <a:endParaRPr lang="de-DE" sz="1000" dirty="0">
              <a:latin typeface="Arial" charset="0"/>
            </a:endParaRPr>
          </a:p>
        </p:txBody>
      </p:sp>
      <p:sp>
        <p:nvSpPr>
          <p:cNvPr id="109576" name="Text Box 8"/>
          <p:cNvSpPr txBox="1">
            <a:spLocks noChangeArrowheads="1"/>
          </p:cNvSpPr>
          <p:nvPr/>
        </p:nvSpPr>
        <p:spPr bwMode="auto">
          <a:xfrm>
            <a:off x="2928940" y="4614863"/>
            <a:ext cx="287337"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SR</a:t>
            </a:r>
          </a:p>
        </p:txBody>
      </p:sp>
      <p:sp>
        <p:nvSpPr>
          <p:cNvPr id="109577" name="Text Box 9"/>
          <p:cNvSpPr txBox="1">
            <a:spLocks noChangeArrowheads="1"/>
          </p:cNvSpPr>
          <p:nvPr/>
        </p:nvSpPr>
        <p:spPr bwMode="auto">
          <a:xfrm>
            <a:off x="2063750" y="5622926"/>
            <a:ext cx="431800"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PsR</a:t>
            </a:r>
          </a:p>
        </p:txBody>
      </p:sp>
      <p:sp>
        <p:nvSpPr>
          <p:cNvPr id="109578" name="Text Box 10"/>
          <p:cNvSpPr txBox="1">
            <a:spLocks noChangeArrowheads="1"/>
          </p:cNvSpPr>
          <p:nvPr/>
        </p:nvSpPr>
        <p:spPr bwMode="auto">
          <a:xfrm>
            <a:off x="3792540" y="5694363"/>
            <a:ext cx="287337"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MR</a:t>
            </a:r>
          </a:p>
        </p:txBody>
      </p:sp>
      <p:sp>
        <p:nvSpPr>
          <p:cNvPr id="109579" name="Text Box 11"/>
          <p:cNvSpPr txBox="1">
            <a:spLocks noChangeArrowheads="1"/>
          </p:cNvSpPr>
          <p:nvPr/>
        </p:nvSpPr>
        <p:spPr bwMode="auto">
          <a:xfrm>
            <a:off x="2136775" y="5191126"/>
            <a:ext cx="287338"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ER</a:t>
            </a:r>
            <a:r>
              <a:rPr lang="de-DE" sz="1200" dirty="0">
                <a:latin typeface="Arial" charset="0"/>
              </a:rPr>
              <a:t> </a:t>
            </a:r>
          </a:p>
        </p:txBody>
      </p:sp>
      <p:sp>
        <p:nvSpPr>
          <p:cNvPr id="109580" name="Text Box 12"/>
          <p:cNvSpPr txBox="1">
            <a:spLocks noChangeArrowheads="1"/>
          </p:cNvSpPr>
          <p:nvPr/>
        </p:nvSpPr>
        <p:spPr bwMode="auto">
          <a:xfrm>
            <a:off x="3071815" y="6126163"/>
            <a:ext cx="287337"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FR</a:t>
            </a:r>
          </a:p>
        </p:txBody>
      </p:sp>
      <p:sp>
        <p:nvSpPr>
          <p:cNvPr id="109581" name="Text Box 13"/>
          <p:cNvSpPr txBox="1">
            <a:spLocks noChangeArrowheads="1"/>
          </p:cNvSpPr>
          <p:nvPr/>
        </p:nvSpPr>
        <p:spPr bwMode="auto">
          <a:xfrm>
            <a:off x="2424113" y="5983288"/>
            <a:ext cx="215900"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In</a:t>
            </a:r>
          </a:p>
        </p:txBody>
      </p:sp>
      <p:sp>
        <p:nvSpPr>
          <p:cNvPr id="109582" name="Text Box 14"/>
          <p:cNvSpPr txBox="1">
            <a:spLocks noChangeArrowheads="1"/>
          </p:cNvSpPr>
          <p:nvPr/>
        </p:nvSpPr>
        <p:spPr bwMode="auto">
          <a:xfrm>
            <a:off x="3792540" y="5157788"/>
            <a:ext cx="287337"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NR</a:t>
            </a:r>
          </a:p>
        </p:txBody>
      </p:sp>
      <p:sp>
        <p:nvSpPr>
          <p:cNvPr id="109583" name="Text Box 15"/>
          <p:cNvSpPr txBox="1">
            <a:spLocks noChangeArrowheads="1"/>
          </p:cNvSpPr>
          <p:nvPr/>
        </p:nvSpPr>
        <p:spPr bwMode="auto">
          <a:xfrm>
            <a:off x="3432175" y="4830763"/>
            <a:ext cx="287338"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CR</a:t>
            </a:r>
          </a:p>
        </p:txBody>
      </p:sp>
      <p:sp>
        <p:nvSpPr>
          <p:cNvPr id="109584" name="Text Box 16"/>
          <p:cNvSpPr txBox="1">
            <a:spLocks noChangeArrowheads="1"/>
          </p:cNvSpPr>
          <p:nvPr/>
        </p:nvSpPr>
        <p:spPr bwMode="auto">
          <a:xfrm>
            <a:off x="3432175" y="5949951"/>
            <a:ext cx="287338"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GR</a:t>
            </a:r>
          </a:p>
        </p:txBody>
      </p:sp>
      <p:sp>
        <p:nvSpPr>
          <p:cNvPr id="109585" name="AutoShape 17"/>
          <p:cNvSpPr>
            <a:spLocks noChangeArrowheads="1"/>
          </p:cNvSpPr>
          <p:nvPr/>
        </p:nvSpPr>
        <p:spPr bwMode="auto">
          <a:xfrm>
            <a:off x="2495550" y="4941888"/>
            <a:ext cx="1079500" cy="1008062"/>
          </a:xfrm>
          <a:prstGeom prst="octagon">
            <a:avLst>
              <a:gd name="adj" fmla="val 29287"/>
            </a:avLst>
          </a:prstGeom>
          <a:solidFill>
            <a:srgbClr val="C0C0C0"/>
          </a:solidFill>
          <a:ln w="9525">
            <a:solidFill>
              <a:schemeClr val="tx1"/>
            </a:solidFill>
            <a:miter lim="800000"/>
            <a:headEnd/>
            <a:tailEnd/>
          </a:ln>
          <a:effectLst/>
        </p:spPr>
        <p:txBody>
          <a:bodyPr wrap="none" lIns="91435" tIns="45718" rIns="91435" bIns="45718" anchor="ctr"/>
          <a:lstStyle/>
          <a:p>
            <a:endParaRPr lang="en-GB"/>
          </a:p>
        </p:txBody>
      </p:sp>
      <p:sp>
        <p:nvSpPr>
          <p:cNvPr id="109586" name="Text Box 18"/>
          <p:cNvSpPr txBox="1">
            <a:spLocks noChangeArrowheads="1"/>
          </p:cNvSpPr>
          <p:nvPr/>
        </p:nvSpPr>
        <p:spPr bwMode="auto">
          <a:xfrm>
            <a:off x="4511675" y="5734051"/>
            <a:ext cx="3240088" cy="954103"/>
          </a:xfrm>
          <a:prstGeom prst="rect">
            <a:avLst/>
          </a:prstGeom>
          <a:solidFill>
            <a:srgbClr val="C0C0C0"/>
          </a:solidFill>
          <a:ln w="9525">
            <a:solidFill>
              <a:schemeClr val="tx1"/>
            </a:solidFill>
            <a:miter lim="800000"/>
            <a:headEnd/>
            <a:tailEnd/>
          </a:ln>
          <a:effectLst/>
        </p:spPr>
        <p:txBody>
          <a:bodyPr lIns="91435" tIns="45718" rIns="91435" bIns="45718">
            <a:spAutoFit/>
          </a:bodyPr>
          <a:lstStyle/>
          <a:p>
            <a:pPr eaLnBrk="1" hangingPunct="1"/>
            <a:r>
              <a:rPr lang="de-DE" sz="800" i="1" dirty="0">
                <a:solidFill>
                  <a:srgbClr val="000000"/>
                </a:solidFill>
                <a:latin typeface="Arial" charset="0"/>
              </a:rPr>
              <a:t>Key: </a:t>
            </a:r>
          </a:p>
          <a:p>
            <a:pPr algn="l" eaLnBrk="1" hangingPunct="1"/>
            <a:r>
              <a:rPr lang="de-DE" sz="800" i="1" dirty="0">
                <a:solidFill>
                  <a:srgbClr val="000000"/>
                </a:solidFill>
                <a:latin typeface="Arial" charset="0"/>
              </a:rPr>
              <a:t>ER  = Educational Resources      SR = Social Resources</a:t>
            </a:r>
          </a:p>
          <a:p>
            <a:pPr algn="l" eaLnBrk="1" hangingPunct="1"/>
            <a:r>
              <a:rPr lang="de-DE" sz="800" i="1" dirty="0">
                <a:solidFill>
                  <a:srgbClr val="000000"/>
                </a:solidFill>
                <a:latin typeface="Arial" charset="0"/>
              </a:rPr>
              <a:t>PsR = Psychological Resources  NR = Natural Resources  </a:t>
            </a:r>
          </a:p>
          <a:p>
            <a:pPr algn="l" eaLnBrk="1" hangingPunct="1"/>
            <a:r>
              <a:rPr lang="de-DE" sz="800" i="1" dirty="0">
                <a:solidFill>
                  <a:srgbClr val="000000"/>
                </a:solidFill>
                <a:latin typeface="Arial" charset="0"/>
              </a:rPr>
              <a:t>In =    Information	      MR = Material Resources</a:t>
            </a:r>
          </a:p>
          <a:p>
            <a:pPr algn="l" eaLnBrk="1" hangingPunct="1"/>
            <a:r>
              <a:rPr lang="de-DE" sz="800" i="1" dirty="0">
                <a:solidFill>
                  <a:srgbClr val="000000"/>
                </a:solidFill>
                <a:latin typeface="Arial" charset="0"/>
              </a:rPr>
              <a:t>FR =  Financial Resources          GR = Geographical Resources </a:t>
            </a:r>
          </a:p>
          <a:p>
            <a:pPr algn="l" eaLnBrk="1" hangingPunct="1"/>
            <a:r>
              <a:rPr lang="de-DE" sz="800" i="1" dirty="0">
                <a:solidFill>
                  <a:srgbClr val="000000"/>
                </a:solidFill>
                <a:latin typeface="Arial" charset="0"/>
              </a:rPr>
              <a:t>CR = Cultural Resources             He = Health</a:t>
            </a:r>
          </a:p>
          <a:p>
            <a:pPr algn="l" eaLnBrk="1" hangingPunct="1"/>
            <a:r>
              <a:rPr lang="de-DE" sz="800" i="1" dirty="0">
                <a:solidFill>
                  <a:srgbClr val="000000"/>
                </a:solidFill>
                <a:latin typeface="Arial" charset="0"/>
              </a:rPr>
              <a:t>Ti = Time</a:t>
            </a:r>
            <a:r>
              <a:rPr lang="de-DE" sz="800" i="1" dirty="0">
                <a:latin typeface="Arial" charset="0"/>
              </a:rPr>
              <a:t>	</a:t>
            </a:r>
            <a:endParaRPr lang="de-DE" dirty="0">
              <a:latin typeface="Arial" charset="0"/>
            </a:endParaRPr>
          </a:p>
        </p:txBody>
      </p:sp>
      <p:sp>
        <p:nvSpPr>
          <p:cNvPr id="109587" name="Text Box 19"/>
          <p:cNvSpPr txBox="1">
            <a:spLocks noChangeArrowheads="1"/>
          </p:cNvSpPr>
          <p:nvPr/>
        </p:nvSpPr>
        <p:spPr bwMode="auto">
          <a:xfrm>
            <a:off x="2351090" y="4797426"/>
            <a:ext cx="287337"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He</a:t>
            </a:r>
            <a:r>
              <a:rPr lang="de-DE" sz="1200" dirty="0">
                <a:latin typeface="Arial" charset="0"/>
              </a:rPr>
              <a:t> </a:t>
            </a:r>
          </a:p>
        </p:txBody>
      </p:sp>
      <p:sp>
        <p:nvSpPr>
          <p:cNvPr id="109588" name="Text Box 20"/>
          <p:cNvSpPr txBox="1">
            <a:spLocks noChangeArrowheads="1"/>
          </p:cNvSpPr>
          <p:nvPr/>
        </p:nvSpPr>
        <p:spPr bwMode="auto">
          <a:xfrm>
            <a:off x="5591175" y="1844676"/>
            <a:ext cx="2089150" cy="2308320"/>
          </a:xfrm>
          <a:prstGeom prst="rect">
            <a:avLst/>
          </a:prstGeom>
          <a:noFill/>
          <a:ln w="9525">
            <a:solidFill>
              <a:schemeClr val="tx1"/>
            </a:solidFill>
            <a:miter lim="800000"/>
            <a:headEnd/>
            <a:tailEnd/>
          </a:ln>
          <a:effectLst/>
        </p:spPr>
        <p:txBody>
          <a:bodyPr lIns="91435" tIns="45718" rIns="91435" bIns="45718">
            <a:spAutoFit/>
          </a:bodyPr>
          <a:lstStyle/>
          <a:p>
            <a:pPr eaLnBrk="1" hangingPunct="1">
              <a:spcBef>
                <a:spcPct val="50000"/>
              </a:spcBef>
            </a:pPr>
            <a:r>
              <a:rPr lang="de-DE" sz="1600" b="1" dirty="0">
                <a:latin typeface="Arial" charset="0"/>
              </a:rPr>
              <a:t>DEGREES OF EMPOWERMENT</a:t>
            </a:r>
          </a:p>
          <a:p>
            <a:pPr eaLnBrk="1" hangingPunct="1">
              <a:spcBef>
                <a:spcPct val="50000"/>
              </a:spcBef>
              <a:buFontTx/>
              <a:buChar char="•"/>
            </a:pPr>
            <a:r>
              <a:rPr lang="de-DE" sz="1600" dirty="0">
                <a:latin typeface="Arial" charset="0"/>
              </a:rPr>
              <a:t> existence of choice</a:t>
            </a:r>
          </a:p>
          <a:p>
            <a:pPr eaLnBrk="1" hangingPunct="1">
              <a:spcBef>
                <a:spcPct val="50000"/>
              </a:spcBef>
              <a:buFontTx/>
              <a:buChar char="•"/>
            </a:pPr>
            <a:r>
              <a:rPr lang="de-DE" sz="1600" dirty="0">
                <a:latin typeface="Arial" charset="0"/>
              </a:rPr>
              <a:t> sense of choice</a:t>
            </a:r>
          </a:p>
          <a:p>
            <a:pPr eaLnBrk="1" hangingPunct="1">
              <a:spcBef>
                <a:spcPct val="50000"/>
              </a:spcBef>
              <a:buFontTx/>
              <a:buChar char="•"/>
            </a:pPr>
            <a:r>
              <a:rPr lang="de-DE" sz="1600" dirty="0">
                <a:latin typeface="Arial" charset="0"/>
              </a:rPr>
              <a:t> use of choice</a:t>
            </a:r>
          </a:p>
          <a:p>
            <a:pPr eaLnBrk="1" hangingPunct="1">
              <a:spcBef>
                <a:spcPct val="50000"/>
              </a:spcBef>
              <a:buFontTx/>
              <a:buChar char="•"/>
            </a:pPr>
            <a:r>
              <a:rPr lang="de-DE" sz="1600" dirty="0">
                <a:latin typeface="Arial" charset="0"/>
              </a:rPr>
              <a:t> achievement of</a:t>
            </a:r>
          </a:p>
          <a:p>
            <a:pPr eaLnBrk="1" hangingPunct="1"/>
            <a:r>
              <a:rPr lang="de-DE" sz="1600" dirty="0">
                <a:latin typeface="Arial" charset="0"/>
              </a:rPr>
              <a:t>  choice</a:t>
            </a:r>
          </a:p>
        </p:txBody>
      </p:sp>
      <p:sp>
        <p:nvSpPr>
          <p:cNvPr id="109589" name="Line 21"/>
          <p:cNvSpPr>
            <a:spLocks noChangeShapeType="1"/>
          </p:cNvSpPr>
          <p:nvPr/>
        </p:nvSpPr>
        <p:spPr bwMode="auto">
          <a:xfrm flipH="1" flipV="1">
            <a:off x="5159375" y="549275"/>
            <a:ext cx="2808288" cy="1296988"/>
          </a:xfrm>
          <a:prstGeom prst="line">
            <a:avLst/>
          </a:prstGeom>
          <a:noFill/>
          <a:ln w="88900">
            <a:solidFill>
              <a:srgbClr val="C0C0C0"/>
            </a:solidFill>
            <a:round/>
            <a:headEnd/>
            <a:tailEnd type="triangle" w="med" len="med"/>
          </a:ln>
          <a:effectLst/>
        </p:spPr>
        <p:txBody>
          <a:bodyPr lIns="91435" tIns="45718" rIns="91435" bIns="45718"/>
          <a:lstStyle/>
          <a:p>
            <a:endParaRPr lang="en-GB"/>
          </a:p>
        </p:txBody>
      </p:sp>
      <p:sp>
        <p:nvSpPr>
          <p:cNvPr id="109590" name="Line 22"/>
          <p:cNvSpPr>
            <a:spLocks noChangeShapeType="1"/>
          </p:cNvSpPr>
          <p:nvPr/>
        </p:nvSpPr>
        <p:spPr bwMode="auto">
          <a:xfrm flipH="1">
            <a:off x="5159377" y="4149727"/>
            <a:ext cx="2881313" cy="1223963"/>
          </a:xfrm>
          <a:prstGeom prst="line">
            <a:avLst/>
          </a:prstGeom>
          <a:noFill/>
          <a:ln w="88900">
            <a:solidFill>
              <a:srgbClr val="C0C0C0"/>
            </a:solidFill>
            <a:round/>
            <a:headEnd/>
            <a:tailEnd type="triangle" w="med" len="med"/>
          </a:ln>
          <a:effectLst/>
        </p:spPr>
        <p:txBody>
          <a:bodyPr lIns="91435" tIns="45718" rIns="91435" bIns="45718"/>
          <a:lstStyle/>
          <a:p>
            <a:endParaRPr lang="en-GB"/>
          </a:p>
        </p:txBody>
      </p:sp>
      <p:sp>
        <p:nvSpPr>
          <p:cNvPr id="109591" name="AutoShape 23"/>
          <p:cNvSpPr>
            <a:spLocks noChangeArrowheads="1"/>
          </p:cNvSpPr>
          <p:nvPr/>
        </p:nvSpPr>
        <p:spPr bwMode="auto">
          <a:xfrm>
            <a:off x="2782889" y="3502025"/>
            <a:ext cx="649287" cy="431800"/>
          </a:xfrm>
          <a:prstGeom prst="upDownArrow">
            <a:avLst>
              <a:gd name="adj1" fmla="val 50000"/>
              <a:gd name="adj2" fmla="val 20000"/>
            </a:avLst>
          </a:prstGeom>
          <a:solidFill>
            <a:srgbClr val="C0C0C0"/>
          </a:solidFill>
          <a:ln w="9525">
            <a:solidFill>
              <a:schemeClr val="tx1"/>
            </a:solidFill>
            <a:miter lim="800000"/>
            <a:headEnd/>
            <a:tailEnd/>
          </a:ln>
          <a:effectLst/>
        </p:spPr>
        <p:txBody>
          <a:bodyPr wrap="none" lIns="91435" tIns="45718" rIns="91435" bIns="45718" anchor="ctr"/>
          <a:lstStyle/>
          <a:p>
            <a:endParaRPr lang="en-GB"/>
          </a:p>
        </p:txBody>
      </p:sp>
      <p:sp>
        <p:nvSpPr>
          <p:cNvPr id="109592" name="Text Box 24"/>
          <p:cNvSpPr txBox="1">
            <a:spLocks noChangeArrowheads="1"/>
          </p:cNvSpPr>
          <p:nvPr/>
        </p:nvSpPr>
        <p:spPr bwMode="auto">
          <a:xfrm>
            <a:off x="2711450" y="5038725"/>
            <a:ext cx="647700" cy="846386"/>
          </a:xfrm>
          <a:prstGeom prst="rect">
            <a:avLst/>
          </a:prstGeom>
          <a:noFill/>
          <a:ln w="9525">
            <a:noFill/>
            <a:miter lim="800000"/>
            <a:headEnd/>
            <a:tailEnd/>
          </a:ln>
          <a:effectLst/>
        </p:spPr>
        <p:txBody>
          <a:bodyPr lIns="0" tIns="0" rIns="0" bIns="0">
            <a:spAutoFit/>
          </a:bodyPr>
          <a:lstStyle/>
          <a:p>
            <a:pPr algn="ctr" eaLnBrk="1" hangingPunct="1">
              <a:spcBef>
                <a:spcPct val="50000"/>
              </a:spcBef>
            </a:pPr>
            <a:r>
              <a:rPr lang="en-GB" sz="1000" dirty="0">
                <a:solidFill>
                  <a:srgbClr val="000000"/>
                </a:solidFill>
                <a:latin typeface="Arial" charset="0"/>
              </a:rPr>
              <a:t>Age</a:t>
            </a:r>
          </a:p>
          <a:p>
            <a:pPr algn="ctr" eaLnBrk="1" hangingPunct="1">
              <a:spcBef>
                <a:spcPct val="50000"/>
              </a:spcBef>
            </a:pPr>
            <a:r>
              <a:rPr lang="en-GB" sz="1000" dirty="0">
                <a:solidFill>
                  <a:srgbClr val="000000"/>
                </a:solidFill>
                <a:latin typeface="Arial" charset="0"/>
              </a:rPr>
              <a:t>Gender</a:t>
            </a:r>
          </a:p>
          <a:p>
            <a:pPr algn="ctr" eaLnBrk="1" hangingPunct="1">
              <a:spcBef>
                <a:spcPct val="50000"/>
              </a:spcBef>
            </a:pPr>
            <a:r>
              <a:rPr lang="en-GB" sz="1000" dirty="0">
                <a:solidFill>
                  <a:srgbClr val="000000"/>
                </a:solidFill>
                <a:latin typeface="Arial" charset="0"/>
              </a:rPr>
              <a:t>Ethnicity</a:t>
            </a:r>
          </a:p>
          <a:p>
            <a:pPr algn="ctr" eaLnBrk="1" hangingPunct="1">
              <a:spcBef>
                <a:spcPct val="50000"/>
              </a:spcBef>
            </a:pPr>
            <a:r>
              <a:rPr lang="en-GB" sz="1000" dirty="0">
                <a:solidFill>
                  <a:srgbClr val="000000"/>
                </a:solidFill>
                <a:latin typeface="Arial" charset="0"/>
              </a:rPr>
              <a:t>etc.</a:t>
            </a:r>
            <a:endParaRPr lang="en-US" sz="1000" dirty="0">
              <a:solidFill>
                <a:srgbClr val="000000"/>
              </a:solidFill>
              <a:latin typeface="Arial" charset="0"/>
            </a:endParaRPr>
          </a:p>
        </p:txBody>
      </p:sp>
      <p:sp>
        <p:nvSpPr>
          <p:cNvPr id="109593" name="Text Box 25"/>
          <p:cNvSpPr txBox="1">
            <a:spLocks noChangeArrowheads="1"/>
          </p:cNvSpPr>
          <p:nvPr/>
        </p:nvSpPr>
        <p:spPr bwMode="auto">
          <a:xfrm>
            <a:off x="8222486" y="1655136"/>
            <a:ext cx="2089150" cy="3624065"/>
          </a:xfrm>
          <a:prstGeom prst="rect">
            <a:avLst/>
          </a:prstGeom>
          <a:noFill/>
          <a:ln w="9525">
            <a:noFill/>
            <a:miter lim="800000"/>
            <a:headEnd/>
            <a:tailEnd/>
          </a:ln>
          <a:effectLst/>
        </p:spPr>
        <p:txBody>
          <a:bodyPr lIns="91435" tIns="45718" rIns="91435" bIns="45718">
            <a:spAutoFit/>
          </a:bodyPr>
          <a:lstStyle/>
          <a:p>
            <a:pPr marL="182554" indent="-182554">
              <a:spcBef>
                <a:spcPct val="50000"/>
              </a:spcBef>
            </a:pPr>
            <a:r>
              <a:rPr lang="de-DE" sz="1200" b="1" i="1" dirty="0">
                <a:latin typeface="Arial" charset="0"/>
              </a:rPr>
              <a:t>Primary:</a:t>
            </a:r>
            <a:r>
              <a:rPr lang="de-DE" sz="1200" dirty="0">
                <a:latin typeface="Arial" charset="0"/>
              </a:rPr>
              <a:t> Choice </a:t>
            </a:r>
          </a:p>
          <a:p>
            <a:pPr marL="182554" indent="-182554">
              <a:spcBef>
                <a:spcPct val="50000"/>
              </a:spcBef>
            </a:pPr>
            <a:r>
              <a:rPr lang="de-DE" sz="1200" b="1" i="1" dirty="0">
                <a:latin typeface="Arial" charset="0"/>
              </a:rPr>
              <a:t>Secondary, as chosen </a:t>
            </a:r>
          </a:p>
          <a:p>
            <a:pPr marL="182554" indent="-182554">
              <a:spcBef>
                <a:spcPct val="50000"/>
              </a:spcBef>
            </a:pPr>
            <a:r>
              <a:rPr lang="de-DE" sz="1200" b="1" i="1" dirty="0">
                <a:latin typeface="Arial" charset="0"/>
              </a:rPr>
              <a:t>by individual, e.g.: </a:t>
            </a:r>
          </a:p>
          <a:p>
            <a:pPr marL="182554" indent="-182554">
              <a:spcBef>
                <a:spcPct val="50000"/>
              </a:spcBef>
              <a:buFontTx/>
              <a:buChar char="•"/>
            </a:pPr>
            <a:r>
              <a:rPr lang="de-DE" sz="1200" dirty="0">
                <a:latin typeface="Arial" charset="0"/>
              </a:rPr>
              <a:t> easier communication</a:t>
            </a:r>
          </a:p>
          <a:p>
            <a:pPr marL="182554" indent="-182554">
              <a:spcBef>
                <a:spcPct val="50000"/>
              </a:spcBef>
              <a:buFontTx/>
              <a:buChar char="•"/>
            </a:pPr>
            <a:r>
              <a:rPr lang="de-DE" sz="1200" dirty="0">
                <a:latin typeface="Arial" charset="0"/>
              </a:rPr>
              <a:t> increased knowledge</a:t>
            </a:r>
          </a:p>
          <a:p>
            <a:pPr marL="182554" indent="-182554">
              <a:spcBef>
                <a:spcPct val="50000"/>
              </a:spcBef>
              <a:buFontTx/>
              <a:buChar char="•"/>
            </a:pPr>
            <a:r>
              <a:rPr lang="de-DE" sz="1200" dirty="0">
                <a:latin typeface="Arial" charset="0"/>
              </a:rPr>
              <a:t> better/more social   relationships</a:t>
            </a:r>
          </a:p>
          <a:p>
            <a:pPr marL="182554" indent="-182554">
              <a:spcBef>
                <a:spcPct val="50000"/>
              </a:spcBef>
              <a:buFontTx/>
              <a:buChar char="•"/>
            </a:pPr>
            <a:r>
              <a:rPr lang="de-DE" sz="1200" dirty="0">
                <a:latin typeface="Arial" charset="0"/>
              </a:rPr>
              <a:t> healthy environment</a:t>
            </a:r>
          </a:p>
          <a:p>
            <a:pPr marL="182554" indent="-182554">
              <a:spcBef>
                <a:spcPct val="50000"/>
              </a:spcBef>
              <a:buFontTx/>
              <a:buChar char="•"/>
            </a:pPr>
            <a:r>
              <a:rPr lang="de-DE" sz="1200" dirty="0">
                <a:latin typeface="Arial" charset="0"/>
              </a:rPr>
              <a:t> increased income</a:t>
            </a:r>
          </a:p>
          <a:p>
            <a:pPr marL="182554" indent="-182554">
              <a:spcBef>
                <a:spcPct val="50000"/>
              </a:spcBef>
              <a:buFontTx/>
              <a:buChar char="•"/>
            </a:pPr>
            <a:r>
              <a:rPr lang="de-DE" sz="1200" dirty="0">
                <a:latin typeface="Arial" charset="0"/>
              </a:rPr>
              <a:t> increased mobility </a:t>
            </a:r>
          </a:p>
          <a:p>
            <a:pPr marL="182554" indent="-182554">
              <a:spcBef>
                <a:spcPct val="50000"/>
              </a:spcBef>
              <a:buFontTx/>
              <a:buChar char="•"/>
            </a:pPr>
            <a:r>
              <a:rPr lang="de-DE" sz="1200" dirty="0">
                <a:latin typeface="Arial" charset="0"/>
              </a:rPr>
              <a:t> more voice</a:t>
            </a:r>
          </a:p>
          <a:p>
            <a:pPr marL="182554" indent="-182554">
              <a:spcBef>
                <a:spcPct val="50000"/>
              </a:spcBef>
              <a:buFontTx/>
              <a:buChar char="•"/>
            </a:pPr>
            <a:r>
              <a:rPr lang="de-DE" sz="1200" dirty="0">
                <a:latin typeface="Arial" charset="0"/>
              </a:rPr>
              <a:t> more autonomy </a:t>
            </a:r>
          </a:p>
          <a:p>
            <a:pPr marL="182554" indent="-182554">
              <a:spcBef>
                <a:spcPct val="50000"/>
              </a:spcBef>
              <a:buFontTx/>
              <a:buChar char="•"/>
            </a:pPr>
            <a:r>
              <a:rPr lang="de-DE" sz="1200" dirty="0">
                <a:latin typeface="Arial" charset="0"/>
              </a:rPr>
              <a:t> etc.</a:t>
            </a:r>
            <a:endParaRPr lang="de-DE" dirty="0">
              <a:latin typeface="Arial" charset="0"/>
            </a:endParaRPr>
          </a:p>
        </p:txBody>
      </p:sp>
      <p:sp>
        <p:nvSpPr>
          <p:cNvPr id="109594" name="Text Box 26"/>
          <p:cNvSpPr txBox="1">
            <a:spLocks noChangeArrowheads="1"/>
          </p:cNvSpPr>
          <p:nvPr/>
        </p:nvSpPr>
        <p:spPr bwMode="auto">
          <a:xfrm rot="16200000">
            <a:off x="3619502" y="2989841"/>
            <a:ext cx="3313113" cy="438580"/>
          </a:xfrm>
          <a:prstGeom prst="rect">
            <a:avLst/>
          </a:prstGeom>
          <a:noFill/>
          <a:ln w="22225">
            <a:solidFill>
              <a:schemeClr val="tx1"/>
            </a:solidFill>
            <a:prstDash val="dash"/>
            <a:miter lim="800000"/>
            <a:headEnd/>
            <a:tailEnd/>
          </a:ln>
          <a:effectLst/>
        </p:spPr>
        <p:txBody>
          <a:bodyPr lIns="91435" tIns="45718" rIns="91435" bIns="45718">
            <a:spAutoFit/>
          </a:bodyPr>
          <a:lstStyle/>
          <a:p>
            <a:pPr algn="ctr" eaLnBrk="1" hangingPunct="1">
              <a:spcBef>
                <a:spcPct val="50000"/>
              </a:spcBef>
            </a:pPr>
            <a:r>
              <a:rPr lang="en-GB" sz="2200" dirty="0">
                <a:latin typeface="Arial" charset="0"/>
              </a:rPr>
              <a:t>CAPABILITIES</a:t>
            </a:r>
            <a:endParaRPr lang="en-US" sz="2200" dirty="0">
              <a:latin typeface="Arial" charset="0"/>
            </a:endParaRPr>
          </a:p>
        </p:txBody>
      </p:sp>
      <p:sp>
        <p:nvSpPr>
          <p:cNvPr id="109595" name="Text Box 27"/>
          <p:cNvSpPr txBox="1">
            <a:spLocks noChangeArrowheads="1"/>
          </p:cNvSpPr>
          <p:nvPr/>
        </p:nvSpPr>
        <p:spPr bwMode="auto">
          <a:xfrm>
            <a:off x="2711450" y="6126163"/>
            <a:ext cx="287338" cy="184666"/>
          </a:xfrm>
          <a:prstGeom prst="rect">
            <a:avLst/>
          </a:prstGeom>
          <a:noFill/>
          <a:ln w="9525">
            <a:noFill/>
            <a:miter lim="800000"/>
            <a:headEnd/>
            <a:tailEnd/>
          </a:ln>
          <a:effectLst/>
        </p:spPr>
        <p:txBody>
          <a:bodyPr lIns="0" tIns="0" rIns="0" bIns="0">
            <a:spAutoFit/>
          </a:bodyPr>
          <a:lstStyle/>
          <a:p>
            <a:pPr eaLnBrk="1" hangingPunct="1">
              <a:spcBef>
                <a:spcPct val="50000"/>
              </a:spcBef>
            </a:pPr>
            <a:r>
              <a:rPr lang="de-DE" sz="1200" b="1" dirty="0">
                <a:latin typeface="Arial" charset="0"/>
              </a:rPr>
              <a:t>Ti</a:t>
            </a:r>
          </a:p>
        </p:txBody>
      </p:sp>
      <p:sp>
        <p:nvSpPr>
          <p:cNvPr id="109596" name="Text Box 28"/>
          <p:cNvSpPr txBox="1">
            <a:spLocks noChangeArrowheads="1"/>
          </p:cNvSpPr>
          <p:nvPr/>
        </p:nvSpPr>
        <p:spPr bwMode="auto">
          <a:xfrm rot="16200000">
            <a:off x="8332296" y="3184394"/>
            <a:ext cx="4101081" cy="438580"/>
          </a:xfrm>
          <a:prstGeom prst="rect">
            <a:avLst/>
          </a:prstGeom>
          <a:noFill/>
          <a:ln w="22225">
            <a:solidFill>
              <a:schemeClr val="tx1"/>
            </a:solidFill>
            <a:prstDash val="dash"/>
            <a:miter lim="800000"/>
            <a:headEnd/>
            <a:tailEnd/>
          </a:ln>
          <a:effectLst/>
        </p:spPr>
        <p:txBody>
          <a:bodyPr wrap="square" lIns="91435" tIns="45718" rIns="91435" bIns="45718">
            <a:spAutoFit/>
          </a:bodyPr>
          <a:lstStyle/>
          <a:p>
            <a:pPr algn="ctr" eaLnBrk="1" hangingPunct="1">
              <a:spcBef>
                <a:spcPct val="50000"/>
              </a:spcBef>
            </a:pPr>
            <a:r>
              <a:rPr lang="en-GB" sz="2200" dirty="0">
                <a:latin typeface="Arial" charset="0"/>
              </a:rPr>
              <a:t>ACHIEVED FUNCTIONINGS</a:t>
            </a:r>
            <a:endParaRPr lang="en-US" sz="2200" dirty="0">
              <a:latin typeface="Arial" charset="0"/>
            </a:endParaRPr>
          </a:p>
        </p:txBody>
      </p:sp>
      <p:sp>
        <p:nvSpPr>
          <p:cNvPr id="109597" name="Text Box 29"/>
          <p:cNvSpPr txBox="1">
            <a:spLocks noChangeArrowheads="1"/>
          </p:cNvSpPr>
          <p:nvPr/>
        </p:nvSpPr>
        <p:spPr bwMode="auto">
          <a:xfrm>
            <a:off x="7938383" y="5949281"/>
            <a:ext cx="2765005" cy="877159"/>
          </a:xfrm>
          <a:prstGeom prst="rect">
            <a:avLst/>
          </a:prstGeom>
          <a:noFill/>
          <a:ln w="9525">
            <a:noFill/>
            <a:miter lim="800000"/>
            <a:headEnd/>
            <a:tailEnd/>
          </a:ln>
          <a:effectLst/>
        </p:spPr>
        <p:txBody>
          <a:bodyPr wrap="square" lIns="91435" tIns="45718" rIns="91435" bIns="45718">
            <a:spAutoFit/>
          </a:bodyPr>
          <a:lstStyle/>
          <a:p>
            <a:pPr>
              <a:spcBef>
                <a:spcPct val="50000"/>
              </a:spcBef>
            </a:pPr>
            <a:r>
              <a:rPr lang="en-GB" sz="1300" dirty="0"/>
              <a:t>(</a:t>
            </a:r>
            <a:r>
              <a:rPr lang="en-GB" sz="1300" dirty="0" err="1"/>
              <a:t>Kleine</a:t>
            </a:r>
            <a:r>
              <a:rPr lang="en-GB" sz="1300" dirty="0"/>
              <a:t> 2007, 2011, based on Alsop &amp; </a:t>
            </a:r>
            <a:r>
              <a:rPr lang="en-GB" sz="1300" dirty="0" err="1"/>
              <a:t>Heinsohn</a:t>
            </a:r>
            <a:r>
              <a:rPr lang="en-GB" sz="1300" dirty="0"/>
              <a:t>  2005, DFID 1999)</a:t>
            </a:r>
            <a:r>
              <a:rPr lang="en-GB" sz="2500" dirty="0"/>
              <a:t> </a:t>
            </a:r>
            <a:endParaRPr lang="en-US" sz="2500" dirty="0"/>
          </a:p>
        </p:txBody>
      </p:sp>
      <p:sp>
        <p:nvSpPr>
          <p:cNvPr id="109598" name="Text Box 30"/>
          <p:cNvSpPr txBox="1">
            <a:spLocks noChangeArrowheads="1"/>
          </p:cNvSpPr>
          <p:nvPr/>
        </p:nvSpPr>
        <p:spPr bwMode="auto">
          <a:xfrm>
            <a:off x="4070776" y="44451"/>
            <a:ext cx="4252973" cy="438580"/>
          </a:xfrm>
          <a:prstGeom prst="rect">
            <a:avLst/>
          </a:prstGeom>
          <a:noFill/>
          <a:ln w="9525">
            <a:noFill/>
            <a:miter lim="800000"/>
            <a:headEnd/>
            <a:tailEnd/>
          </a:ln>
          <a:effectLst/>
        </p:spPr>
        <p:txBody>
          <a:bodyPr wrap="square" lIns="91435" tIns="45718" rIns="91435" bIns="45718">
            <a:spAutoFit/>
          </a:bodyPr>
          <a:lstStyle/>
          <a:p>
            <a:pPr>
              <a:spcBef>
                <a:spcPct val="50000"/>
              </a:spcBef>
            </a:pPr>
            <a:r>
              <a:rPr lang="en-GB" sz="2200" u="sng" dirty="0"/>
              <a:t>The Choice Framework</a:t>
            </a:r>
            <a:endParaRPr lang="en-US" sz="2200"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624807" y="692696"/>
            <a:ext cx="8964612" cy="1139826"/>
          </a:xfrm>
        </p:spPr>
        <p:txBody>
          <a:bodyPr/>
          <a:lstStyle/>
          <a:p>
            <a:r>
              <a:rPr lang="en-GB" dirty="0" smtClean="0"/>
              <a:t>Capabilities Approach allows for..</a:t>
            </a:r>
            <a:endParaRPr lang="en-US" dirty="0"/>
          </a:p>
        </p:txBody>
      </p:sp>
      <p:sp>
        <p:nvSpPr>
          <p:cNvPr id="72707" name="Rectangle 3"/>
          <p:cNvSpPr>
            <a:spLocks noGrp="1" noChangeArrowheads="1"/>
          </p:cNvSpPr>
          <p:nvPr>
            <p:ph idx="1"/>
          </p:nvPr>
        </p:nvSpPr>
        <p:spPr>
          <a:xfrm>
            <a:off x="1992313" y="1988840"/>
            <a:ext cx="8229600" cy="4608810"/>
          </a:xfrm>
        </p:spPr>
        <p:txBody>
          <a:bodyPr/>
          <a:lstStyle/>
          <a:p>
            <a:pPr>
              <a:lnSpc>
                <a:spcPct val="80000"/>
              </a:lnSpc>
            </a:pPr>
            <a:r>
              <a:rPr lang="en-GB" sz="2000" dirty="0" smtClean="0"/>
              <a:t>Use of a </a:t>
            </a:r>
            <a:r>
              <a:rPr lang="en-GB" sz="2000" dirty="0">
                <a:solidFill>
                  <a:schemeClr val="folHlink"/>
                </a:solidFill>
              </a:rPr>
              <a:t>systemic and holistic approach</a:t>
            </a:r>
          </a:p>
          <a:p>
            <a:pPr>
              <a:lnSpc>
                <a:spcPct val="80000"/>
              </a:lnSpc>
              <a:buFont typeface="Wingdings" pitchFamily="2" charset="2"/>
              <a:buNone/>
            </a:pPr>
            <a:r>
              <a:rPr lang="en-GB" sz="2000" dirty="0"/>
              <a:t>	</a:t>
            </a:r>
          </a:p>
          <a:p>
            <a:pPr>
              <a:lnSpc>
                <a:spcPct val="80000"/>
              </a:lnSpc>
            </a:pPr>
            <a:r>
              <a:rPr lang="en-GB" sz="2000" dirty="0"/>
              <a:t>Further strive to </a:t>
            </a:r>
            <a:r>
              <a:rPr lang="en-GB" sz="2000" dirty="0">
                <a:solidFill>
                  <a:schemeClr val="accent1"/>
                </a:solidFill>
              </a:rPr>
              <a:t>operationalise</a:t>
            </a:r>
            <a:r>
              <a:rPr lang="en-GB" sz="2000" dirty="0"/>
              <a:t> the capability approach</a:t>
            </a:r>
          </a:p>
          <a:p>
            <a:pPr>
              <a:lnSpc>
                <a:spcPct val="80000"/>
              </a:lnSpc>
            </a:pPr>
            <a:endParaRPr lang="en-GB" sz="2000" dirty="0"/>
          </a:p>
          <a:p>
            <a:pPr>
              <a:lnSpc>
                <a:spcPct val="80000"/>
              </a:lnSpc>
            </a:pPr>
            <a:r>
              <a:rPr lang="en-GB" sz="2000" dirty="0"/>
              <a:t>Resist the </a:t>
            </a:r>
            <a:r>
              <a:rPr lang="en-GB" sz="2000" dirty="0">
                <a:solidFill>
                  <a:schemeClr val="accent1"/>
                </a:solidFill>
              </a:rPr>
              <a:t>controllability</a:t>
            </a:r>
            <a:r>
              <a:rPr lang="en-GB" sz="2000" dirty="0"/>
              <a:t> myth</a:t>
            </a:r>
          </a:p>
          <a:p>
            <a:pPr>
              <a:lnSpc>
                <a:spcPct val="80000"/>
              </a:lnSpc>
              <a:buFont typeface="Wingdings" pitchFamily="2" charset="2"/>
              <a:buNone/>
            </a:pPr>
            <a:endParaRPr lang="en-GB" sz="2000" dirty="0"/>
          </a:p>
          <a:p>
            <a:pPr>
              <a:lnSpc>
                <a:spcPct val="80000"/>
              </a:lnSpc>
            </a:pPr>
            <a:r>
              <a:rPr lang="en-GB" sz="2000" dirty="0"/>
              <a:t>Seeking out mechanisms to allow people to express </a:t>
            </a:r>
            <a:r>
              <a:rPr lang="en-GB" sz="2000" dirty="0">
                <a:solidFill>
                  <a:schemeClr val="folHlink"/>
                </a:solidFill>
              </a:rPr>
              <a:t>choice</a:t>
            </a:r>
            <a:r>
              <a:rPr lang="en-GB" sz="2000" dirty="0"/>
              <a:t>, e.g.</a:t>
            </a:r>
          </a:p>
          <a:p>
            <a:pPr>
              <a:lnSpc>
                <a:spcPct val="80000"/>
              </a:lnSpc>
              <a:buFont typeface="Wingdings" pitchFamily="2" charset="2"/>
              <a:buNone/>
            </a:pPr>
            <a:endParaRPr lang="en-GB" sz="2000" dirty="0"/>
          </a:p>
          <a:p>
            <a:pPr>
              <a:lnSpc>
                <a:spcPct val="80000"/>
              </a:lnSpc>
              <a:buFont typeface="Wingdings" pitchFamily="2" charset="2"/>
              <a:buNone/>
            </a:pPr>
            <a:r>
              <a:rPr lang="en-GB" sz="2000" dirty="0"/>
              <a:t>	participatory monitoring and evaluation</a:t>
            </a:r>
          </a:p>
          <a:p>
            <a:pPr>
              <a:lnSpc>
                <a:spcPct val="80000"/>
              </a:lnSpc>
              <a:buFont typeface="Wingdings" pitchFamily="2" charset="2"/>
              <a:buNone/>
            </a:pPr>
            <a:r>
              <a:rPr lang="en-GB" sz="2000" dirty="0"/>
              <a:t>	voucher schemes</a:t>
            </a:r>
          </a:p>
          <a:p>
            <a:pPr>
              <a:lnSpc>
                <a:spcPct val="80000"/>
              </a:lnSpc>
              <a:buFont typeface="Wingdings" pitchFamily="2" charset="2"/>
              <a:buNone/>
            </a:pPr>
            <a:r>
              <a:rPr lang="en-GB" sz="2000" dirty="0"/>
              <a:t>	participatory budgets</a:t>
            </a:r>
          </a:p>
          <a:p>
            <a:pPr>
              <a:lnSpc>
                <a:spcPct val="80000"/>
              </a:lnSpc>
              <a:buFont typeface="Wingdings" pitchFamily="2" charset="2"/>
              <a:buNone/>
            </a:pPr>
            <a:r>
              <a:rPr lang="en-GB" sz="2000" dirty="0"/>
              <a:t>	participatory procurement</a:t>
            </a:r>
          </a:p>
          <a:p>
            <a:pPr>
              <a:lnSpc>
                <a:spcPct val="80000"/>
              </a:lnSpc>
              <a:buFont typeface="Wingdings" pitchFamily="2" charset="2"/>
              <a:buNone/>
            </a:pPr>
            <a:r>
              <a:rPr lang="en-GB" sz="2000" dirty="0"/>
              <a:t>	participatory tracking &amp; tracing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7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0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70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7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1384" y="548680"/>
            <a:ext cx="10261600" cy="1143000"/>
          </a:xfrm>
        </p:spPr>
        <p:txBody>
          <a:bodyPr/>
          <a:lstStyle/>
          <a:p>
            <a:r>
              <a:rPr lang="en-GB" altLang="nb-NO" dirty="0"/>
              <a:t>Critical Capabilities Approach</a:t>
            </a:r>
          </a:p>
        </p:txBody>
      </p:sp>
      <p:sp>
        <p:nvSpPr>
          <p:cNvPr id="358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C5B8611A-DBEA-4A0F-966B-C1E15CDD2D1C}" type="slidenum">
              <a:rPr lang="en-GB" altLang="nb-NO" sz="900"/>
              <a:pPr/>
              <a:t>32</a:t>
            </a:fld>
            <a:endParaRPr lang="en-GB" altLang="nb-NO" sz="900"/>
          </a:p>
        </p:txBody>
      </p:sp>
      <p:graphicFrame>
        <p:nvGraphicFramePr>
          <p:cNvPr id="5" name="Table 4"/>
          <p:cNvGraphicFramePr>
            <a:graphicFrameLocks noGrp="1"/>
          </p:cNvGraphicFramePr>
          <p:nvPr>
            <p:extLst>
              <p:ext uri="{D42A27DB-BD31-4B8C-83A1-F6EECF244321}">
                <p14:modId xmlns:p14="http://schemas.microsoft.com/office/powerpoint/2010/main" val="3049061544"/>
              </p:ext>
            </p:extLst>
          </p:nvPr>
        </p:nvGraphicFramePr>
        <p:xfrm>
          <a:off x="1559496" y="1556791"/>
          <a:ext cx="9108504" cy="5301210"/>
        </p:xfrm>
        <a:graphic>
          <a:graphicData uri="http://schemas.openxmlformats.org/drawingml/2006/table">
            <a:tbl>
              <a:tblPr/>
              <a:tblGrid>
                <a:gridCol w="1326743">
                  <a:extLst>
                    <a:ext uri="{9D8B030D-6E8A-4147-A177-3AD203B41FA5}">
                      <a16:colId xmlns:a16="http://schemas.microsoft.com/office/drawing/2014/main" val="20000"/>
                    </a:ext>
                  </a:extLst>
                </a:gridCol>
                <a:gridCol w="3885345">
                  <a:extLst>
                    <a:ext uri="{9D8B030D-6E8A-4147-A177-3AD203B41FA5}">
                      <a16:colId xmlns:a16="http://schemas.microsoft.com/office/drawing/2014/main" val="20001"/>
                    </a:ext>
                  </a:extLst>
                </a:gridCol>
                <a:gridCol w="3896416">
                  <a:extLst>
                    <a:ext uri="{9D8B030D-6E8A-4147-A177-3AD203B41FA5}">
                      <a16:colId xmlns:a16="http://schemas.microsoft.com/office/drawing/2014/main" val="20002"/>
                    </a:ext>
                  </a:extLst>
                </a:gridCol>
              </a:tblGrid>
              <a:tr h="424580">
                <a:tc>
                  <a:txBody>
                    <a:bodyPr/>
                    <a:lstStyle>
                      <a:lvl1pPr defTabSz="457200" eaLnBrk="0" hangingPunct="0">
                        <a:spcBef>
                          <a:spcPct val="20000"/>
                        </a:spcBef>
                        <a:defRPr sz="2400">
                          <a:solidFill>
                            <a:schemeClr val="tx1"/>
                          </a:solidFill>
                          <a:latin typeface="Arial" pitchFamily="34" charset="0"/>
                          <a:ea typeface="ヒラギノ角ゴ Pro W3"/>
                          <a:cs typeface="ヒラギノ角ゴ Pro W3"/>
                        </a:defRPr>
                      </a:lvl1pPr>
                      <a:lvl2pPr marL="742950" indent="-285750"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dirty="0">
                          <a:ln>
                            <a:noFill/>
                          </a:ln>
                          <a:solidFill>
                            <a:srgbClr val="FFFFFF"/>
                          </a:solidFill>
                          <a:effectLst/>
                          <a:latin typeface="Arial" pitchFamily="34" charset="0"/>
                          <a:ea typeface="ヒラギノ角ゴ Pro W3"/>
                          <a:cs typeface="ヒラギノ角ゴ Pro W3"/>
                        </a:rPr>
                        <a:t> </a:t>
                      </a:r>
                      <a:endParaRPr kumimoji="0" lang="en-GB" altLang="nb-NO" sz="1400" b="1" i="0" u="none" strike="noStrike" cap="none" normalizeH="0" baseline="0" dirty="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457200" marR="0" lvl="1"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a:ln>
                            <a:noFill/>
                          </a:ln>
                          <a:solidFill>
                            <a:srgbClr val="FFFFFF"/>
                          </a:solidFill>
                          <a:effectLst/>
                          <a:latin typeface="Arial" pitchFamily="34" charset="0"/>
                          <a:ea typeface="ヒラギノ角ゴ Pro W3"/>
                          <a:cs typeface="ヒラギノ角ゴ Pro W3"/>
                        </a:rPr>
                        <a:t>Sen’s Capability Approach</a:t>
                      </a:r>
                      <a:endParaRPr kumimoji="0" lang="en-GB" altLang="nb-NO" sz="1400" b="1" i="0" u="none" strike="noStrike" cap="none" normalizeH="0" baseline="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457200" marR="0" lvl="1"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a:ln>
                            <a:noFill/>
                          </a:ln>
                          <a:solidFill>
                            <a:srgbClr val="FFFFFF"/>
                          </a:solidFill>
                          <a:effectLst/>
                          <a:latin typeface="Arial" pitchFamily="34" charset="0"/>
                          <a:ea typeface="ヒラギノ角ゴ Pro W3"/>
                          <a:cs typeface="ヒラギノ角ゴ Pro W3"/>
                        </a:rPr>
                        <a:t>Critical Theory</a:t>
                      </a:r>
                      <a:endParaRPr kumimoji="0" lang="en-GB" altLang="nb-NO" sz="1400" b="1" i="0" u="none" strike="noStrike" cap="none" normalizeH="0" baseline="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892783">
                <a:tc>
                  <a:txBody>
                    <a:bodyPr/>
                    <a:lstStyle>
                      <a:lvl1pPr defTabSz="457200" eaLnBrk="0" hangingPunct="0">
                        <a:spcBef>
                          <a:spcPct val="20000"/>
                        </a:spcBef>
                        <a:defRPr sz="2400">
                          <a:solidFill>
                            <a:schemeClr val="tx1"/>
                          </a:solidFill>
                          <a:latin typeface="Arial" pitchFamily="34" charset="0"/>
                          <a:ea typeface="ヒラギノ角ゴ Pro W3"/>
                          <a:cs typeface="ヒラギノ角ゴ Pro W3"/>
                        </a:defRPr>
                      </a:lvl1pPr>
                      <a:lvl2pPr marL="742950" indent="-285750"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dirty="0">
                          <a:ln>
                            <a:noFill/>
                          </a:ln>
                          <a:solidFill>
                            <a:srgbClr val="FFFFFF"/>
                          </a:solidFill>
                          <a:effectLst/>
                          <a:latin typeface="Arial" pitchFamily="34" charset="0"/>
                          <a:ea typeface="ヒラギノ角ゴ Pro W3"/>
                          <a:cs typeface="ヒラギノ角ゴ Pro W3"/>
                        </a:rPr>
                        <a:t>     Aspiration</a:t>
                      </a:r>
                      <a:endParaRPr kumimoji="0" lang="en-GB" altLang="nb-NO" sz="1400" b="1" i="0" u="none" strike="noStrike" cap="none" normalizeH="0" baseline="0" dirty="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Expansion of freedom, or removal of </a:t>
                      </a:r>
                      <a:r>
                        <a:rPr kumimoji="0" lang="en-US" altLang="nb-NO" sz="1600" b="0" i="0" u="none" strike="noStrike" cap="none" normalizeH="0" baseline="0" dirty="0" err="1">
                          <a:ln>
                            <a:noFill/>
                          </a:ln>
                          <a:solidFill>
                            <a:srgbClr val="000000"/>
                          </a:solidFill>
                          <a:effectLst/>
                          <a:latin typeface="Arial" pitchFamily="34" charset="0"/>
                          <a:ea typeface="ヒラギノ角ゴ Pro W3"/>
                          <a:cs typeface="ヒラギノ角ゴ Pro W3"/>
                        </a:rPr>
                        <a:t>unfreedoms</a:t>
                      </a: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 that restrict individuals from exercising their reasoned agency;</a:t>
                      </a:r>
                      <a:endParaRPr kumimoji="0" lang="en-GB" altLang="nb-NO" sz="1400" b="0" i="0" u="none" strike="noStrike" cap="none" normalizeH="0" baseline="0" dirty="0">
                        <a:ln>
                          <a:noFill/>
                        </a:ln>
                        <a:solidFill>
                          <a:srgbClr val="000000"/>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Emancipation, or removal of injustice, alienation and domination.</a:t>
                      </a:r>
                      <a:endPar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664955">
                <a:tc>
                  <a:txBody>
                    <a:bodyPr/>
                    <a:lstStyle>
                      <a:lvl1pPr defTabSz="457200" eaLnBrk="0" hangingPunct="0">
                        <a:spcBef>
                          <a:spcPct val="20000"/>
                        </a:spcBef>
                        <a:defRPr sz="2400">
                          <a:solidFill>
                            <a:schemeClr val="tx1"/>
                          </a:solidFill>
                          <a:latin typeface="Arial" pitchFamily="34" charset="0"/>
                          <a:ea typeface="ヒラギノ角ゴ Pro W3"/>
                          <a:cs typeface="ヒラギノ角ゴ Pro W3"/>
                        </a:defRPr>
                      </a:lvl1pPr>
                      <a:lvl2pPr marL="742950" indent="-285750"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dirty="0">
                          <a:ln>
                            <a:noFill/>
                          </a:ln>
                          <a:solidFill>
                            <a:srgbClr val="FFFFFF"/>
                          </a:solidFill>
                          <a:effectLst/>
                          <a:latin typeface="Arial" pitchFamily="34" charset="0"/>
                          <a:ea typeface="ヒラギノ角ゴ Pro W3"/>
                          <a:cs typeface="ヒラギノ角ゴ Pro W3"/>
                        </a:rPr>
                        <a:t>     Human  </a:t>
                      </a:r>
                    </a:p>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dirty="0">
                          <a:ln>
                            <a:noFill/>
                          </a:ln>
                          <a:solidFill>
                            <a:srgbClr val="FFFFFF"/>
                          </a:solidFill>
                          <a:effectLst/>
                          <a:latin typeface="Arial" pitchFamily="34" charset="0"/>
                          <a:ea typeface="ヒラギノ角ゴ Pro W3"/>
                          <a:cs typeface="ヒラギノ角ゴ Pro W3"/>
                        </a:rPr>
                        <a:t>     Diversity</a:t>
                      </a:r>
                      <a:endParaRPr kumimoji="0" lang="en-GB" altLang="nb-NO" sz="1400" b="1" i="0" u="none" strike="noStrike" cap="none" normalizeH="0" baseline="0" dirty="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Sensitive to diversity of and discrepancies in human conditions; questions what </a:t>
                      </a:r>
                      <a:r>
                        <a:rPr kumimoji="0" lang="en-US" altLang="nb-NO" sz="1600" b="1" i="0" u="none" strike="noStrike" cap="none" normalizeH="0" baseline="0" dirty="0">
                          <a:ln>
                            <a:noFill/>
                          </a:ln>
                          <a:solidFill>
                            <a:srgbClr val="000000"/>
                          </a:solidFill>
                          <a:effectLst/>
                          <a:latin typeface="Arial" pitchFamily="34" charset="0"/>
                          <a:ea typeface="ヒラギノ角ゴ Pro W3"/>
                          <a:cs typeface="ヒラギノ角ゴ Pro W3"/>
                        </a:rPr>
                        <a:t>conversion factors </a:t>
                      </a: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are  in place to generate potentials to achieve, and to allow people the </a:t>
                      </a:r>
                      <a:r>
                        <a:rPr kumimoji="0" lang="en-US" altLang="nb-NO" sz="1600" b="1" i="0" u="none" strike="noStrike" cap="none" normalizeH="0" baseline="0" dirty="0">
                          <a:ln>
                            <a:noFill/>
                          </a:ln>
                          <a:solidFill>
                            <a:srgbClr val="000000"/>
                          </a:solidFill>
                          <a:effectLst/>
                          <a:latin typeface="Arial" pitchFamily="34" charset="0"/>
                          <a:ea typeface="ヒラギノ角ゴ Pro W3"/>
                          <a:cs typeface="ヒラギノ角ゴ Pro W3"/>
                        </a:rPr>
                        <a:t>freedom of choice </a:t>
                      </a: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to realize the achievement;</a:t>
                      </a:r>
                      <a:endParaRPr kumimoji="0" lang="en-GB" altLang="nb-NO" sz="16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rPr>
                        <a:t>Special attention is given to those individuals who are </a:t>
                      </a:r>
                      <a:r>
                        <a:rPr kumimoji="0" lang="en-GB" altLang="nb-NO" sz="1600" b="1" i="0" u="none" strike="noStrike" cap="none" normalizeH="0" baseline="0">
                          <a:ln>
                            <a:noFill/>
                          </a:ln>
                          <a:solidFill>
                            <a:srgbClr val="000000"/>
                          </a:solidFill>
                          <a:effectLst/>
                          <a:latin typeface="Arial" pitchFamily="34" charset="0"/>
                          <a:ea typeface="ヒラギノ角ゴ Pro W3"/>
                          <a:cs typeface="ヒラギノ角ゴ Pro W3"/>
                        </a:rPr>
                        <a:t>oppressed or alienated</a:t>
                      </a:r>
                      <a:r>
                        <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rPr>
                        <a:t>. These are usually those who are least able to defend themselves and lack political and social power and representation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248716">
                <a:tc>
                  <a:txBody>
                    <a:bodyPr/>
                    <a:lstStyle>
                      <a:lvl1pPr defTabSz="457200" eaLnBrk="0" hangingPunct="0">
                        <a:spcBef>
                          <a:spcPct val="20000"/>
                        </a:spcBef>
                        <a:defRPr sz="2400">
                          <a:solidFill>
                            <a:schemeClr val="tx1"/>
                          </a:solidFill>
                          <a:latin typeface="Arial" pitchFamily="34" charset="0"/>
                          <a:ea typeface="ヒラギノ角ゴ Pro W3"/>
                          <a:cs typeface="ヒラギノ角ゴ Pro W3"/>
                        </a:defRPr>
                      </a:lvl1pPr>
                      <a:lvl2pPr marL="742950" indent="-285750"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a:ln>
                            <a:noFill/>
                          </a:ln>
                          <a:solidFill>
                            <a:srgbClr val="FFFFFF"/>
                          </a:solidFill>
                          <a:effectLst/>
                          <a:latin typeface="Arial" pitchFamily="34" charset="0"/>
                          <a:ea typeface="ヒラギノ角ゴ Pro W3"/>
                          <a:cs typeface="ヒラギノ角ゴ Pro W3"/>
                        </a:rPr>
                        <a:t>     Individual</a:t>
                      </a:r>
                    </a:p>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a:ln>
                            <a:noFill/>
                          </a:ln>
                          <a:solidFill>
                            <a:srgbClr val="FFFFFF"/>
                          </a:solidFill>
                          <a:effectLst/>
                          <a:latin typeface="Arial" pitchFamily="34" charset="0"/>
                          <a:ea typeface="ヒラギノ角ゴ Pro W3"/>
                          <a:cs typeface="ヒラギノ角ゴ Pro W3"/>
                        </a:rPr>
                        <a:t>     Agency</a:t>
                      </a:r>
                      <a:endParaRPr kumimoji="0" lang="en-GB" altLang="nb-NO" sz="1400" b="1" i="0" u="none" strike="noStrike" cap="none" normalizeH="0" baseline="0">
                        <a:ln>
                          <a:noFill/>
                        </a:ln>
                        <a:solidFill>
                          <a:srgbClr val="FFFFFF"/>
                        </a:solidFill>
                        <a:effectLst/>
                        <a:latin typeface="Times New Roman" pitchFamily="18" charset="0"/>
                        <a:ea typeface="ヒラギノ角ゴ Pro W3"/>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Central to the capability approach, together with the concept of well-being, </a:t>
                      </a:r>
                      <a:r>
                        <a:rPr kumimoji="0" lang="en-US" altLang="nb-NO" sz="1600" b="1" i="0" u="none" strike="noStrike" cap="none" normalizeH="0" baseline="0">
                          <a:ln>
                            <a:noFill/>
                          </a:ln>
                          <a:solidFill>
                            <a:srgbClr val="000000"/>
                          </a:solidFill>
                          <a:effectLst/>
                          <a:latin typeface="Arial" pitchFamily="34" charset="0"/>
                          <a:ea typeface="ヒラギノ角ゴ Pro W3"/>
                          <a:cs typeface="ヒラギノ角ゴ Pro W3"/>
                        </a:rPr>
                        <a:t>agency </a:t>
                      </a: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forms the basis of addressing deprivation; embedded in socio-cultural conditions;</a:t>
                      </a:r>
                      <a:endPar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Emphasis on </a:t>
                      </a:r>
                      <a:r>
                        <a:rPr kumimoji="0" lang="en-US" altLang="nb-NO" sz="1600" b="1" i="0" u="none" strike="noStrike" cap="none" normalizeH="0" baseline="0">
                          <a:ln>
                            <a:noFill/>
                          </a:ln>
                          <a:solidFill>
                            <a:srgbClr val="000000"/>
                          </a:solidFill>
                          <a:effectLst/>
                          <a:latin typeface="Arial" pitchFamily="34" charset="0"/>
                          <a:ea typeface="ヒラギノ角ゴ Pro W3"/>
                          <a:cs typeface="ヒラギノ角ゴ Pro W3"/>
                        </a:rPr>
                        <a:t>the effect of social structures </a:t>
                      </a: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on individual agency, especially through </a:t>
                      </a:r>
                      <a:r>
                        <a:rPr kumimoji="0" lang="en-US" altLang="nb-NO" sz="1600" b="1" i="0" u="none" strike="noStrike" cap="none" normalizeH="0" baseline="0">
                          <a:ln>
                            <a:noFill/>
                          </a:ln>
                          <a:solidFill>
                            <a:srgbClr val="000000"/>
                          </a:solidFill>
                          <a:effectLst/>
                          <a:latin typeface="Arial" pitchFamily="34" charset="0"/>
                          <a:ea typeface="ヒラギノ角ゴ Pro W3"/>
                          <a:cs typeface="ヒラギノ角ゴ Pro W3"/>
                        </a:rPr>
                        <a:t>reification, hegemony of ideology</a:t>
                      </a: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 </a:t>
                      </a:r>
                      <a:endPar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070176">
                <a:tc>
                  <a:txBody>
                    <a:bodyPr/>
                    <a:lstStyle>
                      <a:lvl1pPr defTabSz="457200" eaLnBrk="0" hangingPunct="0">
                        <a:spcBef>
                          <a:spcPct val="20000"/>
                        </a:spcBef>
                        <a:defRPr sz="2400">
                          <a:solidFill>
                            <a:schemeClr val="tx1"/>
                          </a:solidFill>
                          <a:latin typeface="Arial" pitchFamily="34" charset="0"/>
                          <a:ea typeface="ヒラギノ角ゴ Pro W3"/>
                          <a:cs typeface="ヒラギノ角ゴ Pro W3"/>
                        </a:defRPr>
                      </a:lvl1pPr>
                      <a:lvl2pPr marL="742950" indent="-285750"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0" marR="0" lvl="0" indent="0" algn="l" defTabSz="457200" rtl="0" eaLnBrk="1" fontAlgn="base" latinLnBrk="0" hangingPunct="1">
                        <a:lnSpc>
                          <a:spcPts val="1200"/>
                        </a:lnSpc>
                        <a:spcBef>
                          <a:spcPts val="300"/>
                        </a:spcBef>
                        <a:spcAft>
                          <a:spcPct val="0"/>
                        </a:spcAft>
                        <a:buClrTx/>
                        <a:buSzTx/>
                        <a:buFontTx/>
                        <a:buNone/>
                        <a:tabLst/>
                      </a:pPr>
                      <a:r>
                        <a:rPr kumimoji="0" lang="en-US" altLang="nb-NO" sz="1600" b="1" i="0" u="none" strike="noStrike" cap="none" normalizeH="0" baseline="0" dirty="0">
                          <a:ln>
                            <a:noFill/>
                          </a:ln>
                          <a:solidFill>
                            <a:srgbClr val="FFFFFF"/>
                          </a:solidFill>
                          <a:effectLst/>
                          <a:latin typeface="Arial" pitchFamily="34" charset="0"/>
                          <a:ea typeface="ヒラギノ角ゴ Pro W3"/>
                          <a:cs typeface="ヒラギノ角ゴ Pro W3"/>
                        </a:rPr>
                        <a:t>     Technology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a:ln>
                            <a:noFill/>
                          </a:ln>
                          <a:solidFill>
                            <a:srgbClr val="000000"/>
                          </a:solidFill>
                          <a:effectLst/>
                          <a:latin typeface="Arial" pitchFamily="34" charset="0"/>
                          <a:ea typeface="ヒラギノ角ゴ Pro W3"/>
                          <a:cs typeface="ヒラギノ角ゴ Pro W3"/>
                        </a:rPr>
                        <a:t>Regarded as commodities, i.e. goods and resources, meaningful only in terms of their contribution to people’s capabilities; means rather than ends;</a:t>
                      </a:r>
                      <a:endParaRPr kumimoji="0" lang="en-GB" altLang="nb-NO" sz="1600" b="0" i="0" u="none" strike="noStrike" cap="none" normalizeH="0" baseline="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342900" indent="-342900" defTabSz="457200" eaLnBrk="0" hangingPunct="0">
                        <a:spcBef>
                          <a:spcPct val="20000"/>
                        </a:spcBef>
                        <a:defRPr sz="2400">
                          <a:solidFill>
                            <a:schemeClr val="tx1"/>
                          </a:solidFill>
                          <a:latin typeface="Arial" pitchFamily="34" charset="0"/>
                          <a:ea typeface="ヒラギノ角ゴ Pro W3"/>
                          <a:cs typeface="ヒラギノ角ゴ Pro W3"/>
                        </a:defRPr>
                      </a:lvl1pPr>
                      <a:lvl2pPr marL="263525" defTabSz="457200" eaLnBrk="0" hangingPunct="0">
                        <a:spcBef>
                          <a:spcPct val="20000"/>
                        </a:spcBef>
                        <a:defRPr sz="2000">
                          <a:solidFill>
                            <a:schemeClr val="tx1"/>
                          </a:solidFill>
                          <a:latin typeface="Arial" pitchFamily="34" charset="0"/>
                          <a:ea typeface="ヒラギノ角ゴ Pro W3"/>
                          <a:cs typeface="ヒラギノ角ゴ Pro W3"/>
                        </a:defRPr>
                      </a:lvl2pPr>
                      <a:lvl3pPr marL="1143000" indent="-228600" defTabSz="457200" eaLnBrk="0" hangingPunct="0">
                        <a:spcBef>
                          <a:spcPct val="20000"/>
                        </a:spcBef>
                        <a:defRPr>
                          <a:solidFill>
                            <a:schemeClr val="tx1"/>
                          </a:solidFill>
                          <a:latin typeface="Arial" pitchFamily="34" charset="0"/>
                          <a:ea typeface="ヒラギノ角ゴ Pro W3"/>
                          <a:cs typeface="ヒラギノ角ゴ Pro W3"/>
                        </a:defRPr>
                      </a:lvl3pPr>
                      <a:lvl4pPr marL="1600200" indent="-228600" defTabSz="457200" eaLnBrk="0" hangingPunct="0">
                        <a:spcBef>
                          <a:spcPct val="20000"/>
                        </a:spcBef>
                        <a:defRPr>
                          <a:solidFill>
                            <a:schemeClr val="tx1"/>
                          </a:solidFill>
                          <a:latin typeface="Arial" pitchFamily="34" charset="0"/>
                          <a:ea typeface="ヒラギノ角ゴ Pro W3"/>
                          <a:cs typeface="ヒラギノ角ゴ Pro W3"/>
                        </a:defRPr>
                      </a:lvl4pPr>
                      <a:lvl5pPr marL="2057400" indent="-228600" defTabSz="457200" eaLnBrk="0" hangingPunct="0">
                        <a:spcBef>
                          <a:spcPct val="20000"/>
                        </a:spcBef>
                        <a:defRPr sz="1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defRPr sz="1400">
                          <a:solidFill>
                            <a:schemeClr val="tx1"/>
                          </a:solidFill>
                          <a:latin typeface="Arial" pitchFamily="34" charset="0"/>
                          <a:ea typeface="ヒラギノ角ゴ Pro W3"/>
                          <a:cs typeface="ヒラギノ角ゴ Pro W3"/>
                        </a:defRPr>
                      </a:lvl9pPr>
                    </a:lstStyle>
                    <a:p>
                      <a:pPr marL="263525" marR="0" lvl="1" indent="0" algn="l" defTabSz="457200" rtl="0" eaLnBrk="1" fontAlgn="base" latinLnBrk="0" hangingPunct="1">
                        <a:lnSpc>
                          <a:spcPts val="1400"/>
                        </a:lnSpc>
                        <a:spcBef>
                          <a:spcPts val="300"/>
                        </a:spcBef>
                        <a:spcAft>
                          <a:spcPct val="0"/>
                        </a:spcAft>
                        <a:buClrTx/>
                        <a:buSzTx/>
                        <a:buFontTx/>
                        <a:buNone/>
                        <a:tabLst/>
                      </a:pP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Highlights </a:t>
                      </a:r>
                      <a:r>
                        <a:rPr kumimoji="0" lang="en-US" altLang="nb-NO" sz="1600" b="1" i="0" u="none" strike="noStrike" cap="none" normalizeH="0" baseline="0" dirty="0">
                          <a:ln>
                            <a:noFill/>
                          </a:ln>
                          <a:solidFill>
                            <a:srgbClr val="000000"/>
                          </a:solidFill>
                          <a:effectLst/>
                          <a:latin typeface="Arial" pitchFamily="34" charset="0"/>
                          <a:ea typeface="ヒラギノ角ゴ Pro W3"/>
                          <a:cs typeface="ヒラギノ角ゴ Pro W3"/>
                        </a:rPr>
                        <a:t>ideological qualities and hegemonic functions of technology</a:t>
                      </a: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 sensitive to flexibility of technology and its role in </a:t>
                      </a:r>
                      <a:r>
                        <a:rPr kumimoji="0" lang="en-US" altLang="nb-NO" sz="1600" b="1" i="0" u="none" strike="noStrike" cap="none" normalizeH="0" baseline="0" dirty="0">
                          <a:ln>
                            <a:noFill/>
                          </a:ln>
                          <a:solidFill>
                            <a:srgbClr val="000000"/>
                          </a:solidFill>
                          <a:effectLst/>
                          <a:latin typeface="Arial" pitchFamily="34" charset="0"/>
                          <a:ea typeface="ヒラギノ角ゴ Pro W3"/>
                          <a:cs typeface="ヒラギノ角ゴ Pro W3"/>
                        </a:rPr>
                        <a:t>distribution of power</a:t>
                      </a:r>
                      <a:r>
                        <a:rPr kumimoji="0" lang="en-US" altLang="nb-NO" sz="1600" b="0" i="0" u="none" strike="noStrike" cap="none" normalizeH="0" baseline="0" dirty="0">
                          <a:ln>
                            <a:noFill/>
                          </a:ln>
                          <a:solidFill>
                            <a:srgbClr val="000000"/>
                          </a:solidFill>
                          <a:effectLst/>
                          <a:latin typeface="Arial" pitchFamily="34" charset="0"/>
                          <a:ea typeface="ヒラギノ角ゴ Pro W3"/>
                          <a:cs typeface="ヒラギノ角ゴ Pro W3"/>
                        </a:rPr>
                        <a:t>;</a:t>
                      </a:r>
                      <a:endParaRPr kumimoji="0" lang="en-GB" altLang="nb-NO" sz="16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842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nb-NO"/>
              <a:t>Four principles of the CCA</a:t>
            </a:r>
          </a:p>
        </p:txBody>
      </p:sp>
      <p:sp>
        <p:nvSpPr>
          <p:cNvPr id="36867" name="Content Placeholder 2"/>
          <p:cNvSpPr>
            <a:spLocks noGrp="1"/>
          </p:cNvSpPr>
          <p:nvPr>
            <p:ph sz="half" idx="2"/>
          </p:nvPr>
        </p:nvSpPr>
        <p:spPr>
          <a:xfrm>
            <a:off x="1981200" y="1562101"/>
            <a:ext cx="8229600" cy="4005263"/>
          </a:xfrm>
        </p:spPr>
        <p:txBody>
          <a:bodyPr/>
          <a:lstStyle/>
          <a:p>
            <a:endParaRPr lang="en-US" altLang="nb-NO" sz="2800"/>
          </a:p>
          <a:p>
            <a:endParaRPr lang="en-US" altLang="nb-NO" sz="2800"/>
          </a:p>
          <a:p>
            <a:r>
              <a:rPr lang="en-US" altLang="nb-NO" sz="2800"/>
              <a:t>The principle of human-centered development; </a:t>
            </a:r>
            <a:endParaRPr lang="en-GB" altLang="nb-NO" sz="2800"/>
          </a:p>
          <a:p>
            <a:r>
              <a:rPr lang="en-US" altLang="nb-NO" sz="2800"/>
              <a:t>The principle of human diversity;</a:t>
            </a:r>
            <a:endParaRPr lang="en-GB" altLang="nb-NO" sz="2800"/>
          </a:p>
          <a:p>
            <a:r>
              <a:rPr lang="en-US" altLang="nb-NO" sz="2800"/>
              <a:t>The principle of protecting human agency;</a:t>
            </a:r>
            <a:endParaRPr lang="en-GB" altLang="nb-NO" sz="2800"/>
          </a:p>
          <a:p>
            <a:r>
              <a:rPr lang="en-US" altLang="nb-NO" sz="2800"/>
              <a:t>The principle of democratic discourses; </a:t>
            </a:r>
            <a:endParaRPr lang="en-GB" altLang="nb-NO" sz="2800"/>
          </a:p>
          <a:p>
            <a:endParaRPr lang="en-GB" altLang="nb-NO" sz="2400"/>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20B1AA8C-2EA5-43F5-B87F-D0818FE79638}" type="slidenum">
              <a:rPr lang="en-GB" altLang="nb-NO" sz="900"/>
              <a:pPr/>
              <a:t>33</a:t>
            </a:fld>
            <a:endParaRPr lang="en-GB" altLang="nb-NO" sz="900"/>
          </a:p>
        </p:txBody>
      </p:sp>
    </p:spTree>
    <p:extLst>
      <p:ext uri="{BB962C8B-B14F-4D97-AF65-F5344CB8AC3E}">
        <p14:creationId xmlns:p14="http://schemas.microsoft.com/office/powerpoint/2010/main" val="428981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55440" y="764704"/>
            <a:ext cx="8229600" cy="922337"/>
          </a:xfrm>
        </p:spPr>
        <p:txBody>
          <a:bodyPr>
            <a:normAutofit fontScale="90000"/>
          </a:bodyPr>
          <a:lstStyle/>
          <a:p>
            <a:r>
              <a:rPr lang="en-US" altLang="nb-NO" sz="3200" dirty="0"/>
              <a:t>The Principle of Human-</a:t>
            </a:r>
            <a:r>
              <a:rPr lang="en-US" altLang="nb-NO" sz="3200" dirty="0" err="1"/>
              <a:t>Centred</a:t>
            </a:r>
            <a:r>
              <a:rPr lang="en-US" altLang="nb-NO" sz="3200" dirty="0"/>
              <a:t> Development</a:t>
            </a:r>
            <a:endParaRPr lang="en-GB" altLang="nb-NO" sz="3200" dirty="0"/>
          </a:p>
        </p:txBody>
      </p:sp>
      <p:sp>
        <p:nvSpPr>
          <p:cNvPr id="37891" name="Content Placeholder 2"/>
          <p:cNvSpPr>
            <a:spLocks noGrp="1"/>
          </p:cNvSpPr>
          <p:nvPr>
            <p:ph sz="half" idx="2"/>
          </p:nvPr>
        </p:nvSpPr>
        <p:spPr>
          <a:xfrm>
            <a:off x="1055440" y="1916832"/>
            <a:ext cx="9793088" cy="4680520"/>
          </a:xfrm>
        </p:spPr>
        <p:txBody>
          <a:bodyPr/>
          <a:lstStyle/>
          <a:p>
            <a:r>
              <a:rPr lang="en-US" altLang="nb-NO" sz="2400" dirty="0"/>
              <a:t>Who defines openness and sets standards for open development? </a:t>
            </a:r>
            <a:endParaRPr lang="en-GB" altLang="nb-NO" sz="2400" dirty="0"/>
          </a:p>
          <a:p>
            <a:r>
              <a:rPr lang="en-US" altLang="nb-NO" sz="2400" dirty="0"/>
              <a:t>What are the driving forces for openness? Whose interests does openness promote? </a:t>
            </a:r>
            <a:endParaRPr lang="en-GB" altLang="nb-NO" sz="2400" dirty="0"/>
          </a:p>
          <a:p>
            <a:r>
              <a:rPr lang="en-US" altLang="nb-NO" sz="2400" dirty="0"/>
              <a:t>Should there be boundaries for openness and if so, where and how should they be drawn?</a:t>
            </a:r>
            <a:endParaRPr lang="en-GB" altLang="nb-NO" sz="2400" dirty="0"/>
          </a:p>
          <a:p>
            <a:r>
              <a:rPr lang="en-US" altLang="nb-NO" sz="2400" dirty="0"/>
              <a:t>Could openness become hegemonic, and if so, who will lose out? </a:t>
            </a:r>
            <a:endParaRPr lang="en-GB" altLang="nb-NO" sz="2400" dirty="0"/>
          </a:p>
          <a:p>
            <a:endParaRPr lang="en-GB" altLang="nb-NO" sz="2400" dirty="0"/>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7AB647A4-135B-4E1B-971C-6EC954FEE5B1}" type="slidenum">
              <a:rPr lang="en-GB" altLang="nb-NO" sz="900"/>
              <a:pPr/>
              <a:t>34</a:t>
            </a:fld>
            <a:endParaRPr lang="en-GB" altLang="nb-NO" sz="900"/>
          </a:p>
        </p:txBody>
      </p:sp>
    </p:spTree>
    <p:extLst>
      <p:ext uri="{BB962C8B-B14F-4D97-AF65-F5344CB8AC3E}">
        <p14:creationId xmlns:p14="http://schemas.microsoft.com/office/powerpoint/2010/main" val="2130265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65200" y="620688"/>
            <a:ext cx="10261600" cy="1143000"/>
          </a:xfrm>
        </p:spPr>
        <p:txBody>
          <a:bodyPr/>
          <a:lstStyle/>
          <a:p>
            <a:r>
              <a:rPr lang="en-US" altLang="nb-NO" dirty="0"/>
              <a:t>The Principle of Human Diversity</a:t>
            </a:r>
            <a:endParaRPr lang="en-GB" altLang="nb-NO" dirty="0"/>
          </a:p>
        </p:txBody>
      </p:sp>
      <p:sp>
        <p:nvSpPr>
          <p:cNvPr id="38915" name="Content Placeholder 2"/>
          <p:cNvSpPr>
            <a:spLocks noGrp="1"/>
          </p:cNvSpPr>
          <p:nvPr>
            <p:ph sz="half" idx="2"/>
          </p:nvPr>
        </p:nvSpPr>
        <p:spPr>
          <a:xfrm>
            <a:off x="965200" y="1773034"/>
            <a:ext cx="9702800" cy="4824318"/>
          </a:xfrm>
        </p:spPr>
        <p:txBody>
          <a:bodyPr>
            <a:normAutofit/>
          </a:bodyPr>
          <a:lstStyle/>
          <a:p>
            <a:r>
              <a:rPr lang="en-US" altLang="nb-NO" sz="2400" dirty="0"/>
              <a:t>What capabilities does openness contribute?  Under which circumstances? What are the enabling factors and what are the barriers?</a:t>
            </a:r>
            <a:endParaRPr lang="en-GB" altLang="nb-NO" sz="2400" dirty="0"/>
          </a:p>
          <a:p>
            <a:r>
              <a:rPr lang="en-US" altLang="nb-NO" sz="2400" dirty="0"/>
              <a:t>Depending on the definition of “development” in open development, who should be the preferred beneficiaries?</a:t>
            </a:r>
            <a:endParaRPr lang="en-GB" altLang="nb-NO" sz="2400" dirty="0"/>
          </a:p>
          <a:p>
            <a:r>
              <a:rPr lang="en-US" altLang="nb-NO" sz="2400" dirty="0"/>
              <a:t>What are the necessary social and institutional arrangements for openness to truly bring benefits? </a:t>
            </a:r>
            <a:endParaRPr lang="en-GB" altLang="nb-NO" sz="2400" dirty="0"/>
          </a:p>
          <a:p>
            <a:r>
              <a:rPr lang="en-US" altLang="nb-NO" sz="2400" dirty="0"/>
              <a:t>How do we ensure social inclusion in open development? How do we address issues of unfavorable inclusion in openness? </a:t>
            </a:r>
            <a:endParaRPr lang="en-GB" altLang="nb-NO" sz="2400" dirty="0"/>
          </a:p>
          <a:p>
            <a:endParaRPr lang="en-GB" altLang="nb-NO" sz="2400" dirty="0"/>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6E0DECEF-B6EA-4CE8-B56F-9CF5BEDA5DBA}" type="slidenum">
              <a:rPr lang="en-GB" altLang="nb-NO" sz="900"/>
              <a:pPr/>
              <a:t>35</a:t>
            </a:fld>
            <a:endParaRPr lang="en-GB" altLang="nb-NO" sz="900"/>
          </a:p>
        </p:txBody>
      </p:sp>
    </p:spTree>
    <p:extLst>
      <p:ext uri="{BB962C8B-B14F-4D97-AF65-F5344CB8AC3E}">
        <p14:creationId xmlns:p14="http://schemas.microsoft.com/office/powerpoint/2010/main" val="1622455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55440" y="636464"/>
            <a:ext cx="8229600" cy="922337"/>
          </a:xfrm>
        </p:spPr>
        <p:txBody>
          <a:bodyPr>
            <a:normAutofit fontScale="90000"/>
          </a:bodyPr>
          <a:lstStyle/>
          <a:p>
            <a:r>
              <a:rPr lang="en-US" altLang="nb-NO" sz="3200" dirty="0"/>
              <a:t>The Principle of Human-</a:t>
            </a:r>
            <a:r>
              <a:rPr lang="en-US" altLang="nb-NO" sz="3200" dirty="0" err="1"/>
              <a:t>Centred</a:t>
            </a:r>
            <a:r>
              <a:rPr lang="en-US" altLang="nb-NO" sz="3200" dirty="0"/>
              <a:t> Development</a:t>
            </a:r>
            <a:endParaRPr lang="en-GB" altLang="nb-NO" sz="3200" dirty="0"/>
          </a:p>
        </p:txBody>
      </p:sp>
      <p:sp>
        <p:nvSpPr>
          <p:cNvPr id="37891" name="Content Placeholder 2"/>
          <p:cNvSpPr>
            <a:spLocks noGrp="1"/>
          </p:cNvSpPr>
          <p:nvPr>
            <p:ph sz="half" idx="2"/>
          </p:nvPr>
        </p:nvSpPr>
        <p:spPr>
          <a:xfrm>
            <a:off x="1241177" y="1772816"/>
            <a:ext cx="9607351" cy="4475584"/>
          </a:xfrm>
        </p:spPr>
        <p:txBody>
          <a:bodyPr/>
          <a:lstStyle/>
          <a:p>
            <a:r>
              <a:rPr lang="en-US" altLang="nb-NO" sz="2400" dirty="0"/>
              <a:t>Who defines openness and sets standards for open development? </a:t>
            </a:r>
            <a:endParaRPr lang="en-GB" altLang="nb-NO" sz="2400" dirty="0"/>
          </a:p>
          <a:p>
            <a:r>
              <a:rPr lang="en-US" altLang="nb-NO" sz="2400" dirty="0"/>
              <a:t>What are the driving forces for openness? Whose interests does openness promote? </a:t>
            </a:r>
            <a:endParaRPr lang="en-GB" altLang="nb-NO" sz="2400" dirty="0"/>
          </a:p>
          <a:p>
            <a:r>
              <a:rPr lang="en-US" altLang="nb-NO" sz="2400" dirty="0"/>
              <a:t>Should there be boundaries for openness and if so, where and how should they be drawn?</a:t>
            </a:r>
            <a:endParaRPr lang="en-GB" altLang="nb-NO" sz="2400" dirty="0"/>
          </a:p>
          <a:p>
            <a:r>
              <a:rPr lang="en-US" altLang="nb-NO" sz="2400" dirty="0"/>
              <a:t>Could openness become hegemonic, and if so, who will lose out? </a:t>
            </a:r>
            <a:endParaRPr lang="en-GB" altLang="nb-NO" sz="2400" dirty="0"/>
          </a:p>
          <a:p>
            <a:endParaRPr lang="en-GB" altLang="nb-NO" sz="2400" dirty="0"/>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7AB647A4-135B-4E1B-971C-6EC954FEE5B1}" type="slidenum">
              <a:rPr lang="en-GB" altLang="nb-NO" sz="900"/>
              <a:pPr/>
              <a:t>36</a:t>
            </a:fld>
            <a:endParaRPr lang="en-GB" altLang="nb-NO" sz="900"/>
          </a:p>
        </p:txBody>
      </p:sp>
    </p:spTree>
    <p:extLst>
      <p:ext uri="{BB962C8B-B14F-4D97-AF65-F5344CB8AC3E}">
        <p14:creationId xmlns:p14="http://schemas.microsoft.com/office/powerpoint/2010/main" val="3611398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764704"/>
            <a:ext cx="8928992" cy="574675"/>
          </a:xfrm>
        </p:spPr>
        <p:txBody>
          <a:bodyPr>
            <a:normAutofit fontScale="90000"/>
          </a:bodyPr>
          <a:lstStyle/>
          <a:p>
            <a:pPr>
              <a:defRPr/>
            </a:pPr>
            <a:r>
              <a:rPr lang="en-US" dirty="0"/>
              <a:t>The Principle of Protecting Human Agency</a:t>
            </a:r>
            <a:endParaRPr lang="en-GB" dirty="0"/>
          </a:p>
        </p:txBody>
      </p:sp>
      <p:sp>
        <p:nvSpPr>
          <p:cNvPr id="3" name="Content Placeholder 2"/>
          <p:cNvSpPr>
            <a:spLocks noGrp="1"/>
          </p:cNvSpPr>
          <p:nvPr>
            <p:ph sz="half" idx="2"/>
          </p:nvPr>
        </p:nvSpPr>
        <p:spPr>
          <a:xfrm>
            <a:off x="1055440" y="1700808"/>
            <a:ext cx="9865096" cy="4547592"/>
          </a:xfrm>
        </p:spPr>
        <p:txBody>
          <a:bodyPr>
            <a:normAutofit/>
          </a:bodyPr>
          <a:lstStyle/>
          <a:p>
            <a:pPr>
              <a:defRPr/>
            </a:pPr>
            <a:endParaRPr lang="en-US" sz="2400" dirty="0"/>
          </a:p>
          <a:p>
            <a:pPr>
              <a:defRPr/>
            </a:pPr>
            <a:r>
              <a:rPr lang="en-US" sz="2400" dirty="0"/>
              <a:t>Whose cultural assumptions are written into openness as a discourse?</a:t>
            </a:r>
            <a:endParaRPr lang="en-GB" sz="2400" dirty="0"/>
          </a:p>
          <a:p>
            <a:pPr>
              <a:defRPr/>
            </a:pPr>
            <a:r>
              <a:rPr lang="en-US" sz="2400" dirty="0"/>
              <a:t>To what extent does openness enhance or undermine users’ autonomy and choices in life?</a:t>
            </a:r>
            <a:endParaRPr lang="en-GB" sz="2400" dirty="0"/>
          </a:p>
          <a:p>
            <a:pPr>
              <a:defRPr/>
            </a:pPr>
            <a:r>
              <a:rPr lang="en-US" sz="2400" dirty="0"/>
              <a:t>Should users always be given the possibility to opt out of openness without being significantly disadvantaged? </a:t>
            </a:r>
            <a:endParaRPr lang="en-GB" sz="2400" dirty="0"/>
          </a:p>
          <a:p>
            <a:pPr>
              <a:defRPr/>
            </a:pPr>
            <a:r>
              <a:rPr lang="en-US" sz="2400" dirty="0"/>
              <a:t>What might be the implications if openness become reified and taken for granted?</a:t>
            </a:r>
            <a:endParaRPr lang="en-GB" sz="2400" dirty="0"/>
          </a:p>
          <a:p>
            <a:pPr>
              <a:defRPr/>
            </a:pPr>
            <a:endParaRPr lang="en-GB" sz="2400" dirty="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FB016AC4-BB5C-43E9-BF0E-88CCA387EE1C}" type="slidenum">
              <a:rPr lang="en-GB" altLang="nb-NO" sz="900"/>
              <a:pPr/>
              <a:t>37</a:t>
            </a:fld>
            <a:endParaRPr lang="en-GB" altLang="nb-NO" sz="900"/>
          </a:p>
        </p:txBody>
      </p:sp>
    </p:spTree>
    <p:extLst>
      <p:ext uri="{BB962C8B-B14F-4D97-AF65-F5344CB8AC3E}">
        <p14:creationId xmlns:p14="http://schemas.microsoft.com/office/powerpoint/2010/main" val="166424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48680"/>
            <a:ext cx="10261600" cy="1143000"/>
          </a:xfrm>
        </p:spPr>
        <p:txBody>
          <a:bodyPr>
            <a:normAutofit/>
          </a:bodyPr>
          <a:lstStyle/>
          <a:p>
            <a:pPr>
              <a:defRPr/>
            </a:pPr>
            <a:r>
              <a:rPr lang="en-US" dirty="0"/>
              <a:t>The Principle of Democratic Discourse</a:t>
            </a:r>
            <a:endParaRPr lang="en-GB" dirty="0"/>
          </a:p>
        </p:txBody>
      </p:sp>
      <p:sp>
        <p:nvSpPr>
          <p:cNvPr id="3" name="Content Placeholder 2"/>
          <p:cNvSpPr>
            <a:spLocks noGrp="1"/>
          </p:cNvSpPr>
          <p:nvPr>
            <p:ph sz="half" idx="2"/>
          </p:nvPr>
        </p:nvSpPr>
        <p:spPr>
          <a:xfrm>
            <a:off x="965200" y="1916832"/>
            <a:ext cx="9955336" cy="4536504"/>
          </a:xfrm>
        </p:spPr>
        <p:txBody>
          <a:bodyPr>
            <a:normAutofit/>
          </a:bodyPr>
          <a:lstStyle/>
          <a:p>
            <a:pPr>
              <a:defRPr/>
            </a:pPr>
            <a:endParaRPr lang="en-US" sz="2400" dirty="0"/>
          </a:p>
          <a:p>
            <a:pPr>
              <a:defRPr/>
            </a:pPr>
            <a:r>
              <a:rPr lang="en-US" sz="2400" dirty="0"/>
              <a:t>Is any form of regulation of open development desirable?</a:t>
            </a:r>
            <a:endParaRPr lang="en-GB" sz="2400" dirty="0"/>
          </a:p>
          <a:p>
            <a:pPr>
              <a:defRPr/>
            </a:pPr>
            <a:r>
              <a:rPr lang="en-US" sz="2400" dirty="0"/>
              <a:t>Which democratic structures would be required to make decisions about open development?</a:t>
            </a:r>
            <a:endParaRPr lang="en-GB" sz="2400" dirty="0"/>
          </a:p>
          <a:p>
            <a:pPr>
              <a:defRPr/>
            </a:pPr>
            <a:r>
              <a:rPr lang="en-US" sz="2400" dirty="0"/>
              <a:t>How do we evaluate open development and how to structure democratic discussions about it? </a:t>
            </a:r>
            <a:endParaRPr lang="en-GB" sz="2400" dirty="0"/>
          </a:p>
          <a:p>
            <a:pPr>
              <a:defRPr/>
            </a:pPr>
            <a:r>
              <a:rPr lang="en-US" sz="2400" dirty="0"/>
              <a:t>Who are the stakeholders and how do we involve them in the discussions? </a:t>
            </a:r>
            <a:endParaRPr lang="en-GB" sz="2400" dirty="0"/>
          </a:p>
          <a:p>
            <a:pPr marL="0" indent="0">
              <a:buNone/>
              <a:defRPr/>
            </a:pPr>
            <a:endParaRPr lang="en-GB" sz="2400" dirty="0"/>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fld id="{8ECE9A72-B4EE-4CEF-837E-99B59BE8D6D9}" type="slidenum">
              <a:rPr lang="en-GB" altLang="nb-NO" sz="900"/>
              <a:pPr/>
              <a:t>38</a:t>
            </a:fld>
            <a:endParaRPr lang="en-GB" altLang="nb-NO" sz="900"/>
          </a:p>
        </p:txBody>
      </p:sp>
    </p:spTree>
    <p:extLst>
      <p:ext uri="{BB962C8B-B14F-4D97-AF65-F5344CB8AC3E}">
        <p14:creationId xmlns:p14="http://schemas.microsoft.com/office/powerpoint/2010/main" val="250124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Relation Between Health, Education and Economic Growth</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grpSp>
        <p:nvGrpSpPr>
          <p:cNvPr id="2050" name="Group 2"/>
          <p:cNvGrpSpPr>
            <a:grpSpLocks/>
          </p:cNvGrpSpPr>
          <p:nvPr/>
        </p:nvGrpSpPr>
        <p:grpSpPr bwMode="auto">
          <a:xfrm>
            <a:off x="4079776" y="1700808"/>
            <a:ext cx="3528392" cy="4904560"/>
            <a:chOff x="2370" y="762"/>
            <a:chExt cx="3660" cy="5088"/>
          </a:xfrm>
        </p:grpSpPr>
        <p:sp>
          <p:nvSpPr>
            <p:cNvPr id="2051" name="Text Box 3"/>
            <p:cNvSpPr txBox="1">
              <a:spLocks noChangeArrowheads="1"/>
            </p:cNvSpPr>
            <p:nvPr/>
          </p:nvSpPr>
          <p:spPr bwMode="auto">
            <a:xfrm>
              <a:off x="3270" y="762"/>
              <a:ext cx="1860" cy="84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2400" b="1">
                  <a:latin typeface="Calibri" pitchFamily="34" charset="0"/>
                  <a:cs typeface="Arial" pitchFamily="34" charset="0"/>
                </a:rPr>
                <a:t>Economic Growth</a:t>
              </a:r>
              <a:endParaRPr lang="en-US" sz="2400" b="1">
                <a:cs typeface="Arial" pitchFamily="34" charset="0"/>
              </a:endParaRPr>
            </a:p>
          </p:txBody>
        </p:sp>
        <p:sp>
          <p:nvSpPr>
            <p:cNvPr id="2052" name="Text Box 4"/>
            <p:cNvSpPr txBox="1">
              <a:spLocks noChangeArrowheads="1"/>
            </p:cNvSpPr>
            <p:nvPr/>
          </p:nvSpPr>
          <p:spPr bwMode="auto">
            <a:xfrm>
              <a:off x="3270" y="3510"/>
              <a:ext cx="1860" cy="84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2400" b="1" dirty="0">
                  <a:latin typeface="Calibri" pitchFamily="34" charset="0"/>
                  <a:cs typeface="Arial" pitchFamily="34" charset="0"/>
                </a:rPr>
                <a:t>Better</a:t>
              </a:r>
              <a:br>
                <a:rPr lang="en-GB" sz="2400" b="1" dirty="0">
                  <a:latin typeface="Calibri" pitchFamily="34" charset="0"/>
                  <a:cs typeface="Arial" pitchFamily="34" charset="0"/>
                </a:rPr>
              </a:br>
              <a:r>
                <a:rPr lang="en-GB" sz="2400" b="1" dirty="0">
                  <a:latin typeface="Calibri" pitchFamily="34" charset="0"/>
                  <a:cs typeface="Arial" pitchFamily="34" charset="0"/>
                </a:rPr>
                <a:t>Health</a:t>
              </a:r>
              <a:endParaRPr lang="en-US" sz="2400" b="1" dirty="0">
                <a:cs typeface="Arial" pitchFamily="34" charset="0"/>
              </a:endParaRPr>
            </a:p>
          </p:txBody>
        </p:sp>
        <p:sp>
          <p:nvSpPr>
            <p:cNvPr id="2053" name="Text Box 5"/>
            <p:cNvSpPr txBox="1">
              <a:spLocks noChangeArrowheads="1"/>
            </p:cNvSpPr>
            <p:nvPr/>
          </p:nvSpPr>
          <p:spPr bwMode="auto">
            <a:xfrm>
              <a:off x="3270" y="5010"/>
              <a:ext cx="1860" cy="840"/>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2400" b="1">
                  <a:latin typeface="Calibri" pitchFamily="34" charset="0"/>
                  <a:cs typeface="Arial" pitchFamily="34" charset="0"/>
                </a:rPr>
                <a:t>Better Education</a:t>
              </a:r>
              <a:endParaRPr lang="en-US" sz="2400" b="1">
                <a:cs typeface="Arial" pitchFamily="34" charset="0"/>
              </a:endParaRPr>
            </a:p>
          </p:txBody>
        </p:sp>
        <p:cxnSp>
          <p:nvCxnSpPr>
            <p:cNvPr id="2054" name="AutoShape 6"/>
            <p:cNvCxnSpPr>
              <a:cxnSpLocks noChangeShapeType="1"/>
            </p:cNvCxnSpPr>
            <p:nvPr/>
          </p:nvCxnSpPr>
          <p:spPr bwMode="auto">
            <a:xfrm>
              <a:off x="4185" y="4350"/>
              <a:ext cx="0" cy="660"/>
            </a:xfrm>
            <a:prstGeom prst="straightConnector1">
              <a:avLst/>
            </a:prstGeom>
            <a:noFill/>
            <a:ln w="9525">
              <a:solidFill>
                <a:srgbClr val="000000"/>
              </a:solidFill>
              <a:round/>
              <a:headEnd type="triangle" w="med" len="med"/>
              <a:tailEnd type="triangle" w="med" len="med"/>
            </a:ln>
          </p:spPr>
        </p:cxnSp>
        <p:cxnSp>
          <p:nvCxnSpPr>
            <p:cNvPr id="2055" name="AutoShape 7"/>
            <p:cNvCxnSpPr>
              <a:cxnSpLocks noChangeShapeType="1"/>
            </p:cNvCxnSpPr>
            <p:nvPr/>
          </p:nvCxnSpPr>
          <p:spPr bwMode="auto">
            <a:xfrm>
              <a:off x="5130" y="1140"/>
              <a:ext cx="900" cy="0"/>
            </a:xfrm>
            <a:prstGeom prst="straightConnector1">
              <a:avLst/>
            </a:prstGeom>
            <a:noFill/>
            <a:ln w="9525">
              <a:solidFill>
                <a:srgbClr val="000000"/>
              </a:solidFill>
              <a:round/>
              <a:headEnd/>
              <a:tailEnd/>
            </a:ln>
          </p:spPr>
        </p:cxnSp>
        <p:cxnSp>
          <p:nvCxnSpPr>
            <p:cNvPr id="2056" name="AutoShape 8"/>
            <p:cNvCxnSpPr>
              <a:cxnSpLocks noChangeShapeType="1"/>
            </p:cNvCxnSpPr>
            <p:nvPr/>
          </p:nvCxnSpPr>
          <p:spPr bwMode="auto">
            <a:xfrm>
              <a:off x="5130" y="3930"/>
              <a:ext cx="900" cy="0"/>
            </a:xfrm>
            <a:prstGeom prst="straightConnector1">
              <a:avLst/>
            </a:prstGeom>
            <a:noFill/>
            <a:ln w="9525">
              <a:solidFill>
                <a:srgbClr val="000000"/>
              </a:solidFill>
              <a:round/>
              <a:headEnd type="triangle" w="med" len="med"/>
              <a:tailEnd/>
            </a:ln>
          </p:spPr>
        </p:cxnSp>
        <p:cxnSp>
          <p:nvCxnSpPr>
            <p:cNvPr id="2057" name="AutoShape 9"/>
            <p:cNvCxnSpPr>
              <a:cxnSpLocks noChangeShapeType="1"/>
            </p:cNvCxnSpPr>
            <p:nvPr/>
          </p:nvCxnSpPr>
          <p:spPr bwMode="auto">
            <a:xfrm>
              <a:off x="2370" y="1140"/>
              <a:ext cx="900" cy="0"/>
            </a:xfrm>
            <a:prstGeom prst="straightConnector1">
              <a:avLst/>
            </a:prstGeom>
            <a:noFill/>
            <a:ln w="9525">
              <a:solidFill>
                <a:srgbClr val="000000"/>
              </a:solidFill>
              <a:round/>
              <a:headEnd/>
              <a:tailEnd type="triangle" w="med" len="med"/>
            </a:ln>
          </p:spPr>
        </p:cxnSp>
        <p:cxnSp>
          <p:nvCxnSpPr>
            <p:cNvPr id="2058" name="AutoShape 10"/>
            <p:cNvCxnSpPr>
              <a:cxnSpLocks noChangeShapeType="1"/>
            </p:cNvCxnSpPr>
            <p:nvPr/>
          </p:nvCxnSpPr>
          <p:spPr bwMode="auto">
            <a:xfrm>
              <a:off x="2370" y="3930"/>
              <a:ext cx="900" cy="0"/>
            </a:xfrm>
            <a:prstGeom prst="straightConnector1">
              <a:avLst/>
            </a:prstGeom>
            <a:noFill/>
            <a:ln w="9525">
              <a:solidFill>
                <a:srgbClr val="000000"/>
              </a:solidFill>
              <a:round/>
              <a:headEnd/>
              <a:tailEnd/>
            </a:ln>
          </p:spPr>
        </p:cxnSp>
        <p:cxnSp>
          <p:nvCxnSpPr>
            <p:cNvPr id="2059" name="AutoShape 11"/>
            <p:cNvCxnSpPr>
              <a:cxnSpLocks noChangeShapeType="1"/>
            </p:cNvCxnSpPr>
            <p:nvPr/>
          </p:nvCxnSpPr>
          <p:spPr bwMode="auto">
            <a:xfrm>
              <a:off x="2370" y="5430"/>
              <a:ext cx="900" cy="0"/>
            </a:xfrm>
            <a:prstGeom prst="straightConnector1">
              <a:avLst/>
            </a:prstGeom>
            <a:noFill/>
            <a:ln w="9525">
              <a:solidFill>
                <a:srgbClr val="000000"/>
              </a:solidFill>
              <a:round/>
              <a:headEnd/>
              <a:tailEnd/>
            </a:ln>
          </p:spPr>
        </p:cxnSp>
        <p:cxnSp>
          <p:nvCxnSpPr>
            <p:cNvPr id="2060" name="AutoShape 12"/>
            <p:cNvCxnSpPr>
              <a:cxnSpLocks noChangeShapeType="1"/>
            </p:cNvCxnSpPr>
            <p:nvPr/>
          </p:nvCxnSpPr>
          <p:spPr bwMode="auto">
            <a:xfrm>
              <a:off x="5130" y="5430"/>
              <a:ext cx="900" cy="0"/>
            </a:xfrm>
            <a:prstGeom prst="straightConnector1">
              <a:avLst/>
            </a:prstGeom>
            <a:noFill/>
            <a:ln w="9525">
              <a:solidFill>
                <a:srgbClr val="000000"/>
              </a:solidFill>
              <a:round/>
              <a:headEnd type="triangle" w="med" len="med"/>
              <a:tailEnd/>
            </a:ln>
          </p:spPr>
        </p:cxnSp>
        <p:cxnSp>
          <p:nvCxnSpPr>
            <p:cNvPr id="2061" name="AutoShape 13"/>
            <p:cNvCxnSpPr>
              <a:cxnSpLocks noChangeShapeType="1"/>
            </p:cNvCxnSpPr>
            <p:nvPr/>
          </p:nvCxnSpPr>
          <p:spPr bwMode="auto">
            <a:xfrm>
              <a:off x="6030" y="1140"/>
              <a:ext cx="0" cy="4290"/>
            </a:xfrm>
            <a:prstGeom prst="straightConnector1">
              <a:avLst/>
            </a:prstGeom>
            <a:noFill/>
            <a:ln w="9525">
              <a:solidFill>
                <a:srgbClr val="000000"/>
              </a:solidFill>
              <a:round/>
              <a:headEnd/>
              <a:tailEnd/>
            </a:ln>
          </p:spPr>
        </p:cxnSp>
        <p:cxnSp>
          <p:nvCxnSpPr>
            <p:cNvPr id="2062" name="AutoShape 14"/>
            <p:cNvCxnSpPr>
              <a:cxnSpLocks noChangeShapeType="1"/>
            </p:cNvCxnSpPr>
            <p:nvPr/>
          </p:nvCxnSpPr>
          <p:spPr bwMode="auto">
            <a:xfrm>
              <a:off x="2370" y="1140"/>
              <a:ext cx="0" cy="4290"/>
            </a:xfrm>
            <a:prstGeom prst="straightConnector1">
              <a:avLst/>
            </a:prstGeom>
            <a:noFill/>
            <a:ln w="9525">
              <a:solidFill>
                <a:srgbClr val="000000"/>
              </a:solidFill>
              <a:round/>
              <a:headEnd/>
              <a:tailEnd/>
            </a:ln>
          </p:spPr>
        </p:cxnSp>
      </p:grpSp>
      <p:sp>
        <p:nvSpPr>
          <p:cNvPr id="20" name="Text Box 3"/>
          <p:cNvSpPr txBox="1">
            <a:spLocks noChangeArrowheads="1"/>
          </p:cNvSpPr>
          <p:nvPr/>
        </p:nvSpPr>
        <p:spPr bwMode="auto">
          <a:xfrm>
            <a:off x="4943873" y="1700809"/>
            <a:ext cx="1793117" cy="809715"/>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2400" b="1" dirty="0">
                <a:latin typeface="Calibri" pitchFamily="34" charset="0"/>
                <a:cs typeface="Arial" pitchFamily="34" charset="0"/>
              </a:rPr>
              <a:t>ICTs</a:t>
            </a:r>
            <a:endParaRPr lang="en-US" sz="2400" b="1" dirty="0">
              <a:cs typeface="Arial" pitchFamily="34" charset="0"/>
            </a:endParaRPr>
          </a:p>
        </p:txBody>
      </p:sp>
      <p:sp>
        <p:nvSpPr>
          <p:cNvPr id="21" name="Text Box 3"/>
          <p:cNvSpPr txBox="1">
            <a:spLocks noChangeArrowheads="1"/>
          </p:cNvSpPr>
          <p:nvPr/>
        </p:nvSpPr>
        <p:spPr bwMode="auto">
          <a:xfrm>
            <a:off x="6744073" y="3356993"/>
            <a:ext cx="1793117" cy="809715"/>
          </a:xfrm>
          <a:prstGeom prst="rect">
            <a:avLst/>
          </a:prstGeom>
          <a:solidFill>
            <a:srgbClr val="FFFFFF"/>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2400" b="1" dirty="0">
                <a:latin typeface="Calibri" pitchFamily="34" charset="0"/>
                <a:cs typeface="Arial" pitchFamily="34" charset="0"/>
              </a:rPr>
              <a:t>?</a:t>
            </a:r>
            <a:endParaRPr lang="en-US" sz="2400" b="1" dirty="0">
              <a:cs typeface="Arial" pitchFamily="34" charset="0"/>
            </a:endParaRPr>
          </a:p>
        </p:txBody>
      </p:sp>
    </p:spTree>
    <p:extLst>
      <p:ext uri="{BB962C8B-B14F-4D97-AF65-F5344CB8AC3E}">
        <p14:creationId xmlns:p14="http://schemas.microsoft.com/office/powerpoint/2010/main" val="23462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92314" y="548680"/>
            <a:ext cx="3527623" cy="2016224"/>
          </a:xfrm>
        </p:spPr>
        <p:txBody>
          <a:bodyPr/>
          <a:lstStyle/>
          <a:p>
            <a:pPr eaLnBrk="1" hangingPunct="1"/>
            <a:r>
              <a:rPr lang="en-GB" dirty="0">
                <a:solidFill>
                  <a:srgbClr val="4B006C"/>
                </a:solidFill>
                <a:latin typeface="Verdana" pitchFamily="34" charset="0"/>
              </a:rPr>
              <a:t>Key Health System Actors</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grpSp>
        <p:nvGrpSpPr>
          <p:cNvPr id="3074" name="Group 2"/>
          <p:cNvGrpSpPr>
            <a:grpSpLocks/>
          </p:cNvGrpSpPr>
          <p:nvPr/>
        </p:nvGrpSpPr>
        <p:grpSpPr bwMode="auto">
          <a:xfrm>
            <a:off x="5375920" y="1196752"/>
            <a:ext cx="4320480" cy="5265585"/>
            <a:chOff x="2880" y="249"/>
            <a:chExt cx="5760" cy="7020"/>
          </a:xfrm>
        </p:grpSpPr>
        <p:sp>
          <p:nvSpPr>
            <p:cNvPr id="3075" name="Text Box 3"/>
            <p:cNvSpPr txBox="1">
              <a:spLocks noChangeArrowheads="1"/>
            </p:cNvSpPr>
            <p:nvPr/>
          </p:nvSpPr>
          <p:spPr bwMode="auto">
            <a:xfrm>
              <a:off x="5040" y="249"/>
              <a:ext cx="1620" cy="900"/>
            </a:xfrm>
            <a:prstGeom prst="rect">
              <a:avLst/>
            </a:prstGeom>
            <a:no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dirty="0">
                  <a:latin typeface="Calibri" pitchFamily="34" charset="0"/>
                  <a:cs typeface="Arial" pitchFamily="34" charset="0"/>
                </a:rPr>
                <a:t>Health Policy-Maker</a:t>
              </a:r>
              <a:endParaRPr lang="en-US" sz="1400" b="1" dirty="0">
                <a:cs typeface="Arial" pitchFamily="34" charset="0"/>
              </a:endParaRPr>
            </a:p>
          </p:txBody>
        </p:sp>
        <p:sp>
          <p:nvSpPr>
            <p:cNvPr id="3076" name="Text Box 4"/>
            <p:cNvSpPr txBox="1">
              <a:spLocks noChangeArrowheads="1"/>
            </p:cNvSpPr>
            <p:nvPr/>
          </p:nvSpPr>
          <p:spPr bwMode="auto">
            <a:xfrm>
              <a:off x="5040" y="2049"/>
              <a:ext cx="1620" cy="900"/>
            </a:xfrm>
            <a:prstGeom prst="rect">
              <a:avLst/>
            </a:prstGeom>
            <a:no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r>
                <a:rPr lang="en-GB" sz="1400" b="1">
                  <a:latin typeface="Calibri" pitchFamily="34" charset="0"/>
                  <a:cs typeface="Arial" pitchFamily="34" charset="0"/>
                </a:rPr>
                <a:t>Health Manager</a:t>
              </a:r>
              <a:endParaRPr lang="en-US" sz="1400" b="1">
                <a:cs typeface="Arial" pitchFamily="34" charset="0"/>
              </a:endParaRPr>
            </a:p>
          </p:txBody>
        </p:sp>
        <p:sp>
          <p:nvSpPr>
            <p:cNvPr id="3077" name="Text Box 5"/>
            <p:cNvSpPr txBox="1">
              <a:spLocks noChangeArrowheads="1"/>
            </p:cNvSpPr>
            <p:nvPr/>
          </p:nvSpPr>
          <p:spPr bwMode="auto">
            <a:xfrm>
              <a:off x="2880" y="4209"/>
              <a:ext cx="1620" cy="900"/>
            </a:xfrm>
            <a:prstGeom prst="rect">
              <a:avLst/>
            </a:prstGeom>
            <a:no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Doctor</a:t>
              </a:r>
              <a:endParaRPr lang="en-US" sz="1400" b="1">
                <a:cs typeface="Arial" pitchFamily="34" charset="0"/>
              </a:endParaRPr>
            </a:p>
          </p:txBody>
        </p:sp>
        <p:sp>
          <p:nvSpPr>
            <p:cNvPr id="3078" name="Text Box 6"/>
            <p:cNvSpPr txBox="1">
              <a:spLocks noChangeArrowheads="1"/>
            </p:cNvSpPr>
            <p:nvPr/>
          </p:nvSpPr>
          <p:spPr bwMode="auto">
            <a:xfrm>
              <a:off x="7020" y="4209"/>
              <a:ext cx="1620" cy="900"/>
            </a:xfrm>
            <a:prstGeom prst="rect">
              <a:avLst/>
            </a:prstGeom>
            <a:no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r>
                <a:rPr lang="en-GB" sz="1400" b="1">
                  <a:latin typeface="Calibri" pitchFamily="34" charset="0"/>
                  <a:cs typeface="Arial" pitchFamily="34" charset="0"/>
                </a:rPr>
                <a:t>Paramedic / Health Worker / Nurse</a:t>
              </a:r>
              <a:endParaRPr lang="en-US" sz="1400" b="1">
                <a:cs typeface="Arial" pitchFamily="34" charset="0"/>
              </a:endParaRPr>
            </a:p>
          </p:txBody>
        </p:sp>
        <p:sp>
          <p:nvSpPr>
            <p:cNvPr id="3079" name="Text Box 7"/>
            <p:cNvSpPr txBox="1">
              <a:spLocks noChangeArrowheads="1"/>
            </p:cNvSpPr>
            <p:nvPr/>
          </p:nvSpPr>
          <p:spPr bwMode="auto">
            <a:xfrm>
              <a:off x="5040" y="6369"/>
              <a:ext cx="1620" cy="900"/>
            </a:xfrm>
            <a:prstGeom prst="rect">
              <a:avLst/>
            </a:prstGeom>
            <a:no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0"/>
                </a:spcAft>
              </a:pPr>
              <a:r>
                <a:rPr lang="en-GB" sz="1400" b="1" dirty="0">
                  <a:latin typeface="Calibri" pitchFamily="34" charset="0"/>
                  <a:cs typeface="Arial" pitchFamily="34" charset="0"/>
                </a:rPr>
                <a:t>Citizen / </a:t>
              </a:r>
              <a:endParaRPr lang="en-GB" sz="1400" b="1" dirty="0">
                <a:latin typeface="Times New Roman" pitchFamily="18" charset="0"/>
                <a:cs typeface="Arial" pitchFamily="34" charset="0"/>
              </a:endParaRPr>
            </a:p>
            <a:p>
              <a:pPr algn="ctr">
                <a:spcAft>
                  <a:spcPts val="0"/>
                </a:spcAft>
              </a:pPr>
              <a:r>
                <a:rPr lang="en-GB" sz="1400" b="1" dirty="0">
                  <a:latin typeface="Calibri" pitchFamily="34" charset="0"/>
                  <a:cs typeface="Arial" pitchFamily="34" charset="0"/>
                </a:rPr>
                <a:t>Patient</a:t>
              </a:r>
              <a:endParaRPr lang="en-US" sz="1400" b="1" dirty="0">
                <a:cs typeface="Arial" pitchFamily="34" charset="0"/>
              </a:endParaRPr>
            </a:p>
          </p:txBody>
        </p:sp>
        <p:sp>
          <p:nvSpPr>
            <p:cNvPr id="3080" name="Line 8"/>
            <p:cNvSpPr>
              <a:spLocks noChangeShapeType="1"/>
            </p:cNvSpPr>
            <p:nvPr/>
          </p:nvSpPr>
          <p:spPr bwMode="auto">
            <a:xfrm>
              <a:off x="5850" y="1149"/>
              <a:ext cx="0" cy="90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sp>
          <p:nvSpPr>
            <p:cNvPr id="3081" name="Line 9"/>
            <p:cNvSpPr>
              <a:spLocks noChangeShapeType="1"/>
            </p:cNvSpPr>
            <p:nvPr/>
          </p:nvSpPr>
          <p:spPr bwMode="auto">
            <a:xfrm flipH="1">
              <a:off x="3600" y="2949"/>
              <a:ext cx="1980" cy="126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sp>
          <p:nvSpPr>
            <p:cNvPr id="3082" name="Line 10"/>
            <p:cNvSpPr>
              <a:spLocks noChangeShapeType="1"/>
            </p:cNvSpPr>
            <p:nvPr/>
          </p:nvSpPr>
          <p:spPr bwMode="auto">
            <a:xfrm>
              <a:off x="6120" y="2949"/>
              <a:ext cx="1980" cy="126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sp>
          <p:nvSpPr>
            <p:cNvPr id="3083" name="Line 11"/>
            <p:cNvSpPr>
              <a:spLocks noChangeShapeType="1"/>
            </p:cNvSpPr>
            <p:nvPr/>
          </p:nvSpPr>
          <p:spPr bwMode="auto">
            <a:xfrm>
              <a:off x="3600" y="5110"/>
              <a:ext cx="1800" cy="126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sp>
          <p:nvSpPr>
            <p:cNvPr id="3084" name="Line 12"/>
            <p:cNvSpPr>
              <a:spLocks noChangeShapeType="1"/>
            </p:cNvSpPr>
            <p:nvPr/>
          </p:nvSpPr>
          <p:spPr bwMode="auto">
            <a:xfrm flipH="1">
              <a:off x="6300" y="5110"/>
              <a:ext cx="1800" cy="126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sp>
          <p:nvSpPr>
            <p:cNvPr id="3085" name="Line 13"/>
            <p:cNvSpPr>
              <a:spLocks noChangeShapeType="1"/>
            </p:cNvSpPr>
            <p:nvPr/>
          </p:nvSpPr>
          <p:spPr bwMode="auto">
            <a:xfrm>
              <a:off x="4500" y="4750"/>
              <a:ext cx="2520"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1400" b="1"/>
            </a:p>
          </p:txBody>
        </p:sp>
      </p:grpSp>
    </p:spTree>
    <p:extLst>
      <p:ext uri="{BB962C8B-B14F-4D97-AF65-F5344CB8AC3E}">
        <p14:creationId xmlns:p14="http://schemas.microsoft.com/office/powerpoint/2010/main" val="359888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The paradox</a:t>
            </a:r>
            <a:endParaRPr lang="en-US"/>
          </a:p>
        </p:txBody>
      </p:sp>
      <p:sp>
        <p:nvSpPr>
          <p:cNvPr id="17411" name="Rectangle 3"/>
          <p:cNvSpPr>
            <a:spLocks noGrp="1" noChangeArrowheads="1"/>
          </p:cNvSpPr>
          <p:nvPr>
            <p:ph idx="1"/>
          </p:nvPr>
        </p:nvSpPr>
        <p:spPr>
          <a:xfrm>
            <a:off x="1774826" y="2066926"/>
            <a:ext cx="8435975" cy="4530725"/>
          </a:xfrm>
        </p:spPr>
        <p:txBody>
          <a:bodyPr/>
          <a:lstStyle/>
          <a:p>
            <a:pPr>
              <a:buFont typeface="Wingdings" pitchFamily="2" charset="2"/>
              <a:buNone/>
            </a:pPr>
            <a:r>
              <a:rPr lang="en-GB" i="1" dirty="0">
                <a:latin typeface="Tahoma" charset="0"/>
              </a:rPr>
              <a:t>	</a:t>
            </a:r>
            <a:r>
              <a:rPr lang="en-GB" dirty="0" smtClean="0">
                <a:latin typeface="Tahoma" charset="0"/>
              </a:rPr>
              <a:t>While ICTs are all pervasive in development projects, evidence of them creating positive development impacts are extremely limited </a:t>
            </a:r>
            <a:endParaRPr lang="en-GB" dirty="0">
              <a:latin typeface="Tahoma" charset="0"/>
            </a:endParaRPr>
          </a:p>
          <a:p>
            <a:pPr>
              <a:buFont typeface="Wingdings" pitchFamily="2" charset="2"/>
              <a:buNone/>
            </a:pPr>
            <a:endParaRPr lang="en-GB" dirty="0">
              <a:latin typeface="Tahoma" charset="0"/>
            </a:endParaRPr>
          </a:p>
          <a:p>
            <a:pPr>
              <a:buFont typeface="Wingdings" pitchFamily="2" charset="2"/>
              <a:buNone/>
            </a:pPr>
            <a:r>
              <a:rPr lang="en-GB" dirty="0">
                <a:latin typeface="Tahoma" charset="0"/>
              </a:rPr>
              <a:t>	</a:t>
            </a:r>
            <a:r>
              <a:rPr lang="en-GB" dirty="0" smtClean="0">
                <a:latin typeface="Tahoma" charset="0"/>
              </a:rPr>
              <a:t>A case in point is Health Information Systems, nearly no documented evidence of impacts on health outcomes</a:t>
            </a:r>
            <a:r>
              <a:rPr lang="en-GB"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Simplified (DIKDAR) Information Value Chain</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grpSp>
        <p:nvGrpSpPr>
          <p:cNvPr id="5122" name="Group 2"/>
          <p:cNvGrpSpPr>
            <a:grpSpLocks/>
          </p:cNvGrpSpPr>
          <p:nvPr/>
        </p:nvGrpSpPr>
        <p:grpSpPr bwMode="auto">
          <a:xfrm>
            <a:off x="2279576" y="2420888"/>
            <a:ext cx="7686840" cy="2664296"/>
            <a:chOff x="2652" y="635"/>
            <a:chExt cx="8100" cy="2806"/>
          </a:xfrm>
        </p:grpSpPr>
        <p:sp>
          <p:nvSpPr>
            <p:cNvPr id="5123" name="Rectangle 3"/>
            <p:cNvSpPr>
              <a:spLocks noChangeArrowheads="1"/>
            </p:cNvSpPr>
            <p:nvPr/>
          </p:nvSpPr>
          <p:spPr bwMode="auto">
            <a:xfrm>
              <a:off x="2652" y="2398"/>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Data</a:t>
              </a:r>
              <a:endParaRPr lang="en-US" sz="1200" b="1" dirty="0">
                <a:latin typeface="Verdana" pitchFamily="34" charset="0"/>
                <a:ea typeface="Verdana" pitchFamily="34" charset="0"/>
                <a:cs typeface="Verdana" pitchFamily="34" charset="0"/>
              </a:endParaRPr>
            </a:p>
          </p:txBody>
        </p:sp>
        <p:sp>
          <p:nvSpPr>
            <p:cNvPr id="5124" name="Line 4"/>
            <p:cNvSpPr>
              <a:spLocks noChangeShapeType="1"/>
            </p:cNvSpPr>
            <p:nvPr/>
          </p:nvSpPr>
          <p:spPr bwMode="auto">
            <a:xfrm>
              <a:off x="3840" y="2938"/>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sp>
          <p:nvSpPr>
            <p:cNvPr id="5125" name="Line 5"/>
            <p:cNvSpPr>
              <a:spLocks noChangeShapeType="1"/>
            </p:cNvSpPr>
            <p:nvPr/>
          </p:nvSpPr>
          <p:spPr bwMode="auto">
            <a:xfrm rot="-5400000">
              <a:off x="4650" y="2038"/>
              <a:ext cx="72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sp>
          <p:nvSpPr>
            <p:cNvPr id="5126" name="Line 6"/>
            <p:cNvSpPr>
              <a:spLocks noChangeShapeType="1"/>
            </p:cNvSpPr>
            <p:nvPr/>
          </p:nvSpPr>
          <p:spPr bwMode="auto">
            <a:xfrm>
              <a:off x="7296" y="2938"/>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sp>
          <p:nvSpPr>
            <p:cNvPr id="5127" name="Line 7"/>
            <p:cNvSpPr>
              <a:spLocks noChangeShapeType="1"/>
            </p:cNvSpPr>
            <p:nvPr/>
          </p:nvSpPr>
          <p:spPr bwMode="auto">
            <a:xfrm>
              <a:off x="5568" y="2938"/>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sp>
          <p:nvSpPr>
            <p:cNvPr id="5128" name="Rectangle 8"/>
            <p:cNvSpPr>
              <a:spLocks noChangeArrowheads="1"/>
            </p:cNvSpPr>
            <p:nvPr/>
          </p:nvSpPr>
          <p:spPr bwMode="auto">
            <a:xfrm>
              <a:off x="4380" y="1930"/>
              <a:ext cx="126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200" b="1" i="1">
                  <a:latin typeface="Verdana" pitchFamily="34" charset="0"/>
                  <a:ea typeface="Verdana" pitchFamily="34" charset="0"/>
                  <a:cs typeface="Verdana" pitchFamily="34" charset="0"/>
                </a:rPr>
                <a:t>Learning</a:t>
              </a:r>
              <a:endParaRPr lang="en-US" sz="1200" b="1">
                <a:latin typeface="Verdana" pitchFamily="34" charset="0"/>
                <a:ea typeface="Verdana" pitchFamily="34" charset="0"/>
                <a:cs typeface="Verdana" pitchFamily="34" charset="0"/>
              </a:endParaRPr>
            </a:p>
          </p:txBody>
        </p:sp>
        <p:sp>
          <p:nvSpPr>
            <p:cNvPr id="5129" name="Line 9"/>
            <p:cNvSpPr>
              <a:spLocks noChangeShapeType="1"/>
            </p:cNvSpPr>
            <p:nvPr/>
          </p:nvSpPr>
          <p:spPr bwMode="auto">
            <a:xfrm>
              <a:off x="5568" y="1123"/>
              <a:ext cx="1152" cy="12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sp>
          <p:nvSpPr>
            <p:cNvPr id="5130" name="Rectangle 10"/>
            <p:cNvSpPr>
              <a:spLocks noChangeArrowheads="1"/>
            </p:cNvSpPr>
            <p:nvPr/>
          </p:nvSpPr>
          <p:spPr bwMode="auto">
            <a:xfrm>
              <a:off x="4380" y="2398"/>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Information</a:t>
              </a:r>
              <a:endParaRPr lang="en-US" sz="1200" b="1" dirty="0">
                <a:latin typeface="Verdana" pitchFamily="34" charset="0"/>
                <a:ea typeface="Verdana" pitchFamily="34" charset="0"/>
                <a:cs typeface="Verdana" pitchFamily="34" charset="0"/>
              </a:endParaRPr>
            </a:p>
          </p:txBody>
        </p:sp>
        <p:sp>
          <p:nvSpPr>
            <p:cNvPr id="5131" name="Rectangle 11"/>
            <p:cNvSpPr>
              <a:spLocks noChangeArrowheads="1"/>
            </p:cNvSpPr>
            <p:nvPr/>
          </p:nvSpPr>
          <p:spPr bwMode="auto">
            <a:xfrm>
              <a:off x="4380" y="635"/>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Knowledge</a:t>
              </a:r>
              <a:endParaRPr lang="en-US" sz="1200" b="1" dirty="0">
                <a:latin typeface="Verdana" pitchFamily="34" charset="0"/>
                <a:ea typeface="Verdana" pitchFamily="34" charset="0"/>
                <a:cs typeface="Verdana" pitchFamily="34" charset="0"/>
              </a:endParaRPr>
            </a:p>
          </p:txBody>
        </p:sp>
        <p:sp>
          <p:nvSpPr>
            <p:cNvPr id="5132" name="Rectangle 12"/>
            <p:cNvSpPr>
              <a:spLocks noChangeArrowheads="1"/>
            </p:cNvSpPr>
            <p:nvPr/>
          </p:nvSpPr>
          <p:spPr bwMode="auto">
            <a:xfrm>
              <a:off x="6108" y="2398"/>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Decision</a:t>
              </a:r>
              <a:endParaRPr lang="en-US" sz="1200" b="1" dirty="0">
                <a:latin typeface="Verdana" pitchFamily="34" charset="0"/>
                <a:ea typeface="Verdana" pitchFamily="34" charset="0"/>
                <a:cs typeface="Verdana" pitchFamily="34" charset="0"/>
              </a:endParaRPr>
            </a:p>
          </p:txBody>
        </p:sp>
        <p:sp>
          <p:nvSpPr>
            <p:cNvPr id="5133" name="Rectangle 13"/>
            <p:cNvSpPr>
              <a:spLocks noChangeArrowheads="1"/>
            </p:cNvSpPr>
            <p:nvPr/>
          </p:nvSpPr>
          <p:spPr bwMode="auto">
            <a:xfrm>
              <a:off x="7836" y="2398"/>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Action</a:t>
              </a:r>
              <a:endParaRPr lang="en-US" sz="1200" b="1" dirty="0">
                <a:latin typeface="Verdana" pitchFamily="34" charset="0"/>
                <a:ea typeface="Verdana" pitchFamily="34" charset="0"/>
                <a:cs typeface="Verdana" pitchFamily="34" charset="0"/>
              </a:endParaRPr>
            </a:p>
          </p:txBody>
        </p:sp>
        <p:sp>
          <p:nvSpPr>
            <p:cNvPr id="5134" name="Rectangle 14"/>
            <p:cNvSpPr>
              <a:spLocks noChangeArrowheads="1"/>
            </p:cNvSpPr>
            <p:nvPr/>
          </p:nvSpPr>
          <p:spPr bwMode="auto">
            <a:xfrm>
              <a:off x="9564" y="2398"/>
              <a:ext cx="1188" cy="1043"/>
            </a:xfrm>
            <a:prstGeom prst="rect">
              <a:avLst/>
            </a:prstGeom>
            <a:solidFill>
              <a:srgbClr val="C0C0C0"/>
            </a:solidFill>
            <a:ln w="9525">
              <a:solidFill>
                <a:srgbClr val="000000"/>
              </a:solidFill>
              <a:miter lim="800000"/>
              <a:headEnd/>
              <a:tailEnd/>
            </a:ln>
          </p:spPr>
          <p:txBody>
            <a:bodyPr vert="horz" wrap="square" lIns="45720" tIns="18288" rIns="45720" bIns="18288" numCol="1" anchor="t" anchorCtr="0" compatLnSpc="1">
              <a:prstTxWarp prst="textNoShape">
                <a:avLst/>
              </a:prstTxWarp>
            </a:bodyPr>
            <a:lstStyle/>
            <a:p>
              <a:pPr algn="ctr">
                <a:spcAft>
                  <a:spcPts val="1000"/>
                </a:spcAft>
              </a:pPr>
              <a:endParaRPr lang="en-GB" sz="1200" b="1" dirty="0">
                <a:latin typeface="Verdana" pitchFamily="34" charset="0"/>
                <a:ea typeface="Verdana" pitchFamily="34" charset="0"/>
                <a:cs typeface="Verdana" pitchFamily="34" charset="0"/>
              </a:endParaRPr>
            </a:p>
            <a:p>
              <a:pPr algn="ctr">
                <a:spcAft>
                  <a:spcPts val="1000"/>
                </a:spcAft>
              </a:pPr>
              <a:r>
                <a:rPr lang="en-GB" sz="1200" b="1" dirty="0">
                  <a:latin typeface="Verdana" pitchFamily="34" charset="0"/>
                  <a:ea typeface="Verdana" pitchFamily="34" charset="0"/>
                  <a:cs typeface="Verdana" pitchFamily="34" charset="0"/>
                </a:rPr>
                <a:t>Health Results</a:t>
              </a:r>
              <a:endParaRPr lang="en-US" sz="1200" b="1" dirty="0">
                <a:latin typeface="Verdana" pitchFamily="34" charset="0"/>
                <a:ea typeface="Verdana" pitchFamily="34" charset="0"/>
                <a:cs typeface="Verdana" pitchFamily="34" charset="0"/>
              </a:endParaRPr>
            </a:p>
          </p:txBody>
        </p:sp>
        <p:sp>
          <p:nvSpPr>
            <p:cNvPr id="5135" name="Line 15"/>
            <p:cNvSpPr>
              <a:spLocks noChangeShapeType="1"/>
            </p:cNvSpPr>
            <p:nvPr/>
          </p:nvSpPr>
          <p:spPr bwMode="auto">
            <a:xfrm>
              <a:off x="9024" y="2938"/>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1200" b="1">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62595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upload.wikimedia.org/wikipedia/commons/4/42/XO-Beta1-mikemcgregor-2.jpg"/>
          <p:cNvPicPr>
            <a:picLocks noChangeAspect="1" noChangeArrowheads="1"/>
          </p:cNvPicPr>
          <p:nvPr/>
        </p:nvPicPr>
        <p:blipFill>
          <a:blip r:embed="rId3" cstate="print"/>
          <a:srcRect/>
          <a:stretch>
            <a:fillRect/>
          </a:stretch>
        </p:blipFill>
        <p:spPr bwMode="auto">
          <a:xfrm>
            <a:off x="3143672" y="1412776"/>
            <a:ext cx="5305522" cy="4896544"/>
          </a:xfrm>
          <a:prstGeom prst="rect">
            <a:avLst/>
          </a:prstGeom>
          <a:solidFill>
            <a:schemeClr val="bg1">
              <a:alpha val="0"/>
            </a:schemeClr>
          </a:solidFill>
        </p:spPr>
      </p:pic>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One Laptop Per Child</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sp>
        <p:nvSpPr>
          <p:cNvPr id="17410" name="AutoShape 2" descr="Image result for xo4 olpc"/>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6096000" y="6519446"/>
            <a:ext cx="4572000" cy="338554"/>
          </a:xfrm>
          <a:prstGeom prst="rect">
            <a:avLst/>
          </a:prstGeom>
        </p:spPr>
        <p:txBody>
          <a:bodyPr>
            <a:spAutoFit/>
          </a:bodyPr>
          <a:lstStyle/>
          <a:p>
            <a:pPr algn="r"/>
            <a:r>
              <a:rPr lang="en-GB" sz="800" dirty="0">
                <a:latin typeface="Verdana" pitchFamily="34" charset="0"/>
                <a:ea typeface="Verdana" pitchFamily="34" charset="0"/>
                <a:cs typeface="Verdana" pitchFamily="34" charset="0"/>
              </a:rPr>
              <a:t>Image source: https://en.wikipedia.org/wiki/OLPC_XO#/media/File:XO-Beta1-mikemcgregor-2.jpg</a:t>
            </a:r>
            <a:endParaRPr lang="en-GB"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39351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6" y="548680"/>
            <a:ext cx="8229600" cy="1143000"/>
          </a:xfrm>
        </p:spPr>
        <p:txBody>
          <a:bodyPr/>
          <a:lstStyle/>
          <a:p>
            <a:pPr eaLnBrk="1" hangingPunct="1"/>
            <a:r>
              <a:rPr lang="en-GB" dirty="0">
                <a:solidFill>
                  <a:srgbClr val="4B006C"/>
                </a:solidFill>
                <a:latin typeface="Verdana" pitchFamily="34" charset="0"/>
              </a:rPr>
              <a:t>ICTs Usage Levels and Learning</a:t>
            </a:r>
            <a:endParaRPr lang="en-GB" dirty="0">
              <a:latin typeface="Verdana" pitchFamily="34" charset="0"/>
            </a:endParaRPr>
          </a:p>
        </p:txBody>
      </p:sp>
      <p:sp>
        <p:nvSpPr>
          <p:cNvPr id="10243" name="Rectangle 1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n-US"/>
          </a:p>
        </p:txBody>
      </p:sp>
      <p:sp>
        <p:nvSpPr>
          <p:cNvPr id="28679" name="Rectangle 7"/>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hangingPunct="0">
              <a:tabLst>
                <a:tab pos="457200" algn="r"/>
                <a:tab pos="2636838" algn="ctr"/>
                <a:tab pos="5273675" algn="r"/>
              </a:tabLst>
            </a:pPr>
            <a:endParaRPr lang="en-US" sz="1800">
              <a:cs typeface="Arial" pitchFamily="34" charset="0"/>
            </a:endParaRPr>
          </a:p>
        </p:txBody>
      </p:sp>
      <p:sp>
        <p:nvSpPr>
          <p:cNvPr id="5133" name="Rectangle 13"/>
          <p:cNvSpPr>
            <a:spLocks noChangeArrowheads="1"/>
          </p:cNvSpPr>
          <p:nvPr/>
        </p:nvSpPr>
        <p:spPr bwMode="auto">
          <a:xfrm>
            <a:off x="1524001" y="-20005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2279576" y="1484785"/>
            <a:ext cx="7704856" cy="1323439"/>
          </a:xfrm>
          <a:prstGeom prst="rect">
            <a:avLst/>
          </a:prstGeom>
        </p:spPr>
        <p:txBody>
          <a:bodyPr wrap="square">
            <a:spAutoFit/>
          </a:bodyPr>
          <a:lstStyle/>
          <a:p>
            <a:r>
              <a:rPr lang="en-GB" dirty="0"/>
              <a:t>“results suggest that limited use of computers at school may be better than not using computers at all, [</a:t>
            </a:r>
            <a:r>
              <a:rPr lang="en-GB" i="1" dirty="0"/>
              <a:t>but</a:t>
            </a:r>
            <a:r>
              <a:rPr lang="en-GB" dirty="0"/>
              <a:t>] using them more intensively than the current OECD average tends to be associated with significantly poorer student performance” (OECD 2015:16)</a:t>
            </a:r>
            <a:endParaRPr lang="en-GB" dirty="0"/>
          </a:p>
        </p:txBody>
      </p:sp>
      <p:grpSp>
        <p:nvGrpSpPr>
          <p:cNvPr id="16385" name="Group 1"/>
          <p:cNvGrpSpPr>
            <a:grpSpLocks/>
          </p:cNvGrpSpPr>
          <p:nvPr/>
        </p:nvGrpSpPr>
        <p:grpSpPr bwMode="auto">
          <a:xfrm>
            <a:off x="2855902" y="2636912"/>
            <a:ext cx="6362677" cy="4005262"/>
            <a:chOff x="394" y="4777"/>
            <a:chExt cx="10021" cy="6308"/>
          </a:xfrm>
        </p:grpSpPr>
        <p:sp>
          <p:nvSpPr>
            <p:cNvPr id="16386" name="Arc 2"/>
            <p:cNvSpPr>
              <a:spLocks/>
            </p:cNvSpPr>
            <p:nvPr/>
          </p:nvSpPr>
          <p:spPr bwMode="auto">
            <a:xfrm rot="-5400000">
              <a:off x="2055" y="6158"/>
              <a:ext cx="4507" cy="32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GB" sz="1200">
                <a:latin typeface="Verdana" pitchFamily="34" charset="0"/>
                <a:ea typeface="Verdana" pitchFamily="34" charset="0"/>
                <a:cs typeface="Verdana" pitchFamily="34" charset="0"/>
              </a:endParaRPr>
            </a:p>
          </p:txBody>
        </p:sp>
        <p:sp>
          <p:nvSpPr>
            <p:cNvPr id="16387" name="Arc 3"/>
            <p:cNvSpPr>
              <a:spLocks/>
            </p:cNvSpPr>
            <p:nvPr/>
          </p:nvSpPr>
          <p:spPr bwMode="auto">
            <a:xfrm rot="5400000" flipH="1">
              <a:off x="5347" y="6158"/>
              <a:ext cx="4507" cy="32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C00000"/>
              </a:solidFill>
              <a:round/>
              <a:headEnd type="triangle" w="med" len="med"/>
              <a:tailEnd/>
            </a:ln>
          </p:spPr>
          <p:txBody>
            <a:bodyPr vert="horz" wrap="square" lIns="91440" tIns="45720" rIns="91440" bIns="45720" numCol="1" anchor="t" anchorCtr="0" compatLnSpc="1">
              <a:prstTxWarp prst="textNoShape">
                <a:avLst/>
              </a:prstTxWarp>
            </a:bodyPr>
            <a:lstStyle/>
            <a:p>
              <a:endParaRPr lang="en-GB" sz="1200">
                <a:latin typeface="Verdana" pitchFamily="34" charset="0"/>
                <a:ea typeface="Verdana" pitchFamily="34" charset="0"/>
                <a:cs typeface="Verdana" pitchFamily="34" charset="0"/>
              </a:endParaRPr>
            </a:p>
          </p:txBody>
        </p:sp>
        <p:cxnSp>
          <p:nvCxnSpPr>
            <p:cNvPr id="16388" name="AutoShape 4"/>
            <p:cNvCxnSpPr>
              <a:cxnSpLocks noChangeShapeType="1"/>
            </p:cNvCxnSpPr>
            <p:nvPr/>
          </p:nvCxnSpPr>
          <p:spPr bwMode="auto">
            <a:xfrm>
              <a:off x="2235" y="4777"/>
              <a:ext cx="0" cy="5280"/>
            </a:xfrm>
            <a:prstGeom prst="straightConnector1">
              <a:avLst/>
            </a:prstGeom>
            <a:noFill/>
            <a:ln w="9525">
              <a:solidFill>
                <a:srgbClr val="000000"/>
              </a:solidFill>
              <a:round/>
              <a:headEnd/>
              <a:tailEnd/>
            </a:ln>
          </p:spPr>
        </p:cxnSp>
        <p:cxnSp>
          <p:nvCxnSpPr>
            <p:cNvPr id="16389" name="AutoShape 5"/>
            <p:cNvCxnSpPr>
              <a:cxnSpLocks noChangeShapeType="1"/>
            </p:cNvCxnSpPr>
            <p:nvPr/>
          </p:nvCxnSpPr>
          <p:spPr bwMode="auto">
            <a:xfrm>
              <a:off x="2235" y="10057"/>
              <a:ext cx="8180" cy="0"/>
            </a:xfrm>
            <a:prstGeom prst="straightConnector1">
              <a:avLst/>
            </a:prstGeom>
            <a:noFill/>
            <a:ln w="9525">
              <a:solidFill>
                <a:srgbClr val="000000"/>
              </a:solidFill>
              <a:round/>
              <a:headEnd/>
              <a:tailEnd/>
            </a:ln>
          </p:spPr>
        </p:cxnSp>
        <p:sp>
          <p:nvSpPr>
            <p:cNvPr id="16390" name="Text Box 6"/>
            <p:cNvSpPr txBox="1">
              <a:spLocks noChangeArrowheads="1"/>
            </p:cNvSpPr>
            <p:nvPr/>
          </p:nvSpPr>
          <p:spPr bwMode="auto">
            <a:xfrm>
              <a:off x="4571" y="10415"/>
              <a:ext cx="2495" cy="6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200" b="1">
                  <a:latin typeface="Verdana" pitchFamily="34" charset="0"/>
                  <a:ea typeface="Verdana" pitchFamily="34" charset="0"/>
                  <a:cs typeface="Verdana" pitchFamily="34" charset="0"/>
                </a:rPr>
                <a:t>Extent of use of ICTs</a:t>
              </a:r>
              <a:endParaRPr lang="en-US" sz="1200">
                <a:latin typeface="Verdana" pitchFamily="34" charset="0"/>
                <a:ea typeface="Verdana" pitchFamily="34" charset="0"/>
                <a:cs typeface="Verdana" pitchFamily="34" charset="0"/>
              </a:endParaRPr>
            </a:p>
          </p:txBody>
        </p:sp>
        <p:cxnSp>
          <p:nvCxnSpPr>
            <p:cNvPr id="16391" name="AutoShape 7"/>
            <p:cNvCxnSpPr>
              <a:cxnSpLocks noChangeShapeType="1"/>
            </p:cNvCxnSpPr>
            <p:nvPr/>
          </p:nvCxnSpPr>
          <p:spPr bwMode="auto">
            <a:xfrm>
              <a:off x="6966" y="10633"/>
              <a:ext cx="1239" cy="0"/>
            </a:xfrm>
            <a:prstGeom prst="straightConnector1">
              <a:avLst/>
            </a:prstGeom>
            <a:noFill/>
            <a:ln w="19050">
              <a:solidFill>
                <a:srgbClr val="000000"/>
              </a:solidFill>
              <a:round/>
              <a:headEnd/>
              <a:tailEnd type="triangle" w="med" len="med"/>
            </a:ln>
          </p:spPr>
        </p:cxnSp>
        <p:sp>
          <p:nvSpPr>
            <p:cNvPr id="16392" name="Text Box 8"/>
            <p:cNvSpPr txBox="1">
              <a:spLocks noChangeArrowheads="1"/>
            </p:cNvSpPr>
            <p:nvPr/>
          </p:nvSpPr>
          <p:spPr bwMode="auto">
            <a:xfrm>
              <a:off x="394" y="6138"/>
              <a:ext cx="1728" cy="8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GB" sz="1200" b="1" dirty="0">
                  <a:latin typeface="Verdana" pitchFamily="34" charset="0"/>
                  <a:ea typeface="Verdana" pitchFamily="34" charset="0"/>
                  <a:cs typeface="Verdana" pitchFamily="34" charset="0"/>
                </a:rPr>
                <a:t>Extent of learning</a:t>
              </a:r>
              <a:endParaRPr lang="en-US" sz="1200" dirty="0">
                <a:latin typeface="Verdana" pitchFamily="34" charset="0"/>
                <a:ea typeface="Verdana" pitchFamily="34" charset="0"/>
                <a:cs typeface="Verdana" pitchFamily="34" charset="0"/>
              </a:endParaRPr>
            </a:p>
          </p:txBody>
        </p:sp>
        <p:cxnSp>
          <p:nvCxnSpPr>
            <p:cNvPr id="16393" name="AutoShape 9"/>
            <p:cNvCxnSpPr>
              <a:cxnSpLocks noChangeShapeType="1"/>
            </p:cNvCxnSpPr>
            <p:nvPr/>
          </p:nvCxnSpPr>
          <p:spPr bwMode="auto">
            <a:xfrm rot="16200000">
              <a:off x="681" y="5510"/>
              <a:ext cx="1239" cy="0"/>
            </a:xfrm>
            <a:prstGeom prst="straightConnector1">
              <a:avLst/>
            </a:prstGeom>
            <a:noFill/>
            <a:ln w="19050">
              <a:solidFill>
                <a:srgbClr val="000000"/>
              </a:solidFill>
              <a:round/>
              <a:headEnd/>
              <a:tailEnd type="triangle" w="med" len="med"/>
            </a:ln>
          </p:spPr>
        </p:cxnSp>
      </p:grpSp>
    </p:spTree>
    <p:extLst>
      <p:ext uri="{BB962C8B-B14F-4D97-AF65-F5344CB8AC3E}">
        <p14:creationId xmlns:p14="http://schemas.microsoft.com/office/powerpoint/2010/main" val="7733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io">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io" id="{0A8223F2-425B-4DAA-8424-C8F29A273C26}" vid="{1ECA3DB8-EB96-4B43-AD6F-1A024EE381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Uio</Template>
  <TotalTime>272</TotalTime>
  <Words>4324</Words>
  <Application>Microsoft Office PowerPoint</Application>
  <PresentationFormat>Widescreen</PresentationFormat>
  <Paragraphs>471</Paragraphs>
  <Slides>38</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Symbol</vt:lpstr>
      <vt:lpstr>Tahoma</vt:lpstr>
      <vt:lpstr>Times New Roman</vt:lpstr>
      <vt:lpstr>Verdana</vt:lpstr>
      <vt:lpstr>Wingdings</vt:lpstr>
      <vt:lpstr>ヒラギノ角ゴ Pro W3</vt:lpstr>
      <vt:lpstr>Uio</vt:lpstr>
      <vt:lpstr>PowerPoint Presentation</vt:lpstr>
      <vt:lpstr>Amartya Sen</vt:lpstr>
      <vt:lpstr>UNDP Human Development Index</vt:lpstr>
      <vt:lpstr>Relation Between Health, Education and Economic Growth</vt:lpstr>
      <vt:lpstr>Key Health System Actors</vt:lpstr>
      <vt:lpstr>The paradox</vt:lpstr>
      <vt:lpstr>Simplified (DIKDAR) Information Value Chain</vt:lpstr>
      <vt:lpstr>One Laptop Per Child</vt:lpstr>
      <vt:lpstr>ICTs Usage Levels and Learning</vt:lpstr>
      <vt:lpstr>Amartya Sen’s Capability Approach</vt:lpstr>
      <vt:lpstr>The Capabilities Framework</vt:lpstr>
      <vt:lpstr>Capabilities in Practice</vt:lpstr>
      <vt:lpstr>ICTs and Capabilities</vt:lpstr>
      <vt:lpstr>ICTs and Capabilities</vt:lpstr>
      <vt:lpstr>Contributions and criticisms</vt:lpstr>
      <vt:lpstr>Key focus</vt:lpstr>
      <vt:lpstr>Types of freedoms</vt:lpstr>
      <vt:lpstr>PowerPoint Presentation</vt:lpstr>
      <vt:lpstr>Capabilities and functionings</vt:lpstr>
      <vt:lpstr>Conversion factors</vt:lpstr>
      <vt:lpstr>Types of conversion factors</vt:lpstr>
      <vt:lpstr>Core aspects of Capability Approach</vt:lpstr>
      <vt:lpstr>Agent</vt:lpstr>
      <vt:lpstr>Core aspects</vt:lpstr>
      <vt:lpstr>Nussbaum’s list of capabilities</vt:lpstr>
      <vt:lpstr>Empowerment</vt:lpstr>
      <vt:lpstr>Core aspects</vt:lpstr>
      <vt:lpstr>The process of empowerment (Alsop &amp; Heinsohn 2005)</vt:lpstr>
      <vt:lpstr>The sustainable livelihood framework  (DFID 1999)</vt:lpstr>
      <vt:lpstr>PowerPoint Presentation</vt:lpstr>
      <vt:lpstr>Capabilities Approach allows for..</vt:lpstr>
      <vt:lpstr>Critical Capabilities Approach</vt:lpstr>
      <vt:lpstr>Four principles of the CCA</vt:lpstr>
      <vt:lpstr>The Principle of Human-Centred Development</vt:lpstr>
      <vt:lpstr>The Principle of Human Diversity</vt:lpstr>
      <vt:lpstr>The Principle of Human-Centred Development</vt:lpstr>
      <vt:lpstr>The Principle of Protecting Human Agency</vt:lpstr>
      <vt:lpstr>The Principle of Democratic Discourse</vt:lpstr>
    </vt:vector>
  </TitlesOfParts>
  <Company>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dk304</dc:creator>
  <cp:lastModifiedBy>Sundeep Sahay</cp:lastModifiedBy>
  <cp:revision>24</cp:revision>
  <dcterms:created xsi:type="dcterms:W3CDTF">2011-12-01T19:30:17Z</dcterms:created>
  <dcterms:modified xsi:type="dcterms:W3CDTF">2017-09-10T19:16:39Z</dcterms:modified>
</cp:coreProperties>
</file>