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0"/>
  </p:notesMasterIdLst>
  <p:sldIdLst>
    <p:sldId id="257" r:id="rId2"/>
    <p:sldId id="309" r:id="rId3"/>
    <p:sldId id="326" r:id="rId4"/>
    <p:sldId id="327" r:id="rId5"/>
    <p:sldId id="321" r:id="rId6"/>
    <p:sldId id="308" r:id="rId7"/>
    <p:sldId id="318" r:id="rId8"/>
    <p:sldId id="319" r:id="rId9"/>
    <p:sldId id="311" r:id="rId10"/>
    <p:sldId id="313" r:id="rId11"/>
    <p:sldId id="320" r:id="rId12"/>
    <p:sldId id="265" r:id="rId13"/>
    <p:sldId id="262" r:id="rId14"/>
    <p:sldId id="316" r:id="rId15"/>
    <p:sldId id="317" r:id="rId16"/>
    <p:sldId id="323" r:id="rId17"/>
    <p:sldId id="324" r:id="rId18"/>
    <p:sldId id="328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2" autoAdjust="0"/>
    <p:restoredTop sz="67343" autoAdjust="0"/>
  </p:normalViewPr>
  <p:slideViewPr>
    <p:cSldViewPr>
      <p:cViewPr varScale="1">
        <p:scale>
          <a:sx n="73" d="100"/>
          <a:sy n="73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72EA05-2628-4C90-B5AF-6B9CDACA1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17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AAE4-38C4-4EA2-8488-41873DD1A6E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DE0E9-5ECD-41FE-ACBE-EE4AB38297A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13E46-7D12-4FC9-AB43-5C8BC04EC31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13E46-7D12-4FC9-AB43-5C8BC04EC31F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13E46-7D12-4FC9-AB43-5C8BC04EC31F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2286000"/>
            <a:ext cx="100584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429000"/>
            <a:ext cx="10058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E4924-6E51-4158-B976-B6643944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9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838200"/>
            <a:ext cx="25654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838200"/>
            <a:ext cx="74930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47D86-F45F-457B-9B46-FC899A61C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0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B278D-0C14-486F-A734-446F483C4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D9D85-D8CC-4A74-BC5A-885EFED39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FE44-9D22-4E00-B970-26487636C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B6B6E-AB03-4803-AF00-C2E41552E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D3D46-53B9-4127-BEDD-C6044BB26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AEE01-416B-4DA5-B139-3284DC5D7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D9EB-B78F-4FF5-888D-2856047B5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14001-D78F-4681-85F4-5FB5BE331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ED736-1E83-4F68-8FDE-50B043490F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8382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10261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/>
            </a:lvl1pPr>
          </a:lstStyle>
          <a:p>
            <a:fld id="{D01B278D-0C14-486F-A734-446F483C4A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8" descr="MN_IFI_A_ENG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28601"/>
            <a:ext cx="393276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43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23592" y="2420888"/>
            <a:ext cx="77048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Resilience and ICT4D</a:t>
            </a:r>
            <a:endParaRPr lang="en-GB" sz="36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Sundeep</a:t>
            </a:r>
            <a:r>
              <a:rPr lang="en-GB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Sahay</a:t>
            </a:r>
            <a:endParaRPr lang="en-GB" sz="36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domains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Livelihoods </a:t>
            </a:r>
          </a:p>
          <a:p>
            <a:r>
              <a:rPr lang="en-US" dirty="0" smtClean="0"/>
              <a:t>Climate</a:t>
            </a:r>
            <a:endParaRPr lang="en-US" dirty="0"/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Urban environments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Food security</a:t>
            </a:r>
          </a:p>
          <a:p>
            <a:r>
              <a:rPr lang="en-US" dirty="0" smtClean="0"/>
              <a:t>Disaster management</a:t>
            </a:r>
          </a:p>
          <a:p>
            <a:pPr marL="0" indent="0">
              <a:buNone/>
            </a:pPr>
            <a:r>
              <a:rPr lang="en-US" dirty="0" smtClean="0"/>
              <a:t>Let us discuss some examples of resilience in these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7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related</a:t>
            </a:r>
            <a:r>
              <a:rPr lang="nb-NO" dirty="0" smtClean="0"/>
              <a:t> </a:t>
            </a:r>
            <a:r>
              <a:rPr lang="nb-NO" dirty="0" err="1" smtClean="0"/>
              <a:t>events</a:t>
            </a:r>
            <a:r>
              <a:rPr lang="nb-NO" dirty="0" smtClean="0"/>
              <a:t> </a:t>
            </a:r>
            <a:r>
              <a:rPr lang="nb-NO" dirty="0" err="1" smtClean="0"/>
              <a:t>requiring</a:t>
            </a:r>
            <a:r>
              <a:rPr lang="nb-NO" dirty="0" smtClean="0"/>
              <a:t> </a:t>
            </a:r>
            <a:r>
              <a:rPr lang="nb-NO" dirty="0" err="1" smtClean="0"/>
              <a:t>resiience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81200"/>
            <a:ext cx="10261600" cy="4544144"/>
          </a:xfrm>
        </p:spPr>
        <p:txBody>
          <a:bodyPr/>
          <a:lstStyle/>
          <a:p>
            <a:r>
              <a:rPr lang="nb-NO" dirty="0" smtClean="0"/>
              <a:t>Ebola </a:t>
            </a:r>
            <a:r>
              <a:rPr lang="nb-NO" dirty="0" err="1" smtClean="0"/>
              <a:t>crisis</a:t>
            </a:r>
            <a:r>
              <a:rPr lang="nb-NO" dirty="0" smtClean="0"/>
              <a:t> in West </a:t>
            </a:r>
            <a:r>
              <a:rPr lang="nb-NO" dirty="0" err="1" smtClean="0"/>
              <a:t>Africa</a:t>
            </a:r>
            <a:r>
              <a:rPr lang="nb-NO" dirty="0" smtClean="0"/>
              <a:t> – 2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ago</a:t>
            </a:r>
            <a:r>
              <a:rPr lang="nb-NO" dirty="0" smtClean="0"/>
              <a:t>, more </a:t>
            </a:r>
            <a:r>
              <a:rPr lang="nb-NO" dirty="0" err="1" smtClean="0"/>
              <a:t>than</a:t>
            </a:r>
            <a:r>
              <a:rPr lang="nb-NO" dirty="0" smtClean="0"/>
              <a:t> 30,000 </a:t>
            </a:r>
            <a:r>
              <a:rPr lang="nb-NO" dirty="0" err="1" smtClean="0"/>
              <a:t>people</a:t>
            </a:r>
            <a:r>
              <a:rPr lang="nb-NO" dirty="0" smtClean="0"/>
              <a:t> </a:t>
            </a:r>
            <a:r>
              <a:rPr lang="nb-NO" dirty="0" err="1" smtClean="0"/>
              <a:t>affected</a:t>
            </a:r>
            <a:r>
              <a:rPr lang="nb-NO" dirty="0" smtClean="0"/>
              <a:t> and 11,000 </a:t>
            </a:r>
            <a:r>
              <a:rPr lang="nb-NO" dirty="0" err="1" smtClean="0"/>
              <a:t>died</a:t>
            </a:r>
            <a:r>
              <a:rPr lang="nb-NO" dirty="0" smtClean="0"/>
              <a:t>. </a:t>
            </a:r>
            <a:r>
              <a:rPr lang="nb-NO" dirty="0" err="1" smtClean="0"/>
              <a:t>Fear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virus </a:t>
            </a:r>
            <a:r>
              <a:rPr lang="nb-NO" dirty="0" err="1" smtClean="0"/>
              <a:t>spread</a:t>
            </a:r>
            <a:r>
              <a:rPr lang="nb-NO" dirty="0" smtClean="0"/>
              <a:t> in Europe and US</a:t>
            </a:r>
          </a:p>
          <a:p>
            <a:r>
              <a:rPr lang="nb-NO" dirty="0" err="1" smtClean="0"/>
              <a:t>Zika</a:t>
            </a:r>
            <a:r>
              <a:rPr lang="nb-NO" dirty="0" smtClean="0"/>
              <a:t> virus in South America</a:t>
            </a:r>
          </a:p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initiatives</a:t>
            </a:r>
            <a:r>
              <a:rPr lang="nb-NO" dirty="0" smtClean="0"/>
              <a:t> </a:t>
            </a:r>
            <a:r>
              <a:rPr lang="nb-NO" dirty="0" err="1" smtClean="0"/>
              <a:t>taken</a:t>
            </a:r>
            <a:r>
              <a:rPr lang="nb-NO" dirty="0" smtClean="0"/>
              <a:t> by Germany to </a:t>
            </a:r>
            <a:r>
              <a:rPr lang="nb-NO" dirty="0" err="1" smtClean="0"/>
              <a:t>build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:</a:t>
            </a:r>
          </a:p>
          <a:p>
            <a:pPr lvl="1"/>
            <a:r>
              <a:rPr lang="nb-NO" dirty="0" err="1" smtClean="0"/>
              <a:t>Brought</a:t>
            </a:r>
            <a:r>
              <a:rPr lang="nb-NO" dirty="0" smtClean="0"/>
              <a:t> antimicrobial </a:t>
            </a:r>
            <a:r>
              <a:rPr lang="nb-NO" dirty="0" err="1" smtClean="0"/>
              <a:t>resistance</a:t>
            </a:r>
            <a:r>
              <a:rPr lang="nb-NO" dirty="0" smtClean="0"/>
              <a:t> and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disaster</a:t>
            </a:r>
            <a:r>
              <a:rPr lang="nb-NO" dirty="0" smtClean="0"/>
              <a:t> management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international</a:t>
            </a:r>
            <a:r>
              <a:rPr lang="nb-NO" dirty="0" smtClean="0"/>
              <a:t> agenda (G20 – </a:t>
            </a:r>
            <a:r>
              <a:rPr lang="nb-NO" dirty="0" err="1" smtClean="0"/>
              <a:t>Declaration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Contribution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sector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Euro 850 Million</a:t>
            </a:r>
          </a:p>
          <a:p>
            <a:pPr lvl="1"/>
            <a:r>
              <a:rPr lang="nb-NO" dirty="0" err="1" smtClean="0"/>
              <a:t>Geared</a:t>
            </a:r>
            <a:r>
              <a:rPr lang="nb-NO" dirty="0" smtClean="0"/>
              <a:t> </a:t>
            </a:r>
            <a:r>
              <a:rPr lang="nb-NO" dirty="0" err="1" smtClean="0"/>
              <a:t>Ministry</a:t>
            </a:r>
            <a:r>
              <a:rPr lang="nb-NO" dirty="0" smtClean="0"/>
              <a:t> to </a:t>
            </a:r>
            <a:r>
              <a:rPr lang="nb-NO" dirty="0" err="1" smtClean="0"/>
              <a:t>provide</a:t>
            </a:r>
            <a:r>
              <a:rPr lang="nb-NO" dirty="0" smtClean="0"/>
              <a:t> rapid support to </a:t>
            </a:r>
            <a:r>
              <a:rPr lang="nb-NO" dirty="0" err="1" smtClean="0"/>
              <a:t>countries</a:t>
            </a:r>
            <a:r>
              <a:rPr lang="nb-NO" dirty="0" smtClean="0"/>
              <a:t> in times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disease</a:t>
            </a:r>
            <a:r>
              <a:rPr lang="nb-NO" dirty="0" smtClean="0"/>
              <a:t> </a:t>
            </a:r>
            <a:r>
              <a:rPr lang="nb-NO" dirty="0" err="1" smtClean="0"/>
              <a:t>outbreaks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774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means of building resilience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Building preparedness – preventive action</a:t>
            </a:r>
          </a:p>
          <a:p>
            <a:r>
              <a:rPr lang="en-GB" dirty="0" smtClean="0"/>
              <a:t>Risk assessment and prioritization of action</a:t>
            </a:r>
            <a:endParaRPr lang="en-GB" dirty="0"/>
          </a:p>
          <a:p>
            <a:r>
              <a:rPr lang="en-GB" dirty="0" smtClean="0"/>
              <a:t>Responding to recurring events</a:t>
            </a:r>
            <a:endParaRPr lang="en-GB" dirty="0"/>
          </a:p>
          <a:p>
            <a:r>
              <a:rPr lang="en-GB" dirty="0" smtClean="0"/>
              <a:t>Responding to catastrophic events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involved in building resilient technologies?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Donors and philanthropic organizations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dirty="0" smtClean="0"/>
              <a:t>Global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dirty="0" smtClean="0"/>
              <a:t>National  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Community based organizations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Governmental agencies 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Local governmental agencies 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Entrepreneurs and social organizations 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University departments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common sources of funding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772816"/>
            <a:ext cx="10454952" cy="4323184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nb-NO" dirty="0" smtClean="0"/>
              <a:t>Donor </a:t>
            </a:r>
            <a:r>
              <a:rPr lang="nb-NO" dirty="0" err="1" smtClean="0"/>
              <a:t>funds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err="1" smtClean="0"/>
              <a:t>Self</a:t>
            </a:r>
            <a:r>
              <a:rPr lang="nb-NO" dirty="0" smtClean="0"/>
              <a:t> </a:t>
            </a:r>
            <a:r>
              <a:rPr lang="nb-NO" dirty="0" err="1" smtClean="0"/>
              <a:t>funded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err="1" smtClean="0"/>
              <a:t>Microfinance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councils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smtClean="0"/>
              <a:t>Private </a:t>
            </a:r>
            <a:r>
              <a:rPr lang="nb-NO" dirty="0" err="1" smtClean="0"/>
              <a:t>funding</a:t>
            </a:r>
            <a:r>
              <a:rPr lang="nb-NO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nb-NO" dirty="0" err="1" smtClean="0"/>
              <a:t>Corporate</a:t>
            </a:r>
            <a:r>
              <a:rPr lang="nb-NO" dirty="0" smtClean="0"/>
              <a:t>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responsibility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smtClean="0"/>
              <a:t>User </a:t>
            </a:r>
            <a:r>
              <a:rPr lang="nb-NO" dirty="0" err="1" smtClean="0"/>
              <a:t>fees</a:t>
            </a:r>
            <a:endParaRPr lang="nb-NO" dirty="0" smtClean="0"/>
          </a:p>
          <a:p>
            <a:pPr marL="609600" indent="-609600">
              <a:lnSpc>
                <a:spcPct val="90000"/>
              </a:lnSpc>
            </a:pPr>
            <a:r>
              <a:rPr lang="nb-NO" dirty="0" err="1" smtClean="0"/>
              <a:t>Crowd</a:t>
            </a:r>
            <a:r>
              <a:rPr lang="nb-NO" dirty="0" smtClean="0"/>
              <a:t> </a:t>
            </a:r>
            <a:r>
              <a:rPr lang="nb-NO" dirty="0" err="1" smtClean="0"/>
              <a:t>funding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9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E-resilience (</a:t>
            </a:r>
            <a:r>
              <a:rPr lang="en-GB" dirty="0" err="1" smtClean="0"/>
              <a:t>Ospina</a:t>
            </a:r>
            <a:r>
              <a:rPr lang="en-GB" dirty="0" smtClean="0"/>
              <a:t> and </a:t>
            </a:r>
            <a:r>
              <a:rPr lang="en-GB" dirty="0" err="1" smtClean="0"/>
              <a:t>Heeks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320800" y="1981200"/>
            <a:ext cx="10261600" cy="461615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 smtClean="0"/>
              <a:t>A concept developed in the context of climate change</a:t>
            </a:r>
            <a:endParaRPr lang="en-US" dirty="0"/>
          </a:p>
          <a:p>
            <a:r>
              <a:rPr lang="nb-NO" dirty="0" err="1" smtClean="0"/>
              <a:t>eResilience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en-US" dirty="0" smtClean="0"/>
              <a:t>defined </a:t>
            </a:r>
            <a:r>
              <a:rPr lang="en-US" dirty="0"/>
              <a:t>as a property of livelihood systems by which ICTs interact with a set </a:t>
            </a:r>
            <a:r>
              <a:rPr lang="en-US" dirty="0" smtClean="0"/>
              <a:t>of </a:t>
            </a:r>
            <a:r>
              <a:rPr lang="nb-NO" dirty="0" err="1" smtClean="0"/>
              <a:t>resilience</a:t>
            </a:r>
            <a:r>
              <a:rPr lang="nb-NO" dirty="0" smtClean="0"/>
              <a:t> </a:t>
            </a:r>
            <a:r>
              <a:rPr lang="nb-NO" dirty="0" err="1"/>
              <a:t>subproperties</a:t>
            </a:r>
            <a:r>
              <a:rPr lang="nb-NO" dirty="0" smtClean="0"/>
              <a:t>, </a:t>
            </a:r>
            <a:r>
              <a:rPr lang="en-US" dirty="0" smtClean="0"/>
              <a:t>enabling </a:t>
            </a:r>
            <a:r>
              <a:rPr lang="en-US" dirty="0"/>
              <a:t>the system to adapt to the effects of </a:t>
            </a:r>
            <a:r>
              <a:rPr lang="en-US" dirty="0" smtClean="0"/>
              <a:t>climate </a:t>
            </a:r>
            <a:r>
              <a:rPr lang="nb-NO" dirty="0" err="1" smtClean="0"/>
              <a:t>change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dirty="0" err="1" smtClean="0"/>
              <a:t>eResilience</a:t>
            </a:r>
            <a:r>
              <a:rPr lang="nb-NO" dirty="0" smtClean="0"/>
              <a:t> </a:t>
            </a:r>
            <a:r>
              <a:rPr lang="en-US" dirty="0" smtClean="0"/>
              <a:t>aims </a:t>
            </a:r>
            <a:r>
              <a:rPr lang="en-US" dirty="0"/>
              <a:t>to facilitate </a:t>
            </a:r>
            <a:r>
              <a:rPr lang="en-US" dirty="0" smtClean="0"/>
              <a:t>the identification</a:t>
            </a:r>
            <a:r>
              <a:rPr lang="en-US" dirty="0"/>
              <a:t>, integration and analysis of ICTs’ potential contribution to </a:t>
            </a:r>
            <a:r>
              <a:rPr lang="en-US" dirty="0" smtClean="0"/>
              <a:t>climate change </a:t>
            </a:r>
            <a:r>
              <a:rPr lang="en-US" dirty="0"/>
              <a:t>adaptation, as part of the complex set of linkages and interactions that </a:t>
            </a:r>
            <a:r>
              <a:rPr lang="en-US" dirty="0" smtClean="0"/>
              <a:t>exist within </a:t>
            </a:r>
            <a:r>
              <a:rPr lang="en-US" dirty="0"/>
              <a:t>the context of vulnerabilities faced by developing countries.</a:t>
            </a:r>
            <a:r>
              <a:rPr lang="en-US" dirty="0" smtClean="0"/>
              <a:t> </a:t>
            </a: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93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ICTs</a:t>
            </a:r>
            <a:r>
              <a:rPr lang="nb-NO" dirty="0" smtClean="0"/>
              <a:t> </a:t>
            </a:r>
            <a:r>
              <a:rPr lang="nb-NO" dirty="0" err="1" smtClean="0"/>
              <a:t>role</a:t>
            </a:r>
            <a:r>
              <a:rPr lang="nb-NO" dirty="0" smtClean="0"/>
              <a:t> in e-</a:t>
            </a:r>
            <a:r>
              <a:rPr lang="nb-NO" dirty="0" err="1" smtClean="0"/>
              <a:t>resilience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Contributing</a:t>
            </a:r>
            <a:r>
              <a:rPr lang="nb-NO" dirty="0" smtClean="0"/>
              <a:t> to adaptive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err="1" smtClean="0"/>
              <a:t>Influence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 sub-</a:t>
            </a:r>
            <a:r>
              <a:rPr lang="nb-NO" dirty="0" err="1" smtClean="0"/>
              <a:t>properties</a:t>
            </a:r>
            <a:endParaRPr lang="nb-NO" dirty="0" smtClean="0"/>
          </a:p>
          <a:p>
            <a:r>
              <a:rPr lang="nb-NO" dirty="0" err="1" smtClean="0"/>
              <a:t>Dynamic</a:t>
            </a:r>
            <a:r>
              <a:rPr lang="nb-NO" dirty="0" smtClean="0"/>
              <a:t> linkages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system </a:t>
            </a:r>
            <a:r>
              <a:rPr lang="nb-NO" dirty="0" err="1" smtClean="0"/>
              <a:t>components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Assets</a:t>
            </a:r>
          </a:p>
          <a:p>
            <a:pPr lvl="1"/>
            <a:r>
              <a:rPr lang="nb-NO" dirty="0" err="1" smtClean="0"/>
              <a:t>Institutions</a:t>
            </a:r>
            <a:endParaRPr lang="nb-NO" dirty="0" smtClean="0"/>
          </a:p>
          <a:p>
            <a:pPr lvl="1"/>
            <a:r>
              <a:rPr lang="nb-NO" dirty="0" err="1" smtClean="0"/>
              <a:t>Structures</a:t>
            </a:r>
            <a:endParaRPr lang="nb-NO" dirty="0" smtClean="0"/>
          </a:p>
          <a:p>
            <a:pPr lvl="1"/>
            <a:r>
              <a:rPr lang="nb-NO" dirty="0" err="1" smtClean="0"/>
              <a:t>Capabilities</a:t>
            </a:r>
            <a:endParaRPr lang="nb-NO" dirty="0" smtClean="0"/>
          </a:p>
          <a:p>
            <a:r>
              <a:rPr lang="nb-NO" dirty="0" err="1" smtClean="0"/>
              <a:t>Contributes</a:t>
            </a:r>
            <a:r>
              <a:rPr lang="nb-NO" dirty="0" smtClean="0"/>
              <a:t> </a:t>
            </a:r>
            <a:r>
              <a:rPr lang="nb-NO" dirty="0" err="1" smtClean="0"/>
              <a:t>towards</a:t>
            </a:r>
            <a:r>
              <a:rPr lang="nb-NO" dirty="0" smtClean="0"/>
              <a:t> adaptive </a:t>
            </a:r>
            <a:r>
              <a:rPr lang="nb-NO" dirty="0" err="1" smtClean="0"/>
              <a:t>functionings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8395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systemic</a:t>
            </a:r>
            <a:r>
              <a:rPr lang="nb-NO" dirty="0" smtClean="0"/>
              <a:t> </a:t>
            </a:r>
            <a:r>
              <a:rPr lang="nb-NO" dirty="0" err="1" smtClean="0"/>
              <a:t>properties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Robustness</a:t>
            </a:r>
            <a:endParaRPr lang="nb-NO" dirty="0" smtClean="0"/>
          </a:p>
          <a:p>
            <a:r>
              <a:rPr lang="nb-NO" dirty="0" err="1" smtClean="0"/>
              <a:t>Scale</a:t>
            </a:r>
            <a:endParaRPr lang="nb-NO" dirty="0" smtClean="0"/>
          </a:p>
          <a:p>
            <a:r>
              <a:rPr lang="nb-NO" dirty="0" err="1" smtClean="0"/>
              <a:t>Redundancy</a:t>
            </a:r>
            <a:endParaRPr lang="nb-NO" dirty="0" smtClean="0"/>
          </a:p>
          <a:p>
            <a:r>
              <a:rPr lang="nb-NO" dirty="0" err="1" smtClean="0"/>
              <a:t>Rapidity</a:t>
            </a:r>
            <a:endParaRPr lang="nb-NO" dirty="0" smtClean="0"/>
          </a:p>
          <a:p>
            <a:r>
              <a:rPr lang="nb-NO" dirty="0" err="1" smtClean="0"/>
              <a:t>Flexibility</a:t>
            </a:r>
            <a:endParaRPr lang="nb-NO" dirty="0" smtClean="0"/>
          </a:p>
          <a:p>
            <a:r>
              <a:rPr lang="nb-NO" dirty="0" err="1" smtClean="0"/>
              <a:t>Self-organization</a:t>
            </a:r>
            <a:endParaRPr lang="nb-NO" dirty="0" smtClean="0"/>
          </a:p>
          <a:p>
            <a:r>
              <a:rPr lang="nb-NO" dirty="0" smtClean="0"/>
              <a:t>Learning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5355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Ospina</a:t>
            </a:r>
            <a:r>
              <a:rPr lang="nb-NO" dirty="0" smtClean="0"/>
              <a:t> and </a:t>
            </a:r>
            <a:r>
              <a:rPr lang="nb-NO" dirty="0" err="1" smtClean="0"/>
              <a:t>Heeks</a:t>
            </a:r>
            <a:r>
              <a:rPr lang="nb-NO" dirty="0" smtClean="0"/>
              <a:t> </a:t>
            </a:r>
            <a:r>
              <a:rPr lang="nb-NO" dirty="0" err="1" smtClean="0"/>
              <a:t>framework</a:t>
            </a:r>
            <a:endParaRPr lang="nb-NO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542" y="2190295"/>
            <a:ext cx="9654116" cy="3696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2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20688"/>
            <a:ext cx="10382944" cy="360040"/>
          </a:xfrm>
        </p:spPr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do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mean</a:t>
            </a:r>
            <a:r>
              <a:rPr lang="nb-NO" dirty="0" smtClean="0"/>
              <a:t> by </a:t>
            </a:r>
            <a:r>
              <a:rPr lang="nb-NO" dirty="0" err="1" smtClean="0"/>
              <a:t>resilience</a:t>
            </a:r>
            <a:r>
              <a:rPr lang="nb-NO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124744"/>
            <a:ext cx="10742984" cy="5472608"/>
          </a:xfrm>
        </p:spPr>
        <p:txBody>
          <a:bodyPr/>
          <a:lstStyle/>
          <a:p>
            <a:r>
              <a:rPr lang="en-US" dirty="0"/>
              <a:t>Resilience is the capacity of individuals, communities and systems to survive, adapt, and grow in the face of stress and shocks, and even transform when conditions require it</a:t>
            </a:r>
            <a:r>
              <a:rPr lang="en-US" dirty="0" smtClean="0"/>
              <a:t>. Has </a:t>
            </a:r>
            <a:r>
              <a:rPr lang="en-US" dirty="0"/>
              <a:t>prompted </a:t>
            </a:r>
            <a:r>
              <a:rPr lang="en-US" dirty="0" smtClean="0"/>
              <a:t>important debates </a:t>
            </a:r>
            <a:r>
              <a:rPr lang="en-US" dirty="0"/>
              <a:t>on issues </a:t>
            </a:r>
            <a:r>
              <a:rPr lang="en-US" dirty="0" smtClean="0"/>
              <a:t>of measurement </a:t>
            </a:r>
            <a:r>
              <a:rPr lang="en-US" dirty="0"/>
              <a:t>of inequality, capital, and savings, </a:t>
            </a:r>
            <a:r>
              <a:rPr lang="en-US" dirty="0" smtClean="0"/>
              <a:t>role </a:t>
            </a:r>
            <a:r>
              <a:rPr lang="en-US" dirty="0"/>
              <a:t>of </a:t>
            </a:r>
            <a:r>
              <a:rPr lang="en-US" dirty="0" smtClean="0"/>
              <a:t>nonmarket institutions</a:t>
            </a:r>
          </a:p>
          <a:p>
            <a:r>
              <a:rPr lang="en-US" dirty="0" smtClean="0"/>
              <a:t>Risks to resilience arise from various reasons: </a:t>
            </a:r>
          </a:p>
          <a:p>
            <a:pPr lvl="1"/>
            <a:r>
              <a:rPr lang="en-US" dirty="0" smtClean="0"/>
              <a:t>Political, Security, Migration, Climate, Economic </a:t>
            </a:r>
            <a:r>
              <a:rPr lang="en-US" dirty="0"/>
              <a:t>and various others</a:t>
            </a:r>
          </a:p>
          <a:p>
            <a:r>
              <a:rPr lang="en-US" dirty="0" smtClean="0"/>
              <a:t>These shocks magnify existing vulnerabilities</a:t>
            </a:r>
          </a:p>
          <a:p>
            <a:r>
              <a:rPr lang="en-US" dirty="0"/>
              <a:t>V</a:t>
            </a:r>
            <a:r>
              <a:rPr lang="en-US" dirty="0" smtClean="0"/>
              <a:t>ulnerability </a:t>
            </a:r>
            <a:r>
              <a:rPr lang="en-US" dirty="0"/>
              <a:t>represents the likelihood of </a:t>
            </a:r>
            <a:r>
              <a:rPr lang="en-US" dirty="0" smtClean="0"/>
              <a:t>exposure to </a:t>
            </a:r>
            <a:r>
              <a:rPr lang="en-US" dirty="0"/>
              <a:t>external shock combined with the ability to cope </a:t>
            </a:r>
            <a:r>
              <a:rPr lang="en-US" dirty="0" smtClean="0"/>
              <a:t>with its impacts.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Defining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 (</a:t>
            </a:r>
            <a:r>
              <a:rPr lang="nb-NO" dirty="0" err="1" smtClean="0"/>
              <a:t>Lancet</a:t>
            </a:r>
            <a:r>
              <a:rPr lang="nb-NO" dirty="0" smtClean="0"/>
              <a:t>, April 2017)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772816"/>
            <a:ext cx="11031016" cy="4323184"/>
          </a:xfrm>
        </p:spPr>
        <p:txBody>
          <a:bodyPr/>
          <a:lstStyle/>
          <a:p>
            <a:r>
              <a:rPr lang="en-US" dirty="0"/>
              <a:t>Resilience in the health systems </a:t>
            </a:r>
            <a:r>
              <a:rPr lang="en-US" dirty="0" smtClean="0"/>
              <a:t>context: health </a:t>
            </a:r>
            <a:r>
              <a:rPr lang="en-US" dirty="0"/>
              <a:t>system's capacity to recover—</a:t>
            </a:r>
            <a:r>
              <a:rPr lang="en-US" dirty="0" err="1"/>
              <a:t>ie</a:t>
            </a:r>
            <a:r>
              <a:rPr lang="en-US" dirty="0"/>
              <a:t>, to absorb shocks and sustain gains, often measured through health </a:t>
            </a:r>
            <a:r>
              <a:rPr lang="en-US" dirty="0" smtClean="0"/>
              <a:t>outcomes.</a:t>
            </a:r>
            <a:endParaRPr lang="en-US" baseline="30000" dirty="0"/>
          </a:p>
          <a:p>
            <a:r>
              <a:rPr lang="en-US" dirty="0" smtClean="0"/>
              <a:t>Environment: the </a:t>
            </a:r>
            <a:r>
              <a:rPr lang="en-US" dirty="0"/>
              <a:t>amount of disturbance an ecosystem can absorb and remain </a:t>
            </a:r>
            <a:r>
              <a:rPr lang="en-US" dirty="0" smtClean="0"/>
              <a:t>stable.</a:t>
            </a:r>
          </a:p>
          <a:p>
            <a:r>
              <a:rPr lang="en-US" dirty="0" smtClean="0"/>
              <a:t>Policy: resilience </a:t>
            </a:r>
            <a:r>
              <a:rPr lang="en-US" dirty="0"/>
              <a:t>as the ability to absorb disturbances and thrive.</a:t>
            </a:r>
            <a:r>
              <a:rPr lang="en-US" baseline="30000" dirty="0"/>
              <a:t>4,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Resilience broadly defined </a:t>
            </a:r>
            <a:r>
              <a:rPr lang="en-US" dirty="0"/>
              <a:t>by </a:t>
            </a:r>
            <a:r>
              <a:rPr lang="en-US" dirty="0" smtClean="0"/>
              <a:t>disciplines pointing </a:t>
            </a:r>
            <a:r>
              <a:rPr lang="en-US" dirty="0"/>
              <a:t>to the value of a wider, inclusive framing that acknowledges complexity and change beyond shock absorption.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204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Resilience</a:t>
            </a:r>
            <a:r>
              <a:rPr lang="nb-NO" dirty="0" smtClean="0"/>
              <a:t> in </a:t>
            </a:r>
            <a:r>
              <a:rPr lang="nb-NO" dirty="0" err="1" smtClean="0"/>
              <a:t>health</a:t>
            </a:r>
            <a:r>
              <a:rPr lang="nb-NO" dirty="0" smtClean="0"/>
              <a:t> systems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esilience </a:t>
            </a:r>
            <a:r>
              <a:rPr lang="en-US" dirty="0"/>
              <a:t>in health systems research should accommodate myriad health systems' experiences, </a:t>
            </a:r>
            <a:r>
              <a:rPr lang="en-US" dirty="0" smtClean="0"/>
              <a:t>including:</a:t>
            </a:r>
          </a:p>
          <a:p>
            <a:pPr lvl="1"/>
            <a:r>
              <a:rPr lang="en-US" dirty="0"/>
              <a:t>infectious disease outbreaks</a:t>
            </a:r>
          </a:p>
          <a:p>
            <a:pPr lvl="1"/>
            <a:r>
              <a:rPr lang="en-US" dirty="0"/>
              <a:t>natural disasters </a:t>
            </a:r>
          </a:p>
          <a:p>
            <a:pPr lvl="1"/>
            <a:r>
              <a:rPr lang="en-US" dirty="0"/>
              <a:t>slow-burning </a:t>
            </a:r>
            <a:r>
              <a:rPr lang="en-US" dirty="0" smtClean="0"/>
              <a:t>challenges: </a:t>
            </a:r>
            <a:r>
              <a:rPr lang="en-US" dirty="0"/>
              <a:t>chronic </a:t>
            </a:r>
            <a:r>
              <a:rPr lang="en-US" dirty="0" smtClean="0"/>
              <a:t>diseases, rising </a:t>
            </a:r>
            <a:r>
              <a:rPr lang="en-US" dirty="0"/>
              <a:t>health-care costs. </a:t>
            </a:r>
          </a:p>
          <a:p>
            <a:r>
              <a:rPr lang="en-US" dirty="0" smtClean="0"/>
              <a:t>Furthermore</a:t>
            </a:r>
            <a:r>
              <a:rPr lang="en-US" dirty="0"/>
              <a:t>, factors beyond the health system </a:t>
            </a:r>
            <a:r>
              <a:rPr lang="en-US" dirty="0" smtClean="0"/>
              <a:t>need to be </a:t>
            </a:r>
            <a:r>
              <a:rPr lang="en-US" dirty="0"/>
              <a:t>understood—resilience within communities and other systems, including financial and sociopolitical systems, which influence and underpin how health systems function.</a:t>
            </a:r>
            <a:endParaRPr lang="en-US" dirty="0" smtClean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77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838200"/>
            <a:ext cx="10166920" cy="358552"/>
          </a:xfrm>
        </p:spPr>
        <p:txBody>
          <a:bodyPr/>
          <a:lstStyle/>
          <a:p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aspects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vulnerability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340768"/>
            <a:ext cx="10670976" cy="4755232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outside</a:t>
            </a:r>
            <a:r>
              <a:rPr lang="nb-NO" dirty="0" smtClean="0"/>
              <a:t> –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source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shocks</a:t>
            </a:r>
            <a:r>
              <a:rPr lang="nb-NO" dirty="0" smtClean="0"/>
              <a:t> – </a:t>
            </a:r>
            <a:r>
              <a:rPr lang="nb-NO" dirty="0" err="1" smtClean="0"/>
              <a:t>climate</a:t>
            </a:r>
            <a:r>
              <a:rPr lang="nb-NO" dirty="0" smtClean="0"/>
              <a:t>,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disasters</a:t>
            </a:r>
            <a:r>
              <a:rPr lang="nb-NO" dirty="0" smtClean="0"/>
              <a:t>, </a:t>
            </a:r>
            <a:r>
              <a:rPr lang="nb-NO" dirty="0" err="1" smtClean="0"/>
              <a:t>security</a:t>
            </a:r>
            <a:r>
              <a:rPr lang="nb-NO" dirty="0" smtClean="0"/>
              <a:t>, </a:t>
            </a:r>
            <a:r>
              <a:rPr lang="nb-NO" dirty="0" err="1" smtClean="0"/>
              <a:t>migration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inside</a:t>
            </a:r>
            <a:r>
              <a:rPr lang="nb-NO" dirty="0" smtClean="0"/>
              <a:t> –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object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shock</a:t>
            </a:r>
            <a:r>
              <a:rPr lang="nb-NO" dirty="0" smtClean="0"/>
              <a:t> and </a:t>
            </a:r>
            <a:r>
              <a:rPr lang="nb-NO" dirty="0" err="1" smtClean="0"/>
              <a:t>its</a:t>
            </a:r>
            <a:r>
              <a:rPr lang="nb-NO" dirty="0" smtClean="0"/>
              <a:t> inherent </a:t>
            </a:r>
            <a:r>
              <a:rPr lang="nb-NO" dirty="0" err="1" smtClean="0"/>
              <a:t>capacities</a:t>
            </a:r>
            <a:r>
              <a:rPr lang="nb-NO" dirty="0" smtClean="0"/>
              <a:t> – </a:t>
            </a:r>
            <a:r>
              <a:rPr lang="nb-NO" dirty="0" err="1" smtClean="0"/>
              <a:t>technical</a:t>
            </a:r>
            <a:r>
              <a:rPr lang="nb-NO" dirty="0" smtClean="0"/>
              <a:t>, </a:t>
            </a:r>
            <a:r>
              <a:rPr lang="nb-NO" dirty="0" err="1" smtClean="0"/>
              <a:t>institutional</a:t>
            </a:r>
            <a:r>
              <a:rPr lang="nb-NO" dirty="0" smtClean="0"/>
              <a:t>, </a:t>
            </a:r>
            <a:r>
              <a:rPr lang="nb-NO" dirty="0" err="1" smtClean="0"/>
              <a:t>social</a:t>
            </a:r>
            <a:r>
              <a:rPr lang="nb-NO" dirty="0" smtClean="0"/>
              <a:t>, </a:t>
            </a:r>
            <a:r>
              <a:rPr lang="nb-NO" dirty="0" err="1" smtClean="0"/>
              <a:t>financial</a:t>
            </a:r>
            <a:r>
              <a:rPr lang="nb-NO" dirty="0" smtClean="0"/>
              <a:t>, </a:t>
            </a:r>
            <a:r>
              <a:rPr lang="nb-NO" dirty="0" err="1" smtClean="0"/>
              <a:t>infrastructural</a:t>
            </a:r>
            <a:r>
              <a:rPr lang="nb-NO" dirty="0" smtClean="0"/>
              <a:t> and </a:t>
            </a:r>
            <a:r>
              <a:rPr lang="nb-NO" dirty="0" err="1" smtClean="0"/>
              <a:t>others</a:t>
            </a:r>
            <a:endParaRPr lang="nb-NO" dirty="0" smtClean="0"/>
          </a:p>
          <a:p>
            <a:r>
              <a:rPr lang="nb-NO" dirty="0" err="1" smtClean="0"/>
              <a:t>Often</a:t>
            </a:r>
            <a:r>
              <a:rPr lang="nb-NO" dirty="0" smtClean="0"/>
              <a:t>, </a:t>
            </a:r>
            <a:r>
              <a:rPr lang="nb-NO" dirty="0" err="1" smtClean="0"/>
              <a:t>those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inherently</a:t>
            </a:r>
            <a:r>
              <a:rPr lang="nb-NO" dirty="0" smtClean="0"/>
              <a:t> </a:t>
            </a:r>
            <a:r>
              <a:rPr lang="nb-NO" dirty="0" err="1" smtClean="0"/>
              <a:t>weak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inside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have more </a:t>
            </a:r>
            <a:r>
              <a:rPr lang="nb-NO" dirty="0" err="1" smtClean="0"/>
              <a:t>external</a:t>
            </a:r>
            <a:r>
              <a:rPr lang="nb-NO" dirty="0" smtClean="0"/>
              <a:t> </a:t>
            </a:r>
            <a:r>
              <a:rPr lang="nb-NO" dirty="0" err="1" smtClean="0"/>
              <a:t>shocks</a:t>
            </a:r>
            <a:r>
              <a:rPr lang="nb-NO" dirty="0" smtClean="0"/>
              <a:t> (not </a:t>
            </a:r>
            <a:r>
              <a:rPr lang="nb-NO" dirty="0" err="1" smtClean="0"/>
              <a:t>always</a:t>
            </a:r>
            <a:r>
              <a:rPr lang="nb-NO" dirty="0" smtClean="0"/>
              <a:t>), and lesser </a:t>
            </a:r>
            <a:r>
              <a:rPr lang="nb-NO" dirty="0" err="1" smtClean="0"/>
              <a:t>resilient</a:t>
            </a:r>
            <a:r>
              <a:rPr lang="nb-NO" dirty="0" smtClean="0"/>
              <a:t> </a:t>
            </a:r>
            <a:r>
              <a:rPr lang="nb-NO" dirty="0" err="1" smtClean="0"/>
              <a:t>capacity</a:t>
            </a:r>
            <a:r>
              <a:rPr lang="nb-NO" dirty="0" smtClean="0"/>
              <a:t>, </a:t>
            </a:r>
            <a:r>
              <a:rPr lang="nb-NO" dirty="0" err="1" smtClean="0"/>
              <a:t>thus</a:t>
            </a:r>
            <a:r>
              <a:rPr lang="nb-NO" dirty="0" smtClean="0"/>
              <a:t> </a:t>
            </a:r>
            <a:r>
              <a:rPr lang="nb-NO" dirty="0" err="1" smtClean="0"/>
              <a:t>exponentially</a:t>
            </a:r>
            <a:r>
              <a:rPr lang="nb-NO" dirty="0" smtClean="0"/>
              <a:t> </a:t>
            </a:r>
            <a:r>
              <a:rPr lang="nb-NO" dirty="0" err="1" smtClean="0"/>
              <a:t>enhancing</a:t>
            </a:r>
            <a:r>
              <a:rPr lang="nb-NO" dirty="0" smtClean="0"/>
              <a:t> </a:t>
            </a:r>
            <a:r>
              <a:rPr lang="nb-NO" dirty="0" err="1" smtClean="0"/>
              <a:t>vulnerability</a:t>
            </a:r>
            <a:endParaRPr lang="nb-NO" dirty="0" smtClean="0"/>
          </a:p>
          <a:p>
            <a:r>
              <a:rPr lang="en-US" i="1" dirty="0"/>
              <a:t>Coping = Withstanding + Recovery + Change = Withstanding + </a:t>
            </a:r>
            <a:r>
              <a:rPr lang="en-US" i="1" dirty="0" smtClean="0"/>
              <a:t>Adaptation (Angelica </a:t>
            </a:r>
            <a:r>
              <a:rPr lang="en-US" i="1" dirty="0" err="1" smtClean="0"/>
              <a:t>Ospina</a:t>
            </a:r>
            <a:r>
              <a:rPr lang="en-US" i="1" dirty="0" smtClean="0"/>
              <a:t> and Richard </a:t>
            </a:r>
            <a:r>
              <a:rPr lang="en-US" i="1" dirty="0" err="1" smtClean="0"/>
              <a:t>Heeks</a:t>
            </a:r>
            <a:r>
              <a:rPr lang="en-US" i="1" dirty="0" smtClean="0"/>
              <a:t> 2010)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172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838200"/>
            <a:ext cx="10310936" cy="574576"/>
          </a:xfrm>
        </p:spPr>
        <p:txBody>
          <a:bodyPr/>
          <a:lstStyle/>
          <a:p>
            <a:r>
              <a:rPr lang="nb-NO" dirty="0" err="1" smtClean="0"/>
              <a:t>Approach</a:t>
            </a:r>
            <a:r>
              <a:rPr lang="nb-NO" dirty="0" smtClean="0"/>
              <a:t> to </a:t>
            </a:r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412776"/>
            <a:ext cx="10670976" cy="468322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Building </a:t>
            </a:r>
            <a:r>
              <a:rPr lang="en-US" dirty="0"/>
              <a:t>resilience is about making people, communities and systems better prepared to withstand catastrophic events—both natural and manmade—and able to bounce back more quickly and emerge stronger from these shocks and </a:t>
            </a:r>
            <a:r>
              <a:rPr lang="en-US" dirty="0" smtClean="0"/>
              <a:t>stresses.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inititiatives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100Resilient cities – helps cities become resilient to the shocks and stresses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Global Resilience: A global partnership to help poor people in Africa and Asia to build resilient futures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6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Resilience</a:t>
            </a:r>
            <a:r>
              <a:rPr lang="nb-NO" dirty="0" smtClean="0"/>
              <a:t> and </a:t>
            </a:r>
            <a:r>
              <a:rPr lang="nb-NO" dirty="0" err="1" smtClean="0"/>
              <a:t>development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 </a:t>
            </a:r>
            <a:r>
              <a:rPr lang="nb-NO" dirty="0" err="1" smtClean="0"/>
              <a:t>strengthens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endParaRPr lang="nb-NO" dirty="0" smtClean="0"/>
          </a:p>
          <a:p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resiience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support systems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, </a:t>
            </a:r>
            <a:r>
              <a:rPr lang="nb-NO" dirty="0" err="1" smtClean="0"/>
              <a:t>education</a:t>
            </a:r>
            <a:r>
              <a:rPr lang="nb-NO" dirty="0" smtClean="0"/>
              <a:t>, </a:t>
            </a:r>
            <a:r>
              <a:rPr lang="nb-NO" dirty="0" err="1" smtClean="0"/>
              <a:t>agriculture</a:t>
            </a:r>
            <a:r>
              <a:rPr lang="nb-NO" dirty="0" smtClean="0"/>
              <a:t> </a:t>
            </a:r>
            <a:r>
              <a:rPr lang="nb-NO" dirty="0" err="1" smtClean="0"/>
              <a:t>etc</a:t>
            </a:r>
            <a:r>
              <a:rPr lang="nb-NO" dirty="0" smtClean="0"/>
              <a:t>, </a:t>
            </a:r>
            <a:r>
              <a:rPr lang="nb-NO" dirty="0" err="1" smtClean="0"/>
              <a:t>thus</a:t>
            </a:r>
            <a:r>
              <a:rPr lang="nb-NO" dirty="0" smtClean="0"/>
              <a:t> </a:t>
            </a:r>
            <a:r>
              <a:rPr lang="nb-NO" dirty="0" err="1" smtClean="0"/>
              <a:t>directly</a:t>
            </a:r>
            <a:r>
              <a:rPr lang="nb-NO" dirty="0" smtClean="0"/>
              <a:t> </a:t>
            </a:r>
            <a:r>
              <a:rPr lang="nb-NO" dirty="0" err="1" smtClean="0"/>
              <a:t>strengthening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err="1" smtClean="0"/>
              <a:t>Today</a:t>
            </a:r>
            <a:r>
              <a:rPr lang="nb-NO" dirty="0" smtClean="0"/>
              <a:t>, </a:t>
            </a:r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 has </a:t>
            </a:r>
            <a:r>
              <a:rPr lang="nb-NO" dirty="0" err="1" smtClean="0"/>
              <a:t>become</a:t>
            </a:r>
            <a:r>
              <a:rPr lang="nb-NO" dirty="0" smtClean="0"/>
              <a:t> a </a:t>
            </a:r>
            <a:r>
              <a:rPr lang="nb-NO" dirty="0" err="1" smtClean="0"/>
              <a:t>theme</a:t>
            </a:r>
            <a:r>
              <a:rPr lang="nb-NO" dirty="0" smtClean="0"/>
              <a:t> for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resources</a:t>
            </a:r>
            <a:endParaRPr lang="nb-NO" dirty="0" smtClean="0"/>
          </a:p>
          <a:p>
            <a:r>
              <a:rPr lang="nb-NO" dirty="0" err="1" smtClean="0"/>
              <a:t>Related</a:t>
            </a:r>
            <a:r>
              <a:rPr lang="nb-NO" dirty="0" smtClean="0"/>
              <a:t> to </a:t>
            </a:r>
            <a:r>
              <a:rPr lang="nb-NO" dirty="0" err="1" smtClean="0"/>
              <a:t>other</a:t>
            </a:r>
            <a:r>
              <a:rPr lang="nb-NO" dirty="0" smtClean="0"/>
              <a:t> relevant </a:t>
            </a:r>
            <a:r>
              <a:rPr lang="nb-NO" dirty="0" err="1" smtClean="0"/>
              <a:t>discources</a:t>
            </a:r>
            <a:r>
              <a:rPr lang="nb-NO" dirty="0" smtClean="0"/>
              <a:t> </a:t>
            </a:r>
            <a:r>
              <a:rPr lang="nb-NO" dirty="0" err="1" smtClean="0"/>
              <a:t>such</a:t>
            </a:r>
            <a:r>
              <a:rPr lang="nb-NO" dirty="0" smtClean="0"/>
              <a:t> as </a:t>
            </a:r>
            <a:r>
              <a:rPr lang="nb-NO" dirty="0" err="1" smtClean="0"/>
              <a:t>sustainability</a:t>
            </a:r>
            <a:r>
              <a:rPr lang="nb-NO" dirty="0" smtClean="0"/>
              <a:t>, </a:t>
            </a:r>
            <a:r>
              <a:rPr lang="nb-NO" dirty="0" err="1" smtClean="0"/>
              <a:t>scalability</a:t>
            </a:r>
            <a:r>
              <a:rPr lang="nb-NO" dirty="0" smtClean="0"/>
              <a:t>, </a:t>
            </a:r>
            <a:r>
              <a:rPr lang="nb-NO" dirty="0" err="1" smtClean="0"/>
              <a:t>robustness</a:t>
            </a:r>
            <a:r>
              <a:rPr lang="nb-NO" dirty="0" smtClean="0"/>
              <a:t> </a:t>
            </a:r>
            <a:r>
              <a:rPr lang="nb-NO" dirty="0" err="1" smtClean="0"/>
              <a:t>etc</a:t>
            </a:r>
            <a:endParaRPr lang="nb-NO" dirty="0" smtClean="0"/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unique</a:t>
            </a:r>
            <a:r>
              <a:rPr lang="nb-NO" dirty="0" smtClean="0"/>
              <a:t> </a:t>
            </a:r>
            <a:r>
              <a:rPr lang="nb-NO" dirty="0" err="1" smtClean="0"/>
              <a:t>characteristics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472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ICTs</a:t>
            </a:r>
            <a:r>
              <a:rPr lang="nb-NO" dirty="0" smtClean="0"/>
              <a:t> and </a:t>
            </a:r>
            <a:r>
              <a:rPr lang="nb-NO" dirty="0" err="1" smtClean="0"/>
              <a:t>resilience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ICTs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an </a:t>
            </a:r>
            <a:r>
              <a:rPr lang="nb-NO" dirty="0" err="1" smtClean="0"/>
              <a:t>object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resilience</a:t>
            </a:r>
            <a:r>
              <a:rPr lang="nb-NO" dirty="0" smtClean="0"/>
              <a:t>, for </a:t>
            </a:r>
            <a:r>
              <a:rPr lang="nb-NO" dirty="0" err="1" smtClean="0"/>
              <a:t>example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Systems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withstand</a:t>
            </a:r>
            <a:r>
              <a:rPr lang="nb-NO" dirty="0" smtClean="0"/>
              <a:t> </a:t>
            </a:r>
            <a:r>
              <a:rPr lang="nb-NO" dirty="0" err="1" smtClean="0"/>
              <a:t>power</a:t>
            </a:r>
            <a:r>
              <a:rPr lang="nb-NO" dirty="0" smtClean="0"/>
              <a:t> </a:t>
            </a:r>
            <a:r>
              <a:rPr lang="nb-NO" dirty="0" err="1" smtClean="0"/>
              <a:t>fluctuations</a:t>
            </a:r>
            <a:endParaRPr lang="nb-NO" dirty="0" smtClean="0"/>
          </a:p>
          <a:p>
            <a:pPr lvl="1"/>
            <a:r>
              <a:rPr lang="nb-NO" dirty="0" smtClean="0"/>
              <a:t>Systems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in different </a:t>
            </a:r>
            <a:r>
              <a:rPr lang="nb-NO" dirty="0" err="1" smtClean="0"/>
              <a:t>environments</a:t>
            </a:r>
            <a:r>
              <a:rPr lang="nb-NO" dirty="0" smtClean="0"/>
              <a:t> – for </a:t>
            </a:r>
            <a:r>
              <a:rPr lang="nb-NO" dirty="0" err="1" smtClean="0"/>
              <a:t>example</a:t>
            </a:r>
            <a:r>
              <a:rPr lang="nb-NO" dirty="0" smtClean="0"/>
              <a:t>, online and offline</a:t>
            </a:r>
          </a:p>
          <a:p>
            <a:pPr lvl="1"/>
            <a:r>
              <a:rPr lang="nb-NO" dirty="0" smtClean="0"/>
              <a:t>Systems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easily</a:t>
            </a:r>
            <a:r>
              <a:rPr lang="nb-NO" dirty="0" smtClean="0"/>
              <a:t> be </a:t>
            </a:r>
            <a:r>
              <a:rPr lang="nb-NO" dirty="0" err="1" smtClean="0"/>
              <a:t>mastered</a:t>
            </a:r>
            <a:r>
              <a:rPr lang="nb-NO" dirty="0" smtClean="0"/>
              <a:t> by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users</a:t>
            </a:r>
            <a:endParaRPr lang="nb-NO" dirty="0" smtClean="0"/>
          </a:p>
          <a:p>
            <a:pPr lvl="1"/>
            <a:r>
              <a:rPr lang="nb-NO" dirty="0" smtClean="0"/>
              <a:t>Systems </a:t>
            </a:r>
            <a:r>
              <a:rPr lang="nb-NO" dirty="0" err="1" smtClean="0"/>
              <a:t>developed</a:t>
            </a:r>
            <a:r>
              <a:rPr lang="nb-NO" dirty="0" smtClean="0"/>
              <a:t> for </a:t>
            </a:r>
            <a:r>
              <a:rPr lang="nb-NO" dirty="0" err="1" smtClean="0"/>
              <a:t>scale</a:t>
            </a:r>
            <a:r>
              <a:rPr lang="nb-NO" dirty="0" smtClean="0"/>
              <a:t> – different </a:t>
            </a:r>
            <a:r>
              <a:rPr lang="nb-NO" dirty="0" err="1" smtClean="0"/>
              <a:t>environments</a:t>
            </a:r>
            <a:endParaRPr lang="nb-NO" dirty="0" smtClean="0"/>
          </a:p>
          <a:p>
            <a:r>
              <a:rPr lang="nb-NO" dirty="0" err="1" smtClean="0"/>
              <a:t>ICTs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support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building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resilient</a:t>
            </a:r>
            <a:r>
              <a:rPr lang="nb-NO" dirty="0" smtClean="0"/>
              <a:t> systems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relevance</a:t>
            </a:r>
            <a:r>
              <a:rPr lang="nb-NO" dirty="0" smtClean="0"/>
              <a:t> </a:t>
            </a:r>
            <a:r>
              <a:rPr lang="nb-NO" dirty="0" err="1" smtClean="0"/>
              <a:t>such</a:t>
            </a:r>
            <a:r>
              <a:rPr lang="nb-NO" dirty="0" smtClean="0"/>
              <a:t> as </a:t>
            </a:r>
            <a:r>
              <a:rPr lang="nb-NO" dirty="0" err="1" smtClean="0"/>
              <a:t>health</a:t>
            </a:r>
            <a:r>
              <a:rPr lang="nb-NO" dirty="0" smtClean="0"/>
              <a:t>, </a:t>
            </a:r>
            <a:r>
              <a:rPr lang="nb-NO" dirty="0" err="1" smtClean="0"/>
              <a:t>agriculture</a:t>
            </a:r>
            <a:r>
              <a:rPr lang="nb-NO" dirty="0" smtClean="0"/>
              <a:t> and </a:t>
            </a:r>
            <a:r>
              <a:rPr lang="nb-NO" dirty="0" err="1" smtClean="0"/>
              <a:t>food</a:t>
            </a:r>
            <a:r>
              <a:rPr lang="nb-NO" dirty="0" smtClean="0"/>
              <a:t> </a:t>
            </a:r>
            <a:r>
              <a:rPr lang="nb-NO" dirty="0" err="1" smtClean="0"/>
              <a:t>security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818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2" y="838200"/>
            <a:ext cx="10238928" cy="862608"/>
          </a:xfrm>
        </p:spPr>
        <p:txBody>
          <a:bodyPr/>
          <a:lstStyle/>
          <a:p>
            <a:r>
              <a:rPr lang="nb-NO" dirty="0" smtClean="0"/>
              <a:t>Digital Technologies for </a:t>
            </a:r>
            <a:r>
              <a:rPr lang="nb-NO" dirty="0" err="1" smtClean="0"/>
              <a:t>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1628800"/>
            <a:ext cx="10454952" cy="4680520"/>
          </a:xfrm>
        </p:spPr>
        <p:txBody>
          <a:bodyPr/>
          <a:lstStyle/>
          <a:p>
            <a:r>
              <a:rPr lang="en-US" dirty="0" smtClean="0"/>
              <a:t>Scale at which technologies can enable resilient outcomes: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Individual  </a:t>
            </a:r>
          </a:p>
          <a:p>
            <a:pPr lvl="1"/>
            <a:r>
              <a:rPr lang="en-US" dirty="0" smtClean="0"/>
              <a:t>Families </a:t>
            </a:r>
          </a:p>
          <a:p>
            <a:pPr lvl="1"/>
            <a:r>
              <a:rPr lang="en-US" dirty="0" smtClean="0"/>
              <a:t>Business  </a:t>
            </a:r>
          </a:p>
          <a:p>
            <a:pPr lvl="1"/>
            <a:r>
              <a:rPr lang="en-US" dirty="0" smtClean="0"/>
              <a:t>Government</a:t>
            </a:r>
            <a:endParaRPr lang="en-US" dirty="0"/>
          </a:p>
          <a:p>
            <a:r>
              <a:rPr lang="en-US" dirty="0" smtClean="0"/>
              <a:t>There can also be other units of 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52367"/>
      </p:ext>
    </p:extLst>
  </p:cSld>
  <p:clrMapOvr>
    <a:masterClrMapping/>
  </p:clrMapOvr>
</p:sld>
</file>

<file path=ppt/theme/theme1.xml><?xml version="1.0" encoding="utf-8"?>
<a:theme xmlns:a="http://schemas.openxmlformats.org/drawingml/2006/main" name="Uio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io" id="{0A8223F2-425B-4DAA-8424-C8F29A273C26}" vid="{1ECA3DB8-EB96-4B43-AD6F-1A024EE381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</Template>
  <TotalTime>1078</TotalTime>
  <Words>852</Words>
  <Application>Microsoft Office PowerPoint</Application>
  <PresentationFormat>Widescreen</PresentationFormat>
  <Paragraphs>122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Wingdings</vt:lpstr>
      <vt:lpstr>ヒラギノ角ゴ Pro W3</vt:lpstr>
      <vt:lpstr>Uio</vt:lpstr>
      <vt:lpstr>PowerPoint Presentation</vt:lpstr>
      <vt:lpstr>What do we mean by resilience?</vt:lpstr>
      <vt:lpstr>Defining resilience (Lancet, April 2017)</vt:lpstr>
      <vt:lpstr>Resilience in health systems</vt:lpstr>
      <vt:lpstr>Two aspects of vulnerability</vt:lpstr>
      <vt:lpstr>Approach to building resilience</vt:lpstr>
      <vt:lpstr>Resilience and development</vt:lpstr>
      <vt:lpstr>ICTs and resilience</vt:lpstr>
      <vt:lpstr>Digital Technologies for resilience</vt:lpstr>
      <vt:lpstr>Some of the domains of support</vt:lpstr>
      <vt:lpstr>Example of health related events requiring resiience</vt:lpstr>
      <vt:lpstr>Some means of building resilience</vt:lpstr>
      <vt:lpstr>Who are involved in building resilient technologies?</vt:lpstr>
      <vt:lpstr>Some common sources of funding</vt:lpstr>
      <vt:lpstr>E-resilience (Ospina and Heeks)</vt:lpstr>
      <vt:lpstr>ICTs role in e-resilience</vt:lpstr>
      <vt:lpstr>Some systemic properties</vt:lpstr>
      <vt:lpstr>Ospina and Heeks framework</vt:lpstr>
    </vt:vector>
  </TitlesOfParts>
  <Company>LSE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dk304</dc:creator>
  <cp:lastModifiedBy>Sundeep Sahay</cp:lastModifiedBy>
  <cp:revision>39</cp:revision>
  <dcterms:created xsi:type="dcterms:W3CDTF">2011-12-01T19:30:17Z</dcterms:created>
  <dcterms:modified xsi:type="dcterms:W3CDTF">2017-09-17T07:12:17Z</dcterms:modified>
</cp:coreProperties>
</file>