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2"/>
  </p:notesMasterIdLst>
  <p:sldIdLst>
    <p:sldId id="257" r:id="rId2"/>
    <p:sldId id="309" r:id="rId3"/>
    <p:sldId id="329" r:id="rId4"/>
    <p:sldId id="330" r:id="rId5"/>
    <p:sldId id="326" r:id="rId6"/>
    <p:sldId id="332" r:id="rId7"/>
    <p:sldId id="327" r:id="rId8"/>
    <p:sldId id="321" r:id="rId9"/>
    <p:sldId id="308" r:id="rId10"/>
    <p:sldId id="318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42" autoAdjust="0"/>
    <p:restoredTop sz="67343" autoAdjust="0"/>
  </p:normalViewPr>
  <p:slideViewPr>
    <p:cSldViewPr>
      <p:cViewPr>
        <p:scale>
          <a:sx n="86" d="100"/>
          <a:sy n="86" d="100"/>
        </p:scale>
        <p:origin x="542" y="-1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B72EA05-2628-4C90-B5AF-6B9CDACA1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17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F6AAE4-38C4-4EA2-8488-41873DD1A6E7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00" y="2286000"/>
            <a:ext cx="100584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3429000"/>
            <a:ext cx="10058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51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E4924-6E51-4158-B976-B6643944F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9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00" y="838200"/>
            <a:ext cx="25654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0800" y="838200"/>
            <a:ext cx="74930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47D86-F45F-457B-9B46-FC899A61CE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02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641" y="273629"/>
            <a:ext cx="10968960" cy="1143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ea typeface="ヒラギノ角ゴ Pro W3"/>
                <a:cs typeface="ヒラギノ角ゴ Pro W3"/>
              </a:defRPr>
            </a:lvl1pPr>
          </a:lstStyle>
          <a:p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ea typeface="ヒラギノ角ゴ Pro W3"/>
                <a:cs typeface="ヒラギノ角ゴ Pro W3"/>
              </a:defRPr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1B278D-0C14-486F-A734-446F483C4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4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D9D85-D8CC-4A74-BC5A-885EFED39D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7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9FE44-9D22-4E00-B970-26487636C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2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800" y="1981200"/>
            <a:ext cx="5029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981200"/>
            <a:ext cx="5029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B6B6E-AB03-4803-AF00-C2E41552E1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9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D3D46-53B9-4127-BEDD-C6044BB263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7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AEE01-416B-4DA5-B139-3284DC5D7A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7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2D9EB-B78F-4FF5-888D-2856047B59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4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14001-D78F-4681-85F4-5FB5BE331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2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ED736-1E83-4F68-8FDE-50B043490F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4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838200"/>
            <a:ext cx="1026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981200"/>
            <a:ext cx="10261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208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4000" y="62484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0" y="6248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/>
            </a:lvl1pPr>
          </a:lstStyle>
          <a:p>
            <a:fld id="{D01B278D-0C14-486F-A734-446F483C4A4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8" descr="MN_IFI_A_ENG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228601"/>
            <a:ext cx="393276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443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423592" y="2420888"/>
            <a:ext cx="770485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GB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GB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GB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GB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Digital Global Public Goods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GB" sz="3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Sundeep</a:t>
            </a:r>
            <a:r>
              <a:rPr lang="en-GB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Sahay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So, what can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Tensions are inherent, and cant be avoided</a:t>
            </a:r>
          </a:p>
          <a:p>
            <a:r>
              <a:rPr lang="nb-NO" dirty="0"/>
              <a:t>The GPG framework provides a normative framework to understand</a:t>
            </a:r>
          </a:p>
          <a:p>
            <a:pPr lvl="1"/>
            <a:r>
              <a:rPr lang="nb-NO" dirty="0"/>
              <a:t>What we should try to achieve: non-rivalary, non-excludable</a:t>
            </a:r>
          </a:p>
          <a:p>
            <a:pPr lvl="1"/>
            <a:r>
              <a:rPr lang="nb-NO" dirty="0"/>
              <a:t>What are our current gaps in achieving these goals</a:t>
            </a:r>
          </a:p>
          <a:p>
            <a:pPr lvl="1"/>
            <a:r>
              <a:rPr lang="nb-NO" dirty="0"/>
              <a:t>What may be our strategies to close these gaps</a:t>
            </a:r>
          </a:p>
          <a:p>
            <a:pPr lvl="1"/>
            <a:r>
              <a:rPr lang="nb-NO" dirty="0"/>
              <a:t>What future gaps may arise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4724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620688"/>
            <a:ext cx="10382944" cy="360040"/>
          </a:xfrm>
        </p:spPr>
        <p:txBody>
          <a:bodyPr/>
          <a:lstStyle/>
          <a:p>
            <a:r>
              <a:rPr lang="nb-NO" dirty="0"/>
              <a:t>What are Global Public Goods?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124744"/>
            <a:ext cx="10742984" cy="5472608"/>
          </a:xfrm>
        </p:spPr>
        <p:txBody>
          <a:bodyPr/>
          <a:lstStyle/>
          <a:p>
            <a:r>
              <a:rPr lang="en-US" dirty="0"/>
              <a:t>A lighthouse giving lights to help navigate ships</a:t>
            </a:r>
          </a:p>
          <a:p>
            <a:endParaRPr lang="en-US" dirty="0"/>
          </a:p>
          <a:p>
            <a:r>
              <a:rPr lang="en-US" dirty="0"/>
              <a:t>A traffic light helping to regulate the flow of traffic</a:t>
            </a:r>
          </a:p>
          <a:p>
            <a:endParaRPr lang="en-US" dirty="0"/>
          </a:p>
          <a:p>
            <a:r>
              <a:rPr lang="en-US" dirty="0"/>
              <a:t>What are common characteristics</a:t>
            </a:r>
          </a:p>
          <a:p>
            <a:pPr lvl="1"/>
            <a:r>
              <a:rPr lang="en-US" dirty="0"/>
              <a:t>No one is denied access – non rivalry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 is universal – non excludable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18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620688"/>
            <a:ext cx="10382944" cy="360040"/>
          </a:xfrm>
        </p:spPr>
        <p:txBody>
          <a:bodyPr/>
          <a:lstStyle/>
          <a:p>
            <a:r>
              <a:rPr lang="nb-NO" dirty="0"/>
              <a:t>Can Global Public Goods be «pure»?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124744"/>
            <a:ext cx="10742984" cy="547260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What additional issues come into play?</a:t>
            </a:r>
          </a:p>
          <a:p>
            <a:endParaRPr lang="en-US" dirty="0"/>
          </a:p>
          <a:p>
            <a:pPr lvl="1"/>
            <a:r>
              <a:rPr lang="en-US" dirty="0"/>
              <a:t>Governance</a:t>
            </a:r>
          </a:p>
          <a:p>
            <a:pPr lvl="1"/>
            <a:r>
              <a:rPr lang="en-US" dirty="0"/>
              <a:t>Infrastructure</a:t>
            </a:r>
          </a:p>
          <a:p>
            <a:pPr lvl="1"/>
            <a:r>
              <a:rPr lang="en-US" dirty="0"/>
              <a:t>Capacities</a:t>
            </a:r>
          </a:p>
          <a:p>
            <a:pPr lvl="1"/>
            <a:r>
              <a:rPr lang="en-US" dirty="0"/>
              <a:t>Others?</a:t>
            </a:r>
          </a:p>
          <a:p>
            <a:endParaRPr lang="en-US" dirty="0"/>
          </a:p>
          <a:p>
            <a:r>
              <a:rPr lang="en-US" dirty="0"/>
              <a:t>These may create “distortions” in achieving the normative aims of global public goods?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324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806C1-A313-452E-93E3-201EBBA9E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goals as GPGs?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B98F0-437A-4A87-A6BC-13B04DE65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health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Climate</a:t>
            </a:r>
          </a:p>
          <a:p>
            <a:r>
              <a:rPr lang="en-US" dirty="0"/>
              <a:t>Air and water</a:t>
            </a:r>
          </a:p>
          <a:p>
            <a:r>
              <a:rPr lang="en-US" dirty="0"/>
              <a:t>Security</a:t>
            </a:r>
          </a:p>
          <a:p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Should they not be made available as GPGs?</a:t>
            </a:r>
          </a:p>
        </p:txBody>
      </p:sp>
    </p:spTree>
    <p:extLst>
      <p:ext uri="{BB962C8B-B14F-4D97-AF65-F5344CB8AC3E}">
        <p14:creationId xmlns:p14="http://schemas.microsoft.com/office/powerpoint/2010/main" val="409915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Free and Open Source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1772816"/>
            <a:ext cx="11031016" cy="43231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Can we see them as global public goods?</a:t>
            </a:r>
          </a:p>
          <a:p>
            <a:endParaRPr lang="en-US" dirty="0"/>
          </a:p>
          <a:p>
            <a:r>
              <a:rPr lang="en-US" dirty="0"/>
              <a:t>What is the role of the “digital” in shaping the nature of a GPG?</a:t>
            </a:r>
          </a:p>
          <a:p>
            <a:endParaRPr lang="en-US" dirty="0"/>
          </a:p>
          <a:p>
            <a:r>
              <a:rPr lang="en-US" dirty="0"/>
              <a:t>Does this constrain or enable the achievement of GPG ideals?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6204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620688"/>
            <a:ext cx="10382944" cy="360040"/>
          </a:xfrm>
        </p:spPr>
        <p:txBody>
          <a:bodyPr/>
          <a:lstStyle/>
          <a:p>
            <a:r>
              <a:rPr lang="nb-NO" dirty="0"/>
              <a:t>Specific characteristics of digital GPGs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124744"/>
            <a:ext cx="10742984" cy="5472608"/>
          </a:xfrm>
        </p:spPr>
        <p:txBody>
          <a:bodyPr/>
          <a:lstStyle/>
          <a:p>
            <a:r>
              <a:rPr lang="en-US" dirty="0"/>
              <a:t>Distortions seen from two perspectives:</a:t>
            </a:r>
          </a:p>
          <a:p>
            <a:endParaRPr lang="en-US" dirty="0"/>
          </a:p>
          <a:p>
            <a:pPr lvl="1"/>
            <a:r>
              <a:rPr lang="en-US" dirty="0"/>
              <a:t>Production side dynamics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 do requirements of all get treated equally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Consumption side dynamics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 do all potential users have equal access and capacities to access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Will vary with case to case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280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Public health and digital GPGs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health services can be seen as a GPG</a:t>
            </a:r>
          </a:p>
          <a:p>
            <a:r>
              <a:rPr lang="en-US" dirty="0"/>
              <a:t>But there are inherent distortions</a:t>
            </a:r>
          </a:p>
          <a:p>
            <a:pPr lvl="1"/>
            <a:r>
              <a:rPr lang="en-US" dirty="0"/>
              <a:t>Example of epidemics</a:t>
            </a:r>
          </a:p>
          <a:p>
            <a:r>
              <a:rPr lang="en-US" dirty="0"/>
              <a:t>Digital GPGs tools can be seen in their ability to remove the distortions</a:t>
            </a:r>
          </a:p>
          <a:p>
            <a:r>
              <a:rPr lang="en-US" dirty="0"/>
              <a:t>But they may add to it and create more distortions</a:t>
            </a:r>
          </a:p>
          <a:p>
            <a:r>
              <a:rPr lang="en-US" dirty="0"/>
              <a:t>In this role, we could see digital GPGs as “access GPGs”</a:t>
            </a:r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7797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5480" y="838200"/>
            <a:ext cx="10166920" cy="358552"/>
          </a:xfrm>
        </p:spPr>
        <p:txBody>
          <a:bodyPr/>
          <a:lstStyle/>
          <a:p>
            <a:r>
              <a:rPr lang="nb-NO" dirty="0"/>
              <a:t>The case of DHIS2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1340768"/>
            <a:ext cx="10670976" cy="4968552"/>
          </a:xfrm>
        </p:spPr>
        <p:txBody>
          <a:bodyPr/>
          <a:lstStyle/>
          <a:p>
            <a:r>
              <a:rPr lang="nb-NO" dirty="0"/>
              <a:t>The GPG nature is not a given, but it is something being designed for, continuously negotiated and managed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Changes over time, eg difference between Version 1 and 2 </a:t>
            </a:r>
          </a:p>
          <a:p>
            <a:endParaRPr lang="nb-NO" dirty="0"/>
          </a:p>
          <a:p>
            <a:r>
              <a:rPr lang="nb-NO" dirty="0"/>
              <a:t>Today: production side – managed by UiO</a:t>
            </a:r>
          </a:p>
          <a:p>
            <a:endParaRPr lang="nb-NO" dirty="0"/>
          </a:p>
          <a:p>
            <a:r>
              <a:rPr lang="nb-NO" dirty="0"/>
              <a:t>Consumption side: countries, INGOs, donors, businesses etc</a:t>
            </a:r>
          </a:p>
          <a:p>
            <a:endParaRPr lang="nb-NO" dirty="0"/>
          </a:p>
          <a:p>
            <a:r>
              <a:rPr lang="nb-NO" dirty="0"/>
              <a:t>Various sources of tensions causing distortions</a:t>
            </a:r>
          </a:p>
        </p:txBody>
      </p:sp>
    </p:spTree>
    <p:extLst>
      <p:ext uri="{BB962C8B-B14F-4D97-AF65-F5344CB8AC3E}">
        <p14:creationId xmlns:p14="http://schemas.microsoft.com/office/powerpoint/2010/main" val="3121721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838200"/>
            <a:ext cx="10310936" cy="574576"/>
          </a:xfrm>
        </p:spPr>
        <p:txBody>
          <a:bodyPr/>
          <a:lstStyle/>
          <a:p>
            <a:r>
              <a:rPr lang="nb-NO" dirty="0"/>
              <a:t>Some tensions contributing to distortions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1412776"/>
            <a:ext cx="10670976" cy="4683224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Achieving </a:t>
            </a:r>
            <a:r>
              <a:rPr lang="en-US" dirty="0" err="1"/>
              <a:t>generification</a:t>
            </a:r>
            <a:r>
              <a:rPr lang="en-US" dirty="0"/>
              <a:t> makes it more difficult for local customization</a:t>
            </a:r>
          </a:p>
          <a:p>
            <a:r>
              <a:rPr lang="en-US" dirty="0"/>
              <a:t>More the money gets pumped in, people giving money acquire stronger voices</a:t>
            </a:r>
          </a:p>
          <a:p>
            <a:r>
              <a:rPr lang="en-US" dirty="0"/>
              <a:t>Increasing complexity excludes many of those who seek simplicity and ease of use</a:t>
            </a:r>
          </a:p>
          <a:p>
            <a:r>
              <a:rPr lang="en-US" dirty="0"/>
              <a:t>The core increases control at the expense of the periphery</a:t>
            </a:r>
          </a:p>
        </p:txBody>
      </p:sp>
    </p:spTree>
    <p:extLst>
      <p:ext uri="{BB962C8B-B14F-4D97-AF65-F5344CB8AC3E}">
        <p14:creationId xmlns:p14="http://schemas.microsoft.com/office/powerpoint/2010/main" val="850562037"/>
      </p:ext>
    </p:extLst>
  </p:cSld>
  <p:clrMapOvr>
    <a:masterClrMapping/>
  </p:clrMapOvr>
</p:sld>
</file>

<file path=ppt/theme/theme1.xml><?xml version="1.0" encoding="utf-8"?>
<a:theme xmlns:a="http://schemas.openxmlformats.org/drawingml/2006/main" name="Uio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io" id="{0A8223F2-425B-4DAA-8424-C8F29A273C26}" vid="{1ECA3DB8-EB96-4B43-AD6F-1A024EE381D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</Template>
  <TotalTime>1253</TotalTime>
  <Words>419</Words>
  <Application>Microsoft Office PowerPoint</Application>
  <PresentationFormat>Widescreen</PresentationFormat>
  <Paragraphs>86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Uio</vt:lpstr>
      <vt:lpstr>PowerPoint Presentation</vt:lpstr>
      <vt:lpstr>What are Global Public Goods?</vt:lpstr>
      <vt:lpstr>Can Global Public Goods be «pure»?</vt:lpstr>
      <vt:lpstr>Development goals as GPGs?</vt:lpstr>
      <vt:lpstr>Free and Open Source Software</vt:lpstr>
      <vt:lpstr>Specific characteristics of digital GPGs</vt:lpstr>
      <vt:lpstr>Public health and digital GPGs</vt:lpstr>
      <vt:lpstr>The case of DHIS2</vt:lpstr>
      <vt:lpstr>Some tensions contributing to distortions</vt:lpstr>
      <vt:lpstr>So, what can we do?</vt:lpstr>
    </vt:vector>
  </TitlesOfParts>
  <Company>LSE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dk304</dc:creator>
  <cp:lastModifiedBy>sundeeps_adm</cp:lastModifiedBy>
  <cp:revision>46</cp:revision>
  <dcterms:created xsi:type="dcterms:W3CDTF">2011-12-01T19:30:17Z</dcterms:created>
  <dcterms:modified xsi:type="dcterms:W3CDTF">2019-10-13T19:29:23Z</dcterms:modified>
</cp:coreProperties>
</file>